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0" r:id="rId14"/>
    <p:sldId id="271" r:id="rId15"/>
  </p:sldIdLst>
  <p:sldSz cx="12192000" cy="6858000"/>
  <p:notesSz cx="6858000" cy="9144000"/>
  <p:embeddedFontLst>
    <p:embeddedFont>
      <p:font typeface="Arial Rounded MT Bold" panose="020F0704030504030204" pitchFamily="34" charset="0"/>
      <p:regular r:id="rId16"/>
    </p:embeddedFont>
    <p:embeddedFont>
      <p:font typeface="Calibri" panose="020F0502020204030204" pitchFamily="34" charset="0"/>
      <p:regular r:id="rId17"/>
      <p:bold r:id="rId18"/>
      <p:italic r:id="rId19"/>
      <p:boldItalic r:id="rId20"/>
    </p:embeddedFont>
    <p:embeddedFont>
      <p:font typeface="Calibri Light" panose="020F0302020204030204" pitchFamily="34" charset="0"/>
      <p:regular r:id="rId21"/>
      <p: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63" d="100"/>
          <a:sy n="63" d="100"/>
        </p:scale>
        <p:origin x="7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0" i="0" dirty="0">
                <a:effectLst/>
                <a:latin typeface="Times New Roman" panose="02020603050405020304" pitchFamily="18" charset="0"/>
                <a:cs typeface="Times New Roman" panose="02020603050405020304" pitchFamily="18" charset="0"/>
              </a:rPr>
              <a:t>Istanbul Shopper's Atlas: Unveiling Trends Across 10 Malls</a:t>
            </a: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fontScale="70000" lnSpcReduction="20000"/>
          </a:bodyPr>
          <a:lstStyle/>
          <a:p>
            <a:r>
              <a:rPr lang="en-US" b="0" i="0" dirty="0">
                <a:effectLst/>
                <a:latin typeface="Times New Roman" panose="02020603050405020304" pitchFamily="18" charset="0"/>
                <a:cs typeface="Times New Roman" panose="02020603050405020304" pitchFamily="18" charset="0"/>
              </a:rPr>
              <a:t>A Comprehensive Exploration of Shopping Patterns from 2021 to 2023 by Age, Gender, and Location</a:t>
            </a:r>
          </a:p>
          <a:p>
            <a:r>
              <a:rPr lang="en-US" dirty="0">
                <a:latin typeface="Times New Roman" panose="02020603050405020304" pitchFamily="18" charset="0"/>
                <a:cs typeface="Times New Roman" panose="02020603050405020304" pitchFamily="18" charset="0"/>
              </a:rPr>
              <a:t>By</a:t>
            </a:r>
          </a:p>
          <a:p>
            <a:r>
              <a:rPr lang="en-US" dirty="0">
                <a:latin typeface="Times New Roman" panose="02020603050405020304" pitchFamily="18" charset="0"/>
                <a:cs typeface="Times New Roman" panose="02020603050405020304" pitchFamily="18" charset="0"/>
              </a:rPr>
              <a:t>Jothish Kumar Polaki</a:t>
            </a:r>
          </a:p>
          <a:p>
            <a:r>
              <a:rPr lang="en-US" dirty="0">
                <a:latin typeface="Times New Roman" panose="02020603050405020304" pitchFamily="18" charset="0"/>
                <a:cs typeface="Times New Roman" panose="02020603050405020304" pitchFamily="18" charset="0"/>
              </a:rPr>
              <a:t>Rohit</a:t>
            </a:r>
          </a:p>
          <a:p>
            <a:r>
              <a:rPr lang="en-US" dirty="0" err="1">
                <a:latin typeface="Times New Roman" panose="02020603050405020304" pitchFamily="18" charset="0"/>
                <a:cs typeface="Times New Roman" panose="02020603050405020304" pitchFamily="18" charset="0"/>
              </a:rPr>
              <a:t>Vidhyananth</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50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CLASSIFICATION</a:t>
            </a:r>
            <a:br>
              <a:rPr lang="en-US" sz="450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br>
            <a:endParaRPr lang="en-US" sz="450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endParaRPr>
          </a:p>
        </p:txBody>
      </p:sp>
      <p:sp>
        <p:nvSpPr>
          <p:cNvPr id="3" name="Content Placeholder 2"/>
          <p:cNvSpPr>
            <a:spLocks noGrp="1"/>
          </p:cNvSpPr>
          <p:nvPr>
            <p:ph idx="1"/>
          </p:nvPr>
        </p:nvSpPr>
        <p:spPr>
          <a:xfrm>
            <a:off x="838200" y="1300480"/>
            <a:ext cx="10515600" cy="4852035"/>
          </a:xfrm>
        </p:spPr>
        <p:txBody>
          <a:bodyPr>
            <a:noAutofit/>
          </a:bodyPr>
          <a:lstStyle/>
          <a:p>
            <a:pPr marL="0" indent="0">
              <a:buNone/>
            </a:pPr>
            <a:r>
              <a:rPr lang="en-US" sz="2300" dirty="0"/>
              <a:t>Classification refers to the process of categorizing data into classes or groups based on certain features or attributes. It's a fundamental task in data analysis and machine learning where the goal is to predict the category or class of a given dataset based on its characteristics.</a:t>
            </a:r>
          </a:p>
          <a:p>
            <a:r>
              <a:rPr lang="en-US" sz="2300" dirty="0"/>
              <a:t>In this project, we set up and compare two different machine learning models for a classification task using customer shopping data: </a:t>
            </a:r>
            <a:r>
              <a:rPr lang="en-US" sz="2300" b="1" dirty="0"/>
              <a:t>Random Forest model </a:t>
            </a:r>
            <a:r>
              <a:rPr lang="en-US" sz="2300" dirty="0"/>
              <a:t>and </a:t>
            </a:r>
            <a:r>
              <a:rPr lang="en-US" sz="2300" b="1" dirty="0"/>
              <a:t>Naive Bayes model.</a:t>
            </a:r>
          </a:p>
          <a:p>
            <a:pPr marL="0" indent="0">
              <a:buNone/>
            </a:pPr>
            <a:endParaRPr lang="en-US" sz="2300" dirty="0"/>
          </a:p>
          <a:p>
            <a:pPr marL="0" indent="0">
              <a:buNone/>
            </a:pPr>
            <a:endParaRPr lang="en-US" sz="2300" dirty="0">
              <a:latin typeface="Arial Rounded MT Bold" panose="020F0704030504030204" charset="0"/>
              <a:cs typeface="Arial Rounded MT Bold" panose="020F0704030504030204" charset="0"/>
            </a:endParaRPr>
          </a:p>
          <a:p>
            <a:pPr marL="0" indent="0">
              <a:buNone/>
            </a:pPr>
            <a:endParaRPr lang="en-US" sz="2300" dirty="0">
              <a:latin typeface="Arial Rounded MT Bold" panose="020F0704030504030204" charset="0"/>
              <a:cs typeface="Arial Rounded MT Bold" panose="020F0704030504030204" charset="0"/>
            </a:endParaRPr>
          </a:p>
          <a:p>
            <a:endParaRPr lang="en-US" sz="23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RANDOM FOREST MODEL EVALUATION</a:t>
            </a:r>
          </a:p>
        </p:txBody>
      </p:sp>
      <p:sp>
        <p:nvSpPr>
          <p:cNvPr id="3" name="Content Placeholder 2"/>
          <p:cNvSpPr>
            <a:spLocks noGrp="1"/>
          </p:cNvSpPr>
          <p:nvPr>
            <p:ph idx="1"/>
          </p:nvPr>
        </p:nvSpPr>
        <p:spPr>
          <a:xfrm>
            <a:off x="266065" y="1691005"/>
            <a:ext cx="11334115" cy="4892675"/>
          </a:xfrm>
        </p:spPr>
        <p:txBody>
          <a:bodyPr>
            <a:normAutofit/>
          </a:bodyPr>
          <a:lstStyle/>
          <a:p>
            <a:pPr marL="0" indent="0">
              <a:buNone/>
            </a:pPr>
            <a:endParaRPr lang="en-US" sz="2400"/>
          </a:p>
          <a:p>
            <a:pPr marL="0" indent="0">
              <a:buNone/>
            </a:pPr>
            <a:endParaRPr lang="en-US" sz="2400"/>
          </a:p>
          <a:p>
            <a:pPr marL="0" indent="0">
              <a:buNone/>
            </a:pPr>
            <a:endParaRPr lang="en-US" sz="2400"/>
          </a:p>
        </p:txBody>
      </p:sp>
      <p:pic>
        <p:nvPicPr>
          <p:cNvPr id="5" name="Picture 4" descr="WhatsApp Image 2023-12-05 at 5.14.52 PM (1)"/>
          <p:cNvPicPr>
            <a:picLocks noChangeAspect="1"/>
          </p:cNvPicPr>
          <p:nvPr/>
        </p:nvPicPr>
        <p:blipFill>
          <a:blip r:embed="rId2"/>
          <a:stretch>
            <a:fillRect/>
          </a:stretch>
        </p:blipFill>
        <p:spPr>
          <a:xfrm>
            <a:off x="6282055" y="1891665"/>
            <a:ext cx="4484370" cy="4091940"/>
          </a:xfrm>
          <a:prstGeom prst="rect">
            <a:avLst/>
          </a:prstGeom>
        </p:spPr>
      </p:pic>
      <p:pic>
        <p:nvPicPr>
          <p:cNvPr id="6" name="Picture 5" descr="WhatsApp Image 2023-12-05 at 5.21.40 PM"/>
          <p:cNvPicPr>
            <a:picLocks noChangeAspect="1"/>
          </p:cNvPicPr>
          <p:nvPr/>
        </p:nvPicPr>
        <p:blipFill>
          <a:blip r:embed="rId3"/>
          <a:stretch>
            <a:fillRect/>
          </a:stretch>
        </p:blipFill>
        <p:spPr>
          <a:xfrm>
            <a:off x="461645" y="2065655"/>
            <a:ext cx="5487670" cy="30397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NAIVE BAYES MODEL EVALUATION</a:t>
            </a:r>
          </a:p>
        </p:txBody>
      </p:sp>
      <p:pic>
        <p:nvPicPr>
          <p:cNvPr id="6" name="Content Placeholder 5" descr="WhatsApp Image 2023-12-05 at 5.43.52 PM"/>
          <p:cNvPicPr>
            <a:picLocks noGrp="1" noChangeAspect="1"/>
          </p:cNvPicPr>
          <p:nvPr>
            <p:ph idx="1"/>
          </p:nvPr>
        </p:nvPicPr>
        <p:blipFill>
          <a:blip r:embed="rId2"/>
          <a:stretch>
            <a:fillRect/>
          </a:stretch>
        </p:blipFill>
        <p:spPr>
          <a:xfrm>
            <a:off x="838200" y="2016760"/>
            <a:ext cx="5503545" cy="2859405"/>
          </a:xfrm>
          <a:prstGeom prst="rect">
            <a:avLst/>
          </a:prstGeom>
        </p:spPr>
      </p:pic>
      <p:pic>
        <p:nvPicPr>
          <p:cNvPr id="4" name="Picture 3" descr="WhatsApp Image 2023-12-05 at 5.19.45 PM"/>
          <p:cNvPicPr>
            <a:picLocks noChangeAspect="1"/>
          </p:cNvPicPr>
          <p:nvPr/>
        </p:nvPicPr>
        <p:blipFill>
          <a:blip r:embed="rId3"/>
          <a:stretch>
            <a:fillRect/>
          </a:stretch>
        </p:blipFill>
        <p:spPr>
          <a:xfrm>
            <a:off x="6187440" y="1691005"/>
            <a:ext cx="4653280" cy="39897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CLUSTERING</a:t>
            </a:r>
          </a:p>
        </p:txBody>
      </p:sp>
      <p:sp>
        <p:nvSpPr>
          <p:cNvPr id="3" name="Content Placeholder 2"/>
          <p:cNvSpPr>
            <a:spLocks noGrp="1"/>
          </p:cNvSpPr>
          <p:nvPr>
            <p:ph idx="1"/>
          </p:nvPr>
        </p:nvSpPr>
        <p:spPr>
          <a:xfrm>
            <a:off x="838200" y="1691005"/>
            <a:ext cx="10515600" cy="4351338"/>
          </a:xfrm>
        </p:spPr>
        <p:txBody>
          <a:bodyPr>
            <a:normAutofit fontScale="92500"/>
          </a:bodyPr>
          <a:lstStyle/>
          <a:p>
            <a:pPr marL="0" indent="0" algn="just">
              <a:buNone/>
            </a:pPr>
            <a:r>
              <a:rPr lang="en-US"/>
              <a:t>Clustering is the process of grouping similar data points together based on certain characteristics or features they share. It's an unsupervised learning technique used to find hidden patterns or structures within a dataset.</a:t>
            </a:r>
          </a:p>
          <a:p>
            <a:pPr marL="0" indent="0" algn="just">
              <a:buNone/>
            </a:pPr>
            <a:r>
              <a:rPr lang="en-US"/>
              <a:t>Selects specific columns ("age," "quantity," "price") from the shopping_data dataset to be used for clustering.</a:t>
            </a:r>
          </a:p>
          <a:p>
            <a:pPr marL="0" indent="0" algn="just">
              <a:buNone/>
            </a:pPr>
            <a:endParaRPr lang="en-US"/>
          </a:p>
          <a:p>
            <a:pPr marL="0" indent="0" algn="just">
              <a:buNone/>
            </a:pPr>
            <a:r>
              <a:rPr lang="en-US">
                <a:latin typeface="+mj-ea"/>
                <a:cs typeface="+mj-ea"/>
              </a:rPr>
              <a:t>DBSCAN:</a:t>
            </a:r>
            <a:endParaRPr lang="en-US"/>
          </a:p>
          <a:p>
            <a:pPr marL="0" indent="0" algn="just">
              <a:buNone/>
            </a:pPr>
            <a:r>
              <a:rPr lang="en-US"/>
              <a:t>Applies the DBSCAN algorithm to the selected features. eps specifies the maximum distance between two points for them to be considered part of the same neighborhood, and minPts is the minimum number of points required to form a dense region.</a:t>
            </a:r>
          </a:p>
          <a:p>
            <a:pPr marL="0" indent="0" algn="just">
              <a:buNone/>
            </a:pP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a:t>Displays the distribution of clusters formed by DBSCAN (table()) and provides information about the resulting clusters (dbscan_result).</a:t>
            </a:r>
          </a:p>
          <a:p>
            <a:r>
              <a:rPr lang="en-US"/>
              <a:t>Creates a new data frame (cluster_data) combining the selected features with the assigned cluster labels from the DBSCAN results.</a:t>
            </a:r>
          </a:p>
          <a:p>
            <a:r>
              <a:rPr lang="en-US"/>
              <a:t>Utilizes ggplot2 to create a scatter plot visualizing the clusters formed by DBSCAN. Each data point is represented by a point on the plot, where the x-axis is "quantity," the y-axis is "age," and the color of the points represents different clusters identified by DBSCAN.</a:t>
            </a:r>
          </a:p>
          <a:p>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500">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ABOUT DATA</a:t>
            </a:r>
          </a:p>
        </p:txBody>
      </p:sp>
      <p:sp>
        <p:nvSpPr>
          <p:cNvPr id="3" name="Content Placeholder 2"/>
          <p:cNvSpPr>
            <a:spLocks noGrp="1"/>
          </p:cNvSpPr>
          <p:nvPr>
            <p:ph idx="1"/>
          </p:nvPr>
        </p:nvSpPr>
        <p:spPr>
          <a:xfrm>
            <a:off x="838200" y="1564640"/>
            <a:ext cx="10515600" cy="4612323"/>
          </a:xfrm>
        </p:spPr>
        <p:txBody>
          <a:bodyPr>
            <a:normAutofit fontScale="92500" lnSpcReduction="10000"/>
          </a:bodyPr>
          <a:lstStyle/>
          <a:p>
            <a:r>
              <a:rPr lang="en-US" dirty="0"/>
              <a:t>The dataset encompasses shopping data from 10 distinct shopping malls in Istanbul between 2021 and 2023.</a:t>
            </a:r>
          </a:p>
          <a:p>
            <a:r>
              <a:rPr lang="en-US" dirty="0"/>
              <a:t>It includes information gathered from various age groups and genders to provide a comprehensive view of shopping habits in the city.</a:t>
            </a:r>
          </a:p>
          <a:p>
            <a:r>
              <a:rPr lang="en-US" dirty="0"/>
              <a:t>Key data points within the dataset consist of invoice numbers, customer IDs, age groups, genders, payment methods, product categories, quantities, prices, order dates, and shopping mall locations.</a:t>
            </a:r>
          </a:p>
          <a:p>
            <a:r>
              <a:rPr lang="en-US" dirty="0"/>
              <a:t>This dataset is aimed at serving as a valuable resource for researchers, data analysts, and machine learning enthusiasts interested in exploring shopping trends and patterns specific to Istanbul.</a:t>
            </a:r>
          </a:p>
          <a:p>
            <a:r>
              <a:rPr lang="en-US" dirty="0"/>
              <a:t>Researchers and analysts can leverage this dataset to gain insights into the diverse shopping behaviors prevalent in Istanbul over the specified period.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500">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DATA EXPLORATION</a:t>
            </a:r>
          </a:p>
        </p:txBody>
      </p:sp>
      <p:pic>
        <p:nvPicPr>
          <p:cNvPr id="5" name="Picture 4" descr="Screenshot 2023-12-05 at 2.17.03 PM"/>
          <p:cNvPicPr>
            <a:picLocks noChangeAspect="1"/>
          </p:cNvPicPr>
          <p:nvPr/>
        </p:nvPicPr>
        <p:blipFill>
          <a:blip r:embed="rId2"/>
          <a:stretch>
            <a:fillRect/>
          </a:stretch>
        </p:blipFill>
        <p:spPr>
          <a:xfrm>
            <a:off x="5871210" y="1806575"/>
            <a:ext cx="5604510" cy="3724910"/>
          </a:xfrm>
          <a:prstGeom prst="rect">
            <a:avLst/>
          </a:prstGeom>
        </p:spPr>
      </p:pic>
      <p:pic>
        <p:nvPicPr>
          <p:cNvPr id="4" name="Content Placeholder 3" descr="Screenshot 2023-12-05 at 2.15.47 PM"/>
          <p:cNvPicPr>
            <a:picLocks noGrp="1" noChangeAspect="1"/>
          </p:cNvPicPr>
          <p:nvPr>
            <p:ph idx="1"/>
          </p:nvPr>
        </p:nvPicPr>
        <p:blipFill>
          <a:blip r:embed="rId3"/>
          <a:stretch>
            <a:fillRect/>
          </a:stretch>
        </p:blipFill>
        <p:spPr>
          <a:xfrm>
            <a:off x="237490" y="1806575"/>
            <a:ext cx="6013450" cy="41687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DATA EXPLORATION</a:t>
            </a:r>
            <a:endParaRPr lang="en-US"/>
          </a:p>
        </p:txBody>
      </p:sp>
      <p:pic>
        <p:nvPicPr>
          <p:cNvPr id="4" name="Content Placeholder 3" descr="Screenshot 2023-12-05 at 2.18.09 PM"/>
          <p:cNvPicPr>
            <a:picLocks noGrp="1" noChangeAspect="1"/>
          </p:cNvPicPr>
          <p:nvPr>
            <p:ph idx="1"/>
          </p:nvPr>
        </p:nvPicPr>
        <p:blipFill>
          <a:blip r:embed="rId2"/>
          <a:stretch>
            <a:fillRect/>
          </a:stretch>
        </p:blipFill>
        <p:spPr>
          <a:xfrm>
            <a:off x="177800" y="1896745"/>
            <a:ext cx="6039485" cy="36588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1515"/>
          </a:xfrm>
        </p:spPr>
        <p:txBody>
          <a:bodyPr>
            <a:normAutofit fontScale="90000"/>
          </a:bodyPr>
          <a:lstStyle/>
          <a:p>
            <a:pPr algn="ctr"/>
            <a:r>
              <a:rPr lang="en-US" sz="4500" dirty="0">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ASSOCIATION RULE</a:t>
            </a:r>
          </a:p>
        </p:txBody>
      </p:sp>
      <p:sp>
        <p:nvSpPr>
          <p:cNvPr id="8" name="Content Placeholder 7">
            <a:extLst>
              <a:ext uri="{FF2B5EF4-FFF2-40B4-BE49-F238E27FC236}">
                <a16:creationId xmlns:a16="http://schemas.microsoft.com/office/drawing/2014/main" id="{1462FDBC-FA61-83FF-EA22-A6060B13F5E7}"/>
              </a:ext>
            </a:extLst>
          </p:cNvPr>
          <p:cNvSpPr>
            <a:spLocks noGrp="1"/>
          </p:cNvSpPr>
          <p:nvPr>
            <p:ph sz="half" idx="2"/>
          </p:nvPr>
        </p:nvSpPr>
        <p:spPr>
          <a:xfrm>
            <a:off x="5811520" y="2072559"/>
            <a:ext cx="5542280" cy="3291922"/>
          </a:xfrm>
        </p:spPr>
        <p:txBody>
          <a:bodyPr>
            <a:normAutofit lnSpcReduction="10000"/>
          </a:bodyPr>
          <a:lstStyle/>
          <a:p>
            <a:r>
              <a:rPr lang="en-US" sz="1800" b="1" dirty="0">
                <a:latin typeface="Times New Roman" panose="02020603050405020304" pitchFamily="18" charset="0"/>
                <a:cs typeface="Times New Roman" panose="02020603050405020304" pitchFamily="18" charset="0"/>
              </a:rPr>
              <a:t>Shopping Mall Preferences</a:t>
            </a:r>
            <a:r>
              <a:rPr lang="en-US" sz="1800" dirty="0">
                <a:latin typeface="Times New Roman" panose="02020603050405020304" pitchFamily="18" charset="0"/>
                <a:cs typeface="Times New Roman" panose="02020603050405020304" pitchFamily="18" charset="0"/>
              </a:rPr>
              <a:t>: Different shopping malls exhibit varying associations with clothing purchases. </a:t>
            </a:r>
            <a:r>
              <a:rPr lang="en-US" sz="1800" dirty="0" err="1">
                <a:latin typeface="Times New Roman" panose="02020603050405020304" pitchFamily="18" charset="0"/>
                <a:cs typeface="Times New Roman" panose="02020603050405020304" pitchFamily="18" charset="0"/>
              </a:rPr>
              <a:t>Metrocity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Kanyon</a:t>
            </a:r>
            <a:r>
              <a:rPr lang="en-US" sz="1800" dirty="0">
                <a:latin typeface="Times New Roman" panose="02020603050405020304" pitchFamily="18" charset="0"/>
                <a:cs typeface="Times New Roman" panose="02020603050405020304" pitchFamily="18" charset="0"/>
              </a:rPr>
              <a:t>, and Mall of Istanbul show significant connections with customers buying clothing items.</a:t>
            </a:r>
          </a:p>
          <a:p>
            <a:r>
              <a:rPr lang="en-US" sz="1800" b="1" dirty="0">
                <a:latin typeface="Times New Roman" panose="02020603050405020304" pitchFamily="18" charset="0"/>
                <a:cs typeface="Times New Roman" panose="02020603050405020304" pitchFamily="18" charset="0"/>
              </a:rPr>
              <a:t>Payment Method Usage</a:t>
            </a:r>
            <a:r>
              <a:rPr lang="en-US" sz="1800" dirty="0">
                <a:latin typeface="Times New Roman" panose="02020603050405020304" pitchFamily="18" charset="0"/>
                <a:cs typeface="Times New Roman" panose="02020603050405020304" pitchFamily="18" charset="0"/>
              </a:rPr>
              <a:t>: There's a notable preference for payment methods when purchasing clothing. Debit cards emerge as a favored payment mode among customers.</a:t>
            </a:r>
          </a:p>
          <a:p>
            <a:r>
              <a:rPr lang="en-US" sz="1800" b="1" dirty="0">
                <a:latin typeface="Times New Roman" panose="02020603050405020304" pitchFamily="18" charset="0"/>
                <a:cs typeface="Times New Roman" panose="02020603050405020304" pitchFamily="18" charset="0"/>
              </a:rPr>
              <a:t>Quantity and Price Range Associations</a:t>
            </a:r>
            <a:r>
              <a:rPr lang="en-US" sz="1800" dirty="0">
                <a:latin typeface="Times New Roman" panose="02020603050405020304" pitchFamily="18" charset="0"/>
                <a:cs typeface="Times New Roman" panose="02020603050405020304" pitchFamily="18" charset="0"/>
              </a:rPr>
              <a:t>: Patterns in the quantity of clothing items bought (e.g., 1-2 items) and their price ranges (e.g., $81.3 to $900) shed light on customer preferences and spending habits.</a:t>
            </a:r>
          </a:p>
        </p:txBody>
      </p:sp>
      <p:pic>
        <p:nvPicPr>
          <p:cNvPr id="5" name="Picture 4">
            <a:extLst>
              <a:ext uri="{FF2B5EF4-FFF2-40B4-BE49-F238E27FC236}">
                <a16:creationId xmlns:a16="http://schemas.microsoft.com/office/drawing/2014/main" id="{E16EED45-0F6D-B6D0-CCB4-BE27C274A0A8}"/>
              </a:ext>
            </a:extLst>
          </p:cNvPr>
          <p:cNvPicPr>
            <a:picLocks noChangeAspect="1"/>
          </p:cNvPicPr>
          <p:nvPr/>
        </p:nvPicPr>
        <p:blipFill>
          <a:blip r:embed="rId2"/>
          <a:stretch>
            <a:fillRect/>
          </a:stretch>
        </p:blipFill>
        <p:spPr>
          <a:xfrm>
            <a:off x="568961" y="2072558"/>
            <a:ext cx="5242559" cy="3291922"/>
          </a:xfrm>
          <a:prstGeom prst="rect">
            <a:avLst/>
          </a:prstGeom>
        </p:spPr>
      </p:pic>
      <p:sp>
        <p:nvSpPr>
          <p:cNvPr id="9" name="TextBox 8">
            <a:extLst>
              <a:ext uri="{FF2B5EF4-FFF2-40B4-BE49-F238E27FC236}">
                <a16:creationId xmlns:a16="http://schemas.microsoft.com/office/drawing/2014/main" id="{B52B758B-4815-A63E-7BE7-E81160A35FA7}"/>
              </a:ext>
            </a:extLst>
          </p:cNvPr>
          <p:cNvSpPr txBox="1"/>
          <p:nvPr/>
        </p:nvSpPr>
        <p:spPr>
          <a:xfrm>
            <a:off x="1381760" y="1645920"/>
            <a:ext cx="739648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Maximal Rules associated with Clothing category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0" y="1479458"/>
            <a:ext cx="4912360" cy="4718142"/>
          </a:xfrm>
        </p:spPr>
        <p:txBody>
          <a:bodyPr>
            <a:normAutofit fontScale="92500" lnSpcReduction="20000"/>
          </a:bodyPr>
          <a:lstStyle/>
          <a:p>
            <a:r>
              <a:rPr lang="en-US" sz="1800" b="1" dirty="0">
                <a:latin typeface="Times New Roman" panose="02020603050405020304" pitchFamily="18" charset="0"/>
                <a:cs typeface="Times New Roman" panose="02020603050405020304" pitchFamily="18" charset="0"/>
              </a:rPr>
              <a:t>Shopping Mall Preferences for Females</a:t>
            </a:r>
            <a:r>
              <a:rPr lang="en-US" sz="1800" dirty="0">
                <a:latin typeface="Times New Roman" panose="02020603050405020304" pitchFamily="18" charset="0"/>
                <a:cs typeface="Times New Roman" panose="02020603050405020304" pitchFamily="18" charset="0"/>
              </a:rPr>
              <a:t>: There is a strong association of females with specific shopping malls. </a:t>
            </a:r>
            <a:r>
              <a:rPr lang="en-US" sz="1800" dirty="0" err="1">
                <a:latin typeface="Times New Roman" panose="02020603050405020304" pitchFamily="18" charset="0"/>
                <a:cs typeface="Times New Roman" panose="02020603050405020304" pitchFamily="18" charset="0"/>
              </a:rPr>
              <a:t>Metrocity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Istinye</a:t>
            </a:r>
            <a:r>
              <a:rPr lang="en-US" sz="1800" dirty="0">
                <a:latin typeface="Times New Roman" panose="02020603050405020304" pitchFamily="18" charset="0"/>
                <a:cs typeface="Times New Roman" panose="02020603050405020304" pitchFamily="18" charset="0"/>
              </a:rPr>
              <a:t> Park, and Metropol AVM indicate a significant correlation with female shoppers, portraying preferences among this demographic for these malls.</a:t>
            </a:r>
          </a:p>
          <a:p>
            <a:r>
              <a:rPr lang="en-US" sz="1800" b="1" dirty="0">
                <a:latin typeface="Times New Roman" panose="02020603050405020304" pitchFamily="18" charset="0"/>
                <a:cs typeface="Times New Roman" panose="02020603050405020304" pitchFamily="18" charset="0"/>
              </a:rPr>
              <a:t>Payment Method Preference</a:t>
            </a:r>
            <a:r>
              <a:rPr lang="en-US" sz="1800" dirty="0">
                <a:latin typeface="Times New Roman" panose="02020603050405020304" pitchFamily="18" charset="0"/>
                <a:cs typeface="Times New Roman" panose="02020603050405020304" pitchFamily="18" charset="0"/>
              </a:rPr>
              <a:t>: Female customers exhibit a distinct preference for payment methods. Debit cards emerge prominently as the favored payment mode among female shoppers.</a:t>
            </a:r>
          </a:p>
          <a:p>
            <a:r>
              <a:rPr lang="en-US" sz="1800" b="1" dirty="0">
                <a:latin typeface="Times New Roman" panose="02020603050405020304" pitchFamily="18" charset="0"/>
                <a:cs typeface="Times New Roman" panose="02020603050405020304" pitchFamily="18" charset="0"/>
              </a:rPr>
              <a:t>Age Group Preferences</a:t>
            </a:r>
            <a:r>
              <a:rPr lang="en-US" sz="1800" dirty="0">
                <a:latin typeface="Times New Roman" panose="02020603050405020304" pitchFamily="18" charset="0"/>
                <a:cs typeface="Times New Roman" panose="02020603050405020304" pitchFamily="18" charset="0"/>
              </a:rPr>
              <a:t>: The analysis highlights particular age groups within females that show consistent associations with shopping patterns. Females between 18-35, 35-52, and 52-69 exhibit diverse preferences in purchasing behavior, especially in terms of item categories and price ranges.</a:t>
            </a:r>
          </a:p>
          <a:p>
            <a:r>
              <a:rPr lang="en-US" sz="1800" b="1" dirty="0">
                <a:latin typeface="Times New Roman" panose="02020603050405020304" pitchFamily="18" charset="0"/>
                <a:cs typeface="Times New Roman" panose="02020603050405020304" pitchFamily="18" charset="0"/>
              </a:rPr>
              <a:t>Category-Specific Preferences</a:t>
            </a:r>
            <a:r>
              <a:rPr lang="en-US" sz="1800" dirty="0">
                <a:latin typeface="Times New Roman" panose="02020603050405020304" pitchFamily="18" charset="0"/>
                <a:cs typeface="Times New Roman" panose="02020603050405020304" pitchFamily="18" charset="0"/>
              </a:rPr>
              <a:t>: Female shoppers exhibit strong associations with specific categories such as Clothing, Shoes, Toys, Cosmetics, and Food &amp; Beverage, showcasing distinct preferences for these product categories.</a:t>
            </a:r>
          </a:p>
        </p:txBody>
      </p:sp>
      <p:pic>
        <p:nvPicPr>
          <p:cNvPr id="5" name="Picture 4">
            <a:extLst>
              <a:ext uri="{FF2B5EF4-FFF2-40B4-BE49-F238E27FC236}">
                <a16:creationId xmlns:a16="http://schemas.microsoft.com/office/drawing/2014/main" id="{1A4014DD-0CAB-5FB9-18FD-8F706D5F4FCE}"/>
              </a:ext>
            </a:extLst>
          </p:cNvPr>
          <p:cNvPicPr>
            <a:picLocks noChangeAspect="1"/>
          </p:cNvPicPr>
          <p:nvPr/>
        </p:nvPicPr>
        <p:blipFill>
          <a:blip r:embed="rId2"/>
          <a:stretch>
            <a:fillRect/>
          </a:stretch>
        </p:blipFill>
        <p:spPr>
          <a:xfrm>
            <a:off x="838200" y="1479458"/>
            <a:ext cx="4841240" cy="351926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50560" y="1651584"/>
            <a:ext cx="5603240" cy="4525379"/>
          </a:xfrm>
        </p:spPr>
        <p:txBody>
          <a:bodyPr>
            <a:normAutofit fontScale="62500" lnSpcReduction="20000"/>
          </a:bodyPr>
          <a:lstStyle/>
          <a:p>
            <a:r>
              <a:rPr lang="en-US" b="1" dirty="0">
                <a:latin typeface="Times New Roman" panose="02020603050405020304" pitchFamily="18" charset="0"/>
                <a:cs typeface="Times New Roman" panose="02020603050405020304" pitchFamily="18" charset="0"/>
              </a:rPr>
              <a:t>Association between Product Categories and Price Ranges: </a:t>
            </a:r>
            <a:r>
              <a:rPr lang="en-US" dirty="0">
                <a:latin typeface="Times New Roman" panose="02020603050405020304" pitchFamily="18" charset="0"/>
                <a:cs typeface="Times New Roman" panose="02020603050405020304" pitchFamily="18" charset="0"/>
              </a:rPr>
              <a:t>Certain categories like Books, Technology, and Souvenir are associated with specific price ranges (e.g., Books tend to be within the price range of 5.23 to 81.3)</a:t>
            </a:r>
          </a:p>
          <a:p>
            <a:r>
              <a:rPr lang="en-US" b="1" dirty="0">
                <a:latin typeface="Times New Roman" panose="02020603050405020304" pitchFamily="18" charset="0"/>
                <a:cs typeface="Times New Roman" panose="02020603050405020304" pitchFamily="18" charset="0"/>
              </a:rPr>
              <a:t>Shopping Mall Preferences and Gender </a:t>
            </a:r>
            <a:r>
              <a:rPr lang="en-US" dirty="0">
                <a:latin typeface="Times New Roman" panose="02020603050405020304" pitchFamily="18" charset="0"/>
                <a:cs typeface="Times New Roman" panose="02020603050405020304" pitchFamily="18" charset="0"/>
              </a:rPr>
              <a:t>: There are gender preferences observed in certain shopping malls. For instance, at </a:t>
            </a:r>
            <a:r>
              <a:rPr lang="en-US" dirty="0" err="1">
                <a:latin typeface="Times New Roman" panose="02020603050405020304" pitchFamily="18" charset="0"/>
                <a:cs typeface="Times New Roman" panose="02020603050405020304" pitchFamily="18" charset="0"/>
              </a:rPr>
              <a:t>Istinye</a:t>
            </a:r>
            <a:r>
              <a:rPr lang="en-US" dirty="0">
                <a:latin typeface="Times New Roman" panose="02020603050405020304" pitchFamily="18" charset="0"/>
                <a:cs typeface="Times New Roman" panose="02020603050405020304" pitchFamily="18" charset="0"/>
              </a:rPr>
              <a:t> Park, there's a higher tendency for female shoppers.</a:t>
            </a:r>
          </a:p>
          <a:p>
            <a:r>
              <a:rPr lang="en-US" b="1" dirty="0">
                <a:latin typeface="Times New Roman" panose="02020603050405020304" pitchFamily="18" charset="0"/>
                <a:cs typeface="Times New Roman" panose="02020603050405020304" pitchFamily="18" charset="0"/>
              </a:rPr>
              <a:t>Association between Product Categories and Price Ranges with Gender: </a:t>
            </a:r>
            <a:r>
              <a:rPr lang="en-US" dirty="0">
                <a:latin typeface="Times New Roman" panose="02020603050405020304" pitchFamily="18" charset="0"/>
                <a:cs typeface="Times New Roman" panose="02020603050405020304" pitchFamily="18" charset="0"/>
              </a:rPr>
              <a:t>Shoes and Toys categories have associations with price ranges and gender. Females tend to purchase Shoes within the price range of 900 to 5250 and Toys within the price range of 81.3 to 900</a:t>
            </a:r>
          </a:p>
          <a:p>
            <a:r>
              <a:rPr lang="en-US" b="1" dirty="0">
                <a:latin typeface="Times New Roman" panose="02020603050405020304" pitchFamily="18" charset="0"/>
                <a:cs typeface="Times New Roman" panose="02020603050405020304" pitchFamily="18" charset="0"/>
              </a:rPr>
              <a:t>Age Group Preferences and Shopping Patterns: </a:t>
            </a:r>
            <a:r>
              <a:rPr lang="en-US" dirty="0">
                <a:latin typeface="Times New Roman" panose="02020603050405020304" pitchFamily="18" charset="0"/>
                <a:cs typeface="Times New Roman" panose="02020603050405020304" pitchFamily="18" charset="0"/>
              </a:rPr>
              <a:t>Different age groups exhibit distinct shopping patterns. For instance, individuals aged 18 to 35 are inclined towards Clothing within the price range of 900 to 5250, while those aged 52 to 69 exhibit a similar preference but with a wider price range of 81.3 to 900. Moreover, certain age groups, like 35 to 52, exhibit preferences for Food &amp; Beverage within a specific price range.</a:t>
            </a:r>
          </a:p>
        </p:txBody>
      </p:sp>
      <p:pic>
        <p:nvPicPr>
          <p:cNvPr id="5" name="Picture 4">
            <a:extLst>
              <a:ext uri="{FF2B5EF4-FFF2-40B4-BE49-F238E27FC236}">
                <a16:creationId xmlns:a16="http://schemas.microsoft.com/office/drawing/2014/main" id="{9C622735-45DD-EADC-AFCA-A6FA9F7705C1}"/>
              </a:ext>
            </a:extLst>
          </p:cNvPr>
          <p:cNvPicPr>
            <a:picLocks noChangeAspect="1"/>
          </p:cNvPicPr>
          <p:nvPr/>
        </p:nvPicPr>
        <p:blipFill>
          <a:blip r:embed="rId2"/>
          <a:stretch>
            <a:fillRect/>
          </a:stretch>
        </p:blipFill>
        <p:spPr>
          <a:xfrm>
            <a:off x="585974" y="1651584"/>
            <a:ext cx="5086611" cy="407865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14720" y="1485210"/>
            <a:ext cx="5339080" cy="5017190"/>
          </a:xfrm>
        </p:spPr>
        <p:txBody>
          <a:bodyPr>
            <a:normAutofit fontScale="92500" lnSpcReduction="20000"/>
          </a:bodyPr>
          <a:lstStyle/>
          <a:p>
            <a:r>
              <a:rPr lang="en-US" sz="1800" b="1" dirty="0">
                <a:latin typeface="Times New Roman" panose="02020603050405020304" pitchFamily="18" charset="0"/>
                <a:cs typeface="Times New Roman" panose="02020603050405020304" pitchFamily="18" charset="0"/>
              </a:rPr>
              <a:t>Category-Price Range Associations</a:t>
            </a:r>
            <a:r>
              <a:rPr lang="en-US" sz="1800" dirty="0">
                <a:latin typeface="Times New Roman" panose="02020603050405020304" pitchFamily="18" charset="0"/>
                <a:cs typeface="Times New Roman" panose="02020603050405020304" pitchFamily="18" charset="0"/>
              </a:rPr>
              <a:t>: Books, Technology, Souvenir, and Food &amp; Beverage categories exhibit associations with specific price ranges. For instance, Books are typically priced between 5.23 to 81.3 units, while Technology items are commonly within the price range of 900 to 5250 units.</a:t>
            </a:r>
          </a:p>
          <a:p>
            <a:r>
              <a:rPr lang="en-US" sz="1800" b="1" dirty="0">
                <a:latin typeface="Times New Roman" panose="02020603050405020304" pitchFamily="18" charset="0"/>
                <a:cs typeface="Times New Roman" panose="02020603050405020304" pitchFamily="18" charset="0"/>
              </a:rPr>
              <a:t>Gender-Category Associations:</a:t>
            </a:r>
            <a:r>
              <a:rPr lang="en-US" sz="1800" dirty="0">
                <a:latin typeface="Times New Roman" panose="02020603050405020304" pitchFamily="18" charset="0"/>
                <a:cs typeface="Times New Roman" panose="02020603050405020304" pitchFamily="18" charset="0"/>
              </a:rPr>
              <a:t> There are gender-specific preferences observed within certain product categories. For instance, there's a clear association between Female shoppers and categories like Food &amp; Beverage, Clothing, Cosmetics, and Toys within various price ranges.</a:t>
            </a:r>
          </a:p>
          <a:p>
            <a:r>
              <a:rPr lang="en-US" sz="1800" b="1" dirty="0">
                <a:latin typeface="Times New Roman" panose="02020603050405020304" pitchFamily="18" charset="0"/>
                <a:cs typeface="Times New Roman" panose="02020603050405020304" pitchFamily="18" charset="0"/>
              </a:rPr>
              <a:t>Age Group Preferences and Categories</a:t>
            </a:r>
            <a:r>
              <a:rPr lang="en-US" sz="1800" dirty="0">
                <a:latin typeface="Times New Roman" panose="02020603050405020304" pitchFamily="18" charset="0"/>
                <a:cs typeface="Times New Roman" panose="02020603050405020304" pitchFamily="18" charset="0"/>
              </a:rPr>
              <a:t>: Different age groups show distinct preferences for specific categories. For instance, individuals aged 52 to 69 tend to favor Clothing items priced between 900 to 5250 units, whereas those aged 18 to 35 exhibit preferences for Clothing within a wider price range of 81.3 to 900 units.</a:t>
            </a:r>
          </a:p>
          <a:p>
            <a:r>
              <a:rPr lang="en-US" sz="1800" b="1" dirty="0">
                <a:latin typeface="Times New Roman" panose="02020603050405020304" pitchFamily="18" charset="0"/>
                <a:cs typeface="Times New Roman" panose="02020603050405020304" pitchFamily="18" charset="0"/>
              </a:rPr>
              <a:t>Payment Method and Gender Associations</a:t>
            </a:r>
            <a:r>
              <a:rPr lang="en-US" sz="1800" dirty="0">
                <a:latin typeface="Times New Roman" panose="02020603050405020304" pitchFamily="18" charset="0"/>
                <a:cs typeface="Times New Roman" panose="02020603050405020304" pitchFamily="18" charset="0"/>
              </a:rPr>
              <a:t>: There's a discernible relationship between payment methods and gender. Female shoppers tend to use specific payment methods, such as Cash or Credit Card, for certain categories like Clothing, Cosmetics, and Food &amp; Beverage across varied price ranges.</a:t>
            </a:r>
          </a:p>
        </p:txBody>
      </p:sp>
      <p:pic>
        <p:nvPicPr>
          <p:cNvPr id="5" name="Picture 4">
            <a:extLst>
              <a:ext uri="{FF2B5EF4-FFF2-40B4-BE49-F238E27FC236}">
                <a16:creationId xmlns:a16="http://schemas.microsoft.com/office/drawing/2014/main" id="{F49BD585-6B13-7D2A-1694-0AC6693F5615}"/>
              </a:ext>
            </a:extLst>
          </p:cNvPr>
          <p:cNvPicPr>
            <a:picLocks noChangeAspect="1"/>
          </p:cNvPicPr>
          <p:nvPr/>
        </p:nvPicPr>
        <p:blipFill>
          <a:blip r:embed="rId2"/>
          <a:stretch>
            <a:fillRect/>
          </a:stretch>
        </p:blipFill>
        <p:spPr>
          <a:xfrm>
            <a:off x="838200" y="1485210"/>
            <a:ext cx="4892040" cy="39402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1118</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Rounded MT Bold</vt:lpstr>
      <vt:lpstr>Calibri</vt:lpstr>
      <vt:lpstr>Times New Roman Regular</vt:lpstr>
      <vt:lpstr>Times New Roman</vt:lpstr>
      <vt:lpstr>Calibri Light</vt:lpstr>
      <vt:lpstr>Office Theme</vt:lpstr>
      <vt:lpstr>Istanbul Shopper's Atlas: Unveiling Trends Across 10 Malls</vt:lpstr>
      <vt:lpstr>ABOUT DATA</vt:lpstr>
      <vt:lpstr>DATA EXPLORATION</vt:lpstr>
      <vt:lpstr>DATA EXPLORATION</vt:lpstr>
      <vt:lpstr>ASSOCIATION RULE</vt:lpstr>
      <vt:lpstr>PowerPoint Presentation</vt:lpstr>
      <vt:lpstr>PowerPoint Presentation</vt:lpstr>
      <vt:lpstr>PowerPoint Presentation</vt:lpstr>
      <vt:lpstr>PowerPoint Presentation</vt:lpstr>
      <vt:lpstr>CLASSIFICATION </vt:lpstr>
      <vt:lpstr>RANDOM FOREST MODEL EVALUATION</vt:lpstr>
      <vt:lpstr>NAIVE BAYES MODEL EVALUATION</vt:lpstr>
      <vt:lpstr>                      CLUSTERING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Polaki, Jothish Kumar - (jothishpolaki)</cp:lastModifiedBy>
  <cp:revision>8</cp:revision>
  <dcterms:created xsi:type="dcterms:W3CDTF">2023-12-06T01:11:47Z</dcterms:created>
  <dcterms:modified xsi:type="dcterms:W3CDTF">2023-12-06T02:31:16Z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