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 id="271" r:id="rId16"/>
  </p:sldIdLst>
  <p:sldSz cx="12192000" cy="6858000"/>
  <p:notesSz cx="6858000" cy="9144000"/>
  <p:embeddedFontLst>
    <p:embeddedFont>
      <p:font typeface="Arial Rounded MT Bold" panose="020F070403050403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CLASSIFICATION</a:t>
            </a:r>
            <a:br>
              <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br>
            <a:endParaRPr lang="en-US" sz="4500">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838200" y="1300480"/>
            <a:ext cx="10515600" cy="4852035"/>
          </a:xfrm>
        </p:spPr>
        <p:txBody>
          <a:bodyPr>
            <a:noAutofit/>
          </a:bodyPr>
          <a:p>
            <a:pPr marL="0" indent="0">
              <a:buNone/>
            </a:pPr>
            <a:r>
              <a:rPr lang="en-US" sz="2300"/>
              <a:t>Classification refers to the process of categorizing data into classes or groups based on certain features or attributes. It's a fundamental task in data analysis and machine learning where the goal is to predict the category or class of a given dataset based on its characteristics.</a:t>
            </a:r>
            <a:endParaRPr lang="en-US" sz="2300"/>
          </a:p>
          <a:p>
            <a:r>
              <a:rPr lang="en-US" sz="2300"/>
              <a:t>The R code sets up and compares two different machine learning models for a classification task using customer shopping data: Random Forest model (rf_model) and Naive Bayes model (nb_model).</a:t>
            </a:r>
            <a:endParaRPr lang="en-US" sz="2300"/>
          </a:p>
          <a:p>
            <a:pPr marL="0" indent="0">
              <a:buNone/>
            </a:pPr>
            <a:endParaRPr lang="en-US" sz="2300"/>
          </a:p>
          <a:p>
            <a:pPr marL="0" indent="0">
              <a:buNone/>
            </a:pPr>
            <a:endParaRPr lang="en-US" sz="2300">
              <a:latin typeface="Arial Rounded MT Bold" panose="020F0704030504030204" charset="0"/>
              <a:cs typeface="Arial Rounded MT Bold" panose="020F0704030504030204" charset="0"/>
            </a:endParaRPr>
          </a:p>
          <a:p>
            <a:pPr marL="0" indent="0">
              <a:buNone/>
            </a:pPr>
            <a:endParaRPr lang="en-US" sz="2300">
              <a:latin typeface="Arial Rounded MT Bold" panose="020F0704030504030204" charset="0"/>
              <a:cs typeface="Arial Rounded MT Bold" panose="020F0704030504030204" charset="0"/>
            </a:endParaRPr>
          </a:p>
          <a:p>
            <a:endParaRPr lang="en-US"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RANDOM FOREST MODEL EVALUATION</a:t>
            </a:r>
            <a:endParaRPr lang="en-US"/>
          </a:p>
        </p:txBody>
      </p:sp>
      <p:sp>
        <p:nvSpPr>
          <p:cNvPr id="3" name="Content Placeholder 2"/>
          <p:cNvSpPr>
            <a:spLocks noGrp="1"/>
          </p:cNvSpPr>
          <p:nvPr>
            <p:ph idx="1"/>
          </p:nvPr>
        </p:nvSpPr>
        <p:spPr>
          <a:xfrm>
            <a:off x="266065" y="1691005"/>
            <a:ext cx="11334115" cy="4892675"/>
          </a:xfrm>
        </p:spPr>
        <p:txBody>
          <a:bodyPr>
            <a:normAutofit/>
          </a:bodyPr>
          <a:p>
            <a:pPr marL="0" indent="0">
              <a:buNone/>
            </a:pPr>
            <a:endParaRPr lang="en-US" sz="2400"/>
          </a:p>
          <a:p>
            <a:pPr marL="0" indent="0">
              <a:buNone/>
            </a:pPr>
            <a:endParaRPr lang="en-US" sz="2400"/>
          </a:p>
          <a:p>
            <a:pPr marL="0" indent="0">
              <a:buNone/>
            </a:pPr>
            <a:endParaRPr lang="en-US" sz="2400"/>
          </a:p>
        </p:txBody>
      </p:sp>
      <p:pic>
        <p:nvPicPr>
          <p:cNvPr id="5" name="Picture 4" descr="WhatsApp Image 2023-12-05 at 5.14.52 PM (1)"/>
          <p:cNvPicPr>
            <a:picLocks noChangeAspect="1"/>
          </p:cNvPicPr>
          <p:nvPr/>
        </p:nvPicPr>
        <p:blipFill>
          <a:blip r:embed="rId1"/>
          <a:stretch>
            <a:fillRect/>
          </a:stretch>
        </p:blipFill>
        <p:spPr>
          <a:xfrm>
            <a:off x="6282055" y="1891665"/>
            <a:ext cx="4484370" cy="4091940"/>
          </a:xfrm>
          <a:prstGeom prst="rect">
            <a:avLst/>
          </a:prstGeom>
        </p:spPr>
      </p:pic>
      <p:pic>
        <p:nvPicPr>
          <p:cNvPr id="6" name="Picture 5" descr="WhatsApp Image 2023-12-05 at 5.21.40 PM"/>
          <p:cNvPicPr>
            <a:picLocks noChangeAspect="1"/>
          </p:cNvPicPr>
          <p:nvPr/>
        </p:nvPicPr>
        <p:blipFill>
          <a:blip r:embed="rId2"/>
          <a:stretch>
            <a:fillRect/>
          </a:stretch>
        </p:blipFill>
        <p:spPr>
          <a:xfrm>
            <a:off x="461645" y="2065655"/>
            <a:ext cx="5487670" cy="3039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NAIVE BAYES MODEL EVALUATION</a:t>
            </a:r>
            <a:endParaRPr lang="en-US"/>
          </a:p>
        </p:txBody>
      </p:sp>
      <p:pic>
        <p:nvPicPr>
          <p:cNvPr id="6" name="Content Placeholder 5" descr="WhatsApp Image 2023-12-05 at 5.43.52 PM"/>
          <p:cNvPicPr>
            <a:picLocks noChangeAspect="1"/>
          </p:cNvPicPr>
          <p:nvPr>
            <p:ph idx="1"/>
          </p:nvPr>
        </p:nvPicPr>
        <p:blipFill>
          <a:blip r:embed="rId1"/>
          <a:stretch>
            <a:fillRect/>
          </a:stretch>
        </p:blipFill>
        <p:spPr>
          <a:xfrm>
            <a:off x="838200" y="2016760"/>
            <a:ext cx="5503545" cy="2859405"/>
          </a:xfrm>
          <a:prstGeom prst="rect">
            <a:avLst/>
          </a:prstGeom>
        </p:spPr>
      </p:pic>
      <p:pic>
        <p:nvPicPr>
          <p:cNvPr id="4" name="Picture 3" descr="WhatsApp Image 2023-12-05 at 5.19.45 PM"/>
          <p:cNvPicPr>
            <a:picLocks noChangeAspect="1"/>
          </p:cNvPicPr>
          <p:nvPr/>
        </p:nvPicPr>
        <p:blipFill>
          <a:blip r:embed="rId2"/>
          <a:stretch>
            <a:fillRect/>
          </a:stretch>
        </p:blipFill>
        <p:spPr>
          <a:xfrm>
            <a:off x="6187440" y="1691005"/>
            <a:ext cx="4653280" cy="39897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CLUSTERING</a:t>
            </a:r>
            <a:endParaRPr lang="en-US"/>
          </a:p>
        </p:txBody>
      </p:sp>
      <p:sp>
        <p:nvSpPr>
          <p:cNvPr id="3" name="Content Placeholder 2"/>
          <p:cNvSpPr>
            <a:spLocks noGrp="1"/>
          </p:cNvSpPr>
          <p:nvPr>
            <p:ph idx="1"/>
          </p:nvPr>
        </p:nvSpPr>
        <p:spPr>
          <a:xfrm>
            <a:off x="838200" y="1691005"/>
            <a:ext cx="10515600" cy="4351338"/>
          </a:xfrm>
        </p:spPr>
        <p:txBody>
          <a:bodyPr>
            <a:normAutofit lnSpcReduction="20000"/>
          </a:bodyPr>
          <a:p>
            <a:pPr marL="0" indent="0" algn="just">
              <a:buNone/>
            </a:pPr>
            <a:r>
              <a:rPr lang="en-US"/>
              <a:t>Clustering is the process of grouping similar data points together based on certain characteristics or features they share. It's an unsupervised learning technique used to find hidden patterns or structures within a dataset.</a:t>
            </a:r>
            <a:endParaRPr lang="en-US"/>
          </a:p>
          <a:p>
            <a:pPr marL="0" indent="0" algn="just">
              <a:buNone/>
            </a:pPr>
            <a:r>
              <a:rPr lang="en-US"/>
              <a:t>Selects specific columns ("age," "quantity," "price") from the shopping_data dataset to be used for clustering.</a:t>
            </a:r>
            <a:endParaRPr lang="en-US"/>
          </a:p>
          <a:p>
            <a:pPr marL="0" indent="0" algn="just">
              <a:buNone/>
            </a:pPr>
            <a:endParaRPr lang="en-US"/>
          </a:p>
          <a:p>
            <a:pPr marL="0" indent="0" algn="just">
              <a:buNone/>
            </a:pPr>
            <a:r>
              <a:rPr lang="en-US">
                <a:latin typeface="+mj-ea"/>
                <a:cs typeface="+mj-ea"/>
              </a:rPr>
              <a:t>DBSCAN:</a:t>
            </a:r>
            <a:endParaRPr lang="en-US"/>
          </a:p>
          <a:p>
            <a:pPr marL="0" indent="0" algn="just">
              <a:buNone/>
            </a:pPr>
            <a:r>
              <a:rPr lang="en-US"/>
              <a:t>Applies the DBSCAN algorithm to the selected features. eps specifies the maximum distance between two points for them to be considered part of the same neighborhood, and minPts is the minimum number of points required to form a dense region.</a:t>
            </a:r>
            <a:endParaRPr lang="en-US"/>
          </a:p>
          <a:p>
            <a:pPr marL="0" indent="0" algn="just">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Displays the distribution of clusters formed by DBSCAN (table()) and provides information about the resulting clusters (dbscan_result).</a:t>
            </a:r>
            <a:endParaRPr lang="en-US"/>
          </a:p>
          <a:p>
            <a:r>
              <a:rPr lang="en-US"/>
              <a:t>Creates a new data frame (cluster_data) combining the selected features with the assigned cluster labels from the DBSCAN results.</a:t>
            </a:r>
            <a:endParaRPr lang="en-US"/>
          </a:p>
          <a:p>
            <a:r>
              <a:rPr lang="en-US"/>
              <a:t>Utilizes ggplot2 to create a scatter plot visualizing the clusters formed by DBSCAN. Each data point is represented by a point on the plot, where the x-axis is "quantity," the y-axis is "age," and the color of the points represents different clusters identified by DBSCAN.</a:t>
            </a:r>
            <a:endParaRPr lang="en-US"/>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ABOUT DATA</a:t>
            </a:r>
            <a:endPar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DATA EXPLORATION</a:t>
            </a:r>
            <a:endPar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pic>
        <p:nvPicPr>
          <p:cNvPr id="5" name="Picture 4" descr="Screenshot 2023-12-05 at 2.17.03 PM"/>
          <p:cNvPicPr>
            <a:picLocks noChangeAspect="1"/>
          </p:cNvPicPr>
          <p:nvPr/>
        </p:nvPicPr>
        <p:blipFill>
          <a:blip r:embed="rId1"/>
          <a:stretch>
            <a:fillRect/>
          </a:stretch>
        </p:blipFill>
        <p:spPr>
          <a:xfrm>
            <a:off x="5871210" y="1806575"/>
            <a:ext cx="5604510" cy="3724910"/>
          </a:xfrm>
          <a:prstGeom prst="rect">
            <a:avLst/>
          </a:prstGeom>
        </p:spPr>
      </p:pic>
      <p:pic>
        <p:nvPicPr>
          <p:cNvPr id="4" name="Content Placeholder 3" descr="Screenshot 2023-12-05 at 2.15.47 PM"/>
          <p:cNvPicPr>
            <a:picLocks noChangeAspect="1"/>
          </p:cNvPicPr>
          <p:nvPr>
            <p:ph idx="1"/>
          </p:nvPr>
        </p:nvPicPr>
        <p:blipFill>
          <a:blip r:embed="rId2"/>
          <a:stretch>
            <a:fillRect/>
          </a:stretch>
        </p:blipFill>
        <p:spPr>
          <a:xfrm>
            <a:off x="237490" y="1806575"/>
            <a:ext cx="6013450" cy="4168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sym typeface="+mn-ea"/>
              </a:rPr>
              <a:t>DATA EXPLORATION</a:t>
            </a:r>
            <a:endParaRPr lang="en-US"/>
          </a:p>
        </p:txBody>
      </p:sp>
      <p:pic>
        <p:nvPicPr>
          <p:cNvPr id="4" name="Content Placeholder 3" descr="Screenshot 2023-12-05 at 2.18.09 PM"/>
          <p:cNvPicPr>
            <a:picLocks noChangeAspect="1"/>
          </p:cNvPicPr>
          <p:nvPr>
            <p:ph idx="1"/>
          </p:nvPr>
        </p:nvPicPr>
        <p:blipFill>
          <a:blip r:embed="rId1"/>
          <a:stretch>
            <a:fillRect/>
          </a:stretch>
        </p:blipFill>
        <p:spPr>
          <a:xfrm>
            <a:off x="177800" y="1896745"/>
            <a:ext cx="6039485" cy="3658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rPr>
              <a:t>ASSOCIATION RULE</a:t>
            </a:r>
            <a:endParaRPr lang="en-US" sz="4500">
              <a:ln/>
              <a:solidFill>
                <a:schemeClr val="tx1"/>
              </a:solidFill>
              <a:effectLst>
                <a:outerShdw blurRad="38100" dist="19050" dir="2700000" algn="tl" rotWithShape="0">
                  <a:schemeClr val="dk1">
                    <a:alpha val="40000"/>
                    <a:alpha val="40000"/>
                  </a:schemeClr>
                </a:outerShdw>
              </a:effectLst>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1756</Words>
  <Application>WPS Writer</Application>
  <PresentationFormat>Widescreen</PresentationFormat>
  <Paragraphs>39</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 Unicode MS</vt:lpstr>
      <vt:lpstr>Calibri Light</vt:lpstr>
      <vt:lpstr>Helvetica Neue</vt:lpstr>
      <vt:lpstr>Calibri</vt:lpstr>
      <vt:lpstr>Microsoft YaHei</vt:lpstr>
      <vt:lpstr>汉仪旗黑</vt:lpstr>
      <vt:lpstr>宋体-简</vt:lpstr>
      <vt:lpstr>Times New Roman Regular</vt:lpstr>
      <vt:lpstr>Arial Rounded MT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CLASSIFICATION </vt:lpstr>
      <vt:lpstr>RANDOM FOREST MODEL EVALUATION</vt:lpstr>
      <vt:lpstr>NAIVE BAYES MODEL EVALUATION</vt:lpstr>
      <vt:lpstr>                      CLUSTERING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Rohit K</cp:lastModifiedBy>
  <cp:revision>2</cp:revision>
  <dcterms:created xsi:type="dcterms:W3CDTF">2023-12-06T01:11:47Z</dcterms:created>
  <dcterms:modified xsi:type="dcterms:W3CDTF">2023-12-06T01:11:47Z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