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7" r:id="rId11"/>
    <p:sldId id="268" r:id="rId12"/>
    <p:sldId id="269" r:id="rId13"/>
    <p:sldId id="272" r:id="rId14"/>
    <p:sldId id="273" r:id="rId15"/>
    <p:sldId id="274" r:id="rId16"/>
    <p:sldId id="277" r:id="rId17"/>
  </p:sldIdLst>
  <p:sldSz cx="12192000" cy="6858000"/>
  <p:notesSz cx="6858000" cy="9144000"/>
  <p:embeddedFontLst>
    <p:embeddedFont>
      <p:font typeface="Arial Rounded MT Bold" panose="020F0704030504030204" charset="0"/>
      <p:regular r:id="rId21"/>
    </p:embeddedFont>
    <p:embeddedFont>
      <p:font typeface="Calibri Light" charset="0"/>
      <p:regular r:id="rId22"/>
    </p:embeddedFont>
    <p:embeddedFont>
      <p:font typeface="Calibri" panose="020F050202020403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72135"/>
            <a:ext cx="9144000" cy="1374775"/>
          </a:xfrm>
        </p:spPr>
        <p:txBody>
          <a:bodyPr>
            <a:normAutofit fontScale="90000"/>
          </a:bodyPr>
          <a:lstStyle/>
          <a:p>
            <a:r>
              <a:rPr lang="en-US" sz="4800" b="0" i="0" dirty="0">
                <a:effectLst/>
                <a:latin typeface="Times New Roman" panose="02020603050405020304" pitchFamily="18" charset="0"/>
                <a:cs typeface="Times New Roman" panose="02020603050405020304" pitchFamily="18" charset="0"/>
              </a:rPr>
              <a:t>Istanbul Shopper's Atlas: Unveiling Trends Across 10 Malls</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30680" y="2304098"/>
            <a:ext cx="9144000" cy="1655762"/>
          </a:xfrm>
        </p:spPr>
        <p:txBody>
          <a:bodyPr>
            <a:noAutofit/>
          </a:bodyPr>
          <a:lstStyle/>
          <a:p>
            <a:r>
              <a:rPr lang="en-US" b="0" i="0" dirty="0">
                <a:effectLst/>
                <a:latin typeface="Times New Roman" panose="02020603050405020304" pitchFamily="18" charset="0"/>
                <a:cs typeface="Times New Roman" panose="02020603050405020304" pitchFamily="18" charset="0"/>
              </a:rPr>
              <a:t>A Comprehensive Exploration of Shopping Patterns from 2021 to 2023 by Age, Gender, and Location</a:t>
            </a:r>
            <a:endParaRPr lang="en-US" b="0" i="0" dirty="0">
              <a:effectLst/>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Jothish Kumar Polaki</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Rohit vatsava Kalakala</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Vidhyananth Sivashanmugam</a:t>
            </a:r>
            <a:endParaRPr lang="en-US"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RANDOM FOREST MODEL EVALUATION</a:t>
            </a:r>
            <a:endParaRPr lang="en-US">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a:xfrm>
            <a:off x="266065" y="1691005"/>
            <a:ext cx="11334115" cy="4892675"/>
          </a:xfrm>
        </p:spPr>
        <p:txBody>
          <a:bodyPr>
            <a:normAutofit/>
          </a:bodyPr>
          <a:lstStyle/>
          <a:p>
            <a:pPr marL="0" indent="0">
              <a:buNone/>
            </a:pPr>
            <a:endParaRPr lang="en-US" sz="2400"/>
          </a:p>
          <a:p>
            <a:pPr marL="0" indent="0">
              <a:buNone/>
            </a:pPr>
            <a:endParaRPr lang="en-US" sz="2400"/>
          </a:p>
          <a:p>
            <a:pPr marL="0" indent="0">
              <a:buNone/>
            </a:pPr>
            <a:endParaRPr lang="en-US" sz="2400"/>
          </a:p>
        </p:txBody>
      </p:sp>
      <p:pic>
        <p:nvPicPr>
          <p:cNvPr id="5" name="Picture 4" descr="WhatsApp Image 2023-12-05 at 5.14.52 PM (1)"/>
          <p:cNvPicPr>
            <a:picLocks noChangeAspect="1"/>
          </p:cNvPicPr>
          <p:nvPr/>
        </p:nvPicPr>
        <p:blipFill>
          <a:blip r:embed="rId1"/>
          <a:stretch>
            <a:fillRect/>
          </a:stretch>
        </p:blipFill>
        <p:spPr>
          <a:xfrm>
            <a:off x="5949315" y="1891665"/>
            <a:ext cx="5650865" cy="4091940"/>
          </a:xfrm>
          <a:prstGeom prst="rect">
            <a:avLst/>
          </a:prstGeom>
        </p:spPr>
      </p:pic>
      <p:pic>
        <p:nvPicPr>
          <p:cNvPr id="6" name="Picture 5" descr="WhatsApp Image 2023-12-05 at 5.21.40 PM"/>
          <p:cNvPicPr>
            <a:picLocks noChangeAspect="1"/>
          </p:cNvPicPr>
          <p:nvPr/>
        </p:nvPicPr>
        <p:blipFill>
          <a:blip r:embed="rId2"/>
          <a:stretch>
            <a:fillRect/>
          </a:stretch>
        </p:blipFill>
        <p:spPr>
          <a:xfrm>
            <a:off x="461645" y="2065655"/>
            <a:ext cx="5487670" cy="30397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NAIVE BAYES MODEL EVALUATION</a:t>
            </a:r>
            <a:endParaRPr lang="en-US">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pic>
        <p:nvPicPr>
          <p:cNvPr id="6" name="Content Placeholder 5" descr="WhatsApp Image 2023-12-05 at 5.43.52 PM"/>
          <p:cNvPicPr>
            <a:picLocks noGrp="1" noChangeAspect="1"/>
          </p:cNvPicPr>
          <p:nvPr>
            <p:ph idx="1"/>
          </p:nvPr>
        </p:nvPicPr>
        <p:blipFill>
          <a:blip r:embed="rId1"/>
          <a:stretch>
            <a:fillRect/>
          </a:stretch>
        </p:blipFill>
        <p:spPr>
          <a:xfrm>
            <a:off x="838200" y="2016760"/>
            <a:ext cx="5503545" cy="2859405"/>
          </a:xfrm>
          <a:prstGeom prst="rect">
            <a:avLst/>
          </a:prstGeom>
        </p:spPr>
      </p:pic>
      <p:pic>
        <p:nvPicPr>
          <p:cNvPr id="4" name="Picture 3" descr="WhatsApp Image 2023-12-05 at 5.19.45 PM"/>
          <p:cNvPicPr>
            <a:picLocks noChangeAspect="1"/>
          </p:cNvPicPr>
          <p:nvPr/>
        </p:nvPicPr>
        <p:blipFill>
          <a:blip r:embed="rId2"/>
          <a:stretch>
            <a:fillRect/>
          </a:stretch>
        </p:blipFill>
        <p:spPr>
          <a:xfrm>
            <a:off x="5974715" y="1691005"/>
            <a:ext cx="5379085" cy="4024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lang="en-US">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CLUSTERING</a:t>
            </a:r>
            <a:endParaRPr lang="en-US">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a:xfrm>
            <a:off x="838200" y="1691005"/>
            <a:ext cx="10515600" cy="5833110"/>
          </a:xfrm>
        </p:spPr>
        <p:txBody>
          <a:bodyPr>
            <a:normAutofit lnSpcReduction="20000"/>
          </a:bodyPr>
          <a:p>
            <a:pPr marL="0" indent="0" algn="just">
              <a:lnSpc>
                <a:spcPct val="100000"/>
              </a:lnSpc>
              <a:buNone/>
            </a:pPr>
            <a:r>
              <a:rPr lang="en-US">
                <a:latin typeface="Times New Roman Regular" panose="02020603050405020304" charset="0"/>
                <a:cs typeface="Times New Roman Regular" panose="02020603050405020304" charset="0"/>
              </a:rPr>
              <a:t>Clustering is the process of grouping similar data points together based on certain characteristics or features they share. It's an unsupervised learning technique used to find hidden patterns or structures within a dataset.</a:t>
            </a:r>
            <a:endParaRPr lang="en-US">
              <a:latin typeface="Times New Roman Regular" panose="02020603050405020304" charset="0"/>
              <a:cs typeface="Times New Roman Regular" panose="02020603050405020304" charset="0"/>
            </a:endParaRPr>
          </a:p>
          <a:p>
            <a:pPr marL="0" indent="0" algn="just">
              <a:buNone/>
            </a:pPr>
            <a:endParaRPr lang="en-US"/>
          </a:p>
          <a:p>
            <a:pPr marL="0" indent="0" algn="just">
              <a:buNone/>
            </a:pPr>
            <a:endParaRPr lang="en-US"/>
          </a:p>
          <a:p>
            <a:pPr marL="0" indent="0" algn="just">
              <a:buNone/>
            </a:pPr>
            <a:endParaRPr lang="en-US"/>
          </a:p>
          <a:p>
            <a:pPr marL="0" indent="0" algn="just">
              <a:buNone/>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atin typeface="Times New Roman Regular" panose="02020603050405020304" charset="0"/>
                <a:cs typeface="Times New Roman Regular" panose="02020603050405020304" charset="0"/>
                <a:sym typeface="+mn-ea"/>
              </a:rPr>
              <a:t>DBSCAN:</a:t>
            </a:r>
            <a:br>
              <a:rPr lang="en-US"/>
            </a:br>
            <a:endParaRPr lang="en-US"/>
          </a:p>
        </p:txBody>
      </p:sp>
      <p:sp>
        <p:nvSpPr>
          <p:cNvPr id="3" name="Content Placeholder 2"/>
          <p:cNvSpPr>
            <a:spLocks noGrp="1"/>
          </p:cNvSpPr>
          <p:nvPr>
            <p:ph idx="1"/>
          </p:nvPr>
        </p:nvSpPr>
        <p:spPr>
          <a:xfrm>
            <a:off x="838200" y="1130935"/>
            <a:ext cx="10515600" cy="5046345"/>
          </a:xfrm>
        </p:spPr>
        <p:txBody>
          <a:bodyPr>
            <a:normAutofit lnSpcReduction="10000"/>
          </a:bodyPr>
          <a:p>
            <a:pPr marL="0" indent="0" algn="just">
              <a:lnSpc>
                <a:spcPct val="100000"/>
              </a:lnSpc>
              <a:buNone/>
            </a:pPr>
            <a:r>
              <a:rPr lang="en-US">
                <a:latin typeface="Times New Roman Regular" panose="02020603050405020304" charset="0"/>
                <a:cs typeface="Times New Roman Regular" panose="02020603050405020304" charset="0"/>
              </a:rPr>
              <a:t>Density-Based Spatial Clustering of Applications with Noise is a density-based clustering algorithm used in machine learning for grouping points in a dataset based on their spatial density. It's particularly effective at identifying clusters of arbitrary shapes and handling noise within the data.</a:t>
            </a:r>
            <a:endParaRPr lang="en-US">
              <a:latin typeface="Times New Roman Regular" panose="02020603050405020304" charset="0"/>
              <a:cs typeface="Times New Roman Regular" panose="02020603050405020304" charset="0"/>
            </a:endParaRPr>
          </a:p>
          <a:p>
            <a:pPr algn="just">
              <a:lnSpc>
                <a:spcPct val="100000"/>
              </a:lnSpc>
            </a:pPr>
            <a:endParaRPr lang="en-US">
              <a:latin typeface="Times New Roman Regular" panose="02020603050405020304" charset="0"/>
              <a:cs typeface="Times New Roman Regular" panose="02020603050405020304" charset="0"/>
            </a:endParaRPr>
          </a:p>
        </p:txBody>
      </p:sp>
      <p:pic>
        <p:nvPicPr>
          <p:cNvPr id="4" name="Picture 3" descr="WhatsApp Image 2023-12-05 at 10.18.21 PM"/>
          <p:cNvPicPr>
            <a:picLocks noChangeAspect="1"/>
          </p:cNvPicPr>
          <p:nvPr/>
        </p:nvPicPr>
        <p:blipFill>
          <a:blip r:embed="rId1"/>
          <a:stretch>
            <a:fillRect/>
          </a:stretch>
        </p:blipFill>
        <p:spPr>
          <a:xfrm>
            <a:off x="3048000" y="3131185"/>
            <a:ext cx="5868670" cy="35667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Regular" panose="02020603050405020304" charset="0"/>
                <a:cs typeface="Times New Roman Regular" panose="02020603050405020304" charset="0"/>
              </a:rPr>
              <a:t>K-means</a:t>
            </a:r>
            <a:r>
              <a:rPr lang="en-US"/>
              <a:t>:</a:t>
            </a:r>
            <a:endParaRPr lang="en-US"/>
          </a:p>
        </p:txBody>
      </p:sp>
      <p:sp>
        <p:nvSpPr>
          <p:cNvPr id="3" name="Content Placeholder 2"/>
          <p:cNvSpPr>
            <a:spLocks noGrp="1"/>
          </p:cNvSpPr>
          <p:nvPr>
            <p:ph idx="1"/>
          </p:nvPr>
        </p:nvSpPr>
        <p:spPr>
          <a:xfrm>
            <a:off x="838200" y="1469390"/>
            <a:ext cx="10515600" cy="4707890"/>
          </a:xfrm>
        </p:spPr>
        <p:txBody>
          <a:bodyPr/>
          <a:p>
            <a:pPr marL="0" indent="0" algn="just">
              <a:buNone/>
            </a:pPr>
            <a:r>
              <a:rPr lang="en-US">
                <a:latin typeface="Times New Roman Regular" panose="02020603050405020304" charset="0"/>
                <a:cs typeface="Times New Roman Regular" panose="02020603050405020304" charset="0"/>
              </a:rPr>
              <a:t>k-means clustering aims to partition data into k clusters by iteratively updating centroids and assigning data points to the nearest centroid until convergence, providing insights into the inherent structure of the data.</a:t>
            </a:r>
            <a:endParaRPr lang="en-US">
              <a:latin typeface="Times New Roman Regular" panose="02020603050405020304" charset="0"/>
              <a:cs typeface="Times New Roman Regular" panose="02020603050405020304" charset="0"/>
            </a:endParaRPr>
          </a:p>
        </p:txBody>
      </p:sp>
      <p:pic>
        <p:nvPicPr>
          <p:cNvPr id="5" name="Picture 4" descr="WhatsApp Image 2023-12-05 at 10.28.18 PM"/>
          <p:cNvPicPr>
            <a:picLocks noChangeAspect="1"/>
          </p:cNvPicPr>
          <p:nvPr/>
        </p:nvPicPr>
        <p:blipFill>
          <a:blip r:embed="rId1"/>
          <a:stretch>
            <a:fillRect/>
          </a:stretch>
        </p:blipFill>
        <p:spPr>
          <a:xfrm>
            <a:off x="2830830" y="3032760"/>
            <a:ext cx="6210300" cy="3683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ABOUT DATA</a:t>
            </a:r>
            <a:endPar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a:xfrm>
            <a:off x="838200" y="1564640"/>
            <a:ext cx="10515600" cy="4612323"/>
          </a:xfrm>
        </p:spPr>
        <p:txBody>
          <a:bodyPr>
            <a:normAutofit fontScale="92500" lnSpcReduction="10000"/>
          </a:bodyPr>
          <a:lstStyle/>
          <a:p>
            <a:pPr algn="just"/>
            <a:r>
              <a:rPr lang="en-US" dirty="0">
                <a:latin typeface="Times New Roman Regular" panose="02020603050405020304" charset="0"/>
                <a:cs typeface="Times New Roman Regular" panose="02020603050405020304" charset="0"/>
              </a:rPr>
              <a:t>The dataset encompasses shopping data from 10 distinct shopping malls in Istanbul between 2021 and 2023.</a:t>
            </a:r>
            <a:endParaRPr lang="en-US" dirty="0">
              <a:latin typeface="Times New Roman Regular" panose="02020603050405020304" charset="0"/>
              <a:cs typeface="Times New Roman Regular" panose="02020603050405020304" charset="0"/>
            </a:endParaRPr>
          </a:p>
          <a:p>
            <a:pPr algn="just"/>
            <a:r>
              <a:rPr lang="en-US" dirty="0">
                <a:latin typeface="Times New Roman Regular" panose="02020603050405020304" charset="0"/>
                <a:cs typeface="Times New Roman Regular" panose="02020603050405020304" charset="0"/>
              </a:rPr>
              <a:t>It includes information gathered from various age groups and genders to provide a comprehensive view of shopping habits in the city.</a:t>
            </a:r>
            <a:endParaRPr lang="en-US" dirty="0">
              <a:latin typeface="Times New Roman Regular" panose="02020603050405020304" charset="0"/>
              <a:cs typeface="Times New Roman Regular" panose="02020603050405020304" charset="0"/>
            </a:endParaRPr>
          </a:p>
          <a:p>
            <a:pPr algn="just"/>
            <a:r>
              <a:rPr lang="en-US" dirty="0">
                <a:latin typeface="Times New Roman Regular" panose="02020603050405020304" charset="0"/>
                <a:cs typeface="Times New Roman Regular" panose="02020603050405020304" charset="0"/>
              </a:rPr>
              <a:t>Key data points within the dataset consist of invoice numbers, customer IDs, age groups, genders, payment methods, product categories, quantities, prices, order dates, and shopping mall locations.</a:t>
            </a:r>
            <a:endParaRPr lang="en-US" dirty="0">
              <a:latin typeface="Times New Roman Regular" panose="02020603050405020304" charset="0"/>
              <a:cs typeface="Times New Roman Regular" panose="02020603050405020304" charset="0"/>
            </a:endParaRPr>
          </a:p>
          <a:p>
            <a:pPr algn="just"/>
            <a:r>
              <a:rPr lang="en-US" dirty="0">
                <a:latin typeface="Times New Roman Regular" panose="02020603050405020304" charset="0"/>
                <a:cs typeface="Times New Roman Regular" panose="02020603050405020304" charset="0"/>
              </a:rPr>
              <a:t>This dataset is aimed at serving as a valuable resource for researchers, data analysts, and machine learning enthusiasts interested in exploring shopping trends and patterns specific to Istanbul.</a:t>
            </a:r>
            <a:endParaRPr lang="en-US" dirty="0">
              <a:latin typeface="Times New Roman Regular" panose="02020603050405020304" charset="0"/>
              <a:cs typeface="Times New Roman Regular" panose="02020603050405020304" charset="0"/>
            </a:endParaRPr>
          </a:p>
          <a:p>
            <a:pPr algn="just"/>
            <a:r>
              <a:rPr lang="en-US" dirty="0">
                <a:latin typeface="Times New Roman Regular" panose="02020603050405020304" charset="0"/>
                <a:cs typeface="Times New Roman Regular" panose="02020603050405020304" charset="0"/>
              </a:rPr>
              <a:t>Researchers and analysts can leverage this dataset to gain insights into the diverse shopping behaviors prevalent in Istanbul over the specified period.</a:t>
            </a:r>
            <a:endParaRPr lang="en-US" dirty="0">
              <a:latin typeface="Times New Roman Regular" panose="02020603050405020304" charset="0"/>
              <a:cs typeface="Times New Roman Regular"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DATA EXPLORATION</a:t>
            </a:r>
            <a:endPar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pic>
        <p:nvPicPr>
          <p:cNvPr id="5" name="Picture 4" descr="Screenshot 2023-12-05 at 2.17.03 PM"/>
          <p:cNvPicPr>
            <a:picLocks noChangeAspect="1"/>
          </p:cNvPicPr>
          <p:nvPr/>
        </p:nvPicPr>
        <p:blipFill>
          <a:blip r:embed="rId1"/>
          <a:stretch>
            <a:fillRect/>
          </a:stretch>
        </p:blipFill>
        <p:spPr>
          <a:xfrm>
            <a:off x="5871210" y="1806575"/>
            <a:ext cx="5604510" cy="3724910"/>
          </a:xfrm>
          <a:prstGeom prst="rect">
            <a:avLst/>
          </a:prstGeom>
        </p:spPr>
      </p:pic>
      <p:pic>
        <p:nvPicPr>
          <p:cNvPr id="4" name="Content Placeholder 3" descr="Screenshot 2023-12-05 at 2.15.47 PM"/>
          <p:cNvPicPr>
            <a:picLocks noGrp="1" noChangeAspect="1"/>
          </p:cNvPicPr>
          <p:nvPr>
            <p:ph idx="1"/>
          </p:nvPr>
        </p:nvPicPr>
        <p:blipFill>
          <a:blip r:embed="rId2"/>
          <a:stretch>
            <a:fillRect/>
          </a:stretch>
        </p:blipFill>
        <p:spPr>
          <a:xfrm>
            <a:off x="237490" y="1806575"/>
            <a:ext cx="6013450" cy="41687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DATA EXPLORATION</a:t>
            </a:r>
            <a:endParaRPr lang="en-US"/>
          </a:p>
        </p:txBody>
      </p:sp>
      <p:pic>
        <p:nvPicPr>
          <p:cNvPr id="4" name="Content Placeholder 3" descr="Screenshot 2023-12-05 at 2.18.09 PM"/>
          <p:cNvPicPr>
            <a:picLocks noGrp="1" noChangeAspect="1"/>
          </p:cNvPicPr>
          <p:nvPr>
            <p:ph idx="1"/>
          </p:nvPr>
        </p:nvPicPr>
        <p:blipFill>
          <a:blip r:embed="rId1"/>
          <a:stretch>
            <a:fillRect/>
          </a:stretch>
        </p:blipFill>
        <p:spPr>
          <a:xfrm>
            <a:off x="177800" y="1896745"/>
            <a:ext cx="6039485" cy="3658870"/>
          </a:xfrm>
          <a:prstGeom prst="rect">
            <a:avLst/>
          </a:prstGeom>
        </p:spPr>
      </p:pic>
      <p:pic>
        <p:nvPicPr>
          <p:cNvPr id="3" name="Picture 2" descr="Screenshot 2023-12-05 at 8.59.52 PM"/>
          <p:cNvPicPr>
            <a:picLocks noChangeAspect="1"/>
          </p:cNvPicPr>
          <p:nvPr/>
        </p:nvPicPr>
        <p:blipFill>
          <a:blip r:embed="rId2"/>
          <a:stretch>
            <a:fillRect/>
          </a:stretch>
        </p:blipFill>
        <p:spPr>
          <a:xfrm>
            <a:off x="6231255" y="1896745"/>
            <a:ext cx="5122545" cy="31921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1515"/>
          </a:xfrm>
        </p:spPr>
        <p:txBody>
          <a:bodyPr>
            <a:normAutofit fontScale="90000"/>
          </a:bodyPr>
          <a:lstStyle/>
          <a:p>
            <a:pPr algn="ctr"/>
            <a:r>
              <a:rPr lang="en-US" sz="4500"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   ASSOCIATION RULE</a:t>
            </a:r>
            <a:endParaRPr lang="en-US" sz="4500"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sp>
        <p:nvSpPr>
          <p:cNvPr id="8" name="Content Placeholder 7"/>
          <p:cNvSpPr>
            <a:spLocks noGrp="1"/>
          </p:cNvSpPr>
          <p:nvPr>
            <p:ph sz="half" idx="2"/>
          </p:nvPr>
        </p:nvSpPr>
        <p:spPr>
          <a:xfrm>
            <a:off x="5811520" y="2072559"/>
            <a:ext cx="5542280" cy="3291922"/>
          </a:xfrm>
        </p:spPr>
        <p:txBody>
          <a:bodyPr>
            <a:normAutofit lnSpcReduction="10000"/>
          </a:bodyPr>
          <a:lstStyle/>
          <a:p>
            <a:pPr algn="just"/>
            <a:r>
              <a:rPr lang="en-US" sz="1800" b="1" dirty="0">
                <a:latin typeface="Times New Roman" panose="02020603050405020304" pitchFamily="18" charset="0"/>
                <a:cs typeface="Times New Roman" panose="02020603050405020304" pitchFamily="18" charset="0"/>
              </a:rPr>
              <a:t>Shopping Mall Preferences</a:t>
            </a:r>
            <a:r>
              <a:rPr lang="en-US" sz="1800" dirty="0">
                <a:latin typeface="Times New Roman" panose="02020603050405020304" pitchFamily="18" charset="0"/>
                <a:cs typeface="Times New Roman" panose="02020603050405020304" pitchFamily="18" charset="0"/>
              </a:rPr>
              <a:t>: Different shopping malls exhibit varying associations with clothing purchases. </a:t>
            </a:r>
            <a:r>
              <a:rPr lang="en-US" sz="1800" dirty="0" err="1">
                <a:latin typeface="Times New Roman" panose="02020603050405020304" pitchFamily="18" charset="0"/>
                <a:cs typeface="Times New Roman" panose="02020603050405020304" pitchFamily="18" charset="0"/>
              </a:rPr>
              <a:t>Metrocity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Kanyon</a:t>
            </a:r>
            <a:r>
              <a:rPr lang="en-US" sz="1800" dirty="0">
                <a:latin typeface="Times New Roman" panose="02020603050405020304" pitchFamily="18" charset="0"/>
                <a:cs typeface="Times New Roman" panose="02020603050405020304" pitchFamily="18" charset="0"/>
              </a:rPr>
              <a:t>, and Mall of Istanbul show significant connections with customers buying clothing items.</a:t>
            </a: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Payment </a:t>
            </a:r>
            <a:r>
              <a:rPr lang="en-US" sz="1800" b="1">
                <a:latin typeface="Times New Roman" panose="02020603050405020304" pitchFamily="18" charset="0"/>
                <a:cs typeface="Times New Roman" panose="02020603050405020304" pitchFamily="18" charset="0"/>
              </a:rPr>
              <a:t>Method Usage </a:t>
            </a:r>
            <a:r>
              <a:rPr lang="en-US" sz="180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There's a notable preference for payment methods when purchasing clothing. Debit cards emerge as a favored payment mode among customers.</a:t>
            </a: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Quantity and Price Range Associations</a:t>
            </a:r>
            <a:r>
              <a:rPr lang="en-US" sz="1800" dirty="0">
                <a:latin typeface="Times New Roman" panose="02020603050405020304" pitchFamily="18" charset="0"/>
                <a:cs typeface="Times New Roman" panose="02020603050405020304" pitchFamily="18" charset="0"/>
              </a:rPr>
              <a:t>: Patterns in the quantity of clothing items bought (e.g., 1-2 items) and their price ranges (e.g., $81.3 to $900) shed light on customer preferences and spending habits.</a:t>
            </a:r>
            <a:endParaRPr lang="en-US"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568961" y="2072558"/>
            <a:ext cx="5242559" cy="3291922"/>
          </a:xfrm>
          <a:prstGeom prst="rect">
            <a:avLst/>
          </a:prstGeom>
        </p:spPr>
      </p:pic>
      <p:sp>
        <p:nvSpPr>
          <p:cNvPr id="9" name="TextBox 8"/>
          <p:cNvSpPr txBox="1"/>
          <p:nvPr/>
        </p:nvSpPr>
        <p:spPr>
          <a:xfrm>
            <a:off x="1560195" y="1380490"/>
            <a:ext cx="7396480" cy="3683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Bold" panose="02020603050405020304" charset="0"/>
                <a:cs typeface="Times New Roman Bold" panose="02020603050405020304" charset="0"/>
              </a:rPr>
              <a:t>          Maximal Rules associated with Clothing category</a:t>
            </a:r>
            <a:endParaRPr lang="en-US" b="1" dirty="0">
              <a:latin typeface="Times New Roman Bold" panose="02020603050405020304" charset="0"/>
              <a:cs typeface="Times New Roman Bold"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8200" y="365125"/>
            <a:ext cx="10515600" cy="863600"/>
          </a:xfrm>
        </p:spPr>
        <p:txBody>
          <a:bodyPr>
            <a:normAutofit fontScale="90000"/>
          </a:bodyPr>
          <a:p>
            <a:pPr algn="ctr"/>
            <a:r>
              <a:rPr lang="en-US" dirty="0">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ASSOCIATION RULE</a:t>
            </a:r>
            <a:br>
              <a:rPr lang="en-US"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br>
            <a:endParaRPr lang="en-US"/>
          </a:p>
        </p:txBody>
      </p:sp>
      <p:sp>
        <p:nvSpPr>
          <p:cNvPr id="3" name="Content Placeholder 2"/>
          <p:cNvSpPr>
            <a:spLocks noGrp="1"/>
          </p:cNvSpPr>
          <p:nvPr>
            <p:ph idx="4294967295"/>
          </p:nvPr>
        </p:nvSpPr>
        <p:spPr>
          <a:xfrm>
            <a:off x="6194425" y="1866265"/>
            <a:ext cx="4912360" cy="4718050"/>
          </a:xfrm>
        </p:spPr>
        <p:txBody>
          <a:bodyPr>
            <a:normAutofit fontScale="92500" lnSpcReduction="20000"/>
          </a:bodyPr>
          <a:lstStyle/>
          <a:p>
            <a:pPr algn="just"/>
            <a:r>
              <a:rPr lang="en-US" sz="1800" b="1" dirty="0">
                <a:latin typeface="Times New Roman" panose="02020603050405020304" pitchFamily="18" charset="0"/>
                <a:cs typeface="Times New Roman" panose="02020603050405020304" pitchFamily="18" charset="0"/>
              </a:rPr>
              <a:t>Shopping Mall Preferences for Females</a:t>
            </a:r>
            <a:r>
              <a:rPr lang="en-US" sz="1800" dirty="0">
                <a:latin typeface="Times New Roman" panose="02020603050405020304" pitchFamily="18" charset="0"/>
                <a:cs typeface="Times New Roman" panose="02020603050405020304" pitchFamily="18" charset="0"/>
              </a:rPr>
              <a:t>: There is a strong association of females with specific shopping malls. </a:t>
            </a:r>
            <a:r>
              <a:rPr lang="en-US" sz="1800" dirty="0" err="1">
                <a:latin typeface="Times New Roman" panose="02020603050405020304" pitchFamily="18" charset="0"/>
                <a:cs typeface="Times New Roman" panose="02020603050405020304" pitchFamily="18" charset="0"/>
              </a:rPr>
              <a:t>Metrocity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Istinye</a:t>
            </a:r>
            <a:r>
              <a:rPr lang="en-US" sz="1800" dirty="0">
                <a:latin typeface="Times New Roman" panose="02020603050405020304" pitchFamily="18" charset="0"/>
                <a:cs typeface="Times New Roman" panose="02020603050405020304" pitchFamily="18" charset="0"/>
              </a:rPr>
              <a:t> Park, and Metropol AVM indicate a significant correlation with female shoppers, portraying preferences among this demographic for these malls.</a:t>
            </a: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Payment Method Preference</a:t>
            </a:r>
            <a:r>
              <a:rPr lang="en-US" sz="1800" dirty="0">
                <a:latin typeface="Times New Roman" panose="02020603050405020304" pitchFamily="18" charset="0"/>
                <a:cs typeface="Times New Roman" panose="02020603050405020304" pitchFamily="18" charset="0"/>
              </a:rPr>
              <a:t>: Female customers exhibit a distinct preference for payment methods. Debit cards emerge prominently as the favored payment mode among female shoppers.</a:t>
            </a: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Age Group Preferences</a:t>
            </a:r>
            <a:r>
              <a:rPr lang="en-US" sz="1800" dirty="0">
                <a:latin typeface="Times New Roman" panose="02020603050405020304" pitchFamily="18" charset="0"/>
                <a:cs typeface="Times New Roman" panose="02020603050405020304" pitchFamily="18" charset="0"/>
              </a:rPr>
              <a:t>: The analysis highlights particular age groups within females that show consistent associations with shopping patterns. Females between 18-35, 35-52, and 52-69 exhibit diverse preferences in purchasing behavior, especially in terms of item categories and price ranges.</a:t>
            </a: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Category-Specific Preferences</a:t>
            </a:r>
            <a:r>
              <a:rPr lang="en-US" sz="1800" dirty="0">
                <a:latin typeface="Times New Roman" panose="02020603050405020304" pitchFamily="18" charset="0"/>
                <a:cs typeface="Times New Roman" panose="02020603050405020304" pitchFamily="18" charset="0"/>
              </a:rPr>
              <a:t>: Female shoppers exhibit strong associations with specific categories such as Clothing, Shoes, Toys, Cosmetics, and Food &amp; Beverage, showcasing distinct preferences for these product categories.</a:t>
            </a:r>
            <a:endParaRPr lang="en-US"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363855" y="1866265"/>
            <a:ext cx="5474970" cy="3980180"/>
          </a:xfrm>
          <a:prstGeom prst="rect">
            <a:avLst/>
          </a:prstGeom>
        </p:spPr>
      </p:pic>
      <p:sp>
        <p:nvSpPr>
          <p:cNvPr id="10" name="Text Box 9"/>
          <p:cNvSpPr txBox="1"/>
          <p:nvPr/>
        </p:nvSpPr>
        <p:spPr>
          <a:xfrm>
            <a:off x="3594735" y="1228725"/>
            <a:ext cx="4761230" cy="368300"/>
          </a:xfrm>
          <a:prstGeom prst="rect">
            <a:avLst/>
          </a:prstGeom>
          <a:noFill/>
        </p:spPr>
        <p:txBody>
          <a:bodyPr wrap="none" rtlCol="0">
            <a:spAutoFit/>
          </a:bodyPr>
          <a:p>
            <a:pPr algn="l"/>
            <a:r>
              <a:rPr lang="en-US" b="1" dirty="0">
                <a:latin typeface="Times New Roman Bold" panose="02020603050405020304" charset="0"/>
                <a:cs typeface="Times New Roman Bold" panose="02020603050405020304" charset="0"/>
                <a:sym typeface="+mn-ea"/>
              </a:rPr>
              <a:t>Maximal Rules associated with Female Gender</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38200" y="258445"/>
            <a:ext cx="10515600" cy="810260"/>
          </a:xfrm>
        </p:spPr>
        <p:txBody>
          <a:bodyPr>
            <a:normAutofit fontScale="90000"/>
            <a:scene3d>
              <a:camera prst="orthographicFront"/>
              <a:lightRig rig="threePt" dir="t"/>
            </a:scene3d>
          </a:bodyPr>
          <a:p>
            <a:pPr algn="ctr"/>
            <a:r>
              <a:rPr lang="en-US" dirty="0">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ASSOCIATION RULE</a:t>
            </a:r>
            <a:br>
              <a:rPr lang="en-US" dirty="0">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br>
            <a:endParaRPr lang="en-US" dirty="0">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sp>
        <p:nvSpPr>
          <p:cNvPr id="3" name="Content Placeholder 2"/>
          <p:cNvSpPr>
            <a:spLocks noGrp="1"/>
          </p:cNvSpPr>
          <p:nvPr>
            <p:ph sz="half" idx="1"/>
          </p:nvPr>
        </p:nvSpPr>
        <p:spPr>
          <a:xfrm>
            <a:off x="6243320" y="2013585"/>
            <a:ext cx="5110480" cy="4258310"/>
          </a:xfrm>
        </p:spPr>
        <p:txBody>
          <a:bodyPr>
            <a:noAutofit/>
          </a:bodyPr>
          <a:lstStyle/>
          <a:p>
            <a:pPr algn="just"/>
            <a:r>
              <a:rPr lang="en-US" sz="1500" b="1" dirty="0">
                <a:latin typeface="Times New Roman" panose="02020603050405020304" pitchFamily="18" charset="0"/>
                <a:cs typeface="Times New Roman" panose="02020603050405020304" pitchFamily="18" charset="0"/>
              </a:rPr>
              <a:t>Association between Product Categories and Price Ranges: </a:t>
            </a:r>
            <a:r>
              <a:rPr lang="en-US" sz="1500" dirty="0">
                <a:latin typeface="Times New Roman" panose="02020603050405020304" pitchFamily="18" charset="0"/>
                <a:cs typeface="Times New Roman" panose="02020603050405020304" pitchFamily="18" charset="0"/>
              </a:rPr>
              <a:t>Certain categories like Books, Technology, and Souvenir are associated with specific price ranges (e.g., Books tend to be within the price range of 5.23 to 81.3)</a:t>
            </a:r>
            <a:endParaRPr lang="en-US" sz="1500" dirty="0">
              <a:latin typeface="Times New Roman" panose="02020603050405020304" pitchFamily="18" charset="0"/>
              <a:cs typeface="Times New Roman" panose="02020603050405020304" pitchFamily="18" charset="0"/>
            </a:endParaRPr>
          </a:p>
          <a:p>
            <a:pPr algn="just"/>
            <a:r>
              <a:rPr lang="en-US" sz="1500" b="1" dirty="0">
                <a:latin typeface="Times New Roman" panose="02020603050405020304" pitchFamily="18" charset="0"/>
                <a:cs typeface="Times New Roman" panose="02020603050405020304" pitchFamily="18" charset="0"/>
              </a:rPr>
              <a:t>Shopping Mall Preferences and Gender </a:t>
            </a:r>
            <a:r>
              <a:rPr lang="en-US" sz="1500" dirty="0">
                <a:latin typeface="Times New Roman" panose="02020603050405020304" pitchFamily="18" charset="0"/>
                <a:cs typeface="Times New Roman" panose="02020603050405020304" pitchFamily="18" charset="0"/>
              </a:rPr>
              <a:t>: There are gender preferences observed in certain shopping malls. For instance, at </a:t>
            </a:r>
            <a:r>
              <a:rPr lang="en-US" sz="1500" dirty="0" err="1">
                <a:latin typeface="Times New Roman" panose="02020603050405020304" pitchFamily="18" charset="0"/>
                <a:cs typeface="Times New Roman" panose="02020603050405020304" pitchFamily="18" charset="0"/>
              </a:rPr>
              <a:t>Istinye</a:t>
            </a:r>
            <a:r>
              <a:rPr lang="en-US" sz="1500" dirty="0">
                <a:latin typeface="Times New Roman" panose="02020603050405020304" pitchFamily="18" charset="0"/>
                <a:cs typeface="Times New Roman" panose="02020603050405020304" pitchFamily="18" charset="0"/>
              </a:rPr>
              <a:t> Park, there's a higher tendency for female shoppers.</a:t>
            </a:r>
            <a:endParaRPr lang="en-US" sz="1500" dirty="0">
              <a:latin typeface="Times New Roman" panose="02020603050405020304" pitchFamily="18" charset="0"/>
              <a:cs typeface="Times New Roman" panose="02020603050405020304" pitchFamily="18" charset="0"/>
            </a:endParaRPr>
          </a:p>
          <a:p>
            <a:pPr algn="just"/>
            <a:r>
              <a:rPr lang="en-US" sz="1500" b="1" dirty="0">
                <a:latin typeface="Times New Roman" panose="02020603050405020304" pitchFamily="18" charset="0"/>
                <a:cs typeface="Times New Roman" panose="02020603050405020304" pitchFamily="18" charset="0"/>
              </a:rPr>
              <a:t>Association between Product Categories and Price Ranges with Gender: </a:t>
            </a:r>
            <a:r>
              <a:rPr lang="en-US" sz="1500" dirty="0">
                <a:latin typeface="Times New Roman" panose="02020603050405020304" pitchFamily="18" charset="0"/>
                <a:cs typeface="Times New Roman" panose="02020603050405020304" pitchFamily="18" charset="0"/>
              </a:rPr>
              <a:t>Shoes and Toys categories have associations with price ranges and gender. Females tend to purchase Shoes within the price range of 900 to 5250 and Toys within the price range of 81.3 to 900</a:t>
            </a:r>
            <a:endParaRPr lang="en-US" sz="1500" dirty="0">
              <a:latin typeface="Times New Roman" panose="02020603050405020304" pitchFamily="18" charset="0"/>
              <a:cs typeface="Times New Roman" panose="02020603050405020304" pitchFamily="18" charset="0"/>
            </a:endParaRPr>
          </a:p>
          <a:p>
            <a:pPr algn="just"/>
            <a:r>
              <a:rPr lang="en-US" sz="1500" b="1" dirty="0">
                <a:latin typeface="Times New Roman" panose="02020603050405020304" pitchFamily="18" charset="0"/>
                <a:cs typeface="Times New Roman" panose="02020603050405020304" pitchFamily="18" charset="0"/>
              </a:rPr>
              <a:t>Age Group Preferences and Shopping Patterns: </a:t>
            </a:r>
            <a:r>
              <a:rPr lang="en-US" sz="1500" dirty="0">
                <a:latin typeface="Times New Roman" panose="02020603050405020304" pitchFamily="18" charset="0"/>
                <a:cs typeface="Times New Roman" panose="02020603050405020304" pitchFamily="18" charset="0"/>
              </a:rPr>
              <a:t>Different age groups exhibit distinct shopping patterns. For instance, individuals aged 18 to 35 are inclined towards Clothing within the price range of 900 to 5250, while those aged 52 to 69 exhibit a similar preference but with a wider price range of 81.3 to 900. Moreover, certain age groups, like 35 to 52, exhibit preferences for Food &amp; Beverage within a specific price range.</a:t>
            </a:r>
            <a:endParaRPr lang="en-US" sz="15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508635" y="2013585"/>
            <a:ext cx="5348605" cy="3975100"/>
          </a:xfrm>
          <a:prstGeom prst="rect">
            <a:avLst/>
          </a:prstGeom>
        </p:spPr>
      </p:pic>
      <p:sp>
        <p:nvSpPr>
          <p:cNvPr id="11" name="Text Box 10"/>
          <p:cNvSpPr txBox="1"/>
          <p:nvPr/>
        </p:nvSpPr>
        <p:spPr>
          <a:xfrm>
            <a:off x="3366135" y="1210945"/>
            <a:ext cx="5459730" cy="368300"/>
          </a:xfrm>
          <a:prstGeom prst="rect">
            <a:avLst/>
          </a:prstGeom>
          <a:noFill/>
        </p:spPr>
        <p:txBody>
          <a:bodyPr wrap="none" rtlCol="0">
            <a:spAutoFit/>
          </a:bodyPr>
          <a:p>
            <a:pPr algn="l"/>
            <a:r>
              <a:rPr lang="en-US" b="1" dirty="0">
                <a:latin typeface="Times New Roman Bold" panose="02020603050405020304" charset="0"/>
                <a:cs typeface="Times New Roman Bold" panose="02020603050405020304" charset="0"/>
                <a:sym typeface="+mn-ea"/>
              </a:rPr>
              <a:t>Top Association rules mined using Apriori Algorithm </a:t>
            </a:r>
            <a:endParaRPr lang="en-US" b="1" dirty="0">
              <a:latin typeface="Times New Roman Bold" panose="02020603050405020304" charset="0"/>
              <a:cs typeface="Times New Roman Bold" panose="020206030504050203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5840" y="258445"/>
            <a:ext cx="10515600" cy="935355"/>
          </a:xfrm>
        </p:spPr>
        <p:txBody>
          <a:bodyPr/>
          <a:p>
            <a:pPr algn="ctr"/>
            <a:r>
              <a:rPr lang="en-US" dirty="0">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ASSOCIATION RULE</a:t>
            </a:r>
            <a:endParaRPr lang="en-US"/>
          </a:p>
        </p:txBody>
      </p:sp>
      <p:sp>
        <p:nvSpPr>
          <p:cNvPr id="3" name="Content Placeholder 2"/>
          <p:cNvSpPr>
            <a:spLocks noGrp="1"/>
          </p:cNvSpPr>
          <p:nvPr>
            <p:ph sz="half" idx="1"/>
          </p:nvPr>
        </p:nvSpPr>
        <p:spPr>
          <a:xfrm>
            <a:off x="6365875" y="1691005"/>
            <a:ext cx="5181600" cy="4351338"/>
          </a:xfrm>
        </p:spPr>
        <p:txBody>
          <a:bodyPr>
            <a:normAutofit fontScale="92500" lnSpcReduction="20000"/>
          </a:bodyPr>
          <a:lstStyle/>
          <a:p>
            <a:pPr algn="just"/>
            <a:r>
              <a:rPr lang="en-US" sz="1800" b="1" dirty="0">
                <a:latin typeface="Times New Roman" panose="02020603050405020304" pitchFamily="18" charset="0"/>
                <a:cs typeface="Times New Roman" panose="02020603050405020304" pitchFamily="18" charset="0"/>
              </a:rPr>
              <a:t>Category-Price Range Associations</a:t>
            </a:r>
            <a:r>
              <a:rPr lang="en-US" sz="1800" dirty="0">
                <a:latin typeface="Times New Roman" panose="02020603050405020304" pitchFamily="18" charset="0"/>
                <a:cs typeface="Times New Roman" panose="02020603050405020304" pitchFamily="18" charset="0"/>
              </a:rPr>
              <a:t>: Books, Technology, Souvenir, and Food &amp; Beverage categories exhibit associations with specific price ranges. For instance, Books are typically priced between 5.23 to 81.3 units, while Technology items are commonly within the price range of 900 to 5250 units.</a:t>
            </a: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Gender-Category Associations:</a:t>
            </a:r>
            <a:r>
              <a:rPr lang="en-US" sz="1800" dirty="0">
                <a:latin typeface="Times New Roman" panose="02020603050405020304" pitchFamily="18" charset="0"/>
                <a:cs typeface="Times New Roman" panose="02020603050405020304" pitchFamily="18" charset="0"/>
              </a:rPr>
              <a:t> There are gender-specific preferences observed within certain product categories. For instance, there's a clear association between Female shoppers and categories like Food &amp; Beverage, Clothing, Cosmetics, and Toys within various price ranges.</a:t>
            </a: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Age Group Preferences and Categories</a:t>
            </a:r>
            <a:r>
              <a:rPr lang="en-US" sz="1800" dirty="0">
                <a:latin typeface="Times New Roman" panose="02020603050405020304" pitchFamily="18" charset="0"/>
                <a:cs typeface="Times New Roman" panose="02020603050405020304" pitchFamily="18" charset="0"/>
              </a:rPr>
              <a:t>: Different age groups show distinct preferences for specific categories. For instance, individuals aged 52 to 69 tend to favor Clothing items priced between 900 to 5250 units, whereas those aged 18 to 35 exhibit preferences for Clothing within a wider price range of 81.3 to 900 units.</a:t>
            </a: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Payment Method and Gender Associations</a:t>
            </a:r>
            <a:r>
              <a:rPr lang="en-US" sz="1800" dirty="0">
                <a:latin typeface="Times New Roman" panose="02020603050405020304" pitchFamily="18" charset="0"/>
                <a:cs typeface="Times New Roman" panose="02020603050405020304" pitchFamily="18" charset="0"/>
              </a:rPr>
              <a:t>: There's a discernible relationship between payment methods and gender. Female shoppers tend to use specific payment methods, such as Cash or Credit Card, for certain categories like Clothing, Cosmetics, and Food &amp; Beverage across varied price ranges.</a:t>
            </a:r>
            <a:endParaRPr lang="en-US"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838200" y="1690950"/>
            <a:ext cx="4892040" cy="3940230"/>
          </a:xfrm>
          <a:prstGeom prst="rect">
            <a:avLst/>
          </a:prstGeom>
        </p:spPr>
      </p:pic>
      <p:sp>
        <p:nvSpPr>
          <p:cNvPr id="7" name="Text Box 6"/>
          <p:cNvSpPr txBox="1"/>
          <p:nvPr/>
        </p:nvSpPr>
        <p:spPr>
          <a:xfrm>
            <a:off x="3702050" y="1229360"/>
            <a:ext cx="5123180" cy="368300"/>
          </a:xfrm>
          <a:prstGeom prst="rect">
            <a:avLst/>
          </a:prstGeom>
          <a:noFill/>
        </p:spPr>
        <p:txBody>
          <a:bodyPr wrap="none" rtlCol="0">
            <a:spAutoFit/>
          </a:bodyPr>
          <a:p>
            <a:pPr algn="l"/>
            <a:r>
              <a:rPr lang="en-US" b="1">
                <a:latin typeface="Times New Roman Bold" panose="02020603050405020304" charset="0"/>
                <a:cs typeface="Times New Roman Bold" panose="02020603050405020304" charset="0"/>
              </a:rPr>
              <a:t>Top association rules mined using Eclat Algorithm</a:t>
            </a:r>
            <a:endParaRPr lang="en-US" b="1">
              <a:latin typeface="Times New Roman Bold" panose="02020603050405020304" charset="0"/>
              <a:cs typeface="Times New Roman Bold"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CLASSIFICATION</a:t>
            </a:r>
            <a:br>
              <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br>
            <a:endPar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a:xfrm>
            <a:off x="838200" y="1300480"/>
            <a:ext cx="10515600" cy="4852035"/>
          </a:xfrm>
        </p:spPr>
        <p:txBody>
          <a:bodyPr>
            <a:noAutofit/>
          </a:bodyPr>
          <a:lstStyle/>
          <a:p>
            <a:pPr marL="0" indent="0" algn="just">
              <a:buNone/>
            </a:pPr>
            <a:r>
              <a:rPr lang="en-US" sz="2300" dirty="0">
                <a:latin typeface="Times New Roman Regular" panose="02020603050405020304" charset="0"/>
                <a:cs typeface="Times New Roman Regular" panose="02020603050405020304" charset="0"/>
              </a:rPr>
              <a:t>Classification refers to the process of categorizing data into classes or groups based on certain features or attributes. It's a fundamental task in data analysis and machine learning where the goal is to predict the category or class of a given dataset based on its characteristics.</a:t>
            </a:r>
            <a:endParaRPr lang="en-US" sz="2300" dirty="0">
              <a:latin typeface="Times New Roman Regular" panose="02020603050405020304" charset="0"/>
              <a:cs typeface="Times New Roman Regular" panose="02020603050405020304" charset="0"/>
            </a:endParaRPr>
          </a:p>
          <a:p>
            <a:pPr algn="just"/>
            <a:r>
              <a:rPr lang="en-US" sz="2300" dirty="0">
                <a:latin typeface="Times New Roman Regular" panose="02020603050405020304" charset="0"/>
                <a:cs typeface="Times New Roman Regular" panose="02020603050405020304" charset="0"/>
              </a:rPr>
              <a:t>In this project, we set up and compare two different machine learning models for a classification task using customer shopping data: </a:t>
            </a:r>
            <a:r>
              <a:rPr lang="en-US" sz="2300" b="1" dirty="0">
                <a:latin typeface="Times New Roman Regular" panose="02020603050405020304" charset="0"/>
                <a:cs typeface="Times New Roman Regular" panose="02020603050405020304" charset="0"/>
              </a:rPr>
              <a:t>Random Forest model </a:t>
            </a:r>
            <a:r>
              <a:rPr lang="en-US" sz="2300" dirty="0">
                <a:latin typeface="Times New Roman Regular" panose="02020603050405020304" charset="0"/>
                <a:cs typeface="Times New Roman Regular" panose="02020603050405020304" charset="0"/>
              </a:rPr>
              <a:t>and </a:t>
            </a:r>
            <a:r>
              <a:rPr lang="en-US" sz="2300" b="1" dirty="0">
                <a:latin typeface="Times New Roman Regular" panose="02020603050405020304" charset="0"/>
                <a:cs typeface="Times New Roman Regular" panose="02020603050405020304" charset="0"/>
              </a:rPr>
              <a:t>Naive Bayes model.</a:t>
            </a:r>
            <a:endParaRPr lang="en-US" sz="2300" b="1" dirty="0">
              <a:latin typeface="Times New Roman Regular" panose="02020603050405020304" charset="0"/>
              <a:cs typeface="Times New Roman Regular" panose="02020603050405020304" charset="0"/>
            </a:endParaRPr>
          </a:p>
          <a:p>
            <a:pPr algn="just"/>
            <a:r>
              <a:rPr lang="en-US" sz="2300" b="1" dirty="0">
                <a:latin typeface="Times New Roman Regular" panose="02020603050405020304" charset="0"/>
                <a:cs typeface="Times New Roman Regular" panose="02020603050405020304" charset="0"/>
                <a:sym typeface="+mn-ea"/>
              </a:rPr>
              <a:t>RANDOM FOREST MODEL: </a:t>
            </a:r>
            <a:r>
              <a:rPr lang="en-US" sz="2300" dirty="0">
                <a:latin typeface="Times New Roman Regular" panose="02020603050405020304" charset="0"/>
                <a:cs typeface="Times New Roman Regular" panose="02020603050405020304" charset="0"/>
                <a:sym typeface="+mn-ea"/>
              </a:rPr>
              <a:t>Random Forest is an ensemble learning method that constructs multiple decision trees during training and outputs the mode of the classes (classification) or the mean prediction (regression) of the individual trees.</a:t>
            </a:r>
            <a:endParaRPr lang="en-US" sz="2300" dirty="0">
              <a:latin typeface="Times New Roman Regular" panose="02020603050405020304" charset="0"/>
              <a:cs typeface="Times New Roman Regular" panose="02020603050405020304" charset="0"/>
            </a:endParaRPr>
          </a:p>
          <a:p>
            <a:pPr algn="just"/>
            <a:r>
              <a:rPr lang="en-US" sz="2300" b="1" dirty="0">
                <a:latin typeface="Times New Roman Regular" panose="02020603050405020304" charset="0"/>
                <a:cs typeface="Times New Roman Regular" panose="02020603050405020304" charset="0"/>
                <a:sym typeface="+mn-ea"/>
              </a:rPr>
              <a:t>NAIVE BAYES MODEL: </a:t>
            </a:r>
            <a:r>
              <a:rPr lang="en-US" sz="2300" dirty="0">
                <a:latin typeface="Times New Roman Regular" panose="02020603050405020304" charset="0"/>
                <a:cs typeface="Times New Roman Regular" panose="02020603050405020304" charset="0"/>
                <a:sym typeface="+mn-ea"/>
              </a:rPr>
              <a:t>Naive Bayes is a probabilistic classifier based on Bayes' theorem. It assumes independence among features given the class and calculates the probability of a class based on the feature values.</a:t>
            </a:r>
            <a:endParaRPr lang="en-US" sz="2300" dirty="0">
              <a:latin typeface="Times New Roman Regular" panose="02020603050405020304" charset="0"/>
              <a:cs typeface="Times New Roman Regular" panose="02020603050405020304" charset="0"/>
            </a:endParaRPr>
          </a:p>
          <a:p>
            <a:pPr algn="just"/>
            <a:endParaRPr lang="en-US" sz="2300" b="1" dirty="0"/>
          </a:p>
          <a:p>
            <a:pPr marL="0" indent="0">
              <a:buNone/>
            </a:pPr>
            <a:endParaRPr lang="en-US" sz="2300" dirty="0"/>
          </a:p>
          <a:p>
            <a:pPr marL="0" indent="0">
              <a:buNone/>
            </a:pPr>
            <a:endParaRPr lang="en-US" sz="2300" dirty="0">
              <a:latin typeface="Arial Rounded MT Bold" panose="020F0704030504030204" charset="0"/>
              <a:cs typeface="Arial Rounded MT Bold" panose="020F0704030504030204" charset="0"/>
            </a:endParaRPr>
          </a:p>
          <a:p>
            <a:pPr marL="0" indent="0">
              <a:buNone/>
            </a:pPr>
            <a:endParaRPr lang="en-US" sz="2300" dirty="0">
              <a:latin typeface="Arial Rounded MT Bold" panose="020F0704030504030204" charset="0"/>
              <a:cs typeface="Arial Rounded MT Bold" panose="020F0704030504030204" charset="0"/>
            </a:endParaRPr>
          </a:p>
          <a:p>
            <a:endParaRPr lang="en-US" sz="23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6894</Words>
  <Application>WPS Writer</Application>
  <PresentationFormat>Widescreen</PresentationFormat>
  <Paragraphs>93</Paragraphs>
  <Slides>15</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15</vt:i4>
      </vt:variant>
    </vt:vector>
  </HeadingPairs>
  <TitlesOfParts>
    <vt:vector size="31" baseType="lpstr">
      <vt:lpstr>Arial</vt:lpstr>
      <vt:lpstr>SimSun</vt:lpstr>
      <vt:lpstr>Wingdings</vt:lpstr>
      <vt:lpstr>Times New Roman</vt:lpstr>
      <vt:lpstr>Times New Roman Regular</vt:lpstr>
      <vt:lpstr>Arial Rounded MT Bold</vt:lpstr>
      <vt:lpstr>Microsoft YaHei</vt:lpstr>
      <vt:lpstr>汉仪旗黑</vt:lpstr>
      <vt:lpstr>Calibri Light</vt:lpstr>
      <vt:lpstr>Calibri</vt:lpstr>
      <vt:lpstr>宋体-简</vt:lpstr>
      <vt:lpstr>Arial Unicode MS</vt:lpstr>
      <vt:lpstr>Times New Roman Bold</vt:lpstr>
      <vt:lpstr>.AppleSystemUIFont Regular</vt:lpstr>
      <vt:lpstr>苹方-简</vt:lpstr>
      <vt:lpstr>Office Theme</vt:lpstr>
      <vt:lpstr>Istanbul Shopper's Atlas: Unveiling Trends Across 10 Malls</vt:lpstr>
      <vt:lpstr>ABOUT DATA</vt:lpstr>
      <vt:lpstr>DATA EXPLORATION</vt:lpstr>
      <vt:lpstr>DATA EXPLORATION</vt:lpstr>
      <vt:lpstr>ASSOCIATION RULE</vt:lpstr>
      <vt:lpstr>PowerPoint 演示文稿</vt:lpstr>
      <vt:lpstr>PowerPoint 演示文稿</vt:lpstr>
      <vt:lpstr>PowerPoint 演示文稿</vt:lpstr>
      <vt:lpstr>CLASSIFICATION </vt:lpstr>
      <vt:lpstr>RANDOM FOREST MODEL EVALUATION</vt:lpstr>
      <vt:lpstr>NAIVE BAYES MODEL EVALUATION</vt:lpstr>
      <vt:lpstr>                      CLUSTERING</vt:lpstr>
      <vt:lpstr>DBSCAN: </vt:lpstr>
      <vt:lpstr>K-means: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Rohit K</cp:lastModifiedBy>
  <cp:revision>18</cp:revision>
  <dcterms:created xsi:type="dcterms:W3CDTF">2023-12-06T06:02:03Z</dcterms:created>
  <dcterms:modified xsi:type="dcterms:W3CDTF">2023-12-06T06:02:03Z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