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2" r:id="rId15"/>
    <p:sldId id="273" r:id="rId16"/>
    <p:sldId id="274" r:id="rId17"/>
  </p:sldIdLst>
  <p:sldSz cx="12192000" cy="6858000"/>
  <p:notesSz cx="6858000" cy="9144000"/>
  <p:embeddedFontLst>
    <p:embeddedFont>
      <p:font typeface="Arial Rounded MT Bold" panose="020F0704030504030204" charset="0"/>
      <p:regular r:id="rId21"/>
    </p:embeddedFont>
    <p:embeddedFont>
      <p:font typeface="Calibri Light" charset="0"/>
      <p:regular r:id="rId22"/>
    </p:embeddedFont>
    <p:embeddedFont>
      <p:font typeface="Calibri" panose="020F050202020403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135"/>
            <a:ext cx="9144000" cy="1374775"/>
          </a:xfrm>
        </p:spPr>
        <p:txBody>
          <a:bodyPr>
            <a:normAutofit fontScale="90000"/>
          </a:bodyPr>
          <a:lstStyle/>
          <a:p>
            <a:r>
              <a:rPr lang="en-US" sz="4800" b="0" i="0" dirty="0">
                <a:effectLst/>
                <a:latin typeface="Times New Roman" panose="02020603050405020304" pitchFamily="18" charset="0"/>
                <a:cs typeface="Times New Roman" panose="02020603050405020304" pitchFamily="18" charset="0"/>
              </a:rPr>
              <a:t>Istanbul Shopper's Atlas: Unveiling Trends Across 10 Malls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0680" y="2304098"/>
            <a:ext cx="9144000" cy="1655762"/>
          </a:xfrm>
        </p:spPr>
        <p:txBody>
          <a:bodyPr>
            <a:noAutofit/>
          </a:bodyPr>
          <a:lstStyle/>
          <a:p>
            <a:r>
              <a:rPr lang="en-US" b="0" i="0" dirty="0">
                <a:effectLst/>
                <a:latin typeface="Times New Roman" panose="02020603050405020304" pitchFamily="18" charset="0"/>
                <a:cs typeface="Times New Roman" panose="02020603050405020304" pitchFamily="18" charset="0"/>
              </a:rPr>
              <a:t>A Comprehensive Exploration of Shopping Patterns from 2021 to 2023 by Age, Gender, and Location</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Jothish Kumar Polaki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Rohit vatsava Kalakala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Vidhyananth Sivashanmugam</a:t>
            </a:r>
            <a:endParaRPr lang="en-US"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lgn="just">
              <a:buNone/>
            </a:pPr>
            <a:r>
              <a:rPr lang="en-US" sz="2300" dirty="0">
                <a:latin typeface="Times New Roman Regular" panose="02020603050405020304" charset="0"/>
                <a:cs typeface="Times New Roman Regular" panose="02020603050405020304" charset="0"/>
              </a:rPr>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endParaRPr lang="en-US" sz="2300" dirty="0">
              <a:latin typeface="Times New Roman Regular" panose="02020603050405020304" charset="0"/>
              <a:cs typeface="Times New Roman Regular" panose="02020603050405020304" charset="0"/>
            </a:endParaRPr>
          </a:p>
          <a:p>
            <a:pPr algn="just"/>
            <a:r>
              <a:rPr lang="en-US" sz="2300" dirty="0">
                <a:latin typeface="Times New Roman Regular" panose="02020603050405020304" charset="0"/>
                <a:cs typeface="Times New Roman Regular" panose="02020603050405020304" charset="0"/>
              </a:rPr>
              <a:t>In this project, we set up and compare two different machine learning models for a classification task using customer shopping data: </a:t>
            </a:r>
            <a:r>
              <a:rPr lang="en-US" sz="2300" b="1" dirty="0">
                <a:latin typeface="Times New Roman Regular" panose="02020603050405020304" charset="0"/>
                <a:cs typeface="Times New Roman Regular" panose="02020603050405020304" charset="0"/>
              </a:rPr>
              <a:t>Random Forest model </a:t>
            </a:r>
            <a:r>
              <a:rPr lang="en-US" sz="2300" dirty="0">
                <a:latin typeface="Times New Roman Regular" panose="02020603050405020304" charset="0"/>
                <a:cs typeface="Times New Roman Regular" panose="02020603050405020304" charset="0"/>
              </a:rPr>
              <a:t>and </a:t>
            </a:r>
            <a:r>
              <a:rPr lang="en-US" sz="2300" b="1" dirty="0">
                <a:latin typeface="Times New Roman Regular" panose="02020603050405020304" charset="0"/>
                <a:cs typeface="Times New Roman Regular" panose="02020603050405020304" charset="0"/>
              </a:rPr>
              <a:t>Naive Bayes model.</a:t>
            </a:r>
            <a:endParaRPr lang="en-US" sz="2300" b="1"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RANDOM FOREST MODEL: </a:t>
            </a:r>
            <a:r>
              <a:rPr lang="en-US" sz="2300" dirty="0">
                <a:latin typeface="Times New Roman Regular" panose="02020603050405020304" charset="0"/>
                <a:cs typeface="Times New Roman Regular" panose="02020603050405020304" charset="0"/>
                <a:sym typeface="+mn-ea"/>
              </a:rPr>
              <a:t>Random Forest is an ensemble learning method that constructs multiple decision trees during training and outputs the mode of the classes (classification) or the mean prediction (regression) of the individual trees.</a:t>
            </a:r>
            <a:endParaRPr lang="en-US" sz="2300"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NAIVE BAYES MODEL: </a:t>
            </a:r>
            <a:r>
              <a:rPr lang="en-US" sz="2300" dirty="0">
                <a:latin typeface="Times New Roman Regular" panose="02020603050405020304" charset="0"/>
                <a:cs typeface="Times New Roman Regular" panose="02020603050405020304" charset="0"/>
                <a:sym typeface="+mn-ea"/>
              </a:rPr>
              <a:t>Naive Bayes is a probabilistic classifier based on Bayes' theorem. It assumes independence among features given the class and calculates the probability of a class based on the feature values.</a:t>
            </a:r>
            <a:endParaRPr lang="en-US" sz="2300" dirty="0">
              <a:latin typeface="Times New Roman Regular" panose="02020603050405020304" charset="0"/>
              <a:cs typeface="Times New Roman Regular" panose="02020603050405020304" charset="0"/>
            </a:endParaRPr>
          </a:p>
          <a:p>
            <a:pPr algn="just"/>
            <a:endParaRPr lang="en-US" sz="2300" b="1" dirty="0"/>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RANDOM FOREST MODEL EVALUATION</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1"/>
          <a:stretch>
            <a:fillRect/>
          </a:stretch>
        </p:blipFill>
        <p:spPr>
          <a:xfrm>
            <a:off x="5949315" y="1891665"/>
            <a:ext cx="5650865" cy="4091940"/>
          </a:xfrm>
          <a:prstGeom prst="rect">
            <a:avLst/>
          </a:prstGeom>
        </p:spPr>
      </p:pic>
      <p:pic>
        <p:nvPicPr>
          <p:cNvPr id="6" name="Picture 5" descr="WhatsApp Image 2023-12-05 at 5.21.40 PM"/>
          <p:cNvPicPr>
            <a:picLocks noChangeAspect="1"/>
          </p:cNvPicPr>
          <p:nvPr/>
        </p:nvPicPr>
        <p:blipFill>
          <a:blip r:embed="rId2"/>
          <a:stretch>
            <a:fillRect/>
          </a:stretch>
        </p:blipFill>
        <p:spPr>
          <a:xfrm>
            <a:off x="461645" y="2065655"/>
            <a:ext cx="5487670" cy="3039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NAIVE BAYES MODEL EVALUATION</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6" name="Content Placeholder 5" descr="WhatsApp Image 2023-12-05 at 5.43.52 PM"/>
          <p:cNvPicPr>
            <a:picLocks noGrp="1" noChangeAspect="1"/>
          </p:cNvPicPr>
          <p:nvPr>
            <p:ph idx="1"/>
          </p:nvPr>
        </p:nvPicPr>
        <p:blipFill>
          <a:blip r:embed="rId1"/>
          <a:stretch>
            <a:fillRect/>
          </a:stretch>
        </p:blipFill>
        <p:spPr>
          <a:xfrm>
            <a:off x="838200" y="2016760"/>
            <a:ext cx="5503545" cy="2859405"/>
          </a:xfrm>
          <a:prstGeom prst="rect">
            <a:avLst/>
          </a:prstGeom>
        </p:spPr>
      </p:pic>
      <p:pic>
        <p:nvPicPr>
          <p:cNvPr id="4" name="Picture 3" descr="WhatsApp Image 2023-12-05 at 5.19.45 PM"/>
          <p:cNvPicPr>
            <a:picLocks noChangeAspect="1"/>
          </p:cNvPicPr>
          <p:nvPr/>
        </p:nvPicPr>
        <p:blipFill>
          <a:blip r:embed="rId2"/>
          <a:stretch>
            <a:fillRect/>
          </a:stretch>
        </p:blipFill>
        <p:spPr>
          <a:xfrm>
            <a:off x="5974715" y="1691005"/>
            <a:ext cx="5379085" cy="4024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CLUSTERING</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691005"/>
            <a:ext cx="10515600" cy="5833110"/>
          </a:xfrm>
        </p:spPr>
        <p:txBody>
          <a:bodyPr>
            <a:normAutofit lnSpcReduction="20000"/>
          </a:bodyPr>
          <a:p>
            <a:pPr marL="0" indent="0" algn="just">
              <a:lnSpc>
                <a:spcPct val="100000"/>
              </a:lnSpc>
              <a:buNone/>
            </a:pPr>
            <a:r>
              <a:rPr lang="en-US">
                <a:latin typeface="Times New Roman Regular" panose="02020603050405020304" charset="0"/>
                <a:cs typeface="Times New Roman Regular" panose="02020603050405020304" charset="0"/>
              </a:rPr>
              <a:t>Clustering is the process of grouping similar data points together based on certain characteristics or features they share. It's an unsupervised learning technique used to find hidden patterns or structures within a dataset.</a:t>
            </a:r>
            <a:endParaRPr lang="en-US">
              <a:latin typeface="Times New Roman Regular" panose="02020603050405020304" charset="0"/>
              <a:cs typeface="Times New Roman Regular" panose="02020603050405020304" charset="0"/>
            </a:endParaRPr>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Regular" panose="02020603050405020304" charset="0"/>
                <a:cs typeface="Times New Roman Regular" panose="02020603050405020304" charset="0"/>
                <a:sym typeface="+mn-ea"/>
              </a:rPr>
              <a:t>DBSCAN:</a:t>
            </a:r>
            <a:br>
              <a:rPr lang="en-US"/>
            </a:br>
            <a:endParaRPr lang="en-US"/>
          </a:p>
        </p:txBody>
      </p:sp>
      <p:sp>
        <p:nvSpPr>
          <p:cNvPr id="3" name="Content Placeholder 2"/>
          <p:cNvSpPr>
            <a:spLocks noGrp="1"/>
          </p:cNvSpPr>
          <p:nvPr>
            <p:ph idx="1"/>
          </p:nvPr>
        </p:nvSpPr>
        <p:spPr>
          <a:xfrm>
            <a:off x="838200" y="1130935"/>
            <a:ext cx="10515600" cy="5046345"/>
          </a:xfrm>
        </p:spPr>
        <p:txBody>
          <a:bodyPr>
            <a:normAutofit lnSpcReduction="10000"/>
          </a:bodyPr>
          <a:p>
            <a:pPr marL="0" indent="0" algn="just">
              <a:lnSpc>
                <a:spcPct val="100000"/>
              </a:lnSpc>
              <a:buNone/>
            </a:pPr>
            <a:r>
              <a:rPr lang="en-US">
                <a:latin typeface="Times New Roman Regular" panose="02020603050405020304" charset="0"/>
                <a:cs typeface="Times New Roman Regular" panose="02020603050405020304" charset="0"/>
              </a:rPr>
              <a:t>Density-Based Spatial Clustering of Applications with Noise is a density-based clustering algorithm used in machine learning for grouping points in a dataset based on their spatial density. It's particularly effective at identifying clusters of arbitrary shapes and handling noise within the data.</a:t>
            </a:r>
            <a:endParaRPr lang="en-US">
              <a:latin typeface="Times New Roman Regular" panose="02020603050405020304" charset="0"/>
              <a:cs typeface="Times New Roman Regular" panose="02020603050405020304" charset="0"/>
            </a:endParaRPr>
          </a:p>
          <a:p>
            <a:pPr algn="just">
              <a:lnSpc>
                <a:spcPct val="100000"/>
              </a:lnSpc>
            </a:pPr>
            <a:endParaRPr lang="en-US">
              <a:latin typeface="Times New Roman Regular" panose="02020603050405020304" charset="0"/>
              <a:cs typeface="Times New Roman Regular" panose="02020603050405020304" charset="0"/>
            </a:endParaRPr>
          </a:p>
        </p:txBody>
      </p:sp>
      <p:pic>
        <p:nvPicPr>
          <p:cNvPr id="4" name="Picture 3" descr="WhatsApp Image 2023-12-05 at 10.18.21 PM"/>
          <p:cNvPicPr>
            <a:picLocks noChangeAspect="1"/>
          </p:cNvPicPr>
          <p:nvPr/>
        </p:nvPicPr>
        <p:blipFill>
          <a:blip r:embed="rId1"/>
          <a:stretch>
            <a:fillRect/>
          </a:stretch>
        </p:blipFill>
        <p:spPr>
          <a:xfrm>
            <a:off x="3048000" y="3131185"/>
            <a:ext cx="5868670" cy="35667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Regular" panose="02020603050405020304" charset="0"/>
                <a:cs typeface="Times New Roman Regular" panose="02020603050405020304" charset="0"/>
              </a:rPr>
              <a:t>K-means</a:t>
            </a:r>
            <a:r>
              <a:rPr lang="en-US"/>
              <a:t>:</a:t>
            </a:r>
            <a:endParaRPr lang="en-US"/>
          </a:p>
        </p:txBody>
      </p:sp>
      <p:sp>
        <p:nvSpPr>
          <p:cNvPr id="3" name="Content Placeholder 2"/>
          <p:cNvSpPr>
            <a:spLocks noGrp="1"/>
          </p:cNvSpPr>
          <p:nvPr>
            <p:ph idx="1"/>
          </p:nvPr>
        </p:nvSpPr>
        <p:spPr>
          <a:xfrm>
            <a:off x="838200" y="1469390"/>
            <a:ext cx="10515600" cy="4707890"/>
          </a:xfrm>
        </p:spPr>
        <p:txBody>
          <a:bodyPr/>
          <a:p>
            <a:pPr marL="0" indent="0" algn="just">
              <a:buNone/>
            </a:pPr>
            <a:r>
              <a:rPr lang="en-US">
                <a:latin typeface="Times New Roman Regular" panose="02020603050405020304" charset="0"/>
                <a:cs typeface="Times New Roman Regular" panose="02020603050405020304" charset="0"/>
              </a:rPr>
              <a:t>k-means clustering aims to partition data into k clusters by iteratively updating centroids and assigning data points to the nearest centroid until convergence, providing insights into the inherent structure of the data.</a:t>
            </a:r>
            <a:endParaRPr lang="en-US">
              <a:latin typeface="Times New Roman Regular" panose="02020603050405020304" charset="0"/>
              <a:cs typeface="Times New Roman Regular" panose="02020603050405020304" charset="0"/>
            </a:endParaRPr>
          </a:p>
        </p:txBody>
      </p:sp>
      <p:pic>
        <p:nvPicPr>
          <p:cNvPr id="5" name="Picture 4" descr="WhatsApp Image 2023-12-05 at 10.28.18 PM"/>
          <p:cNvPicPr>
            <a:picLocks noChangeAspect="1"/>
          </p:cNvPicPr>
          <p:nvPr/>
        </p:nvPicPr>
        <p:blipFill>
          <a:blip r:embed="rId1"/>
          <a:stretch>
            <a:fillRect/>
          </a:stretch>
        </p:blipFill>
        <p:spPr>
          <a:xfrm>
            <a:off x="2830830" y="3032760"/>
            <a:ext cx="6210300" cy="368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564640"/>
            <a:ext cx="10515600" cy="4612323"/>
          </a:xfrm>
        </p:spPr>
        <p:txBody>
          <a:bodyPr>
            <a:normAutofit fontScale="92500" lnSpcReduction="10000"/>
          </a:bodyPr>
          <a:lstStyle/>
          <a:p>
            <a:pPr algn="just"/>
            <a:r>
              <a:rPr lang="en-US" dirty="0">
                <a:latin typeface="Times New Roman Regular" panose="02020603050405020304" charset="0"/>
                <a:cs typeface="Times New Roman Regular" panose="02020603050405020304" charset="0"/>
              </a:rPr>
              <a:t>The dataset encompasses shopping data from 10 distinct shopping malls in Istanbul between 2021 and 2023.</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It includes information gathered from various age groups and genders to provide a comprehensive view of shopping habits in the city.</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Key data points within the dataset consist of invoice numbers, customer IDs, age groups, genders, payment methods, product categories, quantities, prices, order dates, and shopping mall locations.</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This dataset is aimed at serving as a valuable resource for researchers, data analysts, and machine learning enthusiasts interested in exploring shopping trends and patterns specific to Istanbul.</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Researchers and analysts can leverage this dataset to gain insights into the diverse shopping behaviors prevalent in Istanbul over the specified period.</a:t>
            </a:r>
            <a:endParaRPr lang="en-US" dirty="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DATA EXPLORATION</a:t>
            </a: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5" name="Picture 4" descr="Screenshot 2023-12-05 at 2.17.03 PM"/>
          <p:cNvPicPr>
            <a:picLocks noChangeAspect="1"/>
          </p:cNvPicPr>
          <p:nvPr/>
        </p:nvPicPr>
        <p:blipFill>
          <a:blip r:embed="rId1"/>
          <a:stretch>
            <a:fillRect/>
          </a:stretch>
        </p:blipFill>
        <p:spPr>
          <a:xfrm>
            <a:off x="5871210" y="1806575"/>
            <a:ext cx="5604510" cy="3724910"/>
          </a:xfrm>
          <a:prstGeom prst="rect">
            <a:avLst/>
          </a:prstGeom>
        </p:spPr>
      </p:pic>
      <p:pic>
        <p:nvPicPr>
          <p:cNvPr id="4" name="Content Placeholder 3" descr="Screenshot 2023-12-05 at 2.15.47 PM"/>
          <p:cNvPicPr>
            <a:picLocks noGrp="1" noChangeAspect="1"/>
          </p:cNvPicPr>
          <p:nvPr>
            <p:ph idx="1"/>
          </p:nvPr>
        </p:nvPicPr>
        <p:blipFill>
          <a:blip r:embed="rId2"/>
          <a:stretch>
            <a:fillRect/>
          </a:stretch>
        </p:blipFill>
        <p:spPr>
          <a:xfrm>
            <a:off x="237490" y="1806575"/>
            <a:ext cx="6013450" cy="4168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1"/>
          <a:stretch>
            <a:fillRect/>
          </a:stretch>
        </p:blipFill>
        <p:spPr>
          <a:xfrm>
            <a:off x="177800" y="1896745"/>
            <a:ext cx="6039485" cy="3658870"/>
          </a:xfrm>
          <a:prstGeom prst="rect">
            <a:avLst/>
          </a:prstGeom>
        </p:spPr>
      </p:pic>
      <p:pic>
        <p:nvPicPr>
          <p:cNvPr id="3" name="Picture 2" descr="Screenshot 2023-12-05 at 8.59.52 PM"/>
          <p:cNvPicPr>
            <a:picLocks noChangeAspect="1"/>
          </p:cNvPicPr>
          <p:nvPr/>
        </p:nvPicPr>
        <p:blipFill>
          <a:blip r:embed="rId2"/>
          <a:stretch>
            <a:fillRect/>
          </a:stretch>
        </p:blipFill>
        <p:spPr>
          <a:xfrm>
            <a:off x="6231255" y="1896745"/>
            <a:ext cx="5122545" cy="3192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   ASSOCIATION RULE</a:t>
            </a:r>
            <a:endPar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8" name="Content Placeholder 7"/>
          <p:cNvSpPr>
            <a:spLocks noGrp="1"/>
          </p:cNvSpPr>
          <p:nvPr>
            <p:ph sz="half" idx="2"/>
          </p:nvPr>
        </p:nvSpPr>
        <p:spPr>
          <a:xfrm>
            <a:off x="5811520" y="2072559"/>
            <a:ext cx="5542280" cy="3291922"/>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a:t>
            </a:r>
            <a:r>
              <a:rPr lang="en-US" sz="1800" b="1">
                <a:latin typeface="Times New Roman" panose="02020603050405020304" pitchFamily="18" charset="0"/>
                <a:cs typeface="Times New Roman" panose="02020603050405020304" pitchFamily="18" charset="0"/>
              </a:rPr>
              <a:t>Method Usage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There's a notable preference for payment methods when purchasing clothing. Debit cards emerge as a favored payment mode among customers.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68961" y="2072558"/>
            <a:ext cx="5242559" cy="3291922"/>
          </a:xfrm>
          <a:prstGeom prst="rect">
            <a:avLst/>
          </a:prstGeom>
        </p:spPr>
      </p:pic>
      <p:sp>
        <p:nvSpPr>
          <p:cNvPr id="9" name="TextBox 8"/>
          <p:cNvSpPr txBox="1"/>
          <p:nvPr/>
        </p:nvSpPr>
        <p:spPr>
          <a:xfrm>
            <a:off x="1560195" y="1380490"/>
            <a:ext cx="739648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Bold" panose="02020603050405020304" charset="0"/>
                <a:cs typeface="Times New Roman Bold" panose="02020603050405020304" charset="0"/>
              </a:rPr>
              <a:t>          Maximal Rules associated with Clothing category</a:t>
            </a:r>
            <a:endParaRPr lang="en-US" b="1" dirty="0">
              <a:latin typeface="Times New Roman Bold" panose="02020603050405020304" charset="0"/>
              <a:cs typeface="Times New Roman Bold"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863600"/>
          </a:xfrm>
        </p:spPr>
        <p:txBody>
          <a:bodyPr>
            <a:normAutofit fontScale="90000"/>
          </a:bodyPr>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a:p>
        </p:txBody>
      </p:sp>
      <p:sp>
        <p:nvSpPr>
          <p:cNvPr id="3" name="Content Placeholder 2"/>
          <p:cNvSpPr>
            <a:spLocks noGrp="1"/>
          </p:cNvSpPr>
          <p:nvPr>
            <p:ph idx="4294967295"/>
          </p:nvPr>
        </p:nvSpPr>
        <p:spPr>
          <a:xfrm>
            <a:off x="6194425" y="1866265"/>
            <a:ext cx="4912360" cy="471805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63855" y="1866265"/>
            <a:ext cx="5474970" cy="3980180"/>
          </a:xfrm>
          <a:prstGeom prst="rect">
            <a:avLst/>
          </a:prstGeom>
        </p:spPr>
      </p:pic>
      <p:sp>
        <p:nvSpPr>
          <p:cNvPr id="10" name="Text Box 9"/>
          <p:cNvSpPr txBox="1"/>
          <p:nvPr/>
        </p:nvSpPr>
        <p:spPr>
          <a:xfrm>
            <a:off x="3594735" y="1228725"/>
            <a:ext cx="4761230" cy="368300"/>
          </a:xfrm>
          <a:prstGeom prst="rect">
            <a:avLst/>
          </a:prstGeom>
          <a:noFill/>
        </p:spPr>
        <p:txBody>
          <a:bodyPr wrap="none" rtlCol="0">
            <a:spAutoFit/>
          </a:bodyPr>
          <a:p>
            <a:pPr algn="l"/>
            <a:r>
              <a:rPr lang="en-US" b="1" dirty="0">
                <a:latin typeface="Times New Roman Bold" panose="02020603050405020304" charset="0"/>
                <a:cs typeface="Times New Roman Bold" panose="02020603050405020304" charset="0"/>
                <a:sym typeface="+mn-ea"/>
              </a:rPr>
              <a:t>Maximal Rules associated with Female Gender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87375" y="365125"/>
            <a:ext cx="10515600" cy="810260"/>
          </a:xfrm>
        </p:spPr>
        <p:txBody>
          <a:bodyPr>
            <a:normAutofit fontScale="90000"/>
            <a:scene3d>
              <a:camera prst="orthographicFront"/>
              <a:lightRig rig="threePt" dir="t"/>
            </a:scene3d>
          </a:bodyPr>
          <a:p>
            <a:pPr algn="ctr"/>
            <a: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sz="half" idx="1"/>
          </p:nvPr>
        </p:nvSpPr>
        <p:spPr>
          <a:xfrm>
            <a:off x="6243320" y="2013585"/>
            <a:ext cx="5110480" cy="4258310"/>
          </a:xfrm>
        </p:spPr>
        <p:txBody>
          <a:bodyPr>
            <a:noAutofit/>
          </a:bodyPr>
          <a:lstStyle/>
          <a:p>
            <a:pPr algn="just"/>
            <a:r>
              <a:rPr lang="en-US" sz="1500" b="1" dirty="0">
                <a:latin typeface="Times New Roman" panose="02020603050405020304" pitchFamily="18" charset="0"/>
                <a:cs typeface="Times New Roman" panose="02020603050405020304" pitchFamily="18" charset="0"/>
              </a:rPr>
              <a:t>Association between Product Categories and Price Ranges: </a:t>
            </a:r>
            <a:r>
              <a:rPr lang="en-US" sz="1500"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Shopping Mall Preferences and Gender </a:t>
            </a:r>
            <a:r>
              <a:rPr lang="en-US" sz="1500" dirty="0">
                <a:latin typeface="Times New Roman" panose="02020603050405020304" pitchFamily="18" charset="0"/>
                <a:cs typeface="Times New Roman" panose="02020603050405020304" pitchFamily="18" charset="0"/>
              </a:rPr>
              <a:t>: There are gender preferences observed in certain shopping malls. For instance, at </a:t>
            </a:r>
            <a:r>
              <a:rPr lang="en-US" sz="1500" dirty="0" err="1">
                <a:latin typeface="Times New Roman" panose="02020603050405020304" pitchFamily="18" charset="0"/>
                <a:cs typeface="Times New Roman" panose="02020603050405020304" pitchFamily="18" charset="0"/>
              </a:rPr>
              <a:t>Istinye</a:t>
            </a:r>
            <a:r>
              <a:rPr lang="en-US" sz="1500" dirty="0">
                <a:latin typeface="Times New Roman" panose="02020603050405020304" pitchFamily="18" charset="0"/>
                <a:cs typeface="Times New Roman" panose="02020603050405020304" pitchFamily="18" charset="0"/>
              </a:rPr>
              <a:t> Park, there's a higher tendency for female shoppers.</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Association between Product Categories and Price Ranges with Gender: </a:t>
            </a:r>
            <a:r>
              <a:rPr lang="en-US" sz="1500"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Age Group Preferences and Shopping Patterns: </a:t>
            </a:r>
            <a:r>
              <a:rPr lang="en-US" sz="1500"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08635" y="2013585"/>
            <a:ext cx="5348605" cy="3975100"/>
          </a:xfrm>
          <a:prstGeom prst="rect">
            <a:avLst/>
          </a:prstGeom>
        </p:spPr>
      </p:pic>
      <p:sp>
        <p:nvSpPr>
          <p:cNvPr id="11" name="Text Box 10"/>
          <p:cNvSpPr txBox="1"/>
          <p:nvPr/>
        </p:nvSpPr>
        <p:spPr>
          <a:xfrm>
            <a:off x="3470910" y="1339850"/>
            <a:ext cx="3821430" cy="368300"/>
          </a:xfrm>
          <a:prstGeom prst="rect">
            <a:avLst/>
          </a:prstGeom>
          <a:noFill/>
        </p:spPr>
        <p:txBody>
          <a:bodyPr wrap="none" rtlCol="0">
            <a:spAutoFit/>
          </a:bodyPr>
          <a:p>
            <a:pPr algn="l"/>
            <a:r>
              <a:rPr lang="en-US" b="1" dirty="0">
                <a:latin typeface="Times New Roman Bold" panose="02020603050405020304" charset="0"/>
                <a:cs typeface="Times New Roman Bold" panose="02020603050405020304" charset="0"/>
                <a:sym typeface="+mn-ea"/>
              </a:rPr>
              <a:t>Maximal Rules associated with Price </a:t>
            </a:r>
            <a:endParaRPr lang="en-US" b="1" dirty="0">
              <a:latin typeface="Times New Roman Bold" panose="02020603050405020304" charset="0"/>
              <a:cs typeface="Times New Roman Bold"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4720" y="1485210"/>
            <a:ext cx="5339080" cy="501719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Category-Price Range Associations</a:t>
            </a:r>
            <a:r>
              <a:rPr lang="en-US" sz="1800" dirty="0">
                <a:latin typeface="Times New Roman" panose="02020603050405020304" pitchFamily="18" charset="0"/>
                <a:cs typeface="Times New Roman" panose="02020603050405020304" pitchFamily="18" charset="0"/>
              </a:rPr>
              <a:t>: Books, Technology, Souvenir, and Food &amp; Beverage categories exhibit associations with specific price ranges. For instance, Books are typically priced between 5.23 to 81.3 units, while Technology items are commonly within the price range of 900 to 5250 units.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Gender-Category Associations:</a:t>
            </a:r>
            <a:r>
              <a:rPr lang="en-US" sz="1800" dirty="0">
                <a:latin typeface="Times New Roman" panose="02020603050405020304" pitchFamily="18" charset="0"/>
                <a:cs typeface="Times New Roman" panose="02020603050405020304" pitchFamily="18" charset="0"/>
              </a:rPr>
              <a:t> There are gender-specific preferences observed within certain product categories. For instance, there's a clear association between Female shoppers and categories like Food &amp; Beverage, Clothing, Cosmetics, and Toys within various price ranges.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Age Group Preferences and Categories</a:t>
            </a:r>
            <a:r>
              <a:rPr lang="en-US" sz="1800" dirty="0">
                <a:latin typeface="Times New Roman" panose="02020603050405020304" pitchFamily="18" charset="0"/>
                <a:cs typeface="Times New Roman" panose="02020603050405020304" pitchFamily="18" charset="0"/>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Method and Gender Associations</a:t>
            </a:r>
            <a:r>
              <a:rPr lang="en-US" sz="1800" dirty="0">
                <a:latin typeface="Times New Roman" panose="02020603050405020304" pitchFamily="18" charset="0"/>
                <a:cs typeface="Times New Roman" panose="02020603050405020304" pitchFamily="18" charset="0"/>
              </a:rPr>
              <a:t>: There's a discernible relationship between payment methods and gender. Female shoppers tend to use specific payment methods, such as Cash or Credit Card, for certain categories like Clothing, Cosmetics, and Food &amp; Beverage across varied price ranges.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838200" y="1485210"/>
            <a:ext cx="4892040" cy="3940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6813</Words>
  <Application>WPS Writer</Application>
  <PresentationFormat>Widescreen</PresentationFormat>
  <Paragraphs>89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Times New Roman</vt:lpstr>
      <vt:lpstr>Times New Roman Regular</vt:lpstr>
      <vt:lpstr>Arial Rounded MT Bold</vt:lpstr>
      <vt:lpstr>Microsoft YaHei</vt:lpstr>
      <vt:lpstr>汉仪旗黑</vt:lpstr>
      <vt:lpstr>Calibri Light</vt:lpstr>
      <vt:lpstr>Calibri</vt:lpstr>
      <vt:lpstr>宋体-简</vt:lpstr>
      <vt:lpstr>Arial Unicode MS</vt:lpstr>
      <vt:lpstr>Times New Roman Bold</vt:lpstr>
      <vt:lpstr>Office Theme</vt:lpstr>
      <vt:lpstr>Istanbul Shopper's Atlas: Unveiling Trends Across 10 Malls</vt:lpstr>
      <vt:lpstr>ABOUT DATA</vt:lpstr>
      <vt:lpstr>DATA EXPLORATION</vt:lpstr>
      <vt:lpstr>DATA EXPLORATION</vt:lpstr>
      <vt:lpstr>ASSOCIATION RULE</vt:lpstr>
      <vt:lpstr>PowerPoint 演示文稿</vt:lpstr>
      <vt:lpstr>PowerPoint 演示文稿</vt:lpstr>
      <vt:lpstr>PowerPoint 演示文稿</vt:lpstr>
      <vt:lpstr>PowerPoint 演示文稿</vt:lpstr>
      <vt:lpstr>CLASSIFICATION </vt:lpstr>
      <vt:lpstr>RANDOM FOREST MODEL EVALUATION</vt:lpstr>
      <vt:lpstr>NAIVE BAYES MODEL EVALUATION</vt:lpstr>
      <vt:lpstr>                      CLUSTERING</vt:lpstr>
      <vt:lpstr>DBSCAN: </vt:lpstr>
      <vt:lpstr>K-means: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Rohit K</cp:lastModifiedBy>
  <cp:revision>16</cp:revision>
  <dcterms:created xsi:type="dcterms:W3CDTF">2023-12-06T05:35:43Z</dcterms:created>
  <dcterms:modified xsi:type="dcterms:W3CDTF">2023-12-06T05:35:43Z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