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20"/>
  </p:notesMasterIdLst>
  <p:sldIdLst>
    <p:sldId id="269"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56" r:id="rId18"/>
    <p:sldId id="268"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B"/>
    <a:srgbClr val="AB05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39" d="100"/>
          <a:sy n="39" d="100"/>
        </p:scale>
        <p:origin x="940" y="52"/>
      </p:cViewPr>
      <p:guideLst>
        <p:guide orient="horz" pos="2880"/>
        <p:guide pos="576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3DA6E8E-4582-E048-9D5F-B5AA4B8014DE}" type="datetimeFigureOut">
              <a:rPr lang="en-US" smtClean="0"/>
              <a:t>12/13/2024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C7B152A-EC10-0D42-BD0F-200D846462C9}" type="slidenum">
              <a:rPr lang="en-US" smtClean="0"/>
              <a:t>‹#›</a:t>
            </a:fld>
            <a:endParaRPr lang="en-US"/>
          </a:p>
        </p:txBody>
      </p:sp>
    </p:spTree>
    <p:extLst>
      <p:ext uri="{BB962C8B-B14F-4D97-AF65-F5344CB8AC3E}">
        <p14:creationId xmlns:p14="http://schemas.microsoft.com/office/powerpoint/2010/main" val="3102110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7B152A-EC10-0D42-BD0F-200D846462C9}" type="slidenum">
              <a:rPr lang="en-US" smtClean="0"/>
              <a:t>1</a:t>
            </a:fld>
            <a:endParaRPr lang="en-US"/>
          </a:p>
        </p:txBody>
      </p:sp>
    </p:spTree>
    <p:extLst>
      <p:ext uri="{BB962C8B-B14F-4D97-AF65-F5344CB8AC3E}">
        <p14:creationId xmlns:p14="http://schemas.microsoft.com/office/powerpoint/2010/main" val="1822401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35" name="object 2">
            <a:extLst>
              <a:ext uri="{FF2B5EF4-FFF2-40B4-BE49-F238E27FC236}">
                <a16:creationId xmlns:a16="http://schemas.microsoft.com/office/drawing/2014/main" id="{B7C7D8D2-C446-5A4B-99DC-B14F0DCA96BA}"/>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36" name="object 10">
            <a:extLst>
              <a:ext uri="{FF2B5EF4-FFF2-40B4-BE49-F238E27FC236}">
                <a16:creationId xmlns:a16="http://schemas.microsoft.com/office/drawing/2014/main" id="{DAE03A09-B8F5-B14D-AA68-4D0B3893702D}"/>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37" name="Group 36">
            <a:extLst>
              <a:ext uri="{FF2B5EF4-FFF2-40B4-BE49-F238E27FC236}">
                <a16:creationId xmlns:a16="http://schemas.microsoft.com/office/drawing/2014/main" id="{AE685FBF-2BCE-B549-BA09-F031EF8ACA99}"/>
              </a:ext>
            </a:extLst>
          </p:cNvPr>
          <p:cNvGrpSpPr/>
          <p:nvPr userDrawn="1"/>
        </p:nvGrpSpPr>
        <p:grpSpPr>
          <a:xfrm rot="10800000">
            <a:off x="873404" y="8823172"/>
            <a:ext cx="3054617" cy="73818"/>
            <a:chOff x="9759603" y="5883440"/>
            <a:chExt cx="3054617" cy="73818"/>
          </a:xfrm>
        </p:grpSpPr>
        <p:pic>
          <p:nvPicPr>
            <p:cNvPr id="38" name="object 10">
              <a:extLst>
                <a:ext uri="{FF2B5EF4-FFF2-40B4-BE49-F238E27FC236}">
                  <a16:creationId xmlns:a16="http://schemas.microsoft.com/office/drawing/2014/main" id="{77E5EFED-C334-5348-B195-101710A90CE6}"/>
                </a:ext>
              </a:extLst>
            </p:cNvPr>
            <p:cNvPicPr/>
            <p:nvPr/>
          </p:nvPicPr>
          <p:blipFill>
            <a:blip r:embed="rId2" cstate="print"/>
            <a:stretch>
              <a:fillRect/>
            </a:stretch>
          </p:blipFill>
          <p:spPr>
            <a:xfrm>
              <a:off x="9759603" y="5883440"/>
              <a:ext cx="74502" cy="73818"/>
            </a:xfrm>
            <a:prstGeom prst="rect">
              <a:avLst/>
            </a:prstGeom>
          </p:spPr>
        </p:pic>
        <p:pic>
          <p:nvPicPr>
            <p:cNvPr id="39" name="object 11">
              <a:extLst>
                <a:ext uri="{FF2B5EF4-FFF2-40B4-BE49-F238E27FC236}">
                  <a16:creationId xmlns:a16="http://schemas.microsoft.com/office/drawing/2014/main" id="{FAB9D9A9-7F38-3B4C-A7E6-008F0C8A3452}"/>
                </a:ext>
              </a:extLst>
            </p:cNvPr>
            <p:cNvPicPr/>
            <p:nvPr/>
          </p:nvPicPr>
          <p:blipFill>
            <a:blip r:embed="rId3" cstate="print"/>
            <a:stretch>
              <a:fillRect/>
            </a:stretch>
          </p:blipFill>
          <p:spPr>
            <a:xfrm>
              <a:off x="9908609" y="5883440"/>
              <a:ext cx="74502" cy="73818"/>
            </a:xfrm>
            <a:prstGeom prst="rect">
              <a:avLst/>
            </a:prstGeom>
          </p:spPr>
        </p:pic>
        <p:pic>
          <p:nvPicPr>
            <p:cNvPr id="40" name="object 12">
              <a:extLst>
                <a:ext uri="{FF2B5EF4-FFF2-40B4-BE49-F238E27FC236}">
                  <a16:creationId xmlns:a16="http://schemas.microsoft.com/office/drawing/2014/main" id="{22B42B0D-334F-2F40-B84F-1BD121964A3B}"/>
                </a:ext>
              </a:extLst>
            </p:cNvPr>
            <p:cNvPicPr/>
            <p:nvPr/>
          </p:nvPicPr>
          <p:blipFill>
            <a:blip r:embed="rId3" cstate="print"/>
            <a:stretch>
              <a:fillRect/>
            </a:stretch>
          </p:blipFill>
          <p:spPr>
            <a:xfrm>
              <a:off x="10057615" y="5883440"/>
              <a:ext cx="74502" cy="73818"/>
            </a:xfrm>
            <a:prstGeom prst="rect">
              <a:avLst/>
            </a:prstGeom>
          </p:spPr>
        </p:pic>
        <p:pic>
          <p:nvPicPr>
            <p:cNvPr id="41" name="object 13">
              <a:extLst>
                <a:ext uri="{FF2B5EF4-FFF2-40B4-BE49-F238E27FC236}">
                  <a16:creationId xmlns:a16="http://schemas.microsoft.com/office/drawing/2014/main" id="{B4A746E3-8FC4-D548-A54A-DECF26A9B563}"/>
                </a:ext>
              </a:extLst>
            </p:cNvPr>
            <p:cNvPicPr/>
            <p:nvPr/>
          </p:nvPicPr>
          <p:blipFill>
            <a:blip r:embed="rId2" cstate="print"/>
            <a:stretch>
              <a:fillRect/>
            </a:stretch>
          </p:blipFill>
          <p:spPr>
            <a:xfrm>
              <a:off x="10206621" y="5883440"/>
              <a:ext cx="74502" cy="73818"/>
            </a:xfrm>
            <a:prstGeom prst="rect">
              <a:avLst/>
            </a:prstGeom>
          </p:spPr>
        </p:pic>
        <p:pic>
          <p:nvPicPr>
            <p:cNvPr id="42" name="object 14">
              <a:extLst>
                <a:ext uri="{FF2B5EF4-FFF2-40B4-BE49-F238E27FC236}">
                  <a16:creationId xmlns:a16="http://schemas.microsoft.com/office/drawing/2014/main" id="{39544134-CBCF-7F49-8BB4-E034D2848366}"/>
                </a:ext>
              </a:extLst>
            </p:cNvPr>
            <p:cNvPicPr/>
            <p:nvPr/>
          </p:nvPicPr>
          <p:blipFill>
            <a:blip r:embed="rId2" cstate="print"/>
            <a:stretch>
              <a:fillRect/>
            </a:stretch>
          </p:blipFill>
          <p:spPr>
            <a:xfrm>
              <a:off x="10355626" y="5883440"/>
              <a:ext cx="74502" cy="73818"/>
            </a:xfrm>
            <a:prstGeom prst="rect">
              <a:avLst/>
            </a:prstGeom>
          </p:spPr>
        </p:pic>
        <p:pic>
          <p:nvPicPr>
            <p:cNvPr id="43" name="object 15">
              <a:extLst>
                <a:ext uri="{FF2B5EF4-FFF2-40B4-BE49-F238E27FC236}">
                  <a16:creationId xmlns:a16="http://schemas.microsoft.com/office/drawing/2014/main" id="{77E4E128-5E53-4E45-9186-7F2CB15E9C0A}"/>
                </a:ext>
              </a:extLst>
            </p:cNvPr>
            <p:cNvPicPr/>
            <p:nvPr/>
          </p:nvPicPr>
          <p:blipFill>
            <a:blip r:embed="rId3" cstate="print"/>
            <a:stretch>
              <a:fillRect/>
            </a:stretch>
          </p:blipFill>
          <p:spPr>
            <a:xfrm>
              <a:off x="10504632" y="5883440"/>
              <a:ext cx="74502" cy="73818"/>
            </a:xfrm>
            <a:prstGeom prst="rect">
              <a:avLst/>
            </a:prstGeom>
          </p:spPr>
        </p:pic>
        <p:pic>
          <p:nvPicPr>
            <p:cNvPr id="44" name="object 16">
              <a:extLst>
                <a:ext uri="{FF2B5EF4-FFF2-40B4-BE49-F238E27FC236}">
                  <a16:creationId xmlns:a16="http://schemas.microsoft.com/office/drawing/2014/main" id="{EA314DE2-F2A2-9C49-A823-AB44F564CAE0}"/>
                </a:ext>
              </a:extLst>
            </p:cNvPr>
            <p:cNvPicPr/>
            <p:nvPr/>
          </p:nvPicPr>
          <p:blipFill>
            <a:blip r:embed="rId2" cstate="print"/>
            <a:stretch>
              <a:fillRect/>
            </a:stretch>
          </p:blipFill>
          <p:spPr>
            <a:xfrm>
              <a:off x="10653638" y="5883440"/>
              <a:ext cx="74502" cy="73818"/>
            </a:xfrm>
            <a:prstGeom prst="rect">
              <a:avLst/>
            </a:prstGeom>
          </p:spPr>
        </p:pic>
        <p:pic>
          <p:nvPicPr>
            <p:cNvPr id="45" name="object 17">
              <a:extLst>
                <a:ext uri="{FF2B5EF4-FFF2-40B4-BE49-F238E27FC236}">
                  <a16:creationId xmlns:a16="http://schemas.microsoft.com/office/drawing/2014/main" id="{481C9080-D246-CC4D-AC19-4516830A987C}"/>
                </a:ext>
              </a:extLst>
            </p:cNvPr>
            <p:cNvPicPr/>
            <p:nvPr/>
          </p:nvPicPr>
          <p:blipFill>
            <a:blip r:embed="rId2" cstate="print"/>
            <a:stretch>
              <a:fillRect/>
            </a:stretch>
          </p:blipFill>
          <p:spPr>
            <a:xfrm>
              <a:off x="10802643" y="5883440"/>
              <a:ext cx="74502" cy="73818"/>
            </a:xfrm>
            <a:prstGeom prst="rect">
              <a:avLst/>
            </a:prstGeom>
          </p:spPr>
        </p:pic>
        <p:pic>
          <p:nvPicPr>
            <p:cNvPr id="46" name="object 18">
              <a:extLst>
                <a:ext uri="{FF2B5EF4-FFF2-40B4-BE49-F238E27FC236}">
                  <a16:creationId xmlns:a16="http://schemas.microsoft.com/office/drawing/2014/main" id="{B91AF3CB-3006-CF4D-9B35-B8E73724E6AE}"/>
                </a:ext>
              </a:extLst>
            </p:cNvPr>
            <p:cNvPicPr/>
            <p:nvPr/>
          </p:nvPicPr>
          <p:blipFill>
            <a:blip r:embed="rId3" cstate="print"/>
            <a:stretch>
              <a:fillRect/>
            </a:stretch>
          </p:blipFill>
          <p:spPr>
            <a:xfrm>
              <a:off x="10951649" y="5883440"/>
              <a:ext cx="74502" cy="73818"/>
            </a:xfrm>
            <a:prstGeom prst="rect">
              <a:avLst/>
            </a:prstGeom>
          </p:spPr>
        </p:pic>
        <p:pic>
          <p:nvPicPr>
            <p:cNvPr id="47" name="object 19">
              <a:extLst>
                <a:ext uri="{FF2B5EF4-FFF2-40B4-BE49-F238E27FC236}">
                  <a16:creationId xmlns:a16="http://schemas.microsoft.com/office/drawing/2014/main" id="{6D9B3E06-0041-3749-8026-5D04ABB27C55}"/>
                </a:ext>
              </a:extLst>
            </p:cNvPr>
            <p:cNvPicPr/>
            <p:nvPr/>
          </p:nvPicPr>
          <p:blipFill>
            <a:blip r:embed="rId3" cstate="print"/>
            <a:stretch>
              <a:fillRect/>
            </a:stretch>
          </p:blipFill>
          <p:spPr>
            <a:xfrm>
              <a:off x="11100654" y="5883440"/>
              <a:ext cx="74502" cy="73818"/>
            </a:xfrm>
            <a:prstGeom prst="rect">
              <a:avLst/>
            </a:prstGeom>
          </p:spPr>
        </p:pic>
        <p:pic>
          <p:nvPicPr>
            <p:cNvPr id="48" name="object 20">
              <a:extLst>
                <a:ext uri="{FF2B5EF4-FFF2-40B4-BE49-F238E27FC236}">
                  <a16:creationId xmlns:a16="http://schemas.microsoft.com/office/drawing/2014/main" id="{FBB1329A-4AAA-B24E-A552-4416DD548161}"/>
                </a:ext>
              </a:extLst>
            </p:cNvPr>
            <p:cNvPicPr/>
            <p:nvPr/>
          </p:nvPicPr>
          <p:blipFill>
            <a:blip r:embed="rId2" cstate="print"/>
            <a:stretch>
              <a:fillRect/>
            </a:stretch>
          </p:blipFill>
          <p:spPr>
            <a:xfrm>
              <a:off x="11249660" y="5883440"/>
              <a:ext cx="74502" cy="73818"/>
            </a:xfrm>
            <a:prstGeom prst="rect">
              <a:avLst/>
            </a:prstGeom>
          </p:spPr>
        </p:pic>
        <p:pic>
          <p:nvPicPr>
            <p:cNvPr id="49" name="object 21">
              <a:extLst>
                <a:ext uri="{FF2B5EF4-FFF2-40B4-BE49-F238E27FC236}">
                  <a16:creationId xmlns:a16="http://schemas.microsoft.com/office/drawing/2014/main" id="{03B8B288-0AD1-2946-A4FD-7C97BC89A2DA}"/>
                </a:ext>
              </a:extLst>
            </p:cNvPr>
            <p:cNvPicPr/>
            <p:nvPr/>
          </p:nvPicPr>
          <p:blipFill>
            <a:blip r:embed="rId2" cstate="print"/>
            <a:stretch>
              <a:fillRect/>
            </a:stretch>
          </p:blipFill>
          <p:spPr>
            <a:xfrm>
              <a:off x="11398666" y="5883440"/>
              <a:ext cx="74502" cy="73818"/>
            </a:xfrm>
            <a:prstGeom prst="rect">
              <a:avLst/>
            </a:prstGeom>
          </p:spPr>
        </p:pic>
        <p:pic>
          <p:nvPicPr>
            <p:cNvPr id="50" name="object 22">
              <a:extLst>
                <a:ext uri="{FF2B5EF4-FFF2-40B4-BE49-F238E27FC236}">
                  <a16:creationId xmlns:a16="http://schemas.microsoft.com/office/drawing/2014/main" id="{0175A97A-3772-4145-B23A-BB3AB2F4C7BB}"/>
                </a:ext>
              </a:extLst>
            </p:cNvPr>
            <p:cNvPicPr/>
            <p:nvPr/>
          </p:nvPicPr>
          <p:blipFill>
            <a:blip r:embed="rId3" cstate="print"/>
            <a:stretch>
              <a:fillRect/>
            </a:stretch>
          </p:blipFill>
          <p:spPr>
            <a:xfrm>
              <a:off x="11547671" y="5883440"/>
              <a:ext cx="74502" cy="73818"/>
            </a:xfrm>
            <a:prstGeom prst="rect">
              <a:avLst/>
            </a:prstGeom>
          </p:spPr>
        </p:pic>
        <p:pic>
          <p:nvPicPr>
            <p:cNvPr id="51" name="object 23">
              <a:extLst>
                <a:ext uri="{FF2B5EF4-FFF2-40B4-BE49-F238E27FC236}">
                  <a16:creationId xmlns:a16="http://schemas.microsoft.com/office/drawing/2014/main" id="{F5D5E73B-4EB9-0F4E-8F34-1560737FF9A0}"/>
                </a:ext>
              </a:extLst>
            </p:cNvPr>
            <p:cNvPicPr/>
            <p:nvPr/>
          </p:nvPicPr>
          <p:blipFill>
            <a:blip r:embed="rId2" cstate="print"/>
            <a:stretch>
              <a:fillRect/>
            </a:stretch>
          </p:blipFill>
          <p:spPr>
            <a:xfrm>
              <a:off x="11696677" y="5883440"/>
              <a:ext cx="74502" cy="73818"/>
            </a:xfrm>
            <a:prstGeom prst="rect">
              <a:avLst/>
            </a:prstGeom>
          </p:spPr>
        </p:pic>
        <p:pic>
          <p:nvPicPr>
            <p:cNvPr id="52" name="object 24">
              <a:extLst>
                <a:ext uri="{FF2B5EF4-FFF2-40B4-BE49-F238E27FC236}">
                  <a16:creationId xmlns:a16="http://schemas.microsoft.com/office/drawing/2014/main" id="{2D1C41DC-EECA-8B49-97A6-D829EF258067}"/>
                </a:ext>
              </a:extLst>
            </p:cNvPr>
            <p:cNvPicPr/>
            <p:nvPr/>
          </p:nvPicPr>
          <p:blipFill>
            <a:blip r:embed="rId2" cstate="print"/>
            <a:stretch>
              <a:fillRect/>
            </a:stretch>
          </p:blipFill>
          <p:spPr>
            <a:xfrm>
              <a:off x="11845683" y="5883440"/>
              <a:ext cx="74502" cy="73818"/>
            </a:xfrm>
            <a:prstGeom prst="rect">
              <a:avLst/>
            </a:prstGeom>
          </p:spPr>
        </p:pic>
        <p:pic>
          <p:nvPicPr>
            <p:cNvPr id="53" name="object 25">
              <a:extLst>
                <a:ext uri="{FF2B5EF4-FFF2-40B4-BE49-F238E27FC236}">
                  <a16:creationId xmlns:a16="http://schemas.microsoft.com/office/drawing/2014/main" id="{1F96471A-62BC-8B4F-B45C-5EAAFE29819C}"/>
                </a:ext>
              </a:extLst>
            </p:cNvPr>
            <p:cNvPicPr/>
            <p:nvPr/>
          </p:nvPicPr>
          <p:blipFill>
            <a:blip r:embed="rId3" cstate="print"/>
            <a:stretch>
              <a:fillRect/>
            </a:stretch>
          </p:blipFill>
          <p:spPr>
            <a:xfrm>
              <a:off x="11994688" y="5883440"/>
              <a:ext cx="74503" cy="73818"/>
            </a:xfrm>
            <a:prstGeom prst="rect">
              <a:avLst/>
            </a:prstGeom>
          </p:spPr>
        </p:pic>
        <p:pic>
          <p:nvPicPr>
            <p:cNvPr id="54" name="object 26">
              <a:extLst>
                <a:ext uri="{FF2B5EF4-FFF2-40B4-BE49-F238E27FC236}">
                  <a16:creationId xmlns:a16="http://schemas.microsoft.com/office/drawing/2014/main" id="{56B466DF-F1E8-5C4D-BA97-A5515A44E4C8}"/>
                </a:ext>
              </a:extLst>
            </p:cNvPr>
            <p:cNvPicPr/>
            <p:nvPr/>
          </p:nvPicPr>
          <p:blipFill>
            <a:blip r:embed="rId2" cstate="print"/>
            <a:stretch>
              <a:fillRect/>
            </a:stretch>
          </p:blipFill>
          <p:spPr>
            <a:xfrm>
              <a:off x="12143695" y="5883440"/>
              <a:ext cx="74503" cy="73818"/>
            </a:xfrm>
            <a:prstGeom prst="rect">
              <a:avLst/>
            </a:prstGeom>
          </p:spPr>
        </p:pic>
        <p:pic>
          <p:nvPicPr>
            <p:cNvPr id="55" name="object 27">
              <a:extLst>
                <a:ext uri="{FF2B5EF4-FFF2-40B4-BE49-F238E27FC236}">
                  <a16:creationId xmlns:a16="http://schemas.microsoft.com/office/drawing/2014/main" id="{633A8674-34DA-1749-A604-A3B2A3525816}"/>
                </a:ext>
              </a:extLst>
            </p:cNvPr>
            <p:cNvPicPr/>
            <p:nvPr/>
          </p:nvPicPr>
          <p:blipFill>
            <a:blip r:embed="rId2" cstate="print"/>
            <a:stretch>
              <a:fillRect/>
            </a:stretch>
          </p:blipFill>
          <p:spPr>
            <a:xfrm>
              <a:off x="12292700" y="5883440"/>
              <a:ext cx="74503" cy="73818"/>
            </a:xfrm>
            <a:prstGeom prst="rect">
              <a:avLst/>
            </a:prstGeom>
          </p:spPr>
        </p:pic>
        <p:pic>
          <p:nvPicPr>
            <p:cNvPr id="56" name="object 28">
              <a:extLst>
                <a:ext uri="{FF2B5EF4-FFF2-40B4-BE49-F238E27FC236}">
                  <a16:creationId xmlns:a16="http://schemas.microsoft.com/office/drawing/2014/main" id="{32A8830D-76A4-C447-B83F-496D1A6BF335}"/>
                </a:ext>
              </a:extLst>
            </p:cNvPr>
            <p:cNvPicPr/>
            <p:nvPr/>
          </p:nvPicPr>
          <p:blipFill>
            <a:blip r:embed="rId2" cstate="print"/>
            <a:stretch>
              <a:fillRect/>
            </a:stretch>
          </p:blipFill>
          <p:spPr>
            <a:xfrm>
              <a:off x="12441706" y="5883440"/>
              <a:ext cx="74503" cy="73818"/>
            </a:xfrm>
            <a:prstGeom prst="rect">
              <a:avLst/>
            </a:prstGeom>
          </p:spPr>
        </p:pic>
        <p:pic>
          <p:nvPicPr>
            <p:cNvPr id="57" name="object 29">
              <a:extLst>
                <a:ext uri="{FF2B5EF4-FFF2-40B4-BE49-F238E27FC236}">
                  <a16:creationId xmlns:a16="http://schemas.microsoft.com/office/drawing/2014/main" id="{C469B417-342D-9348-AED3-498632843ADA}"/>
                </a:ext>
              </a:extLst>
            </p:cNvPr>
            <p:cNvPicPr/>
            <p:nvPr/>
          </p:nvPicPr>
          <p:blipFill>
            <a:blip r:embed="rId3" cstate="print"/>
            <a:stretch>
              <a:fillRect/>
            </a:stretch>
          </p:blipFill>
          <p:spPr>
            <a:xfrm>
              <a:off x="12590712" y="5883440"/>
              <a:ext cx="74503" cy="73818"/>
            </a:xfrm>
            <a:prstGeom prst="rect">
              <a:avLst/>
            </a:prstGeom>
          </p:spPr>
        </p:pic>
        <p:pic>
          <p:nvPicPr>
            <p:cNvPr id="58" name="object 30">
              <a:extLst>
                <a:ext uri="{FF2B5EF4-FFF2-40B4-BE49-F238E27FC236}">
                  <a16:creationId xmlns:a16="http://schemas.microsoft.com/office/drawing/2014/main" id="{EA6C1853-D361-874D-AD9F-02AE3A4D2C4B}"/>
                </a:ext>
              </a:extLst>
            </p:cNvPr>
            <p:cNvPicPr/>
            <p:nvPr/>
          </p:nvPicPr>
          <p:blipFill>
            <a:blip r:embed="rId2" cstate="print"/>
            <a:stretch>
              <a:fillRect/>
            </a:stretch>
          </p:blipFill>
          <p:spPr>
            <a:xfrm>
              <a:off x="12739717" y="5883440"/>
              <a:ext cx="74503" cy="73818"/>
            </a:xfrm>
            <a:prstGeom prst="rect">
              <a:avLst/>
            </a:prstGeom>
          </p:spPr>
        </p:pic>
      </p:grpSp>
      <p:pic>
        <p:nvPicPr>
          <p:cNvPr id="59" name="Picture 58">
            <a:extLst>
              <a:ext uri="{FF2B5EF4-FFF2-40B4-BE49-F238E27FC236}">
                <a16:creationId xmlns:a16="http://schemas.microsoft.com/office/drawing/2014/main" id="{F48AFB5F-D473-9A4E-9EBD-3617A1390AD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extLst>
      <p:ext uri="{BB962C8B-B14F-4D97-AF65-F5344CB8AC3E}">
        <p14:creationId xmlns:p14="http://schemas.microsoft.com/office/powerpoint/2010/main" val="230792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861B1E77-13BE-7D4A-8730-1445E7507836}"/>
              </a:ext>
            </a:extLst>
          </p:cNvPr>
          <p:cNvSpPr/>
          <p:nvPr userDrawn="1"/>
        </p:nvSpPr>
        <p:spPr>
          <a:xfrm>
            <a:off x="-4482" y="0"/>
            <a:ext cx="18288000" cy="8049516"/>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10">
            <a:extLst>
              <a:ext uri="{FF2B5EF4-FFF2-40B4-BE49-F238E27FC236}">
                <a16:creationId xmlns:a16="http://schemas.microsoft.com/office/drawing/2014/main" id="{939ABE26-0F6D-4A49-89F5-5A7D243BD93A}"/>
              </a:ext>
            </a:extLst>
          </p:cNvPr>
          <p:cNvSpPr/>
          <p:nvPr userDrawn="1"/>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grpSp>
        <p:nvGrpSpPr>
          <p:cNvPr id="12" name="Group 11">
            <a:extLst>
              <a:ext uri="{FF2B5EF4-FFF2-40B4-BE49-F238E27FC236}">
                <a16:creationId xmlns:a16="http://schemas.microsoft.com/office/drawing/2014/main" id="{AEAB83CA-72A0-5B43-A0E5-5630BADF85AA}"/>
              </a:ext>
            </a:extLst>
          </p:cNvPr>
          <p:cNvGrpSpPr/>
          <p:nvPr userDrawn="1"/>
        </p:nvGrpSpPr>
        <p:grpSpPr>
          <a:xfrm rot="10800000">
            <a:off x="873404" y="8823172"/>
            <a:ext cx="3054617" cy="73818"/>
            <a:chOff x="9759603" y="5883440"/>
            <a:chExt cx="3054617" cy="73818"/>
          </a:xfrm>
        </p:grpSpPr>
        <p:pic>
          <p:nvPicPr>
            <p:cNvPr id="13" name="object 10">
              <a:extLst>
                <a:ext uri="{FF2B5EF4-FFF2-40B4-BE49-F238E27FC236}">
                  <a16:creationId xmlns:a16="http://schemas.microsoft.com/office/drawing/2014/main" id="{2693B781-C17F-D046-A1CC-47D60FE5146A}"/>
                </a:ext>
              </a:extLst>
            </p:cNvPr>
            <p:cNvPicPr/>
            <p:nvPr/>
          </p:nvPicPr>
          <p:blipFill>
            <a:blip r:embed="rId2" cstate="print"/>
            <a:stretch>
              <a:fillRect/>
            </a:stretch>
          </p:blipFill>
          <p:spPr>
            <a:xfrm>
              <a:off x="9759603" y="5883440"/>
              <a:ext cx="74502" cy="73818"/>
            </a:xfrm>
            <a:prstGeom prst="rect">
              <a:avLst/>
            </a:prstGeom>
          </p:spPr>
        </p:pic>
        <p:pic>
          <p:nvPicPr>
            <p:cNvPr id="14" name="object 11">
              <a:extLst>
                <a:ext uri="{FF2B5EF4-FFF2-40B4-BE49-F238E27FC236}">
                  <a16:creationId xmlns:a16="http://schemas.microsoft.com/office/drawing/2014/main" id="{81CF6986-F671-0946-95B5-782E2DE8F3AB}"/>
                </a:ext>
              </a:extLst>
            </p:cNvPr>
            <p:cNvPicPr/>
            <p:nvPr/>
          </p:nvPicPr>
          <p:blipFill>
            <a:blip r:embed="rId3" cstate="print"/>
            <a:stretch>
              <a:fillRect/>
            </a:stretch>
          </p:blipFill>
          <p:spPr>
            <a:xfrm>
              <a:off x="9908609" y="5883440"/>
              <a:ext cx="74502" cy="73818"/>
            </a:xfrm>
            <a:prstGeom prst="rect">
              <a:avLst/>
            </a:prstGeom>
          </p:spPr>
        </p:pic>
        <p:pic>
          <p:nvPicPr>
            <p:cNvPr id="15" name="object 12">
              <a:extLst>
                <a:ext uri="{FF2B5EF4-FFF2-40B4-BE49-F238E27FC236}">
                  <a16:creationId xmlns:a16="http://schemas.microsoft.com/office/drawing/2014/main" id="{764B46D8-1F50-A548-968A-E9E3228B30A3}"/>
                </a:ext>
              </a:extLst>
            </p:cNvPr>
            <p:cNvPicPr/>
            <p:nvPr/>
          </p:nvPicPr>
          <p:blipFill>
            <a:blip r:embed="rId3" cstate="print"/>
            <a:stretch>
              <a:fillRect/>
            </a:stretch>
          </p:blipFill>
          <p:spPr>
            <a:xfrm>
              <a:off x="10057615" y="5883440"/>
              <a:ext cx="74502" cy="73818"/>
            </a:xfrm>
            <a:prstGeom prst="rect">
              <a:avLst/>
            </a:prstGeom>
          </p:spPr>
        </p:pic>
        <p:pic>
          <p:nvPicPr>
            <p:cNvPr id="16" name="object 13">
              <a:extLst>
                <a:ext uri="{FF2B5EF4-FFF2-40B4-BE49-F238E27FC236}">
                  <a16:creationId xmlns:a16="http://schemas.microsoft.com/office/drawing/2014/main" id="{AB512040-F728-8240-883B-7D508A9A9DD1}"/>
                </a:ext>
              </a:extLst>
            </p:cNvPr>
            <p:cNvPicPr/>
            <p:nvPr/>
          </p:nvPicPr>
          <p:blipFill>
            <a:blip r:embed="rId2" cstate="print"/>
            <a:stretch>
              <a:fillRect/>
            </a:stretch>
          </p:blipFill>
          <p:spPr>
            <a:xfrm>
              <a:off x="10206621" y="5883440"/>
              <a:ext cx="74502" cy="73818"/>
            </a:xfrm>
            <a:prstGeom prst="rect">
              <a:avLst/>
            </a:prstGeom>
          </p:spPr>
        </p:pic>
        <p:pic>
          <p:nvPicPr>
            <p:cNvPr id="17" name="object 14">
              <a:extLst>
                <a:ext uri="{FF2B5EF4-FFF2-40B4-BE49-F238E27FC236}">
                  <a16:creationId xmlns:a16="http://schemas.microsoft.com/office/drawing/2014/main" id="{8A1EE0CB-CF08-824E-A3CD-3B86EB85CB08}"/>
                </a:ext>
              </a:extLst>
            </p:cNvPr>
            <p:cNvPicPr/>
            <p:nvPr/>
          </p:nvPicPr>
          <p:blipFill>
            <a:blip r:embed="rId2" cstate="print"/>
            <a:stretch>
              <a:fillRect/>
            </a:stretch>
          </p:blipFill>
          <p:spPr>
            <a:xfrm>
              <a:off x="10355626" y="5883440"/>
              <a:ext cx="74502" cy="73818"/>
            </a:xfrm>
            <a:prstGeom prst="rect">
              <a:avLst/>
            </a:prstGeom>
          </p:spPr>
        </p:pic>
        <p:pic>
          <p:nvPicPr>
            <p:cNvPr id="18" name="object 15">
              <a:extLst>
                <a:ext uri="{FF2B5EF4-FFF2-40B4-BE49-F238E27FC236}">
                  <a16:creationId xmlns:a16="http://schemas.microsoft.com/office/drawing/2014/main" id="{6159E075-1A87-0A41-B97E-78AD1AC03821}"/>
                </a:ext>
              </a:extLst>
            </p:cNvPr>
            <p:cNvPicPr/>
            <p:nvPr/>
          </p:nvPicPr>
          <p:blipFill>
            <a:blip r:embed="rId3" cstate="print"/>
            <a:stretch>
              <a:fillRect/>
            </a:stretch>
          </p:blipFill>
          <p:spPr>
            <a:xfrm>
              <a:off x="10504632" y="5883440"/>
              <a:ext cx="74502" cy="73818"/>
            </a:xfrm>
            <a:prstGeom prst="rect">
              <a:avLst/>
            </a:prstGeom>
          </p:spPr>
        </p:pic>
        <p:pic>
          <p:nvPicPr>
            <p:cNvPr id="19" name="object 16">
              <a:extLst>
                <a:ext uri="{FF2B5EF4-FFF2-40B4-BE49-F238E27FC236}">
                  <a16:creationId xmlns:a16="http://schemas.microsoft.com/office/drawing/2014/main" id="{FCADBA37-9D17-D84A-8001-2F1DC761A712}"/>
                </a:ext>
              </a:extLst>
            </p:cNvPr>
            <p:cNvPicPr/>
            <p:nvPr/>
          </p:nvPicPr>
          <p:blipFill>
            <a:blip r:embed="rId2" cstate="print"/>
            <a:stretch>
              <a:fillRect/>
            </a:stretch>
          </p:blipFill>
          <p:spPr>
            <a:xfrm>
              <a:off x="10653638" y="5883440"/>
              <a:ext cx="74502" cy="73818"/>
            </a:xfrm>
            <a:prstGeom prst="rect">
              <a:avLst/>
            </a:prstGeom>
          </p:spPr>
        </p:pic>
        <p:pic>
          <p:nvPicPr>
            <p:cNvPr id="20" name="object 17">
              <a:extLst>
                <a:ext uri="{FF2B5EF4-FFF2-40B4-BE49-F238E27FC236}">
                  <a16:creationId xmlns:a16="http://schemas.microsoft.com/office/drawing/2014/main" id="{D6BA6CE5-2399-D04A-B90E-6CCC2503C365}"/>
                </a:ext>
              </a:extLst>
            </p:cNvPr>
            <p:cNvPicPr/>
            <p:nvPr/>
          </p:nvPicPr>
          <p:blipFill>
            <a:blip r:embed="rId2" cstate="print"/>
            <a:stretch>
              <a:fillRect/>
            </a:stretch>
          </p:blipFill>
          <p:spPr>
            <a:xfrm>
              <a:off x="10802643" y="5883440"/>
              <a:ext cx="74502" cy="73818"/>
            </a:xfrm>
            <a:prstGeom prst="rect">
              <a:avLst/>
            </a:prstGeom>
          </p:spPr>
        </p:pic>
        <p:pic>
          <p:nvPicPr>
            <p:cNvPr id="21" name="object 18">
              <a:extLst>
                <a:ext uri="{FF2B5EF4-FFF2-40B4-BE49-F238E27FC236}">
                  <a16:creationId xmlns:a16="http://schemas.microsoft.com/office/drawing/2014/main" id="{EDF63CC5-A86E-8B4B-9AD4-452ACFADA1FE}"/>
                </a:ext>
              </a:extLst>
            </p:cNvPr>
            <p:cNvPicPr/>
            <p:nvPr/>
          </p:nvPicPr>
          <p:blipFill>
            <a:blip r:embed="rId3" cstate="print"/>
            <a:stretch>
              <a:fillRect/>
            </a:stretch>
          </p:blipFill>
          <p:spPr>
            <a:xfrm>
              <a:off x="10951649" y="5883440"/>
              <a:ext cx="74502" cy="73818"/>
            </a:xfrm>
            <a:prstGeom prst="rect">
              <a:avLst/>
            </a:prstGeom>
          </p:spPr>
        </p:pic>
        <p:pic>
          <p:nvPicPr>
            <p:cNvPr id="22" name="object 19">
              <a:extLst>
                <a:ext uri="{FF2B5EF4-FFF2-40B4-BE49-F238E27FC236}">
                  <a16:creationId xmlns:a16="http://schemas.microsoft.com/office/drawing/2014/main" id="{380CB797-0A37-3F40-96D9-9C22D3E68EB6}"/>
                </a:ext>
              </a:extLst>
            </p:cNvPr>
            <p:cNvPicPr/>
            <p:nvPr/>
          </p:nvPicPr>
          <p:blipFill>
            <a:blip r:embed="rId3" cstate="print"/>
            <a:stretch>
              <a:fillRect/>
            </a:stretch>
          </p:blipFill>
          <p:spPr>
            <a:xfrm>
              <a:off x="11100654" y="5883440"/>
              <a:ext cx="74502" cy="73818"/>
            </a:xfrm>
            <a:prstGeom prst="rect">
              <a:avLst/>
            </a:prstGeom>
          </p:spPr>
        </p:pic>
        <p:pic>
          <p:nvPicPr>
            <p:cNvPr id="23" name="object 20">
              <a:extLst>
                <a:ext uri="{FF2B5EF4-FFF2-40B4-BE49-F238E27FC236}">
                  <a16:creationId xmlns:a16="http://schemas.microsoft.com/office/drawing/2014/main" id="{0FE0074A-D849-F249-ADFC-511D4F8F99C4}"/>
                </a:ext>
              </a:extLst>
            </p:cNvPr>
            <p:cNvPicPr/>
            <p:nvPr/>
          </p:nvPicPr>
          <p:blipFill>
            <a:blip r:embed="rId2" cstate="print"/>
            <a:stretch>
              <a:fillRect/>
            </a:stretch>
          </p:blipFill>
          <p:spPr>
            <a:xfrm>
              <a:off x="11249660" y="5883440"/>
              <a:ext cx="74502" cy="73818"/>
            </a:xfrm>
            <a:prstGeom prst="rect">
              <a:avLst/>
            </a:prstGeom>
          </p:spPr>
        </p:pic>
        <p:pic>
          <p:nvPicPr>
            <p:cNvPr id="24" name="object 21">
              <a:extLst>
                <a:ext uri="{FF2B5EF4-FFF2-40B4-BE49-F238E27FC236}">
                  <a16:creationId xmlns:a16="http://schemas.microsoft.com/office/drawing/2014/main" id="{63E1BAF5-C9EE-BA4F-A0FF-16BF2C2B6B1B}"/>
                </a:ext>
              </a:extLst>
            </p:cNvPr>
            <p:cNvPicPr/>
            <p:nvPr/>
          </p:nvPicPr>
          <p:blipFill>
            <a:blip r:embed="rId2" cstate="print"/>
            <a:stretch>
              <a:fillRect/>
            </a:stretch>
          </p:blipFill>
          <p:spPr>
            <a:xfrm>
              <a:off x="11398666" y="5883440"/>
              <a:ext cx="74502" cy="73818"/>
            </a:xfrm>
            <a:prstGeom prst="rect">
              <a:avLst/>
            </a:prstGeom>
          </p:spPr>
        </p:pic>
        <p:pic>
          <p:nvPicPr>
            <p:cNvPr id="25" name="object 22">
              <a:extLst>
                <a:ext uri="{FF2B5EF4-FFF2-40B4-BE49-F238E27FC236}">
                  <a16:creationId xmlns:a16="http://schemas.microsoft.com/office/drawing/2014/main" id="{AB527FD0-289F-2246-93D2-FEA036FF7C02}"/>
                </a:ext>
              </a:extLst>
            </p:cNvPr>
            <p:cNvPicPr/>
            <p:nvPr/>
          </p:nvPicPr>
          <p:blipFill>
            <a:blip r:embed="rId3" cstate="print"/>
            <a:stretch>
              <a:fillRect/>
            </a:stretch>
          </p:blipFill>
          <p:spPr>
            <a:xfrm>
              <a:off x="11547671" y="5883440"/>
              <a:ext cx="74502" cy="73818"/>
            </a:xfrm>
            <a:prstGeom prst="rect">
              <a:avLst/>
            </a:prstGeom>
          </p:spPr>
        </p:pic>
        <p:pic>
          <p:nvPicPr>
            <p:cNvPr id="26" name="object 23">
              <a:extLst>
                <a:ext uri="{FF2B5EF4-FFF2-40B4-BE49-F238E27FC236}">
                  <a16:creationId xmlns:a16="http://schemas.microsoft.com/office/drawing/2014/main" id="{B899009B-F7CD-4347-B3C2-3415F002DCC8}"/>
                </a:ext>
              </a:extLst>
            </p:cNvPr>
            <p:cNvPicPr/>
            <p:nvPr/>
          </p:nvPicPr>
          <p:blipFill>
            <a:blip r:embed="rId2" cstate="print"/>
            <a:stretch>
              <a:fillRect/>
            </a:stretch>
          </p:blipFill>
          <p:spPr>
            <a:xfrm>
              <a:off x="11696677" y="5883440"/>
              <a:ext cx="74502" cy="73818"/>
            </a:xfrm>
            <a:prstGeom prst="rect">
              <a:avLst/>
            </a:prstGeom>
          </p:spPr>
        </p:pic>
        <p:pic>
          <p:nvPicPr>
            <p:cNvPr id="27" name="object 24">
              <a:extLst>
                <a:ext uri="{FF2B5EF4-FFF2-40B4-BE49-F238E27FC236}">
                  <a16:creationId xmlns:a16="http://schemas.microsoft.com/office/drawing/2014/main" id="{EC3E291D-D384-7F48-B65B-5B3C47061072}"/>
                </a:ext>
              </a:extLst>
            </p:cNvPr>
            <p:cNvPicPr/>
            <p:nvPr/>
          </p:nvPicPr>
          <p:blipFill>
            <a:blip r:embed="rId2" cstate="print"/>
            <a:stretch>
              <a:fillRect/>
            </a:stretch>
          </p:blipFill>
          <p:spPr>
            <a:xfrm>
              <a:off x="11845683" y="5883440"/>
              <a:ext cx="74502" cy="73818"/>
            </a:xfrm>
            <a:prstGeom prst="rect">
              <a:avLst/>
            </a:prstGeom>
          </p:spPr>
        </p:pic>
        <p:pic>
          <p:nvPicPr>
            <p:cNvPr id="28" name="object 25">
              <a:extLst>
                <a:ext uri="{FF2B5EF4-FFF2-40B4-BE49-F238E27FC236}">
                  <a16:creationId xmlns:a16="http://schemas.microsoft.com/office/drawing/2014/main" id="{3447A14C-19D9-0747-809D-72ED87202C81}"/>
                </a:ext>
              </a:extLst>
            </p:cNvPr>
            <p:cNvPicPr/>
            <p:nvPr/>
          </p:nvPicPr>
          <p:blipFill>
            <a:blip r:embed="rId3" cstate="print"/>
            <a:stretch>
              <a:fillRect/>
            </a:stretch>
          </p:blipFill>
          <p:spPr>
            <a:xfrm>
              <a:off x="11994688" y="5883440"/>
              <a:ext cx="74503" cy="73818"/>
            </a:xfrm>
            <a:prstGeom prst="rect">
              <a:avLst/>
            </a:prstGeom>
          </p:spPr>
        </p:pic>
        <p:pic>
          <p:nvPicPr>
            <p:cNvPr id="29" name="object 26">
              <a:extLst>
                <a:ext uri="{FF2B5EF4-FFF2-40B4-BE49-F238E27FC236}">
                  <a16:creationId xmlns:a16="http://schemas.microsoft.com/office/drawing/2014/main" id="{3BB4FAC4-317B-A74F-854F-75B2E7DC0B73}"/>
                </a:ext>
              </a:extLst>
            </p:cNvPr>
            <p:cNvPicPr/>
            <p:nvPr/>
          </p:nvPicPr>
          <p:blipFill>
            <a:blip r:embed="rId2" cstate="print"/>
            <a:stretch>
              <a:fillRect/>
            </a:stretch>
          </p:blipFill>
          <p:spPr>
            <a:xfrm>
              <a:off x="12143695" y="5883440"/>
              <a:ext cx="74503" cy="73818"/>
            </a:xfrm>
            <a:prstGeom prst="rect">
              <a:avLst/>
            </a:prstGeom>
          </p:spPr>
        </p:pic>
        <p:pic>
          <p:nvPicPr>
            <p:cNvPr id="30" name="object 27">
              <a:extLst>
                <a:ext uri="{FF2B5EF4-FFF2-40B4-BE49-F238E27FC236}">
                  <a16:creationId xmlns:a16="http://schemas.microsoft.com/office/drawing/2014/main" id="{4E2F8866-F550-E24A-B04D-C831D8744FF8}"/>
                </a:ext>
              </a:extLst>
            </p:cNvPr>
            <p:cNvPicPr/>
            <p:nvPr/>
          </p:nvPicPr>
          <p:blipFill>
            <a:blip r:embed="rId2" cstate="print"/>
            <a:stretch>
              <a:fillRect/>
            </a:stretch>
          </p:blipFill>
          <p:spPr>
            <a:xfrm>
              <a:off x="12292700" y="5883440"/>
              <a:ext cx="74503" cy="73818"/>
            </a:xfrm>
            <a:prstGeom prst="rect">
              <a:avLst/>
            </a:prstGeom>
          </p:spPr>
        </p:pic>
        <p:pic>
          <p:nvPicPr>
            <p:cNvPr id="31" name="object 28">
              <a:extLst>
                <a:ext uri="{FF2B5EF4-FFF2-40B4-BE49-F238E27FC236}">
                  <a16:creationId xmlns:a16="http://schemas.microsoft.com/office/drawing/2014/main" id="{9CE33790-B0C1-754B-A5DD-64927BA6AC1B}"/>
                </a:ext>
              </a:extLst>
            </p:cNvPr>
            <p:cNvPicPr/>
            <p:nvPr/>
          </p:nvPicPr>
          <p:blipFill>
            <a:blip r:embed="rId2" cstate="print"/>
            <a:stretch>
              <a:fillRect/>
            </a:stretch>
          </p:blipFill>
          <p:spPr>
            <a:xfrm>
              <a:off x="12441706" y="5883440"/>
              <a:ext cx="74503" cy="73818"/>
            </a:xfrm>
            <a:prstGeom prst="rect">
              <a:avLst/>
            </a:prstGeom>
          </p:spPr>
        </p:pic>
        <p:pic>
          <p:nvPicPr>
            <p:cNvPr id="32" name="object 29">
              <a:extLst>
                <a:ext uri="{FF2B5EF4-FFF2-40B4-BE49-F238E27FC236}">
                  <a16:creationId xmlns:a16="http://schemas.microsoft.com/office/drawing/2014/main" id="{2CC8E4B8-2405-4B4B-910F-8AB08E2BFC5D}"/>
                </a:ext>
              </a:extLst>
            </p:cNvPr>
            <p:cNvPicPr/>
            <p:nvPr/>
          </p:nvPicPr>
          <p:blipFill>
            <a:blip r:embed="rId3" cstate="print"/>
            <a:stretch>
              <a:fillRect/>
            </a:stretch>
          </p:blipFill>
          <p:spPr>
            <a:xfrm>
              <a:off x="12590712" y="5883440"/>
              <a:ext cx="74503" cy="73818"/>
            </a:xfrm>
            <a:prstGeom prst="rect">
              <a:avLst/>
            </a:prstGeom>
          </p:spPr>
        </p:pic>
        <p:pic>
          <p:nvPicPr>
            <p:cNvPr id="33" name="object 30">
              <a:extLst>
                <a:ext uri="{FF2B5EF4-FFF2-40B4-BE49-F238E27FC236}">
                  <a16:creationId xmlns:a16="http://schemas.microsoft.com/office/drawing/2014/main" id="{C5D57E79-8A03-CB49-8682-F1FD618AE52F}"/>
                </a:ext>
              </a:extLst>
            </p:cNvPr>
            <p:cNvPicPr/>
            <p:nvPr/>
          </p:nvPicPr>
          <p:blipFill>
            <a:blip r:embed="rId2" cstate="print"/>
            <a:stretch>
              <a:fillRect/>
            </a:stretch>
          </p:blipFill>
          <p:spPr>
            <a:xfrm>
              <a:off x="12739717" y="5883440"/>
              <a:ext cx="74503" cy="73818"/>
            </a:xfrm>
            <a:prstGeom prst="rect">
              <a:avLst/>
            </a:prstGeom>
          </p:spPr>
        </p:pic>
      </p:grpSp>
      <p:pic>
        <p:nvPicPr>
          <p:cNvPr id="34" name="Picture 33">
            <a:extLst>
              <a:ext uri="{FF2B5EF4-FFF2-40B4-BE49-F238E27FC236}">
                <a16:creationId xmlns:a16="http://schemas.microsoft.com/office/drawing/2014/main" id="{09F4D27E-E76E-0E46-97C4-5AFADEC71A8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19086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72487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pic>
        <p:nvPicPr>
          <p:cNvPr id="5" name="Picture 4">
            <a:extLst>
              <a:ext uri="{FF2B5EF4-FFF2-40B4-BE49-F238E27FC236}">
                <a16:creationId xmlns:a16="http://schemas.microsoft.com/office/drawing/2014/main" id="{500427AF-FC89-B544-AD6A-8861FD3D0E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6" name="Rectangle 5">
            <a:extLst>
              <a:ext uri="{FF2B5EF4-FFF2-40B4-BE49-F238E27FC236}">
                <a16:creationId xmlns:a16="http://schemas.microsoft.com/office/drawing/2014/main" id="{F0950B3E-629C-5048-BBA1-C8B1F62EFD00}"/>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bject 3">
            <a:extLst>
              <a:ext uri="{FF2B5EF4-FFF2-40B4-BE49-F238E27FC236}">
                <a16:creationId xmlns:a16="http://schemas.microsoft.com/office/drawing/2014/main" id="{17A607B4-CBD2-E04D-BDAA-181449BAF9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38770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5" name="object 6">
            <a:extLst>
              <a:ext uri="{FF2B5EF4-FFF2-40B4-BE49-F238E27FC236}">
                <a16:creationId xmlns:a16="http://schemas.microsoft.com/office/drawing/2014/main" id="{C6E696BB-D489-4E45-AD3E-2908427C4D7D}"/>
              </a:ext>
            </a:extLst>
          </p:cNvPr>
          <p:cNvSpPr/>
          <p:nvPr/>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pic>
        <p:nvPicPr>
          <p:cNvPr id="6" name="Picture 5">
            <a:extLst>
              <a:ext uri="{FF2B5EF4-FFF2-40B4-BE49-F238E27FC236}">
                <a16:creationId xmlns:a16="http://schemas.microsoft.com/office/drawing/2014/main" id="{A276925C-926B-1546-8F79-7CEF2622C25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9CC38A79-1416-6A47-8697-1B397F2D4AA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625C8968-7A91-BB4A-B0D1-505C60660E18}"/>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2" name="object 6">
            <a:extLst>
              <a:ext uri="{FF2B5EF4-FFF2-40B4-BE49-F238E27FC236}">
                <a16:creationId xmlns:a16="http://schemas.microsoft.com/office/drawing/2014/main" id="{586ED654-700A-2147-9380-60A6E2C74899}"/>
              </a:ext>
            </a:extLst>
          </p:cNvPr>
          <p:cNvSpPr/>
          <p:nvPr userDrawn="1"/>
        </p:nvSpPr>
        <p:spPr>
          <a:xfrm>
            <a:off x="1028700" y="4508027"/>
            <a:ext cx="16230600" cy="28575"/>
          </a:xfrm>
          <a:custGeom>
            <a:avLst/>
            <a:gdLst/>
            <a:ahLst/>
            <a:cxnLst/>
            <a:rect l="l" t="t" r="r" b="b"/>
            <a:pathLst>
              <a:path w="16230600" h="28575">
                <a:moveTo>
                  <a:pt x="16230598" y="28574"/>
                </a:moveTo>
                <a:lnTo>
                  <a:pt x="0" y="28574"/>
                </a:lnTo>
                <a:lnTo>
                  <a:pt x="0" y="0"/>
                </a:lnTo>
                <a:lnTo>
                  <a:pt x="16230598" y="0"/>
                </a:lnTo>
                <a:lnTo>
                  <a:pt x="16230598" y="28574"/>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3236547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25A0CD-16AB-CE49-962D-9F19D1D2CAF5}"/>
              </a:ext>
            </a:extLst>
          </p:cNvPr>
          <p:cNvSpPr/>
          <p:nvPr/>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8F70D7D-8179-4F40-89E0-4CEF890A72B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8" name="Rectangle 7">
            <a:extLst>
              <a:ext uri="{FF2B5EF4-FFF2-40B4-BE49-F238E27FC236}">
                <a16:creationId xmlns:a16="http://schemas.microsoft.com/office/drawing/2014/main" id="{FB9EAAAF-AAFA-374B-BA2B-454C13D78E6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bject 3">
            <a:extLst>
              <a:ext uri="{FF2B5EF4-FFF2-40B4-BE49-F238E27FC236}">
                <a16:creationId xmlns:a16="http://schemas.microsoft.com/office/drawing/2014/main" id="{AAED6B75-1397-B64B-B89F-971C4FBB7C4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3" name="object 3">
            <a:extLst>
              <a:ext uri="{FF2B5EF4-FFF2-40B4-BE49-F238E27FC236}">
                <a16:creationId xmlns:a16="http://schemas.microsoft.com/office/drawing/2014/main" id="{CCAB1345-992F-E545-B04B-5857CD94DC35}"/>
              </a:ext>
            </a:extLst>
          </p:cNvPr>
          <p:cNvSpPr/>
          <p:nvPr/>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0" name="Rectangle 9">
            <a:extLst>
              <a:ext uri="{FF2B5EF4-FFF2-40B4-BE49-F238E27FC236}">
                <a16:creationId xmlns:a16="http://schemas.microsoft.com/office/drawing/2014/main" id="{6D8127CD-FD8A-A844-98F0-23382BA9FAE9}"/>
              </a:ext>
            </a:extLst>
          </p:cNvPr>
          <p:cNvSpPr/>
          <p:nvPr userDrawn="1"/>
        </p:nvSpPr>
        <p:spPr>
          <a:xfrm>
            <a:off x="2717878" y="1026464"/>
            <a:ext cx="7587081" cy="81968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37B0837-427D-1748-AB83-BA20A3975797}"/>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Rectangle 11">
            <a:extLst>
              <a:ext uri="{FF2B5EF4-FFF2-40B4-BE49-F238E27FC236}">
                <a16:creationId xmlns:a16="http://schemas.microsoft.com/office/drawing/2014/main" id="{5C633B24-A0CE-BF4A-B6B6-8FF604B3913F}"/>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bject 3">
            <a:extLst>
              <a:ext uri="{FF2B5EF4-FFF2-40B4-BE49-F238E27FC236}">
                <a16:creationId xmlns:a16="http://schemas.microsoft.com/office/drawing/2014/main" id="{C59CADE6-3B65-9745-88CF-D1F15149CC2E}"/>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5" name="object 3">
            <a:extLst>
              <a:ext uri="{FF2B5EF4-FFF2-40B4-BE49-F238E27FC236}">
                <a16:creationId xmlns:a16="http://schemas.microsoft.com/office/drawing/2014/main" id="{7A7E4853-92BF-8943-98F7-E8F30CF4C94E}"/>
              </a:ext>
            </a:extLst>
          </p:cNvPr>
          <p:cNvSpPr/>
          <p:nvPr userDrawn="1"/>
        </p:nvSpPr>
        <p:spPr>
          <a:xfrm>
            <a:off x="2146264" y="1026464"/>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22785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2" name="object 2">
            <a:extLst>
              <a:ext uri="{FF2B5EF4-FFF2-40B4-BE49-F238E27FC236}">
                <a16:creationId xmlns:a16="http://schemas.microsoft.com/office/drawing/2014/main" id="{04F991A6-7FBD-004C-B9D3-09B858053AE4}"/>
              </a:ext>
            </a:extLst>
          </p:cNvPr>
          <p:cNvSpPr/>
          <p:nvPr/>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8" name="Picture 7">
            <a:extLst>
              <a:ext uri="{FF2B5EF4-FFF2-40B4-BE49-F238E27FC236}">
                <a16:creationId xmlns:a16="http://schemas.microsoft.com/office/drawing/2014/main" id="{81DEF7E3-8CE1-A64E-893B-2B52B8EADDE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Rectangle 9">
            <a:extLst>
              <a:ext uri="{FF2B5EF4-FFF2-40B4-BE49-F238E27FC236}">
                <a16:creationId xmlns:a16="http://schemas.microsoft.com/office/drawing/2014/main" id="{7B37A84B-8011-F642-9A70-EB69675DA17D}"/>
              </a:ext>
            </a:extLst>
          </p:cNvPr>
          <p:cNvSpPr/>
          <p:nvPr/>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3">
            <a:extLst>
              <a:ext uri="{FF2B5EF4-FFF2-40B4-BE49-F238E27FC236}">
                <a16:creationId xmlns:a16="http://schemas.microsoft.com/office/drawing/2014/main" id="{E857CD44-1A68-9845-B9B7-5DD89207B779}"/>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6" name="object 2">
            <a:extLst>
              <a:ext uri="{FF2B5EF4-FFF2-40B4-BE49-F238E27FC236}">
                <a16:creationId xmlns:a16="http://schemas.microsoft.com/office/drawing/2014/main" id="{EE305CF2-3738-8E46-A4CD-EFB5936BA81C}"/>
              </a:ext>
            </a:extLst>
          </p:cNvPr>
          <p:cNvSpPr/>
          <p:nvPr userDrawn="1"/>
        </p:nvSpPr>
        <p:spPr>
          <a:xfrm>
            <a:off x="9144000" y="0"/>
            <a:ext cx="9143999"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pic>
        <p:nvPicPr>
          <p:cNvPr id="7" name="Picture 6">
            <a:extLst>
              <a:ext uri="{FF2B5EF4-FFF2-40B4-BE49-F238E27FC236}">
                <a16:creationId xmlns:a16="http://schemas.microsoft.com/office/drawing/2014/main" id="{4C6E8668-042A-CB4E-978A-59827BEF92B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2C432242-6D23-104C-983C-E3A1DF4292E7}"/>
              </a:ext>
            </a:extLst>
          </p:cNvPr>
          <p:cNvSpPr/>
          <p:nvPr userDrawn="1"/>
        </p:nvSpPr>
        <p:spPr>
          <a:xfrm rot="5400000">
            <a:off x="6860525" y="4895850"/>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3">
            <a:extLst>
              <a:ext uri="{FF2B5EF4-FFF2-40B4-BE49-F238E27FC236}">
                <a16:creationId xmlns:a16="http://schemas.microsoft.com/office/drawing/2014/main" id="{2BD09B77-CEFE-DD43-B003-CC084EC60D65}"/>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extLst>
      <p:ext uri="{BB962C8B-B14F-4D97-AF65-F5344CB8AC3E}">
        <p14:creationId xmlns:p14="http://schemas.microsoft.com/office/powerpoint/2010/main" val="4199796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14" name="Rectangle 13">
            <a:extLst>
              <a:ext uri="{FF2B5EF4-FFF2-40B4-BE49-F238E27FC236}">
                <a16:creationId xmlns:a16="http://schemas.microsoft.com/office/drawing/2014/main" id="{0C5D0346-91FD-8849-99B9-552AB425B3EA}"/>
              </a:ext>
            </a:extLst>
          </p:cNvPr>
          <p:cNvSpPr/>
          <p:nvPr/>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1" name="object 8">
            <a:extLst>
              <a:ext uri="{FF2B5EF4-FFF2-40B4-BE49-F238E27FC236}">
                <a16:creationId xmlns:a16="http://schemas.microsoft.com/office/drawing/2014/main" id="{A2514BFE-6C95-B448-B46A-B811D9404797}"/>
              </a:ext>
            </a:extLst>
          </p:cNvPr>
          <p:cNvSpPr/>
          <p:nvPr/>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5" name="Rectangle 14">
            <a:extLst>
              <a:ext uri="{FF2B5EF4-FFF2-40B4-BE49-F238E27FC236}">
                <a16:creationId xmlns:a16="http://schemas.microsoft.com/office/drawing/2014/main" id="{BBE0312E-A9C2-C349-99AD-AFCFD9FFF45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bject 2">
            <a:extLst>
              <a:ext uri="{FF2B5EF4-FFF2-40B4-BE49-F238E27FC236}">
                <a16:creationId xmlns:a16="http://schemas.microsoft.com/office/drawing/2014/main" id="{A7E98F78-1EE8-9C46-B346-E33EA2A7C643}"/>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9" name="Rectangle 8">
            <a:extLst>
              <a:ext uri="{FF2B5EF4-FFF2-40B4-BE49-F238E27FC236}">
                <a16:creationId xmlns:a16="http://schemas.microsoft.com/office/drawing/2014/main" id="{39C0EF02-BD96-1647-AA41-B9268F4871FD}"/>
              </a:ext>
            </a:extLst>
          </p:cNvPr>
          <p:cNvSpPr/>
          <p:nvPr userDrawn="1"/>
        </p:nvSpPr>
        <p:spPr>
          <a:xfrm>
            <a:off x="1028700" y="1028700"/>
            <a:ext cx="4552949" cy="82295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25754AD-6AF6-064F-9D39-34874A4830F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2" name="object 8">
            <a:extLst>
              <a:ext uri="{FF2B5EF4-FFF2-40B4-BE49-F238E27FC236}">
                <a16:creationId xmlns:a16="http://schemas.microsoft.com/office/drawing/2014/main" id="{67F30830-0281-CB4A-8A0B-32C54DACCB37}"/>
              </a:ext>
            </a:extLst>
          </p:cNvPr>
          <p:cNvSpPr/>
          <p:nvPr userDrawn="1"/>
        </p:nvSpPr>
        <p:spPr>
          <a:xfrm>
            <a:off x="7015305" y="6989450"/>
            <a:ext cx="7200900" cy="28575"/>
          </a:xfrm>
          <a:custGeom>
            <a:avLst/>
            <a:gdLst/>
            <a:ahLst/>
            <a:cxnLst/>
            <a:rect l="l" t="t" r="r" b="b"/>
            <a:pathLst>
              <a:path w="7200900" h="28575">
                <a:moveTo>
                  <a:pt x="7200899" y="28574"/>
                </a:moveTo>
                <a:lnTo>
                  <a:pt x="0" y="28574"/>
                </a:lnTo>
                <a:lnTo>
                  <a:pt x="0" y="0"/>
                </a:lnTo>
                <a:lnTo>
                  <a:pt x="7200899" y="0"/>
                </a:lnTo>
                <a:lnTo>
                  <a:pt x="7200899" y="28574"/>
                </a:lnTo>
                <a:close/>
              </a:path>
            </a:pathLst>
          </a:custGeom>
          <a:solidFill>
            <a:srgbClr val="AB0420"/>
          </a:solidFill>
        </p:spPr>
        <p:txBody>
          <a:bodyPr wrap="square" lIns="0" tIns="0" rIns="0" bIns="0" rtlCol="0"/>
          <a:lstStyle/>
          <a:p>
            <a:endParaRPr/>
          </a:p>
        </p:txBody>
      </p:sp>
      <p:sp>
        <p:nvSpPr>
          <p:cNvPr id="13" name="Rectangle 12">
            <a:extLst>
              <a:ext uri="{FF2B5EF4-FFF2-40B4-BE49-F238E27FC236}">
                <a16:creationId xmlns:a16="http://schemas.microsoft.com/office/drawing/2014/main" id="{0162FECF-1BB5-4C42-A89A-BC831EB07689}"/>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28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D4FFD09F-8BBB-4F4A-A03E-0EEFA8DA3A6E}"/>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a:p>
        </p:txBody>
      </p:sp>
      <p:sp>
        <p:nvSpPr>
          <p:cNvPr id="25" name="Rectangle 24">
            <a:extLst>
              <a:ext uri="{FF2B5EF4-FFF2-40B4-BE49-F238E27FC236}">
                <a16:creationId xmlns:a16="http://schemas.microsoft.com/office/drawing/2014/main" id="{AE769987-766C-AE4B-87F0-D07CCA454BF2}"/>
              </a:ext>
            </a:extLst>
          </p:cNvPr>
          <p:cNvSpPr/>
          <p:nvPr/>
        </p:nvSpPr>
        <p:spPr>
          <a:xfrm>
            <a:off x="8842073" y="6118283"/>
            <a:ext cx="6162674" cy="33640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5D0346-91FD-8849-99B9-552AB425B3EA}"/>
              </a:ext>
            </a:extLst>
          </p:cNvPr>
          <p:cNvSpPr/>
          <p:nvPr/>
        </p:nvSpPr>
        <p:spPr>
          <a:xfrm>
            <a:off x="8842073" y="1260941"/>
            <a:ext cx="6162674" cy="411255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3F6C14-4A8C-E641-AC92-50F514730E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22" name="object 9">
            <a:extLst>
              <a:ext uri="{FF2B5EF4-FFF2-40B4-BE49-F238E27FC236}">
                <a16:creationId xmlns:a16="http://schemas.microsoft.com/office/drawing/2014/main" id="{52E66EB2-263D-BA4C-964B-DCF423D7C437}"/>
              </a:ext>
            </a:extLst>
          </p:cNvPr>
          <p:cNvSpPr/>
          <p:nvPr/>
        </p:nvSpPr>
        <p:spPr>
          <a:xfrm>
            <a:off x="15520287" y="1260941"/>
            <a:ext cx="45719" cy="8229600"/>
          </a:xfrm>
          <a:custGeom>
            <a:avLst/>
            <a:gdLst/>
            <a:ahLst/>
            <a:cxnLst/>
            <a:rect l="l" t="t" r="r" b="b"/>
            <a:pathLst>
              <a:path w="28575" h="8229600">
                <a:moveTo>
                  <a:pt x="0" y="0"/>
                </a:moveTo>
                <a:lnTo>
                  <a:pt x="28574" y="0"/>
                </a:lnTo>
                <a:lnTo>
                  <a:pt x="28574" y="8229599"/>
                </a:lnTo>
                <a:lnTo>
                  <a:pt x="0" y="8229599"/>
                </a:lnTo>
                <a:lnTo>
                  <a:pt x="0" y="0"/>
                </a:lnTo>
                <a:close/>
              </a:path>
            </a:pathLst>
          </a:custGeom>
          <a:solidFill>
            <a:srgbClr val="AB0420"/>
          </a:solidFill>
        </p:spPr>
        <p:txBody>
          <a:bodyPr wrap="square" lIns="0" tIns="0" rIns="0" bIns="0" rtlCol="0"/>
          <a:lstStyle/>
          <a:p>
            <a:endParaRPr/>
          </a:p>
        </p:txBody>
      </p:sp>
      <p:sp>
        <p:nvSpPr>
          <p:cNvPr id="24" name="object 3">
            <a:extLst>
              <a:ext uri="{FF2B5EF4-FFF2-40B4-BE49-F238E27FC236}">
                <a16:creationId xmlns:a16="http://schemas.microsoft.com/office/drawing/2014/main" id="{A07FBEEA-4BB0-3B4A-B12D-47020D535E72}"/>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26" name="Rectangle 25">
            <a:extLst>
              <a:ext uri="{FF2B5EF4-FFF2-40B4-BE49-F238E27FC236}">
                <a16:creationId xmlns:a16="http://schemas.microsoft.com/office/drawing/2014/main" id="{72CC4C5D-0CB8-2F46-B7D9-245DB1DF0910}"/>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43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7" name="object 3">
            <a:extLst>
              <a:ext uri="{FF2B5EF4-FFF2-40B4-BE49-F238E27FC236}">
                <a16:creationId xmlns:a16="http://schemas.microsoft.com/office/drawing/2014/main" id="{B58A3138-293C-1C4B-990D-E9B1D05EC067}"/>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8" name="object 2">
            <a:extLst>
              <a:ext uri="{FF2B5EF4-FFF2-40B4-BE49-F238E27FC236}">
                <a16:creationId xmlns:a16="http://schemas.microsoft.com/office/drawing/2014/main" id="{E894B9C6-FFC2-BF49-B139-13399AA9464D}"/>
              </a:ext>
            </a:extLst>
          </p:cNvPr>
          <p:cNvSpPr/>
          <p:nvPr/>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88808A2-9735-0046-8139-D23B663F52B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0" name="object 3">
            <a:extLst>
              <a:ext uri="{FF2B5EF4-FFF2-40B4-BE49-F238E27FC236}">
                <a16:creationId xmlns:a16="http://schemas.microsoft.com/office/drawing/2014/main" id="{DD7F3E48-D5A1-D341-B5E7-77158EA2FBED}"/>
              </a:ext>
            </a:extLst>
          </p:cNvPr>
          <p:cNvSpPr/>
          <p:nvPr userDrawn="1"/>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11" name="object 2">
            <a:extLst>
              <a:ext uri="{FF2B5EF4-FFF2-40B4-BE49-F238E27FC236}">
                <a16:creationId xmlns:a16="http://schemas.microsoft.com/office/drawing/2014/main" id="{952CB7C8-3BB9-2143-AC2F-773A7C074011}"/>
              </a:ext>
            </a:extLst>
          </p:cNvPr>
          <p:cNvSpPr/>
          <p:nvPr userDrawn="1"/>
        </p:nvSpPr>
        <p:spPr>
          <a:xfrm>
            <a:off x="2137299" y="1028700"/>
            <a:ext cx="28575" cy="82296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D04A4F16-1ACC-7B4A-873F-BADAEB93E903}"/>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1_Blank">
    <p:bg>
      <p:bgPr>
        <a:solidFill>
          <a:schemeClr val="bg1"/>
        </a:solidFill>
        <a:effectLst/>
      </p:bgPr>
    </p:bg>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4EC58BEA-C5D0-6E43-A7BE-DF35E27A2457}"/>
              </a:ext>
            </a:extLst>
          </p:cNvPr>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10" name="object 2">
            <a:extLst>
              <a:ext uri="{FF2B5EF4-FFF2-40B4-BE49-F238E27FC236}">
                <a16:creationId xmlns:a16="http://schemas.microsoft.com/office/drawing/2014/main" id="{B0471B98-1891-6240-AF37-D317E72481B2}"/>
              </a:ext>
            </a:extLst>
          </p:cNvPr>
          <p:cNvSpPr/>
          <p:nvPr/>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1" name="Rectangle 10">
            <a:extLst>
              <a:ext uri="{FF2B5EF4-FFF2-40B4-BE49-F238E27FC236}">
                <a16:creationId xmlns:a16="http://schemas.microsoft.com/office/drawing/2014/main" id="{EA11F753-0479-734E-8743-658697E11855}"/>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7E9B19-FEFE-C943-93B3-FAFAEACFE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9" name="Rectangle 8">
            <a:extLst>
              <a:ext uri="{FF2B5EF4-FFF2-40B4-BE49-F238E27FC236}">
                <a16:creationId xmlns:a16="http://schemas.microsoft.com/office/drawing/2014/main" id="{D028AAAE-5FD4-E749-8114-2DAEC131C6BD}"/>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a:extLst>
              <a:ext uri="{FF2B5EF4-FFF2-40B4-BE49-F238E27FC236}">
                <a16:creationId xmlns:a16="http://schemas.microsoft.com/office/drawing/2014/main" id="{639359C6-1A1D-274B-82CF-24CE4CE2C298}"/>
              </a:ext>
            </a:extLst>
          </p:cNvPr>
          <p:cNvSpPr/>
          <p:nvPr userDrawn="1"/>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E2E8EB"/>
          </a:solidFill>
        </p:spPr>
        <p:txBody>
          <a:bodyPr wrap="square" lIns="0" tIns="0" rIns="0" bIns="0" rtlCol="0"/>
          <a:lstStyle/>
          <a:p>
            <a:endParaRPr dirty="0"/>
          </a:p>
        </p:txBody>
      </p:sp>
      <p:sp>
        <p:nvSpPr>
          <p:cNvPr id="8" name="object 2">
            <a:extLst>
              <a:ext uri="{FF2B5EF4-FFF2-40B4-BE49-F238E27FC236}">
                <a16:creationId xmlns:a16="http://schemas.microsoft.com/office/drawing/2014/main" id="{7C0D586C-0FAA-C74C-ADB8-2C3BC7D4DC81}"/>
              </a:ext>
            </a:extLst>
          </p:cNvPr>
          <p:cNvSpPr/>
          <p:nvPr userDrawn="1"/>
        </p:nvSpPr>
        <p:spPr>
          <a:xfrm rot="5400000" flipH="1">
            <a:off x="9140192" y="-4766911"/>
            <a:ext cx="45719" cy="18288000"/>
          </a:xfrm>
          <a:custGeom>
            <a:avLst/>
            <a:gdLst/>
            <a:ahLst/>
            <a:cxnLst/>
            <a:rect l="l" t="t" r="r" b="b"/>
            <a:pathLst>
              <a:path w="28575" h="8229600">
                <a:moveTo>
                  <a:pt x="28574" y="8229599"/>
                </a:moveTo>
                <a:lnTo>
                  <a:pt x="0" y="8229599"/>
                </a:lnTo>
                <a:lnTo>
                  <a:pt x="0" y="0"/>
                </a:lnTo>
                <a:lnTo>
                  <a:pt x="28574" y="0"/>
                </a:lnTo>
                <a:lnTo>
                  <a:pt x="28574" y="8229599"/>
                </a:lnTo>
                <a:close/>
              </a:path>
            </a:pathLst>
          </a:custGeom>
          <a:solidFill>
            <a:srgbClr val="AB0420"/>
          </a:solidFill>
        </p:spPr>
        <p:txBody>
          <a:bodyPr wrap="square" lIns="0" tIns="0" rIns="0" bIns="0" rtlCol="0"/>
          <a:lstStyle/>
          <a:p>
            <a:endParaRPr/>
          </a:p>
        </p:txBody>
      </p:sp>
      <p:sp>
        <p:nvSpPr>
          <p:cNvPr id="12" name="Rectangle 11">
            <a:extLst>
              <a:ext uri="{FF2B5EF4-FFF2-40B4-BE49-F238E27FC236}">
                <a16:creationId xmlns:a16="http://schemas.microsoft.com/office/drawing/2014/main" id="{637F5BD4-D7E3-1641-BA72-D080427A4F0D}"/>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0555532-8968-2B43-BC3C-48409B8A074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6081547" y="8431466"/>
            <a:ext cx="1297190" cy="1216619"/>
          </a:xfrm>
          <a:prstGeom prst="rect">
            <a:avLst/>
          </a:prstGeom>
        </p:spPr>
      </p:pic>
      <p:sp>
        <p:nvSpPr>
          <p:cNvPr id="14" name="Rectangle 13">
            <a:extLst>
              <a:ext uri="{FF2B5EF4-FFF2-40B4-BE49-F238E27FC236}">
                <a16:creationId xmlns:a16="http://schemas.microsoft.com/office/drawing/2014/main" id="{F24771C5-3AE5-724A-AF63-AB97DA82CA36}"/>
              </a:ext>
            </a:extLst>
          </p:cNvPr>
          <p:cNvSpPr/>
          <p:nvPr userDrawn="1"/>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34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86082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1" r:id="rId10"/>
    <p:sldLayoutId id="2147483662" r:id="rId11"/>
    <p:sldLayoutId id="2147483668" r:id="rId12"/>
    <p:sldLayoutId id="2147483667" r:id="rId13"/>
    <p:sldLayoutId id="2147483663" r:id="rId14"/>
    <p:sldLayoutId id="2147483664" r:id="rId1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cdc/behavioral-risk-factor-surveillance-system" TargetMode="External"/><Relationship Id="rId2" Type="http://schemas.openxmlformats.org/officeDocument/2006/relationships/hyperlink" Target="https://www.kaggle.com/datasets/alexteboul/diabetes-health-indicators-dataset?select=diabetes_binary_5050split_health_indicators_BRFSS2015.csv" TargetMode="External"/><Relationship Id="rId1" Type="http://schemas.openxmlformats.org/officeDocument/2006/relationships/slideLayout" Target="../slideLayouts/slideLayout1.xml"/><Relationship Id="rId5" Type="http://schemas.openxmlformats.org/officeDocument/2006/relationships/hyperlink" Target="https://www.cdc.gov/" TargetMode="External"/><Relationship Id="rId4" Type="http://schemas.openxmlformats.org/officeDocument/2006/relationships/hyperlink" Target="https://archive.ics.uci.edu/dataset/891/cdc+diabetes+health+indicator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lexteboul/diabetes-health-indicators-dataset?select=diabetes_binary_5050split_health_indicators_BRFSS2015.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ign on a building&#10;&#10;Description automatically generated with low confidence">
            <a:extLst>
              <a:ext uri="{FF2B5EF4-FFF2-40B4-BE49-F238E27FC236}">
                <a16:creationId xmlns:a16="http://schemas.microsoft.com/office/drawing/2014/main" id="{837C3057-77A3-0A46-B646-8783910BB959}"/>
              </a:ext>
            </a:extLst>
          </p:cNvPr>
          <p:cNvPicPr>
            <a:picLocks noChangeAspect="1"/>
          </p:cNvPicPr>
          <p:nvPr/>
        </p:nvPicPr>
        <p:blipFill rotWithShape="1">
          <a:blip r:embed="rId3">
            <a:extLst>
              <a:ext uri="{28A0092B-C50C-407E-A947-70E740481C1C}">
                <a14:useLocalDpi xmlns:a14="http://schemas.microsoft.com/office/drawing/2010/main" val="0"/>
              </a:ext>
            </a:extLst>
          </a:blip>
          <a:srcRect t="26654" r="624" b="13408"/>
          <a:stretch/>
        </p:blipFill>
        <p:spPr>
          <a:xfrm>
            <a:off x="0" y="-1257300"/>
            <a:ext cx="18288000" cy="7353300"/>
          </a:xfrm>
          <a:prstGeom prst="rect">
            <a:avLst/>
          </a:prstGeom>
        </p:spPr>
      </p:pic>
      <p:sp>
        <p:nvSpPr>
          <p:cNvPr id="4" name="object 9">
            <a:extLst>
              <a:ext uri="{FF2B5EF4-FFF2-40B4-BE49-F238E27FC236}">
                <a16:creationId xmlns:a16="http://schemas.microsoft.com/office/drawing/2014/main" id="{8FF35417-3F0A-C241-B35B-084EDB693D36}"/>
              </a:ext>
            </a:extLst>
          </p:cNvPr>
          <p:cNvSpPr txBox="1">
            <a:spLocks/>
          </p:cNvSpPr>
          <p:nvPr/>
        </p:nvSpPr>
        <p:spPr>
          <a:xfrm>
            <a:off x="381000" y="5795580"/>
            <a:ext cx="11328400" cy="1949252"/>
          </a:xfrm>
          <a:prstGeom prst="rect">
            <a:avLst/>
          </a:prstGeom>
        </p:spPr>
        <p:txBody>
          <a:bodyPr vert="horz" wrap="square" lIns="0" tIns="168275" rIns="0" bIns="0" rtlCol="0">
            <a:noAutofit/>
          </a:bodyPr>
          <a:lstStyle>
            <a:lvl1pPr>
              <a:defRPr>
                <a:latin typeface="+mj-lt"/>
                <a:ea typeface="+mj-ea"/>
                <a:cs typeface="+mj-cs"/>
              </a:defRPr>
            </a:lvl1pPr>
          </a:lstStyle>
          <a:p>
            <a:pPr marL="12700" marR="5080">
              <a:spcBef>
                <a:spcPts val="1325"/>
              </a:spcBef>
            </a:pPr>
            <a:r>
              <a:rPr lang="en-US" sz="7200" kern="0" dirty="0">
                <a:solidFill>
                  <a:srgbClr val="0C234B"/>
                </a:solidFill>
                <a:latin typeface="Times New Roman" panose="02020603050405020304" pitchFamily="18" charset="0"/>
                <a:cs typeface="Times New Roman" panose="02020603050405020304" pitchFamily="18" charset="0"/>
              </a:rPr>
              <a:t>Decoding Diabetes: Analyzing Key Health Indicators</a:t>
            </a:r>
          </a:p>
          <a:p>
            <a:pPr marL="12700" marR="5080">
              <a:spcBef>
                <a:spcPts val="1325"/>
              </a:spcBef>
            </a:pPr>
            <a:r>
              <a:rPr lang="en-US" sz="4800" kern="0" dirty="0">
                <a:solidFill>
                  <a:srgbClr val="0C234B"/>
                </a:solidFill>
                <a:latin typeface="Times New Roman" panose="02020603050405020304" pitchFamily="18" charset="0"/>
                <a:cs typeface="Times New Roman" panose="02020603050405020304" pitchFamily="18" charset="0"/>
              </a:rPr>
              <a:t>By Jothish Kumar Polaki</a:t>
            </a:r>
          </a:p>
        </p:txBody>
      </p:sp>
      <p:sp>
        <p:nvSpPr>
          <p:cNvPr id="5" name="object 5">
            <a:extLst>
              <a:ext uri="{FF2B5EF4-FFF2-40B4-BE49-F238E27FC236}">
                <a16:creationId xmlns:a16="http://schemas.microsoft.com/office/drawing/2014/main" id="{02F8F3AE-6A00-0446-A03F-AD4E6D2DDBF3}"/>
              </a:ext>
            </a:extLst>
          </p:cNvPr>
          <p:cNvSpPr txBox="1"/>
          <p:nvPr/>
        </p:nvSpPr>
        <p:spPr>
          <a:xfrm>
            <a:off x="381000" y="9182100"/>
            <a:ext cx="3611245" cy="289823"/>
          </a:xfrm>
          <a:prstGeom prst="rect">
            <a:avLst/>
          </a:prstGeom>
        </p:spPr>
        <p:txBody>
          <a:bodyPr vert="horz" wrap="square" lIns="0" tIns="12700" rIns="0" bIns="0" rtlCol="0">
            <a:noAutofit/>
          </a:bodyPr>
          <a:lstStyle/>
          <a:p>
            <a:pPr marL="12700">
              <a:lnSpc>
                <a:spcPct val="100000"/>
              </a:lnSpc>
              <a:spcBef>
                <a:spcPts val="100"/>
              </a:spcBef>
            </a:pPr>
            <a:r>
              <a:rPr lang="en-US" sz="2800" b="1" dirty="0">
                <a:latin typeface="Calibri" panose="020F0502020204030204" pitchFamily="34" charset="0"/>
                <a:cs typeface="Calibri" panose="020F0502020204030204" pitchFamily="34" charset="0"/>
              </a:rPr>
              <a:t>12/10/2024</a:t>
            </a:r>
            <a:endParaRPr sz="2800" b="1"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65C2D92-E1E6-7746-B459-BEFEB84964AE}"/>
              </a:ext>
            </a:extLst>
          </p:cNvPr>
          <p:cNvSpPr/>
          <p:nvPr/>
        </p:nvSpPr>
        <p:spPr>
          <a:xfrm>
            <a:off x="6860525" y="9835598"/>
            <a:ext cx="4614796" cy="495300"/>
          </a:xfrm>
          <a:prstGeom prst="rect">
            <a:avLst/>
          </a:prstGeom>
          <a:solidFill>
            <a:srgbClr val="AB0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8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D4D03-8093-AC1E-0685-CA7EE081F844}"/>
              </a:ext>
            </a:extLst>
          </p:cNvPr>
          <p:cNvSpPr txBox="1"/>
          <p:nvPr/>
        </p:nvSpPr>
        <p:spPr>
          <a:xfrm>
            <a:off x="1295400" y="882372"/>
            <a:ext cx="13639800" cy="769441"/>
          </a:xfrm>
          <a:prstGeom prst="rect">
            <a:avLst/>
          </a:prstGeom>
          <a:noFill/>
        </p:spPr>
        <p:txBody>
          <a:bodyPr wrap="square" rtlCol="0">
            <a:spAutoFit/>
          </a:bodyPr>
          <a:lstStyle/>
          <a:p>
            <a:r>
              <a:rPr lang="en-US" sz="4400" b="1" i="1" dirty="0">
                <a:latin typeface="Times New Roman" panose="02020603050405020304" pitchFamily="18" charset="0"/>
                <a:cs typeface="Times New Roman" panose="02020603050405020304" pitchFamily="18" charset="0"/>
              </a:rPr>
              <a:t>EDA – Confounding factors</a:t>
            </a:r>
          </a:p>
        </p:txBody>
      </p:sp>
      <p:sp>
        <p:nvSpPr>
          <p:cNvPr id="3" name="TextBox 2">
            <a:extLst>
              <a:ext uri="{FF2B5EF4-FFF2-40B4-BE49-F238E27FC236}">
                <a16:creationId xmlns:a16="http://schemas.microsoft.com/office/drawing/2014/main" id="{ED9521AC-BB35-7CFC-A8EF-BEA5EE6150DE}"/>
              </a:ext>
            </a:extLst>
          </p:cNvPr>
          <p:cNvSpPr txBox="1"/>
          <p:nvPr/>
        </p:nvSpPr>
        <p:spPr>
          <a:xfrm>
            <a:off x="990600" y="1651813"/>
            <a:ext cx="14859000"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Age, Sex and BMI</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Factors like Age and BMI were found to be important confounders, with older age and higher BMI being key risk factors for diabetes.</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Diabetes prevalence varies by sex, with gender specific patterns can be seen.</a:t>
            </a:r>
          </a:p>
        </p:txBody>
      </p:sp>
      <p:pic>
        <p:nvPicPr>
          <p:cNvPr id="5" name="Picture 4">
            <a:extLst>
              <a:ext uri="{FF2B5EF4-FFF2-40B4-BE49-F238E27FC236}">
                <a16:creationId xmlns:a16="http://schemas.microsoft.com/office/drawing/2014/main" id="{3FDB454D-48C8-5EC7-F262-31F0759A8937}"/>
              </a:ext>
            </a:extLst>
          </p:cNvPr>
          <p:cNvPicPr>
            <a:picLocks noChangeAspect="1"/>
          </p:cNvPicPr>
          <p:nvPr/>
        </p:nvPicPr>
        <p:blipFill>
          <a:blip r:embed="rId2"/>
          <a:stretch>
            <a:fillRect/>
          </a:stretch>
        </p:blipFill>
        <p:spPr>
          <a:xfrm>
            <a:off x="2286000" y="3906084"/>
            <a:ext cx="12268200" cy="5498543"/>
          </a:xfrm>
          <a:prstGeom prst="rect">
            <a:avLst/>
          </a:prstGeom>
        </p:spPr>
      </p:pic>
    </p:spTree>
    <p:extLst>
      <p:ext uri="{BB962C8B-B14F-4D97-AF65-F5344CB8AC3E}">
        <p14:creationId xmlns:p14="http://schemas.microsoft.com/office/powerpoint/2010/main" val="62318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F9CAB8-4E9F-8E3C-F917-749641A3D29E}"/>
              </a:ext>
            </a:extLst>
          </p:cNvPr>
          <p:cNvSpPr txBox="1"/>
          <p:nvPr/>
        </p:nvSpPr>
        <p:spPr>
          <a:xfrm>
            <a:off x="1295400" y="952499"/>
            <a:ext cx="14020800" cy="769441"/>
          </a:xfrm>
          <a:prstGeom prst="rect">
            <a:avLst/>
          </a:prstGeom>
          <a:noFill/>
        </p:spPr>
        <p:txBody>
          <a:bodyPr wrap="square" rtlCol="0">
            <a:spAutoFit/>
          </a:bodyPr>
          <a:lstStyle/>
          <a:p>
            <a:r>
              <a:rPr lang="en-US" sz="4400" b="1" i="1" dirty="0">
                <a:latin typeface="Times New Roman" panose="02020603050405020304" pitchFamily="18" charset="0"/>
                <a:cs typeface="Times New Roman" panose="02020603050405020304" pitchFamily="18" charset="0"/>
              </a:rPr>
              <a:t>Predictive Modeling – Logistic Regression</a:t>
            </a:r>
          </a:p>
        </p:txBody>
      </p:sp>
      <p:sp>
        <p:nvSpPr>
          <p:cNvPr id="3" name="TextBox 2">
            <a:extLst>
              <a:ext uri="{FF2B5EF4-FFF2-40B4-BE49-F238E27FC236}">
                <a16:creationId xmlns:a16="http://schemas.microsoft.com/office/drawing/2014/main" id="{3420A70F-90F6-1EFC-33C3-B9B1CC1AD33B}"/>
              </a:ext>
            </a:extLst>
          </p:cNvPr>
          <p:cNvSpPr txBox="1"/>
          <p:nvPr/>
        </p:nvSpPr>
        <p:spPr>
          <a:xfrm>
            <a:off x="1295400" y="1943100"/>
            <a:ext cx="14706600" cy="600164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Objective: Predict diabetes status based on demographic and health related predictors.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Predictors:</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Demographic: Age, Sex, Income, Education.</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Health-Related: BMI, HighBP, HighChol, AnyHealthcare, NoDocbcCost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Dataset split:</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Training set: 56, 554 observations (80%)</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Testing set: 14, 138 observation (20%)</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Model Performance:</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Confusion Matrix: TP – 5346, TN – 4966, FP – 2103, FN – 1723</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Evaluation Metrics: Accuracy – 72.94%, Sensitivity – 75.63%, Specificity – 70.25%, Precision – 71.77%, Balanced Accuracy – 72.94%</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ROC AUC – 0.803</a:t>
            </a:r>
          </a:p>
        </p:txBody>
      </p:sp>
    </p:spTree>
    <p:extLst>
      <p:ext uri="{BB962C8B-B14F-4D97-AF65-F5344CB8AC3E}">
        <p14:creationId xmlns:p14="http://schemas.microsoft.com/office/powerpoint/2010/main" val="162632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7AFF3-DB4E-FBEA-6B8E-59122DFA32BE}"/>
              </a:ext>
            </a:extLst>
          </p:cNvPr>
          <p:cNvSpPr txBox="1"/>
          <p:nvPr/>
        </p:nvSpPr>
        <p:spPr>
          <a:xfrm>
            <a:off x="990600" y="647700"/>
            <a:ext cx="14401800" cy="769441"/>
          </a:xfrm>
          <a:prstGeom prst="rect">
            <a:avLst/>
          </a:prstGeom>
          <a:noFill/>
        </p:spPr>
        <p:txBody>
          <a:bodyPr wrap="square" rtlCol="0">
            <a:spAutoFit/>
          </a:bodyPr>
          <a:lstStyle/>
          <a:p>
            <a:r>
              <a:rPr lang="en-US" sz="4400" b="1" i="1" dirty="0">
                <a:latin typeface="Times New Roman" panose="02020603050405020304" pitchFamily="18" charset="0"/>
                <a:cs typeface="Times New Roman" panose="02020603050405020304" pitchFamily="18" charset="0"/>
              </a:rPr>
              <a:t>Predictive Modeling – Logistic Regression</a:t>
            </a:r>
          </a:p>
        </p:txBody>
      </p:sp>
      <p:sp>
        <p:nvSpPr>
          <p:cNvPr id="3" name="TextBox 2">
            <a:extLst>
              <a:ext uri="{FF2B5EF4-FFF2-40B4-BE49-F238E27FC236}">
                <a16:creationId xmlns:a16="http://schemas.microsoft.com/office/drawing/2014/main" id="{6F2F1CD8-E611-A670-CDFD-BAF091D2A83C}"/>
              </a:ext>
            </a:extLst>
          </p:cNvPr>
          <p:cNvSpPr txBox="1"/>
          <p:nvPr/>
        </p:nvSpPr>
        <p:spPr>
          <a:xfrm>
            <a:off x="990600" y="1790700"/>
            <a:ext cx="16306800"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Model has achieved an accuracy of approximately 73%.</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Model successfully identifies individuals with diabetes 75.63%.</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Model correctly classifies individuals without diabetes 70.25 % of time.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ROC-AUC of 0.803 suggests that the model performs well overall in distinguishing between diabetes and non-diabetes cases.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Improvements: Potential improvement can be by including additional features.</a:t>
            </a:r>
          </a:p>
        </p:txBody>
      </p:sp>
      <p:pic>
        <p:nvPicPr>
          <p:cNvPr id="5" name="Picture 4">
            <a:extLst>
              <a:ext uri="{FF2B5EF4-FFF2-40B4-BE49-F238E27FC236}">
                <a16:creationId xmlns:a16="http://schemas.microsoft.com/office/drawing/2014/main" id="{2A559C76-E371-66FE-9F08-83F7F8030F7A}"/>
              </a:ext>
            </a:extLst>
          </p:cNvPr>
          <p:cNvPicPr>
            <a:picLocks noChangeAspect="1"/>
          </p:cNvPicPr>
          <p:nvPr/>
        </p:nvPicPr>
        <p:blipFill>
          <a:blip r:embed="rId2"/>
          <a:stretch>
            <a:fillRect/>
          </a:stretch>
        </p:blipFill>
        <p:spPr>
          <a:xfrm>
            <a:off x="4267200" y="5143500"/>
            <a:ext cx="8991600" cy="4204896"/>
          </a:xfrm>
          <a:prstGeom prst="rect">
            <a:avLst/>
          </a:prstGeom>
        </p:spPr>
      </p:pic>
    </p:spTree>
    <p:extLst>
      <p:ext uri="{BB962C8B-B14F-4D97-AF65-F5344CB8AC3E}">
        <p14:creationId xmlns:p14="http://schemas.microsoft.com/office/powerpoint/2010/main" val="128817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1D5B-7FE9-AE65-5CB7-3392A3FFA59D}"/>
              </a:ext>
            </a:extLst>
          </p:cNvPr>
          <p:cNvSpPr txBox="1"/>
          <p:nvPr/>
        </p:nvSpPr>
        <p:spPr>
          <a:xfrm>
            <a:off x="914400" y="647700"/>
            <a:ext cx="14020800" cy="769441"/>
          </a:xfrm>
          <a:prstGeom prst="rect">
            <a:avLst/>
          </a:prstGeom>
          <a:noFill/>
        </p:spPr>
        <p:txBody>
          <a:bodyPr wrap="square" rtlCol="0">
            <a:spAutoFit/>
          </a:bodyPr>
          <a:lstStyle/>
          <a:p>
            <a:r>
              <a:rPr lang="en-US" sz="4400" b="1" i="1" dirty="0">
                <a:latin typeface="Times New Roman" panose="02020603050405020304" pitchFamily="18" charset="0"/>
                <a:cs typeface="Times New Roman" panose="02020603050405020304" pitchFamily="18" charset="0"/>
              </a:rPr>
              <a:t>Predictive Modeling – Random Forest</a:t>
            </a:r>
          </a:p>
        </p:txBody>
      </p:sp>
      <p:sp>
        <p:nvSpPr>
          <p:cNvPr id="3" name="TextBox 2">
            <a:extLst>
              <a:ext uri="{FF2B5EF4-FFF2-40B4-BE49-F238E27FC236}">
                <a16:creationId xmlns:a16="http://schemas.microsoft.com/office/drawing/2014/main" id="{853F883B-ACA1-F620-41FC-0015BAB06BF5}"/>
              </a:ext>
            </a:extLst>
          </p:cNvPr>
          <p:cNvSpPr txBox="1"/>
          <p:nvPr/>
        </p:nvSpPr>
        <p:spPr>
          <a:xfrm>
            <a:off x="908957" y="1714500"/>
            <a:ext cx="17068800" cy="550920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Objective: Predict diabetes status using an ensemble based random forest classifier.</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Model Configuration:</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Number of trees: 500</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Number of predictors at each split: 3</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Model Performance:</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Out-of-Bag (OOB) error rate: 27.76%</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Confusion matrix: TP – 5400, TN – 4806, FP – 2263, FN – 1669</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Evaluation Metrics: Accuracy – 72.19%, Sensitivity – 76.38%, Specificity: 67.99%,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Precision – 70.47%, Balanced Accuracy – 72.19%</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Feature Importance:</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Top contributing feature: BMI, HighBP, Age, HighChol, Income.</a:t>
            </a:r>
          </a:p>
        </p:txBody>
      </p:sp>
    </p:spTree>
    <p:extLst>
      <p:ext uri="{BB962C8B-B14F-4D97-AF65-F5344CB8AC3E}">
        <p14:creationId xmlns:p14="http://schemas.microsoft.com/office/powerpoint/2010/main" val="57858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3C54B-C6F6-7C44-6A93-6E99DBCDFB18}"/>
              </a:ext>
            </a:extLst>
          </p:cNvPr>
          <p:cNvSpPr txBox="1"/>
          <p:nvPr/>
        </p:nvSpPr>
        <p:spPr>
          <a:xfrm>
            <a:off x="1066800" y="876300"/>
            <a:ext cx="9372600" cy="769441"/>
          </a:xfrm>
          <a:prstGeom prst="rect">
            <a:avLst/>
          </a:prstGeom>
          <a:noFill/>
        </p:spPr>
        <p:txBody>
          <a:bodyPr wrap="square">
            <a:spAutoFit/>
          </a:bodyPr>
          <a:lstStyle/>
          <a:p>
            <a:r>
              <a:rPr lang="en-US" sz="4400" b="1" i="1" dirty="0">
                <a:latin typeface="Times New Roman" panose="02020603050405020304" pitchFamily="18" charset="0"/>
                <a:cs typeface="Times New Roman" panose="02020603050405020304" pitchFamily="18" charset="0"/>
              </a:rPr>
              <a:t>Predictive Modeling – Random Forest</a:t>
            </a:r>
          </a:p>
        </p:txBody>
      </p:sp>
      <p:sp>
        <p:nvSpPr>
          <p:cNvPr id="4" name="TextBox 3">
            <a:extLst>
              <a:ext uri="{FF2B5EF4-FFF2-40B4-BE49-F238E27FC236}">
                <a16:creationId xmlns:a16="http://schemas.microsoft.com/office/drawing/2014/main" id="{9D4B9060-80CB-8F94-0A26-B55D2B86A492}"/>
              </a:ext>
            </a:extLst>
          </p:cNvPr>
          <p:cNvSpPr txBox="1"/>
          <p:nvPr/>
        </p:nvSpPr>
        <p:spPr>
          <a:xfrm>
            <a:off x="1066800" y="1790700"/>
            <a:ext cx="15544800"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Higher sensitivity indicated the model is great at identifying individuals with diabetes correctly.</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Slightly lower specificity suggests room for improvement in correctly identifying non-diabetes cases.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balanced accuracy is similar to logistic regression model, showing consistent model performance.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Below is a plot showing important features contributing to the model.</a:t>
            </a:r>
          </a:p>
        </p:txBody>
      </p:sp>
      <p:pic>
        <p:nvPicPr>
          <p:cNvPr id="6" name="Picture 5">
            <a:extLst>
              <a:ext uri="{FF2B5EF4-FFF2-40B4-BE49-F238E27FC236}">
                <a16:creationId xmlns:a16="http://schemas.microsoft.com/office/drawing/2014/main" id="{8BE94680-A94A-E564-E744-FDC813BBDAE3}"/>
              </a:ext>
            </a:extLst>
          </p:cNvPr>
          <p:cNvPicPr>
            <a:picLocks noChangeAspect="1"/>
          </p:cNvPicPr>
          <p:nvPr/>
        </p:nvPicPr>
        <p:blipFill>
          <a:blip r:embed="rId2"/>
          <a:stretch>
            <a:fillRect/>
          </a:stretch>
        </p:blipFill>
        <p:spPr>
          <a:xfrm>
            <a:off x="4114800" y="5829300"/>
            <a:ext cx="9905999" cy="3581400"/>
          </a:xfrm>
          <a:prstGeom prst="rect">
            <a:avLst/>
          </a:prstGeom>
        </p:spPr>
      </p:pic>
    </p:spTree>
    <p:extLst>
      <p:ext uri="{BB962C8B-B14F-4D97-AF65-F5344CB8AC3E}">
        <p14:creationId xmlns:p14="http://schemas.microsoft.com/office/powerpoint/2010/main" val="383935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BB50D8-F43D-FC80-6916-5C22D190CD5F}"/>
              </a:ext>
            </a:extLst>
          </p:cNvPr>
          <p:cNvSpPr txBox="1"/>
          <p:nvPr/>
        </p:nvSpPr>
        <p:spPr>
          <a:xfrm>
            <a:off x="1099457" y="723900"/>
            <a:ext cx="13868400" cy="769441"/>
          </a:xfrm>
          <a:prstGeom prst="rect">
            <a:avLst/>
          </a:prstGeom>
          <a:noFill/>
        </p:spPr>
        <p:txBody>
          <a:bodyPr wrap="square" rtlCol="0">
            <a:spAutoFit/>
          </a:bodyPr>
          <a:lstStyle/>
          <a:p>
            <a:r>
              <a:rPr lang="en-US" sz="4400" b="1" i="1" dirty="0">
                <a:latin typeface="Times New Roman" panose="02020603050405020304" pitchFamily="18" charset="0"/>
                <a:cs typeface="Times New Roman" panose="02020603050405020304" pitchFamily="18" charset="0"/>
              </a:rPr>
              <a:t>SHINY APP for Interactive Exploration</a:t>
            </a:r>
          </a:p>
        </p:txBody>
      </p:sp>
      <p:sp>
        <p:nvSpPr>
          <p:cNvPr id="3" name="TextBox 2">
            <a:extLst>
              <a:ext uri="{FF2B5EF4-FFF2-40B4-BE49-F238E27FC236}">
                <a16:creationId xmlns:a16="http://schemas.microsoft.com/office/drawing/2014/main" id="{C0BDD9C7-97E7-166D-5C5A-819839B52109}"/>
              </a:ext>
            </a:extLst>
          </p:cNvPr>
          <p:cNvSpPr txBox="1"/>
          <p:nvPr/>
        </p:nvSpPr>
        <p:spPr>
          <a:xfrm>
            <a:off x="1099457" y="1714500"/>
            <a:ext cx="14325600"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Purpose: Interactive tool for diabetes exploration and risk </a:t>
            </a:r>
            <a:r>
              <a:rPr lang="en-US" sz="3200" dirty="0" err="1">
                <a:latin typeface="Times New Roman" panose="02020603050405020304" pitchFamily="18" charset="0"/>
                <a:cs typeface="Times New Roman" panose="02020603050405020304" pitchFamily="18" charset="0"/>
              </a:rPr>
              <a:t>predition</a:t>
            </a:r>
            <a:r>
              <a:rPr lang="en-US" sz="32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Features: </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EDA: Visualize data distributions and proportions by diabetes status.</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Prediction: Calculate diabetes risk from user inputs using logistic regression.</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Feature importance: Identifying key predictors using Random Forest.</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Summary: A view of dataset statistics.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user- friendly app for data exploration and personalized diabetes risk assessment, integrating machine learning insights with interactivity.</a:t>
            </a:r>
          </a:p>
        </p:txBody>
      </p:sp>
      <p:pic>
        <p:nvPicPr>
          <p:cNvPr id="5" name="Picture 4">
            <a:extLst>
              <a:ext uri="{FF2B5EF4-FFF2-40B4-BE49-F238E27FC236}">
                <a16:creationId xmlns:a16="http://schemas.microsoft.com/office/drawing/2014/main" id="{CD4C0085-3C36-C35E-8A98-40831979C166}"/>
              </a:ext>
            </a:extLst>
          </p:cNvPr>
          <p:cNvPicPr>
            <a:picLocks noChangeAspect="1"/>
          </p:cNvPicPr>
          <p:nvPr/>
        </p:nvPicPr>
        <p:blipFill>
          <a:blip r:embed="rId2"/>
          <a:stretch>
            <a:fillRect/>
          </a:stretch>
        </p:blipFill>
        <p:spPr>
          <a:xfrm>
            <a:off x="4191000" y="5746373"/>
            <a:ext cx="9209365" cy="4273927"/>
          </a:xfrm>
          <a:prstGeom prst="rect">
            <a:avLst/>
          </a:prstGeom>
        </p:spPr>
      </p:pic>
    </p:spTree>
    <p:extLst>
      <p:ext uri="{BB962C8B-B14F-4D97-AF65-F5344CB8AC3E}">
        <p14:creationId xmlns:p14="http://schemas.microsoft.com/office/powerpoint/2010/main" val="1741055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AA780E-A089-0E6C-9F4F-69B7F535C300}"/>
              </a:ext>
            </a:extLst>
          </p:cNvPr>
          <p:cNvSpPr txBox="1"/>
          <p:nvPr/>
        </p:nvSpPr>
        <p:spPr>
          <a:xfrm>
            <a:off x="914400" y="723900"/>
            <a:ext cx="13944600" cy="769441"/>
          </a:xfrm>
          <a:prstGeom prst="rect">
            <a:avLst/>
          </a:prstGeom>
          <a:noFill/>
        </p:spPr>
        <p:txBody>
          <a:bodyPr wrap="square" rtlCol="0">
            <a:spAutoFit/>
          </a:bodyPr>
          <a:lstStyle/>
          <a:p>
            <a:r>
              <a:rPr lang="en-US" sz="4400" b="1" i="1" dirty="0">
                <a:latin typeface="Times New Roman" panose="02020603050405020304" pitchFamily="18" charset="0"/>
                <a:cs typeface="Times New Roman" panose="02020603050405020304" pitchFamily="18" charset="0"/>
              </a:rPr>
              <a:t>Conclusion and Future Improvements</a:t>
            </a:r>
          </a:p>
        </p:txBody>
      </p:sp>
      <p:sp>
        <p:nvSpPr>
          <p:cNvPr id="3" name="TextBox 2">
            <a:extLst>
              <a:ext uri="{FF2B5EF4-FFF2-40B4-BE49-F238E27FC236}">
                <a16:creationId xmlns:a16="http://schemas.microsoft.com/office/drawing/2014/main" id="{7244584F-565D-3E8B-2D50-0093C01D0AE1}"/>
              </a:ext>
            </a:extLst>
          </p:cNvPr>
          <p:cNvSpPr txBox="1"/>
          <p:nvPr/>
        </p:nvSpPr>
        <p:spPr>
          <a:xfrm>
            <a:off x="914400" y="1866900"/>
            <a:ext cx="14554200" cy="6494085"/>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Key factors such as Age, BMI, Health care access and comorbid conditions play a major role in determining diabetes risk.</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logistic regression model and Random Forest model provided a reliable foundation for predicting diabetes risk, with Random Forest highlighting the most impactful features.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Shiny App offers an interactive platform for users to explore their diabetes risk based on personal health data.</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Will incorporate additional features such as genetic predispositions, lifestyle factors, etc. to improve model accuracy.</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Will use more advanced algorithms like </a:t>
            </a:r>
            <a:r>
              <a:rPr lang="en-US" sz="3200" dirty="0" err="1">
                <a:latin typeface="Times New Roman" panose="02020603050405020304" pitchFamily="18" charset="0"/>
                <a:cs typeface="Times New Roman" panose="02020603050405020304" pitchFamily="18" charset="0"/>
              </a:rPr>
              <a:t>XGBoost</a:t>
            </a:r>
            <a:r>
              <a:rPr lang="en-US" sz="3200" dirty="0">
                <a:latin typeface="Times New Roman" panose="02020603050405020304" pitchFamily="18" charset="0"/>
                <a:cs typeface="Times New Roman" panose="02020603050405020304" pitchFamily="18" charset="0"/>
              </a:rPr>
              <a:t>, Neural Networks to further refine risk predictions.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Will improve the usability of Shiny App with advanced visualizations and user-friendly design.</a:t>
            </a:r>
          </a:p>
        </p:txBody>
      </p:sp>
    </p:spTree>
    <p:extLst>
      <p:ext uri="{BB962C8B-B14F-4D97-AF65-F5344CB8AC3E}">
        <p14:creationId xmlns:p14="http://schemas.microsoft.com/office/powerpoint/2010/main" val="1622735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idx="4294967295"/>
          </p:nvPr>
        </p:nvSpPr>
        <p:spPr>
          <a:xfrm>
            <a:off x="914400" y="723900"/>
            <a:ext cx="11328400" cy="2093913"/>
          </a:xfrm>
          <a:prstGeom prst="rect">
            <a:avLst/>
          </a:prstGeom>
        </p:spPr>
        <p:txBody>
          <a:bodyPr vert="horz" wrap="square" lIns="0" tIns="168275" rIns="0" bIns="0" rtlCol="0">
            <a:noAutofit/>
          </a:bodyPr>
          <a:lstStyle/>
          <a:p>
            <a:pPr marL="12700" marR="5080">
              <a:lnSpc>
                <a:spcPts val="14960"/>
              </a:lnSpc>
              <a:spcBef>
                <a:spcPts val="1325"/>
              </a:spcBef>
            </a:pPr>
            <a:r>
              <a:rPr lang="en-US" sz="4800" dirty="0">
                <a:solidFill>
                  <a:srgbClr val="0C234B"/>
                </a:solidFill>
                <a:latin typeface="Times New Roman" panose="02020603050405020304" pitchFamily="18" charset="0"/>
                <a:cs typeface="Times New Roman" panose="02020603050405020304" pitchFamily="18" charset="0"/>
              </a:rPr>
              <a:t>Reference</a:t>
            </a:r>
            <a:r>
              <a:rPr lang="en-US" sz="4400" dirty="0">
                <a:solidFill>
                  <a:srgbClr val="0C234B"/>
                </a:solidFill>
                <a:latin typeface="Times New Roman" panose="02020603050405020304" pitchFamily="18" charset="0"/>
                <a:cs typeface="Times New Roman" panose="02020603050405020304" pitchFamily="18" charset="0"/>
              </a:rPr>
              <a:t>:</a:t>
            </a:r>
            <a:endParaRPr sz="4400" dirty="0">
              <a:solidFill>
                <a:srgbClr val="0C234B"/>
              </a:solidFill>
              <a:latin typeface="Times New Roman" panose="02020603050405020304" pitchFamily="18" charset="0"/>
              <a:cs typeface="Times New Roman" panose="02020603050405020304" pitchFamily="18" charset="0"/>
            </a:endParaRPr>
          </a:p>
        </p:txBody>
      </p:sp>
      <p:sp>
        <p:nvSpPr>
          <p:cNvPr id="10" name="object 10"/>
          <p:cNvSpPr/>
          <p:nvPr/>
        </p:nvSpPr>
        <p:spPr>
          <a:xfrm>
            <a:off x="-454025" y="10287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
        <p:nvSpPr>
          <p:cNvPr id="2" name="TextBox 1">
            <a:extLst>
              <a:ext uri="{FF2B5EF4-FFF2-40B4-BE49-F238E27FC236}">
                <a16:creationId xmlns:a16="http://schemas.microsoft.com/office/drawing/2014/main" id="{EE38A52D-E063-F387-97B2-AF898EAE1081}"/>
              </a:ext>
            </a:extLst>
          </p:cNvPr>
          <p:cNvSpPr txBox="1"/>
          <p:nvPr/>
        </p:nvSpPr>
        <p:spPr>
          <a:xfrm>
            <a:off x="914400" y="2850470"/>
            <a:ext cx="13182600" cy="2800767"/>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Dataset Download link: </a:t>
            </a:r>
            <a:r>
              <a:rPr lang="en-US" sz="3600" dirty="0">
                <a:latin typeface="Times New Roman" panose="02020603050405020304" pitchFamily="18" charset="0"/>
                <a:cs typeface="Times New Roman" panose="02020603050405020304" pitchFamily="18" charset="0"/>
                <a:hlinkClick r:id="rId2"/>
              </a:rPr>
              <a:t>Link</a:t>
            </a:r>
            <a:endParaRPr lang="en-US" sz="3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Dataset Source: </a:t>
            </a:r>
            <a:r>
              <a:rPr lang="en-US" sz="3600" dirty="0">
                <a:latin typeface="Times New Roman" panose="02020603050405020304" pitchFamily="18" charset="0"/>
                <a:cs typeface="Times New Roman" panose="02020603050405020304" pitchFamily="18" charset="0"/>
                <a:hlinkClick r:id="rId3"/>
              </a:rPr>
              <a:t>Link</a:t>
            </a:r>
            <a:endParaRPr lang="en-US" sz="3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UCI archive: </a:t>
            </a:r>
            <a:r>
              <a:rPr lang="en-US" sz="3600" dirty="0">
                <a:latin typeface="Times New Roman" panose="02020603050405020304" pitchFamily="18" charset="0"/>
                <a:cs typeface="Times New Roman" panose="02020603050405020304" pitchFamily="18" charset="0"/>
                <a:hlinkClick r:id="rId4"/>
              </a:rPr>
              <a:t>Link</a:t>
            </a:r>
            <a:endParaRPr lang="en-US" sz="3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CDC Official website: </a:t>
            </a:r>
            <a:r>
              <a:rPr lang="en-US" sz="3600" dirty="0">
                <a:latin typeface="Times New Roman" panose="02020603050405020304" pitchFamily="18" charset="0"/>
                <a:cs typeface="Times New Roman" panose="02020603050405020304" pitchFamily="18" charset="0"/>
                <a:hlinkClick r:id="rId5"/>
              </a:rPr>
              <a:t>https://www.cdc.gov/</a:t>
            </a:r>
            <a:endParaRPr lang="en-US" sz="36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rotWithShape="1">
          <a:blip r:embed="rId2">
            <a:extLst>
              <a:ext uri="{28A0092B-C50C-407E-A947-70E740481C1C}">
                <a14:useLocalDpi xmlns:a14="http://schemas.microsoft.com/office/drawing/2010/main" val="0"/>
              </a:ext>
            </a:extLst>
          </a:blip>
          <a:srcRect l="36479" t="7372" r="27727" b="2819"/>
          <a:stretch/>
        </p:blipFill>
        <p:spPr>
          <a:xfrm>
            <a:off x="3313159" y="1028701"/>
            <a:ext cx="4895850" cy="8173098"/>
          </a:xfrm>
          <a:prstGeom prst="rect">
            <a:avLst/>
          </a:prstGeom>
        </p:spPr>
      </p:pic>
      <p:sp>
        <p:nvSpPr>
          <p:cNvPr id="8" name="object 8"/>
          <p:cNvSpPr/>
          <p:nvPr/>
        </p:nvSpPr>
        <p:spPr>
          <a:xfrm>
            <a:off x="9621675" y="6125320"/>
            <a:ext cx="7343775" cy="28575"/>
          </a:xfrm>
          <a:custGeom>
            <a:avLst/>
            <a:gdLst/>
            <a:ahLst/>
            <a:cxnLst/>
            <a:rect l="l" t="t" r="r" b="b"/>
            <a:pathLst>
              <a:path w="7343775" h="28575">
                <a:moveTo>
                  <a:pt x="7343774" y="28574"/>
                </a:moveTo>
                <a:lnTo>
                  <a:pt x="0" y="28574"/>
                </a:lnTo>
                <a:lnTo>
                  <a:pt x="0" y="0"/>
                </a:lnTo>
                <a:lnTo>
                  <a:pt x="7343774" y="0"/>
                </a:lnTo>
                <a:lnTo>
                  <a:pt x="7343774" y="28574"/>
                </a:lnTo>
                <a:close/>
              </a:path>
            </a:pathLst>
          </a:custGeom>
          <a:solidFill>
            <a:srgbClr val="AB0420"/>
          </a:solidFill>
        </p:spPr>
        <p:txBody>
          <a:bodyPr wrap="square" lIns="0" tIns="0" rIns="0" bIns="0" rtlCol="0"/>
          <a:lstStyle/>
          <a:p>
            <a:endParaRPr/>
          </a:p>
        </p:txBody>
      </p:sp>
      <p:sp>
        <p:nvSpPr>
          <p:cNvPr id="9" name="object 9"/>
          <p:cNvSpPr txBox="1"/>
          <p:nvPr/>
        </p:nvSpPr>
        <p:spPr>
          <a:xfrm>
            <a:off x="9608975" y="2933561"/>
            <a:ext cx="7764625" cy="1486304"/>
          </a:xfrm>
          <a:prstGeom prst="rect">
            <a:avLst/>
          </a:prstGeom>
        </p:spPr>
        <p:txBody>
          <a:bodyPr vert="horz" wrap="square" lIns="0" tIns="151130" rIns="0" bIns="0" rtlCol="0">
            <a:noAutofit/>
          </a:bodyPr>
          <a:lstStyle/>
          <a:p>
            <a:pPr marL="12700" marR="5080">
              <a:lnSpc>
                <a:spcPts val="10410"/>
              </a:lnSpc>
              <a:spcBef>
                <a:spcPts val="1190"/>
              </a:spcBef>
            </a:pPr>
            <a:r>
              <a:rPr lang="en-US" sz="9500" dirty="0">
                <a:solidFill>
                  <a:srgbClr val="0C234A"/>
                </a:solidFill>
                <a:latin typeface="Times New Roman"/>
                <a:cs typeface="Times New Roman"/>
              </a:rPr>
              <a:t>Thank you</a:t>
            </a:r>
            <a:endParaRPr sz="9500" dirty="0">
              <a:latin typeface="Times New Roman"/>
              <a:cs typeface="Times New Roman"/>
            </a:endParaRPr>
          </a:p>
        </p:txBody>
      </p:sp>
      <p:sp>
        <p:nvSpPr>
          <p:cNvPr id="15" name="object 3">
            <a:extLst>
              <a:ext uri="{FF2B5EF4-FFF2-40B4-BE49-F238E27FC236}">
                <a16:creationId xmlns:a16="http://schemas.microsoft.com/office/drawing/2014/main" id="{51441BAE-B0CE-8D48-9EA3-9A2B99D4DB3B}"/>
              </a:ext>
            </a:extLst>
          </p:cNvPr>
          <p:cNvSpPr/>
          <p:nvPr/>
        </p:nvSpPr>
        <p:spPr>
          <a:xfrm>
            <a:off x="-454025" y="723900"/>
            <a:ext cx="908050" cy="908050"/>
          </a:xfrm>
          <a:custGeom>
            <a:avLst/>
            <a:gdLst/>
            <a:ahLst/>
            <a:cxnLst/>
            <a:rect l="l" t="t" r="r" b="b"/>
            <a:pathLst>
              <a:path w="908050" h="908050">
                <a:moveTo>
                  <a:pt x="453965" y="907930"/>
                </a:moveTo>
                <a:lnTo>
                  <a:pt x="409468" y="905744"/>
                </a:lnTo>
                <a:lnTo>
                  <a:pt x="365400" y="899207"/>
                </a:lnTo>
                <a:lnTo>
                  <a:pt x="322185" y="888382"/>
                </a:lnTo>
                <a:lnTo>
                  <a:pt x="280240" y="873373"/>
                </a:lnTo>
                <a:lnTo>
                  <a:pt x="239967" y="854326"/>
                </a:lnTo>
                <a:lnTo>
                  <a:pt x="201755" y="831423"/>
                </a:lnTo>
                <a:lnTo>
                  <a:pt x="165972" y="804884"/>
                </a:lnTo>
                <a:lnTo>
                  <a:pt x="132963" y="774966"/>
                </a:lnTo>
                <a:lnTo>
                  <a:pt x="103045" y="741957"/>
                </a:lnTo>
                <a:lnTo>
                  <a:pt x="76506" y="706174"/>
                </a:lnTo>
                <a:lnTo>
                  <a:pt x="53603" y="667962"/>
                </a:lnTo>
                <a:lnTo>
                  <a:pt x="34556" y="627689"/>
                </a:lnTo>
                <a:lnTo>
                  <a:pt x="19547" y="585744"/>
                </a:lnTo>
                <a:lnTo>
                  <a:pt x="8722" y="542529"/>
                </a:lnTo>
                <a:lnTo>
                  <a:pt x="2185" y="498461"/>
                </a:lnTo>
                <a:lnTo>
                  <a:pt x="0" y="453965"/>
                </a:lnTo>
                <a:lnTo>
                  <a:pt x="136" y="442820"/>
                </a:lnTo>
                <a:lnTo>
                  <a:pt x="3414" y="398391"/>
                </a:lnTo>
                <a:lnTo>
                  <a:pt x="11030" y="354497"/>
                </a:lnTo>
                <a:lnTo>
                  <a:pt x="22913" y="311561"/>
                </a:lnTo>
                <a:lnTo>
                  <a:pt x="38946" y="269996"/>
                </a:lnTo>
                <a:lnTo>
                  <a:pt x="58977" y="230203"/>
                </a:lnTo>
                <a:lnTo>
                  <a:pt x="82811" y="192565"/>
                </a:lnTo>
                <a:lnTo>
                  <a:pt x="110220" y="157444"/>
                </a:lnTo>
                <a:lnTo>
                  <a:pt x="140940" y="125179"/>
                </a:lnTo>
                <a:lnTo>
                  <a:pt x="174673" y="96081"/>
                </a:lnTo>
                <a:lnTo>
                  <a:pt x="211097" y="70429"/>
                </a:lnTo>
                <a:lnTo>
                  <a:pt x="249860" y="48470"/>
                </a:lnTo>
                <a:lnTo>
                  <a:pt x="290588" y="30417"/>
                </a:lnTo>
                <a:lnTo>
                  <a:pt x="332889" y="16443"/>
                </a:lnTo>
                <a:lnTo>
                  <a:pt x="376357" y="6682"/>
                </a:lnTo>
                <a:lnTo>
                  <a:pt x="420572" y="1229"/>
                </a:lnTo>
                <a:lnTo>
                  <a:pt x="453965" y="0"/>
                </a:lnTo>
                <a:lnTo>
                  <a:pt x="465109" y="136"/>
                </a:lnTo>
                <a:lnTo>
                  <a:pt x="509538" y="3414"/>
                </a:lnTo>
                <a:lnTo>
                  <a:pt x="553432" y="11030"/>
                </a:lnTo>
                <a:lnTo>
                  <a:pt x="596368" y="22913"/>
                </a:lnTo>
                <a:lnTo>
                  <a:pt x="637933" y="38946"/>
                </a:lnTo>
                <a:lnTo>
                  <a:pt x="677726" y="58977"/>
                </a:lnTo>
                <a:lnTo>
                  <a:pt x="715364" y="82811"/>
                </a:lnTo>
                <a:lnTo>
                  <a:pt x="750485" y="110220"/>
                </a:lnTo>
                <a:lnTo>
                  <a:pt x="782750" y="140940"/>
                </a:lnTo>
                <a:lnTo>
                  <a:pt x="811848" y="174673"/>
                </a:lnTo>
                <a:lnTo>
                  <a:pt x="837500" y="211097"/>
                </a:lnTo>
                <a:lnTo>
                  <a:pt x="859459" y="249860"/>
                </a:lnTo>
                <a:lnTo>
                  <a:pt x="877512" y="290588"/>
                </a:lnTo>
                <a:lnTo>
                  <a:pt x="891486" y="332889"/>
                </a:lnTo>
                <a:lnTo>
                  <a:pt x="901247" y="376357"/>
                </a:lnTo>
                <a:lnTo>
                  <a:pt x="906700" y="420572"/>
                </a:lnTo>
                <a:lnTo>
                  <a:pt x="907930" y="453965"/>
                </a:lnTo>
                <a:lnTo>
                  <a:pt x="907793" y="465109"/>
                </a:lnTo>
                <a:lnTo>
                  <a:pt x="904515" y="509538"/>
                </a:lnTo>
                <a:lnTo>
                  <a:pt x="896899" y="553432"/>
                </a:lnTo>
                <a:lnTo>
                  <a:pt x="885016" y="596368"/>
                </a:lnTo>
                <a:lnTo>
                  <a:pt x="868983" y="637933"/>
                </a:lnTo>
                <a:lnTo>
                  <a:pt x="848952" y="677726"/>
                </a:lnTo>
                <a:lnTo>
                  <a:pt x="825118" y="715364"/>
                </a:lnTo>
                <a:lnTo>
                  <a:pt x="797709" y="750485"/>
                </a:lnTo>
                <a:lnTo>
                  <a:pt x="766989" y="782750"/>
                </a:lnTo>
                <a:lnTo>
                  <a:pt x="733256" y="811848"/>
                </a:lnTo>
                <a:lnTo>
                  <a:pt x="696832" y="837500"/>
                </a:lnTo>
                <a:lnTo>
                  <a:pt x="658069" y="859459"/>
                </a:lnTo>
                <a:lnTo>
                  <a:pt x="617341" y="877512"/>
                </a:lnTo>
                <a:lnTo>
                  <a:pt x="575040" y="891486"/>
                </a:lnTo>
                <a:lnTo>
                  <a:pt x="531572" y="901247"/>
                </a:lnTo>
                <a:lnTo>
                  <a:pt x="487357" y="906700"/>
                </a:lnTo>
                <a:lnTo>
                  <a:pt x="453965" y="907930"/>
                </a:lnTo>
                <a:close/>
              </a:path>
            </a:pathLst>
          </a:custGeom>
          <a:solidFill>
            <a:srgbClr val="AB042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46C018-AE1C-7059-76A1-10C86613E545}"/>
              </a:ext>
            </a:extLst>
          </p:cNvPr>
          <p:cNvSpPr txBox="1"/>
          <p:nvPr/>
        </p:nvSpPr>
        <p:spPr>
          <a:xfrm>
            <a:off x="838200" y="723900"/>
            <a:ext cx="14173200" cy="830997"/>
          </a:xfrm>
          <a:prstGeom prst="rect">
            <a:avLst/>
          </a:prstGeom>
          <a:noFill/>
        </p:spPr>
        <p:txBody>
          <a:bodyPr wrap="square" rtlCol="0">
            <a:spAutoFit/>
          </a:bodyPr>
          <a:lstStyle/>
          <a:p>
            <a:r>
              <a:rPr lang="en-US" sz="4800" b="1" i="1" dirty="0">
                <a:latin typeface="Times New Roman" panose="02020603050405020304" pitchFamily="18" charset="0"/>
                <a:cs typeface="Times New Roman" panose="02020603050405020304" pitchFamily="18" charset="0"/>
              </a:rPr>
              <a:t>Public Health Questions</a:t>
            </a:r>
          </a:p>
        </p:txBody>
      </p:sp>
      <p:sp>
        <p:nvSpPr>
          <p:cNvPr id="3" name="TextBox 2">
            <a:extLst>
              <a:ext uri="{FF2B5EF4-FFF2-40B4-BE49-F238E27FC236}">
                <a16:creationId xmlns:a16="http://schemas.microsoft.com/office/drawing/2014/main" id="{CA68EF8A-F98A-1505-AB71-EF700B283FDB}"/>
              </a:ext>
            </a:extLst>
          </p:cNvPr>
          <p:cNvSpPr txBox="1"/>
          <p:nvPr/>
        </p:nvSpPr>
        <p:spPr>
          <a:xfrm>
            <a:off x="838200" y="1943100"/>
            <a:ext cx="15697200" cy="298543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Main Questions:</a:t>
            </a:r>
          </a:p>
          <a:p>
            <a:pPr marL="514350" indent="-514350">
              <a:buAutoNum type="arabicPeriod"/>
            </a:pPr>
            <a:r>
              <a:rPr lang="en-US" sz="3200" dirty="0">
                <a:latin typeface="Times New Roman" panose="02020603050405020304" pitchFamily="18" charset="0"/>
                <a:cs typeface="Times New Roman" panose="02020603050405020304" pitchFamily="18" charset="0"/>
              </a:rPr>
              <a:t>What is the relationship between socioeconomic factors like Income, Education and Healthcare access and the prevalence of prediabetes or diabetes?</a:t>
            </a:r>
          </a:p>
          <a:p>
            <a:pPr marL="514350" indent="-514350">
              <a:buAutoNum type="arabicPeriod"/>
            </a:pPr>
            <a:r>
              <a:rPr lang="en-US" sz="3200" dirty="0">
                <a:latin typeface="Times New Roman" panose="02020603050405020304" pitchFamily="18" charset="0"/>
                <a:cs typeface="Times New Roman" panose="02020603050405020304" pitchFamily="18" charset="0"/>
              </a:rPr>
              <a:t>How do Comorbid conditions like High Blood Pressure, High Cholesterol and Heart Diseases relate to the risk of prediabetes or diabetes?</a:t>
            </a:r>
          </a:p>
          <a:p>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D8C248-EDBE-0EAC-5892-B39EC09A5EC2}"/>
              </a:ext>
            </a:extLst>
          </p:cNvPr>
          <p:cNvSpPr txBox="1"/>
          <p:nvPr/>
        </p:nvSpPr>
        <p:spPr>
          <a:xfrm>
            <a:off x="838200" y="5482530"/>
            <a:ext cx="15468600" cy="353943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Importance: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Diabetes has </a:t>
            </a:r>
            <a:r>
              <a:rPr lang="en-US" sz="3200">
                <a:latin typeface="Times New Roman" panose="02020603050405020304" pitchFamily="18" charset="0"/>
                <a:cs typeface="Times New Roman" panose="02020603050405020304" pitchFamily="18" charset="0"/>
              </a:rPr>
              <a:t>reached epidemic </a:t>
            </a:r>
            <a:r>
              <a:rPr lang="en-US" sz="3200" dirty="0">
                <a:latin typeface="Times New Roman" panose="02020603050405020304" pitchFamily="18" charset="0"/>
                <a:cs typeface="Times New Roman" panose="02020603050405020304" pitchFamily="18" charset="0"/>
              </a:rPr>
              <a:t>levels globally and is a major cause of mortality and morbidity.</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Socioeconomic factors such as income, education and access to proper healthcare plays an important role in the risk of developing diabetes.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Scientific studies are being conducted to establish a connection between the prevalence of diabetes and associated comorbidities.</a:t>
            </a:r>
          </a:p>
        </p:txBody>
      </p:sp>
    </p:spTree>
    <p:extLst>
      <p:ext uri="{BB962C8B-B14F-4D97-AF65-F5344CB8AC3E}">
        <p14:creationId xmlns:p14="http://schemas.microsoft.com/office/powerpoint/2010/main" val="70990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F19F46-5F23-EB45-851A-E68872B970FA}"/>
              </a:ext>
            </a:extLst>
          </p:cNvPr>
          <p:cNvSpPr txBox="1"/>
          <p:nvPr/>
        </p:nvSpPr>
        <p:spPr>
          <a:xfrm>
            <a:off x="1219200" y="952500"/>
            <a:ext cx="13182600" cy="830997"/>
          </a:xfrm>
          <a:prstGeom prst="rect">
            <a:avLst/>
          </a:prstGeom>
          <a:noFill/>
        </p:spPr>
        <p:txBody>
          <a:bodyPr wrap="square" rtlCol="0">
            <a:spAutoFit/>
          </a:bodyPr>
          <a:lstStyle/>
          <a:p>
            <a:r>
              <a:rPr lang="en-US" sz="4800" b="1" i="1" dirty="0">
                <a:latin typeface="Times New Roman" panose="02020603050405020304" pitchFamily="18" charset="0"/>
                <a:cs typeface="Times New Roman" panose="02020603050405020304" pitchFamily="18" charset="0"/>
              </a:rPr>
              <a:t>Literature Review:</a:t>
            </a:r>
          </a:p>
        </p:txBody>
      </p:sp>
      <p:sp>
        <p:nvSpPr>
          <p:cNvPr id="4" name="TextBox 3">
            <a:extLst>
              <a:ext uri="{FF2B5EF4-FFF2-40B4-BE49-F238E27FC236}">
                <a16:creationId xmlns:a16="http://schemas.microsoft.com/office/drawing/2014/main" id="{D87B058B-0356-3C55-767E-3087E93AA42E}"/>
              </a:ext>
            </a:extLst>
          </p:cNvPr>
          <p:cNvSpPr txBox="1"/>
          <p:nvPr/>
        </p:nvSpPr>
        <p:spPr>
          <a:xfrm>
            <a:off x="1219200" y="2324100"/>
            <a:ext cx="16230600" cy="3970318"/>
          </a:xfrm>
          <a:prstGeom prst="rect">
            <a:avLst/>
          </a:prstGeom>
          <a:noFill/>
        </p:spPr>
        <p:txBody>
          <a:bodyPr wrap="square" rtlCol="0">
            <a:spAutoFit/>
          </a:bodyPr>
          <a:lstStyle/>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According to studies from CDC (Centers for Disease Control and Prevention), individuals with low socioeconomic status are at high risk of developing diabetes due to limited access to healthy food, healthcare and physical activity.</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In an article in National Library of Medicine, the relationship between comorbid conditions and diabetes risk is well documented.</a:t>
            </a:r>
          </a:p>
          <a:p>
            <a:pPr marL="457200" indent="-4572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As per a paper by CDC, it discusses on incidence of end stage disease attributed to diabetes among persons with diagnosed diabetes in USA and Puerto Rico.</a:t>
            </a:r>
          </a:p>
        </p:txBody>
      </p:sp>
    </p:spTree>
    <p:extLst>
      <p:ext uri="{BB962C8B-B14F-4D97-AF65-F5344CB8AC3E}">
        <p14:creationId xmlns:p14="http://schemas.microsoft.com/office/powerpoint/2010/main" val="163542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1411B8-DFF9-5731-CF3E-0CC5CD4321A6}"/>
              </a:ext>
            </a:extLst>
          </p:cNvPr>
          <p:cNvSpPr txBox="1"/>
          <p:nvPr/>
        </p:nvSpPr>
        <p:spPr>
          <a:xfrm>
            <a:off x="1295400" y="1028700"/>
            <a:ext cx="12496800" cy="830997"/>
          </a:xfrm>
          <a:prstGeom prst="rect">
            <a:avLst/>
          </a:prstGeom>
          <a:noFill/>
        </p:spPr>
        <p:txBody>
          <a:bodyPr wrap="square" rtlCol="0">
            <a:spAutoFit/>
          </a:bodyPr>
          <a:lstStyle/>
          <a:p>
            <a:r>
              <a:rPr lang="en-US" sz="4800" b="1" i="1" dirty="0">
                <a:latin typeface="Times New Roman" panose="02020603050405020304" pitchFamily="18" charset="0"/>
                <a:cs typeface="Times New Roman" panose="02020603050405020304" pitchFamily="18" charset="0"/>
              </a:rPr>
              <a:t>Dataset Overview:</a:t>
            </a:r>
          </a:p>
        </p:txBody>
      </p:sp>
      <p:sp>
        <p:nvSpPr>
          <p:cNvPr id="3" name="TextBox 2">
            <a:extLst>
              <a:ext uri="{FF2B5EF4-FFF2-40B4-BE49-F238E27FC236}">
                <a16:creationId xmlns:a16="http://schemas.microsoft.com/office/drawing/2014/main" id="{8D393848-4792-9868-7335-117494E300D8}"/>
              </a:ext>
            </a:extLst>
          </p:cNvPr>
          <p:cNvSpPr txBox="1"/>
          <p:nvPr/>
        </p:nvSpPr>
        <p:spPr>
          <a:xfrm>
            <a:off x="1295400" y="2552700"/>
            <a:ext cx="16078200" cy="600164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Dataset Source: BRFSS 2015 (Behavioral Risk Factor Surveillance System)</a:t>
            </a:r>
          </a:p>
          <a:p>
            <a:r>
              <a:rPr lang="en-US" sz="3200" dirty="0">
                <a:latin typeface="Times New Roman" panose="02020603050405020304" pitchFamily="18" charset="0"/>
                <a:cs typeface="Times New Roman" panose="02020603050405020304" pitchFamily="18" charset="0"/>
              </a:rPr>
              <a:t>Downloaded from: Kaggle (</a:t>
            </a:r>
            <a:r>
              <a:rPr lang="en-US" sz="3200" dirty="0">
                <a:latin typeface="Times New Roman" panose="02020603050405020304" pitchFamily="18" charset="0"/>
                <a:cs typeface="Times New Roman" panose="02020603050405020304" pitchFamily="18" charset="0"/>
                <a:hlinkClick r:id="rId2"/>
              </a:rPr>
              <a:t>link</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Data Description:</a:t>
            </a:r>
          </a:p>
          <a:p>
            <a:pPr marL="457200" indent="-4572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Key Variables:</a:t>
            </a:r>
          </a:p>
          <a:p>
            <a:pPr marL="914400" lvl="1" indent="-4572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Diabetes Status (binary: 0 = No, 1 = Yes)</a:t>
            </a:r>
          </a:p>
          <a:p>
            <a:pPr marL="914400" lvl="1" indent="-4572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Socioeconomic Variables (Income, Education)</a:t>
            </a:r>
          </a:p>
          <a:p>
            <a:pPr marL="914400" lvl="1" indent="-4572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Health-related factors (High BP, High Cholesterol, BMI)</a:t>
            </a:r>
          </a:p>
          <a:p>
            <a:pPr marL="914400" lvl="1" indent="-4572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Healthcare access variables (Any Health coverage, NoDocbccost).</a:t>
            </a:r>
          </a:p>
          <a:p>
            <a:pPr marL="457200" indent="-4572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Data Preprocessing:</a:t>
            </a:r>
          </a:p>
          <a:p>
            <a:pPr marL="914400" lvl="1" indent="-4572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Variables are transformed for clarity.</a:t>
            </a:r>
          </a:p>
          <a:p>
            <a:pPr marL="914400" lvl="1" indent="-4572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Converted binary values to “Yes” and “No” labels.</a:t>
            </a:r>
          </a:p>
          <a:p>
            <a:pPr marL="914400" lvl="1" indent="-457200">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Updated Income and Education levels for better understanding.</a:t>
            </a:r>
          </a:p>
        </p:txBody>
      </p:sp>
    </p:spTree>
    <p:extLst>
      <p:ext uri="{BB962C8B-B14F-4D97-AF65-F5344CB8AC3E}">
        <p14:creationId xmlns:p14="http://schemas.microsoft.com/office/powerpoint/2010/main" val="328700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7D833-0992-A0DE-BE8E-9017D31A542C}"/>
              </a:ext>
            </a:extLst>
          </p:cNvPr>
          <p:cNvSpPr txBox="1"/>
          <p:nvPr/>
        </p:nvSpPr>
        <p:spPr>
          <a:xfrm>
            <a:off x="1295400" y="1028700"/>
            <a:ext cx="14249400" cy="769441"/>
          </a:xfrm>
          <a:prstGeom prst="rect">
            <a:avLst/>
          </a:prstGeom>
          <a:noFill/>
        </p:spPr>
        <p:txBody>
          <a:bodyPr wrap="square" rtlCol="0">
            <a:spAutoFit/>
          </a:bodyPr>
          <a:lstStyle/>
          <a:p>
            <a:r>
              <a:rPr lang="en-US" sz="4400" b="1" i="1" dirty="0">
                <a:latin typeface="Times New Roman" panose="02020603050405020304" pitchFamily="18" charset="0"/>
                <a:cs typeface="Times New Roman" panose="02020603050405020304" pitchFamily="18" charset="0"/>
              </a:rPr>
              <a:t>EDA – Socioeconomic factors:</a:t>
            </a:r>
          </a:p>
        </p:txBody>
      </p:sp>
      <p:sp>
        <p:nvSpPr>
          <p:cNvPr id="3" name="TextBox 2">
            <a:extLst>
              <a:ext uri="{FF2B5EF4-FFF2-40B4-BE49-F238E27FC236}">
                <a16:creationId xmlns:a16="http://schemas.microsoft.com/office/drawing/2014/main" id="{DC377344-81AD-35D8-C634-B6BE50EEDB59}"/>
              </a:ext>
            </a:extLst>
          </p:cNvPr>
          <p:cNvSpPr txBox="1"/>
          <p:nvPr/>
        </p:nvSpPr>
        <p:spPr>
          <a:xfrm>
            <a:off x="1066800" y="2171700"/>
            <a:ext cx="16002000"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Education and Diabetes:</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Education levels were found to significantly correlate to diabetes risks.</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Higher education levels are associated with lower likelihood of diabetes.</a:t>
            </a:r>
          </a:p>
        </p:txBody>
      </p:sp>
      <p:sp>
        <p:nvSpPr>
          <p:cNvPr id="4" name="AutoShape 2">
            <a:extLst>
              <a:ext uri="{FF2B5EF4-FFF2-40B4-BE49-F238E27FC236}">
                <a16:creationId xmlns:a16="http://schemas.microsoft.com/office/drawing/2014/main" id="{8AF8B761-4A49-D4AD-66E2-0FBFE0C70963}"/>
              </a:ext>
            </a:extLst>
          </p:cNvPr>
          <p:cNvSpPr>
            <a:spLocks noChangeAspect="1" noChangeArrowheads="1"/>
          </p:cNvSpPr>
          <p:nvPr/>
        </p:nvSpPr>
        <p:spPr bwMode="auto">
          <a:xfrm>
            <a:off x="4495800" y="4991100"/>
            <a:ext cx="8610600" cy="480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5E85D46-4D57-F341-69BB-646758F4D6D8}"/>
              </a:ext>
            </a:extLst>
          </p:cNvPr>
          <p:cNvPicPr>
            <a:picLocks noChangeAspect="1"/>
          </p:cNvPicPr>
          <p:nvPr/>
        </p:nvPicPr>
        <p:blipFill>
          <a:blip r:embed="rId2"/>
          <a:stretch>
            <a:fillRect/>
          </a:stretch>
        </p:blipFill>
        <p:spPr>
          <a:xfrm>
            <a:off x="2971800" y="4370654"/>
            <a:ext cx="11506200" cy="4887646"/>
          </a:xfrm>
          <a:prstGeom prst="rect">
            <a:avLst/>
          </a:prstGeom>
        </p:spPr>
      </p:pic>
    </p:spTree>
    <p:extLst>
      <p:ext uri="{BB962C8B-B14F-4D97-AF65-F5344CB8AC3E}">
        <p14:creationId xmlns:p14="http://schemas.microsoft.com/office/powerpoint/2010/main" val="373956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05427E-1D21-0CF9-966D-E3AB52BCC037}"/>
              </a:ext>
            </a:extLst>
          </p:cNvPr>
          <p:cNvSpPr txBox="1"/>
          <p:nvPr/>
        </p:nvSpPr>
        <p:spPr>
          <a:xfrm>
            <a:off x="1143000" y="876300"/>
            <a:ext cx="9372600" cy="769441"/>
          </a:xfrm>
          <a:prstGeom prst="rect">
            <a:avLst/>
          </a:prstGeom>
          <a:noFill/>
        </p:spPr>
        <p:txBody>
          <a:bodyPr wrap="square">
            <a:spAutoFit/>
          </a:bodyPr>
          <a:lstStyle/>
          <a:p>
            <a:r>
              <a:rPr lang="en-US" sz="4400" b="1" i="1" dirty="0">
                <a:latin typeface="Times New Roman" panose="02020603050405020304" pitchFamily="18" charset="0"/>
                <a:cs typeface="Times New Roman" panose="02020603050405020304" pitchFamily="18" charset="0"/>
              </a:rPr>
              <a:t>EDA – Socioeconomic factors:</a:t>
            </a:r>
          </a:p>
        </p:txBody>
      </p:sp>
      <p:sp>
        <p:nvSpPr>
          <p:cNvPr id="4" name="TextBox 3">
            <a:extLst>
              <a:ext uri="{FF2B5EF4-FFF2-40B4-BE49-F238E27FC236}">
                <a16:creationId xmlns:a16="http://schemas.microsoft.com/office/drawing/2014/main" id="{FDEF6DAB-FFCB-64AF-920E-EDDF317F9677}"/>
              </a:ext>
            </a:extLst>
          </p:cNvPr>
          <p:cNvSpPr txBox="1"/>
          <p:nvPr/>
        </p:nvSpPr>
        <p:spPr>
          <a:xfrm>
            <a:off x="1143000" y="2019300"/>
            <a:ext cx="15011400"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Income and Diabetes status:</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Lower Income levels were linked to higher diabetes prevalence. </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People in lower-income brackets are more vulnerable to diabetes due to factors like limited healthcare access and unhealthy lifestyles.</a:t>
            </a:r>
          </a:p>
        </p:txBody>
      </p:sp>
      <p:pic>
        <p:nvPicPr>
          <p:cNvPr id="6" name="Picture 5">
            <a:extLst>
              <a:ext uri="{FF2B5EF4-FFF2-40B4-BE49-F238E27FC236}">
                <a16:creationId xmlns:a16="http://schemas.microsoft.com/office/drawing/2014/main" id="{CA6845A5-C4E3-FEAA-6987-BF24C950A3D8}"/>
              </a:ext>
            </a:extLst>
          </p:cNvPr>
          <p:cNvPicPr>
            <a:picLocks noChangeAspect="1"/>
          </p:cNvPicPr>
          <p:nvPr/>
        </p:nvPicPr>
        <p:blipFill>
          <a:blip r:embed="rId2"/>
          <a:stretch>
            <a:fillRect/>
          </a:stretch>
        </p:blipFill>
        <p:spPr>
          <a:xfrm>
            <a:off x="3200400" y="4229100"/>
            <a:ext cx="10896600" cy="5181600"/>
          </a:xfrm>
          <a:prstGeom prst="rect">
            <a:avLst/>
          </a:prstGeom>
        </p:spPr>
      </p:pic>
    </p:spTree>
    <p:extLst>
      <p:ext uri="{BB962C8B-B14F-4D97-AF65-F5344CB8AC3E}">
        <p14:creationId xmlns:p14="http://schemas.microsoft.com/office/powerpoint/2010/main" val="298686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2BE439-86A0-1051-D28D-35861EFC1C14}"/>
              </a:ext>
            </a:extLst>
          </p:cNvPr>
          <p:cNvSpPr txBox="1"/>
          <p:nvPr/>
        </p:nvSpPr>
        <p:spPr>
          <a:xfrm>
            <a:off x="1143000" y="1104900"/>
            <a:ext cx="9372600" cy="769441"/>
          </a:xfrm>
          <a:prstGeom prst="rect">
            <a:avLst/>
          </a:prstGeom>
          <a:noFill/>
        </p:spPr>
        <p:txBody>
          <a:bodyPr wrap="square">
            <a:spAutoFit/>
          </a:bodyPr>
          <a:lstStyle/>
          <a:p>
            <a:r>
              <a:rPr lang="en-US" sz="4400" b="1" i="1" dirty="0">
                <a:latin typeface="Times New Roman" panose="02020603050405020304" pitchFamily="18" charset="0"/>
                <a:cs typeface="Times New Roman" panose="02020603050405020304" pitchFamily="18" charset="0"/>
              </a:rPr>
              <a:t>EDA – Socioeconomic factors:</a:t>
            </a:r>
          </a:p>
        </p:txBody>
      </p:sp>
      <p:sp>
        <p:nvSpPr>
          <p:cNvPr id="4" name="TextBox 3">
            <a:extLst>
              <a:ext uri="{FF2B5EF4-FFF2-40B4-BE49-F238E27FC236}">
                <a16:creationId xmlns:a16="http://schemas.microsoft.com/office/drawing/2014/main" id="{9CBED4C1-CEE3-16B3-1BBD-E19F30299AD8}"/>
              </a:ext>
            </a:extLst>
          </p:cNvPr>
          <p:cNvSpPr txBox="1"/>
          <p:nvPr/>
        </p:nvSpPr>
        <p:spPr>
          <a:xfrm>
            <a:off x="1143000" y="2400300"/>
            <a:ext cx="14935200"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Healthcare Access:</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Those with health care coverage were less likely to have diabetes.</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Financial barriers to seeing a doctor increase diabetes risk, which highlights the importance of healthcare access in preventing diabetes.</a:t>
            </a:r>
          </a:p>
        </p:txBody>
      </p:sp>
      <p:pic>
        <p:nvPicPr>
          <p:cNvPr id="6" name="Picture 5">
            <a:extLst>
              <a:ext uri="{FF2B5EF4-FFF2-40B4-BE49-F238E27FC236}">
                <a16:creationId xmlns:a16="http://schemas.microsoft.com/office/drawing/2014/main" id="{F14D3EF5-5A35-2EDB-24A2-CD559FE0CF49}"/>
              </a:ext>
            </a:extLst>
          </p:cNvPr>
          <p:cNvPicPr>
            <a:picLocks noChangeAspect="1"/>
          </p:cNvPicPr>
          <p:nvPr/>
        </p:nvPicPr>
        <p:blipFill>
          <a:blip r:embed="rId2"/>
          <a:stretch>
            <a:fillRect/>
          </a:stretch>
        </p:blipFill>
        <p:spPr>
          <a:xfrm>
            <a:off x="1371600" y="4462403"/>
            <a:ext cx="6902805" cy="4262497"/>
          </a:xfrm>
          <a:prstGeom prst="rect">
            <a:avLst/>
          </a:prstGeom>
        </p:spPr>
      </p:pic>
      <p:pic>
        <p:nvPicPr>
          <p:cNvPr id="8" name="Picture 7">
            <a:extLst>
              <a:ext uri="{FF2B5EF4-FFF2-40B4-BE49-F238E27FC236}">
                <a16:creationId xmlns:a16="http://schemas.microsoft.com/office/drawing/2014/main" id="{27220D2C-A60B-705E-2F32-036C95D707AB}"/>
              </a:ext>
            </a:extLst>
          </p:cNvPr>
          <p:cNvPicPr>
            <a:picLocks noChangeAspect="1"/>
          </p:cNvPicPr>
          <p:nvPr/>
        </p:nvPicPr>
        <p:blipFill>
          <a:blip r:embed="rId3"/>
          <a:stretch>
            <a:fillRect/>
          </a:stretch>
        </p:blipFill>
        <p:spPr>
          <a:xfrm>
            <a:off x="9144000" y="4686300"/>
            <a:ext cx="6864703" cy="4114804"/>
          </a:xfrm>
          <a:prstGeom prst="rect">
            <a:avLst/>
          </a:prstGeom>
        </p:spPr>
      </p:pic>
    </p:spTree>
    <p:extLst>
      <p:ext uri="{BB962C8B-B14F-4D97-AF65-F5344CB8AC3E}">
        <p14:creationId xmlns:p14="http://schemas.microsoft.com/office/powerpoint/2010/main" val="46926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CCA4C-45F3-D231-8DD9-B8D7D378DE26}"/>
              </a:ext>
            </a:extLst>
          </p:cNvPr>
          <p:cNvSpPr txBox="1"/>
          <p:nvPr/>
        </p:nvSpPr>
        <p:spPr>
          <a:xfrm>
            <a:off x="1219200" y="863416"/>
            <a:ext cx="15011400" cy="769441"/>
          </a:xfrm>
          <a:prstGeom prst="rect">
            <a:avLst/>
          </a:prstGeom>
          <a:noFill/>
        </p:spPr>
        <p:txBody>
          <a:bodyPr wrap="square" rtlCol="0">
            <a:spAutoFit/>
          </a:bodyPr>
          <a:lstStyle/>
          <a:p>
            <a:r>
              <a:rPr lang="en-US" sz="4400" b="1" i="1" dirty="0">
                <a:latin typeface="Times New Roman" panose="02020603050405020304" pitchFamily="18" charset="0"/>
                <a:cs typeface="Times New Roman" panose="02020603050405020304" pitchFamily="18" charset="0"/>
              </a:rPr>
              <a:t>EDA – Comorbidities and Diabetes Risk</a:t>
            </a:r>
          </a:p>
        </p:txBody>
      </p:sp>
      <p:sp>
        <p:nvSpPr>
          <p:cNvPr id="5" name="TextBox 4">
            <a:extLst>
              <a:ext uri="{FF2B5EF4-FFF2-40B4-BE49-F238E27FC236}">
                <a16:creationId xmlns:a16="http://schemas.microsoft.com/office/drawing/2014/main" id="{DB959235-0EC0-E77E-A28F-1D730BF1A3AF}"/>
              </a:ext>
            </a:extLst>
          </p:cNvPr>
          <p:cNvSpPr txBox="1"/>
          <p:nvPr/>
        </p:nvSpPr>
        <p:spPr>
          <a:xfrm>
            <a:off x="1219200" y="1943100"/>
            <a:ext cx="1554480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High Blood Pressure and High Cholesterol</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presence of high BP is strongly correlated with diabetes status with higher proportions of people with High blood pressure also having diabetes.</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Similar trend is found with high cholesterol, as individuals with this condition have a higher prevalence of diabetes.</a:t>
            </a:r>
          </a:p>
        </p:txBody>
      </p:sp>
      <p:pic>
        <p:nvPicPr>
          <p:cNvPr id="7" name="Picture 6">
            <a:extLst>
              <a:ext uri="{FF2B5EF4-FFF2-40B4-BE49-F238E27FC236}">
                <a16:creationId xmlns:a16="http://schemas.microsoft.com/office/drawing/2014/main" id="{7E4FFED1-3A14-B74E-40BF-2DDB307AA224}"/>
              </a:ext>
            </a:extLst>
          </p:cNvPr>
          <p:cNvPicPr>
            <a:picLocks noChangeAspect="1"/>
          </p:cNvPicPr>
          <p:nvPr/>
        </p:nvPicPr>
        <p:blipFill>
          <a:blip r:embed="rId2"/>
          <a:stretch>
            <a:fillRect/>
          </a:stretch>
        </p:blipFill>
        <p:spPr>
          <a:xfrm>
            <a:off x="1599820" y="4686300"/>
            <a:ext cx="7391780" cy="4495800"/>
          </a:xfrm>
          <a:prstGeom prst="rect">
            <a:avLst/>
          </a:prstGeom>
        </p:spPr>
      </p:pic>
      <p:pic>
        <p:nvPicPr>
          <p:cNvPr id="9" name="Picture 8">
            <a:extLst>
              <a:ext uri="{FF2B5EF4-FFF2-40B4-BE49-F238E27FC236}">
                <a16:creationId xmlns:a16="http://schemas.microsoft.com/office/drawing/2014/main" id="{60F50B2A-9B72-9A75-F0D8-F0C879376370}"/>
              </a:ext>
            </a:extLst>
          </p:cNvPr>
          <p:cNvPicPr>
            <a:picLocks noChangeAspect="1"/>
          </p:cNvPicPr>
          <p:nvPr/>
        </p:nvPicPr>
        <p:blipFill>
          <a:blip r:embed="rId3"/>
          <a:stretch>
            <a:fillRect/>
          </a:stretch>
        </p:blipFill>
        <p:spPr>
          <a:xfrm>
            <a:off x="9318173" y="4807888"/>
            <a:ext cx="7188569" cy="4374212"/>
          </a:xfrm>
          <a:prstGeom prst="rect">
            <a:avLst/>
          </a:prstGeom>
        </p:spPr>
      </p:pic>
    </p:spTree>
    <p:extLst>
      <p:ext uri="{BB962C8B-B14F-4D97-AF65-F5344CB8AC3E}">
        <p14:creationId xmlns:p14="http://schemas.microsoft.com/office/powerpoint/2010/main" val="1963855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24EC2E-2821-2ED2-416E-B6BB965BBBC3}"/>
              </a:ext>
            </a:extLst>
          </p:cNvPr>
          <p:cNvSpPr txBox="1"/>
          <p:nvPr/>
        </p:nvSpPr>
        <p:spPr>
          <a:xfrm>
            <a:off x="1143000" y="1104900"/>
            <a:ext cx="10744200" cy="769441"/>
          </a:xfrm>
          <a:prstGeom prst="rect">
            <a:avLst/>
          </a:prstGeom>
          <a:noFill/>
        </p:spPr>
        <p:txBody>
          <a:bodyPr wrap="square">
            <a:spAutoFit/>
          </a:bodyPr>
          <a:lstStyle/>
          <a:p>
            <a:r>
              <a:rPr lang="en-US" sz="4400" b="1" i="1" dirty="0">
                <a:latin typeface="Times New Roman" panose="02020603050405020304" pitchFamily="18" charset="0"/>
                <a:cs typeface="Times New Roman" panose="02020603050405020304" pitchFamily="18" charset="0"/>
              </a:rPr>
              <a:t>EDA – Comorbidities and Diabetes Risk</a:t>
            </a:r>
          </a:p>
        </p:txBody>
      </p:sp>
      <p:sp>
        <p:nvSpPr>
          <p:cNvPr id="5" name="TextBox 4">
            <a:extLst>
              <a:ext uri="{FF2B5EF4-FFF2-40B4-BE49-F238E27FC236}">
                <a16:creationId xmlns:a16="http://schemas.microsoft.com/office/drawing/2014/main" id="{8A19BE7C-5F55-0E9A-D9E8-FD5C786517EC}"/>
              </a:ext>
            </a:extLst>
          </p:cNvPr>
          <p:cNvSpPr txBox="1"/>
          <p:nvPr/>
        </p:nvSpPr>
        <p:spPr>
          <a:xfrm>
            <a:off x="990600" y="2171700"/>
            <a:ext cx="15240000"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Heatmap of Comorbidities.</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heatmap is created to visualize the relationship between high blood pressure, high cholesterol, stroke and heart disease across different diabetes statuses. This highlights how comorbidities compound the risk of developing diabetes.</a:t>
            </a:r>
          </a:p>
          <a:p>
            <a:pPr marL="914400" lvl="1"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We can see higher proportions of prevalence of Diabetes with High BP and the lower is with stroke from the heatmap.</a:t>
            </a:r>
          </a:p>
        </p:txBody>
      </p:sp>
      <p:pic>
        <p:nvPicPr>
          <p:cNvPr id="7" name="Picture 6">
            <a:extLst>
              <a:ext uri="{FF2B5EF4-FFF2-40B4-BE49-F238E27FC236}">
                <a16:creationId xmlns:a16="http://schemas.microsoft.com/office/drawing/2014/main" id="{0F31C79C-B665-7CB2-8747-4450EB2CE723}"/>
              </a:ext>
            </a:extLst>
          </p:cNvPr>
          <p:cNvPicPr>
            <a:picLocks noChangeAspect="1"/>
          </p:cNvPicPr>
          <p:nvPr/>
        </p:nvPicPr>
        <p:blipFill>
          <a:blip r:embed="rId2"/>
          <a:stretch>
            <a:fillRect/>
          </a:stretch>
        </p:blipFill>
        <p:spPr>
          <a:xfrm>
            <a:off x="3733800" y="5516047"/>
            <a:ext cx="10820400" cy="3943553"/>
          </a:xfrm>
          <a:prstGeom prst="rect">
            <a:avLst/>
          </a:prstGeom>
        </p:spPr>
      </p:pic>
    </p:spTree>
    <p:extLst>
      <p:ext uri="{BB962C8B-B14F-4D97-AF65-F5344CB8AC3E}">
        <p14:creationId xmlns:p14="http://schemas.microsoft.com/office/powerpoint/2010/main" val="1884496734"/>
      </p:ext>
    </p:extLst>
  </p:cSld>
  <p:clrMapOvr>
    <a:masterClrMapping/>
  </p:clrMapOvr>
</p:sld>
</file>

<file path=ppt/theme/theme1.xml><?xml version="1.0" encoding="utf-8"?>
<a:theme xmlns:a="http://schemas.openxmlformats.org/drawingml/2006/main" name="UArizona Professio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B04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Arizona Professional" id="{00029ADC-C40C-E840-8C76-A830D4725332}" vid="{14B34F41-2AD1-0A45-8635-3C8C8776F7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UArizona Professional</Template>
  <TotalTime>536</TotalTime>
  <Words>1175</Words>
  <Application>Microsoft Office PowerPoint</Application>
  <PresentationFormat>Custom</PresentationFormat>
  <Paragraphs>108</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UArizona Professional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Town Hall  Meeting</dc:title>
  <cp:lastModifiedBy>Polaki, Jothish Kumar - (jothishpolaki)</cp:lastModifiedBy>
  <cp:revision>92</cp:revision>
  <dcterms:created xsi:type="dcterms:W3CDTF">2021-02-11T20:10:20Z</dcterms:created>
  <dcterms:modified xsi:type="dcterms:W3CDTF">2024-12-13T23:03:20Z</dcterms:modified>
</cp:coreProperties>
</file>