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4" r:id="rId3"/>
    <p:sldId id="272" r:id="rId4"/>
    <p:sldId id="267" r:id="rId5"/>
    <p:sldId id="295" r:id="rId6"/>
    <p:sldId id="283" r:id="rId7"/>
    <p:sldId id="296" r:id="rId8"/>
    <p:sldId id="297" r:id="rId9"/>
    <p:sldId id="275" r:id="rId10"/>
    <p:sldId id="277" r:id="rId11"/>
    <p:sldId id="288" r:id="rId12"/>
    <p:sldId id="291" r:id="rId13"/>
    <p:sldId id="292" r:id="rId14"/>
    <p:sldId id="269" r:id="rId15"/>
    <p:sldId id="281" r:id="rId16"/>
    <p:sldId id="282" r:id="rId17"/>
    <p:sldId id="284" r:id="rId18"/>
    <p:sldId id="29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-19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4ECC5-4013-41E5-BB33-767B272ABCF2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8A5F-330B-4B6B-A54E-CFBBFFC393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79560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4ECC5-4013-41E5-BB33-767B272ABCF2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8A5F-330B-4B6B-A54E-CFBBFFC393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21857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4ECC5-4013-41E5-BB33-767B272ABCF2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8A5F-330B-4B6B-A54E-CFBBFFC393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268984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4ECC5-4013-41E5-BB33-767B272ABCF2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8A5F-330B-4B6B-A54E-CFBBFFC393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035375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4ECC5-4013-41E5-BB33-767B272ABCF2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8A5F-330B-4B6B-A54E-CFBBFFC393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924587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4ECC5-4013-41E5-BB33-767B272ABCF2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8A5F-330B-4B6B-A54E-CFBBFFC393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35088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4ECC5-4013-41E5-BB33-767B272ABCF2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8A5F-330B-4B6B-A54E-CFBBFFC393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847560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4ECC5-4013-41E5-BB33-767B272ABCF2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8A5F-330B-4B6B-A54E-CFBBFFC393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857815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4ECC5-4013-41E5-BB33-767B272ABCF2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8A5F-330B-4B6B-A54E-CFBBFFC393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200790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4ECC5-4013-41E5-BB33-767B272ABCF2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8A5F-330B-4B6B-A54E-CFBBFFC393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388949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4ECC5-4013-41E5-BB33-767B272ABCF2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8A5F-330B-4B6B-A54E-CFBBFFC393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55269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6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4ECC5-4013-41E5-BB33-767B272ABCF2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78A5F-330B-4B6B-A54E-CFBBFFC393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8644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sevier.com/locate/infosy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ms.livjm.ac.uk/cmsegris/Deliverables/Report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8.jpeg"/><Relationship Id="rId7" Type="http://schemas.openxmlformats.org/officeDocument/2006/relationships/image" Target="../media/image1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6.jpe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71558" y="2477125"/>
            <a:ext cx="11706896" cy="1659603"/>
          </a:xfrm>
          <a:ln w="28575"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 fontScale="90000"/>
          </a:bodyPr>
          <a:lstStyle/>
          <a:p>
            <a:pPr algn="ctr"/>
            <a:r>
              <a:rPr lang="en-IN" sz="40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INTELLIGENT TELE-COMMUNICATION SYSTEM USING </a:t>
            </a:r>
            <a:br>
              <a:rPr lang="en-IN" sz="40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SEMANTIC BASED INFORMATION RETRIEVAL</a:t>
            </a:r>
            <a:endParaRPr lang="en-IN" sz="40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7749" y="5294065"/>
            <a:ext cx="4742086" cy="950161"/>
          </a:xfrm>
          <a:ln w="28575"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softEdge rad="0"/>
          </a:effectLst>
        </p:spPr>
        <p:txBody>
          <a:bodyPr>
            <a:normAutofit fontScale="70000" lnSpcReduction="20000"/>
          </a:bodyPr>
          <a:lstStyle/>
          <a:p>
            <a:r>
              <a:rPr lang="en-IN" sz="32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r>
              <a:rPr lang="en-IN" sz="2500" b="1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4693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IN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IN" sz="3000" dirty="0" smtClean="0">
                <a:ln w="31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P. </a:t>
            </a:r>
            <a:r>
              <a:rPr lang="en-IN" sz="3000" dirty="0" err="1" smtClean="0">
                <a:ln w="31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Jothy</a:t>
            </a:r>
            <a:endParaRPr lang="en-IN" sz="3000" dirty="0" smtClean="0">
              <a:ln w="3175">
                <a:solidFill>
                  <a:schemeClr val="tx1">
                    <a:lumMod val="95000"/>
                    <a:lumOff val="5000"/>
                  </a:schemeClr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000" dirty="0" smtClean="0">
                <a:ln w="31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P. </a:t>
            </a:r>
            <a:r>
              <a:rPr lang="en-IN" sz="3000" dirty="0" err="1" smtClean="0">
                <a:ln w="31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Nishanthiny</a:t>
            </a:r>
            <a:endParaRPr lang="en-IN" sz="3000" dirty="0" smtClean="0">
              <a:ln w="3175">
                <a:solidFill>
                  <a:schemeClr val="tx1">
                    <a:lumMod val="95000"/>
                    <a:lumOff val="5000"/>
                  </a:schemeClr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42007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" y="187325"/>
            <a:ext cx="10515600" cy="790575"/>
          </a:xfrm>
        </p:spPr>
        <p:txBody>
          <a:bodyPr>
            <a:normAutofit/>
          </a:bodyPr>
          <a:lstStyle/>
          <a:p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DIAGRAM: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C:\Users\Pravin\Desktop\Capture1.JPG"/>
          <p:cNvPicPr/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1122362"/>
            <a:ext cx="4597400" cy="5430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Pravin\Desktop\Capture.JPG"/>
          <p:cNvPicPr/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100" y="977900"/>
            <a:ext cx="6985000" cy="5575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7861589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1302"/>
            <a:ext cx="6540500" cy="812799"/>
          </a:xfrm>
        </p:spPr>
        <p:txBody>
          <a:bodyPr>
            <a:normAutofit/>
          </a:bodyPr>
          <a:lstStyle/>
          <a:p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FLOW DIAGRAM: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5900" y="1574800"/>
            <a:ext cx="19431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95550" y="1574800"/>
            <a:ext cx="182245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95550" y="2743200"/>
            <a:ext cx="1822450" cy="774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495550" y="3924300"/>
            <a:ext cx="1822450" cy="774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406775" y="5105400"/>
            <a:ext cx="1822450" cy="774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654550" y="1549400"/>
            <a:ext cx="1822450" cy="774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654550" y="2838450"/>
            <a:ext cx="1822450" cy="774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076825" y="3924300"/>
            <a:ext cx="1822450" cy="774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362825" y="1549400"/>
            <a:ext cx="1822450" cy="774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362825" y="2813050"/>
            <a:ext cx="1822450" cy="774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886700" y="3924300"/>
            <a:ext cx="1822450" cy="774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937750" y="1524000"/>
            <a:ext cx="1822450" cy="774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937750" y="2813050"/>
            <a:ext cx="1822450" cy="774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937750" y="5175250"/>
            <a:ext cx="1822450" cy="774700"/>
          </a:xfrm>
          <a:prstGeom prst="rect">
            <a:avLst/>
          </a:prstGeom>
          <a:ln w="2857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54781" y="2945884"/>
            <a:ext cx="1088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Arrow Connector 35"/>
          <p:cNvCxnSpPr>
            <a:stCxn id="34" idx="0"/>
            <a:endCxn id="19" idx="2"/>
          </p:cNvCxnSpPr>
          <p:nvPr/>
        </p:nvCxnSpPr>
        <p:spPr>
          <a:xfrm flipH="1" flipV="1">
            <a:off x="1187450" y="2336800"/>
            <a:ext cx="11478" cy="609084"/>
          </a:xfrm>
          <a:prstGeom prst="straightConnector1">
            <a:avLst/>
          </a:prstGeom>
          <a:ln w="19050"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9" idx="3"/>
            <a:endCxn id="20" idx="1"/>
          </p:cNvCxnSpPr>
          <p:nvPr/>
        </p:nvCxnSpPr>
        <p:spPr>
          <a:xfrm>
            <a:off x="2159000" y="1955800"/>
            <a:ext cx="336550" cy="0"/>
          </a:xfrm>
          <a:prstGeom prst="straightConnector1">
            <a:avLst/>
          </a:prstGeom>
          <a:ln w="19050"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0" idx="2"/>
            <a:endCxn id="21" idx="0"/>
          </p:cNvCxnSpPr>
          <p:nvPr/>
        </p:nvCxnSpPr>
        <p:spPr>
          <a:xfrm>
            <a:off x="3406775" y="2336800"/>
            <a:ext cx="0" cy="406400"/>
          </a:xfrm>
          <a:prstGeom prst="straightConnector1">
            <a:avLst/>
          </a:prstGeom>
          <a:ln w="19050"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1" idx="2"/>
            <a:endCxn id="23" idx="0"/>
          </p:cNvCxnSpPr>
          <p:nvPr/>
        </p:nvCxnSpPr>
        <p:spPr>
          <a:xfrm>
            <a:off x="3406775" y="3517900"/>
            <a:ext cx="0" cy="406400"/>
          </a:xfrm>
          <a:prstGeom prst="straightConnector1">
            <a:avLst/>
          </a:prstGeom>
          <a:ln w="19050"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000500" y="4699000"/>
            <a:ext cx="0" cy="406400"/>
          </a:xfrm>
          <a:prstGeom prst="straightConnector1">
            <a:avLst/>
          </a:prstGeom>
          <a:ln w="19050"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endCxn id="25" idx="1"/>
          </p:cNvCxnSpPr>
          <p:nvPr/>
        </p:nvCxnSpPr>
        <p:spPr>
          <a:xfrm rot="5400000" flipH="1" flipV="1">
            <a:off x="3003550" y="3454400"/>
            <a:ext cx="3168650" cy="133350"/>
          </a:xfrm>
          <a:prstGeom prst="bentConnector2">
            <a:avLst/>
          </a:prstGeom>
          <a:ln w="19050"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5" idx="2"/>
            <a:endCxn id="26" idx="0"/>
          </p:cNvCxnSpPr>
          <p:nvPr/>
        </p:nvCxnSpPr>
        <p:spPr>
          <a:xfrm>
            <a:off x="5565775" y="2324100"/>
            <a:ext cx="0" cy="514350"/>
          </a:xfrm>
          <a:prstGeom prst="straightConnector1">
            <a:avLst/>
          </a:prstGeom>
          <a:ln w="19050"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6" idx="2"/>
          </p:cNvCxnSpPr>
          <p:nvPr/>
        </p:nvCxnSpPr>
        <p:spPr>
          <a:xfrm flipH="1">
            <a:off x="5562600" y="3613150"/>
            <a:ext cx="3175" cy="311150"/>
          </a:xfrm>
          <a:prstGeom prst="straightConnector1">
            <a:avLst/>
          </a:prstGeom>
          <a:ln w="19050"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28" idx="1"/>
          </p:cNvCxnSpPr>
          <p:nvPr/>
        </p:nvCxnSpPr>
        <p:spPr>
          <a:xfrm rot="5400000" flipH="1" flipV="1">
            <a:off x="6094413" y="2655889"/>
            <a:ext cx="1987550" cy="549273"/>
          </a:xfrm>
          <a:prstGeom prst="bentConnector2">
            <a:avLst/>
          </a:prstGeom>
          <a:ln w="19050"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8" idx="2"/>
            <a:endCxn id="29" idx="0"/>
          </p:cNvCxnSpPr>
          <p:nvPr/>
        </p:nvCxnSpPr>
        <p:spPr>
          <a:xfrm>
            <a:off x="8274050" y="2324100"/>
            <a:ext cx="0" cy="488950"/>
          </a:xfrm>
          <a:prstGeom prst="straightConnector1">
            <a:avLst/>
          </a:prstGeom>
          <a:ln w="19050"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9" idx="2"/>
          </p:cNvCxnSpPr>
          <p:nvPr/>
        </p:nvCxnSpPr>
        <p:spPr>
          <a:xfrm>
            <a:off x="8274050" y="3587750"/>
            <a:ext cx="6350" cy="336550"/>
          </a:xfrm>
          <a:prstGeom prst="straightConnector1">
            <a:avLst/>
          </a:prstGeom>
          <a:ln w="19050"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endCxn id="32" idx="1"/>
          </p:cNvCxnSpPr>
          <p:nvPr/>
        </p:nvCxnSpPr>
        <p:spPr>
          <a:xfrm rot="5400000" flipH="1" flipV="1">
            <a:off x="9393238" y="3379789"/>
            <a:ext cx="723900" cy="365123"/>
          </a:xfrm>
          <a:prstGeom prst="bentConnector2">
            <a:avLst/>
          </a:prstGeom>
          <a:ln w="19050"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2" idx="0"/>
            <a:endCxn id="31" idx="2"/>
          </p:cNvCxnSpPr>
          <p:nvPr/>
        </p:nvCxnSpPr>
        <p:spPr>
          <a:xfrm flipV="1">
            <a:off x="10848975" y="2298700"/>
            <a:ext cx="0" cy="514350"/>
          </a:xfrm>
          <a:prstGeom prst="straightConnector1">
            <a:avLst/>
          </a:prstGeom>
          <a:ln w="19050"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2" idx="2"/>
            <a:endCxn id="33" idx="0"/>
          </p:cNvCxnSpPr>
          <p:nvPr/>
        </p:nvCxnSpPr>
        <p:spPr>
          <a:xfrm>
            <a:off x="10848975" y="3587750"/>
            <a:ext cx="0" cy="1587500"/>
          </a:xfrm>
          <a:prstGeom prst="straightConnector1">
            <a:avLst/>
          </a:prstGeom>
          <a:ln w="19050"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03067" y="1671846"/>
            <a:ext cx="1507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 SECOND TIMER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2653189" y="1652369"/>
            <a:ext cx="1507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Agent ALPHA</a:t>
            </a:r>
          </a:p>
          <a:p>
            <a:pPr algn="ctr"/>
            <a:r>
              <a:rPr lang="en-US" dirty="0" smtClean="0"/>
              <a:t>Activated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811555" y="1631951"/>
            <a:ext cx="1507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Agent BETA</a:t>
            </a:r>
          </a:p>
          <a:p>
            <a:pPr algn="ctr"/>
            <a:r>
              <a:rPr lang="en-US" dirty="0" smtClean="0"/>
              <a:t>Activated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485540" y="1613584"/>
            <a:ext cx="1614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Agent COBRA</a:t>
            </a:r>
          </a:p>
          <a:p>
            <a:pPr algn="ctr"/>
            <a:r>
              <a:rPr lang="en-US" dirty="0" smtClean="0"/>
              <a:t>Activated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0095389" y="1518335"/>
            <a:ext cx="15071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NOT EMERGENCY</a:t>
            </a:r>
          </a:p>
          <a:p>
            <a:pPr algn="ctr"/>
            <a:r>
              <a:rPr lang="en-US" dirty="0" smtClean="0"/>
              <a:t>Store to Memory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653189" y="2810639"/>
            <a:ext cx="1507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Attend the</a:t>
            </a:r>
          </a:p>
          <a:p>
            <a:pPr algn="ctr"/>
            <a:r>
              <a:rPr lang="en-US" dirty="0" smtClean="0"/>
              <a:t>Phone call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2641443" y="4007534"/>
            <a:ext cx="1507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Record voice message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3563780" y="5328334"/>
            <a:ext cx="150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Send to BETA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4709635" y="2838449"/>
            <a:ext cx="171656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Natural Language processing</a:t>
            </a:r>
          </a:p>
          <a:p>
            <a:pPr algn="ctr"/>
            <a:r>
              <a:rPr lang="en-US" dirty="0" smtClean="0"/>
              <a:t>Voice to text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096986" y="4145003"/>
            <a:ext cx="178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Send to COBRA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393066" y="2790309"/>
            <a:ext cx="1786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Semantic Analyzer &amp; Ontology retrieval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904718" y="3946951"/>
            <a:ext cx="1786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Send Result to GAMMA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095389" y="2889935"/>
            <a:ext cx="1507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Agent </a:t>
            </a:r>
            <a:r>
              <a:rPr lang="en-US" dirty="0" smtClean="0"/>
              <a:t>GAMMA</a:t>
            </a:r>
          </a:p>
          <a:p>
            <a:pPr algn="ctr"/>
            <a:r>
              <a:rPr lang="en-US" dirty="0" smtClean="0"/>
              <a:t>Activated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9944577" y="5252135"/>
            <a:ext cx="1823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SEND TO BACKUP CONTACT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123830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Pravin\Desktop\Pravin\Dia\Untitled3.jpg"/>
          <p:cNvPicPr/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65125"/>
            <a:ext cx="4013200" cy="636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Pravin\Desktop\Pravin\Dia\Untitled2.jpg"/>
          <p:cNvPicPr/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365125"/>
            <a:ext cx="3987800" cy="6369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7499036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6578600" cy="6731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EXISTING SYSTEM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74784435"/>
              </p:ext>
            </p:extLst>
          </p:nvPr>
        </p:nvGraphicFramePr>
        <p:xfrm>
          <a:off x="1927684" y="495301"/>
          <a:ext cx="7673517" cy="6255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7839"/>
                <a:gridCol w="2557839"/>
                <a:gridCol w="2557839"/>
              </a:tblGrid>
              <a:tr h="9978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705" marR="81705" marT="40852" marB="40852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EXISTING SYSTEM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705" marR="81705" marT="40852" marB="40852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SYSTEM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705" marR="81705" marT="40852" marB="40852"/>
                </a:tc>
              </a:tr>
              <a:tr h="8846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Automated voice recording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705" marR="81705" marT="40852" marB="4085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705" marR="81705" marT="40852" marB="4085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705" marR="81705" marT="40852" marB="40852"/>
                </a:tc>
              </a:tr>
              <a:tr h="7757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Analyzing a voice call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705" marR="81705" marT="40852" marB="4085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705" marR="81705" marT="40852" marB="4085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705" marR="81705" marT="40852" marB="40852"/>
                </a:tc>
              </a:tr>
              <a:tr h="61356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 to text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705" marR="81705" marT="40852" marB="4085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705" marR="81705" marT="40852" marB="4085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705" marR="81705" marT="40852" marB="40852"/>
                </a:tc>
              </a:tr>
              <a:tr h="92753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See if emergency message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705" marR="81705" marT="40852" marB="4085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705" marR="81705" marT="40852" marB="4085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705" marR="81705" marT="40852" marB="40852"/>
                </a:tc>
              </a:tr>
              <a:tr h="92753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Over-ride silent to deliver message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705" marR="81705" marT="40852" marB="4085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705" marR="81705" marT="40852" marB="4085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705" marR="81705" marT="40852" marB="40852"/>
                </a:tc>
              </a:tr>
              <a:tr h="110888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Self-Learning keywords and synonyms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705" marR="81705" marT="40852" marB="4085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705" marR="81705" marT="40852" marB="4085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705" marR="81705" marT="40852" marB="40852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3812253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920" y="382631"/>
            <a:ext cx="3691966" cy="753930"/>
          </a:xfrm>
        </p:spPr>
        <p:txBody>
          <a:bodyPr>
            <a:normAutofit/>
          </a:bodyPr>
          <a:lstStyle/>
          <a:p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1136561"/>
            <a:ext cx="11239500" cy="47625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state of emergency is prevailing all the time, but noticing it at the right time becomes a problem</a:t>
            </a:r>
          </a:p>
          <a:p>
            <a:pPr>
              <a:lnSpc>
                <a:spcPct val="150000"/>
              </a:lnSpc>
            </a:pPr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we can use an external agent who can keep a responsibility of delivering the right messages at right time</a:t>
            </a:r>
          </a:p>
        </p:txBody>
      </p:sp>
    </p:spTree>
    <p:extLst>
      <p:ext uri="{BB962C8B-B14F-4D97-AF65-F5344CB8AC3E}">
        <p14:creationId xmlns="" xmlns:p14="http://schemas.microsoft.com/office/powerpoint/2010/main" val="14955048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228600"/>
            <a:ext cx="5689600" cy="611188"/>
          </a:xfrm>
        </p:spPr>
        <p:txBody>
          <a:bodyPr>
            <a:normAutofit fontScale="90000"/>
          </a:bodyPr>
          <a:lstStyle/>
          <a:p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ENHANCEMENT: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299" y="1025525"/>
            <a:ext cx="11205749" cy="565084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Modern tools and approaches can be implemented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made as an app and can be used in mobile phones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avoid wrong alert through prank calls parser, sentiment analyzer acoustic analyzer can be additionally implemented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Intelligent agent can be implemented at the service provider server, such that network coverage problems can be overpassed.</a:t>
            </a:r>
          </a:p>
        </p:txBody>
      </p:sp>
    </p:spTree>
    <p:extLst>
      <p:ext uri="{BB962C8B-B14F-4D97-AF65-F5344CB8AC3E}">
        <p14:creationId xmlns="" xmlns:p14="http://schemas.microsoft.com/office/powerpoint/2010/main" val="3668263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215900"/>
            <a:ext cx="3124200" cy="776288"/>
          </a:xfrm>
        </p:spPr>
        <p:txBody>
          <a:bodyPr>
            <a:normAutofit/>
          </a:bodyPr>
          <a:lstStyle/>
          <a:p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2188"/>
            <a:ext cx="11506200" cy="563721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[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1]   Using semantic techniques to access web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data,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Raquel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Trilloa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Laura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Pob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Sergio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Ilarria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Sonia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Bergamaschib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Eduardo Mena – IIS Department, University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of Zaragoza Maria de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Luna 1,50018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Zaragoza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Spain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II Department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University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of Modena and Reggio Emilia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Via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Vignolese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905,41125 Modena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Italy. </a:t>
            </a:r>
            <a:r>
              <a:rPr lang="en-US" sz="2000" u="sng" dirty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www.elsevier.com/locate/infosys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[2]   An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antology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- based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retrieval system using semantic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indexing,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Soner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Kara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Ozgur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Alan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Orkunt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Sabuncu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Samet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Akpinar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Nihan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K. 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Cicekli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Ferda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N. 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Alpaslan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Department of Computer  Engineering, METU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Ankara,Turkey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Article (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22 September 2011) </a:t>
            </a:r>
            <a:r>
              <a:rPr lang="en-US" sz="2000" u="sng" dirty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www.elsevier.com/locate/infosys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[3]   Properties and Models of  Software Agents and Agent System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Prof. Dr. Erika Horn, Mario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Kupries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Drik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Department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of Computer Science Am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Neuen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Palais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10 14469 Potsdam Europe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Germany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[4]   Test Coverage Criteria for Agent Interaction Testing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Tim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Miller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Lin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Padgham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John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Thangarajah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Department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of Computer Science and Software Engineering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University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of Melbourne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Department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of Computer Science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RMIT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University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Melbourne, Australia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[5]    A Metrics Suite for the Communication of Multi-agent Systems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C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Gutie`rrez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I.Garcia-Magarino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[6]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Expert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System with Applications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SWSNL : Semantic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Web Search Using Natural Language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Ivan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Habernala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Miloslav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Konopikb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Department of Computer Science and Engineering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Faculty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of Applied Sciences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University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of West Bohemia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Univerzitni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`</a:t>
            </a: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[7]    Expert Systems  with Applications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Semantic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Web service discovery using natural language processing techniques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Jordy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Sangersa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Flavius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Frasincara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Frederik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Hogenbooma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Vadim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Chepegin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Erasmus University Rotterdam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Netherlands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just"/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842620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52400"/>
            <a:ext cx="11684000" cy="6464300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[6]   Expert System with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Applications, SWSNL : Semantic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Web Search Using Natural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Language, Ivan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Habernala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Miloslav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Konopikb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Department of Computer Science and Engineering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Faculty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of Applied Sciences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University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of West Bohemia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Univerzitni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[7]    Expert Systems  with Applications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Semantic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Web service discovery using natural language processing techniques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Jordy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Sangersa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Flavius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Frasincara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Frederik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Hogenbooma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Vadim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Chepegin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Erasmus University Rotterdam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Netherlands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[8]    J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Cardoso, The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Semantic Web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vision : where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are we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? IEEE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Intelligent Systems 22(5) (2007)</a:t>
            </a: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[9]   The Semantic Web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T. Berners-Lee, J.A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Hendler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O.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Lassila,Scientific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American 284(May 5 2011)</a:t>
            </a: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[10]  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E.Miller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Reuse, repurpose, remix, in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Proceedings of the Semantic Technologies Conference 2008,San Jose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CA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[11]   Software Agent Technology: An overview Application to Virtual Enterprises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Chrysanthi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Georgakarakou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&amp;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Anastasios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A. Economides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Information Systems Department University of  Macedonia.</a:t>
            </a: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[12]   Software Agents: A Literature Survey(10.6.2005) Helsinki University of Technology Systems Analysis Laboratory.</a:t>
            </a:r>
          </a:p>
          <a:p>
            <a:pPr lvl="0"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[13]   Investigation into Self-Adaptive Software Agents Development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E.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Grishikashvili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2000" u="sng" dirty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http://www.cms.livjm.ac.uk/cmsegris/Deliverables/Reports/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409040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6008" y="2141952"/>
            <a:ext cx="4521889" cy="1916152"/>
          </a:xfrm>
        </p:spPr>
        <p:txBody>
          <a:bodyPr>
            <a:normAutofit/>
          </a:bodyPr>
          <a:lstStyle/>
          <a:p>
            <a:pPr algn="ctr"/>
            <a:r>
              <a:rPr lang="en-US" sz="8500" dirty="0" smtClean="0">
                <a:latin typeface="French Script MT" panose="03020402040607040605" pitchFamily="66" charset="0"/>
              </a:rPr>
              <a:t>Queries..</a:t>
            </a:r>
            <a:endParaRPr lang="en-US" sz="8500" dirty="0">
              <a:latin typeface="French Script MT" panose="03020402040607040605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63437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9487" y="2753487"/>
            <a:ext cx="4844956" cy="1325563"/>
          </a:xfrm>
        </p:spPr>
        <p:txBody>
          <a:bodyPr>
            <a:noAutofit/>
          </a:bodyPr>
          <a:lstStyle/>
          <a:p>
            <a:r>
              <a:rPr lang="en-US" sz="60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latin typeface="Sitka Banner" panose="02000505000000020004" pitchFamily="2" charset="0"/>
              </a:rPr>
              <a:t>INTELL.COMM</a:t>
            </a:r>
            <a:endParaRPr lang="en-US" sz="60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latin typeface="Sitka Banner" panose="02000505000000020004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61752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0"/>
            <a:ext cx="2832100" cy="1184275"/>
          </a:xfrm>
        </p:spPr>
        <p:txBody>
          <a:bodyPr>
            <a:normAutofit/>
          </a:bodyPr>
          <a:lstStyle/>
          <a:p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1153090"/>
            <a:ext cx="11176000" cy="521013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 telecommunication call recording </a:t>
            </a:r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 has the ability to accept and record the voice calls, in </a:t>
            </a:r>
            <a:r>
              <a:rPr lang="en-US" sz="2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absence </a:t>
            </a:r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2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user. </a:t>
            </a:r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the user or the system cannot predict the importance of message of the </a:t>
            </a:r>
            <a:r>
              <a:rPr lang="en-US" sz="2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caller</a:t>
            </a:r>
            <a:endParaRPr lang="en-US" sz="25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5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the telecommunication more effective and intelligent. An Intelligent agent which has a semantic </a:t>
            </a:r>
            <a:r>
              <a:rPr lang="en-US" sz="2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Analyzer, </a:t>
            </a:r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processes natural human language to infer a content through ontology, which correlates with </a:t>
            </a:r>
            <a:r>
              <a:rPr lang="en-US" sz="2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linguistical</a:t>
            </a:r>
            <a:r>
              <a:rPr lang="en-US" sz="2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the </a:t>
            </a:r>
            <a:r>
              <a:rPr lang="en-US" sz="2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speaker</a:t>
            </a:r>
            <a:endParaRPr lang="en-US" sz="25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5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epistle is sent to the user in case of exigency or the voice message is stored by default </a:t>
            </a:r>
            <a:r>
              <a:rPr lang="en-US" sz="2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en-US" sz="25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78579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625" y="192310"/>
            <a:ext cx="5877975" cy="976090"/>
          </a:xfrm>
        </p:spPr>
        <p:txBody>
          <a:bodyPr>
            <a:noAutofit/>
          </a:bodyPr>
          <a:lstStyle/>
          <a:p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r>
              <a:rPr lang="en-US" sz="3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624" y="1168400"/>
            <a:ext cx="11440575" cy="5334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Ontology based information retrieval system are used in web search, data mining, etc.,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field of telecommunication, it is not been so far implemented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 telephony system only records the voice call but will not analyze the content of the voice call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may not know the emergency of the message until the user hears the message</a:t>
            </a:r>
          </a:p>
        </p:txBody>
      </p:sp>
    </p:spTree>
    <p:extLst>
      <p:ext uri="{BB962C8B-B14F-4D97-AF65-F5344CB8AC3E}">
        <p14:creationId xmlns="" xmlns:p14="http://schemas.microsoft.com/office/powerpoint/2010/main" val="26902017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163" y="2998794"/>
            <a:ext cx="1486782" cy="876561"/>
          </a:xfrm>
          <a:prstGeom prst="rect">
            <a:avLst/>
          </a:prstGeom>
          <a:blipFill dpi="0" rotWithShape="1">
            <a:blip r:embed="rId3">
              <a:alphaModFix amt="8000"/>
            </a:blip>
            <a:srcRect/>
            <a:tile tx="0" ty="0" sx="100000" sy="100000" flip="none" algn="tl"/>
          </a:blipFill>
        </p:spPr>
      </p:pic>
      <p:grpSp>
        <p:nvGrpSpPr>
          <p:cNvPr id="11" name="Group 10"/>
          <p:cNvGrpSpPr/>
          <p:nvPr/>
        </p:nvGrpSpPr>
        <p:grpSpPr>
          <a:xfrm>
            <a:off x="192046" y="1790319"/>
            <a:ext cx="1809750" cy="3295650"/>
            <a:chOff x="192046" y="1790319"/>
            <a:chExt cx="1809750" cy="32956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046" y="1790319"/>
              <a:ext cx="1809750" cy="329565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806" y="3075386"/>
              <a:ext cx="933391" cy="723378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244" y="2228844"/>
            <a:ext cx="1802710" cy="2857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943" y="2998794"/>
            <a:ext cx="1486782" cy="876561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0099402" y="1790319"/>
            <a:ext cx="1809750" cy="3295650"/>
            <a:chOff x="192046" y="1790319"/>
            <a:chExt cx="1809750" cy="329565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046" y="1790319"/>
              <a:ext cx="1809750" cy="329565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806" y="3075386"/>
              <a:ext cx="933391" cy="723378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10099402" y="1788182"/>
            <a:ext cx="1809750" cy="3295650"/>
            <a:chOff x="10099402" y="1788182"/>
            <a:chExt cx="1809750" cy="329565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9402" y="1788182"/>
              <a:ext cx="1809750" cy="329565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7308" y="3022859"/>
              <a:ext cx="893938" cy="7255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471768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2725"/>
            <a:ext cx="4559300" cy="650875"/>
          </a:xfrm>
        </p:spPr>
        <p:txBody>
          <a:bodyPr>
            <a:normAutofit/>
          </a:bodyPr>
          <a:lstStyle/>
          <a:p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WORK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1076324"/>
            <a:ext cx="10515600" cy="53879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Recording the call as per the existing telephony system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Activating an Artificial Agent to act on the recorded message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and semantic analyzer is used by the agent to process the voice clip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an Ontology based information retrieval to predict the meaning of the voice call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matching the pre-defined keywords and criteria from the database, the agent concludes the rate of emergency of the message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87111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163" y="2998794"/>
            <a:ext cx="1486782" cy="876561"/>
          </a:xfrm>
          <a:prstGeom prst="rect">
            <a:avLst/>
          </a:prstGeom>
          <a:blipFill dpi="0" rotWithShape="1">
            <a:blip r:embed="rId3">
              <a:alphaModFix amt="8000"/>
            </a:blip>
            <a:srcRect/>
            <a:tile tx="0" ty="0" sx="100000" sy="100000" flip="none" algn="tl"/>
          </a:blipFill>
        </p:spPr>
      </p:pic>
      <p:grpSp>
        <p:nvGrpSpPr>
          <p:cNvPr id="5" name="Group 4"/>
          <p:cNvGrpSpPr/>
          <p:nvPr/>
        </p:nvGrpSpPr>
        <p:grpSpPr>
          <a:xfrm>
            <a:off x="192046" y="1790319"/>
            <a:ext cx="1809750" cy="3295650"/>
            <a:chOff x="192046" y="1790319"/>
            <a:chExt cx="1809750" cy="329565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046" y="1790319"/>
              <a:ext cx="1809750" cy="329565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806" y="3075386"/>
              <a:ext cx="933391" cy="723378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244" y="2228844"/>
            <a:ext cx="1802710" cy="2857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943" y="2998794"/>
            <a:ext cx="1486782" cy="876561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0099402" y="1790319"/>
            <a:ext cx="1809750" cy="3295650"/>
            <a:chOff x="192046" y="1790319"/>
            <a:chExt cx="1809750" cy="329565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046" y="1790319"/>
              <a:ext cx="1809750" cy="329565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806" y="3075386"/>
              <a:ext cx="933391" cy="723378"/>
            </a:xfrm>
            <a:prstGeom prst="rect">
              <a:avLst/>
            </a:prstGeom>
          </p:spPr>
        </p:pic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394" y="2998794"/>
            <a:ext cx="1113765" cy="8910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491739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099402" y="1790319"/>
            <a:ext cx="1809750" cy="3295650"/>
            <a:chOff x="10099402" y="1790319"/>
            <a:chExt cx="1809750" cy="329565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9402" y="1790319"/>
              <a:ext cx="1809750" cy="329565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47394" y="2992638"/>
              <a:ext cx="1113765" cy="891012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59042">
            <a:off x="7832943" y="2998794"/>
            <a:ext cx="1486782" cy="87656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246" y="-9948"/>
            <a:ext cx="2271765" cy="36005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4301016">
            <a:off x="4302958" y="2700793"/>
            <a:ext cx="681776" cy="1347350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794906" y="4156747"/>
            <a:ext cx="3096587" cy="2093331"/>
            <a:chOff x="2913984" y="2992637"/>
            <a:chExt cx="3096587" cy="2093331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3984" y="2992637"/>
              <a:ext cx="3096587" cy="2093331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91720">
              <a:off x="4849891" y="3335710"/>
              <a:ext cx="512064" cy="4297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14328817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228600"/>
            <a:ext cx="10515600" cy="923925"/>
          </a:xfrm>
        </p:spPr>
        <p:txBody>
          <a:bodyPr>
            <a:normAutofit/>
          </a:bodyPr>
          <a:lstStyle/>
          <a:p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IMPLIED: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1200150"/>
            <a:ext cx="10515600" cy="52006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 Data[3] retrieval - can be done by Semantic Indexing</a:t>
            </a:r>
          </a:p>
          <a:p>
            <a:pPr>
              <a:lnSpc>
                <a:spcPct val="150000"/>
              </a:lnSpc>
            </a:pPr>
            <a:r>
              <a:rPr 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Gather knowledge from the web and store it as meta-data for easy data retrieval[4]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using Parts of speech tagging, lemmatization and word sense </a:t>
            </a:r>
            <a:r>
              <a:rPr 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disambiguation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- None of these search technique and language processing is so far implemented in Telephony system</a:t>
            </a:r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6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93282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1008</Words>
  <Application>Microsoft Office PowerPoint</Application>
  <PresentationFormat>Custom</PresentationFormat>
  <Paragraphs>97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INTELLIGENT TELE-COMMUNICATION SYSTEM USING  SEMANTIC BASED INFORMATION RETRIEVAL</vt:lpstr>
      <vt:lpstr>INTELL.COMM</vt:lpstr>
      <vt:lpstr>ABSTRACT</vt:lpstr>
      <vt:lpstr>PROBLEM DEFINITION:</vt:lpstr>
      <vt:lpstr>Slide 5</vt:lpstr>
      <vt:lpstr>PROPOSED WORK</vt:lpstr>
      <vt:lpstr>Slide 7</vt:lpstr>
      <vt:lpstr>Slide 8</vt:lpstr>
      <vt:lpstr>TECHNIQUES IMPLIED:</vt:lpstr>
      <vt:lpstr>ARCHITECTURE DIAGRAM:</vt:lpstr>
      <vt:lpstr>PROCESS FLOW DIAGRAM:</vt:lpstr>
      <vt:lpstr>Slide 12</vt:lpstr>
      <vt:lpstr>COMPARISON WITH EXISTING SYSTEM</vt:lpstr>
      <vt:lpstr>CONCLUSION</vt:lpstr>
      <vt:lpstr>FUTURE ENHANCEMENT:</vt:lpstr>
      <vt:lpstr>REFERENCE</vt:lpstr>
      <vt:lpstr>Slide 17</vt:lpstr>
      <vt:lpstr>Queries..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DOMAIN:  Artificial Intelligence in Telecommunication</dc:title>
  <dc:creator>Pravin Pathi</dc:creator>
  <cp:lastModifiedBy>jothy</cp:lastModifiedBy>
  <cp:revision>107</cp:revision>
  <dcterms:created xsi:type="dcterms:W3CDTF">2014-12-26T00:41:46Z</dcterms:created>
  <dcterms:modified xsi:type="dcterms:W3CDTF">2016-03-27T06:33:34Z</dcterms:modified>
</cp:coreProperties>
</file>