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3" r:id="rId8"/>
    <p:sldId id="264" r:id="rId9"/>
    <p:sldId id="266" r:id="rId10"/>
    <p:sldId id="267" r:id="rId11"/>
    <p:sldId id="268" r:id="rId12"/>
    <p:sldId id="265" r:id="rId13"/>
    <p:sldId id="271" r:id="rId14"/>
    <p:sldId id="270" r:id="rId15"/>
    <p:sldId id="273"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DE9B"/>
    <a:srgbClr val="428E5F"/>
    <a:srgbClr val="319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43B2714-0DDA-494A-8A5C-5A7E3835A22A}" type="datetimeFigureOut">
              <a:rPr lang="en-IN" smtClean="0"/>
              <a:t>09-07-2023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265943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B2714-0DDA-494A-8A5C-5A7E3835A22A}"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366077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B2714-0DDA-494A-8A5C-5A7E3835A22A}"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214592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B2714-0DDA-494A-8A5C-5A7E3835A22A}"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DB856-6AF6-4EA5-B775-2A4DC91CBC1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2262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B2714-0DDA-494A-8A5C-5A7E3835A22A}"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891104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3B2714-0DDA-494A-8A5C-5A7E3835A22A}" type="datetimeFigureOut">
              <a:rPr lang="en-IN" smtClean="0"/>
              <a:t>09-07-2023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1768643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3B2714-0DDA-494A-8A5C-5A7E3835A22A}" type="datetimeFigureOut">
              <a:rPr lang="en-IN" smtClean="0"/>
              <a:t>09-07-2023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634619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B2714-0DDA-494A-8A5C-5A7E3835A22A}"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2658792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B2714-0DDA-494A-8A5C-5A7E3835A22A}"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423333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B2714-0DDA-494A-8A5C-5A7E3835A22A}"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3778611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B2714-0DDA-494A-8A5C-5A7E3835A22A}"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1060966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B2714-0DDA-494A-8A5C-5A7E3835A22A}"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104181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B2714-0DDA-494A-8A5C-5A7E3835A22A}" type="datetimeFigureOut">
              <a:rPr lang="en-IN" smtClean="0"/>
              <a:t>09-07-2023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188461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3B2714-0DDA-494A-8A5C-5A7E3835A22A}" type="datetimeFigureOut">
              <a:rPr lang="en-IN" smtClean="0"/>
              <a:t>09-07-2023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226601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B2714-0DDA-494A-8A5C-5A7E3835A22A}" type="datetimeFigureOut">
              <a:rPr lang="en-IN" smtClean="0"/>
              <a:t>09-07-2023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79697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B2714-0DDA-494A-8A5C-5A7E3835A22A}"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379261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B2714-0DDA-494A-8A5C-5A7E3835A22A}"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DB856-6AF6-4EA5-B775-2A4DC91CBC1A}" type="slidenum">
              <a:rPr lang="en-IN" smtClean="0"/>
              <a:t>‹#›</a:t>
            </a:fld>
            <a:endParaRPr lang="en-IN"/>
          </a:p>
        </p:txBody>
      </p:sp>
    </p:spTree>
    <p:extLst>
      <p:ext uri="{BB962C8B-B14F-4D97-AF65-F5344CB8AC3E}">
        <p14:creationId xmlns:p14="http://schemas.microsoft.com/office/powerpoint/2010/main" val="211618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3B2714-0DDA-494A-8A5C-5A7E3835A22A}" type="datetimeFigureOut">
              <a:rPr lang="en-IN" smtClean="0"/>
              <a:t>09-07-2023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CDB856-6AF6-4EA5-B775-2A4DC91CBC1A}" type="slidenum">
              <a:rPr lang="en-IN" smtClean="0"/>
              <a:t>‹#›</a:t>
            </a:fld>
            <a:endParaRPr lang="en-IN"/>
          </a:p>
        </p:txBody>
      </p:sp>
    </p:spTree>
    <p:extLst>
      <p:ext uri="{BB962C8B-B14F-4D97-AF65-F5344CB8AC3E}">
        <p14:creationId xmlns:p14="http://schemas.microsoft.com/office/powerpoint/2010/main" val="1644061068"/>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8553-E683-85A8-3DC1-DC5210F51DC4}"/>
              </a:ext>
            </a:extLst>
          </p:cNvPr>
          <p:cNvSpPr>
            <a:spLocks noGrp="1"/>
          </p:cNvSpPr>
          <p:nvPr>
            <p:ph type="ctrTitle"/>
          </p:nvPr>
        </p:nvSpPr>
        <p:spPr>
          <a:xfrm>
            <a:off x="2348753" y="1281953"/>
            <a:ext cx="8319246" cy="2644588"/>
          </a:xfrm>
        </p:spPr>
        <p:txBody>
          <a:bodyPr/>
          <a:lstStyle/>
          <a:p>
            <a:r>
              <a:rPr lang="en-IN" dirty="0"/>
              <a:t>HOME SECURITY AUTOMATION AND FIRE ALARM SYSTEM</a:t>
            </a:r>
          </a:p>
        </p:txBody>
      </p:sp>
      <p:sp>
        <p:nvSpPr>
          <p:cNvPr id="3" name="Subtitle 2">
            <a:extLst>
              <a:ext uri="{FF2B5EF4-FFF2-40B4-BE49-F238E27FC236}">
                <a16:creationId xmlns:a16="http://schemas.microsoft.com/office/drawing/2014/main" id="{276B29A2-8882-DB48-59A6-81D3B577E7F6}"/>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192348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98DEB-D781-5B2E-0D38-8CFE3391F5A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99B09E9-AAD6-43CD-4A9B-791E7045FF35}"/>
              </a:ext>
            </a:extLst>
          </p:cNvPr>
          <p:cNvSpPr>
            <a:spLocks noGrp="1"/>
          </p:cNvSpPr>
          <p:nvPr>
            <p:ph idx="1"/>
          </p:nvPr>
        </p:nvSpPr>
        <p:spPr>
          <a:xfrm>
            <a:off x="1141413" y="367553"/>
            <a:ext cx="9905998" cy="6203577"/>
          </a:xfrm>
        </p:spPr>
        <p:txBody>
          <a:bodyPr>
            <a:normAutofit fontScale="92500" lnSpcReduction="20000"/>
          </a:bodyPr>
          <a:lstStyle/>
          <a:p>
            <a:pPr marL="0" indent="0">
              <a:buNone/>
            </a:pPr>
            <a:r>
              <a:rPr lang="en-IN" u="sng" dirty="0">
                <a:latin typeface="Arial" panose="020B0604020202020204" pitchFamily="34" charset="0"/>
                <a:cs typeface="Arial" panose="020B0604020202020204" pitchFamily="34" charset="0"/>
              </a:rPr>
              <a:t>PIEZO BUZZER</a:t>
            </a:r>
            <a:r>
              <a:rPr lang="en-IN" u="sng" dirty="0"/>
              <a:t>:</a:t>
            </a:r>
          </a:p>
          <a:p>
            <a:pPr marL="0" indent="0">
              <a:lnSpc>
                <a:spcPct val="110000"/>
              </a:lnSpc>
              <a:buNone/>
            </a:pPr>
            <a:r>
              <a:rPr lang="en-US" b="0" i="0" dirty="0">
                <a:effectLst/>
                <a:latin typeface="arial" panose="020B0604020202020204" pitchFamily="34" charset="0"/>
              </a:rPr>
              <a:t>It is basically </a:t>
            </a:r>
            <a:r>
              <a:rPr lang="en-US" i="0" dirty="0">
                <a:effectLst/>
                <a:latin typeface="arial" panose="020B0604020202020204" pitchFamily="34" charset="0"/>
              </a:rPr>
              <a:t>a tiny speaker that </a:t>
            </a:r>
            <a:r>
              <a:rPr lang="en-US" dirty="0">
                <a:latin typeface="arial" panose="020B0604020202020204" pitchFamily="34" charset="0"/>
              </a:rPr>
              <a:t>we</a:t>
            </a:r>
            <a:r>
              <a:rPr lang="en-US" i="0" dirty="0">
                <a:effectLst/>
                <a:latin typeface="arial" panose="020B0604020202020204" pitchFamily="34" charset="0"/>
              </a:rPr>
              <a:t> can</a:t>
            </a:r>
          </a:p>
          <a:p>
            <a:pPr marL="0" indent="0">
              <a:lnSpc>
                <a:spcPct val="110000"/>
              </a:lnSpc>
              <a:buNone/>
            </a:pPr>
            <a:r>
              <a:rPr lang="en-US" i="0" dirty="0">
                <a:effectLst/>
                <a:latin typeface="arial" panose="020B0604020202020204" pitchFamily="34" charset="0"/>
              </a:rPr>
              <a:t>connect directly to an Arduino</a:t>
            </a:r>
            <a:r>
              <a:rPr lang="en-US" b="0" i="0" dirty="0">
                <a:effectLst/>
                <a:latin typeface="arial" panose="020B0604020202020204" pitchFamily="34" charset="0"/>
              </a:rPr>
              <a:t>. </a:t>
            </a:r>
            <a:r>
              <a:rPr lang="en-US" dirty="0">
                <a:latin typeface="arial" panose="020B0604020202020204" pitchFamily="34" charset="0"/>
              </a:rPr>
              <a:t>We</a:t>
            </a:r>
            <a:r>
              <a:rPr lang="en-US" b="0" i="0" dirty="0">
                <a:effectLst/>
                <a:latin typeface="arial" panose="020B0604020202020204" pitchFamily="34" charset="0"/>
              </a:rPr>
              <a:t> can make</a:t>
            </a:r>
          </a:p>
          <a:p>
            <a:pPr marL="0" indent="0">
              <a:lnSpc>
                <a:spcPct val="110000"/>
              </a:lnSpc>
              <a:buNone/>
            </a:pPr>
            <a:r>
              <a:rPr lang="en-US" b="0" i="0" dirty="0">
                <a:effectLst/>
                <a:latin typeface="arial" panose="020B0604020202020204" pitchFamily="34" charset="0"/>
              </a:rPr>
              <a:t>it </a:t>
            </a:r>
            <a:r>
              <a:rPr lang="en-US" dirty="0">
                <a:latin typeface="arial" panose="020B0604020202020204" pitchFamily="34" charset="0"/>
              </a:rPr>
              <a:t>emit</a:t>
            </a:r>
            <a:r>
              <a:rPr lang="en-US" b="0" i="0" dirty="0">
                <a:effectLst/>
                <a:latin typeface="arial" panose="020B0604020202020204" pitchFamily="34" charset="0"/>
              </a:rPr>
              <a:t> a tone at a particular frequency </a:t>
            </a:r>
            <a:r>
              <a:rPr lang="en-US" dirty="0">
                <a:latin typeface="arial" panose="020B0604020202020204" pitchFamily="34" charset="0"/>
              </a:rPr>
              <a:t>we</a:t>
            </a:r>
            <a:r>
              <a:rPr lang="en-US" b="0" i="0" dirty="0">
                <a:effectLst/>
                <a:latin typeface="arial" panose="020B0604020202020204" pitchFamily="34" charset="0"/>
              </a:rPr>
              <a:t> set </a:t>
            </a:r>
          </a:p>
          <a:p>
            <a:pPr marL="0" indent="0">
              <a:lnSpc>
                <a:spcPct val="110000"/>
              </a:lnSpc>
              <a:buNone/>
            </a:pPr>
            <a:r>
              <a:rPr lang="en-US" b="0" i="0" dirty="0">
                <a:effectLst/>
                <a:latin typeface="arial" panose="020B0604020202020204" pitchFamily="34" charset="0"/>
              </a:rPr>
              <a:t>in response to a given input.</a:t>
            </a:r>
          </a:p>
          <a:p>
            <a:pPr marL="0" indent="0">
              <a:lnSpc>
                <a:spcPct val="110000"/>
              </a:lnSpc>
              <a:buNone/>
            </a:pPr>
            <a:endParaRPr lang="en-US" b="0" i="0" dirty="0">
              <a:effectLst/>
              <a:latin typeface="arial" panose="020B0604020202020204" pitchFamily="34" charset="0"/>
            </a:endParaRPr>
          </a:p>
          <a:p>
            <a:pPr marL="0" indent="0">
              <a:buNone/>
            </a:pPr>
            <a:r>
              <a:rPr lang="en-US" u="sng" dirty="0">
                <a:latin typeface="arial" panose="020B0604020202020204" pitchFamily="34" charset="0"/>
              </a:rPr>
              <a:t>IR SENSOR</a:t>
            </a:r>
            <a:r>
              <a:rPr lang="en-US" dirty="0">
                <a:latin typeface="arial" panose="020B0604020202020204" pitchFamily="34" charset="0"/>
              </a:rPr>
              <a:t>:</a:t>
            </a:r>
          </a:p>
          <a:p>
            <a:pPr marL="0" indent="0">
              <a:buNone/>
            </a:pPr>
            <a:r>
              <a:rPr lang="en-US" b="0" i="0" dirty="0">
                <a:effectLst/>
                <a:latin typeface="Arial" panose="020B0604020202020204" pitchFamily="34" charset="0"/>
                <a:cs typeface="Arial" panose="020B0604020202020204" pitchFamily="34" charset="0"/>
              </a:rPr>
              <a:t>The Passive Infrared (PIR) sensor is used to </a:t>
            </a:r>
          </a:p>
          <a:p>
            <a:pPr marL="0" indent="0">
              <a:buNone/>
            </a:pPr>
            <a:r>
              <a:rPr lang="en-US" b="0" i="0" dirty="0">
                <a:effectLst/>
                <a:latin typeface="Arial" panose="020B0604020202020204" pitchFamily="34" charset="0"/>
                <a:cs typeface="Arial" panose="020B0604020202020204" pitchFamily="34" charset="0"/>
              </a:rPr>
              <a:t>detect the presence of a human.</a:t>
            </a:r>
          </a:p>
          <a:p>
            <a:pPr marL="0" indent="0">
              <a:buNone/>
            </a:pPr>
            <a:endParaRPr lang="en-US" dirty="0">
              <a:latin typeface="typonine sans regular"/>
            </a:endParaRPr>
          </a:p>
          <a:p>
            <a:pPr marL="0" indent="0">
              <a:buNone/>
            </a:pPr>
            <a:r>
              <a:rPr lang="en-IN" sz="2400" u="sng" spc="-95" dirty="0">
                <a:latin typeface="Arial" panose="020B0604020202020204" pitchFamily="34" charset="0"/>
                <a:cs typeface="Arial" panose="020B0604020202020204" pitchFamily="34" charset="0"/>
              </a:rPr>
              <a:t>L</a:t>
            </a:r>
            <a:r>
              <a:rPr lang="en-IN" sz="2400" u="sng" spc="45" dirty="0">
                <a:latin typeface="Arial" panose="020B0604020202020204" pitchFamily="34" charset="0"/>
                <a:cs typeface="Arial" panose="020B0604020202020204" pitchFamily="34" charset="0"/>
              </a:rPr>
              <a:t>CD</a:t>
            </a:r>
            <a:r>
              <a:rPr lang="en-IN" sz="2400" u="sng" spc="100" dirty="0">
                <a:latin typeface="Arial" panose="020B0604020202020204" pitchFamily="34" charset="0"/>
                <a:cs typeface="Arial" panose="020B0604020202020204" pitchFamily="34" charset="0"/>
              </a:rPr>
              <a:t> </a:t>
            </a:r>
            <a:r>
              <a:rPr lang="en-IN" sz="2400" u="sng" spc="-45" dirty="0">
                <a:latin typeface="Arial" panose="020B0604020202020204" pitchFamily="34" charset="0"/>
                <a:cs typeface="Arial" panose="020B0604020202020204" pitchFamily="34" charset="0"/>
              </a:rPr>
              <a:t>16X2</a:t>
            </a:r>
            <a:r>
              <a:rPr lang="en-IN" sz="2400" u="sng" spc="100" dirty="0">
                <a:latin typeface="Arial" panose="020B0604020202020204" pitchFamily="34" charset="0"/>
                <a:cs typeface="Arial" panose="020B0604020202020204" pitchFamily="34" charset="0"/>
              </a:rPr>
              <a:t> </a:t>
            </a:r>
            <a:r>
              <a:rPr lang="en-IN" sz="2400" u="sng" spc="-370" dirty="0">
                <a:latin typeface="Arial" panose="020B0604020202020204" pitchFamily="34" charset="0"/>
                <a:cs typeface="Arial" panose="020B0604020202020204" pitchFamily="34" charset="0"/>
              </a:rPr>
              <a:t>+</a:t>
            </a:r>
            <a:r>
              <a:rPr lang="en-IN" sz="2400" u="sng" spc="100" dirty="0">
                <a:latin typeface="Arial" panose="020B0604020202020204" pitchFamily="34" charset="0"/>
                <a:cs typeface="Arial" panose="020B0604020202020204" pitchFamily="34" charset="0"/>
              </a:rPr>
              <a:t> </a:t>
            </a:r>
            <a:r>
              <a:rPr lang="en-IN" sz="2400" u="sng" spc="55" dirty="0">
                <a:latin typeface="Arial" panose="020B0604020202020204" pitchFamily="34" charset="0"/>
                <a:cs typeface="Arial" panose="020B0604020202020204" pitchFamily="34" charset="0"/>
              </a:rPr>
              <a:t>I2C</a:t>
            </a:r>
            <a:r>
              <a:rPr lang="en-IN" sz="2400" u="sng" spc="100" dirty="0">
                <a:latin typeface="Arial" panose="020B0604020202020204" pitchFamily="34" charset="0"/>
                <a:cs typeface="Arial" panose="020B0604020202020204" pitchFamily="34" charset="0"/>
              </a:rPr>
              <a:t> </a:t>
            </a:r>
            <a:r>
              <a:rPr lang="en-IN" sz="2400" u="sng" spc="45" dirty="0">
                <a:latin typeface="Arial" panose="020B0604020202020204" pitchFamily="34" charset="0"/>
                <a:cs typeface="Arial" panose="020B0604020202020204" pitchFamily="34" charset="0"/>
              </a:rPr>
              <a:t>M</a:t>
            </a:r>
            <a:r>
              <a:rPr lang="en-IN" u="sng" spc="120" dirty="0">
                <a:latin typeface="Arial" panose="020B0604020202020204" pitchFamily="34" charset="0"/>
                <a:cs typeface="Arial" panose="020B0604020202020204" pitchFamily="34" charset="0"/>
              </a:rPr>
              <a:t>ODULE</a:t>
            </a:r>
            <a:r>
              <a:rPr lang="en-IN" sz="2400" spc="215"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p>
            <a:pPr marL="0" indent="0">
              <a:buNone/>
            </a:pPr>
            <a:r>
              <a:rPr lang="en-US" b="0" i="0" dirty="0">
                <a:effectLst/>
                <a:latin typeface="Arial" panose="020B0604020202020204" pitchFamily="34" charset="0"/>
                <a:cs typeface="Arial" panose="020B0604020202020204" pitchFamily="34" charset="0"/>
              </a:rPr>
              <a:t>An LCD screen is an electronic display                                                  module that </a:t>
            </a:r>
            <a:r>
              <a:rPr lang="en-US" i="0" dirty="0">
                <a:effectLst/>
                <a:latin typeface="Arial" panose="020B0604020202020204" pitchFamily="34" charset="0"/>
                <a:cs typeface="Arial" panose="020B0604020202020204" pitchFamily="34" charset="0"/>
              </a:rPr>
              <a:t>uses liquid crystal to                                                        produce a visible image.</a:t>
            </a:r>
          </a:p>
          <a:p>
            <a:pPr marL="0" indent="0">
              <a:buNone/>
            </a:pPr>
            <a:endParaRPr lang="en-US" b="0" i="0" dirty="0">
              <a:effectLst/>
              <a:latin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901FD39C-02E7-19E9-4AEE-F07FA453015D}"/>
              </a:ext>
            </a:extLst>
          </p:cNvPr>
          <p:cNvPicPr>
            <a:picLocks noChangeAspect="1"/>
          </p:cNvPicPr>
          <p:nvPr/>
        </p:nvPicPr>
        <p:blipFill>
          <a:blip r:embed="rId2"/>
          <a:stretch>
            <a:fillRect/>
          </a:stretch>
        </p:blipFill>
        <p:spPr>
          <a:xfrm>
            <a:off x="8072718" y="453599"/>
            <a:ext cx="2908486" cy="15721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56F01F81-DD0F-DB85-2B83-8C55F9E40CE7}"/>
              </a:ext>
            </a:extLst>
          </p:cNvPr>
          <p:cNvPicPr>
            <a:picLocks noChangeAspect="1"/>
          </p:cNvPicPr>
          <p:nvPr/>
        </p:nvPicPr>
        <p:blipFill>
          <a:blip r:embed="rId3"/>
          <a:stretch>
            <a:fillRect/>
          </a:stretch>
        </p:blipFill>
        <p:spPr>
          <a:xfrm>
            <a:off x="8072718" y="2530849"/>
            <a:ext cx="2974693" cy="142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F2CB8713-D2E8-A1AA-5674-F4EE4708F92A}"/>
              </a:ext>
            </a:extLst>
          </p:cNvPr>
          <p:cNvPicPr>
            <a:picLocks noChangeAspect="1"/>
          </p:cNvPicPr>
          <p:nvPr/>
        </p:nvPicPr>
        <p:blipFill>
          <a:blip r:embed="rId4"/>
          <a:stretch>
            <a:fillRect/>
          </a:stretch>
        </p:blipFill>
        <p:spPr>
          <a:xfrm>
            <a:off x="8135852" y="4679433"/>
            <a:ext cx="2975106" cy="1676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4568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B31B-9AD7-1F86-7EEA-FBB4A6BECF4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EDCC9E6-2CEB-E643-D8F2-9DA6ECADC7DB}"/>
              </a:ext>
            </a:extLst>
          </p:cNvPr>
          <p:cNvSpPr>
            <a:spLocks noGrp="1"/>
          </p:cNvSpPr>
          <p:nvPr>
            <p:ph idx="1"/>
          </p:nvPr>
        </p:nvSpPr>
        <p:spPr>
          <a:xfrm>
            <a:off x="1141413" y="493059"/>
            <a:ext cx="9905998" cy="6024282"/>
          </a:xfrm>
        </p:spPr>
        <p:txBody>
          <a:bodyPr/>
          <a:lstStyle/>
          <a:p>
            <a:pPr marL="0" indent="0">
              <a:buNone/>
            </a:pPr>
            <a:r>
              <a:rPr lang="en-IN" sz="2200" u="sng" dirty="0">
                <a:latin typeface="Arial" panose="020B0604020202020204" pitchFamily="34" charset="0"/>
                <a:cs typeface="Arial" panose="020B0604020202020204" pitchFamily="34" charset="0"/>
              </a:rPr>
              <a:t>KEYPAD:</a:t>
            </a:r>
          </a:p>
          <a:p>
            <a:pPr marL="0" indent="0">
              <a:buNone/>
            </a:pPr>
            <a:r>
              <a:rPr lang="en-IN" sz="2200" dirty="0">
                <a:latin typeface="Arial" panose="020B0604020202020204" pitchFamily="34" charset="0"/>
                <a:cs typeface="Arial" panose="020B0604020202020204" pitchFamily="34" charset="0"/>
              </a:rPr>
              <a:t>Key pad is used to enter OTP</a:t>
            </a:r>
            <a:r>
              <a:rPr lang="en-IN" sz="2200" dirty="0"/>
              <a:t>.</a:t>
            </a:r>
          </a:p>
          <a:p>
            <a:pPr marL="0" indent="0">
              <a:buNone/>
            </a:pPr>
            <a:endParaRPr lang="en-IN" sz="2200" dirty="0"/>
          </a:p>
          <a:p>
            <a:pPr marL="0" indent="0">
              <a:buNone/>
            </a:pPr>
            <a:r>
              <a:rPr lang="en-US" sz="2200" u="sng" spc="-5" dirty="0">
                <a:solidFill>
                  <a:srgbClr val="FFFFFF"/>
                </a:solidFill>
                <a:latin typeface="Arial" panose="020B0604020202020204" pitchFamily="34" charset="0"/>
                <a:cs typeface="Arial" panose="020B0604020202020204" pitchFamily="34" charset="0"/>
              </a:rPr>
              <a:t>5V1</a:t>
            </a:r>
            <a:r>
              <a:rPr lang="en-US" sz="2200" u="sng" spc="-25" dirty="0">
                <a:solidFill>
                  <a:srgbClr val="FFFFFF"/>
                </a:solidFill>
                <a:latin typeface="Arial" panose="020B0604020202020204" pitchFamily="34" charset="0"/>
                <a:cs typeface="Arial" panose="020B0604020202020204" pitchFamily="34" charset="0"/>
              </a:rPr>
              <a:t> </a:t>
            </a:r>
            <a:r>
              <a:rPr lang="en-US" sz="2200" u="sng" spc="-5" dirty="0">
                <a:solidFill>
                  <a:srgbClr val="FFFFFF"/>
                </a:solidFill>
                <a:latin typeface="Arial" panose="020B0604020202020204" pitchFamily="34" charset="0"/>
                <a:cs typeface="Arial" panose="020B0604020202020204" pitchFamily="34" charset="0"/>
              </a:rPr>
              <a:t>CHANNEL RELAY MODULE</a:t>
            </a:r>
            <a:r>
              <a:rPr lang="en-US" sz="2200" u="sng" spc="-5" dirty="0">
                <a:solidFill>
                  <a:srgbClr val="FFFFFF"/>
                </a:solidFill>
                <a:latin typeface="Calibri"/>
                <a:cs typeface="Calibri"/>
              </a:rPr>
              <a:t>:</a:t>
            </a:r>
          </a:p>
          <a:p>
            <a:pPr marL="0" indent="0">
              <a:buNone/>
            </a:pPr>
            <a:r>
              <a:rPr lang="en-US" sz="2200" b="0" i="0" dirty="0">
                <a:effectLst/>
                <a:latin typeface="arial" panose="020B0604020202020204" pitchFamily="34" charset="0"/>
              </a:rPr>
              <a:t>A 5V relay is an automatic switch that is commonly  </a:t>
            </a:r>
          </a:p>
          <a:p>
            <a:pPr marL="0" indent="0">
              <a:buNone/>
            </a:pPr>
            <a:r>
              <a:rPr lang="en-US" sz="2200" b="0" i="0" dirty="0">
                <a:effectLst/>
                <a:latin typeface="arial" panose="020B0604020202020204" pitchFamily="34" charset="0"/>
              </a:rPr>
              <a:t>used in an automatic control circuit and </a:t>
            </a:r>
            <a:r>
              <a:rPr lang="en-US" sz="2200" i="0" dirty="0">
                <a:effectLst/>
                <a:latin typeface="arial" panose="020B0604020202020204" pitchFamily="34" charset="0"/>
              </a:rPr>
              <a:t>to control a</a:t>
            </a:r>
          </a:p>
          <a:p>
            <a:pPr marL="0" indent="0">
              <a:buNone/>
            </a:pPr>
            <a:r>
              <a:rPr lang="en-US" sz="2200" i="0" dirty="0">
                <a:effectLst/>
                <a:latin typeface="arial" panose="020B0604020202020204" pitchFamily="34" charset="0"/>
              </a:rPr>
              <a:t>high-current using a low-current signal.</a:t>
            </a:r>
          </a:p>
          <a:p>
            <a:pPr marL="0" indent="0">
              <a:buNone/>
            </a:pPr>
            <a:endParaRPr lang="en-US" sz="2200" i="0" dirty="0">
              <a:effectLst/>
              <a:latin typeface="arial" panose="020B0604020202020204" pitchFamily="34" charset="0"/>
            </a:endParaRPr>
          </a:p>
          <a:p>
            <a:pPr marL="0" indent="0">
              <a:buNone/>
            </a:pPr>
            <a:r>
              <a:rPr lang="en-US" sz="2200" u="sng" spc="-5" dirty="0">
                <a:solidFill>
                  <a:srgbClr val="FFFFFF"/>
                </a:solidFill>
                <a:latin typeface="Arial" panose="020B0604020202020204" pitchFamily="34" charset="0"/>
                <a:cs typeface="Arial" panose="020B0604020202020204" pitchFamily="34" charset="0"/>
              </a:rPr>
              <a:t>LM2596</a:t>
            </a:r>
            <a:r>
              <a:rPr lang="en-US" sz="2200" u="sng" spc="-35" dirty="0">
                <a:solidFill>
                  <a:srgbClr val="FFFFFF"/>
                </a:solidFill>
                <a:latin typeface="Arial" panose="020B0604020202020204" pitchFamily="34" charset="0"/>
                <a:cs typeface="Arial" panose="020B0604020202020204" pitchFamily="34" charset="0"/>
              </a:rPr>
              <a:t> </a:t>
            </a:r>
            <a:r>
              <a:rPr lang="en-US" sz="2200" u="sng" spc="-10" dirty="0">
                <a:solidFill>
                  <a:srgbClr val="FFFFFF"/>
                </a:solidFill>
                <a:latin typeface="Arial" panose="020B0604020202020204" pitchFamily="34" charset="0"/>
                <a:cs typeface="Arial" panose="020B0604020202020204" pitchFamily="34" charset="0"/>
              </a:rPr>
              <a:t>STEP-DOWN MODULE</a:t>
            </a:r>
            <a:r>
              <a:rPr lang="en-US" sz="2200" u="sng" spc="-5" dirty="0">
                <a:solidFill>
                  <a:srgbClr val="FFFFFF"/>
                </a:solidFill>
                <a:latin typeface="Calibri"/>
                <a:cs typeface="Calibri"/>
              </a:rPr>
              <a:t>:</a:t>
            </a:r>
          </a:p>
          <a:p>
            <a:pPr marL="0" indent="0">
              <a:buNone/>
            </a:pPr>
            <a:r>
              <a:rPr lang="en-US" sz="2200" b="0" i="0" dirty="0">
                <a:effectLst/>
                <a:latin typeface="Arial" panose="020B0604020202020204" pitchFamily="34" charset="0"/>
                <a:cs typeface="Arial" panose="020B0604020202020204" pitchFamily="34" charset="0"/>
              </a:rPr>
              <a:t>LM2596 is a voltage regulator mainly used</a:t>
            </a:r>
            <a:r>
              <a:rPr lang="en-US" sz="2200" i="0" dirty="0">
                <a:effectLst/>
                <a:latin typeface="Arial" panose="020B0604020202020204" pitchFamily="34" charset="0"/>
                <a:cs typeface="Arial" panose="020B0604020202020204" pitchFamily="34" charset="0"/>
              </a:rPr>
              <a:t> step                                down the voltage or to drive load under 3A.</a:t>
            </a:r>
            <a:endParaRPr lang="en-US" sz="2200" dirty="0">
              <a:latin typeface="Arial" panose="020B0604020202020204" pitchFamily="34" charset="0"/>
              <a:cs typeface="Arial" panose="020B0604020202020204" pitchFamily="34" charset="0"/>
            </a:endParaRPr>
          </a:p>
          <a:p>
            <a:pPr marL="0" indent="0">
              <a:buNone/>
            </a:pPr>
            <a:endParaRPr lang="en-US" i="0" dirty="0">
              <a:effectLst/>
              <a:latin typeface="arial" panose="020B0604020202020204" pitchFamily="34" charset="0"/>
            </a:endParaRPr>
          </a:p>
          <a:p>
            <a:pPr marL="0" indent="0">
              <a:buNone/>
            </a:pPr>
            <a:endParaRPr lang="en-US" sz="2400" dirty="0">
              <a:latin typeface="Calibri"/>
              <a:cs typeface="Calibri"/>
            </a:endParaRPr>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46495541-2128-71D5-F94C-F9DD731F69A9}"/>
              </a:ext>
            </a:extLst>
          </p:cNvPr>
          <p:cNvPicPr>
            <a:picLocks noChangeAspect="1"/>
          </p:cNvPicPr>
          <p:nvPr/>
        </p:nvPicPr>
        <p:blipFill>
          <a:blip r:embed="rId2"/>
          <a:stretch>
            <a:fillRect/>
          </a:stretch>
        </p:blipFill>
        <p:spPr>
          <a:xfrm>
            <a:off x="8286437" y="246226"/>
            <a:ext cx="2360511" cy="18508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6E09B3EE-CB87-AB34-A8C8-1074F7437A62}"/>
              </a:ext>
            </a:extLst>
          </p:cNvPr>
          <p:cNvPicPr>
            <a:picLocks noChangeAspect="1"/>
          </p:cNvPicPr>
          <p:nvPr/>
        </p:nvPicPr>
        <p:blipFill>
          <a:blip r:embed="rId3"/>
          <a:stretch>
            <a:fillRect/>
          </a:stretch>
        </p:blipFill>
        <p:spPr>
          <a:xfrm>
            <a:off x="8286438" y="2440841"/>
            <a:ext cx="2231500" cy="1765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71F477B2-EC2D-B065-FB4F-231CCC00BADB}"/>
              </a:ext>
            </a:extLst>
          </p:cNvPr>
          <p:cNvPicPr>
            <a:picLocks noChangeAspect="1"/>
          </p:cNvPicPr>
          <p:nvPr/>
        </p:nvPicPr>
        <p:blipFill>
          <a:blip r:embed="rId4"/>
          <a:stretch>
            <a:fillRect/>
          </a:stretch>
        </p:blipFill>
        <p:spPr>
          <a:xfrm>
            <a:off x="8382001" y="4611353"/>
            <a:ext cx="2338980" cy="2031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8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F0AAF40-7E5E-E3AF-B678-3404B092BB95}"/>
              </a:ext>
            </a:extLst>
          </p:cNvPr>
          <p:cNvGraphicFramePr>
            <a:graphicFrameLocks noGrp="1"/>
          </p:cNvGraphicFramePr>
          <p:nvPr>
            <p:extLst>
              <p:ext uri="{D42A27DB-BD31-4B8C-83A1-F6EECF244321}">
                <p14:modId xmlns:p14="http://schemas.microsoft.com/office/powerpoint/2010/main" val="134057875"/>
              </p:ext>
            </p:extLst>
          </p:nvPr>
        </p:nvGraphicFramePr>
        <p:xfrm>
          <a:off x="6230471" y="251012"/>
          <a:ext cx="208280" cy="6373906"/>
        </p:xfrm>
        <a:graphic>
          <a:graphicData uri="http://schemas.openxmlformats.org/drawingml/2006/table">
            <a:tbl>
              <a:tblPr>
                <a:tableStyleId>{2D5ABB26-0587-4C30-8999-92F81FD0307C}</a:tableStyleId>
              </a:tblPr>
              <a:tblGrid>
                <a:gridCol w="208280">
                  <a:extLst>
                    <a:ext uri="{9D8B030D-6E8A-4147-A177-3AD203B41FA5}">
                      <a16:colId xmlns:a16="http://schemas.microsoft.com/office/drawing/2014/main" val="1673849109"/>
                    </a:ext>
                  </a:extLst>
                </a:gridCol>
              </a:tblGrid>
              <a:tr h="6373906">
                <a:tc>
                  <a:txBody>
                    <a:bodyPr/>
                    <a:lstStyle/>
                    <a:p>
                      <a:endParaRPr lang="en-IN" dirty="0"/>
                    </a:p>
                  </a:txBody>
                  <a:tcPr/>
                </a:tc>
                <a:extLst>
                  <a:ext uri="{0D108BD9-81ED-4DB2-BD59-A6C34878D82A}">
                    <a16:rowId xmlns:a16="http://schemas.microsoft.com/office/drawing/2014/main" val="3384819294"/>
                  </a:ext>
                </a:extLst>
              </a:tr>
            </a:tbl>
          </a:graphicData>
        </a:graphic>
      </p:graphicFrame>
      <p:graphicFrame>
        <p:nvGraphicFramePr>
          <p:cNvPr id="10" name="Table 10">
            <a:extLst>
              <a:ext uri="{FF2B5EF4-FFF2-40B4-BE49-F238E27FC236}">
                <a16:creationId xmlns:a16="http://schemas.microsoft.com/office/drawing/2014/main" id="{9CE3201C-0C5E-AB48-47E6-9CD700462B08}"/>
              </a:ext>
            </a:extLst>
          </p:cNvPr>
          <p:cNvGraphicFramePr>
            <a:graphicFrameLocks noGrp="1"/>
          </p:cNvGraphicFramePr>
          <p:nvPr>
            <p:extLst>
              <p:ext uri="{D42A27DB-BD31-4B8C-83A1-F6EECF244321}">
                <p14:modId xmlns:p14="http://schemas.microsoft.com/office/powerpoint/2010/main" val="1582476701"/>
              </p:ext>
            </p:extLst>
          </p:nvPr>
        </p:nvGraphicFramePr>
        <p:xfrm>
          <a:off x="2032000" y="719666"/>
          <a:ext cx="8127999" cy="58318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4073120264"/>
                    </a:ext>
                  </a:extLst>
                </a:gridCol>
                <a:gridCol w="2709333">
                  <a:extLst>
                    <a:ext uri="{9D8B030D-6E8A-4147-A177-3AD203B41FA5}">
                      <a16:colId xmlns:a16="http://schemas.microsoft.com/office/drawing/2014/main" val="2089518499"/>
                    </a:ext>
                  </a:extLst>
                </a:gridCol>
                <a:gridCol w="2709333">
                  <a:extLst>
                    <a:ext uri="{9D8B030D-6E8A-4147-A177-3AD203B41FA5}">
                      <a16:colId xmlns:a16="http://schemas.microsoft.com/office/drawing/2014/main" val="2376013939"/>
                    </a:ext>
                  </a:extLst>
                </a:gridCol>
              </a:tblGrid>
              <a:tr h="370840">
                <a:tc>
                  <a:txBody>
                    <a:bodyPr/>
                    <a:lstStyle/>
                    <a:p>
                      <a:r>
                        <a:rPr lang="en-IN" b="1" u="sng" dirty="0"/>
                        <a:t>COMPONENT NAME</a:t>
                      </a:r>
                    </a:p>
                  </a:txBody>
                  <a:tcPr/>
                </a:tc>
                <a:tc>
                  <a:txBody>
                    <a:bodyPr/>
                    <a:lstStyle/>
                    <a:p>
                      <a:r>
                        <a:rPr lang="en-IN" b="1" u="sng" dirty="0"/>
                        <a:t>QUANTITY</a:t>
                      </a:r>
                    </a:p>
                  </a:txBody>
                  <a:tcPr/>
                </a:tc>
                <a:tc>
                  <a:txBody>
                    <a:bodyPr/>
                    <a:lstStyle/>
                    <a:p>
                      <a:r>
                        <a:rPr lang="en-IN" b="1" u="sng" dirty="0"/>
                        <a:t>PRICE(Rs)</a:t>
                      </a:r>
                    </a:p>
                  </a:txBody>
                  <a:tcPr/>
                </a:tc>
                <a:extLst>
                  <a:ext uri="{0D108BD9-81ED-4DB2-BD59-A6C34878D82A}">
                    <a16:rowId xmlns:a16="http://schemas.microsoft.com/office/drawing/2014/main" val="1516705275"/>
                  </a:ext>
                </a:extLst>
              </a:tr>
              <a:tr h="370840">
                <a:tc>
                  <a:txBody>
                    <a:bodyPr/>
                    <a:lstStyle/>
                    <a:p>
                      <a:r>
                        <a:rPr lang="en-IN" dirty="0"/>
                        <a:t>ARDUINO</a:t>
                      </a:r>
                    </a:p>
                  </a:txBody>
                  <a:tcPr/>
                </a:tc>
                <a:tc>
                  <a:txBody>
                    <a:bodyPr/>
                    <a:lstStyle/>
                    <a:p>
                      <a:r>
                        <a:rPr lang="en-IN" dirty="0"/>
                        <a:t>1</a:t>
                      </a:r>
                    </a:p>
                  </a:txBody>
                  <a:tcPr/>
                </a:tc>
                <a:tc>
                  <a:txBody>
                    <a:bodyPr/>
                    <a:lstStyle/>
                    <a:p>
                      <a:r>
                        <a:rPr lang="en-IN" dirty="0"/>
                        <a:t>1000</a:t>
                      </a:r>
                    </a:p>
                  </a:txBody>
                  <a:tcPr/>
                </a:tc>
                <a:extLst>
                  <a:ext uri="{0D108BD9-81ED-4DB2-BD59-A6C34878D82A}">
                    <a16:rowId xmlns:a16="http://schemas.microsoft.com/office/drawing/2014/main" val="1210761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GSM MODULE</a:t>
                      </a:r>
                    </a:p>
                  </a:txBody>
                  <a:tcPr/>
                </a:tc>
                <a:tc>
                  <a:txBody>
                    <a:bodyPr/>
                    <a:lstStyle/>
                    <a:p>
                      <a:r>
                        <a:rPr lang="en-IN" dirty="0"/>
                        <a:t>1</a:t>
                      </a:r>
                    </a:p>
                  </a:txBody>
                  <a:tcPr/>
                </a:tc>
                <a:tc>
                  <a:txBody>
                    <a:bodyPr/>
                    <a:lstStyle/>
                    <a:p>
                      <a:r>
                        <a:rPr lang="en-IN" dirty="0"/>
                        <a:t>480</a:t>
                      </a:r>
                    </a:p>
                  </a:txBody>
                  <a:tcPr/>
                </a:tc>
                <a:extLst>
                  <a:ext uri="{0D108BD9-81ED-4DB2-BD59-A6C34878D82A}">
                    <a16:rowId xmlns:a16="http://schemas.microsoft.com/office/drawing/2014/main" val="5573959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BREADBOARD</a:t>
                      </a:r>
                    </a:p>
                  </a:txBody>
                  <a:tcPr/>
                </a:tc>
                <a:tc>
                  <a:txBody>
                    <a:bodyPr/>
                    <a:lstStyle/>
                    <a:p>
                      <a:r>
                        <a:rPr lang="en-IN" dirty="0"/>
                        <a:t>1</a:t>
                      </a:r>
                    </a:p>
                  </a:txBody>
                  <a:tcPr/>
                </a:tc>
                <a:tc>
                  <a:txBody>
                    <a:bodyPr/>
                    <a:lstStyle/>
                    <a:p>
                      <a:r>
                        <a:rPr lang="en-IN" dirty="0"/>
                        <a:t>230</a:t>
                      </a:r>
                    </a:p>
                  </a:txBody>
                  <a:tcPr/>
                </a:tc>
                <a:extLst>
                  <a:ext uri="{0D108BD9-81ED-4DB2-BD59-A6C34878D82A}">
                    <a16:rowId xmlns:a16="http://schemas.microsoft.com/office/drawing/2014/main" val="20314216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solidFill>
                            <a:srgbClr val="FFFFFF"/>
                          </a:solidFill>
                          <a:latin typeface="Calibri"/>
                          <a:cs typeface="Calibri"/>
                        </a:rPr>
                        <a:t>LM2596 STEP-DOWN MODULE</a:t>
                      </a:r>
                      <a:endParaRPr lang="en-US" sz="1800" dirty="0">
                        <a:latin typeface="Calibri"/>
                        <a:cs typeface="Calibri"/>
                      </a:endParaRPr>
                    </a:p>
                  </a:txBody>
                  <a:tcPr/>
                </a:tc>
                <a:tc>
                  <a:txBody>
                    <a:bodyPr/>
                    <a:lstStyle/>
                    <a:p>
                      <a:r>
                        <a:rPr lang="en-IN" dirty="0"/>
                        <a:t>1</a:t>
                      </a:r>
                    </a:p>
                  </a:txBody>
                  <a:tcPr/>
                </a:tc>
                <a:tc>
                  <a:txBody>
                    <a:bodyPr/>
                    <a:lstStyle/>
                    <a:p>
                      <a:r>
                        <a:rPr lang="en-IN" dirty="0"/>
                        <a:t>90</a:t>
                      </a:r>
                    </a:p>
                  </a:txBody>
                  <a:tcPr/>
                </a:tc>
                <a:extLst>
                  <a:ext uri="{0D108BD9-81ED-4DB2-BD59-A6C34878D82A}">
                    <a16:rowId xmlns:a16="http://schemas.microsoft.com/office/drawing/2014/main" val="2757854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SMOKE DETECTOR</a:t>
                      </a:r>
                    </a:p>
                  </a:txBody>
                  <a:tcPr/>
                </a:tc>
                <a:tc>
                  <a:txBody>
                    <a:bodyPr/>
                    <a:lstStyle/>
                    <a:p>
                      <a:r>
                        <a:rPr lang="en-IN" dirty="0"/>
                        <a:t>1</a:t>
                      </a:r>
                    </a:p>
                  </a:txBody>
                  <a:tcPr/>
                </a:tc>
                <a:tc>
                  <a:txBody>
                    <a:bodyPr/>
                    <a:lstStyle/>
                    <a:p>
                      <a:endParaRPr lang="en-IN" dirty="0"/>
                    </a:p>
                  </a:txBody>
                  <a:tcPr/>
                </a:tc>
                <a:extLst>
                  <a:ext uri="{0D108BD9-81ED-4DB2-BD59-A6C34878D82A}">
                    <a16:rowId xmlns:a16="http://schemas.microsoft.com/office/drawing/2014/main" val="26178243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JUMPER WIRES</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8265475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solidFill>
                            <a:srgbClr val="FFFFFF"/>
                          </a:solidFill>
                          <a:latin typeface="Calibri"/>
                          <a:cs typeface="Calibri"/>
                        </a:rPr>
                        <a:t>5V1</a:t>
                      </a:r>
                      <a:r>
                        <a:rPr lang="en-US" sz="1800" spc="-25" dirty="0">
                          <a:solidFill>
                            <a:srgbClr val="FFFFFF"/>
                          </a:solidFill>
                          <a:latin typeface="Calibri"/>
                          <a:cs typeface="Calibri"/>
                        </a:rPr>
                        <a:t> </a:t>
                      </a:r>
                      <a:r>
                        <a:rPr lang="en-US" sz="1800" spc="-5" dirty="0">
                          <a:solidFill>
                            <a:srgbClr val="FFFFFF"/>
                          </a:solidFill>
                          <a:latin typeface="Calibri"/>
                          <a:cs typeface="Calibri"/>
                        </a:rPr>
                        <a:t>Channel</a:t>
                      </a:r>
                      <a:r>
                        <a:rPr lang="en-US" sz="1800" spc="-25" dirty="0">
                          <a:solidFill>
                            <a:srgbClr val="FFFFFF"/>
                          </a:solidFill>
                          <a:latin typeface="Calibri"/>
                          <a:cs typeface="Calibri"/>
                        </a:rPr>
                        <a:t> </a:t>
                      </a:r>
                      <a:r>
                        <a:rPr lang="en-US" sz="1800" spc="-20" dirty="0">
                          <a:solidFill>
                            <a:srgbClr val="FFFFFF"/>
                          </a:solidFill>
                          <a:latin typeface="Calibri"/>
                          <a:cs typeface="Calibri"/>
                        </a:rPr>
                        <a:t>Relay</a:t>
                      </a:r>
                      <a:r>
                        <a:rPr lang="en-US" sz="1800" spc="-25" dirty="0">
                          <a:solidFill>
                            <a:srgbClr val="FFFFFF"/>
                          </a:solidFill>
                          <a:latin typeface="Calibri"/>
                          <a:cs typeface="Calibri"/>
                        </a:rPr>
                        <a:t> </a:t>
                      </a:r>
                      <a:r>
                        <a:rPr lang="en-US" sz="1800" spc="-5" dirty="0">
                          <a:solidFill>
                            <a:srgbClr val="FFFFFF"/>
                          </a:solidFill>
                          <a:latin typeface="Calibri"/>
                          <a:cs typeface="Calibri"/>
                        </a:rPr>
                        <a:t>Module</a:t>
                      </a:r>
                      <a:endParaRPr lang="en-US" sz="1800" dirty="0">
                        <a:latin typeface="Calibri"/>
                        <a:cs typeface="Calibri"/>
                      </a:endParaRPr>
                    </a:p>
                  </a:txBody>
                  <a:tcPr/>
                </a:tc>
                <a:tc>
                  <a:txBody>
                    <a:bodyPr/>
                    <a:lstStyle/>
                    <a:p>
                      <a:r>
                        <a:rPr lang="en-IN" dirty="0"/>
                        <a:t>1</a:t>
                      </a:r>
                    </a:p>
                  </a:txBody>
                  <a:tcPr/>
                </a:tc>
                <a:tc>
                  <a:txBody>
                    <a:bodyPr/>
                    <a:lstStyle/>
                    <a:p>
                      <a:r>
                        <a:rPr lang="en-IN" dirty="0"/>
                        <a:t>150</a:t>
                      </a:r>
                    </a:p>
                  </a:txBody>
                  <a:tcPr/>
                </a:tc>
                <a:extLst>
                  <a:ext uri="{0D108BD9-81ED-4DB2-BD59-A6C34878D82A}">
                    <a16:rowId xmlns:a16="http://schemas.microsoft.com/office/drawing/2014/main" val="4068620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SOLENOID LOCK</a:t>
                      </a:r>
                    </a:p>
                  </a:txBody>
                  <a:tcPr/>
                </a:tc>
                <a:tc>
                  <a:txBody>
                    <a:bodyPr/>
                    <a:lstStyle/>
                    <a:p>
                      <a:r>
                        <a:rPr lang="en-IN" dirty="0"/>
                        <a:t>1</a:t>
                      </a:r>
                    </a:p>
                  </a:txBody>
                  <a:tcPr/>
                </a:tc>
                <a:tc>
                  <a:txBody>
                    <a:bodyPr/>
                    <a:lstStyle/>
                    <a:p>
                      <a:r>
                        <a:rPr lang="en-IN" dirty="0"/>
                        <a:t>475</a:t>
                      </a:r>
                    </a:p>
                  </a:txBody>
                  <a:tcPr/>
                </a:tc>
                <a:extLst>
                  <a:ext uri="{0D108BD9-81ED-4DB2-BD59-A6C34878D82A}">
                    <a16:rowId xmlns:a16="http://schemas.microsoft.com/office/drawing/2014/main" val="5079508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PIEZO BUZZER</a:t>
                      </a:r>
                    </a:p>
                  </a:txBody>
                  <a:tcPr/>
                </a:tc>
                <a:tc>
                  <a:txBody>
                    <a:bodyPr/>
                    <a:lstStyle/>
                    <a:p>
                      <a:r>
                        <a:rPr lang="en-IN" dirty="0"/>
                        <a:t>1</a:t>
                      </a:r>
                    </a:p>
                  </a:txBody>
                  <a:tcPr/>
                </a:tc>
                <a:tc>
                  <a:txBody>
                    <a:bodyPr/>
                    <a:lstStyle/>
                    <a:p>
                      <a:r>
                        <a:rPr lang="en-IN" dirty="0"/>
                        <a:t>100</a:t>
                      </a:r>
                    </a:p>
                  </a:txBody>
                  <a:tcPr/>
                </a:tc>
                <a:extLst>
                  <a:ext uri="{0D108BD9-81ED-4DB2-BD59-A6C34878D82A}">
                    <a16:rowId xmlns:a16="http://schemas.microsoft.com/office/drawing/2014/main" val="21190533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IR SENSOR</a:t>
                      </a:r>
                    </a:p>
                  </a:txBody>
                  <a:tcPr/>
                </a:tc>
                <a:tc>
                  <a:txBody>
                    <a:bodyPr/>
                    <a:lstStyle/>
                    <a:p>
                      <a:r>
                        <a:rPr lang="en-IN" dirty="0"/>
                        <a:t>1</a:t>
                      </a:r>
                    </a:p>
                  </a:txBody>
                  <a:tcPr/>
                </a:tc>
                <a:tc>
                  <a:txBody>
                    <a:bodyPr/>
                    <a:lstStyle/>
                    <a:p>
                      <a:r>
                        <a:rPr lang="en-IN" dirty="0"/>
                        <a:t>170</a:t>
                      </a:r>
                    </a:p>
                  </a:txBody>
                  <a:tcPr/>
                </a:tc>
                <a:extLst>
                  <a:ext uri="{0D108BD9-81ED-4DB2-BD59-A6C34878D82A}">
                    <a16:rowId xmlns:a16="http://schemas.microsoft.com/office/drawing/2014/main" val="35224055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TEMPERATURE SENSOR</a:t>
                      </a:r>
                    </a:p>
                  </a:txBody>
                  <a:tcPr/>
                </a:tc>
                <a:tc>
                  <a:txBody>
                    <a:bodyPr/>
                    <a:lstStyle/>
                    <a:p>
                      <a:r>
                        <a:rPr lang="en-IN" dirty="0"/>
                        <a:t>1</a:t>
                      </a:r>
                    </a:p>
                  </a:txBody>
                  <a:tcPr/>
                </a:tc>
                <a:tc>
                  <a:txBody>
                    <a:bodyPr/>
                    <a:lstStyle/>
                    <a:p>
                      <a:endParaRPr lang="en-IN" dirty="0"/>
                    </a:p>
                  </a:txBody>
                  <a:tcPr/>
                </a:tc>
                <a:extLst>
                  <a:ext uri="{0D108BD9-81ED-4DB2-BD59-A6C34878D82A}">
                    <a16:rowId xmlns:a16="http://schemas.microsoft.com/office/drawing/2014/main" val="34581508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LCD DISPLAY</a:t>
                      </a:r>
                    </a:p>
                  </a:txBody>
                  <a:tcPr/>
                </a:tc>
                <a:tc>
                  <a:txBody>
                    <a:bodyPr/>
                    <a:lstStyle/>
                    <a:p>
                      <a:r>
                        <a:rPr lang="en-IN" dirty="0"/>
                        <a:t>1</a:t>
                      </a:r>
                    </a:p>
                  </a:txBody>
                  <a:tcPr/>
                </a:tc>
                <a:tc>
                  <a:txBody>
                    <a:bodyPr/>
                    <a:lstStyle/>
                    <a:p>
                      <a:r>
                        <a:rPr lang="en-IN" dirty="0"/>
                        <a:t>300</a:t>
                      </a:r>
                    </a:p>
                  </a:txBody>
                  <a:tcPr/>
                </a:tc>
                <a:extLst>
                  <a:ext uri="{0D108BD9-81ED-4DB2-BD59-A6C34878D82A}">
                    <a16:rowId xmlns:a16="http://schemas.microsoft.com/office/drawing/2014/main" val="29952465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KEYPAD</a:t>
                      </a:r>
                    </a:p>
                  </a:txBody>
                  <a:tcPr/>
                </a:tc>
                <a:tc>
                  <a:txBody>
                    <a:bodyPr/>
                    <a:lstStyle/>
                    <a:p>
                      <a:r>
                        <a:rPr lang="en-IN" dirty="0"/>
                        <a:t>1</a:t>
                      </a:r>
                    </a:p>
                  </a:txBody>
                  <a:tcPr/>
                </a:tc>
                <a:tc>
                  <a:txBody>
                    <a:bodyPr/>
                    <a:lstStyle/>
                    <a:p>
                      <a:r>
                        <a:rPr lang="en-IN" dirty="0"/>
                        <a:t>200</a:t>
                      </a:r>
                    </a:p>
                  </a:txBody>
                  <a:tcPr/>
                </a:tc>
                <a:extLst>
                  <a:ext uri="{0D108BD9-81ED-4DB2-BD59-A6C34878D82A}">
                    <a16:rowId xmlns:a16="http://schemas.microsoft.com/office/drawing/2014/main" val="18766659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Calibri"/>
                          <a:cs typeface="Calibri"/>
                        </a:rPr>
                        <a:t>TOTAL COST</a:t>
                      </a:r>
                    </a:p>
                  </a:txBody>
                  <a:tcPr/>
                </a:tc>
                <a:tc>
                  <a:txBody>
                    <a:bodyPr/>
                    <a:lstStyle/>
                    <a:p>
                      <a:endParaRPr lang="en-IN"/>
                    </a:p>
                  </a:txBody>
                  <a:tcPr/>
                </a:tc>
                <a:tc>
                  <a:txBody>
                    <a:bodyPr/>
                    <a:lstStyle/>
                    <a:p>
                      <a:r>
                        <a:rPr lang="en-IN" b="1" dirty="0"/>
                        <a:t>3000-4000</a:t>
                      </a:r>
                    </a:p>
                  </a:txBody>
                  <a:tcPr/>
                </a:tc>
                <a:extLst>
                  <a:ext uri="{0D108BD9-81ED-4DB2-BD59-A6C34878D82A}">
                    <a16:rowId xmlns:a16="http://schemas.microsoft.com/office/drawing/2014/main" val="4160025505"/>
                  </a:ext>
                </a:extLst>
              </a:tr>
            </a:tbl>
          </a:graphicData>
        </a:graphic>
      </p:graphicFrame>
    </p:spTree>
    <p:extLst>
      <p:ext uri="{BB962C8B-B14F-4D97-AF65-F5344CB8AC3E}">
        <p14:creationId xmlns:p14="http://schemas.microsoft.com/office/powerpoint/2010/main" val="184539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CB98BA-9969-5317-D540-FDEF7D4DAC08}"/>
              </a:ext>
            </a:extLst>
          </p:cNvPr>
          <p:cNvSpPr txBox="1"/>
          <p:nvPr/>
        </p:nvSpPr>
        <p:spPr>
          <a:xfrm>
            <a:off x="1152525" y="990600"/>
            <a:ext cx="8724900" cy="3046988"/>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SOFTWARES:</a:t>
            </a:r>
          </a:p>
          <a:p>
            <a:endParaRPr lang="en-US" sz="2400" dirty="0">
              <a:latin typeface="Arial" panose="020B0604020202020204" pitchFamily="34" charset="0"/>
              <a:cs typeface="Arial" panose="020B0604020202020204" pitchFamily="34" charset="0"/>
            </a:endParaRPr>
          </a:p>
          <a:p>
            <a:pPr marL="457200" indent="-457200">
              <a:buFont typeface="+mj-lt"/>
              <a:buAutoNum type="arabicPeriod"/>
            </a:pPr>
            <a:r>
              <a:rPr lang="en-US" sz="2400" dirty="0">
                <a:latin typeface="Arial" panose="020B0604020202020204" pitchFamily="34" charset="0"/>
                <a:cs typeface="Arial" panose="020B0604020202020204" pitchFamily="34" charset="0"/>
              </a:rPr>
              <a:t> ARDUINO IDE</a:t>
            </a:r>
          </a:p>
          <a:p>
            <a:pPr marL="457200" indent="-457200">
              <a:buFont typeface="+mj-lt"/>
              <a:buAutoNum type="arabicPeriod"/>
            </a:pPr>
            <a:endParaRPr lang="en-US" sz="2400" dirty="0">
              <a:latin typeface="Arial" panose="020B0604020202020204" pitchFamily="34" charset="0"/>
              <a:cs typeface="Arial" panose="020B0604020202020204" pitchFamily="34" charset="0"/>
            </a:endParaRPr>
          </a:p>
          <a:p>
            <a:pPr marL="457200" indent="-457200">
              <a:buFont typeface="+mj-lt"/>
              <a:buAutoNum type="arabicPeriod"/>
            </a:pPr>
            <a:r>
              <a:rPr lang="en-US" sz="2400" dirty="0">
                <a:latin typeface="Arial" panose="020B0604020202020204" pitchFamily="34" charset="0"/>
                <a:cs typeface="Arial" panose="020B0604020202020204" pitchFamily="34" charset="0"/>
              </a:rPr>
              <a:t>FRITZING</a:t>
            </a:r>
          </a:p>
          <a:p>
            <a:pPr marL="457200" indent="-457200">
              <a:buFont typeface="+mj-lt"/>
              <a:buAutoNum type="arabicPeriod"/>
            </a:pPr>
            <a:endParaRPr lang="en-US" sz="2400" dirty="0">
              <a:latin typeface="Arial" panose="020B0604020202020204" pitchFamily="34" charset="0"/>
              <a:cs typeface="Arial" panose="020B0604020202020204" pitchFamily="34" charset="0"/>
            </a:endParaRPr>
          </a:p>
          <a:p>
            <a:pPr marL="457200" indent="-457200">
              <a:buFont typeface="+mj-lt"/>
              <a:buAutoNum type="arabicPeriod"/>
            </a:pPr>
            <a:r>
              <a:rPr lang="en-US" sz="2400" dirty="0">
                <a:latin typeface="Arial" panose="020B0604020202020204" pitchFamily="34" charset="0"/>
                <a:cs typeface="Arial" panose="020B0604020202020204" pitchFamily="34" charset="0"/>
              </a:rPr>
              <a:t>TINKER CAD</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189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F2B8-0B68-CB06-AC3F-F604197AD6D1}"/>
              </a:ext>
            </a:extLst>
          </p:cNvPr>
          <p:cNvSpPr>
            <a:spLocks noGrp="1"/>
          </p:cNvSpPr>
          <p:nvPr>
            <p:ph type="title"/>
          </p:nvPr>
        </p:nvSpPr>
        <p:spPr/>
        <p:txBody>
          <a:bodyPr/>
          <a:lstStyle/>
          <a:p>
            <a:r>
              <a:rPr lang="en-US" u="sng" dirty="0"/>
              <a:t>CONTRIBUTIONS by team members </a:t>
            </a:r>
            <a:r>
              <a:rPr lang="en-IN" dirty="0"/>
              <a:t>:</a:t>
            </a:r>
          </a:p>
        </p:txBody>
      </p:sp>
      <p:pic>
        <p:nvPicPr>
          <p:cNvPr id="11" name="Content Placeholder 10">
            <a:extLst>
              <a:ext uri="{FF2B5EF4-FFF2-40B4-BE49-F238E27FC236}">
                <a16:creationId xmlns:a16="http://schemas.microsoft.com/office/drawing/2014/main" id="{09CD5200-9BF4-4DB8-8C53-29905BE84E0B}"/>
              </a:ext>
            </a:extLst>
          </p:cNvPr>
          <p:cNvPicPr>
            <a:picLocks noGrp="1" noChangeAspect="1"/>
          </p:cNvPicPr>
          <p:nvPr>
            <p:ph idx="1"/>
          </p:nvPr>
        </p:nvPicPr>
        <p:blipFill>
          <a:blip r:embed="rId2"/>
          <a:stretch>
            <a:fillRect/>
          </a:stretch>
        </p:blipFill>
        <p:spPr>
          <a:xfrm>
            <a:off x="1141412" y="1951481"/>
            <a:ext cx="8916987" cy="4763244"/>
          </a:xfrm>
        </p:spPr>
      </p:pic>
    </p:spTree>
    <p:extLst>
      <p:ext uri="{BB962C8B-B14F-4D97-AF65-F5344CB8AC3E}">
        <p14:creationId xmlns:p14="http://schemas.microsoft.com/office/powerpoint/2010/main" val="2789646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71D2-5325-C1FB-2A64-613AA704DEDC}"/>
              </a:ext>
            </a:extLst>
          </p:cNvPr>
          <p:cNvSpPr>
            <a:spLocks noGrp="1"/>
          </p:cNvSpPr>
          <p:nvPr>
            <p:ph type="title"/>
          </p:nvPr>
        </p:nvSpPr>
        <p:spPr>
          <a:xfrm>
            <a:off x="1141411" y="259976"/>
            <a:ext cx="9906000" cy="878542"/>
          </a:xfrm>
        </p:spPr>
        <p:txBody>
          <a:bodyPr/>
          <a:lstStyle/>
          <a:p>
            <a:r>
              <a:rPr lang="en-IN" dirty="0">
                <a:latin typeface="Arial" panose="020B0604020202020204" pitchFamily="34" charset="0"/>
                <a:cs typeface="Arial" panose="020B0604020202020204" pitchFamily="34" charset="0"/>
              </a:rPr>
              <a:t>Circuit diagram</a:t>
            </a:r>
          </a:p>
        </p:txBody>
      </p:sp>
      <p:pic>
        <p:nvPicPr>
          <p:cNvPr id="5" name="Content Placeholder 4">
            <a:extLst>
              <a:ext uri="{FF2B5EF4-FFF2-40B4-BE49-F238E27FC236}">
                <a16:creationId xmlns:a16="http://schemas.microsoft.com/office/drawing/2014/main" id="{1D0E0CE9-7F56-8B64-06AE-F9B3C891CF12}"/>
              </a:ext>
            </a:extLst>
          </p:cNvPr>
          <p:cNvPicPr>
            <a:picLocks noGrp="1" noChangeAspect="1"/>
          </p:cNvPicPr>
          <p:nvPr>
            <p:ph idx="1"/>
          </p:nvPr>
        </p:nvPicPr>
        <p:blipFill>
          <a:blip r:embed="rId2"/>
          <a:stretch>
            <a:fillRect/>
          </a:stretch>
        </p:blipFill>
        <p:spPr>
          <a:xfrm>
            <a:off x="2398486" y="1478896"/>
            <a:ext cx="6546274" cy="4652962"/>
          </a:xfrm>
        </p:spPr>
      </p:pic>
    </p:spTree>
    <p:extLst>
      <p:ext uri="{BB962C8B-B14F-4D97-AF65-F5344CB8AC3E}">
        <p14:creationId xmlns:p14="http://schemas.microsoft.com/office/powerpoint/2010/main" val="3981398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800F58-56E1-A7A4-1081-95032E098A70}"/>
              </a:ext>
            </a:extLst>
          </p:cNvPr>
          <p:cNvPicPr>
            <a:picLocks noChangeAspect="1"/>
          </p:cNvPicPr>
          <p:nvPr/>
        </p:nvPicPr>
        <p:blipFill>
          <a:blip r:embed="rId2"/>
          <a:stretch>
            <a:fillRect/>
          </a:stretch>
        </p:blipFill>
        <p:spPr>
          <a:xfrm>
            <a:off x="999302" y="182598"/>
            <a:ext cx="10193395" cy="6492803"/>
          </a:xfrm>
          <a:prstGeom prst="rect">
            <a:avLst/>
          </a:prstGeom>
        </p:spPr>
      </p:pic>
    </p:spTree>
    <p:extLst>
      <p:ext uri="{BB962C8B-B14F-4D97-AF65-F5344CB8AC3E}">
        <p14:creationId xmlns:p14="http://schemas.microsoft.com/office/powerpoint/2010/main" val="377719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B1BA-29DC-8642-F83A-63ED12754264}"/>
              </a:ext>
            </a:extLst>
          </p:cNvPr>
          <p:cNvSpPr>
            <a:spLocks noGrp="1"/>
          </p:cNvSpPr>
          <p:nvPr>
            <p:ph type="title"/>
          </p:nvPr>
        </p:nvSpPr>
        <p:spPr>
          <a:xfrm>
            <a:off x="1141412" y="313766"/>
            <a:ext cx="9905999" cy="1021975"/>
          </a:xfrm>
        </p:spPr>
        <p:txBody>
          <a:bodyPr/>
          <a:lstStyle/>
          <a:p>
            <a:r>
              <a:rPr lang="en-IN" dirty="0">
                <a:latin typeface="Arial" panose="020B0604020202020204" pitchFamily="34" charset="0"/>
                <a:cs typeface="Arial" panose="020B0604020202020204" pitchFamily="34" charset="0"/>
              </a:rPr>
              <a:t>CONCLUSIONS :</a:t>
            </a:r>
          </a:p>
        </p:txBody>
      </p:sp>
      <p:sp>
        <p:nvSpPr>
          <p:cNvPr id="3" name="Content Placeholder 2">
            <a:extLst>
              <a:ext uri="{FF2B5EF4-FFF2-40B4-BE49-F238E27FC236}">
                <a16:creationId xmlns:a16="http://schemas.microsoft.com/office/drawing/2014/main" id="{13F890B2-95EC-71DB-11B4-5EDF55EBFAE8}"/>
              </a:ext>
            </a:extLst>
          </p:cNvPr>
          <p:cNvSpPr>
            <a:spLocks noGrp="1"/>
          </p:cNvSpPr>
          <p:nvPr>
            <p:ph idx="1"/>
          </p:nvPr>
        </p:nvSpPr>
        <p:spPr>
          <a:xfrm>
            <a:off x="1074656" y="1545996"/>
            <a:ext cx="9972755" cy="4998238"/>
          </a:xfrm>
        </p:spPr>
        <p:txBody>
          <a:bodyPr>
            <a:normAutofit/>
          </a:bodyPr>
          <a:lstStyle/>
          <a:p>
            <a:r>
              <a:rPr lang="en-US" sz="2000" dirty="0">
                <a:latin typeface="Arial" panose="020B0604020202020204" pitchFamily="34" charset="0"/>
                <a:cs typeface="Arial" panose="020B0604020202020204" pitchFamily="34" charset="0"/>
              </a:rPr>
              <a:t>Fire detection and home security are two quite important things and our project unifies their working into a simple solution.</a:t>
            </a:r>
          </a:p>
          <a:p>
            <a:r>
              <a:rPr lang="en-IN" sz="2000" dirty="0">
                <a:latin typeface="Arial" panose="020B0604020202020204" pitchFamily="34" charset="0"/>
                <a:cs typeface="Arial" panose="020B0604020202020204" pitchFamily="34" charset="0"/>
              </a:rPr>
              <a:t>The problem of sudden fire outburst at our houses is not a new problem and neither is it going to stop in the near future due to various factors which can provoke fire like electrical equipment, gas stoves and cylinders.</a:t>
            </a:r>
          </a:p>
          <a:p>
            <a:r>
              <a:rPr lang="en-IN" sz="2000" dirty="0">
                <a:latin typeface="Arial" panose="020B0604020202020204" pitchFamily="34" charset="0"/>
                <a:cs typeface="Arial" panose="020B0604020202020204" pitchFamily="34" charset="0"/>
              </a:rPr>
              <a:t>Same goes with home security, thefts and robberies are not going to stop in the upcoming future as the rate of unemployment is increasing day by day, so our OTP door lock system provides a healthy solution to it.</a:t>
            </a:r>
          </a:p>
          <a:p>
            <a:r>
              <a:rPr lang="en-US" sz="2000" dirty="0">
                <a:latin typeface="Arial" panose="020B0604020202020204" pitchFamily="34" charset="0"/>
                <a:cs typeface="Arial" panose="020B0604020202020204" pitchFamily="34" charset="0"/>
              </a:rPr>
              <a:t>By doing this project we all got to learn a lot, ranging from daily life problem to problem-solving to teamwork, workload distribution and cooperation among team members.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46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3CAD-88DA-2967-684F-D911E5CEB049}"/>
              </a:ext>
            </a:extLst>
          </p:cNvPr>
          <p:cNvSpPr>
            <a:spLocks noGrp="1"/>
          </p:cNvSpPr>
          <p:nvPr>
            <p:ph type="title"/>
          </p:nvPr>
        </p:nvSpPr>
        <p:spPr>
          <a:xfrm>
            <a:off x="1141412" y="618518"/>
            <a:ext cx="9905999" cy="795503"/>
          </a:xfrm>
        </p:spPr>
        <p:txBody>
          <a:bodyPr/>
          <a:lstStyle/>
          <a:p>
            <a:r>
              <a:rPr lang="en-IN" dirty="0">
                <a:latin typeface="Arial" panose="020B0604020202020204" pitchFamily="34" charset="0"/>
                <a:cs typeface="Arial" panose="020B0604020202020204" pitchFamily="34" charset="0"/>
              </a:rPr>
              <a:t>FUTURE SCOPE</a:t>
            </a:r>
            <a:r>
              <a:rPr lang="en-IN" dirty="0"/>
              <a:t>:</a:t>
            </a:r>
          </a:p>
        </p:txBody>
      </p:sp>
      <p:sp>
        <p:nvSpPr>
          <p:cNvPr id="3" name="Content Placeholder 2">
            <a:extLst>
              <a:ext uri="{FF2B5EF4-FFF2-40B4-BE49-F238E27FC236}">
                <a16:creationId xmlns:a16="http://schemas.microsoft.com/office/drawing/2014/main" id="{5BCF8CC1-B81B-1862-97FB-F943E02D1C8C}"/>
              </a:ext>
            </a:extLst>
          </p:cNvPr>
          <p:cNvSpPr>
            <a:spLocks noGrp="1"/>
          </p:cNvSpPr>
          <p:nvPr>
            <p:ph idx="1"/>
          </p:nvPr>
        </p:nvSpPr>
        <p:spPr>
          <a:xfrm>
            <a:off x="1046376" y="1583702"/>
            <a:ext cx="10001035" cy="4864231"/>
          </a:xfrm>
        </p:spPr>
        <p:txBody>
          <a:bodyPr/>
          <a:lstStyle/>
          <a:p>
            <a:r>
              <a:rPr lang="en-IN" dirty="0">
                <a:latin typeface="Arial" panose="020B0604020202020204" pitchFamily="34" charset="0"/>
                <a:cs typeface="Arial" panose="020B0604020202020204" pitchFamily="34" charset="0"/>
              </a:rPr>
              <a:t>We can create a mechanism to keep the door unlock for maximum of 2 minutes until no body is in the proximity of the door and then it will lock to prevent entering OTP multiple number of times.</a:t>
            </a:r>
          </a:p>
          <a:p>
            <a:r>
              <a:rPr lang="en-IN" dirty="0">
                <a:latin typeface="Arial" panose="020B0604020202020204" pitchFamily="34" charset="0"/>
                <a:cs typeface="Arial" panose="020B0604020202020204" pitchFamily="34" charset="0"/>
              </a:rPr>
              <a:t>A system can be added which detects the family member entering the room and then the OTP would be sent to their device in particular, this will help in preventing confusion and unnecessary OTP’s.</a:t>
            </a:r>
          </a:p>
          <a:p>
            <a:r>
              <a:rPr lang="en-IN" dirty="0">
                <a:latin typeface="Arial" panose="020B0604020202020204" pitchFamily="34" charset="0"/>
                <a:cs typeface="Arial" panose="020B0604020202020204" pitchFamily="34" charset="0"/>
              </a:rPr>
              <a:t>We can add water sprinkler so that when fire is detected it automatically sprinkles water.</a:t>
            </a:r>
          </a:p>
        </p:txBody>
      </p:sp>
    </p:spTree>
    <p:extLst>
      <p:ext uri="{BB962C8B-B14F-4D97-AF65-F5344CB8AC3E}">
        <p14:creationId xmlns:p14="http://schemas.microsoft.com/office/powerpoint/2010/main" val="179358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F0B-5CF2-219F-AD5E-2C362AAD66D2}"/>
              </a:ext>
            </a:extLst>
          </p:cNvPr>
          <p:cNvSpPr>
            <a:spLocks noGrp="1"/>
          </p:cNvSpPr>
          <p:nvPr>
            <p:ph type="title"/>
          </p:nvPr>
        </p:nvSpPr>
        <p:spPr/>
        <p:txBody>
          <a:bodyPr/>
          <a:lstStyle/>
          <a:p>
            <a:r>
              <a:rPr lang="en-IN" dirty="0"/>
              <a:t>GROUP MEMBERS:</a:t>
            </a:r>
          </a:p>
        </p:txBody>
      </p:sp>
      <p:sp>
        <p:nvSpPr>
          <p:cNvPr id="3" name="Content Placeholder 2">
            <a:extLst>
              <a:ext uri="{FF2B5EF4-FFF2-40B4-BE49-F238E27FC236}">
                <a16:creationId xmlns:a16="http://schemas.microsoft.com/office/drawing/2014/main" id="{AAECAF42-4B03-5A3D-27DD-27532FAF9763}"/>
              </a:ext>
            </a:extLst>
          </p:cNvPr>
          <p:cNvSpPr>
            <a:spLocks noGrp="1"/>
          </p:cNvSpPr>
          <p:nvPr>
            <p:ph idx="1"/>
          </p:nvPr>
        </p:nvSpPr>
        <p:spPr/>
        <p:txBody>
          <a:bodyPr/>
          <a:lstStyle/>
          <a:p>
            <a:r>
              <a:rPr lang="en-IN" dirty="0"/>
              <a:t> NIRMAL KUMAR - 21EC30036</a:t>
            </a:r>
          </a:p>
          <a:p>
            <a:r>
              <a:rPr lang="en-IN" dirty="0"/>
              <a:t> PITTA RISHITHA - 21ME10055</a:t>
            </a:r>
          </a:p>
          <a:p>
            <a:r>
              <a:rPr lang="en-IN" dirty="0"/>
              <a:t> ANUNAK ROY - 21EE10017</a:t>
            </a:r>
          </a:p>
          <a:p>
            <a:r>
              <a:rPr lang="en-IN" dirty="0"/>
              <a:t> MADHAVARAPU LAKSHMI JOTSNA - 21MA10029</a:t>
            </a:r>
          </a:p>
          <a:p>
            <a:r>
              <a:rPr lang="en-IN" dirty="0"/>
              <a:t> VAIBHAV JOSHI - 21EC30056</a:t>
            </a:r>
          </a:p>
          <a:p>
            <a:endParaRPr lang="en-IN" dirty="0"/>
          </a:p>
        </p:txBody>
      </p:sp>
    </p:spTree>
    <p:extLst>
      <p:ext uri="{BB962C8B-B14F-4D97-AF65-F5344CB8AC3E}">
        <p14:creationId xmlns:p14="http://schemas.microsoft.com/office/powerpoint/2010/main" val="239394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8BDA-BA7D-2B42-4FEB-C58A3DB9DFE4}"/>
              </a:ext>
            </a:extLst>
          </p:cNvPr>
          <p:cNvSpPr>
            <a:spLocks noGrp="1"/>
          </p:cNvSpPr>
          <p:nvPr>
            <p:ph type="title"/>
          </p:nvPr>
        </p:nvSpPr>
        <p:spPr/>
        <p:txBody>
          <a:bodyPr/>
          <a:lstStyle/>
          <a:p>
            <a:r>
              <a:rPr lang="en-IN" dirty="0"/>
              <a:t>OBJECTIVE OF OUR PROJECT:</a:t>
            </a:r>
          </a:p>
        </p:txBody>
      </p:sp>
      <p:sp>
        <p:nvSpPr>
          <p:cNvPr id="3" name="Content Placeholder 2">
            <a:extLst>
              <a:ext uri="{FF2B5EF4-FFF2-40B4-BE49-F238E27FC236}">
                <a16:creationId xmlns:a16="http://schemas.microsoft.com/office/drawing/2014/main" id="{7A9DE29E-7BE9-9B8D-1E78-6AECB1C2489D}"/>
              </a:ext>
            </a:extLst>
          </p:cNvPr>
          <p:cNvSpPr>
            <a:spLocks noGrp="1"/>
          </p:cNvSpPr>
          <p:nvPr>
            <p:ph idx="1"/>
          </p:nvPr>
        </p:nvSpPr>
        <p:spPr/>
        <p:txBody>
          <a:bodyPr/>
          <a:lstStyle/>
          <a:p>
            <a:r>
              <a:rPr lang="en-IN" dirty="0"/>
              <a:t>We are trying to create a simple and affordable system to increase the security of our homes and protect our homes from sudden fire outbursts.</a:t>
            </a:r>
          </a:p>
          <a:p>
            <a:r>
              <a:rPr lang="en-IN" dirty="0"/>
              <a:t>We are making it simple by using basic GSM technology to receive OTP for unlocking the doors and sending emergency messages during a fire.</a:t>
            </a:r>
          </a:p>
          <a:p>
            <a:r>
              <a:rPr lang="en-IN" dirty="0"/>
              <a:t>Since nowadays everybody is having the basic utility of a regular smartphone so integrating this system into their day-to-day life won’t be a problem.</a:t>
            </a:r>
          </a:p>
        </p:txBody>
      </p:sp>
    </p:spTree>
    <p:extLst>
      <p:ext uri="{BB962C8B-B14F-4D97-AF65-F5344CB8AC3E}">
        <p14:creationId xmlns:p14="http://schemas.microsoft.com/office/powerpoint/2010/main" val="91381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4160-D057-4339-B040-A5D0F9B395D6}"/>
              </a:ext>
            </a:extLst>
          </p:cNvPr>
          <p:cNvSpPr>
            <a:spLocks noGrp="1"/>
          </p:cNvSpPr>
          <p:nvPr>
            <p:ph type="title"/>
          </p:nvPr>
        </p:nvSpPr>
        <p:spPr/>
        <p:txBody>
          <a:bodyPr/>
          <a:lstStyle/>
          <a:p>
            <a:r>
              <a:rPr lang="en-IN" dirty="0"/>
              <a:t>ADVANTAGES OVER CURRENTLY AVAILABLE SOLUTIONS:</a:t>
            </a:r>
          </a:p>
        </p:txBody>
      </p:sp>
      <p:sp>
        <p:nvSpPr>
          <p:cNvPr id="3" name="Content Placeholder 2">
            <a:extLst>
              <a:ext uri="{FF2B5EF4-FFF2-40B4-BE49-F238E27FC236}">
                <a16:creationId xmlns:a16="http://schemas.microsoft.com/office/drawing/2014/main" id="{5C5212B7-B43A-E2D3-6CBC-FCF06EEA003B}"/>
              </a:ext>
            </a:extLst>
          </p:cNvPr>
          <p:cNvSpPr>
            <a:spLocks noGrp="1"/>
          </p:cNvSpPr>
          <p:nvPr>
            <p:ph idx="1"/>
          </p:nvPr>
        </p:nvSpPr>
        <p:spPr>
          <a:xfrm>
            <a:off x="1075766" y="2178424"/>
            <a:ext cx="9971646" cy="4500282"/>
          </a:xfrm>
        </p:spPr>
        <p:txBody>
          <a:bodyPr>
            <a:normAutofit fontScale="92500" lnSpcReduction="10000"/>
          </a:bodyPr>
          <a:lstStyle/>
          <a:p>
            <a:r>
              <a:rPr lang="en-IN" dirty="0"/>
              <a:t> Available solutions are expensive as compared to our model.</a:t>
            </a:r>
          </a:p>
          <a:p>
            <a:r>
              <a:rPr lang="en-IN" dirty="0"/>
              <a:t> Available products are difficult to set up for common people as compared to our model which is quite hassle free.</a:t>
            </a:r>
          </a:p>
          <a:p>
            <a:r>
              <a:rPr lang="en-IN" dirty="0"/>
              <a:t> We have integrated both the security aspects as well as fire alarm together but the market demands to buy separate products for them.</a:t>
            </a:r>
          </a:p>
          <a:p>
            <a:r>
              <a:rPr lang="en-IN" dirty="0"/>
              <a:t> Since we are using a GSM based approach as compared to the WIFI driven products in the market we have an advantage of range. Wire less based products tend to have small ranges.</a:t>
            </a:r>
          </a:p>
          <a:p>
            <a:r>
              <a:rPr lang="en-IN" dirty="0"/>
              <a:t>Many wireless devices use battery which has to be replaced timely. Whereas our model gives you the freedom to choose whether you want an AC or DC source.</a:t>
            </a:r>
          </a:p>
          <a:p>
            <a:endParaRPr lang="en-IN" dirty="0"/>
          </a:p>
        </p:txBody>
      </p:sp>
    </p:spTree>
    <p:extLst>
      <p:ext uri="{BB962C8B-B14F-4D97-AF65-F5344CB8AC3E}">
        <p14:creationId xmlns:p14="http://schemas.microsoft.com/office/powerpoint/2010/main" val="283572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E9F5-8D9F-D4CE-9EA1-669CD77B0470}"/>
              </a:ext>
            </a:extLst>
          </p:cNvPr>
          <p:cNvSpPr>
            <a:spLocks noGrp="1"/>
          </p:cNvSpPr>
          <p:nvPr>
            <p:ph type="title"/>
          </p:nvPr>
        </p:nvSpPr>
        <p:spPr/>
        <p:txBody>
          <a:bodyPr/>
          <a:lstStyle/>
          <a:p>
            <a:r>
              <a:rPr lang="en-IN" dirty="0"/>
              <a:t>SOLUTION TO THE PROBLEM:</a:t>
            </a:r>
          </a:p>
        </p:txBody>
      </p:sp>
      <p:sp>
        <p:nvSpPr>
          <p:cNvPr id="3" name="Content Placeholder 2">
            <a:extLst>
              <a:ext uri="{FF2B5EF4-FFF2-40B4-BE49-F238E27FC236}">
                <a16:creationId xmlns:a16="http://schemas.microsoft.com/office/drawing/2014/main" id="{C09BE603-9899-AD4F-26D5-F8D3E3AA40A4}"/>
              </a:ext>
            </a:extLst>
          </p:cNvPr>
          <p:cNvSpPr>
            <a:spLocks noGrp="1"/>
          </p:cNvSpPr>
          <p:nvPr>
            <p:ph idx="1"/>
          </p:nvPr>
        </p:nvSpPr>
        <p:spPr>
          <a:xfrm>
            <a:off x="1141412" y="1792941"/>
            <a:ext cx="9905999" cy="4616824"/>
          </a:xfrm>
        </p:spPr>
        <p:txBody>
          <a:bodyPr/>
          <a:lstStyle/>
          <a:p>
            <a:pPr marL="0" indent="0">
              <a:buNone/>
            </a:pPr>
            <a:r>
              <a:rPr lang="en-IN" dirty="0"/>
              <a:t>FOR SECURITY AND ANTI-THEFT:</a:t>
            </a:r>
          </a:p>
          <a:p>
            <a:r>
              <a:rPr lang="en-IN" dirty="0"/>
              <a:t>We are going to use electronic locks which work on 4-digit code input, this OTP is sent to our smartphones via SMS whenever we want to open the door.</a:t>
            </a:r>
          </a:p>
          <a:p>
            <a:pPr marL="0" indent="0">
              <a:buNone/>
            </a:pPr>
            <a:r>
              <a:rPr lang="en-IN" dirty="0"/>
              <a:t>FOR FIRE ALARM:</a:t>
            </a:r>
          </a:p>
          <a:p>
            <a:r>
              <a:rPr lang="en-IN" dirty="0"/>
              <a:t>A simple circuit consisting of a flame sensor that sends a signal when attained a particular reading which can be an indication of a fire outburst. An alarm is added to the circuit which goes off during the same and the message is sent to your smartphone/mobile.</a:t>
            </a:r>
          </a:p>
        </p:txBody>
      </p:sp>
    </p:spTree>
    <p:extLst>
      <p:ext uri="{BB962C8B-B14F-4D97-AF65-F5344CB8AC3E}">
        <p14:creationId xmlns:p14="http://schemas.microsoft.com/office/powerpoint/2010/main" val="353435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0CF-13BC-58B3-0785-AA44DE4E0CD6}"/>
              </a:ext>
            </a:extLst>
          </p:cNvPr>
          <p:cNvSpPr>
            <a:spLocks noGrp="1"/>
          </p:cNvSpPr>
          <p:nvPr>
            <p:ph type="title"/>
          </p:nvPr>
        </p:nvSpPr>
        <p:spPr>
          <a:xfrm>
            <a:off x="1141412" y="80682"/>
            <a:ext cx="9905999" cy="1255059"/>
          </a:xfrm>
        </p:spPr>
        <p:txBody>
          <a:bodyPr/>
          <a:lstStyle/>
          <a:p>
            <a:r>
              <a:rPr lang="en-IN" dirty="0"/>
              <a:t>Pictures:</a:t>
            </a:r>
          </a:p>
        </p:txBody>
      </p:sp>
      <p:pic>
        <p:nvPicPr>
          <p:cNvPr id="9" name="Content Placeholder 8">
            <a:extLst>
              <a:ext uri="{FF2B5EF4-FFF2-40B4-BE49-F238E27FC236}">
                <a16:creationId xmlns:a16="http://schemas.microsoft.com/office/drawing/2014/main" id="{923AB033-E689-B76D-99D2-09021420ED6D}"/>
              </a:ext>
            </a:extLst>
          </p:cNvPr>
          <p:cNvPicPr>
            <a:picLocks noGrp="1" noChangeAspect="1"/>
          </p:cNvPicPr>
          <p:nvPr>
            <p:ph idx="1"/>
          </p:nvPr>
        </p:nvPicPr>
        <p:blipFill>
          <a:blip r:embed="rId2"/>
          <a:stretch>
            <a:fillRect/>
          </a:stretch>
        </p:blipFill>
        <p:spPr>
          <a:xfrm>
            <a:off x="1501271" y="2052264"/>
            <a:ext cx="4474023" cy="35417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1" name="Picture 10">
            <a:extLst>
              <a:ext uri="{FF2B5EF4-FFF2-40B4-BE49-F238E27FC236}">
                <a16:creationId xmlns:a16="http://schemas.microsoft.com/office/drawing/2014/main" id="{0129897C-6A52-F5B9-7B68-4ED5ED964D3D}"/>
              </a:ext>
            </a:extLst>
          </p:cNvPr>
          <p:cNvPicPr>
            <a:picLocks noChangeAspect="1"/>
          </p:cNvPicPr>
          <p:nvPr/>
        </p:nvPicPr>
        <p:blipFill>
          <a:blip r:embed="rId3"/>
          <a:stretch>
            <a:fillRect/>
          </a:stretch>
        </p:blipFill>
        <p:spPr>
          <a:xfrm>
            <a:off x="6648372" y="2052264"/>
            <a:ext cx="4293370" cy="35417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78544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7CBB-796F-25A5-7CF1-D1E5465FC33A}"/>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6D9CDB22-EDA3-2EBF-A93E-2EAFD412B59F}"/>
              </a:ext>
            </a:extLst>
          </p:cNvPr>
          <p:cNvSpPr>
            <a:spLocks noGrp="1"/>
          </p:cNvSpPr>
          <p:nvPr>
            <p:ph sz="half" idx="1"/>
          </p:nvPr>
        </p:nvSpPr>
        <p:spPr/>
        <p:txBody>
          <a:bodyPr>
            <a:normAutofit fontScale="92500" lnSpcReduction="10000"/>
          </a:bodyPr>
          <a:lstStyle/>
          <a:p>
            <a:r>
              <a:rPr lang="en-IN" dirty="0"/>
              <a:t>ARDUINO</a:t>
            </a:r>
          </a:p>
          <a:p>
            <a:r>
              <a:rPr lang="en-IN" dirty="0"/>
              <a:t>GSM MODULE</a:t>
            </a:r>
          </a:p>
          <a:p>
            <a:r>
              <a:rPr lang="en-IN" dirty="0"/>
              <a:t>BREADBOARD</a:t>
            </a:r>
          </a:p>
          <a:p>
            <a:r>
              <a:rPr lang="en-IN" dirty="0">
                <a:cs typeface="Arial" panose="020B0604020202020204" pitchFamily="34" charset="0"/>
              </a:rPr>
              <a:t>SMOKE DETECTOR</a:t>
            </a:r>
          </a:p>
          <a:p>
            <a:r>
              <a:rPr lang="en-IN" dirty="0"/>
              <a:t>JUMPER WIRES</a:t>
            </a:r>
          </a:p>
          <a:p>
            <a:r>
              <a:rPr lang="en-US" sz="2400" spc="-5" dirty="0">
                <a:solidFill>
                  <a:srgbClr val="FFFFFF"/>
                </a:solidFill>
                <a:latin typeface="Calibri"/>
                <a:cs typeface="Calibri"/>
              </a:rPr>
              <a:t>5V1</a:t>
            </a:r>
            <a:r>
              <a:rPr lang="en-US" sz="2400" spc="-25" dirty="0">
                <a:solidFill>
                  <a:srgbClr val="FFFFFF"/>
                </a:solidFill>
                <a:latin typeface="Calibri"/>
                <a:cs typeface="Calibri"/>
              </a:rPr>
              <a:t> </a:t>
            </a:r>
            <a:r>
              <a:rPr lang="en-US" sz="2400" spc="-5" dirty="0">
                <a:solidFill>
                  <a:srgbClr val="FFFFFF"/>
                </a:solidFill>
                <a:latin typeface="Calibri"/>
                <a:cs typeface="Calibri"/>
              </a:rPr>
              <a:t>CHANNEL RELAY MODULE</a:t>
            </a:r>
          </a:p>
          <a:p>
            <a:r>
              <a:rPr lang="en-US" sz="2400" spc="-5" dirty="0">
                <a:solidFill>
                  <a:srgbClr val="FFFFFF"/>
                </a:solidFill>
                <a:latin typeface="Calibri"/>
                <a:cs typeface="Calibri"/>
              </a:rPr>
              <a:t>LM2596</a:t>
            </a:r>
            <a:r>
              <a:rPr lang="en-US" sz="2400" spc="-35" dirty="0">
                <a:solidFill>
                  <a:srgbClr val="FFFFFF"/>
                </a:solidFill>
                <a:latin typeface="Calibri"/>
                <a:cs typeface="Calibri"/>
              </a:rPr>
              <a:t> </a:t>
            </a:r>
            <a:r>
              <a:rPr lang="en-US" sz="2400" spc="-10" dirty="0">
                <a:solidFill>
                  <a:srgbClr val="FFFFFF"/>
                </a:solidFill>
                <a:latin typeface="Calibri"/>
                <a:cs typeface="Calibri"/>
              </a:rPr>
              <a:t>STEP-DOWN MODULE</a:t>
            </a:r>
            <a:endParaRPr lang="en-US" sz="2400" dirty="0">
              <a:latin typeface="Calibri"/>
              <a:cs typeface="Calibri"/>
            </a:endParaRPr>
          </a:p>
          <a:p>
            <a:endParaRPr lang="en-US" sz="2400" dirty="0">
              <a:latin typeface="Calibri"/>
              <a:cs typeface="Calibri"/>
            </a:endParaRPr>
          </a:p>
          <a:p>
            <a:endParaRPr lang="en-IN" dirty="0"/>
          </a:p>
          <a:p>
            <a:endParaRPr lang="en-IN" dirty="0"/>
          </a:p>
          <a:p>
            <a:endParaRPr lang="en-IN" dirty="0"/>
          </a:p>
        </p:txBody>
      </p:sp>
      <p:sp>
        <p:nvSpPr>
          <p:cNvPr id="4" name="Content Placeholder 3">
            <a:extLst>
              <a:ext uri="{FF2B5EF4-FFF2-40B4-BE49-F238E27FC236}">
                <a16:creationId xmlns:a16="http://schemas.microsoft.com/office/drawing/2014/main" id="{C025F7CA-38A7-637B-00F6-16F15AA84C17}"/>
              </a:ext>
            </a:extLst>
          </p:cNvPr>
          <p:cNvSpPr>
            <a:spLocks noGrp="1"/>
          </p:cNvSpPr>
          <p:nvPr>
            <p:ph sz="half" idx="2"/>
          </p:nvPr>
        </p:nvSpPr>
        <p:spPr/>
        <p:txBody>
          <a:bodyPr>
            <a:normAutofit fontScale="92500" lnSpcReduction="10000"/>
          </a:bodyPr>
          <a:lstStyle/>
          <a:p>
            <a:r>
              <a:rPr lang="en-IN" dirty="0"/>
              <a:t>SOLENOID LOCK</a:t>
            </a:r>
          </a:p>
          <a:p>
            <a:r>
              <a:rPr lang="en-IN" dirty="0"/>
              <a:t>PIEZO BUZZER</a:t>
            </a:r>
          </a:p>
          <a:p>
            <a:r>
              <a:rPr lang="en-IN" dirty="0"/>
              <a:t>TEMPERATURE SENSOR</a:t>
            </a:r>
          </a:p>
          <a:p>
            <a:r>
              <a:rPr lang="en-IN" dirty="0"/>
              <a:t>IR SENSOR</a:t>
            </a:r>
          </a:p>
          <a:p>
            <a:r>
              <a:rPr lang="en-IN" dirty="0"/>
              <a:t>LCD DISPLAY</a:t>
            </a:r>
          </a:p>
          <a:p>
            <a:r>
              <a:rPr lang="en-IN" dirty="0"/>
              <a:t>KEYPAD</a:t>
            </a:r>
          </a:p>
          <a:p>
            <a:pPr marL="0" indent="0">
              <a:lnSpc>
                <a:spcPct val="100000"/>
              </a:lnSpc>
              <a:buNone/>
              <a:tabLst>
                <a:tab pos="520065" algn="l"/>
              </a:tabLst>
            </a:pPr>
            <a:endParaRPr lang="en-US" sz="2400" dirty="0">
              <a:latin typeface="Calibri"/>
              <a:cs typeface="Calibri"/>
            </a:endParaRPr>
          </a:p>
          <a:p>
            <a:endParaRPr lang="en-IN" dirty="0"/>
          </a:p>
          <a:p>
            <a:endParaRPr lang="en-IN" dirty="0"/>
          </a:p>
          <a:p>
            <a:endParaRPr lang="en-IN" dirty="0"/>
          </a:p>
        </p:txBody>
      </p:sp>
    </p:spTree>
    <p:extLst>
      <p:ext uri="{BB962C8B-B14F-4D97-AF65-F5344CB8AC3E}">
        <p14:creationId xmlns:p14="http://schemas.microsoft.com/office/powerpoint/2010/main" val="213704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FD60-7B2B-6AB9-657B-C94F857B63EB}"/>
              </a:ext>
            </a:extLst>
          </p:cNvPr>
          <p:cNvSpPr>
            <a:spLocks noGrp="1"/>
          </p:cNvSpPr>
          <p:nvPr>
            <p:ph type="title"/>
          </p:nvPr>
        </p:nvSpPr>
        <p:spPr>
          <a:xfrm>
            <a:off x="995082" y="107576"/>
            <a:ext cx="10052329" cy="1183342"/>
          </a:xfrm>
        </p:spPr>
        <p:txBody>
          <a:bodyPr/>
          <a:lstStyle/>
          <a:p>
            <a:r>
              <a:rPr lang="en-IN" dirty="0"/>
              <a:t> </a:t>
            </a:r>
          </a:p>
        </p:txBody>
      </p:sp>
      <p:sp>
        <p:nvSpPr>
          <p:cNvPr id="3" name="Content Placeholder 2">
            <a:extLst>
              <a:ext uri="{FF2B5EF4-FFF2-40B4-BE49-F238E27FC236}">
                <a16:creationId xmlns:a16="http://schemas.microsoft.com/office/drawing/2014/main" id="{2BA6CC20-3FE9-DC1D-7DB1-CBAE71EFA35F}"/>
              </a:ext>
            </a:extLst>
          </p:cNvPr>
          <p:cNvSpPr>
            <a:spLocks noGrp="1"/>
          </p:cNvSpPr>
          <p:nvPr>
            <p:ph idx="1"/>
          </p:nvPr>
        </p:nvSpPr>
        <p:spPr>
          <a:xfrm>
            <a:off x="995082" y="243075"/>
            <a:ext cx="10052329" cy="6086007"/>
          </a:xfrm>
        </p:spPr>
        <p:txBody>
          <a:bodyPr>
            <a:normAutofit/>
          </a:bodyPr>
          <a:lstStyle/>
          <a:p>
            <a:pPr marL="0" indent="0">
              <a:buNone/>
            </a:pPr>
            <a:r>
              <a:rPr lang="en-US" sz="2800" b="0" i="0" dirty="0">
                <a:effectLst/>
                <a:latin typeface="Open Sans" panose="020B0606030504020204" pitchFamily="34" charset="0"/>
              </a:rPr>
              <a:t> </a:t>
            </a:r>
            <a:r>
              <a:rPr lang="en-US" b="0" i="0" u="sng" dirty="0">
                <a:effectLst/>
                <a:latin typeface="Open Sans" panose="020B0606030504020204" pitchFamily="34" charset="0"/>
              </a:rPr>
              <a:t>ARDUINO:</a:t>
            </a:r>
          </a:p>
          <a:p>
            <a:r>
              <a:rPr lang="en-US" b="0" i="0" dirty="0">
                <a:effectLst/>
                <a:latin typeface="Arial" panose="020B0604020202020204" pitchFamily="34" charset="0"/>
                <a:cs typeface="Arial" panose="020B0604020202020204" pitchFamily="34" charset="0"/>
              </a:rPr>
              <a:t>Arduino boards are able to read inputs - light on                                   a sensor, a finger on a button, or a Twitter                                             message - and turn it into an output - activating a                           motor, turning on an LED, publishing something                                online.</a:t>
            </a:r>
          </a:p>
          <a:p>
            <a:pPr marL="0" indent="0">
              <a:buNone/>
            </a:pPr>
            <a:endParaRPr lang="en-US" b="0" i="0" dirty="0">
              <a:effectLst/>
              <a:latin typeface="Arial" panose="020B0604020202020204" pitchFamily="34" charset="0"/>
              <a:cs typeface="Arial" panose="020B0604020202020204" pitchFamily="34" charset="0"/>
            </a:endParaRPr>
          </a:p>
          <a:p>
            <a:pPr marL="0" indent="0">
              <a:buNone/>
            </a:pPr>
            <a:r>
              <a:rPr lang="en-US" u="sng" dirty="0">
                <a:latin typeface="Open Sans" panose="020B0606030504020204" pitchFamily="34" charset="0"/>
              </a:rPr>
              <a:t>GSM MODULE</a:t>
            </a:r>
            <a:r>
              <a:rPr lang="en-US" sz="3200" dirty="0">
                <a:latin typeface="Open Sans" panose="020B0606030504020204" pitchFamily="34" charset="0"/>
              </a:rPr>
              <a:t>:</a:t>
            </a:r>
            <a:endParaRPr lang="en-US" b="0" i="0" dirty="0">
              <a:effectLst/>
              <a:latin typeface="Open Sans" panose="020B0606030504020204" pitchFamily="34" charset="0"/>
            </a:endParaRPr>
          </a:p>
          <a:p>
            <a:r>
              <a:rPr lang="en-US" b="0" i="0" dirty="0">
                <a:effectLst/>
                <a:latin typeface="arial" panose="020B0604020202020204" pitchFamily="34" charset="0"/>
              </a:rPr>
              <a:t>A GSM modem or GSM module is </a:t>
            </a:r>
            <a:r>
              <a:rPr lang="en-US" i="0" dirty="0">
                <a:effectLst/>
                <a:latin typeface="arial" panose="020B0604020202020204" pitchFamily="34" charset="0"/>
              </a:rPr>
              <a:t>a                                                      device that uses GSM mobile telephone                                     technology to provide a wireless data link                                               to a network.</a:t>
            </a:r>
            <a:endParaRPr lang="en-IN" dirty="0"/>
          </a:p>
        </p:txBody>
      </p:sp>
      <p:pic>
        <p:nvPicPr>
          <p:cNvPr id="4" name="Picture 3">
            <a:extLst>
              <a:ext uri="{FF2B5EF4-FFF2-40B4-BE49-F238E27FC236}">
                <a16:creationId xmlns:a16="http://schemas.microsoft.com/office/drawing/2014/main" id="{3E2FB1CB-ED18-5370-E668-FAEA5DC49DB1}"/>
              </a:ext>
            </a:extLst>
          </p:cNvPr>
          <p:cNvPicPr>
            <a:picLocks noChangeAspect="1"/>
          </p:cNvPicPr>
          <p:nvPr/>
        </p:nvPicPr>
        <p:blipFill>
          <a:blip r:embed="rId2"/>
          <a:stretch>
            <a:fillRect/>
          </a:stretch>
        </p:blipFill>
        <p:spPr>
          <a:xfrm>
            <a:off x="8410296" y="502024"/>
            <a:ext cx="2543175" cy="1800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E0BCD5ED-A157-B33E-FC39-96E320F847C1}"/>
              </a:ext>
            </a:extLst>
          </p:cNvPr>
          <p:cNvPicPr>
            <a:picLocks noChangeAspect="1"/>
          </p:cNvPicPr>
          <p:nvPr/>
        </p:nvPicPr>
        <p:blipFill>
          <a:blip r:embed="rId3"/>
          <a:stretch>
            <a:fillRect/>
          </a:stretch>
        </p:blipFill>
        <p:spPr>
          <a:xfrm>
            <a:off x="8340118" y="4196823"/>
            <a:ext cx="2683530" cy="1798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6696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29A0-BF5D-E006-EAC6-A21390A1D78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243B22F-8C61-237C-EF9D-DB51CDD3BDE9}"/>
              </a:ext>
            </a:extLst>
          </p:cNvPr>
          <p:cNvSpPr>
            <a:spLocks noGrp="1"/>
          </p:cNvSpPr>
          <p:nvPr>
            <p:ph idx="1"/>
          </p:nvPr>
        </p:nvSpPr>
        <p:spPr>
          <a:xfrm>
            <a:off x="1246094" y="385482"/>
            <a:ext cx="10076330" cy="6033247"/>
          </a:xfrm>
        </p:spPr>
        <p:txBody>
          <a:bodyPr>
            <a:normAutofit fontScale="92500" lnSpcReduction="10000"/>
          </a:bodyPr>
          <a:lstStyle/>
          <a:p>
            <a:pPr marL="0" indent="0">
              <a:buNone/>
            </a:pPr>
            <a:r>
              <a:rPr lang="en-IN" sz="2600" u="sng" dirty="0">
                <a:latin typeface="arial" panose="020B0604020202020204" pitchFamily="34" charset="0"/>
              </a:rPr>
              <a:t>SMOKE DETECTOR</a:t>
            </a:r>
            <a:r>
              <a:rPr lang="en-IN" sz="2600" b="0" i="0" u="sng" dirty="0">
                <a:effectLst/>
                <a:latin typeface="arial" panose="020B0604020202020204" pitchFamily="34" charset="0"/>
              </a:rPr>
              <a:t>:</a:t>
            </a:r>
          </a:p>
          <a:p>
            <a:pPr marL="0" indent="0">
              <a:buNone/>
            </a:pPr>
            <a:r>
              <a:rPr lang="en-US" sz="2600" b="0" i="0" dirty="0">
                <a:effectLst/>
                <a:latin typeface="arial" panose="020B0604020202020204" pitchFamily="34" charset="0"/>
              </a:rPr>
              <a:t>A smoke alarm stands guard around the clock,                                              and when it first senses smoke, it sounds a shrill alarm</a:t>
            </a:r>
            <a:endParaRPr lang="en-IN" sz="2600" b="0" i="0" u="sng" dirty="0">
              <a:effectLst/>
              <a:latin typeface="Arial" panose="020B0604020202020204" pitchFamily="34" charset="0"/>
              <a:cs typeface="Arial" panose="020B0604020202020204" pitchFamily="34" charset="0"/>
            </a:endParaRPr>
          </a:p>
          <a:p>
            <a:pPr marL="0" indent="0">
              <a:buNone/>
            </a:pPr>
            <a:endParaRPr lang="en-IN" sz="2600" u="sng" dirty="0">
              <a:latin typeface="Arial" panose="020B0604020202020204" pitchFamily="34" charset="0"/>
              <a:cs typeface="Arial" panose="020B0604020202020204" pitchFamily="34" charset="0"/>
            </a:endParaRPr>
          </a:p>
          <a:p>
            <a:pPr marL="0" indent="0">
              <a:buNone/>
            </a:pPr>
            <a:r>
              <a:rPr lang="en-IN" sz="2600" b="0" i="0" u="sng" dirty="0">
                <a:effectLst/>
                <a:latin typeface="arial" panose="020B0604020202020204" pitchFamily="34" charset="0"/>
              </a:rPr>
              <a:t>BREAD BOARD:</a:t>
            </a:r>
          </a:p>
          <a:p>
            <a:pPr marL="0" indent="0">
              <a:buNone/>
            </a:pPr>
            <a:r>
              <a:rPr lang="en-US" sz="2600" b="0" i="0" dirty="0">
                <a:effectLst/>
                <a:latin typeface="Arial" panose="020B0604020202020204" pitchFamily="34" charset="0"/>
              </a:rPr>
              <a:t>A </a:t>
            </a:r>
            <a:r>
              <a:rPr lang="en-US" sz="2600" i="0" dirty="0">
                <a:effectLst/>
                <a:latin typeface="Arial" panose="020B0604020202020204" pitchFamily="34" charset="0"/>
              </a:rPr>
              <a:t>breadboard</a:t>
            </a:r>
            <a:r>
              <a:rPr lang="en-US" sz="2600" b="0" i="0" dirty="0">
                <a:effectLst/>
                <a:latin typeface="Arial" panose="020B0604020202020204" pitchFamily="34" charset="0"/>
              </a:rPr>
              <a:t>, or protoboard,                                                                                            is a construction base for </a:t>
            </a:r>
            <a:r>
              <a:rPr lang="en-US" sz="2600" dirty="0">
                <a:latin typeface="Arial" panose="020B0604020202020204" pitchFamily="34" charset="0"/>
              </a:rPr>
              <a:t>prototyping                                                              </a:t>
            </a:r>
            <a:r>
              <a:rPr lang="en-US" sz="2600" b="0" i="0" dirty="0">
                <a:effectLst/>
                <a:latin typeface="Arial" panose="020B0604020202020204" pitchFamily="34" charset="0"/>
              </a:rPr>
              <a:t>of </a:t>
            </a:r>
            <a:r>
              <a:rPr lang="en-US" sz="2600" dirty="0">
                <a:latin typeface="Arial" panose="020B0604020202020204" pitchFamily="34" charset="0"/>
              </a:rPr>
              <a:t>electronics</a:t>
            </a:r>
            <a:r>
              <a:rPr lang="en-US" dirty="0">
                <a:latin typeface="Arial" panose="020B0604020202020204" pitchFamily="34" charset="0"/>
              </a:rPr>
              <a:t>.</a:t>
            </a:r>
            <a:endParaRPr lang="en-IN" dirty="0">
              <a:latin typeface="arial" panose="020B0604020202020204" pitchFamily="34" charset="0"/>
            </a:endParaRPr>
          </a:p>
          <a:p>
            <a:pPr marL="0" indent="0">
              <a:buNone/>
            </a:pPr>
            <a:endParaRPr lang="en-IN" b="0" i="0" u="sng" dirty="0">
              <a:effectLst/>
              <a:latin typeface="arial" panose="020B0604020202020204" pitchFamily="34" charset="0"/>
            </a:endParaRPr>
          </a:p>
          <a:p>
            <a:pPr marL="0" indent="0">
              <a:buNone/>
            </a:pPr>
            <a:endParaRPr lang="en-US" b="0" i="0" dirty="0">
              <a:effectLst/>
              <a:latin typeface="arial" panose="020B0604020202020204" pitchFamily="34" charset="0"/>
            </a:endParaRPr>
          </a:p>
          <a:p>
            <a:pPr marL="0" indent="0">
              <a:buNone/>
            </a:pPr>
            <a:r>
              <a:rPr lang="en-US" sz="2600" u="sng" dirty="0">
                <a:latin typeface="arial" panose="020B0604020202020204" pitchFamily="34" charset="0"/>
              </a:rPr>
              <a:t>SOLENOID LOCK</a:t>
            </a:r>
            <a:r>
              <a:rPr lang="en-US" dirty="0">
                <a:latin typeface="arial" panose="020B0604020202020204" pitchFamily="34" charset="0"/>
              </a:rPr>
              <a:t>:</a:t>
            </a:r>
          </a:p>
          <a:p>
            <a:pPr marL="0" indent="0">
              <a:buNone/>
            </a:pPr>
            <a:r>
              <a:rPr lang="en-US" sz="2600" dirty="0">
                <a:latin typeface="arial" panose="020B0604020202020204" pitchFamily="34" charset="0"/>
              </a:rPr>
              <a:t>It can be used to lock/unlock a cabinet, door, or drawer.</a:t>
            </a:r>
            <a:endParaRPr lang="en-IN" sz="2600" dirty="0"/>
          </a:p>
        </p:txBody>
      </p:sp>
      <p:pic>
        <p:nvPicPr>
          <p:cNvPr id="6" name="Picture 5">
            <a:extLst>
              <a:ext uri="{FF2B5EF4-FFF2-40B4-BE49-F238E27FC236}">
                <a16:creationId xmlns:a16="http://schemas.microsoft.com/office/drawing/2014/main" id="{0E194BA4-CCAF-4F94-5C61-9E5917A01798}"/>
              </a:ext>
            </a:extLst>
          </p:cNvPr>
          <p:cNvPicPr>
            <a:picLocks noChangeAspect="1"/>
          </p:cNvPicPr>
          <p:nvPr/>
        </p:nvPicPr>
        <p:blipFill>
          <a:blip r:embed="rId2"/>
          <a:stretch>
            <a:fillRect/>
          </a:stretch>
        </p:blipFill>
        <p:spPr>
          <a:xfrm>
            <a:off x="9188824" y="4275604"/>
            <a:ext cx="2133600"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A5E5B525-7326-C504-01AD-05BC250CBFD9}"/>
              </a:ext>
            </a:extLst>
          </p:cNvPr>
          <p:cNvPicPr>
            <a:picLocks noChangeAspect="1"/>
          </p:cNvPicPr>
          <p:nvPr/>
        </p:nvPicPr>
        <p:blipFill>
          <a:blip r:embed="rId3"/>
          <a:stretch>
            <a:fillRect/>
          </a:stretch>
        </p:blipFill>
        <p:spPr>
          <a:xfrm>
            <a:off x="8007724" y="2592201"/>
            <a:ext cx="3314700" cy="1381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A9EAB57B-A1FE-16DD-5FA2-EB3651E2F0DF}"/>
              </a:ext>
            </a:extLst>
          </p:cNvPr>
          <p:cNvPicPr>
            <a:picLocks noChangeAspect="1"/>
          </p:cNvPicPr>
          <p:nvPr/>
        </p:nvPicPr>
        <p:blipFill>
          <a:blip r:embed="rId4"/>
          <a:stretch>
            <a:fillRect/>
          </a:stretch>
        </p:blipFill>
        <p:spPr>
          <a:xfrm>
            <a:off x="9152060" y="309312"/>
            <a:ext cx="2170364" cy="3664014"/>
          </a:xfrm>
          <a:prstGeom prst="rect">
            <a:avLst/>
          </a:prstGeom>
        </p:spPr>
      </p:pic>
    </p:spTree>
    <p:extLst>
      <p:ext uri="{BB962C8B-B14F-4D97-AF65-F5344CB8AC3E}">
        <p14:creationId xmlns:p14="http://schemas.microsoft.com/office/powerpoint/2010/main" val="3101641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2541</TotalTime>
  <Words>965</Words>
  <Application>Microsoft Office PowerPoint</Application>
  <PresentationFormat>Widescreen</PresentationFormat>
  <Paragraphs>145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vt:lpstr>
      <vt:lpstr>Calibri</vt:lpstr>
      <vt:lpstr>Open Sans</vt:lpstr>
      <vt:lpstr>Tw Cen MT</vt:lpstr>
      <vt:lpstr>typonine sans regular</vt:lpstr>
      <vt:lpstr>Circuit</vt:lpstr>
      <vt:lpstr>HOME SECURITY AUTOMATION AND FIRE ALARM SYSTEM</vt:lpstr>
      <vt:lpstr>GROUP MEMBERS:</vt:lpstr>
      <vt:lpstr>OBJECTIVE OF OUR PROJECT:</vt:lpstr>
      <vt:lpstr>ADVANTAGES OVER CURRENTLY AVAILABLE SOLUTIONS:</vt:lpstr>
      <vt:lpstr>SOLUTION TO THE PROBLEM:</vt:lpstr>
      <vt:lpstr>Pictures:</vt:lpstr>
      <vt:lpstr>COMPONENTS:</vt:lpstr>
      <vt:lpstr> </vt:lpstr>
      <vt:lpstr> </vt:lpstr>
      <vt:lpstr> </vt:lpstr>
      <vt:lpstr> </vt:lpstr>
      <vt:lpstr>PowerPoint Presentation</vt:lpstr>
      <vt:lpstr>PowerPoint Presentation</vt:lpstr>
      <vt:lpstr>CONTRIBUTIONS by team members :</vt:lpstr>
      <vt:lpstr>Circuit diagram</vt:lpstr>
      <vt:lpstr>PowerPoint Presentation</vt:lpstr>
      <vt:lpstr>CONCLUSIONS :</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SECURITY AUTOMATION AND FIRE ALARM SYSTEM</dc:title>
  <dc:creator>lakshmi</dc:creator>
  <cp:lastModifiedBy>lakshmi</cp:lastModifiedBy>
  <cp:revision>17</cp:revision>
  <dcterms:created xsi:type="dcterms:W3CDTF">2022-05-26T09:38:49Z</dcterms:created>
  <dcterms:modified xsi:type="dcterms:W3CDTF">2023-07-09T10:29:05Z</dcterms:modified>
</cp:coreProperties>
</file>