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3"/>
  </p:notesMasterIdLst>
  <p:handoutMasterIdLst>
    <p:handoutMasterId r:id="rId34"/>
  </p:handoutMasterIdLst>
  <p:sldIdLst>
    <p:sldId id="302" r:id="rId3"/>
    <p:sldId id="407" r:id="rId4"/>
    <p:sldId id="408" r:id="rId5"/>
    <p:sldId id="410" r:id="rId6"/>
    <p:sldId id="411" r:id="rId7"/>
    <p:sldId id="432" r:id="rId8"/>
    <p:sldId id="409" r:id="rId9"/>
    <p:sldId id="412" r:id="rId10"/>
    <p:sldId id="413" r:id="rId11"/>
    <p:sldId id="414" r:id="rId12"/>
    <p:sldId id="433" r:id="rId13"/>
    <p:sldId id="415" r:id="rId14"/>
    <p:sldId id="418" r:id="rId15"/>
    <p:sldId id="420" r:id="rId16"/>
    <p:sldId id="421" r:id="rId17"/>
    <p:sldId id="422" r:id="rId18"/>
    <p:sldId id="423" r:id="rId19"/>
    <p:sldId id="424" r:id="rId20"/>
    <p:sldId id="416" r:id="rId21"/>
    <p:sldId id="419" r:id="rId22"/>
    <p:sldId id="425" r:id="rId23"/>
    <p:sldId id="417" r:id="rId24"/>
    <p:sldId id="427" r:id="rId25"/>
    <p:sldId id="428" r:id="rId26"/>
    <p:sldId id="429" r:id="rId27"/>
    <p:sldId id="430" r:id="rId28"/>
    <p:sldId id="431" r:id="rId29"/>
    <p:sldId id="434" r:id="rId30"/>
    <p:sldId id="435" r:id="rId31"/>
    <p:sldId id="426" r:id="rId32"/>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74383" autoAdjust="0"/>
  </p:normalViewPr>
  <p:slideViewPr>
    <p:cSldViewPr snapToGrid="0" snapToObjects="1">
      <p:cViewPr varScale="1">
        <p:scale>
          <a:sx n="85" d="100"/>
          <a:sy n="85" d="100"/>
        </p:scale>
        <p:origin x="270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5/10/2022</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5/10/2022</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θα σας αναλυθεί ένα θέμα σχετικά με την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με σκοπό την αύξηση ρεαλισμού σε εικονικούς κόσμους που μπορεί να υλοποιηθεί σε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VR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η και</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Metaverse</a:t>
            </a:r>
            <a:endParaRPr lang="en-US" sz="12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4701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l-GR" sz="1200" strike="sngStrike" dirty="0">
                <a:effectLst/>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top trend</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Feature </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σύμφωνα με τα δημογραφικά αποτελέσματα αλλά  και τις δυνατότητες υλοποιήσεις τις από τις υπάρχουσες τεχνολογίες. Αυτό το βήμα είχε ως στόχο να αύξηση την ζήτηση και χρήση συστημάτων παιχνιδιού συγκεκριμένου τύπου. Καθώς στόχος μπορεί να μην είναι πάντοτε ο ρεαλισμός αλλά η διασκέδαση.</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l-GR" sz="1200" strike="sngStrike" dirty="0">
                <a:effectLst/>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καθώς στο κόσμο του προγραμματισμού και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engineering</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τίποτα δεν είναι απόλυτο και πρέπει να λαμβάνονται αποφάσεις σχετικά με ποιο εργαλείο θα μας παρέχει επιθυμητά αποτελέσματα καθώς προσφέρει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top features</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και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streamlined workflow</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για την επίτευξη των αποτελεσμάτων.</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l-GR" sz="1200" strike="sngStrike" dirty="0">
                <a:effectLst/>
                <a:latin typeface="Arial" panose="020B0604020202020204" pitchFamily="34" charset="0"/>
                <a:ea typeface="Calibri" panose="020F0502020204030204" pitchFamily="34" charset="0"/>
                <a:cs typeface="Arial" panose="020B0604020202020204" pitchFamily="34" charset="0"/>
              </a:rPr>
              <a:t>Επιλογή</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Πληθυντικό διότι</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 i.e., </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ή</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και</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 agile + DevOps)</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UML &amp; Class Design</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Level Blocking out/</a:t>
            </a:r>
            <a:r>
              <a:rPr lang="en-US" sz="1200" strike="sngStrike" dirty="0" err="1">
                <a:effectLst/>
                <a:latin typeface="Arial" panose="020B0604020202020204" pitchFamily="34" charset="0"/>
                <a:ea typeface="Calibri" panose="020F0502020204030204" pitchFamily="34" charset="0"/>
                <a:cs typeface="Arial" panose="020B0604020202020204" pitchFamily="34" charset="0"/>
              </a:rPr>
              <a:t>whiteBoxing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Class implementation</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Testing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Finalize results</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Testing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Deploy</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&amp;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Production</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a:t>
            </a:r>
            <a:r>
              <a:rPr lang="el-GR" sz="1200" i="1" strike="sngStrike" dirty="0">
                <a:effectLst/>
                <a:latin typeface="Arial" panose="020B0604020202020204" pitchFamily="34" charset="0"/>
                <a:ea typeface="Calibri" panose="020F0502020204030204" pitchFamily="34" charset="0"/>
                <a:cs typeface="Arial" panose="020B0604020202020204" pitchFamily="34" charset="0"/>
              </a:rPr>
              <a:t>ακολουθία </a:t>
            </a:r>
            <a:r>
              <a:rPr lang="en-US" sz="1200" i="1" strike="sngStrike" dirty="0">
                <a:effectLst/>
                <a:latin typeface="Arial" panose="020B0604020202020204" pitchFamily="34" charset="0"/>
                <a:ea typeface="Calibri" panose="020F0502020204030204" pitchFamily="34" charset="0"/>
                <a:cs typeface="Arial" panose="020B0604020202020204" pitchFamily="34" charset="0"/>
              </a:rPr>
              <a:t>Guidelines</a:t>
            </a:r>
            <a:r>
              <a:rPr lang="el-GR" sz="1200" i="1" strike="sngStrike" dirty="0">
                <a:effectLst/>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Support &amp; Q&amp;A</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ιδίως στο παρελθόν με </a:t>
            </a:r>
            <a:r>
              <a:rPr lang="en-US" dirty="0"/>
              <a:t>Cisco Enterprise</a:t>
            </a:r>
            <a:r>
              <a:rPr lang="el-GR" dirty="0"/>
              <a:t> Δίκτυα και είχα την ευκαιρία να εκπαιδευτώ από τους καλύτερους σε Αθήνα και Θεσσαλονίκη σε </a:t>
            </a:r>
            <a:r>
              <a:rPr lang="el-GR" dirty="0" err="1"/>
              <a:t>παρόχους</a:t>
            </a:r>
            <a:r>
              <a:rPr lang="el-GR" dirty="0"/>
              <a:t> όπως </a:t>
            </a:r>
            <a:r>
              <a:rPr lang="en-US" dirty="0"/>
              <a:t>Vodafone &amp; OTE</a:t>
            </a:r>
          </a:p>
          <a:p>
            <a:endParaRPr lang="en-US" dirty="0"/>
          </a:p>
          <a:p>
            <a:r>
              <a:rPr lang="el-GR" dirty="0"/>
              <a:t>Πλέον επικεντρώνομαι στον εικονικό κόσμο</a:t>
            </a:r>
            <a:r>
              <a:rPr lang="en-US" dirty="0"/>
              <a:t> </a:t>
            </a:r>
            <a:r>
              <a:rPr lang="el-GR" dirty="0"/>
              <a:t>κυρίως με </a:t>
            </a:r>
            <a:r>
              <a:rPr lang="en-US" dirty="0"/>
              <a:t>video-games</a:t>
            </a:r>
            <a:r>
              <a:rPr lang="el-GR" dirty="0"/>
              <a:t> με πολλαπλούς παίχτες στην </a:t>
            </a:r>
            <a:r>
              <a:rPr lang="en-US" dirty="0"/>
              <a:t>Unreal Engine</a:t>
            </a:r>
            <a:endParaRPr lang="el-GR" dirty="0"/>
          </a:p>
          <a:p>
            <a:endParaRPr lang="el-GR" dirty="0"/>
          </a:p>
          <a:p>
            <a:r>
              <a:rPr lang="el-GR" dirty="0"/>
              <a:t>Στα </a:t>
            </a:r>
            <a:r>
              <a:rPr lang="en-US" dirty="0"/>
              <a:t>link</a:t>
            </a:r>
            <a:r>
              <a:rPr lang="el-GR" dirty="0"/>
              <a:t> θα βρείτε πληροφορίες και το </a:t>
            </a:r>
            <a:r>
              <a:rPr lang="en-US" dirty="0"/>
              <a:t>portfolio </a:t>
            </a:r>
            <a:r>
              <a:rPr lang="el-GR" dirty="0"/>
              <a:t>μου.</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API.</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Observation!! </a:t>
            </a:r>
            <a:r>
              <a:rPr lang="el-GR" dirty="0"/>
              <a:t>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Ευχαριστούμε!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29</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 Δόκτορα Χρήστος </a:t>
            </a:r>
            <a:r>
              <a:rPr lang="el-GR" dirty="0" err="1"/>
              <a:t>Φραντζίδη</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βίντεο θα δούμε ένα </a:t>
            </a:r>
            <a:r>
              <a:rPr lang="en-US" dirty="0"/>
              <a:t>third party module to VoIP </a:t>
            </a:r>
            <a:r>
              <a:rPr lang="el-GR" dirty="0"/>
              <a:t>σε </a:t>
            </a:r>
            <a:r>
              <a:rPr lang="en-US" dirty="0"/>
              <a:t>showcase </a:t>
            </a:r>
            <a:r>
              <a:rPr lang="el-GR" dirty="0"/>
              <a:t>φυσικά δεν είναι ο σωστός τρόπος να δοκιμάσεις έτσι τον μηχανισμό διότι θέλει διαφορετικά </a:t>
            </a:r>
            <a:r>
              <a:rPr lang="en-US" dirty="0"/>
              <a:t>game instances </a:t>
            </a:r>
            <a:r>
              <a:rPr lang="el-GR" dirty="0"/>
              <a:t>σε διαφορετικούς φυσικούς υπολογιστές.</a:t>
            </a:r>
          </a:p>
          <a:p>
            <a:endParaRPr lang="el-GR" dirty="0"/>
          </a:p>
          <a:p>
            <a:r>
              <a:rPr lang="el-GR" dirty="0"/>
              <a:t>Αυτό που βλέπεται είναι ένας μηχανισμός ενσωματωμένος σε έναν τρισδιάστατο κόσμο και </a:t>
            </a:r>
            <a:r>
              <a:rPr lang="en-US" dirty="0"/>
              <a:t>Multiplayer</a:t>
            </a:r>
            <a:r>
              <a:rPr lang="el-GR" dirty="0"/>
              <a:t>, μια πλατφόρμα δηλαδή που είναι</a:t>
            </a:r>
            <a:r>
              <a:rPr lang="en-US" dirty="0"/>
              <a:t> abstracted </a:t>
            </a:r>
            <a:r>
              <a:rPr lang="el-GR" dirty="0"/>
              <a:t>Και μπορεί να ενσωματωθεί σε οποιοδήποτε περιβάλλον με χαρακτήρα παίχτη πρώτου προσώπου είτε τρίτου προσώπου.</a:t>
            </a:r>
          </a:p>
          <a:p>
            <a:endParaRPr lang="el-GR" dirty="0"/>
          </a:p>
          <a:p>
            <a:r>
              <a:rPr lang="el-GR" dirty="0"/>
              <a:t>Παρατηρώντας έχουμε 4 παίχτες</a:t>
            </a:r>
            <a:r>
              <a:rPr lang="en-US" dirty="0"/>
              <a:t> </a:t>
            </a:r>
            <a:r>
              <a:rPr lang="el-GR" dirty="0"/>
              <a:t>(4 </a:t>
            </a:r>
            <a:r>
              <a:rPr lang="en-US" dirty="0"/>
              <a:t>game instances </a:t>
            </a:r>
            <a:r>
              <a:rPr lang="el-GR" dirty="0"/>
              <a:t>τοπικά) η οποίοι κρατάν μια συσκευή πομπού όπως κινητό τηλέφωνο ή </a:t>
            </a:r>
            <a:r>
              <a:rPr lang="en-US" dirty="0"/>
              <a:t>Radio walkie talkie. </a:t>
            </a:r>
            <a:r>
              <a:rPr lang="el-GR" dirty="0"/>
              <a:t> Ο κάθε παίχτης μέσω ίδιας συχνότητας η λίστας επαφών μπορεί να καλέσει έναν η παραπάνω παίχτες και να διαδίδει την φωνή του σε </a:t>
            </a:r>
            <a:r>
              <a:rPr lang="en-US" dirty="0"/>
              <a:t>Wired Area Network </a:t>
            </a:r>
            <a:r>
              <a:rPr lang="el-GR" dirty="0"/>
              <a:t>η και </a:t>
            </a:r>
            <a:r>
              <a:rPr lang="en-US" dirty="0"/>
              <a:t>Local Area Network.</a:t>
            </a:r>
          </a:p>
          <a:p>
            <a:endParaRPr lang="el-GR" dirty="0"/>
          </a:p>
          <a:p>
            <a:r>
              <a:rPr lang="el-GR" dirty="0"/>
              <a:t>Επίσης για ένα βήμα ακόμα πιο κοντά στην ρεαλιστική προσομοιώσει χρησιμοποιήθηκαν τεχνικές για Περιοχές περιορισμένης λήψης/αποστολής και διαμορφώσεις ήχου με εξασθένηση, αλλοίωση η και πλήρως απώλεια ήχου.</a:t>
            </a:r>
            <a:endParaRPr lang="en-US"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a:t>
            </a:r>
            <a:r>
              <a:rPr lang="el-GR" dirty="0" err="1"/>
              <a:t>βρούν</a:t>
            </a:r>
            <a:r>
              <a:rPr lang="el-GR" dirty="0"/>
              <a:t>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sz="1200" b="1" dirty="0">
                <a:latin typeface="Arial" panose="020B0604020202020204" pitchFamily="34" charset="0"/>
                <a:cs typeface="Arial" panose="020B0604020202020204" pitchFamily="34" charset="0"/>
              </a:rPr>
              <a:t>Συνεπώς</a:t>
            </a:r>
            <a:r>
              <a:rPr lang="en-US" sz="1200" b="1" dirty="0">
                <a:latin typeface="Arial" panose="020B0604020202020204" pitchFamily="34" charset="0"/>
                <a:cs typeface="Arial" panose="020B0604020202020204" pitchFamily="34" charset="0"/>
              </a:rPr>
              <a:t> </a:t>
            </a:r>
            <a:r>
              <a:rPr lang="el-GR" sz="1200" b="1" dirty="0">
                <a:latin typeface="Arial" panose="020B0604020202020204" pitchFamily="34" charset="0"/>
                <a:cs typeface="Arial" panose="020B0604020202020204" pitchFamily="34" charset="0"/>
              </a:rPr>
              <a:t>η έρευνα εξετάζει:</a:t>
            </a:r>
            <a:endParaRPr lang="en-US" sz="12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Εξόρυξη γνώσεις από τις πληροφορίες του κοινού μετά από </a:t>
            </a:r>
            <a:r>
              <a:rPr lang="en-US" sz="2400" dirty="0">
                <a:latin typeface="Arial" panose="020B0604020202020204" pitchFamily="34" charset="0"/>
                <a:cs typeface="Arial" panose="020B0604020202020204" pitchFamily="34" charset="0"/>
              </a:rPr>
              <a:t>survey/Questionnaires</a:t>
            </a:r>
            <a:r>
              <a:rPr lang="el-GR" sz="2400" dirty="0">
                <a:latin typeface="Arial" panose="020B0604020202020204" pitchFamily="34" charset="0"/>
                <a:cs typeface="Arial" panose="020B0604020202020204" pitchFamily="34" charset="0"/>
              </a:rPr>
              <a:t> για την προσέγγιση δημιουργίας μηχανισμών με βάση </a:t>
            </a:r>
            <a:r>
              <a:rPr lang="el-GR" sz="2400" dirty="0" err="1">
                <a:latin typeface="Arial" panose="020B0604020202020204" pitchFamily="34" charset="0"/>
                <a:cs typeface="Arial" panose="020B0604020202020204" pitchFamily="34" charset="0"/>
              </a:rPr>
              <a:t>προτίμησεις</a:t>
            </a:r>
            <a:endParaRPr lang="el-GR" sz="2400" dirty="0">
              <a:latin typeface="Arial" panose="020B0604020202020204" pitchFamily="34" charset="0"/>
              <a:cs typeface="Arial" panose="020B0604020202020204" pitchFamily="34" charset="0"/>
            </a:endParaRPr>
          </a:p>
          <a:p>
            <a:pPr marL="342900" marR="0" indent="-342900">
              <a:lnSpc>
                <a:spcPct val="150000"/>
              </a:lnSpc>
              <a:spcBef>
                <a:spcPts val="0"/>
              </a:spcBef>
              <a:spcAft>
                <a:spcPts val="0"/>
              </a:spcAft>
              <a:buFont typeface="Arial" panose="020B0604020202020204" pitchFamily="34" charset="0"/>
              <a:buChar char="•"/>
            </a:pPr>
            <a:r>
              <a:rPr lang="el-GR" sz="2400" dirty="0">
                <a:effectLst/>
                <a:latin typeface="Arial" panose="020B0604020202020204" pitchFamily="34" charset="0"/>
                <a:ea typeface="Calibri" panose="020F0502020204030204" pitchFamily="34" charset="0"/>
                <a:cs typeface="Arial" panose="020B0604020202020204" pitchFamily="34" charset="0"/>
              </a:rPr>
              <a:t>Παροχή </a:t>
            </a:r>
            <a:r>
              <a:rPr lang="el-GR" sz="2400" dirty="0" err="1">
                <a:effectLst/>
                <a:latin typeface="Arial" panose="020B0604020202020204" pitchFamily="34" charset="0"/>
                <a:ea typeface="Calibri" panose="020F0502020204030204" pitchFamily="34" charset="0"/>
                <a:cs typeface="Arial" panose="020B0604020202020204" pitchFamily="34" charset="0"/>
              </a:rPr>
              <a:t>online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διαδραστικών</a:t>
            </a:r>
            <a:r>
              <a:rPr lang="el-GR" sz="2400" dirty="0">
                <a:effectLst/>
                <a:latin typeface="Arial" panose="020B0604020202020204" pitchFamily="34" charset="0"/>
                <a:ea typeface="Calibri" panose="020F0502020204030204" pitchFamily="34" charset="0"/>
                <a:cs typeface="Arial" panose="020B0604020202020204" pitchFamily="34" charset="0"/>
              </a:rPr>
              <a:t> μηχανισμών για ρεαλισμού </a:t>
            </a:r>
            <a:r>
              <a:rPr lang="el-GR" sz="2400" dirty="0" err="1">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genre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Υπηρεσίες φωνής για πραγματικού χρόνου μετάδοσης</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Επεξεργασία σήματος φωνής για προσομοιώσει εξασθένηση σήματος σε ειδικές περιοχές</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Τα βήματα διαδικασίας για την δημιουργία των μηχανισμών</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endParaRPr lang="en-US" dirty="0"/>
          </a:p>
          <a:p>
            <a:r>
              <a:rPr lang="el-GR" sz="1200" dirty="0">
                <a:latin typeface="Arial" panose="020B0604020202020204" pitchFamily="34" charset="0"/>
                <a:cs typeface="Arial" panose="020B0604020202020204" pitchFamily="34" charset="0"/>
              </a:rPr>
              <a:t>Εχει χρησιμοποιηθεί</a:t>
            </a:r>
            <a:r>
              <a:rPr lang="en-US" sz="1200" dirty="0">
                <a:latin typeface="Arial" panose="020B0604020202020204" pitchFamily="34" charset="0"/>
                <a:cs typeface="Arial" panose="020B0604020202020204" pitchFamily="34" charset="0"/>
              </a:rPr>
              <a:t> </a:t>
            </a:r>
            <a:r>
              <a:rPr lang="el-GR" sz="1200" dirty="0">
                <a:latin typeface="Arial" panose="020B0604020202020204" pitchFamily="34" charset="0"/>
                <a:cs typeface="Arial" panose="020B0604020202020204" pitchFamily="34" charset="0"/>
              </a:rPr>
              <a:t>για </a:t>
            </a:r>
            <a:r>
              <a:rPr lang="en-US" sz="1200" dirty="0">
                <a:latin typeface="Arial" panose="020B0604020202020204" pitchFamily="34" charset="0"/>
                <a:cs typeface="Arial" panose="020B0604020202020204" pitchFamily="34" charset="0"/>
              </a:rPr>
              <a:t>project management</a:t>
            </a:r>
          </a:p>
          <a:p>
            <a:r>
              <a:rPr lang="en-US" sz="1200" dirty="0">
                <a:latin typeface="Arial" panose="020B0604020202020204" pitchFamily="34" charset="0"/>
                <a:cs typeface="Arial" panose="020B0604020202020204" pitchFamily="34" charset="0"/>
              </a:rPr>
              <a:t>agile development process (</a:t>
            </a:r>
            <a:r>
              <a:rPr lang="en-US" sz="1200" i="1" dirty="0">
                <a:latin typeface="Arial" panose="020B0604020202020204" pitchFamily="34" charset="0"/>
                <a:cs typeface="Arial" panose="020B0604020202020204" pitchFamily="34" charset="0"/>
              </a:rPr>
              <a:t>scrum</a:t>
            </a:r>
            <a:r>
              <a:rPr lang="en-US" sz="1200" dirty="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161286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5/10/2022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7.jpg"/><Relationship Id="rId7"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8.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0.jpg"/><Relationship Id="rId7"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1.gif"/><Relationship Id="rId11" Type="http://schemas.openxmlformats.org/officeDocument/2006/relationships/image" Target="../media/image14.svg"/><Relationship Id="rId5" Type="http://schemas.openxmlformats.org/officeDocument/2006/relationships/hyperlink" Target="https://creativecommons.org/licenses/by-sa/3.0/" TargetMode="External"/><Relationship Id="rId10" Type="http://schemas.openxmlformats.org/officeDocument/2006/relationships/image" Target="../media/image13.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hailmarkou1995"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mmarkou19b@amcstudent.edu.gr" TargetMode="Externa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27.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ideo" Target="https://www.youtube.com/embed/2QcsIlXXc1M?feature=oembed" TargetMode="External"/><Relationship Id="rId5" Type="http://schemas.openxmlformats.org/officeDocument/2006/relationships/image" Target="../media/image4.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sp>
        <p:nvSpPr>
          <p:cNvPr id="19" name="Rectangle 18"/>
          <p:cNvSpPr/>
          <p:nvPr/>
        </p:nvSpPr>
        <p:spPr>
          <a:xfrm>
            <a:off x="-1380392" y="407020"/>
            <a:ext cx="5380892" cy="584775"/>
          </a:xfrm>
          <a:prstGeom prst="rect">
            <a:avLst/>
          </a:prstGeom>
        </p:spPr>
        <p:txBody>
          <a:bodyPr wrap="square">
            <a:spAutoFit/>
          </a:bodyPr>
          <a:lstStyle/>
          <a:p>
            <a:pPr algn="ctr"/>
            <a:r>
              <a:rPr lang="en-US" sz="3200" dirty="0">
                <a:solidFill>
                  <a:schemeClr val="bg1"/>
                </a:solidFill>
                <a:latin typeface="+mj-lt"/>
              </a:rPr>
              <a:t>College Profile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336330" y="2453420"/>
            <a:ext cx="82085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dirty="0"/>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12838"/>
            <a:ext cx="6889657" cy="5139869"/>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800" dirty="0">
                <a:latin typeface="Arial" panose="020B0604020202020204" pitchFamily="34" charset="0"/>
                <a:cs typeface="Arial" panose="020B0604020202020204" pitchFamily="34" charset="0"/>
              </a:rPr>
              <a:t>Στάδια</a:t>
            </a: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AR/VR</a:t>
            </a:r>
            <a:endParaRPr lang="el-GR" sz="28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800" dirty="0">
                <a:latin typeface="Arial" panose="020B0604020202020204" pitchFamily="34" charset="0"/>
                <a:cs typeface="Arial" panose="020B0604020202020204" pitchFamily="34" charset="0"/>
              </a:rPr>
              <a:t>Συσχετίσει με τα </a:t>
            </a:r>
            <a:r>
              <a:rPr lang="en-US" sz="2800" dirty="0">
                <a:latin typeface="Arial" panose="020B0604020202020204" pitchFamily="34" charset="0"/>
                <a:cs typeface="Arial" panose="020B0604020202020204" pitchFamily="34" charset="0"/>
              </a:rPr>
              <a:t>Gameplay Mechanics</a:t>
            </a:r>
            <a:endParaRPr lang="el-GR"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b="1" dirty="0">
                <a:effectLst/>
                <a:latin typeface="Arial" panose="020B0604020202020204" pitchFamily="34" charset="0"/>
                <a:cs typeface="Arial" panose="020B0604020202020204" pitchFamily="34" charset="0"/>
              </a:rPr>
              <a:t>ΠΡΕΠΕΙ ΝΑ ΛΗΦΘΟΥΝ ΥΠΟΨΗ για το</a:t>
            </a:r>
            <a:r>
              <a:rPr lang="en-US" sz="2800" b="1"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2510816" cy="2677656"/>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p>
        </p:txBody>
      </p:sp>
    </p:spTree>
    <p:extLst>
      <p:ext uri="{BB962C8B-B14F-4D97-AF65-F5344CB8AC3E}">
        <p14:creationId xmlns:p14="http://schemas.microsoft.com/office/powerpoint/2010/main" val="195915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5CF12085-6FAE-4E43-9418-A1962A245D9F}"/>
              </a:ext>
            </a:extLst>
          </p:cNvPr>
          <p:cNvSpPr txBox="1"/>
          <p:nvPr/>
        </p:nvSpPr>
        <p:spPr>
          <a:xfrm>
            <a:off x="457200" y="5460898"/>
            <a:ext cx="7073537" cy="1200329"/>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Portfolio: </a:t>
            </a:r>
            <a:r>
              <a:rPr lang="en-US" sz="2400" dirty="0">
                <a:latin typeface="Arial" panose="020B0604020202020204" pitchFamily="34" charset="0"/>
                <a:cs typeface="Arial" panose="020B0604020202020204" pitchFamily="34" charset="0"/>
                <a:hlinkClick r:id="rId3"/>
              </a:rPr>
              <a:t>https://github.com/michailmarkou1995</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E-mail: </a:t>
            </a:r>
            <a:r>
              <a:rPr lang="en-US" sz="2400" dirty="0">
                <a:latin typeface="Arial" panose="020B0604020202020204" pitchFamily="34" charset="0"/>
                <a:cs typeface="Arial" panose="020B0604020202020204" pitchFamily="34" charset="0"/>
                <a:hlinkClick r:id="rId4"/>
              </a:rPr>
              <a:t>mmarkou19b@amcstudent.edu.gr</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a:t>
            </a:r>
            <a:r>
              <a:rPr lang="el-GR" sz="2400" baseline="30000" dirty="0">
                <a:latin typeface="Arial" panose="020B0604020202020204" pitchFamily="34" charset="0"/>
                <a:cs typeface="Arial" panose="020B0604020202020204" pitchFamily="34" charset="0"/>
              </a:rPr>
              <a:t>ο</a:t>
            </a:r>
            <a:r>
              <a:rPr lang="el-GR" sz="2400" dirty="0">
                <a:latin typeface="Arial" panose="020B0604020202020204" pitchFamily="34" charset="0"/>
                <a:cs typeface="Arial" panose="020B0604020202020204" pitchFamily="34" charset="0"/>
              </a:rPr>
              <a:t> έτος</a:t>
            </a:r>
            <a:r>
              <a:rPr lang="en-US" sz="2400" dirty="0">
                <a:latin typeface="Arial" panose="020B0604020202020204" pitchFamily="34" charset="0"/>
                <a:cs typeface="Arial" panose="020B0604020202020204" pitchFamily="34" charset="0"/>
              </a:rPr>
              <a:t> 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Internship </a:t>
            </a:r>
            <a:r>
              <a:rPr lang="el-G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Internet Service Provider Network Engineer</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Unreal Engine Game Developer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VR/AR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driven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Gameplay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Visual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modeling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Producer &amp; Digital Content Creator</a:t>
            </a:r>
            <a:r>
              <a:rPr lang="el-GR" sz="24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Unreal Engine &amp; Google Play marketplace</a:t>
            </a:r>
            <a:r>
              <a:rPr lang="el-GR" sz="2000" i="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τον υπεύθυνο καθηγητή για την διπλωματική μου εργασία Δρ.</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l-GR" sz="1800" dirty="0" err="1">
                <a:effectLst/>
                <a:latin typeface="Arial" panose="020B0604020202020204" pitchFamily="34" charset="0"/>
                <a:ea typeface="Calibri" panose="020F0502020204030204" pitchFamily="34" charset="0"/>
                <a:cs typeface="Arial" panose="020B0604020202020204" pitchFamily="34" charset="0"/>
              </a:rPr>
              <a:t>Φραντζίδη</a:t>
            </a:r>
            <a:r>
              <a:rPr lang="el-GR" sz="1800" dirty="0">
                <a:effectLst/>
                <a:latin typeface="Arial" panose="020B0604020202020204" pitchFamily="34" charset="0"/>
                <a:ea typeface="Calibri" panose="020F0502020204030204" pitchFamily="34" charset="0"/>
                <a:cs typeface="Arial" panose="020B0604020202020204" pitchFamily="34" charset="0"/>
              </a:rPr>
              <a:t> Χρήστο ήταν πάντοτε πρόθυμος και διαθέσιμος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9144000" cy="6268383"/>
          </a:xfrm>
          <a:prstGeom prst="rect">
            <a:avLst/>
          </a:prstGeom>
          <a:noFill/>
        </p:spPr>
        <p:txBody>
          <a:bodyPr wrap="square">
            <a:spAutoFit/>
          </a:bodyPr>
          <a:lstStyle/>
          <a:p>
            <a:pPr marL="457200" marR="0" indent="-457200" algn="l">
              <a:lnSpc>
                <a:spcPct val="150000"/>
              </a:lnSpc>
              <a:spcBef>
                <a:spcPts val="0"/>
              </a:spcBef>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docs.unrealengine.com, n.d. </a:t>
            </a:r>
            <a:r>
              <a:rPr lang="en-US" i="1" dirty="0">
                <a:effectLst/>
                <a:latin typeface="Arial" panose="020B0604020202020204" pitchFamily="34" charset="0"/>
                <a:ea typeface="Calibri" panose="020F0502020204030204" pitchFamily="34" charset="0"/>
                <a:cs typeface="Times New Roman" panose="02020603050405020304" pitchFamily="18" charset="0"/>
              </a:rPr>
              <a:t>Multiplayer Programming Quick Start.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docs.unrealengine.com, n.d. </a:t>
            </a:r>
            <a:r>
              <a:rPr lang="en-US" i="1" dirty="0">
                <a:effectLst/>
                <a:latin typeface="Arial" panose="020B0604020202020204" pitchFamily="34" charset="0"/>
                <a:ea typeface="Calibri" panose="020F0502020204030204" pitchFamily="34" charset="0"/>
                <a:cs typeface="Times New Roman" panose="02020603050405020304" pitchFamily="18" charset="0"/>
              </a:rPr>
              <a:t>Nanite Virtualized Geometry.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Wikipedia, C., 2019. </a:t>
            </a:r>
            <a:r>
              <a:rPr lang="en-US" i="1" dirty="0">
                <a:effectLst/>
                <a:latin typeface="Arial" panose="020B0604020202020204" pitchFamily="34" charset="0"/>
                <a:ea typeface="Calibri" panose="020F0502020204030204" pitchFamily="34" charset="0"/>
                <a:cs typeface="Times New Roman" panose="02020603050405020304" pitchFamily="18" charset="0"/>
              </a:rPr>
              <a:t>Blockchain.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Wikipedia, C., 2019. </a:t>
            </a:r>
            <a:r>
              <a:rPr lang="en-US" i="1" dirty="0">
                <a:effectLst/>
                <a:latin typeface="Arial" panose="020B0604020202020204" pitchFamily="34" charset="0"/>
                <a:ea typeface="Calibri" panose="020F0502020204030204" pitchFamily="34" charset="0"/>
                <a:cs typeface="Times New Roman" panose="02020603050405020304" pitchFamily="18" charset="0"/>
              </a:rPr>
              <a:t>Computer graphics.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FF30-648B-4607-9649-FFB58CBE1763}"/>
              </a:ext>
            </a:extLst>
          </p:cNvPr>
          <p:cNvSpPr>
            <a:spLocks noGrp="1"/>
          </p:cNvSpPr>
          <p:nvPr>
            <p:ph type="title"/>
          </p:nvPr>
        </p:nvSpPr>
        <p:spPr/>
        <p:txBody>
          <a:bodyPr/>
          <a:lstStyle/>
          <a:p>
            <a:r>
              <a:rPr lang="en-US" b="1" dirty="0">
                <a:solidFill>
                  <a:srgbClr val="DDC855"/>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Voice Over IP</a:t>
            </a:r>
          </a:p>
        </p:txBody>
      </p:sp>
      <p:pic>
        <p:nvPicPr>
          <p:cNvPr id="4" name="Online Media 3" title="[Marketplace Asset] Unreal Engine VoIP Voice Chat System for Multiplayer Blueprint #1 Showcase">
            <a:hlinkClick r:id="" action="ppaction://media"/>
            <a:extLst>
              <a:ext uri="{FF2B5EF4-FFF2-40B4-BE49-F238E27FC236}">
                <a16:creationId xmlns:a16="http://schemas.microsoft.com/office/drawing/2014/main" id="{DD5E59AD-4A7A-4031-B365-6CD983C8E870}"/>
              </a:ext>
            </a:extLst>
          </p:cNvPr>
          <p:cNvPicPr>
            <a:picLocks noGrp="1" noRot="1" noChangeAspect="1"/>
          </p:cNvPicPr>
          <p:nvPr>
            <p:ph idx="1"/>
            <a:videoFile r:link="rId1"/>
            <p:custDataLst>
              <p:tags r:id="rId2"/>
            </p:custDataLst>
          </p:nvPr>
        </p:nvPicPr>
        <p:blipFill>
          <a:blip r:embed="rId5"/>
          <a:stretch>
            <a:fillRect/>
          </a:stretch>
        </p:blipFill>
        <p:spPr>
          <a:xfrm>
            <a:off x="591177" y="975695"/>
            <a:ext cx="7201101" cy="5401299"/>
          </a:xfrm>
          <a:prstGeom prst="rect">
            <a:avLst/>
          </a:prstGeom>
        </p:spPr>
      </p:pic>
    </p:spTree>
    <p:extLst>
      <p:ext uri="{BB962C8B-B14F-4D97-AF65-F5344CB8AC3E}">
        <p14:creationId xmlns:p14="http://schemas.microsoft.com/office/powerpoint/2010/main" val="739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457200" y="429602"/>
            <a:ext cx="8229600" cy="1143000"/>
          </a:xfrm>
        </p:spPr>
        <p:txBody>
          <a:bodyPr/>
          <a:lstStyle/>
          <a:p>
            <a:r>
              <a:rPr lang="el-GR" sz="4400" b="1" dirty="0">
                <a:latin typeface="Arial" panose="020B0604020202020204" pitchFamily="34" charset="0"/>
                <a:cs typeface="Arial" panose="020B0604020202020204" pitchFamily="34" charset="0"/>
              </a:rPr>
              <a:t>ΠΕΡΙΛΗΨΗ</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Player Retention</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Video Game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Real-time communications Voice over Internet Protocol (</a:t>
            </a:r>
            <a:r>
              <a:rPr lang="en-US" sz="2400" i="1" dirty="0">
                <a:latin typeface="Arial" panose="020B0604020202020204" pitchFamily="34" charset="0"/>
                <a:cs typeface="Arial" panose="020B0604020202020204" pitchFamily="34" charset="0"/>
              </a:rPr>
              <a:t>VoIP</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p:txBody>
      </p:sp>
    </p:spTree>
    <p:extLst>
      <p:ext uri="{BB962C8B-B14F-4D97-AF65-F5344CB8AC3E}">
        <p14:creationId xmlns:p14="http://schemas.microsoft.com/office/powerpoint/2010/main" val="189134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63A3-9A29-4D9D-8B3E-9A3BFBE73462}"/>
              </a:ext>
            </a:extLst>
          </p:cNvPr>
          <p:cNvSpPr>
            <a:spLocks noGrp="1"/>
          </p:cNvSpPr>
          <p:nvPr>
            <p:ph type="title"/>
          </p:nvPr>
        </p:nvSpPr>
        <p:spPr>
          <a:xfrm>
            <a:off x="457200" y="428179"/>
            <a:ext cx="8229600" cy="1143000"/>
          </a:xfrm>
        </p:spPr>
        <p:txBody>
          <a:bodyPr/>
          <a:lstStyle/>
          <a:p>
            <a:r>
              <a:rPr lang="en-US" b="1" dirty="0">
                <a:latin typeface="Arial" panose="020B0604020202020204" pitchFamily="34" charset="0"/>
                <a:cs typeface="Arial" panose="020B0604020202020204" pitchFamily="34" charset="0"/>
              </a:rPr>
              <a:t>Project Mission</a:t>
            </a:r>
          </a:p>
        </p:txBody>
      </p:sp>
      <p:sp>
        <p:nvSpPr>
          <p:cNvPr id="3" name="TextBox 2">
            <a:extLst>
              <a:ext uri="{FF2B5EF4-FFF2-40B4-BE49-F238E27FC236}">
                <a16:creationId xmlns:a16="http://schemas.microsoft.com/office/drawing/2014/main" id="{061D08FC-8B80-4A31-B2A0-8E688BBD4F5F}"/>
              </a:ext>
            </a:extLst>
          </p:cNvPr>
          <p:cNvSpPr txBox="1"/>
          <p:nvPr/>
        </p:nvSpPr>
        <p:spPr>
          <a:xfrm>
            <a:off x="0" y="1166842"/>
            <a:ext cx="8229600" cy="5262979"/>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Εξόρυξη γνώσεις από τις πληροφορίες του κοινού μετά από </a:t>
            </a:r>
            <a:r>
              <a:rPr lang="en-US" sz="2400" dirty="0">
                <a:latin typeface="Arial" panose="020B0604020202020204" pitchFamily="34" charset="0"/>
                <a:cs typeface="Arial" panose="020B0604020202020204" pitchFamily="34" charset="0"/>
              </a:rPr>
              <a:t>survey/Questionnaires</a:t>
            </a:r>
            <a:r>
              <a:rPr lang="el-GR" sz="2400" dirty="0">
                <a:latin typeface="Arial" panose="020B0604020202020204" pitchFamily="34" charset="0"/>
                <a:cs typeface="Arial" panose="020B0604020202020204" pitchFamily="34" charset="0"/>
              </a:rPr>
              <a:t> </a:t>
            </a:r>
          </a:p>
          <a:p>
            <a:pPr marL="342900" marR="0" indent="-342900">
              <a:lnSpc>
                <a:spcPct val="150000"/>
              </a:lnSpc>
              <a:spcBef>
                <a:spcPts val="0"/>
              </a:spcBef>
              <a:spcAft>
                <a:spcPts val="0"/>
              </a:spcAft>
              <a:buFont typeface="Arial" panose="020B0604020202020204" pitchFamily="34" charset="0"/>
              <a:buChar char="•"/>
            </a:pPr>
            <a:r>
              <a:rPr lang="el-GR" sz="2400" dirty="0">
                <a:effectLst/>
                <a:latin typeface="Arial" panose="020B0604020202020204" pitchFamily="34" charset="0"/>
                <a:ea typeface="Calibri" panose="020F0502020204030204" pitchFamily="34" charset="0"/>
                <a:cs typeface="Arial" panose="020B0604020202020204" pitchFamily="34" charset="0"/>
              </a:rPr>
              <a:t>Παροχή </a:t>
            </a:r>
            <a:r>
              <a:rPr lang="el-GR" sz="2400" dirty="0" err="1">
                <a:effectLst/>
                <a:latin typeface="Arial" panose="020B0604020202020204" pitchFamily="34" charset="0"/>
                <a:ea typeface="Calibri" panose="020F0502020204030204" pitchFamily="34" charset="0"/>
                <a:cs typeface="Arial" panose="020B0604020202020204" pitchFamily="34" charset="0"/>
              </a:rPr>
              <a:t>online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διαδραστικών</a:t>
            </a:r>
            <a:r>
              <a:rPr lang="el-GR" sz="2400" dirty="0">
                <a:effectLst/>
                <a:latin typeface="Arial" panose="020B0604020202020204" pitchFamily="34" charset="0"/>
                <a:ea typeface="Calibri" panose="020F0502020204030204" pitchFamily="34" charset="0"/>
                <a:cs typeface="Arial" panose="020B0604020202020204" pitchFamily="34" charset="0"/>
              </a:rPr>
              <a:t> μηχανισμών για ρεαλισμού </a:t>
            </a:r>
            <a:r>
              <a:rPr lang="el-GR" sz="2400" dirty="0" err="1">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genre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Υπηρεσίες φωνής για πραγματικού χρόνου μετάδοσης</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Επεξεργασία σήματος φωνής για προσομοιώσει εξασθένηση σήματος σε ειδικές περιοχές</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Τα βήματα διαδικασίας για την δημιουργία των μηχανισμών</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543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68C6818_E283_45D3_982B_2A7C1F716965&quot;,&quot;SourceFullName&quot;:&quot;https://www.youtube.com/embed/2QcsIlXXc1M?feature=oembed&quot;,&quot;LastUpdate&quot;:&quot;2022-05-09 1:51 PM&quot;,&quot;UpdatedBy&quot;:&quot;backt&quot;,&quot;IsLinked&quot;:false,&quot;IsBrokenLink&quot;:false,&quot;Type&quot;: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6997</TotalTime>
  <Words>3169</Words>
  <Application>Microsoft Office PowerPoint</Application>
  <PresentationFormat>On-screen Show (4:3)</PresentationFormat>
  <Paragraphs>351</Paragraphs>
  <Slides>30</Slides>
  <Notes>29</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Cambria Math</vt:lpstr>
      <vt:lpstr>Century Gothic</vt:lpstr>
      <vt:lpstr>Courier New</vt:lpstr>
      <vt:lpstr>Saira SemiCondensed ExtraBold</vt:lpstr>
      <vt:lpstr>Sora</vt:lpstr>
      <vt:lpstr>Office Theme</vt:lpstr>
      <vt:lpstr>1_Office Theme</vt:lpstr>
      <vt:lpstr>PowerPoint Presentation</vt:lpstr>
      <vt:lpstr>Σχετικά με εμένα: </vt:lpstr>
      <vt:lpstr>ΕΥΧΑΡΙΣΤΙΕΣ</vt:lpstr>
      <vt:lpstr> Voice Over IP</vt:lpstr>
      <vt:lpstr>PowerPoint Presentation</vt:lpstr>
      <vt:lpstr>PowerPoint Presentation</vt:lpstr>
      <vt:lpstr>Gameplay mechanics –  technical Videos</vt:lpstr>
      <vt:lpstr>ΠΕΡΙΛΗΨΗ</vt:lpstr>
      <vt:lpstr>Project Mission</vt:lpstr>
      <vt:lpstr>Η τρέχουσα υλοποίηση του έργου </vt:lpstr>
      <vt:lpstr>Product Steps</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546</cp:revision>
  <cp:lastPrinted>2017-10-27T14:03:26Z</cp:lastPrinted>
  <dcterms:created xsi:type="dcterms:W3CDTF">2015-10-17T16:20:42Z</dcterms:created>
  <dcterms:modified xsi:type="dcterms:W3CDTF">2022-05-10T15:47:05Z</dcterms:modified>
</cp:coreProperties>
</file>