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95" r:id="rId5"/>
    <p:sldId id="311" r:id="rId6"/>
    <p:sldId id="312" r:id="rId7"/>
    <p:sldId id="313" r:id="rId8"/>
    <p:sldId id="314" r:id="rId9"/>
    <p:sldId id="315" r:id="rId10"/>
    <p:sldId id="296" r:id="rId11"/>
    <p:sldId id="263" r:id="rId12"/>
    <p:sldId id="291" r:id="rId13"/>
    <p:sldId id="298" r:id="rId14"/>
    <p:sldId id="316" r:id="rId15"/>
    <p:sldId id="318" r:id="rId16"/>
    <p:sldId id="317" r:id="rId17"/>
    <p:sldId id="310" r:id="rId18"/>
    <p:sldId id="29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AD7"/>
    <a:srgbClr val="6FB9D7"/>
    <a:srgbClr val="B3DC27"/>
    <a:srgbClr val="FF7F00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>
      <p:cViewPr varScale="1">
        <p:scale>
          <a:sx n="89" d="100"/>
          <a:sy n="89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42392752989209681"/>
          <c:y val="0.89702568428946383"/>
          <c:w val="0.37668197725284336"/>
          <c:h val="0.102974315710536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833475460176471"/>
          <c:y val="8.366422975383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Compare Results</c:v>
                </c:pt>
              </c:strCache>
            </c:strRef>
          </c:tx>
          <c:dPt>
            <c:idx val="0"/>
            <c:bubble3D val="0"/>
            <c:spPr>
              <a:solidFill>
                <a:srgbClr val="73BA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C5-4C2D-A6E0-3BC62C60F7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C5-4C2D-A6E0-3BC62C60F7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OpenVPN</c:v>
                </c:pt>
                <c:pt idx="1">
                  <c:v>Tor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18.5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5-4C2D-A6E0-3BC62C60F7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230820180155657"/>
          <c:y val="0.89908166979309589"/>
          <c:w val="0.28273067770959587"/>
          <c:h val="5.5600205756911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2ED546-8F8A-4858-9B77-064528DDE4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4C571F-D1B3-4946-BC09-AF4FBC849CD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D34F23-B6F5-4236-873E-F72AA9C91B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75ED08-5ED7-47EE-9655-C3D599D0B3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C7BC525-42DB-4BDA-890D-4DC7ED7664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2233C5-A702-4FEE-87EA-7D9CF97BB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BD7E31-A296-4A31-886A-98276D854C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>
            <a:extLst>
              <a:ext uri="{FF2B5EF4-FFF2-40B4-BE49-F238E27FC236}">
                <a16:creationId xmlns:a16="http://schemas.microsoft.com/office/drawing/2014/main" id="{3C47BA1E-1396-480B-84ED-329FC6D7AD8E}"/>
              </a:ext>
            </a:extLst>
          </p:cNvPr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EBDD682F-B259-4BB0-9F83-A3E00B16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>
            <a:extLst>
              <a:ext uri="{FF2B5EF4-FFF2-40B4-BE49-F238E27FC236}">
                <a16:creationId xmlns:a16="http://schemas.microsoft.com/office/drawing/2014/main" id="{BDB8F43B-E184-4A6E-88C7-0BAB144808C4}"/>
              </a:ext>
            </a:extLst>
          </p:cNvPr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>
            <a:extLst>
              <a:ext uri="{FF2B5EF4-FFF2-40B4-BE49-F238E27FC236}">
                <a16:creationId xmlns:a16="http://schemas.microsoft.com/office/drawing/2014/main" id="{6A86B405-ADB0-45B7-ADD0-A4EAEA2F8145}"/>
              </a:ext>
            </a:extLst>
          </p:cNvPr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>
            <a:extLst>
              <a:ext uri="{FF2B5EF4-FFF2-40B4-BE49-F238E27FC236}">
                <a16:creationId xmlns:a16="http://schemas.microsoft.com/office/drawing/2014/main" id="{F6CCE866-328F-49C1-A058-CAC658DCAC6E}"/>
              </a:ext>
            </a:extLst>
          </p:cNvPr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>
            <a:extLst>
              <a:ext uri="{FF2B5EF4-FFF2-40B4-BE49-F238E27FC236}">
                <a16:creationId xmlns:a16="http://schemas.microsoft.com/office/drawing/2014/main" id="{BFAD08D0-D174-44B5-92F9-D66A3703ACFA}"/>
              </a:ext>
            </a:extLst>
          </p:cNvPr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B8307585-6ED2-41EC-AD97-AA6ADBA45F59}"/>
              </a:ext>
            </a:extLst>
          </p:cNvPr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D062673A-E509-4A24-B7F1-593BCB94B204}"/>
              </a:ext>
            </a:extLst>
          </p:cNvPr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>
            <a:extLst>
              <a:ext uri="{FF2B5EF4-FFF2-40B4-BE49-F238E27FC236}">
                <a16:creationId xmlns:a16="http://schemas.microsoft.com/office/drawing/2014/main" id="{388939D2-E8D0-4E39-A81C-E6E1BAD3F5D1}"/>
              </a:ext>
            </a:extLst>
          </p:cNvPr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>
            <a:extLst>
              <a:ext uri="{FF2B5EF4-FFF2-40B4-BE49-F238E27FC236}">
                <a16:creationId xmlns:a16="http://schemas.microsoft.com/office/drawing/2014/main" id="{315934E8-AB42-434D-BB5E-DE764CA89EF8}"/>
              </a:ext>
            </a:extLst>
          </p:cNvPr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>
            <a:extLst>
              <a:ext uri="{FF2B5EF4-FFF2-40B4-BE49-F238E27FC236}">
                <a16:creationId xmlns:a16="http://schemas.microsoft.com/office/drawing/2014/main" id="{17361249-FC90-4861-839B-84F0D5D69CB1}"/>
              </a:ext>
            </a:extLst>
          </p:cNvPr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>
            <a:extLst>
              <a:ext uri="{FF2B5EF4-FFF2-40B4-BE49-F238E27FC236}">
                <a16:creationId xmlns:a16="http://schemas.microsoft.com/office/drawing/2014/main" id="{4A16C3E3-83D3-479C-9B5E-2DF31324DF6E}"/>
              </a:ext>
            </a:extLst>
          </p:cNvPr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>
            <a:extLst>
              <a:ext uri="{FF2B5EF4-FFF2-40B4-BE49-F238E27FC236}">
                <a16:creationId xmlns:a16="http://schemas.microsoft.com/office/drawing/2014/main" id="{CE26FA23-EDC5-443F-A072-FCED41009E8A}"/>
              </a:ext>
            </a:extLst>
          </p:cNvPr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A7EC1909-909A-4A8F-8C59-D61622A7DE2C}"/>
              </a:ext>
            </a:extLst>
          </p:cNvPr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>
            <a:extLst>
              <a:ext uri="{FF2B5EF4-FFF2-40B4-BE49-F238E27FC236}">
                <a16:creationId xmlns:a16="http://schemas.microsoft.com/office/drawing/2014/main" id="{CAB7F20F-7005-47BB-AF7A-9503D54B010A}"/>
              </a:ext>
            </a:extLst>
          </p:cNvPr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>
            <a:extLst>
              <a:ext uri="{FF2B5EF4-FFF2-40B4-BE49-F238E27FC236}">
                <a16:creationId xmlns:a16="http://schemas.microsoft.com/office/drawing/2014/main" id="{088DC810-B187-43AD-8D50-57C93DDFD9E1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>
              <a:extLst>
                <a:ext uri="{FF2B5EF4-FFF2-40B4-BE49-F238E27FC236}">
                  <a16:creationId xmlns:a16="http://schemas.microsoft.com/office/drawing/2014/main" id="{4B154F3C-293B-486F-85A9-BBEDCD87CF2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>
              <a:extLst>
                <a:ext uri="{FF2B5EF4-FFF2-40B4-BE49-F238E27FC236}">
                  <a16:creationId xmlns:a16="http://schemas.microsoft.com/office/drawing/2014/main" id="{22300445-1AC2-472E-8C21-C77793DF83C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ED128D-B3B7-4ACA-B205-1C45E25FF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71FFDE9-7FC9-4E2B-886E-654CCDD5F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5838" y="3817937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2B7EA2E-AB7C-470B-B0E3-471446DCE7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1F592671-2E77-4436-A20B-BFB6DA9B16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0256" y="5781675"/>
            <a:ext cx="1527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 dirty="0">
                <a:latin typeface="Times New Roman" panose="02020603050405020304" pitchFamily="18" charset="0"/>
              </a:rPr>
              <a:t>Michail Markou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A5F4B9C-D3DE-47AC-9DB0-019D833D2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07267F3-D9F0-4E20-9DE0-9DC3B1179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947521-52D5-4E92-B251-EB5753E0A6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6806E48F-656D-45DC-8ABC-F533B49759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13CF-79BB-4BCE-9FDB-BEA9063A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1B419-AA90-4ECA-BEE1-4A9C8892F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D5D-F200-4EEA-BB29-B68E985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9D19-B184-4294-BEC8-19772070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65C3-19DB-4BBB-8AF0-CE0DEC4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17A7-0030-4655-9D28-E9FCEE0F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9981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4D360-5D72-422B-B04D-9A9DA275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DF527-B721-44B5-A729-A1A785319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38B0-FA3A-49B8-965A-5993BDDD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3892-0CEF-4F55-A088-89C922C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12B2-F44C-4A4B-8A13-06CA5AC4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1613-39AF-4C80-9E6C-6E3A596C8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938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B2C-306A-499D-B258-95A01D80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B8F344E-DE80-4C3B-B54B-7958E221C55E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AC2E-6190-4BA7-AF0E-17622C6D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9B72-EF8F-40DA-8116-777BFF9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7D4E-6CCC-430A-B958-96CDD7A4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3DFBF38-F2D6-4FAC-8A0B-847806A14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330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2906-127C-4990-B4EC-CB96A66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878E-2136-4B4B-842E-CEC21DDF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C3A4F-4D9A-429D-B5E1-09057899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448E-EDD4-4D8B-97D2-7F93972C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30A-05B4-454A-A604-7D0532B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20189-6BBE-471A-885F-978BE219C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061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EE34-C8AB-47F3-B699-05CCBBD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ED04A-3DA2-487E-85A8-1B706A82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957D-0BA0-4034-871E-21E8C356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5B6FA-5EB4-4654-B14E-4ACA70F8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BA73-4354-4DB9-9D32-0C8D2BB8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8EB7-6781-4E22-8415-537C966DD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9660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1FB-FD0B-4B84-BCA7-71D4F87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DB6F-A7F9-4D52-AD62-CCABB001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D9C-12F3-4F7B-AC0F-20C7D1E1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C21FE-CB67-45A3-9850-934673FA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E9D38-983F-4179-A17C-C29CD87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C752-0DA3-4736-B01C-E51945F4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E6562-17B6-4A46-9EC9-E7C3352DA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8686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3E-5434-497F-BBFA-B9BC5F62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44A14-C258-4F77-BEDC-B016DCA9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7F669-9822-4CCC-A909-D3C289B8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6A906-0F83-469F-925C-D1C7819BC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0045-AE4C-48D8-8B2A-0C45A27A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CC0E0-B03A-4C51-90B5-3C46A594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D6E0-3A36-406D-BA50-D9DB4D3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F23A-C223-4AE9-824A-14D97B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ED9F1-9409-4B50-A6C4-198917252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656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9019-1BE7-4023-B5D1-738B83C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8F48-441F-4E7B-80E4-4A2FC2E5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AE20-621F-4F2C-B5E6-C110390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A70A-1BE0-4A21-A428-00BD5F5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6480-B4BB-4C2F-BFB3-96309FCE3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458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68AE6-A290-4A44-AE7D-FD4A35A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3264-FD82-4549-AAF9-9F6F73D5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5667-2868-4F7D-8C8E-2990188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87C96-627D-43B5-95EB-49AA354E08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92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EF1-7F82-47D8-84E0-16D36284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C4DB-9752-4404-8DF7-A66E3201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E85A-BAB2-4089-B6D6-A3E7B93B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58E6-D017-4D6D-917A-3FA8DC27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C0615-21A7-4E9E-B9DB-4D451C96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17E5-84AF-4FBF-9452-48ECB570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F2B4-6AAB-4706-A7DD-3875F94EEE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93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142-4B3F-4F1D-A373-AB4C262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4A5B-1D57-4566-BA2A-4CDCF4F4A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4EC0-674A-41AB-9932-A2EDB7E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3BFD-7DAA-4D58-BAC2-F31604ED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879-1CC9-4930-96C9-CB085F83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02FD-DEA2-4AAB-AAC0-9DE5379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DE8E9-BD3E-49A1-A212-B674949D6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029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>
            <a:extLst>
              <a:ext uri="{FF2B5EF4-FFF2-40B4-BE49-F238E27FC236}">
                <a16:creationId xmlns:a16="http://schemas.microsoft.com/office/drawing/2014/main" id="{845BCD68-8BFB-4279-B1E1-C65E745DCCE6}"/>
              </a:ext>
            </a:extLst>
          </p:cNvPr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A41A3334-8C42-4B3C-A747-D4D98F5F11BF}"/>
              </a:ext>
            </a:extLst>
          </p:cNvPr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AE8CCFB8-3ADB-438D-9054-30C80A27BF00}"/>
              </a:ext>
            </a:extLst>
          </p:cNvPr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>
            <a:extLst>
              <a:ext uri="{FF2B5EF4-FFF2-40B4-BE49-F238E27FC236}">
                <a16:creationId xmlns:a16="http://schemas.microsoft.com/office/drawing/2014/main" id="{964FE305-DE3D-47DA-A7C0-1BF912ACDE7F}"/>
              </a:ext>
            </a:extLst>
          </p:cNvPr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ACC48430-4F87-414D-B11E-7557594F7F3E}"/>
              </a:ext>
            </a:extLst>
          </p:cNvPr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96AB3CA0-9AF3-46A6-B6CD-DC236DA6C877}"/>
              </a:ext>
            </a:extLst>
          </p:cNvPr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>
            <a:extLst>
              <a:ext uri="{FF2B5EF4-FFF2-40B4-BE49-F238E27FC236}">
                <a16:creationId xmlns:a16="http://schemas.microsoft.com/office/drawing/2014/main" id="{5E670AC5-3895-4CB3-81BC-6C2F3E27855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DB910308-5A16-4C50-95BC-EB609D4F536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3155B45-6324-43CD-9C00-CC4853FCF46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>
            <a:extLst>
              <a:ext uri="{FF2B5EF4-FFF2-40B4-BE49-F238E27FC236}">
                <a16:creationId xmlns:a16="http://schemas.microsoft.com/office/drawing/2014/main" id="{24D85555-36DA-46F9-908A-13D20445F90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8274C03D-21E6-47BC-A191-25C1A6F80F7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5795C3B1-36E6-4D3B-8CF1-AA3C33A3448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>
            <a:extLst>
              <a:ext uri="{FF2B5EF4-FFF2-40B4-BE49-F238E27FC236}">
                <a16:creationId xmlns:a16="http://schemas.microsoft.com/office/drawing/2014/main" id="{357CB986-4AD0-4AE7-8958-E63DE9D778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718A4A0-D503-4B2F-911E-CEBD06AE4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210DB8CB-A225-4561-98AC-97ADEA7DD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4896DA-D119-4C8B-AE0F-1B25990C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72780-4B5D-408C-A7CE-CBE27B5FAB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B1DFEE-FF8B-414C-ACCB-B3F17A3E00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F9B39E-5740-426B-8DBB-B4CB3319E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DA6640-A2CD-4511-9AB1-AE97BF15F3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D36FC88-7104-4525-A156-7E8F766B4C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Encryption Tools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D2BF31-FA6B-4304-848F-511CED7AC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19600" y="3505200"/>
            <a:ext cx="4338638" cy="457200"/>
          </a:xfrm>
        </p:spPr>
        <p:txBody>
          <a:bodyPr/>
          <a:lstStyle/>
          <a:p>
            <a:r>
              <a:rPr lang="en-US" altLang="en-US" dirty="0"/>
              <a:t>Comparison of tools and use case</a:t>
            </a:r>
          </a:p>
        </p:txBody>
      </p:sp>
      <p:pic>
        <p:nvPicPr>
          <p:cNvPr id="4" name="Picture 19">
            <a:extLst>
              <a:ext uri="{FF2B5EF4-FFF2-40B4-BE49-F238E27FC236}">
                <a16:creationId xmlns:a16="http://schemas.microsoft.com/office/drawing/2014/main" id="{E7743046-F1AA-4FB5-BA3A-A2E40D45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10000" y="4052886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9EBB7-5CE7-4E16-86F5-54C2C696FB0A}"/>
              </a:ext>
            </a:extLst>
          </p:cNvPr>
          <p:cNvSpPr txBox="1"/>
          <p:nvPr/>
        </p:nvSpPr>
        <p:spPr>
          <a:xfrm>
            <a:off x="838200" y="533400"/>
            <a:ext cx="299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OpenVPN vs 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B674E3-B25C-46E0-BE97-6B216F06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44783"/>
              </p:ext>
            </p:extLst>
          </p:nvPr>
        </p:nvGraphicFramePr>
        <p:xfrm>
          <a:off x="2819401" y="1056620"/>
          <a:ext cx="3505198" cy="558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4961">
                  <a:extLst>
                    <a:ext uri="{9D8B030D-6E8A-4147-A177-3AD203B41FA5}">
                      <a16:colId xmlns:a16="http://schemas.microsoft.com/office/drawing/2014/main" val="4076800642"/>
                    </a:ext>
                  </a:extLst>
                </a:gridCol>
                <a:gridCol w="791387">
                  <a:extLst>
                    <a:ext uri="{9D8B030D-6E8A-4147-A177-3AD203B41FA5}">
                      <a16:colId xmlns:a16="http://schemas.microsoft.com/office/drawing/2014/main" val="1846279833"/>
                    </a:ext>
                  </a:extLst>
                </a:gridCol>
                <a:gridCol w="906478">
                  <a:extLst>
                    <a:ext uri="{9D8B030D-6E8A-4147-A177-3AD203B41FA5}">
                      <a16:colId xmlns:a16="http://schemas.microsoft.com/office/drawing/2014/main" val="3997478490"/>
                    </a:ext>
                  </a:extLst>
                </a:gridCol>
                <a:gridCol w="842372">
                  <a:extLst>
                    <a:ext uri="{9D8B030D-6E8A-4147-A177-3AD203B41FA5}">
                      <a16:colId xmlns:a16="http://schemas.microsoft.com/office/drawing/2014/main" val="60175209"/>
                    </a:ext>
                  </a:extLst>
                </a:gridCol>
              </a:tblGrid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Criteria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solidFill>
                            <a:schemeClr val="tx1"/>
                          </a:solidFill>
                          <a:effectLst/>
                        </a:rPr>
                        <a:t>dVPN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 (possible OpenVPN in future?)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OpenVPN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Tor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82123924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Open-Source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29584636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Fast Speed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860045120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Setup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50828387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Learn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6541890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Network Interfaces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927008791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Scalability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731052916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Anonymization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490904238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Encrypted connections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36252123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Packet encapsulation Encryption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221686579"/>
                  </a:ext>
                </a:extLst>
              </a:tr>
              <a:tr h="536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Data payload Encryption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(any service is behaving like “using” “HTTPS” due to blockchain nature) [63] [64]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if the target service is on site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39270347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Protects all online connections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 (e.g., site-to-site or host-to-host)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581635837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Ensures privacy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316074666"/>
                  </a:ext>
                </a:extLst>
              </a:tr>
              <a:tr h="427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End-to-end encryption (E2EE)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Only for site-to-site and target service to be inside on target site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74814846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Decentralized peer-to-peer nodes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427719943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Flexibility on Business Network Ecosystem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54082297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Business Support (if can be applicable)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225005679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End-user support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882206611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Hard to trace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72448520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chemeClr val="tx1"/>
                          </a:solidFill>
                          <a:effectLst/>
                        </a:rPr>
                        <a:t>User-friendly</a:t>
                      </a:r>
                      <a:endParaRPr lang="en-US" sz="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2246925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Unlock streaming content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but not usable due to its speed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89338439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Deep web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58146161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Dark web (hidden services)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525800175"/>
                  </a:ext>
                </a:extLst>
              </a:tr>
              <a:tr h="31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Roaming (not from mobile RAN ISP perspective)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? (Depends on implementation)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726636457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Easy to choose exit node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1487657325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Industry Standard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3055306564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No Audit/Log Centralized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747617945"/>
                  </a:ext>
                </a:extLst>
              </a:tr>
              <a:tr h="211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Product &amp; Community Support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 , -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+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121219612"/>
                  </a:ext>
                </a:extLst>
              </a:tr>
              <a:tr h="102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effectLst/>
                        </a:rPr>
                        <a:t>Cost/Pricing</a:t>
                      </a:r>
                      <a:endParaRPr lang="en-US" sz="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>
                    <a:solidFill>
                      <a:srgbClr val="6FB9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Pay as you go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Free or subscription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Free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88" marR="40488" marT="0" marB="0"/>
                </a:tc>
                <a:extLst>
                  <a:ext uri="{0D108BD9-81ED-4DB2-BD59-A6C34878D82A}">
                    <a16:rowId xmlns:a16="http://schemas.microsoft.com/office/drawing/2014/main" val="228085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62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">
            <a:extLst>
              <a:ext uri="{FF2B5EF4-FFF2-40B4-BE49-F238E27FC236}">
                <a16:creationId xmlns:a16="http://schemas.microsoft.com/office/drawing/2014/main" id="{D3471A9D-D647-4ED9-AE38-2A5E5C97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768600"/>
            <a:ext cx="2309812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6DB350A-5B80-4007-BEC7-777DA2FBB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213290"/>
              </p:ext>
            </p:extLst>
          </p:nvPr>
        </p:nvGraphicFramePr>
        <p:xfrm>
          <a:off x="2569369" y="23193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3F9AD24C-A8AA-4B80-8DC3-6F2857FC6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720050"/>
              </p:ext>
            </p:extLst>
          </p:nvPr>
        </p:nvGraphicFramePr>
        <p:xfrm>
          <a:off x="2426215" y="2097970"/>
          <a:ext cx="5818746" cy="364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5782" name="Group 6">
            <a:extLst>
              <a:ext uri="{FF2B5EF4-FFF2-40B4-BE49-F238E27FC236}">
                <a16:creationId xmlns:a16="http://schemas.microsoft.com/office/drawing/2014/main" id="{EF42EA17-18A5-4471-A893-3E28B69ACA90}"/>
              </a:ext>
            </a:extLst>
          </p:cNvPr>
          <p:cNvGrpSpPr>
            <a:grpSpLocks/>
          </p:cNvGrpSpPr>
          <p:nvPr/>
        </p:nvGrpSpPr>
        <p:grpSpPr bwMode="auto">
          <a:xfrm rot="-3733502" flipH="1" flipV="1">
            <a:off x="4828382" y="4317206"/>
            <a:ext cx="2005012" cy="485775"/>
            <a:chOff x="2532" y="1051"/>
            <a:chExt cx="893" cy="246"/>
          </a:xfrm>
        </p:grpSpPr>
        <p:grpSp>
          <p:nvGrpSpPr>
            <p:cNvPr id="75783" name="Group 7">
              <a:extLst>
                <a:ext uri="{FF2B5EF4-FFF2-40B4-BE49-F238E27FC236}">
                  <a16:creationId xmlns:a16="http://schemas.microsoft.com/office/drawing/2014/main" id="{3D003BA5-A5AB-4F28-8D67-4E502820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75784" name="AutoShape 8">
                <a:extLst>
                  <a:ext uri="{FF2B5EF4-FFF2-40B4-BE49-F238E27FC236}">
                    <a16:creationId xmlns:a16="http://schemas.microsoft.com/office/drawing/2014/main" id="{9E3648D6-9E3F-437C-BCDC-06B7F299D92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5" name="AutoShape 9">
                <a:extLst>
                  <a:ext uri="{FF2B5EF4-FFF2-40B4-BE49-F238E27FC236}">
                    <a16:creationId xmlns:a16="http://schemas.microsoft.com/office/drawing/2014/main" id="{3281D86C-8477-4838-8C48-EA5C02EF3E6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6" name="AutoShape 10">
                <a:extLst>
                  <a:ext uri="{FF2B5EF4-FFF2-40B4-BE49-F238E27FC236}">
                    <a16:creationId xmlns:a16="http://schemas.microsoft.com/office/drawing/2014/main" id="{ACAF4FD7-335D-4D44-BC7B-2909D8EA547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AutoShape 11">
                <a:extLst>
                  <a:ext uri="{FF2B5EF4-FFF2-40B4-BE49-F238E27FC236}">
                    <a16:creationId xmlns:a16="http://schemas.microsoft.com/office/drawing/2014/main" id="{B59C56BA-EE7E-491E-8736-B1A87D3DBD4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964268CD-867B-46D2-8A43-032A598F65C8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75789" name="AutoShape 13">
                <a:extLst>
                  <a:ext uri="{FF2B5EF4-FFF2-40B4-BE49-F238E27FC236}">
                    <a16:creationId xmlns:a16="http://schemas.microsoft.com/office/drawing/2014/main" id="{6F38BA4D-78CE-4A26-A280-C686D1CF8C3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0" name="AutoShape 14">
                <a:extLst>
                  <a:ext uri="{FF2B5EF4-FFF2-40B4-BE49-F238E27FC236}">
                    <a16:creationId xmlns:a16="http://schemas.microsoft.com/office/drawing/2014/main" id="{6960F299-07E4-4A3A-B3EB-E9E644B8D46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1" name="AutoShape 15">
                <a:extLst>
                  <a:ext uri="{FF2B5EF4-FFF2-40B4-BE49-F238E27FC236}">
                    <a16:creationId xmlns:a16="http://schemas.microsoft.com/office/drawing/2014/main" id="{93DE4C9A-0967-4379-A109-73918957C8E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AutoShape 16">
                <a:extLst>
                  <a:ext uri="{FF2B5EF4-FFF2-40B4-BE49-F238E27FC236}">
                    <a16:creationId xmlns:a16="http://schemas.microsoft.com/office/drawing/2014/main" id="{5ABEB847-E9B8-47D8-8BC9-B511F50958B1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5795" name="Line 19">
            <a:extLst>
              <a:ext uri="{FF2B5EF4-FFF2-40B4-BE49-F238E27FC236}">
                <a16:creationId xmlns:a16="http://schemas.microsoft.com/office/drawing/2014/main" id="{4528B690-422C-46CD-9F5F-18943CFDC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182938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>
            <a:extLst>
              <a:ext uri="{FF2B5EF4-FFF2-40B4-BE49-F238E27FC236}">
                <a16:creationId xmlns:a16="http://schemas.microsoft.com/office/drawing/2014/main" id="{69216FC3-C04F-4E96-BB54-83E0DC0F1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87521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Line 21">
            <a:extLst>
              <a:ext uri="{FF2B5EF4-FFF2-40B4-BE49-F238E27FC236}">
                <a16:creationId xmlns:a16="http://schemas.microsoft.com/office/drawing/2014/main" id="{69629DC3-F037-4777-971F-3A03B4DBB3F7}"/>
              </a:ext>
            </a:extLst>
          </p:cNvPr>
          <p:cNvSpPr>
            <a:spLocks noChangeShapeType="1"/>
          </p:cNvSpPr>
          <p:nvPr/>
        </p:nvSpPr>
        <p:spPr bwMode="auto">
          <a:xfrm rot="18903867" flipV="1">
            <a:off x="4641850" y="522922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Line 22">
            <a:extLst>
              <a:ext uri="{FF2B5EF4-FFF2-40B4-BE49-F238E27FC236}">
                <a16:creationId xmlns:a16="http://schemas.microsoft.com/office/drawing/2014/main" id="{8C71271C-89CE-4F0B-ADFC-5B25B6083DD6}"/>
              </a:ext>
            </a:extLst>
          </p:cNvPr>
          <p:cNvSpPr>
            <a:spLocks noChangeShapeType="1"/>
          </p:cNvSpPr>
          <p:nvPr/>
        </p:nvSpPr>
        <p:spPr bwMode="auto">
          <a:xfrm rot="2103433" flipV="1">
            <a:off x="3719513" y="40767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>
            <a:extLst>
              <a:ext uri="{FF2B5EF4-FFF2-40B4-BE49-F238E27FC236}">
                <a16:creationId xmlns:a16="http://schemas.microsoft.com/office/drawing/2014/main" id="{E553A998-81CB-4566-983A-E5E56004CD9C}"/>
              </a:ext>
            </a:extLst>
          </p:cNvPr>
          <p:cNvSpPr>
            <a:spLocks noChangeShapeType="1"/>
          </p:cNvSpPr>
          <p:nvPr/>
        </p:nvSpPr>
        <p:spPr bwMode="auto">
          <a:xfrm rot="15143245" flipH="1" flipV="1">
            <a:off x="5746750" y="2601913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Line 24">
            <a:extLst>
              <a:ext uri="{FF2B5EF4-FFF2-40B4-BE49-F238E27FC236}">
                <a16:creationId xmlns:a16="http://schemas.microsoft.com/office/drawing/2014/main" id="{2561E2BF-233D-43B1-95C2-FC7146D39A16}"/>
              </a:ext>
            </a:extLst>
          </p:cNvPr>
          <p:cNvSpPr>
            <a:spLocks noChangeShapeType="1"/>
          </p:cNvSpPr>
          <p:nvPr/>
        </p:nvSpPr>
        <p:spPr bwMode="auto">
          <a:xfrm rot="4384254" flipH="1">
            <a:off x="6503988" y="4475163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Line 25">
            <a:extLst>
              <a:ext uri="{FF2B5EF4-FFF2-40B4-BE49-F238E27FC236}">
                <a16:creationId xmlns:a16="http://schemas.microsoft.com/office/drawing/2014/main" id="{8CAD2628-A8CD-4C8B-8D3B-85DBD64BC22A}"/>
              </a:ext>
            </a:extLst>
          </p:cNvPr>
          <p:cNvSpPr>
            <a:spLocks noChangeShapeType="1"/>
          </p:cNvSpPr>
          <p:nvPr/>
        </p:nvSpPr>
        <p:spPr bwMode="auto">
          <a:xfrm rot="120645" flipH="1">
            <a:off x="6383338" y="2959100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AutoShape 26">
            <a:extLst>
              <a:ext uri="{FF2B5EF4-FFF2-40B4-BE49-F238E27FC236}">
                <a16:creationId xmlns:a16="http://schemas.microsoft.com/office/drawing/2014/main" id="{EF369B38-3A43-4115-B91E-FA92BF2F6B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0775" y="27225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AutoShape 27">
            <a:extLst>
              <a:ext uri="{FF2B5EF4-FFF2-40B4-BE49-F238E27FC236}">
                <a16:creationId xmlns:a16="http://schemas.microsoft.com/office/drawing/2014/main" id="{4C809507-DD02-44DD-A05F-5E7D46F67E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4113" y="27622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804" name="AutoShape 28">
            <a:extLst>
              <a:ext uri="{FF2B5EF4-FFF2-40B4-BE49-F238E27FC236}">
                <a16:creationId xmlns:a16="http://schemas.microsoft.com/office/drawing/2014/main" id="{2B140919-AFF2-470C-8027-294310ADF7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38750" y="1670050"/>
            <a:ext cx="1382713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AutoShape 29">
            <a:extLst>
              <a:ext uri="{FF2B5EF4-FFF2-40B4-BE49-F238E27FC236}">
                <a16:creationId xmlns:a16="http://schemas.microsoft.com/office/drawing/2014/main" id="{DFE4177B-BD7E-4FE7-9C4C-48E1106294B5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5275263" y="1708150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Rectangle 30">
            <a:extLst>
              <a:ext uri="{FF2B5EF4-FFF2-40B4-BE49-F238E27FC236}">
                <a16:creationId xmlns:a16="http://schemas.microsoft.com/office/drawing/2014/main" id="{B554AF38-2A6D-4E33-BE4B-2F25B8D09AA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420009" y="2882900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7" name="Rectangle 31">
            <a:extLst>
              <a:ext uri="{FF2B5EF4-FFF2-40B4-BE49-F238E27FC236}">
                <a16:creationId xmlns:a16="http://schemas.microsoft.com/office/drawing/2014/main" id="{37AE9B99-69A0-4330-BB00-A6F72C71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922" y="1843088"/>
            <a:ext cx="13083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Open-Source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08" name="AutoShape 32">
            <a:extLst>
              <a:ext uri="{FF2B5EF4-FFF2-40B4-BE49-F238E27FC236}">
                <a16:creationId xmlns:a16="http://schemas.microsoft.com/office/drawing/2014/main" id="{BCE9DBF2-7DD0-4A3D-9941-49D1B8C161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3613" y="383857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AutoShape 33">
            <a:extLst>
              <a:ext uri="{FF2B5EF4-FFF2-40B4-BE49-F238E27FC236}">
                <a16:creationId xmlns:a16="http://schemas.microsoft.com/office/drawing/2014/main" id="{AAE88648-D9B9-46B4-A8B4-992BBE94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6950" y="387826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0" name="Rectangle 34">
            <a:extLst>
              <a:ext uri="{FF2B5EF4-FFF2-40B4-BE49-F238E27FC236}">
                <a16:creationId xmlns:a16="http://schemas.microsoft.com/office/drawing/2014/main" id="{034D65AD-D22E-4FE7-ADAD-26AEE17AE28C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358228" y="3998913"/>
            <a:ext cx="111761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Fast speed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1" name="AutoShape 35">
            <a:extLst>
              <a:ext uri="{FF2B5EF4-FFF2-40B4-BE49-F238E27FC236}">
                <a16:creationId xmlns:a16="http://schemas.microsoft.com/office/drawing/2014/main" id="{45F138A5-FB45-4919-A4DC-FA973FC13E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4924425"/>
            <a:ext cx="1384300" cy="67786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>
            <a:extLst>
              <a:ext uri="{FF2B5EF4-FFF2-40B4-BE49-F238E27FC236}">
                <a16:creationId xmlns:a16="http://schemas.microsoft.com/office/drawing/2014/main" id="{05080FD3-8C43-4E0B-805D-87EAFCDC5C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3813" y="4964113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Rectangle 37">
            <a:extLst>
              <a:ext uri="{FF2B5EF4-FFF2-40B4-BE49-F238E27FC236}">
                <a16:creationId xmlns:a16="http://schemas.microsoft.com/office/drawing/2014/main" id="{22B9A252-D0DE-4E1F-BCB0-7F9304948F7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2802564" y="5084763"/>
            <a:ext cx="822662" cy="31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effectLst/>
              </a:rPr>
              <a:t>Privacy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814" name="AutoShape 38">
            <a:extLst>
              <a:ext uri="{FF2B5EF4-FFF2-40B4-BE49-F238E27FC236}">
                <a16:creationId xmlns:a16="http://schemas.microsoft.com/office/drawing/2014/main" id="{6CD8A2F6-BB2E-436F-859E-837C105D09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00500" y="5554663"/>
            <a:ext cx="1384300" cy="677862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AutoShape 39">
            <a:extLst>
              <a:ext uri="{FF2B5EF4-FFF2-40B4-BE49-F238E27FC236}">
                <a16:creationId xmlns:a16="http://schemas.microsoft.com/office/drawing/2014/main" id="{31DE84DC-6744-4B17-B8CB-31B1E9076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33838" y="5594350"/>
            <a:ext cx="1301750" cy="587375"/>
          </a:xfrm>
          <a:prstGeom prst="roundRect">
            <a:avLst>
              <a:gd name="adj" fmla="val 50000"/>
            </a:avLst>
          </a:prstGeom>
          <a:solidFill>
            <a:schemeClr val="hlink">
              <a:alpha val="96001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Rectangle 40">
            <a:extLst>
              <a:ext uri="{FF2B5EF4-FFF2-40B4-BE49-F238E27FC236}">
                <a16:creationId xmlns:a16="http://schemas.microsoft.com/office/drawing/2014/main" id="{436B21DA-7A11-424B-91C9-579455C08F33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99076" y="5726386"/>
            <a:ext cx="158714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Centralized</a:t>
            </a:r>
            <a:endParaRPr lang="en-US" sz="1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17" name="AutoShape 41">
            <a:extLst>
              <a:ext uri="{FF2B5EF4-FFF2-40B4-BE49-F238E27FC236}">
                <a16:creationId xmlns:a16="http://schemas.microsoft.com/office/drawing/2014/main" id="{365CBD1D-A3E1-446C-8754-3A17CD476EE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51625" y="2405063"/>
            <a:ext cx="1382713" cy="677862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AutoShape 42">
            <a:extLst>
              <a:ext uri="{FF2B5EF4-FFF2-40B4-BE49-F238E27FC236}">
                <a16:creationId xmlns:a16="http://schemas.microsoft.com/office/drawing/2014/main" id="{881271E4-1BD1-4549-B2AB-2A0533D7F10E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688138" y="2443163"/>
            <a:ext cx="1300162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Rectangle 43">
            <a:extLst>
              <a:ext uri="{FF2B5EF4-FFF2-40B4-BE49-F238E27FC236}">
                <a16:creationId xmlns:a16="http://schemas.microsoft.com/office/drawing/2014/main" id="{E7AC5CDF-595D-4784-A4D9-9B6923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628" y="2584748"/>
            <a:ext cx="14724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400" b="1" dirty="0">
                <a:solidFill>
                  <a:schemeClr val="tx1"/>
                </a:solidFill>
                <a:effectLst/>
              </a:rPr>
              <a:t>Anonymity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75820" name="AutoShape 44">
            <a:extLst>
              <a:ext uri="{FF2B5EF4-FFF2-40B4-BE49-F238E27FC236}">
                <a16:creationId xmlns:a16="http://schemas.microsoft.com/office/drawing/2014/main" id="{6B421719-39D4-423D-8014-C33CBC88FE0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075488" y="3467100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AutoShape 45">
            <a:extLst>
              <a:ext uri="{FF2B5EF4-FFF2-40B4-BE49-F238E27FC236}">
                <a16:creationId xmlns:a16="http://schemas.microsoft.com/office/drawing/2014/main" id="{4BBEAD13-0142-432A-B0FD-CA2036595E18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7112000" y="3506788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Rectangle 46">
            <a:extLst>
              <a:ext uri="{FF2B5EF4-FFF2-40B4-BE49-F238E27FC236}">
                <a16:creationId xmlns:a16="http://schemas.microsoft.com/office/drawing/2014/main" id="{84D722FD-7557-49ED-A8B8-6D2765B2C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62" y="3672270"/>
            <a:ext cx="1506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Decentralized</a:t>
            </a:r>
          </a:p>
        </p:txBody>
      </p:sp>
      <p:sp>
        <p:nvSpPr>
          <p:cNvPr id="75823" name="AutoShape 47">
            <a:extLst>
              <a:ext uri="{FF2B5EF4-FFF2-40B4-BE49-F238E27FC236}">
                <a16:creationId xmlns:a16="http://schemas.microsoft.com/office/drawing/2014/main" id="{8B188796-6524-4F77-BDAA-5F3E1C7D15C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05613" y="4492625"/>
            <a:ext cx="1382712" cy="67786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>
            <a:noFill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AutoShape 48">
            <a:extLst>
              <a:ext uri="{FF2B5EF4-FFF2-40B4-BE49-F238E27FC236}">
                <a16:creationId xmlns:a16="http://schemas.microsoft.com/office/drawing/2014/main" id="{7D49B85B-84A8-4BEB-BA20-1B820DCD367A}"/>
              </a:ext>
            </a:extLst>
          </p:cNvPr>
          <p:cNvSpPr>
            <a:spLocks noChangeArrowheads="1"/>
          </p:cNvSpPr>
          <p:nvPr/>
        </p:nvSpPr>
        <p:spPr bwMode="ltGray">
          <a:xfrm flipH="1">
            <a:off x="6842125" y="4530725"/>
            <a:ext cx="1300163" cy="587375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 w="190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25" name="Rectangle 49">
            <a:extLst>
              <a:ext uri="{FF2B5EF4-FFF2-40B4-BE49-F238E27FC236}">
                <a16:creationId xmlns:a16="http://schemas.microsoft.com/office/drawing/2014/main" id="{E5A7CA1A-2405-4DF2-89D8-2F8F595A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759" y="4598639"/>
            <a:ext cx="1272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1400" b="1" dirty="0">
                <a:solidFill>
                  <a:srgbClr val="000000"/>
                </a:solidFill>
              </a:rPr>
              <a:t>Hidden services</a:t>
            </a:r>
          </a:p>
        </p:txBody>
      </p:sp>
      <p:sp>
        <p:nvSpPr>
          <p:cNvPr id="75826" name="Line 50">
            <a:extLst>
              <a:ext uri="{FF2B5EF4-FFF2-40B4-BE49-F238E27FC236}">
                <a16:creationId xmlns:a16="http://schemas.microsoft.com/office/drawing/2014/main" id="{0007AD3E-12F1-44F4-9403-C08F96D1EA35}"/>
              </a:ext>
            </a:extLst>
          </p:cNvPr>
          <p:cNvSpPr>
            <a:spLocks noChangeShapeType="1"/>
          </p:cNvSpPr>
          <p:nvPr/>
        </p:nvSpPr>
        <p:spPr bwMode="auto">
          <a:xfrm rot="2147097" flipH="1">
            <a:off x="6691313" y="3708400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827" name="Group 51">
            <a:extLst>
              <a:ext uri="{FF2B5EF4-FFF2-40B4-BE49-F238E27FC236}">
                <a16:creationId xmlns:a16="http://schemas.microsoft.com/office/drawing/2014/main" id="{89356820-38F5-4767-8A0D-5B8D4DD606A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00200"/>
            <a:ext cx="4191000" cy="762000"/>
            <a:chOff x="144" y="1104"/>
            <a:chExt cx="2640" cy="480"/>
          </a:xfrm>
        </p:grpSpPr>
        <p:sp>
          <p:nvSpPr>
            <p:cNvPr id="75828" name="AutoShape 52">
              <a:extLst>
                <a:ext uri="{FF2B5EF4-FFF2-40B4-BE49-F238E27FC236}">
                  <a16:creationId xmlns:a16="http://schemas.microsoft.com/office/drawing/2014/main" id="{90F9FEDA-3077-4EB5-9D52-1B5342AAB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2640" cy="480"/>
            </a:xfrm>
            <a:prstGeom prst="wedgeRectCallout">
              <a:avLst>
                <a:gd name="adj1" fmla="val 40907"/>
                <a:gd name="adj2" fmla="val 111250"/>
              </a:avLst>
            </a:prstGeom>
            <a:solidFill>
              <a:srgbClr val="FFFF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sp>
          <p:nvSpPr>
            <p:cNvPr id="75829" name="Rectangle 53">
              <a:extLst>
                <a:ext uri="{FF2B5EF4-FFF2-40B4-BE49-F238E27FC236}">
                  <a16:creationId xmlns:a16="http://schemas.microsoft.com/office/drawing/2014/main" id="{2368BD05-A7D0-459F-ADD2-486D3BCA0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200"/>
              <a:ext cx="25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593903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400" b="1" dirty="0"/>
                <a:t>It is not about the percentage. It is all about use case and infrastructure</a:t>
              </a:r>
              <a:endParaRPr lang="en-US" altLang="en-US" sz="14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1BDB653-95EF-4308-B2BB-9EC0888AE9EA}"/>
              </a:ext>
            </a:extLst>
          </p:cNvPr>
          <p:cNvSpPr txBox="1"/>
          <p:nvPr/>
        </p:nvSpPr>
        <p:spPr>
          <a:xfrm>
            <a:off x="838200" y="533400"/>
            <a:ext cx="299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OpenVPN vs 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6E4A-39A2-4CBE-A1F8-2CDCDEB76429}"/>
              </a:ext>
            </a:extLst>
          </p:cNvPr>
          <p:cNvSpPr/>
          <p:nvPr/>
        </p:nvSpPr>
        <p:spPr>
          <a:xfrm>
            <a:off x="1360478" y="1676400"/>
            <a:ext cx="15408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F7E52-FD2F-46D7-8071-BAC5FD711342}"/>
              </a:ext>
            </a:extLst>
          </p:cNvPr>
          <p:cNvSpPr/>
          <p:nvPr/>
        </p:nvSpPr>
        <p:spPr>
          <a:xfrm>
            <a:off x="1382486" y="2693014"/>
            <a:ext cx="2363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illegal activity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902599-3FCD-4C8C-816F-EE9179156CC6}"/>
              </a:ext>
            </a:extLst>
          </p:cNvPr>
          <p:cNvSpPr/>
          <p:nvPr/>
        </p:nvSpPr>
        <p:spPr>
          <a:xfrm>
            <a:off x="1360478" y="3201321"/>
            <a:ext cx="22429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Users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024492-43D1-4438-AF75-027179CAFEDC}"/>
              </a:ext>
            </a:extLst>
          </p:cNvPr>
          <p:cNvSpPr/>
          <p:nvPr/>
        </p:nvSpPr>
        <p:spPr>
          <a:xfrm>
            <a:off x="1382486" y="3709628"/>
            <a:ext cx="12434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ISP’s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49BBCC-C774-4C7B-97BD-D77ED729CCCD}"/>
              </a:ext>
            </a:extLst>
          </p:cNvPr>
          <p:cNvSpPr/>
          <p:nvPr/>
        </p:nvSpPr>
        <p:spPr>
          <a:xfrm>
            <a:off x="1382486" y="2184707"/>
            <a:ext cx="19688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Anonymity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4354A-ED1D-4ED8-BC60-AF06CCCFDB55}"/>
              </a:ext>
            </a:extLst>
          </p:cNvPr>
          <p:cNvSpPr/>
          <p:nvPr/>
        </p:nvSpPr>
        <p:spPr>
          <a:xfrm>
            <a:off x="1382486" y="4726242"/>
            <a:ext cx="31967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FB9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many much more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F68C0-C2DC-46E2-9D5A-DFE4A7B8B57F}"/>
              </a:ext>
            </a:extLst>
          </p:cNvPr>
          <p:cNvSpPr/>
          <p:nvPr/>
        </p:nvSpPr>
        <p:spPr>
          <a:xfrm>
            <a:off x="1386280" y="4217935"/>
            <a:ext cx="2055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Corporates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191388" y="1518592"/>
            <a:ext cx="45860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Relay configuration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C8416-6F09-4D4F-A330-E856F119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73" y="1980257"/>
            <a:ext cx="6386453" cy="46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4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590800" y="1199182"/>
            <a:ext cx="36771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Hidden Service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5A2D1-A7FB-4BF1-ADBB-441D4AE7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07" y="1660847"/>
            <a:ext cx="6799585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3035633" y="1199182"/>
            <a:ext cx="27874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Hidden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AF15A-D6CD-4D91-962A-B71CBFFB9D2B}"/>
              </a:ext>
            </a:extLst>
          </p:cNvPr>
          <p:cNvSpPr/>
          <p:nvPr/>
        </p:nvSpPr>
        <p:spPr>
          <a:xfrm>
            <a:off x="631284" y="1858105"/>
            <a:ext cx="759619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name suggests you create a Hidden Service 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actual application service such as HTTP website is being made on another server e.g., Python or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Apache</a:t>
            </a:r>
          </a:p>
        </p:txBody>
      </p:sp>
    </p:spTree>
    <p:extLst>
      <p:ext uri="{BB962C8B-B14F-4D97-AF65-F5344CB8AC3E}">
        <p14:creationId xmlns:p14="http://schemas.microsoft.com/office/powerpoint/2010/main" val="7791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cases  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04063-1FE2-4C14-A051-C1B3D8E9AE45}"/>
              </a:ext>
            </a:extLst>
          </p:cNvPr>
          <p:cNvSpPr/>
          <p:nvPr/>
        </p:nvSpPr>
        <p:spPr>
          <a:xfrm>
            <a:off x="2684576" y="1752600"/>
            <a:ext cx="34896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 Hidden Service 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ED3F8-A006-497E-983B-2CCC412B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7" y="2342182"/>
            <a:ext cx="7852786" cy="35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>
            <a:extLst>
              <a:ext uri="{FF2B5EF4-FFF2-40B4-BE49-F238E27FC236}">
                <a16:creationId xmlns:a16="http://schemas.microsoft.com/office/drawing/2014/main" id="{F5A29FC8-8C4B-45E5-94D1-7D28B3C0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7DB1-FD0F-4B69-8CE0-1DFE45493CE0}"/>
              </a:ext>
            </a:extLst>
          </p:cNvPr>
          <p:cNvSpPr txBox="1"/>
          <p:nvPr/>
        </p:nvSpPr>
        <p:spPr>
          <a:xfrm>
            <a:off x="1143001" y="2209800"/>
            <a:ext cx="7445374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perfect solution everything can satisfy someone and dissatisfy someone else. Every tool has its usages in the right spot and under a provisioned network designed strategically. Is about what a client or/and stakeholder wants in a project. They could work as a complementary solution to each other to enhance security even more.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regular VPN offer protection to their users (for a price), the real fight against surveillance and censorship is a shared one because the current providers do nothing to address the infrastructural flaws of the internet so there is no immunity to corporate or government control.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not a single fit-all-size solution or a true security mechanism that protects you from a data breach, every method is just an additive layer of security that could be stripped from an attack.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Anecdotally the more complex layer of the OSI model is Layer 8 user/political layer because technology is human-driven or an echo of our lives and security is totally something that we want but always in our advantages, not someone’s else that carries everywhere from “our” to a single human or organization (everything must be secure but not secure in the same time)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B8EBF-2D2C-4A4C-96C2-44A5187557D5}"/>
              </a:ext>
            </a:extLst>
          </p:cNvPr>
          <p:cNvSpPr txBox="1"/>
          <p:nvPr/>
        </p:nvSpPr>
        <p:spPr>
          <a:xfrm>
            <a:off x="685800" y="1840468"/>
            <a:ext cx="190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solve a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5BF2F-CCC7-491A-9825-3B8A0AB398A2}"/>
              </a:ext>
            </a:extLst>
          </p:cNvPr>
          <p:cNvSpPr txBox="1"/>
          <p:nvPr/>
        </p:nvSpPr>
        <p:spPr>
          <a:xfrm>
            <a:off x="685800" y="1101804"/>
            <a:ext cx="138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Use a tool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D5802-9AB1-47BA-9467-6873811D2095}"/>
              </a:ext>
            </a:extLst>
          </p:cNvPr>
          <p:cNvSpPr txBox="1"/>
          <p:nvPr/>
        </p:nvSpPr>
        <p:spPr>
          <a:xfrm>
            <a:off x="1125666" y="1468026"/>
            <a:ext cx="596093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about current infrastructure and design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674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307C160E-BB21-4BBE-B033-512513985A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D83681-7B0C-48B6-A7C0-50CB14E2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364037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EDF9D58B-9C2F-43DA-9BC9-6A4C8FE89F4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521075"/>
            <a:ext cx="5311775" cy="688975"/>
            <a:chOff x="720" y="1392"/>
            <a:chExt cx="4058" cy="480"/>
          </a:xfrm>
        </p:grpSpPr>
        <p:sp>
          <p:nvSpPr>
            <p:cNvPr id="69635" name="AutoShape 3">
              <a:extLst>
                <a:ext uri="{FF2B5EF4-FFF2-40B4-BE49-F238E27FC236}">
                  <a16:creationId xmlns:a16="http://schemas.microsoft.com/office/drawing/2014/main" id="{175D816A-C5A7-4B6B-994E-E21E1461BD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>
              <a:extLst>
                <a:ext uri="{FF2B5EF4-FFF2-40B4-BE49-F238E27FC236}">
                  <a16:creationId xmlns:a16="http://schemas.microsoft.com/office/drawing/2014/main" id="{B34B308C-F48B-4549-ADA9-6C7CFCB74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>
                <a:extLst>
                  <a:ext uri="{FF2B5EF4-FFF2-40B4-BE49-F238E27FC236}">
                    <a16:creationId xmlns:a16="http://schemas.microsoft.com/office/drawing/2014/main" id="{F37D770E-7035-4DEC-AD5F-559311B3CF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>
                <a:extLst>
                  <a:ext uri="{FF2B5EF4-FFF2-40B4-BE49-F238E27FC236}">
                    <a16:creationId xmlns:a16="http://schemas.microsoft.com/office/drawing/2014/main" id="{CA8CDB89-B2B1-447E-9A0B-8D2AB364A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>
            <a:extLst>
              <a:ext uri="{FF2B5EF4-FFF2-40B4-BE49-F238E27FC236}">
                <a16:creationId xmlns:a16="http://schemas.microsoft.com/office/drawing/2014/main" id="{15B0BE91-119A-4B57-841C-A1982334A4B8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4386263"/>
            <a:ext cx="5311775" cy="688975"/>
            <a:chOff x="720" y="1392"/>
            <a:chExt cx="4058" cy="480"/>
          </a:xfrm>
        </p:grpSpPr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D9C67726-7D03-4B28-AA3D-D6F7DC6DFE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1" name="Group 9">
              <a:extLst>
                <a:ext uri="{FF2B5EF4-FFF2-40B4-BE49-F238E27FC236}">
                  <a16:creationId xmlns:a16="http://schemas.microsoft.com/office/drawing/2014/main" id="{22CFEDDB-A93B-4629-A4C5-8C3AE9DB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>
                <a:extLst>
                  <a:ext uri="{FF2B5EF4-FFF2-40B4-BE49-F238E27FC236}">
                    <a16:creationId xmlns:a16="http://schemas.microsoft.com/office/drawing/2014/main" id="{335742A3-3C9D-4B6F-B03A-EC6725618F7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>
                <a:extLst>
                  <a:ext uri="{FF2B5EF4-FFF2-40B4-BE49-F238E27FC236}">
                    <a16:creationId xmlns:a16="http://schemas.microsoft.com/office/drawing/2014/main" id="{C30FE957-22E8-4911-B765-3B163092B2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>
            <a:extLst>
              <a:ext uri="{FF2B5EF4-FFF2-40B4-BE49-F238E27FC236}">
                <a16:creationId xmlns:a16="http://schemas.microsoft.com/office/drawing/2014/main" id="{D0183018-F025-4BF8-AD83-75D0676114BC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243513"/>
            <a:ext cx="5311775" cy="688975"/>
            <a:chOff x="720" y="1392"/>
            <a:chExt cx="4058" cy="480"/>
          </a:xfrm>
        </p:grpSpPr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99FF24BA-9C65-4800-9F00-60C79CE8CDE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>
              <a:extLst>
                <a:ext uri="{FF2B5EF4-FFF2-40B4-BE49-F238E27FC236}">
                  <a16:creationId xmlns:a16="http://schemas.microsoft.com/office/drawing/2014/main" id="{8F08753A-2761-4672-BB27-3CFACCB0A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>
                <a:extLst>
                  <a:ext uri="{FF2B5EF4-FFF2-40B4-BE49-F238E27FC236}">
                    <a16:creationId xmlns:a16="http://schemas.microsoft.com/office/drawing/2014/main" id="{45613DA4-5632-4722-8573-686861355AB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>
                <a:extLst>
                  <a:ext uri="{FF2B5EF4-FFF2-40B4-BE49-F238E27FC236}">
                    <a16:creationId xmlns:a16="http://schemas.microsoft.com/office/drawing/2014/main" id="{7D0A9C7B-6100-4349-A831-12E5A14DF6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5DE9A405-8931-420E-8F7D-9F637934DF6A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657475"/>
            <a:ext cx="5311775" cy="688975"/>
            <a:chOff x="720" y="1392"/>
            <a:chExt cx="4058" cy="480"/>
          </a:xfrm>
        </p:grpSpPr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CCB65C22-DD87-4825-9D80-E0F66607118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6C130D06-E5B7-4E58-95EF-B27EDCA6A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>
                <a:extLst>
                  <a:ext uri="{FF2B5EF4-FFF2-40B4-BE49-F238E27FC236}">
                    <a16:creationId xmlns:a16="http://schemas.microsoft.com/office/drawing/2014/main" id="{FD2E4B6A-5AFA-44FB-9634-4E5DA106B00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>
                <a:extLst>
                  <a:ext uri="{FF2B5EF4-FFF2-40B4-BE49-F238E27FC236}">
                    <a16:creationId xmlns:a16="http://schemas.microsoft.com/office/drawing/2014/main" id="{5EC952B2-7E5C-4C7A-9A42-E1701C2B476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>
            <a:extLst>
              <a:ext uri="{FF2B5EF4-FFF2-40B4-BE49-F238E27FC236}">
                <a16:creationId xmlns:a16="http://schemas.microsoft.com/office/drawing/2014/main" id="{8F165D46-E610-4423-8BA5-03A10C203C91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43150" y="27717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6779522A-DA8F-4651-B9F8-82253EE5609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36290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Encryption tools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7A2697CB-08E2-407B-9224-0C018BCE605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44878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A780C3DD-D86E-406B-AD2C-22DB404C3AB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354263" y="5335588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9658" name="Rectangle 26">
            <a:extLst>
              <a:ext uri="{FF2B5EF4-FFF2-40B4-BE49-F238E27FC236}">
                <a16:creationId xmlns:a16="http://schemas.microsoft.com/office/drawing/2014/main" id="{1B92E048-0CAD-451B-8396-E1C5A90938C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930400" y="1828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 b="1" dirty="0"/>
              <a:t>Encryption tools and uses cases</a:t>
            </a:r>
          </a:p>
          <a:p>
            <a:pPr eaLnBrk="0" hangingPunct="0"/>
            <a:r>
              <a:rPr lang="en-US" altLang="en-US" sz="1400" b="1" dirty="0"/>
              <a:t>OpenVPN vs Tor</a:t>
            </a:r>
            <a:endParaRPr lang="en-US" altLang="en-US" sz="1400" dirty="0"/>
          </a:p>
        </p:txBody>
      </p:sp>
      <p:pic>
        <p:nvPicPr>
          <p:cNvPr id="69659" name="Picture 27">
            <a:extLst>
              <a:ext uri="{FF2B5EF4-FFF2-40B4-BE49-F238E27FC236}">
                <a16:creationId xmlns:a16="http://schemas.microsoft.com/office/drawing/2014/main" id="{5E6B8CBB-B893-4A35-87D6-C099DFD9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76400" y="5207000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0" name="Picture 28">
            <a:extLst>
              <a:ext uri="{FF2B5EF4-FFF2-40B4-BE49-F238E27FC236}">
                <a16:creationId xmlns:a16="http://schemas.microsoft.com/office/drawing/2014/main" id="{F1A7B221-51D8-49D8-BB34-F546FF5E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43608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1" name="Picture 29">
            <a:extLst>
              <a:ext uri="{FF2B5EF4-FFF2-40B4-BE49-F238E27FC236}">
                <a16:creationId xmlns:a16="http://schemas.microsoft.com/office/drawing/2014/main" id="{F678385D-21A0-48E4-95DD-22FD367E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92275" y="3509963"/>
            <a:ext cx="792163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62" name="Picture 30">
            <a:extLst>
              <a:ext uri="{FF2B5EF4-FFF2-40B4-BE49-F238E27FC236}">
                <a16:creationId xmlns:a16="http://schemas.microsoft.com/office/drawing/2014/main" id="{A2AD545F-561D-43A7-9760-20BC9ADC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681163" y="2652713"/>
            <a:ext cx="792162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3" name="Text Box 31">
            <a:extLst>
              <a:ext uri="{FF2B5EF4-FFF2-40B4-BE49-F238E27FC236}">
                <a16:creationId xmlns:a16="http://schemas.microsoft.com/office/drawing/2014/main" id="{933F0DA2-AEAA-4839-B367-915601AFE1A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2475" y="53435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4</a:t>
            </a:r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F600323B-4D81-40AB-9D58-91262B489A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1838" y="27495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1</a:t>
            </a:r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90F351CB-C3D9-4D6A-948F-04726B9981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36083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2</a:t>
            </a:r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083BB381-2020-45E7-8869-BA48E0EC2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4538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3</a:t>
            </a:r>
          </a:p>
        </p:txBody>
      </p:sp>
      <p:sp>
        <p:nvSpPr>
          <p:cNvPr id="69667" name="Rectangle 35">
            <a:extLst>
              <a:ext uri="{FF2B5EF4-FFF2-40B4-BE49-F238E27FC236}">
                <a16:creationId xmlns:a16="http://schemas.microsoft.com/office/drawing/2014/main" id="{31301317-E100-4026-B8CA-5608D45A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extLst>
              <a:ext uri="{FF2B5EF4-FFF2-40B4-BE49-F238E27FC236}">
                <a16:creationId xmlns:a16="http://schemas.microsoft.com/office/drawing/2014/main" id="{0E74E9B5-AB96-40F0-A6AE-FEBCA308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53340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10F679F7-5186-46D9-AC99-63236E461C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4038600"/>
            <a:ext cx="6361113" cy="877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0E900DD1-BD68-448A-B32A-3A7220225D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025649"/>
            <a:ext cx="6361113" cy="15636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78061E4C-79DB-4A4C-BF67-91C1A99E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id="{6994760D-BD3F-46C8-9A81-54B346553E04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3767138"/>
            <a:ext cx="4686300" cy="361950"/>
            <a:chOff x="720" y="1392"/>
            <a:chExt cx="4058" cy="480"/>
          </a:xfrm>
        </p:grpSpPr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AD1CFDFB-A410-4F47-8368-0C05986E22A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2" name="Group 8">
              <a:extLst>
                <a:ext uri="{FF2B5EF4-FFF2-40B4-BE49-F238E27FC236}">
                  <a16:creationId xmlns:a16="http://schemas.microsoft.com/office/drawing/2014/main" id="{E2D30D9A-F4D5-4DEB-A2BE-A41DE231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3" name="AutoShape 9">
                <a:extLst>
                  <a:ext uri="{FF2B5EF4-FFF2-40B4-BE49-F238E27FC236}">
                    <a16:creationId xmlns:a16="http://schemas.microsoft.com/office/drawing/2014/main" id="{3B8E8662-56F4-4E4E-AA55-7E58F67156A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1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AutoShape 10">
                <a:extLst>
                  <a:ext uri="{FF2B5EF4-FFF2-40B4-BE49-F238E27FC236}">
                    <a16:creationId xmlns:a16="http://schemas.microsoft.com/office/drawing/2014/main" id="{7A04A24B-7B0B-4EFE-8042-A9E88D320AC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15" name="Group 11">
            <a:extLst>
              <a:ext uri="{FF2B5EF4-FFF2-40B4-BE49-F238E27FC236}">
                <a16:creationId xmlns:a16="http://schemas.microsoft.com/office/drawing/2014/main" id="{FF6063C2-76F4-4B73-ACC3-4F504577C84D}"/>
              </a:ext>
            </a:extLst>
          </p:cNvPr>
          <p:cNvGrpSpPr>
            <a:grpSpLocks/>
          </p:cNvGrpSpPr>
          <p:nvPr/>
        </p:nvGrpSpPr>
        <p:grpSpPr bwMode="auto">
          <a:xfrm>
            <a:off x="2173288" y="5105400"/>
            <a:ext cx="4686300" cy="361950"/>
            <a:chOff x="720" y="1392"/>
            <a:chExt cx="4058" cy="480"/>
          </a:xfrm>
        </p:grpSpPr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8A710225-D450-4465-BA45-8313EE3E7F0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7" name="Group 13">
              <a:extLst>
                <a:ext uri="{FF2B5EF4-FFF2-40B4-BE49-F238E27FC236}">
                  <a16:creationId xmlns:a16="http://schemas.microsoft.com/office/drawing/2014/main" id="{2F3685DD-FBA0-492C-BAD8-997B7AE72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72718" name="AutoShape 14">
                <a:extLst>
                  <a:ext uri="{FF2B5EF4-FFF2-40B4-BE49-F238E27FC236}">
                    <a16:creationId xmlns:a16="http://schemas.microsoft.com/office/drawing/2014/main" id="{AEC5C887-D94A-43B1-A5E6-36107EA70EC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AutoShape 15">
                <a:extLst>
                  <a:ext uri="{FF2B5EF4-FFF2-40B4-BE49-F238E27FC236}">
                    <a16:creationId xmlns:a16="http://schemas.microsoft.com/office/drawing/2014/main" id="{99AFBA53-3206-47A6-AB42-7A72649108C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49A7C0A7-12FB-4810-AB81-44A29B7287E5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1763713"/>
            <a:ext cx="4686300" cy="361950"/>
            <a:chOff x="1388" y="1159"/>
            <a:chExt cx="2952" cy="22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54D69FDE-E3B2-4F29-9153-BF9109D1E95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388" y="1159"/>
              <a:ext cx="2952" cy="228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2" name="Group 18">
              <a:extLst>
                <a:ext uri="{FF2B5EF4-FFF2-40B4-BE49-F238E27FC236}">
                  <a16:creationId xmlns:a16="http://schemas.microsoft.com/office/drawing/2014/main" id="{6247C9FB-E0C2-4855-B67C-63231959B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" y="1166"/>
              <a:ext cx="2941" cy="211"/>
              <a:chOff x="1395" y="1166"/>
              <a:chExt cx="2941" cy="211"/>
            </a:xfrm>
          </p:grpSpPr>
          <p:sp>
            <p:nvSpPr>
              <p:cNvPr id="72723" name="AutoShape 19">
                <a:extLst>
                  <a:ext uri="{FF2B5EF4-FFF2-40B4-BE49-F238E27FC236}">
                    <a16:creationId xmlns:a16="http://schemas.microsoft.com/office/drawing/2014/main" id="{4691DD02-CE0D-4B15-B3B5-C7359053117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322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2000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AutoShape 20">
                <a:extLst>
                  <a:ext uri="{FF2B5EF4-FFF2-40B4-BE49-F238E27FC236}">
                    <a16:creationId xmlns:a16="http://schemas.microsoft.com/office/drawing/2014/main" id="{B96120A5-54BE-49A4-8189-40A083CE40A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395" y="1166"/>
                <a:ext cx="2941" cy="5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C738501D-56A0-4E13-9463-CF04865146FE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244835" y="1752600"/>
            <a:ext cx="2600392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Encryption methodology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0281FD63-F4E2-4D15-A74E-E7CECD80EBC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643166" y="3798888"/>
            <a:ext cx="1803699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Encryption tools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FAED739-FD23-47EF-95E2-DF746B8C96C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991817" y="5094288"/>
            <a:ext cx="1106393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en-US" sz="1600" b="1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D90285B4-A6FC-4D23-9E28-61DEC332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4216400"/>
            <a:ext cx="6091237" cy="54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OpenVPN</a:t>
            </a:r>
          </a:p>
          <a:p>
            <a:pPr marL="285750" indent="-28575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</a:rPr>
              <a:t>Tor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6E57750C-E12A-4559-B63C-AFE531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203450"/>
            <a:ext cx="6091237" cy="125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sz="1400" dirty="0">
                <a:solidFill>
                  <a:srgbClr val="000000"/>
                </a:solidFill>
              </a:rPr>
              <a:t>Encryption tools offer privacy and depending on implementation anonymity too. They use heavy asymmetric-key encryption schema to pass a symmetric key for normal data (key-exchange) communication and this is authorized and approved via Certificates an online digital signature. With Symmetric encryption they establish an encrypted tunnel for data traverse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243602F5-549A-4583-80A1-2E5C177DD6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08200" y="5583238"/>
            <a:ext cx="276860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Privacy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Anonymity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57DFC53C-0225-4371-B356-188FB9708E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32399" y="5583238"/>
            <a:ext cx="1973263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Decentralization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400" dirty="0"/>
              <a:t>Free public speech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VPN</a:t>
            </a:r>
          </a:p>
        </p:txBody>
      </p:sp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AECD65C2-070B-4043-BF8F-67B358C73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34" y="1828800"/>
            <a:ext cx="6214531" cy="380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673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Extranet VPN</a:t>
            </a:r>
          </a:p>
        </p:txBody>
      </p:sp>
      <p:pic>
        <p:nvPicPr>
          <p:cNvPr id="5" name="Picture 4" descr="VPN Architecture Diagram with Routers/ VPN Concentrators">
            <a:extLst>
              <a:ext uri="{FF2B5EF4-FFF2-40B4-BE49-F238E27FC236}">
                <a16:creationId xmlns:a16="http://schemas.microsoft.com/office/drawing/2014/main" id="{DF9391A4-904F-4B7C-BF33-2E1F5416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1" y="1647824"/>
            <a:ext cx="5543158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706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Centralized vs Decentralized VPN</a:t>
            </a:r>
          </a:p>
        </p:txBody>
      </p:sp>
      <p:pic>
        <p:nvPicPr>
          <p:cNvPr id="4" name="Picture 3" descr="Centralized VPN vs Decentralized VPN-BitVPN">
            <a:extLst>
              <a:ext uri="{FF2B5EF4-FFF2-40B4-BE49-F238E27FC236}">
                <a16:creationId xmlns:a16="http://schemas.microsoft.com/office/drawing/2014/main" id="{CB660BE1-CEEF-4E61-8678-CC41D268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84" y="1828800"/>
            <a:ext cx="7193832" cy="376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068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7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F91F4-81AF-4DA3-A20B-33341166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4" y="1143000"/>
            <a:ext cx="8327571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7335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73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A29D3-74CF-4667-AA8C-1A42229C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26" y="1143000"/>
            <a:ext cx="5910748" cy="313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945DF-C5B8-4D23-A3FC-03D7200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4277043"/>
            <a:ext cx="4104640" cy="23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236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D081C-0AF2-43E3-BFF7-AE75F7ECB9A1}"/>
              </a:ext>
            </a:extLst>
          </p:cNvPr>
          <p:cNvSpPr txBox="1"/>
          <p:nvPr/>
        </p:nvSpPr>
        <p:spPr>
          <a:xfrm>
            <a:off x="838200" y="533400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Law issues with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E1733-CD42-4431-9B36-8B66557E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56620"/>
            <a:ext cx="6858000" cy="5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424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219</TotalTime>
  <Words>731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Default Design</vt:lpstr>
      <vt:lpstr>Encryption Tools</vt:lpstr>
      <vt:lpstr>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cases</vt:lpstr>
      <vt:lpstr>Use cases  scenario</vt:lpstr>
      <vt:lpstr>Use cases  scenario</vt:lpstr>
      <vt:lpstr>Use cases  scenario</vt:lpstr>
      <vt:lpstr>Use cases  scenario</vt:lpstr>
      <vt:lpstr>Conclusion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Michail M</dc:creator>
  <cp:lastModifiedBy>Michail M</cp:lastModifiedBy>
  <cp:revision>53</cp:revision>
  <dcterms:created xsi:type="dcterms:W3CDTF">2021-12-25T14:41:06Z</dcterms:created>
  <dcterms:modified xsi:type="dcterms:W3CDTF">2021-12-25T19:18:58Z</dcterms:modified>
</cp:coreProperties>
</file>