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32"/>
  </p:notesMasterIdLst>
  <p:handoutMasterIdLst>
    <p:handoutMasterId r:id="rId33"/>
  </p:handoutMasterIdLst>
  <p:sldIdLst>
    <p:sldId id="302" r:id="rId3"/>
    <p:sldId id="407" r:id="rId4"/>
    <p:sldId id="408" r:id="rId5"/>
    <p:sldId id="410" r:id="rId6"/>
    <p:sldId id="411" r:id="rId7"/>
    <p:sldId id="432" r:id="rId8"/>
    <p:sldId id="409" r:id="rId9"/>
    <p:sldId id="412" r:id="rId10"/>
    <p:sldId id="414" r:id="rId11"/>
    <p:sldId id="433" r:id="rId12"/>
    <p:sldId id="415" r:id="rId13"/>
    <p:sldId id="418" r:id="rId14"/>
    <p:sldId id="420" r:id="rId15"/>
    <p:sldId id="421" r:id="rId16"/>
    <p:sldId id="422" r:id="rId17"/>
    <p:sldId id="423" r:id="rId18"/>
    <p:sldId id="424" r:id="rId19"/>
    <p:sldId id="416" r:id="rId20"/>
    <p:sldId id="419" r:id="rId21"/>
    <p:sldId id="425" r:id="rId22"/>
    <p:sldId id="417" r:id="rId23"/>
    <p:sldId id="427" r:id="rId24"/>
    <p:sldId id="428" r:id="rId25"/>
    <p:sldId id="429" r:id="rId26"/>
    <p:sldId id="430" r:id="rId27"/>
    <p:sldId id="431" r:id="rId28"/>
    <p:sldId id="434" r:id="rId29"/>
    <p:sldId id="435" r:id="rId30"/>
    <p:sldId id="426" r:id="rId31"/>
  </p:sldIdLst>
  <p:sldSz cx="9144000" cy="6858000" type="screen4x3"/>
  <p:notesSz cx="6864350" cy="99964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CC9900"/>
    <a:srgbClr val="990000"/>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18" autoAdjust="0"/>
    <p:restoredTop sz="74383" autoAdjust="0"/>
  </p:normalViewPr>
  <p:slideViewPr>
    <p:cSldViewPr snapToGrid="0" snapToObjects="1">
      <p:cViewPr varScale="1">
        <p:scale>
          <a:sx n="69" d="100"/>
          <a:sy n="69" d="100"/>
        </p:scale>
        <p:origin x="354" y="7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latin typeface="Sora" pitchFamily="2" charset="0"/>
                <a:cs typeface="Sora" pitchFamily="2" charset="0"/>
              </a:rPr>
              <a:t>Gamers Around the Globe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Population</c:v>
                </c:pt>
              </c:strCache>
            </c:strRef>
          </c:tx>
          <c:spPr>
            <a:ln w="34925" cap="rnd">
              <a:solidFill>
                <a:schemeClr val="tx2">
                  <a:lumMod val="60000"/>
                  <a:lumOff val="40000"/>
                </a:schemeClr>
              </a:solidFill>
              <a:round/>
            </a:ln>
            <a:effectLst>
              <a:outerShdw blurRad="57150" dist="19050" dir="5400000" algn="ctr" rotWithShape="0">
                <a:srgbClr val="000000">
                  <a:alpha val="63000"/>
                </a:srgbClr>
              </a:outerShdw>
            </a:effectLst>
          </c:spPr>
          <c:marker>
            <c:symbol val="none"/>
          </c:marker>
          <c:trendline>
            <c:spPr>
              <a:ln w="19050" cap="rnd">
                <a:solidFill>
                  <a:srgbClr val="E1FF6D"/>
                </a:solidFill>
              </a:ln>
              <a:effectLst/>
            </c:spPr>
            <c:trendlineType val="linear"/>
            <c:dispRSqr val="0"/>
            <c:dispEq val="0"/>
          </c:trendline>
          <c:cat>
            <c:strRef>
              <c:f>Sheet1!$A$2:$A$8</c:f>
              <c:strCache>
                <c:ptCount val="7"/>
                <c:pt idx="0">
                  <c:v>1978</c:v>
                </c:pt>
                <c:pt idx="1">
                  <c:v>1988</c:v>
                </c:pt>
                <c:pt idx="2">
                  <c:v>1998</c:v>
                </c:pt>
                <c:pt idx="3">
                  <c:v>2008</c:v>
                </c:pt>
                <c:pt idx="4">
                  <c:v>2018</c:v>
                </c:pt>
                <c:pt idx="5">
                  <c:v>2020</c:v>
                </c:pt>
                <c:pt idx="6">
                  <c:v>202x+</c:v>
                </c:pt>
              </c:strCache>
            </c:strRef>
          </c:cat>
          <c:val>
            <c:numRef>
              <c:f>Sheet1!$B$2:$B$8</c:f>
              <c:numCache>
                <c:formatCode>General</c:formatCode>
                <c:ptCount val="7"/>
                <c:pt idx="0">
                  <c:v>1</c:v>
                </c:pt>
                <c:pt idx="1">
                  <c:v>2</c:v>
                </c:pt>
                <c:pt idx="2">
                  <c:v>3</c:v>
                </c:pt>
                <c:pt idx="3">
                  <c:v>4</c:v>
                </c:pt>
                <c:pt idx="4">
                  <c:v>5</c:v>
                </c:pt>
                <c:pt idx="5">
                  <c:v>6</c:v>
                </c:pt>
                <c:pt idx="6">
                  <c:v>10</c:v>
                </c:pt>
              </c:numCache>
            </c:numRef>
          </c:val>
          <c:smooth val="0"/>
          <c:extLst>
            <c:ext xmlns:c16="http://schemas.microsoft.com/office/drawing/2014/chart" uri="{C3380CC4-5D6E-409C-BE32-E72D297353CC}">
              <c16:uniqueId val="{00000001-4E01-487F-97D4-5FE53F650B0E}"/>
            </c:ext>
          </c:extLst>
        </c:ser>
        <c:dLbls>
          <c:showLegendKey val="0"/>
          <c:showVal val="0"/>
          <c:showCatName val="0"/>
          <c:showSerName val="0"/>
          <c:showPercent val="0"/>
          <c:showBubbleSize val="0"/>
        </c:dLbls>
        <c:smooth val="0"/>
        <c:axId val="483793792"/>
        <c:axId val="483770496"/>
      </c:lineChart>
      <c:catAx>
        <c:axId val="483793792"/>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Years to come</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83770496"/>
        <c:crosses val="autoZero"/>
        <c:auto val="1"/>
        <c:lblAlgn val="ctr"/>
        <c:lblOffset val="100"/>
        <c:noMultiLvlLbl val="0"/>
      </c:catAx>
      <c:valAx>
        <c:axId val="483770496"/>
        <c:scaling>
          <c:orientation val="minMax"/>
        </c:scaling>
        <c:delete val="1"/>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Population</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crossAx val="483793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a:t>Total Players 24-12-2021</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Players</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D295-41A2-B2E2-9C535B73B9C2}"/>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D295-41A2-B2E2-9C535B73B9C2}"/>
              </c:ext>
            </c:extLst>
          </c:dPt>
          <c:dLbls>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en-US"/>
                </a:p>
              </c:txPr>
              <c:dLblPos val="outEnd"/>
              <c:showLegendKey val="1"/>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D295-41A2-B2E2-9C535B73B9C2}"/>
                </c:ext>
              </c:extLst>
            </c:dLbl>
            <c:dLbl>
              <c:idx val="1"/>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2"/>
                      </a:solidFill>
                      <a:latin typeface="+mn-lt"/>
                      <a:ea typeface="+mn-ea"/>
                      <a:cs typeface="+mn-cs"/>
                    </a:defRPr>
                  </a:pPr>
                  <a:endParaRPr lang="en-US"/>
                </a:p>
              </c:txPr>
              <c:dLblPos val="outEnd"/>
              <c:showLegendKey val="1"/>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295-41A2-B2E2-9C535B73B9C2}"/>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en-US"/>
              </a:p>
            </c:txPr>
            <c:dLblPos val="outEnd"/>
            <c:showLegendKey val="1"/>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Fortnite</c:v>
                </c:pt>
                <c:pt idx="1">
                  <c:v>Subnautica</c:v>
                </c:pt>
              </c:strCache>
            </c:strRef>
          </c:cat>
          <c:val>
            <c:numRef>
              <c:f>Sheet1!$B$2:$B$3</c:f>
              <c:numCache>
                <c:formatCode>#,##0</c:formatCode>
                <c:ptCount val="2"/>
                <c:pt idx="0">
                  <c:v>937919</c:v>
                </c:pt>
                <c:pt idx="1">
                  <c:v>50876</c:v>
                </c:pt>
              </c:numCache>
            </c:numRef>
          </c:val>
          <c:extLst>
            <c:ext xmlns:c16="http://schemas.microsoft.com/office/drawing/2014/chart" uri="{C3380CC4-5D6E-409C-BE32-E72D297353CC}">
              <c16:uniqueId val="{00000004-D295-41A2-B2E2-9C535B73B9C2}"/>
            </c:ext>
          </c:extLst>
        </c:ser>
        <c:dLbls>
          <c:dLblPos val="outEnd"/>
          <c:showLegendKey val="0"/>
          <c:showVal val="0"/>
          <c:showCatName val="1"/>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8573D5-C6B2-4F8A-A32F-0F3CE86E8F1B}"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5FE7B847-91C7-43AD-B212-883ED2C5FCF9}">
      <dgm:prSet phldrT="[Text]"/>
      <dgm:spPr/>
      <dgm:t>
        <a:bodyPr/>
        <a:lstStyle/>
        <a:p>
          <a:r>
            <a:rPr lang="en-US" b="1" dirty="0">
              <a:latin typeface="Sora" pitchFamily="2" charset="0"/>
              <a:cs typeface="Sora" pitchFamily="2" charset="0"/>
            </a:rPr>
            <a:t>Web 1.0 - static</a:t>
          </a:r>
        </a:p>
      </dgm:t>
    </dgm:pt>
    <dgm:pt modelId="{4436B7E3-F318-4918-BDC1-8F2BC6E683D1}" type="parTrans" cxnId="{3E794A94-B2B8-48ED-9E74-8F955D3D1AF4}">
      <dgm:prSet/>
      <dgm:spPr/>
      <dgm:t>
        <a:bodyPr/>
        <a:lstStyle/>
        <a:p>
          <a:endParaRPr lang="en-US"/>
        </a:p>
      </dgm:t>
    </dgm:pt>
    <dgm:pt modelId="{54556CB8-E3AD-47FA-AC6C-788C5151F7EB}" type="sibTrans" cxnId="{3E794A94-B2B8-48ED-9E74-8F955D3D1AF4}">
      <dgm:prSet/>
      <dgm:spPr/>
      <dgm:t>
        <a:bodyPr/>
        <a:lstStyle/>
        <a:p>
          <a:endParaRPr lang="en-US"/>
        </a:p>
      </dgm:t>
    </dgm:pt>
    <dgm:pt modelId="{1F117E15-A5F1-4B2C-A6D6-3B4ACFB2F51C}">
      <dgm:prSet phldrT="[Text]"/>
      <dgm:spPr/>
      <dgm:t>
        <a:bodyPr/>
        <a:lstStyle/>
        <a:p>
          <a:r>
            <a:rPr lang="en-US" dirty="0">
              <a:latin typeface="Sora" pitchFamily="2" charset="0"/>
              <a:cs typeface="Sora" pitchFamily="2" charset="0"/>
            </a:rPr>
            <a:t>Browser</a:t>
          </a:r>
        </a:p>
      </dgm:t>
    </dgm:pt>
    <dgm:pt modelId="{A18C4AF1-3FFB-419F-B710-61CE759D6E4E}" type="parTrans" cxnId="{1E99F6DD-0A40-4FA0-997C-84C895D8F4D0}">
      <dgm:prSet/>
      <dgm:spPr/>
      <dgm:t>
        <a:bodyPr/>
        <a:lstStyle/>
        <a:p>
          <a:endParaRPr lang="en-US"/>
        </a:p>
      </dgm:t>
    </dgm:pt>
    <dgm:pt modelId="{6632D7E7-09E9-4997-B192-0EB8E77EE9B3}" type="sibTrans" cxnId="{1E99F6DD-0A40-4FA0-997C-84C895D8F4D0}">
      <dgm:prSet/>
      <dgm:spPr/>
      <dgm:t>
        <a:bodyPr/>
        <a:lstStyle/>
        <a:p>
          <a:endParaRPr lang="en-US"/>
        </a:p>
      </dgm:t>
    </dgm:pt>
    <dgm:pt modelId="{3EB6E66B-F475-42DB-BB41-0A33C30919BE}">
      <dgm:prSet phldrT="[Text]"/>
      <dgm:spPr/>
      <dgm:t>
        <a:bodyPr/>
        <a:lstStyle/>
        <a:p>
          <a:r>
            <a:rPr lang="en-US" dirty="0">
              <a:latin typeface="Sora" pitchFamily="2" charset="0"/>
              <a:cs typeface="Sora" pitchFamily="2" charset="0"/>
            </a:rPr>
            <a:t>Websites</a:t>
          </a:r>
        </a:p>
      </dgm:t>
    </dgm:pt>
    <dgm:pt modelId="{F45EB8DE-4517-4F0A-A300-AE8A38D31003}" type="parTrans" cxnId="{DFD3F792-C560-4328-90D1-2FAA4517F3BC}">
      <dgm:prSet/>
      <dgm:spPr/>
      <dgm:t>
        <a:bodyPr/>
        <a:lstStyle/>
        <a:p>
          <a:endParaRPr lang="en-US"/>
        </a:p>
      </dgm:t>
    </dgm:pt>
    <dgm:pt modelId="{DB7920F0-94CC-4861-9D7E-366C48724CCE}" type="sibTrans" cxnId="{DFD3F792-C560-4328-90D1-2FAA4517F3BC}">
      <dgm:prSet/>
      <dgm:spPr/>
      <dgm:t>
        <a:bodyPr/>
        <a:lstStyle/>
        <a:p>
          <a:endParaRPr lang="en-US"/>
        </a:p>
      </dgm:t>
    </dgm:pt>
    <dgm:pt modelId="{3DAD3983-E4D3-4D2A-8908-56F92B29D124}">
      <dgm:prSet phldrT="[Text]"/>
      <dgm:spPr/>
      <dgm:t>
        <a:bodyPr/>
        <a:lstStyle/>
        <a:p>
          <a:r>
            <a:rPr lang="en-US" b="1" dirty="0">
              <a:latin typeface="Sora" pitchFamily="2" charset="0"/>
              <a:cs typeface="Sora" pitchFamily="2" charset="0"/>
            </a:rPr>
            <a:t>Web 2.0 - centralized</a:t>
          </a:r>
        </a:p>
      </dgm:t>
    </dgm:pt>
    <dgm:pt modelId="{80622DBA-2249-4B8B-BA26-93233873ADB4}" type="parTrans" cxnId="{853019A5-D687-4A19-8051-E72DA1DAEEB9}">
      <dgm:prSet/>
      <dgm:spPr/>
      <dgm:t>
        <a:bodyPr/>
        <a:lstStyle/>
        <a:p>
          <a:endParaRPr lang="en-US"/>
        </a:p>
      </dgm:t>
    </dgm:pt>
    <dgm:pt modelId="{FA301B3E-8496-4B80-9D2C-74DE35A167D1}" type="sibTrans" cxnId="{853019A5-D687-4A19-8051-E72DA1DAEEB9}">
      <dgm:prSet/>
      <dgm:spPr/>
      <dgm:t>
        <a:bodyPr/>
        <a:lstStyle/>
        <a:p>
          <a:endParaRPr lang="en-US"/>
        </a:p>
      </dgm:t>
    </dgm:pt>
    <dgm:pt modelId="{4B494B15-2E01-457A-A792-6E27F557A1F0}">
      <dgm:prSet phldrT="[Text]"/>
      <dgm:spPr/>
      <dgm:t>
        <a:bodyPr/>
        <a:lstStyle/>
        <a:p>
          <a:r>
            <a:rPr lang="en-US" dirty="0">
              <a:latin typeface="Sora" pitchFamily="2" charset="0"/>
              <a:cs typeface="Sora" pitchFamily="2" charset="0"/>
            </a:rPr>
            <a:t>Mobile</a:t>
          </a:r>
        </a:p>
      </dgm:t>
    </dgm:pt>
    <dgm:pt modelId="{51CDDCAC-F403-4919-978B-7550D3F79F53}" type="parTrans" cxnId="{BDD6B2B7-B053-4148-A0A4-4B57941C7BD3}">
      <dgm:prSet/>
      <dgm:spPr/>
      <dgm:t>
        <a:bodyPr/>
        <a:lstStyle/>
        <a:p>
          <a:endParaRPr lang="en-US"/>
        </a:p>
      </dgm:t>
    </dgm:pt>
    <dgm:pt modelId="{B7C449DF-0238-4CE5-9209-395F5237E34C}" type="sibTrans" cxnId="{BDD6B2B7-B053-4148-A0A4-4B57941C7BD3}">
      <dgm:prSet/>
      <dgm:spPr/>
      <dgm:t>
        <a:bodyPr/>
        <a:lstStyle/>
        <a:p>
          <a:endParaRPr lang="en-US"/>
        </a:p>
      </dgm:t>
    </dgm:pt>
    <dgm:pt modelId="{30608B58-314A-4336-8411-F3ED2599822C}">
      <dgm:prSet phldrT="[Text]"/>
      <dgm:spPr/>
      <dgm:t>
        <a:bodyPr/>
        <a:lstStyle/>
        <a:p>
          <a:r>
            <a:rPr lang="en-US" dirty="0">
              <a:latin typeface="Sora" pitchFamily="2" charset="0"/>
              <a:cs typeface="Sora" pitchFamily="2" charset="0"/>
            </a:rPr>
            <a:t>Apps</a:t>
          </a:r>
        </a:p>
      </dgm:t>
    </dgm:pt>
    <dgm:pt modelId="{5710641C-7F3F-494D-B930-08845F7B6D09}" type="parTrans" cxnId="{708698EF-9CB0-43C3-B44E-C1166B788DD7}">
      <dgm:prSet/>
      <dgm:spPr/>
      <dgm:t>
        <a:bodyPr/>
        <a:lstStyle/>
        <a:p>
          <a:endParaRPr lang="en-US"/>
        </a:p>
      </dgm:t>
    </dgm:pt>
    <dgm:pt modelId="{5F990060-F781-4FB0-A6A4-37977917C08F}" type="sibTrans" cxnId="{708698EF-9CB0-43C3-B44E-C1166B788DD7}">
      <dgm:prSet/>
      <dgm:spPr/>
      <dgm:t>
        <a:bodyPr/>
        <a:lstStyle/>
        <a:p>
          <a:endParaRPr lang="en-US"/>
        </a:p>
      </dgm:t>
    </dgm:pt>
    <dgm:pt modelId="{5AEC650C-2689-4012-9024-144AA27C99BB}">
      <dgm:prSet phldrT="[Text]"/>
      <dgm:spPr/>
      <dgm:t>
        <a:bodyPr/>
        <a:lstStyle/>
        <a:p>
          <a:r>
            <a:rPr lang="en-US" dirty="0">
              <a:latin typeface="Sora" pitchFamily="2" charset="0"/>
              <a:cs typeface="Sora" pitchFamily="2" charset="0"/>
            </a:rPr>
            <a:t>Servers</a:t>
          </a:r>
        </a:p>
      </dgm:t>
    </dgm:pt>
    <dgm:pt modelId="{EB581A00-0A58-4B99-B713-677D75B28A84}" type="parTrans" cxnId="{FCD06824-8EB9-414A-B04B-68A47F4196FF}">
      <dgm:prSet/>
      <dgm:spPr/>
      <dgm:t>
        <a:bodyPr/>
        <a:lstStyle/>
        <a:p>
          <a:endParaRPr lang="en-US"/>
        </a:p>
      </dgm:t>
    </dgm:pt>
    <dgm:pt modelId="{DAF95190-36D4-457D-A5E3-265AC4214EE4}" type="sibTrans" cxnId="{FCD06824-8EB9-414A-B04B-68A47F4196FF}">
      <dgm:prSet/>
      <dgm:spPr/>
      <dgm:t>
        <a:bodyPr/>
        <a:lstStyle/>
        <a:p>
          <a:endParaRPr lang="en-US"/>
        </a:p>
      </dgm:t>
    </dgm:pt>
    <dgm:pt modelId="{711A6AEE-CAC4-4DDF-A96A-1BB01916719F}">
      <dgm:prSet phldrT="[Text]"/>
      <dgm:spPr/>
      <dgm:t>
        <a:bodyPr/>
        <a:lstStyle/>
        <a:p>
          <a:r>
            <a:rPr lang="en-US" b="1" dirty="0">
              <a:latin typeface="Sora" pitchFamily="2" charset="0"/>
              <a:cs typeface="Sora" pitchFamily="2" charset="0"/>
            </a:rPr>
            <a:t>Web 3.0 - decentralized</a:t>
          </a:r>
        </a:p>
      </dgm:t>
    </dgm:pt>
    <dgm:pt modelId="{342762AB-F185-4909-A2A5-4DFA57220E71}" type="sibTrans" cxnId="{B7233AB5-E61E-434D-AC3F-29B9F84B6D1D}">
      <dgm:prSet/>
      <dgm:spPr/>
      <dgm:t>
        <a:bodyPr/>
        <a:lstStyle/>
        <a:p>
          <a:endParaRPr lang="en-US"/>
        </a:p>
      </dgm:t>
    </dgm:pt>
    <dgm:pt modelId="{6FB70FD6-E707-4205-B0A2-025B51677442}" type="parTrans" cxnId="{B7233AB5-E61E-434D-AC3F-29B9F84B6D1D}">
      <dgm:prSet/>
      <dgm:spPr/>
      <dgm:t>
        <a:bodyPr/>
        <a:lstStyle/>
        <a:p>
          <a:endParaRPr lang="en-US"/>
        </a:p>
      </dgm:t>
    </dgm:pt>
    <dgm:pt modelId="{7950D0E0-0F3F-48FF-9404-270FCBE3A34C}">
      <dgm:prSet phldrT="[Text]"/>
      <dgm:spPr/>
      <dgm:t>
        <a:bodyPr/>
        <a:lstStyle/>
        <a:p>
          <a:pPr algn="ctr"/>
          <a:r>
            <a:rPr lang="en-US" dirty="0">
              <a:latin typeface="Sora" pitchFamily="2" charset="0"/>
              <a:cs typeface="Sora" pitchFamily="2" charset="0"/>
            </a:rPr>
            <a:t>XR</a:t>
          </a:r>
        </a:p>
      </dgm:t>
    </dgm:pt>
    <dgm:pt modelId="{0DDE3D10-5857-43A7-B0B9-C4E075C3D64F}" type="parTrans" cxnId="{AB10B52D-1A0E-4FA1-A40A-321778740A0D}">
      <dgm:prSet/>
      <dgm:spPr/>
      <dgm:t>
        <a:bodyPr/>
        <a:lstStyle/>
        <a:p>
          <a:endParaRPr lang="en-US"/>
        </a:p>
      </dgm:t>
    </dgm:pt>
    <dgm:pt modelId="{811C618D-D323-49FB-8408-7F6B5862EA2C}" type="sibTrans" cxnId="{AB10B52D-1A0E-4FA1-A40A-321778740A0D}">
      <dgm:prSet/>
      <dgm:spPr/>
      <dgm:t>
        <a:bodyPr/>
        <a:lstStyle/>
        <a:p>
          <a:endParaRPr lang="en-US"/>
        </a:p>
      </dgm:t>
    </dgm:pt>
    <dgm:pt modelId="{D722CDB3-32A4-4AEC-95C9-18153B86C40C}">
      <dgm:prSet phldrT="[Text]"/>
      <dgm:spPr/>
      <dgm:t>
        <a:bodyPr/>
        <a:lstStyle/>
        <a:p>
          <a:r>
            <a:rPr lang="en-US" dirty="0">
              <a:latin typeface="Sora" pitchFamily="2" charset="0"/>
              <a:cs typeface="Sora" pitchFamily="2" charset="0"/>
            </a:rPr>
            <a:t>A.I</a:t>
          </a:r>
        </a:p>
      </dgm:t>
    </dgm:pt>
    <dgm:pt modelId="{4EF1BE70-20B6-4973-8B8A-491C28A23106}" type="parTrans" cxnId="{D779AA29-848D-448B-ABAA-79723B56FC19}">
      <dgm:prSet/>
      <dgm:spPr/>
      <dgm:t>
        <a:bodyPr/>
        <a:lstStyle/>
        <a:p>
          <a:endParaRPr lang="en-US"/>
        </a:p>
      </dgm:t>
    </dgm:pt>
    <dgm:pt modelId="{2047FE27-3786-442A-A096-AD14D71CBCBE}" type="sibTrans" cxnId="{D779AA29-848D-448B-ABAA-79723B56FC19}">
      <dgm:prSet/>
      <dgm:spPr/>
      <dgm:t>
        <a:bodyPr/>
        <a:lstStyle/>
        <a:p>
          <a:endParaRPr lang="en-US"/>
        </a:p>
      </dgm:t>
    </dgm:pt>
    <dgm:pt modelId="{940E4AA7-74AB-45C5-B086-3FB52FBCFE16}">
      <dgm:prSet phldrT="[Text]"/>
      <dgm:spPr/>
      <dgm:t>
        <a:bodyPr/>
        <a:lstStyle/>
        <a:p>
          <a:r>
            <a:rPr lang="en-US" dirty="0">
              <a:latin typeface="Sora" pitchFamily="2" charset="0"/>
              <a:cs typeface="Sora" pitchFamily="2" charset="0"/>
            </a:rPr>
            <a:t>Blockchain</a:t>
          </a:r>
        </a:p>
      </dgm:t>
    </dgm:pt>
    <dgm:pt modelId="{F5422D5A-8F77-43DE-B3C2-5A25851D9488}" type="parTrans" cxnId="{3C70F259-5A49-4784-835F-1683E6F02221}">
      <dgm:prSet/>
      <dgm:spPr/>
      <dgm:t>
        <a:bodyPr/>
        <a:lstStyle/>
        <a:p>
          <a:endParaRPr lang="en-US"/>
        </a:p>
      </dgm:t>
    </dgm:pt>
    <dgm:pt modelId="{F313C869-F6B4-49BD-BBA6-83E5EDB49268}" type="sibTrans" cxnId="{3C70F259-5A49-4784-835F-1683E6F02221}">
      <dgm:prSet/>
      <dgm:spPr/>
      <dgm:t>
        <a:bodyPr/>
        <a:lstStyle/>
        <a:p>
          <a:endParaRPr lang="en-US"/>
        </a:p>
      </dgm:t>
    </dgm:pt>
    <dgm:pt modelId="{A4A140CE-7F57-4AF3-8180-9A73E984E8EC}">
      <dgm:prSet phldrT="[Text]"/>
      <dgm:spPr/>
      <dgm:t>
        <a:bodyPr/>
        <a:lstStyle/>
        <a:p>
          <a:r>
            <a:rPr lang="en-US" dirty="0">
              <a:latin typeface="Sora" pitchFamily="2" charset="0"/>
              <a:cs typeface="Sora" pitchFamily="2" charset="0"/>
            </a:rPr>
            <a:t>Cloud</a:t>
          </a:r>
        </a:p>
      </dgm:t>
    </dgm:pt>
    <dgm:pt modelId="{606E6FC1-28B3-4230-A92C-34E7E2856763}" type="parTrans" cxnId="{21F4C0C1-C76A-45CF-BC7C-1B8E7A6646C0}">
      <dgm:prSet/>
      <dgm:spPr/>
      <dgm:t>
        <a:bodyPr/>
        <a:lstStyle/>
        <a:p>
          <a:endParaRPr lang="en-US"/>
        </a:p>
      </dgm:t>
    </dgm:pt>
    <dgm:pt modelId="{0E254708-0C1D-4DA0-BA70-78320FA5A3C2}" type="sibTrans" cxnId="{21F4C0C1-C76A-45CF-BC7C-1B8E7A6646C0}">
      <dgm:prSet/>
      <dgm:spPr/>
      <dgm:t>
        <a:bodyPr/>
        <a:lstStyle/>
        <a:p>
          <a:endParaRPr lang="en-US"/>
        </a:p>
      </dgm:t>
    </dgm:pt>
    <dgm:pt modelId="{1DC85D11-614B-40BC-AE6D-875702420051}" type="pres">
      <dgm:prSet presAssocID="{DF8573D5-C6B2-4F8A-A32F-0F3CE86E8F1B}" presName="diagram" presStyleCnt="0">
        <dgm:presLayoutVars>
          <dgm:chPref val="1"/>
          <dgm:dir/>
          <dgm:animOne val="branch"/>
          <dgm:animLvl val="lvl"/>
          <dgm:resizeHandles/>
        </dgm:presLayoutVars>
      </dgm:prSet>
      <dgm:spPr/>
    </dgm:pt>
    <dgm:pt modelId="{3C7722D2-DFD8-4ED0-805B-C49F83B98D71}" type="pres">
      <dgm:prSet presAssocID="{5FE7B847-91C7-43AD-B212-883ED2C5FCF9}" presName="root" presStyleCnt="0"/>
      <dgm:spPr/>
    </dgm:pt>
    <dgm:pt modelId="{654D1B6E-B36C-4E6C-8A59-13E30E500630}" type="pres">
      <dgm:prSet presAssocID="{5FE7B847-91C7-43AD-B212-883ED2C5FCF9}" presName="rootComposite" presStyleCnt="0"/>
      <dgm:spPr/>
    </dgm:pt>
    <dgm:pt modelId="{2C1788AB-B3CB-47B4-AD01-4BE1EEC06DB1}" type="pres">
      <dgm:prSet presAssocID="{5FE7B847-91C7-43AD-B212-883ED2C5FCF9}" presName="rootText" presStyleLbl="node1" presStyleIdx="0" presStyleCnt="3"/>
      <dgm:spPr/>
    </dgm:pt>
    <dgm:pt modelId="{33A7F60F-08AE-4405-84AD-DEDB636D2851}" type="pres">
      <dgm:prSet presAssocID="{5FE7B847-91C7-43AD-B212-883ED2C5FCF9}" presName="rootConnector" presStyleLbl="node1" presStyleIdx="0" presStyleCnt="3"/>
      <dgm:spPr/>
    </dgm:pt>
    <dgm:pt modelId="{143FDE89-B686-4E38-8A2C-E56FA34A4271}" type="pres">
      <dgm:prSet presAssocID="{5FE7B847-91C7-43AD-B212-883ED2C5FCF9}" presName="childShape" presStyleCnt="0"/>
      <dgm:spPr/>
    </dgm:pt>
    <dgm:pt modelId="{CD482211-B6D5-43FE-ABEE-4664D5B3FBAC}" type="pres">
      <dgm:prSet presAssocID="{A18C4AF1-3FFB-419F-B710-61CE759D6E4E}" presName="Name13" presStyleLbl="parChTrans1D2" presStyleIdx="0" presStyleCnt="9"/>
      <dgm:spPr/>
    </dgm:pt>
    <dgm:pt modelId="{DA26AFC3-342C-4E28-B92E-F65342CB017D}" type="pres">
      <dgm:prSet presAssocID="{1F117E15-A5F1-4B2C-A6D6-3B4ACFB2F51C}" presName="childText" presStyleLbl="bgAcc1" presStyleIdx="0" presStyleCnt="9">
        <dgm:presLayoutVars>
          <dgm:bulletEnabled val="1"/>
        </dgm:presLayoutVars>
      </dgm:prSet>
      <dgm:spPr/>
    </dgm:pt>
    <dgm:pt modelId="{025DA7A9-14F3-4194-8615-727A670418C4}" type="pres">
      <dgm:prSet presAssocID="{F45EB8DE-4517-4F0A-A300-AE8A38D31003}" presName="Name13" presStyleLbl="parChTrans1D2" presStyleIdx="1" presStyleCnt="9"/>
      <dgm:spPr/>
    </dgm:pt>
    <dgm:pt modelId="{B1B26888-48E6-4E75-BED8-0C19BEC329A6}" type="pres">
      <dgm:prSet presAssocID="{3EB6E66B-F475-42DB-BB41-0A33C30919BE}" presName="childText" presStyleLbl="bgAcc1" presStyleIdx="1" presStyleCnt="9">
        <dgm:presLayoutVars>
          <dgm:bulletEnabled val="1"/>
        </dgm:presLayoutVars>
      </dgm:prSet>
      <dgm:spPr/>
    </dgm:pt>
    <dgm:pt modelId="{0F7D15A0-BA0C-4F7A-8E16-CFD7AE14D761}" type="pres">
      <dgm:prSet presAssocID="{EB581A00-0A58-4B99-B713-677D75B28A84}" presName="Name13" presStyleLbl="parChTrans1D2" presStyleIdx="2" presStyleCnt="9"/>
      <dgm:spPr/>
    </dgm:pt>
    <dgm:pt modelId="{F54D6BCE-B989-464A-B2E1-CAAE6AE4D6B0}" type="pres">
      <dgm:prSet presAssocID="{5AEC650C-2689-4012-9024-144AA27C99BB}" presName="childText" presStyleLbl="bgAcc1" presStyleIdx="2" presStyleCnt="9">
        <dgm:presLayoutVars>
          <dgm:bulletEnabled val="1"/>
        </dgm:presLayoutVars>
      </dgm:prSet>
      <dgm:spPr/>
    </dgm:pt>
    <dgm:pt modelId="{B63C590B-3F38-4049-911C-2706930DCD1A}" type="pres">
      <dgm:prSet presAssocID="{3DAD3983-E4D3-4D2A-8908-56F92B29D124}" presName="root" presStyleCnt="0"/>
      <dgm:spPr/>
    </dgm:pt>
    <dgm:pt modelId="{7AD2DF28-73FD-4BE8-9208-6D0E296D922F}" type="pres">
      <dgm:prSet presAssocID="{3DAD3983-E4D3-4D2A-8908-56F92B29D124}" presName="rootComposite" presStyleCnt="0"/>
      <dgm:spPr/>
    </dgm:pt>
    <dgm:pt modelId="{288CE51C-AB1A-4BFA-9130-9B0DD1626D88}" type="pres">
      <dgm:prSet presAssocID="{3DAD3983-E4D3-4D2A-8908-56F92B29D124}" presName="rootText" presStyleLbl="node1" presStyleIdx="1" presStyleCnt="3"/>
      <dgm:spPr/>
    </dgm:pt>
    <dgm:pt modelId="{DFFCFF26-AD99-42B6-A72B-743ACA7DD74B}" type="pres">
      <dgm:prSet presAssocID="{3DAD3983-E4D3-4D2A-8908-56F92B29D124}" presName="rootConnector" presStyleLbl="node1" presStyleIdx="1" presStyleCnt="3"/>
      <dgm:spPr/>
    </dgm:pt>
    <dgm:pt modelId="{1999E721-7F41-4C99-A729-BE03B8038BC2}" type="pres">
      <dgm:prSet presAssocID="{3DAD3983-E4D3-4D2A-8908-56F92B29D124}" presName="childShape" presStyleCnt="0"/>
      <dgm:spPr/>
    </dgm:pt>
    <dgm:pt modelId="{780F9F98-CBFF-42F6-B21E-8E490ED86E7F}" type="pres">
      <dgm:prSet presAssocID="{51CDDCAC-F403-4919-978B-7550D3F79F53}" presName="Name13" presStyleLbl="parChTrans1D2" presStyleIdx="3" presStyleCnt="9"/>
      <dgm:spPr/>
    </dgm:pt>
    <dgm:pt modelId="{202F257D-07C2-4C02-9FBB-DFC8F5F95E15}" type="pres">
      <dgm:prSet presAssocID="{4B494B15-2E01-457A-A792-6E27F557A1F0}" presName="childText" presStyleLbl="bgAcc1" presStyleIdx="3" presStyleCnt="9">
        <dgm:presLayoutVars>
          <dgm:bulletEnabled val="1"/>
        </dgm:presLayoutVars>
      </dgm:prSet>
      <dgm:spPr/>
    </dgm:pt>
    <dgm:pt modelId="{1B388535-E09A-4809-8D94-D62B0C1A500E}" type="pres">
      <dgm:prSet presAssocID="{5710641C-7F3F-494D-B930-08845F7B6D09}" presName="Name13" presStyleLbl="parChTrans1D2" presStyleIdx="4" presStyleCnt="9"/>
      <dgm:spPr/>
    </dgm:pt>
    <dgm:pt modelId="{0A4BB71C-6694-4807-BB9B-9D7B9EB1DE37}" type="pres">
      <dgm:prSet presAssocID="{30608B58-314A-4336-8411-F3ED2599822C}" presName="childText" presStyleLbl="bgAcc1" presStyleIdx="4" presStyleCnt="9">
        <dgm:presLayoutVars>
          <dgm:bulletEnabled val="1"/>
        </dgm:presLayoutVars>
      </dgm:prSet>
      <dgm:spPr/>
    </dgm:pt>
    <dgm:pt modelId="{5550740B-BC52-4252-8446-0A1FCA709C91}" type="pres">
      <dgm:prSet presAssocID="{606E6FC1-28B3-4230-A92C-34E7E2856763}" presName="Name13" presStyleLbl="parChTrans1D2" presStyleIdx="5" presStyleCnt="9"/>
      <dgm:spPr/>
    </dgm:pt>
    <dgm:pt modelId="{17FFCF69-7E81-48AE-BF54-0BBC1DACF6CC}" type="pres">
      <dgm:prSet presAssocID="{A4A140CE-7F57-4AF3-8180-9A73E984E8EC}" presName="childText" presStyleLbl="bgAcc1" presStyleIdx="5" presStyleCnt="9">
        <dgm:presLayoutVars>
          <dgm:bulletEnabled val="1"/>
        </dgm:presLayoutVars>
      </dgm:prSet>
      <dgm:spPr/>
    </dgm:pt>
    <dgm:pt modelId="{9110DC4B-59C1-442C-981E-F47F6C5A656A}" type="pres">
      <dgm:prSet presAssocID="{711A6AEE-CAC4-4DDF-A96A-1BB01916719F}" presName="root" presStyleCnt="0"/>
      <dgm:spPr/>
    </dgm:pt>
    <dgm:pt modelId="{907C1F0E-3FF1-48FB-A3F0-5275CE3B3CB8}" type="pres">
      <dgm:prSet presAssocID="{711A6AEE-CAC4-4DDF-A96A-1BB01916719F}" presName="rootComposite" presStyleCnt="0"/>
      <dgm:spPr/>
    </dgm:pt>
    <dgm:pt modelId="{5EB1177D-6D01-4885-BAE3-85234B18A075}" type="pres">
      <dgm:prSet presAssocID="{711A6AEE-CAC4-4DDF-A96A-1BB01916719F}" presName="rootText" presStyleLbl="node1" presStyleIdx="2" presStyleCnt="3"/>
      <dgm:spPr/>
    </dgm:pt>
    <dgm:pt modelId="{52AEEB6C-3705-4908-9950-3B7E9C99C4A7}" type="pres">
      <dgm:prSet presAssocID="{711A6AEE-CAC4-4DDF-A96A-1BB01916719F}" presName="rootConnector" presStyleLbl="node1" presStyleIdx="2" presStyleCnt="3"/>
      <dgm:spPr/>
    </dgm:pt>
    <dgm:pt modelId="{D34A0324-920C-4896-B015-31624F787262}" type="pres">
      <dgm:prSet presAssocID="{711A6AEE-CAC4-4DDF-A96A-1BB01916719F}" presName="childShape" presStyleCnt="0"/>
      <dgm:spPr/>
    </dgm:pt>
    <dgm:pt modelId="{1039483A-2431-4EC7-9572-D9261C5B0258}" type="pres">
      <dgm:prSet presAssocID="{0DDE3D10-5857-43A7-B0B9-C4E075C3D64F}" presName="Name13" presStyleLbl="parChTrans1D2" presStyleIdx="6" presStyleCnt="9"/>
      <dgm:spPr/>
    </dgm:pt>
    <dgm:pt modelId="{BFCC0870-7052-47D3-8579-4CC3218438AA}" type="pres">
      <dgm:prSet presAssocID="{7950D0E0-0F3F-48FF-9404-270FCBE3A34C}" presName="childText" presStyleLbl="bgAcc1" presStyleIdx="6" presStyleCnt="9">
        <dgm:presLayoutVars>
          <dgm:bulletEnabled val="1"/>
        </dgm:presLayoutVars>
      </dgm:prSet>
      <dgm:spPr/>
    </dgm:pt>
    <dgm:pt modelId="{0DE09620-207E-4258-BB6D-5C74E6B6587D}" type="pres">
      <dgm:prSet presAssocID="{4EF1BE70-20B6-4973-8B8A-491C28A23106}" presName="Name13" presStyleLbl="parChTrans1D2" presStyleIdx="7" presStyleCnt="9"/>
      <dgm:spPr/>
    </dgm:pt>
    <dgm:pt modelId="{E3D75512-173D-446A-9224-18C290772749}" type="pres">
      <dgm:prSet presAssocID="{D722CDB3-32A4-4AEC-95C9-18153B86C40C}" presName="childText" presStyleLbl="bgAcc1" presStyleIdx="7" presStyleCnt="9">
        <dgm:presLayoutVars>
          <dgm:bulletEnabled val="1"/>
        </dgm:presLayoutVars>
      </dgm:prSet>
      <dgm:spPr/>
    </dgm:pt>
    <dgm:pt modelId="{03E078D2-C267-4144-A4DB-F925B49741EA}" type="pres">
      <dgm:prSet presAssocID="{F5422D5A-8F77-43DE-B3C2-5A25851D9488}" presName="Name13" presStyleLbl="parChTrans1D2" presStyleIdx="8" presStyleCnt="9"/>
      <dgm:spPr/>
    </dgm:pt>
    <dgm:pt modelId="{21072D59-03F9-4502-BB00-2A13EAC7CDCA}" type="pres">
      <dgm:prSet presAssocID="{940E4AA7-74AB-45C5-B086-3FB52FBCFE16}" presName="childText" presStyleLbl="bgAcc1" presStyleIdx="8" presStyleCnt="9">
        <dgm:presLayoutVars>
          <dgm:bulletEnabled val="1"/>
        </dgm:presLayoutVars>
      </dgm:prSet>
      <dgm:spPr/>
    </dgm:pt>
  </dgm:ptLst>
  <dgm:cxnLst>
    <dgm:cxn modelId="{DE2C3304-2B66-4B04-8848-7D00B3900F6E}" type="presOf" srcId="{5710641C-7F3F-494D-B930-08845F7B6D09}" destId="{1B388535-E09A-4809-8D94-D62B0C1A500E}" srcOrd="0" destOrd="0" presId="urn:microsoft.com/office/officeart/2005/8/layout/hierarchy3"/>
    <dgm:cxn modelId="{CBA6290C-E25D-4463-A1EE-F75859C45127}" type="presOf" srcId="{1F117E15-A5F1-4B2C-A6D6-3B4ACFB2F51C}" destId="{DA26AFC3-342C-4E28-B92E-F65342CB017D}" srcOrd="0" destOrd="0" presId="urn:microsoft.com/office/officeart/2005/8/layout/hierarchy3"/>
    <dgm:cxn modelId="{1C471816-8585-4A2E-B93C-46107A13E39D}" type="presOf" srcId="{940E4AA7-74AB-45C5-B086-3FB52FBCFE16}" destId="{21072D59-03F9-4502-BB00-2A13EAC7CDCA}" srcOrd="0" destOrd="0" presId="urn:microsoft.com/office/officeart/2005/8/layout/hierarchy3"/>
    <dgm:cxn modelId="{FCD06824-8EB9-414A-B04B-68A47F4196FF}" srcId="{5FE7B847-91C7-43AD-B212-883ED2C5FCF9}" destId="{5AEC650C-2689-4012-9024-144AA27C99BB}" srcOrd="2" destOrd="0" parTransId="{EB581A00-0A58-4B99-B713-677D75B28A84}" sibTransId="{DAF95190-36D4-457D-A5E3-265AC4214EE4}"/>
    <dgm:cxn modelId="{319F0128-A9E3-4F0B-891A-01B9AE449397}" type="presOf" srcId="{3DAD3983-E4D3-4D2A-8908-56F92B29D124}" destId="{DFFCFF26-AD99-42B6-A72B-743ACA7DD74B}" srcOrd="1" destOrd="0" presId="urn:microsoft.com/office/officeart/2005/8/layout/hierarchy3"/>
    <dgm:cxn modelId="{D779AA29-848D-448B-ABAA-79723B56FC19}" srcId="{711A6AEE-CAC4-4DDF-A96A-1BB01916719F}" destId="{D722CDB3-32A4-4AEC-95C9-18153B86C40C}" srcOrd="1" destOrd="0" parTransId="{4EF1BE70-20B6-4973-8B8A-491C28A23106}" sibTransId="{2047FE27-3786-442A-A096-AD14D71CBCBE}"/>
    <dgm:cxn modelId="{AB10B52D-1A0E-4FA1-A40A-321778740A0D}" srcId="{711A6AEE-CAC4-4DDF-A96A-1BB01916719F}" destId="{7950D0E0-0F3F-48FF-9404-270FCBE3A34C}" srcOrd="0" destOrd="0" parTransId="{0DDE3D10-5857-43A7-B0B9-C4E075C3D64F}" sibTransId="{811C618D-D323-49FB-8408-7F6B5862EA2C}"/>
    <dgm:cxn modelId="{D8721538-72AE-4225-A2FC-E66CDE58ED4E}" type="presOf" srcId="{5FE7B847-91C7-43AD-B212-883ED2C5FCF9}" destId="{2C1788AB-B3CB-47B4-AD01-4BE1EEC06DB1}" srcOrd="0" destOrd="0" presId="urn:microsoft.com/office/officeart/2005/8/layout/hierarchy3"/>
    <dgm:cxn modelId="{6835883F-EA2C-4E15-9552-667B9DB5E070}" type="presOf" srcId="{F45EB8DE-4517-4F0A-A300-AE8A38D31003}" destId="{025DA7A9-14F3-4194-8615-727A670418C4}" srcOrd="0" destOrd="0" presId="urn:microsoft.com/office/officeart/2005/8/layout/hierarchy3"/>
    <dgm:cxn modelId="{602EA95D-FECB-402F-AA71-C829F9EA21CF}" type="presOf" srcId="{30608B58-314A-4336-8411-F3ED2599822C}" destId="{0A4BB71C-6694-4807-BB9B-9D7B9EB1DE37}" srcOrd="0" destOrd="0" presId="urn:microsoft.com/office/officeart/2005/8/layout/hierarchy3"/>
    <dgm:cxn modelId="{0718E95D-BCFB-41D7-9827-2A59D28EE7D3}" type="presOf" srcId="{7950D0E0-0F3F-48FF-9404-270FCBE3A34C}" destId="{BFCC0870-7052-47D3-8579-4CC3218438AA}" srcOrd="0" destOrd="0" presId="urn:microsoft.com/office/officeart/2005/8/layout/hierarchy3"/>
    <dgm:cxn modelId="{6C659245-7CE9-4754-BBE3-8AD01BD88209}" type="presOf" srcId="{4EF1BE70-20B6-4973-8B8A-491C28A23106}" destId="{0DE09620-207E-4258-BB6D-5C74E6B6587D}" srcOrd="0" destOrd="0" presId="urn:microsoft.com/office/officeart/2005/8/layout/hierarchy3"/>
    <dgm:cxn modelId="{FAE30E6D-2667-4F44-91F1-AC04C970540D}" type="presOf" srcId="{EB581A00-0A58-4B99-B713-677D75B28A84}" destId="{0F7D15A0-BA0C-4F7A-8E16-CFD7AE14D761}" srcOrd="0" destOrd="0" presId="urn:microsoft.com/office/officeart/2005/8/layout/hierarchy3"/>
    <dgm:cxn modelId="{9278F252-509A-4B27-AEDB-E70D4E0C7CFB}" type="presOf" srcId="{711A6AEE-CAC4-4DDF-A96A-1BB01916719F}" destId="{52AEEB6C-3705-4908-9950-3B7E9C99C4A7}" srcOrd="1" destOrd="0" presId="urn:microsoft.com/office/officeart/2005/8/layout/hierarchy3"/>
    <dgm:cxn modelId="{3C70F259-5A49-4784-835F-1683E6F02221}" srcId="{711A6AEE-CAC4-4DDF-A96A-1BB01916719F}" destId="{940E4AA7-74AB-45C5-B086-3FB52FBCFE16}" srcOrd="2" destOrd="0" parTransId="{F5422D5A-8F77-43DE-B3C2-5A25851D9488}" sibTransId="{F313C869-F6B4-49BD-BBA6-83E5EDB49268}"/>
    <dgm:cxn modelId="{1683EB89-BDB7-4F8B-A316-260740D417EB}" type="presOf" srcId="{5AEC650C-2689-4012-9024-144AA27C99BB}" destId="{F54D6BCE-B989-464A-B2E1-CAAE6AE4D6B0}" srcOrd="0" destOrd="0" presId="urn:microsoft.com/office/officeart/2005/8/layout/hierarchy3"/>
    <dgm:cxn modelId="{DFD3F792-C560-4328-90D1-2FAA4517F3BC}" srcId="{5FE7B847-91C7-43AD-B212-883ED2C5FCF9}" destId="{3EB6E66B-F475-42DB-BB41-0A33C30919BE}" srcOrd="1" destOrd="0" parTransId="{F45EB8DE-4517-4F0A-A300-AE8A38D31003}" sibTransId="{DB7920F0-94CC-4861-9D7E-366C48724CCE}"/>
    <dgm:cxn modelId="{F15A0993-89F4-437A-875B-1D2BE5C2A6C8}" type="presOf" srcId="{A18C4AF1-3FFB-419F-B710-61CE759D6E4E}" destId="{CD482211-B6D5-43FE-ABEE-4664D5B3FBAC}" srcOrd="0" destOrd="0" presId="urn:microsoft.com/office/officeart/2005/8/layout/hierarchy3"/>
    <dgm:cxn modelId="{3E794A94-B2B8-48ED-9E74-8F955D3D1AF4}" srcId="{DF8573D5-C6B2-4F8A-A32F-0F3CE86E8F1B}" destId="{5FE7B847-91C7-43AD-B212-883ED2C5FCF9}" srcOrd="0" destOrd="0" parTransId="{4436B7E3-F318-4918-BDC1-8F2BC6E683D1}" sibTransId="{54556CB8-E3AD-47FA-AC6C-788C5151F7EB}"/>
    <dgm:cxn modelId="{E168A6A4-E7D4-43CC-8EA1-F42019E4FF46}" type="presOf" srcId="{51CDDCAC-F403-4919-978B-7550D3F79F53}" destId="{780F9F98-CBFF-42F6-B21E-8E490ED86E7F}" srcOrd="0" destOrd="0" presId="urn:microsoft.com/office/officeart/2005/8/layout/hierarchy3"/>
    <dgm:cxn modelId="{853019A5-D687-4A19-8051-E72DA1DAEEB9}" srcId="{DF8573D5-C6B2-4F8A-A32F-0F3CE86E8F1B}" destId="{3DAD3983-E4D3-4D2A-8908-56F92B29D124}" srcOrd="1" destOrd="0" parTransId="{80622DBA-2249-4B8B-BA26-93233873ADB4}" sibTransId="{FA301B3E-8496-4B80-9D2C-74DE35A167D1}"/>
    <dgm:cxn modelId="{3EA5C4A9-41F8-4B9F-B8D0-A777DED92CAA}" type="presOf" srcId="{A4A140CE-7F57-4AF3-8180-9A73E984E8EC}" destId="{17FFCF69-7E81-48AE-BF54-0BBC1DACF6CC}" srcOrd="0" destOrd="0" presId="urn:microsoft.com/office/officeart/2005/8/layout/hierarchy3"/>
    <dgm:cxn modelId="{B7233AB5-E61E-434D-AC3F-29B9F84B6D1D}" srcId="{DF8573D5-C6B2-4F8A-A32F-0F3CE86E8F1B}" destId="{711A6AEE-CAC4-4DDF-A96A-1BB01916719F}" srcOrd="2" destOrd="0" parTransId="{6FB70FD6-E707-4205-B0A2-025B51677442}" sibTransId="{342762AB-F185-4909-A2A5-4DFA57220E71}"/>
    <dgm:cxn modelId="{BDD6B2B7-B053-4148-A0A4-4B57941C7BD3}" srcId="{3DAD3983-E4D3-4D2A-8908-56F92B29D124}" destId="{4B494B15-2E01-457A-A792-6E27F557A1F0}" srcOrd="0" destOrd="0" parTransId="{51CDDCAC-F403-4919-978B-7550D3F79F53}" sibTransId="{B7C449DF-0238-4CE5-9209-395F5237E34C}"/>
    <dgm:cxn modelId="{21F4C0C1-C76A-45CF-BC7C-1B8E7A6646C0}" srcId="{3DAD3983-E4D3-4D2A-8908-56F92B29D124}" destId="{A4A140CE-7F57-4AF3-8180-9A73E984E8EC}" srcOrd="2" destOrd="0" parTransId="{606E6FC1-28B3-4230-A92C-34E7E2856763}" sibTransId="{0E254708-0C1D-4DA0-BA70-78320FA5A3C2}"/>
    <dgm:cxn modelId="{6EBF3FCE-1CA1-4995-92D4-7BB311E0F682}" type="presOf" srcId="{3DAD3983-E4D3-4D2A-8908-56F92B29D124}" destId="{288CE51C-AB1A-4BFA-9130-9B0DD1626D88}" srcOrd="0" destOrd="0" presId="urn:microsoft.com/office/officeart/2005/8/layout/hierarchy3"/>
    <dgm:cxn modelId="{026172CF-E381-4EF6-8D8C-8A7DFF1CD4C6}" type="presOf" srcId="{5FE7B847-91C7-43AD-B212-883ED2C5FCF9}" destId="{33A7F60F-08AE-4405-84AD-DEDB636D2851}" srcOrd="1" destOrd="0" presId="urn:microsoft.com/office/officeart/2005/8/layout/hierarchy3"/>
    <dgm:cxn modelId="{E52269D2-1CAD-4A56-A93C-2A9F2831A4ED}" type="presOf" srcId="{D722CDB3-32A4-4AEC-95C9-18153B86C40C}" destId="{E3D75512-173D-446A-9224-18C290772749}" srcOrd="0" destOrd="0" presId="urn:microsoft.com/office/officeart/2005/8/layout/hierarchy3"/>
    <dgm:cxn modelId="{80509AD4-58D3-43C4-9770-5E697DA439BE}" type="presOf" srcId="{606E6FC1-28B3-4230-A92C-34E7E2856763}" destId="{5550740B-BC52-4252-8446-0A1FCA709C91}" srcOrd="0" destOrd="0" presId="urn:microsoft.com/office/officeart/2005/8/layout/hierarchy3"/>
    <dgm:cxn modelId="{1E99F6DD-0A40-4FA0-997C-84C895D8F4D0}" srcId="{5FE7B847-91C7-43AD-B212-883ED2C5FCF9}" destId="{1F117E15-A5F1-4B2C-A6D6-3B4ACFB2F51C}" srcOrd="0" destOrd="0" parTransId="{A18C4AF1-3FFB-419F-B710-61CE759D6E4E}" sibTransId="{6632D7E7-09E9-4997-B192-0EB8E77EE9B3}"/>
    <dgm:cxn modelId="{D8A9AFE8-0075-4B70-93F6-8E95FA329515}" type="presOf" srcId="{3EB6E66B-F475-42DB-BB41-0A33C30919BE}" destId="{B1B26888-48E6-4E75-BED8-0C19BEC329A6}" srcOrd="0" destOrd="0" presId="urn:microsoft.com/office/officeart/2005/8/layout/hierarchy3"/>
    <dgm:cxn modelId="{744178E9-DF40-4CF5-B4A6-26F9C08F8A20}" type="presOf" srcId="{4B494B15-2E01-457A-A792-6E27F557A1F0}" destId="{202F257D-07C2-4C02-9FBB-DFC8F5F95E15}" srcOrd="0" destOrd="0" presId="urn:microsoft.com/office/officeart/2005/8/layout/hierarchy3"/>
    <dgm:cxn modelId="{2F906DEE-F4F3-4615-B545-EC4FCE15CA5D}" type="presOf" srcId="{711A6AEE-CAC4-4DDF-A96A-1BB01916719F}" destId="{5EB1177D-6D01-4885-BAE3-85234B18A075}" srcOrd="0" destOrd="0" presId="urn:microsoft.com/office/officeart/2005/8/layout/hierarchy3"/>
    <dgm:cxn modelId="{708698EF-9CB0-43C3-B44E-C1166B788DD7}" srcId="{3DAD3983-E4D3-4D2A-8908-56F92B29D124}" destId="{30608B58-314A-4336-8411-F3ED2599822C}" srcOrd="1" destOrd="0" parTransId="{5710641C-7F3F-494D-B930-08845F7B6D09}" sibTransId="{5F990060-F781-4FB0-A6A4-37977917C08F}"/>
    <dgm:cxn modelId="{9E6524F5-4CDD-4F2A-A9AA-A15FC0DBA4F2}" type="presOf" srcId="{F5422D5A-8F77-43DE-B3C2-5A25851D9488}" destId="{03E078D2-C267-4144-A4DB-F925B49741EA}" srcOrd="0" destOrd="0" presId="urn:microsoft.com/office/officeart/2005/8/layout/hierarchy3"/>
    <dgm:cxn modelId="{279225F7-7B3A-46E8-9818-A0EE18DA81A8}" type="presOf" srcId="{0DDE3D10-5857-43A7-B0B9-C4E075C3D64F}" destId="{1039483A-2431-4EC7-9572-D9261C5B0258}" srcOrd="0" destOrd="0" presId="urn:microsoft.com/office/officeart/2005/8/layout/hierarchy3"/>
    <dgm:cxn modelId="{08037DFB-E5F6-4732-98AD-398E6DEED72B}" type="presOf" srcId="{DF8573D5-C6B2-4F8A-A32F-0F3CE86E8F1B}" destId="{1DC85D11-614B-40BC-AE6D-875702420051}" srcOrd="0" destOrd="0" presId="urn:microsoft.com/office/officeart/2005/8/layout/hierarchy3"/>
    <dgm:cxn modelId="{9B11E32C-F5C7-4121-9D5D-9FAF8995C434}" type="presParOf" srcId="{1DC85D11-614B-40BC-AE6D-875702420051}" destId="{3C7722D2-DFD8-4ED0-805B-C49F83B98D71}" srcOrd="0" destOrd="0" presId="urn:microsoft.com/office/officeart/2005/8/layout/hierarchy3"/>
    <dgm:cxn modelId="{08A12F33-571A-46F8-B677-1A5B83596232}" type="presParOf" srcId="{3C7722D2-DFD8-4ED0-805B-C49F83B98D71}" destId="{654D1B6E-B36C-4E6C-8A59-13E30E500630}" srcOrd="0" destOrd="0" presId="urn:microsoft.com/office/officeart/2005/8/layout/hierarchy3"/>
    <dgm:cxn modelId="{57664833-BD9D-466A-A7FC-FE7976CC1836}" type="presParOf" srcId="{654D1B6E-B36C-4E6C-8A59-13E30E500630}" destId="{2C1788AB-B3CB-47B4-AD01-4BE1EEC06DB1}" srcOrd="0" destOrd="0" presId="urn:microsoft.com/office/officeart/2005/8/layout/hierarchy3"/>
    <dgm:cxn modelId="{5FEF86DF-7ACA-46CE-8DFC-180190076D46}" type="presParOf" srcId="{654D1B6E-B36C-4E6C-8A59-13E30E500630}" destId="{33A7F60F-08AE-4405-84AD-DEDB636D2851}" srcOrd="1" destOrd="0" presId="urn:microsoft.com/office/officeart/2005/8/layout/hierarchy3"/>
    <dgm:cxn modelId="{CCA7DCC9-1A10-4BF5-A0F7-22DFE9A1F5B0}" type="presParOf" srcId="{3C7722D2-DFD8-4ED0-805B-C49F83B98D71}" destId="{143FDE89-B686-4E38-8A2C-E56FA34A4271}" srcOrd="1" destOrd="0" presId="urn:microsoft.com/office/officeart/2005/8/layout/hierarchy3"/>
    <dgm:cxn modelId="{B7CC6947-ADB5-44B7-8EA4-C0B43D6533FC}" type="presParOf" srcId="{143FDE89-B686-4E38-8A2C-E56FA34A4271}" destId="{CD482211-B6D5-43FE-ABEE-4664D5B3FBAC}" srcOrd="0" destOrd="0" presId="urn:microsoft.com/office/officeart/2005/8/layout/hierarchy3"/>
    <dgm:cxn modelId="{70AD8630-793D-41BF-9A8E-52D5FCCC743D}" type="presParOf" srcId="{143FDE89-B686-4E38-8A2C-E56FA34A4271}" destId="{DA26AFC3-342C-4E28-B92E-F65342CB017D}" srcOrd="1" destOrd="0" presId="urn:microsoft.com/office/officeart/2005/8/layout/hierarchy3"/>
    <dgm:cxn modelId="{03F2C8D1-3D9D-4E40-B837-9429A7206BCF}" type="presParOf" srcId="{143FDE89-B686-4E38-8A2C-E56FA34A4271}" destId="{025DA7A9-14F3-4194-8615-727A670418C4}" srcOrd="2" destOrd="0" presId="urn:microsoft.com/office/officeart/2005/8/layout/hierarchy3"/>
    <dgm:cxn modelId="{4FF4832A-84DD-45B3-8D8C-9F4FF27D79D9}" type="presParOf" srcId="{143FDE89-B686-4E38-8A2C-E56FA34A4271}" destId="{B1B26888-48E6-4E75-BED8-0C19BEC329A6}" srcOrd="3" destOrd="0" presId="urn:microsoft.com/office/officeart/2005/8/layout/hierarchy3"/>
    <dgm:cxn modelId="{4A3B96FD-EAD6-4C5A-B7A4-614E1E0D1689}" type="presParOf" srcId="{143FDE89-B686-4E38-8A2C-E56FA34A4271}" destId="{0F7D15A0-BA0C-4F7A-8E16-CFD7AE14D761}" srcOrd="4" destOrd="0" presId="urn:microsoft.com/office/officeart/2005/8/layout/hierarchy3"/>
    <dgm:cxn modelId="{CEFE8D87-AFE3-44FB-9315-5F3A62642702}" type="presParOf" srcId="{143FDE89-B686-4E38-8A2C-E56FA34A4271}" destId="{F54D6BCE-B989-464A-B2E1-CAAE6AE4D6B0}" srcOrd="5" destOrd="0" presId="urn:microsoft.com/office/officeart/2005/8/layout/hierarchy3"/>
    <dgm:cxn modelId="{679FF09C-7ECC-4D6B-8C21-9E4691365835}" type="presParOf" srcId="{1DC85D11-614B-40BC-AE6D-875702420051}" destId="{B63C590B-3F38-4049-911C-2706930DCD1A}" srcOrd="1" destOrd="0" presId="urn:microsoft.com/office/officeart/2005/8/layout/hierarchy3"/>
    <dgm:cxn modelId="{842F598A-7C00-4007-A026-BC9C20C70737}" type="presParOf" srcId="{B63C590B-3F38-4049-911C-2706930DCD1A}" destId="{7AD2DF28-73FD-4BE8-9208-6D0E296D922F}" srcOrd="0" destOrd="0" presId="urn:microsoft.com/office/officeart/2005/8/layout/hierarchy3"/>
    <dgm:cxn modelId="{5DE5ABD8-9EEC-4DA2-9D46-262966F022E4}" type="presParOf" srcId="{7AD2DF28-73FD-4BE8-9208-6D0E296D922F}" destId="{288CE51C-AB1A-4BFA-9130-9B0DD1626D88}" srcOrd="0" destOrd="0" presId="urn:microsoft.com/office/officeart/2005/8/layout/hierarchy3"/>
    <dgm:cxn modelId="{F79ECACA-7F91-4FF1-A706-3DD5DBDD6840}" type="presParOf" srcId="{7AD2DF28-73FD-4BE8-9208-6D0E296D922F}" destId="{DFFCFF26-AD99-42B6-A72B-743ACA7DD74B}" srcOrd="1" destOrd="0" presId="urn:microsoft.com/office/officeart/2005/8/layout/hierarchy3"/>
    <dgm:cxn modelId="{60E4FDB4-6ADB-4B3A-863D-818C536CA948}" type="presParOf" srcId="{B63C590B-3F38-4049-911C-2706930DCD1A}" destId="{1999E721-7F41-4C99-A729-BE03B8038BC2}" srcOrd="1" destOrd="0" presId="urn:microsoft.com/office/officeart/2005/8/layout/hierarchy3"/>
    <dgm:cxn modelId="{D38BA249-B142-481E-9E41-235A802816AF}" type="presParOf" srcId="{1999E721-7F41-4C99-A729-BE03B8038BC2}" destId="{780F9F98-CBFF-42F6-B21E-8E490ED86E7F}" srcOrd="0" destOrd="0" presId="urn:microsoft.com/office/officeart/2005/8/layout/hierarchy3"/>
    <dgm:cxn modelId="{BB3B1BB0-EB58-4A79-A2EB-9057E4DDB0B4}" type="presParOf" srcId="{1999E721-7F41-4C99-A729-BE03B8038BC2}" destId="{202F257D-07C2-4C02-9FBB-DFC8F5F95E15}" srcOrd="1" destOrd="0" presId="urn:microsoft.com/office/officeart/2005/8/layout/hierarchy3"/>
    <dgm:cxn modelId="{4A26DCD4-C70D-4B7C-B72C-D248A0BB558A}" type="presParOf" srcId="{1999E721-7F41-4C99-A729-BE03B8038BC2}" destId="{1B388535-E09A-4809-8D94-D62B0C1A500E}" srcOrd="2" destOrd="0" presId="urn:microsoft.com/office/officeart/2005/8/layout/hierarchy3"/>
    <dgm:cxn modelId="{D2F0B4FA-C0BB-4F17-8AFF-C437C46BD316}" type="presParOf" srcId="{1999E721-7F41-4C99-A729-BE03B8038BC2}" destId="{0A4BB71C-6694-4807-BB9B-9D7B9EB1DE37}" srcOrd="3" destOrd="0" presId="urn:microsoft.com/office/officeart/2005/8/layout/hierarchy3"/>
    <dgm:cxn modelId="{53D99E95-8F34-4F49-9747-A03FB40A444F}" type="presParOf" srcId="{1999E721-7F41-4C99-A729-BE03B8038BC2}" destId="{5550740B-BC52-4252-8446-0A1FCA709C91}" srcOrd="4" destOrd="0" presId="urn:microsoft.com/office/officeart/2005/8/layout/hierarchy3"/>
    <dgm:cxn modelId="{5D193474-DFB9-46BA-83F7-0AD9EC7975FF}" type="presParOf" srcId="{1999E721-7F41-4C99-A729-BE03B8038BC2}" destId="{17FFCF69-7E81-48AE-BF54-0BBC1DACF6CC}" srcOrd="5" destOrd="0" presId="urn:microsoft.com/office/officeart/2005/8/layout/hierarchy3"/>
    <dgm:cxn modelId="{88FF99D2-F04A-43D3-AFDD-ED5F1B3AA756}" type="presParOf" srcId="{1DC85D11-614B-40BC-AE6D-875702420051}" destId="{9110DC4B-59C1-442C-981E-F47F6C5A656A}" srcOrd="2" destOrd="0" presId="urn:microsoft.com/office/officeart/2005/8/layout/hierarchy3"/>
    <dgm:cxn modelId="{0F2951BC-5799-4169-B3F3-CB9C1B4BAEA7}" type="presParOf" srcId="{9110DC4B-59C1-442C-981E-F47F6C5A656A}" destId="{907C1F0E-3FF1-48FB-A3F0-5275CE3B3CB8}" srcOrd="0" destOrd="0" presId="urn:microsoft.com/office/officeart/2005/8/layout/hierarchy3"/>
    <dgm:cxn modelId="{3D11CA9E-FFBC-469B-8E25-E7F8E82DC709}" type="presParOf" srcId="{907C1F0E-3FF1-48FB-A3F0-5275CE3B3CB8}" destId="{5EB1177D-6D01-4885-BAE3-85234B18A075}" srcOrd="0" destOrd="0" presId="urn:microsoft.com/office/officeart/2005/8/layout/hierarchy3"/>
    <dgm:cxn modelId="{994489D1-FDF8-444C-BB82-BDC0342FCB34}" type="presParOf" srcId="{907C1F0E-3FF1-48FB-A3F0-5275CE3B3CB8}" destId="{52AEEB6C-3705-4908-9950-3B7E9C99C4A7}" srcOrd="1" destOrd="0" presId="urn:microsoft.com/office/officeart/2005/8/layout/hierarchy3"/>
    <dgm:cxn modelId="{368FC8B1-94AF-4C98-B755-FDF80D1DBE20}" type="presParOf" srcId="{9110DC4B-59C1-442C-981E-F47F6C5A656A}" destId="{D34A0324-920C-4896-B015-31624F787262}" srcOrd="1" destOrd="0" presId="urn:microsoft.com/office/officeart/2005/8/layout/hierarchy3"/>
    <dgm:cxn modelId="{3FCCE5E4-CCA7-452E-BAA4-AF59B59821BD}" type="presParOf" srcId="{D34A0324-920C-4896-B015-31624F787262}" destId="{1039483A-2431-4EC7-9572-D9261C5B0258}" srcOrd="0" destOrd="0" presId="urn:microsoft.com/office/officeart/2005/8/layout/hierarchy3"/>
    <dgm:cxn modelId="{70667664-E15A-4D22-9588-81E748AB0A31}" type="presParOf" srcId="{D34A0324-920C-4896-B015-31624F787262}" destId="{BFCC0870-7052-47D3-8579-4CC3218438AA}" srcOrd="1" destOrd="0" presId="urn:microsoft.com/office/officeart/2005/8/layout/hierarchy3"/>
    <dgm:cxn modelId="{E63E7DFA-BB24-4AF6-A3BC-909662CFAEE3}" type="presParOf" srcId="{D34A0324-920C-4896-B015-31624F787262}" destId="{0DE09620-207E-4258-BB6D-5C74E6B6587D}" srcOrd="2" destOrd="0" presId="urn:microsoft.com/office/officeart/2005/8/layout/hierarchy3"/>
    <dgm:cxn modelId="{D55EA22A-E610-4D2D-BA7B-7E7428A3E10A}" type="presParOf" srcId="{D34A0324-920C-4896-B015-31624F787262}" destId="{E3D75512-173D-446A-9224-18C290772749}" srcOrd="3" destOrd="0" presId="urn:microsoft.com/office/officeart/2005/8/layout/hierarchy3"/>
    <dgm:cxn modelId="{DF507133-F49F-4A36-90C0-21562CE79CD9}" type="presParOf" srcId="{D34A0324-920C-4896-B015-31624F787262}" destId="{03E078D2-C267-4144-A4DB-F925B49741EA}" srcOrd="4" destOrd="0" presId="urn:microsoft.com/office/officeart/2005/8/layout/hierarchy3"/>
    <dgm:cxn modelId="{5EB118CB-6932-4876-BCCB-06B22868392E}" type="presParOf" srcId="{D34A0324-920C-4896-B015-31624F787262}" destId="{21072D59-03F9-4502-BB00-2A13EAC7CDCA}" srcOrd="5"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85A6F0-95A1-4EFF-BBCD-1EEF784C6481}"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10FA153B-664F-4ED8-AFF5-EA82CBC58DA8}">
      <dgm:prSet phldrT="[Text]" custT="1"/>
      <dgm:spPr/>
      <dgm:t>
        <a:bodyPr/>
        <a:lstStyle/>
        <a:p>
          <a:r>
            <a:rPr lang="en-US" sz="1000" dirty="0">
              <a:solidFill>
                <a:schemeClr val="bg1"/>
              </a:solidFill>
              <a:latin typeface="Sora" pitchFamily="2" charset="0"/>
              <a:cs typeface="Sora" pitchFamily="2" charset="0"/>
            </a:rPr>
            <a:t>Reality</a:t>
          </a:r>
        </a:p>
      </dgm:t>
    </dgm:pt>
    <dgm:pt modelId="{5CF12A2E-3043-4878-B3EB-5C5AF0F6221E}" type="parTrans" cxnId="{F5838FBA-A62C-46BC-B704-479DA6AD556C}">
      <dgm:prSet/>
      <dgm:spPr/>
      <dgm:t>
        <a:bodyPr/>
        <a:lstStyle/>
        <a:p>
          <a:endParaRPr lang="en-US"/>
        </a:p>
      </dgm:t>
    </dgm:pt>
    <dgm:pt modelId="{F3441AF2-FA23-4935-BBD3-B5F5AC9908D7}" type="sibTrans" cxnId="{F5838FBA-A62C-46BC-B704-479DA6AD556C}">
      <dgm:prSet/>
      <dgm:spPr/>
      <dgm:t>
        <a:bodyPr/>
        <a:lstStyle/>
        <a:p>
          <a:endParaRPr lang="en-US"/>
        </a:p>
      </dgm:t>
    </dgm:pt>
    <dgm:pt modelId="{73501AE6-6761-47FC-B972-03F3F4D675E7}">
      <dgm:prSet phldrT="[Text]" custT="1"/>
      <dgm:spPr/>
      <dgm:t>
        <a:bodyPr/>
        <a:lstStyle/>
        <a:p>
          <a:r>
            <a:rPr lang="en-US" sz="1000" dirty="0">
              <a:solidFill>
                <a:schemeClr val="bg1"/>
              </a:solidFill>
              <a:latin typeface="Sora" pitchFamily="2" charset="0"/>
              <a:cs typeface="Sora" pitchFamily="2" charset="0"/>
            </a:rPr>
            <a:t>Lifestyle</a:t>
          </a:r>
        </a:p>
      </dgm:t>
    </dgm:pt>
    <dgm:pt modelId="{6918A44E-6F60-488D-8CF2-A3DEE805A121}" type="parTrans" cxnId="{1AA6898E-7362-4BF9-B959-F4756B81A68A}">
      <dgm:prSet/>
      <dgm:spPr/>
      <dgm:t>
        <a:bodyPr/>
        <a:lstStyle/>
        <a:p>
          <a:endParaRPr lang="en-US"/>
        </a:p>
      </dgm:t>
    </dgm:pt>
    <dgm:pt modelId="{28FC09FD-8F9C-4BE2-9805-FB6DD0557FA0}" type="sibTrans" cxnId="{1AA6898E-7362-4BF9-B959-F4756B81A68A}">
      <dgm:prSet/>
      <dgm:spPr/>
      <dgm:t>
        <a:bodyPr/>
        <a:lstStyle/>
        <a:p>
          <a:endParaRPr lang="en-US"/>
        </a:p>
      </dgm:t>
    </dgm:pt>
    <dgm:pt modelId="{4AD5D8AD-F587-4183-8AC3-E039373E25CF}">
      <dgm:prSet phldrT="[Text]" custT="1"/>
      <dgm:spPr/>
      <dgm:t>
        <a:bodyPr/>
        <a:lstStyle/>
        <a:p>
          <a:r>
            <a:rPr lang="en-US" sz="1000" dirty="0">
              <a:solidFill>
                <a:schemeClr val="bg1"/>
              </a:solidFill>
              <a:latin typeface="Sora" pitchFamily="2" charset="0"/>
              <a:cs typeface="Sora" pitchFamily="2" charset="0"/>
            </a:rPr>
            <a:t>Possibility</a:t>
          </a:r>
        </a:p>
      </dgm:t>
    </dgm:pt>
    <dgm:pt modelId="{CC02704C-4E4F-4AE7-BC8A-115BAFE9BAFC}" type="parTrans" cxnId="{EA60FEF3-FA61-4077-ACA9-26A3DBEA7681}">
      <dgm:prSet/>
      <dgm:spPr/>
      <dgm:t>
        <a:bodyPr/>
        <a:lstStyle/>
        <a:p>
          <a:endParaRPr lang="en-US"/>
        </a:p>
      </dgm:t>
    </dgm:pt>
    <dgm:pt modelId="{F42DFB0F-6143-48D4-B10D-E5F339B0C8E3}" type="sibTrans" cxnId="{EA60FEF3-FA61-4077-ACA9-26A3DBEA7681}">
      <dgm:prSet/>
      <dgm:spPr/>
      <dgm:t>
        <a:bodyPr/>
        <a:lstStyle/>
        <a:p>
          <a:endParaRPr lang="en-US"/>
        </a:p>
      </dgm:t>
    </dgm:pt>
    <dgm:pt modelId="{52E42443-F4C2-4455-A970-9444A1436182}">
      <dgm:prSet phldrT="[Text]"/>
      <dgm:spPr/>
      <dgm:t>
        <a:bodyPr/>
        <a:lstStyle/>
        <a:p>
          <a:r>
            <a:rPr lang="en-US"/>
            <a:t>Second Life</a:t>
          </a:r>
        </a:p>
      </dgm:t>
    </dgm:pt>
    <dgm:pt modelId="{F2B8F136-81EE-4D34-9BDD-02E9BAE8D29D}" type="parTrans" cxnId="{39ADDD89-4BB4-4D44-A305-FDB55D24B521}">
      <dgm:prSet/>
      <dgm:spPr/>
      <dgm:t>
        <a:bodyPr/>
        <a:lstStyle/>
        <a:p>
          <a:endParaRPr lang="en-US"/>
        </a:p>
      </dgm:t>
    </dgm:pt>
    <dgm:pt modelId="{FAC26BFA-6B86-4AA8-9FB3-003AFA665432}" type="sibTrans" cxnId="{39ADDD89-4BB4-4D44-A305-FDB55D24B521}">
      <dgm:prSet/>
      <dgm:spPr/>
      <dgm:t>
        <a:bodyPr/>
        <a:lstStyle/>
        <a:p>
          <a:endParaRPr lang="en-US"/>
        </a:p>
      </dgm:t>
    </dgm:pt>
    <dgm:pt modelId="{DF6790CD-7CF2-4C23-A2FA-A047DD0CB881}" type="pres">
      <dgm:prSet presAssocID="{5A85A6F0-95A1-4EFF-BBCD-1EEF784C6481}" presName="Name0" presStyleCnt="0">
        <dgm:presLayoutVars>
          <dgm:chMax val="4"/>
          <dgm:resizeHandles val="exact"/>
        </dgm:presLayoutVars>
      </dgm:prSet>
      <dgm:spPr/>
    </dgm:pt>
    <dgm:pt modelId="{859E3E38-2EFF-4B97-B4D5-8E3EBDD5F602}" type="pres">
      <dgm:prSet presAssocID="{5A85A6F0-95A1-4EFF-BBCD-1EEF784C6481}" presName="ellipse" presStyleLbl="trBgShp" presStyleIdx="0" presStyleCnt="1"/>
      <dgm:spPr/>
    </dgm:pt>
    <dgm:pt modelId="{0A0997AB-454F-406B-BA0A-E6370BCCDE09}" type="pres">
      <dgm:prSet presAssocID="{5A85A6F0-95A1-4EFF-BBCD-1EEF784C6481}" presName="arrow1" presStyleLbl="fgShp" presStyleIdx="0" presStyleCnt="1"/>
      <dgm:spPr/>
    </dgm:pt>
    <dgm:pt modelId="{1DA2A1C0-D7A6-4B58-8A42-6E110926D3B4}" type="pres">
      <dgm:prSet presAssocID="{5A85A6F0-95A1-4EFF-BBCD-1EEF784C6481}" presName="rectangle" presStyleLbl="revTx" presStyleIdx="0" presStyleCnt="1">
        <dgm:presLayoutVars>
          <dgm:bulletEnabled val="1"/>
        </dgm:presLayoutVars>
      </dgm:prSet>
      <dgm:spPr/>
    </dgm:pt>
    <dgm:pt modelId="{1BE7EE0F-4120-441B-8383-FD119953D7F4}" type="pres">
      <dgm:prSet presAssocID="{73501AE6-6761-47FC-B972-03F3F4D675E7}" presName="item1" presStyleLbl="node1" presStyleIdx="0" presStyleCnt="3" custScaleX="115762" custScaleY="113986">
        <dgm:presLayoutVars>
          <dgm:bulletEnabled val="1"/>
        </dgm:presLayoutVars>
      </dgm:prSet>
      <dgm:spPr/>
    </dgm:pt>
    <dgm:pt modelId="{15398E6A-7028-4EF2-87EF-E3AF529E16CD}" type="pres">
      <dgm:prSet presAssocID="{4AD5D8AD-F587-4183-8AC3-E039373E25CF}" presName="item2" presStyleLbl="node1" presStyleIdx="1" presStyleCnt="3" custScaleX="117576" custScaleY="117576">
        <dgm:presLayoutVars>
          <dgm:bulletEnabled val="1"/>
        </dgm:presLayoutVars>
      </dgm:prSet>
      <dgm:spPr/>
    </dgm:pt>
    <dgm:pt modelId="{A048D81E-3A1B-4C89-AEDF-D57D94A73B9D}" type="pres">
      <dgm:prSet presAssocID="{52E42443-F4C2-4455-A970-9444A1436182}" presName="item3" presStyleLbl="node1" presStyleIdx="2" presStyleCnt="3" custScaleX="115171" custScaleY="115171">
        <dgm:presLayoutVars>
          <dgm:bulletEnabled val="1"/>
        </dgm:presLayoutVars>
      </dgm:prSet>
      <dgm:spPr/>
    </dgm:pt>
    <dgm:pt modelId="{4D80236F-9990-4D10-960D-8F17AA18C98C}" type="pres">
      <dgm:prSet presAssocID="{5A85A6F0-95A1-4EFF-BBCD-1EEF784C6481}" presName="funnel" presStyleLbl="trAlignAcc1" presStyleIdx="0" presStyleCnt="1"/>
      <dgm:spPr/>
    </dgm:pt>
  </dgm:ptLst>
  <dgm:cxnLst>
    <dgm:cxn modelId="{15AD3E48-58E1-44E7-8A61-78E9C265B98E}" type="presOf" srcId="{10FA153B-664F-4ED8-AFF5-EA82CBC58DA8}" destId="{A048D81E-3A1B-4C89-AEDF-D57D94A73B9D}" srcOrd="0" destOrd="0" presId="urn:microsoft.com/office/officeart/2005/8/layout/funnel1"/>
    <dgm:cxn modelId="{2CF2D07D-C25E-4060-A3A3-01B4726CB8C9}" type="presOf" srcId="{5A85A6F0-95A1-4EFF-BBCD-1EEF784C6481}" destId="{DF6790CD-7CF2-4C23-A2FA-A047DD0CB881}" srcOrd="0" destOrd="0" presId="urn:microsoft.com/office/officeart/2005/8/layout/funnel1"/>
    <dgm:cxn modelId="{39ADDD89-4BB4-4D44-A305-FDB55D24B521}" srcId="{5A85A6F0-95A1-4EFF-BBCD-1EEF784C6481}" destId="{52E42443-F4C2-4455-A970-9444A1436182}" srcOrd="3" destOrd="0" parTransId="{F2B8F136-81EE-4D34-9BDD-02E9BAE8D29D}" sibTransId="{FAC26BFA-6B86-4AA8-9FB3-003AFA665432}"/>
    <dgm:cxn modelId="{1AA6898E-7362-4BF9-B959-F4756B81A68A}" srcId="{5A85A6F0-95A1-4EFF-BBCD-1EEF784C6481}" destId="{73501AE6-6761-47FC-B972-03F3F4D675E7}" srcOrd="1" destOrd="0" parTransId="{6918A44E-6F60-488D-8CF2-A3DEE805A121}" sibTransId="{28FC09FD-8F9C-4BE2-9805-FB6DD0557FA0}"/>
    <dgm:cxn modelId="{FCBDA097-610A-492B-A070-AB922EBB4873}" type="presOf" srcId="{52E42443-F4C2-4455-A970-9444A1436182}" destId="{1DA2A1C0-D7A6-4B58-8A42-6E110926D3B4}" srcOrd="0" destOrd="0" presId="urn:microsoft.com/office/officeart/2005/8/layout/funnel1"/>
    <dgm:cxn modelId="{F5838FBA-A62C-46BC-B704-479DA6AD556C}" srcId="{5A85A6F0-95A1-4EFF-BBCD-1EEF784C6481}" destId="{10FA153B-664F-4ED8-AFF5-EA82CBC58DA8}" srcOrd="0" destOrd="0" parTransId="{5CF12A2E-3043-4878-B3EB-5C5AF0F6221E}" sibTransId="{F3441AF2-FA23-4935-BBD3-B5F5AC9908D7}"/>
    <dgm:cxn modelId="{53E366BF-4C5A-455B-B177-F8122C6DD1C7}" type="presOf" srcId="{73501AE6-6761-47FC-B972-03F3F4D675E7}" destId="{15398E6A-7028-4EF2-87EF-E3AF529E16CD}" srcOrd="0" destOrd="0" presId="urn:microsoft.com/office/officeart/2005/8/layout/funnel1"/>
    <dgm:cxn modelId="{BB0B58E5-15E6-4A18-BF96-EE7416E54F4A}" type="presOf" srcId="{4AD5D8AD-F587-4183-8AC3-E039373E25CF}" destId="{1BE7EE0F-4120-441B-8383-FD119953D7F4}" srcOrd="0" destOrd="0" presId="urn:microsoft.com/office/officeart/2005/8/layout/funnel1"/>
    <dgm:cxn modelId="{EA60FEF3-FA61-4077-ACA9-26A3DBEA7681}" srcId="{5A85A6F0-95A1-4EFF-BBCD-1EEF784C6481}" destId="{4AD5D8AD-F587-4183-8AC3-E039373E25CF}" srcOrd="2" destOrd="0" parTransId="{CC02704C-4E4F-4AE7-BC8A-115BAFE9BAFC}" sibTransId="{F42DFB0F-6143-48D4-B10D-E5F339B0C8E3}"/>
    <dgm:cxn modelId="{AF494E6F-A61A-4D62-95EE-92AFEEFC15BB}" type="presParOf" srcId="{DF6790CD-7CF2-4C23-A2FA-A047DD0CB881}" destId="{859E3E38-2EFF-4B97-B4D5-8E3EBDD5F602}" srcOrd="0" destOrd="0" presId="urn:microsoft.com/office/officeart/2005/8/layout/funnel1"/>
    <dgm:cxn modelId="{1EF7A33A-DED2-4400-9124-DD1B5226EDDD}" type="presParOf" srcId="{DF6790CD-7CF2-4C23-A2FA-A047DD0CB881}" destId="{0A0997AB-454F-406B-BA0A-E6370BCCDE09}" srcOrd="1" destOrd="0" presId="urn:microsoft.com/office/officeart/2005/8/layout/funnel1"/>
    <dgm:cxn modelId="{B62CB5B5-1451-4EDD-B9C7-29E375F79375}" type="presParOf" srcId="{DF6790CD-7CF2-4C23-A2FA-A047DD0CB881}" destId="{1DA2A1C0-D7A6-4B58-8A42-6E110926D3B4}" srcOrd="2" destOrd="0" presId="urn:microsoft.com/office/officeart/2005/8/layout/funnel1"/>
    <dgm:cxn modelId="{31A68F16-E7BA-4719-BEC5-0DB033CAC518}" type="presParOf" srcId="{DF6790CD-7CF2-4C23-A2FA-A047DD0CB881}" destId="{1BE7EE0F-4120-441B-8383-FD119953D7F4}" srcOrd="3" destOrd="0" presId="urn:microsoft.com/office/officeart/2005/8/layout/funnel1"/>
    <dgm:cxn modelId="{91DCD385-C8AE-4467-BF66-6E0C0EFEA606}" type="presParOf" srcId="{DF6790CD-7CF2-4C23-A2FA-A047DD0CB881}" destId="{15398E6A-7028-4EF2-87EF-E3AF529E16CD}" srcOrd="4" destOrd="0" presId="urn:microsoft.com/office/officeart/2005/8/layout/funnel1"/>
    <dgm:cxn modelId="{58C92B63-B81D-493C-8DD8-614A46F66F36}" type="presParOf" srcId="{DF6790CD-7CF2-4C23-A2FA-A047DD0CB881}" destId="{A048D81E-3A1B-4C89-AEDF-D57D94A73B9D}" srcOrd="5" destOrd="0" presId="urn:microsoft.com/office/officeart/2005/8/layout/funnel1"/>
    <dgm:cxn modelId="{83F7BC71-7EE6-4FCA-9B80-3611AFE5D2D2}" type="presParOf" srcId="{DF6790CD-7CF2-4C23-A2FA-A047DD0CB881}" destId="{4D80236F-9990-4D10-960D-8F17AA18C98C}"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247DB4-C9E2-4920-9043-2EC6D38C0F64}" type="doc">
      <dgm:prSet loTypeId="urn:microsoft.com/office/officeart/2005/8/layout/chevron1" loCatId="process" qsTypeId="urn:microsoft.com/office/officeart/2005/8/quickstyle/simple1" qsCatId="simple" csTypeId="urn:microsoft.com/office/officeart/2005/8/colors/accent6_5" csCatId="accent6" phldr="1"/>
      <dgm:spPr/>
    </dgm:pt>
    <dgm:pt modelId="{279BD65E-9942-4D38-A62A-4705E3117537}">
      <dgm:prSet phldrT="[Text]" custT="1"/>
      <dgm:spPr>
        <a:solidFill>
          <a:schemeClr val="tx1">
            <a:alpha val="90000"/>
          </a:schemeClr>
        </a:solidFill>
      </dgm:spPr>
      <dgm:t>
        <a:bodyPr/>
        <a:lstStyle/>
        <a:p>
          <a:r>
            <a:rPr lang="en-US" sz="2400" dirty="0">
              <a:latin typeface="Arial" panose="020B0604020202020204" pitchFamily="34" charset="0"/>
              <a:cs typeface="Arial" panose="020B0604020202020204" pitchFamily="34" charset="0"/>
            </a:rPr>
            <a:t>System Specification</a:t>
          </a:r>
        </a:p>
      </dgm:t>
    </dgm:pt>
    <dgm:pt modelId="{4B861211-83B3-44D9-AACA-2B3A430B3F04}" type="parTrans" cxnId="{DEDCD974-06F8-4A70-B079-48139326B28B}">
      <dgm:prSet/>
      <dgm:spPr/>
      <dgm:t>
        <a:bodyPr/>
        <a:lstStyle/>
        <a:p>
          <a:endParaRPr lang="en-US"/>
        </a:p>
      </dgm:t>
    </dgm:pt>
    <dgm:pt modelId="{DE6C5F03-57F0-4A7B-9056-EA2C24C6254E}" type="sibTrans" cxnId="{DEDCD974-06F8-4A70-B079-48139326B28B}">
      <dgm:prSet/>
      <dgm:spPr/>
      <dgm:t>
        <a:bodyPr/>
        <a:lstStyle/>
        <a:p>
          <a:endParaRPr lang="en-US"/>
        </a:p>
      </dgm:t>
    </dgm:pt>
    <dgm:pt modelId="{D4F4F598-41AC-409F-A0C7-0C442A8E8D96}">
      <dgm:prSet phldrT="[Text]" custT="1"/>
      <dgm:spPr>
        <a:solidFill>
          <a:schemeClr val="tx1">
            <a:alpha val="70000"/>
          </a:schemeClr>
        </a:solidFill>
      </dgm:spPr>
      <dgm:t>
        <a:bodyPr/>
        <a:lstStyle/>
        <a:p>
          <a:r>
            <a:rPr lang="en-US" sz="2400" dirty="0">
              <a:latin typeface="Arial" panose="020B0604020202020204" pitchFamily="34" charset="0"/>
              <a:cs typeface="Arial" panose="020B0604020202020204" pitchFamily="34" charset="0"/>
            </a:rPr>
            <a:t>Design and Implementation</a:t>
          </a:r>
        </a:p>
      </dgm:t>
    </dgm:pt>
    <dgm:pt modelId="{D5A1A7D1-9E32-4568-8B63-C2248F8BAD49}" type="parTrans" cxnId="{24D9143A-CA5F-4B44-8DF9-C7B67C5BDD1E}">
      <dgm:prSet/>
      <dgm:spPr/>
      <dgm:t>
        <a:bodyPr/>
        <a:lstStyle/>
        <a:p>
          <a:endParaRPr lang="en-US"/>
        </a:p>
      </dgm:t>
    </dgm:pt>
    <dgm:pt modelId="{9AD10E31-F995-494E-A173-3457243CA095}" type="sibTrans" cxnId="{24D9143A-CA5F-4B44-8DF9-C7B67C5BDD1E}">
      <dgm:prSet/>
      <dgm:spPr/>
      <dgm:t>
        <a:bodyPr/>
        <a:lstStyle/>
        <a:p>
          <a:endParaRPr lang="en-US"/>
        </a:p>
      </dgm:t>
    </dgm:pt>
    <dgm:pt modelId="{E309CF67-46EA-4DBE-A22F-C60946EF9BDC}">
      <dgm:prSet phldrT="[Text]"/>
      <dgm:spPr>
        <a:solidFill>
          <a:schemeClr val="tx1">
            <a:alpha val="50000"/>
          </a:schemeClr>
        </a:solidFill>
      </dgm:spPr>
      <dgm:t>
        <a:bodyPr/>
        <a:lstStyle/>
        <a:p>
          <a:r>
            <a:rPr lang="en-US" dirty="0">
              <a:latin typeface="Arial" panose="020B0604020202020204" pitchFamily="34" charset="0"/>
              <a:cs typeface="Arial" panose="020B0604020202020204" pitchFamily="34" charset="0"/>
            </a:rPr>
            <a:t>New System</a:t>
          </a:r>
        </a:p>
      </dgm:t>
    </dgm:pt>
    <dgm:pt modelId="{F140CE30-0A50-40C0-B010-576E84AFBBC4}" type="parTrans" cxnId="{5BB3ADCC-B26F-4B1C-BFFC-7C0D39A7D978}">
      <dgm:prSet/>
      <dgm:spPr/>
      <dgm:t>
        <a:bodyPr/>
        <a:lstStyle/>
        <a:p>
          <a:endParaRPr lang="en-US"/>
        </a:p>
      </dgm:t>
    </dgm:pt>
    <dgm:pt modelId="{EEC54C50-8B5D-4B7A-9F64-C9DF2093B274}" type="sibTrans" cxnId="{5BB3ADCC-B26F-4B1C-BFFC-7C0D39A7D978}">
      <dgm:prSet/>
      <dgm:spPr/>
      <dgm:t>
        <a:bodyPr/>
        <a:lstStyle/>
        <a:p>
          <a:endParaRPr lang="en-US"/>
        </a:p>
      </dgm:t>
    </dgm:pt>
    <dgm:pt modelId="{6D22B105-C6E8-44C2-892B-A61E7C966769}" type="pres">
      <dgm:prSet presAssocID="{C8247DB4-C9E2-4920-9043-2EC6D38C0F64}" presName="Name0" presStyleCnt="0">
        <dgm:presLayoutVars>
          <dgm:dir/>
          <dgm:animLvl val="lvl"/>
          <dgm:resizeHandles val="exact"/>
        </dgm:presLayoutVars>
      </dgm:prSet>
      <dgm:spPr/>
    </dgm:pt>
    <dgm:pt modelId="{F55E8FC3-7EE7-46AA-87CF-AC804B2E4725}" type="pres">
      <dgm:prSet presAssocID="{279BD65E-9942-4D38-A62A-4705E3117537}" presName="parTxOnly" presStyleLbl="node1" presStyleIdx="0" presStyleCnt="3" custScaleX="166176">
        <dgm:presLayoutVars>
          <dgm:chMax val="0"/>
          <dgm:chPref val="0"/>
          <dgm:bulletEnabled val="1"/>
        </dgm:presLayoutVars>
      </dgm:prSet>
      <dgm:spPr/>
    </dgm:pt>
    <dgm:pt modelId="{F87FBFD2-94D7-4C3D-A3D7-1317CE37FFA7}" type="pres">
      <dgm:prSet presAssocID="{DE6C5F03-57F0-4A7B-9056-EA2C24C6254E}" presName="parTxOnlySpace" presStyleCnt="0"/>
      <dgm:spPr/>
    </dgm:pt>
    <dgm:pt modelId="{8283C402-69A8-4406-9C37-0D9D8A91A3F8}" type="pres">
      <dgm:prSet presAssocID="{D4F4F598-41AC-409F-A0C7-0C442A8E8D96}" presName="parTxOnly" presStyleLbl="node1" presStyleIdx="1" presStyleCnt="3" custScaleX="169640">
        <dgm:presLayoutVars>
          <dgm:chMax val="0"/>
          <dgm:chPref val="0"/>
          <dgm:bulletEnabled val="1"/>
        </dgm:presLayoutVars>
      </dgm:prSet>
      <dgm:spPr/>
    </dgm:pt>
    <dgm:pt modelId="{2A8E7787-6E16-4783-9E3F-FA1D04C56D80}" type="pres">
      <dgm:prSet presAssocID="{9AD10E31-F995-494E-A173-3457243CA095}" presName="parTxOnlySpace" presStyleCnt="0"/>
      <dgm:spPr/>
    </dgm:pt>
    <dgm:pt modelId="{62C33EC7-E7CC-44DB-BE2F-513851261BD1}" type="pres">
      <dgm:prSet presAssocID="{E309CF67-46EA-4DBE-A22F-C60946EF9BDC}" presName="parTxOnly" presStyleLbl="node1" presStyleIdx="2" presStyleCnt="3">
        <dgm:presLayoutVars>
          <dgm:chMax val="0"/>
          <dgm:chPref val="0"/>
          <dgm:bulletEnabled val="1"/>
        </dgm:presLayoutVars>
      </dgm:prSet>
      <dgm:spPr/>
    </dgm:pt>
  </dgm:ptLst>
  <dgm:cxnLst>
    <dgm:cxn modelId="{24D9143A-CA5F-4B44-8DF9-C7B67C5BDD1E}" srcId="{C8247DB4-C9E2-4920-9043-2EC6D38C0F64}" destId="{D4F4F598-41AC-409F-A0C7-0C442A8E8D96}" srcOrd="1" destOrd="0" parTransId="{D5A1A7D1-9E32-4568-8B63-C2248F8BAD49}" sibTransId="{9AD10E31-F995-494E-A173-3457243CA095}"/>
    <dgm:cxn modelId="{B3CDF672-7382-40C8-9C48-4BB6C12C5686}" type="presOf" srcId="{E309CF67-46EA-4DBE-A22F-C60946EF9BDC}" destId="{62C33EC7-E7CC-44DB-BE2F-513851261BD1}" srcOrd="0" destOrd="0" presId="urn:microsoft.com/office/officeart/2005/8/layout/chevron1"/>
    <dgm:cxn modelId="{DEDCD974-06F8-4A70-B079-48139326B28B}" srcId="{C8247DB4-C9E2-4920-9043-2EC6D38C0F64}" destId="{279BD65E-9942-4D38-A62A-4705E3117537}" srcOrd="0" destOrd="0" parTransId="{4B861211-83B3-44D9-AACA-2B3A430B3F04}" sibTransId="{DE6C5F03-57F0-4A7B-9056-EA2C24C6254E}"/>
    <dgm:cxn modelId="{1F5A125A-9B75-4B91-928B-4F844A14177D}" type="presOf" srcId="{D4F4F598-41AC-409F-A0C7-0C442A8E8D96}" destId="{8283C402-69A8-4406-9C37-0D9D8A91A3F8}" srcOrd="0" destOrd="0" presId="urn:microsoft.com/office/officeart/2005/8/layout/chevron1"/>
    <dgm:cxn modelId="{E1350598-22D5-4C03-BF45-3A44547B28DB}" type="presOf" srcId="{279BD65E-9942-4D38-A62A-4705E3117537}" destId="{F55E8FC3-7EE7-46AA-87CF-AC804B2E4725}" srcOrd="0" destOrd="0" presId="urn:microsoft.com/office/officeart/2005/8/layout/chevron1"/>
    <dgm:cxn modelId="{783510AE-A3C8-48A0-9470-9564AB5947F1}" type="presOf" srcId="{C8247DB4-C9E2-4920-9043-2EC6D38C0F64}" destId="{6D22B105-C6E8-44C2-892B-A61E7C966769}" srcOrd="0" destOrd="0" presId="urn:microsoft.com/office/officeart/2005/8/layout/chevron1"/>
    <dgm:cxn modelId="{5BB3ADCC-B26F-4B1C-BFFC-7C0D39A7D978}" srcId="{C8247DB4-C9E2-4920-9043-2EC6D38C0F64}" destId="{E309CF67-46EA-4DBE-A22F-C60946EF9BDC}" srcOrd="2" destOrd="0" parTransId="{F140CE30-0A50-40C0-B010-576E84AFBBC4}" sibTransId="{EEC54C50-8B5D-4B7A-9F64-C9DF2093B274}"/>
    <dgm:cxn modelId="{106C0126-D21E-453F-A553-400A9B1EC7CF}" type="presParOf" srcId="{6D22B105-C6E8-44C2-892B-A61E7C966769}" destId="{F55E8FC3-7EE7-46AA-87CF-AC804B2E4725}" srcOrd="0" destOrd="0" presId="urn:microsoft.com/office/officeart/2005/8/layout/chevron1"/>
    <dgm:cxn modelId="{13FA8F39-0CE4-49A2-B1E3-8DC9696AEDE9}" type="presParOf" srcId="{6D22B105-C6E8-44C2-892B-A61E7C966769}" destId="{F87FBFD2-94D7-4C3D-A3D7-1317CE37FFA7}" srcOrd="1" destOrd="0" presId="urn:microsoft.com/office/officeart/2005/8/layout/chevron1"/>
    <dgm:cxn modelId="{391963CA-E1CF-4984-A2E1-1FB55CFCFE39}" type="presParOf" srcId="{6D22B105-C6E8-44C2-892B-A61E7C966769}" destId="{8283C402-69A8-4406-9C37-0D9D8A91A3F8}" srcOrd="2" destOrd="0" presId="urn:microsoft.com/office/officeart/2005/8/layout/chevron1"/>
    <dgm:cxn modelId="{CF198430-3CAB-4690-A7E2-DCB36F2BE6B0}" type="presParOf" srcId="{6D22B105-C6E8-44C2-892B-A61E7C966769}" destId="{2A8E7787-6E16-4783-9E3F-FA1D04C56D80}" srcOrd="3" destOrd="0" presId="urn:microsoft.com/office/officeart/2005/8/layout/chevron1"/>
    <dgm:cxn modelId="{308C76EE-8AA8-499F-85E4-EDAA32C5E680}" type="presParOf" srcId="{6D22B105-C6E8-44C2-892B-A61E7C966769}" destId="{62C33EC7-E7CC-44DB-BE2F-513851261BD1}"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33AB87-2478-45AC-AD9E-ED0D59986352}" type="doc">
      <dgm:prSet loTypeId="urn:microsoft.com/office/officeart/2005/8/layout/gear1" loCatId="process" qsTypeId="urn:microsoft.com/office/officeart/2005/8/quickstyle/simple1" qsCatId="simple" csTypeId="urn:microsoft.com/office/officeart/2005/8/colors/accent1_3" csCatId="accent1" phldr="1"/>
      <dgm:spPr/>
    </dgm:pt>
    <dgm:pt modelId="{4543F080-4429-4BE1-A750-3F354DFB575E}">
      <dgm:prSet phldrT="[Text]"/>
      <dgm:spPr/>
      <dgm:t>
        <a:bodyPr/>
        <a:lstStyle/>
        <a:p>
          <a:r>
            <a:rPr lang="en-US" dirty="0"/>
            <a:t> </a:t>
          </a:r>
        </a:p>
      </dgm:t>
    </dgm:pt>
    <dgm:pt modelId="{507717D1-09E2-404A-922A-00836BF7A986}" type="parTrans" cxnId="{E4CE4D24-03F9-486E-8AFF-A8AFB3568E63}">
      <dgm:prSet/>
      <dgm:spPr/>
      <dgm:t>
        <a:bodyPr/>
        <a:lstStyle/>
        <a:p>
          <a:endParaRPr lang="en-US"/>
        </a:p>
      </dgm:t>
    </dgm:pt>
    <dgm:pt modelId="{3B8DAB0A-CF54-4AB2-96F1-51570D2BFDBE}" type="sibTrans" cxnId="{E4CE4D24-03F9-486E-8AFF-A8AFB3568E63}">
      <dgm:prSet/>
      <dgm:spPr/>
      <dgm:t>
        <a:bodyPr/>
        <a:lstStyle/>
        <a:p>
          <a:endParaRPr lang="en-US"/>
        </a:p>
      </dgm:t>
    </dgm:pt>
    <dgm:pt modelId="{3B134EF7-B6E7-45EE-8963-C1F7C7D9CD6F}">
      <dgm:prSet phldrT="[Text]"/>
      <dgm:spPr/>
      <dgm:t>
        <a:bodyPr/>
        <a:lstStyle/>
        <a:p>
          <a:r>
            <a:rPr lang="en-US" dirty="0"/>
            <a:t>	</a:t>
          </a:r>
        </a:p>
      </dgm:t>
    </dgm:pt>
    <dgm:pt modelId="{BCDBC5C2-DC32-4AD3-9176-300131538C9F}" type="sibTrans" cxnId="{A3C6B45C-5E02-4EC8-BDAF-C9D2F95C6D4E}">
      <dgm:prSet/>
      <dgm:spPr/>
      <dgm:t>
        <a:bodyPr/>
        <a:lstStyle/>
        <a:p>
          <a:endParaRPr lang="en-US"/>
        </a:p>
      </dgm:t>
    </dgm:pt>
    <dgm:pt modelId="{BCB08CFA-BAAB-412F-B95F-9F28D93DE9DA}" type="parTrans" cxnId="{A3C6B45C-5E02-4EC8-BDAF-C9D2F95C6D4E}">
      <dgm:prSet/>
      <dgm:spPr/>
      <dgm:t>
        <a:bodyPr/>
        <a:lstStyle/>
        <a:p>
          <a:endParaRPr lang="en-US"/>
        </a:p>
      </dgm:t>
    </dgm:pt>
    <dgm:pt modelId="{6E6C6F99-751F-4DFF-9C02-B30966C298C6}">
      <dgm:prSet phldrT="[Text]"/>
      <dgm:spPr/>
      <dgm:t>
        <a:bodyPr/>
        <a:lstStyle/>
        <a:p>
          <a:r>
            <a:rPr lang="en-US" dirty="0"/>
            <a:t> </a:t>
          </a:r>
        </a:p>
      </dgm:t>
    </dgm:pt>
    <dgm:pt modelId="{5AE929D0-0D8B-4491-B84E-7F1B0CF9B6C6}" type="sibTrans" cxnId="{971614B5-38FA-4534-BA22-173C1657CA90}">
      <dgm:prSet/>
      <dgm:spPr/>
      <dgm:t>
        <a:bodyPr/>
        <a:lstStyle/>
        <a:p>
          <a:endParaRPr lang="en-US"/>
        </a:p>
      </dgm:t>
    </dgm:pt>
    <dgm:pt modelId="{EDD4EBF0-982A-48FF-9684-15849971A3B1}" type="parTrans" cxnId="{971614B5-38FA-4534-BA22-173C1657CA90}">
      <dgm:prSet/>
      <dgm:spPr/>
      <dgm:t>
        <a:bodyPr/>
        <a:lstStyle/>
        <a:p>
          <a:endParaRPr lang="en-US"/>
        </a:p>
      </dgm:t>
    </dgm:pt>
    <dgm:pt modelId="{77A259C1-B37E-444C-8288-62D64FCB1669}" type="pres">
      <dgm:prSet presAssocID="{1733AB87-2478-45AC-AD9E-ED0D59986352}" presName="composite" presStyleCnt="0">
        <dgm:presLayoutVars>
          <dgm:chMax val="3"/>
          <dgm:animLvl val="lvl"/>
          <dgm:resizeHandles val="exact"/>
        </dgm:presLayoutVars>
      </dgm:prSet>
      <dgm:spPr/>
    </dgm:pt>
    <dgm:pt modelId="{62921018-4D18-4381-BEE0-A8BA9C56CC62}" type="pres">
      <dgm:prSet presAssocID="{3B134EF7-B6E7-45EE-8963-C1F7C7D9CD6F}" presName="gear1" presStyleLbl="node1" presStyleIdx="0" presStyleCnt="3">
        <dgm:presLayoutVars>
          <dgm:chMax val="1"/>
          <dgm:bulletEnabled val="1"/>
        </dgm:presLayoutVars>
      </dgm:prSet>
      <dgm:spPr/>
    </dgm:pt>
    <dgm:pt modelId="{93002DC6-9040-4D96-9FFF-72D45A4275D1}" type="pres">
      <dgm:prSet presAssocID="{3B134EF7-B6E7-45EE-8963-C1F7C7D9CD6F}" presName="gear1srcNode" presStyleLbl="node1" presStyleIdx="0" presStyleCnt="3"/>
      <dgm:spPr/>
    </dgm:pt>
    <dgm:pt modelId="{1867B026-CB5B-4285-9348-443B41A8EC8F}" type="pres">
      <dgm:prSet presAssocID="{3B134EF7-B6E7-45EE-8963-C1F7C7D9CD6F}" presName="gear1dstNode" presStyleLbl="node1" presStyleIdx="0" presStyleCnt="3"/>
      <dgm:spPr/>
    </dgm:pt>
    <dgm:pt modelId="{800A1A52-CDE6-40AE-942B-79ABD9AC2A9A}" type="pres">
      <dgm:prSet presAssocID="{4543F080-4429-4BE1-A750-3F354DFB575E}" presName="gear2" presStyleLbl="node1" presStyleIdx="1" presStyleCnt="3">
        <dgm:presLayoutVars>
          <dgm:chMax val="1"/>
          <dgm:bulletEnabled val="1"/>
        </dgm:presLayoutVars>
      </dgm:prSet>
      <dgm:spPr/>
    </dgm:pt>
    <dgm:pt modelId="{B97F5EE0-5F35-40C8-A744-2E3B166FF99B}" type="pres">
      <dgm:prSet presAssocID="{4543F080-4429-4BE1-A750-3F354DFB575E}" presName="gear2srcNode" presStyleLbl="node1" presStyleIdx="1" presStyleCnt="3"/>
      <dgm:spPr/>
    </dgm:pt>
    <dgm:pt modelId="{2F438A5F-6A53-4903-8185-833DB8EE3F7A}" type="pres">
      <dgm:prSet presAssocID="{4543F080-4429-4BE1-A750-3F354DFB575E}" presName="gear2dstNode" presStyleLbl="node1" presStyleIdx="1" presStyleCnt="3"/>
      <dgm:spPr/>
    </dgm:pt>
    <dgm:pt modelId="{921CA3FA-5F2E-4031-A920-606E9769D84B}" type="pres">
      <dgm:prSet presAssocID="{6E6C6F99-751F-4DFF-9C02-B30966C298C6}" presName="gear3" presStyleLbl="node1" presStyleIdx="2" presStyleCnt="3"/>
      <dgm:spPr/>
    </dgm:pt>
    <dgm:pt modelId="{3EE07FBB-A62B-469D-BFC7-174D7F9097CE}" type="pres">
      <dgm:prSet presAssocID="{6E6C6F99-751F-4DFF-9C02-B30966C298C6}" presName="gear3tx" presStyleLbl="node1" presStyleIdx="2" presStyleCnt="3">
        <dgm:presLayoutVars>
          <dgm:chMax val="1"/>
          <dgm:bulletEnabled val="1"/>
        </dgm:presLayoutVars>
      </dgm:prSet>
      <dgm:spPr/>
    </dgm:pt>
    <dgm:pt modelId="{8BBEAE3B-8A75-49C3-8437-063DC61B18DA}" type="pres">
      <dgm:prSet presAssocID="{6E6C6F99-751F-4DFF-9C02-B30966C298C6}" presName="gear3srcNode" presStyleLbl="node1" presStyleIdx="2" presStyleCnt="3"/>
      <dgm:spPr/>
    </dgm:pt>
    <dgm:pt modelId="{E96C42EA-5867-49BF-B428-9B6A74EE6F83}" type="pres">
      <dgm:prSet presAssocID="{6E6C6F99-751F-4DFF-9C02-B30966C298C6}" presName="gear3dstNode" presStyleLbl="node1" presStyleIdx="2" presStyleCnt="3"/>
      <dgm:spPr/>
    </dgm:pt>
    <dgm:pt modelId="{D78334D0-6E97-46FD-BBF4-5DC7CE6C0DC0}" type="pres">
      <dgm:prSet presAssocID="{BCDBC5C2-DC32-4AD3-9176-300131538C9F}" presName="connector1" presStyleLbl="sibTrans2D1" presStyleIdx="0" presStyleCnt="3"/>
      <dgm:spPr/>
    </dgm:pt>
    <dgm:pt modelId="{8A495EBE-D02F-4458-A859-0551F6F6FDF8}" type="pres">
      <dgm:prSet presAssocID="{3B8DAB0A-CF54-4AB2-96F1-51570D2BFDBE}" presName="connector2" presStyleLbl="sibTrans2D1" presStyleIdx="1" presStyleCnt="3"/>
      <dgm:spPr/>
    </dgm:pt>
    <dgm:pt modelId="{F7A43DA7-39F0-428C-BE79-2D6B16D01512}" type="pres">
      <dgm:prSet presAssocID="{5AE929D0-0D8B-4491-B84E-7F1B0CF9B6C6}" presName="connector3" presStyleLbl="sibTrans2D1" presStyleIdx="2" presStyleCnt="3"/>
      <dgm:spPr/>
    </dgm:pt>
  </dgm:ptLst>
  <dgm:cxnLst>
    <dgm:cxn modelId="{739A940D-A765-49F1-8CDA-EDD69D182B01}" type="presOf" srcId="{6E6C6F99-751F-4DFF-9C02-B30966C298C6}" destId="{E96C42EA-5867-49BF-B428-9B6A74EE6F83}" srcOrd="3" destOrd="0" presId="urn:microsoft.com/office/officeart/2005/8/layout/gear1"/>
    <dgm:cxn modelId="{71A0910F-C00D-406F-BB3D-E5C1001E4EFC}" type="presOf" srcId="{3B134EF7-B6E7-45EE-8963-C1F7C7D9CD6F}" destId="{1867B026-CB5B-4285-9348-443B41A8EC8F}" srcOrd="2" destOrd="0" presId="urn:microsoft.com/office/officeart/2005/8/layout/gear1"/>
    <dgm:cxn modelId="{E4CE4D24-03F9-486E-8AFF-A8AFB3568E63}" srcId="{1733AB87-2478-45AC-AD9E-ED0D59986352}" destId="{4543F080-4429-4BE1-A750-3F354DFB575E}" srcOrd="1" destOrd="0" parTransId="{507717D1-09E2-404A-922A-00836BF7A986}" sibTransId="{3B8DAB0A-CF54-4AB2-96F1-51570D2BFDBE}"/>
    <dgm:cxn modelId="{969EC43B-37FE-428C-9B2B-202537B0C63B}" type="presOf" srcId="{6E6C6F99-751F-4DFF-9C02-B30966C298C6}" destId="{921CA3FA-5F2E-4031-A920-606E9769D84B}" srcOrd="0" destOrd="0" presId="urn:microsoft.com/office/officeart/2005/8/layout/gear1"/>
    <dgm:cxn modelId="{A3C6B45C-5E02-4EC8-BDAF-C9D2F95C6D4E}" srcId="{1733AB87-2478-45AC-AD9E-ED0D59986352}" destId="{3B134EF7-B6E7-45EE-8963-C1F7C7D9CD6F}" srcOrd="0" destOrd="0" parTransId="{BCB08CFA-BAAB-412F-B95F-9F28D93DE9DA}" sibTransId="{BCDBC5C2-DC32-4AD3-9176-300131538C9F}"/>
    <dgm:cxn modelId="{ED66BC51-C35E-4229-9C43-A8F1B4D24663}" type="presOf" srcId="{3B134EF7-B6E7-45EE-8963-C1F7C7D9CD6F}" destId="{93002DC6-9040-4D96-9FFF-72D45A4275D1}" srcOrd="1" destOrd="0" presId="urn:microsoft.com/office/officeart/2005/8/layout/gear1"/>
    <dgm:cxn modelId="{B358F756-A889-468D-859D-D3E0B0FC3972}" type="presOf" srcId="{4543F080-4429-4BE1-A750-3F354DFB575E}" destId="{800A1A52-CDE6-40AE-942B-79ABD9AC2A9A}" srcOrd="0" destOrd="0" presId="urn:microsoft.com/office/officeart/2005/8/layout/gear1"/>
    <dgm:cxn modelId="{AA624157-2431-48B6-9112-F54A218CEA8F}" type="presOf" srcId="{BCDBC5C2-DC32-4AD3-9176-300131538C9F}" destId="{D78334D0-6E97-46FD-BBF4-5DC7CE6C0DC0}" srcOrd="0" destOrd="0" presId="urn:microsoft.com/office/officeart/2005/8/layout/gear1"/>
    <dgm:cxn modelId="{C5E27D79-9B30-4184-957C-22AC3C32FB5B}" type="presOf" srcId="{6E6C6F99-751F-4DFF-9C02-B30966C298C6}" destId="{3EE07FBB-A62B-469D-BFC7-174D7F9097CE}" srcOrd="1" destOrd="0" presId="urn:microsoft.com/office/officeart/2005/8/layout/gear1"/>
    <dgm:cxn modelId="{A39460A3-F349-45CF-A661-361FE8FBA753}" type="presOf" srcId="{4543F080-4429-4BE1-A750-3F354DFB575E}" destId="{B97F5EE0-5F35-40C8-A744-2E3B166FF99B}" srcOrd="1" destOrd="0" presId="urn:microsoft.com/office/officeart/2005/8/layout/gear1"/>
    <dgm:cxn modelId="{86AFB9B3-C408-4E40-B370-DC004FF3F07C}" type="presOf" srcId="{5AE929D0-0D8B-4491-B84E-7F1B0CF9B6C6}" destId="{F7A43DA7-39F0-428C-BE79-2D6B16D01512}" srcOrd="0" destOrd="0" presId="urn:microsoft.com/office/officeart/2005/8/layout/gear1"/>
    <dgm:cxn modelId="{971614B5-38FA-4534-BA22-173C1657CA90}" srcId="{1733AB87-2478-45AC-AD9E-ED0D59986352}" destId="{6E6C6F99-751F-4DFF-9C02-B30966C298C6}" srcOrd="2" destOrd="0" parTransId="{EDD4EBF0-982A-48FF-9684-15849971A3B1}" sibTransId="{5AE929D0-0D8B-4491-B84E-7F1B0CF9B6C6}"/>
    <dgm:cxn modelId="{B03CDBBB-C1A9-451B-8D49-0A60201B475C}" type="presOf" srcId="{3B134EF7-B6E7-45EE-8963-C1F7C7D9CD6F}" destId="{62921018-4D18-4381-BEE0-A8BA9C56CC62}" srcOrd="0" destOrd="0" presId="urn:microsoft.com/office/officeart/2005/8/layout/gear1"/>
    <dgm:cxn modelId="{E3EBFFBB-06FC-4136-B45A-8817480FB81F}" type="presOf" srcId="{3B8DAB0A-CF54-4AB2-96F1-51570D2BFDBE}" destId="{8A495EBE-D02F-4458-A859-0551F6F6FDF8}" srcOrd="0" destOrd="0" presId="urn:microsoft.com/office/officeart/2005/8/layout/gear1"/>
    <dgm:cxn modelId="{9B8C70C6-F322-4C73-BC90-C2F7BD8B4A37}" type="presOf" srcId="{6E6C6F99-751F-4DFF-9C02-B30966C298C6}" destId="{8BBEAE3B-8A75-49C3-8437-063DC61B18DA}" srcOrd="2" destOrd="0" presId="urn:microsoft.com/office/officeart/2005/8/layout/gear1"/>
    <dgm:cxn modelId="{100B27CD-97E0-40E2-B1D3-99329CA87312}" type="presOf" srcId="{4543F080-4429-4BE1-A750-3F354DFB575E}" destId="{2F438A5F-6A53-4903-8185-833DB8EE3F7A}" srcOrd="2" destOrd="0" presId="urn:microsoft.com/office/officeart/2005/8/layout/gear1"/>
    <dgm:cxn modelId="{2D9F0AD0-97E7-4FD8-8AD0-ED2C62A45046}" type="presOf" srcId="{1733AB87-2478-45AC-AD9E-ED0D59986352}" destId="{77A259C1-B37E-444C-8288-62D64FCB1669}" srcOrd="0" destOrd="0" presId="urn:microsoft.com/office/officeart/2005/8/layout/gear1"/>
    <dgm:cxn modelId="{7DEF9383-F18B-444E-A495-3A2AE7EDFDB7}" type="presParOf" srcId="{77A259C1-B37E-444C-8288-62D64FCB1669}" destId="{62921018-4D18-4381-BEE0-A8BA9C56CC62}" srcOrd="0" destOrd="0" presId="urn:microsoft.com/office/officeart/2005/8/layout/gear1"/>
    <dgm:cxn modelId="{D68D9BC9-89D2-4BFC-9E2E-BCDC6CF41345}" type="presParOf" srcId="{77A259C1-B37E-444C-8288-62D64FCB1669}" destId="{93002DC6-9040-4D96-9FFF-72D45A4275D1}" srcOrd="1" destOrd="0" presId="urn:microsoft.com/office/officeart/2005/8/layout/gear1"/>
    <dgm:cxn modelId="{F5F5D2D4-69BD-465E-B19F-A2AB4E232D85}" type="presParOf" srcId="{77A259C1-B37E-444C-8288-62D64FCB1669}" destId="{1867B026-CB5B-4285-9348-443B41A8EC8F}" srcOrd="2" destOrd="0" presId="urn:microsoft.com/office/officeart/2005/8/layout/gear1"/>
    <dgm:cxn modelId="{513E444C-F57E-47E1-8119-14A57F222989}" type="presParOf" srcId="{77A259C1-B37E-444C-8288-62D64FCB1669}" destId="{800A1A52-CDE6-40AE-942B-79ABD9AC2A9A}" srcOrd="3" destOrd="0" presId="urn:microsoft.com/office/officeart/2005/8/layout/gear1"/>
    <dgm:cxn modelId="{F2048E64-CE7C-42FB-BFE5-6A8D5570B869}" type="presParOf" srcId="{77A259C1-B37E-444C-8288-62D64FCB1669}" destId="{B97F5EE0-5F35-40C8-A744-2E3B166FF99B}" srcOrd="4" destOrd="0" presId="urn:microsoft.com/office/officeart/2005/8/layout/gear1"/>
    <dgm:cxn modelId="{A336497B-A4BC-4937-B3CC-DE09CB8AC09D}" type="presParOf" srcId="{77A259C1-B37E-444C-8288-62D64FCB1669}" destId="{2F438A5F-6A53-4903-8185-833DB8EE3F7A}" srcOrd="5" destOrd="0" presId="urn:microsoft.com/office/officeart/2005/8/layout/gear1"/>
    <dgm:cxn modelId="{B1F32AEB-4703-40BE-AB87-692520D780B9}" type="presParOf" srcId="{77A259C1-B37E-444C-8288-62D64FCB1669}" destId="{921CA3FA-5F2E-4031-A920-606E9769D84B}" srcOrd="6" destOrd="0" presId="urn:microsoft.com/office/officeart/2005/8/layout/gear1"/>
    <dgm:cxn modelId="{FE8A073D-F84E-4D76-8CD0-11CCEDAFECD3}" type="presParOf" srcId="{77A259C1-B37E-444C-8288-62D64FCB1669}" destId="{3EE07FBB-A62B-469D-BFC7-174D7F9097CE}" srcOrd="7" destOrd="0" presId="urn:microsoft.com/office/officeart/2005/8/layout/gear1"/>
    <dgm:cxn modelId="{3DB2362C-24AF-4807-868F-7971915DD406}" type="presParOf" srcId="{77A259C1-B37E-444C-8288-62D64FCB1669}" destId="{8BBEAE3B-8A75-49C3-8437-063DC61B18DA}" srcOrd="8" destOrd="0" presId="urn:microsoft.com/office/officeart/2005/8/layout/gear1"/>
    <dgm:cxn modelId="{DF457FD5-129C-4687-A6D5-5D6CAA269111}" type="presParOf" srcId="{77A259C1-B37E-444C-8288-62D64FCB1669}" destId="{E96C42EA-5867-49BF-B428-9B6A74EE6F83}" srcOrd="9" destOrd="0" presId="urn:microsoft.com/office/officeart/2005/8/layout/gear1"/>
    <dgm:cxn modelId="{A8209F26-277C-42F2-9FA1-DC8738DCEAD6}" type="presParOf" srcId="{77A259C1-B37E-444C-8288-62D64FCB1669}" destId="{D78334D0-6E97-46FD-BBF4-5DC7CE6C0DC0}" srcOrd="10" destOrd="0" presId="urn:microsoft.com/office/officeart/2005/8/layout/gear1"/>
    <dgm:cxn modelId="{0B6AD30C-9FED-439A-9661-589ED4FC3F36}" type="presParOf" srcId="{77A259C1-B37E-444C-8288-62D64FCB1669}" destId="{8A495EBE-D02F-4458-A859-0551F6F6FDF8}" srcOrd="11" destOrd="0" presId="urn:microsoft.com/office/officeart/2005/8/layout/gear1"/>
    <dgm:cxn modelId="{DDF1C96E-AA79-4AAC-B29F-7A8603EE1C88}" type="presParOf" srcId="{77A259C1-B37E-444C-8288-62D64FCB1669}" destId="{F7A43DA7-39F0-428C-BE79-2D6B16D01512}" srcOrd="12" destOrd="0" presId="urn:microsoft.com/office/officeart/2005/8/layout/gear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247DB4-C9E2-4920-9043-2EC6D38C0F64}" type="doc">
      <dgm:prSet loTypeId="urn:microsoft.com/office/officeart/2005/8/layout/chevron1" loCatId="process" qsTypeId="urn:microsoft.com/office/officeart/2005/8/quickstyle/simple1" qsCatId="simple" csTypeId="urn:microsoft.com/office/officeart/2005/8/colors/accent6_5" csCatId="accent6" phldr="1"/>
      <dgm:spPr/>
    </dgm:pt>
    <dgm:pt modelId="{279BD65E-9942-4D38-A62A-4705E3117537}">
      <dgm:prSet phldrT="[Text]" custT="1"/>
      <dgm:spPr>
        <a:solidFill>
          <a:schemeClr val="tx1">
            <a:alpha val="90000"/>
          </a:schemeClr>
        </a:solidFill>
      </dgm:spPr>
      <dgm:t>
        <a:bodyPr/>
        <a:lstStyle/>
        <a:p>
          <a:r>
            <a:rPr lang="en-US" sz="2400" dirty="0">
              <a:latin typeface="Arial" panose="020B0604020202020204" pitchFamily="34" charset="0"/>
              <a:cs typeface="Arial" panose="020B0604020202020204" pitchFamily="34" charset="0"/>
            </a:rPr>
            <a:t>System Specification</a:t>
          </a:r>
        </a:p>
      </dgm:t>
    </dgm:pt>
    <dgm:pt modelId="{4B861211-83B3-44D9-AACA-2B3A430B3F04}" type="parTrans" cxnId="{DEDCD974-06F8-4A70-B079-48139326B28B}">
      <dgm:prSet/>
      <dgm:spPr/>
      <dgm:t>
        <a:bodyPr/>
        <a:lstStyle/>
        <a:p>
          <a:endParaRPr lang="en-US"/>
        </a:p>
      </dgm:t>
    </dgm:pt>
    <dgm:pt modelId="{DE6C5F03-57F0-4A7B-9056-EA2C24C6254E}" type="sibTrans" cxnId="{DEDCD974-06F8-4A70-B079-48139326B28B}">
      <dgm:prSet/>
      <dgm:spPr/>
      <dgm:t>
        <a:bodyPr/>
        <a:lstStyle/>
        <a:p>
          <a:endParaRPr lang="en-US"/>
        </a:p>
      </dgm:t>
    </dgm:pt>
    <dgm:pt modelId="{D4F4F598-41AC-409F-A0C7-0C442A8E8D96}">
      <dgm:prSet phldrT="[Text]" custT="1"/>
      <dgm:spPr>
        <a:solidFill>
          <a:schemeClr val="tx1">
            <a:alpha val="70000"/>
          </a:schemeClr>
        </a:solidFill>
      </dgm:spPr>
      <dgm:t>
        <a:bodyPr/>
        <a:lstStyle/>
        <a:p>
          <a:r>
            <a:rPr lang="en-US" sz="2400" dirty="0">
              <a:latin typeface="Arial" panose="020B0604020202020204" pitchFamily="34" charset="0"/>
              <a:cs typeface="Arial" panose="020B0604020202020204" pitchFamily="34" charset="0"/>
            </a:rPr>
            <a:t>Design and Implementation</a:t>
          </a:r>
        </a:p>
      </dgm:t>
    </dgm:pt>
    <dgm:pt modelId="{D5A1A7D1-9E32-4568-8B63-C2248F8BAD49}" type="parTrans" cxnId="{24D9143A-CA5F-4B44-8DF9-C7B67C5BDD1E}">
      <dgm:prSet/>
      <dgm:spPr/>
      <dgm:t>
        <a:bodyPr/>
        <a:lstStyle/>
        <a:p>
          <a:endParaRPr lang="en-US"/>
        </a:p>
      </dgm:t>
    </dgm:pt>
    <dgm:pt modelId="{9AD10E31-F995-494E-A173-3457243CA095}" type="sibTrans" cxnId="{24D9143A-CA5F-4B44-8DF9-C7B67C5BDD1E}">
      <dgm:prSet/>
      <dgm:spPr/>
      <dgm:t>
        <a:bodyPr/>
        <a:lstStyle/>
        <a:p>
          <a:endParaRPr lang="en-US"/>
        </a:p>
      </dgm:t>
    </dgm:pt>
    <dgm:pt modelId="{E309CF67-46EA-4DBE-A22F-C60946EF9BDC}">
      <dgm:prSet phldrT="[Text]"/>
      <dgm:spPr>
        <a:solidFill>
          <a:schemeClr val="tx1">
            <a:alpha val="50000"/>
          </a:schemeClr>
        </a:solidFill>
      </dgm:spPr>
      <dgm:t>
        <a:bodyPr/>
        <a:lstStyle/>
        <a:p>
          <a:r>
            <a:rPr lang="en-US" dirty="0">
              <a:latin typeface="Arial" panose="020B0604020202020204" pitchFamily="34" charset="0"/>
              <a:cs typeface="Arial" panose="020B0604020202020204" pitchFamily="34" charset="0"/>
            </a:rPr>
            <a:t>New System</a:t>
          </a:r>
        </a:p>
      </dgm:t>
    </dgm:pt>
    <dgm:pt modelId="{F140CE30-0A50-40C0-B010-576E84AFBBC4}" type="parTrans" cxnId="{5BB3ADCC-B26F-4B1C-BFFC-7C0D39A7D978}">
      <dgm:prSet/>
      <dgm:spPr/>
      <dgm:t>
        <a:bodyPr/>
        <a:lstStyle/>
        <a:p>
          <a:endParaRPr lang="en-US"/>
        </a:p>
      </dgm:t>
    </dgm:pt>
    <dgm:pt modelId="{EEC54C50-8B5D-4B7A-9F64-C9DF2093B274}" type="sibTrans" cxnId="{5BB3ADCC-B26F-4B1C-BFFC-7C0D39A7D978}">
      <dgm:prSet/>
      <dgm:spPr/>
      <dgm:t>
        <a:bodyPr/>
        <a:lstStyle/>
        <a:p>
          <a:endParaRPr lang="en-US"/>
        </a:p>
      </dgm:t>
    </dgm:pt>
    <dgm:pt modelId="{6D22B105-C6E8-44C2-892B-A61E7C966769}" type="pres">
      <dgm:prSet presAssocID="{C8247DB4-C9E2-4920-9043-2EC6D38C0F64}" presName="Name0" presStyleCnt="0">
        <dgm:presLayoutVars>
          <dgm:dir val="rev"/>
          <dgm:animLvl val="lvl"/>
          <dgm:resizeHandles val="exact"/>
        </dgm:presLayoutVars>
      </dgm:prSet>
      <dgm:spPr/>
    </dgm:pt>
    <dgm:pt modelId="{F55E8FC3-7EE7-46AA-87CF-AC804B2E4725}" type="pres">
      <dgm:prSet presAssocID="{279BD65E-9942-4D38-A62A-4705E3117537}" presName="parTxOnly" presStyleLbl="node1" presStyleIdx="0" presStyleCnt="3" custScaleX="166176">
        <dgm:presLayoutVars>
          <dgm:chMax val="0"/>
          <dgm:chPref val="0"/>
          <dgm:bulletEnabled val="1"/>
        </dgm:presLayoutVars>
      </dgm:prSet>
      <dgm:spPr/>
    </dgm:pt>
    <dgm:pt modelId="{F87FBFD2-94D7-4C3D-A3D7-1317CE37FFA7}" type="pres">
      <dgm:prSet presAssocID="{DE6C5F03-57F0-4A7B-9056-EA2C24C6254E}" presName="parTxOnlySpace" presStyleCnt="0"/>
      <dgm:spPr/>
    </dgm:pt>
    <dgm:pt modelId="{8283C402-69A8-4406-9C37-0D9D8A91A3F8}" type="pres">
      <dgm:prSet presAssocID="{D4F4F598-41AC-409F-A0C7-0C442A8E8D96}" presName="parTxOnly" presStyleLbl="node1" presStyleIdx="1" presStyleCnt="3" custScaleX="169640">
        <dgm:presLayoutVars>
          <dgm:chMax val="0"/>
          <dgm:chPref val="0"/>
          <dgm:bulletEnabled val="1"/>
        </dgm:presLayoutVars>
      </dgm:prSet>
      <dgm:spPr/>
    </dgm:pt>
    <dgm:pt modelId="{2A8E7787-6E16-4783-9E3F-FA1D04C56D80}" type="pres">
      <dgm:prSet presAssocID="{9AD10E31-F995-494E-A173-3457243CA095}" presName="parTxOnlySpace" presStyleCnt="0"/>
      <dgm:spPr/>
    </dgm:pt>
    <dgm:pt modelId="{62C33EC7-E7CC-44DB-BE2F-513851261BD1}" type="pres">
      <dgm:prSet presAssocID="{E309CF67-46EA-4DBE-A22F-C60946EF9BDC}" presName="parTxOnly" presStyleLbl="node1" presStyleIdx="2" presStyleCnt="3">
        <dgm:presLayoutVars>
          <dgm:chMax val="0"/>
          <dgm:chPref val="0"/>
          <dgm:bulletEnabled val="1"/>
        </dgm:presLayoutVars>
      </dgm:prSet>
      <dgm:spPr/>
    </dgm:pt>
  </dgm:ptLst>
  <dgm:cxnLst>
    <dgm:cxn modelId="{24D9143A-CA5F-4B44-8DF9-C7B67C5BDD1E}" srcId="{C8247DB4-C9E2-4920-9043-2EC6D38C0F64}" destId="{D4F4F598-41AC-409F-A0C7-0C442A8E8D96}" srcOrd="1" destOrd="0" parTransId="{D5A1A7D1-9E32-4568-8B63-C2248F8BAD49}" sibTransId="{9AD10E31-F995-494E-A173-3457243CA095}"/>
    <dgm:cxn modelId="{B3CDF672-7382-40C8-9C48-4BB6C12C5686}" type="presOf" srcId="{E309CF67-46EA-4DBE-A22F-C60946EF9BDC}" destId="{62C33EC7-E7CC-44DB-BE2F-513851261BD1}" srcOrd="0" destOrd="0" presId="urn:microsoft.com/office/officeart/2005/8/layout/chevron1"/>
    <dgm:cxn modelId="{DEDCD974-06F8-4A70-B079-48139326B28B}" srcId="{C8247DB4-C9E2-4920-9043-2EC6D38C0F64}" destId="{279BD65E-9942-4D38-A62A-4705E3117537}" srcOrd="0" destOrd="0" parTransId="{4B861211-83B3-44D9-AACA-2B3A430B3F04}" sibTransId="{DE6C5F03-57F0-4A7B-9056-EA2C24C6254E}"/>
    <dgm:cxn modelId="{1F5A125A-9B75-4B91-928B-4F844A14177D}" type="presOf" srcId="{D4F4F598-41AC-409F-A0C7-0C442A8E8D96}" destId="{8283C402-69A8-4406-9C37-0D9D8A91A3F8}" srcOrd="0" destOrd="0" presId="urn:microsoft.com/office/officeart/2005/8/layout/chevron1"/>
    <dgm:cxn modelId="{E1350598-22D5-4C03-BF45-3A44547B28DB}" type="presOf" srcId="{279BD65E-9942-4D38-A62A-4705E3117537}" destId="{F55E8FC3-7EE7-46AA-87CF-AC804B2E4725}" srcOrd="0" destOrd="0" presId="urn:microsoft.com/office/officeart/2005/8/layout/chevron1"/>
    <dgm:cxn modelId="{783510AE-A3C8-48A0-9470-9564AB5947F1}" type="presOf" srcId="{C8247DB4-C9E2-4920-9043-2EC6D38C0F64}" destId="{6D22B105-C6E8-44C2-892B-A61E7C966769}" srcOrd="0" destOrd="0" presId="urn:microsoft.com/office/officeart/2005/8/layout/chevron1"/>
    <dgm:cxn modelId="{5BB3ADCC-B26F-4B1C-BFFC-7C0D39A7D978}" srcId="{C8247DB4-C9E2-4920-9043-2EC6D38C0F64}" destId="{E309CF67-46EA-4DBE-A22F-C60946EF9BDC}" srcOrd="2" destOrd="0" parTransId="{F140CE30-0A50-40C0-B010-576E84AFBBC4}" sibTransId="{EEC54C50-8B5D-4B7A-9F64-C9DF2093B274}"/>
    <dgm:cxn modelId="{106C0126-D21E-453F-A553-400A9B1EC7CF}" type="presParOf" srcId="{6D22B105-C6E8-44C2-892B-A61E7C966769}" destId="{F55E8FC3-7EE7-46AA-87CF-AC804B2E4725}" srcOrd="0" destOrd="0" presId="urn:microsoft.com/office/officeart/2005/8/layout/chevron1"/>
    <dgm:cxn modelId="{13FA8F39-0CE4-49A2-B1E3-8DC9696AEDE9}" type="presParOf" srcId="{6D22B105-C6E8-44C2-892B-A61E7C966769}" destId="{F87FBFD2-94D7-4C3D-A3D7-1317CE37FFA7}" srcOrd="1" destOrd="0" presId="urn:microsoft.com/office/officeart/2005/8/layout/chevron1"/>
    <dgm:cxn modelId="{391963CA-E1CF-4984-A2E1-1FB55CFCFE39}" type="presParOf" srcId="{6D22B105-C6E8-44C2-892B-A61E7C966769}" destId="{8283C402-69A8-4406-9C37-0D9D8A91A3F8}" srcOrd="2" destOrd="0" presId="urn:microsoft.com/office/officeart/2005/8/layout/chevron1"/>
    <dgm:cxn modelId="{CF198430-3CAB-4690-A7E2-DCB36F2BE6B0}" type="presParOf" srcId="{6D22B105-C6E8-44C2-892B-A61E7C966769}" destId="{2A8E7787-6E16-4783-9E3F-FA1D04C56D80}" srcOrd="3" destOrd="0" presId="urn:microsoft.com/office/officeart/2005/8/layout/chevron1"/>
    <dgm:cxn modelId="{308C76EE-8AA8-499F-85E4-EDAA32C5E680}" type="presParOf" srcId="{6D22B105-C6E8-44C2-892B-A61E7C966769}" destId="{62C33EC7-E7CC-44DB-BE2F-513851261BD1}" srcOrd="4" destOrd="0" presId="urn:microsoft.com/office/officeart/2005/8/layout/chevro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1788AB-B3CB-47B4-AD01-4BE1EEC06DB1}">
      <dsp:nvSpPr>
        <dsp:cNvPr id="0" name=""/>
        <dsp:cNvSpPr/>
      </dsp:nvSpPr>
      <dsp:spPr>
        <a:xfrm>
          <a:off x="744" y="63173"/>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Sora" pitchFamily="2" charset="0"/>
              <a:cs typeface="Sora" pitchFamily="2" charset="0"/>
            </a:rPr>
            <a:t>Web 1.0 - static</a:t>
          </a:r>
        </a:p>
      </dsp:txBody>
      <dsp:txXfrm>
        <a:off x="26244" y="88673"/>
        <a:ext cx="1690289" cy="819644"/>
      </dsp:txXfrm>
    </dsp:sp>
    <dsp:sp modelId="{CD482211-B6D5-43FE-ABEE-4664D5B3FBAC}">
      <dsp:nvSpPr>
        <dsp:cNvPr id="0" name=""/>
        <dsp:cNvSpPr/>
      </dsp:nvSpPr>
      <dsp:spPr>
        <a:xfrm>
          <a:off x="174873" y="933818"/>
          <a:ext cx="174128" cy="652983"/>
        </a:xfrm>
        <a:custGeom>
          <a:avLst/>
          <a:gdLst/>
          <a:ahLst/>
          <a:cxnLst/>
          <a:rect l="0" t="0" r="0" b="0"/>
          <a:pathLst>
            <a:path>
              <a:moveTo>
                <a:pt x="0" y="0"/>
              </a:moveTo>
              <a:lnTo>
                <a:pt x="0" y="652983"/>
              </a:lnTo>
              <a:lnTo>
                <a:pt x="174128" y="65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26AFC3-342C-4E28-B92E-F65342CB017D}">
      <dsp:nvSpPr>
        <dsp:cNvPr id="0" name=""/>
        <dsp:cNvSpPr/>
      </dsp:nvSpPr>
      <dsp:spPr>
        <a:xfrm>
          <a:off x="349001" y="1151479"/>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Browser</a:t>
          </a:r>
        </a:p>
      </dsp:txBody>
      <dsp:txXfrm>
        <a:off x="374501" y="1176979"/>
        <a:ext cx="1342031" cy="819644"/>
      </dsp:txXfrm>
    </dsp:sp>
    <dsp:sp modelId="{025DA7A9-14F3-4194-8615-727A670418C4}">
      <dsp:nvSpPr>
        <dsp:cNvPr id="0" name=""/>
        <dsp:cNvSpPr/>
      </dsp:nvSpPr>
      <dsp:spPr>
        <a:xfrm>
          <a:off x="174873" y="933818"/>
          <a:ext cx="174128" cy="1741289"/>
        </a:xfrm>
        <a:custGeom>
          <a:avLst/>
          <a:gdLst/>
          <a:ahLst/>
          <a:cxnLst/>
          <a:rect l="0" t="0" r="0" b="0"/>
          <a:pathLst>
            <a:path>
              <a:moveTo>
                <a:pt x="0" y="0"/>
              </a:moveTo>
              <a:lnTo>
                <a:pt x="0" y="1741289"/>
              </a:lnTo>
              <a:lnTo>
                <a:pt x="174128" y="1741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B26888-48E6-4E75-BED8-0C19BEC329A6}">
      <dsp:nvSpPr>
        <dsp:cNvPr id="0" name=""/>
        <dsp:cNvSpPr/>
      </dsp:nvSpPr>
      <dsp:spPr>
        <a:xfrm>
          <a:off x="349001" y="2239785"/>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Websites</a:t>
          </a:r>
        </a:p>
      </dsp:txBody>
      <dsp:txXfrm>
        <a:off x="374501" y="2265285"/>
        <a:ext cx="1342031" cy="819644"/>
      </dsp:txXfrm>
    </dsp:sp>
    <dsp:sp modelId="{0F7D15A0-BA0C-4F7A-8E16-CFD7AE14D761}">
      <dsp:nvSpPr>
        <dsp:cNvPr id="0" name=""/>
        <dsp:cNvSpPr/>
      </dsp:nvSpPr>
      <dsp:spPr>
        <a:xfrm>
          <a:off x="174873" y="933818"/>
          <a:ext cx="174128" cy="2829594"/>
        </a:xfrm>
        <a:custGeom>
          <a:avLst/>
          <a:gdLst/>
          <a:ahLst/>
          <a:cxnLst/>
          <a:rect l="0" t="0" r="0" b="0"/>
          <a:pathLst>
            <a:path>
              <a:moveTo>
                <a:pt x="0" y="0"/>
              </a:moveTo>
              <a:lnTo>
                <a:pt x="0" y="2829594"/>
              </a:lnTo>
              <a:lnTo>
                <a:pt x="174128" y="282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4D6BCE-B989-464A-B2E1-CAAE6AE4D6B0}">
      <dsp:nvSpPr>
        <dsp:cNvPr id="0" name=""/>
        <dsp:cNvSpPr/>
      </dsp:nvSpPr>
      <dsp:spPr>
        <a:xfrm>
          <a:off x="349001" y="3328090"/>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Servers</a:t>
          </a:r>
        </a:p>
      </dsp:txBody>
      <dsp:txXfrm>
        <a:off x="374501" y="3353590"/>
        <a:ext cx="1342031" cy="819644"/>
      </dsp:txXfrm>
    </dsp:sp>
    <dsp:sp modelId="{288CE51C-AB1A-4BFA-9130-9B0DD1626D88}">
      <dsp:nvSpPr>
        <dsp:cNvPr id="0" name=""/>
        <dsp:cNvSpPr/>
      </dsp:nvSpPr>
      <dsp:spPr>
        <a:xfrm>
          <a:off x="2177355" y="63173"/>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Sora" pitchFamily="2" charset="0"/>
              <a:cs typeface="Sora" pitchFamily="2" charset="0"/>
            </a:rPr>
            <a:t>Web 2.0 - centralized</a:t>
          </a:r>
        </a:p>
      </dsp:txBody>
      <dsp:txXfrm>
        <a:off x="2202855" y="88673"/>
        <a:ext cx="1690289" cy="819644"/>
      </dsp:txXfrm>
    </dsp:sp>
    <dsp:sp modelId="{780F9F98-CBFF-42F6-B21E-8E490ED86E7F}">
      <dsp:nvSpPr>
        <dsp:cNvPr id="0" name=""/>
        <dsp:cNvSpPr/>
      </dsp:nvSpPr>
      <dsp:spPr>
        <a:xfrm>
          <a:off x="2351484" y="933818"/>
          <a:ext cx="174128" cy="652983"/>
        </a:xfrm>
        <a:custGeom>
          <a:avLst/>
          <a:gdLst/>
          <a:ahLst/>
          <a:cxnLst/>
          <a:rect l="0" t="0" r="0" b="0"/>
          <a:pathLst>
            <a:path>
              <a:moveTo>
                <a:pt x="0" y="0"/>
              </a:moveTo>
              <a:lnTo>
                <a:pt x="0" y="652983"/>
              </a:lnTo>
              <a:lnTo>
                <a:pt x="174128" y="65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2F257D-07C2-4C02-9FBB-DFC8F5F95E15}">
      <dsp:nvSpPr>
        <dsp:cNvPr id="0" name=""/>
        <dsp:cNvSpPr/>
      </dsp:nvSpPr>
      <dsp:spPr>
        <a:xfrm>
          <a:off x="2525613" y="1151479"/>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Mobile</a:t>
          </a:r>
        </a:p>
      </dsp:txBody>
      <dsp:txXfrm>
        <a:off x="2551113" y="1176979"/>
        <a:ext cx="1342031" cy="819644"/>
      </dsp:txXfrm>
    </dsp:sp>
    <dsp:sp modelId="{1B388535-E09A-4809-8D94-D62B0C1A500E}">
      <dsp:nvSpPr>
        <dsp:cNvPr id="0" name=""/>
        <dsp:cNvSpPr/>
      </dsp:nvSpPr>
      <dsp:spPr>
        <a:xfrm>
          <a:off x="2351484" y="933818"/>
          <a:ext cx="174128" cy="1741289"/>
        </a:xfrm>
        <a:custGeom>
          <a:avLst/>
          <a:gdLst/>
          <a:ahLst/>
          <a:cxnLst/>
          <a:rect l="0" t="0" r="0" b="0"/>
          <a:pathLst>
            <a:path>
              <a:moveTo>
                <a:pt x="0" y="0"/>
              </a:moveTo>
              <a:lnTo>
                <a:pt x="0" y="1741289"/>
              </a:lnTo>
              <a:lnTo>
                <a:pt x="174128" y="1741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4BB71C-6694-4807-BB9B-9D7B9EB1DE37}">
      <dsp:nvSpPr>
        <dsp:cNvPr id="0" name=""/>
        <dsp:cNvSpPr/>
      </dsp:nvSpPr>
      <dsp:spPr>
        <a:xfrm>
          <a:off x="2525613" y="2239785"/>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Apps</a:t>
          </a:r>
        </a:p>
      </dsp:txBody>
      <dsp:txXfrm>
        <a:off x="2551113" y="2265285"/>
        <a:ext cx="1342031" cy="819644"/>
      </dsp:txXfrm>
    </dsp:sp>
    <dsp:sp modelId="{5550740B-BC52-4252-8446-0A1FCA709C91}">
      <dsp:nvSpPr>
        <dsp:cNvPr id="0" name=""/>
        <dsp:cNvSpPr/>
      </dsp:nvSpPr>
      <dsp:spPr>
        <a:xfrm>
          <a:off x="2351484" y="933818"/>
          <a:ext cx="174128" cy="2829594"/>
        </a:xfrm>
        <a:custGeom>
          <a:avLst/>
          <a:gdLst/>
          <a:ahLst/>
          <a:cxnLst/>
          <a:rect l="0" t="0" r="0" b="0"/>
          <a:pathLst>
            <a:path>
              <a:moveTo>
                <a:pt x="0" y="0"/>
              </a:moveTo>
              <a:lnTo>
                <a:pt x="0" y="2829594"/>
              </a:lnTo>
              <a:lnTo>
                <a:pt x="174128" y="282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FFCF69-7E81-48AE-BF54-0BBC1DACF6CC}">
      <dsp:nvSpPr>
        <dsp:cNvPr id="0" name=""/>
        <dsp:cNvSpPr/>
      </dsp:nvSpPr>
      <dsp:spPr>
        <a:xfrm>
          <a:off x="2525613" y="3328090"/>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Cloud</a:t>
          </a:r>
        </a:p>
      </dsp:txBody>
      <dsp:txXfrm>
        <a:off x="2551113" y="3353590"/>
        <a:ext cx="1342031" cy="819644"/>
      </dsp:txXfrm>
    </dsp:sp>
    <dsp:sp modelId="{5EB1177D-6D01-4885-BAE3-85234B18A075}">
      <dsp:nvSpPr>
        <dsp:cNvPr id="0" name=""/>
        <dsp:cNvSpPr/>
      </dsp:nvSpPr>
      <dsp:spPr>
        <a:xfrm>
          <a:off x="4353966" y="63173"/>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Sora" pitchFamily="2" charset="0"/>
              <a:cs typeface="Sora" pitchFamily="2" charset="0"/>
            </a:rPr>
            <a:t>Web 3.0 - decentralized</a:t>
          </a:r>
        </a:p>
      </dsp:txBody>
      <dsp:txXfrm>
        <a:off x="4379466" y="88673"/>
        <a:ext cx="1690289" cy="819644"/>
      </dsp:txXfrm>
    </dsp:sp>
    <dsp:sp modelId="{1039483A-2431-4EC7-9572-D9261C5B0258}">
      <dsp:nvSpPr>
        <dsp:cNvPr id="0" name=""/>
        <dsp:cNvSpPr/>
      </dsp:nvSpPr>
      <dsp:spPr>
        <a:xfrm>
          <a:off x="4528095" y="933818"/>
          <a:ext cx="174128" cy="652983"/>
        </a:xfrm>
        <a:custGeom>
          <a:avLst/>
          <a:gdLst/>
          <a:ahLst/>
          <a:cxnLst/>
          <a:rect l="0" t="0" r="0" b="0"/>
          <a:pathLst>
            <a:path>
              <a:moveTo>
                <a:pt x="0" y="0"/>
              </a:moveTo>
              <a:lnTo>
                <a:pt x="0" y="652983"/>
              </a:lnTo>
              <a:lnTo>
                <a:pt x="174128" y="65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CC0870-7052-47D3-8579-4CC3218438AA}">
      <dsp:nvSpPr>
        <dsp:cNvPr id="0" name=""/>
        <dsp:cNvSpPr/>
      </dsp:nvSpPr>
      <dsp:spPr>
        <a:xfrm>
          <a:off x="4702224" y="1151479"/>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XR</a:t>
          </a:r>
        </a:p>
      </dsp:txBody>
      <dsp:txXfrm>
        <a:off x="4727724" y="1176979"/>
        <a:ext cx="1342031" cy="819644"/>
      </dsp:txXfrm>
    </dsp:sp>
    <dsp:sp modelId="{0DE09620-207E-4258-BB6D-5C74E6B6587D}">
      <dsp:nvSpPr>
        <dsp:cNvPr id="0" name=""/>
        <dsp:cNvSpPr/>
      </dsp:nvSpPr>
      <dsp:spPr>
        <a:xfrm>
          <a:off x="4528095" y="933818"/>
          <a:ext cx="174128" cy="1741289"/>
        </a:xfrm>
        <a:custGeom>
          <a:avLst/>
          <a:gdLst/>
          <a:ahLst/>
          <a:cxnLst/>
          <a:rect l="0" t="0" r="0" b="0"/>
          <a:pathLst>
            <a:path>
              <a:moveTo>
                <a:pt x="0" y="0"/>
              </a:moveTo>
              <a:lnTo>
                <a:pt x="0" y="1741289"/>
              </a:lnTo>
              <a:lnTo>
                <a:pt x="174128" y="1741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D75512-173D-446A-9224-18C290772749}">
      <dsp:nvSpPr>
        <dsp:cNvPr id="0" name=""/>
        <dsp:cNvSpPr/>
      </dsp:nvSpPr>
      <dsp:spPr>
        <a:xfrm>
          <a:off x="4702224" y="2239785"/>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A.I</a:t>
          </a:r>
        </a:p>
      </dsp:txBody>
      <dsp:txXfrm>
        <a:off x="4727724" y="2265285"/>
        <a:ext cx="1342031" cy="819644"/>
      </dsp:txXfrm>
    </dsp:sp>
    <dsp:sp modelId="{03E078D2-C267-4144-A4DB-F925B49741EA}">
      <dsp:nvSpPr>
        <dsp:cNvPr id="0" name=""/>
        <dsp:cNvSpPr/>
      </dsp:nvSpPr>
      <dsp:spPr>
        <a:xfrm>
          <a:off x="4528095" y="933818"/>
          <a:ext cx="174128" cy="2829594"/>
        </a:xfrm>
        <a:custGeom>
          <a:avLst/>
          <a:gdLst/>
          <a:ahLst/>
          <a:cxnLst/>
          <a:rect l="0" t="0" r="0" b="0"/>
          <a:pathLst>
            <a:path>
              <a:moveTo>
                <a:pt x="0" y="0"/>
              </a:moveTo>
              <a:lnTo>
                <a:pt x="0" y="2829594"/>
              </a:lnTo>
              <a:lnTo>
                <a:pt x="174128" y="282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072D59-03F9-4502-BB00-2A13EAC7CDCA}">
      <dsp:nvSpPr>
        <dsp:cNvPr id="0" name=""/>
        <dsp:cNvSpPr/>
      </dsp:nvSpPr>
      <dsp:spPr>
        <a:xfrm>
          <a:off x="4702224" y="3328090"/>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Blockchain</a:t>
          </a:r>
        </a:p>
      </dsp:txBody>
      <dsp:txXfrm>
        <a:off x="4727724" y="3353590"/>
        <a:ext cx="1342031" cy="8196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E3E38-2EFF-4B97-B4D5-8E3EBDD5F602}">
      <dsp:nvSpPr>
        <dsp:cNvPr id="0" name=""/>
        <dsp:cNvSpPr/>
      </dsp:nvSpPr>
      <dsp:spPr>
        <a:xfrm>
          <a:off x="1008208" y="86286"/>
          <a:ext cx="1712461" cy="594715"/>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0997AB-454F-406B-BA0A-E6370BCCDE09}">
      <dsp:nvSpPr>
        <dsp:cNvPr id="0" name=""/>
        <dsp:cNvSpPr/>
      </dsp:nvSpPr>
      <dsp:spPr>
        <a:xfrm>
          <a:off x="1701158" y="1542542"/>
          <a:ext cx="331872" cy="212398"/>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A2A1C0-D7A6-4B58-8A42-6E110926D3B4}">
      <dsp:nvSpPr>
        <dsp:cNvPr id="0" name=""/>
        <dsp:cNvSpPr/>
      </dsp:nvSpPr>
      <dsp:spPr>
        <a:xfrm>
          <a:off x="1070600" y="1712461"/>
          <a:ext cx="1592987" cy="398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t>Second Life</a:t>
          </a:r>
        </a:p>
      </dsp:txBody>
      <dsp:txXfrm>
        <a:off x="1070600" y="1712461"/>
        <a:ext cx="1592987" cy="398246"/>
      </dsp:txXfrm>
    </dsp:sp>
    <dsp:sp modelId="{1BE7EE0F-4120-441B-8383-FD119953D7F4}">
      <dsp:nvSpPr>
        <dsp:cNvPr id="0" name=""/>
        <dsp:cNvSpPr/>
      </dsp:nvSpPr>
      <dsp:spPr>
        <a:xfrm>
          <a:off x="1583722" y="685159"/>
          <a:ext cx="691527" cy="68091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Sora" pitchFamily="2" charset="0"/>
              <a:cs typeface="Sora" pitchFamily="2" charset="0"/>
            </a:rPr>
            <a:t>Possibility</a:t>
          </a:r>
        </a:p>
      </dsp:txBody>
      <dsp:txXfrm>
        <a:off x="1684994" y="784877"/>
        <a:ext cx="488983" cy="481482"/>
      </dsp:txXfrm>
    </dsp:sp>
    <dsp:sp modelId="{15398E6A-7028-4EF2-87EF-E3AF529E16CD}">
      <dsp:nvSpPr>
        <dsp:cNvPr id="0" name=""/>
        <dsp:cNvSpPr/>
      </dsp:nvSpPr>
      <dsp:spPr>
        <a:xfrm>
          <a:off x="1150852" y="226275"/>
          <a:ext cx="702364" cy="70236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Sora" pitchFamily="2" charset="0"/>
              <a:cs typeface="Sora" pitchFamily="2" charset="0"/>
            </a:rPr>
            <a:t>Lifestyle</a:t>
          </a:r>
        </a:p>
      </dsp:txBody>
      <dsp:txXfrm>
        <a:off x="1253711" y="329134"/>
        <a:ext cx="496646" cy="496646"/>
      </dsp:txXfrm>
    </dsp:sp>
    <dsp:sp modelId="{A048D81E-3A1B-4C89-AEDF-D57D94A73B9D}">
      <dsp:nvSpPr>
        <dsp:cNvPr id="0" name=""/>
        <dsp:cNvSpPr/>
      </dsp:nvSpPr>
      <dsp:spPr>
        <a:xfrm>
          <a:off x="1768681" y="89028"/>
          <a:ext cx="687997" cy="6879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Sora" pitchFamily="2" charset="0"/>
              <a:cs typeface="Sora" pitchFamily="2" charset="0"/>
            </a:rPr>
            <a:t>Reality</a:t>
          </a:r>
        </a:p>
      </dsp:txBody>
      <dsp:txXfrm>
        <a:off x="1869436" y="189783"/>
        <a:ext cx="486487" cy="486487"/>
      </dsp:txXfrm>
    </dsp:sp>
    <dsp:sp modelId="{4D80236F-9990-4D10-960D-8F17AA18C98C}">
      <dsp:nvSpPr>
        <dsp:cNvPr id="0" name=""/>
        <dsp:cNvSpPr/>
      </dsp:nvSpPr>
      <dsp:spPr>
        <a:xfrm>
          <a:off x="937851" y="13274"/>
          <a:ext cx="1858485" cy="1486788"/>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E8FC3-7EE7-46AA-87CF-AC804B2E4725}">
      <dsp:nvSpPr>
        <dsp:cNvPr id="0" name=""/>
        <dsp:cNvSpPr/>
      </dsp:nvSpPr>
      <dsp:spPr>
        <a:xfrm>
          <a:off x="187" y="537733"/>
          <a:ext cx="2888010" cy="695169"/>
        </a:xfrm>
        <a:prstGeom prst="chevron">
          <a:avLst/>
        </a:prstGeom>
        <a:solidFill>
          <a:schemeClr val="tx1">
            <a:alpha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System Specification</a:t>
          </a:r>
        </a:p>
      </dsp:txBody>
      <dsp:txXfrm>
        <a:off x="347772" y="537733"/>
        <a:ext cx="2192841" cy="695169"/>
      </dsp:txXfrm>
    </dsp:sp>
    <dsp:sp modelId="{8283C402-69A8-4406-9C37-0D9D8A91A3F8}">
      <dsp:nvSpPr>
        <dsp:cNvPr id="0" name=""/>
        <dsp:cNvSpPr/>
      </dsp:nvSpPr>
      <dsp:spPr>
        <a:xfrm>
          <a:off x="2714405" y="537733"/>
          <a:ext cx="2948211" cy="695169"/>
        </a:xfrm>
        <a:prstGeom prst="chevron">
          <a:avLst/>
        </a:prstGeom>
        <a:solidFill>
          <a:schemeClr val="tx1">
            <a:alpha val="7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Design and Implementation</a:t>
          </a:r>
        </a:p>
      </dsp:txBody>
      <dsp:txXfrm>
        <a:off x="3061990" y="537733"/>
        <a:ext cx="2253042" cy="695169"/>
      </dsp:txXfrm>
    </dsp:sp>
    <dsp:sp modelId="{62C33EC7-E7CC-44DB-BE2F-513851261BD1}">
      <dsp:nvSpPr>
        <dsp:cNvPr id="0" name=""/>
        <dsp:cNvSpPr/>
      </dsp:nvSpPr>
      <dsp:spPr>
        <a:xfrm>
          <a:off x="5488825" y="537733"/>
          <a:ext cx="1737922" cy="695169"/>
        </a:xfrm>
        <a:prstGeom prst="chevron">
          <a:avLst/>
        </a:prstGeom>
        <a:solidFill>
          <a:schemeClr val="tx1">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New System</a:t>
          </a:r>
        </a:p>
      </dsp:txBody>
      <dsp:txXfrm>
        <a:off x="5836410" y="537733"/>
        <a:ext cx="1042753" cy="6951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921018-4D18-4381-BEE0-A8BA9C56CC62}">
      <dsp:nvSpPr>
        <dsp:cNvPr id="0" name=""/>
        <dsp:cNvSpPr/>
      </dsp:nvSpPr>
      <dsp:spPr>
        <a:xfrm>
          <a:off x="1241994" y="649858"/>
          <a:ext cx="794272" cy="794272"/>
        </a:xfrm>
        <a:prstGeom prst="gear9">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1401678" y="835912"/>
        <a:ext cx="474904" cy="408273"/>
      </dsp:txXfrm>
    </dsp:sp>
    <dsp:sp modelId="{800A1A52-CDE6-40AE-942B-79ABD9AC2A9A}">
      <dsp:nvSpPr>
        <dsp:cNvPr id="0" name=""/>
        <dsp:cNvSpPr/>
      </dsp:nvSpPr>
      <dsp:spPr>
        <a:xfrm>
          <a:off x="779872" y="462121"/>
          <a:ext cx="577652" cy="577652"/>
        </a:xfrm>
        <a:prstGeom prst="gear6">
          <a:avLst/>
        </a:prstGeom>
        <a:solidFill>
          <a:schemeClr val="accent1">
            <a:shade val="80000"/>
            <a:hueOff val="153123"/>
            <a:satOff val="-2196"/>
            <a:lumOff val="128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925298" y="608426"/>
        <a:ext cx="286800" cy="285042"/>
      </dsp:txXfrm>
    </dsp:sp>
    <dsp:sp modelId="{921CA3FA-5F2E-4031-A920-606E9769D84B}">
      <dsp:nvSpPr>
        <dsp:cNvPr id="0" name=""/>
        <dsp:cNvSpPr/>
      </dsp:nvSpPr>
      <dsp:spPr>
        <a:xfrm rot="20700000">
          <a:off x="1103416" y="63600"/>
          <a:ext cx="565981" cy="565981"/>
        </a:xfrm>
        <a:prstGeom prst="gear6">
          <a:avLst/>
        </a:prstGeom>
        <a:solidFill>
          <a:schemeClr val="accent1">
            <a:shade val="80000"/>
            <a:hueOff val="306246"/>
            <a:satOff val="-4392"/>
            <a:lumOff val="256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rot="-20700000">
        <a:off x="1227553" y="187737"/>
        <a:ext cx="317708" cy="317708"/>
      </dsp:txXfrm>
    </dsp:sp>
    <dsp:sp modelId="{D78334D0-6E97-46FD-BBF4-5DC7CE6C0DC0}">
      <dsp:nvSpPr>
        <dsp:cNvPr id="0" name=""/>
        <dsp:cNvSpPr/>
      </dsp:nvSpPr>
      <dsp:spPr>
        <a:xfrm>
          <a:off x="1154794" y="543999"/>
          <a:ext cx="1016668" cy="1016668"/>
        </a:xfrm>
        <a:prstGeom prst="circularArrow">
          <a:avLst>
            <a:gd name="adj1" fmla="val 4687"/>
            <a:gd name="adj2" fmla="val 299029"/>
            <a:gd name="adj3" fmla="val 2365497"/>
            <a:gd name="adj4" fmla="val 16235991"/>
            <a:gd name="adj5" fmla="val 5469"/>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A495EBE-D02F-4458-A859-0551F6F6FDF8}">
      <dsp:nvSpPr>
        <dsp:cNvPr id="0" name=""/>
        <dsp:cNvSpPr/>
      </dsp:nvSpPr>
      <dsp:spPr>
        <a:xfrm>
          <a:off x="677571" y="346111"/>
          <a:ext cx="738673" cy="738673"/>
        </a:xfrm>
        <a:prstGeom prst="leftCircularArrow">
          <a:avLst>
            <a:gd name="adj1" fmla="val 6452"/>
            <a:gd name="adj2" fmla="val 429999"/>
            <a:gd name="adj3" fmla="val 10489124"/>
            <a:gd name="adj4" fmla="val 14837806"/>
            <a:gd name="adj5" fmla="val 7527"/>
          </a:avLst>
        </a:prstGeom>
        <a:solidFill>
          <a:schemeClr val="accent1">
            <a:shade val="90000"/>
            <a:hueOff val="153151"/>
            <a:satOff val="-2127"/>
            <a:lumOff val="1147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7A43DA7-39F0-428C-BE79-2D6B16D01512}">
      <dsp:nvSpPr>
        <dsp:cNvPr id="0" name=""/>
        <dsp:cNvSpPr/>
      </dsp:nvSpPr>
      <dsp:spPr>
        <a:xfrm>
          <a:off x="972499" y="-48568"/>
          <a:ext cx="796438" cy="796438"/>
        </a:xfrm>
        <a:prstGeom prst="circularArrow">
          <a:avLst>
            <a:gd name="adj1" fmla="val 5984"/>
            <a:gd name="adj2" fmla="val 394124"/>
            <a:gd name="adj3" fmla="val 13313824"/>
            <a:gd name="adj4" fmla="val 10508221"/>
            <a:gd name="adj5" fmla="val 6981"/>
          </a:avLst>
        </a:prstGeom>
        <a:solidFill>
          <a:schemeClr val="accent1">
            <a:shade val="90000"/>
            <a:hueOff val="306302"/>
            <a:satOff val="-4255"/>
            <a:lumOff val="22954"/>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E8FC3-7EE7-46AA-87CF-AC804B2E4725}">
      <dsp:nvSpPr>
        <dsp:cNvPr id="0" name=""/>
        <dsp:cNvSpPr/>
      </dsp:nvSpPr>
      <dsp:spPr>
        <a:xfrm rot="10800000">
          <a:off x="4338737" y="537733"/>
          <a:ext cx="2888010" cy="695169"/>
        </a:xfrm>
        <a:prstGeom prst="chevron">
          <a:avLst/>
        </a:prstGeom>
        <a:solidFill>
          <a:schemeClr val="tx1">
            <a:alpha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32004" rIns="96012"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System Specification</a:t>
          </a:r>
        </a:p>
      </dsp:txBody>
      <dsp:txXfrm rot="10800000">
        <a:off x="4686321" y="537733"/>
        <a:ext cx="2192841" cy="695169"/>
      </dsp:txXfrm>
    </dsp:sp>
    <dsp:sp modelId="{8283C402-69A8-4406-9C37-0D9D8A91A3F8}">
      <dsp:nvSpPr>
        <dsp:cNvPr id="0" name=""/>
        <dsp:cNvSpPr/>
      </dsp:nvSpPr>
      <dsp:spPr>
        <a:xfrm rot="10800000">
          <a:off x="1564317" y="537733"/>
          <a:ext cx="2948211" cy="695169"/>
        </a:xfrm>
        <a:prstGeom prst="chevron">
          <a:avLst/>
        </a:prstGeom>
        <a:solidFill>
          <a:schemeClr val="tx1">
            <a:alpha val="7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32004" rIns="96012"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Design and Implementation</a:t>
          </a:r>
        </a:p>
      </dsp:txBody>
      <dsp:txXfrm rot="10800000">
        <a:off x="1911901" y="537733"/>
        <a:ext cx="2253042" cy="695169"/>
      </dsp:txXfrm>
    </dsp:sp>
    <dsp:sp modelId="{62C33EC7-E7CC-44DB-BE2F-513851261BD1}">
      <dsp:nvSpPr>
        <dsp:cNvPr id="0" name=""/>
        <dsp:cNvSpPr/>
      </dsp:nvSpPr>
      <dsp:spPr>
        <a:xfrm rot="10800000">
          <a:off x="187" y="537733"/>
          <a:ext cx="1737922" cy="695169"/>
        </a:xfrm>
        <a:prstGeom prst="chevron">
          <a:avLst/>
        </a:prstGeom>
        <a:solidFill>
          <a:schemeClr val="tx1">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28004" rIns="84011" bIns="28004"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New System</a:t>
          </a:r>
        </a:p>
      </dsp:txBody>
      <dsp:txXfrm rot="10800000">
        <a:off x="347771" y="537733"/>
        <a:ext cx="1042753" cy="69516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5300" cy="500304"/>
          </a:xfrm>
          <a:prstGeom prst="rect">
            <a:avLst/>
          </a:prstGeom>
        </p:spPr>
        <p:txBody>
          <a:bodyPr vert="horz" lIns="92172" tIns="46086" rIns="92172" bIns="46086" rtlCol="0"/>
          <a:lstStyle>
            <a:lvl1pPr algn="l">
              <a:defRPr sz="1200"/>
            </a:lvl1pPr>
          </a:lstStyle>
          <a:p>
            <a:endParaRPr lang="en-US" dirty="0"/>
          </a:p>
        </p:txBody>
      </p:sp>
      <p:sp>
        <p:nvSpPr>
          <p:cNvPr id="3" name="Date Placeholder 2"/>
          <p:cNvSpPr>
            <a:spLocks noGrp="1"/>
          </p:cNvSpPr>
          <p:nvPr>
            <p:ph type="dt" sz="quarter" idx="1"/>
          </p:nvPr>
        </p:nvSpPr>
        <p:spPr>
          <a:xfrm>
            <a:off x="3887448" y="0"/>
            <a:ext cx="2975300" cy="500304"/>
          </a:xfrm>
          <a:prstGeom prst="rect">
            <a:avLst/>
          </a:prstGeom>
        </p:spPr>
        <p:txBody>
          <a:bodyPr vert="horz" lIns="92172" tIns="46086" rIns="92172" bIns="46086" rtlCol="0"/>
          <a:lstStyle>
            <a:lvl1pPr algn="r">
              <a:defRPr sz="1200"/>
            </a:lvl1pPr>
          </a:lstStyle>
          <a:p>
            <a:fld id="{8196BD0F-C7DE-4148-B4AF-E3709382BF27}" type="datetimeFigureOut">
              <a:rPr lang="en-US" smtClean="0"/>
              <a:pPr/>
              <a:t>5/14/2022</a:t>
            </a:fld>
            <a:endParaRPr lang="en-US" dirty="0"/>
          </a:p>
        </p:txBody>
      </p:sp>
      <p:sp>
        <p:nvSpPr>
          <p:cNvPr id="4" name="Footer Placeholder 3"/>
          <p:cNvSpPr>
            <a:spLocks noGrp="1"/>
          </p:cNvSpPr>
          <p:nvPr>
            <p:ph type="ftr" sz="quarter" idx="2"/>
          </p:nvPr>
        </p:nvSpPr>
        <p:spPr>
          <a:xfrm>
            <a:off x="0" y="9494586"/>
            <a:ext cx="2975300" cy="500304"/>
          </a:xfrm>
          <a:prstGeom prst="rect">
            <a:avLst/>
          </a:prstGeom>
        </p:spPr>
        <p:txBody>
          <a:bodyPr vert="horz" lIns="92172" tIns="46086" rIns="92172" bIns="46086"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7448" y="9494586"/>
            <a:ext cx="2975300" cy="500304"/>
          </a:xfrm>
          <a:prstGeom prst="rect">
            <a:avLst/>
          </a:prstGeom>
        </p:spPr>
        <p:txBody>
          <a:bodyPr vert="horz" lIns="92172" tIns="46086" rIns="92172" bIns="46086" rtlCol="0" anchor="b"/>
          <a:lstStyle>
            <a:lvl1pPr algn="r">
              <a:defRPr sz="1200"/>
            </a:lvl1pPr>
          </a:lstStyle>
          <a:p>
            <a:fld id="{1D7EDD8E-7757-4F61-A28C-0B00C915F017}" type="slidenum">
              <a:rPr lang="en-US" smtClean="0"/>
              <a:pPr/>
              <a:t>‹#›</a:t>
            </a:fld>
            <a:endParaRPr lang="en-US" dirty="0"/>
          </a:p>
        </p:txBody>
      </p:sp>
    </p:spTree>
    <p:extLst>
      <p:ext uri="{BB962C8B-B14F-4D97-AF65-F5344CB8AC3E}">
        <p14:creationId xmlns:p14="http://schemas.microsoft.com/office/powerpoint/2010/main" val="31284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4551" cy="499824"/>
          </a:xfrm>
          <a:prstGeom prst="rect">
            <a:avLst/>
          </a:prstGeom>
        </p:spPr>
        <p:txBody>
          <a:bodyPr vert="horz" lIns="92172" tIns="46086" rIns="92172" bIns="46086" rtlCol="0"/>
          <a:lstStyle>
            <a:lvl1pPr algn="l">
              <a:defRPr sz="1200"/>
            </a:lvl1pPr>
          </a:lstStyle>
          <a:p>
            <a:endParaRPr lang="en-US" dirty="0"/>
          </a:p>
        </p:txBody>
      </p:sp>
      <p:sp>
        <p:nvSpPr>
          <p:cNvPr id="3" name="Date Placeholder 2"/>
          <p:cNvSpPr>
            <a:spLocks noGrp="1"/>
          </p:cNvSpPr>
          <p:nvPr>
            <p:ph type="dt" idx="1"/>
          </p:nvPr>
        </p:nvSpPr>
        <p:spPr>
          <a:xfrm>
            <a:off x="3888211" y="1"/>
            <a:ext cx="2974551" cy="499824"/>
          </a:xfrm>
          <a:prstGeom prst="rect">
            <a:avLst/>
          </a:prstGeom>
        </p:spPr>
        <p:txBody>
          <a:bodyPr vert="horz" lIns="92172" tIns="46086" rIns="92172" bIns="46086" rtlCol="0"/>
          <a:lstStyle>
            <a:lvl1pPr algn="r">
              <a:defRPr sz="1200"/>
            </a:lvl1pPr>
          </a:lstStyle>
          <a:p>
            <a:fld id="{FEE8B350-5958-0E41-A6C5-C2C83FBF1FAC}" type="datetimeFigureOut">
              <a:rPr lang="en-US" smtClean="0"/>
              <a:pPr/>
              <a:t>5/14/2022</a:t>
            </a:fld>
            <a:endParaRPr lang="en-US" dirty="0"/>
          </a:p>
        </p:txBody>
      </p:sp>
      <p:sp>
        <p:nvSpPr>
          <p:cNvPr id="4" name="Slide Image Placeholder 3"/>
          <p:cNvSpPr>
            <a:spLocks noGrp="1" noRot="1" noChangeAspect="1"/>
          </p:cNvSpPr>
          <p:nvPr>
            <p:ph type="sldImg" idx="2"/>
          </p:nvPr>
        </p:nvSpPr>
        <p:spPr>
          <a:xfrm>
            <a:off x="933450" y="749300"/>
            <a:ext cx="4997450" cy="3748088"/>
          </a:xfrm>
          <a:prstGeom prst="rect">
            <a:avLst/>
          </a:prstGeom>
          <a:noFill/>
          <a:ln w="12700">
            <a:solidFill>
              <a:prstClr val="black"/>
            </a:solidFill>
          </a:ln>
        </p:spPr>
        <p:txBody>
          <a:bodyPr vert="horz" lIns="92172" tIns="46086" rIns="92172" bIns="46086" rtlCol="0" anchor="ctr"/>
          <a:lstStyle/>
          <a:p>
            <a:endParaRPr lang="en-US" dirty="0"/>
          </a:p>
        </p:txBody>
      </p:sp>
      <p:sp>
        <p:nvSpPr>
          <p:cNvPr id="5" name="Notes Placeholder 4"/>
          <p:cNvSpPr>
            <a:spLocks noGrp="1"/>
          </p:cNvSpPr>
          <p:nvPr>
            <p:ph type="body" sz="quarter" idx="3"/>
          </p:nvPr>
        </p:nvSpPr>
        <p:spPr>
          <a:xfrm>
            <a:off x="686436" y="4748333"/>
            <a:ext cx="5491480" cy="4498419"/>
          </a:xfrm>
          <a:prstGeom prst="rect">
            <a:avLst/>
          </a:prstGeom>
        </p:spPr>
        <p:txBody>
          <a:bodyPr vert="horz" lIns="92172" tIns="46086" rIns="92172" bIns="460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94930"/>
            <a:ext cx="2974551" cy="499824"/>
          </a:xfrm>
          <a:prstGeom prst="rect">
            <a:avLst/>
          </a:prstGeom>
        </p:spPr>
        <p:txBody>
          <a:bodyPr vert="horz" lIns="92172" tIns="46086" rIns="92172" bIns="4608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8211" y="9494930"/>
            <a:ext cx="2974551" cy="499824"/>
          </a:xfrm>
          <a:prstGeom prst="rect">
            <a:avLst/>
          </a:prstGeom>
        </p:spPr>
        <p:txBody>
          <a:bodyPr vert="horz" lIns="92172" tIns="46086" rIns="92172" bIns="46086" rtlCol="0" anchor="b"/>
          <a:lstStyle>
            <a:lvl1pPr algn="r">
              <a:defRPr sz="1200"/>
            </a:lvl1pPr>
          </a:lstStyle>
          <a:p>
            <a:fld id="{93322314-975C-554B-8A12-FD962E3F8AC7}" type="slidenum">
              <a:rPr lang="en-US" smtClean="0"/>
              <a:pPr/>
              <a:t>‹#›</a:t>
            </a:fld>
            <a:endParaRPr lang="en-US" dirty="0"/>
          </a:p>
        </p:txBody>
      </p:sp>
    </p:spTree>
    <p:extLst>
      <p:ext uri="{BB962C8B-B14F-4D97-AF65-F5344CB8AC3E}">
        <p14:creationId xmlns:p14="http://schemas.microsoft.com/office/powerpoint/2010/main" val="25427918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unrealengine.com/marketplace/en-US/product/advanced-voip-voice-chat-syste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Χαίρεται, στην παρακάτω παρουσίαση θα σας αναλυθεί ένα θέμα σχετικά με την </a:t>
            </a:r>
            <a:r>
              <a:rPr lang="el-GR"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Προηγμένη μηχανική επιβίωσης βιντεοπαιχνιδιού για πολλαπλούς παίχτες στην </a:t>
            </a:r>
            <a:r>
              <a:rPr lang="en-US"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Unreal Engine</a:t>
            </a:r>
            <a:r>
              <a:rPr lang="el-GR"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 με σκοπό την αύξηση ρεαλισμού σε εικονικούς κόσμους που μπορεί να υλοποιηθεί σε </a:t>
            </a:r>
            <a:r>
              <a:rPr lang="en-US"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Virtual Reality (VR) </a:t>
            </a:r>
            <a:r>
              <a:rPr lang="el-GR"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η και</a:t>
            </a:r>
            <a:r>
              <a:rPr lang="en-US"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 Metaverse</a:t>
            </a:r>
            <a:endParaRPr lang="en-US" sz="1200" b="1" dirty="0">
              <a:solidFill>
                <a:srgbClr val="212529"/>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rgbClr val="212529"/>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0" dirty="0">
                <a:solidFill>
                  <a:srgbClr val="212529"/>
                </a:solidFill>
                <a:effectLst/>
                <a:latin typeface="Arial" panose="020B0604020202020204" pitchFamily="34" charset="0"/>
                <a:cs typeface="Times New Roman" panose="02020603050405020304" pitchFamily="18" charset="0"/>
              </a:rPr>
              <a:t>Προτού ξεκινήσουμε λίγα λόγια για εμένα</a:t>
            </a:r>
            <a:endParaRPr lang="en-US" b="0" dirty="0"/>
          </a:p>
          <a:p>
            <a:pPr eaLnBrk="1" hangingPunct="1"/>
            <a:endParaRPr lang="el-GR" altLang="el-GR" dirty="0"/>
          </a:p>
        </p:txBody>
      </p:sp>
    </p:spTree>
    <p:extLst>
      <p:ext uri="{BB962C8B-B14F-4D97-AF65-F5344CB8AC3E}">
        <p14:creationId xmlns:p14="http://schemas.microsoft.com/office/powerpoint/2010/main" val="1822722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0"/>
              </a:spcBef>
              <a:spcAft>
                <a:spcPts val="800"/>
              </a:spcAft>
            </a:pPr>
            <a:r>
              <a:rPr lang="el-GR" sz="1200" dirty="0">
                <a:effectLst/>
                <a:latin typeface="Arial" panose="020B0604020202020204" pitchFamily="34" charset="0"/>
                <a:ea typeface="Calibri" panose="020F0502020204030204" pitchFamily="34" charset="0"/>
                <a:cs typeface="Arial" panose="020B0604020202020204" pitchFamily="34" charset="0"/>
              </a:rPr>
              <a:t>Τα βήματα στην δημιουργία συστημάτων εικονικού κόσμου πριν από την διαδικασία έναρξης δόμησης </a:t>
            </a:r>
            <a:r>
              <a:rPr lang="en-US" sz="1200" dirty="0">
                <a:effectLst/>
                <a:latin typeface="Arial" panose="020B0604020202020204" pitchFamily="34" charset="0"/>
                <a:ea typeface="Calibri" panose="020F0502020204030204" pitchFamily="34" charset="0"/>
                <a:cs typeface="Arial" panose="020B0604020202020204" pitchFamily="34" charset="0"/>
              </a:rPr>
              <a:t>business model</a:t>
            </a:r>
            <a:r>
              <a:rPr lang="el-GR" sz="1200" dirty="0">
                <a:effectLst/>
                <a:latin typeface="Arial" panose="020B0604020202020204" pitchFamily="34" charset="0"/>
                <a:ea typeface="Calibri" panose="020F0502020204030204" pitchFamily="34" charset="0"/>
                <a:cs typeface="Arial" panose="020B0604020202020204" pitchFamily="34" charset="0"/>
              </a:rPr>
              <a:t> &amp; </a:t>
            </a:r>
            <a:r>
              <a:rPr lang="en-US" sz="1200" dirty="0">
                <a:effectLst/>
                <a:latin typeface="Arial" panose="020B0604020202020204" pitchFamily="34" charset="0"/>
                <a:ea typeface="Calibri" panose="020F0502020204030204" pitchFamily="34" charset="0"/>
                <a:cs typeface="Arial" panose="020B0604020202020204" pitchFamily="34" charset="0"/>
              </a:rPr>
              <a:t>logic</a:t>
            </a:r>
            <a:r>
              <a:rPr lang="el-GR" sz="1200" dirty="0">
                <a:effectLst/>
                <a:latin typeface="Arial" panose="020B0604020202020204" pitchFamily="34" charset="0"/>
                <a:ea typeface="Calibri" panose="020F0502020204030204" pitchFamily="34" charset="0"/>
                <a:cs typeface="Arial" panose="020B0604020202020204" pitchFamily="34" charset="0"/>
              </a:rPr>
              <a:t> είναι αλγοριθμικά προσεγμένα, τα εξής: </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endParaRPr lang="en-US" sz="120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50000"/>
              </a:lnSpc>
              <a:spcBef>
                <a:spcPts val="0"/>
              </a:spcBef>
              <a:spcAft>
                <a:spcPts val="800"/>
              </a:spcAft>
            </a:pPr>
            <a:r>
              <a:rPr lang="el-GR" sz="1200" dirty="0">
                <a:effectLst/>
                <a:latin typeface="Arial" panose="020B0604020202020204" pitchFamily="34" charset="0"/>
                <a:ea typeface="Calibri" panose="020F0502020204030204" pitchFamily="34" charset="0"/>
                <a:cs typeface="Arial" panose="020B0604020202020204" pitchFamily="34" charset="0"/>
              </a:rPr>
              <a:t>Εν τέλη τα παραπάνω βήματα επικεντρώνονται σε έναν </a:t>
            </a:r>
            <a:r>
              <a:rPr lang="en-US" sz="1200" dirty="0">
                <a:effectLst/>
                <a:latin typeface="Arial" panose="020B0604020202020204" pitchFamily="34" charset="0"/>
                <a:ea typeface="Calibri" panose="020F0502020204030204" pitchFamily="34" charset="0"/>
                <a:cs typeface="Arial" panose="020B0604020202020204" pitchFamily="34" charset="0"/>
              </a:rPr>
              <a:t>fast paced marketing</a:t>
            </a:r>
            <a:r>
              <a:rPr lang="el-GR" sz="1200" dirty="0">
                <a:effectLst/>
                <a:latin typeface="Arial" panose="020B0604020202020204" pitchFamily="34" charset="0"/>
                <a:ea typeface="Calibri" panose="020F0502020204030204" pitchFamily="34" charset="0"/>
                <a:cs typeface="Arial" panose="020B0604020202020204" pitchFamily="34" charset="0"/>
              </a:rPr>
              <a:t> ρυθμό ανάπτυξης καθώς χρησιμοποιούνται ήδη υπάρχουσες έτοιμες τεχνολογίες για την δόμηση συστημάτων καθώς αυτό δεν είναι προκαθορισμένο διότι μπορεί για να γίνει η επιθυμία “</a:t>
            </a:r>
            <a:r>
              <a:rPr lang="en-US" sz="1200" i="1" dirty="0">
                <a:effectLst/>
                <a:latin typeface="Arial" panose="020B0604020202020204" pitchFamily="34" charset="0"/>
                <a:ea typeface="Calibri" panose="020F0502020204030204" pitchFamily="34" charset="0"/>
                <a:cs typeface="Arial" panose="020B0604020202020204" pitchFamily="34" charset="0"/>
              </a:rPr>
              <a:t>re</a:t>
            </a:r>
            <a:r>
              <a:rPr lang="el-GR" sz="1200" i="1" dirty="0">
                <a:effectLst/>
                <a:latin typeface="Arial" panose="020B0604020202020204" pitchFamily="34" charset="0"/>
                <a:ea typeface="Calibri" panose="020F0502020204030204" pitchFamily="34" charset="0"/>
                <a:cs typeface="Arial" panose="020B0604020202020204" pitchFamily="34" charset="0"/>
              </a:rPr>
              <a:t>-</a:t>
            </a:r>
            <a:r>
              <a:rPr lang="en-US" sz="1200" i="1" dirty="0">
                <a:effectLst/>
                <a:latin typeface="Arial" panose="020B0604020202020204" pitchFamily="34" charset="0"/>
                <a:ea typeface="Calibri" panose="020F0502020204030204" pitchFamily="34" charset="0"/>
                <a:cs typeface="Arial" panose="020B0604020202020204" pitchFamily="34" charset="0"/>
              </a:rPr>
              <a:t>invent the wheel</a:t>
            </a:r>
            <a:r>
              <a:rPr lang="el-GR" sz="1200" dirty="0">
                <a:effectLst/>
                <a:latin typeface="Arial" panose="020B0604020202020204" pitchFamily="34" charset="0"/>
                <a:ea typeface="Calibri" panose="020F0502020204030204" pitchFamily="34" charset="0"/>
                <a:cs typeface="Arial" panose="020B0604020202020204" pitchFamily="34" charset="0"/>
              </a:rPr>
              <a:t>” με την δημιουργία από την αρχή των τεχνολογιών από </a:t>
            </a:r>
            <a:r>
              <a:rPr lang="en-US" sz="1200" dirty="0">
                <a:effectLst/>
                <a:latin typeface="Arial" panose="020B0604020202020204" pitchFamily="34" charset="0"/>
                <a:ea typeface="Calibri" panose="020F0502020204030204" pitchFamily="34" charset="0"/>
                <a:cs typeface="Arial" panose="020B0604020202020204" pitchFamily="34" charset="0"/>
              </a:rPr>
              <a:t>Low level</a:t>
            </a:r>
            <a:r>
              <a:rPr lang="el-GR" sz="1200" dirty="0">
                <a:effectLst/>
                <a:latin typeface="Arial" panose="020B0604020202020204" pitchFamily="34" charset="0"/>
                <a:ea typeface="Calibri" panose="020F0502020204030204" pitchFamily="34" charset="0"/>
                <a:cs typeface="Arial" panose="020B0604020202020204" pitchFamily="34" charset="0"/>
              </a:rPr>
              <a:t>.</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3322314-975C-554B-8A12-FD962E3F8AC7}" type="slidenum">
              <a:rPr lang="en-US" smtClean="0"/>
              <a:pPr/>
              <a:t>10</a:t>
            </a:fld>
            <a:endParaRPr lang="en-US" dirty="0"/>
          </a:p>
        </p:txBody>
      </p:sp>
    </p:spTree>
    <p:extLst>
      <p:ext uri="{BB962C8B-B14F-4D97-AF65-F5344CB8AC3E}">
        <p14:creationId xmlns:p14="http://schemas.microsoft.com/office/powerpoint/2010/main" val="903801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Τι εξετάζει το </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project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για σωστή διεκπεραίωση των απαιτήσεων προδιαγραφών?</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Metaverse: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Το μέλλον της εξέλιξης του Διαδικτύου, γνωστό ως δεύτερη ζωή, επεκτείνεται σε προσομοιώσεις λογισμικού πολλαπλών ζωών σε φυσικό και εικονικό κόσμο</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Δεν είναι εντελώς υλοποιήσιμη λόγο έλλειψη τεχνολογιών όμως η ιδέα του ήταν πάντα εδώ και ιδίως ξεκίνησε σιωπηρά το 1970 με τα πρώτα </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arcade games</a:t>
            </a:r>
            <a:endPar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Ένα μέρος για συγκέντρωση ανθρώπων και δια-δραστικότητα  φυσικού και εικονικού κόσμου.</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(o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άνθρωπος στο επίκεντρο)</a:t>
            </a: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AR/VR: </a:t>
            </a:r>
            <a:r>
              <a:rPr lang="el-GR" sz="1200" kern="0" dirty="0" err="1">
                <a:solidFill>
                  <a:srgbClr val="FFFFFF"/>
                </a:solidFill>
                <a:latin typeface="Arial" panose="020B0604020202020204" pitchFamily="34" charset="0"/>
                <a:cs typeface="Arial" panose="020B0604020202020204" pitchFamily="34" charset="0"/>
              </a:rPr>
              <a:t>Διεπαφές</a:t>
            </a:r>
            <a:r>
              <a:rPr lang="el-GR" sz="1200" kern="0" dirty="0">
                <a:solidFill>
                  <a:srgbClr val="FFFFFF"/>
                </a:solidFill>
                <a:latin typeface="Arial" panose="020B0604020202020204" pitchFamily="34" charset="0"/>
                <a:cs typeface="Arial" panose="020B0604020202020204" pitchFamily="34" charset="0"/>
              </a:rPr>
              <a:t> υλικού για αλληλεπίδραση με τους καθηλωτικούς κόσμους που προσομοιώνουν την καθημερινή ζωή</a:t>
            </a: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l-GR" dirty="0"/>
              <a:t>Πως σχετίζονται με τα </a:t>
            </a:r>
            <a:r>
              <a:rPr lang="en-US" dirty="0"/>
              <a:t>Gameplay Mechanics: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Τα API λογισμικού του AR/VR</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/classic</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για τη γεφύρωση του υλικού με την αλληλεπίδραση χρήστη λογισμικού μέσα στο </a:t>
            </a:r>
            <a:r>
              <a:rPr kumimoji="0" lang="el-GR" sz="1200" b="0" i="0" u="none" strike="noStrike" kern="0" cap="none" spc="0" normalizeH="0" baseline="0" noProof="0" dirty="0" err="1">
                <a:ln>
                  <a:noFill/>
                </a:ln>
                <a:solidFill>
                  <a:srgbClr val="FFFFFF"/>
                </a:solidFill>
                <a:effectLst/>
                <a:uLnTx/>
                <a:uFillTx/>
                <a:latin typeface="Arial" panose="020B0604020202020204" pitchFamily="34" charset="0"/>
                <a:cs typeface="Arial" panose="020B0604020202020204" pitchFamily="34" charset="0"/>
                <a:sym typeface="Sora"/>
              </a:rPr>
              <a:t>metaverse</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a:t>
            </a:r>
            <a:r>
              <a:rPr kumimoji="0" lang="el-GR" sz="1200" b="0" i="0" u="none" strike="noStrike" kern="0" cap="none" spc="0" normalizeH="0" baseline="0" noProof="0" dirty="0">
                <a:ln>
                  <a:noFill/>
                </a:ln>
                <a:solidFill>
                  <a:srgbClr val="FFC000"/>
                </a:solidFill>
                <a:effectLst/>
                <a:uLnTx/>
                <a:uFillTx/>
                <a:latin typeface="Arial" panose="020B0604020202020204" pitchFamily="34" charset="0"/>
                <a:cs typeface="Arial" panose="020B0604020202020204" pitchFamily="34" charset="0"/>
                <a:sym typeface="Sora"/>
              </a:rPr>
              <a:t>καθώς και πολλά περισσότερο από αυτό.</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200" b="0" i="0" u="none" strike="noStrike" kern="0" cap="none" spc="0" normalizeH="0" baseline="0" noProof="0" dirty="0">
              <a:ln>
                <a:noFill/>
              </a:ln>
              <a:solidFill>
                <a:srgbClr val="FFC000"/>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Εταιρείες μεγάλης τεχνολογίας κολοσσοί</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και όραμα ενιαίας ανάπτυξης (κοινά πρότυπα λογισμικού)</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 </a:t>
            </a:r>
            <a:r>
              <a:rPr lang="el-GR" dirty="0"/>
              <a:t>Κοινά πρότυπα </a:t>
            </a:r>
            <a:r>
              <a:rPr lang="en-US" dirty="0"/>
              <a:t>business processes </a:t>
            </a:r>
            <a:r>
              <a:rPr lang="el-GR" dirty="0"/>
              <a:t>δηλαδή</a:t>
            </a:r>
            <a:r>
              <a:rPr lang="en-US" dirty="0"/>
              <a:t> </a:t>
            </a:r>
            <a:r>
              <a:rPr lang="el-GR" dirty="0"/>
              <a:t>δεν</a:t>
            </a:r>
            <a:r>
              <a:rPr lang="en-US" dirty="0"/>
              <a:t> </a:t>
            </a:r>
            <a:r>
              <a:rPr lang="el-GR" dirty="0"/>
              <a:t>χρειάζεσαι</a:t>
            </a:r>
            <a:r>
              <a:rPr lang="en-US" dirty="0"/>
              <a:t> </a:t>
            </a:r>
            <a:r>
              <a:rPr lang="el-GR" dirty="0"/>
              <a:t>μόνο</a:t>
            </a:r>
            <a:r>
              <a:rPr lang="en-US" dirty="0"/>
              <a:t> </a:t>
            </a:r>
            <a:r>
              <a:rPr lang="el-GR" dirty="0"/>
              <a:t>κάποια</a:t>
            </a:r>
            <a:r>
              <a:rPr lang="en-US" dirty="0"/>
              <a:t> </a:t>
            </a:r>
            <a:r>
              <a:rPr lang="el-GR" dirty="0"/>
              <a:t>εταιρεία</a:t>
            </a:r>
            <a:r>
              <a:rPr lang="en-US" dirty="0"/>
              <a:t> </a:t>
            </a:r>
            <a:r>
              <a:rPr lang="el-GR" dirty="0"/>
              <a:t>αλλά</a:t>
            </a:r>
            <a:r>
              <a:rPr lang="en-US" dirty="0"/>
              <a:t> </a:t>
            </a:r>
            <a:r>
              <a:rPr lang="el-GR" dirty="0"/>
              <a:t>και όλα τα κομμάτια τις</a:t>
            </a:r>
            <a:r>
              <a:rPr lang="en-US" dirty="0"/>
              <a:t> </a:t>
            </a:r>
            <a:r>
              <a:rPr lang="el-GR" dirty="0"/>
              <a:t>σε διοικητικό και</a:t>
            </a:r>
            <a:r>
              <a:rPr lang="en-US" dirty="0"/>
              <a:t> development </a:t>
            </a:r>
            <a:r>
              <a:rPr lang="el-GR" dirty="0"/>
              <a:t>να</a:t>
            </a:r>
            <a:r>
              <a:rPr lang="en-US" dirty="0"/>
              <a:t> </a:t>
            </a:r>
            <a:r>
              <a:rPr lang="el-GR" dirty="0"/>
              <a:t>επικοινωνούν</a:t>
            </a:r>
            <a:r>
              <a:rPr lang="en-US" dirty="0"/>
              <a:t> </a:t>
            </a:r>
            <a:r>
              <a:rPr lang="el-GR" dirty="0"/>
              <a:t>μεταξύ τους προχωρούν μεταξύ τους γνωρίζοντας</a:t>
            </a:r>
            <a:r>
              <a:rPr lang="en-US" dirty="0"/>
              <a:t> </a:t>
            </a:r>
            <a:r>
              <a:rPr lang="el-GR" dirty="0"/>
              <a:t>τα</a:t>
            </a:r>
            <a:r>
              <a:rPr lang="en-US" dirty="0"/>
              <a:t> impediments (</a:t>
            </a:r>
            <a:r>
              <a:rPr lang="el-GR" dirty="0"/>
              <a:t>τα</a:t>
            </a:r>
            <a:r>
              <a:rPr lang="en-US" dirty="0"/>
              <a:t> </a:t>
            </a:r>
            <a:r>
              <a:rPr lang="el-GR" dirty="0"/>
              <a:t>εμπόδια</a:t>
            </a:r>
            <a:r>
              <a:rPr lang="en-US" dirty="0"/>
              <a:t>) </a:t>
            </a:r>
            <a:r>
              <a:rPr lang="el-GR" dirty="0"/>
              <a:t>και πώς να τα ξεπεράσουν χρησιμοποιώντας τεχνικές πχ, </a:t>
            </a:r>
            <a:r>
              <a:rPr lang="en-US" dirty="0"/>
              <a:t>agile-scrum, GitHub, Jira, tickets etc.</a:t>
            </a:r>
            <a:endParaRPr kumimoji="0" lang="en-US" sz="1200" b="0" i="0" u="none" strike="noStrike" kern="0" cap="none" spc="0" normalizeH="0" baseline="0" noProof="0" dirty="0">
              <a:ln>
                <a:noFill/>
              </a:ln>
              <a:solidFill>
                <a:srgbClr val="D5FA68"/>
              </a:solidFill>
              <a:effectLst/>
              <a:uLnTx/>
              <a:uFillTx/>
              <a:latin typeface="Arial" panose="020B0604020202020204" pitchFamily="34" charset="0"/>
              <a:cs typeface="Arial" panose="020B0604020202020204" pitchFamily="34" charset="0"/>
              <a:sym typeface="Sora"/>
            </a:endParaRP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11</a:t>
            </a:fld>
            <a:endParaRPr lang="en-US" dirty="0"/>
          </a:p>
        </p:txBody>
      </p:sp>
    </p:spTree>
    <p:extLst>
      <p:ext uri="{BB962C8B-B14F-4D97-AF65-F5344CB8AC3E}">
        <p14:creationId xmlns:p14="http://schemas.microsoft.com/office/powerpoint/2010/main" val="1192721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a:t>
            </a:r>
            <a:r>
              <a:rPr lang="en-US" dirty="0"/>
              <a:t>flow of gaming simulation evolution </a:t>
            </a:r>
            <a:r>
              <a:rPr lang="el-GR" dirty="0"/>
              <a:t>υπάρχει η ακολουθία </a:t>
            </a:r>
            <a:r>
              <a:rPr lang="en-US" dirty="0"/>
              <a:t>hardware </a:t>
            </a:r>
            <a:r>
              <a:rPr lang="el-GR" dirty="0"/>
              <a:t>με τα αντίστοιχα </a:t>
            </a:r>
            <a:r>
              <a:rPr lang="en-US" dirty="0"/>
              <a:t>software’s</a:t>
            </a:r>
          </a:p>
          <a:p>
            <a:endParaRPr lang="en-US" dirty="0"/>
          </a:p>
          <a:p>
            <a:r>
              <a:rPr lang="el-GR" dirty="0"/>
              <a:t>Στο </a:t>
            </a:r>
            <a:r>
              <a:rPr lang="en-US" dirty="0"/>
              <a:t>mobile </a:t>
            </a:r>
            <a:r>
              <a:rPr lang="el-GR" dirty="0"/>
              <a:t>παρουσιάστηκαν οι πιο μεγάλες αλλαγές του </a:t>
            </a:r>
            <a:r>
              <a:rPr lang="en-US" dirty="0"/>
              <a:t>gaming industry </a:t>
            </a:r>
            <a:r>
              <a:rPr lang="el-GR" dirty="0"/>
              <a:t>λόγο </a:t>
            </a:r>
            <a:r>
              <a:rPr lang="el-GR" dirty="0" err="1"/>
              <a:t>φορητότητας</a:t>
            </a:r>
            <a:r>
              <a:rPr lang="el-GR" dirty="0"/>
              <a:t> αλλά και δυνατότητες επαυξημένης πραγματικότητας σε βιντεοπαιχνίδια είτε </a:t>
            </a:r>
            <a:r>
              <a:rPr lang="en-US" dirty="0"/>
              <a:t>social media camera filters</a:t>
            </a:r>
            <a:endParaRPr lang="el-GR"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12</a:t>
            </a:fld>
            <a:endParaRPr lang="en-US" dirty="0"/>
          </a:p>
        </p:txBody>
      </p:sp>
    </p:spTree>
    <p:extLst>
      <p:ext uri="{BB962C8B-B14F-4D97-AF65-F5344CB8AC3E}">
        <p14:creationId xmlns:p14="http://schemas.microsoft.com/office/powerpoint/2010/main" val="1120880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Η επιχείρηση υλοποιήσεις </a:t>
            </a:r>
            <a:r>
              <a:rPr lang="en-US" dirty="0"/>
              <a:t>VR </a:t>
            </a:r>
            <a:r>
              <a:rPr lang="el-GR" dirty="0"/>
              <a:t>και </a:t>
            </a:r>
            <a:r>
              <a:rPr lang="en-US" dirty="0"/>
              <a:t>metaverse </a:t>
            </a:r>
            <a:r>
              <a:rPr lang="el-GR" dirty="0"/>
              <a:t>είναι πρόσφατη λόγο μεγέθους επεξεργαστικού ισχύος σε περιορισμένο χώρο αλλά και οικοσυστημάτων υποδομής.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13</a:t>
            </a:fld>
            <a:endParaRPr lang="en-US" dirty="0"/>
          </a:p>
        </p:txBody>
      </p:sp>
    </p:spTree>
    <p:extLst>
      <p:ext uri="{BB962C8B-B14F-4D97-AF65-F5344CB8AC3E}">
        <p14:creationId xmlns:p14="http://schemas.microsoft.com/office/powerpoint/2010/main" val="4228776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Το </a:t>
            </a:r>
            <a:r>
              <a:rPr lang="en-US" dirty="0"/>
              <a:t>roadmap </a:t>
            </a:r>
            <a:r>
              <a:rPr lang="el-GR" dirty="0"/>
              <a:t>της τεχνολογίας</a:t>
            </a:r>
          </a:p>
          <a:p>
            <a:endParaRPr lang="el-GR" dirty="0"/>
          </a:p>
          <a:p>
            <a:r>
              <a:rPr lang="el-GR" dirty="0"/>
              <a:t>Για να γίνει αυτό πραγματικότητα πρέπει να υπάρξει και η αντίστοιχη υποδομή και τεχνολογίες από οικοσυστήματα</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14</a:t>
            </a:fld>
            <a:endParaRPr lang="en-US" dirty="0"/>
          </a:p>
        </p:txBody>
      </p:sp>
    </p:spTree>
    <p:extLst>
      <p:ext uri="{BB962C8B-B14F-4D97-AF65-F5344CB8AC3E}">
        <p14:creationId xmlns:p14="http://schemas.microsoft.com/office/powerpoint/2010/main" val="437758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Το συνολικό </a:t>
            </a:r>
            <a:r>
              <a:rPr lang="el-GR" dirty="0" err="1"/>
              <a:t>υπερσύνολο</a:t>
            </a:r>
            <a:r>
              <a:rPr lang="el-GR" dirty="0"/>
              <a:t> που αποτελεί το </a:t>
            </a:r>
            <a:r>
              <a:rPr lang="en-US" dirty="0"/>
              <a:t>metaverse </a:t>
            </a:r>
            <a:r>
              <a:rPr lang="el-GR" dirty="0"/>
              <a:t>και ποια κομμάτια πρέπει να συνυπάρξουν ώστε να λειτουργήσει. Βλέπουμε την ένωση όλων των υποδομών</a:t>
            </a:r>
            <a:r>
              <a:rPr lang="en-US" dirty="0"/>
              <a:t>(infrastructures)</a:t>
            </a:r>
            <a:r>
              <a:rPr lang="el-GR" dirty="0"/>
              <a:t> σε δράση</a:t>
            </a:r>
            <a:r>
              <a:rPr lang="en-US" dirty="0"/>
              <a:t> </a:t>
            </a:r>
            <a:r>
              <a:rPr lang="el-GR" dirty="0"/>
              <a:t>μεταξύ τους τόσο σε </a:t>
            </a:r>
            <a:r>
              <a:rPr lang="en-US" dirty="0"/>
              <a:t>proactive </a:t>
            </a:r>
            <a:r>
              <a:rPr lang="el-GR" dirty="0"/>
              <a:t>όσο και </a:t>
            </a:r>
            <a:r>
              <a:rPr lang="en-US" dirty="0"/>
              <a:t>reactive </a:t>
            </a:r>
            <a:r>
              <a:rPr lang="el-GR" dirty="0"/>
              <a:t>κατάσταση.</a:t>
            </a:r>
          </a:p>
          <a:p>
            <a:endParaRPr lang="el-GR" dirty="0"/>
          </a:p>
          <a:p>
            <a:r>
              <a:rPr lang="el-GR" dirty="0"/>
              <a:t>Επίσης στις ασύρματες και </a:t>
            </a:r>
            <a:r>
              <a:rPr lang="en-US" dirty="0"/>
              <a:t>Fixed </a:t>
            </a:r>
            <a:r>
              <a:rPr lang="el-GR" dirty="0"/>
              <a:t>τεχνολογίες παροχών υπηρεσιών </a:t>
            </a:r>
            <a:r>
              <a:rPr lang="en-US" dirty="0"/>
              <a:t>(SP) </a:t>
            </a:r>
            <a:r>
              <a:rPr lang="el-GR" dirty="0"/>
              <a:t>με </a:t>
            </a:r>
            <a:r>
              <a:rPr lang="en-US" dirty="0"/>
              <a:t>5G </a:t>
            </a:r>
            <a:r>
              <a:rPr lang="el-GR" dirty="0"/>
              <a:t>και</a:t>
            </a:r>
            <a:r>
              <a:rPr lang="en-US" dirty="0"/>
              <a:t> FTTH (fiber to the home)</a:t>
            </a:r>
            <a:r>
              <a:rPr lang="el-GR" dirty="0"/>
              <a:t> δίκτυα τα χρειαζόμαστε για </a:t>
            </a:r>
            <a:r>
              <a:rPr lang="en-US" dirty="0"/>
              <a:t>Low latency </a:t>
            </a:r>
            <a:r>
              <a:rPr lang="el-GR" dirty="0"/>
              <a:t>ώστε τα </a:t>
            </a:r>
            <a:r>
              <a:rPr lang="en-US" dirty="0"/>
              <a:t>mission critical </a:t>
            </a:r>
            <a:r>
              <a:rPr lang="el-GR" dirty="0"/>
              <a:t>να έχουν απόλυτη ακεραιότητα. </a:t>
            </a:r>
          </a:p>
          <a:p>
            <a:r>
              <a:rPr lang="el-GR" dirty="0"/>
              <a:t>Επίσης σε </a:t>
            </a:r>
            <a:r>
              <a:rPr lang="en-US" dirty="0"/>
              <a:t>Mounted headset device (HMD) </a:t>
            </a:r>
            <a:r>
              <a:rPr lang="el-GR" dirty="0"/>
              <a:t>για </a:t>
            </a:r>
            <a:r>
              <a:rPr lang="en-US" dirty="0"/>
              <a:t>VR</a:t>
            </a:r>
            <a:r>
              <a:rPr lang="el-GR" dirty="0"/>
              <a:t>/</a:t>
            </a:r>
            <a:r>
              <a:rPr lang="en-US" dirty="0"/>
              <a:t>MR </a:t>
            </a:r>
            <a:r>
              <a:rPr lang="el-GR" dirty="0"/>
              <a:t>αποφεύγουμε το </a:t>
            </a:r>
            <a:r>
              <a:rPr lang="en-US" dirty="0"/>
              <a:t>motion sickness</a:t>
            </a:r>
          </a:p>
        </p:txBody>
      </p:sp>
      <p:sp>
        <p:nvSpPr>
          <p:cNvPr id="4" name="Slide Number Placeholder 3"/>
          <p:cNvSpPr>
            <a:spLocks noGrp="1"/>
          </p:cNvSpPr>
          <p:nvPr>
            <p:ph type="sldNum" sz="quarter" idx="5"/>
          </p:nvPr>
        </p:nvSpPr>
        <p:spPr/>
        <p:txBody>
          <a:bodyPr/>
          <a:lstStyle/>
          <a:p>
            <a:fld id="{93322314-975C-554B-8A12-FD962E3F8AC7}" type="slidenum">
              <a:rPr lang="en-US" smtClean="0"/>
              <a:pPr/>
              <a:t>15</a:t>
            </a:fld>
            <a:endParaRPr lang="en-US" dirty="0"/>
          </a:p>
        </p:txBody>
      </p:sp>
    </p:spTree>
    <p:extLst>
      <p:ext uri="{BB962C8B-B14F-4D97-AF65-F5344CB8AC3E}">
        <p14:creationId xmlns:p14="http://schemas.microsoft.com/office/powerpoint/2010/main" val="5479219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Υποδομή από αρχιτεκτονικές προδιαγραφές πληροφοριών πχ., </a:t>
            </a:r>
            <a:r>
              <a:rPr lang="en-US" dirty="0"/>
              <a:t>TOGAF (enterprise architecture framework) &amp; ITIL library </a:t>
            </a:r>
            <a:r>
              <a:rPr lang="el-GR" dirty="0"/>
              <a:t>για </a:t>
            </a:r>
            <a:r>
              <a:rPr lang="en-US" dirty="0"/>
              <a:t>best practices </a:t>
            </a:r>
            <a:r>
              <a:rPr lang="el-GR" dirty="0"/>
              <a:t>στο </a:t>
            </a:r>
            <a:r>
              <a:rPr lang="en-US" dirty="0"/>
              <a:t>Information Technology </a:t>
            </a:r>
            <a:r>
              <a:rPr lang="el-GR" dirty="0"/>
              <a:t>ώστε να υπάρξουν τα </a:t>
            </a:r>
            <a:r>
              <a:rPr lang="en-US" dirty="0"/>
              <a:t>Information Technology service management</a:t>
            </a:r>
            <a:r>
              <a:rPr lang="el-GR" dirty="0"/>
              <a:t> </a:t>
            </a:r>
            <a:r>
              <a:rPr lang="en-US" dirty="0"/>
              <a:t>services (ITSM services) </a:t>
            </a:r>
            <a:r>
              <a:rPr lang="el-GR" dirty="0"/>
              <a:t>για ένα </a:t>
            </a:r>
            <a:r>
              <a:rPr lang="en-US" dirty="0"/>
              <a:t>business.</a:t>
            </a:r>
          </a:p>
          <a:p>
            <a:r>
              <a:rPr lang="el-GR" dirty="0"/>
              <a:t>Σε τεχνολογικό τομέα αλλά και οικοσυστήματα που το περιβάλουν ώστε να υπάρξουν </a:t>
            </a:r>
            <a:r>
              <a:rPr lang="el-GR" dirty="0" err="1"/>
              <a:t>διεπαφές</a:t>
            </a:r>
            <a:r>
              <a:rPr lang="el-GR" dirty="0"/>
              <a:t> επικοινωνίας μεταξύ τους αλλά και </a:t>
            </a:r>
            <a:r>
              <a:rPr lang="en-US" dirty="0"/>
              <a:t>streamlined workflows </a:t>
            </a:r>
            <a:r>
              <a:rPr lang="el-GR" dirty="0"/>
              <a:t>λειτουργείας τους από χρήστες και αυτοματισμοί διεργασιών (</a:t>
            </a:r>
            <a:r>
              <a:rPr lang="en-US" dirty="0"/>
              <a:t>automation processes). </a:t>
            </a:r>
            <a:r>
              <a:rPr lang="el-GR" dirty="0"/>
              <a:t>Δηλαδή να υπάρχει έλεγχος </a:t>
            </a:r>
            <a:r>
              <a:rPr lang="en-US" dirty="0"/>
              <a:t>proactive </a:t>
            </a:r>
            <a:r>
              <a:rPr lang="el-GR" dirty="0"/>
              <a:t>κατάσταση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16</a:t>
            </a:fld>
            <a:endParaRPr lang="en-US" dirty="0"/>
          </a:p>
        </p:txBody>
      </p:sp>
    </p:spTree>
    <p:extLst>
      <p:ext uri="{BB962C8B-B14F-4D97-AF65-F5344CB8AC3E}">
        <p14:creationId xmlns:p14="http://schemas.microsoft.com/office/powerpoint/2010/main" val="2729025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Για την υλοποίηση </a:t>
            </a:r>
            <a:r>
              <a:rPr lang="en-US" dirty="0"/>
              <a:t>gameplay mechanics </a:t>
            </a:r>
            <a:r>
              <a:rPr lang="el-GR" dirty="0"/>
              <a:t>και </a:t>
            </a:r>
            <a:r>
              <a:rPr lang="en-US" dirty="0"/>
              <a:t>deploy </a:t>
            </a:r>
            <a:r>
              <a:rPr lang="el-GR" dirty="0"/>
              <a:t>στο</a:t>
            </a:r>
            <a:r>
              <a:rPr lang="en-US" dirty="0"/>
              <a:t> public cloud </a:t>
            </a:r>
            <a:r>
              <a:rPr lang="el-GR" dirty="0"/>
              <a:t>θα χρειαστεί προφανώς να γίνει </a:t>
            </a:r>
            <a:r>
              <a:rPr lang="en-US" dirty="0"/>
              <a:t>host </a:t>
            </a:r>
            <a:r>
              <a:rPr lang="el-GR" dirty="0"/>
              <a:t>σε διακομιστή με δυναμική απαιτήσει πόρων σύμφωνα με τις απαιτήσεις χρηστών. Επιπλέον θα χρειαστούν βάσεις δεδομένων για αποθηκεύσει δεδομένων και εξόρυξή τους ώστε να φτιαχτούν μοντέλα πρόβλεψης και </a:t>
            </a:r>
            <a:r>
              <a:rPr lang="en-US" dirty="0"/>
              <a:t>analytics</a:t>
            </a:r>
            <a:r>
              <a:rPr lang="el-GR" dirty="0"/>
              <a:t> άρα θα πρέπει να υπάρχει Εμπιστευτικότητα Ακεραιότητα και Διαθεσιμότητα </a:t>
            </a:r>
            <a:r>
              <a:rPr lang="en-US" dirty="0"/>
              <a:t>(CIA triad). </a:t>
            </a:r>
            <a:r>
              <a:rPr lang="el-GR" dirty="0"/>
              <a:t>Επίσης όλα αυτά θα λαμβάνουν χώρο σε </a:t>
            </a:r>
            <a:r>
              <a:rPr lang="en-US" dirty="0"/>
              <a:t>Data center </a:t>
            </a:r>
            <a:r>
              <a:rPr lang="el-GR" dirty="0"/>
              <a:t>και κατά πάσα πιθανότητα όχι </a:t>
            </a:r>
            <a:r>
              <a:rPr lang="en-US" dirty="0"/>
              <a:t>on-premises </a:t>
            </a:r>
            <a:r>
              <a:rPr lang="el-GR" dirty="0"/>
              <a:t>πλέον.</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17</a:t>
            </a:fld>
            <a:endParaRPr lang="en-US" dirty="0"/>
          </a:p>
        </p:txBody>
      </p:sp>
    </p:spTree>
    <p:extLst>
      <p:ext uri="{BB962C8B-B14F-4D97-AF65-F5344CB8AC3E}">
        <p14:creationId xmlns:p14="http://schemas.microsoft.com/office/powerpoint/2010/main" val="3511860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Ένα </a:t>
            </a:r>
            <a:r>
              <a:rPr lang="en-US" dirty="0"/>
              <a:t>Venn diagram </a:t>
            </a:r>
            <a:r>
              <a:rPr lang="el-GR" dirty="0"/>
              <a:t>για σχέση μεταξύ </a:t>
            </a:r>
            <a:r>
              <a:rPr lang="en-US" dirty="0"/>
              <a:t>Extended Reality </a:t>
            </a:r>
            <a:r>
              <a:rPr lang="el-GR" dirty="0"/>
              <a:t>και το </a:t>
            </a:r>
            <a:r>
              <a:rPr lang="el-GR" dirty="0" err="1"/>
              <a:t>υπερσύνολο</a:t>
            </a:r>
            <a:r>
              <a:rPr lang="en-US" dirty="0"/>
              <a:t> metaverse</a:t>
            </a:r>
          </a:p>
          <a:p>
            <a:endParaRPr lang="en-US" dirty="0"/>
          </a:p>
          <a:p>
            <a:r>
              <a:rPr lang="el-GR" dirty="0"/>
              <a:t>Παρατηρούμε ότι τα </a:t>
            </a:r>
            <a:r>
              <a:rPr lang="en-US" dirty="0"/>
              <a:t>gameplay mechanics </a:t>
            </a:r>
            <a:r>
              <a:rPr lang="el-GR" dirty="0"/>
              <a:t>είναι το </a:t>
            </a:r>
            <a:r>
              <a:rPr lang="en-US" dirty="0"/>
              <a:t>core </a:t>
            </a:r>
            <a:r>
              <a:rPr lang="el-GR" dirty="0"/>
              <a:t>κομμάτι παντού</a:t>
            </a:r>
          </a:p>
        </p:txBody>
      </p:sp>
      <p:sp>
        <p:nvSpPr>
          <p:cNvPr id="4" name="Slide Number Placeholder 3"/>
          <p:cNvSpPr>
            <a:spLocks noGrp="1"/>
          </p:cNvSpPr>
          <p:nvPr>
            <p:ph type="sldNum" sz="quarter" idx="5"/>
          </p:nvPr>
        </p:nvSpPr>
        <p:spPr/>
        <p:txBody>
          <a:bodyPr/>
          <a:lstStyle/>
          <a:p>
            <a:fld id="{93322314-975C-554B-8A12-FD962E3F8AC7}" type="slidenum">
              <a:rPr lang="en-US" smtClean="0"/>
              <a:pPr/>
              <a:t>18</a:t>
            </a:fld>
            <a:endParaRPr lang="en-US" dirty="0"/>
          </a:p>
        </p:txBody>
      </p:sp>
    </p:spTree>
    <p:extLst>
      <p:ext uri="{BB962C8B-B14F-4D97-AF65-F5344CB8AC3E}">
        <p14:creationId xmlns:p14="http://schemas.microsoft.com/office/powerpoint/2010/main" val="2399411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Παρατηρούμε τα δεδομένα από την </a:t>
            </a:r>
            <a:r>
              <a:rPr lang="en-US" dirty="0"/>
              <a:t>ISFE (Europe's video game industry)</a:t>
            </a:r>
            <a:r>
              <a:rPr lang="el-GR" dirty="0"/>
              <a:t> για την γραμμική αύξηση των τελευταίων ετών ιδίως λόγο την πανδημίας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19</a:t>
            </a:fld>
            <a:endParaRPr lang="en-US" dirty="0"/>
          </a:p>
        </p:txBody>
      </p:sp>
    </p:spTree>
    <p:extLst>
      <p:ext uri="{BB962C8B-B14F-4D97-AF65-F5344CB8AC3E}">
        <p14:creationId xmlns:p14="http://schemas.microsoft.com/office/powerpoint/2010/main" val="2583888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Είμαι ο Μάρκου Μιχαήλ</a:t>
            </a:r>
          </a:p>
          <a:p>
            <a:endParaRPr lang="el-GR" dirty="0"/>
          </a:p>
          <a:p>
            <a:r>
              <a:rPr lang="el-GR" dirty="0"/>
              <a:t>Ασχολούμαι ιδίως στο παρελθόν με </a:t>
            </a:r>
            <a:r>
              <a:rPr lang="en-US" dirty="0"/>
              <a:t>Cisco Service Provider</a:t>
            </a:r>
            <a:r>
              <a:rPr lang="el-GR" dirty="0"/>
              <a:t> Δίκτυα κάνοντας πρακτική σε Αθήνα-Θεσσαλονίκη σε </a:t>
            </a:r>
            <a:r>
              <a:rPr lang="el-GR" dirty="0" err="1"/>
              <a:t>Παρόχους</a:t>
            </a:r>
            <a:r>
              <a:rPr lang="el-GR" dirty="0"/>
              <a:t> </a:t>
            </a:r>
            <a:r>
              <a:rPr lang="en-US" dirty="0"/>
              <a:t>Vodafone-OTE</a:t>
            </a:r>
          </a:p>
          <a:p>
            <a:endParaRPr lang="en-US" dirty="0"/>
          </a:p>
          <a:p>
            <a:r>
              <a:rPr lang="el-GR" dirty="0"/>
              <a:t>Πλέον επικεντρώνομαι στον εικονικό κόσμο</a:t>
            </a:r>
            <a:r>
              <a:rPr lang="en-US" dirty="0"/>
              <a:t> </a:t>
            </a:r>
            <a:r>
              <a:rPr lang="el-GR" dirty="0"/>
              <a:t>κυρίως με </a:t>
            </a:r>
            <a:r>
              <a:rPr lang="en-US" dirty="0"/>
              <a:t>video-games</a:t>
            </a:r>
            <a:r>
              <a:rPr lang="el-GR" dirty="0"/>
              <a:t> με πολλαπλούς παίχτες στην </a:t>
            </a:r>
            <a:r>
              <a:rPr lang="en-US" dirty="0"/>
              <a:t>Unreal Engine</a:t>
            </a:r>
            <a:endParaRPr lang="el-GR" dirty="0"/>
          </a:p>
          <a:p>
            <a:endParaRPr lang="el-GR" dirty="0"/>
          </a:p>
          <a:p>
            <a:r>
              <a:rPr lang="el-GR" dirty="0"/>
              <a:t>Στα </a:t>
            </a:r>
            <a:r>
              <a:rPr lang="en-US" dirty="0"/>
              <a:t>link</a:t>
            </a:r>
            <a:r>
              <a:rPr lang="el-GR" dirty="0"/>
              <a:t> θα βρείτε πληροφορίες και το </a:t>
            </a:r>
            <a:r>
              <a:rPr lang="en-US" dirty="0"/>
              <a:t>portfolio </a:t>
            </a:r>
            <a:r>
              <a:rPr lang="el-GR" dirty="0"/>
              <a:t>μου.</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a:t>
            </a:fld>
            <a:endParaRPr lang="en-US" dirty="0"/>
          </a:p>
        </p:txBody>
      </p:sp>
    </p:spTree>
    <p:extLst>
      <p:ext uri="{BB962C8B-B14F-4D97-AF65-F5344CB8AC3E}">
        <p14:creationId xmlns:p14="http://schemas.microsoft.com/office/powerpoint/2010/main" val="1364859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Ο κύκλος της εξελίξεις που η κάθε ενότητα είναι προϊόν τις προηγούμενης που σημαίνει δεν είναι </a:t>
            </a:r>
            <a:r>
              <a:rPr lang="en-US" dirty="0"/>
              <a:t>standalone </a:t>
            </a:r>
            <a:r>
              <a:rPr lang="el-GR" dirty="0"/>
              <a:t>αλλά όλα συνδέονται μεταξύ τους όπως και τα </a:t>
            </a:r>
            <a:r>
              <a:rPr lang="en-US" dirty="0"/>
              <a:t>application programmable interfaces (API).</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Observation!! </a:t>
            </a:r>
            <a:r>
              <a:rPr lang="el-GR" dirty="0"/>
              <a:t>όπως είπε και ο μαθηματικός αλλά και παίχτης σκάκι </a:t>
            </a:r>
            <a:r>
              <a:rPr lang="en-US" dirty="0"/>
              <a:t>MAX EUWE </a:t>
            </a:r>
            <a:r>
              <a:rPr lang="el-GR" dirty="0"/>
              <a:t>Η στρατηγική θέλει σκέψη, η τακτική θέλει παρατήρηση.</a:t>
            </a:r>
            <a:r>
              <a:rPr lang="en-US" dirty="0"/>
              <a:t> - </a:t>
            </a:r>
            <a:r>
              <a:rPr lang="en-US" sz="1800" b="0" i="0" u="none" strike="sngStrike" dirty="0">
                <a:solidFill>
                  <a:srgbClr val="101010"/>
                </a:solidFill>
                <a:effectLst/>
                <a:latin typeface="Arial" panose="020B0604020202020204" pitchFamily="34" charset="0"/>
              </a:rPr>
              <a:t>Strategy requires thought, tactics require observation.</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20</a:t>
            </a:fld>
            <a:endParaRPr lang="en-US" dirty="0"/>
          </a:p>
        </p:txBody>
      </p:sp>
    </p:spTree>
    <p:extLst>
      <p:ext uri="{BB962C8B-B14F-4D97-AF65-F5344CB8AC3E}">
        <p14:creationId xmlns:p14="http://schemas.microsoft.com/office/powerpoint/2010/main" val="3952626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Κατανόηση απαιτήσεων με έρευνα διαθέσιμων εργαλείων</a:t>
            </a:r>
          </a:p>
          <a:p>
            <a:endParaRPr lang="el-GR" dirty="0"/>
          </a:p>
          <a:p>
            <a:r>
              <a:rPr lang="el-GR" dirty="0"/>
              <a:t>Ποιες είναι οι βασικές απαιτήσεις διεκπεραιώσεις ενός </a:t>
            </a:r>
            <a:r>
              <a:rPr lang="en-US" dirty="0"/>
              <a:t>project? </a:t>
            </a:r>
          </a:p>
          <a:p>
            <a:r>
              <a:rPr lang="el-GR" dirty="0"/>
              <a:t>Ξεκινώντας κάνοντας έρευνα στα εργαλεία που υπάρχουν και ποιο οφέλη περισσότερο την συγκεκριμένη δουλειά? </a:t>
            </a:r>
            <a:endParaRPr lang="en-US" dirty="0"/>
          </a:p>
          <a:p>
            <a:r>
              <a:rPr lang="el-GR" dirty="0"/>
              <a:t>Σύμφωνα με τις δυνατότητες </a:t>
            </a:r>
            <a:r>
              <a:rPr lang="en-US" dirty="0"/>
              <a:t>stability</a:t>
            </a:r>
            <a:r>
              <a:rPr lang="el-GR" dirty="0"/>
              <a:t> του εργαλείου, </a:t>
            </a:r>
            <a:r>
              <a:rPr lang="en-US" dirty="0"/>
              <a:t>community (help, tutorials), streamlined workflow </a:t>
            </a:r>
            <a:r>
              <a:rPr lang="el-GR" dirty="0"/>
              <a:t>και οικοσύστημα για τον χρήστη.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21</a:t>
            </a:fld>
            <a:endParaRPr lang="en-US" dirty="0"/>
          </a:p>
        </p:txBody>
      </p:sp>
    </p:spTree>
    <p:extLst>
      <p:ext uri="{BB962C8B-B14F-4D97-AF65-F5344CB8AC3E}">
        <p14:creationId xmlns:p14="http://schemas.microsoft.com/office/powerpoint/2010/main" val="1497768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παρελθόν ο παραδοσιακός τρόπος </a:t>
            </a:r>
            <a:r>
              <a:rPr lang="en-US" dirty="0"/>
              <a:t>rendering </a:t>
            </a:r>
            <a:r>
              <a:rPr lang="el-GR" dirty="0"/>
              <a:t>σε εποχές 1990 γινόταν με </a:t>
            </a:r>
            <a:r>
              <a:rPr lang="en-US" dirty="0"/>
              <a:t>ray-cast</a:t>
            </a:r>
            <a:endParaRPr lang="el-GR" dirty="0"/>
          </a:p>
          <a:p>
            <a:endParaRPr lang="el-GR" dirty="0"/>
          </a:p>
          <a:p>
            <a:r>
              <a:rPr lang="el-GR" dirty="0"/>
              <a:t>Τα παιχνίδια ήταν 90 μοιρών γωνίες του εδάφους με το τοίχο και δημιουργούνταν από </a:t>
            </a:r>
            <a:r>
              <a:rPr lang="en-US" dirty="0"/>
              <a:t>2D Plane Projection </a:t>
            </a:r>
            <a:r>
              <a:rPr lang="el-GR" dirty="0"/>
              <a:t>ένα </a:t>
            </a:r>
            <a:r>
              <a:rPr lang="en-US" dirty="0"/>
              <a:t>3D</a:t>
            </a:r>
            <a:r>
              <a:rPr lang="el-GR" dirty="0"/>
              <a:t> </a:t>
            </a:r>
            <a:r>
              <a:rPr lang="en-US" dirty="0"/>
              <a:t>environment</a:t>
            </a:r>
          </a:p>
          <a:p>
            <a:endParaRPr lang="en-US" dirty="0"/>
          </a:p>
          <a:p>
            <a:r>
              <a:rPr lang="el-GR" dirty="0"/>
              <a:t>Πλέον λόγο ισχυρότερου υλικού αλλά και αλγορίθμων έχουμε το </a:t>
            </a:r>
            <a:r>
              <a:rPr lang="en-US" dirty="0"/>
              <a:t>ray trace </a:t>
            </a:r>
            <a:r>
              <a:rPr lang="el-GR" dirty="0"/>
              <a:t>με περισσότερα </a:t>
            </a:r>
            <a:r>
              <a:rPr lang="en-US" dirty="0"/>
              <a:t>rays.</a:t>
            </a:r>
          </a:p>
        </p:txBody>
      </p:sp>
      <p:sp>
        <p:nvSpPr>
          <p:cNvPr id="4" name="Slide Number Placeholder 3"/>
          <p:cNvSpPr>
            <a:spLocks noGrp="1"/>
          </p:cNvSpPr>
          <p:nvPr>
            <p:ph type="sldNum" sz="quarter" idx="5"/>
          </p:nvPr>
        </p:nvSpPr>
        <p:spPr/>
        <p:txBody>
          <a:bodyPr/>
          <a:lstStyle/>
          <a:p>
            <a:fld id="{93322314-975C-554B-8A12-FD962E3F8AC7}" type="slidenum">
              <a:rPr lang="en-US" smtClean="0"/>
              <a:pPr/>
              <a:t>22</a:t>
            </a:fld>
            <a:endParaRPr lang="en-US" dirty="0"/>
          </a:p>
        </p:txBody>
      </p:sp>
    </p:spTree>
    <p:extLst>
      <p:ext uri="{BB962C8B-B14F-4D97-AF65-F5344CB8AC3E}">
        <p14:creationId xmlns:p14="http://schemas.microsoft.com/office/powerpoint/2010/main" val="22169047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συγκεκριμένο </a:t>
            </a:r>
            <a:r>
              <a:rPr lang="en-US" dirty="0"/>
              <a:t>project</a:t>
            </a:r>
            <a:r>
              <a:rPr lang="el-GR" dirty="0"/>
              <a:t> επιλέχτηκε η </a:t>
            </a:r>
            <a:r>
              <a:rPr lang="en-US" dirty="0"/>
              <a:t>Unreal Engine 5 </a:t>
            </a:r>
            <a:r>
              <a:rPr lang="el-GR" dirty="0"/>
              <a:t>και είναι </a:t>
            </a:r>
            <a:r>
              <a:rPr lang="en-US" dirty="0"/>
              <a:t>source available </a:t>
            </a:r>
            <a:r>
              <a:rPr lang="el-GR" dirty="0"/>
              <a:t>αλλά όχι </a:t>
            </a:r>
            <a:r>
              <a:rPr lang="en-US" dirty="0"/>
              <a:t>open-source </a:t>
            </a:r>
            <a:r>
              <a:rPr lang="el-GR" dirty="0"/>
              <a:t>αυτό φέρνει πολλά πλεονεκτήματα και για τους </a:t>
            </a:r>
            <a:r>
              <a:rPr lang="en-US" dirty="0"/>
              <a:t>contributors </a:t>
            </a:r>
            <a:r>
              <a:rPr lang="el-GR" dirty="0"/>
              <a:t>αλλά και για το μέλλον της.</a:t>
            </a:r>
          </a:p>
          <a:p>
            <a:endParaRPr lang="el-GR" dirty="0"/>
          </a:p>
          <a:p>
            <a:r>
              <a:rPr lang="el-GR" dirty="0"/>
              <a:t>Καθώς η δυνατότητες της έχουν ξεχωρίσει τα τελευταία χρόνια ιδίως με την έλευση της έκδοσης 5 πριν λίγους μήνες, όλοι οι κολοσσοί της ΑΑΑ </a:t>
            </a:r>
            <a:r>
              <a:rPr lang="en-US" dirty="0"/>
              <a:t>gaming </a:t>
            </a:r>
            <a:r>
              <a:rPr lang="el-GR" dirty="0"/>
              <a:t>βιομηχανίας πλέον άρχισαν να την χρησιμοποιούν.</a:t>
            </a:r>
          </a:p>
          <a:p>
            <a:endParaRPr lang="el-GR" dirty="0"/>
          </a:p>
          <a:p>
            <a:endParaRPr lang="el-GR" dirty="0"/>
          </a:p>
          <a:p>
            <a:endParaRPr lang="el-GR" dirty="0"/>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23</a:t>
            </a:fld>
            <a:endParaRPr lang="en-US" dirty="0"/>
          </a:p>
        </p:txBody>
      </p:sp>
    </p:spTree>
    <p:extLst>
      <p:ext uri="{BB962C8B-B14F-4D97-AF65-F5344CB8AC3E}">
        <p14:creationId xmlns:p14="http://schemas.microsoft.com/office/powerpoint/2010/main" val="26236923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Παρατηρούμε κάποια </a:t>
            </a:r>
            <a:r>
              <a:rPr lang="en-US" dirty="0"/>
              <a:t>gameplay mechanics </a:t>
            </a:r>
            <a:r>
              <a:rPr lang="el-GR" dirty="0"/>
              <a:t>από τίτλους παιχνιδιού που κουβαλούν την έννοια του </a:t>
            </a:r>
            <a:r>
              <a:rPr lang="en-US" dirty="0"/>
              <a:t>metaverse</a:t>
            </a:r>
            <a:r>
              <a:rPr lang="el-GR" dirty="0"/>
              <a:t> εν μέρη.</a:t>
            </a:r>
            <a:endParaRPr lang="en-US" dirty="0"/>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l-GR" sz="1200" strike="sngStrike" dirty="0">
                <a:latin typeface="Arial" panose="020B0604020202020204" pitchFamily="34" charset="0"/>
                <a:cs typeface="Arial" panose="020B0604020202020204" pitchFamily="34" charset="0"/>
              </a:rPr>
              <a:t>Ένα </a:t>
            </a:r>
            <a:r>
              <a:rPr lang="en-US" sz="1200" strike="sngStrike" dirty="0">
                <a:latin typeface="Arial" panose="020B0604020202020204" pitchFamily="34" charset="0"/>
                <a:cs typeface="Arial" panose="020B0604020202020204" pitchFamily="34" charset="0"/>
              </a:rPr>
              <a:t>multi-platform</a:t>
            </a:r>
            <a:r>
              <a:rPr lang="el-GR" sz="1200" strike="sngStrike" dirty="0">
                <a:latin typeface="Arial" panose="020B0604020202020204" pitchFamily="34" charset="0"/>
                <a:cs typeface="Arial" panose="020B0604020202020204" pitchFamily="34" charset="0"/>
              </a:rPr>
              <a:t> κεντρικό μέρος για παρέα με φίλους/οικογένειες, εξερεύνηση, ψυχαγωγία, μάθηση και το πιο σημαντικό είναι συνεπές με την τεράστια εξέλιξη και ανάπτυξη για τα επόμενα χρόνια. Δεν είναι απλώς ένα παιχνίδι, είναι ένα μέρος. Ένα εικονικό σύμπαν.</a:t>
            </a:r>
            <a:endParaRPr lang="en-US" sz="1200" strike="sngStrike"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3322314-975C-554B-8A12-FD962E3F8AC7}" type="slidenum">
              <a:rPr lang="en-US" smtClean="0"/>
              <a:pPr/>
              <a:t>24</a:t>
            </a:fld>
            <a:endParaRPr lang="en-US" dirty="0"/>
          </a:p>
        </p:txBody>
      </p:sp>
    </p:spTree>
    <p:extLst>
      <p:ext uri="{BB962C8B-B14F-4D97-AF65-F5344CB8AC3E}">
        <p14:creationId xmlns:p14="http://schemas.microsoft.com/office/powerpoint/2010/main" val="21967022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trike="sngStrike" dirty="0"/>
              <a:t>Game population Charts</a:t>
            </a:r>
          </a:p>
          <a:p>
            <a:endParaRPr lang="en-US" dirty="0"/>
          </a:p>
          <a:p>
            <a:r>
              <a:rPr lang="el-GR" dirty="0"/>
              <a:t>Όταν αναφερόμαστε ότι οι αριθμοί δεν πολλοί μετράν είναι διότι υπάρχουν πολλοί παράγοντας επιτυχίας ενός προϊόντος πέρα από την μηχανική. Για να πετύχει πρέπει σε επίπεδο </a:t>
            </a:r>
            <a:r>
              <a:rPr lang="en-US" dirty="0"/>
              <a:t>Product, Engineer, Market </a:t>
            </a:r>
            <a:r>
              <a:rPr lang="el-GR" dirty="0"/>
              <a:t>να είναι άριστο</a:t>
            </a:r>
          </a:p>
          <a:p>
            <a:endParaRPr lang="el-GR" dirty="0"/>
          </a:p>
          <a:p>
            <a:r>
              <a:rPr lang="el-GR" dirty="0"/>
              <a:t>Δηλαδή το προϊόν να είναι χρήσιμο να έχει καλή προσεγγίσει στην λύση του προβλήματος αλγοριθμικά και αρχιτεκτονικά, συνδυάζοντας το με το </a:t>
            </a:r>
            <a:r>
              <a:rPr lang="en-US" dirty="0"/>
              <a:t>user experience </a:t>
            </a:r>
            <a:r>
              <a:rPr lang="el-GR" dirty="0"/>
              <a:t>για μια θετική </a:t>
            </a:r>
            <a:r>
              <a:rPr lang="en-US" dirty="0"/>
              <a:t>streamlined</a:t>
            </a:r>
            <a:r>
              <a:rPr lang="el-GR" dirty="0"/>
              <a:t> εμπειρία από τον χρήστη και </a:t>
            </a:r>
            <a:r>
              <a:rPr lang="en-US" dirty="0"/>
              <a:t>marketing target </a:t>
            </a:r>
            <a:r>
              <a:rPr lang="el-GR" dirty="0"/>
              <a:t>ως προς την προώθηση &amp; </a:t>
            </a:r>
            <a:r>
              <a:rPr lang="en-US" dirty="0"/>
              <a:t>Feedback </a:t>
            </a:r>
            <a:r>
              <a:rPr lang="el-GR" dirty="0"/>
              <a:t>αλλά και μέσα από αυτό</a:t>
            </a:r>
            <a:r>
              <a:rPr lang="en-US" dirty="0"/>
              <a:t> continual improvement</a:t>
            </a:r>
            <a:r>
              <a:rPr lang="el-GR" dirty="0"/>
              <a:t>.</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25</a:t>
            </a:fld>
            <a:endParaRPr lang="en-US" dirty="0"/>
          </a:p>
        </p:txBody>
      </p:sp>
    </p:spTree>
    <p:extLst>
      <p:ext uri="{BB962C8B-B14F-4D97-AF65-F5344CB8AC3E}">
        <p14:creationId xmlns:p14="http://schemas.microsoft.com/office/powerpoint/2010/main" val="7017624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Όπως είχαμε αναφέρει κάνοντας «παρατήρηση» των επιτυχημένων παιχνιδιών και μηχανισμών μπορούμε να αποσυνθέσουμε και να προβούμε σε καινοτομίες ακολουθώντας δοκιμές μέσο χρήσης </a:t>
            </a:r>
            <a:r>
              <a:rPr lang="en-US" dirty="0"/>
              <a:t>product reverse engineering.</a:t>
            </a:r>
          </a:p>
          <a:p>
            <a:r>
              <a:rPr lang="el-GR" dirty="0"/>
              <a:t>Εύρεση </a:t>
            </a:r>
            <a:r>
              <a:rPr lang="en-US" dirty="0"/>
              <a:t>formulas = </a:t>
            </a:r>
            <a:r>
              <a:rPr lang="el-GR" dirty="0"/>
              <a:t>τροποποίηση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26</a:t>
            </a:fld>
            <a:endParaRPr lang="en-US" dirty="0"/>
          </a:p>
        </p:txBody>
      </p:sp>
    </p:spTree>
    <p:extLst>
      <p:ext uri="{BB962C8B-B14F-4D97-AF65-F5344CB8AC3E}">
        <p14:creationId xmlns:p14="http://schemas.microsoft.com/office/powerpoint/2010/main" val="20313455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«Στην εποχή της ψηφιακής τεχνολογίας, κάθε επιχείρηση είναι μια επιχείρηση λογισμικού.</a:t>
            </a:r>
          </a:p>
          <a:p>
            <a:r>
              <a:rPr lang="el-GR" dirty="0"/>
              <a:t>Η ευελιξία δεν είναι επιλογή ή κάτι μόνο για τεχνικές ομάδες, είναι </a:t>
            </a:r>
            <a:r>
              <a:rPr lang="en-US" dirty="0"/>
              <a:t>business imperative</a:t>
            </a:r>
            <a:r>
              <a:rPr lang="el-GR" dirty="0"/>
              <a:t>».</a:t>
            </a:r>
            <a:endParaRPr lang="en-US" dirty="0"/>
          </a:p>
          <a:p>
            <a:endParaRPr lang="en-US" dirty="0"/>
          </a:p>
          <a:p>
            <a:r>
              <a:rPr lang="el-GR" dirty="0" err="1"/>
              <a:t>Δηλαδη</a:t>
            </a:r>
            <a:r>
              <a:rPr lang="el-GR" dirty="0"/>
              <a:t> πρέπει να υπάρξει </a:t>
            </a:r>
            <a:r>
              <a:rPr lang="en-US" dirty="0"/>
              <a:t>agility </a:t>
            </a:r>
            <a:r>
              <a:rPr lang="el-GR" dirty="0"/>
              <a:t>και το να </a:t>
            </a:r>
            <a:r>
              <a:rPr lang="el-GR" dirty="0" err="1"/>
              <a:t>υπαρξει</a:t>
            </a:r>
            <a:r>
              <a:rPr lang="el-GR" dirty="0"/>
              <a:t> </a:t>
            </a:r>
            <a:r>
              <a:rPr lang="el-GR" dirty="0" err="1"/>
              <a:t>εννούμε</a:t>
            </a:r>
            <a:r>
              <a:rPr lang="el-GR" dirty="0"/>
              <a:t> </a:t>
            </a:r>
            <a:r>
              <a:rPr lang="el-GR" dirty="0" err="1"/>
              <a:t>ριζικα</a:t>
            </a:r>
            <a:r>
              <a:rPr lang="el-GR" dirty="0"/>
              <a:t> λειτουργική ώστε να προχωρήσει από </a:t>
            </a:r>
            <a:r>
              <a:rPr lang="en-US" dirty="0"/>
              <a:t>idea -&gt; reality to project vision.</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27</a:t>
            </a:fld>
            <a:endParaRPr lang="en-US" dirty="0"/>
          </a:p>
        </p:txBody>
      </p:sp>
    </p:spTree>
    <p:extLst>
      <p:ext uri="{BB962C8B-B14F-4D97-AF65-F5344CB8AC3E}">
        <p14:creationId xmlns:p14="http://schemas.microsoft.com/office/powerpoint/2010/main" val="27788962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Ευχαριστούμε!</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28</a:t>
            </a:fld>
            <a:endParaRPr lang="en-US" dirty="0"/>
          </a:p>
        </p:txBody>
      </p:sp>
    </p:spTree>
    <p:extLst>
      <p:ext uri="{BB962C8B-B14F-4D97-AF65-F5344CB8AC3E}">
        <p14:creationId xmlns:p14="http://schemas.microsoft.com/office/powerpoint/2010/main" val="507736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Θερμές ευχαριστίες στην οικογένεια μου και καθηγητές μου του Μητροπολιτικού ιδιαίτερα στον ΄Μέντορα μου Δόκτορα Χρήστος </a:t>
            </a:r>
            <a:r>
              <a:rPr lang="el-GR" dirty="0" err="1"/>
              <a:t>Φραντζίδη</a:t>
            </a:r>
            <a:r>
              <a:rPr lang="el-GR" dirty="0"/>
              <a:t>.</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a:t>
            </a:fld>
            <a:endParaRPr lang="en-US" dirty="0"/>
          </a:p>
        </p:txBody>
      </p:sp>
    </p:spTree>
    <p:extLst>
      <p:ext uri="{BB962C8B-B14F-4D97-AF65-F5344CB8AC3E}">
        <p14:creationId xmlns:p14="http://schemas.microsoft.com/office/powerpoint/2010/main" val="3646212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βίντεο θα δούμε ένα </a:t>
            </a:r>
            <a:r>
              <a:rPr lang="en-US" dirty="0"/>
              <a:t>third party module to VoIP </a:t>
            </a:r>
            <a:r>
              <a:rPr lang="el-GR" dirty="0"/>
              <a:t>σε </a:t>
            </a:r>
            <a:r>
              <a:rPr lang="en-US" dirty="0"/>
              <a:t>showcase </a:t>
            </a:r>
            <a:r>
              <a:rPr lang="el-GR" dirty="0"/>
              <a:t>φυσικά δεν είναι ο σωστός τρόπος να δοκιμάσεις έτσι τον μηχανισμό διότι θέλει διαφορετικά </a:t>
            </a:r>
            <a:r>
              <a:rPr lang="en-US" dirty="0"/>
              <a:t>game instances </a:t>
            </a:r>
            <a:r>
              <a:rPr lang="el-GR" dirty="0"/>
              <a:t>σε διαφορετικούς φυσικούς υπολογιστές.</a:t>
            </a:r>
          </a:p>
          <a:p>
            <a:endParaRPr lang="el-GR" dirty="0"/>
          </a:p>
          <a:p>
            <a:r>
              <a:rPr lang="el-GR" dirty="0"/>
              <a:t>Αυτό που βλέπεται είναι ένας μηχανισμός ενσωματωμένος σε έναν τρισδιάστατο κόσμο και </a:t>
            </a:r>
            <a:r>
              <a:rPr lang="en-US" dirty="0"/>
              <a:t>Multiplayer(client server </a:t>
            </a:r>
            <a:r>
              <a:rPr lang="el-GR" dirty="0"/>
              <a:t>επικοινωνία), μια πλατφόρμα δηλαδή που είναι</a:t>
            </a:r>
            <a:r>
              <a:rPr lang="en-US" dirty="0"/>
              <a:t> abstracted </a:t>
            </a:r>
            <a:r>
              <a:rPr lang="el-GR" dirty="0"/>
              <a:t>Και μπορεί να ενσωματωθεί σε οποιοδήποτε περιβάλλον με χαρακτήρα παίχτη πρώτου προσώπου είτε τρίτου προσώπου.</a:t>
            </a:r>
          </a:p>
          <a:p>
            <a:endParaRPr lang="el-GR" dirty="0"/>
          </a:p>
          <a:p>
            <a:r>
              <a:rPr lang="el-GR" dirty="0"/>
              <a:t>Παρατηρώντας έχουμε 4 παίχτες</a:t>
            </a:r>
            <a:r>
              <a:rPr lang="en-US" dirty="0"/>
              <a:t> </a:t>
            </a:r>
            <a:r>
              <a:rPr lang="el-GR" dirty="0"/>
              <a:t>(4 </a:t>
            </a:r>
            <a:r>
              <a:rPr lang="en-US" dirty="0"/>
              <a:t>game instances </a:t>
            </a:r>
            <a:r>
              <a:rPr lang="el-GR" dirty="0"/>
              <a:t>τοπικά) η οποίοι κρατάν μια συσκευή πομπού όπως κινητό τηλέφωνο ή </a:t>
            </a:r>
            <a:r>
              <a:rPr lang="en-US" dirty="0"/>
              <a:t>Radio walkie talkie. </a:t>
            </a:r>
            <a:r>
              <a:rPr lang="el-GR" dirty="0"/>
              <a:t> Ο κάθε παίχτης μέσω ίδιας συχνότητας η λίστας επαφών μπορεί να καλέσει έναν η παραπάνω παίχτες και να διαδίδει την φωνή του σε </a:t>
            </a:r>
            <a:r>
              <a:rPr lang="en-US" dirty="0"/>
              <a:t>Wired Area Network </a:t>
            </a:r>
            <a:r>
              <a:rPr lang="el-GR" dirty="0"/>
              <a:t>η και </a:t>
            </a:r>
            <a:r>
              <a:rPr lang="en-US" dirty="0"/>
              <a:t>Local Area Network. </a:t>
            </a:r>
            <a:r>
              <a:rPr lang="el-GR" dirty="0"/>
              <a:t>Το Κάθε </a:t>
            </a:r>
            <a:r>
              <a:rPr lang="en-US" dirty="0"/>
              <a:t>Action </a:t>
            </a:r>
            <a:r>
              <a:rPr lang="el-GR" dirty="0"/>
              <a:t>πρέπει να γίνει σωστά </a:t>
            </a:r>
            <a:r>
              <a:rPr lang="en-US" dirty="0"/>
              <a:t>replicate </a:t>
            </a:r>
            <a:r>
              <a:rPr lang="el-GR" dirty="0"/>
              <a:t>διότι είναι </a:t>
            </a:r>
            <a:r>
              <a:rPr lang="en-US" dirty="0"/>
              <a:t>Multiplayer </a:t>
            </a:r>
            <a:r>
              <a:rPr lang="el-GR" dirty="0"/>
              <a:t>δηλαδή και τα </a:t>
            </a:r>
            <a:r>
              <a:rPr lang="en-US" dirty="0"/>
              <a:t>visual </a:t>
            </a:r>
            <a:r>
              <a:rPr lang="el-GR" dirty="0"/>
              <a:t>και </a:t>
            </a:r>
            <a:r>
              <a:rPr lang="en-US" dirty="0"/>
              <a:t>audio </a:t>
            </a:r>
            <a:r>
              <a:rPr lang="el-GR" dirty="0"/>
              <a:t>πρέπει να διαδοθούν σε όλους κάτι που δεν ισχύει σε </a:t>
            </a:r>
            <a:r>
              <a:rPr lang="en-US" dirty="0"/>
              <a:t>solo/SinglePlayer games.</a:t>
            </a:r>
          </a:p>
          <a:p>
            <a:endParaRPr lang="el-GR" dirty="0"/>
          </a:p>
          <a:p>
            <a:r>
              <a:rPr lang="el-GR" dirty="0"/>
              <a:t>Επίσης για ένα βήμα ακόμα πιο κοντά στην ρεαλιστική προσομοιώσει χρησιμοποιήθηκαν τεχνικές για Περιοχές περιορισμένης λήψης/αποστολής και διαμορφώσεις ήχου με εξασθένηση, αλλοίωση η και πλήρως απώλεια ήχου.</a:t>
            </a:r>
            <a:endParaRPr lang="en-US" dirty="0"/>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4</a:t>
            </a:fld>
            <a:endParaRPr lang="en-US" dirty="0"/>
          </a:p>
        </p:txBody>
      </p:sp>
    </p:spTree>
    <p:extLst>
      <p:ext uri="{BB962C8B-B14F-4D97-AF65-F5344CB8AC3E}">
        <p14:creationId xmlns:p14="http://schemas.microsoft.com/office/powerpoint/2010/main" val="244653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Αυτό που συμβαίνει είναι ο διακομιστής ξεκινάει μια συνεδρία με ένα </a:t>
            </a:r>
            <a:r>
              <a:rPr lang="en-US" dirty="0"/>
              <a:t>subsystem </a:t>
            </a:r>
            <a:r>
              <a:rPr lang="el-GR" dirty="0"/>
              <a:t>όπως το </a:t>
            </a:r>
            <a:r>
              <a:rPr lang="en-US" dirty="0"/>
              <a:t>Steam </a:t>
            </a:r>
            <a:r>
              <a:rPr lang="el-GR" dirty="0"/>
              <a:t>και δημιουργεί ένα </a:t>
            </a:r>
            <a:r>
              <a:rPr lang="en-US" dirty="0"/>
              <a:t>entry </a:t>
            </a:r>
            <a:r>
              <a:rPr lang="el-GR" dirty="0"/>
              <a:t>ώστε να τον βρούνε οι υπόλοιποι παίχτες.</a:t>
            </a:r>
          </a:p>
          <a:p>
            <a:endParaRPr lang="el-GR" dirty="0"/>
          </a:p>
          <a:p>
            <a:r>
              <a:rPr lang="el-GR" dirty="0"/>
              <a:t>Ένας πελάτης κατόπιν συνδέεται σε αυτόν.</a:t>
            </a:r>
          </a:p>
          <a:p>
            <a:endParaRPr lang="el-GR" dirty="0"/>
          </a:p>
          <a:p>
            <a:r>
              <a:rPr lang="el-GR" dirty="0"/>
              <a:t>Για να επικοινωνήσουν απομακρυσμένα οι δύο κόμβοι πρέπει να πάρουν έναν πομπό</a:t>
            </a:r>
            <a:r>
              <a:rPr lang="en-US" dirty="0"/>
              <a:t> (transmitter)</a:t>
            </a:r>
            <a:r>
              <a:rPr lang="el-GR" dirty="0"/>
              <a:t> και να ενεργοποιήσουν την αποστολή σήματος.</a:t>
            </a:r>
          </a:p>
          <a:p>
            <a:endParaRPr lang="el-GR" dirty="0"/>
          </a:p>
          <a:p>
            <a:r>
              <a:rPr lang="el-GR" dirty="0"/>
              <a:t>Παρατηρούμε πολλαπλά υποσυστήματα και όχι μόνο το</a:t>
            </a:r>
            <a:r>
              <a:rPr lang="en-US" dirty="0"/>
              <a:t> VoIP </a:t>
            </a:r>
            <a:r>
              <a:rPr lang="el-GR" dirty="0"/>
              <a:t>για να έρθουμε σε αυτήν την κατάσταση.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5</a:t>
            </a:fld>
            <a:endParaRPr lang="en-US" dirty="0"/>
          </a:p>
        </p:txBody>
      </p:sp>
    </p:spTree>
    <p:extLst>
      <p:ext uri="{BB962C8B-B14F-4D97-AF65-F5344CB8AC3E}">
        <p14:creationId xmlns:p14="http://schemas.microsoft.com/office/powerpoint/2010/main" val="1761127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Παρατηρούμε το αντίστοιχο </a:t>
            </a:r>
            <a:r>
              <a:rPr lang="en-US" dirty="0"/>
              <a:t>High Level Business process model </a:t>
            </a:r>
            <a:r>
              <a:rPr lang="el-GR" dirty="0"/>
              <a:t>του συστήματος</a:t>
            </a:r>
            <a:r>
              <a:rPr lang="en-US" dirty="0"/>
              <a:t> </a:t>
            </a:r>
            <a:r>
              <a:rPr lang="el-GR" dirty="0"/>
              <a:t>επικοινωνίας των </a:t>
            </a:r>
            <a:r>
              <a:rPr lang="en-US" dirty="0"/>
              <a:t>subsystem.</a:t>
            </a:r>
          </a:p>
          <a:p>
            <a:r>
              <a:rPr lang="el-GR" dirty="0"/>
              <a:t>Τα </a:t>
            </a:r>
            <a:r>
              <a:rPr lang="en-US" dirty="0"/>
              <a:t>Processes </a:t>
            </a:r>
            <a:r>
              <a:rPr lang="el-GR" dirty="0"/>
              <a:t>εφαρμόζουν </a:t>
            </a:r>
            <a:r>
              <a:rPr lang="en-US" dirty="0"/>
              <a:t>client-server </a:t>
            </a:r>
            <a:r>
              <a:rPr lang="el-GR" dirty="0"/>
              <a:t>μοντέλο μέσο </a:t>
            </a:r>
            <a:r>
              <a:rPr lang="en-US" dirty="0"/>
              <a:t>Authority</a:t>
            </a:r>
            <a:r>
              <a:rPr lang="el-GR" dirty="0"/>
              <a:t> όλες οι επικοινωνίες και </a:t>
            </a:r>
            <a:r>
              <a:rPr lang="en-US" dirty="0"/>
              <a:t>Remote Call Procedures (RPC)</a:t>
            </a:r>
          </a:p>
        </p:txBody>
      </p:sp>
      <p:sp>
        <p:nvSpPr>
          <p:cNvPr id="4" name="Slide Number Placeholder 3"/>
          <p:cNvSpPr>
            <a:spLocks noGrp="1"/>
          </p:cNvSpPr>
          <p:nvPr>
            <p:ph type="sldNum" sz="quarter" idx="5"/>
          </p:nvPr>
        </p:nvSpPr>
        <p:spPr/>
        <p:txBody>
          <a:bodyPr/>
          <a:lstStyle/>
          <a:p>
            <a:fld id="{93322314-975C-554B-8A12-FD962E3F8AC7}" type="slidenum">
              <a:rPr lang="en-US" smtClean="0"/>
              <a:pPr/>
              <a:t>6</a:t>
            </a:fld>
            <a:endParaRPr lang="en-US" dirty="0"/>
          </a:p>
        </p:txBody>
      </p:sp>
    </p:spTree>
    <p:extLst>
      <p:ext uri="{BB962C8B-B14F-4D97-AF65-F5344CB8AC3E}">
        <p14:creationId xmlns:p14="http://schemas.microsoft.com/office/powerpoint/2010/main" val="3138642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Εδώ θα βρείτε σχετικά βίντεο με το </a:t>
            </a:r>
            <a:r>
              <a:rPr lang="en-US" dirty="0"/>
              <a:t>Project</a:t>
            </a:r>
          </a:p>
        </p:txBody>
      </p:sp>
      <p:sp>
        <p:nvSpPr>
          <p:cNvPr id="4" name="Slide Number Placeholder 3"/>
          <p:cNvSpPr>
            <a:spLocks noGrp="1"/>
          </p:cNvSpPr>
          <p:nvPr>
            <p:ph type="sldNum" sz="quarter" idx="5"/>
          </p:nvPr>
        </p:nvSpPr>
        <p:spPr/>
        <p:txBody>
          <a:bodyPr/>
          <a:lstStyle/>
          <a:p>
            <a:fld id="{93322314-975C-554B-8A12-FD962E3F8AC7}" type="slidenum">
              <a:rPr lang="en-US" smtClean="0"/>
              <a:pPr/>
              <a:t>7</a:t>
            </a:fld>
            <a:endParaRPr lang="en-US" dirty="0"/>
          </a:p>
        </p:txBody>
      </p:sp>
    </p:spTree>
    <p:extLst>
      <p:ext uri="{BB962C8B-B14F-4D97-AF65-F5344CB8AC3E}">
        <p14:creationId xmlns:p14="http://schemas.microsoft.com/office/powerpoint/2010/main" val="1964823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b="1" dirty="0"/>
              <a:t>ΠΕΡΙΛΗΨΗ</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effectLst/>
                <a:latin typeface="Arial" panose="020B0604020202020204" pitchFamily="34" charset="0"/>
                <a:ea typeface="Calibri" panose="020F0502020204030204" pitchFamily="34" charset="0"/>
                <a:cs typeface="Arial" panose="020B0604020202020204" pitchFamily="34" charset="0"/>
              </a:rPr>
              <a:t>Ο ψηφιακός κόσμος είναι προϊόν υψηλής συμμετοχής που τείνει να διατηρεί τους χρήστες του καθ' όλη τη διάρκεια/την αφήγηση ή τον αντικειμενικό στόχο. Στον πυρήνα της εφαρμογής του, από τους επιχειρηματικούς στόχους έως την παράδοση προϊόντος, βρίσκονται τα συστήματα βίντεο-παιχνιδιού. Η έρευνα επικεντρώνεται στα δημογραφικά δεδομένα προτιμήσεις εικονικών κόσμων καθώς και την καθηλωτική εμπειρία τους συγκρίνοντας το με αντίστοιχους τίτλους εμπορικής επιτυχίας στα υπερ. και τα κατά. Το σύστημα ανάπτυξης της παρούσας εργασίας είναι επικεντρωμένο στο </a:t>
            </a:r>
            <a:r>
              <a:rPr lang="en-US" dirty="0">
                <a:effectLst/>
                <a:latin typeface="Arial" panose="020B0604020202020204" pitchFamily="34" charset="0"/>
                <a:ea typeface="Calibri" panose="020F0502020204030204" pitchFamily="34" charset="0"/>
                <a:cs typeface="Arial" panose="020B0604020202020204" pitchFamily="34" charset="0"/>
              </a:rPr>
              <a:t>multiplayer survival horror experience </a:t>
            </a:r>
            <a:r>
              <a:rPr lang="el-GR" dirty="0">
                <a:effectLst/>
                <a:latin typeface="Arial" panose="020B0604020202020204" pitchFamily="34" charset="0"/>
                <a:ea typeface="Calibri" panose="020F0502020204030204" pitchFamily="34" charset="0"/>
                <a:cs typeface="Arial" panose="020B0604020202020204" pitchFamily="34" charset="0"/>
              </a:rPr>
              <a:t>όπως περιβαλλοντικές αλληλεπιδράσεις παίχτη και </a:t>
            </a:r>
            <a:r>
              <a:rPr lang="en-US" dirty="0">
                <a:effectLst/>
                <a:latin typeface="Arial" panose="020B0604020202020204" pitchFamily="34" charset="0"/>
                <a:ea typeface="Calibri" panose="020F0502020204030204" pitchFamily="34" charset="0"/>
                <a:cs typeface="Arial" panose="020B0604020202020204" pitchFamily="34" charset="0"/>
              </a:rPr>
              <a:t>real time communications</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i="1" dirty="0">
                <a:effectLst/>
                <a:latin typeface="Arial" panose="020B0604020202020204" pitchFamily="34" charset="0"/>
                <a:ea typeface="Calibri" panose="020F0502020204030204" pitchFamily="34" charset="0"/>
                <a:cs typeface="Arial" panose="020B0604020202020204" pitchFamily="34" charset="0"/>
              </a:rPr>
              <a:t>Voice over IP</a:t>
            </a:r>
            <a:r>
              <a:rPr lang="el-GR" i="1" dirty="0">
                <a:effectLst/>
                <a:latin typeface="Arial" panose="020B0604020202020204" pitchFamily="34" charset="0"/>
                <a:ea typeface="Calibri" panose="020F0502020204030204" pitchFamily="34" charset="0"/>
                <a:cs typeface="Arial" panose="020B0604020202020204" pitchFamily="34" charset="0"/>
              </a:rPr>
              <a:t> - </a:t>
            </a:r>
            <a:r>
              <a:rPr lang="en-US" i="1" dirty="0">
                <a:effectLst/>
                <a:latin typeface="Arial" panose="020B0604020202020204" pitchFamily="34" charset="0"/>
                <a:ea typeface="Calibri" panose="020F0502020204030204" pitchFamily="34" charset="0"/>
                <a:cs typeface="Arial" panose="020B0604020202020204" pitchFamily="34" charset="0"/>
              </a:rPr>
              <a:t>VOIP</a:t>
            </a:r>
            <a:r>
              <a:rPr lang="el-GR" dirty="0">
                <a:effectLst/>
                <a:latin typeface="Arial" panose="020B0604020202020204" pitchFamily="34" charset="0"/>
                <a:ea typeface="Calibri" panose="020F0502020204030204" pitchFamily="34" charset="0"/>
                <a:cs typeface="Arial" panose="020B0604020202020204" pitchFamily="34" charset="0"/>
              </a:rPr>
              <a:t>) καθώς και την αρχιτεκτονική των συστημάτων δημιουργίας τους προγραμματιστικά αλλά και από άλλες πτυχές συμβάλλουσες όπως 3</a:t>
            </a:r>
            <a:r>
              <a:rPr lang="en-US" dirty="0">
                <a:effectLst/>
                <a:latin typeface="Arial" panose="020B0604020202020204" pitchFamily="34" charset="0"/>
                <a:ea typeface="Calibri" panose="020F0502020204030204" pitchFamily="34" charset="0"/>
                <a:cs typeface="Arial" panose="020B0604020202020204" pitchFamily="34" charset="0"/>
              </a:rPr>
              <a:t>D Architectural Visualization</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dirty="0">
                <a:effectLst/>
                <a:latin typeface="Arial" panose="020B0604020202020204" pitchFamily="34" charset="0"/>
                <a:ea typeface="Calibri" panose="020F0502020204030204" pitchFamily="34" charset="0"/>
                <a:cs typeface="Arial" panose="020B0604020202020204" pitchFamily="34" charset="0"/>
              </a:rPr>
              <a:t>Sound Design</a:t>
            </a:r>
            <a:r>
              <a:rPr lang="el-GR" dirty="0">
                <a:effectLst/>
                <a:latin typeface="Arial" panose="020B0604020202020204" pitchFamily="34" charset="0"/>
                <a:ea typeface="Calibri" panose="020F0502020204030204" pitchFamily="34" charset="0"/>
                <a:cs typeface="Arial" panose="020B0604020202020204" pitchFamily="34" charset="0"/>
              </a:rPr>
              <a:t>. Η </a:t>
            </a:r>
            <a:r>
              <a:rPr lang="el-GR" dirty="0" err="1">
                <a:effectLst/>
                <a:latin typeface="Arial" panose="020B0604020202020204" pitchFamily="34" charset="0"/>
                <a:ea typeface="Calibri" panose="020F0502020204030204" pitchFamily="34" charset="0"/>
                <a:cs typeface="Arial" panose="020B0604020202020204" pitchFamily="34" charset="0"/>
              </a:rPr>
              <a:t>δοθουσες</a:t>
            </a:r>
            <a:r>
              <a:rPr lang="el-GR" dirty="0">
                <a:effectLst/>
                <a:latin typeface="Arial" panose="020B0604020202020204" pitchFamily="34" charset="0"/>
                <a:ea typeface="Calibri" panose="020F0502020204030204" pitchFamily="34" charset="0"/>
                <a:cs typeface="Arial" panose="020B0604020202020204" pitchFamily="34" charset="0"/>
              </a:rPr>
              <a:t> τεχνικές είναι </a:t>
            </a:r>
            <a:r>
              <a:rPr lang="en-US" dirty="0">
                <a:effectLst/>
                <a:latin typeface="Arial" panose="020B0604020202020204" pitchFamily="34" charset="0"/>
                <a:ea typeface="Calibri" panose="020F0502020204030204" pitchFamily="34" charset="0"/>
                <a:cs typeface="Arial" panose="020B0604020202020204" pitchFamily="34" charset="0"/>
              </a:rPr>
              <a:t>abstracted</a:t>
            </a:r>
            <a:r>
              <a:rPr lang="el-GR" dirty="0">
                <a:effectLst/>
                <a:latin typeface="Arial" panose="020B0604020202020204" pitchFamily="34" charset="0"/>
                <a:ea typeface="Calibri" panose="020F0502020204030204" pitchFamily="34" charset="0"/>
                <a:cs typeface="Arial" panose="020B0604020202020204" pitchFamily="34" charset="0"/>
              </a:rPr>
              <a:t> και μπορεί να συμβάλουν σαν </a:t>
            </a:r>
            <a:r>
              <a:rPr lang="en-US" dirty="0">
                <a:effectLst/>
                <a:latin typeface="Arial" panose="020B0604020202020204" pitchFamily="34" charset="0"/>
                <a:ea typeface="Calibri" panose="020F0502020204030204" pitchFamily="34" charset="0"/>
                <a:cs typeface="Arial" panose="020B0604020202020204" pitchFamily="34" charset="0"/>
              </a:rPr>
              <a:t>concept</a:t>
            </a:r>
            <a:r>
              <a:rPr lang="el-GR" dirty="0">
                <a:effectLst/>
                <a:latin typeface="Arial" panose="020B0604020202020204" pitchFamily="34" charset="0"/>
                <a:ea typeface="Calibri" panose="020F0502020204030204" pitchFamily="34" charset="0"/>
                <a:cs typeface="Arial" panose="020B0604020202020204" pitchFamily="34" charset="0"/>
              </a:rPr>
              <a:t> για κάθε είδους </a:t>
            </a:r>
            <a:r>
              <a:rPr lang="en-US" dirty="0">
                <a:effectLst/>
                <a:latin typeface="Arial" panose="020B0604020202020204" pitchFamily="34" charset="0"/>
                <a:ea typeface="Calibri" panose="020F0502020204030204" pitchFamily="34" charset="0"/>
                <a:cs typeface="Arial" panose="020B0604020202020204" pitchFamily="34" charset="0"/>
              </a:rPr>
              <a:t>genre game</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i="1" dirty="0">
                <a:effectLst/>
                <a:latin typeface="Arial" panose="020B0604020202020204" pitchFamily="34" charset="0"/>
                <a:ea typeface="Calibri" panose="020F0502020204030204" pitchFamily="34" charset="0"/>
                <a:cs typeface="Arial" panose="020B0604020202020204" pitchFamily="34" charset="0"/>
              </a:rPr>
              <a:t>virtual world</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dirty="0">
                <a:effectLst/>
                <a:latin typeface="Arial" panose="020B0604020202020204" pitchFamily="34" charset="0"/>
                <a:ea typeface="Calibri" panose="020F0502020204030204" pitchFamily="34" charset="0"/>
                <a:cs typeface="Arial" panose="020B0604020202020204" pitchFamily="34" charset="0"/>
              </a:rPr>
              <a:t>mechanic </a:t>
            </a:r>
            <a:r>
              <a:rPr lang="el-GR" dirty="0">
                <a:effectLst/>
                <a:latin typeface="Arial" panose="020B0604020202020204" pitchFamily="34" charset="0"/>
                <a:ea typeface="Calibri" panose="020F0502020204030204" pitchFamily="34" charset="0"/>
                <a:cs typeface="Arial" panose="020B0604020202020204" pitchFamily="34" charset="0"/>
              </a:rPr>
              <a:t>αλλά και σε κάθε είδους πλατφόρμας </a:t>
            </a:r>
            <a:r>
              <a:rPr lang="en-US" dirty="0">
                <a:effectLst/>
                <a:latin typeface="Arial" panose="020B0604020202020204" pitchFamily="34" charset="0"/>
                <a:ea typeface="Calibri" panose="020F0502020204030204" pitchFamily="34" charset="0"/>
                <a:cs typeface="Arial" panose="020B0604020202020204" pitchFamily="34" charset="0"/>
              </a:rPr>
              <a:t>AR</a:t>
            </a:r>
            <a:r>
              <a:rPr lang="el-GR" dirty="0">
                <a:effectLst/>
                <a:latin typeface="Arial" panose="020B0604020202020204" pitchFamily="34" charset="0"/>
                <a:ea typeface="Calibri" panose="020F0502020204030204" pitchFamily="34" charset="0"/>
                <a:cs typeface="Arial" panose="020B0604020202020204" pitchFamily="34" charset="0"/>
              </a:rPr>
              <a:t>/</a:t>
            </a:r>
            <a:r>
              <a:rPr lang="en-US" dirty="0">
                <a:effectLst/>
                <a:latin typeface="Arial" panose="020B0604020202020204" pitchFamily="34" charset="0"/>
                <a:ea typeface="Calibri" panose="020F0502020204030204" pitchFamily="34" charset="0"/>
                <a:cs typeface="Arial" panose="020B0604020202020204" pitchFamily="34" charset="0"/>
              </a:rPr>
              <a:t>VR</a:t>
            </a:r>
            <a:r>
              <a:rPr lang="el-GR" dirty="0">
                <a:effectLst/>
                <a:latin typeface="Arial" panose="020B0604020202020204" pitchFamily="34" charset="0"/>
                <a:ea typeface="Calibri" panose="020F0502020204030204" pitchFamily="34" charset="0"/>
                <a:cs typeface="Arial" panose="020B0604020202020204" pitchFamily="34" charset="0"/>
              </a:rPr>
              <a:t> &amp; </a:t>
            </a:r>
            <a:r>
              <a:rPr lang="en-US" dirty="0">
                <a:effectLst/>
                <a:latin typeface="Arial" panose="020B0604020202020204" pitchFamily="34" charset="0"/>
                <a:ea typeface="Calibri" panose="020F0502020204030204" pitchFamily="34" charset="0"/>
                <a:cs typeface="Arial" panose="020B0604020202020204" pitchFamily="34" charset="0"/>
              </a:rPr>
              <a:t>metaverse</a:t>
            </a:r>
            <a:r>
              <a:rPr lang="el-GR" dirty="0">
                <a:effectLst/>
                <a:latin typeface="Arial" panose="020B0604020202020204" pitchFamily="34" charset="0"/>
                <a:ea typeface="Calibri" panose="020F0502020204030204" pitchFamily="34" charset="0"/>
                <a:cs typeface="Arial" panose="020B0604020202020204" pitchFamily="34" charset="0"/>
              </a:rPr>
              <a:t>.</a:t>
            </a:r>
            <a:endParaRPr lang="en-US" dirty="0">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8</a:t>
            </a:fld>
            <a:endParaRPr lang="en-US" dirty="0"/>
          </a:p>
        </p:txBody>
      </p:sp>
    </p:spTree>
    <p:extLst>
      <p:ext uri="{BB962C8B-B14F-4D97-AF65-F5344CB8AC3E}">
        <p14:creationId xmlns:p14="http://schemas.microsoft.com/office/powerpoint/2010/main" val="2475791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effectLst/>
                <a:latin typeface="Arial" panose="020B0604020202020204" pitchFamily="34" charset="0"/>
                <a:ea typeface="Calibri" panose="020F0502020204030204" pitchFamily="34" charset="0"/>
                <a:cs typeface="Arial" panose="020B0604020202020204" pitchFamily="34" charset="0"/>
              </a:rPr>
              <a:t>Η παρούσα εργασία συστημάτων παιχνιδιού</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l-GR" sz="1200" dirty="0">
                <a:effectLst/>
                <a:latin typeface="Arial" panose="020B0604020202020204" pitchFamily="34" charset="0"/>
                <a:ea typeface="Calibri" panose="020F0502020204030204" pitchFamily="34" charset="0"/>
                <a:cs typeface="Arial" panose="020B0604020202020204" pitchFamily="34" charset="0"/>
              </a:rPr>
              <a:t>δεν είναι </a:t>
            </a:r>
            <a:r>
              <a:rPr lang="en-US" sz="1200" dirty="0">
                <a:effectLst/>
                <a:latin typeface="Arial" panose="020B0604020202020204" pitchFamily="34" charset="0"/>
                <a:ea typeface="Calibri" panose="020F0502020204030204" pitchFamily="34" charset="0"/>
                <a:cs typeface="Arial" panose="020B0604020202020204" pitchFamily="34" charset="0"/>
              </a:rPr>
              <a:t>prototype </a:t>
            </a:r>
            <a:r>
              <a:rPr lang="el-GR" sz="1200" dirty="0">
                <a:effectLst/>
                <a:latin typeface="Arial" panose="020B0604020202020204" pitchFamily="34" charset="0"/>
                <a:ea typeface="Calibri" panose="020F0502020204030204" pitchFamily="34" charset="0"/>
                <a:cs typeface="Arial" panose="020B0604020202020204" pitchFamily="34" charset="0"/>
              </a:rPr>
              <a:t>μοντέλο αλλά τελικό καθώς εγκρίθηκε και δημοσιεύτηκε στην επίσημη πλατφόρμα της </a:t>
            </a:r>
            <a:r>
              <a:rPr lang="en-US" sz="12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3"/>
              </a:rPr>
              <a:t>Unreal Engine Marketplace</a:t>
            </a:r>
            <a:r>
              <a:rPr lang="el-GR" sz="1200" dirty="0">
                <a:effectLst/>
                <a:latin typeface="Arial" panose="020B0604020202020204" pitchFamily="34" charset="0"/>
                <a:ea typeface="Calibri" panose="020F0502020204030204" pitchFamily="34" charset="0"/>
                <a:cs typeface="Arial" panose="020B0604020202020204" pitchFamily="34" charset="0"/>
              </a:rPr>
              <a:t> ώστε </a:t>
            </a:r>
          </a:p>
          <a:p>
            <a:r>
              <a:rPr lang="el-GR" sz="1200" dirty="0">
                <a:effectLst/>
                <a:latin typeface="Arial" panose="020B0604020202020204" pitchFamily="34" charset="0"/>
                <a:ea typeface="Calibri" panose="020F0502020204030204" pitchFamily="34" charset="0"/>
                <a:cs typeface="Arial" panose="020B0604020202020204" pitchFamily="34" charset="0"/>
              </a:rPr>
              <a:t>Λαμβάνοντας τα σωστά βήματα/</a:t>
            </a:r>
            <a:r>
              <a:rPr lang="en-US" sz="1200" dirty="0">
                <a:effectLst/>
                <a:latin typeface="Arial" panose="020B0604020202020204" pitchFamily="34" charset="0"/>
                <a:ea typeface="Calibri" panose="020F0502020204030204" pitchFamily="34" charset="0"/>
                <a:cs typeface="Arial" panose="020B0604020202020204" pitchFamily="34" charset="0"/>
              </a:rPr>
              <a:t>Guidelines</a:t>
            </a:r>
            <a:r>
              <a:rPr lang="el-GR" sz="1200" dirty="0">
                <a:effectLst/>
                <a:latin typeface="Arial" panose="020B0604020202020204" pitchFamily="34" charset="0"/>
                <a:ea typeface="Calibri" panose="020F0502020204030204" pitchFamily="34" charset="0"/>
                <a:cs typeface="Arial" panose="020B0604020202020204" pitchFamily="34" charset="0"/>
              </a:rPr>
              <a:t> που θα συνοψίσουμε παρακάτω για να έρθει εις πέρας ένα </a:t>
            </a:r>
            <a:r>
              <a:rPr lang="en-US" sz="1200" dirty="0">
                <a:effectLst/>
                <a:latin typeface="Arial" panose="020B0604020202020204" pitchFamily="34" charset="0"/>
                <a:ea typeface="Calibri" panose="020F0502020204030204" pitchFamily="34" charset="0"/>
                <a:cs typeface="Arial" panose="020B0604020202020204" pitchFamily="34" charset="0"/>
              </a:rPr>
              <a:t>project </a:t>
            </a:r>
            <a:r>
              <a:rPr lang="el-GR" sz="1200" dirty="0">
                <a:effectLst/>
                <a:latin typeface="Arial" panose="020B0604020202020204" pitchFamily="34" charset="0"/>
                <a:ea typeface="Calibri" panose="020F0502020204030204" pitchFamily="34" charset="0"/>
                <a:cs typeface="Arial" panose="020B0604020202020204" pitchFamily="34" charset="0"/>
              </a:rPr>
              <a:t>κομμάτι </a:t>
            </a:r>
            <a:r>
              <a:rPr lang="en-US" sz="1200" dirty="0">
                <a:effectLst/>
                <a:latin typeface="Arial" panose="020B0604020202020204" pitchFamily="34" charset="0"/>
                <a:ea typeface="Calibri" panose="020F0502020204030204" pitchFamily="34" charset="0"/>
                <a:cs typeface="Arial" panose="020B0604020202020204" pitchFamily="34" charset="0"/>
              </a:rPr>
              <a:t>video</a:t>
            </a:r>
            <a:r>
              <a:rPr lang="el-GR" sz="1200" dirty="0">
                <a:effectLst/>
                <a:latin typeface="Arial" panose="020B0604020202020204" pitchFamily="34" charset="0"/>
                <a:ea typeface="Calibri" panose="020F0502020204030204" pitchFamily="34" charset="0"/>
                <a:cs typeface="Arial" panose="020B0604020202020204" pitchFamily="34" charset="0"/>
              </a:rPr>
              <a:t>-</a:t>
            </a:r>
            <a:r>
              <a:rPr lang="en-US" sz="1200" dirty="0">
                <a:effectLst/>
                <a:latin typeface="Arial" panose="020B0604020202020204" pitchFamily="34" charset="0"/>
                <a:ea typeface="Calibri" panose="020F0502020204030204" pitchFamily="34" charset="0"/>
                <a:cs typeface="Arial" panose="020B0604020202020204" pitchFamily="34" charset="0"/>
              </a:rPr>
              <a:t>game</a:t>
            </a:r>
            <a:r>
              <a:rPr lang="el-GR" sz="1200" dirty="0">
                <a:effectLst/>
                <a:latin typeface="Arial" panose="020B0604020202020204" pitchFamily="34" charset="0"/>
                <a:ea typeface="Calibri" panose="020F0502020204030204" pitchFamily="34" charset="0"/>
                <a:cs typeface="Arial" panose="020B0604020202020204" pitchFamily="34" charset="0"/>
              </a:rPr>
              <a:t> με σωστή ροή από ιδέα -&gt; υλοποίηση.</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9</a:t>
            </a:fld>
            <a:endParaRPr lang="en-US" dirty="0"/>
          </a:p>
        </p:txBody>
      </p:sp>
    </p:spTree>
    <p:extLst>
      <p:ext uri="{BB962C8B-B14F-4D97-AF65-F5344CB8AC3E}">
        <p14:creationId xmlns:p14="http://schemas.microsoft.com/office/powerpoint/2010/main" val="347017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4235006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8945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2272638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2809480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653625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1404718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875331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845771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1629050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684291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81393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
        <p:nvSpPr>
          <p:cNvPr id="8" name="Freeform 7"/>
          <p:cNvSpPr/>
          <p:nvPr userDrawn="1"/>
        </p:nvSpPr>
        <p:spPr>
          <a:xfrm>
            <a:off x="-10510" y="430924"/>
            <a:ext cx="8807669" cy="6011918"/>
          </a:xfrm>
          <a:custGeom>
            <a:avLst/>
            <a:gdLst>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07669" h="6011918">
                <a:moveTo>
                  <a:pt x="0" y="0"/>
                </a:moveTo>
                <a:lnTo>
                  <a:pt x="8807669" y="0"/>
                </a:lnTo>
                <a:lnTo>
                  <a:pt x="8807669" y="3026980"/>
                </a:lnTo>
                <a:cubicBezTo>
                  <a:pt x="8793655" y="4743669"/>
                  <a:pt x="7541172" y="5892800"/>
                  <a:pt x="5822731" y="6011918"/>
                </a:cubicBezTo>
                <a:lnTo>
                  <a:pt x="10510" y="6011918"/>
                </a:lnTo>
                <a:cubicBezTo>
                  <a:pt x="7007" y="4007945"/>
                  <a:pt x="3503" y="200397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4" name="Picture 3">
            <a:extLst>
              <a:ext uri="{FF2B5EF4-FFF2-40B4-BE49-F238E27FC236}">
                <a16:creationId xmlns:a16="http://schemas.microsoft.com/office/drawing/2014/main" id="{3786D8B1-5A14-2648-B229-4619A670B3E0}"/>
              </a:ext>
            </a:extLst>
          </p:cNvPr>
          <p:cNvPicPr>
            <a:picLocks noChangeAspect="1"/>
          </p:cNvPicPr>
          <p:nvPr userDrawn="1"/>
        </p:nvPicPr>
        <p:blipFill>
          <a:blip r:embed="rId14"/>
          <a:stretch>
            <a:fillRect/>
          </a:stretch>
        </p:blipFill>
        <p:spPr>
          <a:xfrm>
            <a:off x="6983895" y="418611"/>
            <a:ext cx="1812235" cy="692913"/>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Freeform 7"/>
          <p:cNvSpPr/>
          <p:nvPr userDrawn="1"/>
        </p:nvSpPr>
        <p:spPr>
          <a:xfrm>
            <a:off x="-10510" y="430924"/>
            <a:ext cx="8807669" cy="6011918"/>
          </a:xfrm>
          <a:custGeom>
            <a:avLst/>
            <a:gdLst>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07669" h="6011918">
                <a:moveTo>
                  <a:pt x="0" y="0"/>
                </a:moveTo>
                <a:lnTo>
                  <a:pt x="8807669" y="0"/>
                </a:lnTo>
                <a:lnTo>
                  <a:pt x="8807669" y="3026980"/>
                </a:lnTo>
                <a:cubicBezTo>
                  <a:pt x="8793655" y="4743669"/>
                  <a:pt x="7541172" y="5892800"/>
                  <a:pt x="5822731" y="6011918"/>
                </a:cubicBezTo>
                <a:lnTo>
                  <a:pt x="10510" y="6011918"/>
                </a:lnTo>
                <a:cubicBezTo>
                  <a:pt x="7007" y="4007945"/>
                  <a:pt x="3503" y="2003973"/>
                  <a:pt x="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2" name="Picture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Tree>
    <p:extLst>
      <p:ext uri="{BB962C8B-B14F-4D97-AF65-F5344CB8AC3E}">
        <p14:creationId xmlns:p14="http://schemas.microsoft.com/office/powerpoint/2010/main" val="8086441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hyperlink" Target="https://netivist.org/debate/pokemon-go-pros-and-cons" TargetMode="External"/><Relationship Id="rId3" Type="http://schemas.openxmlformats.org/officeDocument/2006/relationships/image" Target="../media/image7.jpg"/><Relationship Id="rId7"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hyperlink" Target="https://creativecommons.org/licenses/by-sa/3.0/" TargetMode="External"/><Relationship Id="rId5" Type="http://schemas.openxmlformats.org/officeDocument/2006/relationships/image" Target="../media/image8.jpg"/><Relationship Id="rId4" Type="http://schemas.openxmlformats.org/officeDocument/2006/relationships/hyperlink" Target="https://www.flickr.com/photos/40168038@N08/36005328171" TargetMode="External"/><Relationship Id="rId9" Type="http://schemas.openxmlformats.org/officeDocument/2006/relationships/hyperlink" Target="https://creativecommons.org/licenses/by-nc-sa/3.0/"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universetoday.com/77523/multiverse/" TargetMode="External"/><Relationship Id="rId3" Type="http://schemas.openxmlformats.org/officeDocument/2006/relationships/image" Target="../media/image10.jpg"/><Relationship Id="rId7"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1.gif"/><Relationship Id="rId11" Type="http://schemas.openxmlformats.org/officeDocument/2006/relationships/image" Target="../media/image14.svg"/><Relationship Id="rId5" Type="http://schemas.openxmlformats.org/officeDocument/2006/relationships/hyperlink" Target="https://creativecommons.org/licenses/by-sa/3.0/" TargetMode="External"/><Relationship Id="rId10" Type="http://schemas.openxmlformats.org/officeDocument/2006/relationships/image" Target="../media/image13.png"/><Relationship Id="rId4" Type="http://schemas.openxmlformats.org/officeDocument/2006/relationships/hyperlink" Target="http://www.playstationblast.com.br/2017/02/playstation-vr-vendas.html" TargetMode="External"/><Relationship Id="rId9" Type="http://schemas.openxmlformats.org/officeDocument/2006/relationships/hyperlink" Target="https://creativecommons.org/licenses/by/3.0/" TargetMode="External"/></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4.png"/><Relationship Id="rId7" Type="http://schemas.openxmlformats.org/officeDocument/2006/relationships/diagramColors" Target="../diagrams/colors1.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ichailmarkou1995"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mailto:mmarkou19b@amcstudent.edu.gr" TargetMode="Externa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notesSlide" Target="../notesSlides/notesSlide26.xml"/><Relationship Id="rId16" Type="http://schemas.openxmlformats.org/officeDocument/2006/relationships/diagramColors" Target="../diagrams/colors5.xml"/><Relationship Id="rId1" Type="http://schemas.openxmlformats.org/officeDocument/2006/relationships/slideLayout" Target="../slideLayouts/slideLayout6.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video" Target="https://www.youtube.com/embed/2QcsIlXXc1M?feature=oembed" TargetMode="External"/><Relationship Id="rId5" Type="http://schemas.openxmlformats.org/officeDocument/2006/relationships/image" Target="../media/image4.jpe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youtu.be/EWK5TxIxNug"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hyperlink" Target="https://youtu.be/K6WGjKm1JZo" TargetMode="External"/><Relationship Id="rId5" Type="http://schemas.openxmlformats.org/officeDocument/2006/relationships/hyperlink" Target="https://youtu.be/UaiMWREsuQU" TargetMode="External"/><Relationship Id="rId4" Type="http://schemas.openxmlformats.org/officeDocument/2006/relationships/hyperlink" Target="https://youtu.be/FvyhLrOVsgU"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www.unrealengine.com/marketplace/en-US/product/advanced-voip-voice-chat-system"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rgbClr val="C00000"/>
        </a:solidFill>
        <a:effectLst/>
      </p:bgPr>
    </p:bg>
    <p:spTree>
      <p:nvGrpSpPr>
        <p:cNvPr id="1" name=""/>
        <p:cNvGrpSpPr/>
        <p:nvPr/>
      </p:nvGrpSpPr>
      <p:grpSpPr>
        <a:xfrm>
          <a:off x="0" y="0"/>
          <a:ext cx="0" cy="0"/>
          <a:chOff x="0" y="0"/>
          <a:chExt cx="0" cy="0"/>
        </a:xfrm>
      </p:grpSpPr>
      <p:sp>
        <p:nvSpPr>
          <p:cNvPr id="19" name="Rectangle 18"/>
          <p:cNvSpPr/>
          <p:nvPr/>
        </p:nvSpPr>
        <p:spPr>
          <a:xfrm>
            <a:off x="-1380392" y="407020"/>
            <a:ext cx="5380892" cy="584775"/>
          </a:xfrm>
          <a:prstGeom prst="rect">
            <a:avLst/>
          </a:prstGeom>
        </p:spPr>
        <p:txBody>
          <a:bodyPr wrap="square">
            <a:spAutoFit/>
          </a:bodyPr>
          <a:lstStyle/>
          <a:p>
            <a:pPr algn="ctr"/>
            <a:r>
              <a:rPr lang="en-US" sz="3200" dirty="0">
                <a:solidFill>
                  <a:schemeClr val="bg1"/>
                </a:solidFill>
                <a:latin typeface="+mj-lt"/>
              </a:rPr>
              <a:t>College Profile</a:t>
            </a: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
        <p:nvSpPr>
          <p:cNvPr id="5" name="Rectangle 4">
            <a:extLst>
              <a:ext uri="{FF2B5EF4-FFF2-40B4-BE49-F238E27FC236}">
                <a16:creationId xmlns:a16="http://schemas.microsoft.com/office/drawing/2014/main" id="{0A6AFB42-F0D0-D343-A7C7-5948D4DA6DDF}"/>
              </a:ext>
            </a:extLst>
          </p:cNvPr>
          <p:cNvSpPr/>
          <p:nvPr/>
        </p:nvSpPr>
        <p:spPr>
          <a:xfrm>
            <a:off x="336330" y="2453420"/>
            <a:ext cx="8208579"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36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Προηγμένη μηχανική επιβίωσης βιντεοπαιχνιδιού για πολλαπλούς παίχτες στην </a:t>
            </a:r>
            <a:r>
              <a:rPr lang="en-US" sz="36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Unreal Engine</a:t>
            </a:r>
            <a:endParaRPr lang="en-US" sz="3600" b="1" dirty="0">
              <a:solidFill>
                <a:srgbClr val="212529"/>
              </a:solidFill>
              <a:effectLst/>
              <a:latin typeface="Arial" panose="020B060402020202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25F88DAD-9F07-4648-944D-29F16361FE30}"/>
              </a:ext>
            </a:extLst>
          </p:cNvPr>
          <p:cNvSpPr/>
          <p:nvPr/>
        </p:nvSpPr>
        <p:spPr>
          <a:xfrm>
            <a:off x="336330" y="4788762"/>
            <a:ext cx="8208579" cy="400110"/>
          </a:xfrm>
          <a:prstGeom prst="rect">
            <a:avLst/>
          </a:prstGeom>
          <a:noFill/>
        </p:spPr>
        <p:txBody>
          <a:bodyPr wrap="square">
            <a:spAutoFit/>
          </a:bodyPr>
          <a:lstStyle/>
          <a:p>
            <a:pPr algn="ctr">
              <a:defRPr/>
            </a:pPr>
            <a:r>
              <a:rPr lang="el-GR" altLang="zh-HK" sz="2000" dirty="0">
                <a:solidFill>
                  <a:srgbClr val="C00000"/>
                </a:solidFill>
                <a:latin typeface="Century Gothic" panose="020B0502020202020204" pitchFamily="34" charset="0"/>
                <a:ea typeface="新細明體" charset="-120"/>
                <a:cs typeface="Arial" charset="0"/>
              </a:rPr>
              <a:t>Μιχαήλ Μάρκου</a:t>
            </a:r>
            <a:endParaRPr lang="en-US" altLang="zh-HK" sz="1100" dirty="0">
              <a:solidFill>
                <a:srgbClr val="C00000"/>
              </a:solidFill>
              <a:latin typeface="Century Gothic" panose="020B0502020202020204" pitchFamily="34" charset="0"/>
              <a:ea typeface="新細明體" charset="-120"/>
              <a:cs typeface="Arial" charset="0"/>
            </a:endParaRPr>
          </a:p>
        </p:txBody>
      </p:sp>
      <p:sp>
        <p:nvSpPr>
          <p:cNvPr id="7" name="Rectangle 6">
            <a:extLst>
              <a:ext uri="{FF2B5EF4-FFF2-40B4-BE49-F238E27FC236}">
                <a16:creationId xmlns:a16="http://schemas.microsoft.com/office/drawing/2014/main" id="{2C50B4F3-9F4D-49B5-A92E-00B5B72D953C}"/>
              </a:ext>
            </a:extLst>
          </p:cNvPr>
          <p:cNvSpPr/>
          <p:nvPr/>
        </p:nvSpPr>
        <p:spPr>
          <a:xfrm>
            <a:off x="336329" y="5141217"/>
            <a:ext cx="8208579" cy="400110"/>
          </a:xfrm>
          <a:prstGeom prst="rect">
            <a:avLst/>
          </a:prstGeom>
          <a:noFill/>
        </p:spPr>
        <p:txBody>
          <a:bodyPr wrap="square">
            <a:spAutoFit/>
          </a:bodyPr>
          <a:lstStyle/>
          <a:p>
            <a:pPr algn="ctr">
              <a:defRPr/>
            </a:pPr>
            <a:r>
              <a:rPr lang="el-GR" altLang="zh-HK" sz="2000" dirty="0">
                <a:latin typeface="Century Gothic" panose="020B0502020202020204" pitchFamily="34" charset="0"/>
                <a:ea typeface="新細明體" charset="-120"/>
                <a:cs typeface="Arial" charset="0"/>
              </a:rPr>
              <a:t>Επιβλέπων καθηγητής: </a:t>
            </a:r>
            <a:r>
              <a:rPr lang="en-US" altLang="zh-HK" sz="2000" dirty="0">
                <a:latin typeface="Century Gothic" panose="020B0502020202020204" pitchFamily="34" charset="0"/>
                <a:ea typeface="新細明體" charset="-120"/>
                <a:cs typeface="Arial" charset="0"/>
              </a:rPr>
              <a:t>Dr. </a:t>
            </a:r>
            <a:r>
              <a:rPr lang="el-GR" altLang="zh-HK" sz="2000" dirty="0">
                <a:latin typeface="Century Gothic" panose="020B0502020202020204" pitchFamily="34" charset="0"/>
                <a:ea typeface="新細明體" charset="-120"/>
                <a:cs typeface="Arial" charset="0"/>
              </a:rPr>
              <a:t>Χρήστος</a:t>
            </a:r>
            <a:r>
              <a:rPr lang="en-US" altLang="zh-HK" sz="2000" dirty="0">
                <a:latin typeface="Century Gothic" panose="020B0502020202020204" pitchFamily="34" charset="0"/>
                <a:ea typeface="新細明體" charset="-120"/>
                <a:cs typeface="Arial" charset="0"/>
              </a:rPr>
              <a:t> </a:t>
            </a:r>
            <a:r>
              <a:rPr lang="el-GR" altLang="zh-HK" sz="2000" dirty="0" err="1">
                <a:latin typeface="Century Gothic" panose="020B0502020202020204" pitchFamily="34" charset="0"/>
                <a:ea typeface="新細明體" charset="-120"/>
                <a:cs typeface="Arial" charset="0"/>
              </a:rPr>
              <a:t>Φραντζίδης</a:t>
            </a:r>
            <a:endParaRPr lang="en-US" altLang="zh-HK" sz="1100" dirty="0">
              <a:latin typeface="Century Gothic" panose="020B0502020202020204" pitchFamily="34" charset="0"/>
              <a:ea typeface="新細明體" charset="-120"/>
              <a:cs typeface="Arial" charset="0"/>
            </a:endParaRPr>
          </a:p>
        </p:txBody>
      </p:sp>
    </p:spTree>
    <p:extLst>
      <p:ext uri="{BB962C8B-B14F-4D97-AF65-F5344CB8AC3E}">
        <p14:creationId xmlns:p14="http://schemas.microsoft.com/office/powerpoint/2010/main" val="2341394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2B62-17F9-4577-96F0-2F0BCC61F5B8}"/>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Product Steps</a:t>
            </a:r>
          </a:p>
        </p:txBody>
      </p:sp>
      <p:sp>
        <p:nvSpPr>
          <p:cNvPr id="5" name="Text Placeholder 2">
            <a:extLst>
              <a:ext uri="{FF2B5EF4-FFF2-40B4-BE49-F238E27FC236}">
                <a16:creationId xmlns:a16="http://schemas.microsoft.com/office/drawing/2014/main" id="{208BEB64-C591-4586-8AAD-9D32276AE6B6}"/>
              </a:ext>
            </a:extLst>
          </p:cNvPr>
          <p:cNvSpPr txBox="1">
            <a:spLocks/>
          </p:cNvSpPr>
          <p:nvPr/>
        </p:nvSpPr>
        <p:spPr>
          <a:xfrm>
            <a:off x="0" y="850900"/>
            <a:ext cx="8492836" cy="60071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spcBef>
                <a:spcPts val="0"/>
              </a:spcBef>
              <a:buFont typeface="+mj-lt"/>
              <a:buAutoNum type="arabicPeriod"/>
            </a:pPr>
            <a:r>
              <a:rPr lang="el-GR" sz="1800" dirty="0">
                <a:latin typeface="Arial" panose="020B0604020202020204" pitchFamily="34" charset="0"/>
                <a:ea typeface="Calibri" panose="020F0502020204030204" pitchFamily="34" charset="0"/>
                <a:cs typeface="Arial" panose="020B0604020202020204" pitchFamily="34" charset="0"/>
              </a:rPr>
              <a:t>Εύρεση και ικανοποίηση απαιτήσεων των </a:t>
            </a:r>
            <a:r>
              <a:rPr lang="en-US" sz="1800" dirty="0">
                <a:latin typeface="Arial" panose="020B0604020202020204" pitchFamily="34" charset="0"/>
                <a:ea typeface="Calibri" panose="020F0502020204030204" pitchFamily="34" charset="0"/>
                <a:cs typeface="Arial" panose="020B0604020202020204" pitchFamily="34" charset="0"/>
              </a:rPr>
              <a:t>top trend Feature</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l-GR" sz="1800" dirty="0">
                <a:latin typeface="Arial" panose="020B0604020202020204" pitchFamily="34" charset="0"/>
                <a:ea typeface="Calibri" panose="020F0502020204030204" pitchFamily="34" charset="0"/>
                <a:cs typeface="Arial" panose="020B0604020202020204" pitchFamily="34" charset="0"/>
              </a:rPr>
              <a:t>Επιλογή εργαλείων/τεχνολογιών υλοποιήσεις των απαιτήσεων </a:t>
            </a:r>
            <a:endParaRPr lang="en-US" sz="18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0"/>
              </a:spcBef>
              <a:buFont typeface="+mj-lt"/>
              <a:buAutoNum type="arabicPeriod"/>
            </a:pPr>
            <a:r>
              <a:rPr lang="el-GR" sz="1800" dirty="0">
                <a:latin typeface="Arial" panose="020B0604020202020204" pitchFamily="34" charset="0"/>
                <a:ea typeface="Calibri" panose="020F0502020204030204" pitchFamily="34" charset="0"/>
                <a:cs typeface="Arial" panose="020B0604020202020204" pitchFamily="34" charset="0"/>
              </a:rPr>
              <a:t>Επιλογή</a:t>
            </a:r>
            <a:r>
              <a:rPr lang="en-US" sz="1800" dirty="0">
                <a:latin typeface="Arial" panose="020B0604020202020204" pitchFamily="34" charset="0"/>
                <a:ea typeface="Calibri" panose="020F0502020204030204" pitchFamily="34" charset="0"/>
                <a:cs typeface="Arial" panose="020B0604020202020204" pitchFamily="34" charset="0"/>
              </a:rPr>
              <a:t> Project Management &amp; software development methodologies (</a:t>
            </a:r>
            <a:r>
              <a:rPr lang="el-GR" sz="1800" dirty="0">
                <a:latin typeface="Arial" panose="020B0604020202020204" pitchFamily="34" charset="0"/>
                <a:ea typeface="Calibri" panose="020F0502020204030204" pitchFamily="34" charset="0"/>
                <a:cs typeface="Arial" panose="020B0604020202020204" pitchFamily="34" charset="0"/>
              </a:rPr>
              <a:t>Πληθυντικό διότι</a:t>
            </a:r>
            <a:r>
              <a:rPr lang="en-US" sz="1800" dirty="0">
                <a:latin typeface="Arial" panose="020B0604020202020204" pitchFamily="34" charset="0"/>
                <a:ea typeface="Calibri" panose="020F0502020204030204" pitchFamily="34" charset="0"/>
                <a:cs typeface="Arial" panose="020B0604020202020204" pitchFamily="34" charset="0"/>
              </a:rPr>
              <a:t> i.e., </a:t>
            </a:r>
            <a:r>
              <a:rPr lang="el-GR" sz="1800" dirty="0">
                <a:latin typeface="Arial" panose="020B0604020202020204" pitchFamily="34" charset="0"/>
                <a:ea typeface="Calibri" panose="020F0502020204030204" pitchFamily="34" charset="0"/>
                <a:cs typeface="Arial" panose="020B0604020202020204" pitchFamily="34" charset="0"/>
              </a:rPr>
              <a:t>ή</a:t>
            </a:r>
            <a:r>
              <a:rPr lang="en-US" sz="1800" dirty="0">
                <a:latin typeface="Arial" panose="020B0604020202020204" pitchFamily="34" charset="0"/>
                <a:ea typeface="Calibri" panose="020F0502020204030204" pitchFamily="34" charset="0"/>
                <a:cs typeface="Arial" panose="020B0604020202020204" pitchFamily="34" charset="0"/>
              </a:rPr>
              <a:t>/</a:t>
            </a:r>
            <a:r>
              <a:rPr lang="el-GR" sz="1800" dirty="0">
                <a:latin typeface="Arial" panose="020B0604020202020204" pitchFamily="34" charset="0"/>
                <a:ea typeface="Calibri" panose="020F0502020204030204" pitchFamily="34" charset="0"/>
                <a:cs typeface="Arial" panose="020B0604020202020204" pitchFamily="34" charset="0"/>
              </a:rPr>
              <a:t>και</a:t>
            </a:r>
            <a:r>
              <a:rPr lang="en-US" sz="1800" dirty="0">
                <a:latin typeface="Arial" panose="020B0604020202020204" pitchFamily="34" charset="0"/>
                <a:ea typeface="Calibri" panose="020F0502020204030204" pitchFamily="34" charset="0"/>
                <a:cs typeface="Arial" panose="020B0604020202020204" pitchFamily="34" charset="0"/>
              </a:rPr>
              <a:t> agile + DevOps)</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UML &amp; Class Design</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Level Blocking out/</a:t>
            </a:r>
            <a:r>
              <a:rPr lang="en-US" sz="1800" dirty="0" err="1">
                <a:latin typeface="Arial" panose="020B0604020202020204" pitchFamily="34" charset="0"/>
                <a:ea typeface="Calibri" panose="020F0502020204030204" pitchFamily="34" charset="0"/>
                <a:cs typeface="Arial" panose="020B0604020202020204" pitchFamily="34" charset="0"/>
              </a:rPr>
              <a:t>whiteBoxing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Class implementation</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Testing</a:t>
            </a:r>
            <a:r>
              <a:rPr lang="el-GR" sz="1800" dirty="0">
                <a:latin typeface="Arial" panose="020B0604020202020204" pitchFamily="34" charset="0"/>
                <a:ea typeface="Calibri" panose="020F0502020204030204" pitchFamily="34" charset="0"/>
                <a:cs typeface="Arial" panose="020B0604020202020204" pitchFamily="34" charset="0"/>
              </a:rPr>
              <a:t> + </a:t>
            </a:r>
            <a:r>
              <a:rPr lang="en-US" sz="1800" dirty="0">
                <a:latin typeface="Arial" panose="020B0604020202020204" pitchFamily="34" charset="0"/>
                <a:ea typeface="Calibri" panose="020F0502020204030204" pitchFamily="34" charset="0"/>
                <a:cs typeface="Arial" panose="020B0604020202020204" pitchFamily="34" charset="0"/>
              </a:rPr>
              <a:t>logging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3D modeling, Animation &amp; material authoring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Finalize results</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Testing + logging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Deploy</a:t>
            </a:r>
            <a:r>
              <a:rPr lang="el-GR" sz="1800" dirty="0">
                <a:latin typeface="Arial" panose="020B0604020202020204" pitchFamily="34" charset="0"/>
                <a:ea typeface="Calibri" panose="020F0502020204030204" pitchFamily="34" charset="0"/>
                <a:cs typeface="Arial" panose="020B0604020202020204" pitchFamily="34" charset="0"/>
              </a:rPr>
              <a:t> &amp; </a:t>
            </a:r>
            <a:r>
              <a:rPr lang="en-US" sz="1800" dirty="0">
                <a:latin typeface="Arial" panose="020B0604020202020204" pitchFamily="34" charset="0"/>
                <a:ea typeface="Calibri" panose="020F0502020204030204" pitchFamily="34" charset="0"/>
                <a:cs typeface="Arial" panose="020B0604020202020204" pitchFamily="34" charset="0"/>
              </a:rPr>
              <a:t>Production</a:t>
            </a:r>
            <a:r>
              <a:rPr lang="el-GR" sz="1800" dirty="0">
                <a:latin typeface="Arial" panose="020B0604020202020204" pitchFamily="34" charset="0"/>
                <a:ea typeface="Calibri" panose="020F0502020204030204" pitchFamily="34" charset="0"/>
                <a:cs typeface="Arial" panose="020B0604020202020204" pitchFamily="34" charset="0"/>
              </a:rPr>
              <a:t> (</a:t>
            </a:r>
            <a:r>
              <a:rPr lang="el-GR" sz="1800" i="1" dirty="0">
                <a:latin typeface="Arial" panose="020B0604020202020204" pitchFamily="34" charset="0"/>
                <a:ea typeface="Calibri" panose="020F0502020204030204" pitchFamily="34" charset="0"/>
                <a:cs typeface="Arial" panose="020B0604020202020204" pitchFamily="34" charset="0"/>
              </a:rPr>
              <a:t>ακολουθία </a:t>
            </a:r>
            <a:r>
              <a:rPr lang="en-US" sz="1800" i="1" dirty="0">
                <a:latin typeface="Arial" panose="020B0604020202020204" pitchFamily="34" charset="0"/>
                <a:ea typeface="Calibri" panose="020F0502020204030204" pitchFamily="34" charset="0"/>
                <a:cs typeface="Arial" panose="020B0604020202020204" pitchFamily="34" charset="0"/>
              </a:rPr>
              <a:t>Guidelines</a:t>
            </a:r>
            <a:r>
              <a:rPr lang="el-GR" sz="1800" i="1" dirty="0">
                <a:latin typeface="Arial" panose="020B0604020202020204" pitchFamily="34" charset="0"/>
                <a:ea typeface="Calibri" panose="020F0502020204030204" pitchFamily="34" charset="0"/>
                <a:cs typeface="Arial" panose="020B0604020202020204" pitchFamily="34" charset="0"/>
              </a:rPr>
              <a:t> για δημοσίευση στην εκάστοτε πλατφόρμα</a:t>
            </a:r>
            <a:r>
              <a:rPr lang="el-GR" sz="1800" dirty="0">
                <a:latin typeface="Arial" panose="020B0604020202020204" pitchFamily="34" charset="0"/>
                <a:ea typeface="Calibri" panose="020F0502020204030204" pitchFamily="34" charset="0"/>
                <a:cs typeface="Arial" panose="020B0604020202020204" pitchFamily="34" charset="0"/>
              </a:rPr>
              <a:t>)</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spcAft>
                <a:spcPts val="800"/>
              </a:spcAft>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Support &amp; Q&amp;A</a:t>
            </a:r>
            <a:endParaRPr lang="en-US" sz="1800" dirty="0">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40051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6551-167A-4520-84D6-B2017E4F99A0}"/>
              </a:ext>
            </a:extLst>
          </p:cNvPr>
          <p:cNvSpPr>
            <a:spLocks noGrp="1"/>
          </p:cNvSpPr>
          <p:nvPr>
            <p:ph type="title"/>
          </p:nvPr>
        </p:nvSpPr>
        <p:spPr/>
        <p:txBody>
          <a:bodyPr/>
          <a:lstStyle/>
          <a:p>
            <a:r>
              <a:rPr kumimoji="0" lang="el-GR" sz="4400" b="1" i="0" u="none" strike="noStrike" kern="0" cap="none" spc="0" normalizeH="0" baseline="0" noProof="0" dirty="0">
                <a:ln>
                  <a:noFill/>
                </a:ln>
                <a:effectLst/>
                <a:uLnTx/>
                <a:uFillTx/>
                <a:latin typeface="Arial" panose="020B0604020202020204" pitchFamily="34" charset="0"/>
                <a:cs typeface="Arial" panose="020B0604020202020204" pitchFamily="34" charset="0"/>
                <a:sym typeface="Saira SemiCondensed ExtraBold"/>
              </a:rPr>
              <a:t>Τι ερευνήθηκε?</a:t>
            </a:r>
            <a:br>
              <a:rPr kumimoji="0" lang="en-US" sz="4400" b="1" i="0" u="none" strike="noStrike" kern="0" cap="none" spc="0" normalizeH="0" baseline="0" noProof="0" dirty="0">
                <a:ln>
                  <a:noFill/>
                </a:ln>
                <a:effectLst/>
                <a:uLnTx/>
                <a:uFillTx/>
                <a:latin typeface="Arial" panose="020B0604020202020204" pitchFamily="34" charset="0"/>
                <a:cs typeface="Arial" panose="020B0604020202020204" pitchFamily="34" charset="0"/>
                <a:sym typeface="Saira SemiCondensed ExtraBold"/>
              </a:rPr>
            </a:br>
            <a:endParaRPr lang="en-US" dirty="0"/>
          </a:p>
        </p:txBody>
      </p:sp>
      <p:sp>
        <p:nvSpPr>
          <p:cNvPr id="4" name="TextBox 3">
            <a:extLst>
              <a:ext uri="{FF2B5EF4-FFF2-40B4-BE49-F238E27FC236}">
                <a16:creationId xmlns:a16="http://schemas.microsoft.com/office/drawing/2014/main" id="{34D8B973-439B-409F-BFD9-426C950292F2}"/>
              </a:ext>
            </a:extLst>
          </p:cNvPr>
          <p:cNvSpPr txBox="1"/>
          <p:nvPr/>
        </p:nvSpPr>
        <p:spPr>
          <a:xfrm>
            <a:off x="1127171" y="1166842"/>
            <a:ext cx="6889657"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Service Provisioning</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Software Lifecycle (SDLC)</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iteration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Metaverse</a:t>
            </a:r>
          </a:p>
          <a:p>
            <a:pPr marL="800100" lvl="1"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Στάδια</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AR/VR</a:t>
            </a:r>
            <a:endParaRPr lang="el-GR" sz="24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Hardware &amp; Software specifications &amp; Limitations</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Συσχετίσει με τα </a:t>
            </a:r>
            <a:r>
              <a:rPr lang="en-US" sz="2400" dirty="0">
                <a:latin typeface="Arial" panose="020B0604020202020204" pitchFamily="34" charset="0"/>
                <a:cs typeface="Arial" panose="020B0604020202020204" pitchFamily="34" charset="0"/>
              </a:rPr>
              <a:t>Gameplay Mechanics</a:t>
            </a:r>
            <a:endParaRPr lang="el-GR"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Υποδομή λειτουργικότητας</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Frameworks (TOGAF, </a:t>
            </a:r>
            <a:r>
              <a:rPr lang="en-US" sz="2400" dirty="0" err="1">
                <a:latin typeface="Arial" panose="020B0604020202020204" pitchFamily="34" charset="0"/>
                <a:cs typeface="Arial" panose="020B0604020202020204" pitchFamily="34" charset="0"/>
              </a:rPr>
              <a:t>SAFe</a:t>
            </a:r>
            <a:r>
              <a:rPr lang="en-US" sz="2400" dirty="0">
                <a:latin typeface="Arial" panose="020B0604020202020204" pitchFamily="34" charset="0"/>
                <a:cs typeface="Arial" panose="020B0604020202020204" pitchFamily="34" charset="0"/>
              </a:rPr>
              <a:t>, Scrum)</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Business processes intercommunication </a:t>
            </a:r>
          </a:p>
        </p:txBody>
      </p:sp>
    </p:spTree>
    <p:extLst>
      <p:ext uri="{BB962C8B-B14F-4D97-AF65-F5344CB8AC3E}">
        <p14:creationId xmlns:p14="http://schemas.microsoft.com/office/powerpoint/2010/main" val="577713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4EEF-1482-4683-8BE4-9F20E05F50B3}"/>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(1)</a:t>
            </a:r>
            <a:br>
              <a:rPr lang="en-US" b="1" dirty="0">
                <a:solidFill>
                  <a:srgbClr val="F7743C"/>
                </a:solidFill>
                <a:latin typeface="Saira SemiCondensed ExtraBold" panose="00000906000000000000" pitchFamily="2" charset="0"/>
              </a:rPr>
            </a:br>
            <a:endParaRPr lang="en-US" dirty="0"/>
          </a:p>
        </p:txBody>
      </p:sp>
      <p:pic>
        <p:nvPicPr>
          <p:cNvPr id="3" name="Picture Placeholder 20">
            <a:extLst>
              <a:ext uri="{FF2B5EF4-FFF2-40B4-BE49-F238E27FC236}">
                <a16:creationId xmlns:a16="http://schemas.microsoft.com/office/drawing/2014/main" id="{32F68669-66C1-4764-BEC1-46EFC07CDAC9}"/>
              </a:ext>
            </a:extLst>
          </p:cNvPr>
          <p:cNvPicPr>
            <a:picLocks noChangeAspect="1"/>
          </p:cNvPicPr>
          <p:nvPr/>
        </p:nvPicPr>
        <p:blipFill>
          <a:blip r:embed="rId3">
            <a:extLst>
              <a:ext uri="{837473B0-CC2E-450A-ABE3-18F120FF3D39}">
                <a1611:picAttrSrcUrl xmlns:a1611="http://schemas.microsoft.com/office/drawing/2016/11/main" r:id="rId4"/>
              </a:ext>
            </a:extLst>
          </a:blip>
          <a:srcRect t="18203" b="18203"/>
          <a:stretch/>
        </p:blipFill>
        <p:spPr>
          <a:xfrm>
            <a:off x="1224360" y="2032826"/>
            <a:ext cx="3195240" cy="1524000"/>
          </a:xfrm>
          <a:prstGeom prst="round2DiagRect">
            <a:avLst/>
          </a:prstGeom>
        </p:spPr>
      </p:pic>
      <p:pic>
        <p:nvPicPr>
          <p:cNvPr id="4" name="Picture Placeholder 23">
            <a:extLst>
              <a:ext uri="{FF2B5EF4-FFF2-40B4-BE49-F238E27FC236}">
                <a16:creationId xmlns:a16="http://schemas.microsoft.com/office/drawing/2014/main" id="{E0CD3D74-BBAD-4E79-9BAE-C23EA3D72EF6}"/>
              </a:ext>
            </a:extLst>
          </p:cNvPr>
          <p:cNvPicPr>
            <a:picLocks noChangeAspect="1"/>
          </p:cNvPicPr>
          <p:nvPr/>
        </p:nvPicPr>
        <p:blipFill>
          <a:blip r:embed="rId5"/>
          <a:srcRect t="7631" b="7631"/>
          <a:stretch>
            <a:fillRect/>
          </a:stretch>
        </p:blipFill>
        <p:spPr>
          <a:xfrm>
            <a:off x="4572000" y="2032826"/>
            <a:ext cx="3198940" cy="1524000"/>
          </a:xfrm>
          <a:prstGeom prst="round2DiagRect">
            <a:avLst/>
          </a:prstGeom>
        </p:spPr>
      </p:pic>
      <p:sp>
        <p:nvSpPr>
          <p:cNvPr id="5" name="TextBox 4">
            <a:extLst>
              <a:ext uri="{FF2B5EF4-FFF2-40B4-BE49-F238E27FC236}">
                <a16:creationId xmlns:a16="http://schemas.microsoft.com/office/drawing/2014/main" id="{B97CCAC4-5893-44A7-863F-C1737EE9FBFD}"/>
              </a:ext>
            </a:extLst>
          </p:cNvPr>
          <p:cNvSpPr txBox="1"/>
          <p:nvPr/>
        </p:nvSpPr>
        <p:spPr>
          <a:xfrm>
            <a:off x="1224360" y="3556826"/>
            <a:ext cx="3195240" cy="230832"/>
          </a:xfrm>
          <a:prstGeom prst="rect">
            <a:avLst/>
          </a:prstGeom>
          <a:noFill/>
        </p:spPr>
        <p:txBody>
          <a:bodyPr wrap="square" rtlCol="0">
            <a:spAutoFit/>
          </a:bodyPr>
          <a:lstStyle/>
          <a:p>
            <a:r>
              <a:rPr lang="en-US" sz="900">
                <a:hlinkClick r:id="rId4" tooltip="https://www.flickr.com/photos/40168038@N08/36005328171"/>
              </a:rPr>
              <a:t>This Photo</a:t>
            </a:r>
            <a:r>
              <a:rPr lang="en-US" sz="900"/>
              <a:t> by Unknown Author is licensed under </a:t>
            </a:r>
            <a:r>
              <a:rPr lang="en-US" sz="900">
                <a:hlinkClick r:id="rId6" tooltip="https://creativecommons.org/licenses/by-sa/3.0/"/>
              </a:rPr>
              <a:t>CC BY-SA</a:t>
            </a:r>
            <a:endParaRPr lang="en-US" sz="900"/>
          </a:p>
        </p:txBody>
      </p:sp>
      <p:sp>
        <p:nvSpPr>
          <p:cNvPr id="6" name="Arrow: Right 5">
            <a:extLst>
              <a:ext uri="{FF2B5EF4-FFF2-40B4-BE49-F238E27FC236}">
                <a16:creationId xmlns:a16="http://schemas.microsoft.com/office/drawing/2014/main" id="{B97CD77A-4768-4F78-A880-8D6814C289BA}"/>
              </a:ext>
            </a:extLst>
          </p:cNvPr>
          <p:cNvSpPr/>
          <p:nvPr/>
        </p:nvSpPr>
        <p:spPr>
          <a:xfrm>
            <a:off x="1999695" y="153403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1978</a:t>
            </a:r>
          </a:p>
        </p:txBody>
      </p:sp>
      <p:sp>
        <p:nvSpPr>
          <p:cNvPr id="7" name="Arrow: Right 6">
            <a:extLst>
              <a:ext uri="{FF2B5EF4-FFF2-40B4-BE49-F238E27FC236}">
                <a16:creationId xmlns:a16="http://schemas.microsoft.com/office/drawing/2014/main" id="{30617F02-C673-4E49-8B1A-51E79358230B}"/>
              </a:ext>
            </a:extLst>
          </p:cNvPr>
          <p:cNvSpPr/>
          <p:nvPr/>
        </p:nvSpPr>
        <p:spPr>
          <a:xfrm>
            <a:off x="5684456" y="151501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1983</a:t>
            </a:r>
          </a:p>
        </p:txBody>
      </p:sp>
      <p:sp>
        <p:nvSpPr>
          <p:cNvPr id="8" name="Arrow: Right 7">
            <a:extLst>
              <a:ext uri="{FF2B5EF4-FFF2-40B4-BE49-F238E27FC236}">
                <a16:creationId xmlns:a16="http://schemas.microsoft.com/office/drawing/2014/main" id="{766243BC-05A8-444C-BC9E-F2BD66412914}"/>
              </a:ext>
            </a:extLst>
          </p:cNvPr>
          <p:cNvSpPr/>
          <p:nvPr/>
        </p:nvSpPr>
        <p:spPr>
          <a:xfrm>
            <a:off x="1243244" y="4894249"/>
            <a:ext cx="113419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2007+</a:t>
            </a:r>
          </a:p>
        </p:txBody>
      </p:sp>
      <p:sp>
        <p:nvSpPr>
          <p:cNvPr id="11" name="Text Placeholder 2">
            <a:extLst>
              <a:ext uri="{FF2B5EF4-FFF2-40B4-BE49-F238E27FC236}">
                <a16:creationId xmlns:a16="http://schemas.microsoft.com/office/drawing/2014/main" id="{E73DBAE7-CF06-4A34-9D04-58AC60649135}"/>
              </a:ext>
            </a:extLst>
          </p:cNvPr>
          <p:cNvSpPr txBox="1">
            <a:spLocks/>
          </p:cNvSpPr>
          <p:nvPr/>
        </p:nvSpPr>
        <p:spPr>
          <a:xfrm>
            <a:off x="1225820" y="3673221"/>
            <a:ext cx="3195240"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Arcade</a:t>
            </a:r>
          </a:p>
        </p:txBody>
      </p:sp>
      <p:sp>
        <p:nvSpPr>
          <p:cNvPr id="13" name="Text Placeholder 5">
            <a:extLst>
              <a:ext uri="{FF2B5EF4-FFF2-40B4-BE49-F238E27FC236}">
                <a16:creationId xmlns:a16="http://schemas.microsoft.com/office/drawing/2014/main" id="{98891174-FCE2-4124-844C-B47A7E8BDC1D}"/>
              </a:ext>
            </a:extLst>
          </p:cNvPr>
          <p:cNvSpPr txBox="1">
            <a:spLocks/>
          </p:cNvSpPr>
          <p:nvPr/>
        </p:nvSpPr>
        <p:spPr>
          <a:xfrm>
            <a:off x="4467504" y="3590004"/>
            <a:ext cx="3200400"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Console</a:t>
            </a:r>
          </a:p>
        </p:txBody>
      </p:sp>
      <p:sp>
        <p:nvSpPr>
          <p:cNvPr id="15" name="Text Placeholder 8">
            <a:extLst>
              <a:ext uri="{FF2B5EF4-FFF2-40B4-BE49-F238E27FC236}">
                <a16:creationId xmlns:a16="http://schemas.microsoft.com/office/drawing/2014/main" id="{D56672E3-494A-4E68-99FB-AD21F86D8E52}"/>
              </a:ext>
            </a:extLst>
          </p:cNvPr>
          <p:cNvSpPr txBox="1">
            <a:spLocks/>
          </p:cNvSpPr>
          <p:nvPr/>
        </p:nvSpPr>
        <p:spPr>
          <a:xfrm>
            <a:off x="2872134" y="5961807"/>
            <a:ext cx="319074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mobile</a:t>
            </a:r>
          </a:p>
        </p:txBody>
      </p:sp>
      <p:pic>
        <p:nvPicPr>
          <p:cNvPr id="16" name="Picture Placeholder 28">
            <a:extLst>
              <a:ext uri="{FF2B5EF4-FFF2-40B4-BE49-F238E27FC236}">
                <a16:creationId xmlns:a16="http://schemas.microsoft.com/office/drawing/2014/main" id="{9DDA4814-2A91-4189-85DB-95C0DA12271A}"/>
              </a:ext>
            </a:extLst>
          </p:cNvPr>
          <p:cNvPicPr>
            <a:picLocks noChangeAspect="1"/>
          </p:cNvPicPr>
          <p:nvPr/>
        </p:nvPicPr>
        <p:blipFill>
          <a:blip r:embed="rId7">
            <a:extLst>
              <a:ext uri="{837473B0-CC2E-450A-ABE3-18F120FF3D39}">
                <a1611:picAttrSrcUrl xmlns:a1611="http://schemas.microsoft.com/office/drawing/2016/11/main" r:id="rId8"/>
              </a:ext>
            </a:extLst>
          </a:blip>
          <a:srcRect t="7607" b="7607"/>
          <a:stretch/>
        </p:blipFill>
        <p:spPr>
          <a:xfrm>
            <a:off x="2872009" y="4224210"/>
            <a:ext cx="3194969" cy="1524000"/>
          </a:xfrm>
          <a:prstGeom prst="round2DiagRect">
            <a:avLst/>
          </a:prstGeom>
        </p:spPr>
      </p:pic>
      <p:sp>
        <p:nvSpPr>
          <p:cNvPr id="18" name="TextBox 17">
            <a:extLst>
              <a:ext uri="{FF2B5EF4-FFF2-40B4-BE49-F238E27FC236}">
                <a16:creationId xmlns:a16="http://schemas.microsoft.com/office/drawing/2014/main" id="{2A55A7E4-D6EB-41D3-8870-6E638DAE9589}"/>
              </a:ext>
            </a:extLst>
          </p:cNvPr>
          <p:cNvSpPr txBox="1"/>
          <p:nvPr/>
        </p:nvSpPr>
        <p:spPr>
          <a:xfrm>
            <a:off x="2872009" y="5748210"/>
            <a:ext cx="3194969" cy="230832"/>
          </a:xfrm>
          <a:prstGeom prst="rect">
            <a:avLst/>
          </a:prstGeom>
          <a:noFill/>
        </p:spPr>
        <p:txBody>
          <a:bodyPr wrap="square" rtlCol="0">
            <a:spAutoFit/>
          </a:bodyPr>
          <a:lstStyle/>
          <a:p>
            <a:r>
              <a:rPr lang="en-US" sz="900" dirty="0">
                <a:hlinkClick r:id="rId8" tooltip="https://netivist.org/debate/pokemon-go-pros-and-cons"/>
              </a:rPr>
              <a:t>This Photo</a:t>
            </a:r>
            <a:r>
              <a:rPr lang="en-US" sz="900" dirty="0"/>
              <a:t> by Unknown Author is licensed under </a:t>
            </a:r>
            <a:r>
              <a:rPr lang="en-US" sz="900" dirty="0">
                <a:hlinkClick r:id="rId9" tooltip="https://creativecommons.org/licenses/by-nc-sa/3.0/"/>
              </a:rPr>
              <a:t>CC BY-SA-NC</a:t>
            </a:r>
            <a:endParaRPr lang="en-US" sz="900" dirty="0"/>
          </a:p>
        </p:txBody>
      </p:sp>
    </p:spTree>
    <p:extLst>
      <p:ext uri="{BB962C8B-B14F-4D97-AF65-F5344CB8AC3E}">
        <p14:creationId xmlns:p14="http://schemas.microsoft.com/office/powerpoint/2010/main" val="920210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E094BBA-006D-454E-AF7C-1DD0D1A29DD3}"/>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2</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p:sp>
        <p:nvSpPr>
          <p:cNvPr id="7" name="Text Placeholder 2">
            <a:extLst>
              <a:ext uri="{FF2B5EF4-FFF2-40B4-BE49-F238E27FC236}">
                <a16:creationId xmlns:a16="http://schemas.microsoft.com/office/drawing/2014/main" id="{3D632548-7969-4A83-BB75-0DB42A03D080}"/>
              </a:ext>
            </a:extLst>
          </p:cNvPr>
          <p:cNvSpPr txBox="1">
            <a:spLocks/>
          </p:cNvSpPr>
          <p:nvPr/>
        </p:nvSpPr>
        <p:spPr>
          <a:xfrm>
            <a:off x="944352" y="3611941"/>
            <a:ext cx="351593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Virtual reality</a:t>
            </a:r>
          </a:p>
        </p:txBody>
      </p:sp>
      <p:pic>
        <p:nvPicPr>
          <p:cNvPr id="8" name="Picture Placeholder 20">
            <a:extLst>
              <a:ext uri="{FF2B5EF4-FFF2-40B4-BE49-F238E27FC236}">
                <a16:creationId xmlns:a16="http://schemas.microsoft.com/office/drawing/2014/main" id="{D72BA15D-4765-46A8-B755-670BBA04C174}"/>
              </a:ext>
            </a:extLst>
          </p:cNvPr>
          <p:cNvPicPr>
            <a:picLocks noChangeAspect="1"/>
          </p:cNvPicPr>
          <p:nvPr/>
        </p:nvPicPr>
        <p:blipFill>
          <a:blip r:embed="rId3">
            <a:extLst>
              <a:ext uri="{837473B0-CC2E-450A-ABE3-18F120FF3D39}">
                <a1611:picAttrSrcUrl xmlns:a1611="http://schemas.microsoft.com/office/drawing/2016/11/main" r:id="rId4"/>
              </a:ext>
            </a:extLst>
          </a:blip>
          <a:srcRect t="7604" b="7604"/>
          <a:stretch/>
        </p:blipFill>
        <p:spPr>
          <a:xfrm>
            <a:off x="946342" y="2054338"/>
            <a:ext cx="3195240" cy="1524000"/>
          </a:xfrm>
          <a:prstGeom prst="round2DiagRect">
            <a:avLst/>
          </a:prstGeom>
        </p:spPr>
      </p:pic>
      <p:sp>
        <p:nvSpPr>
          <p:cNvPr id="9" name="TextBox 8">
            <a:extLst>
              <a:ext uri="{FF2B5EF4-FFF2-40B4-BE49-F238E27FC236}">
                <a16:creationId xmlns:a16="http://schemas.microsoft.com/office/drawing/2014/main" id="{92761282-5652-4037-BEEF-3BD10F574704}"/>
              </a:ext>
            </a:extLst>
          </p:cNvPr>
          <p:cNvSpPr txBox="1"/>
          <p:nvPr/>
        </p:nvSpPr>
        <p:spPr>
          <a:xfrm>
            <a:off x="946342" y="3526444"/>
            <a:ext cx="3195240" cy="230832"/>
          </a:xfrm>
          <a:prstGeom prst="rect">
            <a:avLst/>
          </a:prstGeom>
          <a:noFill/>
        </p:spPr>
        <p:txBody>
          <a:bodyPr wrap="square" rtlCol="0">
            <a:spAutoFit/>
          </a:bodyPr>
          <a:lstStyle/>
          <a:p>
            <a:r>
              <a:rPr lang="en-US" sz="900" dirty="0">
                <a:hlinkClick r:id="rId4" tooltip="http://www.playstationblast.com.br/2017/02/playstation-vr-vendas.html"/>
              </a:rPr>
              <a:t>This Photo</a:t>
            </a:r>
            <a:r>
              <a:rPr lang="en-US" sz="900" dirty="0"/>
              <a:t> by Unknown Author is licensed under </a:t>
            </a:r>
            <a:r>
              <a:rPr lang="en-US" sz="900" dirty="0">
                <a:hlinkClick r:id="rId5" tooltip="https://creativecommons.org/licenses/by-sa/3.0/"/>
              </a:rPr>
              <a:t>CC BY-SA</a:t>
            </a:r>
            <a:endParaRPr lang="en-US" sz="900" dirty="0"/>
          </a:p>
        </p:txBody>
      </p:sp>
      <p:sp>
        <p:nvSpPr>
          <p:cNvPr id="10" name="Text Placeholder 5">
            <a:extLst>
              <a:ext uri="{FF2B5EF4-FFF2-40B4-BE49-F238E27FC236}">
                <a16:creationId xmlns:a16="http://schemas.microsoft.com/office/drawing/2014/main" id="{9DE09250-A6FD-4DD2-BBFC-A4D43C82EEDB}"/>
              </a:ext>
            </a:extLst>
          </p:cNvPr>
          <p:cNvSpPr txBox="1">
            <a:spLocks/>
          </p:cNvSpPr>
          <p:nvPr/>
        </p:nvSpPr>
        <p:spPr>
          <a:xfrm>
            <a:off x="4181637" y="3629395"/>
            <a:ext cx="3200400"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Metaverse/s</a:t>
            </a:r>
          </a:p>
        </p:txBody>
      </p:sp>
      <p:pic>
        <p:nvPicPr>
          <p:cNvPr id="11" name="Picture Placeholder 23">
            <a:extLst>
              <a:ext uri="{FF2B5EF4-FFF2-40B4-BE49-F238E27FC236}">
                <a16:creationId xmlns:a16="http://schemas.microsoft.com/office/drawing/2014/main" id="{51D8DB97-C9B2-47BF-BFD7-CACD5749C000}"/>
              </a:ext>
            </a:extLst>
          </p:cNvPr>
          <p:cNvPicPr>
            <a:picLocks noChangeAspect="1"/>
          </p:cNvPicPr>
          <p:nvPr/>
        </p:nvPicPr>
        <p:blipFill>
          <a:blip r:embed="rId6"/>
          <a:srcRect l="5716" r="5716"/>
          <a:stretch/>
        </p:blipFill>
        <p:spPr>
          <a:xfrm>
            <a:off x="4293982" y="2054338"/>
            <a:ext cx="3198940" cy="1524000"/>
          </a:xfrm>
          <a:prstGeom prst="round2DiagRect">
            <a:avLst/>
          </a:prstGeom>
        </p:spPr>
      </p:pic>
      <p:sp>
        <p:nvSpPr>
          <p:cNvPr id="12" name="Text Placeholder 8">
            <a:extLst>
              <a:ext uri="{FF2B5EF4-FFF2-40B4-BE49-F238E27FC236}">
                <a16:creationId xmlns:a16="http://schemas.microsoft.com/office/drawing/2014/main" id="{87A2AA9F-BF04-4D6E-B2BE-3E4709714244}"/>
              </a:ext>
            </a:extLst>
          </p:cNvPr>
          <p:cNvSpPr txBox="1">
            <a:spLocks/>
          </p:cNvSpPr>
          <p:nvPr/>
        </p:nvSpPr>
        <p:spPr>
          <a:xfrm>
            <a:off x="2864913" y="5989322"/>
            <a:ext cx="319074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a:latin typeface="Sora" pitchFamily="2" charset="0"/>
                <a:cs typeface="Sora" pitchFamily="2" charset="0"/>
              </a:rPr>
              <a:t>Multi-verse</a:t>
            </a:r>
            <a:endParaRPr lang="en-US" b="1" dirty="0">
              <a:latin typeface="Sora" pitchFamily="2" charset="0"/>
              <a:cs typeface="Sora" pitchFamily="2" charset="0"/>
            </a:endParaRPr>
          </a:p>
        </p:txBody>
      </p:sp>
      <p:pic>
        <p:nvPicPr>
          <p:cNvPr id="13" name="Picture Placeholder 28">
            <a:extLst>
              <a:ext uri="{FF2B5EF4-FFF2-40B4-BE49-F238E27FC236}">
                <a16:creationId xmlns:a16="http://schemas.microsoft.com/office/drawing/2014/main" id="{ABCB32A1-28F9-4AAE-ADBB-4BF3BB4E3308}"/>
              </a:ext>
            </a:extLst>
          </p:cNvPr>
          <p:cNvPicPr>
            <a:picLocks noChangeAspect="1"/>
          </p:cNvPicPr>
          <p:nvPr/>
        </p:nvPicPr>
        <p:blipFill>
          <a:blip r:embed="rId7">
            <a:extLst>
              <a:ext uri="{837473B0-CC2E-450A-ABE3-18F120FF3D39}">
                <a1611:picAttrSrcUrl xmlns:a1611="http://schemas.microsoft.com/office/drawing/2016/11/main" r:id="rId8"/>
              </a:ext>
            </a:extLst>
          </a:blip>
          <a:srcRect t="4571" b="4571"/>
          <a:stretch/>
        </p:blipFill>
        <p:spPr>
          <a:xfrm>
            <a:off x="2864788" y="4251725"/>
            <a:ext cx="3194969" cy="1524000"/>
          </a:xfrm>
          <a:prstGeom prst="round2DiagRect">
            <a:avLst/>
          </a:prstGeom>
        </p:spPr>
      </p:pic>
      <p:sp>
        <p:nvSpPr>
          <p:cNvPr id="14" name="TextBox 13">
            <a:extLst>
              <a:ext uri="{FF2B5EF4-FFF2-40B4-BE49-F238E27FC236}">
                <a16:creationId xmlns:a16="http://schemas.microsoft.com/office/drawing/2014/main" id="{FAD24476-E620-4D89-AD2D-179D76EA281F}"/>
              </a:ext>
            </a:extLst>
          </p:cNvPr>
          <p:cNvSpPr txBox="1"/>
          <p:nvPr/>
        </p:nvSpPr>
        <p:spPr>
          <a:xfrm>
            <a:off x="2864788" y="5775725"/>
            <a:ext cx="3194969" cy="230832"/>
          </a:xfrm>
          <a:prstGeom prst="rect">
            <a:avLst/>
          </a:prstGeom>
          <a:noFill/>
        </p:spPr>
        <p:txBody>
          <a:bodyPr wrap="square" rtlCol="0">
            <a:spAutoFit/>
          </a:bodyPr>
          <a:lstStyle/>
          <a:p>
            <a:r>
              <a:rPr lang="en-US" sz="900">
                <a:hlinkClick r:id="rId8" tooltip="https://www.universetoday.com/77523/multiverse/"/>
              </a:rPr>
              <a:t>This Photo</a:t>
            </a:r>
            <a:r>
              <a:rPr lang="en-US" sz="900"/>
              <a:t> by Unknown Author is licensed under </a:t>
            </a:r>
            <a:r>
              <a:rPr lang="en-US" sz="900">
                <a:hlinkClick r:id="rId9" tooltip="https://creativecommons.org/licenses/by/3.0/"/>
              </a:rPr>
              <a:t>CC BY</a:t>
            </a:r>
            <a:endParaRPr lang="en-US" sz="900"/>
          </a:p>
        </p:txBody>
      </p:sp>
      <p:sp>
        <p:nvSpPr>
          <p:cNvPr id="15" name="Arrow: Right 14">
            <a:extLst>
              <a:ext uri="{FF2B5EF4-FFF2-40B4-BE49-F238E27FC236}">
                <a16:creationId xmlns:a16="http://schemas.microsoft.com/office/drawing/2014/main" id="{0AFADBD0-62FB-4F01-A018-61FC012E7A04}"/>
              </a:ext>
            </a:extLst>
          </p:cNvPr>
          <p:cNvSpPr/>
          <p:nvPr/>
        </p:nvSpPr>
        <p:spPr>
          <a:xfrm>
            <a:off x="1953325" y="155533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2019</a:t>
            </a:r>
          </a:p>
        </p:txBody>
      </p:sp>
      <p:sp>
        <p:nvSpPr>
          <p:cNvPr id="16" name="Arrow: Right 15">
            <a:extLst>
              <a:ext uri="{FF2B5EF4-FFF2-40B4-BE49-F238E27FC236}">
                <a16:creationId xmlns:a16="http://schemas.microsoft.com/office/drawing/2014/main" id="{5F5F630C-3760-46FF-AA53-55E9D9AACB82}"/>
              </a:ext>
            </a:extLst>
          </p:cNvPr>
          <p:cNvSpPr/>
          <p:nvPr/>
        </p:nvSpPr>
        <p:spPr>
          <a:xfrm>
            <a:off x="5233863" y="154682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latin typeface="Arial" panose="020B0604020202020204" pitchFamily="34" charset="0"/>
                <a:cs typeface="Arial" panose="020B0604020202020204" pitchFamily="34" charset="0"/>
              </a:rPr>
              <a:t>2024+</a:t>
            </a:r>
          </a:p>
        </p:txBody>
      </p:sp>
      <p:pic>
        <p:nvPicPr>
          <p:cNvPr id="17" name="Graphic 16" descr="Question mark with solid fill">
            <a:extLst>
              <a:ext uri="{FF2B5EF4-FFF2-40B4-BE49-F238E27FC236}">
                <a16:creationId xmlns:a16="http://schemas.microsoft.com/office/drawing/2014/main" id="{24E359E2-D997-4CCD-B02E-695CEABF682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496125" y="4635466"/>
            <a:ext cx="914400" cy="914400"/>
          </a:xfrm>
          <a:prstGeom prst="rect">
            <a:avLst/>
          </a:prstGeom>
        </p:spPr>
      </p:pic>
    </p:spTree>
    <p:extLst>
      <p:ext uri="{BB962C8B-B14F-4D97-AF65-F5344CB8AC3E}">
        <p14:creationId xmlns:p14="http://schemas.microsoft.com/office/powerpoint/2010/main" val="1132279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66CCEC5-4354-45E7-B794-101C0CF9CC51}"/>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3</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mc:AlternateContent xmlns:mc="http://schemas.openxmlformats.org/markup-compatibility/2006" xmlns:a14="http://schemas.microsoft.com/office/drawing/2010/main">
        <mc:Choice Requires="a14">
          <p:sp>
            <p:nvSpPr>
              <p:cNvPr id="4" name="Text Placeholder 4">
                <a:extLst>
                  <a:ext uri="{FF2B5EF4-FFF2-40B4-BE49-F238E27FC236}">
                    <a16:creationId xmlns:a16="http://schemas.microsoft.com/office/drawing/2014/main" id="{6D525623-9DB1-4604-AB10-D3EB58CBBC6D}"/>
                  </a:ext>
                </a:extLst>
              </p:cNvPr>
              <p:cNvSpPr txBox="1">
                <a:spLocks/>
              </p:cNvSpPr>
              <p:nvPr/>
            </p:nvSpPr>
            <p:spPr>
              <a:xfrm>
                <a:off x="3579572" y="5850902"/>
                <a:ext cx="4294981" cy="60303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200" dirty="0">
                    <a:latin typeface="Sora" pitchFamily="2" charset="0"/>
                    <a:cs typeface="Sora" pitchFamily="2" charset="0"/>
                  </a:rPr>
                  <a:t>XR = extended reality (XR </a:t>
                </a:r>
                <a14:m>
                  <m:oMath xmlns:m="http://schemas.openxmlformats.org/officeDocument/2006/math">
                    <m:r>
                      <a:rPr lang="en-US" sz="1200" i="1" smtClean="0">
                        <a:latin typeface="Cambria Math" panose="02040503050406030204" pitchFamily="18" charset="0"/>
                        <a:ea typeface="Cambria Math" panose="02040503050406030204" pitchFamily="18" charset="0"/>
                        <a:cs typeface="Sora" pitchFamily="2" charset="0"/>
                      </a:rPr>
                      <m:t>⊃</m:t>
                    </m:r>
                  </m:oMath>
                </a14:m>
                <a:r>
                  <a:rPr lang="en-US" sz="1200" dirty="0">
                    <a:latin typeface="Sora" pitchFamily="2" charset="0"/>
                    <a:cs typeface="Sora" pitchFamily="2" charset="0"/>
                  </a:rPr>
                  <a:t> AR,VR)</a:t>
                </a:r>
              </a:p>
            </p:txBody>
          </p:sp>
        </mc:Choice>
        <mc:Fallback xmlns="">
          <p:sp>
            <p:nvSpPr>
              <p:cNvPr id="4" name="Text Placeholder 4">
                <a:extLst>
                  <a:ext uri="{FF2B5EF4-FFF2-40B4-BE49-F238E27FC236}">
                    <a16:creationId xmlns:a16="http://schemas.microsoft.com/office/drawing/2014/main" id="{6D525623-9DB1-4604-AB10-D3EB58CBBC6D}"/>
                  </a:ext>
                </a:extLst>
              </p:cNvPr>
              <p:cNvSpPr txBox="1">
                <a:spLocks noRot="1" noChangeAspect="1" noMove="1" noResize="1" noEditPoints="1" noAdjustHandles="1" noChangeArrowheads="1" noChangeShapeType="1" noTextEdit="1"/>
              </p:cNvSpPr>
              <p:nvPr/>
            </p:nvSpPr>
            <p:spPr>
              <a:xfrm>
                <a:off x="3579572" y="5850902"/>
                <a:ext cx="4294981" cy="603030"/>
              </a:xfrm>
              <a:prstGeom prst="rect">
                <a:avLst/>
              </a:prstGeom>
              <a:blipFill>
                <a:blip r:embed="rId3"/>
                <a:stretch>
                  <a:fillRect t="-1010"/>
                </a:stretch>
              </a:blipFill>
            </p:spPr>
            <p:txBody>
              <a:bodyPr/>
              <a:lstStyle/>
              <a:p>
                <a:r>
                  <a:rPr lang="en-US">
                    <a:noFill/>
                  </a:rPr>
                  <a:t> </a:t>
                </a:r>
              </a:p>
            </p:txBody>
          </p:sp>
        </mc:Fallback>
      </mc:AlternateContent>
      <p:graphicFrame>
        <p:nvGraphicFramePr>
          <p:cNvPr id="5" name="Diagram 4">
            <a:extLst>
              <a:ext uri="{FF2B5EF4-FFF2-40B4-BE49-F238E27FC236}">
                <a16:creationId xmlns:a16="http://schemas.microsoft.com/office/drawing/2014/main" id="{5865430B-9B34-4244-8BB8-4478C655292A}"/>
              </a:ext>
            </a:extLst>
          </p:cNvPr>
          <p:cNvGraphicFramePr/>
          <p:nvPr>
            <p:extLst>
              <p:ext uri="{D42A27DB-BD31-4B8C-83A1-F6EECF244321}">
                <p14:modId xmlns:p14="http://schemas.microsoft.com/office/powerpoint/2010/main" val="456910755"/>
              </p:ext>
            </p:extLst>
          </p:nvPr>
        </p:nvGraphicFramePr>
        <p:xfrm>
          <a:off x="97536" y="1588993"/>
          <a:ext cx="6096000" cy="42619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16052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5A7C609-0029-443E-9FD3-4FCFBB9E71B7}"/>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4</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p:pic>
        <p:nvPicPr>
          <p:cNvPr id="4" name="Picture 2" descr="The Metaverse Value-Chain. Trillions of dollars are pouring into… | by Jon  Radoff | Building the Metaverse | Medium">
            <a:extLst>
              <a:ext uri="{FF2B5EF4-FFF2-40B4-BE49-F238E27FC236}">
                <a16:creationId xmlns:a16="http://schemas.microsoft.com/office/drawing/2014/main" id="{F474915F-CF52-4AE4-AD6D-089BC3CF1F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996" y="1616368"/>
            <a:ext cx="7115548" cy="484539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118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A157-AB61-477F-B10A-E0D3F048FE4B}"/>
              </a:ext>
            </a:extLst>
          </p:cNvPr>
          <p:cNvSpPr txBox="1">
            <a:spLocks/>
          </p:cNvSpPr>
          <p:nvPr/>
        </p:nvSpPr>
        <p:spPr>
          <a:xfrm>
            <a:off x="-188976" y="274638"/>
            <a:ext cx="758952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5</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p:pic>
        <p:nvPicPr>
          <p:cNvPr id="3" name="Picture 2">
            <a:extLst>
              <a:ext uri="{FF2B5EF4-FFF2-40B4-BE49-F238E27FC236}">
                <a16:creationId xmlns:a16="http://schemas.microsoft.com/office/drawing/2014/main" id="{2AB99752-3A39-49CD-B9F1-AA383D760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209" y="1624902"/>
            <a:ext cx="5351895" cy="4640245"/>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120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A783D-1643-4A7F-B56A-2ED383751BF2}"/>
              </a:ext>
            </a:extLst>
          </p:cNvPr>
          <p:cNvSpPr>
            <a:spLocks noGrp="1"/>
          </p:cNvSpPr>
          <p:nvPr>
            <p:ph type="title"/>
          </p:nvPr>
        </p:nvSpPr>
        <p:spPr>
          <a:xfrm>
            <a:off x="-640080" y="290196"/>
            <a:ext cx="8229600" cy="1143000"/>
          </a:xfrm>
        </p:spPr>
        <p:txBody>
          <a:bodyPr/>
          <a:lstStyle/>
          <a:p>
            <a:r>
              <a:rPr lang="el-GR" b="1" dirty="0">
                <a:latin typeface="Arial" panose="020B0604020202020204" pitchFamily="34" charset="0"/>
                <a:cs typeface="Arial" panose="020B0604020202020204" pitchFamily="34" charset="0"/>
              </a:rPr>
              <a:t>ΓΙΑΤΙ ΑΝΑΦΕΡΟΝΤΑΙ ΌΛΑ ΑΥΤΆ?</a:t>
            </a:r>
            <a:br>
              <a:rPr lang="en-US" b="1" dirty="0">
                <a:solidFill>
                  <a:srgbClr val="F7743C"/>
                </a:solidFill>
                <a:latin typeface="Arial" panose="020B0604020202020204" pitchFamily="34" charset="0"/>
                <a:cs typeface="Arial" panose="020B0604020202020204" pitchFamily="34" charset="0"/>
              </a:rPr>
            </a:br>
            <a:endParaRPr lang="en-US" dirty="0"/>
          </a:p>
        </p:txBody>
      </p:sp>
      <p:sp>
        <p:nvSpPr>
          <p:cNvPr id="3" name="Title 1">
            <a:extLst>
              <a:ext uri="{FF2B5EF4-FFF2-40B4-BE49-F238E27FC236}">
                <a16:creationId xmlns:a16="http://schemas.microsoft.com/office/drawing/2014/main" id="{9B184036-AB08-4CF6-8408-C5358B7852A2}"/>
              </a:ext>
            </a:extLst>
          </p:cNvPr>
          <p:cNvSpPr txBox="1">
            <a:spLocks/>
          </p:cNvSpPr>
          <p:nvPr/>
        </p:nvSpPr>
        <p:spPr>
          <a:xfrm>
            <a:off x="6096" y="1900240"/>
            <a:ext cx="8747760" cy="830767"/>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l-GR" sz="2800" b="1" dirty="0">
                <a:effectLst/>
                <a:latin typeface="Arial" panose="020B0604020202020204" pitchFamily="34" charset="0"/>
                <a:cs typeface="Arial" panose="020B0604020202020204" pitchFamily="34" charset="0"/>
              </a:rPr>
              <a:t>ΠΡΕΠΕΙ ΝΑ ΛΗΦΘΟΥΝ ΥΠΟΨΗ για το</a:t>
            </a:r>
            <a:r>
              <a:rPr lang="en-US" sz="2800" b="1" dirty="0">
                <a:effectLst/>
                <a:latin typeface="Arial" panose="020B0604020202020204" pitchFamily="34" charset="0"/>
                <a:cs typeface="Arial" panose="020B0604020202020204" pitchFamily="34" charset="0"/>
              </a:rPr>
              <a:t> cost/budget</a:t>
            </a:r>
          </a:p>
        </p:txBody>
      </p:sp>
      <p:sp>
        <p:nvSpPr>
          <p:cNvPr id="4" name="TextBox 3">
            <a:extLst>
              <a:ext uri="{FF2B5EF4-FFF2-40B4-BE49-F238E27FC236}">
                <a16:creationId xmlns:a16="http://schemas.microsoft.com/office/drawing/2014/main" id="{CD29EE64-A194-47C8-8261-DE8742E77368}"/>
              </a:ext>
            </a:extLst>
          </p:cNvPr>
          <p:cNvSpPr txBox="1"/>
          <p:nvPr/>
        </p:nvSpPr>
        <p:spPr>
          <a:xfrm>
            <a:off x="287970" y="2857765"/>
            <a:ext cx="4961615" cy="3108543"/>
          </a:xfrm>
          <a:prstGeom prst="rect">
            <a:avLst/>
          </a:prstGeom>
          <a:noFill/>
        </p:spPr>
        <p:txBody>
          <a:bodyPr wrap="none" rtlCol="0">
            <a:spAutoFit/>
          </a:bodyPr>
          <a:lstStyle/>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Έρευνα</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Προσωπικό</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Σχεδίαση</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Υποδομή</a:t>
            </a: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Συντήρηση</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Βελτίωση</a:t>
            </a: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Return of Investment (ROI)</a:t>
            </a:r>
            <a:endParaRPr lang="el-GR"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9153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val 32">
            <a:extLst>
              <a:ext uri="{FF2B5EF4-FFF2-40B4-BE49-F238E27FC236}">
                <a16:creationId xmlns:a16="http://schemas.microsoft.com/office/drawing/2014/main" id="{50DC539B-6FB2-4E05-BAC2-AB291A21A8D6}"/>
              </a:ext>
            </a:extLst>
          </p:cNvPr>
          <p:cNvSpPr/>
          <p:nvPr/>
        </p:nvSpPr>
        <p:spPr>
          <a:xfrm>
            <a:off x="4537559" y="1805449"/>
            <a:ext cx="2996367" cy="2934776"/>
          </a:xfrm>
          <a:prstGeom prst="ellipse">
            <a:avLst/>
          </a:prstGeom>
          <a:solidFill>
            <a:srgbClr val="448B91">
              <a:alpha val="2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93715E-B31B-45DE-B42D-305B82FA780B}"/>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Venn Diagram</a:t>
            </a:r>
          </a:p>
        </p:txBody>
      </p:sp>
      <p:sp>
        <p:nvSpPr>
          <p:cNvPr id="6" name="Oval 5">
            <a:extLst>
              <a:ext uri="{FF2B5EF4-FFF2-40B4-BE49-F238E27FC236}">
                <a16:creationId xmlns:a16="http://schemas.microsoft.com/office/drawing/2014/main" id="{0EB64D79-B5FE-49D0-AAF6-B657C30D6748}"/>
              </a:ext>
            </a:extLst>
          </p:cNvPr>
          <p:cNvSpPr/>
          <p:nvPr/>
        </p:nvSpPr>
        <p:spPr>
          <a:xfrm>
            <a:off x="2418762" y="1872849"/>
            <a:ext cx="2890059" cy="2761585"/>
          </a:xfrm>
          <a:prstGeom prst="ellipse">
            <a:avLst/>
          </a:prstGeom>
          <a:solidFill>
            <a:schemeClr val="bg2">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956137D-FE41-482C-B986-96604E782561}"/>
              </a:ext>
            </a:extLst>
          </p:cNvPr>
          <p:cNvSpPr/>
          <p:nvPr/>
        </p:nvSpPr>
        <p:spPr>
          <a:xfrm>
            <a:off x="3535260" y="3340237"/>
            <a:ext cx="2890059" cy="2761585"/>
          </a:xfrm>
          <a:prstGeom prst="ellipse">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231;p54">
            <a:extLst>
              <a:ext uri="{FF2B5EF4-FFF2-40B4-BE49-F238E27FC236}">
                <a16:creationId xmlns:a16="http://schemas.microsoft.com/office/drawing/2014/main" id="{A270DB95-16E8-44DF-96F0-4AAACA09F286}"/>
              </a:ext>
            </a:extLst>
          </p:cNvPr>
          <p:cNvSpPr txBox="1">
            <a:spLocks/>
          </p:cNvSpPr>
          <p:nvPr/>
        </p:nvSpPr>
        <p:spPr>
          <a:xfrm>
            <a:off x="0" y="3131324"/>
            <a:ext cx="2079790"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Metaverse</a:t>
            </a:r>
            <a:endParaRPr kumimoji="0" lang="en-US" sz="240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endParaRPr>
          </a:p>
        </p:txBody>
      </p:sp>
      <p:sp>
        <p:nvSpPr>
          <p:cNvPr id="9" name="Google Shape;1231;p54">
            <a:extLst>
              <a:ext uri="{FF2B5EF4-FFF2-40B4-BE49-F238E27FC236}">
                <a16:creationId xmlns:a16="http://schemas.microsoft.com/office/drawing/2014/main" id="{3C282F1C-9477-46CD-8D17-929DBED8ED56}"/>
              </a:ext>
            </a:extLst>
          </p:cNvPr>
          <p:cNvSpPr txBox="1">
            <a:spLocks/>
          </p:cNvSpPr>
          <p:nvPr/>
        </p:nvSpPr>
        <p:spPr>
          <a:xfrm>
            <a:off x="3601050" y="3007778"/>
            <a:ext cx="775878"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VR</a:t>
            </a:r>
          </a:p>
        </p:txBody>
      </p:sp>
      <p:sp>
        <p:nvSpPr>
          <p:cNvPr id="10" name="Google Shape;1231;p54">
            <a:extLst>
              <a:ext uri="{FF2B5EF4-FFF2-40B4-BE49-F238E27FC236}">
                <a16:creationId xmlns:a16="http://schemas.microsoft.com/office/drawing/2014/main" id="{FE7C6DED-4F22-4CD3-AA2C-293DE6ECEA68}"/>
              </a:ext>
            </a:extLst>
          </p:cNvPr>
          <p:cNvSpPr txBox="1">
            <a:spLocks/>
          </p:cNvSpPr>
          <p:nvPr/>
        </p:nvSpPr>
        <p:spPr>
          <a:xfrm>
            <a:off x="5870583" y="3017782"/>
            <a:ext cx="881074"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AR</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endParaRPr>
          </a:p>
        </p:txBody>
      </p:sp>
      <p:sp>
        <p:nvSpPr>
          <p:cNvPr id="11" name="Google Shape;1231;p54">
            <a:extLst>
              <a:ext uri="{FF2B5EF4-FFF2-40B4-BE49-F238E27FC236}">
                <a16:creationId xmlns:a16="http://schemas.microsoft.com/office/drawing/2014/main" id="{06BE9E1E-2CEA-43CD-A235-F9DFF4DFF3EF}"/>
              </a:ext>
            </a:extLst>
          </p:cNvPr>
          <p:cNvSpPr txBox="1">
            <a:spLocks/>
          </p:cNvSpPr>
          <p:nvPr/>
        </p:nvSpPr>
        <p:spPr>
          <a:xfrm>
            <a:off x="4589421" y="4647726"/>
            <a:ext cx="781736" cy="5989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MR</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2093486-9328-40A9-9A5F-CAED018460DD}"/>
                  </a:ext>
                </a:extLst>
              </p:cNvPr>
              <p:cNvSpPr txBox="1"/>
              <p:nvPr/>
            </p:nvSpPr>
            <p:spPr>
              <a:xfrm>
                <a:off x="1656362" y="3074794"/>
                <a:ext cx="615722"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62093486-9328-40A9-9A5F-CAED018460DD}"/>
                  </a:ext>
                </a:extLst>
              </p:cNvPr>
              <p:cNvSpPr txBox="1">
                <a:spLocks noRot="1" noChangeAspect="1" noMove="1" noResize="1" noEditPoints="1" noAdjustHandles="1" noChangeArrowheads="1" noChangeShapeType="1" noTextEdit="1"/>
              </p:cNvSpPr>
              <p:nvPr/>
            </p:nvSpPr>
            <p:spPr>
              <a:xfrm>
                <a:off x="1656362" y="3074794"/>
                <a:ext cx="615722" cy="584775"/>
              </a:xfrm>
              <a:prstGeom prst="rect">
                <a:avLst/>
              </a:prstGeom>
              <a:blipFill>
                <a:blip r:embed="rId3"/>
                <a:stretch>
                  <a:fillRect/>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1AEF9761-B86C-474C-8BFA-78AB1AE4B9C9}"/>
              </a:ext>
            </a:extLst>
          </p:cNvPr>
          <p:cNvSpPr/>
          <p:nvPr/>
        </p:nvSpPr>
        <p:spPr>
          <a:xfrm>
            <a:off x="2284072" y="988403"/>
            <a:ext cx="5392434" cy="52292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oogle Shape;1231;p54">
            <a:extLst>
              <a:ext uri="{FF2B5EF4-FFF2-40B4-BE49-F238E27FC236}">
                <a16:creationId xmlns:a16="http://schemas.microsoft.com/office/drawing/2014/main" id="{4513C1EE-D4D8-483F-AD8E-2131C7687F35}"/>
              </a:ext>
            </a:extLst>
          </p:cNvPr>
          <p:cNvSpPr txBox="1">
            <a:spLocks/>
          </p:cNvSpPr>
          <p:nvPr/>
        </p:nvSpPr>
        <p:spPr>
          <a:xfrm>
            <a:off x="4576915" y="1088740"/>
            <a:ext cx="731906"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XR</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endParaRPr>
          </a:p>
        </p:txBody>
      </p:sp>
      <p:sp>
        <p:nvSpPr>
          <p:cNvPr id="34" name="Google Shape;1231;p54">
            <a:extLst>
              <a:ext uri="{FF2B5EF4-FFF2-40B4-BE49-F238E27FC236}">
                <a16:creationId xmlns:a16="http://schemas.microsoft.com/office/drawing/2014/main" id="{18489473-28D8-4E70-9E39-2A5BD6AED694}"/>
              </a:ext>
            </a:extLst>
          </p:cNvPr>
          <p:cNvSpPr txBox="1">
            <a:spLocks/>
          </p:cNvSpPr>
          <p:nvPr/>
        </p:nvSpPr>
        <p:spPr>
          <a:xfrm>
            <a:off x="3350724" y="3862687"/>
            <a:ext cx="3173300" cy="5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4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Gameplay Mechanics</a:t>
            </a:r>
          </a:p>
        </p:txBody>
      </p:sp>
    </p:spTree>
    <p:extLst>
      <p:ext uri="{BB962C8B-B14F-4D97-AF65-F5344CB8AC3E}">
        <p14:creationId xmlns:p14="http://schemas.microsoft.com/office/powerpoint/2010/main" val="3744786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3B030-2AFA-4547-8E3E-CD05D5C28055}"/>
              </a:ext>
            </a:extLst>
          </p:cNvPr>
          <p:cNvSpPr>
            <a:spLocks noGrp="1"/>
          </p:cNvSpPr>
          <p:nvPr>
            <p:ph type="title"/>
          </p:nvPr>
        </p:nvSpPr>
        <p:spPr/>
        <p:txBody>
          <a:bodyPr/>
          <a:lstStyle/>
          <a:p>
            <a:pPr algn="l"/>
            <a:r>
              <a:rPr lang="en-US" b="1" dirty="0">
                <a:latin typeface="Arial" panose="020B0604020202020204" pitchFamily="34" charset="0"/>
                <a:cs typeface="Arial" panose="020B0604020202020204" pitchFamily="34" charset="0"/>
              </a:rPr>
              <a:t>Gaming Industry Rise</a:t>
            </a:r>
          </a:p>
        </p:txBody>
      </p:sp>
      <p:graphicFrame>
        <p:nvGraphicFramePr>
          <p:cNvPr id="3" name="Content Placeholder 10">
            <a:extLst>
              <a:ext uri="{FF2B5EF4-FFF2-40B4-BE49-F238E27FC236}">
                <a16:creationId xmlns:a16="http://schemas.microsoft.com/office/drawing/2014/main" id="{86E52F81-5F71-4085-953E-418BEEEEAD5E}"/>
              </a:ext>
            </a:extLst>
          </p:cNvPr>
          <p:cNvGraphicFramePr>
            <a:graphicFrameLocks/>
          </p:cNvGraphicFramePr>
          <p:nvPr>
            <p:extLst>
              <p:ext uri="{D42A27DB-BD31-4B8C-83A1-F6EECF244321}">
                <p14:modId xmlns:p14="http://schemas.microsoft.com/office/powerpoint/2010/main" val="2253079447"/>
              </p:ext>
            </p:extLst>
          </p:nvPr>
        </p:nvGraphicFramePr>
        <p:xfrm>
          <a:off x="92901" y="1798384"/>
          <a:ext cx="8229600" cy="31515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31981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51FA-115A-4C6B-A05D-3A8EC2DF1D8F}"/>
              </a:ext>
            </a:extLst>
          </p:cNvPr>
          <p:cNvSpPr>
            <a:spLocks noGrp="1"/>
          </p:cNvSpPr>
          <p:nvPr>
            <p:ph type="title"/>
          </p:nvPr>
        </p:nvSpPr>
        <p:spPr/>
        <p:txBody>
          <a:bodyPr/>
          <a:lstStyle/>
          <a:p>
            <a:pPr algn="l"/>
            <a:r>
              <a:rPr lang="el-GR" sz="4400" b="1" dirty="0">
                <a:latin typeface="Arial" panose="020B0604020202020204" pitchFamily="34" charset="0"/>
                <a:cs typeface="Arial" panose="020B0604020202020204" pitchFamily="34" charset="0"/>
              </a:rPr>
              <a:t>Σχετικά με εμένα:</a:t>
            </a:r>
            <a:br>
              <a:rPr lang="en-US" sz="4400" b="1" dirty="0">
                <a:latin typeface="Arial" panose="020B0604020202020204" pitchFamily="34" charset="0"/>
                <a:cs typeface="Arial" panose="020B0604020202020204" pitchFamily="34" charset="0"/>
              </a:rPr>
            </a:br>
            <a:endParaRPr lang="en-US" dirty="0"/>
          </a:p>
        </p:txBody>
      </p:sp>
      <p:sp>
        <p:nvSpPr>
          <p:cNvPr id="3" name="TextBox 2">
            <a:extLst>
              <a:ext uri="{FF2B5EF4-FFF2-40B4-BE49-F238E27FC236}">
                <a16:creationId xmlns:a16="http://schemas.microsoft.com/office/drawing/2014/main" id="{5CF12085-6FAE-4E43-9418-A1962A245D9F}"/>
              </a:ext>
            </a:extLst>
          </p:cNvPr>
          <p:cNvSpPr txBox="1"/>
          <p:nvPr/>
        </p:nvSpPr>
        <p:spPr>
          <a:xfrm>
            <a:off x="457200" y="5460898"/>
            <a:ext cx="7073537" cy="1200329"/>
          </a:xfrm>
          <a:prstGeom prst="rect">
            <a:avLst/>
          </a:prstGeom>
          <a:noFill/>
        </p:spPr>
        <p:txBody>
          <a:bodyPr wrap="square">
            <a:spAutoFit/>
          </a:bodyPr>
          <a:lstStyle/>
          <a:p>
            <a:r>
              <a:rPr lang="en-US" sz="2400" dirty="0">
                <a:latin typeface="Arial" panose="020B0604020202020204" pitchFamily="34" charset="0"/>
                <a:cs typeface="Arial" panose="020B0604020202020204" pitchFamily="34" charset="0"/>
              </a:rPr>
              <a:t>Portfolio: </a:t>
            </a:r>
            <a:r>
              <a:rPr lang="en-US" sz="2400" dirty="0">
                <a:latin typeface="Arial" panose="020B0604020202020204" pitchFamily="34" charset="0"/>
                <a:cs typeface="Arial" panose="020B0604020202020204" pitchFamily="34" charset="0"/>
                <a:hlinkClick r:id="rId3"/>
              </a:rPr>
              <a:t>https://github.com/michailmarkou1995</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E-mail: </a:t>
            </a:r>
            <a:r>
              <a:rPr lang="en-US" sz="2400" dirty="0">
                <a:latin typeface="Arial" panose="020B0604020202020204" pitchFamily="34" charset="0"/>
                <a:cs typeface="Arial" panose="020B0604020202020204" pitchFamily="34" charset="0"/>
                <a:hlinkClick r:id="rId4"/>
              </a:rPr>
              <a:t>mmarkou19b@amcstudent.edu.gr</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5C26AE8-FCA4-42D6-96C7-AC583D28A14B}"/>
              </a:ext>
            </a:extLst>
          </p:cNvPr>
          <p:cNvSpPr txBox="1"/>
          <p:nvPr/>
        </p:nvSpPr>
        <p:spPr>
          <a:xfrm>
            <a:off x="279400" y="1305914"/>
            <a:ext cx="85852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3</a:t>
            </a:r>
            <a:r>
              <a:rPr lang="el-GR" sz="2400" baseline="30000" dirty="0">
                <a:latin typeface="Arial" panose="020B0604020202020204" pitchFamily="34" charset="0"/>
                <a:cs typeface="Arial" panose="020B0604020202020204" pitchFamily="34" charset="0"/>
              </a:rPr>
              <a:t>ο</a:t>
            </a:r>
            <a:r>
              <a:rPr lang="el-GR" sz="2400" dirty="0">
                <a:latin typeface="Arial" panose="020B0604020202020204" pitchFamily="34" charset="0"/>
                <a:cs typeface="Arial" panose="020B0604020202020204" pitchFamily="34" charset="0"/>
              </a:rPr>
              <a:t> έτος</a:t>
            </a:r>
            <a:r>
              <a:rPr lang="en-US" sz="2400" dirty="0">
                <a:latin typeface="Arial" panose="020B0604020202020204" pitchFamily="34" charset="0"/>
                <a:cs typeface="Arial" panose="020B0604020202020204" pitchFamily="34" charset="0"/>
              </a:rPr>
              <a:t> BSc Computer Science </a:t>
            </a:r>
            <a:r>
              <a:rPr lang="el-GR" sz="2400" dirty="0">
                <a:latin typeface="Arial" panose="020B0604020202020204" pitchFamily="34" charset="0"/>
                <a:cs typeface="Arial" panose="020B0604020202020204" pitchFamily="34" charset="0"/>
              </a:rPr>
              <a:t>στο Μητροπολιτικό κολλέγιο</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Internship </a:t>
            </a:r>
            <a:r>
              <a:rPr lang="el-GR" sz="24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Internet Service Provider Network Engineer</a:t>
            </a:r>
            <a:r>
              <a:rPr lang="el-GR"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Unreal Engine Game Developer</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VR/AR</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Multiplayer driven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Gameplay Mechanics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Sound Effect Artist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Visual Effect Artist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3D Architectural Visualization &amp; modeling</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Producer &amp; Digital Content Creator</a:t>
            </a:r>
            <a:r>
              <a:rPr lang="el-GR" sz="2400" dirty="0">
                <a:latin typeface="Arial" panose="020B0604020202020204" pitchFamily="34" charset="0"/>
                <a:cs typeface="Arial" panose="020B0604020202020204" pitchFamily="34" charset="0"/>
              </a:rPr>
              <a:t> </a:t>
            </a:r>
            <a:r>
              <a:rPr lang="el-GR" sz="2000" dirty="0">
                <a:latin typeface="Arial" panose="020B0604020202020204" pitchFamily="34" charset="0"/>
                <a:cs typeface="Arial" panose="020B0604020202020204" pitchFamily="34" charset="0"/>
              </a:rPr>
              <a:t>(</a:t>
            </a:r>
            <a:r>
              <a:rPr lang="en-US" sz="2000" i="1" dirty="0">
                <a:latin typeface="Arial" panose="020B0604020202020204" pitchFamily="34" charset="0"/>
                <a:cs typeface="Arial" panose="020B0604020202020204" pitchFamily="34" charset="0"/>
              </a:rPr>
              <a:t>Unreal Engine &amp; Google Play marketplace</a:t>
            </a:r>
            <a:r>
              <a:rPr lang="el-GR" sz="2000" i="1"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788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54279B2-9511-479A-B611-1C9E51F89D39}"/>
              </a:ext>
            </a:extLst>
          </p:cNvPr>
          <p:cNvSpPr txBox="1">
            <a:spLocks/>
          </p:cNvSpPr>
          <p:nvPr/>
        </p:nvSpPr>
        <p:spPr>
          <a:xfrm>
            <a:off x="0" y="463769"/>
            <a:ext cx="7734365" cy="695417"/>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n-US" sz="4000" b="1" dirty="0">
                <a:effectLst/>
                <a:latin typeface="Arial" panose="020B0604020202020204" pitchFamily="34" charset="0"/>
                <a:cs typeface="Arial" panose="020B0604020202020204" pitchFamily="34" charset="0"/>
              </a:rPr>
              <a:t>Progress of evolution</a:t>
            </a:r>
          </a:p>
        </p:txBody>
      </p:sp>
      <p:grpSp>
        <p:nvGrpSpPr>
          <p:cNvPr id="4" name="Group 3">
            <a:extLst>
              <a:ext uri="{FF2B5EF4-FFF2-40B4-BE49-F238E27FC236}">
                <a16:creationId xmlns:a16="http://schemas.microsoft.com/office/drawing/2014/main" id="{47982520-9A42-4D33-91B5-F4D2D3C63FDE}"/>
              </a:ext>
            </a:extLst>
          </p:cNvPr>
          <p:cNvGrpSpPr/>
          <p:nvPr/>
        </p:nvGrpSpPr>
        <p:grpSpPr>
          <a:xfrm>
            <a:off x="2034032" y="811477"/>
            <a:ext cx="6477740" cy="6408202"/>
            <a:chOff x="3152306" y="904895"/>
            <a:chExt cx="6477740" cy="6408202"/>
          </a:xfrm>
        </p:grpSpPr>
        <p:sp>
          <p:nvSpPr>
            <p:cNvPr id="5" name="Freeform: Shape 4">
              <a:extLst>
                <a:ext uri="{FF2B5EF4-FFF2-40B4-BE49-F238E27FC236}">
                  <a16:creationId xmlns:a16="http://schemas.microsoft.com/office/drawing/2014/main" id="{2DA7C799-11F9-44C1-9FAC-8E80F5C53708}"/>
                </a:ext>
              </a:extLst>
            </p:cNvPr>
            <p:cNvSpPr/>
            <p:nvPr/>
          </p:nvSpPr>
          <p:spPr>
            <a:xfrm>
              <a:off x="7213436" y="1379445"/>
              <a:ext cx="2416610" cy="2416610"/>
            </a:xfrm>
            <a:custGeom>
              <a:avLst/>
              <a:gdLst>
                <a:gd name="connsiteX0" fmla="*/ 0 w 2416610"/>
                <a:gd name="connsiteY0" fmla="*/ 0 h 2416610"/>
                <a:gd name="connsiteX1" fmla="*/ 2416610 w 2416610"/>
                <a:gd name="connsiteY1" fmla="*/ 0 h 2416610"/>
                <a:gd name="connsiteX2" fmla="*/ 2416610 w 2416610"/>
                <a:gd name="connsiteY2" fmla="*/ 2416610 h 2416610"/>
                <a:gd name="connsiteX3" fmla="*/ 0 w 2416610"/>
                <a:gd name="connsiteY3" fmla="*/ 2416610 h 2416610"/>
                <a:gd name="connsiteX4" fmla="*/ 0 w 2416610"/>
                <a:gd name="connsiteY4" fmla="*/ 0 h 2416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610" h="2416610">
                  <a:moveTo>
                    <a:pt x="0" y="0"/>
                  </a:moveTo>
                  <a:lnTo>
                    <a:pt x="2416610" y="0"/>
                  </a:lnTo>
                  <a:lnTo>
                    <a:pt x="2416610" y="2416610"/>
                  </a:lnTo>
                  <a:lnTo>
                    <a:pt x="0" y="24166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r" defTabSz="1644650">
                <a:lnSpc>
                  <a:spcPct val="90000"/>
                </a:lnSpc>
                <a:spcBef>
                  <a:spcPct val="0"/>
                </a:spcBef>
                <a:spcAft>
                  <a:spcPct val="35000"/>
                </a:spcAft>
                <a:buNone/>
              </a:pPr>
              <a:r>
                <a:rPr lang="en-US" sz="3700" kern="1200" dirty="0">
                  <a:latin typeface="Arial" panose="020B0604020202020204" pitchFamily="34" charset="0"/>
                  <a:cs typeface="Arial" panose="020B0604020202020204" pitchFamily="34" charset="0"/>
                </a:rPr>
                <a:t>Second Reality</a:t>
              </a:r>
            </a:p>
          </p:txBody>
        </p:sp>
        <p:sp>
          <p:nvSpPr>
            <p:cNvPr id="6" name="Arrow: Circular 5">
              <a:extLst>
                <a:ext uri="{FF2B5EF4-FFF2-40B4-BE49-F238E27FC236}">
                  <a16:creationId xmlns:a16="http://schemas.microsoft.com/office/drawing/2014/main" id="{E6436656-178A-4DFF-9E1B-C77435B09490}"/>
                </a:ext>
              </a:extLst>
            </p:cNvPr>
            <p:cNvSpPr/>
            <p:nvPr/>
          </p:nvSpPr>
          <p:spPr>
            <a:xfrm>
              <a:off x="3535973" y="904895"/>
              <a:ext cx="5710407" cy="5710407"/>
            </a:xfrm>
            <a:prstGeom prst="circularArrow">
              <a:avLst>
                <a:gd name="adj1" fmla="val 8252"/>
                <a:gd name="adj2" fmla="val 576443"/>
                <a:gd name="adj3" fmla="val 2962362"/>
                <a:gd name="adj4" fmla="val 52723"/>
                <a:gd name="adj5" fmla="val 962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Freeform: Shape 6">
              <a:extLst>
                <a:ext uri="{FF2B5EF4-FFF2-40B4-BE49-F238E27FC236}">
                  <a16:creationId xmlns:a16="http://schemas.microsoft.com/office/drawing/2014/main" id="{8490C0FC-9717-4418-9FB9-7222DE96E7F7}"/>
                </a:ext>
              </a:extLst>
            </p:cNvPr>
            <p:cNvSpPr/>
            <p:nvPr/>
          </p:nvSpPr>
          <p:spPr>
            <a:xfrm>
              <a:off x="5182871" y="4896487"/>
              <a:ext cx="2416610" cy="2416610"/>
            </a:xfrm>
            <a:custGeom>
              <a:avLst/>
              <a:gdLst>
                <a:gd name="connsiteX0" fmla="*/ 0 w 2416610"/>
                <a:gd name="connsiteY0" fmla="*/ 0 h 2416610"/>
                <a:gd name="connsiteX1" fmla="*/ 2416610 w 2416610"/>
                <a:gd name="connsiteY1" fmla="*/ 0 h 2416610"/>
                <a:gd name="connsiteX2" fmla="*/ 2416610 w 2416610"/>
                <a:gd name="connsiteY2" fmla="*/ 2416610 h 2416610"/>
                <a:gd name="connsiteX3" fmla="*/ 0 w 2416610"/>
                <a:gd name="connsiteY3" fmla="*/ 2416610 h 2416610"/>
                <a:gd name="connsiteX4" fmla="*/ 0 w 2416610"/>
                <a:gd name="connsiteY4" fmla="*/ 0 h 2416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610" h="2416610">
                  <a:moveTo>
                    <a:pt x="0" y="0"/>
                  </a:moveTo>
                  <a:lnTo>
                    <a:pt x="2416610" y="0"/>
                  </a:lnTo>
                  <a:lnTo>
                    <a:pt x="2416610" y="2416610"/>
                  </a:lnTo>
                  <a:lnTo>
                    <a:pt x="0" y="24166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r" defTabSz="1644650">
                <a:lnSpc>
                  <a:spcPct val="90000"/>
                </a:lnSpc>
                <a:spcBef>
                  <a:spcPct val="0"/>
                </a:spcBef>
                <a:spcAft>
                  <a:spcPct val="35000"/>
                </a:spcAft>
                <a:buNone/>
              </a:pPr>
              <a:r>
                <a:rPr lang="en-US" sz="3700" kern="1200" dirty="0">
                  <a:latin typeface="Arial" panose="020B0604020202020204" pitchFamily="34" charset="0"/>
                  <a:cs typeface="Arial" panose="020B0604020202020204" pitchFamily="34" charset="0"/>
                </a:rPr>
                <a:t>Evolution</a:t>
              </a:r>
            </a:p>
          </p:txBody>
        </p:sp>
        <p:sp>
          <p:nvSpPr>
            <p:cNvPr id="8" name="Arrow: Circular 7">
              <a:extLst>
                <a:ext uri="{FF2B5EF4-FFF2-40B4-BE49-F238E27FC236}">
                  <a16:creationId xmlns:a16="http://schemas.microsoft.com/office/drawing/2014/main" id="{6D9B5926-1B3C-475B-9ED4-BEFBD8CE1C97}"/>
                </a:ext>
              </a:extLst>
            </p:cNvPr>
            <p:cNvSpPr/>
            <p:nvPr/>
          </p:nvSpPr>
          <p:spPr>
            <a:xfrm>
              <a:off x="3535973" y="904895"/>
              <a:ext cx="5710407" cy="5710407"/>
            </a:xfrm>
            <a:prstGeom prst="circularArrow">
              <a:avLst>
                <a:gd name="adj1" fmla="val 8252"/>
                <a:gd name="adj2" fmla="val 576443"/>
                <a:gd name="adj3" fmla="val 10170834"/>
                <a:gd name="adj4" fmla="val 7261195"/>
                <a:gd name="adj5" fmla="val 962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Freeform: Shape 8">
              <a:extLst>
                <a:ext uri="{FF2B5EF4-FFF2-40B4-BE49-F238E27FC236}">
                  <a16:creationId xmlns:a16="http://schemas.microsoft.com/office/drawing/2014/main" id="{230498A0-1B3A-4716-A182-1872DEE0D649}"/>
                </a:ext>
              </a:extLst>
            </p:cNvPr>
            <p:cNvSpPr/>
            <p:nvPr/>
          </p:nvSpPr>
          <p:spPr>
            <a:xfrm>
              <a:off x="3152306" y="1379445"/>
              <a:ext cx="2416610" cy="2416610"/>
            </a:xfrm>
            <a:custGeom>
              <a:avLst/>
              <a:gdLst>
                <a:gd name="connsiteX0" fmla="*/ 0 w 2416610"/>
                <a:gd name="connsiteY0" fmla="*/ 0 h 2416610"/>
                <a:gd name="connsiteX1" fmla="*/ 2416610 w 2416610"/>
                <a:gd name="connsiteY1" fmla="*/ 0 h 2416610"/>
                <a:gd name="connsiteX2" fmla="*/ 2416610 w 2416610"/>
                <a:gd name="connsiteY2" fmla="*/ 2416610 h 2416610"/>
                <a:gd name="connsiteX3" fmla="*/ 0 w 2416610"/>
                <a:gd name="connsiteY3" fmla="*/ 2416610 h 2416610"/>
                <a:gd name="connsiteX4" fmla="*/ 0 w 2416610"/>
                <a:gd name="connsiteY4" fmla="*/ 0 h 2416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610" h="2416610">
                  <a:moveTo>
                    <a:pt x="0" y="0"/>
                  </a:moveTo>
                  <a:lnTo>
                    <a:pt x="2416610" y="0"/>
                  </a:lnTo>
                  <a:lnTo>
                    <a:pt x="2416610" y="2416610"/>
                  </a:lnTo>
                  <a:lnTo>
                    <a:pt x="0" y="24166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r" defTabSz="1644650">
                <a:lnSpc>
                  <a:spcPct val="90000"/>
                </a:lnSpc>
                <a:spcBef>
                  <a:spcPct val="0"/>
                </a:spcBef>
                <a:spcAft>
                  <a:spcPct val="35000"/>
                </a:spcAft>
                <a:buNone/>
              </a:pPr>
              <a:r>
                <a:rPr lang="en-US" sz="3700" kern="1200" dirty="0">
                  <a:latin typeface="Arial" panose="020B0604020202020204" pitchFamily="34" charset="0"/>
                  <a:cs typeface="Arial" panose="020B0604020202020204" pitchFamily="34" charset="0"/>
                </a:rPr>
                <a:t>Second Life</a:t>
              </a:r>
            </a:p>
          </p:txBody>
        </p:sp>
        <p:sp>
          <p:nvSpPr>
            <p:cNvPr id="10" name="Arrow: Circular 9">
              <a:extLst>
                <a:ext uri="{FF2B5EF4-FFF2-40B4-BE49-F238E27FC236}">
                  <a16:creationId xmlns:a16="http://schemas.microsoft.com/office/drawing/2014/main" id="{2EC37E7D-9841-4DC3-AF74-B7385E065F14}"/>
                </a:ext>
              </a:extLst>
            </p:cNvPr>
            <p:cNvSpPr/>
            <p:nvPr/>
          </p:nvSpPr>
          <p:spPr>
            <a:xfrm>
              <a:off x="3535973" y="904895"/>
              <a:ext cx="5710407" cy="5710407"/>
            </a:xfrm>
            <a:prstGeom prst="circularArrow">
              <a:avLst>
                <a:gd name="adj1" fmla="val 8252"/>
                <a:gd name="adj2" fmla="val 576443"/>
                <a:gd name="adj3" fmla="val 16855326"/>
                <a:gd name="adj4" fmla="val 14968230"/>
                <a:gd name="adj5" fmla="val 962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
        <p:nvSpPr>
          <p:cNvPr id="11" name="Arrow: Right 10">
            <a:extLst>
              <a:ext uri="{FF2B5EF4-FFF2-40B4-BE49-F238E27FC236}">
                <a16:creationId xmlns:a16="http://schemas.microsoft.com/office/drawing/2014/main" id="{17C3A8A4-A816-4630-AA22-AA463E8B3F3A}"/>
              </a:ext>
            </a:extLst>
          </p:cNvPr>
          <p:cNvSpPr/>
          <p:nvPr/>
        </p:nvSpPr>
        <p:spPr>
          <a:xfrm rot="10800000">
            <a:off x="2263929" y="52578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04B8A3-27E1-442F-A3A4-B00D9DA4AA4A}"/>
              </a:ext>
            </a:extLst>
          </p:cNvPr>
          <p:cNvSpPr/>
          <p:nvPr/>
        </p:nvSpPr>
        <p:spPr>
          <a:xfrm>
            <a:off x="13039" y="5257800"/>
            <a:ext cx="2292614" cy="461665"/>
          </a:xfrm>
          <a:prstGeom prst="rect">
            <a:avLst/>
          </a:prstGeom>
          <a:noFill/>
        </p:spPr>
        <p:txBody>
          <a:bodyPr wrap="none" lIns="91440" tIns="45720" rIns="91440" bIns="45720">
            <a:spAutoFit/>
          </a:bodyPr>
          <a:lstStyle/>
          <a:p>
            <a:pPr algn="ctr"/>
            <a:r>
              <a:rPr lang="en-US" sz="2400" cap="none" spc="0" dirty="0">
                <a:ln w="0"/>
                <a:solidFill>
                  <a:schemeClr val="tx1"/>
                </a:solidFill>
                <a:latin typeface="Arial" panose="020B0604020202020204" pitchFamily="34" charset="0"/>
                <a:cs typeface="Arial" panose="020B0604020202020204" pitchFamily="34" charset="0"/>
              </a:rPr>
              <a:t>Reality Change</a:t>
            </a:r>
          </a:p>
        </p:txBody>
      </p:sp>
      <p:graphicFrame>
        <p:nvGraphicFramePr>
          <p:cNvPr id="13" name="Diagram 12">
            <a:extLst>
              <a:ext uri="{FF2B5EF4-FFF2-40B4-BE49-F238E27FC236}">
                <a16:creationId xmlns:a16="http://schemas.microsoft.com/office/drawing/2014/main" id="{EAE73431-AA09-451A-928E-67DADE3C18F7}"/>
              </a:ext>
            </a:extLst>
          </p:cNvPr>
          <p:cNvGraphicFramePr/>
          <p:nvPr>
            <p:extLst>
              <p:ext uri="{D42A27DB-BD31-4B8C-83A1-F6EECF244321}">
                <p14:modId xmlns:p14="http://schemas.microsoft.com/office/powerpoint/2010/main" val="616802554"/>
              </p:ext>
            </p:extLst>
          </p:nvPr>
        </p:nvGraphicFramePr>
        <p:xfrm>
          <a:off x="3510930" y="2045414"/>
          <a:ext cx="3734189" cy="2123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4" name="Group 13">
            <a:extLst>
              <a:ext uri="{FF2B5EF4-FFF2-40B4-BE49-F238E27FC236}">
                <a16:creationId xmlns:a16="http://schemas.microsoft.com/office/drawing/2014/main" id="{B620ED19-A722-43A0-8645-A200220B1DA1}"/>
              </a:ext>
            </a:extLst>
          </p:cNvPr>
          <p:cNvGrpSpPr/>
          <p:nvPr/>
        </p:nvGrpSpPr>
        <p:grpSpPr>
          <a:xfrm>
            <a:off x="3877862" y="4105484"/>
            <a:ext cx="2807685" cy="923589"/>
            <a:chOff x="5453012" y="3556971"/>
            <a:chExt cx="1878405" cy="617902"/>
          </a:xfrm>
        </p:grpSpPr>
        <p:sp>
          <p:nvSpPr>
            <p:cNvPr id="15" name="Teardrop 14">
              <a:extLst>
                <a:ext uri="{FF2B5EF4-FFF2-40B4-BE49-F238E27FC236}">
                  <a16:creationId xmlns:a16="http://schemas.microsoft.com/office/drawing/2014/main" id="{C2C2FA79-005A-476C-8521-1570CFD0B519}"/>
                </a:ext>
              </a:extLst>
            </p:cNvPr>
            <p:cNvSpPr/>
            <p:nvPr/>
          </p:nvSpPr>
          <p:spPr>
            <a:xfrm rot="2700000">
              <a:off x="6093174" y="3556971"/>
              <a:ext cx="617902" cy="617902"/>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Teardrop 15">
              <a:extLst>
                <a:ext uri="{FF2B5EF4-FFF2-40B4-BE49-F238E27FC236}">
                  <a16:creationId xmlns:a16="http://schemas.microsoft.com/office/drawing/2014/main" id="{8F1DA138-2642-421C-8869-C8982F24CB28}"/>
                </a:ext>
              </a:extLst>
            </p:cNvPr>
            <p:cNvSpPr/>
            <p:nvPr/>
          </p:nvSpPr>
          <p:spPr>
            <a:xfrm rot="2700000">
              <a:off x="5453012" y="3556971"/>
              <a:ext cx="617902" cy="617902"/>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7" name="Group 16">
              <a:extLst>
                <a:ext uri="{FF2B5EF4-FFF2-40B4-BE49-F238E27FC236}">
                  <a16:creationId xmlns:a16="http://schemas.microsoft.com/office/drawing/2014/main" id="{B0FAA139-1892-4827-A859-483A9DC53B64}"/>
                </a:ext>
              </a:extLst>
            </p:cNvPr>
            <p:cNvGrpSpPr/>
            <p:nvPr/>
          </p:nvGrpSpPr>
          <p:grpSpPr>
            <a:xfrm>
              <a:off x="5472832" y="3576876"/>
              <a:ext cx="1858585" cy="578200"/>
              <a:chOff x="5472832" y="3576876"/>
              <a:chExt cx="1858585" cy="578200"/>
            </a:xfrm>
          </p:grpSpPr>
          <p:grpSp>
            <p:nvGrpSpPr>
              <p:cNvPr id="18" name="Group 17">
                <a:extLst>
                  <a:ext uri="{FF2B5EF4-FFF2-40B4-BE49-F238E27FC236}">
                    <a16:creationId xmlns:a16="http://schemas.microsoft.com/office/drawing/2014/main" id="{A7A2DB74-55F8-49A6-ABCD-5876CAC4CD36}"/>
                  </a:ext>
                </a:extLst>
              </p:cNvPr>
              <p:cNvGrpSpPr/>
              <p:nvPr/>
            </p:nvGrpSpPr>
            <p:grpSpPr>
              <a:xfrm>
                <a:off x="6753155" y="3576876"/>
                <a:ext cx="578262" cy="578200"/>
                <a:chOff x="1440485" y="309441"/>
                <a:chExt cx="578262" cy="578200"/>
              </a:xfrm>
            </p:grpSpPr>
            <p:sp>
              <p:nvSpPr>
                <p:cNvPr id="25" name="Oval 24">
                  <a:extLst>
                    <a:ext uri="{FF2B5EF4-FFF2-40B4-BE49-F238E27FC236}">
                      <a16:creationId xmlns:a16="http://schemas.microsoft.com/office/drawing/2014/main" id="{BBB60178-F311-4448-BA3C-E7AF3E874DB2}"/>
                    </a:ext>
                  </a:extLst>
                </p:cNvPr>
                <p:cNvSpPr/>
                <p:nvPr/>
              </p:nvSpPr>
              <p:spPr>
                <a:xfrm>
                  <a:off x="1440485" y="309441"/>
                  <a:ext cx="578262" cy="57820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6" name="Oval 4">
                  <a:extLst>
                    <a:ext uri="{FF2B5EF4-FFF2-40B4-BE49-F238E27FC236}">
                      <a16:creationId xmlns:a16="http://schemas.microsoft.com/office/drawing/2014/main" id="{116EF953-DD08-4404-BAE1-20CE61DD0258}"/>
                    </a:ext>
                  </a:extLst>
                </p:cNvPr>
                <p:cNvSpPr txBox="1"/>
                <p:nvPr/>
              </p:nvSpPr>
              <p:spPr>
                <a:xfrm>
                  <a:off x="1523152" y="392057"/>
                  <a:ext cx="412929" cy="412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1000" kern="1200" dirty="0">
                      <a:latin typeface="Sora" pitchFamily="2" charset="0"/>
                      <a:cs typeface="Sora" pitchFamily="2" charset="0"/>
                    </a:rPr>
                    <a:t>Second Reality</a:t>
                  </a:r>
                </a:p>
              </p:txBody>
            </p:sp>
          </p:grpSp>
          <p:grpSp>
            <p:nvGrpSpPr>
              <p:cNvPr id="19" name="Group 18">
                <a:extLst>
                  <a:ext uri="{FF2B5EF4-FFF2-40B4-BE49-F238E27FC236}">
                    <a16:creationId xmlns:a16="http://schemas.microsoft.com/office/drawing/2014/main" id="{1F8E83A9-5A8A-45A7-A2CD-3923F63EDE8F}"/>
                  </a:ext>
                </a:extLst>
              </p:cNvPr>
              <p:cNvGrpSpPr/>
              <p:nvPr/>
            </p:nvGrpSpPr>
            <p:grpSpPr>
              <a:xfrm>
                <a:off x="6112994" y="3576876"/>
                <a:ext cx="578262" cy="578200"/>
                <a:chOff x="800324" y="309441"/>
                <a:chExt cx="578262" cy="578200"/>
              </a:xfrm>
            </p:grpSpPr>
            <p:sp>
              <p:nvSpPr>
                <p:cNvPr id="23" name="Oval 22">
                  <a:extLst>
                    <a:ext uri="{FF2B5EF4-FFF2-40B4-BE49-F238E27FC236}">
                      <a16:creationId xmlns:a16="http://schemas.microsoft.com/office/drawing/2014/main" id="{FCCACE6E-2E8C-4BC4-A91E-21CFC07A90DB}"/>
                    </a:ext>
                  </a:extLst>
                </p:cNvPr>
                <p:cNvSpPr/>
                <p:nvPr/>
              </p:nvSpPr>
              <p:spPr>
                <a:xfrm>
                  <a:off x="800324" y="309441"/>
                  <a:ext cx="578262" cy="57820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Oval 7">
                  <a:extLst>
                    <a:ext uri="{FF2B5EF4-FFF2-40B4-BE49-F238E27FC236}">
                      <a16:creationId xmlns:a16="http://schemas.microsoft.com/office/drawing/2014/main" id="{869E4615-4265-4B66-B4A7-743568015503}"/>
                    </a:ext>
                  </a:extLst>
                </p:cNvPr>
                <p:cNvSpPr txBox="1"/>
                <p:nvPr/>
              </p:nvSpPr>
              <p:spPr>
                <a:xfrm>
                  <a:off x="882990" y="392057"/>
                  <a:ext cx="412929" cy="412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r" defTabSz="400050">
                    <a:lnSpc>
                      <a:spcPct val="90000"/>
                    </a:lnSpc>
                    <a:spcBef>
                      <a:spcPct val="0"/>
                    </a:spcBef>
                    <a:spcAft>
                      <a:spcPct val="35000"/>
                    </a:spcAft>
                    <a:buNone/>
                  </a:pPr>
                  <a:r>
                    <a:rPr lang="en-US" sz="1000" kern="1200" dirty="0">
                      <a:latin typeface="Sora" pitchFamily="2" charset="0"/>
                      <a:cs typeface="Sora" pitchFamily="2" charset="0"/>
                    </a:rPr>
                    <a:t>Science</a:t>
                  </a:r>
                </a:p>
              </p:txBody>
            </p:sp>
          </p:grpSp>
          <p:grpSp>
            <p:nvGrpSpPr>
              <p:cNvPr id="20" name="Group 19">
                <a:extLst>
                  <a:ext uri="{FF2B5EF4-FFF2-40B4-BE49-F238E27FC236}">
                    <a16:creationId xmlns:a16="http://schemas.microsoft.com/office/drawing/2014/main" id="{8C23BEC4-1980-4F0F-B655-822758A3BD34}"/>
                  </a:ext>
                </a:extLst>
              </p:cNvPr>
              <p:cNvGrpSpPr/>
              <p:nvPr/>
            </p:nvGrpSpPr>
            <p:grpSpPr>
              <a:xfrm>
                <a:off x="5472832" y="3576876"/>
                <a:ext cx="578262" cy="578200"/>
                <a:chOff x="160162" y="309441"/>
                <a:chExt cx="578262" cy="578200"/>
              </a:xfrm>
            </p:grpSpPr>
            <p:sp>
              <p:nvSpPr>
                <p:cNvPr id="21" name="Oval 20">
                  <a:extLst>
                    <a:ext uri="{FF2B5EF4-FFF2-40B4-BE49-F238E27FC236}">
                      <a16:creationId xmlns:a16="http://schemas.microsoft.com/office/drawing/2014/main" id="{D72FD7AB-FB47-4615-8E3E-4CCC7E77847F}"/>
                    </a:ext>
                  </a:extLst>
                </p:cNvPr>
                <p:cNvSpPr/>
                <p:nvPr/>
              </p:nvSpPr>
              <p:spPr>
                <a:xfrm>
                  <a:off x="160162" y="309441"/>
                  <a:ext cx="578262" cy="57820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Oval 10">
                  <a:extLst>
                    <a:ext uri="{FF2B5EF4-FFF2-40B4-BE49-F238E27FC236}">
                      <a16:creationId xmlns:a16="http://schemas.microsoft.com/office/drawing/2014/main" id="{4D0CEE73-B515-4B83-B9D6-537268D8C1DD}"/>
                    </a:ext>
                  </a:extLst>
                </p:cNvPr>
                <p:cNvSpPr txBox="1"/>
                <p:nvPr/>
              </p:nvSpPr>
              <p:spPr>
                <a:xfrm>
                  <a:off x="242829" y="392057"/>
                  <a:ext cx="412929" cy="412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1000" kern="1200" dirty="0">
                      <a:latin typeface="Sora" pitchFamily="2" charset="0"/>
                      <a:cs typeface="Sora" pitchFamily="2" charset="0"/>
                    </a:rPr>
                    <a:t>Second Life</a:t>
                  </a:r>
                </a:p>
              </p:txBody>
            </p:sp>
          </p:grpSp>
        </p:grpSp>
      </p:grpSp>
    </p:spTree>
    <p:extLst>
      <p:ext uri="{BB962C8B-B14F-4D97-AF65-F5344CB8AC3E}">
        <p14:creationId xmlns:p14="http://schemas.microsoft.com/office/powerpoint/2010/main" val="1387950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FC23-2626-4F99-A756-A40B7AFD2553}"/>
              </a:ext>
            </a:extLst>
          </p:cNvPr>
          <p:cNvSpPr>
            <a:spLocks noGrp="1"/>
          </p:cNvSpPr>
          <p:nvPr>
            <p:ph type="title"/>
          </p:nvPr>
        </p:nvSpPr>
        <p:spPr/>
        <p:txBody>
          <a:bodyPr/>
          <a:lstStyle/>
          <a:p>
            <a:pPr algn="l"/>
            <a:r>
              <a:rPr lang="el-GR" b="1" dirty="0">
                <a:latin typeface="Arial" panose="020B0604020202020204" pitchFamily="34" charset="0"/>
                <a:cs typeface="Arial" panose="020B0604020202020204" pitchFamily="34" charset="0"/>
              </a:rPr>
              <a:t>Βασικές απαιτήσεις</a:t>
            </a:r>
            <a:endParaRPr lang="en-US"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0A9D3BAB-9B0D-46FD-8812-08664B141B35}"/>
              </a:ext>
            </a:extLst>
          </p:cNvPr>
          <p:cNvSpPr txBox="1"/>
          <p:nvPr/>
        </p:nvSpPr>
        <p:spPr>
          <a:xfrm>
            <a:off x="0" y="1524275"/>
            <a:ext cx="8975086" cy="2308324"/>
          </a:xfrm>
          <a:prstGeom prst="rect">
            <a:avLst/>
          </a:prstGeom>
          <a:noFill/>
        </p:spPr>
        <p:txBody>
          <a:bodyPr wrap="none" rtlCol="0">
            <a:spAutoFit/>
          </a:bodyPr>
          <a:lstStyle/>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έρευνα σε διαφορετικά χρονικά ορόσημα – χρήση τεχνολογίας</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Σύγκριση </a:t>
            </a:r>
            <a:r>
              <a:rPr kumimoji="0" lang="el-GR"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rPr>
              <a:t>προϊόντων (βιντεοπαιχνιδιών)</a:t>
            </a:r>
          </a:p>
          <a:p>
            <a:pPr marL="342900" indent="-342900">
              <a:buFont typeface="Arial" panose="020B0604020202020204" pitchFamily="34" charset="0"/>
              <a:buChar char="•"/>
            </a:pPr>
            <a:r>
              <a:rPr lang="el-GR" sz="2400" kern="0" dirty="0">
                <a:latin typeface="Arial" panose="020B0604020202020204" pitchFamily="34" charset="0"/>
                <a:cs typeface="Arial" panose="020B0604020202020204" pitchFamily="34" charset="0"/>
                <a:sym typeface="Sora"/>
              </a:rPr>
              <a:t>Αντίστροφη μηχανική </a:t>
            </a:r>
            <a:r>
              <a:rPr kumimoji="0" lang="el-GR"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rPr>
              <a:t>προϊόντων</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342900" indent="-342900">
              <a:buFont typeface="Arial" panose="020B0604020202020204" pitchFamily="34" charset="0"/>
              <a:buChar char="•"/>
            </a:pPr>
            <a:r>
              <a:rPr lang="el-GR" sz="2400" kern="0" dirty="0">
                <a:latin typeface="Arial" panose="020B0604020202020204" pitchFamily="34" charset="0"/>
                <a:cs typeface="Arial" panose="020B0604020202020204" pitchFamily="34" charset="0"/>
                <a:sym typeface="Sora"/>
              </a:rPr>
              <a:t>Εμπειρία χρήστη ως προς τι είναι δεδομένο για επιτυχία</a:t>
            </a:r>
          </a:p>
          <a:p>
            <a:pPr marL="800100" lvl="1" indent="-342900">
              <a:buFont typeface="Arial" panose="020B0604020202020204" pitchFamily="34" charset="0"/>
              <a:buChar char="•"/>
            </a:pPr>
            <a:r>
              <a:rPr lang="el-GR" sz="2400" kern="0" dirty="0">
                <a:latin typeface="Arial" panose="020B0604020202020204" pitchFamily="34" charset="0"/>
                <a:cs typeface="Arial" panose="020B0604020202020204" pitchFamily="34" charset="0"/>
                <a:sym typeface="Sora"/>
              </a:rPr>
              <a:t>Αλλιώς?</a:t>
            </a:r>
            <a:r>
              <a:rPr lang="en-US" sz="2400" kern="0" dirty="0">
                <a:latin typeface="Arial" panose="020B0604020202020204" pitchFamily="34" charset="0"/>
                <a:cs typeface="Arial" panose="020B0604020202020204" pitchFamily="34" charset="0"/>
                <a:sym typeface="Sora"/>
              </a:rPr>
              <a:t> =</a:t>
            </a:r>
            <a:r>
              <a:rPr lang="el-GR" sz="2400" kern="0" dirty="0">
                <a:latin typeface="Arial" panose="020B0604020202020204" pitchFamily="34" charset="0"/>
                <a:cs typeface="Arial" panose="020B0604020202020204" pitchFamily="34" charset="0"/>
                <a:sym typeface="Sora"/>
              </a:rPr>
              <a:t> </a:t>
            </a:r>
            <a:r>
              <a:rPr lang="en-US" sz="2400" kern="0" dirty="0">
                <a:latin typeface="Arial" panose="020B0604020202020204" pitchFamily="34" charset="0"/>
                <a:cs typeface="Arial" panose="020B0604020202020204" pitchFamily="34" charset="0"/>
                <a:sym typeface="Sora"/>
              </a:rPr>
              <a:t>A/B Testing</a:t>
            </a:r>
            <a:endParaRPr lang="el-GR"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5584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DFEA2-4594-4182-BD3D-1411EFDFF27F}"/>
              </a:ext>
            </a:extLst>
          </p:cNvPr>
          <p:cNvSpPr>
            <a:spLocks noGrp="1"/>
          </p:cNvSpPr>
          <p:nvPr>
            <p:ph type="title"/>
          </p:nvPr>
        </p:nvSpPr>
        <p:spPr>
          <a:xfrm>
            <a:off x="457200" y="274638"/>
            <a:ext cx="7259782" cy="1143000"/>
          </a:xfrm>
        </p:spPr>
        <p:txBody>
          <a:bodyPr/>
          <a:lstStyle/>
          <a:p>
            <a:pPr algn="l"/>
            <a:r>
              <a:rPr lang="el-GR" dirty="0"/>
              <a:t>Παραδοσιακός τρόπος </a:t>
            </a:r>
            <a:r>
              <a:rPr lang="en-US" dirty="0"/>
              <a:t>rendering – </a:t>
            </a:r>
            <a:r>
              <a:rPr lang="en-US" dirty="0" err="1"/>
              <a:t>raycast</a:t>
            </a:r>
            <a:r>
              <a:rPr lang="en-US" dirty="0"/>
              <a:t> != </a:t>
            </a:r>
            <a:r>
              <a:rPr lang="en-US" dirty="0" err="1"/>
              <a:t>raytrace</a:t>
            </a:r>
            <a:endParaRPr lang="en-US" dirty="0"/>
          </a:p>
        </p:txBody>
      </p:sp>
      <p:pic>
        <p:nvPicPr>
          <p:cNvPr id="3" name="Picture 2">
            <a:extLst>
              <a:ext uri="{FF2B5EF4-FFF2-40B4-BE49-F238E27FC236}">
                <a16:creationId xmlns:a16="http://schemas.microsoft.com/office/drawing/2014/main" id="{ED39D985-B3C5-44C6-ABBA-BA16CFE92E2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2869" y="1711576"/>
            <a:ext cx="4828443" cy="2462506"/>
          </a:xfrm>
          <a:prstGeom prst="rect">
            <a:avLst/>
          </a:prstGeom>
          <a:noFill/>
          <a:ln>
            <a:noFill/>
          </a:ln>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EE74298-659F-4556-98BE-191BB627B508}"/>
                  </a:ext>
                </a:extLst>
              </p:cNvPr>
              <p:cNvSpPr txBox="1"/>
              <p:nvPr/>
            </p:nvSpPr>
            <p:spPr>
              <a:xfrm>
                <a:off x="1034401" y="4174082"/>
                <a:ext cx="61053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𝑦</m:t>
                      </m:r>
                      <m:r>
                        <a:rPr lang="en-US" i="0">
                          <a:latin typeface="Cambria Math" panose="02040503050406030204" pitchFamily="18" charset="0"/>
                        </a:rPr>
                        <m:t>⋅</m:t>
                      </m:r>
                      <m:r>
                        <m:rPr>
                          <m:sty m:val="p"/>
                        </m:rPr>
                        <a:rPr lang="en-US" i="0">
                          <a:latin typeface="Cambria Math" panose="02040503050406030204" pitchFamily="18" charset="0"/>
                        </a:rPr>
                        <m:t>z</m:t>
                      </m:r>
                      <m:r>
                        <a:rPr lang="en-US" i="0">
                          <a:latin typeface="Cambria Math" panose="02040503050406030204" pitchFamily="18" charset="0"/>
                        </a:rPr>
                        <m:t>⋅</m:t>
                      </m:r>
                      <m:r>
                        <m:rPr>
                          <m:sty m:val="p"/>
                        </m:rPr>
                        <a:rPr lang="en-US" i="0">
                          <a:latin typeface="Cambria Math" panose="02040503050406030204" pitchFamily="18" charset="0"/>
                        </a:rPr>
                        <m:t>xPixel</m:t>
                      </m:r>
                      <m:r>
                        <a:rPr lang="en-US" i="0">
                          <a:latin typeface="Cambria Math" panose="02040503050406030204" pitchFamily="18" charset="0"/>
                        </a:rPr>
                        <m:t>⋅</m:t>
                      </m:r>
                      <m:r>
                        <m:rPr>
                          <m:sty m:val="p"/>
                        </m:rPr>
                        <a:rPr lang="en-US" i="0">
                          <a:latin typeface="Cambria Math" panose="02040503050406030204" pitchFamily="18" charset="0"/>
                        </a:rPr>
                        <m:t>yPixel</m:t>
                      </m:r>
                      <m:r>
                        <a:rPr lang="en-US" i="0">
                          <a:latin typeface="Cambria Math" panose="02040503050406030204" pitchFamily="18" charset="0"/>
                        </a:rPr>
                        <m:t> ∈ </m:t>
                      </m:r>
                      <m:r>
                        <a:rPr lang="en-US" i="0">
                          <a:latin typeface="Cambria Math" panose="02040503050406030204" pitchFamily="18" charset="0"/>
                        </a:rPr>
                        <m:t>𝕫</m:t>
                      </m:r>
                    </m:oMath>
                  </m:oMathPara>
                </a14:m>
                <a:endParaRPr lang="en-US" dirty="0"/>
              </a:p>
            </p:txBody>
          </p:sp>
        </mc:Choice>
        <mc:Fallback xmlns="">
          <p:sp>
            <p:nvSpPr>
              <p:cNvPr id="4" name="TextBox 3">
                <a:extLst>
                  <a:ext uri="{FF2B5EF4-FFF2-40B4-BE49-F238E27FC236}">
                    <a16:creationId xmlns:a16="http://schemas.microsoft.com/office/drawing/2014/main" id="{BEE74298-659F-4556-98BE-191BB627B508}"/>
                  </a:ext>
                </a:extLst>
              </p:cNvPr>
              <p:cNvSpPr txBox="1">
                <a:spLocks noRot="1" noChangeAspect="1" noMove="1" noResize="1" noEditPoints="1" noAdjustHandles="1" noChangeArrowheads="1" noChangeShapeType="1" noTextEdit="1"/>
              </p:cNvSpPr>
              <p:nvPr/>
            </p:nvSpPr>
            <p:spPr>
              <a:xfrm>
                <a:off x="1034401" y="4174082"/>
                <a:ext cx="6105378"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99FB22B-3E3C-43E1-9FF0-238EF2CF8E0E}"/>
                  </a:ext>
                </a:extLst>
              </p:cNvPr>
              <p:cNvSpPr txBox="1"/>
              <p:nvPr/>
            </p:nvSpPr>
            <p:spPr>
              <a:xfrm>
                <a:off x="1242219" y="4328067"/>
                <a:ext cx="6105378" cy="11727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r>
                        <a:rPr lang="en-US" i="1">
                          <a:latin typeface="Cambria Math" panose="02040503050406030204" pitchFamily="18" charset="0"/>
                        </a:rPr>
                        <m:t>𝑦</m:t>
                      </m:r>
                      <m:r>
                        <a:rPr lang="en-US" i="0">
                          <a:latin typeface="Cambria Math" panose="02040503050406030204" pitchFamily="18" charset="0"/>
                        </a:rPr>
                        <m:t>&lt;</m:t>
                      </m:r>
                      <m:r>
                        <m:rPr>
                          <m:sty m:val="p"/>
                        </m:rPr>
                        <a:rPr lang="en-US" i="0">
                          <a:latin typeface="Cambria Math" panose="02040503050406030204" pitchFamily="18" charset="0"/>
                        </a:rPr>
                        <m:t>height</m:t>
                      </m:r>
                      <m:r>
                        <a:rPr lang="en-US" i="0">
                          <a:latin typeface="Cambria Math" panose="02040503050406030204" pitchFamily="18" charset="0"/>
                        </a:rPr>
                        <m:t> ∃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𝑦𝐷𝑒𝑝𝑡h𝐶𝑒𝑖𝑙𝑖𝑛𝑔</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d>
                            <m:dPr>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𝑦</m:t>
                                  </m:r>
                                  <m:r>
                                    <a:rPr lang="en-US" i="0">
                                      <a:latin typeface="Cambria Math" panose="02040503050406030204" pitchFamily="18" charset="0"/>
                                    </a:rPr>
                                    <m:t>−</m:t>
                                  </m:r>
                                  <m:r>
                                    <a:rPr lang="en-US" i="1">
                                      <a:latin typeface="Cambria Math" panose="02040503050406030204" pitchFamily="18" charset="0"/>
                                    </a:rPr>
                                    <m:t>h𝑒𝑖𝑔h𝑡</m:t>
                                  </m:r>
                                </m:num>
                                <m:den>
                                  <m:r>
                                    <a:rPr lang="en-US" i="0">
                                      <a:latin typeface="Cambria Math" panose="02040503050406030204" pitchFamily="18" charset="0"/>
                                    </a:rPr>
                                    <m:t>2.0</m:t>
                                  </m:r>
                                </m:den>
                              </m:f>
                            </m:e>
                          </m:d>
                        </m:num>
                        <m:den>
                          <m:r>
                            <a:rPr lang="en-US" i="1">
                              <a:latin typeface="Cambria Math" panose="02040503050406030204" pitchFamily="18" charset="0"/>
                            </a:rPr>
                            <m:t>h𝑒𝑖𝑔h𝑡</m:t>
                          </m:r>
                        </m:den>
                      </m:f>
                      <m:r>
                        <a:rPr lang="en-US" i="0">
                          <a:latin typeface="Cambria Math" panose="02040503050406030204" pitchFamily="18" charset="0"/>
                        </a:rPr>
                        <m:t>∴</m:t>
                      </m:r>
                      <m:r>
                        <a:rPr lang="en-US" i="1">
                          <a:latin typeface="Cambria Math" panose="02040503050406030204" pitchFamily="18" charset="0"/>
                        </a:rPr>
                        <m:t>𝑥𝐷𝑒𝑝𝑡h</m:t>
                      </m:r>
                      <m:r>
                        <a:rPr lang="en-US" i="0">
                          <a:latin typeface="Cambria Math" panose="02040503050406030204" pitchFamily="18" charset="0"/>
                        </a:rPr>
                        <m:t>∗=</m:t>
                      </m:r>
                      <m:r>
                        <a:rPr lang="en-US" i="1">
                          <a:latin typeface="Cambria Math" panose="02040503050406030204" pitchFamily="18" charset="0"/>
                        </a:rPr>
                        <m:t>𝑧</m:t>
                      </m:r>
                    </m:oMath>
                  </m:oMathPara>
                </a14:m>
                <a:endParaRPr lang="en-US" dirty="0"/>
              </a:p>
            </p:txBody>
          </p:sp>
        </mc:Choice>
        <mc:Fallback xmlns="">
          <p:sp>
            <p:nvSpPr>
              <p:cNvPr id="5" name="TextBox 4">
                <a:extLst>
                  <a:ext uri="{FF2B5EF4-FFF2-40B4-BE49-F238E27FC236}">
                    <a16:creationId xmlns:a16="http://schemas.microsoft.com/office/drawing/2014/main" id="{499FB22B-3E3C-43E1-9FF0-238EF2CF8E0E}"/>
                  </a:ext>
                </a:extLst>
              </p:cNvPr>
              <p:cNvSpPr txBox="1">
                <a:spLocks noRot="1" noChangeAspect="1" noMove="1" noResize="1" noEditPoints="1" noAdjustHandles="1" noChangeArrowheads="1" noChangeShapeType="1" noTextEdit="1"/>
              </p:cNvSpPr>
              <p:nvPr/>
            </p:nvSpPr>
            <p:spPr>
              <a:xfrm>
                <a:off x="1242219" y="4328067"/>
                <a:ext cx="6105378" cy="1172757"/>
              </a:xfrm>
              <a:prstGeom prst="rect">
                <a:avLst/>
              </a:prstGeom>
              <a:blipFill>
                <a:blip r:embed="rId5"/>
                <a:stretch>
                  <a:fillRect b="-36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D5CFD49-8819-4C32-9372-B5E73431C9EA}"/>
                  </a:ext>
                </a:extLst>
              </p:cNvPr>
              <p:cNvSpPr txBox="1"/>
              <p:nvPr/>
            </p:nvSpPr>
            <p:spPr>
              <a:xfrm>
                <a:off x="1366909" y="5143544"/>
                <a:ext cx="6105378" cy="143981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r>
                        <a:rPr lang="en-US" i="1">
                          <a:latin typeface="Cambria Math" panose="02040503050406030204" pitchFamily="18" charset="0"/>
                        </a:rPr>
                        <m:t>𝑥</m:t>
                      </m:r>
                      <m:r>
                        <a:rPr lang="en-US" i="0">
                          <a:latin typeface="Cambria Math" panose="02040503050406030204" pitchFamily="18" charset="0"/>
                        </a:rPr>
                        <m:t>&lt;</m:t>
                      </m:r>
                      <m:r>
                        <m:rPr>
                          <m:sty m:val="p"/>
                        </m:rPr>
                        <a:rPr lang="en-US" i="0">
                          <a:latin typeface="Cambria Math" panose="02040503050406030204" pitchFamily="18" charset="0"/>
                        </a:rPr>
                        <m:t>width</m:t>
                      </m:r>
                      <m:r>
                        <a:rPr lang="en-US" i="0">
                          <a:latin typeface="Cambria Math" panose="02040503050406030204" pitchFamily="18" charset="0"/>
                        </a:rPr>
                        <m:t> ∃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𝑥𝐷𝑒𝑝𝑡h</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d>
                            <m:dPr>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𝑤𝑖𝑑𝑡h</m:t>
                                  </m:r>
                                </m:num>
                                <m:den>
                                  <m:r>
                                    <a:rPr lang="en-US" i="0">
                                      <a:latin typeface="Cambria Math" panose="02040503050406030204" pitchFamily="18" charset="0"/>
                                    </a:rPr>
                                    <m:t>2.0</m:t>
                                  </m:r>
                                </m:den>
                              </m:f>
                            </m:e>
                          </m:d>
                        </m:num>
                        <m:den>
                          <m:r>
                            <a:rPr lang="en-US" i="1">
                              <a:latin typeface="Cambria Math" panose="02040503050406030204" pitchFamily="18" charset="0"/>
                            </a:rPr>
                            <m:t>h𝑒𝑖𝑔h𝑡</m:t>
                          </m:r>
                        </m:den>
                      </m:f>
                      <m:r>
                        <a:rPr lang="en-US" i="0">
                          <a:latin typeface="Cambria Math" panose="02040503050406030204" pitchFamily="18" charset="0"/>
                        </a:rPr>
                        <m:t>∴</m:t>
                      </m:r>
                      <m:r>
                        <a:rPr lang="en-US" i="1">
                          <a:latin typeface="Cambria Math" panose="02040503050406030204" pitchFamily="18" charset="0"/>
                        </a:rPr>
                        <m:t>𝑥𝐷𝑒𝑝𝑡h</m:t>
                      </m:r>
                      <m:r>
                        <a:rPr lang="en-US" i="0">
                          <a:latin typeface="Cambria Math" panose="02040503050406030204" pitchFamily="18" charset="0"/>
                        </a:rPr>
                        <m:t>∗=</m:t>
                      </m:r>
                      <m:r>
                        <a:rPr lang="en-US" i="1">
                          <a:latin typeface="Cambria Math" panose="02040503050406030204" pitchFamily="18" charset="0"/>
                        </a:rPr>
                        <m:t>𝑧</m:t>
                      </m:r>
                      <m:r>
                        <a:rPr lang="en-US" i="0">
                          <a:latin typeface="Cambria Math" panose="02040503050406030204" pitchFamily="18" charset="0"/>
                        </a:rPr>
                        <m:t>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𝑥𝑥</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r>
                        <a:rPr lang="en-US" i="1">
                          <a:latin typeface="Cambria Math" panose="02040503050406030204" pitchFamily="18" charset="0"/>
                        </a:rPr>
                        <m:t>𝑥𝐷𝑒𝑝𝑡h</m:t>
                      </m:r>
                      <m:r>
                        <a:rPr lang="en-US" i="0">
                          <a:latin typeface="Cambria Math" panose="02040503050406030204" pitchFamily="18" charset="0"/>
                        </a:rPr>
                        <m:t>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𝑦𝑦</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r>
                        <a:rPr lang="en-US" i="1">
                          <a:latin typeface="Cambria Math" panose="02040503050406030204" pitchFamily="18" charset="0"/>
                        </a:rPr>
                        <m:t>𝑧</m:t>
                      </m:r>
                      <m:r>
                        <a:rPr lang="en-US" i="0">
                          <a:latin typeface="Cambria Math" panose="02040503050406030204" pitchFamily="18" charset="0"/>
                        </a:rPr>
                        <m:t>⇒</m:t>
                      </m:r>
                      <m:r>
                        <a:rPr lang="en-US" i="1">
                          <a:latin typeface="Cambria Math" panose="02040503050406030204" pitchFamily="18" charset="0"/>
                        </a:rPr>
                        <m:t>𝑥𝑃𝑖𝑥𝑒𝑙</m:t>
                      </m:r>
                      <m:r>
                        <a:rPr lang="en-US" i="0">
                          <a:latin typeface="Cambria Math" panose="02040503050406030204" pitchFamily="18" charset="0"/>
                        </a:rPr>
                        <m:t>=</m:t>
                      </m:r>
                      <m:r>
                        <a:rPr lang="en-US" i="1">
                          <a:latin typeface="Cambria Math" panose="02040503050406030204" pitchFamily="18" charset="0"/>
                        </a:rPr>
                        <m:t>𝑥𝑥</m:t>
                      </m:r>
                      <m:r>
                        <a:rPr lang="en-US" i="0">
                          <a:latin typeface="Cambria Math" panose="02040503050406030204" pitchFamily="18" charset="0"/>
                        </a:rPr>
                        <m:t> ∙</m:t>
                      </m:r>
                      <m:r>
                        <a:rPr lang="en-US" i="1">
                          <a:latin typeface="Cambria Math" panose="02040503050406030204" pitchFamily="18" charset="0"/>
                        </a:rPr>
                        <m:t>𝑦𝑃𝑖𝑥𝑒𝑙</m:t>
                      </m:r>
                      <m:r>
                        <a:rPr lang="en-US" i="0">
                          <a:latin typeface="Cambria Math" panose="02040503050406030204" pitchFamily="18" charset="0"/>
                        </a:rPr>
                        <m:t>=</m:t>
                      </m:r>
                      <m:r>
                        <a:rPr lang="en-US" i="1">
                          <a:latin typeface="Cambria Math" panose="02040503050406030204" pitchFamily="18" charset="0"/>
                        </a:rPr>
                        <m:t>𝑦𝑦</m:t>
                      </m:r>
                    </m:oMath>
                  </m:oMathPara>
                </a14:m>
                <a:endParaRPr lang="en-US" dirty="0"/>
              </a:p>
            </p:txBody>
          </p:sp>
        </mc:Choice>
        <mc:Fallback xmlns="">
          <p:sp>
            <p:nvSpPr>
              <p:cNvPr id="6" name="TextBox 5">
                <a:extLst>
                  <a:ext uri="{FF2B5EF4-FFF2-40B4-BE49-F238E27FC236}">
                    <a16:creationId xmlns:a16="http://schemas.microsoft.com/office/drawing/2014/main" id="{6D5CFD49-8819-4C32-9372-B5E73431C9EA}"/>
                  </a:ext>
                </a:extLst>
              </p:cNvPr>
              <p:cNvSpPr txBox="1">
                <a:spLocks noRot="1" noChangeAspect="1" noMove="1" noResize="1" noEditPoints="1" noAdjustHandles="1" noChangeArrowheads="1" noChangeShapeType="1" noTextEdit="1"/>
              </p:cNvSpPr>
              <p:nvPr/>
            </p:nvSpPr>
            <p:spPr>
              <a:xfrm>
                <a:off x="1366909" y="5143544"/>
                <a:ext cx="6105378" cy="1439818"/>
              </a:xfrm>
              <a:prstGeom prst="rect">
                <a:avLst/>
              </a:prstGeom>
              <a:blipFill>
                <a:blip r:embed="rId6"/>
                <a:stretch>
                  <a:fillRect b="-2542"/>
                </a:stretch>
              </a:blipFill>
            </p:spPr>
            <p:txBody>
              <a:bodyPr/>
              <a:lstStyle/>
              <a:p>
                <a:r>
                  <a:rPr lang="en-US">
                    <a:noFill/>
                  </a:rPr>
                  <a:t> </a:t>
                </a:r>
              </a:p>
            </p:txBody>
          </p:sp>
        </mc:Fallback>
      </mc:AlternateContent>
    </p:spTree>
    <p:extLst>
      <p:ext uri="{BB962C8B-B14F-4D97-AF65-F5344CB8AC3E}">
        <p14:creationId xmlns:p14="http://schemas.microsoft.com/office/powerpoint/2010/main" val="3433846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31FC79-8B7C-4316-80C6-47C9D7AFBEB3}"/>
              </a:ext>
            </a:extLst>
          </p:cNvPr>
          <p:cNvSpPr>
            <a:spLocks noGrp="1"/>
          </p:cNvSpPr>
          <p:nvPr>
            <p:ph type="title"/>
          </p:nvPr>
        </p:nvSpPr>
        <p:spPr>
          <a:xfrm>
            <a:off x="304799" y="253343"/>
            <a:ext cx="8229600" cy="1143000"/>
          </a:xfrm>
        </p:spPr>
        <p:txBody>
          <a:bodyPr/>
          <a:lstStyle/>
          <a:p>
            <a:pPr algn="l"/>
            <a:r>
              <a:rPr lang="en-US" b="1" dirty="0"/>
              <a:t>Unreal Engine as Engine</a:t>
            </a:r>
          </a:p>
        </p:txBody>
      </p:sp>
      <p:pic>
        <p:nvPicPr>
          <p:cNvPr id="5" name="Picture 4" descr="Unreal Engine Branding Guidelines and Trademark Usage - Unreal Engine">
            <a:extLst>
              <a:ext uri="{FF2B5EF4-FFF2-40B4-BE49-F238E27FC236}">
                <a16:creationId xmlns:a16="http://schemas.microsoft.com/office/drawing/2014/main" id="{F7277233-B50F-4637-B735-75B3678C9BD1}"/>
              </a:ext>
            </a:extLst>
          </p:cNvPr>
          <p:cNvPicPr>
            <a:picLocks noChangeAspect="1" noChangeArrowheads="1"/>
          </p:cNvPicPr>
          <p:nvPr/>
        </p:nvPicPr>
        <p:blipFill>
          <a:blip r:embed="rId3">
            <a:alphaModFix/>
            <a:duotone>
              <a:schemeClr val="bg2">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143245" y="1309779"/>
            <a:ext cx="4163552" cy="33517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04D265A-7151-4100-9D05-9C6E81B6D6B9}"/>
              </a:ext>
            </a:extLst>
          </p:cNvPr>
          <p:cNvSpPr txBox="1"/>
          <p:nvPr/>
        </p:nvSpPr>
        <p:spPr>
          <a:xfrm>
            <a:off x="304800" y="981744"/>
            <a:ext cx="2777555" cy="461665"/>
          </a:xfrm>
          <a:prstGeom prst="rect">
            <a:avLst/>
          </a:prstGeom>
          <a:noFill/>
        </p:spPr>
        <p:txBody>
          <a:bodyPr wrap="none" rtlCol="0">
            <a:spAutoFit/>
          </a:bodyPr>
          <a:lstStyle/>
          <a:p>
            <a:r>
              <a:rPr lang="el-GR" sz="2400" b="1" dirty="0">
                <a:latin typeface="Arial" panose="020B0604020202020204" pitchFamily="34" charset="0"/>
                <a:cs typeface="Arial" panose="020B0604020202020204" pitchFamily="34" charset="0"/>
              </a:rPr>
              <a:t>Τι έχει επιτευχθεί</a:t>
            </a:r>
            <a:r>
              <a:rPr lang="en-US" sz="2400" b="1" dirty="0">
                <a:latin typeface="Arial" panose="020B0604020202020204" pitchFamily="34" charset="0"/>
                <a:cs typeface="Arial" panose="020B0604020202020204" pitchFamily="34" charset="0"/>
              </a:rPr>
              <a:t>:</a:t>
            </a:r>
          </a:p>
        </p:txBody>
      </p:sp>
      <p:sp>
        <p:nvSpPr>
          <p:cNvPr id="7" name="TextBox 6">
            <a:extLst>
              <a:ext uri="{FF2B5EF4-FFF2-40B4-BE49-F238E27FC236}">
                <a16:creationId xmlns:a16="http://schemas.microsoft.com/office/drawing/2014/main" id="{B3931555-7EDF-4B30-9F81-D37BA394C4BA}"/>
              </a:ext>
            </a:extLst>
          </p:cNvPr>
          <p:cNvSpPr txBox="1"/>
          <p:nvPr/>
        </p:nvSpPr>
        <p:spPr>
          <a:xfrm>
            <a:off x="304800" y="1412954"/>
            <a:ext cx="8382001" cy="341632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2400" kern="0" dirty="0">
                <a:latin typeface="Arial" panose="020B0604020202020204" pitchFamily="34" charset="0"/>
                <a:cs typeface="Arial" panose="020B0604020202020204" pitchFamily="34" charset="0"/>
              </a:rPr>
              <a:t>Virtualized Geometry (Super Level of detail optimization)</a:t>
            </a: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Complex Scene Real-time Graphics/Shaders Rendering </a:t>
            </a:r>
            <a:r>
              <a:rPr lang="el-GR" sz="2400" kern="0" dirty="0">
                <a:latin typeface="Arial" panose="020B0604020202020204" pitchFamily="34" charset="0"/>
                <a:cs typeface="Arial" panose="020B0604020202020204" pitchFamily="34" charset="0"/>
              </a:rPr>
              <a:t>για</a:t>
            </a:r>
            <a:r>
              <a:rPr lang="en-US" sz="2400" kern="0" dirty="0">
                <a:latin typeface="Arial" panose="020B0604020202020204" pitchFamily="34" charset="0"/>
                <a:cs typeface="Arial" panose="020B0604020202020204" pitchFamily="34" charset="0"/>
              </a:rPr>
              <a:t> Global illumination </a:t>
            </a:r>
            <a:r>
              <a:rPr lang="el-GR" sz="2400" kern="0" dirty="0">
                <a:latin typeface="Arial" panose="020B0604020202020204" pitchFamily="34" charset="0"/>
                <a:cs typeface="Arial" panose="020B0604020202020204" pitchFamily="34" charset="0"/>
              </a:rPr>
              <a:t>και</a:t>
            </a:r>
            <a:r>
              <a:rPr lang="en-US" sz="2400" kern="0" dirty="0">
                <a:latin typeface="Arial" panose="020B0604020202020204" pitchFamily="34" charset="0"/>
                <a:cs typeface="Arial" panose="020B0604020202020204" pitchFamily="34" charset="0"/>
              </a:rPr>
              <a:t> Reflections</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Easier Workflow </a:t>
            </a:r>
            <a:r>
              <a:rPr lang="el-GR" sz="2400" kern="0" dirty="0">
                <a:latin typeface="Arial" panose="020B0604020202020204" pitchFamily="34" charset="0"/>
                <a:cs typeface="Arial" panose="020B0604020202020204" pitchFamily="34" charset="0"/>
              </a:rPr>
              <a:t>και</a:t>
            </a:r>
            <a:r>
              <a:rPr lang="en-US" sz="2400" kern="0" dirty="0">
                <a:latin typeface="Arial" panose="020B0604020202020204" pitchFamily="34" charset="0"/>
                <a:cs typeface="Arial" panose="020B0604020202020204" pitchFamily="34" charset="0"/>
              </a:rPr>
              <a:t> collaboration </a:t>
            </a:r>
            <a:r>
              <a:rPr lang="el-GR" sz="2400" kern="0" dirty="0">
                <a:latin typeface="Arial" panose="020B0604020202020204" pitchFamily="34" charset="0"/>
                <a:cs typeface="Arial" panose="020B0604020202020204" pitchFamily="34" charset="0"/>
              </a:rPr>
              <a:t>για</a:t>
            </a:r>
            <a:r>
              <a:rPr lang="en-US" sz="2400" kern="0" dirty="0">
                <a:latin typeface="Arial" panose="020B0604020202020204" pitchFamily="34" charset="0"/>
                <a:cs typeface="Arial" panose="020B0604020202020204" pitchFamily="34" charset="0"/>
              </a:rPr>
              <a:t> </a:t>
            </a:r>
            <a:r>
              <a:rPr lang="el-GR" sz="2400" kern="0" dirty="0">
                <a:latin typeface="Arial" panose="020B0604020202020204" pitchFamily="34" charset="0"/>
                <a:cs typeface="Arial" panose="020B0604020202020204" pitchFamily="34" charset="0"/>
              </a:rPr>
              <a:t>ίδια</a:t>
            </a:r>
            <a:r>
              <a:rPr lang="en-US" sz="2400" kern="0" dirty="0">
                <a:latin typeface="Arial" panose="020B0604020202020204" pitchFamily="34" charset="0"/>
                <a:cs typeface="Arial" panose="020B0604020202020204" pitchFamily="34" charset="0"/>
              </a:rPr>
              <a:t> asset edit</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Animation Support &amp; </a:t>
            </a:r>
            <a:r>
              <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rPr>
              <a:t>Character Modeling</a:t>
            </a:r>
          </a:p>
          <a:p>
            <a:pPr marL="342900" indent="-342900" defTabSz="914400">
              <a:buClr>
                <a:srgbClr val="000000"/>
              </a:buClr>
              <a:buSzPts val="1100"/>
              <a:buFont typeface="Arial" panose="020B0604020202020204" pitchFamily="34" charset="0"/>
              <a:buChar char="•"/>
              <a:defRPr/>
            </a:pPr>
            <a:r>
              <a:rPr kumimoji="0" lang="en-US" sz="240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ora"/>
              </a:rPr>
              <a:t>Visual Effects (VFX Niagara System)</a:t>
            </a: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Large Ecosystem </a:t>
            </a:r>
            <a:r>
              <a:rPr lang="el-GR" sz="2400" kern="0" dirty="0">
                <a:latin typeface="Arial" panose="020B0604020202020204" pitchFamily="34" charset="0"/>
                <a:cs typeface="Arial" panose="020B0604020202020204" pitchFamily="34" charset="0"/>
              </a:rPr>
              <a:t>από</a:t>
            </a:r>
            <a:r>
              <a:rPr lang="en-US" sz="2400" kern="0" dirty="0">
                <a:latin typeface="Arial" panose="020B0604020202020204" pitchFamily="34" charset="0"/>
                <a:cs typeface="Arial" panose="020B0604020202020204" pitchFamily="34" charset="0"/>
              </a:rPr>
              <a:t> Support, Ideas, Assets &amp; collaboration</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p:txBody>
      </p:sp>
      <p:sp>
        <p:nvSpPr>
          <p:cNvPr id="8" name="TextBox 7">
            <a:extLst>
              <a:ext uri="{FF2B5EF4-FFF2-40B4-BE49-F238E27FC236}">
                <a16:creationId xmlns:a16="http://schemas.microsoft.com/office/drawing/2014/main" id="{CBAD4344-63B0-446E-BAD8-5458A7F11FC3}"/>
              </a:ext>
            </a:extLst>
          </p:cNvPr>
          <p:cNvSpPr txBox="1"/>
          <p:nvPr/>
        </p:nvSpPr>
        <p:spPr>
          <a:xfrm>
            <a:off x="304800" y="4531348"/>
            <a:ext cx="3389711" cy="461665"/>
          </a:xfrm>
          <a:prstGeom prst="rect">
            <a:avLst/>
          </a:prstGeom>
          <a:noFill/>
        </p:spPr>
        <p:txBody>
          <a:bodyPr wrap="none" rtlCol="0">
            <a:spAutoFit/>
          </a:bodyPr>
          <a:lstStyle/>
          <a:p>
            <a:r>
              <a:rPr lang="el-GR" sz="2400" b="1" dirty="0">
                <a:latin typeface="Arial" panose="020B0604020202020204" pitchFamily="34" charset="0"/>
                <a:cs typeface="Arial" panose="020B0604020202020204" pitchFamily="34" charset="0"/>
              </a:rPr>
              <a:t>Τι Δεν έχει επιτευχθεί</a:t>
            </a:r>
            <a:r>
              <a:rPr lang="en-US" sz="2400" b="1" dirty="0">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497FE800-36CF-4AC7-8B33-6A449F3AAF3C}"/>
              </a:ext>
            </a:extLst>
          </p:cNvPr>
          <p:cNvSpPr txBox="1"/>
          <p:nvPr/>
        </p:nvSpPr>
        <p:spPr>
          <a:xfrm>
            <a:off x="304799" y="4906760"/>
            <a:ext cx="7093527" cy="193899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l-GR" sz="2400" kern="0" dirty="0">
                <a:latin typeface="Arial" panose="020B0604020202020204" pitchFamily="34" charset="0"/>
                <a:cs typeface="Arial" panose="020B0604020202020204" pitchFamily="34" charset="0"/>
              </a:rPr>
              <a:t>Επαναστατικό </a:t>
            </a:r>
            <a:r>
              <a:rPr lang="en-US" sz="2400" kern="0" dirty="0">
                <a:latin typeface="Arial" panose="020B0604020202020204" pitchFamily="34" charset="0"/>
                <a:cs typeface="Arial" panose="020B0604020202020204" pitchFamily="34" charset="0"/>
              </a:rPr>
              <a:t>A.I </a:t>
            </a:r>
            <a:r>
              <a:rPr lang="el-GR" sz="2400" kern="0" dirty="0">
                <a:latin typeface="Arial" panose="020B0604020202020204" pitchFamily="34" charset="0"/>
                <a:cs typeface="Arial" panose="020B0604020202020204" pitchFamily="34" charset="0"/>
              </a:rPr>
              <a:t>σύστημα </a:t>
            </a:r>
            <a:r>
              <a:rPr lang="en-US" sz="2400" kern="0" dirty="0">
                <a:latin typeface="Arial" panose="020B0604020202020204" pitchFamily="34" charset="0"/>
                <a:cs typeface="Arial" panose="020B0604020202020204" pitchFamily="34" charset="0"/>
              </a:rPr>
              <a:t>out of the box</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2400" kern="0" dirty="0">
                <a:latin typeface="Arial" panose="020B0604020202020204" pitchFamily="34" charset="0"/>
                <a:cs typeface="Arial" panose="020B0604020202020204" pitchFamily="34" charset="0"/>
              </a:rPr>
              <a:t>100% agnostic</a:t>
            </a:r>
            <a:r>
              <a:rPr lang="el-GR" sz="2400" kern="0" dirty="0">
                <a:latin typeface="Arial" panose="020B0604020202020204" pitchFamily="34" charset="0"/>
                <a:cs typeface="Arial" panose="020B0604020202020204" pitchFamily="34" charset="0"/>
              </a:rPr>
              <a:t>/</a:t>
            </a:r>
            <a:r>
              <a:rPr lang="en-US" sz="2400" kern="0" dirty="0">
                <a:latin typeface="Arial" panose="020B0604020202020204" pitchFamily="34" charset="0"/>
                <a:cs typeface="Arial" panose="020B0604020202020204" pitchFamily="34" charset="0"/>
              </a:rPr>
              <a:t>blur line </a:t>
            </a:r>
            <a:r>
              <a:rPr lang="el-GR" sz="2400" kern="0" dirty="0">
                <a:latin typeface="Arial" panose="020B0604020202020204" pitchFamily="34" charset="0"/>
                <a:cs typeface="Arial" panose="020B0604020202020204" pitchFamily="34" charset="0"/>
              </a:rPr>
              <a:t>για </a:t>
            </a:r>
            <a:r>
              <a:rPr lang="en-US" sz="2400" kern="0" dirty="0">
                <a:latin typeface="Arial" panose="020B0604020202020204" pitchFamily="34" charset="0"/>
                <a:cs typeface="Arial" panose="020B0604020202020204" pitchFamily="34" charset="0"/>
              </a:rPr>
              <a:t>film/Game workflow </a:t>
            </a:r>
            <a:r>
              <a:rPr lang="el-GR" sz="2400" kern="0" dirty="0">
                <a:latin typeface="Arial" panose="020B0604020202020204" pitchFamily="34" charset="0"/>
                <a:cs typeface="Arial" panose="020B0604020202020204" pitchFamily="34" charset="0"/>
              </a:rPr>
              <a:t>και σε </a:t>
            </a:r>
            <a:r>
              <a:rPr lang="en-US" sz="2400" kern="0" dirty="0">
                <a:latin typeface="Arial" panose="020B0604020202020204" pitchFamily="34" charset="0"/>
                <a:cs typeface="Arial" panose="020B0604020202020204" pitchFamily="34" charset="0"/>
              </a:rPr>
              <a:t>VR</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l-GR" sz="2400" kern="0" dirty="0">
                <a:latin typeface="Arial" panose="020B0604020202020204" pitchFamily="34" charset="0"/>
                <a:cs typeface="Arial" panose="020B0604020202020204" pitchFamily="34" charset="0"/>
              </a:rPr>
              <a:t>Έλλειψη </a:t>
            </a:r>
            <a:r>
              <a:rPr lang="en-US" sz="2400" kern="0" dirty="0">
                <a:latin typeface="Arial" panose="020B0604020202020204" pitchFamily="34" charset="0"/>
                <a:cs typeface="Arial" panose="020B0604020202020204" pitchFamily="34" charset="0"/>
              </a:rPr>
              <a:t>AR </a:t>
            </a:r>
            <a:r>
              <a:rPr lang="el-GR" sz="2400" kern="0" dirty="0">
                <a:latin typeface="Arial" panose="020B0604020202020204" pitchFamily="34" charset="0"/>
                <a:cs typeface="Arial" panose="020B0604020202020204" pitchFamily="34" charset="0"/>
              </a:rPr>
              <a:t>οικοσυστήματος</a:t>
            </a:r>
            <a:endParaRPr lang="en-US" sz="2400" kern="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p:txBody>
      </p:sp>
    </p:spTree>
    <p:extLst>
      <p:ext uri="{BB962C8B-B14F-4D97-AF65-F5344CB8AC3E}">
        <p14:creationId xmlns:p14="http://schemas.microsoft.com/office/powerpoint/2010/main" val="378410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83C0-67DB-4431-8A16-E788546BF700}"/>
              </a:ext>
            </a:extLst>
          </p:cNvPr>
          <p:cNvSpPr>
            <a:spLocks noGrp="1"/>
          </p:cNvSpPr>
          <p:nvPr>
            <p:ph type="title"/>
          </p:nvPr>
        </p:nvSpPr>
        <p:spPr>
          <a:xfrm>
            <a:off x="443345" y="274638"/>
            <a:ext cx="6996546" cy="1143000"/>
          </a:xfrm>
        </p:spPr>
        <p:txBody>
          <a:bodyPr/>
          <a:lstStyle/>
          <a:p>
            <a:r>
              <a:rPr lang="el-GR" dirty="0">
                <a:latin typeface="Arial" panose="020B0604020202020204" pitchFamily="34" charset="0"/>
                <a:cs typeface="Arial" panose="020B0604020202020204" pitchFamily="34" charset="0"/>
              </a:rPr>
              <a:t>Σύγκριση τίτλων – </a:t>
            </a:r>
            <a:r>
              <a:rPr lang="en-US" dirty="0">
                <a:latin typeface="Arial" panose="020B0604020202020204" pitchFamily="34" charset="0"/>
                <a:cs typeface="Arial" panose="020B0604020202020204" pitchFamily="34" charset="0"/>
              </a:rPr>
              <a:t>metaverse concept</a:t>
            </a:r>
          </a:p>
        </p:txBody>
      </p:sp>
      <p:sp>
        <p:nvSpPr>
          <p:cNvPr id="3" name="Text Placeholder 2">
            <a:extLst>
              <a:ext uri="{FF2B5EF4-FFF2-40B4-BE49-F238E27FC236}">
                <a16:creationId xmlns:a16="http://schemas.microsoft.com/office/drawing/2014/main" id="{FEAC7EED-DC38-4545-956C-71151EF24E53}"/>
              </a:ext>
            </a:extLst>
          </p:cNvPr>
          <p:cNvSpPr txBox="1">
            <a:spLocks/>
          </p:cNvSpPr>
          <p:nvPr/>
        </p:nvSpPr>
        <p:spPr>
          <a:xfrm>
            <a:off x="143883" y="2013958"/>
            <a:ext cx="4649783" cy="823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Fortnite</a:t>
            </a:r>
          </a:p>
        </p:txBody>
      </p:sp>
      <p:sp>
        <p:nvSpPr>
          <p:cNvPr id="4" name="Content Placeholder 3">
            <a:extLst>
              <a:ext uri="{FF2B5EF4-FFF2-40B4-BE49-F238E27FC236}">
                <a16:creationId xmlns:a16="http://schemas.microsoft.com/office/drawing/2014/main" id="{49C65EF7-F08E-4C30-B8F5-30C6440529A6}"/>
              </a:ext>
            </a:extLst>
          </p:cNvPr>
          <p:cNvSpPr txBox="1">
            <a:spLocks/>
          </p:cNvSpPr>
          <p:nvPr/>
        </p:nvSpPr>
        <p:spPr>
          <a:xfrm>
            <a:off x="143883" y="2837869"/>
            <a:ext cx="4878391" cy="3165477"/>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Open-World</a:t>
            </a:r>
          </a:p>
          <a:p>
            <a:r>
              <a:rPr lang="en-US"/>
              <a:t>Free-to-play</a:t>
            </a:r>
          </a:p>
          <a:p>
            <a:r>
              <a:rPr lang="en-US"/>
              <a:t>Battle Royale PVP</a:t>
            </a:r>
          </a:p>
          <a:p>
            <a:r>
              <a:rPr lang="en-US"/>
              <a:t>Multiplayer Cooperative TPP</a:t>
            </a:r>
          </a:p>
          <a:p>
            <a:r>
              <a:rPr lang="en-US"/>
              <a:t>Achievements/rewards</a:t>
            </a:r>
          </a:p>
          <a:p>
            <a:r>
              <a:rPr lang="en-US"/>
              <a:t>Learn</a:t>
            </a:r>
          </a:p>
          <a:p>
            <a:r>
              <a:rPr lang="en-US"/>
              <a:t>Entertainment</a:t>
            </a:r>
            <a:endParaRPr lang="en-US" dirty="0"/>
          </a:p>
        </p:txBody>
      </p:sp>
      <p:sp>
        <p:nvSpPr>
          <p:cNvPr id="5" name="Text Placeholder 4">
            <a:extLst>
              <a:ext uri="{FF2B5EF4-FFF2-40B4-BE49-F238E27FC236}">
                <a16:creationId xmlns:a16="http://schemas.microsoft.com/office/drawing/2014/main" id="{27A4E4AA-BB78-41AA-A1DE-6444AAD29E3F}"/>
              </a:ext>
            </a:extLst>
          </p:cNvPr>
          <p:cNvSpPr txBox="1">
            <a:spLocks/>
          </p:cNvSpPr>
          <p:nvPr/>
        </p:nvSpPr>
        <p:spPr>
          <a:xfrm>
            <a:off x="4641267" y="2013956"/>
            <a:ext cx="4146339" cy="823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err="1">
                <a:latin typeface="Sora" pitchFamily="2" charset="0"/>
                <a:cs typeface="Sora" pitchFamily="2" charset="0"/>
              </a:rPr>
              <a:t>Subnautica</a:t>
            </a:r>
            <a:endParaRPr lang="en-US" b="1" dirty="0">
              <a:latin typeface="Sora" pitchFamily="2" charset="0"/>
              <a:cs typeface="Sora" pitchFamily="2" charset="0"/>
            </a:endParaRPr>
          </a:p>
        </p:txBody>
      </p:sp>
      <p:sp>
        <p:nvSpPr>
          <p:cNvPr id="6" name="Content Placeholder 5">
            <a:extLst>
              <a:ext uri="{FF2B5EF4-FFF2-40B4-BE49-F238E27FC236}">
                <a16:creationId xmlns:a16="http://schemas.microsoft.com/office/drawing/2014/main" id="{F8AF3B04-8B61-4DBE-BAF1-FEA26FB2A8A9}"/>
              </a:ext>
            </a:extLst>
          </p:cNvPr>
          <p:cNvSpPr txBox="1">
            <a:spLocks/>
          </p:cNvSpPr>
          <p:nvPr/>
        </p:nvSpPr>
        <p:spPr>
          <a:xfrm>
            <a:off x="4641267" y="2837868"/>
            <a:ext cx="4350334" cy="2717801"/>
          </a:xfrm>
          <a:prstGeom prst="rect">
            <a:avLst/>
          </a:prstGeom>
        </p:spPr>
        <p:txBody>
          <a:bodyPr>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Open-World</a:t>
            </a:r>
          </a:p>
          <a:p>
            <a:r>
              <a:rPr lang="en-US" dirty="0"/>
              <a:t>Solo</a:t>
            </a:r>
          </a:p>
          <a:p>
            <a:r>
              <a:rPr lang="en-US" dirty="0"/>
              <a:t>Survival Action-Adventure FPP</a:t>
            </a:r>
          </a:p>
          <a:p>
            <a:r>
              <a:rPr lang="en-US" dirty="0"/>
              <a:t>Achievements/rewards</a:t>
            </a:r>
          </a:p>
          <a:p>
            <a:r>
              <a:rPr lang="en-US" dirty="0"/>
              <a:t>Learn</a:t>
            </a:r>
          </a:p>
          <a:p>
            <a:r>
              <a:rPr lang="en-US" dirty="0"/>
              <a:t>Entertainment</a:t>
            </a:r>
          </a:p>
          <a:p>
            <a:pPr marL="0" indent="0">
              <a:buFont typeface="Arial" pitchFamily="34" charset="0"/>
              <a:buNone/>
            </a:pPr>
            <a:endParaRPr lang="en-US" dirty="0"/>
          </a:p>
        </p:txBody>
      </p:sp>
    </p:spTree>
    <p:extLst>
      <p:ext uri="{BB962C8B-B14F-4D97-AF65-F5344CB8AC3E}">
        <p14:creationId xmlns:p14="http://schemas.microsoft.com/office/powerpoint/2010/main" val="3779485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5D799-DDB9-4A2C-9B96-A4FA5C200C91}"/>
              </a:ext>
            </a:extLst>
          </p:cNvPr>
          <p:cNvSpPr>
            <a:spLocks noGrp="1"/>
          </p:cNvSpPr>
          <p:nvPr>
            <p:ph type="title"/>
          </p:nvPr>
        </p:nvSpPr>
        <p:spPr>
          <a:xfrm>
            <a:off x="-559581" y="320676"/>
            <a:ext cx="8229600" cy="1143000"/>
          </a:xfrm>
        </p:spPr>
        <p:txBody>
          <a:bodyPr/>
          <a:lstStyle/>
          <a:p>
            <a:r>
              <a:rPr lang="el-GR" dirty="0">
                <a:latin typeface="Arial" panose="020B0604020202020204" pitchFamily="34" charset="0"/>
                <a:cs typeface="Arial" panose="020B0604020202020204" pitchFamily="34" charset="0"/>
              </a:rPr>
              <a:t>Πίνακας Σύγκρισης Παιχτών</a:t>
            </a:r>
            <a:endParaRPr lang="en-US" dirty="0">
              <a:latin typeface="Arial" panose="020B0604020202020204" pitchFamily="34" charset="0"/>
              <a:cs typeface="Arial" panose="020B0604020202020204" pitchFamily="34" charset="0"/>
            </a:endParaRPr>
          </a:p>
        </p:txBody>
      </p:sp>
      <p:graphicFrame>
        <p:nvGraphicFramePr>
          <p:cNvPr id="3" name="Chart 2">
            <a:extLst>
              <a:ext uri="{FF2B5EF4-FFF2-40B4-BE49-F238E27FC236}">
                <a16:creationId xmlns:a16="http://schemas.microsoft.com/office/drawing/2014/main" id="{7C1E9149-FAD7-41D8-A2EA-0D171CD4EB3B}"/>
              </a:ext>
            </a:extLst>
          </p:cNvPr>
          <p:cNvGraphicFramePr/>
          <p:nvPr>
            <p:extLst>
              <p:ext uri="{D42A27DB-BD31-4B8C-83A1-F6EECF244321}">
                <p14:modId xmlns:p14="http://schemas.microsoft.com/office/powerpoint/2010/main" val="2229189083"/>
              </p:ext>
            </p:extLst>
          </p:nvPr>
        </p:nvGraphicFramePr>
        <p:xfrm>
          <a:off x="1086053" y="1417638"/>
          <a:ext cx="6583966" cy="4389311"/>
        </p:xfrm>
        <a:graphic>
          <a:graphicData uri="http://schemas.openxmlformats.org/drawingml/2006/chart">
            <c:chart xmlns:c="http://schemas.openxmlformats.org/drawingml/2006/chart" xmlns:r="http://schemas.openxmlformats.org/officeDocument/2006/relationships" r:id="rId3"/>
          </a:graphicData>
        </a:graphic>
      </p:graphicFrame>
      <p:sp>
        <p:nvSpPr>
          <p:cNvPr id="4" name="Google Shape;1714;p63">
            <a:extLst>
              <a:ext uri="{FF2B5EF4-FFF2-40B4-BE49-F238E27FC236}">
                <a16:creationId xmlns:a16="http://schemas.microsoft.com/office/drawing/2014/main" id="{0407A095-B9B8-4E52-A5BB-3D528B289EDB}"/>
              </a:ext>
            </a:extLst>
          </p:cNvPr>
          <p:cNvSpPr txBox="1">
            <a:spLocks/>
          </p:cNvSpPr>
          <p:nvPr/>
        </p:nvSpPr>
        <p:spPr>
          <a:xfrm>
            <a:off x="4142483" y="5288117"/>
            <a:ext cx="4051200" cy="12902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6"/>
              </a:buClr>
              <a:buSzPts val="1800"/>
              <a:buFont typeface="Sora"/>
              <a:buNone/>
              <a:defRPr sz="1400" b="0" i="0" u="none" strike="noStrike" cap="none">
                <a:solidFill>
                  <a:schemeClr val="accent6"/>
                </a:solidFill>
                <a:latin typeface="Sora"/>
                <a:ea typeface="Sora"/>
                <a:cs typeface="Sora"/>
                <a:sym typeface="Sora"/>
              </a:defRPr>
            </a:lvl1pPr>
            <a:lvl2pPr marL="914400" marR="0" lvl="1"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2pPr>
            <a:lvl3pPr marL="1371600" marR="0" lvl="2"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3pPr>
            <a:lvl4pPr marL="1828800" marR="0" lvl="3"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4pPr>
            <a:lvl5pPr marL="2286000" marR="0" lvl="4"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5pPr>
            <a:lvl6pPr marL="2743200" marR="0" lvl="5"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6pPr>
            <a:lvl7pPr marL="3200400" marR="0" lvl="6"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7pPr>
            <a:lvl8pPr marL="3657600" marR="0" lvl="7"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8pPr>
            <a:lvl9pPr marL="4114800" marR="0" lvl="8"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kern="0" dirty="0">
                <a:solidFill>
                  <a:schemeClr val="tx1"/>
                </a:solidFill>
                <a:latin typeface="Arial" panose="020B0604020202020204" pitchFamily="34" charset="0"/>
                <a:cs typeface="Arial" panose="020B0604020202020204" pitchFamily="34" charset="0"/>
              </a:rPr>
              <a:t>Its not about the numbers</a:t>
            </a:r>
            <a:endParaRPr kumimoji="0" lang="en-US" sz="20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ora"/>
            </a:endParaRPr>
          </a:p>
        </p:txBody>
      </p:sp>
    </p:spTree>
    <p:extLst>
      <p:ext uri="{BB962C8B-B14F-4D97-AF65-F5344CB8AC3E}">
        <p14:creationId xmlns:p14="http://schemas.microsoft.com/office/powerpoint/2010/main" val="3618401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76D3-C800-4EC1-A5EA-012E2A81FCC8}"/>
              </a:ext>
            </a:extLst>
          </p:cNvPr>
          <p:cNvSpPr>
            <a:spLocks noGrp="1"/>
          </p:cNvSpPr>
          <p:nvPr>
            <p:ph type="title"/>
          </p:nvPr>
        </p:nvSpPr>
        <p:spPr>
          <a:xfrm>
            <a:off x="-200869" y="308960"/>
            <a:ext cx="7226935" cy="1143000"/>
          </a:xfrm>
        </p:spPr>
        <p:txBody>
          <a:bodyPr/>
          <a:lstStyle/>
          <a:p>
            <a:r>
              <a:rPr lang="en-US" dirty="0">
                <a:latin typeface="Arial" panose="020B0604020202020204" pitchFamily="34" charset="0"/>
                <a:cs typeface="Arial" panose="020B0604020202020204" pitchFamily="34" charset="0"/>
              </a:rPr>
              <a:t>Product Reverse Engineer &amp; Forward</a:t>
            </a:r>
          </a:p>
        </p:txBody>
      </p:sp>
      <p:graphicFrame>
        <p:nvGraphicFramePr>
          <p:cNvPr id="3" name="Diagram 2">
            <a:extLst>
              <a:ext uri="{FF2B5EF4-FFF2-40B4-BE49-F238E27FC236}">
                <a16:creationId xmlns:a16="http://schemas.microsoft.com/office/drawing/2014/main" id="{F07A6D98-702B-4E64-965C-CC82E2970BA1}"/>
              </a:ext>
            </a:extLst>
          </p:cNvPr>
          <p:cNvGraphicFramePr/>
          <p:nvPr>
            <p:extLst>
              <p:ext uri="{D42A27DB-BD31-4B8C-83A1-F6EECF244321}">
                <p14:modId xmlns:p14="http://schemas.microsoft.com/office/powerpoint/2010/main" val="1136342967"/>
              </p:ext>
            </p:extLst>
          </p:nvPr>
        </p:nvGraphicFramePr>
        <p:xfrm>
          <a:off x="457201" y="1475847"/>
          <a:ext cx="7226935" cy="1770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5873D194-3CA2-4AEF-9A5B-377FF10E2AA3}"/>
              </a:ext>
            </a:extLst>
          </p:cNvPr>
          <p:cNvGraphicFramePr/>
          <p:nvPr>
            <p:extLst>
              <p:ext uri="{D42A27DB-BD31-4B8C-83A1-F6EECF244321}">
                <p14:modId xmlns:p14="http://schemas.microsoft.com/office/powerpoint/2010/main" val="3176377836"/>
              </p:ext>
            </p:extLst>
          </p:nvPr>
        </p:nvGraphicFramePr>
        <p:xfrm>
          <a:off x="2583046" y="3005353"/>
          <a:ext cx="2628402" cy="14441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5" name="Diagram 14">
            <a:extLst>
              <a:ext uri="{FF2B5EF4-FFF2-40B4-BE49-F238E27FC236}">
                <a16:creationId xmlns:a16="http://schemas.microsoft.com/office/drawing/2014/main" id="{9A65F0CD-B5C5-4946-8243-28FD51C00A77}"/>
              </a:ext>
            </a:extLst>
          </p:cNvPr>
          <p:cNvGraphicFramePr/>
          <p:nvPr>
            <p:extLst>
              <p:ext uri="{D42A27DB-BD31-4B8C-83A1-F6EECF244321}">
                <p14:modId xmlns:p14="http://schemas.microsoft.com/office/powerpoint/2010/main" val="436749019"/>
              </p:ext>
            </p:extLst>
          </p:nvPr>
        </p:nvGraphicFramePr>
        <p:xfrm>
          <a:off x="457200" y="4387527"/>
          <a:ext cx="7226935" cy="177063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1241375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45;p56">
            <a:extLst>
              <a:ext uri="{FF2B5EF4-FFF2-40B4-BE49-F238E27FC236}">
                <a16:creationId xmlns:a16="http://schemas.microsoft.com/office/drawing/2014/main" id="{A7C0B8F1-C4C5-49FA-9D07-D4A99DE7AE84}"/>
              </a:ext>
            </a:extLst>
          </p:cNvPr>
          <p:cNvSpPr txBox="1">
            <a:spLocks/>
          </p:cNvSpPr>
          <p:nvPr/>
        </p:nvSpPr>
        <p:spPr>
          <a:xfrm>
            <a:off x="3074654" y="3933822"/>
            <a:ext cx="4618159" cy="7231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accent6"/>
              </a:buClr>
              <a:buSzPts val="1800"/>
              <a:buFont typeface="Sora"/>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L="914400" marR="0" lvl="1"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2pPr>
            <a:lvl3pPr marL="1371600" marR="0" lvl="2"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3pPr>
            <a:lvl4pPr marL="1828800" marR="0" lvl="3"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4pPr>
            <a:lvl5pPr marL="2286000" marR="0" lvl="4"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5pPr>
            <a:lvl6pPr marL="2743200" marR="0" lvl="5"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6pPr>
            <a:lvl7pPr marL="3200400" marR="0" lvl="6"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7pPr>
            <a:lvl8pPr marL="3657600" marR="0" lvl="7"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8pPr>
            <a:lvl9pPr marL="4114800" marR="0" lvl="8"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9p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2400" b="0" i="0" u="none" strike="noStrike" kern="0" cap="none" spc="0" normalizeH="0" baseline="0" noProof="0" dirty="0">
                <a:ln>
                  <a:noFill/>
                </a:ln>
                <a:solidFill>
                  <a:srgbClr val="F7743C"/>
                </a:solidFill>
                <a:effectLst/>
                <a:uLnTx/>
                <a:uFillTx/>
                <a:latin typeface="Saira SemiCondensed ExtraBold"/>
                <a:sym typeface="Saira SemiCondensed ExtraBold"/>
              </a:rPr>
              <a:t>—</a:t>
            </a:r>
            <a:r>
              <a:rPr lang="en-US" kern="0" dirty="0">
                <a:solidFill>
                  <a:srgbClr val="F7743C"/>
                </a:solidFill>
              </a:rPr>
              <a:t>Dean Leffingwell, Creator of </a:t>
            </a:r>
            <a:r>
              <a:rPr lang="en-US" kern="0" dirty="0" err="1">
                <a:solidFill>
                  <a:srgbClr val="F7743C"/>
                </a:solidFill>
              </a:rPr>
              <a:t>SAFe</a:t>
            </a:r>
            <a:r>
              <a:rPr lang="en-US" kern="0" dirty="0">
                <a:solidFill>
                  <a:srgbClr val="F7743C"/>
                </a:solidFill>
              </a:rPr>
              <a:t>'</a:t>
            </a:r>
            <a:endParaRPr kumimoji="0" lang="en-US" sz="2400" b="0" i="0" u="none" strike="noStrike" kern="0" cap="none" spc="0" normalizeH="0" baseline="0" noProof="0" dirty="0">
              <a:ln>
                <a:noFill/>
              </a:ln>
              <a:solidFill>
                <a:srgbClr val="F7743C"/>
              </a:solidFill>
              <a:effectLst/>
              <a:uLnTx/>
              <a:uFillTx/>
              <a:latin typeface="Saira SemiCondensed ExtraBold"/>
              <a:sym typeface="Saira SemiCondensed ExtraBold"/>
            </a:endParaRPr>
          </a:p>
        </p:txBody>
      </p:sp>
      <p:sp>
        <p:nvSpPr>
          <p:cNvPr id="3" name="TextBox 2">
            <a:extLst>
              <a:ext uri="{FF2B5EF4-FFF2-40B4-BE49-F238E27FC236}">
                <a16:creationId xmlns:a16="http://schemas.microsoft.com/office/drawing/2014/main" id="{A9D436BC-370A-4097-861A-BE905D8A9BB7}"/>
              </a:ext>
            </a:extLst>
          </p:cNvPr>
          <p:cNvSpPr txBox="1"/>
          <p:nvPr/>
        </p:nvSpPr>
        <p:spPr>
          <a:xfrm>
            <a:off x="469876" y="2102204"/>
            <a:ext cx="7881817" cy="1815882"/>
          </a:xfrm>
          <a:prstGeom prst="rect">
            <a:avLst/>
          </a:prstGeom>
          <a:noFill/>
        </p:spPr>
        <p:txBody>
          <a:bodyPr wrap="square">
            <a:spAutoFit/>
          </a:bodyPr>
          <a:lstStyle/>
          <a:p>
            <a:r>
              <a:rPr lang="en-US" sz="2800" kern="0" dirty="0">
                <a:latin typeface="Arial" panose="020B0604020202020204" pitchFamily="34" charset="0"/>
                <a:cs typeface="Arial" panose="020B0604020202020204" pitchFamily="34" charset="0"/>
                <a:sym typeface="Sora"/>
              </a:rPr>
              <a:t>“In the Age of Digital, every business is a software business. </a:t>
            </a:r>
          </a:p>
          <a:p>
            <a:r>
              <a:rPr lang="en-US" sz="2800" kern="0" dirty="0">
                <a:latin typeface="Arial" panose="020B0604020202020204" pitchFamily="34" charset="0"/>
                <a:cs typeface="Arial" panose="020B0604020202020204" pitchFamily="34" charset="0"/>
                <a:sym typeface="Sora"/>
              </a:rPr>
              <a:t>Agility isn’t an option, or a thing just for technical teams, it is a business imperative.”</a:t>
            </a:r>
          </a:p>
        </p:txBody>
      </p:sp>
      <p:sp>
        <p:nvSpPr>
          <p:cNvPr id="4" name="TextBox 3">
            <a:extLst>
              <a:ext uri="{FF2B5EF4-FFF2-40B4-BE49-F238E27FC236}">
                <a16:creationId xmlns:a16="http://schemas.microsoft.com/office/drawing/2014/main" id="{055330A1-8193-496C-8C7F-638391F1155A}"/>
              </a:ext>
            </a:extLst>
          </p:cNvPr>
          <p:cNvSpPr txBox="1"/>
          <p:nvPr/>
        </p:nvSpPr>
        <p:spPr>
          <a:xfrm>
            <a:off x="5717657" y="4501045"/>
            <a:ext cx="7042150" cy="369332"/>
          </a:xfrm>
          <a:prstGeom prst="rect">
            <a:avLst/>
          </a:prstGeom>
          <a:noFill/>
        </p:spPr>
        <p:txBody>
          <a:bodyPr wrap="square">
            <a:spAutoFit/>
          </a:bodyPr>
          <a:lstStyle/>
          <a:p>
            <a:r>
              <a:rPr lang="en-US" dirty="0"/>
              <a:t>© Scaled Agile, Inc.</a:t>
            </a:r>
          </a:p>
        </p:txBody>
      </p:sp>
      <p:grpSp>
        <p:nvGrpSpPr>
          <p:cNvPr id="5" name="Google Shape;9463;p96">
            <a:extLst>
              <a:ext uri="{FF2B5EF4-FFF2-40B4-BE49-F238E27FC236}">
                <a16:creationId xmlns:a16="http://schemas.microsoft.com/office/drawing/2014/main" id="{9330F708-1F0D-4C65-826D-BD292E410483}"/>
              </a:ext>
            </a:extLst>
          </p:cNvPr>
          <p:cNvGrpSpPr/>
          <p:nvPr/>
        </p:nvGrpSpPr>
        <p:grpSpPr>
          <a:xfrm>
            <a:off x="3297990" y="1457592"/>
            <a:ext cx="1268207" cy="638939"/>
            <a:chOff x="3967651" y="3645904"/>
            <a:chExt cx="1479304" cy="745292"/>
          </a:xfrm>
        </p:grpSpPr>
        <p:grpSp>
          <p:nvGrpSpPr>
            <p:cNvPr id="6" name="Google Shape;9464;p96">
              <a:extLst>
                <a:ext uri="{FF2B5EF4-FFF2-40B4-BE49-F238E27FC236}">
                  <a16:creationId xmlns:a16="http://schemas.microsoft.com/office/drawing/2014/main" id="{45937C12-4016-460E-8F8D-95EF67B4250F}"/>
                </a:ext>
              </a:extLst>
            </p:cNvPr>
            <p:cNvGrpSpPr/>
            <p:nvPr/>
          </p:nvGrpSpPr>
          <p:grpSpPr>
            <a:xfrm>
              <a:off x="3967651" y="4009026"/>
              <a:ext cx="1479304" cy="382170"/>
              <a:chOff x="3967651" y="4009026"/>
              <a:chExt cx="1479304" cy="382170"/>
            </a:xfrm>
          </p:grpSpPr>
          <p:grpSp>
            <p:nvGrpSpPr>
              <p:cNvPr id="18" name="Google Shape;9465;p96">
                <a:extLst>
                  <a:ext uri="{FF2B5EF4-FFF2-40B4-BE49-F238E27FC236}">
                    <a16:creationId xmlns:a16="http://schemas.microsoft.com/office/drawing/2014/main" id="{E1A8FFEB-91C2-46D9-9EC5-667871A4E841}"/>
                  </a:ext>
                </a:extLst>
              </p:cNvPr>
              <p:cNvGrpSpPr/>
              <p:nvPr/>
            </p:nvGrpSpPr>
            <p:grpSpPr>
              <a:xfrm>
                <a:off x="4892216" y="4195630"/>
                <a:ext cx="554739" cy="195566"/>
                <a:chOff x="3604375" y="4892160"/>
                <a:chExt cx="1651500" cy="582215"/>
              </a:xfrm>
            </p:grpSpPr>
            <p:sp>
              <p:nvSpPr>
                <p:cNvPr id="25" name="Google Shape;9466;p96">
                  <a:extLst>
                    <a:ext uri="{FF2B5EF4-FFF2-40B4-BE49-F238E27FC236}">
                      <a16:creationId xmlns:a16="http://schemas.microsoft.com/office/drawing/2014/main" id="{93BE8216-C9F8-462A-B3CC-7ED0D26C2C9F}"/>
                    </a:ext>
                  </a:extLst>
                </p:cNvPr>
                <p:cNvSpPr/>
                <p:nvPr/>
              </p:nvSpPr>
              <p:spPr>
                <a:xfrm>
                  <a:off x="3604375" y="4892160"/>
                  <a:ext cx="1651500" cy="146825"/>
                </a:xfrm>
                <a:custGeom>
                  <a:avLst/>
                  <a:gdLst/>
                  <a:ahLst/>
                  <a:cxnLst/>
                  <a:rect l="l" t="t" r="r" b="b"/>
                  <a:pathLst>
                    <a:path w="66060" h="5873" extrusionOk="0">
                      <a:moveTo>
                        <a:pt x="1" y="0"/>
                      </a:moveTo>
                      <a:lnTo>
                        <a:pt x="7340" y="5872"/>
                      </a:lnTo>
                      <a:lnTo>
                        <a:pt x="66060" y="5872"/>
                      </a:lnTo>
                      <a:lnTo>
                        <a:pt x="5138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467;p96">
                  <a:extLst>
                    <a:ext uri="{FF2B5EF4-FFF2-40B4-BE49-F238E27FC236}">
                      <a16:creationId xmlns:a16="http://schemas.microsoft.com/office/drawing/2014/main" id="{FBAC7408-0E00-493D-9375-8A91B05AFFC1}"/>
                    </a:ext>
                  </a:extLst>
                </p:cNvPr>
                <p:cNvSpPr/>
                <p:nvPr/>
              </p:nvSpPr>
              <p:spPr>
                <a:xfrm>
                  <a:off x="3787875" y="5033975"/>
                  <a:ext cx="1468000" cy="440400"/>
                </a:xfrm>
                <a:custGeom>
                  <a:avLst/>
                  <a:gdLst/>
                  <a:ahLst/>
                  <a:cxnLst/>
                  <a:rect l="l" t="t" r="r" b="b"/>
                  <a:pathLst>
                    <a:path w="58720" h="17616" extrusionOk="0">
                      <a:moveTo>
                        <a:pt x="0" y="0"/>
                      </a:moveTo>
                      <a:lnTo>
                        <a:pt x="0" y="17615"/>
                      </a:lnTo>
                      <a:lnTo>
                        <a:pt x="58720" y="17615"/>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9468;p96">
                <a:extLst>
                  <a:ext uri="{FF2B5EF4-FFF2-40B4-BE49-F238E27FC236}">
                    <a16:creationId xmlns:a16="http://schemas.microsoft.com/office/drawing/2014/main" id="{1E6234C8-2970-4F04-A35A-CA33C80F7B73}"/>
                  </a:ext>
                </a:extLst>
              </p:cNvPr>
              <p:cNvGrpSpPr/>
              <p:nvPr/>
            </p:nvGrpSpPr>
            <p:grpSpPr>
              <a:xfrm>
                <a:off x="3967651" y="4146303"/>
                <a:ext cx="579402" cy="244893"/>
                <a:chOff x="851875" y="4745310"/>
                <a:chExt cx="1724925" cy="729065"/>
              </a:xfrm>
            </p:grpSpPr>
            <p:sp>
              <p:nvSpPr>
                <p:cNvPr id="23" name="Google Shape;9469;p96">
                  <a:extLst>
                    <a:ext uri="{FF2B5EF4-FFF2-40B4-BE49-F238E27FC236}">
                      <a16:creationId xmlns:a16="http://schemas.microsoft.com/office/drawing/2014/main" id="{20854924-0E9A-4F2A-8825-A2FDD4B5EF24}"/>
                    </a:ext>
                  </a:extLst>
                </p:cNvPr>
                <p:cNvSpPr/>
                <p:nvPr/>
              </p:nvSpPr>
              <p:spPr>
                <a:xfrm>
                  <a:off x="851925" y="4745310"/>
                  <a:ext cx="1724875" cy="146875"/>
                </a:xfrm>
                <a:custGeom>
                  <a:avLst/>
                  <a:gdLst/>
                  <a:ahLst/>
                  <a:cxnLst/>
                  <a:rect l="l" t="t" r="r" b="b"/>
                  <a:pathLst>
                    <a:path w="68995" h="5875" extrusionOk="0">
                      <a:moveTo>
                        <a:pt x="14679" y="0"/>
                      </a:moveTo>
                      <a:lnTo>
                        <a:pt x="1" y="5874"/>
                      </a:lnTo>
                      <a:lnTo>
                        <a:pt x="58718" y="5874"/>
                      </a:lnTo>
                      <a:lnTo>
                        <a:pt x="68994"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470;p96">
                  <a:extLst>
                    <a:ext uri="{FF2B5EF4-FFF2-40B4-BE49-F238E27FC236}">
                      <a16:creationId xmlns:a16="http://schemas.microsoft.com/office/drawing/2014/main" id="{FFEB6705-C34E-422D-98D3-F3B1F19C2289}"/>
                    </a:ext>
                  </a:extLst>
                </p:cNvPr>
                <p:cNvSpPr/>
                <p:nvPr/>
              </p:nvSpPr>
              <p:spPr>
                <a:xfrm>
                  <a:off x="851875" y="4887175"/>
                  <a:ext cx="1468025" cy="587200"/>
                </a:xfrm>
                <a:custGeom>
                  <a:avLst/>
                  <a:gdLst/>
                  <a:ahLst/>
                  <a:cxnLst/>
                  <a:rect l="l" t="t" r="r" b="b"/>
                  <a:pathLst>
                    <a:path w="58721" h="23488" extrusionOk="0">
                      <a:moveTo>
                        <a:pt x="0" y="0"/>
                      </a:moveTo>
                      <a:lnTo>
                        <a:pt x="0" y="23487"/>
                      </a:lnTo>
                      <a:lnTo>
                        <a:pt x="58720" y="23487"/>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9471;p96">
                <a:extLst>
                  <a:ext uri="{FF2B5EF4-FFF2-40B4-BE49-F238E27FC236}">
                    <a16:creationId xmlns:a16="http://schemas.microsoft.com/office/drawing/2014/main" id="{47EF847F-838A-448E-8136-BE0BB8EE8586}"/>
                  </a:ext>
                </a:extLst>
              </p:cNvPr>
              <p:cNvGrpSpPr/>
              <p:nvPr/>
            </p:nvGrpSpPr>
            <p:grpSpPr>
              <a:xfrm>
                <a:off x="4460753" y="4009026"/>
                <a:ext cx="493110" cy="382170"/>
                <a:chOff x="2319875" y="4336625"/>
                <a:chExt cx="1468025" cy="1137750"/>
              </a:xfrm>
            </p:grpSpPr>
            <p:sp>
              <p:nvSpPr>
                <p:cNvPr id="21" name="Google Shape;9472;p96">
                  <a:extLst>
                    <a:ext uri="{FF2B5EF4-FFF2-40B4-BE49-F238E27FC236}">
                      <a16:creationId xmlns:a16="http://schemas.microsoft.com/office/drawing/2014/main" id="{355411DC-18E0-46F7-9777-EBF8B746DB6F}"/>
                    </a:ext>
                  </a:extLst>
                </p:cNvPr>
                <p:cNvSpPr/>
                <p:nvPr/>
              </p:nvSpPr>
              <p:spPr>
                <a:xfrm>
                  <a:off x="2319875" y="4336625"/>
                  <a:ext cx="1468025" cy="146875"/>
                </a:xfrm>
                <a:custGeom>
                  <a:avLst/>
                  <a:gdLst/>
                  <a:ahLst/>
                  <a:cxnLst/>
                  <a:rect l="l" t="t" r="r" b="b"/>
                  <a:pathLst>
                    <a:path w="58721" h="5875" extrusionOk="0">
                      <a:moveTo>
                        <a:pt x="14681" y="0"/>
                      </a:moveTo>
                      <a:lnTo>
                        <a:pt x="0" y="5874"/>
                      </a:lnTo>
                      <a:lnTo>
                        <a:pt x="58720" y="5874"/>
                      </a:lnTo>
                      <a:lnTo>
                        <a:pt x="4404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473;p96">
                  <a:extLst>
                    <a:ext uri="{FF2B5EF4-FFF2-40B4-BE49-F238E27FC236}">
                      <a16:creationId xmlns:a16="http://schemas.microsoft.com/office/drawing/2014/main" id="{C6CDF27E-74B8-4C9D-B62D-D7779B0C421E}"/>
                    </a:ext>
                  </a:extLst>
                </p:cNvPr>
                <p:cNvSpPr/>
                <p:nvPr/>
              </p:nvSpPr>
              <p:spPr>
                <a:xfrm>
                  <a:off x="2319875" y="4483425"/>
                  <a:ext cx="1468025" cy="990950"/>
                </a:xfrm>
                <a:custGeom>
                  <a:avLst/>
                  <a:gdLst/>
                  <a:ahLst/>
                  <a:cxnLst/>
                  <a:rect l="l" t="t" r="r" b="b"/>
                  <a:pathLst>
                    <a:path w="58721" h="39638" extrusionOk="0">
                      <a:moveTo>
                        <a:pt x="0" y="0"/>
                      </a:moveTo>
                      <a:lnTo>
                        <a:pt x="0" y="39637"/>
                      </a:lnTo>
                      <a:lnTo>
                        <a:pt x="58720" y="39637"/>
                      </a:lnTo>
                      <a:lnTo>
                        <a:pt x="58720" y="0"/>
                      </a:ln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oogle Shape;9474;p96">
              <a:extLst>
                <a:ext uri="{FF2B5EF4-FFF2-40B4-BE49-F238E27FC236}">
                  <a16:creationId xmlns:a16="http://schemas.microsoft.com/office/drawing/2014/main" id="{BCD14EC9-8DE2-4633-A068-D73D06D67BF1}"/>
                </a:ext>
              </a:extLst>
            </p:cNvPr>
            <p:cNvGrpSpPr/>
            <p:nvPr/>
          </p:nvGrpSpPr>
          <p:grpSpPr>
            <a:xfrm>
              <a:off x="4479443" y="3645904"/>
              <a:ext cx="455965" cy="388789"/>
              <a:chOff x="2957425" y="238100"/>
              <a:chExt cx="1910200" cy="1628775"/>
            </a:xfrm>
          </p:grpSpPr>
          <p:sp>
            <p:nvSpPr>
              <p:cNvPr id="8" name="Google Shape;9475;p96">
                <a:extLst>
                  <a:ext uri="{FF2B5EF4-FFF2-40B4-BE49-F238E27FC236}">
                    <a16:creationId xmlns:a16="http://schemas.microsoft.com/office/drawing/2014/main" id="{C0D2B34F-8550-4C05-B560-606D6941A1A8}"/>
                  </a:ext>
                </a:extLst>
              </p:cNvPr>
              <p:cNvSpPr/>
              <p:nvPr/>
            </p:nvSpPr>
            <p:spPr>
              <a:xfrm>
                <a:off x="4035900" y="239600"/>
                <a:ext cx="831725" cy="906350"/>
              </a:xfrm>
              <a:custGeom>
                <a:avLst/>
                <a:gdLst/>
                <a:ahLst/>
                <a:cxnLst/>
                <a:rect l="l" t="t" r="r" b="b"/>
                <a:pathLst>
                  <a:path w="33269" h="36254" extrusionOk="0">
                    <a:moveTo>
                      <a:pt x="22705" y="0"/>
                    </a:moveTo>
                    <a:cubicBezTo>
                      <a:pt x="21111" y="0"/>
                      <a:pt x="19679" y="297"/>
                      <a:pt x="18461" y="685"/>
                    </a:cubicBezTo>
                    <a:cubicBezTo>
                      <a:pt x="17166" y="1102"/>
                      <a:pt x="15926" y="1669"/>
                      <a:pt x="14763" y="2373"/>
                    </a:cubicBezTo>
                    <a:cubicBezTo>
                      <a:pt x="13810" y="2945"/>
                      <a:pt x="13109" y="3505"/>
                      <a:pt x="12609" y="3900"/>
                    </a:cubicBezTo>
                    <a:lnTo>
                      <a:pt x="11977" y="4448"/>
                    </a:lnTo>
                    <a:lnTo>
                      <a:pt x="14023" y="6907"/>
                    </a:lnTo>
                    <a:lnTo>
                      <a:pt x="14679" y="6385"/>
                    </a:lnTo>
                    <a:cubicBezTo>
                      <a:pt x="15052" y="6124"/>
                      <a:pt x="15622" y="5698"/>
                      <a:pt x="16443" y="5255"/>
                    </a:cubicBezTo>
                    <a:cubicBezTo>
                      <a:pt x="17250" y="4815"/>
                      <a:pt x="18260" y="4326"/>
                      <a:pt x="19466" y="3977"/>
                    </a:cubicBezTo>
                    <a:cubicBezTo>
                      <a:pt x="20363" y="3713"/>
                      <a:pt x="21373" y="3535"/>
                      <a:pt x="22421" y="3535"/>
                    </a:cubicBezTo>
                    <a:cubicBezTo>
                      <a:pt x="22772" y="3535"/>
                      <a:pt x="23127" y="3555"/>
                      <a:pt x="23483" y="3599"/>
                    </a:cubicBezTo>
                    <a:cubicBezTo>
                      <a:pt x="24177" y="3661"/>
                      <a:pt x="24938" y="3905"/>
                      <a:pt x="25537" y="4168"/>
                    </a:cubicBezTo>
                    <a:cubicBezTo>
                      <a:pt x="25740" y="4271"/>
                      <a:pt x="25982" y="4377"/>
                      <a:pt x="26159" y="4475"/>
                    </a:cubicBezTo>
                    <a:cubicBezTo>
                      <a:pt x="26289" y="4568"/>
                      <a:pt x="26415" y="4659"/>
                      <a:pt x="26552" y="4740"/>
                    </a:cubicBezTo>
                    <a:cubicBezTo>
                      <a:pt x="26818" y="4941"/>
                      <a:pt x="27160" y="5171"/>
                      <a:pt x="27411" y="5458"/>
                    </a:cubicBezTo>
                    <a:cubicBezTo>
                      <a:pt x="28529" y="6528"/>
                      <a:pt x="29264" y="8171"/>
                      <a:pt x="29427" y="9930"/>
                    </a:cubicBezTo>
                    <a:cubicBezTo>
                      <a:pt x="29508" y="10808"/>
                      <a:pt x="29448" y="11723"/>
                      <a:pt x="29211" y="12589"/>
                    </a:cubicBezTo>
                    <a:cubicBezTo>
                      <a:pt x="29087" y="13020"/>
                      <a:pt x="28946" y="13451"/>
                      <a:pt x="28747" y="13853"/>
                    </a:cubicBezTo>
                    <a:lnTo>
                      <a:pt x="28677" y="14006"/>
                    </a:lnTo>
                    <a:cubicBezTo>
                      <a:pt x="28677" y="14006"/>
                      <a:pt x="28651" y="14062"/>
                      <a:pt x="28653" y="14062"/>
                    </a:cubicBezTo>
                    <a:cubicBezTo>
                      <a:pt x="28654" y="14062"/>
                      <a:pt x="28658" y="14055"/>
                      <a:pt x="28668" y="14038"/>
                    </a:cubicBezTo>
                    <a:lnTo>
                      <a:pt x="28668" y="14038"/>
                    </a:lnTo>
                    <a:lnTo>
                      <a:pt x="28618" y="14131"/>
                    </a:lnTo>
                    <a:lnTo>
                      <a:pt x="28409" y="14504"/>
                    </a:lnTo>
                    <a:cubicBezTo>
                      <a:pt x="28270" y="14744"/>
                      <a:pt x="28177" y="14878"/>
                      <a:pt x="28045" y="15084"/>
                    </a:cubicBezTo>
                    <a:cubicBezTo>
                      <a:pt x="26952" y="16678"/>
                      <a:pt x="25336" y="18021"/>
                      <a:pt x="23512" y="19098"/>
                    </a:cubicBezTo>
                    <a:cubicBezTo>
                      <a:pt x="21688" y="20170"/>
                      <a:pt x="19591" y="20984"/>
                      <a:pt x="17487" y="21695"/>
                    </a:cubicBezTo>
                    <a:cubicBezTo>
                      <a:pt x="15371" y="22408"/>
                      <a:pt x="13207" y="23019"/>
                      <a:pt x="11089" y="23679"/>
                    </a:cubicBezTo>
                    <a:cubicBezTo>
                      <a:pt x="9119" y="24319"/>
                      <a:pt x="6955" y="24728"/>
                      <a:pt x="4860" y="25736"/>
                    </a:cubicBezTo>
                    <a:cubicBezTo>
                      <a:pt x="3800" y="26233"/>
                      <a:pt x="2785" y="26940"/>
                      <a:pt x="1988" y="27763"/>
                    </a:cubicBezTo>
                    <a:cubicBezTo>
                      <a:pt x="1179" y="28589"/>
                      <a:pt x="468" y="29604"/>
                      <a:pt x="180" y="30868"/>
                    </a:cubicBezTo>
                    <a:cubicBezTo>
                      <a:pt x="32" y="31488"/>
                      <a:pt x="1" y="32165"/>
                      <a:pt x="135" y="32795"/>
                    </a:cubicBezTo>
                    <a:cubicBezTo>
                      <a:pt x="259" y="33436"/>
                      <a:pt x="470" y="33968"/>
                      <a:pt x="882" y="34540"/>
                    </a:cubicBezTo>
                    <a:cubicBezTo>
                      <a:pt x="1657" y="35540"/>
                      <a:pt x="2675" y="36002"/>
                      <a:pt x="3620" y="36184"/>
                    </a:cubicBezTo>
                    <a:cubicBezTo>
                      <a:pt x="3889" y="36231"/>
                      <a:pt x="4153" y="36254"/>
                      <a:pt x="4411" y="36254"/>
                    </a:cubicBezTo>
                    <a:cubicBezTo>
                      <a:pt x="5087" y="36254"/>
                      <a:pt x="5719" y="36098"/>
                      <a:pt x="6270" y="35808"/>
                    </a:cubicBezTo>
                    <a:cubicBezTo>
                      <a:pt x="6643" y="35617"/>
                      <a:pt x="6971" y="35351"/>
                      <a:pt x="7235" y="35026"/>
                    </a:cubicBezTo>
                    <a:cubicBezTo>
                      <a:pt x="7500" y="34722"/>
                      <a:pt x="7682" y="34200"/>
                      <a:pt x="7701" y="33901"/>
                    </a:cubicBezTo>
                    <a:cubicBezTo>
                      <a:pt x="7768" y="33237"/>
                      <a:pt x="7644" y="32706"/>
                      <a:pt x="7441" y="32268"/>
                    </a:cubicBezTo>
                    <a:cubicBezTo>
                      <a:pt x="7247" y="31835"/>
                      <a:pt x="6962" y="31483"/>
                      <a:pt x="6636" y="31342"/>
                    </a:cubicBezTo>
                    <a:cubicBezTo>
                      <a:pt x="6470" y="31265"/>
                      <a:pt x="6319" y="31239"/>
                      <a:pt x="6193" y="31239"/>
                    </a:cubicBezTo>
                    <a:cubicBezTo>
                      <a:pt x="6075" y="31239"/>
                      <a:pt x="5979" y="31261"/>
                      <a:pt x="5911" y="31284"/>
                    </a:cubicBezTo>
                    <a:lnTo>
                      <a:pt x="5700" y="31378"/>
                    </a:lnTo>
                    <a:cubicBezTo>
                      <a:pt x="5674" y="31404"/>
                      <a:pt x="6095" y="31342"/>
                      <a:pt x="6354" y="31717"/>
                    </a:cubicBezTo>
                    <a:cubicBezTo>
                      <a:pt x="6598" y="32045"/>
                      <a:pt x="6634" y="32854"/>
                      <a:pt x="6301" y="33558"/>
                    </a:cubicBezTo>
                    <a:cubicBezTo>
                      <a:pt x="6212" y="33840"/>
                      <a:pt x="5743" y="34057"/>
                      <a:pt x="5206" y="34057"/>
                    </a:cubicBezTo>
                    <a:cubicBezTo>
                      <a:pt x="4902" y="34057"/>
                      <a:pt x="4577" y="33987"/>
                      <a:pt x="4286" y="33822"/>
                    </a:cubicBezTo>
                    <a:cubicBezTo>
                      <a:pt x="3874" y="33620"/>
                      <a:pt x="3520" y="33237"/>
                      <a:pt x="3414" y="32898"/>
                    </a:cubicBezTo>
                    <a:cubicBezTo>
                      <a:pt x="3366" y="32720"/>
                      <a:pt x="3345" y="32536"/>
                      <a:pt x="3350" y="32352"/>
                    </a:cubicBezTo>
                    <a:cubicBezTo>
                      <a:pt x="3347" y="32156"/>
                      <a:pt x="3400" y="31959"/>
                      <a:pt x="3474" y="31739"/>
                    </a:cubicBezTo>
                    <a:cubicBezTo>
                      <a:pt x="3778" y="30851"/>
                      <a:pt x="4927" y="29589"/>
                      <a:pt x="6390" y="28955"/>
                    </a:cubicBezTo>
                    <a:cubicBezTo>
                      <a:pt x="7922" y="28220"/>
                      <a:pt x="9954" y="27823"/>
                      <a:pt x="12149" y="27157"/>
                    </a:cubicBezTo>
                    <a:cubicBezTo>
                      <a:pt x="14212" y="26537"/>
                      <a:pt x="16407" y="25946"/>
                      <a:pt x="18650" y="25219"/>
                    </a:cubicBezTo>
                    <a:cubicBezTo>
                      <a:pt x="20896" y="24481"/>
                      <a:pt x="23193" y="23644"/>
                      <a:pt x="25412" y="22377"/>
                    </a:cubicBezTo>
                    <a:cubicBezTo>
                      <a:pt x="27617" y="21130"/>
                      <a:pt x="29683" y="19416"/>
                      <a:pt x="31179" y="17202"/>
                    </a:cubicBezTo>
                    <a:cubicBezTo>
                      <a:pt x="31361" y="16927"/>
                      <a:pt x="31576" y="16577"/>
                      <a:pt x="31720" y="16321"/>
                    </a:cubicBezTo>
                    <a:lnTo>
                      <a:pt x="31926" y="15945"/>
                    </a:lnTo>
                    <a:lnTo>
                      <a:pt x="31976" y="15852"/>
                    </a:lnTo>
                    <a:lnTo>
                      <a:pt x="32055" y="15687"/>
                    </a:lnTo>
                    <a:lnTo>
                      <a:pt x="32160" y="15450"/>
                    </a:lnTo>
                    <a:cubicBezTo>
                      <a:pt x="32459" y="14827"/>
                      <a:pt x="32673" y="14179"/>
                      <a:pt x="32850" y="13528"/>
                    </a:cubicBezTo>
                    <a:cubicBezTo>
                      <a:pt x="33192" y="12218"/>
                      <a:pt x="33269" y="10875"/>
                      <a:pt x="33142" y="9583"/>
                    </a:cubicBezTo>
                    <a:cubicBezTo>
                      <a:pt x="32883" y="7000"/>
                      <a:pt x="31780" y="4549"/>
                      <a:pt x="29994" y="2837"/>
                    </a:cubicBezTo>
                    <a:cubicBezTo>
                      <a:pt x="29783" y="2615"/>
                      <a:pt x="29556" y="2411"/>
                      <a:pt x="29309" y="2227"/>
                    </a:cubicBezTo>
                    <a:cubicBezTo>
                      <a:pt x="29060" y="2040"/>
                      <a:pt x="28862" y="1846"/>
                      <a:pt x="28570" y="1676"/>
                    </a:cubicBezTo>
                    <a:cubicBezTo>
                      <a:pt x="28292" y="1502"/>
                      <a:pt x="28010" y="1337"/>
                      <a:pt x="27732" y="1176"/>
                    </a:cubicBezTo>
                    <a:cubicBezTo>
                      <a:pt x="27488" y="1054"/>
                      <a:pt x="27289" y="975"/>
                      <a:pt x="27066" y="872"/>
                    </a:cubicBezTo>
                    <a:cubicBezTo>
                      <a:pt x="25934" y="398"/>
                      <a:pt x="24917" y="147"/>
                      <a:pt x="23871" y="54"/>
                    </a:cubicBezTo>
                    <a:cubicBezTo>
                      <a:pt x="23474" y="17"/>
                      <a:pt x="23085" y="0"/>
                      <a:pt x="2270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476;p96">
                <a:extLst>
                  <a:ext uri="{FF2B5EF4-FFF2-40B4-BE49-F238E27FC236}">
                    <a16:creationId xmlns:a16="http://schemas.microsoft.com/office/drawing/2014/main" id="{4B37C7EE-6E74-494B-9AD8-4F506D38EEEB}"/>
                  </a:ext>
                </a:extLst>
              </p:cNvPr>
              <p:cNvSpPr/>
              <p:nvPr/>
            </p:nvSpPr>
            <p:spPr>
              <a:xfrm>
                <a:off x="4062725" y="270525"/>
                <a:ext cx="775400" cy="855625"/>
              </a:xfrm>
              <a:custGeom>
                <a:avLst/>
                <a:gdLst/>
                <a:ahLst/>
                <a:cxnLst/>
                <a:rect l="l" t="t" r="r" b="b"/>
                <a:pathLst>
                  <a:path w="31016" h="34225" extrusionOk="0">
                    <a:moveTo>
                      <a:pt x="4627" y="30141"/>
                    </a:moveTo>
                    <a:cubicBezTo>
                      <a:pt x="4626" y="30143"/>
                      <a:pt x="4626" y="30145"/>
                      <a:pt x="4628" y="30145"/>
                    </a:cubicBezTo>
                    <a:lnTo>
                      <a:pt x="4628" y="30145"/>
                    </a:lnTo>
                    <a:cubicBezTo>
                      <a:pt x="4627" y="30144"/>
                      <a:pt x="4627" y="30143"/>
                      <a:pt x="4627" y="30141"/>
                    </a:cubicBezTo>
                    <a:close/>
                    <a:moveTo>
                      <a:pt x="4628" y="30145"/>
                    </a:moveTo>
                    <a:cubicBezTo>
                      <a:pt x="4629" y="30146"/>
                      <a:pt x="4631" y="30147"/>
                      <a:pt x="4633" y="30147"/>
                    </a:cubicBezTo>
                    <a:cubicBezTo>
                      <a:pt x="4634" y="30147"/>
                      <a:pt x="4634" y="30147"/>
                      <a:pt x="4636" y="30147"/>
                    </a:cubicBezTo>
                    <a:lnTo>
                      <a:pt x="4636" y="30147"/>
                    </a:lnTo>
                    <a:cubicBezTo>
                      <a:pt x="4635" y="30147"/>
                      <a:pt x="4635" y="30147"/>
                      <a:pt x="4635" y="30147"/>
                    </a:cubicBezTo>
                    <a:cubicBezTo>
                      <a:pt x="4632" y="30147"/>
                      <a:pt x="4630" y="30146"/>
                      <a:pt x="4628" y="30145"/>
                    </a:cubicBezTo>
                    <a:close/>
                    <a:moveTo>
                      <a:pt x="21530" y="0"/>
                    </a:moveTo>
                    <a:cubicBezTo>
                      <a:pt x="20130" y="0"/>
                      <a:pt x="18844" y="256"/>
                      <a:pt x="17738" y="602"/>
                    </a:cubicBezTo>
                    <a:cubicBezTo>
                      <a:pt x="16529" y="983"/>
                      <a:pt x="15368" y="1502"/>
                      <a:pt x="14279" y="2146"/>
                    </a:cubicBezTo>
                    <a:cubicBezTo>
                      <a:pt x="13369" y="2670"/>
                      <a:pt x="12713" y="3183"/>
                      <a:pt x="12258" y="3530"/>
                    </a:cubicBezTo>
                    <a:lnTo>
                      <a:pt x="11617" y="4068"/>
                    </a:lnTo>
                    <a:lnTo>
                      <a:pt x="12234" y="4813"/>
                    </a:lnTo>
                    <a:lnTo>
                      <a:pt x="12881" y="4279"/>
                    </a:lnTo>
                    <a:cubicBezTo>
                      <a:pt x="13297" y="3973"/>
                      <a:pt x="13912" y="3496"/>
                      <a:pt x="14779" y="3008"/>
                    </a:cubicBezTo>
                    <a:cubicBezTo>
                      <a:pt x="15808" y="2412"/>
                      <a:pt x="16902" y="1936"/>
                      <a:pt x="18039" y="1588"/>
                    </a:cubicBezTo>
                    <a:cubicBezTo>
                      <a:pt x="19049" y="1281"/>
                      <a:pt x="20205" y="1064"/>
                      <a:pt x="21437" y="1064"/>
                    </a:cubicBezTo>
                    <a:cubicBezTo>
                      <a:pt x="21800" y="1064"/>
                      <a:pt x="22170" y="1083"/>
                      <a:pt x="22544" y="1124"/>
                    </a:cubicBezTo>
                    <a:cubicBezTo>
                      <a:pt x="23363" y="1198"/>
                      <a:pt x="24213" y="1442"/>
                      <a:pt x="24998" y="1782"/>
                    </a:cubicBezTo>
                    <a:cubicBezTo>
                      <a:pt x="25206" y="1883"/>
                      <a:pt x="25433" y="1981"/>
                      <a:pt x="25634" y="2089"/>
                    </a:cubicBezTo>
                    <a:lnTo>
                      <a:pt x="26183" y="2433"/>
                    </a:lnTo>
                    <a:cubicBezTo>
                      <a:pt x="26537" y="2694"/>
                      <a:pt x="26927" y="2962"/>
                      <a:pt x="27241" y="3305"/>
                    </a:cubicBezTo>
                    <a:cubicBezTo>
                      <a:pt x="28593" y="4597"/>
                      <a:pt x="29462" y="6522"/>
                      <a:pt x="29663" y="8571"/>
                    </a:cubicBezTo>
                    <a:cubicBezTo>
                      <a:pt x="29888" y="10637"/>
                      <a:pt x="29323" y="12791"/>
                      <a:pt x="28083" y="14598"/>
                    </a:cubicBezTo>
                    <a:cubicBezTo>
                      <a:pt x="26853" y="16415"/>
                      <a:pt x="25081" y="17897"/>
                      <a:pt x="23116" y="19029"/>
                    </a:cubicBezTo>
                    <a:cubicBezTo>
                      <a:pt x="21151" y="20168"/>
                      <a:pt x="18980" y="20987"/>
                      <a:pt x="16826" y="21708"/>
                    </a:cubicBezTo>
                    <a:cubicBezTo>
                      <a:pt x="14664" y="22423"/>
                      <a:pt x="12488" y="23024"/>
                      <a:pt x="10389" y="23666"/>
                    </a:cubicBezTo>
                    <a:cubicBezTo>
                      <a:pt x="8338" y="24314"/>
                      <a:pt x="6224" y="24716"/>
                      <a:pt x="4321" y="25624"/>
                    </a:cubicBezTo>
                    <a:cubicBezTo>
                      <a:pt x="3368" y="26069"/>
                      <a:pt x="2495" y="26677"/>
                      <a:pt x="1791" y="27395"/>
                    </a:cubicBezTo>
                    <a:cubicBezTo>
                      <a:pt x="1082" y="28106"/>
                      <a:pt x="508" y="28965"/>
                      <a:pt x="259" y="29935"/>
                    </a:cubicBezTo>
                    <a:cubicBezTo>
                      <a:pt x="0" y="30909"/>
                      <a:pt x="170" y="31941"/>
                      <a:pt x="694" y="32731"/>
                    </a:cubicBezTo>
                    <a:cubicBezTo>
                      <a:pt x="1235" y="33501"/>
                      <a:pt x="2023" y="33935"/>
                      <a:pt x="2782" y="34121"/>
                    </a:cubicBezTo>
                    <a:cubicBezTo>
                      <a:pt x="3070" y="34191"/>
                      <a:pt x="3358" y="34225"/>
                      <a:pt x="3638" y="34225"/>
                    </a:cubicBezTo>
                    <a:cubicBezTo>
                      <a:pt x="4106" y="34225"/>
                      <a:pt x="4553" y="34131"/>
                      <a:pt x="4946" y="33954"/>
                    </a:cubicBezTo>
                    <a:cubicBezTo>
                      <a:pt x="5250" y="33820"/>
                      <a:pt x="5523" y="33623"/>
                      <a:pt x="5748" y="33379"/>
                    </a:cubicBezTo>
                    <a:cubicBezTo>
                      <a:pt x="5965" y="33145"/>
                      <a:pt x="6087" y="32805"/>
                      <a:pt x="6138" y="32544"/>
                    </a:cubicBezTo>
                    <a:cubicBezTo>
                      <a:pt x="6332" y="31462"/>
                      <a:pt x="5963" y="30567"/>
                      <a:pt x="5465" y="30236"/>
                    </a:cubicBezTo>
                    <a:cubicBezTo>
                      <a:pt x="5261" y="30119"/>
                      <a:pt x="5087" y="30085"/>
                      <a:pt x="4953" y="30085"/>
                    </a:cubicBezTo>
                    <a:cubicBezTo>
                      <a:pt x="4777" y="30085"/>
                      <a:pt x="4666" y="30143"/>
                      <a:pt x="4636" y="30147"/>
                    </a:cubicBezTo>
                    <a:lnTo>
                      <a:pt x="4636" y="30147"/>
                    </a:lnTo>
                    <a:cubicBezTo>
                      <a:pt x="4659" y="30146"/>
                      <a:pt x="4725" y="30130"/>
                      <a:pt x="4819" y="30130"/>
                    </a:cubicBezTo>
                    <a:cubicBezTo>
                      <a:pt x="4961" y="30130"/>
                      <a:pt x="5166" y="30167"/>
                      <a:pt x="5381" y="30349"/>
                    </a:cubicBezTo>
                    <a:cubicBezTo>
                      <a:pt x="5760" y="30682"/>
                      <a:pt x="5968" y="31534"/>
                      <a:pt x="5719" y="32443"/>
                    </a:cubicBezTo>
                    <a:cubicBezTo>
                      <a:pt x="5587" y="33111"/>
                      <a:pt x="4764" y="33560"/>
                      <a:pt x="3860" y="33560"/>
                    </a:cubicBezTo>
                    <a:cubicBezTo>
                      <a:pt x="3569" y="33560"/>
                      <a:pt x="3269" y="33514"/>
                      <a:pt x="2980" y="33413"/>
                    </a:cubicBezTo>
                    <a:cubicBezTo>
                      <a:pt x="2382" y="33216"/>
                      <a:pt x="1798" y="32805"/>
                      <a:pt x="1458" y="32235"/>
                    </a:cubicBezTo>
                    <a:cubicBezTo>
                      <a:pt x="1125" y="31682"/>
                      <a:pt x="1044" y="30904"/>
                      <a:pt x="1252" y="30198"/>
                    </a:cubicBezTo>
                    <a:cubicBezTo>
                      <a:pt x="1688" y="28745"/>
                      <a:pt x="3091" y="27381"/>
                      <a:pt x="4783" y="26591"/>
                    </a:cubicBezTo>
                    <a:cubicBezTo>
                      <a:pt x="6511" y="25758"/>
                      <a:pt x="8589" y="25356"/>
                      <a:pt x="10703" y="24695"/>
                    </a:cubicBezTo>
                    <a:cubicBezTo>
                      <a:pt x="12785" y="24061"/>
                      <a:pt x="14968" y="23460"/>
                      <a:pt x="17166" y="22734"/>
                    </a:cubicBezTo>
                    <a:cubicBezTo>
                      <a:pt x="19361" y="22002"/>
                      <a:pt x="21587" y="21171"/>
                      <a:pt x="23662" y="19972"/>
                    </a:cubicBezTo>
                    <a:cubicBezTo>
                      <a:pt x="25730" y="18782"/>
                      <a:pt x="27636" y="17205"/>
                      <a:pt x="28990" y="15211"/>
                    </a:cubicBezTo>
                    <a:cubicBezTo>
                      <a:pt x="30357" y="13236"/>
                      <a:pt x="31015" y="10761"/>
                      <a:pt x="30757" y="8468"/>
                    </a:cubicBezTo>
                    <a:cubicBezTo>
                      <a:pt x="30537" y="6175"/>
                      <a:pt x="29567" y="4006"/>
                      <a:pt x="28016" y="2517"/>
                    </a:cubicBezTo>
                    <a:cubicBezTo>
                      <a:pt x="27652" y="2122"/>
                      <a:pt x="27221" y="1818"/>
                      <a:pt x="26791" y="1507"/>
                    </a:cubicBezTo>
                    <a:lnTo>
                      <a:pt x="26108" y="1091"/>
                    </a:lnTo>
                    <a:cubicBezTo>
                      <a:pt x="25888" y="976"/>
                      <a:pt x="25673" y="887"/>
                      <a:pt x="25457" y="787"/>
                    </a:cubicBezTo>
                    <a:cubicBezTo>
                      <a:pt x="24512" y="384"/>
                      <a:pt x="23585" y="138"/>
                      <a:pt x="22659" y="56"/>
                    </a:cubicBezTo>
                    <a:cubicBezTo>
                      <a:pt x="22276" y="18"/>
                      <a:pt x="21899" y="0"/>
                      <a:pt x="21530"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477;p96">
                <a:extLst>
                  <a:ext uri="{FF2B5EF4-FFF2-40B4-BE49-F238E27FC236}">
                    <a16:creationId xmlns:a16="http://schemas.microsoft.com/office/drawing/2014/main" id="{F17BC6A9-6729-4A3D-BEA4-3907A97FCB37}"/>
                  </a:ext>
                </a:extLst>
              </p:cNvPr>
              <p:cNvSpPr/>
              <p:nvPr/>
            </p:nvSpPr>
            <p:spPr>
              <a:xfrm>
                <a:off x="2957425" y="254350"/>
                <a:ext cx="842900" cy="896500"/>
              </a:xfrm>
              <a:custGeom>
                <a:avLst/>
                <a:gdLst/>
                <a:ahLst/>
                <a:cxnLst/>
                <a:rect l="l" t="t" r="r" b="b"/>
                <a:pathLst>
                  <a:path w="33716" h="35860" extrusionOk="0">
                    <a:moveTo>
                      <a:pt x="10613" y="1"/>
                    </a:moveTo>
                    <a:cubicBezTo>
                      <a:pt x="10145" y="1"/>
                      <a:pt x="9663" y="27"/>
                      <a:pt x="9169" y="83"/>
                    </a:cubicBezTo>
                    <a:cubicBezTo>
                      <a:pt x="8120" y="196"/>
                      <a:pt x="7110" y="471"/>
                      <a:pt x="5987" y="969"/>
                    </a:cubicBezTo>
                    <a:cubicBezTo>
                      <a:pt x="5769" y="1077"/>
                      <a:pt x="5573" y="1158"/>
                      <a:pt x="5329" y="1288"/>
                    </a:cubicBezTo>
                    <a:cubicBezTo>
                      <a:pt x="5054" y="1453"/>
                      <a:pt x="4776" y="1623"/>
                      <a:pt x="4501" y="1805"/>
                    </a:cubicBezTo>
                    <a:cubicBezTo>
                      <a:pt x="4211" y="1982"/>
                      <a:pt x="4020" y="2180"/>
                      <a:pt x="3773" y="2374"/>
                    </a:cubicBezTo>
                    <a:cubicBezTo>
                      <a:pt x="3531" y="2561"/>
                      <a:pt x="3306" y="2769"/>
                      <a:pt x="3103" y="2997"/>
                    </a:cubicBezTo>
                    <a:cubicBezTo>
                      <a:pt x="1353" y="4746"/>
                      <a:pt x="305" y="7222"/>
                      <a:pt x="101" y="9807"/>
                    </a:cubicBezTo>
                    <a:cubicBezTo>
                      <a:pt x="1" y="11104"/>
                      <a:pt x="108" y="12445"/>
                      <a:pt x="477" y="13744"/>
                    </a:cubicBezTo>
                    <a:cubicBezTo>
                      <a:pt x="669" y="14393"/>
                      <a:pt x="896" y="15037"/>
                      <a:pt x="1207" y="15655"/>
                    </a:cubicBezTo>
                    <a:lnTo>
                      <a:pt x="1317" y="15887"/>
                    </a:lnTo>
                    <a:lnTo>
                      <a:pt x="1399" y="16050"/>
                    </a:lnTo>
                    <a:lnTo>
                      <a:pt x="1454" y="16143"/>
                    </a:lnTo>
                    <a:lnTo>
                      <a:pt x="1664" y="16514"/>
                    </a:lnTo>
                    <a:cubicBezTo>
                      <a:pt x="1815" y="16768"/>
                      <a:pt x="2038" y="17112"/>
                      <a:pt x="2227" y="17383"/>
                    </a:cubicBezTo>
                    <a:cubicBezTo>
                      <a:pt x="3768" y="19563"/>
                      <a:pt x="5870" y="21234"/>
                      <a:pt x="8101" y="22431"/>
                    </a:cubicBezTo>
                    <a:cubicBezTo>
                      <a:pt x="10346" y="23652"/>
                      <a:pt x="12661" y="24439"/>
                      <a:pt x="14923" y="25131"/>
                    </a:cubicBezTo>
                    <a:cubicBezTo>
                      <a:pt x="17183" y="25811"/>
                      <a:pt x="19387" y="26354"/>
                      <a:pt x="21465" y="26929"/>
                    </a:cubicBezTo>
                    <a:cubicBezTo>
                      <a:pt x="23674" y="27549"/>
                      <a:pt x="25714" y="27901"/>
                      <a:pt x="27263" y="28605"/>
                    </a:cubicBezTo>
                    <a:cubicBezTo>
                      <a:pt x="28737" y="29208"/>
                      <a:pt x="29912" y="30443"/>
                      <a:pt x="30235" y="31324"/>
                    </a:cubicBezTo>
                    <a:cubicBezTo>
                      <a:pt x="30314" y="31544"/>
                      <a:pt x="30372" y="31738"/>
                      <a:pt x="30372" y="31934"/>
                    </a:cubicBezTo>
                    <a:cubicBezTo>
                      <a:pt x="30382" y="32118"/>
                      <a:pt x="30362" y="32303"/>
                      <a:pt x="30319" y="32482"/>
                    </a:cubicBezTo>
                    <a:cubicBezTo>
                      <a:pt x="30221" y="32825"/>
                      <a:pt x="29876" y="33215"/>
                      <a:pt x="29470" y="33423"/>
                    </a:cubicBezTo>
                    <a:cubicBezTo>
                      <a:pt x="29168" y="33604"/>
                      <a:pt x="28826" y="33680"/>
                      <a:pt x="28510" y="33680"/>
                    </a:cubicBezTo>
                    <a:cubicBezTo>
                      <a:pt x="27991" y="33680"/>
                      <a:pt x="27541" y="33476"/>
                      <a:pt x="27447" y="33203"/>
                    </a:cubicBezTo>
                    <a:cubicBezTo>
                      <a:pt x="27102" y="32509"/>
                      <a:pt x="27119" y="31700"/>
                      <a:pt x="27356" y="31364"/>
                    </a:cubicBezTo>
                    <a:cubicBezTo>
                      <a:pt x="27607" y="30981"/>
                      <a:pt x="28028" y="31037"/>
                      <a:pt x="28000" y="31010"/>
                    </a:cubicBezTo>
                    <a:lnTo>
                      <a:pt x="27789" y="30922"/>
                    </a:lnTo>
                    <a:cubicBezTo>
                      <a:pt x="27724" y="30901"/>
                      <a:pt x="27634" y="30882"/>
                      <a:pt x="27526" y="30882"/>
                    </a:cubicBezTo>
                    <a:cubicBezTo>
                      <a:pt x="27395" y="30882"/>
                      <a:pt x="27238" y="30910"/>
                      <a:pt x="27064" y="30996"/>
                    </a:cubicBezTo>
                    <a:cubicBezTo>
                      <a:pt x="26741" y="31144"/>
                      <a:pt x="26465" y="31501"/>
                      <a:pt x="26279" y="31937"/>
                    </a:cubicBezTo>
                    <a:cubicBezTo>
                      <a:pt x="26087" y="32379"/>
                      <a:pt x="25975" y="32913"/>
                      <a:pt x="26056" y="33576"/>
                    </a:cubicBezTo>
                    <a:cubicBezTo>
                      <a:pt x="26082" y="33875"/>
                      <a:pt x="26274" y="34392"/>
                      <a:pt x="26544" y="34692"/>
                    </a:cubicBezTo>
                    <a:cubicBezTo>
                      <a:pt x="26815" y="35010"/>
                      <a:pt x="27150" y="35269"/>
                      <a:pt x="27526" y="35453"/>
                    </a:cubicBezTo>
                    <a:cubicBezTo>
                      <a:pt x="28058" y="35717"/>
                      <a:pt x="28661" y="35859"/>
                      <a:pt x="29301" y="35859"/>
                    </a:cubicBezTo>
                    <a:cubicBezTo>
                      <a:pt x="29589" y="35859"/>
                      <a:pt x="29884" y="35831"/>
                      <a:pt x="30183" y="35771"/>
                    </a:cubicBezTo>
                    <a:cubicBezTo>
                      <a:pt x="31126" y="35568"/>
                      <a:pt x="32134" y="35087"/>
                      <a:pt x="32885" y="34067"/>
                    </a:cubicBezTo>
                    <a:cubicBezTo>
                      <a:pt x="33287" y="33485"/>
                      <a:pt x="33484" y="32951"/>
                      <a:pt x="33596" y="32308"/>
                    </a:cubicBezTo>
                    <a:cubicBezTo>
                      <a:pt x="33716" y="31673"/>
                      <a:pt x="33670" y="30998"/>
                      <a:pt x="33510" y="30381"/>
                    </a:cubicBezTo>
                    <a:cubicBezTo>
                      <a:pt x="33194" y="29124"/>
                      <a:pt x="32462" y="28123"/>
                      <a:pt x="31638" y="27317"/>
                    </a:cubicBezTo>
                    <a:cubicBezTo>
                      <a:pt x="30822" y="26508"/>
                      <a:pt x="29793" y="25825"/>
                      <a:pt x="28723" y="25349"/>
                    </a:cubicBezTo>
                    <a:cubicBezTo>
                      <a:pt x="26604" y="24389"/>
                      <a:pt x="24436" y="24025"/>
                      <a:pt x="22451" y="23427"/>
                    </a:cubicBezTo>
                    <a:cubicBezTo>
                      <a:pt x="20318" y="22812"/>
                      <a:pt x="18143" y="22249"/>
                      <a:pt x="16012" y="21581"/>
                    </a:cubicBezTo>
                    <a:cubicBezTo>
                      <a:pt x="13894" y="20914"/>
                      <a:pt x="11778" y="20148"/>
                      <a:pt x="9935" y="19113"/>
                    </a:cubicBezTo>
                    <a:cubicBezTo>
                      <a:pt x="8084" y="18075"/>
                      <a:pt x="6442" y="16765"/>
                      <a:pt x="5315" y="15193"/>
                    </a:cubicBezTo>
                    <a:cubicBezTo>
                      <a:pt x="5178" y="14991"/>
                      <a:pt x="5082" y="14862"/>
                      <a:pt x="4939" y="14625"/>
                    </a:cubicBezTo>
                    <a:lnTo>
                      <a:pt x="4723" y="14254"/>
                    </a:lnTo>
                    <a:lnTo>
                      <a:pt x="4679" y="14181"/>
                    </a:lnTo>
                    <a:lnTo>
                      <a:pt x="4679" y="14181"/>
                    </a:lnTo>
                    <a:cubicBezTo>
                      <a:pt x="4682" y="14186"/>
                      <a:pt x="4684" y="14188"/>
                      <a:pt x="4684" y="14188"/>
                    </a:cubicBezTo>
                    <a:cubicBezTo>
                      <a:pt x="4687" y="14188"/>
                      <a:pt x="4659" y="14132"/>
                      <a:pt x="4659" y="14132"/>
                    </a:cubicBezTo>
                    <a:lnTo>
                      <a:pt x="4587" y="13979"/>
                    </a:lnTo>
                    <a:cubicBezTo>
                      <a:pt x="4379" y="13582"/>
                      <a:pt x="4228" y="13156"/>
                      <a:pt x="4096" y="12727"/>
                    </a:cubicBezTo>
                    <a:cubicBezTo>
                      <a:pt x="3838" y="11865"/>
                      <a:pt x="3761" y="10953"/>
                      <a:pt x="3823" y="10072"/>
                    </a:cubicBezTo>
                    <a:cubicBezTo>
                      <a:pt x="3948" y="8311"/>
                      <a:pt x="4649" y="6654"/>
                      <a:pt x="5743" y="5558"/>
                    </a:cubicBezTo>
                    <a:cubicBezTo>
                      <a:pt x="5987" y="5268"/>
                      <a:pt x="6325" y="5029"/>
                      <a:pt x="6586" y="4823"/>
                    </a:cubicBezTo>
                    <a:cubicBezTo>
                      <a:pt x="6720" y="4737"/>
                      <a:pt x="6847" y="4646"/>
                      <a:pt x="6971" y="4550"/>
                    </a:cubicBezTo>
                    <a:cubicBezTo>
                      <a:pt x="7148" y="4447"/>
                      <a:pt x="7388" y="4335"/>
                      <a:pt x="7589" y="4229"/>
                    </a:cubicBezTo>
                    <a:cubicBezTo>
                      <a:pt x="8180" y="3952"/>
                      <a:pt x="8936" y="3693"/>
                      <a:pt x="9631" y="3614"/>
                    </a:cubicBezTo>
                    <a:cubicBezTo>
                      <a:pt x="10052" y="3554"/>
                      <a:pt x="10473" y="3527"/>
                      <a:pt x="10888" y="3527"/>
                    </a:cubicBezTo>
                    <a:cubicBezTo>
                      <a:pt x="11865" y="3527"/>
                      <a:pt x="12809" y="3678"/>
                      <a:pt x="13654" y="3909"/>
                    </a:cubicBezTo>
                    <a:cubicBezTo>
                      <a:pt x="14866" y="4232"/>
                      <a:pt x="15888" y="4699"/>
                      <a:pt x="16704" y="5120"/>
                    </a:cubicBezTo>
                    <a:cubicBezTo>
                      <a:pt x="17532" y="5546"/>
                      <a:pt x="18111" y="5960"/>
                      <a:pt x="18492" y="6214"/>
                    </a:cubicBezTo>
                    <a:lnTo>
                      <a:pt x="19157" y="6721"/>
                    </a:lnTo>
                    <a:lnTo>
                      <a:pt x="21151" y="4222"/>
                    </a:lnTo>
                    <a:lnTo>
                      <a:pt x="20507" y="3686"/>
                    </a:lnTo>
                    <a:cubicBezTo>
                      <a:pt x="19998" y="3303"/>
                      <a:pt x="19287" y="2757"/>
                      <a:pt x="18322" y="2207"/>
                    </a:cubicBezTo>
                    <a:cubicBezTo>
                      <a:pt x="17144" y="1527"/>
                      <a:pt x="15892" y="986"/>
                      <a:pt x="14590" y="598"/>
                    </a:cubicBezTo>
                    <a:cubicBezTo>
                      <a:pt x="13435" y="258"/>
                      <a:pt x="12094" y="1"/>
                      <a:pt x="1061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478;p96">
                <a:extLst>
                  <a:ext uri="{FF2B5EF4-FFF2-40B4-BE49-F238E27FC236}">
                    <a16:creationId xmlns:a16="http://schemas.microsoft.com/office/drawing/2014/main" id="{8C1017C1-F7ED-4130-8A5D-D6819143E7F0}"/>
                  </a:ext>
                </a:extLst>
              </p:cNvPr>
              <p:cNvSpPr/>
              <p:nvPr/>
            </p:nvSpPr>
            <p:spPr>
              <a:xfrm>
                <a:off x="2987525" y="285250"/>
                <a:ext cx="786050" cy="845950"/>
              </a:xfrm>
              <a:custGeom>
                <a:avLst/>
                <a:gdLst/>
                <a:ahLst/>
                <a:cxnLst/>
                <a:rect l="l" t="t" r="r" b="b"/>
                <a:pathLst>
                  <a:path w="31442" h="33838" extrusionOk="0">
                    <a:moveTo>
                      <a:pt x="26798" y="29774"/>
                    </a:moveTo>
                    <a:cubicBezTo>
                      <a:pt x="26799" y="29776"/>
                      <a:pt x="26799" y="29778"/>
                      <a:pt x="26798" y="29779"/>
                    </a:cubicBezTo>
                    <a:lnTo>
                      <a:pt x="26798" y="29779"/>
                    </a:lnTo>
                    <a:cubicBezTo>
                      <a:pt x="26799" y="29778"/>
                      <a:pt x="26799" y="29776"/>
                      <a:pt x="26798" y="29774"/>
                    </a:cubicBezTo>
                    <a:close/>
                    <a:moveTo>
                      <a:pt x="26798" y="29779"/>
                    </a:moveTo>
                    <a:cubicBezTo>
                      <a:pt x="26797" y="29780"/>
                      <a:pt x="26795" y="29780"/>
                      <a:pt x="26791" y="29780"/>
                    </a:cubicBezTo>
                    <a:lnTo>
                      <a:pt x="26791" y="29780"/>
                    </a:lnTo>
                    <a:cubicBezTo>
                      <a:pt x="26792" y="29780"/>
                      <a:pt x="26793" y="29781"/>
                      <a:pt x="26793" y="29781"/>
                    </a:cubicBezTo>
                    <a:cubicBezTo>
                      <a:pt x="26796" y="29781"/>
                      <a:pt x="26797" y="29780"/>
                      <a:pt x="26798" y="29779"/>
                    </a:cubicBezTo>
                    <a:close/>
                    <a:moveTo>
                      <a:pt x="9497" y="0"/>
                    </a:moveTo>
                    <a:cubicBezTo>
                      <a:pt x="9051" y="0"/>
                      <a:pt x="8593" y="26"/>
                      <a:pt x="8125" y="83"/>
                    </a:cubicBezTo>
                    <a:cubicBezTo>
                      <a:pt x="7203" y="183"/>
                      <a:pt x="6279" y="451"/>
                      <a:pt x="5343" y="873"/>
                    </a:cubicBezTo>
                    <a:cubicBezTo>
                      <a:pt x="5130" y="978"/>
                      <a:pt x="4920" y="1071"/>
                      <a:pt x="4700" y="1191"/>
                    </a:cubicBezTo>
                    <a:lnTo>
                      <a:pt x="4025" y="1622"/>
                    </a:lnTo>
                    <a:cubicBezTo>
                      <a:pt x="3603" y="1940"/>
                      <a:pt x="3180" y="2256"/>
                      <a:pt x="2823" y="2658"/>
                    </a:cubicBezTo>
                    <a:cubicBezTo>
                      <a:pt x="1305" y="4178"/>
                      <a:pt x="381" y="6369"/>
                      <a:pt x="209" y="8664"/>
                    </a:cubicBezTo>
                    <a:cubicBezTo>
                      <a:pt x="1" y="10964"/>
                      <a:pt x="712" y="13423"/>
                      <a:pt x="2122" y="15371"/>
                    </a:cubicBezTo>
                    <a:cubicBezTo>
                      <a:pt x="3517" y="17334"/>
                      <a:pt x="5458" y="18868"/>
                      <a:pt x="7550" y="20015"/>
                    </a:cubicBezTo>
                    <a:cubicBezTo>
                      <a:pt x="9652" y="21171"/>
                      <a:pt x="11895" y="21954"/>
                      <a:pt x="14104" y="22639"/>
                    </a:cubicBezTo>
                    <a:cubicBezTo>
                      <a:pt x="16319" y="23316"/>
                      <a:pt x="18511" y="23869"/>
                      <a:pt x="20608" y="24460"/>
                    </a:cubicBezTo>
                    <a:cubicBezTo>
                      <a:pt x="22736" y="25075"/>
                      <a:pt x="24821" y="25434"/>
                      <a:pt x="26568" y="26229"/>
                    </a:cubicBezTo>
                    <a:cubicBezTo>
                      <a:pt x="28277" y="26981"/>
                      <a:pt x="29709" y="28316"/>
                      <a:pt x="30176" y="29760"/>
                    </a:cubicBezTo>
                    <a:cubicBezTo>
                      <a:pt x="30396" y="30464"/>
                      <a:pt x="30331" y="31242"/>
                      <a:pt x="30011" y="31802"/>
                    </a:cubicBezTo>
                    <a:cubicBezTo>
                      <a:pt x="29683" y="32379"/>
                      <a:pt x="29110" y="32802"/>
                      <a:pt x="28514" y="33010"/>
                    </a:cubicBezTo>
                    <a:cubicBezTo>
                      <a:pt x="28209" y="33125"/>
                      <a:pt x="27890" y="33178"/>
                      <a:pt x="27580" y="33178"/>
                    </a:cubicBezTo>
                    <a:cubicBezTo>
                      <a:pt x="26699" y="33178"/>
                      <a:pt x="25900" y="32750"/>
                      <a:pt x="25757" y="32098"/>
                    </a:cubicBezTo>
                    <a:cubicBezTo>
                      <a:pt x="25486" y="31196"/>
                      <a:pt x="25678" y="30341"/>
                      <a:pt x="26051" y="29999"/>
                    </a:cubicBezTo>
                    <a:cubicBezTo>
                      <a:pt x="26270" y="29804"/>
                      <a:pt x="26483" y="29768"/>
                      <a:pt x="26625" y="29768"/>
                    </a:cubicBezTo>
                    <a:cubicBezTo>
                      <a:pt x="26708" y="29768"/>
                      <a:pt x="26768" y="29780"/>
                      <a:pt x="26790" y="29780"/>
                    </a:cubicBezTo>
                    <a:cubicBezTo>
                      <a:pt x="26790" y="29780"/>
                      <a:pt x="26791" y="29780"/>
                      <a:pt x="26791" y="29780"/>
                    </a:cubicBezTo>
                    <a:lnTo>
                      <a:pt x="26791" y="29780"/>
                    </a:lnTo>
                    <a:cubicBezTo>
                      <a:pt x="26764" y="29777"/>
                      <a:pt x="26659" y="29726"/>
                      <a:pt x="26493" y="29726"/>
                    </a:cubicBezTo>
                    <a:cubicBezTo>
                      <a:pt x="26356" y="29726"/>
                      <a:pt x="26177" y="29761"/>
                      <a:pt x="25965" y="29889"/>
                    </a:cubicBezTo>
                    <a:cubicBezTo>
                      <a:pt x="25477" y="30229"/>
                      <a:pt x="25127" y="31131"/>
                      <a:pt x="25343" y="32211"/>
                    </a:cubicBezTo>
                    <a:cubicBezTo>
                      <a:pt x="25398" y="32470"/>
                      <a:pt x="25527" y="32807"/>
                      <a:pt x="25750" y="33037"/>
                    </a:cubicBezTo>
                    <a:cubicBezTo>
                      <a:pt x="25980" y="33276"/>
                      <a:pt x="26257" y="33465"/>
                      <a:pt x="26564" y="33592"/>
                    </a:cubicBezTo>
                    <a:cubicBezTo>
                      <a:pt x="26941" y="33753"/>
                      <a:pt x="27364" y="33838"/>
                      <a:pt x="27807" y="33838"/>
                    </a:cubicBezTo>
                    <a:cubicBezTo>
                      <a:pt x="28109" y="33838"/>
                      <a:pt x="28419" y="33798"/>
                      <a:pt x="28730" y="33717"/>
                    </a:cubicBezTo>
                    <a:cubicBezTo>
                      <a:pt x="29486" y="33511"/>
                      <a:pt x="30264" y="33063"/>
                      <a:pt x="30788" y="32280"/>
                    </a:cubicBezTo>
                    <a:cubicBezTo>
                      <a:pt x="31296" y="31481"/>
                      <a:pt x="31442" y="30442"/>
                      <a:pt x="31162" y="29475"/>
                    </a:cubicBezTo>
                    <a:cubicBezTo>
                      <a:pt x="30894" y="28510"/>
                      <a:pt x="30303" y="27665"/>
                      <a:pt x="29577" y="26969"/>
                    </a:cubicBezTo>
                    <a:cubicBezTo>
                      <a:pt x="28859" y="26267"/>
                      <a:pt x="27971" y="25679"/>
                      <a:pt x="27009" y="25255"/>
                    </a:cubicBezTo>
                    <a:cubicBezTo>
                      <a:pt x="25089" y="24386"/>
                      <a:pt x="22966" y="24029"/>
                      <a:pt x="20900" y="23426"/>
                    </a:cubicBezTo>
                    <a:cubicBezTo>
                      <a:pt x="18789" y="22828"/>
                      <a:pt x="16601" y="22272"/>
                      <a:pt x="14423" y="21604"/>
                    </a:cubicBezTo>
                    <a:cubicBezTo>
                      <a:pt x="12254" y="20932"/>
                      <a:pt x="10066" y="20159"/>
                      <a:pt x="8077" y="19060"/>
                    </a:cubicBezTo>
                    <a:cubicBezTo>
                      <a:pt x="6090" y="17971"/>
                      <a:pt x="4285" y="16527"/>
                      <a:pt x="3014" y="14737"/>
                    </a:cubicBezTo>
                    <a:cubicBezTo>
                      <a:pt x="1739" y="12956"/>
                      <a:pt x="1128" y="10816"/>
                      <a:pt x="1310" y="8743"/>
                    </a:cubicBezTo>
                    <a:cubicBezTo>
                      <a:pt x="1466" y="6692"/>
                      <a:pt x="2291" y="4750"/>
                      <a:pt x="3618" y="3429"/>
                    </a:cubicBezTo>
                    <a:cubicBezTo>
                      <a:pt x="3924" y="3080"/>
                      <a:pt x="4309" y="2802"/>
                      <a:pt x="4656" y="2536"/>
                    </a:cubicBezTo>
                    <a:lnTo>
                      <a:pt x="5197" y="2177"/>
                    </a:lnTo>
                    <a:cubicBezTo>
                      <a:pt x="5396" y="2065"/>
                      <a:pt x="5621" y="1962"/>
                      <a:pt x="5829" y="1856"/>
                    </a:cubicBezTo>
                    <a:cubicBezTo>
                      <a:pt x="6605" y="1502"/>
                      <a:pt x="7450" y="1236"/>
                      <a:pt x="8266" y="1145"/>
                    </a:cubicBezTo>
                    <a:cubicBezTo>
                      <a:pt x="8716" y="1086"/>
                      <a:pt x="9160" y="1060"/>
                      <a:pt x="9594" y="1060"/>
                    </a:cubicBezTo>
                    <a:cubicBezTo>
                      <a:pt x="10744" y="1060"/>
                      <a:pt x="11825" y="1247"/>
                      <a:pt x="12781" y="1514"/>
                    </a:cubicBezTo>
                    <a:cubicBezTo>
                      <a:pt x="13922" y="1837"/>
                      <a:pt x="15026" y="2290"/>
                      <a:pt x="16067" y="2864"/>
                    </a:cubicBezTo>
                    <a:cubicBezTo>
                      <a:pt x="16943" y="3333"/>
                      <a:pt x="17570" y="3795"/>
                      <a:pt x="17992" y="4094"/>
                    </a:cubicBezTo>
                    <a:lnTo>
                      <a:pt x="18650" y="4614"/>
                    </a:lnTo>
                    <a:lnTo>
                      <a:pt x="19253" y="3858"/>
                    </a:lnTo>
                    <a:lnTo>
                      <a:pt x="18600" y="3333"/>
                    </a:lnTo>
                    <a:cubicBezTo>
                      <a:pt x="18135" y="2996"/>
                      <a:pt x="17470" y="2498"/>
                      <a:pt x="16551" y="1993"/>
                    </a:cubicBezTo>
                    <a:cubicBezTo>
                      <a:pt x="15445" y="1373"/>
                      <a:pt x="14274" y="880"/>
                      <a:pt x="13058" y="523"/>
                    </a:cubicBezTo>
                    <a:cubicBezTo>
                      <a:pt x="12009" y="220"/>
                      <a:pt x="10803" y="0"/>
                      <a:pt x="9497"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479;p96">
                <a:extLst>
                  <a:ext uri="{FF2B5EF4-FFF2-40B4-BE49-F238E27FC236}">
                    <a16:creationId xmlns:a16="http://schemas.microsoft.com/office/drawing/2014/main" id="{5B9B23C5-B8A6-4D0E-A8D8-A65C422D1737}"/>
                  </a:ext>
                </a:extLst>
              </p:cNvPr>
              <p:cNvSpPr/>
              <p:nvPr/>
            </p:nvSpPr>
            <p:spPr>
              <a:xfrm>
                <a:off x="3368550" y="238100"/>
                <a:ext cx="1089150" cy="1354050"/>
              </a:xfrm>
              <a:custGeom>
                <a:avLst/>
                <a:gdLst/>
                <a:ahLst/>
                <a:cxnLst/>
                <a:rect l="l" t="t" r="r" b="b"/>
                <a:pathLst>
                  <a:path w="43566" h="54162" extrusionOk="0">
                    <a:moveTo>
                      <a:pt x="40538" y="1"/>
                    </a:moveTo>
                    <a:cubicBezTo>
                      <a:pt x="40536" y="1"/>
                      <a:pt x="40535" y="1"/>
                      <a:pt x="40533" y="1"/>
                    </a:cubicBezTo>
                    <a:lnTo>
                      <a:pt x="23581" y="183"/>
                    </a:lnTo>
                    <a:lnTo>
                      <a:pt x="19703" y="224"/>
                    </a:lnTo>
                    <a:lnTo>
                      <a:pt x="2751" y="406"/>
                    </a:lnTo>
                    <a:cubicBezTo>
                      <a:pt x="2416" y="408"/>
                      <a:pt x="2128" y="645"/>
                      <a:pt x="2061" y="973"/>
                    </a:cubicBezTo>
                    <a:cubicBezTo>
                      <a:pt x="1530" y="3469"/>
                      <a:pt x="0" y="13846"/>
                      <a:pt x="8783" y="22600"/>
                    </a:cubicBezTo>
                    <a:cubicBezTo>
                      <a:pt x="18846" y="32630"/>
                      <a:pt x="19789" y="34399"/>
                      <a:pt x="18887" y="42942"/>
                    </a:cubicBezTo>
                    <a:cubicBezTo>
                      <a:pt x="17982" y="51485"/>
                      <a:pt x="13855" y="54161"/>
                      <a:pt x="13855" y="54161"/>
                    </a:cubicBezTo>
                    <a:lnTo>
                      <a:pt x="22106" y="54072"/>
                    </a:lnTo>
                    <a:lnTo>
                      <a:pt x="22326" y="54070"/>
                    </a:lnTo>
                    <a:lnTo>
                      <a:pt x="30577" y="53982"/>
                    </a:lnTo>
                    <a:cubicBezTo>
                      <a:pt x="30577" y="53982"/>
                      <a:pt x="26396" y="51394"/>
                      <a:pt x="25309" y="42870"/>
                    </a:cubicBezTo>
                    <a:cubicBezTo>
                      <a:pt x="24222" y="34348"/>
                      <a:pt x="25127" y="32560"/>
                      <a:pt x="34972" y="22320"/>
                    </a:cubicBezTo>
                    <a:cubicBezTo>
                      <a:pt x="43566" y="13379"/>
                      <a:pt x="41816" y="3039"/>
                      <a:pt x="41232" y="554"/>
                    </a:cubicBezTo>
                    <a:cubicBezTo>
                      <a:pt x="41158" y="228"/>
                      <a:pt x="40869" y="1"/>
                      <a:pt x="405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480;p96">
                <a:extLst>
                  <a:ext uri="{FF2B5EF4-FFF2-40B4-BE49-F238E27FC236}">
                    <a16:creationId xmlns:a16="http://schemas.microsoft.com/office/drawing/2014/main" id="{7679CCFB-2F85-47A6-96EB-4CA59F622E5E}"/>
                  </a:ext>
                </a:extLst>
              </p:cNvPr>
              <p:cNvSpPr/>
              <p:nvPr/>
            </p:nvSpPr>
            <p:spPr>
              <a:xfrm>
                <a:off x="3588225" y="1559325"/>
                <a:ext cx="673800" cy="265125"/>
              </a:xfrm>
              <a:custGeom>
                <a:avLst/>
                <a:gdLst/>
                <a:ahLst/>
                <a:cxnLst/>
                <a:rect l="l" t="t" r="r" b="b"/>
                <a:pathLst>
                  <a:path w="26952" h="10605" extrusionOk="0">
                    <a:moveTo>
                      <a:pt x="26784" y="0"/>
                    </a:moveTo>
                    <a:lnTo>
                      <a:pt x="58" y="285"/>
                    </a:lnTo>
                    <a:cubicBezTo>
                      <a:pt x="27" y="285"/>
                      <a:pt x="1" y="311"/>
                      <a:pt x="1" y="343"/>
                    </a:cubicBezTo>
                    <a:lnTo>
                      <a:pt x="111" y="10604"/>
                    </a:lnTo>
                    <a:lnTo>
                      <a:pt x="26951" y="10320"/>
                    </a:lnTo>
                    <a:lnTo>
                      <a:pt x="26841" y="58"/>
                    </a:lnTo>
                    <a:cubicBezTo>
                      <a:pt x="26841" y="27"/>
                      <a:pt x="26815" y="0"/>
                      <a:pt x="2678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481;p96">
                <a:extLst>
                  <a:ext uri="{FF2B5EF4-FFF2-40B4-BE49-F238E27FC236}">
                    <a16:creationId xmlns:a16="http://schemas.microsoft.com/office/drawing/2014/main" id="{770B2425-B503-4A0A-9F93-046E689E4558}"/>
                  </a:ext>
                </a:extLst>
              </p:cNvPr>
              <p:cNvSpPr/>
              <p:nvPr/>
            </p:nvSpPr>
            <p:spPr>
              <a:xfrm>
                <a:off x="3513850" y="1774875"/>
                <a:ext cx="825300" cy="92000"/>
              </a:xfrm>
              <a:custGeom>
                <a:avLst/>
                <a:gdLst/>
                <a:ahLst/>
                <a:cxnLst/>
                <a:rect l="l" t="t" r="r" b="b"/>
                <a:pathLst>
                  <a:path w="33012" h="3680" extrusionOk="0">
                    <a:moveTo>
                      <a:pt x="32921" y="0"/>
                    </a:moveTo>
                    <a:lnTo>
                      <a:pt x="58" y="350"/>
                    </a:lnTo>
                    <a:cubicBezTo>
                      <a:pt x="27" y="350"/>
                      <a:pt x="0" y="376"/>
                      <a:pt x="0" y="410"/>
                    </a:cubicBezTo>
                    <a:lnTo>
                      <a:pt x="36" y="3680"/>
                    </a:lnTo>
                    <a:lnTo>
                      <a:pt x="33012" y="3328"/>
                    </a:lnTo>
                    <a:lnTo>
                      <a:pt x="32978" y="58"/>
                    </a:lnTo>
                    <a:cubicBezTo>
                      <a:pt x="32978" y="27"/>
                      <a:pt x="32952" y="0"/>
                      <a:pt x="32921" y="0"/>
                    </a:cubicBezTo>
                    <a:close/>
                  </a:path>
                </a:pathLst>
              </a:custGeom>
              <a:solidFill>
                <a:srgbClr val="E7E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482;p96">
                <a:extLst>
                  <a:ext uri="{FF2B5EF4-FFF2-40B4-BE49-F238E27FC236}">
                    <a16:creationId xmlns:a16="http://schemas.microsoft.com/office/drawing/2014/main" id="{64E05F6B-DD5C-44DF-8C8B-420166D136DB}"/>
                  </a:ext>
                </a:extLst>
              </p:cNvPr>
              <p:cNvSpPr/>
              <p:nvPr/>
            </p:nvSpPr>
            <p:spPr>
              <a:xfrm>
                <a:off x="3466550" y="322000"/>
                <a:ext cx="893500" cy="458025"/>
              </a:xfrm>
              <a:custGeom>
                <a:avLst/>
                <a:gdLst/>
                <a:ahLst/>
                <a:cxnLst/>
                <a:rect l="l" t="t" r="r" b="b"/>
                <a:pathLst>
                  <a:path w="35740" h="18321" extrusionOk="0">
                    <a:moveTo>
                      <a:pt x="34103" y="1"/>
                    </a:moveTo>
                    <a:cubicBezTo>
                      <a:pt x="34097" y="1"/>
                      <a:pt x="34091" y="1"/>
                      <a:pt x="34085" y="1"/>
                    </a:cubicBezTo>
                    <a:lnTo>
                      <a:pt x="18162" y="171"/>
                    </a:lnTo>
                    <a:lnTo>
                      <a:pt x="17351" y="181"/>
                    </a:lnTo>
                    <a:lnTo>
                      <a:pt x="1428" y="350"/>
                    </a:lnTo>
                    <a:cubicBezTo>
                      <a:pt x="834" y="353"/>
                      <a:pt x="348" y="820"/>
                      <a:pt x="320" y="1413"/>
                    </a:cubicBezTo>
                    <a:cubicBezTo>
                      <a:pt x="315" y="1492"/>
                      <a:pt x="312" y="1578"/>
                      <a:pt x="310" y="1667"/>
                    </a:cubicBezTo>
                    <a:cubicBezTo>
                      <a:pt x="1" y="10807"/>
                      <a:pt x="7459" y="18321"/>
                      <a:pt x="16585" y="18321"/>
                    </a:cubicBezTo>
                    <a:cubicBezTo>
                      <a:pt x="16644" y="18321"/>
                      <a:pt x="16703" y="18321"/>
                      <a:pt x="16762" y="18320"/>
                    </a:cubicBezTo>
                    <a:lnTo>
                      <a:pt x="17545" y="18310"/>
                    </a:lnTo>
                    <a:lnTo>
                      <a:pt x="18354" y="18303"/>
                    </a:lnTo>
                    <a:lnTo>
                      <a:pt x="19136" y="18294"/>
                    </a:lnTo>
                    <a:cubicBezTo>
                      <a:pt x="28343" y="18196"/>
                      <a:pt x="35739" y="10485"/>
                      <a:pt x="35229" y="1294"/>
                    </a:cubicBezTo>
                    <a:cubicBezTo>
                      <a:pt x="35225" y="1203"/>
                      <a:pt x="35220" y="1119"/>
                      <a:pt x="35215" y="1040"/>
                    </a:cubicBezTo>
                    <a:cubicBezTo>
                      <a:pt x="35175" y="455"/>
                      <a:pt x="34689" y="1"/>
                      <a:pt x="34103"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483;p96">
                <a:extLst>
                  <a:ext uri="{FF2B5EF4-FFF2-40B4-BE49-F238E27FC236}">
                    <a16:creationId xmlns:a16="http://schemas.microsoft.com/office/drawing/2014/main" id="{C8FD2DD6-5794-4D49-993F-476AE1F1BE51}"/>
                  </a:ext>
                </a:extLst>
              </p:cNvPr>
              <p:cNvSpPr/>
              <p:nvPr/>
            </p:nvSpPr>
            <p:spPr>
              <a:xfrm>
                <a:off x="3472850" y="260850"/>
                <a:ext cx="874375" cy="56650"/>
              </a:xfrm>
              <a:custGeom>
                <a:avLst/>
                <a:gdLst/>
                <a:ahLst/>
                <a:cxnLst/>
                <a:rect l="l" t="t" r="r" b="b"/>
                <a:pathLst>
                  <a:path w="34975" h="2266" extrusionOk="0">
                    <a:moveTo>
                      <a:pt x="34014" y="1"/>
                    </a:moveTo>
                    <a:cubicBezTo>
                      <a:pt x="34011" y="1"/>
                      <a:pt x="34008" y="1"/>
                      <a:pt x="34005" y="1"/>
                    </a:cubicBezTo>
                    <a:lnTo>
                      <a:pt x="953" y="355"/>
                    </a:lnTo>
                    <a:cubicBezTo>
                      <a:pt x="424" y="360"/>
                      <a:pt x="1" y="791"/>
                      <a:pt x="8" y="1320"/>
                    </a:cubicBezTo>
                    <a:cubicBezTo>
                      <a:pt x="13" y="1843"/>
                      <a:pt x="441" y="2265"/>
                      <a:pt x="964" y="2265"/>
                    </a:cubicBezTo>
                    <a:cubicBezTo>
                      <a:pt x="967" y="2265"/>
                      <a:pt x="969" y="2265"/>
                      <a:pt x="972" y="2265"/>
                    </a:cubicBezTo>
                    <a:lnTo>
                      <a:pt x="34022" y="1913"/>
                    </a:lnTo>
                    <a:cubicBezTo>
                      <a:pt x="34551" y="1906"/>
                      <a:pt x="34975" y="1473"/>
                      <a:pt x="34968" y="946"/>
                    </a:cubicBezTo>
                    <a:cubicBezTo>
                      <a:pt x="34963" y="422"/>
                      <a:pt x="34537" y="1"/>
                      <a:pt x="34014"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484;p96">
                <a:extLst>
                  <a:ext uri="{FF2B5EF4-FFF2-40B4-BE49-F238E27FC236}">
                    <a16:creationId xmlns:a16="http://schemas.microsoft.com/office/drawing/2014/main" id="{566CD4AA-083A-4061-8318-303B1416E723}"/>
                  </a:ext>
                </a:extLst>
              </p:cNvPr>
              <p:cNvSpPr/>
              <p:nvPr/>
            </p:nvSpPr>
            <p:spPr>
              <a:xfrm>
                <a:off x="3746150" y="421050"/>
                <a:ext cx="332625" cy="316350"/>
              </a:xfrm>
              <a:custGeom>
                <a:avLst/>
                <a:gdLst/>
                <a:ahLst/>
                <a:cxnLst/>
                <a:rect l="l" t="t" r="r" b="b"/>
                <a:pathLst>
                  <a:path w="13305" h="12654" extrusionOk="0">
                    <a:moveTo>
                      <a:pt x="6653" y="1"/>
                    </a:moveTo>
                    <a:lnTo>
                      <a:pt x="4597" y="4166"/>
                    </a:lnTo>
                    <a:lnTo>
                      <a:pt x="1" y="4833"/>
                    </a:lnTo>
                    <a:lnTo>
                      <a:pt x="3325" y="8075"/>
                    </a:lnTo>
                    <a:lnTo>
                      <a:pt x="2540" y="12654"/>
                    </a:lnTo>
                    <a:lnTo>
                      <a:pt x="6653" y="10492"/>
                    </a:lnTo>
                    <a:lnTo>
                      <a:pt x="10765" y="12654"/>
                    </a:lnTo>
                    <a:lnTo>
                      <a:pt x="9978" y="8075"/>
                    </a:lnTo>
                    <a:lnTo>
                      <a:pt x="13305" y="4833"/>
                    </a:lnTo>
                    <a:lnTo>
                      <a:pt x="8709" y="4166"/>
                    </a:lnTo>
                    <a:lnTo>
                      <a:pt x="6653" y="1"/>
                    </a:lnTo>
                    <a:close/>
                    <a:moveTo>
                      <a:pt x="2540" y="12654"/>
                    </a:moveTo>
                    <a:lnTo>
                      <a:pt x="2540" y="12654"/>
                    </a:lnTo>
                    <a:lnTo>
                      <a:pt x="2540" y="126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226268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A8B8-534A-4FF3-BBC1-24A22F5E1867}"/>
              </a:ext>
            </a:extLst>
          </p:cNvPr>
          <p:cNvSpPr>
            <a:spLocks noGrp="1"/>
          </p:cNvSpPr>
          <p:nvPr>
            <p:ph type="title"/>
          </p:nvPr>
        </p:nvSpPr>
        <p:spPr>
          <a:xfrm>
            <a:off x="457200" y="2740747"/>
            <a:ext cx="8229600" cy="1143000"/>
          </a:xfrm>
        </p:spPr>
        <p:txBody>
          <a:bodyPr/>
          <a:lstStyle/>
          <a:p>
            <a:r>
              <a:rPr lang="en-US"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301389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B5492-4654-47BA-AE42-C4E8FB9124D9}"/>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BIBLIOGRAPHY</a:t>
            </a:r>
          </a:p>
        </p:txBody>
      </p:sp>
      <p:sp>
        <p:nvSpPr>
          <p:cNvPr id="3" name="TextBox 2">
            <a:extLst>
              <a:ext uri="{FF2B5EF4-FFF2-40B4-BE49-F238E27FC236}">
                <a16:creationId xmlns:a16="http://schemas.microsoft.com/office/drawing/2014/main" id="{28FFA89E-B156-40FC-B084-B27AE0B3F67E}"/>
              </a:ext>
            </a:extLst>
          </p:cNvPr>
          <p:cNvSpPr txBox="1"/>
          <p:nvPr/>
        </p:nvSpPr>
        <p:spPr>
          <a:xfrm>
            <a:off x="0" y="1005116"/>
            <a:ext cx="8906933" cy="5668218"/>
          </a:xfrm>
          <a:prstGeom prst="rect">
            <a:avLst/>
          </a:prstGeom>
          <a:noFill/>
        </p:spPr>
        <p:txBody>
          <a:bodyPr wrap="square">
            <a:spAutoFit/>
          </a:bodyPr>
          <a:lstStyle/>
          <a:p>
            <a:pPr marL="457200" marR="0" indent="-457200" algn="l">
              <a:lnSpc>
                <a:spcPct val="150000"/>
              </a:lnSpc>
              <a:spcBef>
                <a:spcPts val="0"/>
              </a:spcBef>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docs.unrealengine.com, n.d. Multiplayer Programming Quick Start. [Online] </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sz="1600" u="sng" dirty="0">
                <a:effectLst/>
                <a:latin typeface="Arial" panose="020B0604020202020204" pitchFamily="34" charset="0"/>
                <a:ea typeface="Calibri" panose="020F0502020204030204" pitchFamily="34" charset="0"/>
                <a:cs typeface="Times New Roman" panose="02020603050405020304" pitchFamily="18" charset="0"/>
              </a:rPr>
              <a:t>https://docs.unrealengine.com/4.27/en-US/InteractiveExperiences/Networking/QuickStart/</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marR="0" indent="-457200" algn="l">
              <a:lnSpc>
                <a:spcPct val="150000"/>
              </a:lnSpc>
              <a:spcBef>
                <a:spcPts val="0"/>
              </a:spcBef>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docs.unrealengine.com, n.d. Nanite Virtualized Geometry. [Online] </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sz="1600" u="sng" dirty="0">
                <a:effectLst/>
                <a:latin typeface="Arial" panose="020B0604020202020204" pitchFamily="34" charset="0"/>
                <a:ea typeface="Calibri" panose="020F0502020204030204" pitchFamily="34" charset="0"/>
                <a:cs typeface="Times New Roman" panose="02020603050405020304" pitchFamily="18" charset="0"/>
              </a:rPr>
              <a:t>https://docs.unrealengine.com/5.0/en-US/RenderingFeatures/Nanite/</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indent="-457200">
              <a:lnSpc>
                <a:spcPct val="150000"/>
              </a:lnSpc>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Wikipedia, C., 2019. Blockchain. [Online] </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sz="1600" u="sng" dirty="0">
                <a:effectLst/>
                <a:latin typeface="Arial" panose="020B0604020202020204" pitchFamily="34" charset="0"/>
                <a:ea typeface="Calibri" panose="020F0502020204030204" pitchFamily="34" charset="0"/>
                <a:cs typeface="Times New Roman" panose="02020603050405020304" pitchFamily="18" charset="0"/>
              </a:rPr>
              <a:t>https://en.wikipedia.org/wiki/Blockchain</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indent="-457200">
              <a:lnSpc>
                <a:spcPct val="150000"/>
              </a:lnSpc>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Wikipedia, C., 2019. Computer graphics. [Online] </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sz="1600" u="sng" dirty="0">
                <a:effectLst/>
                <a:latin typeface="Arial" panose="020B0604020202020204" pitchFamily="34" charset="0"/>
                <a:ea typeface="Calibri" panose="020F0502020204030204" pitchFamily="34" charset="0"/>
                <a:cs typeface="Times New Roman" panose="02020603050405020304" pitchFamily="18" charset="0"/>
              </a:rPr>
              <a:t>https://en.wikipedia.org/wiki/Computer_graphics</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marR="0" indent="-457200" algn="l">
              <a:lnSpc>
                <a:spcPct val="150000"/>
              </a:lnSpc>
              <a:spcBef>
                <a:spcPts val="0"/>
              </a:spcBef>
              <a:spcAft>
                <a:spcPts val="800"/>
              </a:spcAft>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8740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2396B-938A-4C1B-AD28-0DF94337EC48}"/>
              </a:ext>
            </a:extLst>
          </p:cNvPr>
          <p:cNvSpPr>
            <a:spLocks noGrp="1"/>
          </p:cNvSpPr>
          <p:nvPr>
            <p:ph type="title"/>
          </p:nvPr>
        </p:nvSpPr>
        <p:spPr/>
        <p:txBody>
          <a:bodyPr/>
          <a:lstStyle/>
          <a:p>
            <a:r>
              <a:rPr lang="el-GR" sz="4400" b="1" dirty="0">
                <a:latin typeface="Arial" panose="020B0604020202020204" pitchFamily="34" charset="0"/>
                <a:cs typeface="Arial" panose="020B0604020202020204" pitchFamily="34" charset="0"/>
              </a:rPr>
              <a:t>ΕΥΧΑΡΙΣΤΙΕΣ</a:t>
            </a:r>
            <a:endParaRPr lang="en-US" dirty="0"/>
          </a:p>
        </p:txBody>
      </p:sp>
      <p:sp>
        <p:nvSpPr>
          <p:cNvPr id="3" name="TextBox 2">
            <a:extLst>
              <a:ext uri="{FF2B5EF4-FFF2-40B4-BE49-F238E27FC236}">
                <a16:creationId xmlns:a16="http://schemas.microsoft.com/office/drawing/2014/main" id="{A3F75271-3A63-47C3-B8C4-9AB9E2F6C368}"/>
              </a:ext>
            </a:extLst>
          </p:cNvPr>
          <p:cNvSpPr txBox="1"/>
          <p:nvPr/>
        </p:nvSpPr>
        <p:spPr>
          <a:xfrm>
            <a:off x="0" y="1024917"/>
            <a:ext cx="8229600" cy="5027017"/>
          </a:xfrm>
          <a:prstGeom prst="rect">
            <a:avLst/>
          </a:prstGeom>
          <a:noFill/>
        </p:spPr>
        <p:txBody>
          <a:bodyPr wrap="square">
            <a:spAutoFit/>
          </a:bodyPr>
          <a:lstStyle/>
          <a:p>
            <a:pPr marL="0" marR="0" algn="just">
              <a:lnSpc>
                <a:spcPct val="150000"/>
              </a:lnSpc>
              <a:spcBef>
                <a:spcPts val="0"/>
              </a:spcBef>
              <a:spcAft>
                <a:spcPts val="800"/>
              </a:spcAft>
            </a:pPr>
            <a:r>
              <a:rPr lang="el-GR" sz="1800" dirty="0">
                <a:effectLst/>
                <a:latin typeface="Arial" panose="020B0604020202020204" pitchFamily="34" charset="0"/>
                <a:ea typeface="Calibri" panose="020F0502020204030204" pitchFamily="34" charset="0"/>
                <a:cs typeface="Arial" panose="020B0604020202020204" pitchFamily="34" charset="0"/>
              </a:rPr>
              <a:t>Θα ήθελα να ευχαριστήσω θερμά όλους όσους συνέβαλαν με τον τρόπο τους στην επιτυχή εκπόνηση της διπλωματικής μου εργασίας, και ιδιαιτέρως τον υπεύθυνο καθηγητή για την διπλωματική μου εργασία Δρ.</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l-GR" sz="1800" dirty="0" err="1">
                <a:effectLst/>
                <a:latin typeface="Arial" panose="020B0604020202020204" pitchFamily="34" charset="0"/>
                <a:ea typeface="Calibri" panose="020F0502020204030204" pitchFamily="34" charset="0"/>
                <a:cs typeface="Arial" panose="020B0604020202020204" pitchFamily="34" charset="0"/>
              </a:rPr>
              <a:t>Φραντζίδη</a:t>
            </a:r>
            <a:r>
              <a:rPr lang="el-GR" sz="1800" dirty="0">
                <a:effectLst/>
                <a:latin typeface="Arial" panose="020B0604020202020204" pitchFamily="34" charset="0"/>
                <a:ea typeface="Calibri" panose="020F0502020204030204" pitchFamily="34" charset="0"/>
                <a:cs typeface="Arial" panose="020B0604020202020204" pitchFamily="34" charset="0"/>
              </a:rPr>
              <a:t> Χρήστο ήταν πάντοτε πρόθυμος και διαθέσιμος να μου λύσει οποιαδήποτε απορία, ενώ παράλληλα με καθοδήγησε με τις πολύτιμες συμβουλές του στην σωστή συγγραφή της εργασίας αλλά και άλλους καθηγητές/υπεύθυνους του προγράμματος της σχολής μου με παροχή σεμιναρίων/</a:t>
            </a:r>
            <a:r>
              <a:rPr lang="en-US" sz="1800" dirty="0">
                <a:effectLst/>
                <a:latin typeface="Arial" panose="020B0604020202020204" pitchFamily="34" charset="0"/>
                <a:ea typeface="Calibri" panose="020F0502020204030204" pitchFamily="34" charset="0"/>
                <a:cs typeface="Arial" panose="020B0604020202020204" pitchFamily="34" charset="0"/>
              </a:rPr>
              <a:t>workshops</a:t>
            </a:r>
            <a:r>
              <a:rPr lang="el-GR" sz="1800" dirty="0">
                <a:effectLst/>
                <a:latin typeface="Arial" panose="020B0604020202020204" pitchFamily="34" charset="0"/>
                <a:ea typeface="Calibri" panose="020F0502020204030204" pitchFamily="34" charset="0"/>
                <a:cs typeface="Arial" panose="020B0604020202020204" pitchFamily="34" charset="0"/>
              </a:rPr>
              <a:t> ενημερώσεων δεξιοτήτων και νέας γνώσεις αλλά και υποστήριξη διαδικτυακών </a:t>
            </a:r>
            <a:r>
              <a:rPr lang="el-GR" sz="1800" dirty="0" err="1">
                <a:effectLst/>
                <a:latin typeface="Arial" panose="020B0604020202020204" pitchFamily="34" charset="0"/>
                <a:ea typeface="Calibri" panose="020F0502020204030204" pitchFamily="34" charset="0"/>
                <a:cs typeface="Arial" panose="020B0604020202020204" pitchFamily="34" charset="0"/>
              </a:rPr>
              <a:t>πλατφόρμων</a:t>
            </a:r>
            <a:r>
              <a:rPr lang="el-GR" sz="1800" dirty="0">
                <a:effectLst/>
                <a:latin typeface="Arial" panose="020B0604020202020204" pitchFamily="34" charset="0"/>
                <a:ea typeface="Calibri" panose="020F0502020204030204" pitchFamily="34" charset="0"/>
                <a:cs typeface="Arial" panose="020B0604020202020204" pitchFamily="34" charset="0"/>
              </a:rPr>
              <a:t> του κολλεγίου και πληθώρα υλικού της βιβλιοθήκη του </a:t>
            </a:r>
            <a:r>
              <a:rPr lang="en-US" sz="1800" dirty="0">
                <a:effectLst/>
                <a:latin typeface="Arial" panose="020B0604020202020204" pitchFamily="34" charset="0"/>
                <a:ea typeface="Calibri" panose="020F0502020204030204" pitchFamily="34" charset="0"/>
                <a:cs typeface="Arial" panose="020B0604020202020204" pitchFamily="34" charset="0"/>
              </a:rPr>
              <a:t>AMC</a:t>
            </a:r>
            <a:r>
              <a:rPr lang="el-GR" sz="1800" dirty="0">
                <a:effectLst/>
                <a:latin typeface="Arial" panose="020B0604020202020204" pitchFamily="34" charset="0"/>
                <a:ea typeface="Calibri" panose="020F0502020204030204" pitchFamily="34" charset="0"/>
                <a:cs typeface="Arial" panose="020B0604020202020204" pitchFamily="34" charset="0"/>
              </a:rPr>
              <a:t> Μητροπολιτικού για την διεκπεραίωση της εργασίας αυτής. Επιπλέον, θα ήθελα να πω και ένα μεγάλο ευχαριστώ στην οικογένεια μου και τα ζωάκια μου (</a:t>
            </a:r>
            <a:r>
              <a:rPr lang="en-US" sz="1800" i="1" dirty="0">
                <a:effectLst/>
                <a:latin typeface="Arial" panose="020B0604020202020204" pitchFamily="34" charset="0"/>
                <a:ea typeface="Calibri" panose="020F0502020204030204" pitchFamily="34" charset="0"/>
                <a:cs typeface="Arial" panose="020B0604020202020204" pitchFamily="34" charset="0"/>
              </a:rPr>
              <a:t>dogs</a:t>
            </a:r>
            <a:r>
              <a:rPr lang="el-GR" sz="1800" dirty="0">
                <a:effectLst/>
                <a:latin typeface="Arial" panose="020B0604020202020204" pitchFamily="34" charset="0"/>
                <a:ea typeface="Calibri" panose="020F0502020204030204" pitchFamily="34" charset="0"/>
                <a:cs typeface="Arial" panose="020B0604020202020204" pitchFamily="34" charset="0"/>
              </a:rPr>
              <a:t>), οι οποίοι με στήριξαν και με ενθάρρυναν καθ’ όλη τη διάρκεια.</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9470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FF30-648B-4607-9649-FFB58CBE1763}"/>
              </a:ext>
            </a:extLst>
          </p:cNvPr>
          <p:cNvSpPr>
            <a:spLocks noGrp="1"/>
          </p:cNvSpPr>
          <p:nvPr>
            <p:ph type="title"/>
          </p:nvPr>
        </p:nvSpPr>
        <p:spPr/>
        <p:txBody>
          <a:bodyPr/>
          <a:lstStyle/>
          <a:p>
            <a:r>
              <a:rPr lang="en-US" b="1" dirty="0">
                <a:solidFill>
                  <a:srgbClr val="DDC855"/>
                </a:solidFill>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Voice Over IP</a:t>
            </a:r>
          </a:p>
        </p:txBody>
      </p:sp>
      <p:pic>
        <p:nvPicPr>
          <p:cNvPr id="4" name="Online Media 3" title="[Marketplace Asset] Unreal Engine VoIP Voice Chat System for Multiplayer Blueprint #1 Showcase">
            <a:hlinkClick r:id="" action="ppaction://media"/>
            <a:extLst>
              <a:ext uri="{FF2B5EF4-FFF2-40B4-BE49-F238E27FC236}">
                <a16:creationId xmlns:a16="http://schemas.microsoft.com/office/drawing/2014/main" id="{DD5E59AD-4A7A-4031-B365-6CD983C8E870}"/>
              </a:ext>
            </a:extLst>
          </p:cNvPr>
          <p:cNvPicPr>
            <a:picLocks noGrp="1" noRot="1" noChangeAspect="1"/>
          </p:cNvPicPr>
          <p:nvPr>
            <p:ph idx="1"/>
            <a:videoFile r:link="rId1"/>
            <p:custDataLst>
              <p:tags r:id="rId2"/>
            </p:custDataLst>
          </p:nvPr>
        </p:nvPicPr>
        <p:blipFill>
          <a:blip r:embed="rId5"/>
          <a:stretch>
            <a:fillRect/>
          </a:stretch>
        </p:blipFill>
        <p:spPr>
          <a:xfrm>
            <a:off x="591177" y="975695"/>
            <a:ext cx="7201101" cy="5401299"/>
          </a:xfrm>
          <a:prstGeom prst="rect">
            <a:avLst/>
          </a:prstGeom>
        </p:spPr>
      </p:pic>
    </p:spTree>
    <p:extLst>
      <p:ext uri="{BB962C8B-B14F-4D97-AF65-F5344CB8AC3E}">
        <p14:creationId xmlns:p14="http://schemas.microsoft.com/office/powerpoint/2010/main" val="73995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0DDECB-0C40-4C17-8C71-63CAB184F8D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6511" y="1"/>
            <a:ext cx="6450696" cy="6858000"/>
          </a:xfrm>
          <a:prstGeom prst="rect">
            <a:avLst/>
          </a:prstGeom>
          <a:noFill/>
          <a:ln>
            <a:noFill/>
          </a:ln>
        </p:spPr>
      </p:pic>
    </p:spTree>
    <p:extLst>
      <p:ext uri="{BB962C8B-B14F-4D97-AF65-F5344CB8AC3E}">
        <p14:creationId xmlns:p14="http://schemas.microsoft.com/office/powerpoint/2010/main" val="902902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EA8F00-1837-496B-9BCD-CCC39E78B53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4564" y="0"/>
            <a:ext cx="5943600" cy="7163435"/>
          </a:xfrm>
          <a:prstGeom prst="rect">
            <a:avLst/>
          </a:prstGeom>
          <a:noFill/>
          <a:ln>
            <a:noFill/>
          </a:ln>
        </p:spPr>
      </p:pic>
      <p:sp>
        <p:nvSpPr>
          <p:cNvPr id="3" name="TextBox 2">
            <a:extLst>
              <a:ext uri="{FF2B5EF4-FFF2-40B4-BE49-F238E27FC236}">
                <a16:creationId xmlns:a16="http://schemas.microsoft.com/office/drawing/2014/main" id="{143EC7F4-CAF6-4509-B241-C7F0A3309E65}"/>
              </a:ext>
            </a:extLst>
          </p:cNvPr>
          <p:cNvSpPr txBox="1"/>
          <p:nvPr/>
        </p:nvSpPr>
        <p:spPr>
          <a:xfrm>
            <a:off x="1507710" y="6350123"/>
            <a:ext cx="2993127"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Business Process model</a:t>
            </a:r>
          </a:p>
        </p:txBody>
      </p:sp>
    </p:spTree>
    <p:extLst>
      <p:ext uri="{BB962C8B-B14F-4D97-AF65-F5344CB8AC3E}">
        <p14:creationId xmlns:p14="http://schemas.microsoft.com/office/powerpoint/2010/main" val="3944297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617A2-0BB8-4322-B8BD-33F4D04A1DD2}"/>
              </a:ext>
            </a:extLst>
          </p:cNvPr>
          <p:cNvSpPr>
            <a:spLocks noGrp="1"/>
          </p:cNvSpPr>
          <p:nvPr>
            <p:ph type="title"/>
          </p:nvPr>
        </p:nvSpPr>
        <p:spPr>
          <a:xfrm>
            <a:off x="457200" y="274637"/>
            <a:ext cx="8229600" cy="1514405"/>
          </a:xfrm>
        </p:spPr>
        <p:txBody>
          <a:bodyPr/>
          <a:lstStyle/>
          <a:p>
            <a:pPr algn="l"/>
            <a:r>
              <a:rPr lang="en-US" b="1" dirty="0">
                <a:latin typeface="Arial" panose="020B0604020202020204" pitchFamily="34" charset="0"/>
                <a:cs typeface="Arial" panose="020B0604020202020204" pitchFamily="34" charset="0"/>
              </a:rPr>
              <a:t>Gameplay mechanics – </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technical Videos</a:t>
            </a:r>
          </a:p>
        </p:txBody>
      </p:sp>
      <p:sp>
        <p:nvSpPr>
          <p:cNvPr id="5" name="TextBox 4">
            <a:extLst>
              <a:ext uri="{FF2B5EF4-FFF2-40B4-BE49-F238E27FC236}">
                <a16:creationId xmlns:a16="http://schemas.microsoft.com/office/drawing/2014/main" id="{04869D41-4461-45E5-A14D-E3B4913FC575}"/>
              </a:ext>
            </a:extLst>
          </p:cNvPr>
          <p:cNvSpPr txBox="1"/>
          <p:nvPr/>
        </p:nvSpPr>
        <p:spPr>
          <a:xfrm>
            <a:off x="0" y="1981907"/>
            <a:ext cx="8844625" cy="3046988"/>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3"/>
              </a:rPr>
              <a:t>Unreal Engine VoIP Voice Chat System for Multiplayer #2 Technical Explanation Overview</a:t>
            </a: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4"/>
              </a:rPr>
              <a:t>Unreal Engine VoIP Voice Chat System for Multiplayer #3 Blueprints: How it works?</a:t>
            </a: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5"/>
              </a:rPr>
              <a:t>Gameplay Mechanics Technical Overview (alpha stage)</a:t>
            </a: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6"/>
              </a:rPr>
              <a:t>Unreal Engine 5 (UE5) Horror Industrial Footage</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7754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134D-5C46-4EAB-9196-01301394D4F1}"/>
              </a:ext>
            </a:extLst>
          </p:cNvPr>
          <p:cNvSpPr>
            <a:spLocks noGrp="1"/>
          </p:cNvSpPr>
          <p:nvPr>
            <p:ph type="title"/>
          </p:nvPr>
        </p:nvSpPr>
        <p:spPr>
          <a:xfrm>
            <a:off x="-540327" y="381222"/>
            <a:ext cx="8229600" cy="1143000"/>
          </a:xfrm>
        </p:spPr>
        <p:txBody>
          <a:bodyPr/>
          <a:lstStyle/>
          <a:p>
            <a:r>
              <a:rPr lang="el-GR" b="1" dirty="0">
                <a:latin typeface="Arial" panose="020B0604020202020204" pitchFamily="34" charset="0"/>
                <a:cs typeface="Arial" panose="020B0604020202020204" pitchFamily="34" charset="0"/>
              </a:rPr>
              <a:t>Τι προσφέρει η έρευνα?</a:t>
            </a:r>
            <a:endParaRPr lang="en-US" dirty="0"/>
          </a:p>
        </p:txBody>
      </p:sp>
      <p:sp>
        <p:nvSpPr>
          <p:cNvPr id="4" name="TextBox 3">
            <a:extLst>
              <a:ext uri="{FF2B5EF4-FFF2-40B4-BE49-F238E27FC236}">
                <a16:creationId xmlns:a16="http://schemas.microsoft.com/office/drawing/2014/main" id="{16957E1E-4178-48DE-A28A-C528772D942A}"/>
              </a:ext>
            </a:extLst>
          </p:cNvPr>
          <p:cNvSpPr txBox="1"/>
          <p:nvPr/>
        </p:nvSpPr>
        <p:spPr>
          <a:xfrm>
            <a:off x="313944" y="1141119"/>
            <a:ext cx="8586216" cy="5632311"/>
          </a:xfrm>
          <a:prstGeom prst="rect">
            <a:avLst/>
          </a:prstGeom>
          <a:noFill/>
        </p:spPr>
        <p:txBody>
          <a:bodyPr wrap="square">
            <a:spAutoFit/>
          </a:bodyPr>
          <a:lstStyle/>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Καινοτομία πραγματικού χρόνου επικοινωνίας </a:t>
            </a:r>
            <a:r>
              <a:rPr lang="en-US" sz="2400" dirty="0">
                <a:latin typeface="Arial" panose="020B0604020202020204" pitchFamily="34" charset="0"/>
                <a:cs typeface="Arial" panose="020B0604020202020204" pitchFamily="34" charset="0"/>
              </a:rPr>
              <a:t>VoIP </a:t>
            </a:r>
            <a:r>
              <a:rPr lang="el-GR" sz="2400" dirty="0">
                <a:latin typeface="Arial" panose="020B0604020202020204" pitchFamily="34" charset="0"/>
                <a:cs typeface="Arial" panose="020B0604020202020204" pitchFamily="34" charset="0"/>
              </a:rPr>
              <a:t>στην </a:t>
            </a:r>
            <a:r>
              <a:rPr lang="en-US" sz="2400" dirty="0">
                <a:latin typeface="Arial" panose="020B0604020202020204" pitchFamily="34" charset="0"/>
                <a:cs typeface="Arial" panose="020B0604020202020204" pitchFamily="34" charset="0"/>
              </a:rPr>
              <a:t>Unreal Engine (Walkie-talkie radio &amp; Cellphone)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Virtual World – Computer Generated (</a:t>
            </a:r>
            <a:r>
              <a:rPr lang="en-US" sz="2400" i="1" dirty="0">
                <a:latin typeface="Arial" panose="020B0604020202020204" pitchFamily="34" charset="0"/>
                <a:cs typeface="Arial" panose="020B0604020202020204" pitchFamily="34" charset="0"/>
              </a:rPr>
              <a:t>CGI</a:t>
            </a:r>
            <a:r>
              <a:rPr lang="en-US" sz="24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Technological Research &amp; Surveys </a:t>
            </a:r>
            <a:r>
              <a:rPr lang="el-GR" sz="2400" dirty="0">
                <a:latin typeface="Arial" panose="020B0604020202020204" pitchFamily="34" charset="0"/>
                <a:cs typeface="Arial" panose="020B0604020202020204" pitchFamily="34" charset="0"/>
              </a:rPr>
              <a:t>για κατεύθυνση ζητήσεις</a:t>
            </a:r>
            <a:r>
              <a:rPr lang="en-US" sz="2400" dirty="0">
                <a:latin typeface="Arial" panose="020B0604020202020204" pitchFamily="34" charset="0"/>
                <a:cs typeface="Arial" panose="020B0604020202020204" pitchFamily="34" charset="0"/>
              </a:rPr>
              <a:t> </a:t>
            </a:r>
            <a:r>
              <a:rPr lang="el-GR" sz="2400" dirty="0">
                <a:latin typeface="Arial" panose="020B0604020202020204" pitchFamily="34" charset="0"/>
                <a:cs typeface="Arial" panose="020B0604020202020204" pitchFamily="34" charset="0"/>
              </a:rPr>
              <a:t>χαρακτηριστικών</a:t>
            </a:r>
            <a:r>
              <a:rPr lang="en-US" sz="2400" dirty="0">
                <a:latin typeface="Arial" panose="020B0604020202020204" pitchFamily="34" charset="0"/>
                <a:cs typeface="Arial" panose="020B0604020202020204" pitchFamily="34" charset="0"/>
              </a:rPr>
              <a:t> (</a:t>
            </a:r>
            <a:r>
              <a:rPr lang="el-GR" sz="2400" i="1" dirty="0">
                <a:latin typeface="Arial" panose="020B0604020202020204" pitchFamily="34" charset="0"/>
                <a:cs typeface="Arial" panose="020B0604020202020204" pitchFamily="34" charset="0"/>
              </a:rPr>
              <a:t>ποσοτική &amp; ποιοτική ανάλυση</a:t>
            </a:r>
            <a:r>
              <a:rPr lang="el-GR"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Επιστημολογία &amp; Διεπιστημονικότητα</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Virtual Immersion – Multiplayer Mechanics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Genre Driven experience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3D modeling &amp; Architectural visualization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Sound Effects (</a:t>
            </a:r>
            <a:r>
              <a:rPr lang="en-US" sz="2400" i="1" dirty="0">
                <a:latin typeface="Arial" panose="020B0604020202020204" pitchFamily="34" charset="0"/>
                <a:cs typeface="Arial" panose="020B0604020202020204" pitchFamily="34" charset="0"/>
              </a:rPr>
              <a:t>Signal modulation</a:t>
            </a:r>
            <a:r>
              <a:rPr lang="en-US" sz="24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Software Platform Architecture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Layers of Abstraction</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Χρήση των τεχνικών αυτών για </a:t>
            </a:r>
            <a:r>
              <a:rPr lang="en-US" sz="2400" dirty="0">
                <a:latin typeface="Arial" panose="020B0604020202020204" pitchFamily="34" charset="0"/>
                <a:cs typeface="Arial" panose="020B0604020202020204" pitchFamily="34" charset="0"/>
              </a:rPr>
              <a:t>simulation </a:t>
            </a:r>
            <a:r>
              <a:rPr lang="el-GR" sz="2400" dirty="0">
                <a:latin typeface="Arial" panose="020B0604020202020204" pitchFamily="34" charset="0"/>
                <a:cs typeface="Arial" panose="020B0604020202020204" pitchFamily="34" charset="0"/>
              </a:rPr>
              <a:t>οποιαδήποτε έρευνας σε οποιαδήποτε τομέα</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Project Management Approach</a:t>
            </a:r>
          </a:p>
        </p:txBody>
      </p:sp>
    </p:spTree>
    <p:extLst>
      <p:ext uri="{BB962C8B-B14F-4D97-AF65-F5344CB8AC3E}">
        <p14:creationId xmlns:p14="http://schemas.microsoft.com/office/powerpoint/2010/main" val="1891340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79F6-9370-4948-ACA1-C8BC7A0BF4ED}"/>
              </a:ext>
            </a:extLst>
          </p:cNvPr>
          <p:cNvSpPr>
            <a:spLocks noGrp="1"/>
          </p:cNvSpPr>
          <p:nvPr>
            <p:ph type="title"/>
          </p:nvPr>
        </p:nvSpPr>
        <p:spPr>
          <a:xfrm>
            <a:off x="0" y="347790"/>
            <a:ext cx="7034784" cy="1249362"/>
          </a:xfrm>
        </p:spPr>
        <p:txBody>
          <a:bodyPr/>
          <a:lstStyle/>
          <a:p>
            <a:r>
              <a:rPr lang="el-GR" sz="4400" b="1" dirty="0">
                <a:latin typeface="Arial" panose="020B0604020202020204" pitchFamily="34" charset="0"/>
                <a:cs typeface="Arial" panose="020B0604020202020204" pitchFamily="34" charset="0"/>
              </a:rPr>
              <a:t>Η τρέχουσα υλοποίηση του έργου</a:t>
            </a:r>
            <a:br>
              <a:rPr lang="en-US" sz="4400" b="1" dirty="0">
                <a:latin typeface="Arial" panose="020B0604020202020204" pitchFamily="34" charset="0"/>
                <a:cs typeface="Arial" panose="020B0604020202020204" pitchFamily="34" charset="0"/>
              </a:rPr>
            </a:br>
            <a:endParaRPr lang="en-US" dirty="0"/>
          </a:p>
        </p:txBody>
      </p:sp>
      <p:sp>
        <p:nvSpPr>
          <p:cNvPr id="3" name="TextBox 2">
            <a:extLst>
              <a:ext uri="{FF2B5EF4-FFF2-40B4-BE49-F238E27FC236}">
                <a16:creationId xmlns:a16="http://schemas.microsoft.com/office/drawing/2014/main" id="{CF72E4F5-9305-4C09-9DE7-E6FCBA3AA565}"/>
              </a:ext>
            </a:extLst>
          </p:cNvPr>
          <p:cNvSpPr txBox="1"/>
          <p:nvPr/>
        </p:nvSpPr>
        <p:spPr>
          <a:xfrm>
            <a:off x="0" y="1827401"/>
            <a:ext cx="8644128" cy="2800767"/>
          </a:xfrm>
          <a:prstGeom prst="rect">
            <a:avLst/>
          </a:prstGeom>
          <a:noFill/>
        </p:spPr>
        <p:txBody>
          <a:bodyPr wrap="square" rtlCol="0">
            <a:spAutoFit/>
          </a:bodyPr>
          <a:lstStyle/>
          <a:p>
            <a:r>
              <a:rPr lang="el-GR" sz="2400" dirty="0">
                <a:effectLst/>
                <a:latin typeface="Arial" panose="020B0604020202020204" pitchFamily="34" charset="0"/>
                <a:ea typeface="Calibri" panose="020F0502020204030204" pitchFamily="34" charset="0"/>
                <a:cs typeface="Arial" panose="020B0604020202020204" pitchFamily="34" charset="0"/>
              </a:rPr>
              <a:t>Η παρούσα εργασία συστημάτων παιχνιδιού εγκρίθηκε και δημοσιεύτηκε στην επίσημη πλατφόρμα της </a:t>
            </a:r>
            <a:r>
              <a:rPr lang="en-US" sz="24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3"/>
              </a:rPr>
              <a:t>Unreal Engine Marketplace</a:t>
            </a:r>
            <a:r>
              <a:rPr lang="el-GR" sz="2400" dirty="0">
                <a:effectLst/>
                <a:latin typeface="Arial" panose="020B0604020202020204" pitchFamily="34" charset="0"/>
                <a:ea typeface="Calibri" panose="020F0502020204030204" pitchFamily="34" charset="0"/>
                <a:cs typeface="Arial" panose="020B0604020202020204" pitchFamily="34" charset="0"/>
              </a:rPr>
              <a:t> καθώς </a:t>
            </a:r>
          </a:p>
          <a:p>
            <a:r>
              <a:rPr lang="el-GR" sz="2400" dirty="0">
                <a:effectLst/>
                <a:latin typeface="Arial" panose="020B0604020202020204" pitchFamily="34" charset="0"/>
                <a:ea typeface="Calibri" panose="020F0502020204030204" pitchFamily="34" charset="0"/>
                <a:cs typeface="Arial" panose="020B0604020202020204" pitchFamily="34" charset="0"/>
              </a:rPr>
              <a:t>έλαβε τα σωστά βήματα/</a:t>
            </a:r>
            <a:r>
              <a:rPr lang="en-US" sz="2400" dirty="0">
                <a:effectLst/>
                <a:latin typeface="Arial" panose="020B0604020202020204" pitchFamily="34" charset="0"/>
                <a:ea typeface="Calibri" panose="020F0502020204030204" pitchFamily="34" charset="0"/>
                <a:cs typeface="Arial" panose="020B0604020202020204" pitchFamily="34" charset="0"/>
              </a:rPr>
              <a:t>Guidelines</a:t>
            </a:r>
            <a:r>
              <a:rPr lang="el-GR" sz="2400" dirty="0">
                <a:effectLst/>
                <a:latin typeface="Arial" panose="020B0604020202020204" pitchFamily="34" charset="0"/>
                <a:ea typeface="Calibri" panose="020F0502020204030204" pitchFamily="34" charset="0"/>
                <a:cs typeface="Arial" panose="020B0604020202020204" pitchFamily="34" charset="0"/>
              </a:rPr>
              <a:t> που θα συνοψίσουμε παρακάτω για να έρθει εις πέρας ένα </a:t>
            </a:r>
            <a:r>
              <a:rPr lang="en-US" sz="2400" dirty="0">
                <a:effectLst/>
                <a:latin typeface="Arial" panose="020B0604020202020204" pitchFamily="34" charset="0"/>
                <a:ea typeface="Calibri" panose="020F0502020204030204" pitchFamily="34" charset="0"/>
                <a:cs typeface="Arial" panose="020B0604020202020204" pitchFamily="34" charset="0"/>
              </a:rPr>
              <a:t>project </a:t>
            </a:r>
            <a:r>
              <a:rPr lang="el-GR" sz="2400" dirty="0">
                <a:effectLst/>
                <a:latin typeface="Arial" panose="020B0604020202020204" pitchFamily="34" charset="0"/>
                <a:ea typeface="Calibri" panose="020F0502020204030204" pitchFamily="34" charset="0"/>
                <a:cs typeface="Arial" panose="020B0604020202020204" pitchFamily="34" charset="0"/>
              </a:rPr>
              <a:t>κομμάτι </a:t>
            </a:r>
            <a:r>
              <a:rPr lang="en-US" sz="2400" dirty="0">
                <a:effectLst/>
                <a:latin typeface="Arial" panose="020B0604020202020204" pitchFamily="34" charset="0"/>
                <a:ea typeface="Calibri" panose="020F0502020204030204" pitchFamily="34" charset="0"/>
                <a:cs typeface="Arial" panose="020B0604020202020204" pitchFamily="34" charset="0"/>
              </a:rPr>
              <a:t>video</a:t>
            </a:r>
            <a:r>
              <a:rPr lang="el-GR" sz="2400" dirty="0">
                <a:effectLst/>
                <a:latin typeface="Arial" panose="020B0604020202020204" pitchFamily="34" charset="0"/>
                <a:ea typeface="Calibri" panose="020F0502020204030204" pitchFamily="34" charset="0"/>
                <a:cs typeface="Arial" panose="020B0604020202020204" pitchFamily="34" charset="0"/>
              </a:rPr>
              <a:t>-</a:t>
            </a:r>
            <a:r>
              <a:rPr lang="en-US" sz="2400" dirty="0">
                <a:effectLst/>
                <a:latin typeface="Arial" panose="020B0604020202020204" pitchFamily="34" charset="0"/>
                <a:ea typeface="Calibri" panose="020F0502020204030204" pitchFamily="34" charset="0"/>
                <a:cs typeface="Arial" panose="020B0604020202020204" pitchFamily="34" charset="0"/>
              </a:rPr>
              <a:t>game</a:t>
            </a:r>
            <a:r>
              <a:rPr lang="el-GR" sz="2400" dirty="0">
                <a:effectLst/>
                <a:latin typeface="Arial" panose="020B0604020202020204" pitchFamily="34" charset="0"/>
                <a:ea typeface="Calibri" panose="020F0502020204030204" pitchFamily="34" charset="0"/>
                <a:cs typeface="Arial" panose="020B0604020202020204" pitchFamily="34" charset="0"/>
              </a:rPr>
              <a:t> με σωστή ροή από ιδέα -&gt; υλοποίηση.</a:t>
            </a: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r>
              <a:rPr lang="el-GR" sz="3200" dirty="0">
                <a:latin typeface="Arial" panose="020B0604020202020204" pitchFamily="34" charset="0"/>
                <a:cs typeface="Arial" panose="020B0604020202020204" pitchFamily="34" charset="0"/>
              </a:rPr>
              <a:t> </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74730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WER_USER_POWER_POINT_EXCEL_LINK_TAG_NAME" val="{&quot;Id&quot;:&quot;POWER_USER_LINK_368C6818_E283_45D3_982B_2A7C1F716965&quot;,&quot;SourceFullName&quot;:&quot;https://www.youtube.com/embed/2QcsIlXXc1M?feature=oembed&quot;,&quot;LastUpdate&quot;:&quot;2022-05-09 1:51 PM&quot;,&quot;UpdatedBy&quot;:&quot;backt&quot;,&quot;IsLinked&quot;:false,&quot;IsBrokenLink&quot;:false,&quot;Type&quot;: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7177</TotalTime>
  <Words>2967</Words>
  <Application>Microsoft Office PowerPoint</Application>
  <PresentationFormat>On-screen Show (4:3)</PresentationFormat>
  <Paragraphs>323</Paragraphs>
  <Slides>29</Slides>
  <Notes>28</Notes>
  <HiddenSlides>0</HiddenSlides>
  <MMClips>1</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Arial</vt:lpstr>
      <vt:lpstr>Calibri</vt:lpstr>
      <vt:lpstr>Cambria Math</vt:lpstr>
      <vt:lpstr>Century Gothic</vt:lpstr>
      <vt:lpstr>Saira SemiCondensed ExtraBold</vt:lpstr>
      <vt:lpstr>Sora</vt:lpstr>
      <vt:lpstr>Office Theme</vt:lpstr>
      <vt:lpstr>1_Office Theme</vt:lpstr>
      <vt:lpstr>PowerPoint Presentation</vt:lpstr>
      <vt:lpstr>Σχετικά με εμένα: </vt:lpstr>
      <vt:lpstr>ΕΥΧΑΡΙΣΤΙΕΣ</vt:lpstr>
      <vt:lpstr> Voice Over IP</vt:lpstr>
      <vt:lpstr>PowerPoint Presentation</vt:lpstr>
      <vt:lpstr>PowerPoint Presentation</vt:lpstr>
      <vt:lpstr>Gameplay mechanics –  technical Videos</vt:lpstr>
      <vt:lpstr>Τι προσφέρει η έρευνα?</vt:lpstr>
      <vt:lpstr>Η τρέχουσα υλοποίηση του έργου </vt:lpstr>
      <vt:lpstr>Product Steps</vt:lpstr>
      <vt:lpstr>Τι ερευνήθηκε? </vt:lpstr>
      <vt:lpstr>Flow of Simulation evolution (1) </vt:lpstr>
      <vt:lpstr>Flow of Simulation evolution (2) </vt:lpstr>
      <vt:lpstr>Flow of Simulation evolution (3) </vt:lpstr>
      <vt:lpstr>Flow of Simulation evolution (4) </vt:lpstr>
      <vt:lpstr>PowerPoint Presentation</vt:lpstr>
      <vt:lpstr>ΓΙΑΤΙ ΑΝΑΦΕΡΟΝΤΑΙ ΌΛΑ ΑΥΤΆ? </vt:lpstr>
      <vt:lpstr>Venn Diagram</vt:lpstr>
      <vt:lpstr>Gaming Industry Rise</vt:lpstr>
      <vt:lpstr>PowerPoint Presentation</vt:lpstr>
      <vt:lpstr>Βασικές απαιτήσεις</vt:lpstr>
      <vt:lpstr>Παραδοσιακός τρόπος rendering – raycast != raytrace</vt:lpstr>
      <vt:lpstr>Unreal Engine as Engine</vt:lpstr>
      <vt:lpstr>Σύγκριση τίτλων – metaverse concept</vt:lpstr>
      <vt:lpstr>Πίνακας Σύγκρισης Παιχτών</vt:lpstr>
      <vt:lpstr>Product Reverse Engineer &amp; Forward</vt:lpstr>
      <vt:lpstr>PowerPoint Presentation</vt:lpstr>
      <vt:lpstr>Thank You!</vt:lpstr>
      <vt:lpstr>BIBLIOGRAPHY</vt:lpstr>
    </vt:vector>
  </TitlesOfParts>
  <Company>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Vhyna Ortega</dc:creator>
  <cp:lastModifiedBy>Michail M</cp:lastModifiedBy>
  <cp:revision>591</cp:revision>
  <cp:lastPrinted>2017-10-27T14:03:26Z</cp:lastPrinted>
  <dcterms:created xsi:type="dcterms:W3CDTF">2015-10-17T16:20:42Z</dcterms:created>
  <dcterms:modified xsi:type="dcterms:W3CDTF">2022-05-14T12:29:41Z</dcterms:modified>
</cp:coreProperties>
</file>