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60" r:id="rId4"/>
    <p:sldId id="295" r:id="rId5"/>
    <p:sldId id="296" r:id="rId6"/>
    <p:sldId id="263" r:id="rId7"/>
    <p:sldId id="291" r:id="rId8"/>
    <p:sldId id="297" r:id="rId9"/>
    <p:sldId id="298" r:id="rId10"/>
    <p:sldId id="312" r:id="rId11"/>
    <p:sldId id="313" r:id="rId12"/>
    <p:sldId id="314" r:id="rId13"/>
    <p:sldId id="315" r:id="rId14"/>
    <p:sldId id="316" r:id="rId15"/>
    <p:sldId id="311" r:id="rId16"/>
    <p:sldId id="299" r:id="rId17"/>
    <p:sldId id="300" r:id="rId18"/>
    <p:sldId id="301" r:id="rId19"/>
    <p:sldId id="303" r:id="rId20"/>
    <p:sldId id="302" r:id="rId21"/>
    <p:sldId id="304" r:id="rId22"/>
    <p:sldId id="305" r:id="rId23"/>
    <p:sldId id="306" r:id="rId24"/>
    <p:sldId id="307" r:id="rId25"/>
    <p:sldId id="308" r:id="rId26"/>
    <p:sldId id="309" r:id="rId27"/>
    <p:sldId id="310" r:id="rId28"/>
    <p:sldId id="294"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B9D7"/>
    <a:srgbClr val="B3DC27"/>
    <a:srgbClr val="FF7F00"/>
    <a:srgbClr val="73BAD7"/>
    <a:srgbClr val="808080"/>
    <a:srgbClr val="969696"/>
    <a:srgbClr val="000000"/>
    <a:srgbClr val="333333"/>
    <a:srgbClr val="EC2C0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660"/>
  </p:normalViewPr>
  <p:slideViewPr>
    <p:cSldViewPr>
      <p:cViewPr varScale="1">
        <p:scale>
          <a:sx n="114" d="100"/>
          <a:sy n="114" d="100"/>
        </p:scale>
        <p:origin x="1272" y="10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215972222222222"/>
          <c:y val="3.9682539682539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Compare Results</c:v>
                </c:pt>
              </c:strCache>
            </c:strRef>
          </c:tx>
          <c:dPt>
            <c:idx val="0"/>
            <c:bubble3D val="0"/>
            <c:spPr>
              <a:solidFill>
                <a:srgbClr val="73BAD7"/>
              </a:solidFill>
              <a:ln w="19050">
                <a:solidFill>
                  <a:schemeClr val="lt1"/>
                </a:solidFill>
              </a:ln>
              <a:effectLst/>
            </c:spPr>
            <c:extLst>
              <c:ext xmlns:c16="http://schemas.microsoft.com/office/drawing/2014/chart" uri="{C3380CC4-5D6E-409C-BE32-E72D297353CC}">
                <c16:uniqueId val="{00000001-8899-4A47-BA3A-DB1E06E0723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899-4A47-BA3A-DB1E06E0723B}"/>
              </c:ext>
            </c:extLst>
          </c:dPt>
          <c:cat>
            <c:strRef>
              <c:f>Sheet1!$A$2:$A$3</c:f>
              <c:strCache>
                <c:ptCount val="2"/>
                <c:pt idx="0">
                  <c:v>Wireshark</c:v>
                </c:pt>
                <c:pt idx="1">
                  <c:v>tcpdump</c:v>
                </c:pt>
              </c:strCache>
            </c:strRef>
          </c:cat>
          <c:val>
            <c:numRef>
              <c:f>Sheet1!$B$2:$B$3</c:f>
              <c:numCache>
                <c:formatCode>General</c:formatCode>
                <c:ptCount val="2"/>
                <c:pt idx="0">
                  <c:v>14</c:v>
                </c:pt>
                <c:pt idx="1">
                  <c:v>7</c:v>
                </c:pt>
              </c:numCache>
            </c:numRef>
          </c:val>
          <c:extLst>
            <c:ext xmlns:c16="http://schemas.microsoft.com/office/drawing/2014/chart" uri="{C3380CC4-5D6E-409C-BE32-E72D297353CC}">
              <c16:uniqueId val="{00000004-8899-4A47-BA3A-DB1E06E0723B}"/>
            </c:ext>
          </c:extLst>
        </c:ser>
        <c:dLbls>
          <c:showLegendKey val="0"/>
          <c:showVal val="0"/>
          <c:showCatName val="0"/>
          <c:showSerName val="0"/>
          <c:showPercent val="0"/>
          <c:showBubbleSize val="0"/>
          <c:showLeaderLines val="1"/>
        </c:dLbls>
        <c:firstSliceAng val="0"/>
        <c:holeSize val="75"/>
      </c:doughnutChart>
      <c:spPr>
        <a:noFill/>
        <a:ln w="25400">
          <a:noFill/>
        </a:ln>
        <a:effectLst/>
      </c:spPr>
    </c:plotArea>
    <c:legend>
      <c:legendPos val="b"/>
      <c:layout>
        <c:manualLayout>
          <c:xMode val="edge"/>
          <c:yMode val="edge"/>
          <c:x val="0.42392752989209681"/>
          <c:y val="0.89702568428946383"/>
          <c:w val="0.37668197725284336"/>
          <c:h val="0.1029743157105361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2ED546-8F8A-4858-9B77-064528DDE4F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9219" name="Rectangle 3">
            <a:extLst>
              <a:ext uri="{FF2B5EF4-FFF2-40B4-BE49-F238E27FC236}">
                <a16:creationId xmlns:a16="http://schemas.microsoft.com/office/drawing/2014/main" id="{564C571F-D1B3-4946-BC09-AF4FBC849CDD}"/>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9220" name="Rectangle 4">
            <a:extLst>
              <a:ext uri="{FF2B5EF4-FFF2-40B4-BE49-F238E27FC236}">
                <a16:creationId xmlns:a16="http://schemas.microsoft.com/office/drawing/2014/main" id="{21D34F23-B6F5-4236-873E-F72AA9C91BE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a:extLst>
              <a:ext uri="{FF2B5EF4-FFF2-40B4-BE49-F238E27FC236}">
                <a16:creationId xmlns:a16="http://schemas.microsoft.com/office/drawing/2014/main" id="{CE75ED08-5ED7-47EE-9655-C3D599D0B37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22" name="Rectangle 6">
            <a:extLst>
              <a:ext uri="{FF2B5EF4-FFF2-40B4-BE49-F238E27FC236}">
                <a16:creationId xmlns:a16="http://schemas.microsoft.com/office/drawing/2014/main" id="{FC7BC525-42DB-4BDA-890D-4DC7ED7664DF}"/>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9223" name="Rectangle 7">
            <a:extLst>
              <a:ext uri="{FF2B5EF4-FFF2-40B4-BE49-F238E27FC236}">
                <a16:creationId xmlns:a16="http://schemas.microsoft.com/office/drawing/2014/main" id="{A02233C5-A702-4FEE-87EA-7D9CF97BB05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EBD7E31-A296-4A31-886A-98276D854C4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8" name="Freeform 12">
            <a:extLst>
              <a:ext uri="{FF2B5EF4-FFF2-40B4-BE49-F238E27FC236}">
                <a16:creationId xmlns:a16="http://schemas.microsoft.com/office/drawing/2014/main" id="{3C47BA1E-1396-480B-84ED-329FC6D7AD8E}"/>
              </a:ext>
            </a:extLst>
          </p:cNvPr>
          <p:cNvSpPr>
            <a:spLocks/>
          </p:cNvSpPr>
          <p:nvPr/>
        </p:nvSpPr>
        <p:spPr bwMode="gray">
          <a:xfrm>
            <a:off x="-9525" y="2997200"/>
            <a:ext cx="2205038" cy="2663825"/>
          </a:xfrm>
          <a:custGeom>
            <a:avLst/>
            <a:gdLst>
              <a:gd name="T0" fmla="*/ 0 w 1406"/>
              <a:gd name="T1" fmla="*/ 1678 h 1678"/>
              <a:gd name="T2" fmla="*/ 0 w 1406"/>
              <a:gd name="T3" fmla="*/ 1134 h 1678"/>
              <a:gd name="T4" fmla="*/ 1406 w 1406"/>
              <a:gd name="T5" fmla="*/ 0 h 1678"/>
              <a:gd name="T6" fmla="*/ 1406 w 1406"/>
              <a:gd name="T7" fmla="*/ 91 h 1678"/>
              <a:gd name="T8" fmla="*/ 0 w 1406"/>
              <a:gd name="T9" fmla="*/ 1678 h 1678"/>
            </a:gdLst>
            <a:ahLst/>
            <a:cxnLst>
              <a:cxn ang="0">
                <a:pos x="T0" y="T1"/>
              </a:cxn>
              <a:cxn ang="0">
                <a:pos x="T2" y="T3"/>
              </a:cxn>
              <a:cxn ang="0">
                <a:pos x="T4" y="T5"/>
              </a:cxn>
              <a:cxn ang="0">
                <a:pos x="T6" y="T7"/>
              </a:cxn>
              <a:cxn ang="0">
                <a:pos x="T8" y="T9"/>
              </a:cxn>
            </a:cxnLst>
            <a:rect l="0" t="0" r="r" b="b"/>
            <a:pathLst>
              <a:path w="1406" h="1678">
                <a:moveTo>
                  <a:pt x="0" y="1678"/>
                </a:moveTo>
                <a:lnTo>
                  <a:pt x="0" y="1134"/>
                </a:lnTo>
                <a:lnTo>
                  <a:pt x="1406" y="0"/>
                </a:lnTo>
                <a:lnTo>
                  <a:pt x="1406" y="91"/>
                </a:lnTo>
                <a:lnTo>
                  <a:pt x="0" y="1678"/>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103" name="Picture 7">
            <a:extLst>
              <a:ext uri="{FF2B5EF4-FFF2-40B4-BE49-F238E27FC236}">
                <a16:creationId xmlns:a16="http://schemas.microsoft.com/office/drawing/2014/main" id="{EBDD682F-B259-4BB0-9F83-A3E00B163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447800" y="1782763"/>
            <a:ext cx="7359650" cy="1609725"/>
          </a:xfrm>
          <a:prstGeom prst="rect">
            <a:avLst/>
          </a:prstGeom>
          <a:noFill/>
          <a:extLst>
            <a:ext uri="{909E8E84-426E-40DD-AFC4-6F175D3DCCD1}">
              <a14:hiddenFill xmlns:a14="http://schemas.microsoft.com/office/drawing/2010/main">
                <a:solidFill>
                  <a:srgbClr val="FFFFFF"/>
                </a:solidFill>
              </a14:hiddenFill>
            </a:ext>
          </a:extLst>
        </p:spPr>
      </p:pic>
      <p:sp>
        <p:nvSpPr>
          <p:cNvPr id="4104" name="Freeform 8">
            <a:extLst>
              <a:ext uri="{FF2B5EF4-FFF2-40B4-BE49-F238E27FC236}">
                <a16:creationId xmlns:a16="http://schemas.microsoft.com/office/drawing/2014/main" id="{BDB8F43B-E184-4A6E-88C7-0BAB144808C4}"/>
              </a:ext>
            </a:extLst>
          </p:cNvPr>
          <p:cNvSpPr>
            <a:spLocks/>
          </p:cNvSpPr>
          <p:nvPr/>
        </p:nvSpPr>
        <p:spPr bwMode="gray">
          <a:xfrm>
            <a:off x="568325" y="-9525"/>
            <a:ext cx="1784350" cy="6875463"/>
          </a:xfrm>
          <a:custGeom>
            <a:avLst/>
            <a:gdLst>
              <a:gd name="T0" fmla="*/ 0 w 1124"/>
              <a:gd name="T1" fmla="*/ 0 h 4343"/>
              <a:gd name="T2" fmla="*/ 490 w 1124"/>
              <a:gd name="T3" fmla="*/ 2 h 4343"/>
              <a:gd name="T4" fmla="*/ 1124 w 1124"/>
              <a:gd name="T5" fmla="*/ 1373 h 4343"/>
              <a:gd name="T6" fmla="*/ 1124 w 1124"/>
              <a:gd name="T7" fmla="*/ 2036 h 4343"/>
              <a:gd name="T8" fmla="*/ 889 w 1124"/>
              <a:gd name="T9" fmla="*/ 4343 h 4343"/>
              <a:gd name="T10" fmla="*/ 526 w 1124"/>
              <a:gd name="T11" fmla="*/ 4343 h 4343"/>
              <a:gd name="T12" fmla="*/ 1079 w 1124"/>
              <a:gd name="T13" fmla="*/ 2031 h 4343"/>
              <a:gd name="T14" fmla="*/ 1079 w 1124"/>
              <a:gd name="T15" fmla="*/ 1383 h 4343"/>
              <a:gd name="T16" fmla="*/ 0 w 1124"/>
              <a:gd name="T17" fmla="*/ 0 h 4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Freeform 9">
            <a:extLst>
              <a:ext uri="{FF2B5EF4-FFF2-40B4-BE49-F238E27FC236}">
                <a16:creationId xmlns:a16="http://schemas.microsoft.com/office/drawing/2014/main" id="{6A86B405-ADB0-45B7-ADD0-A4EAEA2F8145}"/>
              </a:ext>
            </a:extLst>
          </p:cNvPr>
          <p:cNvSpPr>
            <a:spLocks/>
          </p:cNvSpPr>
          <p:nvPr/>
        </p:nvSpPr>
        <p:spPr bwMode="gray">
          <a:xfrm>
            <a:off x="-12700" y="-9525"/>
            <a:ext cx="2392363" cy="6880225"/>
          </a:xfrm>
          <a:custGeom>
            <a:avLst/>
            <a:gdLst>
              <a:gd name="T0" fmla="*/ 181 w 1507"/>
              <a:gd name="T1" fmla="*/ 0 h 4334"/>
              <a:gd name="T2" fmla="*/ 1507 w 1507"/>
              <a:gd name="T3" fmla="*/ 1379 h 4334"/>
              <a:gd name="T4" fmla="*/ 1507 w 1507"/>
              <a:gd name="T5" fmla="*/ 2036 h 4334"/>
              <a:gd name="T6" fmla="*/ 727 w 1507"/>
              <a:gd name="T7" fmla="*/ 4334 h 4334"/>
              <a:gd name="T8" fmla="*/ 2 w 1507"/>
              <a:gd name="T9" fmla="*/ 4334 h 4334"/>
              <a:gd name="T10" fmla="*/ 2 w 1507"/>
              <a:gd name="T11" fmla="*/ 4162 h 4334"/>
              <a:gd name="T12" fmla="*/ 1441 w 1507"/>
              <a:gd name="T13" fmla="*/ 1936 h 4334"/>
              <a:gd name="T14" fmla="*/ 1441 w 1507"/>
              <a:gd name="T15" fmla="*/ 1447 h 4334"/>
              <a:gd name="T16" fmla="*/ 8 w 1507"/>
              <a:gd name="T17" fmla="*/ 434 h 4334"/>
              <a:gd name="T18" fmla="*/ 0 w 1507"/>
              <a:gd name="T19" fmla="*/ 6 h 4334"/>
              <a:gd name="T20" fmla="*/ 181 w 1507"/>
              <a:gd name="T21" fmla="*/ 0 h 4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Freeform 10">
            <a:extLst>
              <a:ext uri="{FF2B5EF4-FFF2-40B4-BE49-F238E27FC236}">
                <a16:creationId xmlns:a16="http://schemas.microsoft.com/office/drawing/2014/main" id="{F6CCE866-328F-49C1-A058-CAC658DCAC6E}"/>
              </a:ext>
            </a:extLst>
          </p:cNvPr>
          <p:cNvSpPr>
            <a:spLocks/>
          </p:cNvSpPr>
          <p:nvPr/>
        </p:nvSpPr>
        <p:spPr bwMode="gray">
          <a:xfrm>
            <a:off x="2557463" y="0"/>
            <a:ext cx="3022600" cy="6858000"/>
          </a:xfrm>
          <a:custGeom>
            <a:avLst/>
            <a:gdLst>
              <a:gd name="T0" fmla="*/ 1904 w 1904"/>
              <a:gd name="T1" fmla="*/ 0 h 4354"/>
              <a:gd name="T2" fmla="*/ 1178 w 1904"/>
              <a:gd name="T3" fmla="*/ 0 h 4354"/>
              <a:gd name="T4" fmla="*/ 0 w 1904"/>
              <a:gd name="T5" fmla="*/ 1342 h 4354"/>
              <a:gd name="T6" fmla="*/ 0 w 1904"/>
              <a:gd name="T7" fmla="*/ 1950 h 4354"/>
              <a:gd name="T8" fmla="*/ 498 w 1904"/>
              <a:gd name="T9" fmla="*/ 4354 h 4354"/>
              <a:gd name="T10" fmla="*/ 1088 w 1904"/>
              <a:gd name="T11" fmla="*/ 4354 h 4354"/>
              <a:gd name="T12" fmla="*/ 44 w 1904"/>
              <a:gd name="T13" fmla="*/ 1985 h 4354"/>
              <a:gd name="T14" fmla="*/ 44 w 1904"/>
              <a:gd name="T15" fmla="*/ 1361 h 4354"/>
              <a:gd name="T16" fmla="*/ 1904 w 1904"/>
              <a:gd name="T17"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Freeform 11">
            <a:extLst>
              <a:ext uri="{FF2B5EF4-FFF2-40B4-BE49-F238E27FC236}">
                <a16:creationId xmlns:a16="http://schemas.microsoft.com/office/drawing/2014/main" id="{BFAD08D0-D174-44B5-92F9-D66A3703ACFA}"/>
              </a:ext>
            </a:extLst>
          </p:cNvPr>
          <p:cNvSpPr>
            <a:spLocks/>
          </p:cNvSpPr>
          <p:nvPr/>
        </p:nvSpPr>
        <p:spPr bwMode="gray">
          <a:xfrm>
            <a:off x="2959100" y="-14288"/>
            <a:ext cx="2711450" cy="1887538"/>
          </a:xfrm>
          <a:custGeom>
            <a:avLst/>
            <a:gdLst>
              <a:gd name="T0" fmla="*/ 1708 w 1708"/>
              <a:gd name="T1" fmla="*/ 1 h 1189"/>
              <a:gd name="T2" fmla="*/ 1379 w 1708"/>
              <a:gd name="T3" fmla="*/ 0 h 1189"/>
              <a:gd name="T4" fmla="*/ 0 w 1708"/>
              <a:gd name="T5" fmla="*/ 1189 h 1189"/>
              <a:gd name="T6" fmla="*/ 1708 w 1708"/>
              <a:gd name="T7" fmla="*/ 1 h 1189"/>
            </a:gdLst>
            <a:ahLst/>
            <a:cxnLst>
              <a:cxn ang="0">
                <a:pos x="T0" y="T1"/>
              </a:cxn>
              <a:cxn ang="0">
                <a:pos x="T2" y="T3"/>
              </a:cxn>
              <a:cxn ang="0">
                <a:pos x="T4" y="T5"/>
              </a:cxn>
              <a:cxn ang="0">
                <a:pos x="T6" y="T7"/>
              </a:cxn>
            </a:cxnLst>
            <a:rect l="0" t="0" r="r" b="b"/>
            <a:pathLst>
              <a:path w="1708" h="1189">
                <a:moveTo>
                  <a:pt x="1708" y="1"/>
                </a:moveTo>
                <a:lnTo>
                  <a:pt x="1379" y="0"/>
                </a:lnTo>
                <a:lnTo>
                  <a:pt x="0" y="1189"/>
                </a:lnTo>
                <a:lnTo>
                  <a:pt x="1708" y="1"/>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Freeform 13">
            <a:extLst>
              <a:ext uri="{FF2B5EF4-FFF2-40B4-BE49-F238E27FC236}">
                <a16:creationId xmlns:a16="http://schemas.microsoft.com/office/drawing/2014/main" id="{B8307585-6ED2-41EC-AD97-AA6ADBA45F59}"/>
              </a:ext>
            </a:extLst>
          </p:cNvPr>
          <p:cNvSpPr>
            <a:spLocks/>
          </p:cNvSpPr>
          <p:nvPr/>
        </p:nvSpPr>
        <p:spPr bwMode="gray">
          <a:xfrm>
            <a:off x="2498725" y="-9525"/>
            <a:ext cx="6105525" cy="6867525"/>
          </a:xfrm>
          <a:custGeom>
            <a:avLst/>
            <a:gdLst>
              <a:gd name="T0" fmla="*/ 3665 w 3846"/>
              <a:gd name="T1" fmla="*/ 0 h 4354"/>
              <a:gd name="T2" fmla="*/ 2122 w 3846"/>
              <a:gd name="T3" fmla="*/ 0 h 4354"/>
              <a:gd name="T4" fmla="*/ 0 w 3846"/>
              <a:gd name="T5" fmla="*/ 1339 h 4354"/>
              <a:gd name="T6" fmla="*/ 0 w 3846"/>
              <a:gd name="T7" fmla="*/ 1950 h 4354"/>
              <a:gd name="T8" fmla="*/ 1215 w 3846"/>
              <a:gd name="T9" fmla="*/ 4354 h 4354"/>
              <a:gd name="T10" fmla="*/ 1941 w 3846"/>
              <a:gd name="T11" fmla="*/ 4354 h 4354"/>
              <a:gd name="T12" fmla="*/ 72 w 3846"/>
              <a:gd name="T13" fmla="*/ 1877 h 4354"/>
              <a:gd name="T14" fmla="*/ 72 w 3846"/>
              <a:gd name="T15" fmla="*/ 1361 h 4354"/>
              <a:gd name="T16" fmla="*/ 3846 w 3846"/>
              <a:gd name="T17" fmla="*/ 0 h 4354"/>
              <a:gd name="T18" fmla="*/ 2122 w 3846"/>
              <a:gd name="T19"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Freeform 14">
            <a:extLst>
              <a:ext uri="{FF2B5EF4-FFF2-40B4-BE49-F238E27FC236}">
                <a16:creationId xmlns:a16="http://schemas.microsoft.com/office/drawing/2014/main" id="{D062673A-E509-4A24-B7F1-593BCB94B204}"/>
              </a:ext>
            </a:extLst>
          </p:cNvPr>
          <p:cNvSpPr>
            <a:spLocks/>
          </p:cNvSpPr>
          <p:nvPr/>
        </p:nvSpPr>
        <p:spPr bwMode="gray">
          <a:xfrm>
            <a:off x="-9525" y="185738"/>
            <a:ext cx="2246313" cy="5984875"/>
          </a:xfrm>
          <a:custGeom>
            <a:avLst/>
            <a:gdLst>
              <a:gd name="T0" fmla="*/ 0 w 1415"/>
              <a:gd name="T1" fmla="*/ 0 h 3770"/>
              <a:gd name="T2" fmla="*/ 1415 w 1415"/>
              <a:gd name="T3" fmla="*/ 1197 h 3770"/>
              <a:gd name="T4" fmla="*/ 1415 w 1415"/>
              <a:gd name="T5" fmla="*/ 1862 h 3770"/>
              <a:gd name="T6" fmla="*/ 0 w 1415"/>
              <a:gd name="T7" fmla="*/ 3770 h 3770"/>
              <a:gd name="T8" fmla="*/ 0 w 1415"/>
              <a:gd name="T9" fmla="*/ 3272 h 3770"/>
              <a:gd name="T10" fmla="*/ 1376 w 1415"/>
              <a:gd name="T11" fmla="*/ 1801 h 3770"/>
              <a:gd name="T12" fmla="*/ 1376 w 1415"/>
              <a:gd name="T13" fmla="*/ 1272 h 3770"/>
              <a:gd name="T14" fmla="*/ 6 w 1415"/>
              <a:gd name="T15" fmla="*/ 962 h 3770"/>
              <a:gd name="T16" fmla="*/ 0 w 1415"/>
              <a:gd name="T17" fmla="*/ 0 h 3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Freeform 15">
            <a:extLst>
              <a:ext uri="{FF2B5EF4-FFF2-40B4-BE49-F238E27FC236}">
                <a16:creationId xmlns:a16="http://schemas.microsoft.com/office/drawing/2014/main" id="{388939D2-E8D0-4E39-A81C-E6E1BAD3F5D1}"/>
              </a:ext>
            </a:extLst>
          </p:cNvPr>
          <p:cNvSpPr>
            <a:spLocks/>
          </p:cNvSpPr>
          <p:nvPr/>
        </p:nvSpPr>
        <p:spPr bwMode="gray">
          <a:xfrm>
            <a:off x="2608263" y="642938"/>
            <a:ext cx="6540500" cy="6215062"/>
          </a:xfrm>
          <a:custGeom>
            <a:avLst/>
            <a:gdLst>
              <a:gd name="T0" fmla="*/ 4115 w 4120"/>
              <a:gd name="T1" fmla="*/ 0 h 3915"/>
              <a:gd name="T2" fmla="*/ 4120 w 4120"/>
              <a:gd name="T3" fmla="*/ 500 h 3915"/>
              <a:gd name="T4" fmla="*/ 61 w 4120"/>
              <a:gd name="T5" fmla="*/ 1059 h 3915"/>
              <a:gd name="T6" fmla="*/ 61 w 4120"/>
              <a:gd name="T7" fmla="*/ 1466 h 3915"/>
              <a:gd name="T8" fmla="*/ 2419 w 4120"/>
              <a:gd name="T9" fmla="*/ 3915 h 3915"/>
              <a:gd name="T10" fmla="*/ 1830 w 4120"/>
              <a:gd name="T11" fmla="*/ 3915 h 3915"/>
              <a:gd name="T12" fmla="*/ 0 w 4120"/>
              <a:gd name="T13" fmla="*/ 1449 h 3915"/>
              <a:gd name="T14" fmla="*/ 0 w 4120"/>
              <a:gd name="T15" fmla="*/ 967 h 3915"/>
              <a:gd name="T16" fmla="*/ 4115 w 4120"/>
              <a:gd name="T17" fmla="*/ 0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Freeform 16">
            <a:extLst>
              <a:ext uri="{FF2B5EF4-FFF2-40B4-BE49-F238E27FC236}">
                <a16:creationId xmlns:a16="http://schemas.microsoft.com/office/drawing/2014/main" id="{315934E8-AB42-434D-BB5E-DE764CA89EF8}"/>
              </a:ext>
            </a:extLst>
          </p:cNvPr>
          <p:cNvSpPr>
            <a:spLocks/>
          </p:cNvSpPr>
          <p:nvPr/>
        </p:nvSpPr>
        <p:spPr bwMode="gray">
          <a:xfrm>
            <a:off x="2586038" y="-17463"/>
            <a:ext cx="6557962" cy="6875463"/>
          </a:xfrm>
          <a:custGeom>
            <a:avLst/>
            <a:gdLst>
              <a:gd name="T0" fmla="*/ 4131 w 4131"/>
              <a:gd name="T1" fmla="*/ 0 h 4348"/>
              <a:gd name="T2" fmla="*/ 4126 w 4131"/>
              <a:gd name="T3" fmla="*/ 494 h 4348"/>
              <a:gd name="T4" fmla="*/ 55 w 4131"/>
              <a:gd name="T5" fmla="*/ 1404 h 4348"/>
              <a:gd name="T6" fmla="*/ 55 w 4131"/>
              <a:gd name="T7" fmla="*/ 1853 h 4348"/>
              <a:gd name="T8" fmla="*/ 3156 w 4131"/>
              <a:gd name="T9" fmla="*/ 4348 h 4348"/>
              <a:gd name="T10" fmla="*/ 2067 w 4131"/>
              <a:gd name="T11" fmla="*/ 4348 h 4348"/>
              <a:gd name="T12" fmla="*/ 0 w 4131"/>
              <a:gd name="T13" fmla="*/ 1882 h 4348"/>
              <a:gd name="T14" fmla="*/ 0 w 4131"/>
              <a:gd name="T15" fmla="*/ 1355 h 4348"/>
              <a:gd name="T16" fmla="*/ 3615 w 4131"/>
              <a:gd name="T17" fmla="*/ 0 h 4348"/>
              <a:gd name="T18" fmla="*/ 4131 w 4131"/>
              <a:gd name="T19" fmla="*/ 0 h 4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Freeform 17">
            <a:extLst>
              <a:ext uri="{FF2B5EF4-FFF2-40B4-BE49-F238E27FC236}">
                <a16:creationId xmlns:a16="http://schemas.microsoft.com/office/drawing/2014/main" id="{17361249-FC90-4861-839B-84F0D5D69CB1}"/>
              </a:ext>
            </a:extLst>
          </p:cNvPr>
          <p:cNvSpPr>
            <a:spLocks/>
          </p:cNvSpPr>
          <p:nvPr/>
        </p:nvSpPr>
        <p:spPr bwMode="gray">
          <a:xfrm>
            <a:off x="2771775" y="-26988"/>
            <a:ext cx="5761038" cy="2087563"/>
          </a:xfrm>
          <a:custGeom>
            <a:avLst/>
            <a:gdLst>
              <a:gd name="T0" fmla="*/ 0 w 3629"/>
              <a:gd name="T1" fmla="*/ 1315 h 1315"/>
              <a:gd name="T2" fmla="*/ 2858 w 3629"/>
              <a:gd name="T3" fmla="*/ 0 h 1315"/>
              <a:gd name="T4" fmla="*/ 3629 w 3629"/>
              <a:gd name="T5" fmla="*/ 0 h 1315"/>
              <a:gd name="T6" fmla="*/ 0 w 3629"/>
              <a:gd name="T7" fmla="*/ 1315 h 1315"/>
            </a:gdLst>
            <a:ahLst/>
            <a:cxnLst>
              <a:cxn ang="0">
                <a:pos x="T0" y="T1"/>
              </a:cxn>
              <a:cxn ang="0">
                <a:pos x="T2" y="T3"/>
              </a:cxn>
              <a:cxn ang="0">
                <a:pos x="T4" y="T5"/>
              </a:cxn>
              <a:cxn ang="0">
                <a:pos x="T6" y="T7"/>
              </a:cxn>
            </a:cxnLst>
            <a:rect l="0" t="0" r="r" b="b"/>
            <a:pathLst>
              <a:path w="3629" h="1315">
                <a:moveTo>
                  <a:pt x="0" y="1315"/>
                </a:moveTo>
                <a:lnTo>
                  <a:pt x="2858" y="0"/>
                </a:lnTo>
                <a:lnTo>
                  <a:pt x="3629" y="0"/>
                </a:lnTo>
                <a:lnTo>
                  <a:pt x="0" y="1315"/>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Freeform 18">
            <a:extLst>
              <a:ext uri="{FF2B5EF4-FFF2-40B4-BE49-F238E27FC236}">
                <a16:creationId xmlns:a16="http://schemas.microsoft.com/office/drawing/2014/main" id="{4A16C3E3-83D3-479C-9B5E-2DF31324DF6E}"/>
              </a:ext>
            </a:extLst>
          </p:cNvPr>
          <p:cNvSpPr>
            <a:spLocks/>
          </p:cNvSpPr>
          <p:nvPr/>
        </p:nvSpPr>
        <p:spPr bwMode="gray">
          <a:xfrm>
            <a:off x="2555875" y="2924175"/>
            <a:ext cx="3384550" cy="3944938"/>
          </a:xfrm>
          <a:custGeom>
            <a:avLst/>
            <a:gdLst>
              <a:gd name="T0" fmla="*/ 0 w 2132"/>
              <a:gd name="T1" fmla="*/ 0 h 2495"/>
              <a:gd name="T2" fmla="*/ 2132 w 2132"/>
              <a:gd name="T3" fmla="*/ 2495 h 2495"/>
              <a:gd name="T4" fmla="*/ 1814 w 2132"/>
              <a:gd name="T5" fmla="*/ 2495 h 2495"/>
              <a:gd name="T6" fmla="*/ 0 w 2132"/>
              <a:gd name="T7" fmla="*/ 0 h 2495"/>
            </a:gdLst>
            <a:ahLst/>
            <a:cxnLst>
              <a:cxn ang="0">
                <a:pos x="T0" y="T1"/>
              </a:cxn>
              <a:cxn ang="0">
                <a:pos x="T2" y="T3"/>
              </a:cxn>
              <a:cxn ang="0">
                <a:pos x="T4" y="T5"/>
              </a:cxn>
              <a:cxn ang="0">
                <a:pos x="T6" y="T7"/>
              </a:cxn>
            </a:cxnLst>
            <a:rect l="0" t="0" r="r" b="b"/>
            <a:pathLst>
              <a:path w="2132" h="2495">
                <a:moveTo>
                  <a:pt x="0" y="0"/>
                </a:moveTo>
                <a:lnTo>
                  <a:pt x="2132" y="2495"/>
                </a:lnTo>
                <a:lnTo>
                  <a:pt x="1814" y="2495"/>
                </a:lnTo>
                <a:lnTo>
                  <a:pt x="0" y="0"/>
                </a:lnTo>
                <a:close/>
              </a:path>
            </a:pathLst>
          </a:custGeom>
          <a:solidFill>
            <a:srgbClr val="FFFFFF">
              <a:alpha val="3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Freeform 24">
            <a:extLst>
              <a:ext uri="{FF2B5EF4-FFF2-40B4-BE49-F238E27FC236}">
                <a16:creationId xmlns:a16="http://schemas.microsoft.com/office/drawing/2014/main" id="{CE26FA23-EDC5-443F-A072-FCED41009E8A}"/>
              </a:ext>
            </a:extLst>
          </p:cNvPr>
          <p:cNvSpPr>
            <a:spLocks/>
          </p:cNvSpPr>
          <p:nvPr/>
        </p:nvSpPr>
        <p:spPr bwMode="gray">
          <a:xfrm>
            <a:off x="-19050" y="180975"/>
            <a:ext cx="2262188" cy="1914525"/>
          </a:xfrm>
          <a:custGeom>
            <a:avLst/>
            <a:gdLst>
              <a:gd name="T0" fmla="*/ 1425 w 1425"/>
              <a:gd name="T1" fmla="*/ 1206 h 1206"/>
              <a:gd name="T2" fmla="*/ 0 w 1425"/>
              <a:gd name="T3" fmla="*/ 0 h 1206"/>
              <a:gd name="T4" fmla="*/ 0 w 1425"/>
              <a:gd name="T5" fmla="*/ 186 h 1206"/>
              <a:gd name="T6" fmla="*/ 1425 w 1425"/>
              <a:gd name="T7" fmla="*/ 1206 h 1206"/>
            </a:gdLst>
            <a:ahLst/>
            <a:cxnLst>
              <a:cxn ang="0">
                <a:pos x="T0" y="T1"/>
              </a:cxn>
              <a:cxn ang="0">
                <a:pos x="T2" y="T3"/>
              </a:cxn>
              <a:cxn ang="0">
                <a:pos x="T4" y="T5"/>
              </a:cxn>
              <a:cxn ang="0">
                <a:pos x="T6" y="T7"/>
              </a:cxn>
            </a:cxnLst>
            <a:rect l="0" t="0" r="r" b="b"/>
            <a:pathLst>
              <a:path w="1425" h="1206">
                <a:moveTo>
                  <a:pt x="1425" y="1206"/>
                </a:moveTo>
                <a:lnTo>
                  <a:pt x="0" y="0"/>
                </a:lnTo>
                <a:lnTo>
                  <a:pt x="0" y="186"/>
                </a:lnTo>
                <a:lnTo>
                  <a:pt x="1425" y="1206"/>
                </a:lnTo>
                <a:close/>
              </a:path>
            </a:pathLst>
          </a:custGeom>
          <a:solidFill>
            <a:srgbClr val="333333">
              <a:alpha val="39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Freeform 25">
            <a:extLst>
              <a:ext uri="{FF2B5EF4-FFF2-40B4-BE49-F238E27FC236}">
                <a16:creationId xmlns:a16="http://schemas.microsoft.com/office/drawing/2014/main" id="{A7EC1909-909A-4A8F-8C59-D61622A7DE2C}"/>
              </a:ext>
            </a:extLst>
          </p:cNvPr>
          <p:cNvSpPr>
            <a:spLocks/>
          </p:cNvSpPr>
          <p:nvPr/>
        </p:nvSpPr>
        <p:spPr bwMode="gray">
          <a:xfrm>
            <a:off x="-12700" y="3105150"/>
            <a:ext cx="2327275" cy="3762375"/>
          </a:xfrm>
          <a:custGeom>
            <a:avLst/>
            <a:gdLst>
              <a:gd name="T0" fmla="*/ 0 w 1466"/>
              <a:gd name="T1" fmla="*/ 2248 h 2370"/>
              <a:gd name="T2" fmla="*/ 1466 w 1466"/>
              <a:gd name="T3" fmla="*/ 0 h 2370"/>
              <a:gd name="T4" fmla="*/ 194 w 1466"/>
              <a:gd name="T5" fmla="*/ 2370 h 2370"/>
              <a:gd name="T6" fmla="*/ 4 w 1466"/>
              <a:gd name="T7" fmla="*/ 2364 h 2370"/>
              <a:gd name="T8" fmla="*/ 0 w 1466"/>
              <a:gd name="T9" fmla="*/ 2248 h 2370"/>
            </a:gdLst>
            <a:ahLst/>
            <a:cxnLst>
              <a:cxn ang="0">
                <a:pos x="T0" y="T1"/>
              </a:cxn>
              <a:cxn ang="0">
                <a:pos x="T2" y="T3"/>
              </a:cxn>
              <a:cxn ang="0">
                <a:pos x="T4" y="T5"/>
              </a:cxn>
              <a:cxn ang="0">
                <a:pos x="T6" y="T7"/>
              </a:cxn>
              <a:cxn ang="0">
                <a:pos x="T8" y="T9"/>
              </a:cxn>
            </a:cxnLst>
            <a:rect l="0" t="0" r="r" b="b"/>
            <a:pathLst>
              <a:path w="1466" h="2370">
                <a:moveTo>
                  <a:pt x="0" y="2248"/>
                </a:moveTo>
                <a:lnTo>
                  <a:pt x="1466" y="0"/>
                </a:lnTo>
                <a:lnTo>
                  <a:pt x="194" y="2370"/>
                </a:lnTo>
                <a:lnTo>
                  <a:pt x="4" y="2364"/>
                </a:lnTo>
                <a:lnTo>
                  <a:pt x="0" y="2248"/>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Freeform 26">
            <a:extLst>
              <a:ext uri="{FF2B5EF4-FFF2-40B4-BE49-F238E27FC236}">
                <a16:creationId xmlns:a16="http://schemas.microsoft.com/office/drawing/2014/main" id="{CAB7F20F-7005-47BB-AF7A-9503D54B010A}"/>
              </a:ext>
            </a:extLst>
          </p:cNvPr>
          <p:cNvSpPr>
            <a:spLocks/>
          </p:cNvSpPr>
          <p:nvPr/>
        </p:nvSpPr>
        <p:spPr bwMode="gray">
          <a:xfrm>
            <a:off x="-9525" y="1403350"/>
            <a:ext cx="2317750" cy="5265738"/>
          </a:xfrm>
          <a:custGeom>
            <a:avLst/>
            <a:gdLst>
              <a:gd name="T0" fmla="*/ 6 w 1460"/>
              <a:gd name="T1" fmla="*/ 0 h 3317"/>
              <a:gd name="T2" fmla="*/ 6 w 1460"/>
              <a:gd name="T3" fmla="*/ 643 h 3317"/>
              <a:gd name="T4" fmla="*/ 1410 w 1460"/>
              <a:gd name="T5" fmla="*/ 564 h 3317"/>
              <a:gd name="T6" fmla="*/ 1410 w 1460"/>
              <a:gd name="T7" fmla="*/ 1049 h 3317"/>
              <a:gd name="T8" fmla="*/ 0 w 1460"/>
              <a:gd name="T9" fmla="*/ 2852 h 3317"/>
              <a:gd name="T10" fmla="*/ 0 w 1460"/>
              <a:gd name="T11" fmla="*/ 3317 h 3317"/>
              <a:gd name="T12" fmla="*/ 1460 w 1460"/>
              <a:gd name="T13" fmla="*/ 1062 h 3317"/>
              <a:gd name="T14" fmla="*/ 1460 w 1460"/>
              <a:gd name="T15" fmla="*/ 505 h 3317"/>
              <a:gd name="T16" fmla="*/ 6 w 1460"/>
              <a:gd name="T17" fmla="*/ 0 h 3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32" name="Group 36">
            <a:extLst>
              <a:ext uri="{FF2B5EF4-FFF2-40B4-BE49-F238E27FC236}">
                <a16:creationId xmlns:a16="http://schemas.microsoft.com/office/drawing/2014/main" id="{088DC810-B187-43AD-8D50-57C93DDFD9E1}"/>
              </a:ext>
            </a:extLst>
          </p:cNvPr>
          <p:cNvGrpSpPr>
            <a:grpSpLocks/>
          </p:cNvGrpSpPr>
          <p:nvPr/>
        </p:nvGrpSpPr>
        <p:grpSpPr bwMode="auto">
          <a:xfrm>
            <a:off x="0" y="-19050"/>
            <a:ext cx="9153525" cy="6886575"/>
            <a:chOff x="0" y="0"/>
            <a:chExt cx="5760" cy="4326"/>
          </a:xfrm>
        </p:grpSpPr>
        <p:pic>
          <p:nvPicPr>
            <p:cNvPr id="4131" name="Picture 35">
              <a:extLst>
                <a:ext uri="{FF2B5EF4-FFF2-40B4-BE49-F238E27FC236}">
                  <a16:creationId xmlns:a16="http://schemas.microsoft.com/office/drawing/2014/main" id="{4B154F3C-293B-486F-85A9-BBEDCD87CF2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0" y="0"/>
              <a:ext cx="5760" cy="4326"/>
            </a:xfrm>
            <a:prstGeom prst="rect">
              <a:avLst/>
            </a:prstGeom>
            <a:noFill/>
            <a:extLst>
              <a:ext uri="{909E8E84-426E-40DD-AFC4-6F175D3DCCD1}">
                <a14:hiddenFill xmlns:a14="http://schemas.microsoft.com/office/drawing/2010/main">
                  <a:solidFill>
                    <a:srgbClr val="FFFFFF"/>
                  </a:solidFill>
                </a14:hiddenFill>
              </a:ext>
            </a:extLst>
          </p:spPr>
        </p:pic>
        <p:sp>
          <p:nvSpPr>
            <p:cNvPr id="4123" name="Rectangle 27">
              <a:extLst>
                <a:ext uri="{FF2B5EF4-FFF2-40B4-BE49-F238E27FC236}">
                  <a16:creationId xmlns:a16="http://schemas.microsoft.com/office/drawing/2014/main" id="{22300445-1AC2-472E-8C21-C77793DF83C5}"/>
                </a:ext>
              </a:extLst>
            </p:cNvPr>
            <p:cNvSpPr>
              <a:spLocks noChangeArrowheads="1"/>
            </p:cNvSpPr>
            <p:nvPr userDrawn="1"/>
          </p:nvSpPr>
          <p:spPr bwMode="gray">
            <a:xfrm>
              <a:off x="212" y="462"/>
              <a:ext cx="5334" cy="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00" name="Rectangle 4">
            <a:extLst>
              <a:ext uri="{FF2B5EF4-FFF2-40B4-BE49-F238E27FC236}">
                <a16:creationId xmlns:a16="http://schemas.microsoft.com/office/drawing/2014/main" id="{BEED128D-B3B7-4ACA-B205-1C45E25FFFE3}"/>
              </a:ext>
            </a:extLst>
          </p:cNvPr>
          <p:cNvSpPr>
            <a:spLocks noGrp="1" noChangeArrowheads="1"/>
          </p:cNvSpPr>
          <p:nvPr>
            <p:ph type="dt" sz="half" idx="2"/>
          </p:nvPr>
        </p:nvSpPr>
        <p:spPr>
          <a:xfrm>
            <a:off x="457200" y="6245225"/>
            <a:ext cx="2133600" cy="476250"/>
          </a:xfrm>
        </p:spPr>
        <p:txBody>
          <a:bodyPr/>
          <a:lstStyle>
            <a:lvl1pPr>
              <a:defRPr/>
            </a:lvl1pPr>
          </a:lstStyle>
          <a:p>
            <a:endParaRPr lang="en-US" altLang="en-US"/>
          </a:p>
        </p:txBody>
      </p:sp>
      <p:sp>
        <p:nvSpPr>
          <p:cNvPr id="4098" name="Rectangle 2">
            <a:extLst>
              <a:ext uri="{FF2B5EF4-FFF2-40B4-BE49-F238E27FC236}">
                <a16:creationId xmlns:a16="http://schemas.microsoft.com/office/drawing/2014/main" id="{871FFDE9-7FC9-4E2B-886E-654CCDD5FC25}"/>
              </a:ext>
            </a:extLst>
          </p:cNvPr>
          <p:cNvSpPr>
            <a:spLocks noGrp="1" noChangeArrowheads="1"/>
          </p:cNvSpPr>
          <p:nvPr>
            <p:ph type="ctrTitle"/>
          </p:nvPr>
        </p:nvSpPr>
        <p:spPr>
          <a:xfrm>
            <a:off x="985838" y="3817937"/>
            <a:ext cx="7772400" cy="885825"/>
          </a:xfrm>
        </p:spPr>
        <p:txBody>
          <a:bodyPr/>
          <a:lstStyle>
            <a:lvl1pPr algn="r">
              <a:defRPr/>
            </a:lvl1pPr>
          </a:lstStyle>
          <a:p>
            <a:pPr lvl="0"/>
            <a:r>
              <a:rPr lang="en-US" altLang="en-US" noProof="0" dirty="0"/>
              <a:t>Click to edit Master title style</a:t>
            </a:r>
          </a:p>
        </p:txBody>
      </p:sp>
      <p:sp>
        <p:nvSpPr>
          <p:cNvPr id="4099" name="Rectangle 3">
            <a:extLst>
              <a:ext uri="{FF2B5EF4-FFF2-40B4-BE49-F238E27FC236}">
                <a16:creationId xmlns:a16="http://schemas.microsoft.com/office/drawing/2014/main" id="{42B7EA2E-AB7C-470B-B0E3-471446DCE7BB}"/>
              </a:ext>
            </a:extLst>
          </p:cNvPr>
          <p:cNvSpPr>
            <a:spLocks noGrp="1" noChangeArrowheads="1"/>
          </p:cNvSpPr>
          <p:nvPr>
            <p:ph type="subTitle" idx="1"/>
          </p:nvPr>
        </p:nvSpPr>
        <p:spPr>
          <a:xfrm>
            <a:off x="4629150" y="3505200"/>
            <a:ext cx="4129088" cy="457200"/>
          </a:xfrm>
        </p:spPr>
        <p:txBody>
          <a:bodyPr/>
          <a:lstStyle>
            <a:lvl1pPr marL="0" indent="0" algn="dist">
              <a:buFontTx/>
              <a:buNone/>
              <a:defRPr sz="2000" b="1">
                <a:solidFill>
                  <a:srgbClr val="777777"/>
                </a:solidFill>
              </a:defRPr>
            </a:lvl1pPr>
          </a:lstStyle>
          <a:p>
            <a:pPr lvl="0"/>
            <a:r>
              <a:rPr lang="en-US" altLang="en-US" noProof="0"/>
              <a:t>Click to edit Master subtitle style</a:t>
            </a:r>
          </a:p>
        </p:txBody>
      </p:sp>
      <p:sp>
        <p:nvSpPr>
          <p:cNvPr id="4126" name="Text Box 30">
            <a:extLst>
              <a:ext uri="{FF2B5EF4-FFF2-40B4-BE49-F238E27FC236}">
                <a16:creationId xmlns:a16="http://schemas.microsoft.com/office/drawing/2014/main" id="{1F592671-2E77-4436-A20B-BFB6DA9B169B}"/>
              </a:ext>
            </a:extLst>
          </p:cNvPr>
          <p:cNvSpPr txBox="1">
            <a:spLocks noChangeArrowheads="1"/>
          </p:cNvSpPr>
          <p:nvPr/>
        </p:nvSpPr>
        <p:spPr bwMode="gray">
          <a:xfrm>
            <a:off x="7230256" y="5781675"/>
            <a:ext cx="152798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600" dirty="0">
                <a:latin typeface="Times New Roman" panose="02020603050405020304" pitchFamily="18" charset="0"/>
              </a:rPr>
              <a:t>Michail Markou</a:t>
            </a:r>
          </a:p>
        </p:txBody>
      </p:sp>
      <p:sp>
        <p:nvSpPr>
          <p:cNvPr id="4101" name="Rectangle 5">
            <a:extLst>
              <a:ext uri="{FF2B5EF4-FFF2-40B4-BE49-F238E27FC236}">
                <a16:creationId xmlns:a16="http://schemas.microsoft.com/office/drawing/2014/main" id="{2A5F4B9C-D3DE-47AC-9DB0-019D833D263D}"/>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4102" name="Rectangle 6">
            <a:extLst>
              <a:ext uri="{FF2B5EF4-FFF2-40B4-BE49-F238E27FC236}">
                <a16:creationId xmlns:a16="http://schemas.microsoft.com/office/drawing/2014/main" id="{507267F3-D9F0-4E20-9DE0-9DC3B11790AF}"/>
              </a:ext>
            </a:extLst>
          </p:cNvPr>
          <p:cNvSpPr>
            <a:spLocks noGrp="1" noChangeArrowheads="1"/>
          </p:cNvSpPr>
          <p:nvPr>
            <p:ph type="sldNum" sz="quarter" idx="4"/>
          </p:nvPr>
        </p:nvSpPr>
        <p:spPr>
          <a:xfrm>
            <a:off x="6553200" y="6245225"/>
            <a:ext cx="2133600" cy="476250"/>
          </a:xfrm>
        </p:spPr>
        <p:txBody>
          <a:bodyPr/>
          <a:lstStyle>
            <a:lvl1pPr>
              <a:defRPr/>
            </a:lvl1pPr>
          </a:lstStyle>
          <a:p>
            <a:fld id="{BF947521-52D5-4E92-B251-EB5753E0A63C}" type="slidenum">
              <a:rPr lang="en-US" altLang="en-US"/>
              <a:pPr/>
              <a:t>‹#›</a:t>
            </a:fld>
            <a:endParaRPr lang="en-US" altLang="en-US"/>
          </a:p>
        </p:txBody>
      </p:sp>
      <p:sp>
        <p:nvSpPr>
          <p:cNvPr id="4146" name="Rectangle 50">
            <a:extLst>
              <a:ext uri="{FF2B5EF4-FFF2-40B4-BE49-F238E27FC236}">
                <a16:creationId xmlns:a16="http://schemas.microsoft.com/office/drawing/2014/main" id="{6806E48F-656D-45DC-8ABC-F533B4975999}"/>
              </a:ext>
            </a:extLst>
          </p:cNvPr>
          <p:cNvSpPr>
            <a:spLocks noChangeArrowheads="1"/>
          </p:cNvSpPr>
          <p:nvPr/>
        </p:nvSpPr>
        <p:spPr bwMode="gray">
          <a:xfrm>
            <a:off x="341313" y="722313"/>
            <a:ext cx="8478837" cy="541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13CF-79BB-4BCE-9FDB-BEA9063A1D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81B419-AA90-4ECA-BEE1-4A9C8892F3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40D5D-F200-4EEA-BB29-B68E98578FE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5309D19-B184-4294-BEC8-197720701E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C0D65C3-19DB-4BBB-8AF0-CE0DEC4FF1C3}"/>
              </a:ext>
            </a:extLst>
          </p:cNvPr>
          <p:cNvSpPr>
            <a:spLocks noGrp="1"/>
          </p:cNvSpPr>
          <p:nvPr>
            <p:ph type="sldNum" sz="quarter" idx="12"/>
          </p:nvPr>
        </p:nvSpPr>
        <p:spPr/>
        <p:txBody>
          <a:bodyPr/>
          <a:lstStyle>
            <a:lvl1pPr>
              <a:defRPr/>
            </a:lvl1pPr>
          </a:lstStyle>
          <a:p>
            <a:fld id="{978B17A7-0030-4655-9D28-E9FCEE0F0252}" type="slidenum">
              <a:rPr lang="en-US" altLang="en-US"/>
              <a:pPr/>
              <a:t>‹#›</a:t>
            </a:fld>
            <a:endParaRPr lang="en-US" altLang="en-US"/>
          </a:p>
        </p:txBody>
      </p:sp>
    </p:spTree>
    <p:extLst>
      <p:ext uri="{BB962C8B-B14F-4D97-AF65-F5344CB8AC3E}">
        <p14:creationId xmlns:p14="http://schemas.microsoft.com/office/powerpoint/2010/main" val="73099811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34D360-5D72-422B-B04D-9A9DA27545A9}"/>
              </a:ext>
            </a:extLst>
          </p:cNvPr>
          <p:cNvSpPr>
            <a:spLocks noGrp="1"/>
          </p:cNvSpPr>
          <p:nvPr>
            <p:ph type="title" orient="vert"/>
          </p:nvPr>
        </p:nvSpPr>
        <p:spPr>
          <a:xfrm>
            <a:off x="6629400" y="198438"/>
            <a:ext cx="2057400" cy="59277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CDF527-B721-44B5-A729-A1A785319BB2}"/>
              </a:ext>
            </a:extLst>
          </p:cNvPr>
          <p:cNvSpPr>
            <a:spLocks noGrp="1"/>
          </p:cNvSpPr>
          <p:nvPr>
            <p:ph type="body" orient="vert" idx="1"/>
          </p:nvPr>
        </p:nvSpPr>
        <p:spPr>
          <a:xfrm>
            <a:off x="457200" y="198438"/>
            <a:ext cx="6019800" cy="5927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B38B0-FA3A-49B8-965A-5993BDDD0E0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9C43892-0CEF-4F55-A088-89C922CCEED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C3612B2-F44C-4A4B-8A13-06CA5AC4840B}"/>
              </a:ext>
            </a:extLst>
          </p:cNvPr>
          <p:cNvSpPr>
            <a:spLocks noGrp="1"/>
          </p:cNvSpPr>
          <p:nvPr>
            <p:ph type="sldNum" sz="quarter" idx="12"/>
          </p:nvPr>
        </p:nvSpPr>
        <p:spPr/>
        <p:txBody>
          <a:bodyPr/>
          <a:lstStyle>
            <a:lvl1pPr>
              <a:defRPr/>
            </a:lvl1pPr>
          </a:lstStyle>
          <a:p>
            <a:fld id="{69AA1613-39AF-4C80-9E6C-6E3A596C866D}" type="slidenum">
              <a:rPr lang="en-US" altLang="en-US"/>
              <a:pPr/>
              <a:t>‹#›</a:t>
            </a:fld>
            <a:endParaRPr lang="en-US" altLang="en-US"/>
          </a:p>
        </p:txBody>
      </p:sp>
    </p:spTree>
    <p:extLst>
      <p:ext uri="{BB962C8B-B14F-4D97-AF65-F5344CB8AC3E}">
        <p14:creationId xmlns:p14="http://schemas.microsoft.com/office/powerpoint/2010/main" val="164089382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7B2C-306A-499D-B258-95A01D809A1B}"/>
              </a:ext>
            </a:extLst>
          </p:cNvPr>
          <p:cNvSpPr>
            <a:spLocks noGrp="1"/>
          </p:cNvSpPr>
          <p:nvPr>
            <p:ph type="title"/>
          </p:nvPr>
        </p:nvSpPr>
        <p:spPr>
          <a:xfrm>
            <a:off x="903288" y="198438"/>
            <a:ext cx="6302375" cy="114300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4B8F344E-DE80-4C3B-B54B-7958E221C55E}"/>
              </a:ext>
            </a:extLst>
          </p:cNvPr>
          <p:cNvSpPr>
            <a:spLocks noGrp="1"/>
          </p:cNvSpPr>
          <p:nvPr>
            <p:ph type="chart" idx="1"/>
          </p:nvPr>
        </p:nvSpPr>
        <p:spPr>
          <a:xfrm>
            <a:off x="457200" y="1600200"/>
            <a:ext cx="8229600" cy="4525963"/>
          </a:xfrm>
        </p:spPr>
        <p:txBody>
          <a:bodyPr/>
          <a:lstStyle/>
          <a:p>
            <a:r>
              <a:rPr lang="en-US"/>
              <a:t>Click icon to add chart</a:t>
            </a:r>
          </a:p>
        </p:txBody>
      </p:sp>
      <p:sp>
        <p:nvSpPr>
          <p:cNvPr id="4" name="Date Placeholder 3">
            <a:extLst>
              <a:ext uri="{FF2B5EF4-FFF2-40B4-BE49-F238E27FC236}">
                <a16:creationId xmlns:a16="http://schemas.microsoft.com/office/drawing/2014/main" id="{6C96AC2E-6190-4BA7-AF0E-17622C6D7D8B}"/>
              </a:ext>
            </a:extLst>
          </p:cNvPr>
          <p:cNvSpPr>
            <a:spLocks noGrp="1"/>
          </p:cNvSpPr>
          <p:nvPr>
            <p:ph type="dt" sz="half" idx="10"/>
          </p:nvPr>
        </p:nvSpPr>
        <p:spPr>
          <a:xfrm>
            <a:off x="457200" y="6283325"/>
            <a:ext cx="2133600" cy="3048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59B9B72-EF8F-40DA-8116-777BFF93DCFF}"/>
              </a:ext>
            </a:extLst>
          </p:cNvPr>
          <p:cNvSpPr>
            <a:spLocks noGrp="1"/>
          </p:cNvSpPr>
          <p:nvPr>
            <p:ph type="ftr" sz="quarter" idx="11"/>
          </p:nvPr>
        </p:nvSpPr>
        <p:spPr>
          <a:xfrm>
            <a:off x="3124200" y="6283325"/>
            <a:ext cx="2895600" cy="3048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CD47D4E-6CCC-430A-B958-96CDD7A4CDFE}"/>
              </a:ext>
            </a:extLst>
          </p:cNvPr>
          <p:cNvSpPr>
            <a:spLocks noGrp="1"/>
          </p:cNvSpPr>
          <p:nvPr>
            <p:ph type="sldNum" sz="quarter" idx="12"/>
          </p:nvPr>
        </p:nvSpPr>
        <p:spPr>
          <a:xfrm>
            <a:off x="6553200" y="6283325"/>
            <a:ext cx="2133600" cy="304800"/>
          </a:xfrm>
        </p:spPr>
        <p:txBody>
          <a:bodyPr/>
          <a:lstStyle>
            <a:lvl1pPr>
              <a:defRPr/>
            </a:lvl1pPr>
          </a:lstStyle>
          <a:p>
            <a:fld id="{F3DFBF38-F2D6-4FAC-8A0B-847806A1428C}" type="slidenum">
              <a:rPr lang="en-US" altLang="en-US"/>
              <a:pPr/>
              <a:t>‹#›</a:t>
            </a:fld>
            <a:endParaRPr lang="en-US" altLang="en-US"/>
          </a:p>
        </p:txBody>
      </p:sp>
    </p:spTree>
    <p:extLst>
      <p:ext uri="{BB962C8B-B14F-4D97-AF65-F5344CB8AC3E}">
        <p14:creationId xmlns:p14="http://schemas.microsoft.com/office/powerpoint/2010/main" val="72493304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2906-127C-4990-B4EC-CB96A66AAB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05878E-2136-4B4B-842E-CEC21DDFD3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C3A4F-4D9A-429D-B5E1-09057899AE7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B05448E-EDD4-4D8B-97D2-7F93972C1319}"/>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7E8030A-05B4-454A-A604-7D0532B76429}"/>
              </a:ext>
            </a:extLst>
          </p:cNvPr>
          <p:cNvSpPr>
            <a:spLocks noGrp="1"/>
          </p:cNvSpPr>
          <p:nvPr>
            <p:ph type="sldNum" sz="quarter" idx="12"/>
          </p:nvPr>
        </p:nvSpPr>
        <p:spPr/>
        <p:txBody>
          <a:bodyPr/>
          <a:lstStyle>
            <a:lvl1pPr>
              <a:defRPr/>
            </a:lvl1pPr>
          </a:lstStyle>
          <a:p>
            <a:fld id="{27620189-6BBE-471A-885F-978BE219C41C}" type="slidenum">
              <a:rPr lang="en-US" altLang="en-US"/>
              <a:pPr/>
              <a:t>‹#›</a:t>
            </a:fld>
            <a:endParaRPr lang="en-US" altLang="en-US"/>
          </a:p>
        </p:txBody>
      </p:sp>
    </p:spTree>
    <p:extLst>
      <p:ext uri="{BB962C8B-B14F-4D97-AF65-F5344CB8AC3E}">
        <p14:creationId xmlns:p14="http://schemas.microsoft.com/office/powerpoint/2010/main" val="8660617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EE34-C8AB-47F3-B699-05CCBBDAFDF7}"/>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AED04A-3DA2-487E-85A8-1B706A82ED1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9D5957D-0BA0-4034-871E-21E8C356DB7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B55B6FA-5EB4-4654-B14E-4ACA70F80F7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9E5BA73-4354-4DB9-9D32-0C8D2BB86AD4}"/>
              </a:ext>
            </a:extLst>
          </p:cNvPr>
          <p:cNvSpPr>
            <a:spLocks noGrp="1"/>
          </p:cNvSpPr>
          <p:nvPr>
            <p:ph type="sldNum" sz="quarter" idx="12"/>
          </p:nvPr>
        </p:nvSpPr>
        <p:spPr/>
        <p:txBody>
          <a:bodyPr/>
          <a:lstStyle>
            <a:lvl1pPr>
              <a:defRPr/>
            </a:lvl1pPr>
          </a:lstStyle>
          <a:p>
            <a:fld id="{073D8EB7-6781-4E22-8415-537C966DD9D4}" type="slidenum">
              <a:rPr lang="en-US" altLang="en-US"/>
              <a:pPr/>
              <a:t>‹#›</a:t>
            </a:fld>
            <a:endParaRPr lang="en-US" altLang="en-US"/>
          </a:p>
        </p:txBody>
      </p:sp>
    </p:spTree>
    <p:extLst>
      <p:ext uri="{BB962C8B-B14F-4D97-AF65-F5344CB8AC3E}">
        <p14:creationId xmlns:p14="http://schemas.microsoft.com/office/powerpoint/2010/main" val="146296603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E1FB-FD0B-4B84-BCA7-71D4F87896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D0DB6F-A7F9-4D52-AD62-CCABB0017620}"/>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65FD9C-12F3-4F7B-AC0F-20C7D1E1991D}"/>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AC21FE-CB67-45A3-9850-934673FA7E2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73E9D38-983F-4179-A17C-C29CD871EA79}"/>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3CB3C752-0DA3-4736-B01C-E51945F49B93}"/>
              </a:ext>
            </a:extLst>
          </p:cNvPr>
          <p:cNvSpPr>
            <a:spLocks noGrp="1"/>
          </p:cNvSpPr>
          <p:nvPr>
            <p:ph type="sldNum" sz="quarter" idx="12"/>
          </p:nvPr>
        </p:nvSpPr>
        <p:spPr/>
        <p:txBody>
          <a:bodyPr/>
          <a:lstStyle>
            <a:lvl1pPr>
              <a:defRPr/>
            </a:lvl1pPr>
          </a:lstStyle>
          <a:p>
            <a:fld id="{EDFE6562-17B6-4A46-9EC9-E7C3352DAF8F}" type="slidenum">
              <a:rPr lang="en-US" altLang="en-US"/>
              <a:pPr/>
              <a:t>‹#›</a:t>
            </a:fld>
            <a:endParaRPr lang="en-US" altLang="en-US"/>
          </a:p>
        </p:txBody>
      </p:sp>
    </p:spTree>
    <p:extLst>
      <p:ext uri="{BB962C8B-B14F-4D97-AF65-F5344CB8AC3E}">
        <p14:creationId xmlns:p14="http://schemas.microsoft.com/office/powerpoint/2010/main" val="24758686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413E-5434-497F-BBFA-B9BC5F62537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044A14-C258-4F77-BEDC-B016DCA9A40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D7F669-9822-4CCC-A909-D3C289B89BE8}"/>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D6A906-0F83-469F-925C-D1C7819BC52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A40045-AE4C-48D8-8B2A-0C45A27A753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7CC0E0-B03A-4C51-90B5-3C46A5944EFA}"/>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F7BD6E0-3A36-406D-BA50-D9DB4D3CF03E}"/>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B648F23A-C223-4AE9-824A-14D97B4DA784}"/>
              </a:ext>
            </a:extLst>
          </p:cNvPr>
          <p:cNvSpPr>
            <a:spLocks noGrp="1"/>
          </p:cNvSpPr>
          <p:nvPr>
            <p:ph type="sldNum" sz="quarter" idx="12"/>
          </p:nvPr>
        </p:nvSpPr>
        <p:spPr/>
        <p:txBody>
          <a:bodyPr/>
          <a:lstStyle>
            <a:lvl1pPr>
              <a:defRPr/>
            </a:lvl1pPr>
          </a:lstStyle>
          <a:p>
            <a:fld id="{4B6ED9F1-9409-4B50-A6C4-1989172526A1}" type="slidenum">
              <a:rPr lang="en-US" altLang="en-US"/>
              <a:pPr/>
              <a:t>‹#›</a:t>
            </a:fld>
            <a:endParaRPr lang="en-US" altLang="en-US"/>
          </a:p>
        </p:txBody>
      </p:sp>
    </p:spTree>
    <p:extLst>
      <p:ext uri="{BB962C8B-B14F-4D97-AF65-F5344CB8AC3E}">
        <p14:creationId xmlns:p14="http://schemas.microsoft.com/office/powerpoint/2010/main" val="395865628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9019-1BE7-4023-B5D1-738B83C01F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7F8F48-441F-4E7B-80E4-4A2FC2E59606}"/>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B41EAE20-621F-4F2C-B5E6-C110390F764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E991A70A-1BE0-4A21-A428-00BD5F574D52}"/>
              </a:ext>
            </a:extLst>
          </p:cNvPr>
          <p:cNvSpPr>
            <a:spLocks noGrp="1"/>
          </p:cNvSpPr>
          <p:nvPr>
            <p:ph type="sldNum" sz="quarter" idx="12"/>
          </p:nvPr>
        </p:nvSpPr>
        <p:spPr/>
        <p:txBody>
          <a:bodyPr/>
          <a:lstStyle>
            <a:lvl1pPr>
              <a:defRPr/>
            </a:lvl1pPr>
          </a:lstStyle>
          <a:p>
            <a:fld id="{B0A56480-B4BB-4C2F-BFB3-96309FCE3F64}" type="slidenum">
              <a:rPr lang="en-US" altLang="en-US"/>
              <a:pPr/>
              <a:t>‹#›</a:t>
            </a:fld>
            <a:endParaRPr lang="en-US" altLang="en-US"/>
          </a:p>
        </p:txBody>
      </p:sp>
    </p:spTree>
    <p:extLst>
      <p:ext uri="{BB962C8B-B14F-4D97-AF65-F5344CB8AC3E}">
        <p14:creationId xmlns:p14="http://schemas.microsoft.com/office/powerpoint/2010/main" val="160164581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668AE6-A290-4A44-AE7D-FD4A35A60093}"/>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EB763264-FD82-4549-AAF9-9F6F73D5A701}"/>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00695667-2868-4F7D-8C8E-29901882213A}"/>
              </a:ext>
            </a:extLst>
          </p:cNvPr>
          <p:cNvSpPr>
            <a:spLocks noGrp="1"/>
          </p:cNvSpPr>
          <p:nvPr>
            <p:ph type="sldNum" sz="quarter" idx="12"/>
          </p:nvPr>
        </p:nvSpPr>
        <p:spPr/>
        <p:txBody>
          <a:bodyPr/>
          <a:lstStyle>
            <a:lvl1pPr>
              <a:defRPr/>
            </a:lvl1pPr>
          </a:lstStyle>
          <a:p>
            <a:fld id="{B6C87C96-627D-43B5-95EB-49AA354E08DB}" type="slidenum">
              <a:rPr lang="en-US" altLang="en-US"/>
              <a:pPr/>
              <a:t>‹#›</a:t>
            </a:fld>
            <a:endParaRPr lang="en-US" altLang="en-US"/>
          </a:p>
        </p:txBody>
      </p:sp>
    </p:spTree>
    <p:extLst>
      <p:ext uri="{BB962C8B-B14F-4D97-AF65-F5344CB8AC3E}">
        <p14:creationId xmlns:p14="http://schemas.microsoft.com/office/powerpoint/2010/main" val="855928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DEF1-7F82-47D8-84E0-16D36284831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41C4DB-9752-4404-8DF7-A66E3201E15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8EE85A-BAB2-4089-B6D6-A3E7B93B11A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A58E6-D017-4D6D-917A-3FA8DC27D548}"/>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DAC0615-21A7-4E9E-B9DB-4D451C96C44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3C3417E5-84AF-4FBF-9452-48ECB5706B13}"/>
              </a:ext>
            </a:extLst>
          </p:cNvPr>
          <p:cNvSpPr>
            <a:spLocks noGrp="1"/>
          </p:cNvSpPr>
          <p:nvPr>
            <p:ph type="sldNum" sz="quarter" idx="12"/>
          </p:nvPr>
        </p:nvSpPr>
        <p:spPr/>
        <p:txBody>
          <a:bodyPr/>
          <a:lstStyle>
            <a:lvl1pPr>
              <a:defRPr/>
            </a:lvl1pPr>
          </a:lstStyle>
          <a:p>
            <a:fld id="{6F2DF2B4-6AAB-4706-A7DD-3875F94EEE23}" type="slidenum">
              <a:rPr lang="en-US" altLang="en-US"/>
              <a:pPr/>
              <a:t>‹#›</a:t>
            </a:fld>
            <a:endParaRPr lang="en-US" altLang="en-US"/>
          </a:p>
        </p:txBody>
      </p:sp>
    </p:spTree>
    <p:extLst>
      <p:ext uri="{BB962C8B-B14F-4D97-AF65-F5344CB8AC3E}">
        <p14:creationId xmlns:p14="http://schemas.microsoft.com/office/powerpoint/2010/main" val="166689385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6142-4B3F-4F1D-A373-AB4C2620E82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634A5B-1D57-4566-BA2A-4CDCF4F4A97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30A4EC0-674A-41AB-9932-A2EDB7E2D61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33BFD-7DAA-4D58-BAC2-F31604ED7BC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AB35879-1CC9-4930-96C9-CB085F8303B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2D502FD-DEA2-4AAB-AAC0-9DE5379E6154}"/>
              </a:ext>
            </a:extLst>
          </p:cNvPr>
          <p:cNvSpPr>
            <a:spLocks noGrp="1"/>
          </p:cNvSpPr>
          <p:nvPr>
            <p:ph type="sldNum" sz="quarter" idx="12"/>
          </p:nvPr>
        </p:nvSpPr>
        <p:spPr/>
        <p:txBody>
          <a:bodyPr/>
          <a:lstStyle>
            <a:lvl1pPr>
              <a:defRPr/>
            </a:lvl1pPr>
          </a:lstStyle>
          <a:p>
            <a:fld id="{615DE8E9-BD3E-49A1-A212-B674949D6938}" type="slidenum">
              <a:rPr lang="en-US" altLang="en-US"/>
              <a:pPr/>
              <a:t>‹#›</a:t>
            </a:fld>
            <a:endParaRPr lang="en-US" altLang="en-US"/>
          </a:p>
        </p:txBody>
      </p:sp>
    </p:spTree>
    <p:extLst>
      <p:ext uri="{BB962C8B-B14F-4D97-AF65-F5344CB8AC3E}">
        <p14:creationId xmlns:p14="http://schemas.microsoft.com/office/powerpoint/2010/main" val="12940294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a:extLst>
              <a:ext uri="{FF2B5EF4-FFF2-40B4-BE49-F238E27FC236}">
                <a16:creationId xmlns:a16="http://schemas.microsoft.com/office/drawing/2014/main" id="{845BCD68-8BFB-4279-B1E1-C65E745DCCE6}"/>
              </a:ext>
            </a:extLst>
          </p:cNvPr>
          <p:cNvSpPr>
            <a:spLocks/>
          </p:cNvSpPr>
          <p:nvPr/>
        </p:nvSpPr>
        <p:spPr bwMode="gray">
          <a:xfrm>
            <a:off x="7658100" y="0"/>
            <a:ext cx="1104900" cy="6848475"/>
          </a:xfrm>
          <a:custGeom>
            <a:avLst/>
            <a:gdLst>
              <a:gd name="T0" fmla="*/ 312 w 696"/>
              <a:gd name="T1" fmla="*/ 0 h 4314"/>
              <a:gd name="T2" fmla="*/ 528 w 696"/>
              <a:gd name="T3" fmla="*/ 444 h 4314"/>
              <a:gd name="T4" fmla="*/ 696 w 696"/>
              <a:gd name="T5" fmla="*/ 960 h 4314"/>
              <a:gd name="T6" fmla="*/ 426 w 696"/>
              <a:gd name="T7" fmla="*/ 4314 h 4314"/>
              <a:gd name="T8" fmla="*/ 108 w 696"/>
              <a:gd name="T9" fmla="*/ 4314 h 4314"/>
              <a:gd name="T10" fmla="*/ 648 w 696"/>
              <a:gd name="T11" fmla="*/ 960 h 4314"/>
              <a:gd name="T12" fmla="*/ 456 w 696"/>
              <a:gd name="T13" fmla="*/ 432 h 4314"/>
              <a:gd name="T14" fmla="*/ 0 w 696"/>
              <a:gd name="T15" fmla="*/ 0 h 4314"/>
              <a:gd name="T16" fmla="*/ 312 w 696"/>
              <a:gd name="T17" fmla="*/ 0 h 4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a:extLst>
              <a:ext uri="{FF2B5EF4-FFF2-40B4-BE49-F238E27FC236}">
                <a16:creationId xmlns:a16="http://schemas.microsoft.com/office/drawing/2014/main" id="{A41A3334-8C42-4B3C-A747-D4D98F5F11BF}"/>
              </a:ext>
            </a:extLst>
          </p:cNvPr>
          <p:cNvSpPr>
            <a:spLocks/>
          </p:cNvSpPr>
          <p:nvPr/>
        </p:nvSpPr>
        <p:spPr bwMode="gray">
          <a:xfrm>
            <a:off x="1066800" y="0"/>
            <a:ext cx="7543800" cy="6858000"/>
          </a:xfrm>
          <a:custGeom>
            <a:avLst/>
            <a:gdLst>
              <a:gd name="T0" fmla="*/ 0 w 4752"/>
              <a:gd name="T1" fmla="*/ 0 h 4320"/>
              <a:gd name="T2" fmla="*/ 1536 w 4752"/>
              <a:gd name="T3" fmla="*/ 0 h 4320"/>
              <a:gd name="T4" fmla="*/ 4590 w 4752"/>
              <a:gd name="T5" fmla="*/ 450 h 4320"/>
              <a:gd name="T6" fmla="*/ 4752 w 4752"/>
              <a:gd name="T7" fmla="*/ 972 h 4320"/>
              <a:gd name="T8" fmla="*/ 3600 w 4752"/>
              <a:gd name="T9" fmla="*/ 4320 h 4320"/>
              <a:gd name="T10" fmla="*/ 3312 w 4752"/>
              <a:gd name="T11" fmla="*/ 4320 h 4320"/>
              <a:gd name="T12" fmla="*/ 4712 w 4752"/>
              <a:gd name="T13" fmla="*/ 994 h 4320"/>
              <a:gd name="T14" fmla="*/ 4518 w 4752"/>
              <a:gd name="T15" fmla="*/ 524 h 4320"/>
              <a:gd name="T16" fmla="*/ 0 w 4752"/>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a:extLst>
              <a:ext uri="{FF2B5EF4-FFF2-40B4-BE49-F238E27FC236}">
                <a16:creationId xmlns:a16="http://schemas.microsoft.com/office/drawing/2014/main" id="{AE8CCFB8-3ADB-438D-9054-30C80A27BF00}"/>
              </a:ext>
            </a:extLst>
          </p:cNvPr>
          <p:cNvSpPr>
            <a:spLocks/>
          </p:cNvSpPr>
          <p:nvPr/>
        </p:nvSpPr>
        <p:spPr bwMode="gray">
          <a:xfrm>
            <a:off x="5486400" y="1657350"/>
            <a:ext cx="2990850" cy="5200650"/>
          </a:xfrm>
          <a:custGeom>
            <a:avLst/>
            <a:gdLst>
              <a:gd name="T0" fmla="*/ 384 w 1884"/>
              <a:gd name="T1" fmla="*/ 3276 h 3276"/>
              <a:gd name="T2" fmla="*/ 1884 w 1884"/>
              <a:gd name="T3" fmla="*/ 0 h 3276"/>
              <a:gd name="T4" fmla="*/ 0 w 1884"/>
              <a:gd name="T5" fmla="*/ 3276 h 3276"/>
              <a:gd name="T6" fmla="*/ 384 w 1884"/>
              <a:gd name="T7" fmla="*/ 3276 h 3276"/>
            </a:gdLst>
            <a:ahLst/>
            <a:cxnLst>
              <a:cxn ang="0">
                <a:pos x="T0" y="T1"/>
              </a:cxn>
              <a:cxn ang="0">
                <a:pos x="T2" y="T3"/>
              </a:cxn>
              <a:cxn ang="0">
                <a:pos x="T4" y="T5"/>
              </a:cxn>
              <a:cxn ang="0">
                <a:pos x="T6" y="T7"/>
              </a:cxn>
            </a:cxnLst>
            <a:rect l="0" t="0" r="r" b="b"/>
            <a:pathLst>
              <a:path w="1884" h="3276">
                <a:moveTo>
                  <a:pt x="384" y="3276"/>
                </a:moveTo>
                <a:lnTo>
                  <a:pt x="1884" y="0"/>
                </a:lnTo>
                <a:lnTo>
                  <a:pt x="0" y="3276"/>
                </a:lnTo>
                <a:lnTo>
                  <a:pt x="384" y="3276"/>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a:extLst>
              <a:ext uri="{FF2B5EF4-FFF2-40B4-BE49-F238E27FC236}">
                <a16:creationId xmlns:a16="http://schemas.microsoft.com/office/drawing/2014/main" id="{964FE305-DE3D-47DA-A7C0-1BF912ACDE7F}"/>
              </a:ext>
            </a:extLst>
          </p:cNvPr>
          <p:cNvSpPr>
            <a:spLocks/>
          </p:cNvSpPr>
          <p:nvPr/>
        </p:nvSpPr>
        <p:spPr bwMode="gray">
          <a:xfrm>
            <a:off x="3429000" y="0"/>
            <a:ext cx="5172075" cy="6858000"/>
          </a:xfrm>
          <a:custGeom>
            <a:avLst/>
            <a:gdLst>
              <a:gd name="T0" fmla="*/ 0 w 3258"/>
              <a:gd name="T1" fmla="*/ 0 h 4320"/>
              <a:gd name="T2" fmla="*/ 3082 w 3258"/>
              <a:gd name="T3" fmla="*/ 475 h 4320"/>
              <a:gd name="T4" fmla="*/ 3210 w 3258"/>
              <a:gd name="T5" fmla="*/ 936 h 4320"/>
              <a:gd name="T6" fmla="*/ 1728 w 3258"/>
              <a:gd name="T7" fmla="*/ 4320 h 4320"/>
              <a:gd name="T8" fmla="*/ 1872 w 3258"/>
              <a:gd name="T9" fmla="*/ 4320 h 4320"/>
              <a:gd name="T10" fmla="*/ 3258 w 3258"/>
              <a:gd name="T11" fmla="*/ 912 h 4320"/>
              <a:gd name="T12" fmla="*/ 3120 w 3258"/>
              <a:gd name="T13" fmla="*/ 432 h 4320"/>
              <a:gd name="T14" fmla="*/ 1296 w 3258"/>
              <a:gd name="T15" fmla="*/ 0 h 4320"/>
              <a:gd name="T16" fmla="*/ 0 w 32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a:extLst>
              <a:ext uri="{FF2B5EF4-FFF2-40B4-BE49-F238E27FC236}">
                <a16:creationId xmlns:a16="http://schemas.microsoft.com/office/drawing/2014/main" id="{ACC48430-4F87-414D-B11E-7557594F7F3E}"/>
              </a:ext>
            </a:extLst>
          </p:cNvPr>
          <p:cNvSpPr>
            <a:spLocks/>
          </p:cNvSpPr>
          <p:nvPr/>
        </p:nvSpPr>
        <p:spPr bwMode="gray">
          <a:xfrm>
            <a:off x="8382000" y="0"/>
            <a:ext cx="762000" cy="1143000"/>
          </a:xfrm>
          <a:custGeom>
            <a:avLst/>
            <a:gdLst>
              <a:gd name="T0" fmla="*/ 48 w 480"/>
              <a:gd name="T1" fmla="*/ 0 h 720"/>
              <a:gd name="T2" fmla="*/ 0 w 480"/>
              <a:gd name="T3" fmla="*/ 96 h 720"/>
              <a:gd name="T4" fmla="*/ 354 w 480"/>
              <a:gd name="T5" fmla="*/ 690 h 720"/>
              <a:gd name="T6" fmla="*/ 480 w 480"/>
              <a:gd name="T7" fmla="*/ 720 h 720"/>
              <a:gd name="T8" fmla="*/ 480 w 480"/>
              <a:gd name="T9" fmla="*/ 576 h 720"/>
              <a:gd name="T10" fmla="*/ 48 w 480"/>
              <a:gd name="T11" fmla="*/ 96 h 720"/>
              <a:gd name="T12" fmla="*/ 89 w 480"/>
              <a:gd name="T13" fmla="*/ 0 h 720"/>
              <a:gd name="T14" fmla="*/ 48 w 480"/>
              <a:gd name="T15" fmla="*/ 0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a:extLst>
              <a:ext uri="{FF2B5EF4-FFF2-40B4-BE49-F238E27FC236}">
                <a16:creationId xmlns:a16="http://schemas.microsoft.com/office/drawing/2014/main" id="{96AB3CA0-9AF3-46A6-B6CD-DC236DA6C877}"/>
              </a:ext>
            </a:extLst>
          </p:cNvPr>
          <p:cNvSpPr>
            <a:spLocks/>
          </p:cNvSpPr>
          <p:nvPr/>
        </p:nvSpPr>
        <p:spPr bwMode="gray">
          <a:xfrm>
            <a:off x="8610600" y="228600"/>
            <a:ext cx="533400" cy="533400"/>
          </a:xfrm>
          <a:custGeom>
            <a:avLst/>
            <a:gdLst>
              <a:gd name="T0" fmla="*/ 336 w 336"/>
              <a:gd name="T1" fmla="*/ 336 h 336"/>
              <a:gd name="T2" fmla="*/ 0 w 336"/>
              <a:gd name="T3" fmla="*/ 0 h 336"/>
              <a:gd name="T4" fmla="*/ 336 w 336"/>
              <a:gd name="T5" fmla="*/ 240 h 336"/>
              <a:gd name="T6" fmla="*/ 336 w 336"/>
              <a:gd name="T7" fmla="*/ 336 h 336"/>
            </a:gdLst>
            <a:ahLst/>
            <a:cxnLst>
              <a:cxn ang="0">
                <a:pos x="T0" y="T1"/>
              </a:cxn>
              <a:cxn ang="0">
                <a:pos x="T2" y="T3"/>
              </a:cxn>
              <a:cxn ang="0">
                <a:pos x="T4" y="T5"/>
              </a:cxn>
              <a:cxn ang="0">
                <a:pos x="T6" y="T7"/>
              </a:cxn>
            </a:cxnLst>
            <a:rect l="0" t="0" r="r" b="b"/>
            <a:pathLst>
              <a:path w="336" h="336">
                <a:moveTo>
                  <a:pt x="336" y="336"/>
                </a:moveTo>
                <a:lnTo>
                  <a:pt x="0" y="0"/>
                </a:lnTo>
                <a:lnTo>
                  <a:pt x="336" y="240"/>
                </a:lnTo>
                <a:lnTo>
                  <a:pt x="336" y="336"/>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73" name="Group 49">
            <a:extLst>
              <a:ext uri="{FF2B5EF4-FFF2-40B4-BE49-F238E27FC236}">
                <a16:creationId xmlns:a16="http://schemas.microsoft.com/office/drawing/2014/main" id="{5E670AC5-3895-4CB3-81BC-6C2F3E278554}"/>
              </a:ext>
            </a:extLst>
          </p:cNvPr>
          <p:cNvGrpSpPr>
            <a:grpSpLocks/>
          </p:cNvGrpSpPr>
          <p:nvPr/>
        </p:nvGrpSpPr>
        <p:grpSpPr bwMode="auto">
          <a:xfrm>
            <a:off x="5562600" y="0"/>
            <a:ext cx="3267075" cy="6858000"/>
            <a:chOff x="3504" y="0"/>
            <a:chExt cx="2058" cy="4320"/>
          </a:xfrm>
        </p:grpSpPr>
        <p:sp>
          <p:nvSpPr>
            <p:cNvPr id="1037" name="Freeform 13">
              <a:extLst>
                <a:ext uri="{FF2B5EF4-FFF2-40B4-BE49-F238E27FC236}">
                  <a16:creationId xmlns:a16="http://schemas.microsoft.com/office/drawing/2014/main" id="{DB910308-5A16-4C50-95BC-EB609D4F5360}"/>
                </a:ext>
              </a:extLst>
            </p:cNvPr>
            <p:cNvSpPr>
              <a:spLocks/>
            </p:cNvSpPr>
            <p:nvPr userDrawn="1"/>
          </p:nvSpPr>
          <p:spPr bwMode="gray">
            <a:xfrm>
              <a:off x="3504" y="0"/>
              <a:ext cx="2058" cy="4320"/>
            </a:xfrm>
            <a:custGeom>
              <a:avLst/>
              <a:gdLst>
                <a:gd name="T0" fmla="*/ 0 w 2058"/>
                <a:gd name="T1" fmla="*/ 0 h 4320"/>
                <a:gd name="T2" fmla="*/ 1056 w 2058"/>
                <a:gd name="T3" fmla="*/ 0 h 4320"/>
                <a:gd name="T4" fmla="*/ 1854 w 2058"/>
                <a:gd name="T5" fmla="*/ 402 h 4320"/>
                <a:gd name="T6" fmla="*/ 2058 w 2058"/>
                <a:gd name="T7" fmla="*/ 972 h 4320"/>
                <a:gd name="T8" fmla="*/ 1296 w 2058"/>
                <a:gd name="T9" fmla="*/ 4320 h 4320"/>
                <a:gd name="T10" fmla="*/ 720 w 2058"/>
                <a:gd name="T11" fmla="*/ 4320 h 4320"/>
                <a:gd name="T12" fmla="*/ 1920 w 2058"/>
                <a:gd name="T13" fmla="*/ 912 h 4320"/>
                <a:gd name="T14" fmla="*/ 1776 w 2058"/>
                <a:gd name="T15" fmla="*/ 432 h 4320"/>
                <a:gd name="T16" fmla="*/ 0 w 20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23">
              <a:extLst>
                <a:ext uri="{FF2B5EF4-FFF2-40B4-BE49-F238E27FC236}">
                  <a16:creationId xmlns:a16="http://schemas.microsoft.com/office/drawing/2014/main" id="{D3155B45-6324-43CD-9C00-CC4853FCF461}"/>
                </a:ext>
              </a:extLst>
            </p:cNvPr>
            <p:cNvSpPr>
              <a:spLocks/>
            </p:cNvSpPr>
            <p:nvPr userDrawn="1"/>
          </p:nvSpPr>
          <p:spPr bwMode="gray">
            <a:xfrm>
              <a:off x="4217" y="1056"/>
              <a:ext cx="1152" cy="3264"/>
            </a:xfrm>
            <a:custGeom>
              <a:avLst/>
              <a:gdLst>
                <a:gd name="T0" fmla="*/ 0 w 1152"/>
                <a:gd name="T1" fmla="*/ 3264 h 3264"/>
                <a:gd name="T2" fmla="*/ 1152 w 1152"/>
                <a:gd name="T3" fmla="*/ 0 h 3264"/>
                <a:gd name="T4" fmla="*/ 96 w 1152"/>
                <a:gd name="T5" fmla="*/ 3264 h 3264"/>
                <a:gd name="T6" fmla="*/ 0 w 1152"/>
                <a:gd name="T7" fmla="*/ 3264 h 3264"/>
              </a:gdLst>
              <a:ahLst/>
              <a:cxnLst>
                <a:cxn ang="0">
                  <a:pos x="T0" y="T1"/>
                </a:cxn>
                <a:cxn ang="0">
                  <a:pos x="T2" y="T3"/>
                </a:cxn>
                <a:cxn ang="0">
                  <a:pos x="T4" y="T5"/>
                </a:cxn>
                <a:cxn ang="0">
                  <a:pos x="T6" y="T7"/>
                </a:cxn>
              </a:cxnLst>
              <a:rect l="0" t="0" r="r" b="b"/>
              <a:pathLst>
                <a:path w="1152" h="3264">
                  <a:moveTo>
                    <a:pt x="0" y="3264"/>
                  </a:moveTo>
                  <a:lnTo>
                    <a:pt x="1152" y="0"/>
                  </a:lnTo>
                  <a:lnTo>
                    <a:pt x="96" y="3264"/>
                  </a:lnTo>
                  <a:lnTo>
                    <a:pt x="0" y="326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46" name="Group 22">
            <a:extLst>
              <a:ext uri="{FF2B5EF4-FFF2-40B4-BE49-F238E27FC236}">
                <a16:creationId xmlns:a16="http://schemas.microsoft.com/office/drawing/2014/main" id="{24D85555-36DA-46F9-908A-13D20445F90E}"/>
              </a:ext>
            </a:extLst>
          </p:cNvPr>
          <p:cNvGrpSpPr>
            <a:grpSpLocks/>
          </p:cNvGrpSpPr>
          <p:nvPr/>
        </p:nvGrpSpPr>
        <p:grpSpPr bwMode="auto">
          <a:xfrm>
            <a:off x="142875" y="765175"/>
            <a:ext cx="8858250" cy="5943600"/>
            <a:chOff x="90" y="480"/>
            <a:chExt cx="5580" cy="3744"/>
          </a:xfrm>
        </p:grpSpPr>
        <p:sp>
          <p:nvSpPr>
            <p:cNvPr id="1040" name="Rectangle 16">
              <a:extLst>
                <a:ext uri="{FF2B5EF4-FFF2-40B4-BE49-F238E27FC236}">
                  <a16:creationId xmlns:a16="http://schemas.microsoft.com/office/drawing/2014/main" id="{8274C03D-21E6-47BC-A191-25C1A6F80F74}"/>
                </a:ext>
              </a:extLst>
            </p:cNvPr>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a:extLst>
                <a:ext uri="{FF2B5EF4-FFF2-40B4-BE49-F238E27FC236}">
                  <a16:creationId xmlns:a16="http://schemas.microsoft.com/office/drawing/2014/main" id="{5795C3B1-36E6-4D3B-8CF1-AA3C33A3448C}"/>
                </a:ext>
              </a:extLst>
            </p:cNvPr>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2" name="Rectangle 18">
            <a:extLst>
              <a:ext uri="{FF2B5EF4-FFF2-40B4-BE49-F238E27FC236}">
                <a16:creationId xmlns:a16="http://schemas.microsoft.com/office/drawing/2014/main" id="{357CB986-4AD0-4AE7-8958-E63DE9D778E8}"/>
              </a:ext>
            </a:extLst>
          </p:cNvPr>
          <p:cNvSpPr>
            <a:spLocks noChangeArrowheads="1"/>
          </p:cNvSpPr>
          <p:nvPr/>
        </p:nvSpPr>
        <p:spPr bwMode="gray">
          <a:xfrm>
            <a:off x="381000" y="676275"/>
            <a:ext cx="6248400" cy="152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43" name="Picture 19">
            <a:extLst>
              <a:ext uri="{FF2B5EF4-FFF2-40B4-BE49-F238E27FC236}">
                <a16:creationId xmlns:a16="http://schemas.microsoft.com/office/drawing/2014/main" id="{D718A4A0-D503-4B2F-911E-CEBD06AE43F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500063" y="577850"/>
            <a:ext cx="371475" cy="37147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a:extLst>
              <a:ext uri="{FF2B5EF4-FFF2-40B4-BE49-F238E27FC236}">
                <a16:creationId xmlns:a16="http://schemas.microsoft.com/office/drawing/2014/main" id="{210DB8CB-A225-4561-98AC-97ADEA7DD218}"/>
              </a:ext>
            </a:extLst>
          </p:cNvPr>
          <p:cNvSpPr>
            <a:spLocks noGrp="1" noChangeArrowheads="1"/>
          </p:cNvSpPr>
          <p:nvPr>
            <p:ph type="title"/>
          </p:nvPr>
        </p:nvSpPr>
        <p:spPr bwMode="gray">
          <a:xfrm>
            <a:off x="903288" y="198438"/>
            <a:ext cx="63023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F4896DA-D119-4C8B-AE0F-1B25990CBB20}"/>
              </a:ext>
            </a:extLst>
          </p:cNvPr>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4E72780-4B5D-408C-A7CE-CBE27B5FAB76}"/>
              </a:ext>
            </a:extLst>
          </p:cNvPr>
          <p:cNvSpPr>
            <a:spLocks noGrp="1" noChangeArrowheads="1"/>
          </p:cNvSpPr>
          <p:nvPr>
            <p:ph type="dt" sz="half" idx="2"/>
          </p:nvPr>
        </p:nvSpPr>
        <p:spPr bwMode="gray">
          <a:xfrm>
            <a:off x="457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12B1DFEE-FF8B-414C-ACCB-B3F17A3E007F}"/>
              </a:ext>
            </a:extLst>
          </p:cNvPr>
          <p:cNvSpPr>
            <a:spLocks noGrp="1" noChangeArrowheads="1"/>
          </p:cNvSpPr>
          <p:nvPr>
            <p:ph type="ftr" sz="quarter" idx="3"/>
          </p:nvPr>
        </p:nvSpPr>
        <p:spPr bwMode="gray">
          <a:xfrm>
            <a:off x="3124200" y="6283325"/>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DF9B39E-5740-426B-8DBB-B4CB3319EFD2}"/>
              </a:ext>
            </a:extLst>
          </p:cNvPr>
          <p:cNvSpPr>
            <a:spLocks noGrp="1" noChangeArrowheads="1"/>
          </p:cNvSpPr>
          <p:nvPr>
            <p:ph type="sldNum" sz="quarter" idx="4"/>
          </p:nvPr>
        </p:nvSpPr>
        <p:spPr bwMode="gray">
          <a:xfrm>
            <a:off x="6553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3DA6640-A2CD-4511-9AB1-AE97BF15F3E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D36FC88-7104-4525-A156-7E8F766B4CA2}"/>
              </a:ext>
            </a:extLst>
          </p:cNvPr>
          <p:cNvSpPr>
            <a:spLocks noGrp="1" noChangeArrowheads="1"/>
          </p:cNvSpPr>
          <p:nvPr>
            <p:ph type="ctrTitle"/>
          </p:nvPr>
        </p:nvSpPr>
        <p:spPr/>
        <p:txBody>
          <a:bodyPr/>
          <a:lstStyle/>
          <a:p>
            <a:r>
              <a:rPr lang="en-US" altLang="en-US" dirty="0"/>
              <a:t>Network Protocol Analyzers</a:t>
            </a:r>
          </a:p>
        </p:txBody>
      </p:sp>
      <p:sp>
        <p:nvSpPr>
          <p:cNvPr id="2051" name="Rectangle 3">
            <a:extLst>
              <a:ext uri="{FF2B5EF4-FFF2-40B4-BE49-F238E27FC236}">
                <a16:creationId xmlns:a16="http://schemas.microsoft.com/office/drawing/2014/main" id="{98D2BF31-FA6B-4304-848F-511CED7ACB9C}"/>
              </a:ext>
            </a:extLst>
          </p:cNvPr>
          <p:cNvSpPr>
            <a:spLocks noGrp="1" noChangeArrowheads="1"/>
          </p:cNvSpPr>
          <p:nvPr>
            <p:ph type="subTitle" idx="1"/>
          </p:nvPr>
        </p:nvSpPr>
        <p:spPr>
          <a:xfrm>
            <a:off x="4419600" y="3505200"/>
            <a:ext cx="4338638" cy="457200"/>
          </a:xfrm>
        </p:spPr>
        <p:txBody>
          <a:bodyPr/>
          <a:lstStyle/>
          <a:p>
            <a:r>
              <a:rPr lang="en-US" altLang="en-US" dirty="0"/>
              <a:t>Comparison of tools and use case</a:t>
            </a:r>
          </a:p>
        </p:txBody>
      </p:sp>
      <p:pic>
        <p:nvPicPr>
          <p:cNvPr id="4" name="Picture 19">
            <a:extLst>
              <a:ext uri="{FF2B5EF4-FFF2-40B4-BE49-F238E27FC236}">
                <a16:creationId xmlns:a16="http://schemas.microsoft.com/office/drawing/2014/main" id="{E7743046-F1AA-4FB5-BA3A-A2E40D453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112044" y="4041775"/>
            <a:ext cx="415925" cy="41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 1</a:t>
            </a:r>
          </a:p>
        </p:txBody>
      </p:sp>
      <p:sp>
        <p:nvSpPr>
          <p:cNvPr id="6" name="Rectangle 5">
            <a:extLst>
              <a:ext uri="{FF2B5EF4-FFF2-40B4-BE49-F238E27FC236}">
                <a16:creationId xmlns:a16="http://schemas.microsoft.com/office/drawing/2014/main" id="{A3104063-1FE2-4C14-A051-C1B3D8E9AE45}"/>
              </a:ext>
            </a:extLst>
          </p:cNvPr>
          <p:cNvSpPr/>
          <p:nvPr/>
        </p:nvSpPr>
        <p:spPr>
          <a:xfrm>
            <a:off x="835081" y="1518592"/>
            <a:ext cx="7325169" cy="458780"/>
          </a:xfrm>
          <a:prstGeom prst="rect">
            <a:avLst/>
          </a:prstGeom>
          <a:noFill/>
        </p:spPr>
        <p:txBody>
          <a:bodyPr wrap="square" lIns="91440" tIns="45720" rIns="91440" bIns="45720">
            <a:spAutoFit/>
          </a:bodyPr>
          <a:lstStyle/>
          <a:p>
            <a:pPr marL="685800" marR="0" indent="-685800" algn="ctr">
              <a:lnSpc>
                <a:spcPct val="107000"/>
              </a:lnSpc>
            </a:pPr>
            <a:r>
              <a:rPr lang="en-US" sz="2400" dirty="0">
                <a:ln w="0"/>
                <a:effectLst>
                  <a:outerShdw blurRad="38100" dist="19050" dir="2700000" algn="tl" rotWithShape="0">
                    <a:schemeClr val="dk1">
                      <a:alpha val="40000"/>
                    </a:schemeClr>
                  </a:outerShdw>
                </a:effectLst>
              </a:rPr>
              <a:t>Problem Thinking</a:t>
            </a:r>
          </a:p>
        </p:txBody>
      </p:sp>
      <p:sp>
        <p:nvSpPr>
          <p:cNvPr id="7" name="TextBox 6">
            <a:extLst>
              <a:ext uri="{FF2B5EF4-FFF2-40B4-BE49-F238E27FC236}">
                <a16:creationId xmlns:a16="http://schemas.microsoft.com/office/drawing/2014/main" id="{4DF57729-C8D7-46FF-9170-5845030D6C96}"/>
              </a:ext>
            </a:extLst>
          </p:cNvPr>
          <p:cNvSpPr txBox="1"/>
          <p:nvPr/>
        </p:nvSpPr>
        <p:spPr>
          <a:xfrm>
            <a:off x="344154" y="1887106"/>
            <a:ext cx="7964765" cy="4764766"/>
          </a:xfrm>
          <a:prstGeom prst="rect">
            <a:avLst/>
          </a:prstGeom>
          <a:noFill/>
        </p:spPr>
        <p:txBody>
          <a:bodyPr wrap="square">
            <a:spAutoFit/>
          </a:bodyPr>
          <a:lstStyle/>
          <a:p>
            <a:pPr marL="68580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When we face such problems first, we look into documentation of the framework/game engine to see which IP range the LAN packets are being sent (in which IP the server Listens and the clients should broadcast/multicast).</a:t>
            </a:r>
          </a:p>
          <a:p>
            <a:pPr marL="68580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Let’s assume that we do not have such information for a reason, how we approach this kind of a problem?</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Check the 2 Game instances on 1 local machine with a loopback adapter to see if they can successfully communicate join each other and from which IP as outbound/sent interface the multicast (mcast) or broadcast traffic is being generated/pushed-forward (using Network Traffic Analyzers).</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Create an isolated Network Environment where broadcast or multicasts packets are being controlled and they are known for each of the service (if you use a regular/normal network environment then the packets will be too many and it will take a while until you recognize the proper ones that being generated from client for a find/join session plus you may introduce network congestion or Computer/program crash if the traffic is extremely high … always try to reproduce the problem under controlled environment)</a:t>
            </a:r>
          </a:p>
          <a:p>
            <a:pPr marL="342900" marR="0" lvl="0" indent="-342900">
              <a:lnSpc>
                <a:spcPct val="107000"/>
              </a:lnSpc>
              <a:spcBef>
                <a:spcPts val="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Use a Network Analyzer to see the Network Traffic that being generated across the Network</a:t>
            </a:r>
          </a:p>
        </p:txBody>
      </p:sp>
    </p:spTree>
    <p:extLst>
      <p:ext uri="{BB962C8B-B14F-4D97-AF65-F5344CB8AC3E}">
        <p14:creationId xmlns:p14="http://schemas.microsoft.com/office/powerpoint/2010/main" val="905941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 1</a:t>
            </a:r>
          </a:p>
        </p:txBody>
      </p:sp>
      <p:sp>
        <p:nvSpPr>
          <p:cNvPr id="6" name="Rectangle 5">
            <a:extLst>
              <a:ext uri="{FF2B5EF4-FFF2-40B4-BE49-F238E27FC236}">
                <a16:creationId xmlns:a16="http://schemas.microsoft.com/office/drawing/2014/main" id="{A3104063-1FE2-4C14-A051-C1B3D8E9AE45}"/>
              </a:ext>
            </a:extLst>
          </p:cNvPr>
          <p:cNvSpPr/>
          <p:nvPr/>
        </p:nvSpPr>
        <p:spPr>
          <a:xfrm>
            <a:off x="835081" y="1518592"/>
            <a:ext cx="7325169" cy="458780"/>
          </a:xfrm>
          <a:prstGeom prst="rect">
            <a:avLst/>
          </a:prstGeom>
          <a:noFill/>
        </p:spPr>
        <p:txBody>
          <a:bodyPr wrap="square" lIns="91440" tIns="45720" rIns="91440" bIns="45720">
            <a:spAutoFit/>
          </a:bodyPr>
          <a:lstStyle/>
          <a:p>
            <a:pPr marL="685800" marR="0" indent="-685800" algn="ctr">
              <a:lnSpc>
                <a:spcPct val="107000"/>
              </a:lnSpc>
            </a:pPr>
            <a:r>
              <a:rPr lang="en-US" sz="2400" dirty="0">
                <a:ln w="0"/>
                <a:effectLst>
                  <a:outerShdw blurRad="38100" dist="19050" dir="2700000" algn="tl" rotWithShape="0">
                    <a:schemeClr val="dk1">
                      <a:alpha val="40000"/>
                    </a:schemeClr>
                  </a:outerShdw>
                </a:effectLst>
              </a:rPr>
              <a:t>The Solution</a:t>
            </a:r>
          </a:p>
        </p:txBody>
      </p:sp>
      <p:sp>
        <p:nvSpPr>
          <p:cNvPr id="7" name="TextBox 6">
            <a:extLst>
              <a:ext uri="{FF2B5EF4-FFF2-40B4-BE49-F238E27FC236}">
                <a16:creationId xmlns:a16="http://schemas.microsoft.com/office/drawing/2014/main" id="{4DF57729-C8D7-46FF-9170-5845030D6C96}"/>
              </a:ext>
            </a:extLst>
          </p:cNvPr>
          <p:cNvSpPr txBox="1"/>
          <p:nvPr/>
        </p:nvSpPr>
        <p:spPr>
          <a:xfrm>
            <a:off x="344154" y="2286000"/>
            <a:ext cx="7964765" cy="3420616"/>
          </a:xfrm>
          <a:prstGeom prst="rect">
            <a:avLst/>
          </a:prstGeom>
          <a:noFill/>
        </p:spPr>
        <p:txBody>
          <a:bodyPr wrap="square">
            <a:spAutoFit/>
          </a:bodyPr>
          <a:lstStyle/>
          <a:p>
            <a:pPr marL="68580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Using Wireshark first we performed find/join operations from client game instance on a loopback to first catch the IP address that is being generated … it seems to be a simple broadcast with the pc/host domain name 255.255.255.255</a:t>
            </a:r>
          </a:p>
          <a:p>
            <a:pPr marL="68580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We tried in another network adapters/interface as well such as wi-fi but for a strange reason there were not broadcast packets at all there.</a:t>
            </a:r>
          </a:p>
          <a:p>
            <a:pPr marL="68580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But we detected that in VMware Network Adapter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VMNetx</a:t>
            </a:r>
            <a:r>
              <a:rPr lang="en-US" sz="1600" dirty="0">
                <a:effectLst/>
                <a:latin typeface="Calibri" panose="020F0502020204030204" pitchFamily="34" charset="0"/>
                <a:ea typeface="Calibri" panose="020F0502020204030204" pitchFamily="34" charset="0"/>
                <a:cs typeface="Times New Roman" panose="02020603050405020304" pitchFamily="18" charset="0"/>
              </a:rPr>
              <a:t> (1, 2, 3... etc. depending on configuration) the broadcast packets appeared normally but not in wi-fi</a:t>
            </a:r>
          </a:p>
          <a:p>
            <a:pPr marL="68580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This is more likely to be a Network priority interface problem to validate our thinking we opened a PowerShell session in windows 10 and typed the command: </a:t>
            </a:r>
            <a:r>
              <a:rPr lang="en-US" sz="1600" i="1" dirty="0">
                <a:effectLst/>
                <a:latin typeface="Calibri" panose="020F0502020204030204" pitchFamily="34" charset="0"/>
                <a:ea typeface="Calibri" panose="020F0502020204030204" pitchFamily="34" charset="0"/>
                <a:cs typeface="Times New Roman" panose="02020603050405020304" pitchFamily="18" charset="0"/>
              </a:rPr>
              <a:t>Get-</a:t>
            </a:r>
            <a:r>
              <a:rPr lang="en-US" sz="1600" i="1" dirty="0" err="1">
                <a:effectLst/>
                <a:latin typeface="Calibri" panose="020F0502020204030204" pitchFamily="34" charset="0"/>
                <a:ea typeface="Calibri" panose="020F0502020204030204" pitchFamily="34" charset="0"/>
                <a:cs typeface="Times New Roman" panose="02020603050405020304" pitchFamily="18" charset="0"/>
              </a:rPr>
              <a:t>NetIPInterface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245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 1</a:t>
            </a:r>
          </a:p>
        </p:txBody>
      </p:sp>
      <p:pic>
        <p:nvPicPr>
          <p:cNvPr id="8" name="Picture 7">
            <a:extLst>
              <a:ext uri="{FF2B5EF4-FFF2-40B4-BE49-F238E27FC236}">
                <a16:creationId xmlns:a16="http://schemas.microsoft.com/office/drawing/2014/main" id="{BFE7F3A8-F943-4C7A-AFB1-798A7FC27019}"/>
              </a:ext>
            </a:extLst>
          </p:cNvPr>
          <p:cNvPicPr>
            <a:picLocks noChangeAspect="1"/>
          </p:cNvPicPr>
          <p:nvPr/>
        </p:nvPicPr>
        <p:blipFill>
          <a:blip r:embed="rId2"/>
          <a:stretch>
            <a:fillRect/>
          </a:stretch>
        </p:blipFill>
        <p:spPr>
          <a:xfrm>
            <a:off x="565161" y="1066800"/>
            <a:ext cx="8013678" cy="3077047"/>
          </a:xfrm>
          <a:prstGeom prst="rect">
            <a:avLst/>
          </a:prstGeom>
        </p:spPr>
      </p:pic>
      <p:sp>
        <p:nvSpPr>
          <p:cNvPr id="9" name="TextBox 8">
            <a:extLst>
              <a:ext uri="{FF2B5EF4-FFF2-40B4-BE49-F238E27FC236}">
                <a16:creationId xmlns:a16="http://schemas.microsoft.com/office/drawing/2014/main" id="{9812D69A-733B-4EFD-ACE5-804F2BCD460B}"/>
              </a:ext>
            </a:extLst>
          </p:cNvPr>
          <p:cNvSpPr txBox="1"/>
          <p:nvPr/>
        </p:nvSpPr>
        <p:spPr>
          <a:xfrm>
            <a:off x="2286000" y="4343400"/>
            <a:ext cx="4572000" cy="1323439"/>
          </a:xfrm>
          <a:prstGeom prst="rect">
            <a:avLst/>
          </a:prstGeom>
          <a:noFill/>
        </p:spPr>
        <p:txBody>
          <a:bodyPr wrap="square">
            <a:spAutoFit/>
          </a:bodyPr>
          <a:lstStyle/>
          <a:p>
            <a:r>
              <a:rPr lang="en-US" sz="1600" dirty="0">
                <a:effectLst/>
                <a:latin typeface="Calibri" panose="020F0502020204030204" pitchFamily="34" charset="0"/>
                <a:ea typeface="Calibri" panose="020F0502020204030204" pitchFamily="34" charset="0"/>
                <a:cs typeface="Times New Roman" panose="02020603050405020304" pitchFamily="18" charset="0"/>
              </a:rPr>
              <a:t>we can see that in the loopback adapter the interface that the traffic generated outbound was not in wi-fi at all but on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vmnet</a:t>
            </a:r>
            <a:r>
              <a:rPr lang="en-US" sz="1600" dirty="0">
                <a:effectLst/>
                <a:latin typeface="Calibri" panose="020F0502020204030204" pitchFamily="34" charset="0"/>
                <a:ea typeface="Calibri" panose="020F0502020204030204" pitchFamily="34" charset="0"/>
                <a:cs typeface="Times New Roman" panose="02020603050405020304" pitchFamily="18" charset="0"/>
              </a:rPr>
              <a:t> adapter with that in mind we could disable it and try again until we see that wi-fi gets the traffic (priority issue)). </a:t>
            </a:r>
            <a:endParaRPr lang="en-US" sz="1600" dirty="0"/>
          </a:p>
        </p:txBody>
      </p:sp>
    </p:spTree>
    <p:extLst>
      <p:ext uri="{BB962C8B-B14F-4D97-AF65-F5344CB8AC3E}">
        <p14:creationId xmlns:p14="http://schemas.microsoft.com/office/powerpoint/2010/main" val="2371242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 1</a:t>
            </a:r>
          </a:p>
        </p:txBody>
      </p:sp>
      <p:pic>
        <p:nvPicPr>
          <p:cNvPr id="5" name="Picture 4">
            <a:extLst>
              <a:ext uri="{FF2B5EF4-FFF2-40B4-BE49-F238E27FC236}">
                <a16:creationId xmlns:a16="http://schemas.microsoft.com/office/drawing/2014/main" id="{672A1DCD-2F82-46F9-8385-A50E140AFF90}"/>
              </a:ext>
            </a:extLst>
          </p:cNvPr>
          <p:cNvPicPr>
            <a:picLocks noChangeAspect="1"/>
          </p:cNvPicPr>
          <p:nvPr/>
        </p:nvPicPr>
        <p:blipFill>
          <a:blip r:embed="rId2"/>
          <a:stretch>
            <a:fillRect/>
          </a:stretch>
        </p:blipFill>
        <p:spPr>
          <a:xfrm>
            <a:off x="1600200" y="1178242"/>
            <a:ext cx="5943600" cy="2672715"/>
          </a:xfrm>
          <a:prstGeom prst="rect">
            <a:avLst/>
          </a:prstGeom>
        </p:spPr>
      </p:pic>
      <p:sp>
        <p:nvSpPr>
          <p:cNvPr id="7" name="TextBox 6">
            <a:extLst>
              <a:ext uri="{FF2B5EF4-FFF2-40B4-BE49-F238E27FC236}">
                <a16:creationId xmlns:a16="http://schemas.microsoft.com/office/drawing/2014/main" id="{F02623FC-E345-44ED-B3D4-94DC17509445}"/>
              </a:ext>
            </a:extLst>
          </p:cNvPr>
          <p:cNvSpPr txBox="1"/>
          <p:nvPr/>
        </p:nvSpPr>
        <p:spPr>
          <a:xfrm>
            <a:off x="1981200" y="3962400"/>
            <a:ext cx="4572000" cy="1661417"/>
          </a:xfrm>
          <a:prstGeom prst="rect">
            <a:avLst/>
          </a:prstGeom>
          <a:noFill/>
        </p:spPr>
        <p:txBody>
          <a:bodyPr wrap="square">
            <a:spAutoFit/>
          </a:bodyPr>
          <a:lstStyle/>
          <a:p>
            <a:pPr marL="68580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So, this is the reason that broadcast packets did not select wi-fi adapter perhaps in order to solve this we either disable these interfaces (if it’s safe network operation wise) or change the metric on each one via GUI or CLI command</a:t>
            </a:r>
          </a:p>
        </p:txBody>
      </p:sp>
    </p:spTree>
    <p:extLst>
      <p:ext uri="{BB962C8B-B14F-4D97-AF65-F5344CB8AC3E}">
        <p14:creationId xmlns:p14="http://schemas.microsoft.com/office/powerpoint/2010/main" val="318479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 1</a:t>
            </a:r>
          </a:p>
        </p:txBody>
      </p:sp>
      <p:pic>
        <p:nvPicPr>
          <p:cNvPr id="6" name="Picture 5">
            <a:extLst>
              <a:ext uri="{FF2B5EF4-FFF2-40B4-BE49-F238E27FC236}">
                <a16:creationId xmlns:a16="http://schemas.microsoft.com/office/drawing/2014/main" id="{2FBCD9C1-0F1C-498C-8153-41AF6E6D404A}"/>
              </a:ext>
            </a:extLst>
          </p:cNvPr>
          <p:cNvPicPr>
            <a:picLocks noChangeAspect="1"/>
          </p:cNvPicPr>
          <p:nvPr/>
        </p:nvPicPr>
        <p:blipFill>
          <a:blip r:embed="rId2"/>
          <a:stretch>
            <a:fillRect/>
          </a:stretch>
        </p:blipFill>
        <p:spPr>
          <a:xfrm>
            <a:off x="1600200" y="1236979"/>
            <a:ext cx="5943600" cy="3662045"/>
          </a:xfrm>
          <a:prstGeom prst="rect">
            <a:avLst/>
          </a:prstGeom>
        </p:spPr>
      </p:pic>
      <p:sp>
        <p:nvSpPr>
          <p:cNvPr id="8" name="TextBox 7">
            <a:extLst>
              <a:ext uri="{FF2B5EF4-FFF2-40B4-BE49-F238E27FC236}">
                <a16:creationId xmlns:a16="http://schemas.microsoft.com/office/drawing/2014/main" id="{DD0CC143-B310-4122-942F-C85EB09F15C8}"/>
              </a:ext>
            </a:extLst>
          </p:cNvPr>
          <p:cNvSpPr txBox="1"/>
          <p:nvPr/>
        </p:nvSpPr>
        <p:spPr>
          <a:xfrm>
            <a:off x="2286000" y="5181600"/>
            <a:ext cx="4572000"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GUI approach to change interface metrics</a:t>
            </a:r>
            <a:endParaRPr lang="en-US" dirty="0"/>
          </a:p>
        </p:txBody>
      </p:sp>
    </p:spTree>
    <p:extLst>
      <p:ext uri="{BB962C8B-B14F-4D97-AF65-F5344CB8AC3E}">
        <p14:creationId xmlns:p14="http://schemas.microsoft.com/office/powerpoint/2010/main" val="1913029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 2</a:t>
            </a:r>
          </a:p>
        </p:txBody>
      </p:sp>
      <p:pic>
        <p:nvPicPr>
          <p:cNvPr id="5" name="Picture 4">
            <a:extLst>
              <a:ext uri="{FF2B5EF4-FFF2-40B4-BE49-F238E27FC236}">
                <a16:creationId xmlns:a16="http://schemas.microsoft.com/office/drawing/2014/main" id="{E1BE08E5-F79B-4B3D-993D-D6DDADCF1A13}"/>
              </a:ext>
            </a:extLst>
          </p:cNvPr>
          <p:cNvPicPr>
            <a:picLocks noChangeAspect="1"/>
          </p:cNvPicPr>
          <p:nvPr/>
        </p:nvPicPr>
        <p:blipFill>
          <a:blip r:embed="rId2"/>
          <a:stretch>
            <a:fillRect/>
          </a:stretch>
        </p:blipFill>
        <p:spPr>
          <a:xfrm>
            <a:off x="983750" y="2157412"/>
            <a:ext cx="7176500" cy="3024188"/>
          </a:xfrm>
          <a:prstGeom prst="rect">
            <a:avLst/>
          </a:prstGeom>
        </p:spPr>
      </p:pic>
      <p:sp>
        <p:nvSpPr>
          <p:cNvPr id="6" name="Rectangle 5">
            <a:extLst>
              <a:ext uri="{FF2B5EF4-FFF2-40B4-BE49-F238E27FC236}">
                <a16:creationId xmlns:a16="http://schemas.microsoft.com/office/drawing/2014/main" id="{A3104063-1FE2-4C14-A051-C1B3D8E9AE45}"/>
              </a:ext>
            </a:extLst>
          </p:cNvPr>
          <p:cNvSpPr/>
          <p:nvPr/>
        </p:nvSpPr>
        <p:spPr>
          <a:xfrm>
            <a:off x="835080" y="1518592"/>
            <a:ext cx="7298666"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A network where DHCP process had DO without RA</a:t>
            </a:r>
          </a:p>
        </p:txBody>
      </p:sp>
    </p:spTree>
    <p:extLst>
      <p:ext uri="{BB962C8B-B14F-4D97-AF65-F5344CB8AC3E}">
        <p14:creationId xmlns:p14="http://schemas.microsoft.com/office/powerpoint/2010/main" val="3566231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a:t>
            </a:r>
          </a:p>
        </p:txBody>
      </p:sp>
      <p:sp>
        <p:nvSpPr>
          <p:cNvPr id="6" name="Rectangle 5">
            <a:extLst>
              <a:ext uri="{FF2B5EF4-FFF2-40B4-BE49-F238E27FC236}">
                <a16:creationId xmlns:a16="http://schemas.microsoft.com/office/drawing/2014/main" id="{A3104063-1FE2-4C14-A051-C1B3D8E9AE45}"/>
              </a:ext>
            </a:extLst>
          </p:cNvPr>
          <p:cNvSpPr/>
          <p:nvPr/>
        </p:nvSpPr>
        <p:spPr>
          <a:xfrm>
            <a:off x="1798782" y="1518592"/>
            <a:ext cx="5371279"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Clients’s</a:t>
            </a:r>
            <a:r>
              <a:rPr lang="en-US" sz="2400" dirty="0">
                <a:ln w="0"/>
                <a:effectLst>
                  <a:outerShdw blurRad="38100" dist="19050" dir="2700000" algn="tl" rotWithShape="0">
                    <a:schemeClr val="dk1">
                      <a:alpha val="40000"/>
                    </a:schemeClr>
                  </a:outerShdw>
                </a:effectLst>
              </a:rPr>
              <a:t> PC unable to get DHCP offer</a:t>
            </a:r>
          </a:p>
        </p:txBody>
      </p:sp>
      <p:pic>
        <p:nvPicPr>
          <p:cNvPr id="7" name="Picture 6">
            <a:extLst>
              <a:ext uri="{FF2B5EF4-FFF2-40B4-BE49-F238E27FC236}">
                <a16:creationId xmlns:a16="http://schemas.microsoft.com/office/drawing/2014/main" id="{D883A1B3-8597-45BC-908D-1C46190C8EDA}"/>
              </a:ext>
            </a:extLst>
          </p:cNvPr>
          <p:cNvPicPr>
            <a:picLocks noChangeAspect="1"/>
          </p:cNvPicPr>
          <p:nvPr/>
        </p:nvPicPr>
        <p:blipFill>
          <a:blip r:embed="rId2"/>
          <a:stretch>
            <a:fillRect/>
          </a:stretch>
        </p:blipFill>
        <p:spPr>
          <a:xfrm>
            <a:off x="2693511" y="2514600"/>
            <a:ext cx="3756978" cy="3419547"/>
          </a:xfrm>
          <a:prstGeom prst="rect">
            <a:avLst/>
          </a:prstGeom>
        </p:spPr>
      </p:pic>
    </p:spTree>
    <p:extLst>
      <p:ext uri="{BB962C8B-B14F-4D97-AF65-F5344CB8AC3E}">
        <p14:creationId xmlns:p14="http://schemas.microsoft.com/office/powerpoint/2010/main" val="839428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a:t>
            </a:r>
          </a:p>
        </p:txBody>
      </p:sp>
      <p:sp>
        <p:nvSpPr>
          <p:cNvPr id="6" name="Rectangle 5">
            <a:extLst>
              <a:ext uri="{FF2B5EF4-FFF2-40B4-BE49-F238E27FC236}">
                <a16:creationId xmlns:a16="http://schemas.microsoft.com/office/drawing/2014/main" id="{A3104063-1FE2-4C14-A051-C1B3D8E9AE45}"/>
              </a:ext>
            </a:extLst>
          </p:cNvPr>
          <p:cNvSpPr/>
          <p:nvPr/>
        </p:nvSpPr>
        <p:spPr>
          <a:xfrm>
            <a:off x="1345592" y="1518592"/>
            <a:ext cx="6277680" cy="830997"/>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Server Logs shows that communication is ok</a:t>
            </a:r>
          </a:p>
          <a:p>
            <a:pPr algn="ctr"/>
            <a:r>
              <a:rPr lang="en-US" sz="2400" dirty="0">
                <a:ln w="0"/>
                <a:effectLst>
                  <a:outerShdw blurRad="38100" dist="19050" dir="2700000" algn="tl" rotWithShape="0">
                    <a:schemeClr val="dk1">
                      <a:alpha val="40000"/>
                    </a:schemeClr>
                  </a:outerShdw>
                </a:effectLst>
              </a:rPr>
              <a:t>Up to a point</a:t>
            </a:r>
          </a:p>
        </p:txBody>
      </p:sp>
      <p:pic>
        <p:nvPicPr>
          <p:cNvPr id="5" name="Picture 4">
            <a:extLst>
              <a:ext uri="{FF2B5EF4-FFF2-40B4-BE49-F238E27FC236}">
                <a16:creationId xmlns:a16="http://schemas.microsoft.com/office/drawing/2014/main" id="{DB16BFAF-86D4-4507-908B-D981855CD54E}"/>
              </a:ext>
            </a:extLst>
          </p:cNvPr>
          <p:cNvPicPr>
            <a:picLocks noChangeAspect="1"/>
          </p:cNvPicPr>
          <p:nvPr/>
        </p:nvPicPr>
        <p:blipFill>
          <a:blip r:embed="rId2"/>
          <a:stretch>
            <a:fillRect/>
          </a:stretch>
        </p:blipFill>
        <p:spPr>
          <a:xfrm>
            <a:off x="1205439" y="2641512"/>
            <a:ext cx="6733122" cy="3733800"/>
          </a:xfrm>
          <a:prstGeom prst="rect">
            <a:avLst/>
          </a:prstGeom>
        </p:spPr>
      </p:pic>
    </p:spTree>
    <p:extLst>
      <p:ext uri="{BB962C8B-B14F-4D97-AF65-F5344CB8AC3E}">
        <p14:creationId xmlns:p14="http://schemas.microsoft.com/office/powerpoint/2010/main" val="150116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a:t>
            </a:r>
          </a:p>
        </p:txBody>
      </p:sp>
      <p:sp>
        <p:nvSpPr>
          <p:cNvPr id="6" name="Rectangle 5">
            <a:extLst>
              <a:ext uri="{FF2B5EF4-FFF2-40B4-BE49-F238E27FC236}">
                <a16:creationId xmlns:a16="http://schemas.microsoft.com/office/drawing/2014/main" id="{A3104063-1FE2-4C14-A051-C1B3D8E9AE45}"/>
              </a:ext>
            </a:extLst>
          </p:cNvPr>
          <p:cNvSpPr/>
          <p:nvPr/>
        </p:nvSpPr>
        <p:spPr>
          <a:xfrm>
            <a:off x="1121156" y="1518592"/>
            <a:ext cx="6726586"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Sniffing traffic by following the flow of the packet</a:t>
            </a:r>
          </a:p>
        </p:txBody>
      </p:sp>
      <p:pic>
        <p:nvPicPr>
          <p:cNvPr id="9" name="Picture 8">
            <a:extLst>
              <a:ext uri="{FF2B5EF4-FFF2-40B4-BE49-F238E27FC236}">
                <a16:creationId xmlns:a16="http://schemas.microsoft.com/office/drawing/2014/main" id="{01BCF592-A676-4E5F-ABE9-0A4BB3E2D098}"/>
              </a:ext>
            </a:extLst>
          </p:cNvPr>
          <p:cNvPicPr>
            <a:picLocks noChangeAspect="1"/>
          </p:cNvPicPr>
          <p:nvPr/>
        </p:nvPicPr>
        <p:blipFill>
          <a:blip r:embed="rId2"/>
          <a:stretch>
            <a:fillRect/>
          </a:stretch>
        </p:blipFill>
        <p:spPr>
          <a:xfrm>
            <a:off x="654074" y="2155402"/>
            <a:ext cx="7835852" cy="3682683"/>
          </a:xfrm>
          <a:prstGeom prst="rect">
            <a:avLst/>
          </a:prstGeom>
        </p:spPr>
      </p:pic>
    </p:spTree>
    <p:extLst>
      <p:ext uri="{BB962C8B-B14F-4D97-AF65-F5344CB8AC3E}">
        <p14:creationId xmlns:p14="http://schemas.microsoft.com/office/powerpoint/2010/main" val="2410480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a:t>
            </a:r>
          </a:p>
        </p:txBody>
      </p:sp>
      <p:sp>
        <p:nvSpPr>
          <p:cNvPr id="6" name="Rectangle 5">
            <a:extLst>
              <a:ext uri="{FF2B5EF4-FFF2-40B4-BE49-F238E27FC236}">
                <a16:creationId xmlns:a16="http://schemas.microsoft.com/office/drawing/2014/main" id="{A3104063-1FE2-4C14-A051-C1B3D8E9AE45}"/>
              </a:ext>
            </a:extLst>
          </p:cNvPr>
          <p:cNvSpPr/>
          <p:nvPr/>
        </p:nvSpPr>
        <p:spPr>
          <a:xfrm>
            <a:off x="1121156" y="1518592"/>
            <a:ext cx="6726586"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Sniffing traffic by following the flow of the packet</a:t>
            </a:r>
          </a:p>
        </p:txBody>
      </p:sp>
      <p:pic>
        <p:nvPicPr>
          <p:cNvPr id="5" name="Picture 4">
            <a:extLst>
              <a:ext uri="{FF2B5EF4-FFF2-40B4-BE49-F238E27FC236}">
                <a16:creationId xmlns:a16="http://schemas.microsoft.com/office/drawing/2014/main" id="{DDE92282-56ED-44A6-A629-1E5B022FBD90}"/>
              </a:ext>
            </a:extLst>
          </p:cNvPr>
          <p:cNvPicPr>
            <a:picLocks noChangeAspect="1"/>
          </p:cNvPicPr>
          <p:nvPr/>
        </p:nvPicPr>
        <p:blipFill>
          <a:blip r:embed="rId2"/>
          <a:stretch>
            <a:fillRect/>
          </a:stretch>
        </p:blipFill>
        <p:spPr>
          <a:xfrm>
            <a:off x="1448229" y="1959889"/>
            <a:ext cx="6247542" cy="4699673"/>
          </a:xfrm>
          <a:prstGeom prst="rect">
            <a:avLst/>
          </a:prstGeom>
        </p:spPr>
      </p:pic>
    </p:spTree>
    <p:extLst>
      <p:ext uri="{BB962C8B-B14F-4D97-AF65-F5344CB8AC3E}">
        <p14:creationId xmlns:p14="http://schemas.microsoft.com/office/powerpoint/2010/main" val="426083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9634" name="Group 2">
            <a:extLst>
              <a:ext uri="{FF2B5EF4-FFF2-40B4-BE49-F238E27FC236}">
                <a16:creationId xmlns:a16="http://schemas.microsoft.com/office/drawing/2014/main" id="{EDF9D58B-9C2F-43DA-9BC9-6A4C8FE89F4B}"/>
              </a:ext>
            </a:extLst>
          </p:cNvPr>
          <p:cNvGrpSpPr>
            <a:grpSpLocks/>
          </p:cNvGrpSpPr>
          <p:nvPr/>
        </p:nvGrpSpPr>
        <p:grpSpPr bwMode="auto">
          <a:xfrm>
            <a:off x="1876425" y="3521075"/>
            <a:ext cx="5311775" cy="688975"/>
            <a:chOff x="720" y="1392"/>
            <a:chExt cx="4058" cy="480"/>
          </a:xfrm>
        </p:grpSpPr>
        <p:sp>
          <p:nvSpPr>
            <p:cNvPr id="69635" name="AutoShape 3">
              <a:extLst>
                <a:ext uri="{FF2B5EF4-FFF2-40B4-BE49-F238E27FC236}">
                  <a16:creationId xmlns:a16="http://schemas.microsoft.com/office/drawing/2014/main" id="{175D816A-C5A7-4B6B-994E-E21E1461BDE5}"/>
                </a:ext>
              </a:extLst>
            </p:cNvPr>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636" name="Group 4">
              <a:extLst>
                <a:ext uri="{FF2B5EF4-FFF2-40B4-BE49-F238E27FC236}">
                  <a16:creationId xmlns:a16="http://schemas.microsoft.com/office/drawing/2014/main" id="{B34B308C-F48B-4549-ADA9-6C7CFCB748FB}"/>
                </a:ext>
              </a:extLst>
            </p:cNvPr>
            <p:cNvGrpSpPr>
              <a:grpSpLocks/>
            </p:cNvGrpSpPr>
            <p:nvPr/>
          </p:nvGrpSpPr>
          <p:grpSpPr bwMode="auto">
            <a:xfrm>
              <a:off x="730" y="1407"/>
              <a:ext cx="4043" cy="444"/>
              <a:chOff x="744" y="1407"/>
              <a:chExt cx="3988" cy="444"/>
            </a:xfrm>
          </p:grpSpPr>
          <p:sp>
            <p:nvSpPr>
              <p:cNvPr id="69637" name="AutoShape 5">
                <a:extLst>
                  <a:ext uri="{FF2B5EF4-FFF2-40B4-BE49-F238E27FC236}">
                    <a16:creationId xmlns:a16="http://schemas.microsoft.com/office/drawing/2014/main" id="{F37D770E-7035-4DEC-AD5F-559311B3CFA1}"/>
                  </a:ext>
                </a:extLst>
              </p:cNvPr>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8" name="AutoShape 6">
                <a:extLst>
                  <a:ext uri="{FF2B5EF4-FFF2-40B4-BE49-F238E27FC236}">
                    <a16:creationId xmlns:a16="http://schemas.microsoft.com/office/drawing/2014/main" id="{CA8CDB89-B2B1-447E-9A0B-8D2AB364A5FC}"/>
                  </a:ext>
                </a:extLst>
              </p:cNvPr>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9639" name="Group 7">
            <a:extLst>
              <a:ext uri="{FF2B5EF4-FFF2-40B4-BE49-F238E27FC236}">
                <a16:creationId xmlns:a16="http://schemas.microsoft.com/office/drawing/2014/main" id="{15B0BE91-119A-4B57-841C-A1982334A4B8}"/>
              </a:ext>
            </a:extLst>
          </p:cNvPr>
          <p:cNvGrpSpPr>
            <a:grpSpLocks/>
          </p:cNvGrpSpPr>
          <p:nvPr/>
        </p:nvGrpSpPr>
        <p:grpSpPr bwMode="auto">
          <a:xfrm>
            <a:off x="1876425" y="4386263"/>
            <a:ext cx="5311775" cy="688975"/>
            <a:chOff x="720" y="1392"/>
            <a:chExt cx="4058" cy="480"/>
          </a:xfrm>
        </p:grpSpPr>
        <p:sp>
          <p:nvSpPr>
            <p:cNvPr id="69640" name="AutoShape 8">
              <a:extLst>
                <a:ext uri="{FF2B5EF4-FFF2-40B4-BE49-F238E27FC236}">
                  <a16:creationId xmlns:a16="http://schemas.microsoft.com/office/drawing/2014/main" id="{D9C67726-7D03-4B28-AA3D-D6F7DC6DFEEB}"/>
                </a:ext>
              </a:extLst>
            </p:cNvPr>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641" name="Group 9">
              <a:extLst>
                <a:ext uri="{FF2B5EF4-FFF2-40B4-BE49-F238E27FC236}">
                  <a16:creationId xmlns:a16="http://schemas.microsoft.com/office/drawing/2014/main" id="{22CFEDDB-A93B-4629-A4C5-8C3AE9DBD0AF}"/>
                </a:ext>
              </a:extLst>
            </p:cNvPr>
            <p:cNvGrpSpPr>
              <a:grpSpLocks/>
            </p:cNvGrpSpPr>
            <p:nvPr/>
          </p:nvGrpSpPr>
          <p:grpSpPr bwMode="auto">
            <a:xfrm>
              <a:off x="730" y="1407"/>
              <a:ext cx="4043" cy="444"/>
              <a:chOff x="744" y="1407"/>
              <a:chExt cx="3988" cy="444"/>
            </a:xfrm>
          </p:grpSpPr>
          <p:sp>
            <p:nvSpPr>
              <p:cNvPr id="69642" name="AutoShape 10">
                <a:extLst>
                  <a:ext uri="{FF2B5EF4-FFF2-40B4-BE49-F238E27FC236}">
                    <a16:creationId xmlns:a16="http://schemas.microsoft.com/office/drawing/2014/main" id="{335742A3-3C9D-4B6F-B03A-EC6725618F7B}"/>
                  </a:ext>
                </a:extLst>
              </p:cNvPr>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3" name="AutoShape 11">
                <a:extLst>
                  <a:ext uri="{FF2B5EF4-FFF2-40B4-BE49-F238E27FC236}">
                    <a16:creationId xmlns:a16="http://schemas.microsoft.com/office/drawing/2014/main" id="{C30FE957-22E8-4911-B765-3B163092B2C9}"/>
                  </a:ext>
                </a:extLst>
              </p:cNvPr>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9644" name="Group 12">
            <a:extLst>
              <a:ext uri="{FF2B5EF4-FFF2-40B4-BE49-F238E27FC236}">
                <a16:creationId xmlns:a16="http://schemas.microsoft.com/office/drawing/2014/main" id="{D0183018-F025-4BF8-AD83-75D0676114BC}"/>
              </a:ext>
            </a:extLst>
          </p:cNvPr>
          <p:cNvGrpSpPr>
            <a:grpSpLocks/>
          </p:cNvGrpSpPr>
          <p:nvPr/>
        </p:nvGrpSpPr>
        <p:grpSpPr bwMode="auto">
          <a:xfrm>
            <a:off x="1876425" y="5243513"/>
            <a:ext cx="5311775" cy="688975"/>
            <a:chOff x="720" y="1392"/>
            <a:chExt cx="4058" cy="480"/>
          </a:xfrm>
        </p:grpSpPr>
        <p:sp>
          <p:nvSpPr>
            <p:cNvPr id="69645" name="AutoShape 13">
              <a:extLst>
                <a:ext uri="{FF2B5EF4-FFF2-40B4-BE49-F238E27FC236}">
                  <a16:creationId xmlns:a16="http://schemas.microsoft.com/office/drawing/2014/main" id="{99FF24BA-9C65-4800-9F00-60C79CE8CDE1}"/>
                </a:ext>
              </a:extLst>
            </p:cNvPr>
            <p:cNvSpPr>
              <a:spLocks noChangeArrowheads="1"/>
            </p:cNvSpPr>
            <p:nvPr/>
          </p:nvSpPr>
          <p:spPr bwMode="lt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646" name="Group 14">
              <a:extLst>
                <a:ext uri="{FF2B5EF4-FFF2-40B4-BE49-F238E27FC236}">
                  <a16:creationId xmlns:a16="http://schemas.microsoft.com/office/drawing/2014/main" id="{8F08753A-2761-4672-BB27-3CFACCB0AC50}"/>
                </a:ext>
              </a:extLst>
            </p:cNvPr>
            <p:cNvGrpSpPr>
              <a:grpSpLocks/>
            </p:cNvGrpSpPr>
            <p:nvPr/>
          </p:nvGrpSpPr>
          <p:grpSpPr bwMode="auto">
            <a:xfrm>
              <a:off x="730" y="1407"/>
              <a:ext cx="4043" cy="444"/>
              <a:chOff x="744" y="1407"/>
              <a:chExt cx="3988" cy="444"/>
            </a:xfrm>
          </p:grpSpPr>
          <p:sp>
            <p:nvSpPr>
              <p:cNvPr id="69647" name="AutoShape 15">
                <a:extLst>
                  <a:ext uri="{FF2B5EF4-FFF2-40B4-BE49-F238E27FC236}">
                    <a16:creationId xmlns:a16="http://schemas.microsoft.com/office/drawing/2014/main" id="{45613DA4-5632-4722-8573-686861355AB6}"/>
                  </a:ext>
                </a:extLst>
              </p:cNvPr>
              <p:cNvSpPr>
                <a:spLocks noChangeArrowheads="1"/>
              </p:cNvSpPr>
              <p:nvPr/>
            </p:nvSpPr>
            <p:spPr bwMode="lt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8" name="AutoShape 16">
                <a:extLst>
                  <a:ext uri="{FF2B5EF4-FFF2-40B4-BE49-F238E27FC236}">
                    <a16:creationId xmlns:a16="http://schemas.microsoft.com/office/drawing/2014/main" id="{7D0A9C7B-6100-4349-A831-12E5A14DF67E}"/>
                  </a:ext>
                </a:extLst>
              </p:cNvPr>
              <p:cNvSpPr>
                <a:spLocks noChangeArrowheads="1"/>
              </p:cNvSpPr>
              <p:nvPr/>
            </p:nvSpPr>
            <p:spPr bwMode="lt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9649" name="Group 17">
            <a:extLst>
              <a:ext uri="{FF2B5EF4-FFF2-40B4-BE49-F238E27FC236}">
                <a16:creationId xmlns:a16="http://schemas.microsoft.com/office/drawing/2014/main" id="{5DE9A405-8931-420E-8F7D-9F637934DF6A}"/>
              </a:ext>
            </a:extLst>
          </p:cNvPr>
          <p:cNvGrpSpPr>
            <a:grpSpLocks/>
          </p:cNvGrpSpPr>
          <p:nvPr/>
        </p:nvGrpSpPr>
        <p:grpSpPr bwMode="auto">
          <a:xfrm>
            <a:off x="1876425" y="2657475"/>
            <a:ext cx="5311775" cy="688975"/>
            <a:chOff x="720" y="1392"/>
            <a:chExt cx="4058" cy="480"/>
          </a:xfrm>
        </p:grpSpPr>
        <p:sp>
          <p:nvSpPr>
            <p:cNvPr id="69650" name="AutoShape 18">
              <a:extLst>
                <a:ext uri="{FF2B5EF4-FFF2-40B4-BE49-F238E27FC236}">
                  <a16:creationId xmlns:a16="http://schemas.microsoft.com/office/drawing/2014/main" id="{CCB65C22-DD87-4825-9D80-E0F66607118C}"/>
                </a:ext>
              </a:extLst>
            </p:cNvPr>
            <p:cNvSpPr>
              <a:spLocks noChangeArrowheads="1"/>
            </p:cNvSpPr>
            <p:nvPr/>
          </p:nvSpPr>
          <p:spPr bwMode="lt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651" name="Group 19">
              <a:extLst>
                <a:ext uri="{FF2B5EF4-FFF2-40B4-BE49-F238E27FC236}">
                  <a16:creationId xmlns:a16="http://schemas.microsoft.com/office/drawing/2014/main" id="{6C130D06-E5B7-4E58-95EF-B27EDCA6A43F}"/>
                </a:ext>
              </a:extLst>
            </p:cNvPr>
            <p:cNvGrpSpPr>
              <a:grpSpLocks/>
            </p:cNvGrpSpPr>
            <p:nvPr/>
          </p:nvGrpSpPr>
          <p:grpSpPr bwMode="auto">
            <a:xfrm>
              <a:off x="730" y="1407"/>
              <a:ext cx="4043" cy="444"/>
              <a:chOff x="744" y="1407"/>
              <a:chExt cx="3988" cy="444"/>
            </a:xfrm>
          </p:grpSpPr>
          <p:sp>
            <p:nvSpPr>
              <p:cNvPr id="69652" name="AutoShape 20">
                <a:extLst>
                  <a:ext uri="{FF2B5EF4-FFF2-40B4-BE49-F238E27FC236}">
                    <a16:creationId xmlns:a16="http://schemas.microsoft.com/office/drawing/2014/main" id="{FD2E4B6A-5AFA-44FB-9634-4E5DA106B00D}"/>
                  </a:ext>
                </a:extLst>
              </p:cNvPr>
              <p:cNvSpPr>
                <a:spLocks noChangeArrowheads="1"/>
              </p:cNvSpPr>
              <p:nvPr/>
            </p:nvSpPr>
            <p:spPr bwMode="lt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3" name="AutoShape 21">
                <a:extLst>
                  <a:ext uri="{FF2B5EF4-FFF2-40B4-BE49-F238E27FC236}">
                    <a16:creationId xmlns:a16="http://schemas.microsoft.com/office/drawing/2014/main" id="{5EC952B2-7E5C-4C7A-9A42-E1701C2B476E}"/>
                  </a:ext>
                </a:extLst>
              </p:cNvPr>
              <p:cNvSpPr>
                <a:spLocks noChangeArrowheads="1"/>
              </p:cNvSpPr>
              <p:nvPr/>
            </p:nvSpPr>
            <p:spPr bwMode="lt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9654" name="Text Box 22">
            <a:extLst>
              <a:ext uri="{FF2B5EF4-FFF2-40B4-BE49-F238E27FC236}">
                <a16:creationId xmlns:a16="http://schemas.microsoft.com/office/drawing/2014/main" id="{8F165D46-E610-4423-8BA5-03A10C203C91}"/>
              </a:ext>
            </a:extLst>
          </p:cNvPr>
          <p:cNvSpPr txBox="1">
            <a:spLocks noChangeArrowheads="1"/>
          </p:cNvSpPr>
          <p:nvPr/>
        </p:nvSpPr>
        <p:spPr bwMode="black">
          <a:xfrm>
            <a:off x="2343150" y="277177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algn="ctr">
              <a:spcBef>
                <a:spcPct val="50000"/>
              </a:spcBef>
              <a:buClr>
                <a:schemeClr val="tx1"/>
              </a:buClr>
            </a:pPr>
            <a:r>
              <a:rPr lang="en-US" altLang="en-US" sz="2400" b="1" dirty="0">
                <a:solidFill>
                  <a:srgbClr val="FFFFFF"/>
                </a:solidFill>
              </a:rPr>
              <a:t>How it works</a:t>
            </a:r>
          </a:p>
        </p:txBody>
      </p:sp>
      <p:sp>
        <p:nvSpPr>
          <p:cNvPr id="69655" name="Text Box 23">
            <a:extLst>
              <a:ext uri="{FF2B5EF4-FFF2-40B4-BE49-F238E27FC236}">
                <a16:creationId xmlns:a16="http://schemas.microsoft.com/office/drawing/2014/main" id="{6779522A-DA8F-4651-B9F8-82253EE56090}"/>
              </a:ext>
            </a:extLst>
          </p:cNvPr>
          <p:cNvSpPr txBox="1">
            <a:spLocks noChangeArrowheads="1"/>
          </p:cNvSpPr>
          <p:nvPr/>
        </p:nvSpPr>
        <p:spPr bwMode="black">
          <a:xfrm>
            <a:off x="2354263" y="362902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algn="ctr">
              <a:spcBef>
                <a:spcPct val="50000"/>
              </a:spcBef>
              <a:buClr>
                <a:schemeClr val="tx1"/>
              </a:buClr>
            </a:pPr>
            <a:r>
              <a:rPr lang="en-US" altLang="en-US" sz="2400" b="1" dirty="0">
                <a:solidFill>
                  <a:srgbClr val="FFFFFF"/>
                </a:solidFill>
              </a:rPr>
              <a:t>Protocol Analyzers</a:t>
            </a:r>
          </a:p>
        </p:txBody>
      </p:sp>
      <p:sp>
        <p:nvSpPr>
          <p:cNvPr id="69656" name="Text Box 24">
            <a:extLst>
              <a:ext uri="{FF2B5EF4-FFF2-40B4-BE49-F238E27FC236}">
                <a16:creationId xmlns:a16="http://schemas.microsoft.com/office/drawing/2014/main" id="{7A2697CB-08E2-407B-9224-0C018BCE605A}"/>
              </a:ext>
            </a:extLst>
          </p:cNvPr>
          <p:cNvSpPr txBox="1">
            <a:spLocks noChangeArrowheads="1"/>
          </p:cNvSpPr>
          <p:nvPr/>
        </p:nvSpPr>
        <p:spPr bwMode="black">
          <a:xfrm>
            <a:off x="2354263" y="4487863"/>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algn="ctr">
              <a:spcBef>
                <a:spcPct val="50000"/>
              </a:spcBef>
              <a:buClr>
                <a:schemeClr val="tx1"/>
              </a:buClr>
            </a:pPr>
            <a:r>
              <a:rPr lang="en-US" altLang="en-US" sz="2400" b="1" dirty="0">
                <a:solidFill>
                  <a:srgbClr val="FFFFFF"/>
                </a:solidFill>
              </a:rPr>
              <a:t>Use Case</a:t>
            </a:r>
          </a:p>
        </p:txBody>
      </p:sp>
      <p:sp>
        <p:nvSpPr>
          <p:cNvPr id="69657" name="Text Box 25">
            <a:extLst>
              <a:ext uri="{FF2B5EF4-FFF2-40B4-BE49-F238E27FC236}">
                <a16:creationId xmlns:a16="http://schemas.microsoft.com/office/drawing/2014/main" id="{A780C3DD-D86E-406B-AD2C-22DB404C3AB0}"/>
              </a:ext>
            </a:extLst>
          </p:cNvPr>
          <p:cNvSpPr txBox="1">
            <a:spLocks noChangeArrowheads="1"/>
          </p:cNvSpPr>
          <p:nvPr/>
        </p:nvSpPr>
        <p:spPr bwMode="black">
          <a:xfrm>
            <a:off x="2354263" y="5335588"/>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algn="ctr">
              <a:spcBef>
                <a:spcPct val="50000"/>
              </a:spcBef>
              <a:buClr>
                <a:schemeClr val="tx1"/>
              </a:buClr>
            </a:pPr>
            <a:r>
              <a:rPr lang="en-US" altLang="en-US" sz="2400" b="1" dirty="0">
                <a:solidFill>
                  <a:srgbClr val="FFFFFF"/>
                </a:solidFill>
              </a:rPr>
              <a:t>Conclusion</a:t>
            </a:r>
          </a:p>
        </p:txBody>
      </p:sp>
      <p:sp>
        <p:nvSpPr>
          <p:cNvPr id="69658" name="Rectangle 26">
            <a:extLst>
              <a:ext uri="{FF2B5EF4-FFF2-40B4-BE49-F238E27FC236}">
                <a16:creationId xmlns:a16="http://schemas.microsoft.com/office/drawing/2014/main" id="{1B92E048-0CAD-451B-8396-E1C5A90938CD}"/>
              </a:ext>
            </a:extLst>
          </p:cNvPr>
          <p:cNvSpPr>
            <a:spLocks noChangeArrowheads="1"/>
          </p:cNvSpPr>
          <p:nvPr/>
        </p:nvSpPr>
        <p:spPr bwMode="black">
          <a:xfrm>
            <a:off x="1930400" y="1828800"/>
            <a:ext cx="5105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dirty="0"/>
              <a:t>Protocol Analyzers and uses cases</a:t>
            </a:r>
          </a:p>
          <a:p>
            <a:pPr eaLnBrk="0" hangingPunct="0"/>
            <a:r>
              <a:rPr lang="en-US" altLang="en-US" sz="1400" b="1" dirty="0"/>
              <a:t>Wireshark vs </a:t>
            </a:r>
            <a:r>
              <a:rPr lang="en-US" altLang="en-US" sz="1400" b="1" dirty="0" err="1"/>
              <a:t>tcpdump</a:t>
            </a:r>
            <a:endParaRPr lang="en-US" altLang="en-US" sz="1400" dirty="0"/>
          </a:p>
        </p:txBody>
      </p:sp>
      <p:pic>
        <p:nvPicPr>
          <p:cNvPr id="69659" name="Picture 27">
            <a:extLst>
              <a:ext uri="{FF2B5EF4-FFF2-40B4-BE49-F238E27FC236}">
                <a16:creationId xmlns:a16="http://schemas.microsoft.com/office/drawing/2014/main" id="{5E6B8CBB-B893-4A35-87D6-C099DFD9C630}"/>
              </a:ext>
            </a:extLst>
          </p:cNvPr>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676400" y="5207000"/>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69660" name="Picture 28">
            <a:extLst>
              <a:ext uri="{FF2B5EF4-FFF2-40B4-BE49-F238E27FC236}">
                <a16:creationId xmlns:a16="http://schemas.microsoft.com/office/drawing/2014/main" id="{F1A7B221-51D8-49D8-BB34-F546FF5ECCCA}"/>
              </a:ext>
            </a:extLst>
          </p:cNvPr>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692275" y="4360863"/>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69661" name="Picture 29">
            <a:extLst>
              <a:ext uri="{FF2B5EF4-FFF2-40B4-BE49-F238E27FC236}">
                <a16:creationId xmlns:a16="http://schemas.microsoft.com/office/drawing/2014/main" id="{F678385D-21A0-48E4-95DD-22FD367EDD9E}"/>
              </a:ext>
            </a:extLst>
          </p:cNvPr>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692275" y="3509963"/>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69662" name="Picture 30">
            <a:extLst>
              <a:ext uri="{FF2B5EF4-FFF2-40B4-BE49-F238E27FC236}">
                <a16:creationId xmlns:a16="http://schemas.microsoft.com/office/drawing/2014/main" id="{A2AD545F-561D-43A7-9760-20BC9ADCEFDB}"/>
              </a:ext>
            </a:extLst>
          </p:cNvPr>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681163" y="2652713"/>
            <a:ext cx="792162" cy="949325"/>
          </a:xfrm>
          <a:prstGeom prst="rect">
            <a:avLst/>
          </a:prstGeom>
          <a:noFill/>
          <a:extLst>
            <a:ext uri="{909E8E84-426E-40DD-AFC4-6F175D3DCCD1}">
              <a14:hiddenFill xmlns:a14="http://schemas.microsoft.com/office/drawing/2010/main">
                <a:solidFill>
                  <a:srgbClr val="FFFFFF"/>
                </a:solidFill>
              </a14:hiddenFill>
            </a:ext>
          </a:extLst>
        </p:spPr>
      </p:pic>
      <p:sp>
        <p:nvSpPr>
          <p:cNvPr id="69663" name="Text Box 31">
            <a:extLst>
              <a:ext uri="{FF2B5EF4-FFF2-40B4-BE49-F238E27FC236}">
                <a16:creationId xmlns:a16="http://schemas.microsoft.com/office/drawing/2014/main" id="{933F0DA2-AEAA-4839-B367-915601AFE1AB}"/>
              </a:ext>
            </a:extLst>
          </p:cNvPr>
          <p:cNvSpPr txBox="1">
            <a:spLocks noChangeArrowheads="1"/>
          </p:cNvSpPr>
          <p:nvPr/>
        </p:nvSpPr>
        <p:spPr bwMode="gray">
          <a:xfrm>
            <a:off x="2022475" y="534352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t>4</a:t>
            </a:r>
          </a:p>
        </p:txBody>
      </p:sp>
      <p:sp>
        <p:nvSpPr>
          <p:cNvPr id="69664" name="Text Box 32">
            <a:extLst>
              <a:ext uri="{FF2B5EF4-FFF2-40B4-BE49-F238E27FC236}">
                <a16:creationId xmlns:a16="http://schemas.microsoft.com/office/drawing/2014/main" id="{F600323B-4D81-40AB-9D58-91262B489A56}"/>
              </a:ext>
            </a:extLst>
          </p:cNvPr>
          <p:cNvSpPr txBox="1">
            <a:spLocks noChangeArrowheads="1"/>
          </p:cNvSpPr>
          <p:nvPr/>
        </p:nvSpPr>
        <p:spPr bwMode="gray">
          <a:xfrm>
            <a:off x="2001838" y="27495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t>1</a:t>
            </a:r>
          </a:p>
        </p:txBody>
      </p:sp>
      <p:sp>
        <p:nvSpPr>
          <p:cNvPr id="69665" name="Text Box 33">
            <a:extLst>
              <a:ext uri="{FF2B5EF4-FFF2-40B4-BE49-F238E27FC236}">
                <a16:creationId xmlns:a16="http://schemas.microsoft.com/office/drawing/2014/main" id="{90F351CB-C3D9-4D6A-948F-04726B9981A9}"/>
              </a:ext>
            </a:extLst>
          </p:cNvPr>
          <p:cNvSpPr txBox="1">
            <a:spLocks noChangeArrowheads="1"/>
          </p:cNvSpPr>
          <p:nvPr/>
        </p:nvSpPr>
        <p:spPr bwMode="gray">
          <a:xfrm>
            <a:off x="2014538" y="360838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t>2</a:t>
            </a:r>
          </a:p>
        </p:txBody>
      </p:sp>
      <p:sp>
        <p:nvSpPr>
          <p:cNvPr id="69666" name="Text Box 34">
            <a:extLst>
              <a:ext uri="{FF2B5EF4-FFF2-40B4-BE49-F238E27FC236}">
                <a16:creationId xmlns:a16="http://schemas.microsoft.com/office/drawing/2014/main" id="{083BB381-2020-45E7-8869-BA48E0EC26BB}"/>
              </a:ext>
            </a:extLst>
          </p:cNvPr>
          <p:cNvSpPr txBox="1">
            <a:spLocks noChangeArrowheads="1"/>
          </p:cNvSpPr>
          <p:nvPr/>
        </p:nvSpPr>
        <p:spPr bwMode="gray">
          <a:xfrm>
            <a:off x="2014538" y="44958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t>3</a:t>
            </a:r>
          </a:p>
        </p:txBody>
      </p:sp>
      <p:sp>
        <p:nvSpPr>
          <p:cNvPr id="69667" name="Rectangle 35">
            <a:extLst>
              <a:ext uri="{FF2B5EF4-FFF2-40B4-BE49-F238E27FC236}">
                <a16:creationId xmlns:a16="http://schemas.microsoft.com/office/drawing/2014/main" id="{31301317-E100-4026-B8CA-5608D45AC73B}"/>
              </a:ext>
            </a:extLst>
          </p:cNvPr>
          <p:cNvSpPr>
            <a:spLocks noGrp="1" noChangeArrowheads="1"/>
          </p:cNvSpPr>
          <p:nvPr>
            <p:ph type="title"/>
          </p:nvPr>
        </p:nvSpPr>
        <p:spPr/>
        <p:txBody>
          <a:bodyPr/>
          <a:lstStyle/>
          <a:p>
            <a:r>
              <a:rPr lang="en-US" altLang="en-US"/>
              <a:t>Contents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a:t>
            </a:r>
          </a:p>
        </p:txBody>
      </p:sp>
      <p:sp>
        <p:nvSpPr>
          <p:cNvPr id="6" name="Rectangle 5">
            <a:extLst>
              <a:ext uri="{FF2B5EF4-FFF2-40B4-BE49-F238E27FC236}">
                <a16:creationId xmlns:a16="http://schemas.microsoft.com/office/drawing/2014/main" id="{A3104063-1FE2-4C14-A051-C1B3D8E9AE45}"/>
              </a:ext>
            </a:extLst>
          </p:cNvPr>
          <p:cNvSpPr/>
          <p:nvPr/>
        </p:nvSpPr>
        <p:spPr>
          <a:xfrm>
            <a:off x="1121156" y="1518592"/>
            <a:ext cx="6726585" cy="830997"/>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Sniffing traffic by following the flow of the packet</a:t>
            </a:r>
          </a:p>
          <a:p>
            <a:pPr algn="ctr"/>
            <a:r>
              <a:rPr lang="en-US" sz="2400" dirty="0">
                <a:ln w="0"/>
                <a:effectLst>
                  <a:outerShdw blurRad="38100" dist="19050" dir="2700000" algn="tl" rotWithShape="0">
                    <a:schemeClr val="dk1">
                      <a:alpha val="40000"/>
                    </a:schemeClr>
                  </a:outerShdw>
                </a:effectLst>
              </a:rPr>
              <a:t>In each segment</a:t>
            </a:r>
          </a:p>
        </p:txBody>
      </p:sp>
      <p:sp>
        <p:nvSpPr>
          <p:cNvPr id="8" name="TextBox 7">
            <a:extLst>
              <a:ext uri="{FF2B5EF4-FFF2-40B4-BE49-F238E27FC236}">
                <a16:creationId xmlns:a16="http://schemas.microsoft.com/office/drawing/2014/main" id="{ED302E8C-EE48-4346-B409-B810C7F0CD4C}"/>
              </a:ext>
            </a:extLst>
          </p:cNvPr>
          <p:cNvSpPr txBox="1"/>
          <p:nvPr/>
        </p:nvSpPr>
        <p:spPr>
          <a:xfrm>
            <a:off x="2198432" y="6013231"/>
            <a:ext cx="4572000"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port forwarding the traffic and capture with Wireshark on top of WAN backhaul</a:t>
            </a:r>
            <a:endParaRPr lang="en-US" dirty="0"/>
          </a:p>
        </p:txBody>
      </p:sp>
      <p:pic>
        <p:nvPicPr>
          <p:cNvPr id="7" name="Picture 6">
            <a:extLst>
              <a:ext uri="{FF2B5EF4-FFF2-40B4-BE49-F238E27FC236}">
                <a16:creationId xmlns:a16="http://schemas.microsoft.com/office/drawing/2014/main" id="{5B1D3923-F3E9-48CE-8E5F-68D7548C2EAE}"/>
              </a:ext>
            </a:extLst>
          </p:cNvPr>
          <p:cNvPicPr>
            <a:picLocks noChangeAspect="1"/>
          </p:cNvPicPr>
          <p:nvPr/>
        </p:nvPicPr>
        <p:blipFill>
          <a:blip r:embed="rId2"/>
          <a:stretch>
            <a:fillRect/>
          </a:stretch>
        </p:blipFill>
        <p:spPr>
          <a:xfrm>
            <a:off x="761027" y="2386032"/>
            <a:ext cx="7446810" cy="3654743"/>
          </a:xfrm>
          <a:prstGeom prst="rect">
            <a:avLst/>
          </a:prstGeom>
        </p:spPr>
      </p:pic>
    </p:spTree>
    <p:extLst>
      <p:ext uri="{BB962C8B-B14F-4D97-AF65-F5344CB8AC3E}">
        <p14:creationId xmlns:p14="http://schemas.microsoft.com/office/powerpoint/2010/main" val="556116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a:t>
            </a:r>
          </a:p>
        </p:txBody>
      </p:sp>
      <p:sp>
        <p:nvSpPr>
          <p:cNvPr id="6" name="Rectangle 5">
            <a:extLst>
              <a:ext uri="{FF2B5EF4-FFF2-40B4-BE49-F238E27FC236}">
                <a16:creationId xmlns:a16="http://schemas.microsoft.com/office/drawing/2014/main" id="{A3104063-1FE2-4C14-A051-C1B3D8E9AE45}"/>
              </a:ext>
            </a:extLst>
          </p:cNvPr>
          <p:cNvSpPr/>
          <p:nvPr/>
        </p:nvSpPr>
        <p:spPr>
          <a:xfrm>
            <a:off x="1121156" y="1518592"/>
            <a:ext cx="6726585" cy="830997"/>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Sniffing traffic by following the flow of the packet</a:t>
            </a:r>
          </a:p>
          <a:p>
            <a:pPr algn="ctr"/>
            <a:r>
              <a:rPr lang="en-US" sz="2400" dirty="0">
                <a:ln w="0"/>
                <a:effectLst>
                  <a:outerShdw blurRad="38100" dist="19050" dir="2700000" algn="tl" rotWithShape="0">
                    <a:schemeClr val="dk1">
                      <a:alpha val="40000"/>
                    </a:schemeClr>
                  </a:outerShdw>
                </a:effectLst>
              </a:rPr>
              <a:t>In each segment</a:t>
            </a:r>
          </a:p>
        </p:txBody>
      </p:sp>
      <p:pic>
        <p:nvPicPr>
          <p:cNvPr id="9" name="Picture 8">
            <a:extLst>
              <a:ext uri="{FF2B5EF4-FFF2-40B4-BE49-F238E27FC236}">
                <a16:creationId xmlns:a16="http://schemas.microsoft.com/office/drawing/2014/main" id="{0B58D65F-FE0C-49F7-A806-5BFA02BDBF94}"/>
              </a:ext>
            </a:extLst>
          </p:cNvPr>
          <p:cNvPicPr>
            <a:picLocks noChangeAspect="1"/>
          </p:cNvPicPr>
          <p:nvPr/>
        </p:nvPicPr>
        <p:blipFill>
          <a:blip r:embed="rId2"/>
          <a:stretch>
            <a:fillRect/>
          </a:stretch>
        </p:blipFill>
        <p:spPr>
          <a:xfrm>
            <a:off x="1336603" y="2379406"/>
            <a:ext cx="6470794" cy="3950257"/>
          </a:xfrm>
          <a:prstGeom prst="rect">
            <a:avLst/>
          </a:prstGeom>
        </p:spPr>
      </p:pic>
    </p:spTree>
    <p:extLst>
      <p:ext uri="{BB962C8B-B14F-4D97-AF65-F5344CB8AC3E}">
        <p14:creationId xmlns:p14="http://schemas.microsoft.com/office/powerpoint/2010/main" val="3962941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a:t>
            </a:r>
          </a:p>
        </p:txBody>
      </p:sp>
      <p:sp>
        <p:nvSpPr>
          <p:cNvPr id="6" name="Rectangle 5">
            <a:extLst>
              <a:ext uri="{FF2B5EF4-FFF2-40B4-BE49-F238E27FC236}">
                <a16:creationId xmlns:a16="http://schemas.microsoft.com/office/drawing/2014/main" id="{A3104063-1FE2-4C14-A051-C1B3D8E9AE45}"/>
              </a:ext>
            </a:extLst>
          </p:cNvPr>
          <p:cNvSpPr/>
          <p:nvPr/>
        </p:nvSpPr>
        <p:spPr>
          <a:xfrm>
            <a:off x="1916283" y="1518592"/>
            <a:ext cx="5136342"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Main Firewall debug troubleshooting</a:t>
            </a:r>
          </a:p>
        </p:txBody>
      </p:sp>
      <p:pic>
        <p:nvPicPr>
          <p:cNvPr id="7" name="Picture 6">
            <a:extLst>
              <a:ext uri="{FF2B5EF4-FFF2-40B4-BE49-F238E27FC236}">
                <a16:creationId xmlns:a16="http://schemas.microsoft.com/office/drawing/2014/main" id="{D9E48507-D32B-4AD9-81F6-99736E778F92}"/>
              </a:ext>
            </a:extLst>
          </p:cNvPr>
          <p:cNvPicPr>
            <a:picLocks noChangeAspect="1"/>
          </p:cNvPicPr>
          <p:nvPr/>
        </p:nvPicPr>
        <p:blipFill>
          <a:blip r:embed="rId2"/>
          <a:stretch>
            <a:fillRect/>
          </a:stretch>
        </p:blipFill>
        <p:spPr>
          <a:xfrm>
            <a:off x="1276294" y="1980257"/>
            <a:ext cx="6591412" cy="4487720"/>
          </a:xfrm>
          <a:prstGeom prst="rect">
            <a:avLst/>
          </a:prstGeom>
        </p:spPr>
      </p:pic>
    </p:spTree>
    <p:extLst>
      <p:ext uri="{BB962C8B-B14F-4D97-AF65-F5344CB8AC3E}">
        <p14:creationId xmlns:p14="http://schemas.microsoft.com/office/powerpoint/2010/main" val="2169203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a:t>
            </a:r>
          </a:p>
        </p:txBody>
      </p:sp>
      <p:sp>
        <p:nvSpPr>
          <p:cNvPr id="6" name="Rectangle 5">
            <a:extLst>
              <a:ext uri="{FF2B5EF4-FFF2-40B4-BE49-F238E27FC236}">
                <a16:creationId xmlns:a16="http://schemas.microsoft.com/office/drawing/2014/main" id="{A3104063-1FE2-4C14-A051-C1B3D8E9AE45}"/>
              </a:ext>
            </a:extLst>
          </p:cNvPr>
          <p:cNvSpPr/>
          <p:nvPr/>
        </p:nvSpPr>
        <p:spPr>
          <a:xfrm>
            <a:off x="1638557" y="1518592"/>
            <a:ext cx="5691815"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Firewall can reach DHCP server thought</a:t>
            </a:r>
          </a:p>
        </p:txBody>
      </p:sp>
      <p:pic>
        <p:nvPicPr>
          <p:cNvPr id="5" name="Picture 4">
            <a:extLst>
              <a:ext uri="{FF2B5EF4-FFF2-40B4-BE49-F238E27FC236}">
                <a16:creationId xmlns:a16="http://schemas.microsoft.com/office/drawing/2014/main" id="{DD9D2865-C73E-4FED-9352-AC930956E35C}"/>
              </a:ext>
            </a:extLst>
          </p:cNvPr>
          <p:cNvPicPr>
            <a:picLocks noChangeAspect="1"/>
          </p:cNvPicPr>
          <p:nvPr/>
        </p:nvPicPr>
        <p:blipFill>
          <a:blip r:embed="rId2"/>
          <a:stretch>
            <a:fillRect/>
          </a:stretch>
        </p:blipFill>
        <p:spPr>
          <a:xfrm>
            <a:off x="1606321" y="2017238"/>
            <a:ext cx="5931358" cy="4476322"/>
          </a:xfrm>
          <a:prstGeom prst="rect">
            <a:avLst/>
          </a:prstGeom>
        </p:spPr>
      </p:pic>
    </p:spTree>
    <p:extLst>
      <p:ext uri="{BB962C8B-B14F-4D97-AF65-F5344CB8AC3E}">
        <p14:creationId xmlns:p14="http://schemas.microsoft.com/office/powerpoint/2010/main" val="3117492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a:t>
            </a:r>
          </a:p>
        </p:txBody>
      </p:sp>
      <p:sp>
        <p:nvSpPr>
          <p:cNvPr id="6" name="Rectangle 5">
            <a:extLst>
              <a:ext uri="{FF2B5EF4-FFF2-40B4-BE49-F238E27FC236}">
                <a16:creationId xmlns:a16="http://schemas.microsoft.com/office/drawing/2014/main" id="{A3104063-1FE2-4C14-A051-C1B3D8E9AE45}"/>
              </a:ext>
            </a:extLst>
          </p:cNvPr>
          <p:cNvSpPr/>
          <p:nvPr/>
        </p:nvSpPr>
        <p:spPr>
          <a:xfrm>
            <a:off x="1434187" y="1518592"/>
            <a:ext cx="6100581" cy="830997"/>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Misconfiguration of IP despite that was legit</a:t>
            </a:r>
          </a:p>
          <a:p>
            <a:pPr algn="ctr"/>
            <a:r>
              <a:rPr lang="en-US" sz="2400" dirty="0">
                <a:ln w="0"/>
                <a:effectLst>
                  <a:outerShdw blurRad="38100" dist="19050" dir="2700000" algn="tl" rotWithShape="0">
                    <a:schemeClr val="dk1">
                      <a:alpha val="40000"/>
                    </a:schemeClr>
                  </a:outerShdw>
                </a:effectLst>
              </a:rPr>
              <a:t>(It could be reached)</a:t>
            </a:r>
          </a:p>
        </p:txBody>
      </p:sp>
      <p:pic>
        <p:nvPicPr>
          <p:cNvPr id="7" name="Picture 6">
            <a:extLst>
              <a:ext uri="{FF2B5EF4-FFF2-40B4-BE49-F238E27FC236}">
                <a16:creationId xmlns:a16="http://schemas.microsoft.com/office/drawing/2014/main" id="{56D415E3-BE99-4FFF-8D10-8F3D2E305D3B}"/>
              </a:ext>
            </a:extLst>
          </p:cNvPr>
          <p:cNvPicPr>
            <a:picLocks noChangeAspect="1"/>
          </p:cNvPicPr>
          <p:nvPr/>
        </p:nvPicPr>
        <p:blipFill>
          <a:blip r:embed="rId2"/>
          <a:stretch>
            <a:fillRect/>
          </a:stretch>
        </p:blipFill>
        <p:spPr>
          <a:xfrm>
            <a:off x="990600" y="2295362"/>
            <a:ext cx="6788882" cy="4061724"/>
          </a:xfrm>
          <a:prstGeom prst="rect">
            <a:avLst/>
          </a:prstGeom>
        </p:spPr>
      </p:pic>
    </p:spTree>
    <p:extLst>
      <p:ext uri="{BB962C8B-B14F-4D97-AF65-F5344CB8AC3E}">
        <p14:creationId xmlns:p14="http://schemas.microsoft.com/office/powerpoint/2010/main" val="3735271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a:t>
            </a:r>
          </a:p>
        </p:txBody>
      </p:sp>
      <p:sp>
        <p:nvSpPr>
          <p:cNvPr id="6" name="Rectangle 5">
            <a:extLst>
              <a:ext uri="{FF2B5EF4-FFF2-40B4-BE49-F238E27FC236}">
                <a16:creationId xmlns:a16="http://schemas.microsoft.com/office/drawing/2014/main" id="{A3104063-1FE2-4C14-A051-C1B3D8E9AE45}"/>
              </a:ext>
            </a:extLst>
          </p:cNvPr>
          <p:cNvSpPr/>
          <p:nvPr/>
        </p:nvSpPr>
        <p:spPr>
          <a:xfrm>
            <a:off x="3168735" y="1518592"/>
            <a:ext cx="2631491"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DORA SUCCESS</a:t>
            </a:r>
          </a:p>
        </p:txBody>
      </p:sp>
      <p:pic>
        <p:nvPicPr>
          <p:cNvPr id="5" name="Picture 4">
            <a:extLst>
              <a:ext uri="{FF2B5EF4-FFF2-40B4-BE49-F238E27FC236}">
                <a16:creationId xmlns:a16="http://schemas.microsoft.com/office/drawing/2014/main" id="{7D0F5C93-B7DB-48EE-A28B-0807F139F873}"/>
              </a:ext>
            </a:extLst>
          </p:cNvPr>
          <p:cNvPicPr>
            <a:picLocks noChangeAspect="1"/>
          </p:cNvPicPr>
          <p:nvPr/>
        </p:nvPicPr>
        <p:blipFill>
          <a:blip r:embed="rId2"/>
          <a:stretch>
            <a:fillRect/>
          </a:stretch>
        </p:blipFill>
        <p:spPr>
          <a:xfrm>
            <a:off x="903288" y="1990196"/>
            <a:ext cx="7101150" cy="4326694"/>
          </a:xfrm>
          <a:prstGeom prst="rect">
            <a:avLst/>
          </a:prstGeom>
        </p:spPr>
      </p:pic>
    </p:spTree>
    <p:extLst>
      <p:ext uri="{BB962C8B-B14F-4D97-AF65-F5344CB8AC3E}">
        <p14:creationId xmlns:p14="http://schemas.microsoft.com/office/powerpoint/2010/main" val="886251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a:t>
            </a:r>
          </a:p>
        </p:txBody>
      </p:sp>
      <p:sp>
        <p:nvSpPr>
          <p:cNvPr id="6" name="Rectangle 5">
            <a:extLst>
              <a:ext uri="{FF2B5EF4-FFF2-40B4-BE49-F238E27FC236}">
                <a16:creationId xmlns:a16="http://schemas.microsoft.com/office/drawing/2014/main" id="{A3104063-1FE2-4C14-A051-C1B3D8E9AE45}"/>
              </a:ext>
            </a:extLst>
          </p:cNvPr>
          <p:cNvSpPr/>
          <p:nvPr/>
        </p:nvSpPr>
        <p:spPr>
          <a:xfrm>
            <a:off x="3168735" y="1518592"/>
            <a:ext cx="2631491"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DORA SUCCESS</a:t>
            </a:r>
          </a:p>
        </p:txBody>
      </p:sp>
      <p:pic>
        <p:nvPicPr>
          <p:cNvPr id="7" name="Picture 6">
            <a:extLst>
              <a:ext uri="{FF2B5EF4-FFF2-40B4-BE49-F238E27FC236}">
                <a16:creationId xmlns:a16="http://schemas.microsoft.com/office/drawing/2014/main" id="{2910C463-25BE-4343-BFEF-5F1418435DCD}"/>
              </a:ext>
            </a:extLst>
          </p:cNvPr>
          <p:cNvPicPr>
            <a:picLocks noChangeAspect="1"/>
          </p:cNvPicPr>
          <p:nvPr/>
        </p:nvPicPr>
        <p:blipFill>
          <a:blip r:embed="rId2"/>
          <a:stretch>
            <a:fillRect/>
          </a:stretch>
        </p:blipFill>
        <p:spPr>
          <a:xfrm>
            <a:off x="2165764" y="2247582"/>
            <a:ext cx="4812472" cy="3696018"/>
          </a:xfrm>
          <a:prstGeom prst="rect">
            <a:avLst/>
          </a:prstGeom>
        </p:spPr>
      </p:pic>
    </p:spTree>
    <p:extLst>
      <p:ext uri="{BB962C8B-B14F-4D97-AF65-F5344CB8AC3E}">
        <p14:creationId xmlns:p14="http://schemas.microsoft.com/office/powerpoint/2010/main" val="1624685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Conclusion</a:t>
            </a:r>
          </a:p>
        </p:txBody>
      </p:sp>
      <p:sp>
        <p:nvSpPr>
          <p:cNvPr id="8" name="TextBox 7">
            <a:extLst>
              <a:ext uri="{FF2B5EF4-FFF2-40B4-BE49-F238E27FC236}">
                <a16:creationId xmlns:a16="http://schemas.microsoft.com/office/drawing/2014/main" id="{3FB17DB1-FD0F-4B69-8CE0-1DFE45493CE0}"/>
              </a:ext>
            </a:extLst>
          </p:cNvPr>
          <p:cNvSpPr txBox="1"/>
          <p:nvPr/>
        </p:nvSpPr>
        <p:spPr>
          <a:xfrm>
            <a:off x="1143001" y="2209800"/>
            <a:ext cx="7445374" cy="4263090"/>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understand a problem first we understand the application tier error then the network.</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Doesn’t matter how big the network is, cut it up into chunks until you close in on the issue, it is like a shortest-route path algorithm logic, actually, this is exactly how an algorithm will work its way through the solution e.g., make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neighbours</a:t>
            </a:r>
            <a:r>
              <a:rPr lang="en-US" sz="1800" dirty="0">
                <a:effectLst/>
                <a:latin typeface="Calibri" panose="020F0502020204030204" pitchFamily="34" charset="0"/>
                <a:ea typeface="Calibri" panose="020F0502020204030204" pitchFamily="34" charset="0"/>
                <a:cs typeface="Times New Roman" panose="02020603050405020304" pitchFamily="18" charset="0"/>
              </a:rPr>
              <a:t>, many times the same way we use to solves agnostic problems.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Trace the problem with appropriate methodology applied e.g., bottom top in OSI/TCP-IP layer [13].</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Log the first point of failure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Log the Last Point of failure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Repeat</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Wireshark is your friend</a:t>
            </a:r>
          </a:p>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Common Logic behavior for problem solving.</a:t>
            </a:r>
          </a:p>
        </p:txBody>
      </p:sp>
      <p:sp>
        <p:nvSpPr>
          <p:cNvPr id="3" name="TextBox 2">
            <a:extLst>
              <a:ext uri="{FF2B5EF4-FFF2-40B4-BE49-F238E27FC236}">
                <a16:creationId xmlns:a16="http://schemas.microsoft.com/office/drawing/2014/main" id="{C13B8EBF-2D2C-4A4C-96C2-44A5187557D5}"/>
              </a:ext>
            </a:extLst>
          </p:cNvPr>
          <p:cNvSpPr txBox="1"/>
          <p:nvPr/>
        </p:nvSpPr>
        <p:spPr>
          <a:xfrm>
            <a:off x="685800" y="1840468"/>
            <a:ext cx="2121158" cy="369332"/>
          </a:xfrm>
          <a:prstGeom prst="rect">
            <a:avLst/>
          </a:prstGeom>
          <a:noFill/>
        </p:spPr>
        <p:txBody>
          <a:bodyPr wrap="none" rtlCol="0">
            <a:spAutoFit/>
          </a:bodyPr>
          <a:lstStyle/>
          <a:p>
            <a:r>
              <a:rPr lang="en-US" dirty="0"/>
              <a:t>To solve a problem</a:t>
            </a:r>
          </a:p>
        </p:txBody>
      </p:sp>
      <p:sp>
        <p:nvSpPr>
          <p:cNvPr id="9" name="TextBox 8">
            <a:extLst>
              <a:ext uri="{FF2B5EF4-FFF2-40B4-BE49-F238E27FC236}">
                <a16:creationId xmlns:a16="http://schemas.microsoft.com/office/drawing/2014/main" id="{3415BF2F-CCC7-491A-9825-3B8A0AB398A2}"/>
              </a:ext>
            </a:extLst>
          </p:cNvPr>
          <p:cNvSpPr txBox="1"/>
          <p:nvPr/>
        </p:nvSpPr>
        <p:spPr>
          <a:xfrm>
            <a:off x="685800" y="1101804"/>
            <a:ext cx="1531253" cy="369332"/>
          </a:xfrm>
          <a:prstGeom prst="rect">
            <a:avLst/>
          </a:prstGeom>
          <a:noFill/>
        </p:spPr>
        <p:txBody>
          <a:bodyPr wrap="none" rtlCol="0">
            <a:spAutoFit/>
          </a:bodyPr>
          <a:lstStyle/>
          <a:p>
            <a:r>
              <a:rPr lang="en-US" dirty="0"/>
              <a:t>To Use a tool</a:t>
            </a:r>
          </a:p>
        </p:txBody>
      </p:sp>
      <p:sp>
        <p:nvSpPr>
          <p:cNvPr id="10" name="TextBox 9">
            <a:extLst>
              <a:ext uri="{FF2B5EF4-FFF2-40B4-BE49-F238E27FC236}">
                <a16:creationId xmlns:a16="http://schemas.microsoft.com/office/drawing/2014/main" id="{C3CD5802-9AB1-47BA-9467-6873811D2095}"/>
              </a:ext>
            </a:extLst>
          </p:cNvPr>
          <p:cNvSpPr txBox="1"/>
          <p:nvPr/>
        </p:nvSpPr>
        <p:spPr>
          <a:xfrm>
            <a:off x="1125666" y="1468026"/>
            <a:ext cx="5960934" cy="375552"/>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Its about current infrastructure and design possibilities</a:t>
            </a:r>
          </a:p>
        </p:txBody>
      </p:sp>
    </p:spTree>
    <p:extLst>
      <p:ext uri="{BB962C8B-B14F-4D97-AF65-F5344CB8AC3E}">
        <p14:creationId xmlns:p14="http://schemas.microsoft.com/office/powerpoint/2010/main" val="2706742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4" name="Rectangle 4">
            <a:extLst>
              <a:ext uri="{FF2B5EF4-FFF2-40B4-BE49-F238E27FC236}">
                <a16:creationId xmlns:a16="http://schemas.microsoft.com/office/drawing/2014/main" id="{307C160E-BB21-4BBE-B033-512513985A92}"/>
              </a:ext>
            </a:extLst>
          </p:cNvPr>
          <p:cNvSpPr>
            <a:spLocks noGrp="1" noChangeArrowheads="1"/>
          </p:cNvSpPr>
          <p:nvPr>
            <p:ph type="ctrTitle"/>
          </p:nvPr>
        </p:nvSpPr>
        <p:spPr>
          <a:xfrm>
            <a:off x="4648200" y="3787775"/>
            <a:ext cx="4110038" cy="885825"/>
          </a:xfrm>
        </p:spPr>
        <p:txBody>
          <a:bodyPr/>
          <a:lstStyle/>
          <a:p>
            <a:pPr algn="dist"/>
            <a:r>
              <a:rPr lang="en-US" altLang="en-US" sz="5500" dirty="0"/>
              <a:t>Thank You!</a:t>
            </a:r>
          </a:p>
        </p:txBody>
      </p:sp>
      <p:pic>
        <p:nvPicPr>
          <p:cNvPr id="5" name="Picture 19">
            <a:extLst>
              <a:ext uri="{FF2B5EF4-FFF2-40B4-BE49-F238E27FC236}">
                <a16:creationId xmlns:a16="http://schemas.microsoft.com/office/drawing/2014/main" id="{7AD83681-7B0C-48B6-A7C0-50CB14E20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364037" y="4041775"/>
            <a:ext cx="415925" cy="41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AutoShape 2">
            <a:extLst>
              <a:ext uri="{FF2B5EF4-FFF2-40B4-BE49-F238E27FC236}">
                <a16:creationId xmlns:a16="http://schemas.microsoft.com/office/drawing/2014/main" id="{0E74E9B5-AB96-40F0-A6AE-FEBCA308B8A6}"/>
              </a:ext>
            </a:extLst>
          </p:cNvPr>
          <p:cNvSpPr>
            <a:spLocks noChangeArrowheads="1"/>
          </p:cNvSpPr>
          <p:nvPr/>
        </p:nvSpPr>
        <p:spPr bwMode="gray">
          <a:xfrm>
            <a:off x="1371600" y="4622800"/>
            <a:ext cx="6361113" cy="877888"/>
          </a:xfrm>
          <a:prstGeom prst="roundRect">
            <a:avLst>
              <a:gd name="adj" fmla="val 16667"/>
            </a:avLst>
          </a:prstGeom>
          <a:gradFill rotWithShape="1">
            <a:gsLst>
              <a:gs pos="0">
                <a:srgbClr val="FFFFFF"/>
              </a:gs>
              <a:gs pos="100000">
                <a:srgbClr val="EAEAEA"/>
              </a:gs>
            </a:gsLst>
            <a:lin ang="5400000" scaled="1"/>
          </a:gradFill>
          <a:ln w="9525">
            <a:solidFill>
              <a:srgbClr val="DDDDDD"/>
            </a:solidFill>
            <a:round/>
            <a:headEnd/>
            <a:tailEnd/>
          </a:ln>
          <a:effectLst>
            <a:outerShdw dist="35921" dir="2700000" algn="ctr" rotWithShape="0">
              <a:srgbClr val="000000">
                <a:alpha val="50000"/>
              </a:srgbClr>
            </a:outerShdw>
          </a:effectLst>
        </p:spPr>
        <p:txBody>
          <a:bodyPr wrap="none" anchor="ctr"/>
          <a:lstStyle/>
          <a:p>
            <a:endParaRPr lang="en-US"/>
          </a:p>
        </p:txBody>
      </p:sp>
      <p:sp>
        <p:nvSpPr>
          <p:cNvPr id="72707" name="AutoShape 3">
            <a:extLst>
              <a:ext uri="{FF2B5EF4-FFF2-40B4-BE49-F238E27FC236}">
                <a16:creationId xmlns:a16="http://schemas.microsoft.com/office/drawing/2014/main" id="{10F679F7-5186-46D9-AC99-63236E461C20}"/>
              </a:ext>
            </a:extLst>
          </p:cNvPr>
          <p:cNvSpPr>
            <a:spLocks noChangeArrowheads="1"/>
          </p:cNvSpPr>
          <p:nvPr/>
        </p:nvSpPr>
        <p:spPr bwMode="gray">
          <a:xfrm>
            <a:off x="1371600" y="3327400"/>
            <a:ext cx="6361113" cy="877888"/>
          </a:xfrm>
          <a:prstGeom prst="roundRect">
            <a:avLst>
              <a:gd name="adj" fmla="val 16667"/>
            </a:avLst>
          </a:prstGeom>
          <a:gradFill rotWithShape="1">
            <a:gsLst>
              <a:gs pos="0">
                <a:srgbClr val="FFFFFF"/>
              </a:gs>
              <a:gs pos="100000">
                <a:srgbClr val="EAEAEA"/>
              </a:gs>
            </a:gsLst>
            <a:lin ang="5400000" scaled="1"/>
          </a:gradFill>
          <a:ln w="9525">
            <a:solidFill>
              <a:srgbClr val="DDDDDD"/>
            </a:solidFill>
            <a:round/>
            <a:headEnd/>
            <a:tailEnd/>
          </a:ln>
          <a:effectLst>
            <a:outerShdw dist="35921" dir="2700000" algn="ctr" rotWithShape="0">
              <a:srgbClr val="000000">
                <a:alpha val="50000"/>
              </a:srgbClr>
            </a:outerShdw>
          </a:effectLst>
        </p:spPr>
        <p:txBody>
          <a:bodyPr wrap="none" anchor="ctr"/>
          <a:lstStyle/>
          <a:p>
            <a:endParaRPr lang="en-US"/>
          </a:p>
        </p:txBody>
      </p:sp>
      <p:sp>
        <p:nvSpPr>
          <p:cNvPr id="72708" name="AutoShape 4">
            <a:extLst>
              <a:ext uri="{FF2B5EF4-FFF2-40B4-BE49-F238E27FC236}">
                <a16:creationId xmlns:a16="http://schemas.microsoft.com/office/drawing/2014/main" id="{0E900DD1-BD68-448A-B32A-3A7220225D16}"/>
              </a:ext>
            </a:extLst>
          </p:cNvPr>
          <p:cNvSpPr>
            <a:spLocks noChangeArrowheads="1"/>
          </p:cNvSpPr>
          <p:nvPr/>
        </p:nvSpPr>
        <p:spPr bwMode="gray">
          <a:xfrm>
            <a:off x="1371600" y="2025649"/>
            <a:ext cx="6361113" cy="925711"/>
          </a:xfrm>
          <a:prstGeom prst="roundRect">
            <a:avLst>
              <a:gd name="adj" fmla="val 16667"/>
            </a:avLst>
          </a:prstGeom>
          <a:gradFill rotWithShape="1">
            <a:gsLst>
              <a:gs pos="0">
                <a:srgbClr val="FFFFFF"/>
              </a:gs>
              <a:gs pos="100000">
                <a:srgbClr val="EAEAEA"/>
              </a:gs>
            </a:gsLst>
            <a:lin ang="5400000" scaled="1"/>
          </a:gradFill>
          <a:ln w="9525">
            <a:solidFill>
              <a:srgbClr val="DDDDDD"/>
            </a:solidFill>
            <a:round/>
            <a:headEnd/>
            <a:tailEnd/>
          </a:ln>
          <a:effectLst>
            <a:outerShdw dist="35921" dir="2700000" algn="ctr" rotWithShape="0">
              <a:srgbClr val="000000">
                <a:alpha val="50000"/>
              </a:srgbClr>
            </a:outerShdw>
          </a:effectLst>
        </p:spPr>
        <p:txBody>
          <a:bodyPr wrap="none" anchor="ctr"/>
          <a:lstStyle/>
          <a:p>
            <a:endParaRPr lang="en-US"/>
          </a:p>
        </p:txBody>
      </p:sp>
      <p:sp>
        <p:nvSpPr>
          <p:cNvPr id="72709" name="Rectangle 5">
            <a:extLst>
              <a:ext uri="{FF2B5EF4-FFF2-40B4-BE49-F238E27FC236}">
                <a16:creationId xmlns:a16="http://schemas.microsoft.com/office/drawing/2014/main" id="{78061E4C-79DB-4A4C-BF67-91C1A99ED3BE}"/>
              </a:ext>
            </a:extLst>
          </p:cNvPr>
          <p:cNvSpPr>
            <a:spLocks noGrp="1" noChangeArrowheads="1"/>
          </p:cNvSpPr>
          <p:nvPr>
            <p:ph type="title"/>
          </p:nvPr>
        </p:nvSpPr>
        <p:spPr/>
        <p:txBody>
          <a:bodyPr/>
          <a:lstStyle/>
          <a:p>
            <a:r>
              <a:rPr lang="en-US" altLang="en-US" dirty="0"/>
              <a:t>Overview</a:t>
            </a:r>
          </a:p>
        </p:txBody>
      </p:sp>
      <p:grpSp>
        <p:nvGrpSpPr>
          <p:cNvPr id="72710" name="Group 6">
            <a:extLst>
              <a:ext uri="{FF2B5EF4-FFF2-40B4-BE49-F238E27FC236}">
                <a16:creationId xmlns:a16="http://schemas.microsoft.com/office/drawing/2014/main" id="{6994760D-BD3F-46C8-9A81-54B346553E04}"/>
              </a:ext>
            </a:extLst>
          </p:cNvPr>
          <p:cNvGrpSpPr>
            <a:grpSpLocks/>
          </p:cNvGrpSpPr>
          <p:nvPr/>
        </p:nvGrpSpPr>
        <p:grpSpPr bwMode="auto">
          <a:xfrm>
            <a:off x="2200275" y="3055938"/>
            <a:ext cx="4686300" cy="361950"/>
            <a:chOff x="720" y="1392"/>
            <a:chExt cx="4058" cy="480"/>
          </a:xfrm>
        </p:grpSpPr>
        <p:sp>
          <p:nvSpPr>
            <p:cNvPr id="72711" name="AutoShape 7">
              <a:extLst>
                <a:ext uri="{FF2B5EF4-FFF2-40B4-BE49-F238E27FC236}">
                  <a16:creationId xmlns:a16="http://schemas.microsoft.com/office/drawing/2014/main" id="{AD1CFDFB-A410-4F47-8368-0C05986E22A5}"/>
                </a:ext>
              </a:extLst>
            </p:cNvPr>
            <p:cNvSpPr>
              <a:spLocks noChangeArrowheads="1"/>
            </p:cNvSpPr>
            <p:nvPr/>
          </p:nvSpPr>
          <p:spPr bwMode="lt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2712" name="Group 8">
              <a:extLst>
                <a:ext uri="{FF2B5EF4-FFF2-40B4-BE49-F238E27FC236}">
                  <a16:creationId xmlns:a16="http://schemas.microsoft.com/office/drawing/2014/main" id="{E2D30D9A-F4D5-4DEB-A2BE-A41DE23109DD}"/>
                </a:ext>
              </a:extLst>
            </p:cNvPr>
            <p:cNvGrpSpPr>
              <a:grpSpLocks/>
            </p:cNvGrpSpPr>
            <p:nvPr/>
          </p:nvGrpSpPr>
          <p:grpSpPr bwMode="auto">
            <a:xfrm>
              <a:off x="730" y="1407"/>
              <a:ext cx="4043" cy="444"/>
              <a:chOff x="744" y="1407"/>
              <a:chExt cx="3988" cy="444"/>
            </a:xfrm>
          </p:grpSpPr>
          <p:sp>
            <p:nvSpPr>
              <p:cNvPr id="72713" name="AutoShape 9">
                <a:extLst>
                  <a:ext uri="{FF2B5EF4-FFF2-40B4-BE49-F238E27FC236}">
                    <a16:creationId xmlns:a16="http://schemas.microsoft.com/office/drawing/2014/main" id="{3B8E8662-56F4-4E4E-AA55-7E58F67156AB}"/>
                  </a:ext>
                </a:extLst>
              </p:cNvPr>
              <p:cNvSpPr>
                <a:spLocks noChangeArrowheads="1"/>
              </p:cNvSpPr>
              <p:nvPr/>
            </p:nvSpPr>
            <p:spPr bwMode="ltGray">
              <a:xfrm>
                <a:off x="744" y="1736"/>
                <a:ext cx="3988" cy="115"/>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4" name="AutoShape 10">
                <a:extLst>
                  <a:ext uri="{FF2B5EF4-FFF2-40B4-BE49-F238E27FC236}">
                    <a16:creationId xmlns:a16="http://schemas.microsoft.com/office/drawing/2014/main" id="{7A04A24B-7B0B-4EFE-8042-A9E88D320ACF}"/>
                  </a:ext>
                </a:extLst>
              </p:cNvPr>
              <p:cNvSpPr>
                <a:spLocks noChangeArrowheads="1"/>
              </p:cNvSpPr>
              <p:nvPr/>
            </p:nvSpPr>
            <p:spPr bwMode="ltGray">
              <a:xfrm>
                <a:off x="744" y="1407"/>
                <a:ext cx="3988" cy="115"/>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2715" name="Group 11">
            <a:extLst>
              <a:ext uri="{FF2B5EF4-FFF2-40B4-BE49-F238E27FC236}">
                <a16:creationId xmlns:a16="http://schemas.microsoft.com/office/drawing/2014/main" id="{FF6063C2-76F4-4B73-ACC3-4F504577C84D}"/>
              </a:ext>
            </a:extLst>
          </p:cNvPr>
          <p:cNvGrpSpPr>
            <a:grpSpLocks/>
          </p:cNvGrpSpPr>
          <p:nvPr/>
        </p:nvGrpSpPr>
        <p:grpSpPr bwMode="auto">
          <a:xfrm>
            <a:off x="2173288" y="4394200"/>
            <a:ext cx="4686300" cy="361950"/>
            <a:chOff x="720" y="1392"/>
            <a:chExt cx="4058" cy="480"/>
          </a:xfrm>
        </p:grpSpPr>
        <p:sp>
          <p:nvSpPr>
            <p:cNvPr id="72716" name="AutoShape 12">
              <a:extLst>
                <a:ext uri="{FF2B5EF4-FFF2-40B4-BE49-F238E27FC236}">
                  <a16:creationId xmlns:a16="http://schemas.microsoft.com/office/drawing/2014/main" id="{8A710225-D450-4465-BA45-8313EE3E7F06}"/>
                </a:ext>
              </a:extLst>
            </p:cNvPr>
            <p:cNvSpPr>
              <a:spLocks noChangeArrowheads="1"/>
            </p:cNvSpPr>
            <p:nvPr/>
          </p:nvSpPr>
          <p:spPr bwMode="lt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2717" name="Group 13">
              <a:extLst>
                <a:ext uri="{FF2B5EF4-FFF2-40B4-BE49-F238E27FC236}">
                  <a16:creationId xmlns:a16="http://schemas.microsoft.com/office/drawing/2014/main" id="{2F3685DD-FBA0-492C-BAD8-997B7AE72B4B}"/>
                </a:ext>
              </a:extLst>
            </p:cNvPr>
            <p:cNvGrpSpPr>
              <a:grpSpLocks/>
            </p:cNvGrpSpPr>
            <p:nvPr/>
          </p:nvGrpSpPr>
          <p:grpSpPr bwMode="auto">
            <a:xfrm>
              <a:off x="730" y="1407"/>
              <a:ext cx="4043" cy="444"/>
              <a:chOff x="744" y="1407"/>
              <a:chExt cx="3988" cy="444"/>
            </a:xfrm>
          </p:grpSpPr>
          <p:sp>
            <p:nvSpPr>
              <p:cNvPr id="72718" name="AutoShape 14">
                <a:extLst>
                  <a:ext uri="{FF2B5EF4-FFF2-40B4-BE49-F238E27FC236}">
                    <a16:creationId xmlns:a16="http://schemas.microsoft.com/office/drawing/2014/main" id="{AEC5C887-D94A-43B1-A5E6-36107EA70ECD}"/>
                  </a:ext>
                </a:extLst>
              </p:cNvPr>
              <p:cNvSpPr>
                <a:spLocks noChangeArrowheads="1"/>
              </p:cNvSpPr>
              <p:nvPr/>
            </p:nvSpPr>
            <p:spPr bwMode="ltGray">
              <a:xfrm>
                <a:off x="744" y="1736"/>
                <a:ext cx="3988"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9" name="AutoShape 15">
                <a:extLst>
                  <a:ext uri="{FF2B5EF4-FFF2-40B4-BE49-F238E27FC236}">
                    <a16:creationId xmlns:a16="http://schemas.microsoft.com/office/drawing/2014/main" id="{99AFBA53-3206-47A6-AB42-7A72649108C0}"/>
                  </a:ext>
                </a:extLst>
              </p:cNvPr>
              <p:cNvSpPr>
                <a:spLocks noChangeArrowheads="1"/>
              </p:cNvSpPr>
              <p:nvPr/>
            </p:nvSpPr>
            <p:spPr bwMode="ltGray">
              <a:xfrm>
                <a:off x="744" y="1407"/>
                <a:ext cx="3988"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2720" name="Group 16">
            <a:extLst>
              <a:ext uri="{FF2B5EF4-FFF2-40B4-BE49-F238E27FC236}">
                <a16:creationId xmlns:a16="http://schemas.microsoft.com/office/drawing/2014/main" id="{49A7C0A7-12FB-4810-AB81-44A29B7287E5}"/>
              </a:ext>
            </a:extLst>
          </p:cNvPr>
          <p:cNvGrpSpPr>
            <a:grpSpLocks/>
          </p:cNvGrpSpPr>
          <p:nvPr/>
        </p:nvGrpSpPr>
        <p:grpSpPr bwMode="auto">
          <a:xfrm>
            <a:off x="2203450" y="1763713"/>
            <a:ext cx="4686300" cy="361950"/>
            <a:chOff x="1388" y="1159"/>
            <a:chExt cx="2952" cy="228"/>
          </a:xfrm>
        </p:grpSpPr>
        <p:sp>
          <p:nvSpPr>
            <p:cNvPr id="72721" name="AutoShape 17">
              <a:extLst>
                <a:ext uri="{FF2B5EF4-FFF2-40B4-BE49-F238E27FC236}">
                  <a16:creationId xmlns:a16="http://schemas.microsoft.com/office/drawing/2014/main" id="{54D69FDE-E3B2-4F29-9153-BF9109D1E95E}"/>
                </a:ext>
              </a:extLst>
            </p:cNvPr>
            <p:cNvSpPr>
              <a:spLocks noChangeArrowheads="1"/>
            </p:cNvSpPr>
            <p:nvPr/>
          </p:nvSpPr>
          <p:spPr bwMode="ltGray">
            <a:xfrm>
              <a:off x="1388" y="1159"/>
              <a:ext cx="2952" cy="228"/>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2722" name="Group 18">
              <a:extLst>
                <a:ext uri="{FF2B5EF4-FFF2-40B4-BE49-F238E27FC236}">
                  <a16:creationId xmlns:a16="http://schemas.microsoft.com/office/drawing/2014/main" id="{6247C9FB-E0C2-4855-B67C-63231959B2AB}"/>
                </a:ext>
              </a:extLst>
            </p:cNvPr>
            <p:cNvGrpSpPr>
              <a:grpSpLocks/>
            </p:cNvGrpSpPr>
            <p:nvPr/>
          </p:nvGrpSpPr>
          <p:grpSpPr bwMode="auto">
            <a:xfrm>
              <a:off x="1395" y="1166"/>
              <a:ext cx="2941" cy="211"/>
              <a:chOff x="1395" y="1166"/>
              <a:chExt cx="2941" cy="211"/>
            </a:xfrm>
          </p:grpSpPr>
          <p:sp>
            <p:nvSpPr>
              <p:cNvPr id="72723" name="AutoShape 19">
                <a:extLst>
                  <a:ext uri="{FF2B5EF4-FFF2-40B4-BE49-F238E27FC236}">
                    <a16:creationId xmlns:a16="http://schemas.microsoft.com/office/drawing/2014/main" id="{4691DD02-CE0D-4B15-B3B5-C73590531174}"/>
                  </a:ext>
                </a:extLst>
              </p:cNvPr>
              <p:cNvSpPr>
                <a:spLocks noChangeArrowheads="1"/>
              </p:cNvSpPr>
              <p:nvPr/>
            </p:nvSpPr>
            <p:spPr bwMode="ltGray">
              <a:xfrm>
                <a:off x="1395" y="1322"/>
                <a:ext cx="2941" cy="55"/>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4" name="AutoShape 20">
                <a:extLst>
                  <a:ext uri="{FF2B5EF4-FFF2-40B4-BE49-F238E27FC236}">
                    <a16:creationId xmlns:a16="http://schemas.microsoft.com/office/drawing/2014/main" id="{B96120A5-54BE-49A4-8189-40A083CE40A0}"/>
                  </a:ext>
                </a:extLst>
              </p:cNvPr>
              <p:cNvSpPr>
                <a:spLocks noChangeArrowheads="1"/>
              </p:cNvSpPr>
              <p:nvPr/>
            </p:nvSpPr>
            <p:spPr bwMode="ltGray">
              <a:xfrm>
                <a:off x="1395" y="1166"/>
                <a:ext cx="2941" cy="55"/>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2725" name="Rectangle 21">
            <a:extLst>
              <a:ext uri="{FF2B5EF4-FFF2-40B4-BE49-F238E27FC236}">
                <a16:creationId xmlns:a16="http://schemas.microsoft.com/office/drawing/2014/main" id="{C738501D-56A0-4E13-9463-CF04865146FE}"/>
              </a:ext>
            </a:extLst>
          </p:cNvPr>
          <p:cNvSpPr>
            <a:spLocks noChangeArrowheads="1"/>
          </p:cNvSpPr>
          <p:nvPr/>
        </p:nvSpPr>
        <p:spPr bwMode="black">
          <a:xfrm>
            <a:off x="3551802" y="1752600"/>
            <a:ext cx="1986441" cy="338554"/>
          </a:xfrm>
          <a:prstGeom prst="rect">
            <a:avLst/>
          </a:prstGeom>
          <a:noFill/>
          <a:ln>
            <a:noFill/>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spcBef>
                <a:spcPct val="50000"/>
              </a:spcBef>
              <a:buClr>
                <a:srgbClr val="1F3F5F"/>
              </a:buClr>
            </a:pPr>
            <a:r>
              <a:rPr lang="en-US" altLang="en-US" sz="1600" b="1" dirty="0">
                <a:solidFill>
                  <a:srgbClr val="FFFFFF"/>
                </a:solidFill>
              </a:rPr>
              <a:t>Network protocols</a:t>
            </a:r>
          </a:p>
        </p:txBody>
      </p:sp>
      <p:sp>
        <p:nvSpPr>
          <p:cNvPr id="72726" name="Rectangle 22">
            <a:extLst>
              <a:ext uri="{FF2B5EF4-FFF2-40B4-BE49-F238E27FC236}">
                <a16:creationId xmlns:a16="http://schemas.microsoft.com/office/drawing/2014/main" id="{0281FD63-F4E2-4D15-A74E-E7CECD80EBC1}"/>
              </a:ext>
            </a:extLst>
          </p:cNvPr>
          <p:cNvSpPr>
            <a:spLocks noChangeArrowheads="1"/>
          </p:cNvSpPr>
          <p:nvPr/>
        </p:nvSpPr>
        <p:spPr bwMode="black">
          <a:xfrm>
            <a:off x="3527557" y="3059113"/>
            <a:ext cx="2034917" cy="338554"/>
          </a:xfrm>
          <a:prstGeom prst="rect">
            <a:avLst/>
          </a:prstGeom>
          <a:noFill/>
          <a:ln>
            <a:noFill/>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spcBef>
                <a:spcPct val="50000"/>
              </a:spcBef>
              <a:buClr>
                <a:srgbClr val="1F3F5F"/>
              </a:buClr>
            </a:pPr>
            <a:r>
              <a:rPr lang="en-US" altLang="en-US" sz="1600" b="1" dirty="0">
                <a:solidFill>
                  <a:srgbClr val="FFFFFF"/>
                </a:solidFill>
              </a:rPr>
              <a:t>Protocol Analyzers</a:t>
            </a:r>
          </a:p>
        </p:txBody>
      </p:sp>
      <p:sp>
        <p:nvSpPr>
          <p:cNvPr id="72727" name="Rectangle 23">
            <a:extLst>
              <a:ext uri="{FF2B5EF4-FFF2-40B4-BE49-F238E27FC236}">
                <a16:creationId xmlns:a16="http://schemas.microsoft.com/office/drawing/2014/main" id="{0FAED739-FD23-47EF-95E2-DF746B8C96C0}"/>
              </a:ext>
            </a:extLst>
          </p:cNvPr>
          <p:cNvSpPr>
            <a:spLocks noChangeArrowheads="1"/>
          </p:cNvSpPr>
          <p:nvPr/>
        </p:nvSpPr>
        <p:spPr bwMode="black">
          <a:xfrm>
            <a:off x="3991817" y="4383088"/>
            <a:ext cx="1106393" cy="338554"/>
          </a:xfrm>
          <a:prstGeom prst="rect">
            <a:avLst/>
          </a:prstGeom>
          <a:noFill/>
          <a:ln>
            <a:noFill/>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spcBef>
                <a:spcPct val="50000"/>
              </a:spcBef>
              <a:buClr>
                <a:srgbClr val="1F3F5F"/>
              </a:buClr>
            </a:pPr>
            <a:r>
              <a:rPr lang="en-US" altLang="en-US" sz="1600" b="1" dirty="0">
                <a:solidFill>
                  <a:srgbClr val="FFFFFF"/>
                </a:solidFill>
              </a:rPr>
              <a:t>Use Case</a:t>
            </a:r>
          </a:p>
        </p:txBody>
      </p:sp>
      <p:sp>
        <p:nvSpPr>
          <p:cNvPr id="72729" name="Rectangle 25">
            <a:extLst>
              <a:ext uri="{FF2B5EF4-FFF2-40B4-BE49-F238E27FC236}">
                <a16:creationId xmlns:a16="http://schemas.microsoft.com/office/drawing/2014/main" id="{D90285B4-A6FC-4D23-9E28-61DEC332B8A6}"/>
              </a:ext>
            </a:extLst>
          </p:cNvPr>
          <p:cNvSpPr>
            <a:spLocks noChangeArrowheads="1"/>
          </p:cNvSpPr>
          <p:nvPr/>
        </p:nvSpPr>
        <p:spPr bwMode="auto">
          <a:xfrm>
            <a:off x="1503363" y="3505200"/>
            <a:ext cx="6091237" cy="547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eaLnBrk="0" hangingPunct="0">
              <a:lnSpc>
                <a:spcPct val="110000"/>
              </a:lnSpc>
              <a:buFont typeface="Arial" panose="020B0604020202020204" pitchFamily="34" charset="0"/>
              <a:buChar char="•"/>
            </a:pPr>
            <a:r>
              <a:rPr lang="en-US" altLang="en-US" sz="1400" dirty="0">
                <a:solidFill>
                  <a:srgbClr val="000000"/>
                </a:solidFill>
              </a:rPr>
              <a:t>Wireshark</a:t>
            </a:r>
          </a:p>
          <a:p>
            <a:pPr marL="285750" indent="-285750" eaLnBrk="0" hangingPunct="0">
              <a:lnSpc>
                <a:spcPct val="110000"/>
              </a:lnSpc>
              <a:buFont typeface="Arial" panose="020B0604020202020204" pitchFamily="34" charset="0"/>
              <a:buChar char="•"/>
            </a:pPr>
            <a:r>
              <a:rPr lang="en-US" altLang="en-US" sz="1400" dirty="0" err="1">
                <a:solidFill>
                  <a:srgbClr val="000000"/>
                </a:solidFill>
              </a:rPr>
              <a:t>tcpdump</a:t>
            </a:r>
            <a:endParaRPr lang="en-US" altLang="en-US" sz="1400" dirty="0">
              <a:solidFill>
                <a:srgbClr val="000000"/>
              </a:solidFill>
            </a:endParaRPr>
          </a:p>
        </p:txBody>
      </p:sp>
      <p:sp>
        <p:nvSpPr>
          <p:cNvPr id="72730" name="Rectangle 26">
            <a:extLst>
              <a:ext uri="{FF2B5EF4-FFF2-40B4-BE49-F238E27FC236}">
                <a16:creationId xmlns:a16="http://schemas.microsoft.com/office/drawing/2014/main" id="{6E57750C-E12A-4559-B63C-AFE531431D11}"/>
              </a:ext>
            </a:extLst>
          </p:cNvPr>
          <p:cNvSpPr>
            <a:spLocks noChangeArrowheads="1"/>
          </p:cNvSpPr>
          <p:nvPr/>
        </p:nvSpPr>
        <p:spPr bwMode="auto">
          <a:xfrm>
            <a:off x="1503363" y="2203450"/>
            <a:ext cx="6091237" cy="78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10000"/>
              </a:lnSpc>
            </a:pPr>
            <a:r>
              <a:rPr lang="en-US" altLang="en-US" sz="1400" dirty="0">
                <a:solidFill>
                  <a:srgbClr val="000000"/>
                </a:solidFill>
              </a:rPr>
              <a:t>Data get captured and analyzed by sniffing them on Layer 1 – wire level</a:t>
            </a:r>
          </a:p>
          <a:p>
            <a:pPr eaLnBrk="0" hangingPunct="0">
              <a:lnSpc>
                <a:spcPct val="110000"/>
              </a:lnSpc>
            </a:pPr>
            <a:r>
              <a:rPr lang="en-US" altLang="en-US" sz="1400" dirty="0">
                <a:solidFill>
                  <a:srgbClr val="000000"/>
                </a:solidFill>
              </a:rPr>
              <a:t>A process of encapsulation – decapsulation as OSI Models describes occurs</a:t>
            </a:r>
          </a:p>
        </p:txBody>
      </p:sp>
      <p:sp>
        <p:nvSpPr>
          <p:cNvPr id="72731" name="Text Box 27">
            <a:extLst>
              <a:ext uri="{FF2B5EF4-FFF2-40B4-BE49-F238E27FC236}">
                <a16:creationId xmlns:a16="http://schemas.microsoft.com/office/drawing/2014/main" id="{243602F5-549A-4583-80A1-2E5C177DD69C}"/>
              </a:ext>
            </a:extLst>
          </p:cNvPr>
          <p:cNvSpPr txBox="1">
            <a:spLocks noChangeArrowheads="1"/>
          </p:cNvSpPr>
          <p:nvPr/>
        </p:nvSpPr>
        <p:spPr bwMode="gray">
          <a:xfrm>
            <a:off x="2108200" y="4872038"/>
            <a:ext cx="2768600" cy="54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80000"/>
              </a:lnSpc>
              <a:spcBef>
                <a:spcPct val="50000"/>
              </a:spcBef>
              <a:buClr>
                <a:schemeClr val="accent1"/>
              </a:buClr>
              <a:buFont typeface="Wingdings" panose="05000000000000000000" pitchFamily="2" charset="2"/>
              <a:buChar char="§"/>
            </a:pPr>
            <a:r>
              <a:rPr lang="en-US" altLang="en-US" sz="1400" dirty="0"/>
              <a:t>Problem breakdown approach</a:t>
            </a:r>
          </a:p>
          <a:p>
            <a:pPr>
              <a:lnSpc>
                <a:spcPct val="80000"/>
              </a:lnSpc>
              <a:spcBef>
                <a:spcPct val="50000"/>
              </a:spcBef>
              <a:buClr>
                <a:schemeClr val="accent1"/>
              </a:buClr>
              <a:buFont typeface="Wingdings" panose="05000000000000000000" pitchFamily="2" charset="2"/>
              <a:buChar char="§"/>
            </a:pPr>
            <a:r>
              <a:rPr lang="en-US" altLang="en-US" sz="1400" dirty="0"/>
              <a:t>Bottom-up</a:t>
            </a:r>
          </a:p>
        </p:txBody>
      </p:sp>
      <p:sp>
        <p:nvSpPr>
          <p:cNvPr id="72732" name="Text Box 28">
            <a:extLst>
              <a:ext uri="{FF2B5EF4-FFF2-40B4-BE49-F238E27FC236}">
                <a16:creationId xmlns:a16="http://schemas.microsoft.com/office/drawing/2014/main" id="{57DFC53C-0225-4371-B356-188FB9708E71}"/>
              </a:ext>
            </a:extLst>
          </p:cNvPr>
          <p:cNvSpPr txBox="1">
            <a:spLocks noChangeArrowheads="1"/>
          </p:cNvSpPr>
          <p:nvPr/>
        </p:nvSpPr>
        <p:spPr bwMode="gray">
          <a:xfrm>
            <a:off x="5232399" y="4872038"/>
            <a:ext cx="1973263" cy="54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80000"/>
              </a:lnSpc>
              <a:spcBef>
                <a:spcPct val="50000"/>
              </a:spcBef>
              <a:buClr>
                <a:schemeClr val="accent1"/>
              </a:buClr>
              <a:buFont typeface="Wingdings" panose="05000000000000000000" pitchFamily="2" charset="2"/>
              <a:buChar char="§"/>
            </a:pPr>
            <a:r>
              <a:rPr lang="en-US" altLang="en-US" sz="1400" dirty="0"/>
              <a:t>Narrowing the scope</a:t>
            </a:r>
          </a:p>
          <a:p>
            <a:pPr>
              <a:lnSpc>
                <a:spcPct val="80000"/>
              </a:lnSpc>
              <a:spcBef>
                <a:spcPct val="50000"/>
              </a:spcBef>
              <a:buClr>
                <a:schemeClr val="accent1"/>
              </a:buClr>
              <a:buFont typeface="Wingdings" panose="05000000000000000000" pitchFamily="2" charset="2"/>
              <a:buChar char="§"/>
            </a:pPr>
            <a:r>
              <a:rPr lang="en-US" altLang="en-US" sz="1400" dirty="0"/>
              <a:t>Lessons &amp; Answers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Data Encapsulation and De-encapsulation Explained">
            <a:extLst>
              <a:ext uri="{FF2B5EF4-FFF2-40B4-BE49-F238E27FC236}">
                <a16:creationId xmlns:a16="http://schemas.microsoft.com/office/drawing/2014/main" id="{ED0817DB-1C6B-44C5-8DBD-A3A599823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271588"/>
            <a:ext cx="6629400" cy="43148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8D081C-0AF2-43E3-BFF7-AE75F7ECB9A1}"/>
              </a:ext>
            </a:extLst>
          </p:cNvPr>
          <p:cNvSpPr txBox="1"/>
          <p:nvPr/>
        </p:nvSpPr>
        <p:spPr>
          <a:xfrm>
            <a:off x="838200" y="533400"/>
            <a:ext cx="5540299" cy="523220"/>
          </a:xfrm>
          <a:prstGeom prst="rect">
            <a:avLst/>
          </a:prstGeom>
          <a:noFill/>
        </p:spPr>
        <p:txBody>
          <a:bodyPr wrap="none" rtlCol="0">
            <a:spAutoFit/>
          </a:bodyPr>
          <a:lstStyle/>
          <a:p>
            <a:r>
              <a:rPr lang="en-US" sz="2800" b="1" dirty="0">
                <a:latin typeface="+mj-lt"/>
              </a:rPr>
              <a:t>OSI de-encapsulation process</a:t>
            </a:r>
          </a:p>
        </p:txBody>
      </p:sp>
    </p:spTree>
    <p:extLst>
      <p:ext uri="{BB962C8B-B14F-4D97-AF65-F5344CB8AC3E}">
        <p14:creationId xmlns:p14="http://schemas.microsoft.com/office/powerpoint/2010/main" val="25896734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6609F0F-7A4E-40F0-9307-2B0D2AA0D8B0}"/>
              </a:ext>
            </a:extLst>
          </p:cNvPr>
          <p:cNvGraphicFramePr>
            <a:graphicFrameLocks noGrp="1"/>
          </p:cNvGraphicFramePr>
          <p:nvPr>
            <p:extLst>
              <p:ext uri="{D42A27DB-BD31-4B8C-83A1-F6EECF244321}">
                <p14:modId xmlns:p14="http://schemas.microsoft.com/office/powerpoint/2010/main" val="333540850"/>
              </p:ext>
            </p:extLst>
          </p:nvPr>
        </p:nvGraphicFramePr>
        <p:xfrm>
          <a:off x="1603375" y="2487612"/>
          <a:ext cx="5937250" cy="2914339"/>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3049799704"/>
                    </a:ext>
                  </a:extLst>
                </a:gridCol>
                <a:gridCol w="1979295">
                  <a:extLst>
                    <a:ext uri="{9D8B030D-6E8A-4147-A177-3AD203B41FA5}">
                      <a16:colId xmlns:a16="http://schemas.microsoft.com/office/drawing/2014/main" val="3537397279"/>
                    </a:ext>
                  </a:extLst>
                </a:gridCol>
                <a:gridCol w="1979295">
                  <a:extLst>
                    <a:ext uri="{9D8B030D-6E8A-4147-A177-3AD203B41FA5}">
                      <a16:colId xmlns:a16="http://schemas.microsoft.com/office/drawing/2014/main" val="1875480873"/>
                    </a:ext>
                  </a:extLst>
                </a:gridCol>
              </a:tblGrid>
              <a:tr h="0">
                <a:tc>
                  <a:txBody>
                    <a:bodyPr/>
                    <a:lstStyle/>
                    <a:p>
                      <a:pPr marL="0" marR="0" algn="ctr">
                        <a:lnSpc>
                          <a:spcPct val="107000"/>
                        </a:lnSpc>
                        <a:spcBef>
                          <a:spcPts val="0"/>
                        </a:spcBef>
                        <a:spcAft>
                          <a:spcPts val="0"/>
                        </a:spcAft>
                      </a:pPr>
                      <a:r>
                        <a:rPr lang="en-US" sz="1100" dirty="0">
                          <a:solidFill>
                            <a:schemeClr val="tx1"/>
                          </a:solidFill>
                          <a:effectLst/>
                        </a:rPr>
                        <a:t>Criteria</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7F00"/>
                    </a:solidFill>
                  </a:tcPr>
                </a:tc>
                <a:tc>
                  <a:txBody>
                    <a:bodyPr/>
                    <a:lstStyle/>
                    <a:p>
                      <a:pPr marL="0" marR="0" algn="ctr">
                        <a:lnSpc>
                          <a:spcPct val="107000"/>
                        </a:lnSpc>
                        <a:spcBef>
                          <a:spcPts val="0"/>
                        </a:spcBef>
                        <a:spcAft>
                          <a:spcPts val="0"/>
                        </a:spcAft>
                      </a:pPr>
                      <a:r>
                        <a:rPr lang="en-US" sz="1100" dirty="0">
                          <a:solidFill>
                            <a:schemeClr val="tx1"/>
                          </a:solidFill>
                          <a:effectLst/>
                        </a:rPr>
                        <a:t>Wireshark</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err="1">
                          <a:solidFill>
                            <a:schemeClr val="tx1"/>
                          </a:solidFill>
                          <a:effectLst/>
                        </a:rPr>
                        <a:t>tcpdump</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9772441"/>
                  </a:ext>
                </a:extLst>
              </a:tr>
              <a:tr h="0">
                <a:tc>
                  <a:txBody>
                    <a:bodyPr/>
                    <a:lstStyle/>
                    <a:p>
                      <a:pPr marL="0" marR="0" algn="ctr">
                        <a:lnSpc>
                          <a:spcPct val="107000"/>
                        </a:lnSpc>
                        <a:spcBef>
                          <a:spcPts val="0"/>
                        </a:spcBef>
                        <a:spcAft>
                          <a:spcPts val="0"/>
                        </a:spcAft>
                      </a:pPr>
                      <a:r>
                        <a:rPr lang="en-US" sz="1100" dirty="0">
                          <a:solidFill>
                            <a:schemeClr val="tx1"/>
                          </a:solidFill>
                          <a:effectLst/>
                        </a:rPr>
                        <a:t>Open-Source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6FB9D7"/>
                    </a:solidFill>
                  </a:tcPr>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895572"/>
                  </a:ext>
                </a:extLst>
              </a:tr>
              <a:tr h="0">
                <a:tc>
                  <a:txBody>
                    <a:bodyPr/>
                    <a:lstStyle/>
                    <a:p>
                      <a:pPr marL="0" marR="0" algn="ctr">
                        <a:lnSpc>
                          <a:spcPct val="107000"/>
                        </a:lnSpc>
                        <a:spcBef>
                          <a:spcPts val="0"/>
                        </a:spcBef>
                        <a:spcAft>
                          <a:spcPts val="0"/>
                        </a:spcAft>
                      </a:pPr>
                      <a:r>
                        <a:rPr lang="en-US" sz="1100" dirty="0">
                          <a:solidFill>
                            <a:schemeClr val="tx1"/>
                          </a:solidFill>
                          <a:effectLst/>
                        </a:rPr>
                        <a:t>Easy to use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6FB9D7"/>
                    </a:solidFill>
                  </a:tcPr>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6020104"/>
                  </a:ext>
                </a:extLst>
              </a:tr>
              <a:tr h="0">
                <a:tc>
                  <a:txBody>
                    <a:bodyPr/>
                    <a:lstStyle/>
                    <a:p>
                      <a:pPr marL="0" marR="0" algn="ctr">
                        <a:lnSpc>
                          <a:spcPct val="107000"/>
                        </a:lnSpc>
                        <a:spcBef>
                          <a:spcPts val="0"/>
                        </a:spcBef>
                        <a:spcAft>
                          <a:spcPts val="0"/>
                        </a:spcAft>
                      </a:pPr>
                      <a:r>
                        <a:rPr lang="en-US" sz="1100" dirty="0">
                          <a:solidFill>
                            <a:schemeClr val="tx1"/>
                          </a:solidFill>
                          <a:effectLst/>
                        </a:rPr>
                        <a:t>Easy to Learn</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6FB9D7"/>
                    </a:solidFill>
                  </a:tcPr>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4504621"/>
                  </a:ext>
                </a:extLst>
              </a:tr>
              <a:tr h="0">
                <a:tc>
                  <a:txBody>
                    <a:bodyPr/>
                    <a:lstStyle/>
                    <a:p>
                      <a:pPr marL="0" marR="0" algn="ctr">
                        <a:lnSpc>
                          <a:spcPct val="107000"/>
                        </a:lnSpc>
                        <a:spcBef>
                          <a:spcPts val="0"/>
                        </a:spcBef>
                        <a:spcAft>
                          <a:spcPts val="0"/>
                        </a:spcAft>
                      </a:pPr>
                      <a:r>
                        <a:rPr lang="en-US" sz="1100" dirty="0">
                          <a:solidFill>
                            <a:schemeClr val="tx1"/>
                          </a:solidFill>
                          <a:effectLst/>
                        </a:rPr>
                        <a:t>Packet Identification analysis &amp; decode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6FB9D7"/>
                    </a:solidFill>
                  </a:tcPr>
                </a:tc>
                <a:tc>
                  <a:txBody>
                    <a:bodyPr/>
                    <a:lstStyle/>
                    <a:p>
                      <a:pPr marL="0" marR="0" algn="ctr">
                        <a:lnSpc>
                          <a:spcPct val="107000"/>
                        </a:lnSpc>
                        <a:spcBef>
                          <a:spcPts val="0"/>
                        </a:spcBef>
                        <a:spcAft>
                          <a:spcPts val="0"/>
                        </a:spcAft>
                      </a:pP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3770892"/>
                  </a:ext>
                </a:extLst>
              </a:tr>
              <a:tr h="0">
                <a:tc>
                  <a:txBody>
                    <a:bodyPr/>
                    <a:lstStyle/>
                    <a:p>
                      <a:pPr marL="0" marR="0" algn="ctr">
                        <a:lnSpc>
                          <a:spcPct val="107000"/>
                        </a:lnSpc>
                        <a:spcBef>
                          <a:spcPts val="0"/>
                        </a:spcBef>
                        <a:spcAft>
                          <a:spcPts val="0"/>
                        </a:spcAft>
                      </a:pPr>
                      <a:r>
                        <a:rPr lang="en-US" sz="1100" dirty="0">
                          <a:solidFill>
                            <a:schemeClr val="tx1"/>
                          </a:solidFill>
                          <a:effectLst/>
                        </a:rPr>
                        <a:t>Efficiency decoding</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6FB9D7"/>
                    </a:solidFill>
                  </a:tcPr>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6516835"/>
                  </a:ext>
                </a:extLst>
              </a:tr>
              <a:tr h="0">
                <a:tc>
                  <a:txBody>
                    <a:bodyPr/>
                    <a:lstStyle/>
                    <a:p>
                      <a:pPr marL="0" marR="0" algn="ctr">
                        <a:lnSpc>
                          <a:spcPct val="107000"/>
                        </a:lnSpc>
                        <a:spcBef>
                          <a:spcPts val="0"/>
                        </a:spcBef>
                        <a:spcAft>
                          <a:spcPts val="0"/>
                        </a:spcAft>
                      </a:pPr>
                      <a:r>
                        <a:rPr lang="en-US" sz="1100" dirty="0">
                          <a:solidFill>
                            <a:schemeClr val="tx1"/>
                          </a:solidFill>
                          <a:effectLst/>
                        </a:rPr>
                        <a:t>Fast setup on the host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6FB9D7"/>
                    </a:solidFill>
                  </a:tcPr>
                </a:tc>
                <a:tc>
                  <a:txBody>
                    <a:bodyPr/>
                    <a:lstStyle/>
                    <a:p>
                      <a:pPr marL="0" marR="0" algn="ctr">
                        <a:lnSpc>
                          <a:spcPct val="107000"/>
                        </a:lnSpc>
                        <a:spcBef>
                          <a:spcPts val="0"/>
                        </a:spcBef>
                        <a:spcAft>
                          <a:spcPts val="0"/>
                        </a:spcAft>
                      </a:pP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6396934"/>
                  </a:ext>
                </a:extLst>
              </a:tr>
              <a:tr h="0">
                <a:tc>
                  <a:txBody>
                    <a:bodyPr/>
                    <a:lstStyle/>
                    <a:p>
                      <a:pPr marL="0" marR="0" algn="ctr">
                        <a:lnSpc>
                          <a:spcPct val="107000"/>
                        </a:lnSpc>
                        <a:spcBef>
                          <a:spcPts val="0"/>
                        </a:spcBef>
                        <a:spcAft>
                          <a:spcPts val="0"/>
                        </a:spcAft>
                      </a:pPr>
                      <a:r>
                        <a:rPr lang="en-US" sz="1100">
                          <a:solidFill>
                            <a:schemeClr val="tx1"/>
                          </a:solidFill>
                          <a:effectLst/>
                        </a:rPr>
                        <a:t>Filters</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6FB9D7"/>
                    </a:solidFill>
                  </a:tcPr>
                </a:tc>
                <a:tc>
                  <a:txBody>
                    <a:bodyPr/>
                    <a:lstStyle/>
                    <a:p>
                      <a:pPr marL="0" marR="0" algn="ctr">
                        <a:lnSpc>
                          <a:spcPct val="107000"/>
                        </a:lnSpc>
                        <a:spcBef>
                          <a:spcPts val="0"/>
                        </a:spcBef>
                        <a:spcAft>
                          <a:spcPts val="0"/>
                        </a:spcAft>
                      </a:pP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362902"/>
                  </a:ext>
                </a:extLst>
              </a:tr>
              <a:tr h="0">
                <a:tc>
                  <a:txBody>
                    <a:bodyPr/>
                    <a:lstStyle/>
                    <a:p>
                      <a:pPr marL="0" marR="0" algn="ctr">
                        <a:lnSpc>
                          <a:spcPct val="107000"/>
                        </a:lnSpc>
                        <a:spcBef>
                          <a:spcPts val="0"/>
                        </a:spcBef>
                        <a:spcAft>
                          <a:spcPts val="0"/>
                        </a:spcAft>
                      </a:pPr>
                      <a:r>
                        <a:rPr lang="en-US" sz="1100">
                          <a:solidFill>
                            <a:schemeClr val="tx1"/>
                          </a:solidFill>
                          <a:effectLst/>
                        </a:rPr>
                        <a:t>Network Interfaces</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6FB9D7"/>
                    </a:solidFill>
                  </a:tcPr>
                </a:tc>
                <a:tc>
                  <a:txBody>
                    <a:bodyPr/>
                    <a:lstStyle/>
                    <a:p>
                      <a:pPr marL="0" marR="0" algn="ctr">
                        <a:lnSpc>
                          <a:spcPct val="107000"/>
                        </a:lnSpc>
                        <a:spcBef>
                          <a:spcPts val="0"/>
                        </a:spcBef>
                        <a:spcAft>
                          <a:spcPts val="0"/>
                        </a:spcAft>
                      </a:pP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6138479"/>
                  </a:ext>
                </a:extLst>
              </a:tr>
              <a:tr h="0">
                <a:tc>
                  <a:txBody>
                    <a:bodyPr/>
                    <a:lstStyle/>
                    <a:p>
                      <a:pPr marL="0" marR="0" algn="ctr">
                        <a:lnSpc>
                          <a:spcPct val="107000"/>
                        </a:lnSpc>
                        <a:spcBef>
                          <a:spcPts val="0"/>
                        </a:spcBef>
                        <a:spcAft>
                          <a:spcPts val="0"/>
                        </a:spcAft>
                      </a:pPr>
                      <a:r>
                        <a:rPr lang="en-US" sz="1100" dirty="0">
                          <a:solidFill>
                            <a:schemeClr val="tx1"/>
                          </a:solidFill>
                          <a:effectLst/>
                        </a:rPr>
                        <a:t>Cross-Compatibility</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6FB9D7"/>
                    </a:solidFill>
                  </a:tcPr>
                </a:tc>
                <a:tc>
                  <a:txBody>
                    <a:bodyPr/>
                    <a:lstStyle/>
                    <a:p>
                      <a:pPr marL="0" marR="0" algn="ctr">
                        <a:lnSpc>
                          <a:spcPct val="107000"/>
                        </a:lnSpc>
                        <a:spcBef>
                          <a:spcPts val="0"/>
                        </a:spcBef>
                        <a:spcAft>
                          <a:spcPts val="0"/>
                        </a:spcAft>
                      </a:pP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1176968"/>
                  </a:ext>
                </a:extLst>
              </a:tr>
              <a:tr h="0">
                <a:tc>
                  <a:txBody>
                    <a:bodyPr/>
                    <a:lstStyle/>
                    <a:p>
                      <a:pPr marL="0" marR="0" algn="ctr">
                        <a:lnSpc>
                          <a:spcPct val="107000"/>
                        </a:lnSpc>
                        <a:spcBef>
                          <a:spcPts val="0"/>
                        </a:spcBef>
                        <a:spcAft>
                          <a:spcPts val="0"/>
                        </a:spcAft>
                      </a:pPr>
                      <a:r>
                        <a:rPr lang="en-US" sz="1100" dirty="0">
                          <a:solidFill>
                            <a:schemeClr val="tx1"/>
                          </a:solidFill>
                          <a:effectLst/>
                        </a:rPr>
                        <a:t>Flexibility on using live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6FB9D7"/>
                    </a:solidFill>
                  </a:tcPr>
                </a:tc>
                <a:tc>
                  <a:txBody>
                    <a:bodyPr/>
                    <a:lstStyle/>
                    <a:p>
                      <a:pPr marL="0" marR="0" algn="ctr">
                        <a:lnSpc>
                          <a:spcPct val="107000"/>
                        </a:lnSpc>
                        <a:spcBef>
                          <a:spcPts val="0"/>
                        </a:spcBef>
                        <a:spcAft>
                          <a:spcPts val="0"/>
                        </a:spcAft>
                      </a:pP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1429075"/>
                  </a:ext>
                </a:extLst>
              </a:tr>
              <a:tr h="44450">
                <a:tc>
                  <a:txBody>
                    <a:bodyPr/>
                    <a:lstStyle/>
                    <a:p>
                      <a:pPr marL="0" marR="0" algn="ctr">
                        <a:lnSpc>
                          <a:spcPct val="107000"/>
                        </a:lnSpc>
                        <a:spcBef>
                          <a:spcPts val="0"/>
                        </a:spcBef>
                        <a:spcAft>
                          <a:spcPts val="0"/>
                        </a:spcAft>
                      </a:pPr>
                      <a:r>
                        <a:rPr lang="en-US" sz="1100" dirty="0">
                          <a:solidFill>
                            <a:schemeClr val="tx1"/>
                          </a:solidFill>
                          <a:effectLst/>
                        </a:rPr>
                        <a:t>Troubleshooting</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6FB9D7"/>
                    </a:solidFill>
                  </a:tcPr>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1890780"/>
                  </a:ext>
                </a:extLst>
              </a:tr>
              <a:tr h="44450">
                <a:tc>
                  <a:txBody>
                    <a:bodyPr/>
                    <a:lstStyle/>
                    <a:p>
                      <a:pPr marL="0" marR="0" algn="ctr">
                        <a:lnSpc>
                          <a:spcPct val="107000"/>
                        </a:lnSpc>
                        <a:spcBef>
                          <a:spcPts val="0"/>
                        </a:spcBef>
                        <a:spcAft>
                          <a:spcPts val="0"/>
                        </a:spcAft>
                      </a:pPr>
                      <a:r>
                        <a:rPr lang="en-US" sz="1100" dirty="0">
                          <a:solidFill>
                            <a:schemeClr val="tx1"/>
                          </a:solidFill>
                          <a:effectLst/>
                        </a:rPr>
                        <a:t>Data capture abilities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6FB9D7"/>
                    </a:solidFill>
                  </a:tcPr>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107803"/>
                  </a:ext>
                </a:extLst>
              </a:tr>
              <a:tr h="44450">
                <a:tc>
                  <a:txBody>
                    <a:bodyPr/>
                    <a:lstStyle/>
                    <a:p>
                      <a:pPr marL="0" marR="0" algn="ctr">
                        <a:lnSpc>
                          <a:spcPct val="107000"/>
                        </a:lnSpc>
                        <a:spcBef>
                          <a:spcPts val="0"/>
                        </a:spcBef>
                        <a:spcAft>
                          <a:spcPts val="0"/>
                        </a:spcAft>
                      </a:pPr>
                      <a:r>
                        <a:rPr lang="en-US" sz="1100" dirty="0">
                          <a:solidFill>
                            <a:schemeClr val="tx1"/>
                          </a:solidFill>
                          <a:effectLst/>
                        </a:rPr>
                        <a:t>Industry Standard</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6FB9D7"/>
                    </a:solidFill>
                  </a:tcPr>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4656924"/>
                  </a:ext>
                </a:extLst>
              </a:tr>
              <a:tr h="44450">
                <a:tc>
                  <a:txBody>
                    <a:bodyPr/>
                    <a:lstStyle/>
                    <a:p>
                      <a:pPr marL="0" marR="0" algn="ctr">
                        <a:lnSpc>
                          <a:spcPct val="107000"/>
                        </a:lnSpc>
                        <a:spcBef>
                          <a:spcPts val="0"/>
                        </a:spcBef>
                        <a:spcAft>
                          <a:spcPts val="0"/>
                        </a:spcAft>
                      </a:pPr>
                      <a:r>
                        <a:rPr lang="en-US" sz="1100" dirty="0">
                          <a:solidFill>
                            <a:schemeClr val="tx1"/>
                          </a:solidFill>
                          <a:effectLst/>
                        </a:rPr>
                        <a:t>Product &amp; Community Support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6FB9D7"/>
                    </a:solidFill>
                  </a:tcPr>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809030"/>
                  </a:ext>
                </a:extLst>
              </a:tr>
            </a:tbl>
          </a:graphicData>
        </a:graphic>
      </p:graphicFrame>
      <p:sp>
        <p:nvSpPr>
          <p:cNvPr id="4" name="TextBox 3">
            <a:extLst>
              <a:ext uri="{FF2B5EF4-FFF2-40B4-BE49-F238E27FC236}">
                <a16:creationId xmlns:a16="http://schemas.microsoft.com/office/drawing/2014/main" id="{FF19EBB7-5CE7-4E16-86F5-54C2C696FB0A}"/>
              </a:ext>
            </a:extLst>
          </p:cNvPr>
          <p:cNvSpPr txBox="1"/>
          <p:nvPr/>
        </p:nvSpPr>
        <p:spPr>
          <a:xfrm>
            <a:off x="838200" y="533400"/>
            <a:ext cx="4036746" cy="523220"/>
          </a:xfrm>
          <a:prstGeom prst="rect">
            <a:avLst/>
          </a:prstGeom>
          <a:noFill/>
        </p:spPr>
        <p:txBody>
          <a:bodyPr wrap="none" rtlCol="0">
            <a:spAutoFit/>
          </a:bodyPr>
          <a:lstStyle/>
          <a:p>
            <a:r>
              <a:rPr lang="en-US" sz="2800" b="1" dirty="0">
                <a:latin typeface="+mj-lt"/>
              </a:rPr>
              <a:t>Wireshark vs </a:t>
            </a:r>
            <a:r>
              <a:rPr lang="en-US" sz="2800" b="1" dirty="0" err="1">
                <a:latin typeface="+mj-lt"/>
              </a:rPr>
              <a:t>tcpdump</a:t>
            </a:r>
            <a:endParaRPr lang="en-US" sz="2800" b="1" dirty="0">
              <a:latin typeface="+mj-lt"/>
            </a:endParaRPr>
          </a:p>
        </p:txBody>
      </p:sp>
    </p:spTree>
    <p:extLst>
      <p:ext uri="{BB962C8B-B14F-4D97-AF65-F5344CB8AC3E}">
        <p14:creationId xmlns:p14="http://schemas.microsoft.com/office/powerpoint/2010/main" val="254522623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5779" name="Picture 3">
            <a:extLst>
              <a:ext uri="{FF2B5EF4-FFF2-40B4-BE49-F238E27FC236}">
                <a16:creationId xmlns:a16="http://schemas.microsoft.com/office/drawing/2014/main" id="{D3471A9D-D647-4ED9-AE38-2A5E5C9719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663" y="2768600"/>
            <a:ext cx="2309812" cy="22891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4" name="Chart 53">
            <a:extLst>
              <a:ext uri="{FF2B5EF4-FFF2-40B4-BE49-F238E27FC236}">
                <a16:creationId xmlns:a16="http://schemas.microsoft.com/office/drawing/2014/main" id="{26DB350A-5B80-4007-BEC7-777DA2FBB791}"/>
              </a:ext>
            </a:extLst>
          </p:cNvPr>
          <p:cNvGraphicFramePr/>
          <p:nvPr>
            <p:extLst>
              <p:ext uri="{D42A27DB-BD31-4B8C-83A1-F6EECF244321}">
                <p14:modId xmlns:p14="http://schemas.microsoft.com/office/powerpoint/2010/main" val="1864219303"/>
              </p:ext>
            </p:extLst>
          </p:nvPr>
        </p:nvGraphicFramePr>
        <p:xfrm>
          <a:off x="2569369" y="2319337"/>
          <a:ext cx="5486400" cy="3200400"/>
        </p:xfrm>
        <a:graphic>
          <a:graphicData uri="http://schemas.openxmlformats.org/drawingml/2006/chart">
            <c:chart xmlns:c="http://schemas.openxmlformats.org/drawingml/2006/chart" xmlns:r="http://schemas.openxmlformats.org/officeDocument/2006/relationships" r:id="rId3"/>
          </a:graphicData>
        </a:graphic>
      </p:graphicFrame>
      <p:grpSp>
        <p:nvGrpSpPr>
          <p:cNvPr id="75782" name="Group 6">
            <a:extLst>
              <a:ext uri="{FF2B5EF4-FFF2-40B4-BE49-F238E27FC236}">
                <a16:creationId xmlns:a16="http://schemas.microsoft.com/office/drawing/2014/main" id="{EF42EA17-18A5-4471-A893-3E28B69ACA90}"/>
              </a:ext>
            </a:extLst>
          </p:cNvPr>
          <p:cNvGrpSpPr>
            <a:grpSpLocks/>
          </p:cNvGrpSpPr>
          <p:nvPr/>
        </p:nvGrpSpPr>
        <p:grpSpPr bwMode="auto">
          <a:xfrm rot="-3733502" flipH="1" flipV="1">
            <a:off x="4828382" y="4317206"/>
            <a:ext cx="2005012" cy="485775"/>
            <a:chOff x="2532" y="1051"/>
            <a:chExt cx="893" cy="246"/>
          </a:xfrm>
        </p:grpSpPr>
        <p:grpSp>
          <p:nvGrpSpPr>
            <p:cNvPr id="75783" name="Group 7">
              <a:extLst>
                <a:ext uri="{FF2B5EF4-FFF2-40B4-BE49-F238E27FC236}">
                  <a16:creationId xmlns:a16="http://schemas.microsoft.com/office/drawing/2014/main" id="{3D003BA5-A5AB-4F28-8D67-4E502820D603}"/>
                </a:ext>
              </a:extLst>
            </p:cNvPr>
            <p:cNvGrpSpPr>
              <a:grpSpLocks/>
            </p:cNvGrpSpPr>
            <p:nvPr/>
          </p:nvGrpSpPr>
          <p:grpSpPr bwMode="auto">
            <a:xfrm>
              <a:off x="2532" y="1051"/>
              <a:ext cx="743" cy="185"/>
              <a:chOff x="1565" y="2568"/>
              <a:chExt cx="1118" cy="279"/>
            </a:xfrm>
          </p:grpSpPr>
          <p:sp>
            <p:nvSpPr>
              <p:cNvPr id="75784" name="AutoShape 8">
                <a:extLst>
                  <a:ext uri="{FF2B5EF4-FFF2-40B4-BE49-F238E27FC236}">
                    <a16:creationId xmlns:a16="http://schemas.microsoft.com/office/drawing/2014/main" id="{9E3648D6-9E3F-437C-BCDC-06B7F299D923}"/>
                  </a:ext>
                </a:extLst>
              </p:cNvPr>
              <p:cNvSpPr>
                <a:spLocks noChangeArrowheads="1"/>
              </p:cNvSpPr>
              <p:nvPr/>
            </p:nvSpPr>
            <p:spPr bwMode="white">
              <a:xfrm rot="5263130">
                <a:off x="1859" y="227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5" name="AutoShape 9">
                <a:extLst>
                  <a:ext uri="{FF2B5EF4-FFF2-40B4-BE49-F238E27FC236}">
                    <a16:creationId xmlns:a16="http://schemas.microsoft.com/office/drawing/2014/main" id="{3281D86C-8477-4838-8C48-EA5C02EF3E60}"/>
                  </a:ext>
                </a:extLst>
              </p:cNvPr>
              <p:cNvSpPr>
                <a:spLocks noChangeArrowheads="1"/>
              </p:cNvSpPr>
              <p:nvPr/>
            </p:nvSpPr>
            <p:spPr bwMode="white">
              <a:xfrm rot="6078281">
                <a:off x="1995" y="227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6" name="AutoShape 10">
                <a:extLst>
                  <a:ext uri="{FF2B5EF4-FFF2-40B4-BE49-F238E27FC236}">
                    <a16:creationId xmlns:a16="http://schemas.microsoft.com/office/drawing/2014/main" id="{ACAF4FD7-335D-4D44-BC7B-2909D8EA5470}"/>
                  </a:ext>
                </a:extLst>
              </p:cNvPr>
              <p:cNvSpPr>
                <a:spLocks noChangeArrowheads="1"/>
              </p:cNvSpPr>
              <p:nvPr/>
            </p:nvSpPr>
            <p:spPr bwMode="white">
              <a:xfrm rot="6373927">
                <a:off x="2071" y="2296"/>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7" name="AutoShape 11">
                <a:extLst>
                  <a:ext uri="{FF2B5EF4-FFF2-40B4-BE49-F238E27FC236}">
                    <a16:creationId xmlns:a16="http://schemas.microsoft.com/office/drawing/2014/main" id="{B59C56BA-EE7E-491E-8736-B1A87D3DBD4D}"/>
                  </a:ext>
                </a:extLst>
              </p:cNvPr>
              <p:cNvSpPr>
                <a:spLocks noChangeArrowheads="1"/>
              </p:cNvSpPr>
              <p:nvPr/>
            </p:nvSpPr>
            <p:spPr bwMode="white">
              <a:xfrm rot="6906312">
                <a:off x="2161" y="2326"/>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788" name="Group 12">
              <a:extLst>
                <a:ext uri="{FF2B5EF4-FFF2-40B4-BE49-F238E27FC236}">
                  <a16:creationId xmlns:a16="http://schemas.microsoft.com/office/drawing/2014/main" id="{964268CD-867B-46D2-8A43-032A598F65C8}"/>
                </a:ext>
              </a:extLst>
            </p:cNvPr>
            <p:cNvGrpSpPr>
              <a:grpSpLocks/>
            </p:cNvGrpSpPr>
            <p:nvPr/>
          </p:nvGrpSpPr>
          <p:grpSpPr bwMode="auto">
            <a:xfrm rot="1353540">
              <a:off x="2682" y="1111"/>
              <a:ext cx="743" cy="186"/>
              <a:chOff x="1565" y="2568"/>
              <a:chExt cx="1118" cy="279"/>
            </a:xfrm>
          </p:grpSpPr>
          <p:sp>
            <p:nvSpPr>
              <p:cNvPr id="75789" name="AutoShape 13">
                <a:extLst>
                  <a:ext uri="{FF2B5EF4-FFF2-40B4-BE49-F238E27FC236}">
                    <a16:creationId xmlns:a16="http://schemas.microsoft.com/office/drawing/2014/main" id="{6F38BA4D-78CE-4A26-A280-C686D1CF8C31}"/>
                  </a:ext>
                </a:extLst>
              </p:cNvPr>
              <p:cNvSpPr>
                <a:spLocks noChangeArrowheads="1"/>
              </p:cNvSpPr>
              <p:nvPr/>
            </p:nvSpPr>
            <p:spPr bwMode="white">
              <a:xfrm rot="5263130">
                <a:off x="1859" y="227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0" name="AutoShape 14">
                <a:extLst>
                  <a:ext uri="{FF2B5EF4-FFF2-40B4-BE49-F238E27FC236}">
                    <a16:creationId xmlns:a16="http://schemas.microsoft.com/office/drawing/2014/main" id="{6960F299-07E4-4A3A-B3EB-E9E644B8D461}"/>
                  </a:ext>
                </a:extLst>
              </p:cNvPr>
              <p:cNvSpPr>
                <a:spLocks noChangeArrowheads="1"/>
              </p:cNvSpPr>
              <p:nvPr/>
            </p:nvSpPr>
            <p:spPr bwMode="white">
              <a:xfrm rot="6078281">
                <a:off x="1995" y="227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1" name="AutoShape 15">
                <a:extLst>
                  <a:ext uri="{FF2B5EF4-FFF2-40B4-BE49-F238E27FC236}">
                    <a16:creationId xmlns:a16="http://schemas.microsoft.com/office/drawing/2014/main" id="{93DE4C9A-0967-4379-A109-73918957C8EB}"/>
                  </a:ext>
                </a:extLst>
              </p:cNvPr>
              <p:cNvSpPr>
                <a:spLocks noChangeArrowheads="1"/>
              </p:cNvSpPr>
              <p:nvPr/>
            </p:nvSpPr>
            <p:spPr bwMode="white">
              <a:xfrm rot="6373927">
                <a:off x="2071" y="2296"/>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2" name="AutoShape 16">
                <a:extLst>
                  <a:ext uri="{FF2B5EF4-FFF2-40B4-BE49-F238E27FC236}">
                    <a16:creationId xmlns:a16="http://schemas.microsoft.com/office/drawing/2014/main" id="{5ABEB847-E9B8-47D8-8BC9-B511F50958B1}"/>
                  </a:ext>
                </a:extLst>
              </p:cNvPr>
              <p:cNvSpPr>
                <a:spLocks noChangeArrowheads="1"/>
              </p:cNvSpPr>
              <p:nvPr/>
            </p:nvSpPr>
            <p:spPr bwMode="white">
              <a:xfrm rot="6906312">
                <a:off x="2161" y="2326"/>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5795" name="Line 19">
            <a:extLst>
              <a:ext uri="{FF2B5EF4-FFF2-40B4-BE49-F238E27FC236}">
                <a16:creationId xmlns:a16="http://schemas.microsoft.com/office/drawing/2014/main" id="{4528B690-422C-46CD-9F5F-18943CFDCFEF}"/>
              </a:ext>
            </a:extLst>
          </p:cNvPr>
          <p:cNvSpPr>
            <a:spLocks noChangeShapeType="1"/>
          </p:cNvSpPr>
          <p:nvPr/>
        </p:nvSpPr>
        <p:spPr bwMode="auto">
          <a:xfrm>
            <a:off x="3843338" y="3182938"/>
            <a:ext cx="342900" cy="107950"/>
          </a:xfrm>
          <a:prstGeom prst="line">
            <a:avLst/>
          </a:prstGeom>
          <a:noFill/>
          <a:ln w="76200">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6" name="Line 20">
            <a:extLst>
              <a:ext uri="{FF2B5EF4-FFF2-40B4-BE49-F238E27FC236}">
                <a16:creationId xmlns:a16="http://schemas.microsoft.com/office/drawing/2014/main" id="{69216FC3-C04F-4E96-BB54-83E0DC0F1FC8}"/>
              </a:ext>
            </a:extLst>
          </p:cNvPr>
          <p:cNvSpPr>
            <a:spLocks noChangeShapeType="1"/>
          </p:cNvSpPr>
          <p:nvPr/>
        </p:nvSpPr>
        <p:spPr bwMode="auto">
          <a:xfrm flipV="1">
            <a:off x="3914775" y="4875213"/>
            <a:ext cx="247650" cy="190500"/>
          </a:xfrm>
          <a:prstGeom prst="line">
            <a:avLst/>
          </a:prstGeom>
          <a:noFill/>
          <a:ln w="76200">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7" name="Line 21">
            <a:extLst>
              <a:ext uri="{FF2B5EF4-FFF2-40B4-BE49-F238E27FC236}">
                <a16:creationId xmlns:a16="http://schemas.microsoft.com/office/drawing/2014/main" id="{69629DC3-F037-4777-971F-3A03B4DBB3F7}"/>
              </a:ext>
            </a:extLst>
          </p:cNvPr>
          <p:cNvSpPr>
            <a:spLocks noChangeShapeType="1"/>
          </p:cNvSpPr>
          <p:nvPr/>
        </p:nvSpPr>
        <p:spPr bwMode="auto">
          <a:xfrm rot="18903867" flipV="1">
            <a:off x="4641850" y="5229225"/>
            <a:ext cx="247650" cy="190500"/>
          </a:xfrm>
          <a:prstGeom prst="line">
            <a:avLst/>
          </a:prstGeom>
          <a:noFill/>
          <a:ln w="76200">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8" name="Line 22">
            <a:extLst>
              <a:ext uri="{FF2B5EF4-FFF2-40B4-BE49-F238E27FC236}">
                <a16:creationId xmlns:a16="http://schemas.microsoft.com/office/drawing/2014/main" id="{8C71271C-89CE-4F0B-ADFC-5B25B6083DD6}"/>
              </a:ext>
            </a:extLst>
          </p:cNvPr>
          <p:cNvSpPr>
            <a:spLocks noChangeShapeType="1"/>
          </p:cNvSpPr>
          <p:nvPr/>
        </p:nvSpPr>
        <p:spPr bwMode="auto">
          <a:xfrm rot="2103433" flipV="1">
            <a:off x="3719513" y="4076700"/>
            <a:ext cx="249237" cy="190500"/>
          </a:xfrm>
          <a:prstGeom prst="line">
            <a:avLst/>
          </a:prstGeom>
          <a:noFill/>
          <a:ln w="76200">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9" name="Line 23">
            <a:extLst>
              <a:ext uri="{FF2B5EF4-FFF2-40B4-BE49-F238E27FC236}">
                <a16:creationId xmlns:a16="http://schemas.microsoft.com/office/drawing/2014/main" id="{E553A998-81CB-4566-983A-E5E56004CD9C}"/>
              </a:ext>
            </a:extLst>
          </p:cNvPr>
          <p:cNvSpPr>
            <a:spLocks noChangeShapeType="1"/>
          </p:cNvSpPr>
          <p:nvPr/>
        </p:nvSpPr>
        <p:spPr bwMode="auto">
          <a:xfrm rot="15143245" flipH="1" flipV="1">
            <a:off x="5746750" y="2601913"/>
            <a:ext cx="342900" cy="107950"/>
          </a:xfrm>
          <a:prstGeom prst="line">
            <a:avLst/>
          </a:prstGeom>
          <a:noFill/>
          <a:ln w="76200">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0" name="Line 24">
            <a:extLst>
              <a:ext uri="{FF2B5EF4-FFF2-40B4-BE49-F238E27FC236}">
                <a16:creationId xmlns:a16="http://schemas.microsoft.com/office/drawing/2014/main" id="{2561E2BF-233D-43B1-95C2-FC7146D39A16}"/>
              </a:ext>
            </a:extLst>
          </p:cNvPr>
          <p:cNvSpPr>
            <a:spLocks noChangeShapeType="1"/>
          </p:cNvSpPr>
          <p:nvPr/>
        </p:nvSpPr>
        <p:spPr bwMode="auto">
          <a:xfrm rot="4384254" flipH="1">
            <a:off x="6503988" y="4475163"/>
            <a:ext cx="247650" cy="190500"/>
          </a:xfrm>
          <a:prstGeom prst="line">
            <a:avLst/>
          </a:prstGeom>
          <a:noFill/>
          <a:ln w="76200">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1" name="Line 25">
            <a:extLst>
              <a:ext uri="{FF2B5EF4-FFF2-40B4-BE49-F238E27FC236}">
                <a16:creationId xmlns:a16="http://schemas.microsoft.com/office/drawing/2014/main" id="{8CAD2628-A8CD-4C8B-8D3B-85DBD64BC22A}"/>
              </a:ext>
            </a:extLst>
          </p:cNvPr>
          <p:cNvSpPr>
            <a:spLocks noChangeShapeType="1"/>
          </p:cNvSpPr>
          <p:nvPr/>
        </p:nvSpPr>
        <p:spPr bwMode="auto">
          <a:xfrm rot="120645" flipH="1">
            <a:off x="6383338" y="2959100"/>
            <a:ext cx="247650" cy="190500"/>
          </a:xfrm>
          <a:prstGeom prst="line">
            <a:avLst/>
          </a:prstGeom>
          <a:noFill/>
          <a:ln w="76200">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2" name="AutoShape 26">
            <a:extLst>
              <a:ext uri="{FF2B5EF4-FFF2-40B4-BE49-F238E27FC236}">
                <a16:creationId xmlns:a16="http://schemas.microsoft.com/office/drawing/2014/main" id="{EF369B38-3A43-4115-B91E-FA92BF2F6BAC}"/>
              </a:ext>
            </a:extLst>
          </p:cNvPr>
          <p:cNvSpPr>
            <a:spLocks noChangeArrowheads="1"/>
          </p:cNvSpPr>
          <p:nvPr/>
        </p:nvSpPr>
        <p:spPr bwMode="gray">
          <a:xfrm>
            <a:off x="2390775" y="2722563"/>
            <a:ext cx="1384300" cy="677862"/>
          </a:xfrm>
          <a:prstGeom prst="roundRect">
            <a:avLst>
              <a:gd name="adj" fmla="val 50000"/>
            </a:avLst>
          </a:prstGeom>
          <a:solidFill>
            <a:srgbClr val="C0C0C0"/>
          </a:solidFill>
          <a:ln>
            <a:noFill/>
          </a:ln>
          <a:effectLst>
            <a:outerShdw dist="63500" dir="3187806" algn="ctr" rotWithShape="0">
              <a:srgbClr val="1C1C1C">
                <a:alpha val="50000"/>
              </a:srgbClr>
            </a:outerShdw>
          </a:effectLst>
          <a:extLst>
            <a:ext uri="{91240B29-F687-4F45-9708-019B960494DF}">
              <a14:hiddenLine xmlns:a14="http://schemas.microsoft.com/office/drawing/2010/main" w="57150" algn="ctr">
                <a:solidFill>
                  <a:schemeClr val="tx1"/>
                </a:solidFill>
                <a:round/>
                <a:headEnd/>
                <a:tailEnd/>
              </a14:hiddenLine>
            </a:ext>
          </a:extLst>
        </p:spPr>
        <p:txBody>
          <a:bodyPr wrap="none" anchor="ctr"/>
          <a:lstStyle/>
          <a:p>
            <a:endParaRPr lang="en-US"/>
          </a:p>
        </p:txBody>
      </p:sp>
      <p:sp>
        <p:nvSpPr>
          <p:cNvPr id="75803" name="AutoShape 27">
            <a:extLst>
              <a:ext uri="{FF2B5EF4-FFF2-40B4-BE49-F238E27FC236}">
                <a16:creationId xmlns:a16="http://schemas.microsoft.com/office/drawing/2014/main" id="{4C809507-DD02-44DD-A05F-5E7D46F67E6E}"/>
              </a:ext>
            </a:extLst>
          </p:cNvPr>
          <p:cNvSpPr>
            <a:spLocks noChangeArrowheads="1"/>
          </p:cNvSpPr>
          <p:nvPr/>
        </p:nvSpPr>
        <p:spPr bwMode="gray">
          <a:xfrm>
            <a:off x="2424113" y="2762250"/>
            <a:ext cx="1301750" cy="587375"/>
          </a:xfrm>
          <a:prstGeom prst="roundRect">
            <a:avLst>
              <a:gd name="adj" fmla="val 50000"/>
            </a:avLst>
          </a:prstGeom>
          <a:solidFill>
            <a:schemeClr val="hlink">
              <a:alpha val="96001"/>
            </a:schemeClr>
          </a:soli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5804" name="AutoShape 28">
            <a:extLst>
              <a:ext uri="{FF2B5EF4-FFF2-40B4-BE49-F238E27FC236}">
                <a16:creationId xmlns:a16="http://schemas.microsoft.com/office/drawing/2014/main" id="{2B140919-AFF2-470C-8027-294310ADF796}"/>
              </a:ext>
            </a:extLst>
          </p:cNvPr>
          <p:cNvSpPr>
            <a:spLocks noChangeArrowheads="1"/>
          </p:cNvSpPr>
          <p:nvPr/>
        </p:nvSpPr>
        <p:spPr bwMode="gray">
          <a:xfrm flipH="1">
            <a:off x="5238750" y="1670050"/>
            <a:ext cx="1382713" cy="677863"/>
          </a:xfrm>
          <a:prstGeom prst="roundRect">
            <a:avLst>
              <a:gd name="adj" fmla="val 50000"/>
            </a:avLst>
          </a:prstGeom>
          <a:solidFill>
            <a:srgbClr val="B2B2B2"/>
          </a:solidFill>
          <a:ln>
            <a:noFill/>
          </a:ln>
          <a:effectLst>
            <a:outerShdw dist="63500" dir="3187806" algn="ctr" rotWithShape="0">
              <a:srgbClr val="1C1C1C">
                <a:alpha val="50000"/>
              </a:srgbClr>
            </a:outerShdw>
          </a:effectLst>
          <a:extLst>
            <a:ext uri="{91240B29-F687-4F45-9708-019B960494DF}">
              <a14:hiddenLine xmlns:a14="http://schemas.microsoft.com/office/drawing/2010/main" w="57150" algn="ctr">
                <a:solidFill>
                  <a:schemeClr val="tx1"/>
                </a:solidFill>
                <a:round/>
                <a:headEnd/>
                <a:tailEnd/>
              </a14:hiddenLine>
            </a:ext>
          </a:extLst>
        </p:spPr>
        <p:txBody>
          <a:bodyPr wrap="none" anchor="ctr"/>
          <a:lstStyle/>
          <a:p>
            <a:endParaRPr lang="en-US"/>
          </a:p>
        </p:txBody>
      </p:sp>
      <p:sp>
        <p:nvSpPr>
          <p:cNvPr id="75805" name="AutoShape 29">
            <a:extLst>
              <a:ext uri="{FF2B5EF4-FFF2-40B4-BE49-F238E27FC236}">
                <a16:creationId xmlns:a16="http://schemas.microsoft.com/office/drawing/2014/main" id="{DFE4177B-BD7E-4FE7-9C4C-48E1106294B5}"/>
              </a:ext>
            </a:extLst>
          </p:cNvPr>
          <p:cNvSpPr>
            <a:spLocks noChangeArrowheads="1"/>
          </p:cNvSpPr>
          <p:nvPr/>
        </p:nvSpPr>
        <p:spPr bwMode="ltGray">
          <a:xfrm flipH="1">
            <a:off x="5275263" y="1708150"/>
            <a:ext cx="1300162" cy="587375"/>
          </a:xfrm>
          <a:prstGeom prst="roundRect">
            <a:avLst>
              <a:gd name="adj" fmla="val 50000"/>
            </a:avLst>
          </a:prstGeom>
          <a:solidFill>
            <a:schemeClr val="accent2">
              <a:alpha val="70000"/>
            </a:schemeClr>
          </a:soli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6" name="Rectangle 30">
            <a:extLst>
              <a:ext uri="{FF2B5EF4-FFF2-40B4-BE49-F238E27FC236}">
                <a16:creationId xmlns:a16="http://schemas.microsoft.com/office/drawing/2014/main" id="{B554AF38-2A6D-4E33-BE4B-2F25B8D09AAD}"/>
              </a:ext>
            </a:extLst>
          </p:cNvPr>
          <p:cNvSpPr>
            <a:spLocks noChangeArrowheads="1"/>
          </p:cNvSpPr>
          <p:nvPr/>
        </p:nvSpPr>
        <p:spPr bwMode="black">
          <a:xfrm>
            <a:off x="2420009" y="2882900"/>
            <a:ext cx="130837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b="1" dirty="0">
                <a:solidFill>
                  <a:schemeClr val="tx1"/>
                </a:solidFill>
                <a:effectLst/>
              </a:rPr>
              <a:t>Open-Source</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eaLnBrk="0" hangingPunct="0"/>
            <a:endParaRPr lang="en-US" altLang="en-US" sz="1600" b="1" dirty="0">
              <a:solidFill>
                <a:srgbClr val="000000"/>
              </a:solidFill>
            </a:endParaRPr>
          </a:p>
        </p:txBody>
      </p:sp>
      <p:sp>
        <p:nvSpPr>
          <p:cNvPr id="75807" name="Rectangle 31">
            <a:extLst>
              <a:ext uri="{FF2B5EF4-FFF2-40B4-BE49-F238E27FC236}">
                <a16:creationId xmlns:a16="http://schemas.microsoft.com/office/drawing/2014/main" id="{37AE9B99-69A0-4330-BB00-A6F72C710602}"/>
              </a:ext>
            </a:extLst>
          </p:cNvPr>
          <p:cNvSpPr>
            <a:spLocks noChangeArrowheads="1"/>
          </p:cNvSpPr>
          <p:nvPr/>
        </p:nvSpPr>
        <p:spPr bwMode="auto">
          <a:xfrm>
            <a:off x="5275922" y="1843088"/>
            <a:ext cx="130837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b="1" dirty="0">
                <a:solidFill>
                  <a:schemeClr val="tx1"/>
                </a:solidFill>
                <a:effectLst/>
              </a:rPr>
              <a:t>Open-Source</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eaLnBrk="0" hangingPunct="0"/>
            <a:endParaRPr lang="en-US" altLang="en-US" sz="1600" b="1" dirty="0">
              <a:solidFill>
                <a:srgbClr val="000000"/>
              </a:solidFill>
            </a:endParaRPr>
          </a:p>
        </p:txBody>
      </p:sp>
      <p:sp>
        <p:nvSpPr>
          <p:cNvPr id="75808" name="AutoShape 32">
            <a:extLst>
              <a:ext uri="{FF2B5EF4-FFF2-40B4-BE49-F238E27FC236}">
                <a16:creationId xmlns:a16="http://schemas.microsoft.com/office/drawing/2014/main" id="{BCE9DBF2-7DD0-4A3D-9941-49D1B8C1611E}"/>
              </a:ext>
            </a:extLst>
          </p:cNvPr>
          <p:cNvSpPr>
            <a:spLocks noChangeArrowheads="1"/>
          </p:cNvSpPr>
          <p:nvPr/>
        </p:nvSpPr>
        <p:spPr bwMode="gray">
          <a:xfrm>
            <a:off x="2233613" y="3838575"/>
            <a:ext cx="1384300" cy="677863"/>
          </a:xfrm>
          <a:prstGeom prst="roundRect">
            <a:avLst>
              <a:gd name="adj" fmla="val 50000"/>
            </a:avLst>
          </a:prstGeom>
          <a:solidFill>
            <a:srgbClr val="C0C0C0"/>
          </a:solidFill>
          <a:ln>
            <a:noFill/>
          </a:ln>
          <a:effectLst>
            <a:outerShdw dist="63500" dir="3187806" algn="ctr" rotWithShape="0">
              <a:srgbClr val="1C1C1C">
                <a:alpha val="50000"/>
              </a:srgbClr>
            </a:outerShdw>
          </a:effectLst>
          <a:extLst>
            <a:ext uri="{91240B29-F687-4F45-9708-019B960494DF}">
              <a14:hiddenLine xmlns:a14="http://schemas.microsoft.com/office/drawing/2010/main" w="57150" algn="ctr">
                <a:solidFill>
                  <a:schemeClr val="tx1"/>
                </a:solidFill>
                <a:round/>
                <a:headEnd/>
                <a:tailEnd/>
              </a14:hiddenLine>
            </a:ext>
          </a:extLst>
        </p:spPr>
        <p:txBody>
          <a:bodyPr wrap="none" anchor="ctr"/>
          <a:lstStyle/>
          <a:p>
            <a:endParaRPr lang="en-US"/>
          </a:p>
        </p:txBody>
      </p:sp>
      <p:sp>
        <p:nvSpPr>
          <p:cNvPr id="75809" name="AutoShape 33">
            <a:extLst>
              <a:ext uri="{FF2B5EF4-FFF2-40B4-BE49-F238E27FC236}">
                <a16:creationId xmlns:a16="http://schemas.microsoft.com/office/drawing/2014/main" id="{AAE88648-D9B9-46B4-A8B4-992BBE94E7F9}"/>
              </a:ext>
            </a:extLst>
          </p:cNvPr>
          <p:cNvSpPr>
            <a:spLocks noChangeArrowheads="1"/>
          </p:cNvSpPr>
          <p:nvPr/>
        </p:nvSpPr>
        <p:spPr bwMode="gray">
          <a:xfrm>
            <a:off x="2266950" y="3878263"/>
            <a:ext cx="1301750" cy="587375"/>
          </a:xfrm>
          <a:prstGeom prst="roundRect">
            <a:avLst>
              <a:gd name="adj" fmla="val 50000"/>
            </a:avLst>
          </a:prstGeom>
          <a:solidFill>
            <a:schemeClr val="hlink">
              <a:alpha val="96001"/>
            </a:schemeClr>
          </a:soli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0" name="Rectangle 34">
            <a:extLst>
              <a:ext uri="{FF2B5EF4-FFF2-40B4-BE49-F238E27FC236}">
                <a16:creationId xmlns:a16="http://schemas.microsoft.com/office/drawing/2014/main" id="{034D65AD-D22E-4FE7-ADAD-26AEE17AE28C}"/>
              </a:ext>
            </a:extLst>
          </p:cNvPr>
          <p:cNvSpPr>
            <a:spLocks noChangeArrowheads="1"/>
          </p:cNvSpPr>
          <p:nvPr/>
        </p:nvSpPr>
        <p:spPr bwMode="black">
          <a:xfrm>
            <a:off x="2238000" y="3998913"/>
            <a:ext cx="135806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b="1" dirty="0">
                <a:solidFill>
                  <a:schemeClr val="tx1"/>
                </a:solidFill>
                <a:effectLst/>
              </a:rPr>
              <a:t>Easy to Learn</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eaLnBrk="0" hangingPunct="0"/>
            <a:endParaRPr lang="en-US" altLang="en-US" sz="1600" b="1" dirty="0">
              <a:solidFill>
                <a:srgbClr val="000000"/>
              </a:solidFill>
            </a:endParaRPr>
          </a:p>
        </p:txBody>
      </p:sp>
      <p:sp>
        <p:nvSpPr>
          <p:cNvPr id="75811" name="AutoShape 35">
            <a:extLst>
              <a:ext uri="{FF2B5EF4-FFF2-40B4-BE49-F238E27FC236}">
                <a16:creationId xmlns:a16="http://schemas.microsoft.com/office/drawing/2014/main" id="{45F138A5-FB45-4919-A4DC-FA973FC13EFD}"/>
              </a:ext>
            </a:extLst>
          </p:cNvPr>
          <p:cNvSpPr>
            <a:spLocks noChangeArrowheads="1"/>
          </p:cNvSpPr>
          <p:nvPr/>
        </p:nvSpPr>
        <p:spPr bwMode="gray">
          <a:xfrm>
            <a:off x="2530475" y="4924425"/>
            <a:ext cx="1384300" cy="677863"/>
          </a:xfrm>
          <a:prstGeom prst="roundRect">
            <a:avLst>
              <a:gd name="adj" fmla="val 50000"/>
            </a:avLst>
          </a:prstGeom>
          <a:solidFill>
            <a:srgbClr val="C0C0C0"/>
          </a:solidFill>
          <a:ln>
            <a:noFill/>
          </a:ln>
          <a:effectLst>
            <a:outerShdw dist="63500" dir="3187806" algn="ctr" rotWithShape="0">
              <a:srgbClr val="1C1C1C">
                <a:alpha val="50000"/>
              </a:srgbClr>
            </a:outerShdw>
          </a:effectLst>
          <a:extLst>
            <a:ext uri="{91240B29-F687-4F45-9708-019B960494DF}">
              <a14:hiddenLine xmlns:a14="http://schemas.microsoft.com/office/drawing/2010/main" w="57150" algn="ctr">
                <a:solidFill>
                  <a:schemeClr val="tx1"/>
                </a:solidFill>
                <a:round/>
                <a:headEnd/>
                <a:tailEnd/>
              </a14:hiddenLine>
            </a:ext>
          </a:extLst>
        </p:spPr>
        <p:txBody>
          <a:bodyPr wrap="none" anchor="ctr"/>
          <a:lstStyle/>
          <a:p>
            <a:endParaRPr lang="en-US"/>
          </a:p>
        </p:txBody>
      </p:sp>
      <p:sp>
        <p:nvSpPr>
          <p:cNvPr id="75812" name="AutoShape 36">
            <a:extLst>
              <a:ext uri="{FF2B5EF4-FFF2-40B4-BE49-F238E27FC236}">
                <a16:creationId xmlns:a16="http://schemas.microsoft.com/office/drawing/2014/main" id="{05080FD3-8C43-4E0B-805D-87EAFCDC5CC2}"/>
              </a:ext>
            </a:extLst>
          </p:cNvPr>
          <p:cNvSpPr>
            <a:spLocks noChangeArrowheads="1"/>
          </p:cNvSpPr>
          <p:nvPr/>
        </p:nvSpPr>
        <p:spPr bwMode="gray">
          <a:xfrm>
            <a:off x="2563813" y="4964113"/>
            <a:ext cx="1301750" cy="587375"/>
          </a:xfrm>
          <a:prstGeom prst="roundRect">
            <a:avLst>
              <a:gd name="adj" fmla="val 50000"/>
            </a:avLst>
          </a:prstGeom>
          <a:solidFill>
            <a:schemeClr val="hlink">
              <a:alpha val="96001"/>
            </a:schemeClr>
          </a:soli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3" name="Rectangle 37">
            <a:extLst>
              <a:ext uri="{FF2B5EF4-FFF2-40B4-BE49-F238E27FC236}">
                <a16:creationId xmlns:a16="http://schemas.microsoft.com/office/drawing/2014/main" id="{22B9A252-D0DE-4E1F-BCB0-7F9304948F70}"/>
              </a:ext>
            </a:extLst>
          </p:cNvPr>
          <p:cNvSpPr>
            <a:spLocks noChangeArrowheads="1"/>
          </p:cNvSpPr>
          <p:nvPr/>
        </p:nvSpPr>
        <p:spPr bwMode="black">
          <a:xfrm>
            <a:off x="2624630" y="5084763"/>
            <a:ext cx="1178529" cy="311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algn="ctr">
              <a:lnSpc>
                <a:spcPct val="107000"/>
              </a:lnSpc>
              <a:spcBef>
                <a:spcPts val="0"/>
              </a:spcBef>
              <a:spcAft>
                <a:spcPts val="0"/>
              </a:spcAft>
            </a:pPr>
            <a:r>
              <a:rPr lang="en-US" sz="1400" b="1" dirty="0">
                <a:solidFill>
                  <a:schemeClr val="tx1"/>
                </a:solidFill>
                <a:effectLst/>
              </a:rPr>
              <a:t>Easy to use</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5814" name="AutoShape 38">
            <a:extLst>
              <a:ext uri="{FF2B5EF4-FFF2-40B4-BE49-F238E27FC236}">
                <a16:creationId xmlns:a16="http://schemas.microsoft.com/office/drawing/2014/main" id="{6CD8A2F6-BB2E-436F-859E-837C105D0911}"/>
              </a:ext>
            </a:extLst>
          </p:cNvPr>
          <p:cNvSpPr>
            <a:spLocks noChangeArrowheads="1"/>
          </p:cNvSpPr>
          <p:nvPr/>
        </p:nvSpPr>
        <p:spPr bwMode="gray">
          <a:xfrm>
            <a:off x="4000500" y="5554663"/>
            <a:ext cx="1384300" cy="677862"/>
          </a:xfrm>
          <a:prstGeom prst="roundRect">
            <a:avLst>
              <a:gd name="adj" fmla="val 50000"/>
            </a:avLst>
          </a:prstGeom>
          <a:solidFill>
            <a:srgbClr val="C0C0C0"/>
          </a:solidFill>
          <a:ln>
            <a:noFill/>
          </a:ln>
          <a:effectLst>
            <a:outerShdw dist="63500" dir="3187806" algn="ctr" rotWithShape="0">
              <a:srgbClr val="1C1C1C">
                <a:alpha val="50000"/>
              </a:srgbClr>
            </a:outerShdw>
          </a:effectLst>
          <a:extLst>
            <a:ext uri="{91240B29-F687-4F45-9708-019B960494DF}">
              <a14:hiddenLine xmlns:a14="http://schemas.microsoft.com/office/drawing/2010/main" w="57150" algn="ctr">
                <a:solidFill>
                  <a:schemeClr val="tx1"/>
                </a:solidFill>
                <a:round/>
                <a:headEnd/>
                <a:tailEnd/>
              </a14:hiddenLine>
            </a:ext>
          </a:extLst>
        </p:spPr>
        <p:txBody>
          <a:bodyPr wrap="none" anchor="ctr"/>
          <a:lstStyle/>
          <a:p>
            <a:endParaRPr lang="en-US"/>
          </a:p>
        </p:txBody>
      </p:sp>
      <p:sp>
        <p:nvSpPr>
          <p:cNvPr id="75815" name="AutoShape 39">
            <a:extLst>
              <a:ext uri="{FF2B5EF4-FFF2-40B4-BE49-F238E27FC236}">
                <a16:creationId xmlns:a16="http://schemas.microsoft.com/office/drawing/2014/main" id="{31DE84DC-6744-4B17-B8CB-31B1E90762FA}"/>
              </a:ext>
            </a:extLst>
          </p:cNvPr>
          <p:cNvSpPr>
            <a:spLocks noChangeArrowheads="1"/>
          </p:cNvSpPr>
          <p:nvPr/>
        </p:nvSpPr>
        <p:spPr bwMode="gray">
          <a:xfrm>
            <a:off x="4033838" y="5594350"/>
            <a:ext cx="1301750" cy="587375"/>
          </a:xfrm>
          <a:prstGeom prst="roundRect">
            <a:avLst>
              <a:gd name="adj" fmla="val 50000"/>
            </a:avLst>
          </a:prstGeom>
          <a:solidFill>
            <a:schemeClr val="hlink">
              <a:alpha val="96001"/>
            </a:schemeClr>
          </a:soli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6" name="Rectangle 40">
            <a:extLst>
              <a:ext uri="{FF2B5EF4-FFF2-40B4-BE49-F238E27FC236}">
                <a16:creationId xmlns:a16="http://schemas.microsoft.com/office/drawing/2014/main" id="{436B21DA-7A11-424B-91C9-579455C08F33}"/>
              </a:ext>
            </a:extLst>
          </p:cNvPr>
          <p:cNvSpPr>
            <a:spLocks noChangeArrowheads="1"/>
          </p:cNvSpPr>
          <p:nvPr/>
        </p:nvSpPr>
        <p:spPr bwMode="black">
          <a:xfrm>
            <a:off x="3865563" y="5649359"/>
            <a:ext cx="158714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400" b="1" dirty="0">
                <a:solidFill>
                  <a:schemeClr val="tx1"/>
                </a:solidFill>
                <a:effectLst/>
              </a:rPr>
              <a:t>Data capture abilities</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eaLnBrk="0" hangingPunct="0"/>
            <a:endParaRPr lang="en-US" altLang="en-US" sz="1600" b="1" dirty="0">
              <a:solidFill>
                <a:srgbClr val="000000"/>
              </a:solidFill>
            </a:endParaRPr>
          </a:p>
        </p:txBody>
      </p:sp>
      <p:sp>
        <p:nvSpPr>
          <p:cNvPr id="75817" name="AutoShape 41">
            <a:extLst>
              <a:ext uri="{FF2B5EF4-FFF2-40B4-BE49-F238E27FC236}">
                <a16:creationId xmlns:a16="http://schemas.microsoft.com/office/drawing/2014/main" id="{365CBD1D-A3E1-446C-8754-3A17CD476EEA}"/>
              </a:ext>
            </a:extLst>
          </p:cNvPr>
          <p:cNvSpPr>
            <a:spLocks noChangeArrowheads="1"/>
          </p:cNvSpPr>
          <p:nvPr/>
        </p:nvSpPr>
        <p:spPr bwMode="gray">
          <a:xfrm flipH="1">
            <a:off x="6651625" y="2405063"/>
            <a:ext cx="1382713" cy="677862"/>
          </a:xfrm>
          <a:prstGeom prst="roundRect">
            <a:avLst>
              <a:gd name="adj" fmla="val 50000"/>
            </a:avLst>
          </a:prstGeom>
          <a:solidFill>
            <a:srgbClr val="B2B2B2"/>
          </a:solidFill>
          <a:ln>
            <a:noFill/>
          </a:ln>
          <a:effectLst>
            <a:outerShdw dist="63500" dir="3187806" algn="ctr" rotWithShape="0">
              <a:srgbClr val="1C1C1C">
                <a:alpha val="50000"/>
              </a:srgbClr>
            </a:outerShdw>
          </a:effectLst>
          <a:extLst>
            <a:ext uri="{91240B29-F687-4F45-9708-019B960494DF}">
              <a14:hiddenLine xmlns:a14="http://schemas.microsoft.com/office/drawing/2010/main" w="57150" algn="ctr">
                <a:solidFill>
                  <a:schemeClr val="tx1"/>
                </a:solidFill>
                <a:round/>
                <a:headEnd/>
                <a:tailEnd/>
              </a14:hiddenLine>
            </a:ext>
          </a:extLst>
        </p:spPr>
        <p:txBody>
          <a:bodyPr wrap="none" anchor="ctr"/>
          <a:lstStyle/>
          <a:p>
            <a:endParaRPr lang="en-US"/>
          </a:p>
        </p:txBody>
      </p:sp>
      <p:sp>
        <p:nvSpPr>
          <p:cNvPr id="75818" name="AutoShape 42">
            <a:extLst>
              <a:ext uri="{FF2B5EF4-FFF2-40B4-BE49-F238E27FC236}">
                <a16:creationId xmlns:a16="http://schemas.microsoft.com/office/drawing/2014/main" id="{881271E4-1BD1-4549-B2AB-2A0533D7F10E}"/>
              </a:ext>
            </a:extLst>
          </p:cNvPr>
          <p:cNvSpPr>
            <a:spLocks noChangeArrowheads="1"/>
          </p:cNvSpPr>
          <p:nvPr/>
        </p:nvSpPr>
        <p:spPr bwMode="ltGray">
          <a:xfrm flipH="1">
            <a:off x="6688138" y="2443163"/>
            <a:ext cx="1300162" cy="587375"/>
          </a:xfrm>
          <a:prstGeom prst="roundRect">
            <a:avLst>
              <a:gd name="adj" fmla="val 50000"/>
            </a:avLst>
          </a:prstGeom>
          <a:solidFill>
            <a:schemeClr val="accent2">
              <a:alpha val="70000"/>
            </a:schemeClr>
          </a:soli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9" name="Rectangle 43">
            <a:extLst>
              <a:ext uri="{FF2B5EF4-FFF2-40B4-BE49-F238E27FC236}">
                <a16:creationId xmlns:a16="http://schemas.microsoft.com/office/drawing/2014/main" id="{E7AC5CDF-595D-4784-A4D9-9B69231345A3}"/>
              </a:ext>
            </a:extLst>
          </p:cNvPr>
          <p:cNvSpPr>
            <a:spLocks noChangeArrowheads="1"/>
          </p:cNvSpPr>
          <p:nvPr/>
        </p:nvSpPr>
        <p:spPr bwMode="auto">
          <a:xfrm>
            <a:off x="6600892" y="2502008"/>
            <a:ext cx="147249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400" b="1" dirty="0">
                <a:solidFill>
                  <a:schemeClr val="tx1"/>
                </a:solidFill>
                <a:effectLst/>
              </a:rPr>
              <a:t>Fast setup on the host</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eaLnBrk="0" hangingPunct="0"/>
            <a:endParaRPr lang="en-US" altLang="en-US" sz="1600" b="1" dirty="0">
              <a:solidFill>
                <a:srgbClr val="000000"/>
              </a:solidFill>
            </a:endParaRPr>
          </a:p>
        </p:txBody>
      </p:sp>
      <p:sp>
        <p:nvSpPr>
          <p:cNvPr id="75820" name="AutoShape 44">
            <a:extLst>
              <a:ext uri="{FF2B5EF4-FFF2-40B4-BE49-F238E27FC236}">
                <a16:creationId xmlns:a16="http://schemas.microsoft.com/office/drawing/2014/main" id="{6B421719-39D4-423D-8014-C33CBC88FE0B}"/>
              </a:ext>
            </a:extLst>
          </p:cNvPr>
          <p:cNvSpPr>
            <a:spLocks noChangeArrowheads="1"/>
          </p:cNvSpPr>
          <p:nvPr/>
        </p:nvSpPr>
        <p:spPr bwMode="gray">
          <a:xfrm flipH="1">
            <a:off x="7075488" y="3467100"/>
            <a:ext cx="1382712" cy="677863"/>
          </a:xfrm>
          <a:prstGeom prst="roundRect">
            <a:avLst>
              <a:gd name="adj" fmla="val 50000"/>
            </a:avLst>
          </a:prstGeom>
          <a:solidFill>
            <a:srgbClr val="B2B2B2"/>
          </a:solidFill>
          <a:ln>
            <a:noFill/>
          </a:ln>
          <a:effectLst>
            <a:outerShdw dist="63500" dir="3187806" algn="ctr" rotWithShape="0">
              <a:srgbClr val="1C1C1C">
                <a:alpha val="50000"/>
              </a:srgbClr>
            </a:outerShdw>
          </a:effectLst>
          <a:extLst>
            <a:ext uri="{91240B29-F687-4F45-9708-019B960494DF}">
              <a14:hiddenLine xmlns:a14="http://schemas.microsoft.com/office/drawing/2010/main" w="57150" algn="ctr">
                <a:solidFill>
                  <a:schemeClr val="tx1"/>
                </a:solidFill>
                <a:round/>
                <a:headEnd/>
                <a:tailEnd/>
              </a14:hiddenLine>
            </a:ext>
          </a:extLst>
        </p:spPr>
        <p:txBody>
          <a:bodyPr wrap="none" anchor="ctr"/>
          <a:lstStyle/>
          <a:p>
            <a:endParaRPr lang="en-US"/>
          </a:p>
        </p:txBody>
      </p:sp>
      <p:sp>
        <p:nvSpPr>
          <p:cNvPr id="75821" name="AutoShape 45">
            <a:extLst>
              <a:ext uri="{FF2B5EF4-FFF2-40B4-BE49-F238E27FC236}">
                <a16:creationId xmlns:a16="http://schemas.microsoft.com/office/drawing/2014/main" id="{4BBEAD13-0142-432A-B0FD-CA2036595E18}"/>
              </a:ext>
            </a:extLst>
          </p:cNvPr>
          <p:cNvSpPr>
            <a:spLocks noChangeArrowheads="1"/>
          </p:cNvSpPr>
          <p:nvPr/>
        </p:nvSpPr>
        <p:spPr bwMode="ltGray">
          <a:xfrm flipH="1">
            <a:off x="7112000" y="3506788"/>
            <a:ext cx="1300163" cy="587375"/>
          </a:xfrm>
          <a:prstGeom prst="roundRect">
            <a:avLst>
              <a:gd name="adj" fmla="val 50000"/>
            </a:avLst>
          </a:prstGeom>
          <a:solidFill>
            <a:schemeClr val="accent2">
              <a:alpha val="70000"/>
            </a:schemeClr>
          </a:soli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2" name="Rectangle 46">
            <a:extLst>
              <a:ext uri="{FF2B5EF4-FFF2-40B4-BE49-F238E27FC236}">
                <a16:creationId xmlns:a16="http://schemas.microsoft.com/office/drawing/2014/main" id="{84D722FD-7557-49ED-A8B8-6D2765B2C777}"/>
              </a:ext>
            </a:extLst>
          </p:cNvPr>
          <p:cNvSpPr>
            <a:spLocks noChangeArrowheads="1"/>
          </p:cNvSpPr>
          <p:nvPr/>
        </p:nvSpPr>
        <p:spPr bwMode="auto">
          <a:xfrm>
            <a:off x="7020380" y="3433286"/>
            <a:ext cx="150616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altLang="en-US" sz="1400" b="1" dirty="0">
                <a:solidFill>
                  <a:srgbClr val="000000"/>
                </a:solidFill>
              </a:rPr>
              <a:t>Capture then use on Wireshark</a:t>
            </a:r>
          </a:p>
        </p:txBody>
      </p:sp>
      <p:sp>
        <p:nvSpPr>
          <p:cNvPr id="75823" name="AutoShape 47">
            <a:extLst>
              <a:ext uri="{FF2B5EF4-FFF2-40B4-BE49-F238E27FC236}">
                <a16:creationId xmlns:a16="http://schemas.microsoft.com/office/drawing/2014/main" id="{8B188796-6524-4F77-BDAA-5F3E1C7D15CC}"/>
              </a:ext>
            </a:extLst>
          </p:cNvPr>
          <p:cNvSpPr>
            <a:spLocks noChangeArrowheads="1"/>
          </p:cNvSpPr>
          <p:nvPr/>
        </p:nvSpPr>
        <p:spPr bwMode="gray">
          <a:xfrm flipH="1">
            <a:off x="6805613" y="4492625"/>
            <a:ext cx="1382712" cy="677863"/>
          </a:xfrm>
          <a:prstGeom prst="roundRect">
            <a:avLst>
              <a:gd name="adj" fmla="val 50000"/>
            </a:avLst>
          </a:prstGeom>
          <a:solidFill>
            <a:srgbClr val="B2B2B2"/>
          </a:solidFill>
          <a:ln>
            <a:noFill/>
          </a:ln>
          <a:effectLst>
            <a:outerShdw dist="63500" dir="3187806" algn="ctr" rotWithShape="0">
              <a:srgbClr val="1C1C1C">
                <a:alpha val="50000"/>
              </a:srgbClr>
            </a:outerShdw>
          </a:effectLst>
          <a:extLst>
            <a:ext uri="{91240B29-F687-4F45-9708-019B960494DF}">
              <a14:hiddenLine xmlns:a14="http://schemas.microsoft.com/office/drawing/2010/main" w="57150" algn="ctr">
                <a:solidFill>
                  <a:schemeClr val="tx1"/>
                </a:solidFill>
                <a:round/>
                <a:headEnd/>
                <a:tailEnd/>
              </a14:hiddenLine>
            </a:ext>
          </a:extLst>
        </p:spPr>
        <p:txBody>
          <a:bodyPr wrap="none" anchor="ctr"/>
          <a:lstStyle/>
          <a:p>
            <a:endParaRPr lang="en-US"/>
          </a:p>
        </p:txBody>
      </p:sp>
      <p:sp>
        <p:nvSpPr>
          <p:cNvPr id="75824" name="AutoShape 48">
            <a:extLst>
              <a:ext uri="{FF2B5EF4-FFF2-40B4-BE49-F238E27FC236}">
                <a16:creationId xmlns:a16="http://schemas.microsoft.com/office/drawing/2014/main" id="{7D49B85B-84A8-4BEB-BA20-1B820DCD367A}"/>
              </a:ext>
            </a:extLst>
          </p:cNvPr>
          <p:cNvSpPr>
            <a:spLocks noChangeArrowheads="1"/>
          </p:cNvSpPr>
          <p:nvPr/>
        </p:nvSpPr>
        <p:spPr bwMode="ltGray">
          <a:xfrm flipH="1">
            <a:off x="6842125" y="4530725"/>
            <a:ext cx="1300163" cy="587375"/>
          </a:xfrm>
          <a:prstGeom prst="roundRect">
            <a:avLst>
              <a:gd name="adj" fmla="val 50000"/>
            </a:avLst>
          </a:prstGeom>
          <a:solidFill>
            <a:schemeClr val="accent2">
              <a:alpha val="70000"/>
            </a:schemeClr>
          </a:soli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5" name="Rectangle 49">
            <a:extLst>
              <a:ext uri="{FF2B5EF4-FFF2-40B4-BE49-F238E27FC236}">
                <a16:creationId xmlns:a16="http://schemas.microsoft.com/office/drawing/2014/main" id="{E5A7CA1A-2405-4DF2-89D8-2F8F595AE79D}"/>
              </a:ext>
            </a:extLst>
          </p:cNvPr>
          <p:cNvSpPr>
            <a:spLocks noChangeArrowheads="1"/>
          </p:cNvSpPr>
          <p:nvPr/>
        </p:nvSpPr>
        <p:spPr bwMode="auto">
          <a:xfrm>
            <a:off x="7279416" y="4675188"/>
            <a:ext cx="4732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b="1" dirty="0">
                <a:solidFill>
                  <a:srgbClr val="000000"/>
                </a:solidFill>
              </a:rPr>
              <a:t>CLI</a:t>
            </a:r>
          </a:p>
        </p:txBody>
      </p:sp>
      <p:sp>
        <p:nvSpPr>
          <p:cNvPr id="75826" name="Line 50">
            <a:extLst>
              <a:ext uri="{FF2B5EF4-FFF2-40B4-BE49-F238E27FC236}">
                <a16:creationId xmlns:a16="http://schemas.microsoft.com/office/drawing/2014/main" id="{0007AD3E-12F1-44F4-9403-C08F96D1EA35}"/>
              </a:ext>
            </a:extLst>
          </p:cNvPr>
          <p:cNvSpPr>
            <a:spLocks noChangeShapeType="1"/>
          </p:cNvSpPr>
          <p:nvPr/>
        </p:nvSpPr>
        <p:spPr bwMode="auto">
          <a:xfrm rot="2147097" flipH="1">
            <a:off x="6691313" y="3708400"/>
            <a:ext cx="249237" cy="190500"/>
          </a:xfrm>
          <a:prstGeom prst="line">
            <a:avLst/>
          </a:prstGeom>
          <a:noFill/>
          <a:ln w="76200">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827" name="Group 51">
            <a:extLst>
              <a:ext uri="{FF2B5EF4-FFF2-40B4-BE49-F238E27FC236}">
                <a16:creationId xmlns:a16="http://schemas.microsoft.com/office/drawing/2014/main" id="{89356820-38F5-4767-8A0D-5B8D4DD606AE}"/>
              </a:ext>
            </a:extLst>
          </p:cNvPr>
          <p:cNvGrpSpPr>
            <a:grpSpLocks/>
          </p:cNvGrpSpPr>
          <p:nvPr/>
        </p:nvGrpSpPr>
        <p:grpSpPr bwMode="auto">
          <a:xfrm>
            <a:off x="609600" y="1600200"/>
            <a:ext cx="4191000" cy="762000"/>
            <a:chOff x="144" y="1104"/>
            <a:chExt cx="2640" cy="480"/>
          </a:xfrm>
        </p:grpSpPr>
        <p:sp>
          <p:nvSpPr>
            <p:cNvPr id="75828" name="AutoShape 52">
              <a:extLst>
                <a:ext uri="{FF2B5EF4-FFF2-40B4-BE49-F238E27FC236}">
                  <a16:creationId xmlns:a16="http://schemas.microsoft.com/office/drawing/2014/main" id="{90F9FEDA-3077-4EB5-9D52-1B5342AAB109}"/>
                </a:ext>
              </a:extLst>
            </p:cNvPr>
            <p:cNvSpPr>
              <a:spLocks noChangeArrowheads="1"/>
            </p:cNvSpPr>
            <p:nvPr/>
          </p:nvSpPr>
          <p:spPr bwMode="auto">
            <a:xfrm>
              <a:off x="144" y="1104"/>
              <a:ext cx="2640" cy="480"/>
            </a:xfrm>
            <a:prstGeom prst="wedgeRectCallout">
              <a:avLst>
                <a:gd name="adj1" fmla="val 40907"/>
                <a:gd name="adj2" fmla="val 111250"/>
              </a:avLst>
            </a:prstGeom>
            <a:solidFill>
              <a:srgbClr val="FFFFFF"/>
            </a:solidFill>
            <a:ln w="38100">
              <a:solidFill>
                <a:schemeClr val="accent2"/>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lstStyle/>
            <a:p>
              <a:pPr algn="ctr"/>
              <a:endParaRPr lang="en-US" altLang="en-US"/>
            </a:p>
          </p:txBody>
        </p:sp>
        <p:sp>
          <p:nvSpPr>
            <p:cNvPr id="75829" name="Rectangle 53">
              <a:extLst>
                <a:ext uri="{FF2B5EF4-FFF2-40B4-BE49-F238E27FC236}">
                  <a16:creationId xmlns:a16="http://schemas.microsoft.com/office/drawing/2014/main" id="{2368BD05-A7D0-459F-ADD2-486D3BCA058A}"/>
                </a:ext>
              </a:extLst>
            </p:cNvPr>
            <p:cNvSpPr>
              <a:spLocks noChangeArrowheads="1"/>
            </p:cNvSpPr>
            <p:nvPr/>
          </p:nvSpPr>
          <p:spPr bwMode="auto">
            <a:xfrm>
              <a:off x="240" y="1200"/>
              <a:ext cx="25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28398" dir="1593903" algn="ctr" rotWithShape="0">
                      <a:schemeClr val="bg2"/>
                    </a:outerShdw>
                  </a:effectLst>
                </a14:hiddenEffects>
              </a:ext>
            </a:extLst>
          </p:spPr>
          <p:txBody>
            <a:bodyPr>
              <a:spAutoFit/>
            </a:bodyPr>
            <a:lstStyle/>
            <a:p>
              <a:pPr eaLnBrk="0" hangingPunct="0"/>
              <a:r>
                <a:rPr lang="en-US" altLang="en-US" sz="1400" b="1" dirty="0"/>
                <a:t>It is not about the percentage. It is all about use case and infrastructure</a:t>
              </a:r>
              <a:endParaRPr lang="en-US" altLang="en-US" sz="1400" dirty="0"/>
            </a:p>
          </p:txBody>
        </p:sp>
      </p:grpSp>
      <p:sp>
        <p:nvSpPr>
          <p:cNvPr id="56" name="TextBox 55">
            <a:extLst>
              <a:ext uri="{FF2B5EF4-FFF2-40B4-BE49-F238E27FC236}">
                <a16:creationId xmlns:a16="http://schemas.microsoft.com/office/drawing/2014/main" id="{12E8FE1C-8913-4407-BB1A-782C6FCFF741}"/>
              </a:ext>
            </a:extLst>
          </p:cNvPr>
          <p:cNvSpPr txBox="1"/>
          <p:nvPr/>
        </p:nvSpPr>
        <p:spPr>
          <a:xfrm>
            <a:off x="998855" y="515628"/>
            <a:ext cx="4036746" cy="523220"/>
          </a:xfrm>
          <a:prstGeom prst="rect">
            <a:avLst/>
          </a:prstGeom>
          <a:noFill/>
        </p:spPr>
        <p:txBody>
          <a:bodyPr wrap="none" rtlCol="0">
            <a:spAutoFit/>
          </a:bodyPr>
          <a:lstStyle/>
          <a:p>
            <a:r>
              <a:rPr lang="en-US" sz="2800" b="1" dirty="0">
                <a:latin typeface="+mj-lt"/>
              </a:rPr>
              <a:t>Wireshark vs </a:t>
            </a:r>
            <a:r>
              <a:rPr lang="en-US" sz="2800" b="1" dirty="0" err="1">
                <a:latin typeface="+mj-lt"/>
              </a:rPr>
              <a:t>tcpdump</a:t>
            </a:r>
            <a:endParaRPr lang="en-US" sz="2800" b="1"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a:t>
            </a:r>
          </a:p>
        </p:txBody>
      </p:sp>
      <p:sp>
        <p:nvSpPr>
          <p:cNvPr id="2" name="Rectangle 1">
            <a:extLst>
              <a:ext uri="{FF2B5EF4-FFF2-40B4-BE49-F238E27FC236}">
                <a16:creationId xmlns:a16="http://schemas.microsoft.com/office/drawing/2014/main" id="{E9136E4A-39A2-4CBE-A1F8-2CDCDEB76429}"/>
              </a:ext>
            </a:extLst>
          </p:cNvPr>
          <p:cNvSpPr/>
          <p:nvPr/>
        </p:nvSpPr>
        <p:spPr>
          <a:xfrm>
            <a:off x="1354446" y="1676400"/>
            <a:ext cx="5400068" cy="461665"/>
          </a:xfrm>
          <a:prstGeom prst="rect">
            <a:avLst/>
          </a:prstGeom>
          <a:noFill/>
        </p:spPr>
        <p:txBody>
          <a:bodyPr wrap="none" lIns="91440" tIns="45720" rIns="91440" bIns="45720">
            <a:spAutoFit/>
          </a:bodyPr>
          <a:lstStyle/>
          <a:p>
            <a:pPr marL="342900" indent="-342900" algn="ctr">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rPr>
              <a:t>Network traffic analysis for statistics</a:t>
            </a:r>
            <a:endParaRPr lang="en-US" sz="2400" dirty="0">
              <a:ln w="0"/>
              <a:effectLst>
                <a:outerShdw blurRad="38100" dist="19050" dir="2700000" algn="tl" rotWithShape="0">
                  <a:schemeClr val="dk1">
                    <a:alpha val="40000"/>
                  </a:schemeClr>
                </a:outerShdw>
              </a:effectLst>
            </a:endParaRPr>
          </a:p>
        </p:txBody>
      </p:sp>
      <p:sp>
        <p:nvSpPr>
          <p:cNvPr id="20" name="Rectangle 19">
            <a:extLst>
              <a:ext uri="{FF2B5EF4-FFF2-40B4-BE49-F238E27FC236}">
                <a16:creationId xmlns:a16="http://schemas.microsoft.com/office/drawing/2014/main" id="{637F7E52-FD2F-46D7-8071-BAC5FD711342}"/>
              </a:ext>
            </a:extLst>
          </p:cNvPr>
          <p:cNvSpPr/>
          <p:nvPr/>
        </p:nvSpPr>
        <p:spPr>
          <a:xfrm>
            <a:off x="1354446" y="2743200"/>
            <a:ext cx="1552861" cy="461665"/>
          </a:xfrm>
          <a:prstGeom prst="rect">
            <a:avLst/>
          </a:prstGeom>
          <a:noFill/>
        </p:spPr>
        <p:txBody>
          <a:bodyPr wrap="none" lIns="91440" tIns="45720" rIns="91440" bIns="45720">
            <a:spAutoFit/>
          </a:bodyPr>
          <a:lstStyle/>
          <a:p>
            <a:pPr marL="342900" indent="-342900" algn="ctr">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rPr>
              <a:t>Sniffing</a:t>
            </a:r>
            <a:endParaRPr lang="en-US" sz="2400" dirty="0">
              <a:ln w="0"/>
              <a:effectLst>
                <a:outerShdw blurRad="38100" dist="19050" dir="2700000" algn="tl" rotWithShape="0">
                  <a:schemeClr val="dk1">
                    <a:alpha val="40000"/>
                  </a:schemeClr>
                </a:outerShdw>
              </a:effectLst>
            </a:endParaRPr>
          </a:p>
        </p:txBody>
      </p:sp>
      <p:sp>
        <p:nvSpPr>
          <p:cNvPr id="21" name="Rectangle 20">
            <a:extLst>
              <a:ext uri="{FF2B5EF4-FFF2-40B4-BE49-F238E27FC236}">
                <a16:creationId xmlns:a16="http://schemas.microsoft.com/office/drawing/2014/main" id="{A2902599-3FCD-4C8C-816F-EE9179156CC6}"/>
              </a:ext>
            </a:extLst>
          </p:cNvPr>
          <p:cNvSpPr/>
          <p:nvPr/>
        </p:nvSpPr>
        <p:spPr>
          <a:xfrm>
            <a:off x="1354446" y="3276600"/>
            <a:ext cx="2638864" cy="461665"/>
          </a:xfrm>
          <a:prstGeom prst="rect">
            <a:avLst/>
          </a:prstGeom>
          <a:noFill/>
        </p:spPr>
        <p:txBody>
          <a:bodyPr wrap="none" lIns="91440" tIns="45720" rIns="91440" bIns="45720">
            <a:spAutoFit/>
          </a:bodyPr>
          <a:lstStyle/>
          <a:p>
            <a:pPr marL="342900" indent="-342900" algn="ctr">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rPr>
              <a:t>troubleshooting</a:t>
            </a:r>
            <a:endParaRPr lang="en-US" sz="2400" dirty="0">
              <a:ln w="0"/>
              <a:effectLst>
                <a:outerShdw blurRad="38100" dist="19050" dir="2700000" algn="tl" rotWithShape="0">
                  <a:schemeClr val="dk1">
                    <a:alpha val="40000"/>
                  </a:schemeClr>
                </a:outerShdw>
              </a:effectLst>
            </a:endParaRPr>
          </a:p>
        </p:txBody>
      </p:sp>
      <p:sp>
        <p:nvSpPr>
          <p:cNvPr id="22" name="Rectangle 21">
            <a:extLst>
              <a:ext uri="{FF2B5EF4-FFF2-40B4-BE49-F238E27FC236}">
                <a16:creationId xmlns:a16="http://schemas.microsoft.com/office/drawing/2014/main" id="{EC024492-43D1-4438-AF75-027179CAFEDC}"/>
              </a:ext>
            </a:extLst>
          </p:cNvPr>
          <p:cNvSpPr/>
          <p:nvPr/>
        </p:nvSpPr>
        <p:spPr>
          <a:xfrm>
            <a:off x="1327942" y="3810000"/>
            <a:ext cx="1970411" cy="461665"/>
          </a:xfrm>
          <a:prstGeom prst="rect">
            <a:avLst/>
          </a:prstGeom>
          <a:noFill/>
        </p:spPr>
        <p:txBody>
          <a:bodyPr wrap="none" lIns="91440" tIns="45720" rIns="91440" bIns="45720">
            <a:spAutoFit/>
          </a:bodyPr>
          <a:lstStyle/>
          <a:p>
            <a:pPr marL="342900" indent="-342900" algn="ctr">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rPr>
              <a:t>monitoring</a:t>
            </a:r>
            <a:endParaRPr lang="en-US" sz="2400" dirty="0">
              <a:ln w="0"/>
              <a:effectLst>
                <a:outerShdw blurRad="38100" dist="19050" dir="2700000" algn="tl" rotWithShape="0">
                  <a:schemeClr val="dk1">
                    <a:alpha val="40000"/>
                  </a:schemeClr>
                </a:outerShdw>
              </a:effectLst>
            </a:endParaRPr>
          </a:p>
        </p:txBody>
      </p:sp>
      <p:sp>
        <p:nvSpPr>
          <p:cNvPr id="24" name="Rectangle 23">
            <a:extLst>
              <a:ext uri="{FF2B5EF4-FFF2-40B4-BE49-F238E27FC236}">
                <a16:creationId xmlns:a16="http://schemas.microsoft.com/office/drawing/2014/main" id="{D049BBCC-C774-4C7B-97BD-D77ED729CCCD}"/>
              </a:ext>
            </a:extLst>
          </p:cNvPr>
          <p:cNvSpPr/>
          <p:nvPr/>
        </p:nvSpPr>
        <p:spPr>
          <a:xfrm>
            <a:off x="1310395" y="2209800"/>
            <a:ext cx="5444119" cy="461665"/>
          </a:xfrm>
          <a:prstGeom prst="rect">
            <a:avLst/>
          </a:prstGeom>
          <a:noFill/>
        </p:spPr>
        <p:txBody>
          <a:bodyPr wrap="none" lIns="91440" tIns="45720" rIns="91440" bIns="45720">
            <a:spAutoFit/>
          </a:bodyPr>
          <a:lstStyle/>
          <a:p>
            <a:pPr marL="342900" indent="-342900" algn="ctr">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rPr>
              <a:t>Data analysis capture for decryption</a:t>
            </a:r>
            <a:endParaRPr lang="en-US" sz="2400" dirty="0">
              <a:ln w="0"/>
              <a:effectLst>
                <a:outerShdw blurRad="38100" dist="19050" dir="2700000" algn="tl" rotWithShape="0">
                  <a:schemeClr val="dk1">
                    <a:alpha val="40000"/>
                  </a:schemeClr>
                </a:outerShdw>
              </a:effectLst>
            </a:endParaRPr>
          </a:p>
        </p:txBody>
      </p:sp>
      <p:sp>
        <p:nvSpPr>
          <p:cNvPr id="25" name="Rectangle 24">
            <a:extLst>
              <a:ext uri="{FF2B5EF4-FFF2-40B4-BE49-F238E27FC236}">
                <a16:creationId xmlns:a16="http://schemas.microsoft.com/office/drawing/2014/main" id="{6874354A-ED1D-4ED8-BC60-AF06CCCFDB55}"/>
              </a:ext>
            </a:extLst>
          </p:cNvPr>
          <p:cNvSpPr/>
          <p:nvPr/>
        </p:nvSpPr>
        <p:spPr>
          <a:xfrm>
            <a:off x="1382486" y="4348874"/>
            <a:ext cx="3196709" cy="461665"/>
          </a:xfrm>
          <a:prstGeom prst="rect">
            <a:avLst/>
          </a:prstGeom>
          <a:noFill/>
        </p:spPr>
        <p:txBody>
          <a:bodyPr wrap="none" lIns="91440" tIns="45720" rIns="91440" bIns="45720">
            <a:spAutoFit/>
          </a:bodyPr>
          <a:lstStyle/>
          <a:p>
            <a:pPr algn="ctr"/>
            <a:r>
              <a:rPr lang="en-US" sz="2400" dirty="0">
                <a:ln w="0"/>
                <a:solidFill>
                  <a:srgbClr val="6FB9D7"/>
                </a:solidFill>
                <a:effectLst>
                  <a:outerShdw blurRad="38100" dist="19050" dir="2700000" algn="tl" rotWithShape="0">
                    <a:schemeClr val="dk1">
                      <a:alpha val="40000"/>
                    </a:schemeClr>
                  </a:outerShdw>
                </a:effectLst>
              </a:rPr>
              <a:t>And many much more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a:t>
            </a:r>
          </a:p>
        </p:txBody>
      </p:sp>
      <p:sp>
        <p:nvSpPr>
          <p:cNvPr id="2" name="Rectangle 1">
            <a:extLst>
              <a:ext uri="{FF2B5EF4-FFF2-40B4-BE49-F238E27FC236}">
                <a16:creationId xmlns:a16="http://schemas.microsoft.com/office/drawing/2014/main" id="{E9136E4A-39A2-4CBE-A1F8-2CDCDEB76429}"/>
              </a:ext>
            </a:extLst>
          </p:cNvPr>
          <p:cNvSpPr/>
          <p:nvPr/>
        </p:nvSpPr>
        <p:spPr>
          <a:xfrm>
            <a:off x="1590327" y="1338125"/>
            <a:ext cx="5731057" cy="830997"/>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Wireshark main use case follows simple </a:t>
            </a:r>
          </a:p>
          <a:p>
            <a:pPr algn="ctr"/>
            <a:r>
              <a:rPr lang="en-US" sz="2400" dirty="0">
                <a:ln w="0"/>
                <a:effectLst>
                  <a:outerShdw blurRad="38100" dist="19050" dir="2700000" algn="tl" rotWithShape="0">
                    <a:schemeClr val="dk1">
                      <a:alpha val="40000"/>
                    </a:schemeClr>
                  </a:outerShdw>
                </a:effectLst>
              </a:rPr>
              <a:t>rules of problem solving</a:t>
            </a:r>
          </a:p>
        </p:txBody>
      </p:sp>
      <p:pic>
        <p:nvPicPr>
          <p:cNvPr id="9" name="Picture 8" descr="Basic Network Troubleshooting Steps and Tools">
            <a:extLst>
              <a:ext uri="{FF2B5EF4-FFF2-40B4-BE49-F238E27FC236}">
                <a16:creationId xmlns:a16="http://schemas.microsoft.com/office/drawing/2014/main" id="{53417C0A-002C-44BF-82F8-21EE5CE9BB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2024" y="2481125"/>
            <a:ext cx="5659951" cy="3472180"/>
          </a:xfrm>
          <a:prstGeom prst="rect">
            <a:avLst/>
          </a:prstGeom>
          <a:noFill/>
          <a:ln>
            <a:noFill/>
          </a:ln>
        </p:spPr>
      </p:pic>
    </p:spTree>
    <p:extLst>
      <p:ext uri="{BB962C8B-B14F-4D97-AF65-F5344CB8AC3E}">
        <p14:creationId xmlns:p14="http://schemas.microsoft.com/office/powerpoint/2010/main" val="1854896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18" name="Rectangle 22">
            <a:extLst>
              <a:ext uri="{FF2B5EF4-FFF2-40B4-BE49-F238E27FC236}">
                <a16:creationId xmlns:a16="http://schemas.microsoft.com/office/drawing/2014/main" id="{F5A29FC8-8C4B-45E5-94D1-7D28B3C04B66}"/>
              </a:ext>
            </a:extLst>
          </p:cNvPr>
          <p:cNvSpPr>
            <a:spLocks noGrp="1" noChangeArrowheads="1"/>
          </p:cNvSpPr>
          <p:nvPr>
            <p:ph type="title"/>
          </p:nvPr>
        </p:nvSpPr>
        <p:spPr/>
        <p:txBody>
          <a:bodyPr/>
          <a:lstStyle/>
          <a:p>
            <a:r>
              <a:rPr lang="en-US" altLang="en-US" dirty="0"/>
              <a:t>Use cases  scenario 1</a:t>
            </a:r>
          </a:p>
        </p:txBody>
      </p:sp>
      <p:sp>
        <p:nvSpPr>
          <p:cNvPr id="6" name="Rectangle 5">
            <a:extLst>
              <a:ext uri="{FF2B5EF4-FFF2-40B4-BE49-F238E27FC236}">
                <a16:creationId xmlns:a16="http://schemas.microsoft.com/office/drawing/2014/main" id="{A3104063-1FE2-4C14-A051-C1B3D8E9AE45}"/>
              </a:ext>
            </a:extLst>
          </p:cNvPr>
          <p:cNvSpPr/>
          <p:nvPr/>
        </p:nvSpPr>
        <p:spPr>
          <a:xfrm>
            <a:off x="835081" y="1518592"/>
            <a:ext cx="7325169" cy="853952"/>
          </a:xfrm>
          <a:prstGeom prst="rect">
            <a:avLst/>
          </a:prstGeom>
          <a:noFill/>
        </p:spPr>
        <p:txBody>
          <a:bodyPr wrap="square" lIns="91440" tIns="45720" rIns="91440" bIns="45720">
            <a:spAutoFit/>
          </a:bodyPr>
          <a:lstStyle/>
          <a:p>
            <a:pPr marL="685800" marR="0" indent="-685800" algn="ctr">
              <a:lnSpc>
                <a:spcPct val="107000"/>
              </a:lnSpc>
            </a:pPr>
            <a:r>
              <a:rPr lang="en-US" sz="2400" dirty="0">
                <a:ln w="0"/>
                <a:effectLst>
                  <a:outerShdw blurRad="38100" dist="19050" dir="2700000" algn="tl" rotWithShape="0">
                    <a:schemeClr val="dk1">
                      <a:alpha val="40000"/>
                    </a:schemeClr>
                  </a:outerShdw>
                </a:effectLst>
              </a:rPr>
              <a:t>Unreal Engine Packaged Game Development mode client-server Session failure</a:t>
            </a:r>
          </a:p>
        </p:txBody>
      </p:sp>
      <p:sp>
        <p:nvSpPr>
          <p:cNvPr id="7" name="TextBox 6">
            <a:extLst>
              <a:ext uri="{FF2B5EF4-FFF2-40B4-BE49-F238E27FC236}">
                <a16:creationId xmlns:a16="http://schemas.microsoft.com/office/drawing/2014/main" id="{4DF57729-C8D7-46FF-9170-5845030D6C96}"/>
              </a:ext>
            </a:extLst>
          </p:cNvPr>
          <p:cNvSpPr txBox="1"/>
          <p:nvPr/>
        </p:nvSpPr>
        <p:spPr>
          <a:xfrm>
            <a:off x="515282" y="2819400"/>
            <a:ext cx="7964765" cy="2153731"/>
          </a:xfrm>
          <a:prstGeom prst="rect">
            <a:avLst/>
          </a:prstGeom>
          <a:noFill/>
        </p:spPr>
        <p:txBody>
          <a:bodyPr wrap="square">
            <a:spAutoFit/>
          </a:bodyPr>
          <a:lstStyle/>
          <a:p>
            <a:pPr marL="6858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Game Instances on separate machines – client &amp; server fail to communicate with each other on same subnet. Server Successfully creates an online game session but client fails to connect to that listen game instance to be more precise it cannot find any local LAN session at all. (We conclude/assume that the client/server session setup from game-programming perspective is done correctly and there is not misconfiguration in that part but the problem is Network derived)</a:t>
            </a:r>
          </a:p>
        </p:txBody>
      </p:sp>
    </p:spTree>
    <p:extLst>
      <p:ext uri="{BB962C8B-B14F-4D97-AF65-F5344CB8AC3E}">
        <p14:creationId xmlns:p14="http://schemas.microsoft.com/office/powerpoint/2010/main" val="90524893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576TGp_report_light</Template>
  <TotalTime>184</TotalTime>
  <Words>1080</Words>
  <Application>Microsoft Office PowerPoint</Application>
  <PresentationFormat>On-screen Show (4:3)</PresentationFormat>
  <Paragraphs>157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Symbol</vt:lpstr>
      <vt:lpstr>Times New Roman</vt:lpstr>
      <vt:lpstr>Wingdings</vt:lpstr>
      <vt:lpstr>Default Design</vt:lpstr>
      <vt:lpstr>Network Protocol Analyzers</vt:lpstr>
      <vt:lpstr>Contents</vt:lpstr>
      <vt:lpstr>Overview</vt:lpstr>
      <vt:lpstr>PowerPoint Presentation</vt:lpstr>
      <vt:lpstr>PowerPoint Presentation</vt:lpstr>
      <vt:lpstr>PowerPoint Presentation</vt:lpstr>
      <vt:lpstr>Use cases</vt:lpstr>
      <vt:lpstr>Use cases</vt:lpstr>
      <vt:lpstr>Use cases  scenario 1</vt:lpstr>
      <vt:lpstr>Use cases  scenario 1</vt:lpstr>
      <vt:lpstr>Use cases  scenario 1</vt:lpstr>
      <vt:lpstr>Use cases  scenario 1</vt:lpstr>
      <vt:lpstr>Use cases  scenario 1</vt:lpstr>
      <vt:lpstr>Use cases  scenario 1</vt:lpstr>
      <vt:lpstr>Use cases  scenario 2</vt:lpstr>
      <vt:lpstr>Use cases  scenario</vt:lpstr>
      <vt:lpstr>Use cases  scenario</vt:lpstr>
      <vt:lpstr>Use cases  scenario</vt:lpstr>
      <vt:lpstr>Use cases  scenario</vt:lpstr>
      <vt:lpstr>Use cases  scenario</vt:lpstr>
      <vt:lpstr>Use cases  scenario</vt:lpstr>
      <vt:lpstr>Use cases  scenario</vt:lpstr>
      <vt:lpstr>Use cases  scenario</vt:lpstr>
      <vt:lpstr>Use cases  scenario</vt:lpstr>
      <vt:lpstr>Use cases  scenario</vt:lpstr>
      <vt:lpstr>Use cases  scenario</vt:lpstr>
      <vt:lpstr>Conclusion</vt:lpstr>
      <vt:lpstr>Thank You!</vt:lpstr>
    </vt:vector>
  </TitlesOfParts>
  <Company>Guild Design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PowerTemplate</dc:title>
  <dc:creator>Michail M</dc:creator>
  <cp:lastModifiedBy>Michail M</cp:lastModifiedBy>
  <cp:revision>33</cp:revision>
  <dcterms:created xsi:type="dcterms:W3CDTF">2021-12-25T14:41:06Z</dcterms:created>
  <dcterms:modified xsi:type="dcterms:W3CDTF">2022-01-19T11:00:36Z</dcterms:modified>
</cp:coreProperties>
</file>