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32"/>
  </p:notesMasterIdLst>
  <p:handoutMasterIdLst>
    <p:handoutMasterId r:id="rId33"/>
  </p:handoutMasterIdLst>
  <p:sldIdLst>
    <p:sldId id="302" r:id="rId3"/>
    <p:sldId id="407" r:id="rId4"/>
    <p:sldId id="408" r:id="rId5"/>
    <p:sldId id="410" r:id="rId6"/>
    <p:sldId id="411" r:id="rId7"/>
    <p:sldId id="432" r:id="rId8"/>
    <p:sldId id="409" r:id="rId9"/>
    <p:sldId id="412" r:id="rId10"/>
    <p:sldId id="414" r:id="rId11"/>
    <p:sldId id="433" r:id="rId12"/>
    <p:sldId id="415" r:id="rId13"/>
    <p:sldId id="418" r:id="rId14"/>
    <p:sldId id="420" r:id="rId15"/>
    <p:sldId id="421" r:id="rId16"/>
    <p:sldId id="422" r:id="rId17"/>
    <p:sldId id="423" r:id="rId18"/>
    <p:sldId id="424" r:id="rId19"/>
    <p:sldId id="416" r:id="rId20"/>
    <p:sldId id="419" r:id="rId21"/>
    <p:sldId id="425" r:id="rId22"/>
    <p:sldId id="417" r:id="rId23"/>
    <p:sldId id="427" r:id="rId24"/>
    <p:sldId id="428" r:id="rId25"/>
    <p:sldId id="429" r:id="rId26"/>
    <p:sldId id="430" r:id="rId27"/>
    <p:sldId id="431" r:id="rId28"/>
    <p:sldId id="434" r:id="rId29"/>
    <p:sldId id="435" r:id="rId30"/>
    <p:sldId id="426" r:id="rId31"/>
  </p:sldIdLst>
  <p:sldSz cx="9144000" cy="6858000" type="screen4x3"/>
  <p:notesSz cx="6864350" cy="9996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9900"/>
    <a:srgbClr val="9900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74383" autoAdjust="0"/>
  </p:normalViewPr>
  <p:slideViewPr>
    <p:cSldViewPr snapToGrid="0" snapToObjects="1">
      <p:cViewPr varScale="1">
        <p:scale>
          <a:sx n="69" d="100"/>
          <a:sy n="69" d="100"/>
        </p:scale>
        <p:origin x="648"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latin typeface="Sora" pitchFamily="2" charset="0"/>
                <a:cs typeface="Sora" pitchFamily="2" charset="0"/>
              </a:rPr>
              <a:t>Gamers Around the Globe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Population</c:v>
                </c:pt>
              </c:strCache>
            </c:strRef>
          </c:tx>
          <c:spPr>
            <a:ln w="34925" cap="rnd">
              <a:solidFill>
                <a:schemeClr val="tx2">
                  <a:lumMod val="60000"/>
                  <a:lumOff val="40000"/>
                </a:schemeClr>
              </a:solidFill>
              <a:round/>
            </a:ln>
            <a:effectLst>
              <a:outerShdw blurRad="57150" dist="19050" dir="5400000" algn="ctr" rotWithShape="0">
                <a:srgbClr val="000000">
                  <a:alpha val="63000"/>
                </a:srgbClr>
              </a:outerShdw>
            </a:effectLst>
          </c:spPr>
          <c:marker>
            <c:symbol val="none"/>
          </c:marker>
          <c:trendline>
            <c:spPr>
              <a:ln w="19050" cap="rnd">
                <a:solidFill>
                  <a:srgbClr val="E1FF6D"/>
                </a:solidFill>
              </a:ln>
              <a:effectLst/>
            </c:spPr>
            <c:trendlineType val="linear"/>
            <c:dispRSqr val="0"/>
            <c:dispEq val="0"/>
          </c:trendline>
          <c:cat>
            <c:strRef>
              <c:f>Sheet1!$A$2:$A$8</c:f>
              <c:strCache>
                <c:ptCount val="7"/>
                <c:pt idx="0">
                  <c:v>1978</c:v>
                </c:pt>
                <c:pt idx="1">
                  <c:v>1988</c:v>
                </c:pt>
                <c:pt idx="2">
                  <c:v>1998</c:v>
                </c:pt>
                <c:pt idx="3">
                  <c:v>2008</c:v>
                </c:pt>
                <c:pt idx="4">
                  <c:v>2018</c:v>
                </c:pt>
                <c:pt idx="5">
                  <c:v>2020</c:v>
                </c:pt>
                <c:pt idx="6">
                  <c:v>202x+</c:v>
                </c:pt>
              </c:strCache>
            </c:strRef>
          </c:cat>
          <c:val>
            <c:numRef>
              <c:f>Sheet1!$B$2:$B$8</c:f>
              <c:numCache>
                <c:formatCode>General</c:formatCode>
                <c:ptCount val="7"/>
                <c:pt idx="0">
                  <c:v>1</c:v>
                </c:pt>
                <c:pt idx="1">
                  <c:v>2</c:v>
                </c:pt>
                <c:pt idx="2">
                  <c:v>3</c:v>
                </c:pt>
                <c:pt idx="3">
                  <c:v>4</c:v>
                </c:pt>
                <c:pt idx="4">
                  <c:v>5</c:v>
                </c:pt>
                <c:pt idx="5">
                  <c:v>6</c:v>
                </c:pt>
                <c:pt idx="6">
                  <c:v>10</c:v>
                </c:pt>
              </c:numCache>
            </c:numRef>
          </c:val>
          <c:smooth val="0"/>
          <c:extLst>
            <c:ext xmlns:c16="http://schemas.microsoft.com/office/drawing/2014/chart" uri="{C3380CC4-5D6E-409C-BE32-E72D297353CC}">
              <c16:uniqueId val="{00000001-4E01-487F-97D4-5FE53F650B0E}"/>
            </c:ext>
          </c:extLst>
        </c:ser>
        <c:dLbls>
          <c:showLegendKey val="0"/>
          <c:showVal val="0"/>
          <c:showCatName val="0"/>
          <c:showSerName val="0"/>
          <c:showPercent val="0"/>
          <c:showBubbleSize val="0"/>
        </c:dLbls>
        <c:smooth val="0"/>
        <c:axId val="483793792"/>
        <c:axId val="483770496"/>
      </c:lineChart>
      <c:catAx>
        <c:axId val="48379379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Years to come</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83770496"/>
        <c:crosses val="autoZero"/>
        <c:auto val="1"/>
        <c:lblAlgn val="ctr"/>
        <c:lblOffset val="100"/>
        <c:noMultiLvlLbl val="0"/>
      </c:catAx>
      <c:valAx>
        <c:axId val="483770496"/>
        <c:scaling>
          <c:orientation val="minMax"/>
        </c:scaling>
        <c:delete val="1"/>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Population</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crossAx val="483793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Total Players 24-12-2021</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Players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D295-41A2-B2E2-9C535B73B9C2}"/>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D295-41A2-B2E2-9C535B73B9C2}"/>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295-41A2-B2E2-9C535B73B9C2}"/>
                </c:ext>
              </c:extLst>
            </c:dLbl>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2"/>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295-41A2-B2E2-9C535B73B9C2}"/>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Fortnite</c:v>
                </c:pt>
                <c:pt idx="1">
                  <c:v>Subnautica</c:v>
                </c:pt>
              </c:strCache>
            </c:strRef>
          </c:cat>
          <c:val>
            <c:numRef>
              <c:f>Sheet1!$B$2:$B$3</c:f>
              <c:numCache>
                <c:formatCode>#,##0</c:formatCode>
                <c:ptCount val="2"/>
                <c:pt idx="0">
                  <c:v>937919</c:v>
                </c:pt>
                <c:pt idx="1">
                  <c:v>50876</c:v>
                </c:pt>
              </c:numCache>
            </c:numRef>
          </c:val>
          <c:extLst>
            <c:ext xmlns:c16="http://schemas.microsoft.com/office/drawing/2014/chart" uri="{C3380CC4-5D6E-409C-BE32-E72D297353CC}">
              <c16:uniqueId val="{00000004-D295-41A2-B2E2-9C535B73B9C2}"/>
            </c:ext>
          </c:extLst>
        </c:ser>
        <c:dLbls>
          <c:dLblPos val="outEnd"/>
          <c:showLegendKey val="0"/>
          <c:showVal val="0"/>
          <c:showCatName val="1"/>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573D5-C6B2-4F8A-A32F-0F3CE86E8F1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5FE7B847-91C7-43AD-B212-883ED2C5FCF9}">
      <dgm:prSet phldrT="[Text]"/>
      <dgm:spPr/>
      <dgm:t>
        <a:bodyPr/>
        <a:lstStyle/>
        <a:p>
          <a:r>
            <a:rPr lang="en-US" b="1" dirty="0">
              <a:latin typeface="Sora" pitchFamily="2" charset="0"/>
              <a:cs typeface="Sora" pitchFamily="2" charset="0"/>
            </a:rPr>
            <a:t>Web 1.0 - static</a:t>
          </a:r>
        </a:p>
      </dgm:t>
    </dgm:pt>
    <dgm:pt modelId="{4436B7E3-F318-4918-BDC1-8F2BC6E683D1}" type="parTrans" cxnId="{3E794A94-B2B8-48ED-9E74-8F955D3D1AF4}">
      <dgm:prSet/>
      <dgm:spPr/>
      <dgm:t>
        <a:bodyPr/>
        <a:lstStyle/>
        <a:p>
          <a:endParaRPr lang="en-US"/>
        </a:p>
      </dgm:t>
    </dgm:pt>
    <dgm:pt modelId="{54556CB8-E3AD-47FA-AC6C-788C5151F7EB}" type="sibTrans" cxnId="{3E794A94-B2B8-48ED-9E74-8F955D3D1AF4}">
      <dgm:prSet/>
      <dgm:spPr/>
      <dgm:t>
        <a:bodyPr/>
        <a:lstStyle/>
        <a:p>
          <a:endParaRPr lang="en-US"/>
        </a:p>
      </dgm:t>
    </dgm:pt>
    <dgm:pt modelId="{1F117E15-A5F1-4B2C-A6D6-3B4ACFB2F51C}">
      <dgm:prSet phldrT="[Text]"/>
      <dgm:spPr/>
      <dgm:t>
        <a:bodyPr/>
        <a:lstStyle/>
        <a:p>
          <a:r>
            <a:rPr lang="en-US" dirty="0">
              <a:latin typeface="Sora" pitchFamily="2" charset="0"/>
              <a:cs typeface="Sora" pitchFamily="2" charset="0"/>
            </a:rPr>
            <a:t>Browser</a:t>
          </a:r>
        </a:p>
      </dgm:t>
    </dgm:pt>
    <dgm:pt modelId="{A18C4AF1-3FFB-419F-B710-61CE759D6E4E}" type="parTrans" cxnId="{1E99F6DD-0A40-4FA0-997C-84C895D8F4D0}">
      <dgm:prSet/>
      <dgm:spPr/>
      <dgm:t>
        <a:bodyPr/>
        <a:lstStyle/>
        <a:p>
          <a:endParaRPr lang="en-US"/>
        </a:p>
      </dgm:t>
    </dgm:pt>
    <dgm:pt modelId="{6632D7E7-09E9-4997-B192-0EB8E77EE9B3}" type="sibTrans" cxnId="{1E99F6DD-0A40-4FA0-997C-84C895D8F4D0}">
      <dgm:prSet/>
      <dgm:spPr/>
      <dgm:t>
        <a:bodyPr/>
        <a:lstStyle/>
        <a:p>
          <a:endParaRPr lang="en-US"/>
        </a:p>
      </dgm:t>
    </dgm:pt>
    <dgm:pt modelId="{3EB6E66B-F475-42DB-BB41-0A33C30919BE}">
      <dgm:prSet phldrT="[Text]"/>
      <dgm:spPr/>
      <dgm:t>
        <a:bodyPr/>
        <a:lstStyle/>
        <a:p>
          <a:r>
            <a:rPr lang="en-US" dirty="0">
              <a:latin typeface="Sora" pitchFamily="2" charset="0"/>
              <a:cs typeface="Sora" pitchFamily="2" charset="0"/>
            </a:rPr>
            <a:t>Websites</a:t>
          </a:r>
        </a:p>
      </dgm:t>
    </dgm:pt>
    <dgm:pt modelId="{F45EB8DE-4517-4F0A-A300-AE8A38D31003}" type="parTrans" cxnId="{DFD3F792-C560-4328-90D1-2FAA4517F3BC}">
      <dgm:prSet/>
      <dgm:spPr/>
      <dgm:t>
        <a:bodyPr/>
        <a:lstStyle/>
        <a:p>
          <a:endParaRPr lang="en-US"/>
        </a:p>
      </dgm:t>
    </dgm:pt>
    <dgm:pt modelId="{DB7920F0-94CC-4861-9D7E-366C48724CCE}" type="sibTrans" cxnId="{DFD3F792-C560-4328-90D1-2FAA4517F3BC}">
      <dgm:prSet/>
      <dgm:spPr/>
      <dgm:t>
        <a:bodyPr/>
        <a:lstStyle/>
        <a:p>
          <a:endParaRPr lang="en-US"/>
        </a:p>
      </dgm:t>
    </dgm:pt>
    <dgm:pt modelId="{3DAD3983-E4D3-4D2A-8908-56F92B29D124}">
      <dgm:prSet phldrT="[Text]"/>
      <dgm:spPr/>
      <dgm:t>
        <a:bodyPr/>
        <a:lstStyle/>
        <a:p>
          <a:r>
            <a:rPr lang="en-US" b="1" dirty="0">
              <a:latin typeface="Sora" pitchFamily="2" charset="0"/>
              <a:cs typeface="Sora" pitchFamily="2" charset="0"/>
            </a:rPr>
            <a:t>Web 2.0 - centralized</a:t>
          </a:r>
        </a:p>
      </dgm:t>
    </dgm:pt>
    <dgm:pt modelId="{80622DBA-2249-4B8B-BA26-93233873ADB4}" type="parTrans" cxnId="{853019A5-D687-4A19-8051-E72DA1DAEEB9}">
      <dgm:prSet/>
      <dgm:spPr/>
      <dgm:t>
        <a:bodyPr/>
        <a:lstStyle/>
        <a:p>
          <a:endParaRPr lang="en-US"/>
        </a:p>
      </dgm:t>
    </dgm:pt>
    <dgm:pt modelId="{FA301B3E-8496-4B80-9D2C-74DE35A167D1}" type="sibTrans" cxnId="{853019A5-D687-4A19-8051-E72DA1DAEEB9}">
      <dgm:prSet/>
      <dgm:spPr/>
      <dgm:t>
        <a:bodyPr/>
        <a:lstStyle/>
        <a:p>
          <a:endParaRPr lang="en-US"/>
        </a:p>
      </dgm:t>
    </dgm:pt>
    <dgm:pt modelId="{4B494B15-2E01-457A-A792-6E27F557A1F0}">
      <dgm:prSet phldrT="[Text]"/>
      <dgm:spPr/>
      <dgm:t>
        <a:bodyPr/>
        <a:lstStyle/>
        <a:p>
          <a:r>
            <a:rPr lang="en-US" dirty="0">
              <a:latin typeface="Sora" pitchFamily="2" charset="0"/>
              <a:cs typeface="Sora" pitchFamily="2" charset="0"/>
            </a:rPr>
            <a:t>Mobile</a:t>
          </a:r>
        </a:p>
      </dgm:t>
    </dgm:pt>
    <dgm:pt modelId="{51CDDCAC-F403-4919-978B-7550D3F79F53}" type="parTrans" cxnId="{BDD6B2B7-B053-4148-A0A4-4B57941C7BD3}">
      <dgm:prSet/>
      <dgm:spPr/>
      <dgm:t>
        <a:bodyPr/>
        <a:lstStyle/>
        <a:p>
          <a:endParaRPr lang="en-US"/>
        </a:p>
      </dgm:t>
    </dgm:pt>
    <dgm:pt modelId="{B7C449DF-0238-4CE5-9209-395F5237E34C}" type="sibTrans" cxnId="{BDD6B2B7-B053-4148-A0A4-4B57941C7BD3}">
      <dgm:prSet/>
      <dgm:spPr/>
      <dgm:t>
        <a:bodyPr/>
        <a:lstStyle/>
        <a:p>
          <a:endParaRPr lang="en-US"/>
        </a:p>
      </dgm:t>
    </dgm:pt>
    <dgm:pt modelId="{30608B58-314A-4336-8411-F3ED2599822C}">
      <dgm:prSet phldrT="[Text]"/>
      <dgm:spPr/>
      <dgm:t>
        <a:bodyPr/>
        <a:lstStyle/>
        <a:p>
          <a:r>
            <a:rPr lang="en-US" dirty="0">
              <a:latin typeface="Sora" pitchFamily="2" charset="0"/>
              <a:cs typeface="Sora" pitchFamily="2" charset="0"/>
            </a:rPr>
            <a:t>Apps</a:t>
          </a:r>
        </a:p>
      </dgm:t>
    </dgm:pt>
    <dgm:pt modelId="{5710641C-7F3F-494D-B930-08845F7B6D09}" type="parTrans" cxnId="{708698EF-9CB0-43C3-B44E-C1166B788DD7}">
      <dgm:prSet/>
      <dgm:spPr/>
      <dgm:t>
        <a:bodyPr/>
        <a:lstStyle/>
        <a:p>
          <a:endParaRPr lang="en-US"/>
        </a:p>
      </dgm:t>
    </dgm:pt>
    <dgm:pt modelId="{5F990060-F781-4FB0-A6A4-37977917C08F}" type="sibTrans" cxnId="{708698EF-9CB0-43C3-B44E-C1166B788DD7}">
      <dgm:prSet/>
      <dgm:spPr/>
      <dgm:t>
        <a:bodyPr/>
        <a:lstStyle/>
        <a:p>
          <a:endParaRPr lang="en-US"/>
        </a:p>
      </dgm:t>
    </dgm:pt>
    <dgm:pt modelId="{5AEC650C-2689-4012-9024-144AA27C99BB}">
      <dgm:prSet phldrT="[Text]"/>
      <dgm:spPr/>
      <dgm:t>
        <a:bodyPr/>
        <a:lstStyle/>
        <a:p>
          <a:r>
            <a:rPr lang="en-US" dirty="0">
              <a:latin typeface="Sora" pitchFamily="2" charset="0"/>
              <a:cs typeface="Sora" pitchFamily="2" charset="0"/>
            </a:rPr>
            <a:t>Servers</a:t>
          </a:r>
        </a:p>
      </dgm:t>
    </dgm:pt>
    <dgm:pt modelId="{EB581A00-0A58-4B99-B713-677D75B28A84}" type="parTrans" cxnId="{FCD06824-8EB9-414A-B04B-68A47F4196FF}">
      <dgm:prSet/>
      <dgm:spPr/>
      <dgm:t>
        <a:bodyPr/>
        <a:lstStyle/>
        <a:p>
          <a:endParaRPr lang="en-US"/>
        </a:p>
      </dgm:t>
    </dgm:pt>
    <dgm:pt modelId="{DAF95190-36D4-457D-A5E3-265AC4214EE4}" type="sibTrans" cxnId="{FCD06824-8EB9-414A-B04B-68A47F4196FF}">
      <dgm:prSet/>
      <dgm:spPr/>
      <dgm:t>
        <a:bodyPr/>
        <a:lstStyle/>
        <a:p>
          <a:endParaRPr lang="en-US"/>
        </a:p>
      </dgm:t>
    </dgm:pt>
    <dgm:pt modelId="{711A6AEE-CAC4-4DDF-A96A-1BB01916719F}">
      <dgm:prSet phldrT="[Text]"/>
      <dgm:spPr/>
      <dgm:t>
        <a:bodyPr/>
        <a:lstStyle/>
        <a:p>
          <a:r>
            <a:rPr lang="en-US" b="1" dirty="0">
              <a:latin typeface="Sora" pitchFamily="2" charset="0"/>
              <a:cs typeface="Sora" pitchFamily="2" charset="0"/>
            </a:rPr>
            <a:t>Web 3.0 - decentralized</a:t>
          </a:r>
        </a:p>
      </dgm:t>
    </dgm:pt>
    <dgm:pt modelId="{342762AB-F185-4909-A2A5-4DFA57220E71}" type="sibTrans" cxnId="{B7233AB5-E61E-434D-AC3F-29B9F84B6D1D}">
      <dgm:prSet/>
      <dgm:spPr/>
      <dgm:t>
        <a:bodyPr/>
        <a:lstStyle/>
        <a:p>
          <a:endParaRPr lang="en-US"/>
        </a:p>
      </dgm:t>
    </dgm:pt>
    <dgm:pt modelId="{6FB70FD6-E707-4205-B0A2-025B51677442}" type="parTrans" cxnId="{B7233AB5-E61E-434D-AC3F-29B9F84B6D1D}">
      <dgm:prSet/>
      <dgm:spPr/>
      <dgm:t>
        <a:bodyPr/>
        <a:lstStyle/>
        <a:p>
          <a:endParaRPr lang="en-US"/>
        </a:p>
      </dgm:t>
    </dgm:pt>
    <dgm:pt modelId="{7950D0E0-0F3F-48FF-9404-270FCBE3A34C}">
      <dgm:prSet phldrT="[Text]"/>
      <dgm:spPr/>
      <dgm:t>
        <a:bodyPr/>
        <a:lstStyle/>
        <a:p>
          <a:pPr algn="ctr"/>
          <a:r>
            <a:rPr lang="en-US" dirty="0">
              <a:latin typeface="Sora" pitchFamily="2" charset="0"/>
              <a:cs typeface="Sora" pitchFamily="2" charset="0"/>
            </a:rPr>
            <a:t>XR</a:t>
          </a:r>
        </a:p>
      </dgm:t>
    </dgm:pt>
    <dgm:pt modelId="{0DDE3D10-5857-43A7-B0B9-C4E075C3D64F}" type="parTrans" cxnId="{AB10B52D-1A0E-4FA1-A40A-321778740A0D}">
      <dgm:prSet/>
      <dgm:spPr/>
      <dgm:t>
        <a:bodyPr/>
        <a:lstStyle/>
        <a:p>
          <a:endParaRPr lang="en-US"/>
        </a:p>
      </dgm:t>
    </dgm:pt>
    <dgm:pt modelId="{811C618D-D323-49FB-8408-7F6B5862EA2C}" type="sibTrans" cxnId="{AB10B52D-1A0E-4FA1-A40A-321778740A0D}">
      <dgm:prSet/>
      <dgm:spPr/>
      <dgm:t>
        <a:bodyPr/>
        <a:lstStyle/>
        <a:p>
          <a:endParaRPr lang="en-US"/>
        </a:p>
      </dgm:t>
    </dgm:pt>
    <dgm:pt modelId="{D722CDB3-32A4-4AEC-95C9-18153B86C40C}">
      <dgm:prSet phldrT="[Text]"/>
      <dgm:spPr/>
      <dgm:t>
        <a:bodyPr/>
        <a:lstStyle/>
        <a:p>
          <a:r>
            <a:rPr lang="en-US" dirty="0">
              <a:latin typeface="Sora" pitchFamily="2" charset="0"/>
              <a:cs typeface="Sora" pitchFamily="2" charset="0"/>
            </a:rPr>
            <a:t>A.I</a:t>
          </a:r>
        </a:p>
      </dgm:t>
    </dgm:pt>
    <dgm:pt modelId="{4EF1BE70-20B6-4973-8B8A-491C28A23106}" type="parTrans" cxnId="{D779AA29-848D-448B-ABAA-79723B56FC19}">
      <dgm:prSet/>
      <dgm:spPr/>
      <dgm:t>
        <a:bodyPr/>
        <a:lstStyle/>
        <a:p>
          <a:endParaRPr lang="en-US"/>
        </a:p>
      </dgm:t>
    </dgm:pt>
    <dgm:pt modelId="{2047FE27-3786-442A-A096-AD14D71CBCBE}" type="sibTrans" cxnId="{D779AA29-848D-448B-ABAA-79723B56FC19}">
      <dgm:prSet/>
      <dgm:spPr/>
      <dgm:t>
        <a:bodyPr/>
        <a:lstStyle/>
        <a:p>
          <a:endParaRPr lang="en-US"/>
        </a:p>
      </dgm:t>
    </dgm:pt>
    <dgm:pt modelId="{940E4AA7-74AB-45C5-B086-3FB52FBCFE16}">
      <dgm:prSet phldrT="[Text]"/>
      <dgm:spPr/>
      <dgm:t>
        <a:bodyPr/>
        <a:lstStyle/>
        <a:p>
          <a:r>
            <a:rPr lang="en-US" dirty="0">
              <a:latin typeface="Sora" pitchFamily="2" charset="0"/>
              <a:cs typeface="Sora" pitchFamily="2" charset="0"/>
            </a:rPr>
            <a:t>Blockchain</a:t>
          </a:r>
        </a:p>
      </dgm:t>
    </dgm:pt>
    <dgm:pt modelId="{F5422D5A-8F77-43DE-B3C2-5A25851D9488}" type="parTrans" cxnId="{3C70F259-5A49-4784-835F-1683E6F02221}">
      <dgm:prSet/>
      <dgm:spPr/>
      <dgm:t>
        <a:bodyPr/>
        <a:lstStyle/>
        <a:p>
          <a:endParaRPr lang="en-US"/>
        </a:p>
      </dgm:t>
    </dgm:pt>
    <dgm:pt modelId="{F313C869-F6B4-49BD-BBA6-83E5EDB49268}" type="sibTrans" cxnId="{3C70F259-5A49-4784-835F-1683E6F02221}">
      <dgm:prSet/>
      <dgm:spPr/>
      <dgm:t>
        <a:bodyPr/>
        <a:lstStyle/>
        <a:p>
          <a:endParaRPr lang="en-US"/>
        </a:p>
      </dgm:t>
    </dgm:pt>
    <dgm:pt modelId="{A4A140CE-7F57-4AF3-8180-9A73E984E8EC}">
      <dgm:prSet phldrT="[Text]"/>
      <dgm:spPr/>
      <dgm:t>
        <a:bodyPr/>
        <a:lstStyle/>
        <a:p>
          <a:r>
            <a:rPr lang="en-US" dirty="0">
              <a:latin typeface="Sora" pitchFamily="2" charset="0"/>
              <a:cs typeface="Sora" pitchFamily="2" charset="0"/>
            </a:rPr>
            <a:t>Cloud</a:t>
          </a:r>
        </a:p>
      </dgm:t>
    </dgm:pt>
    <dgm:pt modelId="{606E6FC1-28B3-4230-A92C-34E7E2856763}" type="parTrans" cxnId="{21F4C0C1-C76A-45CF-BC7C-1B8E7A6646C0}">
      <dgm:prSet/>
      <dgm:spPr/>
      <dgm:t>
        <a:bodyPr/>
        <a:lstStyle/>
        <a:p>
          <a:endParaRPr lang="en-US"/>
        </a:p>
      </dgm:t>
    </dgm:pt>
    <dgm:pt modelId="{0E254708-0C1D-4DA0-BA70-78320FA5A3C2}" type="sibTrans" cxnId="{21F4C0C1-C76A-45CF-BC7C-1B8E7A6646C0}">
      <dgm:prSet/>
      <dgm:spPr/>
      <dgm:t>
        <a:bodyPr/>
        <a:lstStyle/>
        <a:p>
          <a:endParaRPr lang="en-US"/>
        </a:p>
      </dgm:t>
    </dgm:pt>
    <dgm:pt modelId="{1DC85D11-614B-40BC-AE6D-875702420051}" type="pres">
      <dgm:prSet presAssocID="{DF8573D5-C6B2-4F8A-A32F-0F3CE86E8F1B}" presName="diagram" presStyleCnt="0">
        <dgm:presLayoutVars>
          <dgm:chPref val="1"/>
          <dgm:dir/>
          <dgm:animOne val="branch"/>
          <dgm:animLvl val="lvl"/>
          <dgm:resizeHandles/>
        </dgm:presLayoutVars>
      </dgm:prSet>
      <dgm:spPr/>
    </dgm:pt>
    <dgm:pt modelId="{3C7722D2-DFD8-4ED0-805B-C49F83B98D71}" type="pres">
      <dgm:prSet presAssocID="{5FE7B847-91C7-43AD-B212-883ED2C5FCF9}" presName="root" presStyleCnt="0"/>
      <dgm:spPr/>
    </dgm:pt>
    <dgm:pt modelId="{654D1B6E-B36C-4E6C-8A59-13E30E500630}" type="pres">
      <dgm:prSet presAssocID="{5FE7B847-91C7-43AD-B212-883ED2C5FCF9}" presName="rootComposite" presStyleCnt="0"/>
      <dgm:spPr/>
    </dgm:pt>
    <dgm:pt modelId="{2C1788AB-B3CB-47B4-AD01-4BE1EEC06DB1}" type="pres">
      <dgm:prSet presAssocID="{5FE7B847-91C7-43AD-B212-883ED2C5FCF9}" presName="rootText" presStyleLbl="node1" presStyleIdx="0" presStyleCnt="3"/>
      <dgm:spPr/>
    </dgm:pt>
    <dgm:pt modelId="{33A7F60F-08AE-4405-84AD-DEDB636D2851}" type="pres">
      <dgm:prSet presAssocID="{5FE7B847-91C7-43AD-B212-883ED2C5FCF9}" presName="rootConnector" presStyleLbl="node1" presStyleIdx="0" presStyleCnt="3"/>
      <dgm:spPr/>
    </dgm:pt>
    <dgm:pt modelId="{143FDE89-B686-4E38-8A2C-E56FA34A4271}" type="pres">
      <dgm:prSet presAssocID="{5FE7B847-91C7-43AD-B212-883ED2C5FCF9}" presName="childShape" presStyleCnt="0"/>
      <dgm:spPr/>
    </dgm:pt>
    <dgm:pt modelId="{CD482211-B6D5-43FE-ABEE-4664D5B3FBAC}" type="pres">
      <dgm:prSet presAssocID="{A18C4AF1-3FFB-419F-B710-61CE759D6E4E}" presName="Name13" presStyleLbl="parChTrans1D2" presStyleIdx="0" presStyleCnt="9"/>
      <dgm:spPr/>
    </dgm:pt>
    <dgm:pt modelId="{DA26AFC3-342C-4E28-B92E-F65342CB017D}" type="pres">
      <dgm:prSet presAssocID="{1F117E15-A5F1-4B2C-A6D6-3B4ACFB2F51C}" presName="childText" presStyleLbl="bgAcc1" presStyleIdx="0" presStyleCnt="9">
        <dgm:presLayoutVars>
          <dgm:bulletEnabled val="1"/>
        </dgm:presLayoutVars>
      </dgm:prSet>
      <dgm:spPr/>
    </dgm:pt>
    <dgm:pt modelId="{025DA7A9-14F3-4194-8615-727A670418C4}" type="pres">
      <dgm:prSet presAssocID="{F45EB8DE-4517-4F0A-A300-AE8A38D31003}" presName="Name13" presStyleLbl="parChTrans1D2" presStyleIdx="1" presStyleCnt="9"/>
      <dgm:spPr/>
    </dgm:pt>
    <dgm:pt modelId="{B1B26888-48E6-4E75-BED8-0C19BEC329A6}" type="pres">
      <dgm:prSet presAssocID="{3EB6E66B-F475-42DB-BB41-0A33C30919BE}" presName="childText" presStyleLbl="bgAcc1" presStyleIdx="1" presStyleCnt="9">
        <dgm:presLayoutVars>
          <dgm:bulletEnabled val="1"/>
        </dgm:presLayoutVars>
      </dgm:prSet>
      <dgm:spPr/>
    </dgm:pt>
    <dgm:pt modelId="{0F7D15A0-BA0C-4F7A-8E16-CFD7AE14D761}" type="pres">
      <dgm:prSet presAssocID="{EB581A00-0A58-4B99-B713-677D75B28A84}" presName="Name13" presStyleLbl="parChTrans1D2" presStyleIdx="2" presStyleCnt="9"/>
      <dgm:spPr/>
    </dgm:pt>
    <dgm:pt modelId="{F54D6BCE-B989-464A-B2E1-CAAE6AE4D6B0}" type="pres">
      <dgm:prSet presAssocID="{5AEC650C-2689-4012-9024-144AA27C99BB}" presName="childText" presStyleLbl="bgAcc1" presStyleIdx="2" presStyleCnt="9">
        <dgm:presLayoutVars>
          <dgm:bulletEnabled val="1"/>
        </dgm:presLayoutVars>
      </dgm:prSet>
      <dgm:spPr/>
    </dgm:pt>
    <dgm:pt modelId="{B63C590B-3F38-4049-911C-2706930DCD1A}" type="pres">
      <dgm:prSet presAssocID="{3DAD3983-E4D3-4D2A-8908-56F92B29D124}" presName="root" presStyleCnt="0"/>
      <dgm:spPr/>
    </dgm:pt>
    <dgm:pt modelId="{7AD2DF28-73FD-4BE8-9208-6D0E296D922F}" type="pres">
      <dgm:prSet presAssocID="{3DAD3983-E4D3-4D2A-8908-56F92B29D124}" presName="rootComposite" presStyleCnt="0"/>
      <dgm:spPr/>
    </dgm:pt>
    <dgm:pt modelId="{288CE51C-AB1A-4BFA-9130-9B0DD1626D88}" type="pres">
      <dgm:prSet presAssocID="{3DAD3983-E4D3-4D2A-8908-56F92B29D124}" presName="rootText" presStyleLbl="node1" presStyleIdx="1" presStyleCnt="3"/>
      <dgm:spPr/>
    </dgm:pt>
    <dgm:pt modelId="{DFFCFF26-AD99-42B6-A72B-743ACA7DD74B}" type="pres">
      <dgm:prSet presAssocID="{3DAD3983-E4D3-4D2A-8908-56F92B29D124}" presName="rootConnector" presStyleLbl="node1" presStyleIdx="1" presStyleCnt="3"/>
      <dgm:spPr/>
    </dgm:pt>
    <dgm:pt modelId="{1999E721-7F41-4C99-A729-BE03B8038BC2}" type="pres">
      <dgm:prSet presAssocID="{3DAD3983-E4D3-4D2A-8908-56F92B29D124}" presName="childShape" presStyleCnt="0"/>
      <dgm:spPr/>
    </dgm:pt>
    <dgm:pt modelId="{780F9F98-CBFF-42F6-B21E-8E490ED86E7F}" type="pres">
      <dgm:prSet presAssocID="{51CDDCAC-F403-4919-978B-7550D3F79F53}" presName="Name13" presStyleLbl="parChTrans1D2" presStyleIdx="3" presStyleCnt="9"/>
      <dgm:spPr/>
    </dgm:pt>
    <dgm:pt modelId="{202F257D-07C2-4C02-9FBB-DFC8F5F95E15}" type="pres">
      <dgm:prSet presAssocID="{4B494B15-2E01-457A-A792-6E27F557A1F0}" presName="childText" presStyleLbl="bgAcc1" presStyleIdx="3" presStyleCnt="9">
        <dgm:presLayoutVars>
          <dgm:bulletEnabled val="1"/>
        </dgm:presLayoutVars>
      </dgm:prSet>
      <dgm:spPr/>
    </dgm:pt>
    <dgm:pt modelId="{1B388535-E09A-4809-8D94-D62B0C1A500E}" type="pres">
      <dgm:prSet presAssocID="{5710641C-7F3F-494D-B930-08845F7B6D09}" presName="Name13" presStyleLbl="parChTrans1D2" presStyleIdx="4" presStyleCnt="9"/>
      <dgm:spPr/>
    </dgm:pt>
    <dgm:pt modelId="{0A4BB71C-6694-4807-BB9B-9D7B9EB1DE37}" type="pres">
      <dgm:prSet presAssocID="{30608B58-314A-4336-8411-F3ED2599822C}" presName="childText" presStyleLbl="bgAcc1" presStyleIdx="4" presStyleCnt="9">
        <dgm:presLayoutVars>
          <dgm:bulletEnabled val="1"/>
        </dgm:presLayoutVars>
      </dgm:prSet>
      <dgm:spPr/>
    </dgm:pt>
    <dgm:pt modelId="{5550740B-BC52-4252-8446-0A1FCA709C91}" type="pres">
      <dgm:prSet presAssocID="{606E6FC1-28B3-4230-A92C-34E7E2856763}" presName="Name13" presStyleLbl="parChTrans1D2" presStyleIdx="5" presStyleCnt="9"/>
      <dgm:spPr/>
    </dgm:pt>
    <dgm:pt modelId="{17FFCF69-7E81-48AE-BF54-0BBC1DACF6CC}" type="pres">
      <dgm:prSet presAssocID="{A4A140CE-7F57-4AF3-8180-9A73E984E8EC}" presName="childText" presStyleLbl="bgAcc1" presStyleIdx="5" presStyleCnt="9">
        <dgm:presLayoutVars>
          <dgm:bulletEnabled val="1"/>
        </dgm:presLayoutVars>
      </dgm:prSet>
      <dgm:spPr/>
    </dgm:pt>
    <dgm:pt modelId="{9110DC4B-59C1-442C-981E-F47F6C5A656A}" type="pres">
      <dgm:prSet presAssocID="{711A6AEE-CAC4-4DDF-A96A-1BB01916719F}" presName="root" presStyleCnt="0"/>
      <dgm:spPr/>
    </dgm:pt>
    <dgm:pt modelId="{907C1F0E-3FF1-48FB-A3F0-5275CE3B3CB8}" type="pres">
      <dgm:prSet presAssocID="{711A6AEE-CAC4-4DDF-A96A-1BB01916719F}" presName="rootComposite" presStyleCnt="0"/>
      <dgm:spPr/>
    </dgm:pt>
    <dgm:pt modelId="{5EB1177D-6D01-4885-BAE3-85234B18A075}" type="pres">
      <dgm:prSet presAssocID="{711A6AEE-CAC4-4DDF-A96A-1BB01916719F}" presName="rootText" presStyleLbl="node1" presStyleIdx="2" presStyleCnt="3"/>
      <dgm:spPr/>
    </dgm:pt>
    <dgm:pt modelId="{52AEEB6C-3705-4908-9950-3B7E9C99C4A7}" type="pres">
      <dgm:prSet presAssocID="{711A6AEE-CAC4-4DDF-A96A-1BB01916719F}" presName="rootConnector" presStyleLbl="node1" presStyleIdx="2" presStyleCnt="3"/>
      <dgm:spPr/>
    </dgm:pt>
    <dgm:pt modelId="{D34A0324-920C-4896-B015-31624F787262}" type="pres">
      <dgm:prSet presAssocID="{711A6AEE-CAC4-4DDF-A96A-1BB01916719F}" presName="childShape" presStyleCnt="0"/>
      <dgm:spPr/>
    </dgm:pt>
    <dgm:pt modelId="{1039483A-2431-4EC7-9572-D9261C5B0258}" type="pres">
      <dgm:prSet presAssocID="{0DDE3D10-5857-43A7-B0B9-C4E075C3D64F}" presName="Name13" presStyleLbl="parChTrans1D2" presStyleIdx="6" presStyleCnt="9"/>
      <dgm:spPr/>
    </dgm:pt>
    <dgm:pt modelId="{BFCC0870-7052-47D3-8579-4CC3218438AA}" type="pres">
      <dgm:prSet presAssocID="{7950D0E0-0F3F-48FF-9404-270FCBE3A34C}" presName="childText" presStyleLbl="bgAcc1" presStyleIdx="6" presStyleCnt="9">
        <dgm:presLayoutVars>
          <dgm:bulletEnabled val="1"/>
        </dgm:presLayoutVars>
      </dgm:prSet>
      <dgm:spPr/>
    </dgm:pt>
    <dgm:pt modelId="{0DE09620-207E-4258-BB6D-5C74E6B6587D}" type="pres">
      <dgm:prSet presAssocID="{4EF1BE70-20B6-4973-8B8A-491C28A23106}" presName="Name13" presStyleLbl="parChTrans1D2" presStyleIdx="7" presStyleCnt="9"/>
      <dgm:spPr/>
    </dgm:pt>
    <dgm:pt modelId="{E3D75512-173D-446A-9224-18C290772749}" type="pres">
      <dgm:prSet presAssocID="{D722CDB3-32A4-4AEC-95C9-18153B86C40C}" presName="childText" presStyleLbl="bgAcc1" presStyleIdx="7" presStyleCnt="9">
        <dgm:presLayoutVars>
          <dgm:bulletEnabled val="1"/>
        </dgm:presLayoutVars>
      </dgm:prSet>
      <dgm:spPr/>
    </dgm:pt>
    <dgm:pt modelId="{03E078D2-C267-4144-A4DB-F925B49741EA}" type="pres">
      <dgm:prSet presAssocID="{F5422D5A-8F77-43DE-B3C2-5A25851D9488}" presName="Name13" presStyleLbl="parChTrans1D2" presStyleIdx="8" presStyleCnt="9"/>
      <dgm:spPr/>
    </dgm:pt>
    <dgm:pt modelId="{21072D59-03F9-4502-BB00-2A13EAC7CDCA}" type="pres">
      <dgm:prSet presAssocID="{940E4AA7-74AB-45C5-B086-3FB52FBCFE16}" presName="childText" presStyleLbl="bgAcc1" presStyleIdx="8" presStyleCnt="9">
        <dgm:presLayoutVars>
          <dgm:bulletEnabled val="1"/>
        </dgm:presLayoutVars>
      </dgm:prSet>
      <dgm:spPr/>
    </dgm:pt>
  </dgm:ptLst>
  <dgm:cxnLst>
    <dgm:cxn modelId="{DE2C3304-2B66-4B04-8848-7D00B3900F6E}" type="presOf" srcId="{5710641C-7F3F-494D-B930-08845F7B6D09}" destId="{1B388535-E09A-4809-8D94-D62B0C1A500E}" srcOrd="0" destOrd="0" presId="urn:microsoft.com/office/officeart/2005/8/layout/hierarchy3"/>
    <dgm:cxn modelId="{CBA6290C-E25D-4463-A1EE-F75859C45127}" type="presOf" srcId="{1F117E15-A5F1-4B2C-A6D6-3B4ACFB2F51C}" destId="{DA26AFC3-342C-4E28-B92E-F65342CB017D}" srcOrd="0" destOrd="0" presId="urn:microsoft.com/office/officeart/2005/8/layout/hierarchy3"/>
    <dgm:cxn modelId="{1C471816-8585-4A2E-B93C-46107A13E39D}" type="presOf" srcId="{940E4AA7-74AB-45C5-B086-3FB52FBCFE16}" destId="{21072D59-03F9-4502-BB00-2A13EAC7CDCA}" srcOrd="0" destOrd="0" presId="urn:microsoft.com/office/officeart/2005/8/layout/hierarchy3"/>
    <dgm:cxn modelId="{FCD06824-8EB9-414A-B04B-68A47F4196FF}" srcId="{5FE7B847-91C7-43AD-B212-883ED2C5FCF9}" destId="{5AEC650C-2689-4012-9024-144AA27C99BB}" srcOrd="2" destOrd="0" parTransId="{EB581A00-0A58-4B99-B713-677D75B28A84}" sibTransId="{DAF95190-36D4-457D-A5E3-265AC4214EE4}"/>
    <dgm:cxn modelId="{319F0128-A9E3-4F0B-891A-01B9AE449397}" type="presOf" srcId="{3DAD3983-E4D3-4D2A-8908-56F92B29D124}" destId="{DFFCFF26-AD99-42B6-A72B-743ACA7DD74B}" srcOrd="1" destOrd="0" presId="urn:microsoft.com/office/officeart/2005/8/layout/hierarchy3"/>
    <dgm:cxn modelId="{D779AA29-848D-448B-ABAA-79723B56FC19}" srcId="{711A6AEE-CAC4-4DDF-A96A-1BB01916719F}" destId="{D722CDB3-32A4-4AEC-95C9-18153B86C40C}" srcOrd="1" destOrd="0" parTransId="{4EF1BE70-20B6-4973-8B8A-491C28A23106}" sibTransId="{2047FE27-3786-442A-A096-AD14D71CBCBE}"/>
    <dgm:cxn modelId="{AB10B52D-1A0E-4FA1-A40A-321778740A0D}" srcId="{711A6AEE-CAC4-4DDF-A96A-1BB01916719F}" destId="{7950D0E0-0F3F-48FF-9404-270FCBE3A34C}" srcOrd="0" destOrd="0" parTransId="{0DDE3D10-5857-43A7-B0B9-C4E075C3D64F}" sibTransId="{811C618D-D323-49FB-8408-7F6B5862EA2C}"/>
    <dgm:cxn modelId="{D8721538-72AE-4225-A2FC-E66CDE58ED4E}" type="presOf" srcId="{5FE7B847-91C7-43AD-B212-883ED2C5FCF9}" destId="{2C1788AB-B3CB-47B4-AD01-4BE1EEC06DB1}" srcOrd="0" destOrd="0" presId="urn:microsoft.com/office/officeart/2005/8/layout/hierarchy3"/>
    <dgm:cxn modelId="{6835883F-EA2C-4E15-9552-667B9DB5E070}" type="presOf" srcId="{F45EB8DE-4517-4F0A-A300-AE8A38D31003}" destId="{025DA7A9-14F3-4194-8615-727A670418C4}" srcOrd="0" destOrd="0" presId="urn:microsoft.com/office/officeart/2005/8/layout/hierarchy3"/>
    <dgm:cxn modelId="{602EA95D-FECB-402F-AA71-C829F9EA21CF}" type="presOf" srcId="{30608B58-314A-4336-8411-F3ED2599822C}" destId="{0A4BB71C-6694-4807-BB9B-9D7B9EB1DE37}" srcOrd="0" destOrd="0" presId="urn:microsoft.com/office/officeart/2005/8/layout/hierarchy3"/>
    <dgm:cxn modelId="{0718E95D-BCFB-41D7-9827-2A59D28EE7D3}" type="presOf" srcId="{7950D0E0-0F3F-48FF-9404-270FCBE3A34C}" destId="{BFCC0870-7052-47D3-8579-4CC3218438AA}" srcOrd="0" destOrd="0" presId="urn:microsoft.com/office/officeart/2005/8/layout/hierarchy3"/>
    <dgm:cxn modelId="{6C659245-7CE9-4754-BBE3-8AD01BD88209}" type="presOf" srcId="{4EF1BE70-20B6-4973-8B8A-491C28A23106}" destId="{0DE09620-207E-4258-BB6D-5C74E6B6587D}" srcOrd="0" destOrd="0" presId="urn:microsoft.com/office/officeart/2005/8/layout/hierarchy3"/>
    <dgm:cxn modelId="{FAE30E6D-2667-4F44-91F1-AC04C970540D}" type="presOf" srcId="{EB581A00-0A58-4B99-B713-677D75B28A84}" destId="{0F7D15A0-BA0C-4F7A-8E16-CFD7AE14D761}" srcOrd="0" destOrd="0" presId="urn:microsoft.com/office/officeart/2005/8/layout/hierarchy3"/>
    <dgm:cxn modelId="{9278F252-509A-4B27-AEDB-E70D4E0C7CFB}" type="presOf" srcId="{711A6AEE-CAC4-4DDF-A96A-1BB01916719F}" destId="{52AEEB6C-3705-4908-9950-3B7E9C99C4A7}" srcOrd="1" destOrd="0" presId="urn:microsoft.com/office/officeart/2005/8/layout/hierarchy3"/>
    <dgm:cxn modelId="{3C70F259-5A49-4784-835F-1683E6F02221}" srcId="{711A6AEE-CAC4-4DDF-A96A-1BB01916719F}" destId="{940E4AA7-74AB-45C5-B086-3FB52FBCFE16}" srcOrd="2" destOrd="0" parTransId="{F5422D5A-8F77-43DE-B3C2-5A25851D9488}" sibTransId="{F313C869-F6B4-49BD-BBA6-83E5EDB49268}"/>
    <dgm:cxn modelId="{1683EB89-BDB7-4F8B-A316-260740D417EB}" type="presOf" srcId="{5AEC650C-2689-4012-9024-144AA27C99BB}" destId="{F54D6BCE-B989-464A-B2E1-CAAE6AE4D6B0}" srcOrd="0" destOrd="0" presId="urn:microsoft.com/office/officeart/2005/8/layout/hierarchy3"/>
    <dgm:cxn modelId="{DFD3F792-C560-4328-90D1-2FAA4517F3BC}" srcId="{5FE7B847-91C7-43AD-B212-883ED2C5FCF9}" destId="{3EB6E66B-F475-42DB-BB41-0A33C30919BE}" srcOrd="1" destOrd="0" parTransId="{F45EB8DE-4517-4F0A-A300-AE8A38D31003}" sibTransId="{DB7920F0-94CC-4861-9D7E-366C48724CCE}"/>
    <dgm:cxn modelId="{F15A0993-89F4-437A-875B-1D2BE5C2A6C8}" type="presOf" srcId="{A18C4AF1-3FFB-419F-B710-61CE759D6E4E}" destId="{CD482211-B6D5-43FE-ABEE-4664D5B3FBAC}" srcOrd="0" destOrd="0" presId="urn:microsoft.com/office/officeart/2005/8/layout/hierarchy3"/>
    <dgm:cxn modelId="{3E794A94-B2B8-48ED-9E74-8F955D3D1AF4}" srcId="{DF8573D5-C6B2-4F8A-A32F-0F3CE86E8F1B}" destId="{5FE7B847-91C7-43AD-B212-883ED2C5FCF9}" srcOrd="0" destOrd="0" parTransId="{4436B7E3-F318-4918-BDC1-8F2BC6E683D1}" sibTransId="{54556CB8-E3AD-47FA-AC6C-788C5151F7EB}"/>
    <dgm:cxn modelId="{E168A6A4-E7D4-43CC-8EA1-F42019E4FF46}" type="presOf" srcId="{51CDDCAC-F403-4919-978B-7550D3F79F53}" destId="{780F9F98-CBFF-42F6-B21E-8E490ED86E7F}" srcOrd="0" destOrd="0" presId="urn:microsoft.com/office/officeart/2005/8/layout/hierarchy3"/>
    <dgm:cxn modelId="{853019A5-D687-4A19-8051-E72DA1DAEEB9}" srcId="{DF8573D5-C6B2-4F8A-A32F-0F3CE86E8F1B}" destId="{3DAD3983-E4D3-4D2A-8908-56F92B29D124}" srcOrd="1" destOrd="0" parTransId="{80622DBA-2249-4B8B-BA26-93233873ADB4}" sibTransId="{FA301B3E-8496-4B80-9D2C-74DE35A167D1}"/>
    <dgm:cxn modelId="{3EA5C4A9-41F8-4B9F-B8D0-A777DED92CAA}" type="presOf" srcId="{A4A140CE-7F57-4AF3-8180-9A73E984E8EC}" destId="{17FFCF69-7E81-48AE-BF54-0BBC1DACF6CC}" srcOrd="0" destOrd="0" presId="urn:microsoft.com/office/officeart/2005/8/layout/hierarchy3"/>
    <dgm:cxn modelId="{B7233AB5-E61E-434D-AC3F-29B9F84B6D1D}" srcId="{DF8573D5-C6B2-4F8A-A32F-0F3CE86E8F1B}" destId="{711A6AEE-CAC4-4DDF-A96A-1BB01916719F}" srcOrd="2" destOrd="0" parTransId="{6FB70FD6-E707-4205-B0A2-025B51677442}" sibTransId="{342762AB-F185-4909-A2A5-4DFA57220E71}"/>
    <dgm:cxn modelId="{BDD6B2B7-B053-4148-A0A4-4B57941C7BD3}" srcId="{3DAD3983-E4D3-4D2A-8908-56F92B29D124}" destId="{4B494B15-2E01-457A-A792-6E27F557A1F0}" srcOrd="0" destOrd="0" parTransId="{51CDDCAC-F403-4919-978B-7550D3F79F53}" sibTransId="{B7C449DF-0238-4CE5-9209-395F5237E34C}"/>
    <dgm:cxn modelId="{21F4C0C1-C76A-45CF-BC7C-1B8E7A6646C0}" srcId="{3DAD3983-E4D3-4D2A-8908-56F92B29D124}" destId="{A4A140CE-7F57-4AF3-8180-9A73E984E8EC}" srcOrd="2" destOrd="0" parTransId="{606E6FC1-28B3-4230-A92C-34E7E2856763}" sibTransId="{0E254708-0C1D-4DA0-BA70-78320FA5A3C2}"/>
    <dgm:cxn modelId="{6EBF3FCE-1CA1-4995-92D4-7BB311E0F682}" type="presOf" srcId="{3DAD3983-E4D3-4D2A-8908-56F92B29D124}" destId="{288CE51C-AB1A-4BFA-9130-9B0DD1626D88}" srcOrd="0" destOrd="0" presId="urn:microsoft.com/office/officeart/2005/8/layout/hierarchy3"/>
    <dgm:cxn modelId="{026172CF-E381-4EF6-8D8C-8A7DFF1CD4C6}" type="presOf" srcId="{5FE7B847-91C7-43AD-B212-883ED2C5FCF9}" destId="{33A7F60F-08AE-4405-84AD-DEDB636D2851}" srcOrd="1" destOrd="0" presId="urn:microsoft.com/office/officeart/2005/8/layout/hierarchy3"/>
    <dgm:cxn modelId="{E52269D2-1CAD-4A56-A93C-2A9F2831A4ED}" type="presOf" srcId="{D722CDB3-32A4-4AEC-95C9-18153B86C40C}" destId="{E3D75512-173D-446A-9224-18C290772749}" srcOrd="0" destOrd="0" presId="urn:microsoft.com/office/officeart/2005/8/layout/hierarchy3"/>
    <dgm:cxn modelId="{80509AD4-58D3-43C4-9770-5E697DA439BE}" type="presOf" srcId="{606E6FC1-28B3-4230-A92C-34E7E2856763}" destId="{5550740B-BC52-4252-8446-0A1FCA709C91}" srcOrd="0" destOrd="0" presId="urn:microsoft.com/office/officeart/2005/8/layout/hierarchy3"/>
    <dgm:cxn modelId="{1E99F6DD-0A40-4FA0-997C-84C895D8F4D0}" srcId="{5FE7B847-91C7-43AD-B212-883ED2C5FCF9}" destId="{1F117E15-A5F1-4B2C-A6D6-3B4ACFB2F51C}" srcOrd="0" destOrd="0" parTransId="{A18C4AF1-3FFB-419F-B710-61CE759D6E4E}" sibTransId="{6632D7E7-09E9-4997-B192-0EB8E77EE9B3}"/>
    <dgm:cxn modelId="{D8A9AFE8-0075-4B70-93F6-8E95FA329515}" type="presOf" srcId="{3EB6E66B-F475-42DB-BB41-0A33C30919BE}" destId="{B1B26888-48E6-4E75-BED8-0C19BEC329A6}" srcOrd="0" destOrd="0" presId="urn:microsoft.com/office/officeart/2005/8/layout/hierarchy3"/>
    <dgm:cxn modelId="{744178E9-DF40-4CF5-B4A6-26F9C08F8A20}" type="presOf" srcId="{4B494B15-2E01-457A-A792-6E27F557A1F0}" destId="{202F257D-07C2-4C02-9FBB-DFC8F5F95E15}" srcOrd="0" destOrd="0" presId="urn:microsoft.com/office/officeart/2005/8/layout/hierarchy3"/>
    <dgm:cxn modelId="{2F906DEE-F4F3-4615-B545-EC4FCE15CA5D}" type="presOf" srcId="{711A6AEE-CAC4-4DDF-A96A-1BB01916719F}" destId="{5EB1177D-6D01-4885-BAE3-85234B18A075}" srcOrd="0" destOrd="0" presId="urn:microsoft.com/office/officeart/2005/8/layout/hierarchy3"/>
    <dgm:cxn modelId="{708698EF-9CB0-43C3-B44E-C1166B788DD7}" srcId="{3DAD3983-E4D3-4D2A-8908-56F92B29D124}" destId="{30608B58-314A-4336-8411-F3ED2599822C}" srcOrd="1" destOrd="0" parTransId="{5710641C-7F3F-494D-B930-08845F7B6D09}" sibTransId="{5F990060-F781-4FB0-A6A4-37977917C08F}"/>
    <dgm:cxn modelId="{9E6524F5-4CDD-4F2A-A9AA-A15FC0DBA4F2}" type="presOf" srcId="{F5422D5A-8F77-43DE-B3C2-5A25851D9488}" destId="{03E078D2-C267-4144-A4DB-F925B49741EA}" srcOrd="0" destOrd="0" presId="urn:microsoft.com/office/officeart/2005/8/layout/hierarchy3"/>
    <dgm:cxn modelId="{279225F7-7B3A-46E8-9818-A0EE18DA81A8}" type="presOf" srcId="{0DDE3D10-5857-43A7-B0B9-C4E075C3D64F}" destId="{1039483A-2431-4EC7-9572-D9261C5B0258}" srcOrd="0" destOrd="0" presId="urn:microsoft.com/office/officeart/2005/8/layout/hierarchy3"/>
    <dgm:cxn modelId="{08037DFB-E5F6-4732-98AD-398E6DEED72B}" type="presOf" srcId="{DF8573D5-C6B2-4F8A-A32F-0F3CE86E8F1B}" destId="{1DC85D11-614B-40BC-AE6D-875702420051}" srcOrd="0" destOrd="0" presId="urn:microsoft.com/office/officeart/2005/8/layout/hierarchy3"/>
    <dgm:cxn modelId="{9B11E32C-F5C7-4121-9D5D-9FAF8995C434}" type="presParOf" srcId="{1DC85D11-614B-40BC-AE6D-875702420051}" destId="{3C7722D2-DFD8-4ED0-805B-C49F83B98D71}" srcOrd="0" destOrd="0" presId="urn:microsoft.com/office/officeart/2005/8/layout/hierarchy3"/>
    <dgm:cxn modelId="{08A12F33-571A-46F8-B677-1A5B83596232}" type="presParOf" srcId="{3C7722D2-DFD8-4ED0-805B-C49F83B98D71}" destId="{654D1B6E-B36C-4E6C-8A59-13E30E500630}" srcOrd="0" destOrd="0" presId="urn:microsoft.com/office/officeart/2005/8/layout/hierarchy3"/>
    <dgm:cxn modelId="{57664833-BD9D-466A-A7FC-FE7976CC1836}" type="presParOf" srcId="{654D1B6E-B36C-4E6C-8A59-13E30E500630}" destId="{2C1788AB-B3CB-47B4-AD01-4BE1EEC06DB1}" srcOrd="0" destOrd="0" presId="urn:microsoft.com/office/officeart/2005/8/layout/hierarchy3"/>
    <dgm:cxn modelId="{5FEF86DF-7ACA-46CE-8DFC-180190076D46}" type="presParOf" srcId="{654D1B6E-B36C-4E6C-8A59-13E30E500630}" destId="{33A7F60F-08AE-4405-84AD-DEDB636D2851}" srcOrd="1" destOrd="0" presId="urn:microsoft.com/office/officeart/2005/8/layout/hierarchy3"/>
    <dgm:cxn modelId="{CCA7DCC9-1A10-4BF5-A0F7-22DFE9A1F5B0}" type="presParOf" srcId="{3C7722D2-DFD8-4ED0-805B-C49F83B98D71}" destId="{143FDE89-B686-4E38-8A2C-E56FA34A4271}" srcOrd="1" destOrd="0" presId="urn:microsoft.com/office/officeart/2005/8/layout/hierarchy3"/>
    <dgm:cxn modelId="{B7CC6947-ADB5-44B7-8EA4-C0B43D6533FC}" type="presParOf" srcId="{143FDE89-B686-4E38-8A2C-E56FA34A4271}" destId="{CD482211-B6D5-43FE-ABEE-4664D5B3FBAC}" srcOrd="0" destOrd="0" presId="urn:microsoft.com/office/officeart/2005/8/layout/hierarchy3"/>
    <dgm:cxn modelId="{70AD8630-793D-41BF-9A8E-52D5FCCC743D}" type="presParOf" srcId="{143FDE89-B686-4E38-8A2C-E56FA34A4271}" destId="{DA26AFC3-342C-4E28-B92E-F65342CB017D}" srcOrd="1" destOrd="0" presId="urn:microsoft.com/office/officeart/2005/8/layout/hierarchy3"/>
    <dgm:cxn modelId="{03F2C8D1-3D9D-4E40-B837-9429A7206BCF}" type="presParOf" srcId="{143FDE89-B686-4E38-8A2C-E56FA34A4271}" destId="{025DA7A9-14F3-4194-8615-727A670418C4}" srcOrd="2" destOrd="0" presId="urn:microsoft.com/office/officeart/2005/8/layout/hierarchy3"/>
    <dgm:cxn modelId="{4FF4832A-84DD-45B3-8D8C-9F4FF27D79D9}" type="presParOf" srcId="{143FDE89-B686-4E38-8A2C-E56FA34A4271}" destId="{B1B26888-48E6-4E75-BED8-0C19BEC329A6}" srcOrd="3" destOrd="0" presId="urn:microsoft.com/office/officeart/2005/8/layout/hierarchy3"/>
    <dgm:cxn modelId="{4A3B96FD-EAD6-4C5A-B7A4-614E1E0D1689}" type="presParOf" srcId="{143FDE89-B686-4E38-8A2C-E56FA34A4271}" destId="{0F7D15A0-BA0C-4F7A-8E16-CFD7AE14D761}" srcOrd="4" destOrd="0" presId="urn:microsoft.com/office/officeart/2005/8/layout/hierarchy3"/>
    <dgm:cxn modelId="{CEFE8D87-AFE3-44FB-9315-5F3A62642702}" type="presParOf" srcId="{143FDE89-B686-4E38-8A2C-E56FA34A4271}" destId="{F54D6BCE-B989-464A-B2E1-CAAE6AE4D6B0}" srcOrd="5" destOrd="0" presId="urn:microsoft.com/office/officeart/2005/8/layout/hierarchy3"/>
    <dgm:cxn modelId="{679FF09C-7ECC-4D6B-8C21-9E4691365835}" type="presParOf" srcId="{1DC85D11-614B-40BC-AE6D-875702420051}" destId="{B63C590B-3F38-4049-911C-2706930DCD1A}" srcOrd="1" destOrd="0" presId="urn:microsoft.com/office/officeart/2005/8/layout/hierarchy3"/>
    <dgm:cxn modelId="{842F598A-7C00-4007-A026-BC9C20C70737}" type="presParOf" srcId="{B63C590B-3F38-4049-911C-2706930DCD1A}" destId="{7AD2DF28-73FD-4BE8-9208-6D0E296D922F}" srcOrd="0" destOrd="0" presId="urn:microsoft.com/office/officeart/2005/8/layout/hierarchy3"/>
    <dgm:cxn modelId="{5DE5ABD8-9EEC-4DA2-9D46-262966F022E4}" type="presParOf" srcId="{7AD2DF28-73FD-4BE8-9208-6D0E296D922F}" destId="{288CE51C-AB1A-4BFA-9130-9B0DD1626D88}" srcOrd="0" destOrd="0" presId="urn:microsoft.com/office/officeart/2005/8/layout/hierarchy3"/>
    <dgm:cxn modelId="{F79ECACA-7F91-4FF1-A706-3DD5DBDD6840}" type="presParOf" srcId="{7AD2DF28-73FD-4BE8-9208-6D0E296D922F}" destId="{DFFCFF26-AD99-42B6-A72B-743ACA7DD74B}" srcOrd="1" destOrd="0" presId="urn:microsoft.com/office/officeart/2005/8/layout/hierarchy3"/>
    <dgm:cxn modelId="{60E4FDB4-6ADB-4B3A-863D-818C536CA948}" type="presParOf" srcId="{B63C590B-3F38-4049-911C-2706930DCD1A}" destId="{1999E721-7F41-4C99-A729-BE03B8038BC2}" srcOrd="1" destOrd="0" presId="urn:microsoft.com/office/officeart/2005/8/layout/hierarchy3"/>
    <dgm:cxn modelId="{D38BA249-B142-481E-9E41-235A802816AF}" type="presParOf" srcId="{1999E721-7F41-4C99-A729-BE03B8038BC2}" destId="{780F9F98-CBFF-42F6-B21E-8E490ED86E7F}" srcOrd="0" destOrd="0" presId="urn:microsoft.com/office/officeart/2005/8/layout/hierarchy3"/>
    <dgm:cxn modelId="{BB3B1BB0-EB58-4A79-A2EB-9057E4DDB0B4}" type="presParOf" srcId="{1999E721-7F41-4C99-A729-BE03B8038BC2}" destId="{202F257D-07C2-4C02-9FBB-DFC8F5F95E15}" srcOrd="1" destOrd="0" presId="urn:microsoft.com/office/officeart/2005/8/layout/hierarchy3"/>
    <dgm:cxn modelId="{4A26DCD4-C70D-4B7C-B72C-D248A0BB558A}" type="presParOf" srcId="{1999E721-7F41-4C99-A729-BE03B8038BC2}" destId="{1B388535-E09A-4809-8D94-D62B0C1A500E}" srcOrd="2" destOrd="0" presId="urn:microsoft.com/office/officeart/2005/8/layout/hierarchy3"/>
    <dgm:cxn modelId="{D2F0B4FA-C0BB-4F17-8AFF-C437C46BD316}" type="presParOf" srcId="{1999E721-7F41-4C99-A729-BE03B8038BC2}" destId="{0A4BB71C-6694-4807-BB9B-9D7B9EB1DE37}" srcOrd="3" destOrd="0" presId="urn:microsoft.com/office/officeart/2005/8/layout/hierarchy3"/>
    <dgm:cxn modelId="{53D99E95-8F34-4F49-9747-A03FB40A444F}" type="presParOf" srcId="{1999E721-7F41-4C99-A729-BE03B8038BC2}" destId="{5550740B-BC52-4252-8446-0A1FCA709C91}" srcOrd="4" destOrd="0" presId="urn:microsoft.com/office/officeart/2005/8/layout/hierarchy3"/>
    <dgm:cxn modelId="{5D193474-DFB9-46BA-83F7-0AD9EC7975FF}" type="presParOf" srcId="{1999E721-7F41-4C99-A729-BE03B8038BC2}" destId="{17FFCF69-7E81-48AE-BF54-0BBC1DACF6CC}" srcOrd="5" destOrd="0" presId="urn:microsoft.com/office/officeart/2005/8/layout/hierarchy3"/>
    <dgm:cxn modelId="{88FF99D2-F04A-43D3-AFDD-ED5F1B3AA756}" type="presParOf" srcId="{1DC85D11-614B-40BC-AE6D-875702420051}" destId="{9110DC4B-59C1-442C-981E-F47F6C5A656A}" srcOrd="2" destOrd="0" presId="urn:microsoft.com/office/officeart/2005/8/layout/hierarchy3"/>
    <dgm:cxn modelId="{0F2951BC-5799-4169-B3F3-CB9C1B4BAEA7}" type="presParOf" srcId="{9110DC4B-59C1-442C-981E-F47F6C5A656A}" destId="{907C1F0E-3FF1-48FB-A3F0-5275CE3B3CB8}" srcOrd="0" destOrd="0" presId="urn:microsoft.com/office/officeart/2005/8/layout/hierarchy3"/>
    <dgm:cxn modelId="{3D11CA9E-FFBC-469B-8E25-E7F8E82DC709}" type="presParOf" srcId="{907C1F0E-3FF1-48FB-A3F0-5275CE3B3CB8}" destId="{5EB1177D-6D01-4885-BAE3-85234B18A075}" srcOrd="0" destOrd="0" presId="urn:microsoft.com/office/officeart/2005/8/layout/hierarchy3"/>
    <dgm:cxn modelId="{994489D1-FDF8-444C-BB82-BDC0342FCB34}" type="presParOf" srcId="{907C1F0E-3FF1-48FB-A3F0-5275CE3B3CB8}" destId="{52AEEB6C-3705-4908-9950-3B7E9C99C4A7}" srcOrd="1" destOrd="0" presId="urn:microsoft.com/office/officeart/2005/8/layout/hierarchy3"/>
    <dgm:cxn modelId="{368FC8B1-94AF-4C98-B755-FDF80D1DBE20}" type="presParOf" srcId="{9110DC4B-59C1-442C-981E-F47F6C5A656A}" destId="{D34A0324-920C-4896-B015-31624F787262}" srcOrd="1" destOrd="0" presId="urn:microsoft.com/office/officeart/2005/8/layout/hierarchy3"/>
    <dgm:cxn modelId="{3FCCE5E4-CCA7-452E-BAA4-AF59B59821BD}" type="presParOf" srcId="{D34A0324-920C-4896-B015-31624F787262}" destId="{1039483A-2431-4EC7-9572-D9261C5B0258}" srcOrd="0" destOrd="0" presId="urn:microsoft.com/office/officeart/2005/8/layout/hierarchy3"/>
    <dgm:cxn modelId="{70667664-E15A-4D22-9588-81E748AB0A31}" type="presParOf" srcId="{D34A0324-920C-4896-B015-31624F787262}" destId="{BFCC0870-7052-47D3-8579-4CC3218438AA}" srcOrd="1" destOrd="0" presId="urn:microsoft.com/office/officeart/2005/8/layout/hierarchy3"/>
    <dgm:cxn modelId="{E63E7DFA-BB24-4AF6-A3BC-909662CFAEE3}" type="presParOf" srcId="{D34A0324-920C-4896-B015-31624F787262}" destId="{0DE09620-207E-4258-BB6D-5C74E6B6587D}" srcOrd="2" destOrd="0" presId="urn:microsoft.com/office/officeart/2005/8/layout/hierarchy3"/>
    <dgm:cxn modelId="{D55EA22A-E610-4D2D-BA7B-7E7428A3E10A}" type="presParOf" srcId="{D34A0324-920C-4896-B015-31624F787262}" destId="{E3D75512-173D-446A-9224-18C290772749}" srcOrd="3" destOrd="0" presId="urn:microsoft.com/office/officeart/2005/8/layout/hierarchy3"/>
    <dgm:cxn modelId="{DF507133-F49F-4A36-90C0-21562CE79CD9}" type="presParOf" srcId="{D34A0324-920C-4896-B015-31624F787262}" destId="{03E078D2-C267-4144-A4DB-F925B49741EA}" srcOrd="4" destOrd="0" presId="urn:microsoft.com/office/officeart/2005/8/layout/hierarchy3"/>
    <dgm:cxn modelId="{5EB118CB-6932-4876-BCCB-06B22868392E}" type="presParOf" srcId="{D34A0324-920C-4896-B015-31624F787262}" destId="{21072D59-03F9-4502-BB00-2A13EAC7CDCA}"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85A6F0-95A1-4EFF-BBCD-1EEF784C6481}"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10FA153B-664F-4ED8-AFF5-EA82CBC58DA8}">
      <dgm:prSet phldrT="[Text]" custT="1"/>
      <dgm:spPr/>
      <dgm:t>
        <a:bodyPr/>
        <a:lstStyle/>
        <a:p>
          <a:r>
            <a:rPr lang="en-US" sz="1000" dirty="0">
              <a:solidFill>
                <a:schemeClr val="bg1"/>
              </a:solidFill>
              <a:latin typeface="Sora" pitchFamily="2" charset="0"/>
              <a:cs typeface="Sora" pitchFamily="2" charset="0"/>
            </a:rPr>
            <a:t>Reality</a:t>
          </a:r>
        </a:p>
      </dgm:t>
    </dgm:pt>
    <dgm:pt modelId="{5CF12A2E-3043-4878-B3EB-5C5AF0F6221E}" type="parTrans" cxnId="{F5838FBA-A62C-46BC-B704-479DA6AD556C}">
      <dgm:prSet/>
      <dgm:spPr/>
      <dgm:t>
        <a:bodyPr/>
        <a:lstStyle/>
        <a:p>
          <a:endParaRPr lang="en-US"/>
        </a:p>
      </dgm:t>
    </dgm:pt>
    <dgm:pt modelId="{F3441AF2-FA23-4935-BBD3-B5F5AC9908D7}" type="sibTrans" cxnId="{F5838FBA-A62C-46BC-B704-479DA6AD556C}">
      <dgm:prSet/>
      <dgm:spPr/>
      <dgm:t>
        <a:bodyPr/>
        <a:lstStyle/>
        <a:p>
          <a:endParaRPr lang="en-US"/>
        </a:p>
      </dgm:t>
    </dgm:pt>
    <dgm:pt modelId="{73501AE6-6761-47FC-B972-03F3F4D675E7}">
      <dgm:prSet phldrT="[Text]" custT="1"/>
      <dgm:spPr/>
      <dgm:t>
        <a:bodyPr/>
        <a:lstStyle/>
        <a:p>
          <a:r>
            <a:rPr lang="en-US" sz="1000" dirty="0">
              <a:solidFill>
                <a:schemeClr val="bg1"/>
              </a:solidFill>
              <a:latin typeface="Sora" pitchFamily="2" charset="0"/>
              <a:cs typeface="Sora" pitchFamily="2" charset="0"/>
            </a:rPr>
            <a:t>Lifestyle</a:t>
          </a:r>
        </a:p>
      </dgm:t>
    </dgm:pt>
    <dgm:pt modelId="{6918A44E-6F60-488D-8CF2-A3DEE805A121}" type="parTrans" cxnId="{1AA6898E-7362-4BF9-B959-F4756B81A68A}">
      <dgm:prSet/>
      <dgm:spPr/>
      <dgm:t>
        <a:bodyPr/>
        <a:lstStyle/>
        <a:p>
          <a:endParaRPr lang="en-US"/>
        </a:p>
      </dgm:t>
    </dgm:pt>
    <dgm:pt modelId="{28FC09FD-8F9C-4BE2-9805-FB6DD0557FA0}" type="sibTrans" cxnId="{1AA6898E-7362-4BF9-B959-F4756B81A68A}">
      <dgm:prSet/>
      <dgm:spPr/>
      <dgm:t>
        <a:bodyPr/>
        <a:lstStyle/>
        <a:p>
          <a:endParaRPr lang="en-US"/>
        </a:p>
      </dgm:t>
    </dgm:pt>
    <dgm:pt modelId="{4AD5D8AD-F587-4183-8AC3-E039373E25CF}">
      <dgm:prSet phldrT="[Text]" custT="1"/>
      <dgm:spPr/>
      <dgm:t>
        <a:bodyPr/>
        <a:lstStyle/>
        <a:p>
          <a:r>
            <a:rPr lang="en-US" sz="1000" dirty="0">
              <a:solidFill>
                <a:schemeClr val="bg1"/>
              </a:solidFill>
              <a:latin typeface="Sora" pitchFamily="2" charset="0"/>
              <a:cs typeface="Sora" pitchFamily="2" charset="0"/>
            </a:rPr>
            <a:t>Possibility</a:t>
          </a:r>
        </a:p>
      </dgm:t>
    </dgm:pt>
    <dgm:pt modelId="{CC02704C-4E4F-4AE7-BC8A-115BAFE9BAFC}" type="parTrans" cxnId="{EA60FEF3-FA61-4077-ACA9-26A3DBEA7681}">
      <dgm:prSet/>
      <dgm:spPr/>
      <dgm:t>
        <a:bodyPr/>
        <a:lstStyle/>
        <a:p>
          <a:endParaRPr lang="en-US"/>
        </a:p>
      </dgm:t>
    </dgm:pt>
    <dgm:pt modelId="{F42DFB0F-6143-48D4-B10D-E5F339B0C8E3}" type="sibTrans" cxnId="{EA60FEF3-FA61-4077-ACA9-26A3DBEA7681}">
      <dgm:prSet/>
      <dgm:spPr/>
      <dgm:t>
        <a:bodyPr/>
        <a:lstStyle/>
        <a:p>
          <a:endParaRPr lang="en-US"/>
        </a:p>
      </dgm:t>
    </dgm:pt>
    <dgm:pt modelId="{52E42443-F4C2-4455-A970-9444A1436182}">
      <dgm:prSet phldrT="[Text]"/>
      <dgm:spPr/>
      <dgm:t>
        <a:bodyPr/>
        <a:lstStyle/>
        <a:p>
          <a:r>
            <a:rPr lang="en-US"/>
            <a:t>Second Life</a:t>
          </a:r>
        </a:p>
      </dgm:t>
    </dgm:pt>
    <dgm:pt modelId="{F2B8F136-81EE-4D34-9BDD-02E9BAE8D29D}" type="parTrans" cxnId="{39ADDD89-4BB4-4D44-A305-FDB55D24B521}">
      <dgm:prSet/>
      <dgm:spPr/>
      <dgm:t>
        <a:bodyPr/>
        <a:lstStyle/>
        <a:p>
          <a:endParaRPr lang="en-US"/>
        </a:p>
      </dgm:t>
    </dgm:pt>
    <dgm:pt modelId="{FAC26BFA-6B86-4AA8-9FB3-003AFA665432}" type="sibTrans" cxnId="{39ADDD89-4BB4-4D44-A305-FDB55D24B521}">
      <dgm:prSet/>
      <dgm:spPr/>
      <dgm:t>
        <a:bodyPr/>
        <a:lstStyle/>
        <a:p>
          <a:endParaRPr lang="en-US"/>
        </a:p>
      </dgm:t>
    </dgm:pt>
    <dgm:pt modelId="{DF6790CD-7CF2-4C23-A2FA-A047DD0CB881}" type="pres">
      <dgm:prSet presAssocID="{5A85A6F0-95A1-4EFF-BBCD-1EEF784C6481}" presName="Name0" presStyleCnt="0">
        <dgm:presLayoutVars>
          <dgm:chMax val="4"/>
          <dgm:resizeHandles val="exact"/>
        </dgm:presLayoutVars>
      </dgm:prSet>
      <dgm:spPr/>
    </dgm:pt>
    <dgm:pt modelId="{859E3E38-2EFF-4B97-B4D5-8E3EBDD5F602}" type="pres">
      <dgm:prSet presAssocID="{5A85A6F0-95A1-4EFF-BBCD-1EEF784C6481}" presName="ellipse" presStyleLbl="trBgShp" presStyleIdx="0" presStyleCnt="1"/>
      <dgm:spPr/>
    </dgm:pt>
    <dgm:pt modelId="{0A0997AB-454F-406B-BA0A-E6370BCCDE09}" type="pres">
      <dgm:prSet presAssocID="{5A85A6F0-95A1-4EFF-BBCD-1EEF784C6481}" presName="arrow1" presStyleLbl="fgShp" presStyleIdx="0" presStyleCnt="1"/>
      <dgm:spPr/>
    </dgm:pt>
    <dgm:pt modelId="{1DA2A1C0-D7A6-4B58-8A42-6E110926D3B4}" type="pres">
      <dgm:prSet presAssocID="{5A85A6F0-95A1-4EFF-BBCD-1EEF784C6481}" presName="rectangle" presStyleLbl="revTx" presStyleIdx="0" presStyleCnt="1">
        <dgm:presLayoutVars>
          <dgm:bulletEnabled val="1"/>
        </dgm:presLayoutVars>
      </dgm:prSet>
      <dgm:spPr/>
    </dgm:pt>
    <dgm:pt modelId="{1BE7EE0F-4120-441B-8383-FD119953D7F4}" type="pres">
      <dgm:prSet presAssocID="{73501AE6-6761-47FC-B972-03F3F4D675E7}" presName="item1" presStyleLbl="node1" presStyleIdx="0" presStyleCnt="3" custScaleX="115762" custScaleY="113986">
        <dgm:presLayoutVars>
          <dgm:bulletEnabled val="1"/>
        </dgm:presLayoutVars>
      </dgm:prSet>
      <dgm:spPr/>
    </dgm:pt>
    <dgm:pt modelId="{15398E6A-7028-4EF2-87EF-E3AF529E16CD}" type="pres">
      <dgm:prSet presAssocID="{4AD5D8AD-F587-4183-8AC3-E039373E25CF}" presName="item2" presStyleLbl="node1" presStyleIdx="1" presStyleCnt="3" custScaleX="117576" custScaleY="117576">
        <dgm:presLayoutVars>
          <dgm:bulletEnabled val="1"/>
        </dgm:presLayoutVars>
      </dgm:prSet>
      <dgm:spPr/>
    </dgm:pt>
    <dgm:pt modelId="{A048D81E-3A1B-4C89-AEDF-D57D94A73B9D}" type="pres">
      <dgm:prSet presAssocID="{52E42443-F4C2-4455-A970-9444A1436182}" presName="item3" presStyleLbl="node1" presStyleIdx="2" presStyleCnt="3" custScaleX="115171" custScaleY="115171">
        <dgm:presLayoutVars>
          <dgm:bulletEnabled val="1"/>
        </dgm:presLayoutVars>
      </dgm:prSet>
      <dgm:spPr/>
    </dgm:pt>
    <dgm:pt modelId="{4D80236F-9990-4D10-960D-8F17AA18C98C}" type="pres">
      <dgm:prSet presAssocID="{5A85A6F0-95A1-4EFF-BBCD-1EEF784C6481}" presName="funnel" presStyleLbl="trAlignAcc1" presStyleIdx="0" presStyleCnt="1"/>
      <dgm:spPr/>
    </dgm:pt>
  </dgm:ptLst>
  <dgm:cxnLst>
    <dgm:cxn modelId="{15AD3E48-58E1-44E7-8A61-78E9C265B98E}" type="presOf" srcId="{10FA153B-664F-4ED8-AFF5-EA82CBC58DA8}" destId="{A048D81E-3A1B-4C89-AEDF-D57D94A73B9D}" srcOrd="0" destOrd="0" presId="urn:microsoft.com/office/officeart/2005/8/layout/funnel1"/>
    <dgm:cxn modelId="{2CF2D07D-C25E-4060-A3A3-01B4726CB8C9}" type="presOf" srcId="{5A85A6F0-95A1-4EFF-BBCD-1EEF784C6481}" destId="{DF6790CD-7CF2-4C23-A2FA-A047DD0CB881}" srcOrd="0" destOrd="0" presId="urn:microsoft.com/office/officeart/2005/8/layout/funnel1"/>
    <dgm:cxn modelId="{39ADDD89-4BB4-4D44-A305-FDB55D24B521}" srcId="{5A85A6F0-95A1-4EFF-BBCD-1EEF784C6481}" destId="{52E42443-F4C2-4455-A970-9444A1436182}" srcOrd="3" destOrd="0" parTransId="{F2B8F136-81EE-4D34-9BDD-02E9BAE8D29D}" sibTransId="{FAC26BFA-6B86-4AA8-9FB3-003AFA665432}"/>
    <dgm:cxn modelId="{1AA6898E-7362-4BF9-B959-F4756B81A68A}" srcId="{5A85A6F0-95A1-4EFF-BBCD-1EEF784C6481}" destId="{73501AE6-6761-47FC-B972-03F3F4D675E7}" srcOrd="1" destOrd="0" parTransId="{6918A44E-6F60-488D-8CF2-A3DEE805A121}" sibTransId="{28FC09FD-8F9C-4BE2-9805-FB6DD0557FA0}"/>
    <dgm:cxn modelId="{FCBDA097-610A-492B-A070-AB922EBB4873}" type="presOf" srcId="{52E42443-F4C2-4455-A970-9444A1436182}" destId="{1DA2A1C0-D7A6-4B58-8A42-6E110926D3B4}" srcOrd="0" destOrd="0" presId="urn:microsoft.com/office/officeart/2005/8/layout/funnel1"/>
    <dgm:cxn modelId="{F5838FBA-A62C-46BC-B704-479DA6AD556C}" srcId="{5A85A6F0-95A1-4EFF-BBCD-1EEF784C6481}" destId="{10FA153B-664F-4ED8-AFF5-EA82CBC58DA8}" srcOrd="0" destOrd="0" parTransId="{5CF12A2E-3043-4878-B3EB-5C5AF0F6221E}" sibTransId="{F3441AF2-FA23-4935-BBD3-B5F5AC9908D7}"/>
    <dgm:cxn modelId="{53E366BF-4C5A-455B-B177-F8122C6DD1C7}" type="presOf" srcId="{73501AE6-6761-47FC-B972-03F3F4D675E7}" destId="{15398E6A-7028-4EF2-87EF-E3AF529E16CD}" srcOrd="0" destOrd="0" presId="urn:microsoft.com/office/officeart/2005/8/layout/funnel1"/>
    <dgm:cxn modelId="{BB0B58E5-15E6-4A18-BF96-EE7416E54F4A}" type="presOf" srcId="{4AD5D8AD-F587-4183-8AC3-E039373E25CF}" destId="{1BE7EE0F-4120-441B-8383-FD119953D7F4}" srcOrd="0" destOrd="0" presId="urn:microsoft.com/office/officeart/2005/8/layout/funnel1"/>
    <dgm:cxn modelId="{EA60FEF3-FA61-4077-ACA9-26A3DBEA7681}" srcId="{5A85A6F0-95A1-4EFF-BBCD-1EEF784C6481}" destId="{4AD5D8AD-F587-4183-8AC3-E039373E25CF}" srcOrd="2" destOrd="0" parTransId="{CC02704C-4E4F-4AE7-BC8A-115BAFE9BAFC}" sibTransId="{F42DFB0F-6143-48D4-B10D-E5F339B0C8E3}"/>
    <dgm:cxn modelId="{AF494E6F-A61A-4D62-95EE-92AFEEFC15BB}" type="presParOf" srcId="{DF6790CD-7CF2-4C23-A2FA-A047DD0CB881}" destId="{859E3E38-2EFF-4B97-B4D5-8E3EBDD5F602}" srcOrd="0" destOrd="0" presId="urn:microsoft.com/office/officeart/2005/8/layout/funnel1"/>
    <dgm:cxn modelId="{1EF7A33A-DED2-4400-9124-DD1B5226EDDD}" type="presParOf" srcId="{DF6790CD-7CF2-4C23-A2FA-A047DD0CB881}" destId="{0A0997AB-454F-406B-BA0A-E6370BCCDE09}" srcOrd="1" destOrd="0" presId="urn:microsoft.com/office/officeart/2005/8/layout/funnel1"/>
    <dgm:cxn modelId="{B62CB5B5-1451-4EDD-B9C7-29E375F79375}" type="presParOf" srcId="{DF6790CD-7CF2-4C23-A2FA-A047DD0CB881}" destId="{1DA2A1C0-D7A6-4B58-8A42-6E110926D3B4}" srcOrd="2" destOrd="0" presId="urn:microsoft.com/office/officeart/2005/8/layout/funnel1"/>
    <dgm:cxn modelId="{31A68F16-E7BA-4719-BEC5-0DB033CAC518}" type="presParOf" srcId="{DF6790CD-7CF2-4C23-A2FA-A047DD0CB881}" destId="{1BE7EE0F-4120-441B-8383-FD119953D7F4}" srcOrd="3" destOrd="0" presId="urn:microsoft.com/office/officeart/2005/8/layout/funnel1"/>
    <dgm:cxn modelId="{91DCD385-C8AE-4467-BF66-6E0C0EFEA606}" type="presParOf" srcId="{DF6790CD-7CF2-4C23-A2FA-A047DD0CB881}" destId="{15398E6A-7028-4EF2-87EF-E3AF529E16CD}" srcOrd="4" destOrd="0" presId="urn:microsoft.com/office/officeart/2005/8/layout/funnel1"/>
    <dgm:cxn modelId="{58C92B63-B81D-493C-8DD8-614A46F66F36}" type="presParOf" srcId="{DF6790CD-7CF2-4C23-A2FA-A047DD0CB881}" destId="{A048D81E-3A1B-4C89-AEDF-D57D94A73B9D}" srcOrd="5" destOrd="0" presId="urn:microsoft.com/office/officeart/2005/8/layout/funnel1"/>
    <dgm:cxn modelId="{83F7BC71-7EE6-4FCA-9B80-3611AFE5D2D2}" type="presParOf" srcId="{DF6790CD-7CF2-4C23-A2FA-A047DD0CB881}" destId="{4D80236F-9990-4D10-960D-8F17AA18C98C}"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33AB87-2478-45AC-AD9E-ED0D59986352}" type="doc">
      <dgm:prSet loTypeId="urn:microsoft.com/office/officeart/2005/8/layout/gear1" loCatId="process" qsTypeId="urn:microsoft.com/office/officeart/2005/8/quickstyle/simple1" qsCatId="simple" csTypeId="urn:microsoft.com/office/officeart/2005/8/colors/accent1_3" csCatId="accent1" phldr="1"/>
      <dgm:spPr/>
    </dgm:pt>
    <dgm:pt modelId="{4543F080-4429-4BE1-A750-3F354DFB575E}">
      <dgm:prSet phldrT="[Text]"/>
      <dgm:spPr/>
      <dgm:t>
        <a:bodyPr/>
        <a:lstStyle/>
        <a:p>
          <a:r>
            <a:rPr lang="en-US" dirty="0"/>
            <a:t> </a:t>
          </a:r>
        </a:p>
      </dgm:t>
    </dgm:pt>
    <dgm:pt modelId="{507717D1-09E2-404A-922A-00836BF7A986}" type="parTrans" cxnId="{E4CE4D24-03F9-486E-8AFF-A8AFB3568E63}">
      <dgm:prSet/>
      <dgm:spPr/>
      <dgm:t>
        <a:bodyPr/>
        <a:lstStyle/>
        <a:p>
          <a:endParaRPr lang="en-US"/>
        </a:p>
      </dgm:t>
    </dgm:pt>
    <dgm:pt modelId="{3B8DAB0A-CF54-4AB2-96F1-51570D2BFDBE}" type="sibTrans" cxnId="{E4CE4D24-03F9-486E-8AFF-A8AFB3568E63}">
      <dgm:prSet/>
      <dgm:spPr/>
      <dgm:t>
        <a:bodyPr/>
        <a:lstStyle/>
        <a:p>
          <a:endParaRPr lang="en-US"/>
        </a:p>
      </dgm:t>
    </dgm:pt>
    <dgm:pt modelId="{3B134EF7-B6E7-45EE-8963-C1F7C7D9CD6F}">
      <dgm:prSet phldrT="[Text]"/>
      <dgm:spPr/>
      <dgm:t>
        <a:bodyPr/>
        <a:lstStyle/>
        <a:p>
          <a:r>
            <a:rPr lang="en-US" dirty="0"/>
            <a:t>	</a:t>
          </a:r>
        </a:p>
      </dgm:t>
    </dgm:pt>
    <dgm:pt modelId="{BCDBC5C2-DC32-4AD3-9176-300131538C9F}" type="sibTrans" cxnId="{A3C6B45C-5E02-4EC8-BDAF-C9D2F95C6D4E}">
      <dgm:prSet/>
      <dgm:spPr/>
      <dgm:t>
        <a:bodyPr/>
        <a:lstStyle/>
        <a:p>
          <a:endParaRPr lang="en-US"/>
        </a:p>
      </dgm:t>
    </dgm:pt>
    <dgm:pt modelId="{BCB08CFA-BAAB-412F-B95F-9F28D93DE9DA}" type="parTrans" cxnId="{A3C6B45C-5E02-4EC8-BDAF-C9D2F95C6D4E}">
      <dgm:prSet/>
      <dgm:spPr/>
      <dgm:t>
        <a:bodyPr/>
        <a:lstStyle/>
        <a:p>
          <a:endParaRPr lang="en-US"/>
        </a:p>
      </dgm:t>
    </dgm:pt>
    <dgm:pt modelId="{6E6C6F99-751F-4DFF-9C02-B30966C298C6}">
      <dgm:prSet phldrT="[Text]"/>
      <dgm:spPr/>
      <dgm:t>
        <a:bodyPr/>
        <a:lstStyle/>
        <a:p>
          <a:r>
            <a:rPr lang="en-US" dirty="0"/>
            <a:t> </a:t>
          </a:r>
        </a:p>
      </dgm:t>
    </dgm:pt>
    <dgm:pt modelId="{5AE929D0-0D8B-4491-B84E-7F1B0CF9B6C6}" type="sibTrans" cxnId="{971614B5-38FA-4534-BA22-173C1657CA90}">
      <dgm:prSet/>
      <dgm:spPr/>
      <dgm:t>
        <a:bodyPr/>
        <a:lstStyle/>
        <a:p>
          <a:endParaRPr lang="en-US"/>
        </a:p>
      </dgm:t>
    </dgm:pt>
    <dgm:pt modelId="{EDD4EBF0-982A-48FF-9684-15849971A3B1}" type="parTrans" cxnId="{971614B5-38FA-4534-BA22-173C1657CA90}">
      <dgm:prSet/>
      <dgm:spPr/>
      <dgm:t>
        <a:bodyPr/>
        <a:lstStyle/>
        <a:p>
          <a:endParaRPr lang="en-US"/>
        </a:p>
      </dgm:t>
    </dgm:pt>
    <dgm:pt modelId="{77A259C1-B37E-444C-8288-62D64FCB1669}" type="pres">
      <dgm:prSet presAssocID="{1733AB87-2478-45AC-AD9E-ED0D59986352}" presName="composite" presStyleCnt="0">
        <dgm:presLayoutVars>
          <dgm:chMax val="3"/>
          <dgm:animLvl val="lvl"/>
          <dgm:resizeHandles val="exact"/>
        </dgm:presLayoutVars>
      </dgm:prSet>
      <dgm:spPr/>
    </dgm:pt>
    <dgm:pt modelId="{62921018-4D18-4381-BEE0-A8BA9C56CC62}" type="pres">
      <dgm:prSet presAssocID="{3B134EF7-B6E7-45EE-8963-C1F7C7D9CD6F}" presName="gear1" presStyleLbl="node1" presStyleIdx="0" presStyleCnt="3">
        <dgm:presLayoutVars>
          <dgm:chMax val="1"/>
          <dgm:bulletEnabled val="1"/>
        </dgm:presLayoutVars>
      </dgm:prSet>
      <dgm:spPr/>
    </dgm:pt>
    <dgm:pt modelId="{93002DC6-9040-4D96-9FFF-72D45A4275D1}" type="pres">
      <dgm:prSet presAssocID="{3B134EF7-B6E7-45EE-8963-C1F7C7D9CD6F}" presName="gear1srcNode" presStyleLbl="node1" presStyleIdx="0" presStyleCnt="3"/>
      <dgm:spPr/>
    </dgm:pt>
    <dgm:pt modelId="{1867B026-CB5B-4285-9348-443B41A8EC8F}" type="pres">
      <dgm:prSet presAssocID="{3B134EF7-B6E7-45EE-8963-C1F7C7D9CD6F}" presName="gear1dstNode" presStyleLbl="node1" presStyleIdx="0" presStyleCnt="3"/>
      <dgm:spPr/>
    </dgm:pt>
    <dgm:pt modelId="{800A1A52-CDE6-40AE-942B-79ABD9AC2A9A}" type="pres">
      <dgm:prSet presAssocID="{4543F080-4429-4BE1-A750-3F354DFB575E}" presName="gear2" presStyleLbl="node1" presStyleIdx="1" presStyleCnt="3">
        <dgm:presLayoutVars>
          <dgm:chMax val="1"/>
          <dgm:bulletEnabled val="1"/>
        </dgm:presLayoutVars>
      </dgm:prSet>
      <dgm:spPr/>
    </dgm:pt>
    <dgm:pt modelId="{B97F5EE0-5F35-40C8-A744-2E3B166FF99B}" type="pres">
      <dgm:prSet presAssocID="{4543F080-4429-4BE1-A750-3F354DFB575E}" presName="gear2srcNode" presStyleLbl="node1" presStyleIdx="1" presStyleCnt="3"/>
      <dgm:spPr/>
    </dgm:pt>
    <dgm:pt modelId="{2F438A5F-6A53-4903-8185-833DB8EE3F7A}" type="pres">
      <dgm:prSet presAssocID="{4543F080-4429-4BE1-A750-3F354DFB575E}" presName="gear2dstNode" presStyleLbl="node1" presStyleIdx="1" presStyleCnt="3"/>
      <dgm:spPr/>
    </dgm:pt>
    <dgm:pt modelId="{921CA3FA-5F2E-4031-A920-606E9769D84B}" type="pres">
      <dgm:prSet presAssocID="{6E6C6F99-751F-4DFF-9C02-B30966C298C6}" presName="gear3" presStyleLbl="node1" presStyleIdx="2" presStyleCnt="3"/>
      <dgm:spPr/>
    </dgm:pt>
    <dgm:pt modelId="{3EE07FBB-A62B-469D-BFC7-174D7F9097CE}" type="pres">
      <dgm:prSet presAssocID="{6E6C6F99-751F-4DFF-9C02-B30966C298C6}" presName="gear3tx" presStyleLbl="node1" presStyleIdx="2" presStyleCnt="3">
        <dgm:presLayoutVars>
          <dgm:chMax val="1"/>
          <dgm:bulletEnabled val="1"/>
        </dgm:presLayoutVars>
      </dgm:prSet>
      <dgm:spPr/>
    </dgm:pt>
    <dgm:pt modelId="{8BBEAE3B-8A75-49C3-8437-063DC61B18DA}" type="pres">
      <dgm:prSet presAssocID="{6E6C6F99-751F-4DFF-9C02-B30966C298C6}" presName="gear3srcNode" presStyleLbl="node1" presStyleIdx="2" presStyleCnt="3"/>
      <dgm:spPr/>
    </dgm:pt>
    <dgm:pt modelId="{E96C42EA-5867-49BF-B428-9B6A74EE6F83}" type="pres">
      <dgm:prSet presAssocID="{6E6C6F99-751F-4DFF-9C02-B30966C298C6}" presName="gear3dstNode" presStyleLbl="node1" presStyleIdx="2" presStyleCnt="3"/>
      <dgm:spPr/>
    </dgm:pt>
    <dgm:pt modelId="{D78334D0-6E97-46FD-BBF4-5DC7CE6C0DC0}" type="pres">
      <dgm:prSet presAssocID="{BCDBC5C2-DC32-4AD3-9176-300131538C9F}" presName="connector1" presStyleLbl="sibTrans2D1" presStyleIdx="0" presStyleCnt="3"/>
      <dgm:spPr/>
    </dgm:pt>
    <dgm:pt modelId="{8A495EBE-D02F-4458-A859-0551F6F6FDF8}" type="pres">
      <dgm:prSet presAssocID="{3B8DAB0A-CF54-4AB2-96F1-51570D2BFDBE}" presName="connector2" presStyleLbl="sibTrans2D1" presStyleIdx="1" presStyleCnt="3"/>
      <dgm:spPr/>
    </dgm:pt>
    <dgm:pt modelId="{F7A43DA7-39F0-428C-BE79-2D6B16D01512}" type="pres">
      <dgm:prSet presAssocID="{5AE929D0-0D8B-4491-B84E-7F1B0CF9B6C6}" presName="connector3" presStyleLbl="sibTrans2D1" presStyleIdx="2" presStyleCnt="3"/>
      <dgm:spPr/>
    </dgm:pt>
  </dgm:ptLst>
  <dgm:cxnLst>
    <dgm:cxn modelId="{739A940D-A765-49F1-8CDA-EDD69D182B01}" type="presOf" srcId="{6E6C6F99-751F-4DFF-9C02-B30966C298C6}" destId="{E96C42EA-5867-49BF-B428-9B6A74EE6F83}" srcOrd="3" destOrd="0" presId="urn:microsoft.com/office/officeart/2005/8/layout/gear1"/>
    <dgm:cxn modelId="{71A0910F-C00D-406F-BB3D-E5C1001E4EFC}" type="presOf" srcId="{3B134EF7-B6E7-45EE-8963-C1F7C7D9CD6F}" destId="{1867B026-CB5B-4285-9348-443B41A8EC8F}" srcOrd="2" destOrd="0" presId="urn:microsoft.com/office/officeart/2005/8/layout/gear1"/>
    <dgm:cxn modelId="{E4CE4D24-03F9-486E-8AFF-A8AFB3568E63}" srcId="{1733AB87-2478-45AC-AD9E-ED0D59986352}" destId="{4543F080-4429-4BE1-A750-3F354DFB575E}" srcOrd="1" destOrd="0" parTransId="{507717D1-09E2-404A-922A-00836BF7A986}" sibTransId="{3B8DAB0A-CF54-4AB2-96F1-51570D2BFDBE}"/>
    <dgm:cxn modelId="{969EC43B-37FE-428C-9B2B-202537B0C63B}" type="presOf" srcId="{6E6C6F99-751F-4DFF-9C02-B30966C298C6}" destId="{921CA3FA-5F2E-4031-A920-606E9769D84B}" srcOrd="0" destOrd="0" presId="urn:microsoft.com/office/officeart/2005/8/layout/gear1"/>
    <dgm:cxn modelId="{A3C6B45C-5E02-4EC8-BDAF-C9D2F95C6D4E}" srcId="{1733AB87-2478-45AC-AD9E-ED0D59986352}" destId="{3B134EF7-B6E7-45EE-8963-C1F7C7D9CD6F}" srcOrd="0" destOrd="0" parTransId="{BCB08CFA-BAAB-412F-B95F-9F28D93DE9DA}" sibTransId="{BCDBC5C2-DC32-4AD3-9176-300131538C9F}"/>
    <dgm:cxn modelId="{ED66BC51-C35E-4229-9C43-A8F1B4D24663}" type="presOf" srcId="{3B134EF7-B6E7-45EE-8963-C1F7C7D9CD6F}" destId="{93002DC6-9040-4D96-9FFF-72D45A4275D1}" srcOrd="1" destOrd="0" presId="urn:microsoft.com/office/officeart/2005/8/layout/gear1"/>
    <dgm:cxn modelId="{B358F756-A889-468D-859D-D3E0B0FC3972}" type="presOf" srcId="{4543F080-4429-4BE1-A750-3F354DFB575E}" destId="{800A1A52-CDE6-40AE-942B-79ABD9AC2A9A}" srcOrd="0" destOrd="0" presId="urn:microsoft.com/office/officeart/2005/8/layout/gear1"/>
    <dgm:cxn modelId="{AA624157-2431-48B6-9112-F54A218CEA8F}" type="presOf" srcId="{BCDBC5C2-DC32-4AD3-9176-300131538C9F}" destId="{D78334D0-6E97-46FD-BBF4-5DC7CE6C0DC0}" srcOrd="0" destOrd="0" presId="urn:microsoft.com/office/officeart/2005/8/layout/gear1"/>
    <dgm:cxn modelId="{C5E27D79-9B30-4184-957C-22AC3C32FB5B}" type="presOf" srcId="{6E6C6F99-751F-4DFF-9C02-B30966C298C6}" destId="{3EE07FBB-A62B-469D-BFC7-174D7F9097CE}" srcOrd="1" destOrd="0" presId="urn:microsoft.com/office/officeart/2005/8/layout/gear1"/>
    <dgm:cxn modelId="{A39460A3-F349-45CF-A661-361FE8FBA753}" type="presOf" srcId="{4543F080-4429-4BE1-A750-3F354DFB575E}" destId="{B97F5EE0-5F35-40C8-A744-2E3B166FF99B}" srcOrd="1" destOrd="0" presId="urn:microsoft.com/office/officeart/2005/8/layout/gear1"/>
    <dgm:cxn modelId="{86AFB9B3-C408-4E40-B370-DC004FF3F07C}" type="presOf" srcId="{5AE929D0-0D8B-4491-B84E-7F1B0CF9B6C6}" destId="{F7A43DA7-39F0-428C-BE79-2D6B16D01512}" srcOrd="0" destOrd="0" presId="urn:microsoft.com/office/officeart/2005/8/layout/gear1"/>
    <dgm:cxn modelId="{971614B5-38FA-4534-BA22-173C1657CA90}" srcId="{1733AB87-2478-45AC-AD9E-ED0D59986352}" destId="{6E6C6F99-751F-4DFF-9C02-B30966C298C6}" srcOrd="2" destOrd="0" parTransId="{EDD4EBF0-982A-48FF-9684-15849971A3B1}" sibTransId="{5AE929D0-0D8B-4491-B84E-7F1B0CF9B6C6}"/>
    <dgm:cxn modelId="{B03CDBBB-C1A9-451B-8D49-0A60201B475C}" type="presOf" srcId="{3B134EF7-B6E7-45EE-8963-C1F7C7D9CD6F}" destId="{62921018-4D18-4381-BEE0-A8BA9C56CC62}" srcOrd="0" destOrd="0" presId="urn:microsoft.com/office/officeart/2005/8/layout/gear1"/>
    <dgm:cxn modelId="{E3EBFFBB-06FC-4136-B45A-8817480FB81F}" type="presOf" srcId="{3B8DAB0A-CF54-4AB2-96F1-51570D2BFDBE}" destId="{8A495EBE-D02F-4458-A859-0551F6F6FDF8}" srcOrd="0" destOrd="0" presId="urn:microsoft.com/office/officeart/2005/8/layout/gear1"/>
    <dgm:cxn modelId="{9B8C70C6-F322-4C73-BC90-C2F7BD8B4A37}" type="presOf" srcId="{6E6C6F99-751F-4DFF-9C02-B30966C298C6}" destId="{8BBEAE3B-8A75-49C3-8437-063DC61B18DA}" srcOrd="2" destOrd="0" presId="urn:microsoft.com/office/officeart/2005/8/layout/gear1"/>
    <dgm:cxn modelId="{100B27CD-97E0-40E2-B1D3-99329CA87312}" type="presOf" srcId="{4543F080-4429-4BE1-A750-3F354DFB575E}" destId="{2F438A5F-6A53-4903-8185-833DB8EE3F7A}" srcOrd="2" destOrd="0" presId="urn:microsoft.com/office/officeart/2005/8/layout/gear1"/>
    <dgm:cxn modelId="{2D9F0AD0-97E7-4FD8-8AD0-ED2C62A45046}" type="presOf" srcId="{1733AB87-2478-45AC-AD9E-ED0D59986352}" destId="{77A259C1-B37E-444C-8288-62D64FCB1669}" srcOrd="0" destOrd="0" presId="urn:microsoft.com/office/officeart/2005/8/layout/gear1"/>
    <dgm:cxn modelId="{7DEF9383-F18B-444E-A495-3A2AE7EDFDB7}" type="presParOf" srcId="{77A259C1-B37E-444C-8288-62D64FCB1669}" destId="{62921018-4D18-4381-BEE0-A8BA9C56CC62}" srcOrd="0" destOrd="0" presId="urn:microsoft.com/office/officeart/2005/8/layout/gear1"/>
    <dgm:cxn modelId="{D68D9BC9-89D2-4BFC-9E2E-BCDC6CF41345}" type="presParOf" srcId="{77A259C1-B37E-444C-8288-62D64FCB1669}" destId="{93002DC6-9040-4D96-9FFF-72D45A4275D1}" srcOrd="1" destOrd="0" presId="urn:microsoft.com/office/officeart/2005/8/layout/gear1"/>
    <dgm:cxn modelId="{F5F5D2D4-69BD-465E-B19F-A2AB4E232D85}" type="presParOf" srcId="{77A259C1-B37E-444C-8288-62D64FCB1669}" destId="{1867B026-CB5B-4285-9348-443B41A8EC8F}" srcOrd="2" destOrd="0" presId="urn:microsoft.com/office/officeart/2005/8/layout/gear1"/>
    <dgm:cxn modelId="{513E444C-F57E-47E1-8119-14A57F222989}" type="presParOf" srcId="{77A259C1-B37E-444C-8288-62D64FCB1669}" destId="{800A1A52-CDE6-40AE-942B-79ABD9AC2A9A}" srcOrd="3" destOrd="0" presId="urn:microsoft.com/office/officeart/2005/8/layout/gear1"/>
    <dgm:cxn modelId="{F2048E64-CE7C-42FB-BFE5-6A8D5570B869}" type="presParOf" srcId="{77A259C1-B37E-444C-8288-62D64FCB1669}" destId="{B97F5EE0-5F35-40C8-A744-2E3B166FF99B}" srcOrd="4" destOrd="0" presId="urn:microsoft.com/office/officeart/2005/8/layout/gear1"/>
    <dgm:cxn modelId="{A336497B-A4BC-4937-B3CC-DE09CB8AC09D}" type="presParOf" srcId="{77A259C1-B37E-444C-8288-62D64FCB1669}" destId="{2F438A5F-6A53-4903-8185-833DB8EE3F7A}" srcOrd="5" destOrd="0" presId="urn:microsoft.com/office/officeart/2005/8/layout/gear1"/>
    <dgm:cxn modelId="{B1F32AEB-4703-40BE-AB87-692520D780B9}" type="presParOf" srcId="{77A259C1-B37E-444C-8288-62D64FCB1669}" destId="{921CA3FA-5F2E-4031-A920-606E9769D84B}" srcOrd="6" destOrd="0" presId="urn:microsoft.com/office/officeart/2005/8/layout/gear1"/>
    <dgm:cxn modelId="{FE8A073D-F84E-4D76-8CD0-11CCEDAFECD3}" type="presParOf" srcId="{77A259C1-B37E-444C-8288-62D64FCB1669}" destId="{3EE07FBB-A62B-469D-BFC7-174D7F9097CE}" srcOrd="7" destOrd="0" presId="urn:microsoft.com/office/officeart/2005/8/layout/gear1"/>
    <dgm:cxn modelId="{3DB2362C-24AF-4807-868F-7971915DD406}" type="presParOf" srcId="{77A259C1-B37E-444C-8288-62D64FCB1669}" destId="{8BBEAE3B-8A75-49C3-8437-063DC61B18DA}" srcOrd="8" destOrd="0" presId="urn:microsoft.com/office/officeart/2005/8/layout/gear1"/>
    <dgm:cxn modelId="{DF457FD5-129C-4687-A6D5-5D6CAA269111}" type="presParOf" srcId="{77A259C1-B37E-444C-8288-62D64FCB1669}" destId="{E96C42EA-5867-49BF-B428-9B6A74EE6F83}" srcOrd="9" destOrd="0" presId="urn:microsoft.com/office/officeart/2005/8/layout/gear1"/>
    <dgm:cxn modelId="{A8209F26-277C-42F2-9FA1-DC8738DCEAD6}" type="presParOf" srcId="{77A259C1-B37E-444C-8288-62D64FCB1669}" destId="{D78334D0-6E97-46FD-BBF4-5DC7CE6C0DC0}" srcOrd="10" destOrd="0" presId="urn:microsoft.com/office/officeart/2005/8/layout/gear1"/>
    <dgm:cxn modelId="{0B6AD30C-9FED-439A-9661-589ED4FC3F36}" type="presParOf" srcId="{77A259C1-B37E-444C-8288-62D64FCB1669}" destId="{8A495EBE-D02F-4458-A859-0551F6F6FDF8}" srcOrd="11" destOrd="0" presId="urn:microsoft.com/office/officeart/2005/8/layout/gear1"/>
    <dgm:cxn modelId="{DDF1C96E-AA79-4AAC-B29F-7A8603EE1C88}" type="presParOf" srcId="{77A259C1-B37E-444C-8288-62D64FCB1669}" destId="{F7A43DA7-39F0-428C-BE79-2D6B16D01512}" srcOrd="12"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val="rev"/>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788AB-B3CB-47B4-AD01-4BE1EEC06DB1}">
      <dsp:nvSpPr>
        <dsp:cNvPr id="0" name=""/>
        <dsp:cNvSpPr/>
      </dsp:nvSpPr>
      <dsp:spPr>
        <a:xfrm>
          <a:off x="744"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1.0 - static</a:t>
          </a:r>
        </a:p>
      </dsp:txBody>
      <dsp:txXfrm>
        <a:off x="26244" y="88673"/>
        <a:ext cx="1690289" cy="819644"/>
      </dsp:txXfrm>
    </dsp:sp>
    <dsp:sp modelId="{CD482211-B6D5-43FE-ABEE-4664D5B3FBAC}">
      <dsp:nvSpPr>
        <dsp:cNvPr id="0" name=""/>
        <dsp:cNvSpPr/>
      </dsp:nvSpPr>
      <dsp:spPr>
        <a:xfrm>
          <a:off x="174873"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26AFC3-342C-4E28-B92E-F65342CB017D}">
      <dsp:nvSpPr>
        <dsp:cNvPr id="0" name=""/>
        <dsp:cNvSpPr/>
      </dsp:nvSpPr>
      <dsp:spPr>
        <a:xfrm>
          <a:off x="349001"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Browser</a:t>
          </a:r>
        </a:p>
      </dsp:txBody>
      <dsp:txXfrm>
        <a:off x="374501" y="1176979"/>
        <a:ext cx="1342031" cy="819644"/>
      </dsp:txXfrm>
    </dsp:sp>
    <dsp:sp modelId="{025DA7A9-14F3-4194-8615-727A670418C4}">
      <dsp:nvSpPr>
        <dsp:cNvPr id="0" name=""/>
        <dsp:cNvSpPr/>
      </dsp:nvSpPr>
      <dsp:spPr>
        <a:xfrm>
          <a:off x="174873"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B26888-48E6-4E75-BED8-0C19BEC329A6}">
      <dsp:nvSpPr>
        <dsp:cNvPr id="0" name=""/>
        <dsp:cNvSpPr/>
      </dsp:nvSpPr>
      <dsp:spPr>
        <a:xfrm>
          <a:off x="349001"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Websites</a:t>
          </a:r>
        </a:p>
      </dsp:txBody>
      <dsp:txXfrm>
        <a:off x="374501" y="2265285"/>
        <a:ext cx="1342031" cy="819644"/>
      </dsp:txXfrm>
    </dsp:sp>
    <dsp:sp modelId="{0F7D15A0-BA0C-4F7A-8E16-CFD7AE14D761}">
      <dsp:nvSpPr>
        <dsp:cNvPr id="0" name=""/>
        <dsp:cNvSpPr/>
      </dsp:nvSpPr>
      <dsp:spPr>
        <a:xfrm>
          <a:off x="174873"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D6BCE-B989-464A-B2E1-CAAE6AE4D6B0}">
      <dsp:nvSpPr>
        <dsp:cNvPr id="0" name=""/>
        <dsp:cNvSpPr/>
      </dsp:nvSpPr>
      <dsp:spPr>
        <a:xfrm>
          <a:off x="349001"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Servers</a:t>
          </a:r>
        </a:p>
      </dsp:txBody>
      <dsp:txXfrm>
        <a:off x="374501" y="3353590"/>
        <a:ext cx="1342031" cy="819644"/>
      </dsp:txXfrm>
    </dsp:sp>
    <dsp:sp modelId="{288CE51C-AB1A-4BFA-9130-9B0DD1626D88}">
      <dsp:nvSpPr>
        <dsp:cNvPr id="0" name=""/>
        <dsp:cNvSpPr/>
      </dsp:nvSpPr>
      <dsp:spPr>
        <a:xfrm>
          <a:off x="2177355"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2.0 - centralized</a:t>
          </a:r>
        </a:p>
      </dsp:txBody>
      <dsp:txXfrm>
        <a:off x="2202855" y="88673"/>
        <a:ext cx="1690289" cy="819644"/>
      </dsp:txXfrm>
    </dsp:sp>
    <dsp:sp modelId="{780F9F98-CBFF-42F6-B21E-8E490ED86E7F}">
      <dsp:nvSpPr>
        <dsp:cNvPr id="0" name=""/>
        <dsp:cNvSpPr/>
      </dsp:nvSpPr>
      <dsp:spPr>
        <a:xfrm>
          <a:off x="2351484"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2F257D-07C2-4C02-9FBB-DFC8F5F95E15}">
      <dsp:nvSpPr>
        <dsp:cNvPr id="0" name=""/>
        <dsp:cNvSpPr/>
      </dsp:nvSpPr>
      <dsp:spPr>
        <a:xfrm>
          <a:off x="2525613"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Mobile</a:t>
          </a:r>
        </a:p>
      </dsp:txBody>
      <dsp:txXfrm>
        <a:off x="2551113" y="1176979"/>
        <a:ext cx="1342031" cy="819644"/>
      </dsp:txXfrm>
    </dsp:sp>
    <dsp:sp modelId="{1B388535-E09A-4809-8D94-D62B0C1A500E}">
      <dsp:nvSpPr>
        <dsp:cNvPr id="0" name=""/>
        <dsp:cNvSpPr/>
      </dsp:nvSpPr>
      <dsp:spPr>
        <a:xfrm>
          <a:off x="2351484"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4BB71C-6694-4807-BB9B-9D7B9EB1DE37}">
      <dsp:nvSpPr>
        <dsp:cNvPr id="0" name=""/>
        <dsp:cNvSpPr/>
      </dsp:nvSpPr>
      <dsp:spPr>
        <a:xfrm>
          <a:off x="2525613"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Apps</a:t>
          </a:r>
        </a:p>
      </dsp:txBody>
      <dsp:txXfrm>
        <a:off x="2551113" y="2265285"/>
        <a:ext cx="1342031" cy="819644"/>
      </dsp:txXfrm>
    </dsp:sp>
    <dsp:sp modelId="{5550740B-BC52-4252-8446-0A1FCA709C91}">
      <dsp:nvSpPr>
        <dsp:cNvPr id="0" name=""/>
        <dsp:cNvSpPr/>
      </dsp:nvSpPr>
      <dsp:spPr>
        <a:xfrm>
          <a:off x="2351484"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FFCF69-7E81-48AE-BF54-0BBC1DACF6CC}">
      <dsp:nvSpPr>
        <dsp:cNvPr id="0" name=""/>
        <dsp:cNvSpPr/>
      </dsp:nvSpPr>
      <dsp:spPr>
        <a:xfrm>
          <a:off x="2525613"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Cloud</a:t>
          </a:r>
        </a:p>
      </dsp:txBody>
      <dsp:txXfrm>
        <a:off x="2551113" y="3353590"/>
        <a:ext cx="1342031" cy="819644"/>
      </dsp:txXfrm>
    </dsp:sp>
    <dsp:sp modelId="{5EB1177D-6D01-4885-BAE3-85234B18A075}">
      <dsp:nvSpPr>
        <dsp:cNvPr id="0" name=""/>
        <dsp:cNvSpPr/>
      </dsp:nvSpPr>
      <dsp:spPr>
        <a:xfrm>
          <a:off x="4353966"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3.0 - decentralized</a:t>
          </a:r>
        </a:p>
      </dsp:txBody>
      <dsp:txXfrm>
        <a:off x="4379466" y="88673"/>
        <a:ext cx="1690289" cy="819644"/>
      </dsp:txXfrm>
    </dsp:sp>
    <dsp:sp modelId="{1039483A-2431-4EC7-9572-D9261C5B0258}">
      <dsp:nvSpPr>
        <dsp:cNvPr id="0" name=""/>
        <dsp:cNvSpPr/>
      </dsp:nvSpPr>
      <dsp:spPr>
        <a:xfrm>
          <a:off x="4528095"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CC0870-7052-47D3-8579-4CC3218438AA}">
      <dsp:nvSpPr>
        <dsp:cNvPr id="0" name=""/>
        <dsp:cNvSpPr/>
      </dsp:nvSpPr>
      <dsp:spPr>
        <a:xfrm>
          <a:off x="4702224"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XR</a:t>
          </a:r>
        </a:p>
      </dsp:txBody>
      <dsp:txXfrm>
        <a:off x="4727724" y="1176979"/>
        <a:ext cx="1342031" cy="819644"/>
      </dsp:txXfrm>
    </dsp:sp>
    <dsp:sp modelId="{0DE09620-207E-4258-BB6D-5C74E6B6587D}">
      <dsp:nvSpPr>
        <dsp:cNvPr id="0" name=""/>
        <dsp:cNvSpPr/>
      </dsp:nvSpPr>
      <dsp:spPr>
        <a:xfrm>
          <a:off x="4528095"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D75512-173D-446A-9224-18C290772749}">
      <dsp:nvSpPr>
        <dsp:cNvPr id="0" name=""/>
        <dsp:cNvSpPr/>
      </dsp:nvSpPr>
      <dsp:spPr>
        <a:xfrm>
          <a:off x="4702224"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A.I</a:t>
          </a:r>
        </a:p>
      </dsp:txBody>
      <dsp:txXfrm>
        <a:off x="4727724" y="2265285"/>
        <a:ext cx="1342031" cy="819644"/>
      </dsp:txXfrm>
    </dsp:sp>
    <dsp:sp modelId="{03E078D2-C267-4144-A4DB-F925B49741EA}">
      <dsp:nvSpPr>
        <dsp:cNvPr id="0" name=""/>
        <dsp:cNvSpPr/>
      </dsp:nvSpPr>
      <dsp:spPr>
        <a:xfrm>
          <a:off x="4528095"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072D59-03F9-4502-BB00-2A13EAC7CDCA}">
      <dsp:nvSpPr>
        <dsp:cNvPr id="0" name=""/>
        <dsp:cNvSpPr/>
      </dsp:nvSpPr>
      <dsp:spPr>
        <a:xfrm>
          <a:off x="4702224"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Blockchain</a:t>
          </a:r>
        </a:p>
      </dsp:txBody>
      <dsp:txXfrm>
        <a:off x="4727724" y="3353590"/>
        <a:ext cx="1342031" cy="819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E3E38-2EFF-4B97-B4D5-8E3EBDD5F602}">
      <dsp:nvSpPr>
        <dsp:cNvPr id="0" name=""/>
        <dsp:cNvSpPr/>
      </dsp:nvSpPr>
      <dsp:spPr>
        <a:xfrm>
          <a:off x="1008208" y="86286"/>
          <a:ext cx="1712461" cy="59471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0997AB-454F-406B-BA0A-E6370BCCDE09}">
      <dsp:nvSpPr>
        <dsp:cNvPr id="0" name=""/>
        <dsp:cNvSpPr/>
      </dsp:nvSpPr>
      <dsp:spPr>
        <a:xfrm>
          <a:off x="1701158" y="1542542"/>
          <a:ext cx="331872" cy="212398"/>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A2A1C0-D7A6-4B58-8A42-6E110926D3B4}">
      <dsp:nvSpPr>
        <dsp:cNvPr id="0" name=""/>
        <dsp:cNvSpPr/>
      </dsp:nvSpPr>
      <dsp:spPr>
        <a:xfrm>
          <a:off x="1070600" y="1712461"/>
          <a:ext cx="1592987" cy="39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Second Life</a:t>
          </a:r>
        </a:p>
      </dsp:txBody>
      <dsp:txXfrm>
        <a:off x="1070600" y="1712461"/>
        <a:ext cx="1592987" cy="398246"/>
      </dsp:txXfrm>
    </dsp:sp>
    <dsp:sp modelId="{1BE7EE0F-4120-441B-8383-FD119953D7F4}">
      <dsp:nvSpPr>
        <dsp:cNvPr id="0" name=""/>
        <dsp:cNvSpPr/>
      </dsp:nvSpPr>
      <dsp:spPr>
        <a:xfrm>
          <a:off x="1583722" y="685159"/>
          <a:ext cx="691527" cy="68091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Possibility</a:t>
          </a:r>
        </a:p>
      </dsp:txBody>
      <dsp:txXfrm>
        <a:off x="1684994" y="784877"/>
        <a:ext cx="488983" cy="481482"/>
      </dsp:txXfrm>
    </dsp:sp>
    <dsp:sp modelId="{15398E6A-7028-4EF2-87EF-E3AF529E16CD}">
      <dsp:nvSpPr>
        <dsp:cNvPr id="0" name=""/>
        <dsp:cNvSpPr/>
      </dsp:nvSpPr>
      <dsp:spPr>
        <a:xfrm>
          <a:off x="1150852" y="226275"/>
          <a:ext cx="702364" cy="7023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Lifestyle</a:t>
          </a:r>
        </a:p>
      </dsp:txBody>
      <dsp:txXfrm>
        <a:off x="1253711" y="329134"/>
        <a:ext cx="496646" cy="496646"/>
      </dsp:txXfrm>
    </dsp:sp>
    <dsp:sp modelId="{A048D81E-3A1B-4C89-AEDF-D57D94A73B9D}">
      <dsp:nvSpPr>
        <dsp:cNvPr id="0" name=""/>
        <dsp:cNvSpPr/>
      </dsp:nvSpPr>
      <dsp:spPr>
        <a:xfrm>
          <a:off x="1768681" y="89028"/>
          <a:ext cx="687997" cy="6879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Reality</a:t>
          </a:r>
        </a:p>
      </dsp:txBody>
      <dsp:txXfrm>
        <a:off x="1869436" y="189783"/>
        <a:ext cx="486487" cy="486487"/>
      </dsp:txXfrm>
    </dsp:sp>
    <dsp:sp modelId="{4D80236F-9990-4D10-960D-8F17AA18C98C}">
      <dsp:nvSpPr>
        <dsp:cNvPr id="0" name=""/>
        <dsp:cNvSpPr/>
      </dsp:nvSpPr>
      <dsp:spPr>
        <a:xfrm>
          <a:off x="937851" y="13274"/>
          <a:ext cx="1858485" cy="1486788"/>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a:off x="18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a:off x="347772" y="537733"/>
        <a:ext cx="2192841" cy="695169"/>
      </dsp:txXfrm>
    </dsp:sp>
    <dsp:sp modelId="{8283C402-69A8-4406-9C37-0D9D8A91A3F8}">
      <dsp:nvSpPr>
        <dsp:cNvPr id="0" name=""/>
        <dsp:cNvSpPr/>
      </dsp:nvSpPr>
      <dsp:spPr>
        <a:xfrm>
          <a:off x="2714405"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a:off x="3061990" y="537733"/>
        <a:ext cx="2253042" cy="695169"/>
      </dsp:txXfrm>
    </dsp:sp>
    <dsp:sp modelId="{62C33EC7-E7CC-44DB-BE2F-513851261BD1}">
      <dsp:nvSpPr>
        <dsp:cNvPr id="0" name=""/>
        <dsp:cNvSpPr/>
      </dsp:nvSpPr>
      <dsp:spPr>
        <a:xfrm>
          <a:off x="5488825"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a:off x="5836410" y="537733"/>
        <a:ext cx="1042753" cy="6951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21018-4D18-4381-BEE0-A8BA9C56CC62}">
      <dsp:nvSpPr>
        <dsp:cNvPr id="0" name=""/>
        <dsp:cNvSpPr/>
      </dsp:nvSpPr>
      <dsp:spPr>
        <a:xfrm>
          <a:off x="1241994" y="649858"/>
          <a:ext cx="794272" cy="794272"/>
        </a:xfrm>
        <a:prstGeom prst="gear9">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401678" y="835912"/>
        <a:ext cx="474904" cy="408273"/>
      </dsp:txXfrm>
    </dsp:sp>
    <dsp:sp modelId="{800A1A52-CDE6-40AE-942B-79ABD9AC2A9A}">
      <dsp:nvSpPr>
        <dsp:cNvPr id="0" name=""/>
        <dsp:cNvSpPr/>
      </dsp:nvSpPr>
      <dsp:spPr>
        <a:xfrm>
          <a:off x="779872" y="462121"/>
          <a:ext cx="577652" cy="577652"/>
        </a:xfrm>
        <a:prstGeom prst="gear6">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925298" y="608426"/>
        <a:ext cx="286800" cy="285042"/>
      </dsp:txXfrm>
    </dsp:sp>
    <dsp:sp modelId="{921CA3FA-5F2E-4031-A920-606E9769D84B}">
      <dsp:nvSpPr>
        <dsp:cNvPr id="0" name=""/>
        <dsp:cNvSpPr/>
      </dsp:nvSpPr>
      <dsp:spPr>
        <a:xfrm rot="20700000">
          <a:off x="1103416" y="63600"/>
          <a:ext cx="565981" cy="565981"/>
        </a:xfrm>
        <a:prstGeom prst="gear6">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rot="-20700000">
        <a:off x="1227553" y="187737"/>
        <a:ext cx="317708" cy="317708"/>
      </dsp:txXfrm>
    </dsp:sp>
    <dsp:sp modelId="{D78334D0-6E97-46FD-BBF4-5DC7CE6C0DC0}">
      <dsp:nvSpPr>
        <dsp:cNvPr id="0" name=""/>
        <dsp:cNvSpPr/>
      </dsp:nvSpPr>
      <dsp:spPr>
        <a:xfrm>
          <a:off x="1154794" y="543999"/>
          <a:ext cx="1016668" cy="1016668"/>
        </a:xfrm>
        <a:prstGeom prst="circularArrow">
          <a:avLst>
            <a:gd name="adj1" fmla="val 4687"/>
            <a:gd name="adj2" fmla="val 299029"/>
            <a:gd name="adj3" fmla="val 2365497"/>
            <a:gd name="adj4" fmla="val 16235991"/>
            <a:gd name="adj5" fmla="val 5469"/>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495EBE-D02F-4458-A859-0551F6F6FDF8}">
      <dsp:nvSpPr>
        <dsp:cNvPr id="0" name=""/>
        <dsp:cNvSpPr/>
      </dsp:nvSpPr>
      <dsp:spPr>
        <a:xfrm>
          <a:off x="677571" y="346111"/>
          <a:ext cx="738673" cy="738673"/>
        </a:xfrm>
        <a:prstGeom prst="leftCircularArrow">
          <a:avLst>
            <a:gd name="adj1" fmla="val 6452"/>
            <a:gd name="adj2" fmla="val 429999"/>
            <a:gd name="adj3" fmla="val 10489124"/>
            <a:gd name="adj4" fmla="val 14837806"/>
            <a:gd name="adj5" fmla="val 7527"/>
          </a:avLst>
        </a:prstGeom>
        <a:solidFill>
          <a:schemeClr val="accent1">
            <a:shade val="90000"/>
            <a:hueOff val="153151"/>
            <a:satOff val="-2127"/>
            <a:lumOff val="1147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A43DA7-39F0-428C-BE79-2D6B16D01512}">
      <dsp:nvSpPr>
        <dsp:cNvPr id="0" name=""/>
        <dsp:cNvSpPr/>
      </dsp:nvSpPr>
      <dsp:spPr>
        <a:xfrm>
          <a:off x="972499" y="-48568"/>
          <a:ext cx="796438" cy="796438"/>
        </a:xfrm>
        <a:prstGeom prst="circularArrow">
          <a:avLst>
            <a:gd name="adj1" fmla="val 5984"/>
            <a:gd name="adj2" fmla="val 394124"/>
            <a:gd name="adj3" fmla="val 13313824"/>
            <a:gd name="adj4" fmla="val 10508221"/>
            <a:gd name="adj5" fmla="val 6981"/>
          </a:avLst>
        </a:prstGeom>
        <a:solidFill>
          <a:schemeClr val="accent1">
            <a:shade val="90000"/>
            <a:hueOff val="306302"/>
            <a:satOff val="-4255"/>
            <a:lumOff val="22954"/>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rot="10800000">
          <a:off x="433873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rot="10800000">
        <a:off x="4686321" y="537733"/>
        <a:ext cx="2192841" cy="695169"/>
      </dsp:txXfrm>
    </dsp:sp>
    <dsp:sp modelId="{8283C402-69A8-4406-9C37-0D9D8A91A3F8}">
      <dsp:nvSpPr>
        <dsp:cNvPr id="0" name=""/>
        <dsp:cNvSpPr/>
      </dsp:nvSpPr>
      <dsp:spPr>
        <a:xfrm rot="10800000">
          <a:off x="1564317"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rot="10800000">
        <a:off x="1911901" y="537733"/>
        <a:ext cx="2253042" cy="695169"/>
      </dsp:txXfrm>
    </dsp:sp>
    <dsp:sp modelId="{62C33EC7-E7CC-44DB-BE2F-513851261BD1}">
      <dsp:nvSpPr>
        <dsp:cNvPr id="0" name=""/>
        <dsp:cNvSpPr/>
      </dsp:nvSpPr>
      <dsp:spPr>
        <a:xfrm rot="10800000">
          <a:off x="187"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28004" rIns="84011"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rot="10800000">
        <a:off x="347771" y="537733"/>
        <a:ext cx="1042753" cy="6951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300" cy="50030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sz="quarter" idx="1"/>
          </p:nvPr>
        </p:nvSpPr>
        <p:spPr>
          <a:xfrm>
            <a:off x="3887448" y="0"/>
            <a:ext cx="2975300" cy="500304"/>
          </a:xfrm>
          <a:prstGeom prst="rect">
            <a:avLst/>
          </a:prstGeom>
        </p:spPr>
        <p:txBody>
          <a:bodyPr vert="horz" lIns="92172" tIns="46086" rIns="92172" bIns="46086" rtlCol="0"/>
          <a:lstStyle>
            <a:lvl1pPr algn="r">
              <a:defRPr sz="1200"/>
            </a:lvl1pPr>
          </a:lstStyle>
          <a:p>
            <a:fld id="{8196BD0F-C7DE-4148-B4AF-E3709382BF27}" type="datetimeFigureOut">
              <a:rPr lang="en-US" smtClean="0"/>
              <a:pPr/>
              <a:t>5/14/2022</a:t>
            </a:fld>
            <a:endParaRPr lang="en-US" dirty="0"/>
          </a:p>
        </p:txBody>
      </p:sp>
      <p:sp>
        <p:nvSpPr>
          <p:cNvPr id="4" name="Footer Placeholder 3"/>
          <p:cNvSpPr>
            <a:spLocks noGrp="1"/>
          </p:cNvSpPr>
          <p:nvPr>
            <p:ph type="ftr" sz="quarter" idx="2"/>
          </p:nvPr>
        </p:nvSpPr>
        <p:spPr>
          <a:xfrm>
            <a:off x="0" y="9494586"/>
            <a:ext cx="2975300" cy="500304"/>
          </a:xfrm>
          <a:prstGeom prst="rect">
            <a:avLst/>
          </a:prstGeom>
        </p:spPr>
        <p:txBody>
          <a:bodyPr vert="horz" lIns="92172" tIns="46086" rIns="92172" bIns="4608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7448" y="9494586"/>
            <a:ext cx="2975300" cy="500304"/>
          </a:xfrm>
          <a:prstGeom prst="rect">
            <a:avLst/>
          </a:prstGeom>
        </p:spPr>
        <p:txBody>
          <a:bodyPr vert="horz" lIns="92172" tIns="46086" rIns="92172" bIns="46086" rtlCol="0" anchor="b"/>
          <a:lstStyle>
            <a:lvl1pPr algn="r">
              <a:defRPr sz="1200"/>
            </a:lvl1pPr>
          </a:lstStyle>
          <a:p>
            <a:fld id="{1D7EDD8E-7757-4F61-A28C-0B00C915F017}" type="slidenum">
              <a:rPr lang="en-US" smtClean="0"/>
              <a:pPr/>
              <a:t>‹#›</a:t>
            </a:fld>
            <a:endParaRPr lang="en-US" dirty="0"/>
          </a:p>
        </p:txBody>
      </p:sp>
    </p:spTree>
    <p:extLst>
      <p:ext uri="{BB962C8B-B14F-4D97-AF65-F5344CB8AC3E}">
        <p14:creationId xmlns:p14="http://schemas.microsoft.com/office/powerpoint/2010/main" val="31284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4551" cy="49982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idx="1"/>
          </p:nvPr>
        </p:nvSpPr>
        <p:spPr>
          <a:xfrm>
            <a:off x="3888211" y="1"/>
            <a:ext cx="2974551" cy="499824"/>
          </a:xfrm>
          <a:prstGeom prst="rect">
            <a:avLst/>
          </a:prstGeom>
        </p:spPr>
        <p:txBody>
          <a:bodyPr vert="horz" lIns="92172" tIns="46086" rIns="92172" bIns="46086" rtlCol="0"/>
          <a:lstStyle>
            <a:lvl1pPr algn="r">
              <a:defRPr sz="1200"/>
            </a:lvl1pPr>
          </a:lstStyle>
          <a:p>
            <a:fld id="{FEE8B350-5958-0E41-A6C5-C2C83FBF1FAC}" type="datetimeFigureOut">
              <a:rPr lang="en-US" smtClean="0"/>
              <a:pPr/>
              <a:t>5/14/2022</a:t>
            </a:fld>
            <a:endParaRPr lang="en-US" dirty="0"/>
          </a:p>
        </p:txBody>
      </p:sp>
      <p:sp>
        <p:nvSpPr>
          <p:cNvPr id="4" name="Slide Image Placeholder 3"/>
          <p:cNvSpPr>
            <a:spLocks noGrp="1" noRot="1" noChangeAspect="1"/>
          </p:cNvSpPr>
          <p:nvPr>
            <p:ph type="sldImg" idx="2"/>
          </p:nvPr>
        </p:nvSpPr>
        <p:spPr>
          <a:xfrm>
            <a:off x="933450" y="749300"/>
            <a:ext cx="4997450" cy="3748088"/>
          </a:xfrm>
          <a:prstGeom prst="rect">
            <a:avLst/>
          </a:prstGeom>
          <a:noFill/>
          <a:ln w="12700">
            <a:solidFill>
              <a:prstClr val="black"/>
            </a:solidFill>
          </a:ln>
        </p:spPr>
        <p:txBody>
          <a:bodyPr vert="horz" lIns="92172" tIns="46086" rIns="92172" bIns="46086" rtlCol="0" anchor="ctr"/>
          <a:lstStyle/>
          <a:p>
            <a:endParaRPr lang="en-US" dirty="0"/>
          </a:p>
        </p:txBody>
      </p:sp>
      <p:sp>
        <p:nvSpPr>
          <p:cNvPr id="5" name="Notes Placeholder 4"/>
          <p:cNvSpPr>
            <a:spLocks noGrp="1"/>
          </p:cNvSpPr>
          <p:nvPr>
            <p:ph type="body" sz="quarter" idx="3"/>
          </p:nvPr>
        </p:nvSpPr>
        <p:spPr>
          <a:xfrm>
            <a:off x="686436" y="4748333"/>
            <a:ext cx="5491480" cy="4498419"/>
          </a:xfrm>
          <a:prstGeom prst="rect">
            <a:avLst/>
          </a:prstGeom>
        </p:spPr>
        <p:txBody>
          <a:bodyPr vert="horz" lIns="92172" tIns="46086" rIns="92172" bIns="460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94930"/>
            <a:ext cx="2974551" cy="499824"/>
          </a:xfrm>
          <a:prstGeom prst="rect">
            <a:avLst/>
          </a:prstGeom>
        </p:spPr>
        <p:txBody>
          <a:bodyPr vert="horz" lIns="92172" tIns="46086" rIns="92172" bIns="460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8211" y="9494930"/>
            <a:ext cx="2974551" cy="499824"/>
          </a:xfrm>
          <a:prstGeom prst="rect">
            <a:avLst/>
          </a:prstGeom>
        </p:spPr>
        <p:txBody>
          <a:bodyPr vert="horz" lIns="92172" tIns="46086" rIns="92172" bIns="46086" rtlCol="0" anchor="b"/>
          <a:lstStyle>
            <a:lvl1pPr algn="r">
              <a:defRPr sz="1200"/>
            </a:lvl1pPr>
          </a:lstStyle>
          <a:p>
            <a:fld id="{93322314-975C-554B-8A12-FD962E3F8AC7}" type="slidenum">
              <a:rPr lang="en-US" smtClean="0"/>
              <a:pPr/>
              <a:t>‹#›</a:t>
            </a:fld>
            <a:endParaRPr lang="en-US" dirty="0"/>
          </a:p>
        </p:txBody>
      </p:sp>
    </p:spTree>
    <p:extLst>
      <p:ext uri="{BB962C8B-B14F-4D97-AF65-F5344CB8AC3E}">
        <p14:creationId xmlns:p14="http://schemas.microsoft.com/office/powerpoint/2010/main" val="25427918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Χαίρεται, στην παρακάτω παρουσίαση θα σας αναλυθεί ένα θέμα σχετικά με την </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Προηγμένη μηχανική επιβίωσης βιντεοπαιχνιδιού για πολλαπλούς παίχτες στην </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Unreal Engine</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 με σκοπό την αύξηση ρεαλισμού σε εικονικούς κόσμους που μπορεί να υλοποιηθεί σε </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Virtual Reality (VR) </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η και</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 Metaverse</a:t>
            </a:r>
            <a:endParaRPr lang="en-US" sz="12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solidFill>
                  <a:srgbClr val="212529"/>
                </a:solidFill>
                <a:effectLst/>
                <a:latin typeface="Arial" panose="020B0604020202020204" pitchFamily="34" charset="0"/>
                <a:cs typeface="Times New Roman" panose="02020603050405020304" pitchFamily="18" charset="0"/>
              </a:rPr>
              <a:t>Προτού ξεκινήσουμε λίγα λόγια για εμένα</a:t>
            </a:r>
            <a:endParaRPr lang="en-US" b="0" dirty="0"/>
          </a:p>
          <a:p>
            <a:pPr eaLnBrk="1" hangingPunct="1"/>
            <a:endParaRPr lang="el-GR" altLang="el-GR" dirty="0"/>
          </a:p>
        </p:txBody>
      </p:sp>
    </p:spTree>
    <p:extLst>
      <p:ext uri="{BB962C8B-B14F-4D97-AF65-F5344CB8AC3E}">
        <p14:creationId xmlns:p14="http://schemas.microsoft.com/office/powerpoint/2010/main" val="182272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Τα βήματα στην δημιουργία συστημάτων εικονικού κόσμου πριν από την διαδικασία έναρξης δόμησης </a:t>
            </a:r>
            <a:r>
              <a:rPr lang="en-US" sz="1200" dirty="0">
                <a:effectLst/>
                <a:latin typeface="Arial" panose="020B0604020202020204" pitchFamily="34" charset="0"/>
                <a:ea typeface="Calibri" panose="020F0502020204030204" pitchFamily="34" charset="0"/>
                <a:cs typeface="Arial" panose="020B0604020202020204" pitchFamily="34" charset="0"/>
              </a:rPr>
              <a:t>business model</a:t>
            </a:r>
            <a:r>
              <a:rPr lang="el-GR" sz="1200" dirty="0">
                <a:effectLst/>
                <a:latin typeface="Arial" panose="020B0604020202020204" pitchFamily="34" charset="0"/>
                <a:ea typeface="Calibri" panose="020F0502020204030204" pitchFamily="34" charset="0"/>
                <a:cs typeface="Arial" panose="020B0604020202020204" pitchFamily="34" charset="0"/>
              </a:rPr>
              <a:t> &amp; </a:t>
            </a:r>
            <a:r>
              <a:rPr lang="en-US" sz="1200" dirty="0">
                <a:effectLst/>
                <a:latin typeface="Arial" panose="020B0604020202020204" pitchFamily="34" charset="0"/>
                <a:ea typeface="Calibri" panose="020F0502020204030204" pitchFamily="34" charset="0"/>
                <a:cs typeface="Arial" panose="020B0604020202020204" pitchFamily="34" charset="0"/>
              </a:rPr>
              <a:t>logic</a:t>
            </a:r>
            <a:r>
              <a:rPr lang="el-GR" sz="1200" dirty="0">
                <a:effectLst/>
                <a:latin typeface="Arial" panose="020B0604020202020204" pitchFamily="34" charset="0"/>
                <a:ea typeface="Calibri" panose="020F0502020204030204" pitchFamily="34" charset="0"/>
                <a:cs typeface="Arial" panose="020B0604020202020204" pitchFamily="34" charset="0"/>
              </a:rPr>
              <a:t> είναι αλγοριθμικά προσεγμένα, τα εξής: </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Εν τέλη τα παραπάνω βήματα επικεντρώνονται σε έναν </a:t>
            </a:r>
            <a:r>
              <a:rPr lang="en-US" sz="1200" dirty="0">
                <a:effectLst/>
                <a:latin typeface="Arial" panose="020B0604020202020204" pitchFamily="34" charset="0"/>
                <a:ea typeface="Calibri" panose="020F0502020204030204" pitchFamily="34" charset="0"/>
                <a:cs typeface="Arial" panose="020B0604020202020204" pitchFamily="34" charset="0"/>
              </a:rPr>
              <a:t>fast paced marketing</a:t>
            </a:r>
            <a:r>
              <a:rPr lang="el-GR" sz="1200" dirty="0">
                <a:effectLst/>
                <a:latin typeface="Arial" panose="020B0604020202020204" pitchFamily="34" charset="0"/>
                <a:ea typeface="Calibri" panose="020F0502020204030204" pitchFamily="34" charset="0"/>
                <a:cs typeface="Arial" panose="020B0604020202020204" pitchFamily="34" charset="0"/>
              </a:rPr>
              <a:t> ρυθμό ανάπτυξης καθώς χρησιμοποιούνται ήδη υπάρχουσες έτοιμες τεχνολογίες για την δόμηση συστημάτων καθώς αυτό δεν είναι προκαθορισμένο διότι μπορεί για να γίνει η επιθυμία “</a:t>
            </a:r>
            <a:r>
              <a:rPr lang="en-US" sz="1200" i="1" dirty="0">
                <a:effectLst/>
                <a:latin typeface="Arial" panose="020B0604020202020204" pitchFamily="34" charset="0"/>
                <a:ea typeface="Calibri" panose="020F0502020204030204" pitchFamily="34" charset="0"/>
                <a:cs typeface="Arial" panose="020B0604020202020204" pitchFamily="34" charset="0"/>
              </a:rPr>
              <a:t>re</a:t>
            </a:r>
            <a:r>
              <a:rPr lang="el-GR" sz="1200" i="1" dirty="0">
                <a:effectLst/>
                <a:latin typeface="Arial" panose="020B0604020202020204" pitchFamily="34" charset="0"/>
                <a:ea typeface="Calibri" panose="020F0502020204030204" pitchFamily="34" charset="0"/>
                <a:cs typeface="Arial" panose="020B0604020202020204" pitchFamily="34" charset="0"/>
              </a:rPr>
              <a:t>-</a:t>
            </a:r>
            <a:r>
              <a:rPr lang="en-US" sz="1200" i="1" dirty="0">
                <a:effectLst/>
                <a:latin typeface="Arial" panose="020B0604020202020204" pitchFamily="34" charset="0"/>
                <a:ea typeface="Calibri" panose="020F0502020204030204" pitchFamily="34" charset="0"/>
                <a:cs typeface="Arial" panose="020B0604020202020204" pitchFamily="34" charset="0"/>
              </a:rPr>
              <a:t>invent the wheel</a:t>
            </a:r>
            <a:r>
              <a:rPr lang="el-GR" sz="1200" dirty="0">
                <a:effectLst/>
                <a:latin typeface="Arial" panose="020B0604020202020204" pitchFamily="34" charset="0"/>
                <a:ea typeface="Calibri" panose="020F0502020204030204" pitchFamily="34" charset="0"/>
                <a:cs typeface="Arial" panose="020B0604020202020204" pitchFamily="34" charset="0"/>
              </a:rPr>
              <a:t>” με την δημιουργία από την αρχή των τεχνολογιών από </a:t>
            </a:r>
            <a:r>
              <a:rPr lang="en-US" sz="1200" dirty="0">
                <a:effectLst/>
                <a:latin typeface="Arial" panose="020B0604020202020204" pitchFamily="34" charset="0"/>
                <a:ea typeface="Calibri" panose="020F0502020204030204" pitchFamily="34" charset="0"/>
                <a:cs typeface="Arial" panose="020B0604020202020204" pitchFamily="34" charset="0"/>
              </a:rPr>
              <a:t>Low level</a:t>
            </a:r>
            <a:r>
              <a:rPr lang="el-GR" sz="1200" dirty="0">
                <a:effectLst/>
                <a:latin typeface="Arial" panose="020B0604020202020204" pitchFamily="34" charset="0"/>
                <a:ea typeface="Calibri" panose="020F050202020403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10</a:t>
            </a:fld>
            <a:endParaRPr lang="en-US" dirty="0"/>
          </a:p>
        </p:txBody>
      </p:sp>
    </p:spTree>
    <p:extLst>
      <p:ext uri="{BB962C8B-B14F-4D97-AF65-F5344CB8AC3E}">
        <p14:creationId xmlns:p14="http://schemas.microsoft.com/office/powerpoint/2010/main" val="903801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Τι εξετάζει το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project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για σωστή διεκπεραίωση των απαιτήσεων προδιαγραφών?</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Metaverse: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Το μέλλον της εξέλιξης του Διαδικτύου, γνωστό ως δεύτερη ζωή, επεκτείνεται σε προσομοιώσεις λογισμικού πολλαπλών ζωών σε φυσικό και εικονικό κόσμο</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Δεν είναι εντελώς υλοποιήσιμη λόγο έλλειψη τεχνολογιών όμως η ιδέα του ήταν πάντα εδώ και ιδίως ξεκίνησε σιωπηρά το 1970 με τα πρώτα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arcade games</a:t>
            </a:r>
            <a:endPar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Ένα μέρος για συγκέντρωση ανθρώπων και δια-δραστικότητα  φυσικού και εικονικού κόσμου.</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(o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άνθρωπος στο επίκεντρο)</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AR/VR: </a:t>
            </a:r>
            <a:r>
              <a:rPr lang="el-GR" sz="1200" kern="0" dirty="0" err="1">
                <a:solidFill>
                  <a:srgbClr val="FFFFFF"/>
                </a:solidFill>
                <a:latin typeface="Arial" panose="020B0604020202020204" pitchFamily="34" charset="0"/>
                <a:cs typeface="Arial" panose="020B0604020202020204" pitchFamily="34" charset="0"/>
              </a:rPr>
              <a:t>Διεπαφές</a:t>
            </a:r>
            <a:r>
              <a:rPr lang="el-GR" sz="1200" kern="0" dirty="0">
                <a:solidFill>
                  <a:srgbClr val="FFFFFF"/>
                </a:solidFill>
                <a:latin typeface="Arial" panose="020B0604020202020204" pitchFamily="34" charset="0"/>
                <a:cs typeface="Arial" panose="020B0604020202020204" pitchFamily="34" charset="0"/>
              </a:rPr>
              <a:t> υλικού για αλληλεπίδραση με τους καθηλωτικούς κόσμους που προσομοιώνουν την καθημερινή ζωή</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Πως σχετίζονται με τα </a:t>
            </a:r>
            <a:r>
              <a:rPr lang="en-US" dirty="0"/>
              <a:t>Gameplay Mechanics: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Τα API λογισμικού του AR/VR</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/classic</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για τη γεφύρωση του υλικού με την αλληλεπίδραση χρήστη λογισμικού μέσα στο </a:t>
            </a:r>
            <a:r>
              <a:rPr kumimoji="0" lang="el-GR" sz="1200" b="0" i="0" u="none" strike="noStrike" kern="0" cap="none" spc="0" normalizeH="0" baseline="0" noProof="0" dirty="0" err="1">
                <a:ln>
                  <a:noFill/>
                </a:ln>
                <a:solidFill>
                  <a:srgbClr val="FFFFFF"/>
                </a:solidFill>
                <a:effectLst/>
                <a:uLnTx/>
                <a:uFillTx/>
                <a:latin typeface="Arial" panose="020B0604020202020204" pitchFamily="34" charset="0"/>
                <a:cs typeface="Arial" panose="020B0604020202020204" pitchFamily="34" charset="0"/>
                <a:sym typeface="Sora"/>
              </a:rPr>
              <a:t>metaverse</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rPr>
              <a:t>καθώς και πολλά περισσότερο από αυτό.</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Εταιρείες μεγάλης τεχνολογίας κολοσσοί</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και όραμα ενιαίας ανάπτυξης (κοινά πρότυπα λογισμικού)</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 </a:t>
            </a:r>
            <a:r>
              <a:rPr lang="el-GR" dirty="0"/>
              <a:t>Κοινά πρότυπα </a:t>
            </a:r>
            <a:r>
              <a:rPr lang="en-US" dirty="0"/>
              <a:t>business processes </a:t>
            </a:r>
            <a:r>
              <a:rPr lang="el-GR" dirty="0"/>
              <a:t>δηλαδή</a:t>
            </a:r>
            <a:r>
              <a:rPr lang="en-US" dirty="0"/>
              <a:t> </a:t>
            </a:r>
            <a:r>
              <a:rPr lang="el-GR" dirty="0"/>
              <a:t>δεν</a:t>
            </a:r>
            <a:r>
              <a:rPr lang="en-US" dirty="0"/>
              <a:t> </a:t>
            </a:r>
            <a:r>
              <a:rPr lang="el-GR" dirty="0"/>
              <a:t>χρειάζεσαι</a:t>
            </a:r>
            <a:r>
              <a:rPr lang="en-US" dirty="0"/>
              <a:t> </a:t>
            </a:r>
            <a:r>
              <a:rPr lang="el-GR" dirty="0"/>
              <a:t>μόνο</a:t>
            </a:r>
            <a:r>
              <a:rPr lang="en-US" dirty="0"/>
              <a:t> </a:t>
            </a:r>
            <a:r>
              <a:rPr lang="el-GR" dirty="0"/>
              <a:t>κάποια</a:t>
            </a:r>
            <a:r>
              <a:rPr lang="en-US" dirty="0"/>
              <a:t> </a:t>
            </a:r>
            <a:r>
              <a:rPr lang="el-GR" dirty="0"/>
              <a:t>εταιρεία</a:t>
            </a:r>
            <a:r>
              <a:rPr lang="en-US" dirty="0"/>
              <a:t> </a:t>
            </a:r>
            <a:r>
              <a:rPr lang="el-GR" dirty="0"/>
              <a:t>αλλά</a:t>
            </a:r>
            <a:r>
              <a:rPr lang="en-US" dirty="0"/>
              <a:t> </a:t>
            </a:r>
            <a:r>
              <a:rPr lang="el-GR" dirty="0"/>
              <a:t>και όλα τα κομμάτια τις</a:t>
            </a:r>
            <a:r>
              <a:rPr lang="en-US" dirty="0"/>
              <a:t> </a:t>
            </a:r>
            <a:r>
              <a:rPr lang="el-GR" dirty="0"/>
              <a:t>σε διοικητικό και</a:t>
            </a:r>
            <a:r>
              <a:rPr lang="en-US" dirty="0"/>
              <a:t> development </a:t>
            </a:r>
            <a:r>
              <a:rPr lang="el-GR" dirty="0"/>
              <a:t>να</a:t>
            </a:r>
            <a:r>
              <a:rPr lang="en-US" dirty="0"/>
              <a:t> </a:t>
            </a:r>
            <a:r>
              <a:rPr lang="el-GR" dirty="0"/>
              <a:t>επικοινωνούν</a:t>
            </a:r>
            <a:r>
              <a:rPr lang="en-US" dirty="0"/>
              <a:t> </a:t>
            </a:r>
            <a:r>
              <a:rPr lang="el-GR" dirty="0"/>
              <a:t>μεταξύ τους προχωρούν μεταξύ τους γνωρίζοντας</a:t>
            </a:r>
            <a:r>
              <a:rPr lang="en-US" dirty="0"/>
              <a:t> </a:t>
            </a:r>
            <a:r>
              <a:rPr lang="el-GR" dirty="0"/>
              <a:t>τα</a:t>
            </a:r>
            <a:r>
              <a:rPr lang="en-US" dirty="0"/>
              <a:t> impediments (</a:t>
            </a:r>
            <a:r>
              <a:rPr lang="el-GR" dirty="0"/>
              <a:t>τα</a:t>
            </a:r>
            <a:r>
              <a:rPr lang="en-US" dirty="0"/>
              <a:t> </a:t>
            </a:r>
            <a:r>
              <a:rPr lang="el-GR" dirty="0"/>
              <a:t>εμπόδια</a:t>
            </a:r>
            <a:r>
              <a:rPr lang="en-US" dirty="0"/>
              <a:t>) </a:t>
            </a:r>
            <a:r>
              <a:rPr lang="el-GR" dirty="0"/>
              <a:t>και πώς να τα ξεπεράσουν χρησιμοποιώντας τεχνικές πχ, </a:t>
            </a:r>
            <a:r>
              <a:rPr lang="en-US" dirty="0"/>
              <a:t>agile-scrum, GitHub, Jira, tickets etc.</a:t>
            </a:r>
            <a:endParaRPr kumimoji="0" lang="en-US" sz="1200" b="0" i="0" u="none" strike="noStrike" kern="0" cap="none" spc="0" normalizeH="0" baseline="0" noProof="0" dirty="0">
              <a:ln>
                <a:noFill/>
              </a:ln>
              <a:solidFill>
                <a:srgbClr val="D5FA68"/>
              </a:solidFill>
              <a:effectLst/>
              <a:uLnTx/>
              <a:uFillTx/>
              <a:latin typeface="Arial" panose="020B0604020202020204" pitchFamily="34" charset="0"/>
              <a:cs typeface="Arial" panose="020B0604020202020204" pitchFamily="34" charset="0"/>
              <a:sym typeface="Sora"/>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11</a:t>
            </a:fld>
            <a:endParaRPr lang="en-US" dirty="0"/>
          </a:p>
        </p:txBody>
      </p:sp>
    </p:spTree>
    <p:extLst>
      <p:ext uri="{BB962C8B-B14F-4D97-AF65-F5344CB8AC3E}">
        <p14:creationId xmlns:p14="http://schemas.microsoft.com/office/powerpoint/2010/main" val="1192721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a:t>
            </a:r>
            <a:r>
              <a:rPr lang="en-US" dirty="0"/>
              <a:t>flow of gaming simulation evolution </a:t>
            </a:r>
            <a:r>
              <a:rPr lang="el-GR" dirty="0"/>
              <a:t>υπάρχει η ακολουθία </a:t>
            </a:r>
            <a:r>
              <a:rPr lang="en-US" dirty="0"/>
              <a:t>hardware </a:t>
            </a:r>
            <a:r>
              <a:rPr lang="el-GR" dirty="0"/>
              <a:t>με τα αντίστοιχα </a:t>
            </a:r>
            <a:r>
              <a:rPr lang="en-US" dirty="0"/>
              <a:t>software’s</a:t>
            </a:r>
          </a:p>
          <a:p>
            <a:endParaRPr lang="en-US" dirty="0"/>
          </a:p>
          <a:p>
            <a:r>
              <a:rPr lang="el-GR" dirty="0"/>
              <a:t>Στο </a:t>
            </a:r>
            <a:r>
              <a:rPr lang="en-US" dirty="0"/>
              <a:t>mobile </a:t>
            </a:r>
            <a:r>
              <a:rPr lang="el-GR" dirty="0"/>
              <a:t>παρουσιάστηκαν οι πιο μεγάλες αλλαγές του </a:t>
            </a:r>
            <a:r>
              <a:rPr lang="en-US" dirty="0"/>
              <a:t>gaming industry </a:t>
            </a:r>
            <a:r>
              <a:rPr lang="el-GR" dirty="0"/>
              <a:t>λόγο </a:t>
            </a:r>
            <a:r>
              <a:rPr lang="el-GR" dirty="0" err="1"/>
              <a:t>φορητότητας</a:t>
            </a:r>
            <a:r>
              <a:rPr lang="el-GR" dirty="0"/>
              <a:t> αλλά και δυνατότητες επαυξημένης πραγματικότητας σε βιντεοπαιχνίδια είτε </a:t>
            </a:r>
            <a:r>
              <a:rPr lang="en-US" dirty="0"/>
              <a:t>social media camera filters</a:t>
            </a:r>
            <a:endParaRPr lang="el-GR"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12</a:t>
            </a:fld>
            <a:endParaRPr lang="en-US" dirty="0"/>
          </a:p>
        </p:txBody>
      </p:sp>
    </p:spTree>
    <p:extLst>
      <p:ext uri="{BB962C8B-B14F-4D97-AF65-F5344CB8AC3E}">
        <p14:creationId xmlns:p14="http://schemas.microsoft.com/office/powerpoint/2010/main" val="1120880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Η επιχείρηση υλοποιήσεις </a:t>
            </a:r>
            <a:r>
              <a:rPr lang="en-US" dirty="0"/>
              <a:t>VR </a:t>
            </a:r>
            <a:r>
              <a:rPr lang="el-GR" dirty="0"/>
              <a:t>και </a:t>
            </a:r>
            <a:r>
              <a:rPr lang="en-US" dirty="0"/>
              <a:t>metaverse </a:t>
            </a:r>
            <a:r>
              <a:rPr lang="el-GR" dirty="0"/>
              <a:t>είναι πρόσφατη λόγο μεγέθους επεξεργαστικού ισχύος σε περιορισμένο χώρο αλλά και οικοσυστημάτων υποδομής.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13</a:t>
            </a:fld>
            <a:endParaRPr lang="en-US" dirty="0"/>
          </a:p>
        </p:txBody>
      </p:sp>
    </p:spTree>
    <p:extLst>
      <p:ext uri="{BB962C8B-B14F-4D97-AF65-F5344CB8AC3E}">
        <p14:creationId xmlns:p14="http://schemas.microsoft.com/office/powerpoint/2010/main" val="4228776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a:t>
            </a:r>
            <a:r>
              <a:rPr lang="en-US" dirty="0"/>
              <a:t>roadmap </a:t>
            </a:r>
            <a:r>
              <a:rPr lang="el-GR" dirty="0"/>
              <a:t>της τεχνολογίας</a:t>
            </a:r>
          </a:p>
          <a:p>
            <a:endParaRPr lang="el-GR" dirty="0"/>
          </a:p>
          <a:p>
            <a:r>
              <a:rPr lang="el-GR" dirty="0"/>
              <a:t>Για να γίνει αυτό πραγματικότητα πρέπει να υπάρξει και η αντίστοιχη υποδομή και τεχνολογίες από οικοσυστήματα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14</a:t>
            </a:fld>
            <a:endParaRPr lang="en-US" dirty="0"/>
          </a:p>
        </p:txBody>
      </p:sp>
    </p:spTree>
    <p:extLst>
      <p:ext uri="{BB962C8B-B14F-4D97-AF65-F5344CB8AC3E}">
        <p14:creationId xmlns:p14="http://schemas.microsoft.com/office/powerpoint/2010/main" val="437758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συνολικό </a:t>
            </a:r>
            <a:r>
              <a:rPr lang="el-GR" dirty="0" err="1"/>
              <a:t>υπερσύνολο</a:t>
            </a:r>
            <a:r>
              <a:rPr lang="el-GR" dirty="0"/>
              <a:t> που αποτελεί το </a:t>
            </a:r>
            <a:r>
              <a:rPr lang="en-US" dirty="0"/>
              <a:t>metaverse </a:t>
            </a:r>
            <a:r>
              <a:rPr lang="el-GR" dirty="0"/>
              <a:t>και ποια κομμάτια πρέπει να συνυπάρξουν ώστε να λειτουργήσει. Βλέπουμε την ένωση όλων των υποδομών</a:t>
            </a:r>
            <a:r>
              <a:rPr lang="en-US" dirty="0"/>
              <a:t>(infrastructures)</a:t>
            </a:r>
            <a:r>
              <a:rPr lang="el-GR" dirty="0"/>
              <a:t> σε δράση</a:t>
            </a:r>
            <a:r>
              <a:rPr lang="en-US" dirty="0"/>
              <a:t> </a:t>
            </a:r>
            <a:r>
              <a:rPr lang="el-GR" dirty="0"/>
              <a:t>μεταξύ τους τόσο σε </a:t>
            </a:r>
            <a:r>
              <a:rPr lang="en-US" dirty="0"/>
              <a:t>proactive </a:t>
            </a:r>
            <a:r>
              <a:rPr lang="el-GR" dirty="0"/>
              <a:t>όσο και </a:t>
            </a:r>
            <a:r>
              <a:rPr lang="en-US" dirty="0"/>
              <a:t>reactive </a:t>
            </a:r>
            <a:r>
              <a:rPr lang="el-GR" dirty="0"/>
              <a:t>κατάσταση.</a:t>
            </a:r>
          </a:p>
          <a:p>
            <a:endParaRPr lang="el-GR" dirty="0"/>
          </a:p>
          <a:p>
            <a:r>
              <a:rPr lang="el-GR" dirty="0"/>
              <a:t>Επίσης στις ασύρματες και </a:t>
            </a:r>
            <a:r>
              <a:rPr lang="en-US" dirty="0"/>
              <a:t>Fixed </a:t>
            </a:r>
            <a:r>
              <a:rPr lang="el-GR" dirty="0"/>
              <a:t>τεχνολογίες παροχών υπηρεσιών </a:t>
            </a:r>
            <a:r>
              <a:rPr lang="en-US" dirty="0"/>
              <a:t>(SP) </a:t>
            </a:r>
            <a:r>
              <a:rPr lang="el-GR" dirty="0"/>
              <a:t>με </a:t>
            </a:r>
            <a:r>
              <a:rPr lang="en-US" dirty="0"/>
              <a:t>5G </a:t>
            </a:r>
            <a:r>
              <a:rPr lang="el-GR" dirty="0"/>
              <a:t>και</a:t>
            </a:r>
            <a:r>
              <a:rPr lang="en-US" dirty="0"/>
              <a:t> FTTH (fiber to the home)</a:t>
            </a:r>
            <a:r>
              <a:rPr lang="el-GR" dirty="0"/>
              <a:t> δίκτυα τα χρειαζόμαστε για </a:t>
            </a:r>
            <a:r>
              <a:rPr lang="en-US" dirty="0"/>
              <a:t>Low latency </a:t>
            </a:r>
            <a:r>
              <a:rPr lang="el-GR" dirty="0"/>
              <a:t>ώστε τα </a:t>
            </a:r>
            <a:r>
              <a:rPr lang="en-US" dirty="0"/>
              <a:t>mission critical </a:t>
            </a:r>
            <a:r>
              <a:rPr lang="el-GR" dirty="0"/>
              <a:t>να έχουν απόλυτη ακεραιότητα. </a:t>
            </a:r>
          </a:p>
          <a:p>
            <a:r>
              <a:rPr lang="el-GR" dirty="0"/>
              <a:t>Επίσης σε </a:t>
            </a:r>
            <a:r>
              <a:rPr lang="en-US" dirty="0"/>
              <a:t>Mounted headset device (HMD) </a:t>
            </a:r>
            <a:r>
              <a:rPr lang="el-GR" dirty="0"/>
              <a:t>για </a:t>
            </a:r>
            <a:r>
              <a:rPr lang="en-US" dirty="0"/>
              <a:t>VR</a:t>
            </a:r>
            <a:r>
              <a:rPr lang="el-GR" dirty="0"/>
              <a:t>/</a:t>
            </a:r>
            <a:r>
              <a:rPr lang="en-US" dirty="0"/>
              <a:t>MR </a:t>
            </a:r>
            <a:r>
              <a:rPr lang="el-GR" dirty="0"/>
              <a:t>αποφεύγουμε το </a:t>
            </a:r>
            <a:r>
              <a:rPr lang="en-US" dirty="0"/>
              <a:t>motion sickness</a:t>
            </a:r>
          </a:p>
        </p:txBody>
      </p:sp>
      <p:sp>
        <p:nvSpPr>
          <p:cNvPr id="4" name="Slide Number Placeholder 3"/>
          <p:cNvSpPr>
            <a:spLocks noGrp="1"/>
          </p:cNvSpPr>
          <p:nvPr>
            <p:ph type="sldNum" sz="quarter" idx="5"/>
          </p:nvPr>
        </p:nvSpPr>
        <p:spPr/>
        <p:txBody>
          <a:bodyPr/>
          <a:lstStyle/>
          <a:p>
            <a:fld id="{93322314-975C-554B-8A12-FD962E3F8AC7}" type="slidenum">
              <a:rPr lang="en-US" smtClean="0"/>
              <a:pPr/>
              <a:t>15</a:t>
            </a:fld>
            <a:endParaRPr lang="en-US" dirty="0"/>
          </a:p>
        </p:txBody>
      </p:sp>
    </p:spTree>
    <p:extLst>
      <p:ext uri="{BB962C8B-B14F-4D97-AF65-F5344CB8AC3E}">
        <p14:creationId xmlns:p14="http://schemas.microsoft.com/office/powerpoint/2010/main" val="547921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Υποδομή από αρχιτεκτονικές προδιαγραφές πληροφοριών πχ., </a:t>
            </a:r>
            <a:r>
              <a:rPr lang="en-US" dirty="0"/>
              <a:t>TOGAF (enterprise architecture framework) &amp; ITIL library </a:t>
            </a:r>
            <a:r>
              <a:rPr lang="el-GR" dirty="0"/>
              <a:t>για </a:t>
            </a:r>
            <a:r>
              <a:rPr lang="en-US" dirty="0"/>
              <a:t>best practices </a:t>
            </a:r>
            <a:r>
              <a:rPr lang="el-GR" dirty="0"/>
              <a:t>στο </a:t>
            </a:r>
            <a:r>
              <a:rPr lang="en-US" dirty="0"/>
              <a:t>Information Technology </a:t>
            </a:r>
            <a:r>
              <a:rPr lang="el-GR" dirty="0"/>
              <a:t>ώστε να υπάρξουν τα </a:t>
            </a:r>
            <a:r>
              <a:rPr lang="en-US" dirty="0"/>
              <a:t>Information Technology service management</a:t>
            </a:r>
            <a:r>
              <a:rPr lang="el-GR" dirty="0"/>
              <a:t> </a:t>
            </a:r>
            <a:r>
              <a:rPr lang="en-US" dirty="0"/>
              <a:t>services (ITSM services) </a:t>
            </a:r>
            <a:r>
              <a:rPr lang="el-GR" dirty="0"/>
              <a:t>για ένα </a:t>
            </a:r>
            <a:r>
              <a:rPr lang="en-US" dirty="0"/>
              <a:t>business.</a:t>
            </a:r>
          </a:p>
          <a:p>
            <a:r>
              <a:rPr lang="el-GR" dirty="0"/>
              <a:t>Σε τεχνολογικό τομέα αλλά και οικοσυστήματα που το περιβάλουν ώστε να υπάρξουν </a:t>
            </a:r>
            <a:r>
              <a:rPr lang="el-GR" dirty="0" err="1"/>
              <a:t>διεπαφές</a:t>
            </a:r>
            <a:r>
              <a:rPr lang="el-GR" dirty="0"/>
              <a:t> επικοινωνίας μεταξύ τους αλλά και </a:t>
            </a:r>
            <a:r>
              <a:rPr lang="en-US" dirty="0"/>
              <a:t>streamlined workflows </a:t>
            </a:r>
            <a:r>
              <a:rPr lang="el-GR" dirty="0"/>
              <a:t>λειτουργείας τους από χρήστες και αυτοματισμοί διεργασιών (</a:t>
            </a:r>
            <a:r>
              <a:rPr lang="en-US" dirty="0"/>
              <a:t>automation processes). </a:t>
            </a:r>
            <a:r>
              <a:rPr lang="el-GR" dirty="0"/>
              <a:t>Δηλαδή να υπάρχει έλεγχος </a:t>
            </a:r>
            <a:r>
              <a:rPr lang="en-US" dirty="0"/>
              <a:t>proactive </a:t>
            </a:r>
            <a:r>
              <a:rPr lang="el-GR" dirty="0"/>
              <a:t>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16</a:t>
            </a:fld>
            <a:endParaRPr lang="en-US" dirty="0"/>
          </a:p>
        </p:txBody>
      </p:sp>
    </p:spTree>
    <p:extLst>
      <p:ext uri="{BB962C8B-B14F-4D97-AF65-F5344CB8AC3E}">
        <p14:creationId xmlns:p14="http://schemas.microsoft.com/office/powerpoint/2010/main" val="2729025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Για την υλοποίηση </a:t>
            </a:r>
            <a:r>
              <a:rPr lang="en-US" dirty="0"/>
              <a:t>gameplay mechanics </a:t>
            </a:r>
            <a:r>
              <a:rPr lang="el-GR" dirty="0"/>
              <a:t>και </a:t>
            </a:r>
            <a:r>
              <a:rPr lang="en-US" dirty="0"/>
              <a:t>deploy </a:t>
            </a:r>
            <a:r>
              <a:rPr lang="el-GR" dirty="0"/>
              <a:t>στο</a:t>
            </a:r>
            <a:r>
              <a:rPr lang="en-US" dirty="0"/>
              <a:t> public cloud </a:t>
            </a:r>
            <a:r>
              <a:rPr lang="el-GR" dirty="0"/>
              <a:t>θα χρειαστεί προφανώς να γίνει </a:t>
            </a:r>
            <a:r>
              <a:rPr lang="en-US" dirty="0"/>
              <a:t>host </a:t>
            </a:r>
            <a:r>
              <a:rPr lang="el-GR" dirty="0"/>
              <a:t>σε διακομιστή με δυναμική απαιτήσει πόρων σύμφωνα με τις απαιτήσεις χρηστών. Επιπλέον θα χρειαστούν βάσεις δεδομένων για αποθηκεύσει δεδομένων και εξόρυξή τους ώστε να φτιαχτούν μοντέλα πρόβλεψης και </a:t>
            </a:r>
            <a:r>
              <a:rPr lang="en-US" dirty="0"/>
              <a:t>analytics</a:t>
            </a:r>
            <a:r>
              <a:rPr lang="el-GR" dirty="0"/>
              <a:t> άρα θα πρέπει να υπάρχει Εμπιστευτικότητα Ακεραιότητα και Διαθεσιμότητα </a:t>
            </a:r>
            <a:r>
              <a:rPr lang="en-US" dirty="0"/>
              <a:t>(CIA triad). </a:t>
            </a:r>
            <a:r>
              <a:rPr lang="el-GR" dirty="0"/>
              <a:t>Επίσης όλα αυτά θα λαμβάνουν χώρο σε </a:t>
            </a:r>
            <a:r>
              <a:rPr lang="en-US" dirty="0"/>
              <a:t>Data center </a:t>
            </a:r>
            <a:r>
              <a:rPr lang="el-GR" dirty="0"/>
              <a:t>και κατά πάσα πιθανότητα όχι </a:t>
            </a:r>
            <a:r>
              <a:rPr lang="en-US" dirty="0"/>
              <a:t>on-premises </a:t>
            </a:r>
            <a:r>
              <a:rPr lang="el-GR" dirty="0"/>
              <a:t>πλέον.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17</a:t>
            </a:fld>
            <a:endParaRPr lang="en-US" dirty="0"/>
          </a:p>
        </p:txBody>
      </p:sp>
    </p:spTree>
    <p:extLst>
      <p:ext uri="{BB962C8B-B14F-4D97-AF65-F5344CB8AC3E}">
        <p14:creationId xmlns:p14="http://schemas.microsoft.com/office/powerpoint/2010/main" val="3511860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Ένα </a:t>
            </a:r>
            <a:r>
              <a:rPr lang="en-US" dirty="0"/>
              <a:t>Venn diagram </a:t>
            </a:r>
            <a:r>
              <a:rPr lang="el-GR" dirty="0"/>
              <a:t>για σχέση μεταξύ </a:t>
            </a:r>
            <a:r>
              <a:rPr lang="en-US" dirty="0"/>
              <a:t>Extended Reality </a:t>
            </a:r>
            <a:r>
              <a:rPr lang="el-GR" dirty="0"/>
              <a:t>και το </a:t>
            </a:r>
            <a:r>
              <a:rPr lang="el-GR" dirty="0" err="1"/>
              <a:t>υπερσύνολο</a:t>
            </a:r>
            <a:r>
              <a:rPr lang="en-US" dirty="0"/>
              <a:t> metaverse</a:t>
            </a:r>
          </a:p>
          <a:p>
            <a:endParaRPr lang="en-US" dirty="0"/>
          </a:p>
          <a:p>
            <a:r>
              <a:rPr lang="el-GR" dirty="0"/>
              <a:t>Παρατηρούμε ότι τα </a:t>
            </a:r>
            <a:r>
              <a:rPr lang="en-US" dirty="0"/>
              <a:t>gameplay mechanics </a:t>
            </a:r>
            <a:r>
              <a:rPr lang="el-GR" dirty="0"/>
              <a:t>είναι το </a:t>
            </a:r>
            <a:r>
              <a:rPr lang="en-US" dirty="0"/>
              <a:t>core </a:t>
            </a:r>
            <a:r>
              <a:rPr lang="el-GR" dirty="0"/>
              <a:t>κομμάτι παντού</a:t>
            </a:r>
          </a:p>
        </p:txBody>
      </p:sp>
      <p:sp>
        <p:nvSpPr>
          <p:cNvPr id="4" name="Slide Number Placeholder 3"/>
          <p:cNvSpPr>
            <a:spLocks noGrp="1"/>
          </p:cNvSpPr>
          <p:nvPr>
            <p:ph type="sldNum" sz="quarter" idx="5"/>
          </p:nvPr>
        </p:nvSpPr>
        <p:spPr/>
        <p:txBody>
          <a:bodyPr/>
          <a:lstStyle/>
          <a:p>
            <a:fld id="{93322314-975C-554B-8A12-FD962E3F8AC7}" type="slidenum">
              <a:rPr lang="en-US" smtClean="0"/>
              <a:pPr/>
              <a:t>18</a:t>
            </a:fld>
            <a:endParaRPr lang="en-US" dirty="0"/>
          </a:p>
        </p:txBody>
      </p:sp>
    </p:spTree>
    <p:extLst>
      <p:ext uri="{BB962C8B-B14F-4D97-AF65-F5344CB8AC3E}">
        <p14:creationId xmlns:p14="http://schemas.microsoft.com/office/powerpoint/2010/main" val="239941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τα δεδομένα από την </a:t>
            </a:r>
            <a:r>
              <a:rPr lang="en-US" dirty="0"/>
              <a:t>ISFE (Europe's video game industry)</a:t>
            </a:r>
            <a:r>
              <a:rPr lang="el-GR" dirty="0"/>
              <a:t> για την γραμμική αύξηση των τελευταίων ετών ιδίως λόγο την πανδημίας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19</a:t>
            </a:fld>
            <a:endParaRPr lang="en-US" dirty="0"/>
          </a:p>
        </p:txBody>
      </p:sp>
    </p:spTree>
    <p:extLst>
      <p:ext uri="{BB962C8B-B14F-4D97-AF65-F5344CB8AC3E}">
        <p14:creationId xmlns:p14="http://schemas.microsoft.com/office/powerpoint/2010/main" val="258388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Είμαι ο Μάρκου Μιχαήλ</a:t>
            </a:r>
          </a:p>
          <a:p>
            <a:endParaRPr lang="el-GR" dirty="0"/>
          </a:p>
          <a:p>
            <a:r>
              <a:rPr lang="el-GR" dirty="0"/>
              <a:t>Ασχολούμαι ιδίως στο παρελθόν με </a:t>
            </a:r>
            <a:r>
              <a:rPr lang="en-US" dirty="0"/>
              <a:t>Cisco Service Provider</a:t>
            </a:r>
            <a:r>
              <a:rPr lang="el-GR" dirty="0"/>
              <a:t> Δίκτυα κάνοντας πρακτική σε Αθήνα-Θεσσαλονίκη σε </a:t>
            </a:r>
            <a:r>
              <a:rPr lang="el-GR" dirty="0" err="1"/>
              <a:t>Παρόχους</a:t>
            </a:r>
            <a:r>
              <a:rPr lang="el-GR" dirty="0"/>
              <a:t> </a:t>
            </a:r>
            <a:r>
              <a:rPr lang="en-US" dirty="0"/>
              <a:t>Vodafone-OTE</a:t>
            </a:r>
          </a:p>
          <a:p>
            <a:endParaRPr lang="en-US" dirty="0"/>
          </a:p>
          <a:p>
            <a:r>
              <a:rPr lang="el-GR" dirty="0"/>
              <a:t>Πλέον επικεντρώνομαι στον εικονικό κόσμο</a:t>
            </a:r>
            <a:r>
              <a:rPr lang="en-US" dirty="0"/>
              <a:t> </a:t>
            </a:r>
            <a:r>
              <a:rPr lang="el-GR" dirty="0"/>
              <a:t>κυρίως με </a:t>
            </a:r>
            <a:r>
              <a:rPr lang="en-US" dirty="0"/>
              <a:t>video-games</a:t>
            </a:r>
            <a:r>
              <a:rPr lang="el-GR" dirty="0"/>
              <a:t> με πολλαπλούς παίχτες στην </a:t>
            </a:r>
            <a:r>
              <a:rPr lang="en-US" dirty="0"/>
              <a:t>Unreal Engine</a:t>
            </a:r>
            <a:endParaRPr lang="el-GR" dirty="0"/>
          </a:p>
          <a:p>
            <a:endParaRPr lang="el-GR" dirty="0"/>
          </a:p>
          <a:p>
            <a:r>
              <a:rPr lang="el-GR" dirty="0"/>
              <a:t>Στα </a:t>
            </a:r>
            <a:r>
              <a:rPr lang="en-US" dirty="0"/>
              <a:t>link</a:t>
            </a:r>
            <a:r>
              <a:rPr lang="el-GR" dirty="0"/>
              <a:t> θα βρείτε πληροφορίες και το </a:t>
            </a:r>
            <a:r>
              <a:rPr lang="en-US" dirty="0"/>
              <a:t>portfolio </a:t>
            </a:r>
            <a:r>
              <a:rPr lang="el-GR" dirty="0"/>
              <a:t>μου.</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a:t>
            </a:fld>
            <a:endParaRPr lang="en-US" dirty="0"/>
          </a:p>
        </p:txBody>
      </p:sp>
    </p:spTree>
    <p:extLst>
      <p:ext uri="{BB962C8B-B14F-4D97-AF65-F5344CB8AC3E}">
        <p14:creationId xmlns:p14="http://schemas.microsoft.com/office/powerpoint/2010/main" val="1364859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Ο κύκλος της εξελίξεις που η κάθε ενότητα είναι προϊόν τις προηγούμενης που σημαίνει δεν είναι </a:t>
            </a:r>
            <a:r>
              <a:rPr lang="en-US" dirty="0"/>
              <a:t>standalone </a:t>
            </a:r>
            <a:r>
              <a:rPr lang="el-GR" dirty="0"/>
              <a:t>αλλά όλα συνδέονται μεταξύ τους όπως και τα </a:t>
            </a:r>
            <a:r>
              <a:rPr lang="en-US" dirty="0"/>
              <a:t>application programmable interfaces (API).</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Observation!! </a:t>
            </a:r>
            <a:r>
              <a:rPr lang="el-GR" dirty="0"/>
              <a:t>όπως είπε και ο μαθηματικός αλλά και παίχτης σκάκι </a:t>
            </a:r>
            <a:r>
              <a:rPr lang="en-US" dirty="0"/>
              <a:t>MAX EUWE </a:t>
            </a:r>
            <a:r>
              <a:rPr lang="el-GR" dirty="0"/>
              <a:t>Η στρατηγική θέλει σκέψη, η τακτική θέλει παρατήρηση.</a:t>
            </a:r>
            <a:r>
              <a:rPr lang="en-US" dirty="0"/>
              <a:t> - </a:t>
            </a:r>
            <a:r>
              <a:rPr lang="en-US" sz="1800" b="0" i="0" u="none" strike="sngStrike" dirty="0">
                <a:solidFill>
                  <a:srgbClr val="101010"/>
                </a:solidFill>
                <a:effectLst/>
                <a:latin typeface="Arial" panose="020B0604020202020204" pitchFamily="34" charset="0"/>
              </a:rPr>
              <a:t>Strategy requires thought, tactics require observation.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20</a:t>
            </a:fld>
            <a:endParaRPr lang="en-US" dirty="0"/>
          </a:p>
        </p:txBody>
      </p:sp>
    </p:spTree>
    <p:extLst>
      <p:ext uri="{BB962C8B-B14F-4D97-AF65-F5344CB8AC3E}">
        <p14:creationId xmlns:p14="http://schemas.microsoft.com/office/powerpoint/2010/main" val="3952626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Κατανόηση απαιτήσεων με έρευνα διαθέσιμων εργαλείων</a:t>
            </a:r>
          </a:p>
          <a:p>
            <a:endParaRPr lang="el-GR" dirty="0"/>
          </a:p>
          <a:p>
            <a:r>
              <a:rPr lang="el-GR" dirty="0"/>
              <a:t>Ποιες είναι οι βασικές απαιτήσεις διεκπεραιώσεις ενός </a:t>
            </a:r>
            <a:r>
              <a:rPr lang="en-US" dirty="0"/>
              <a:t>project? </a:t>
            </a:r>
          </a:p>
          <a:p>
            <a:r>
              <a:rPr lang="el-GR" dirty="0"/>
              <a:t>Ξεκινώντας κάνοντας έρευνα στα εργαλεία που υπάρχουν και ποιο οφέλη περισσότερο την συγκεκριμένη δουλειά? </a:t>
            </a:r>
            <a:endParaRPr lang="en-US" dirty="0"/>
          </a:p>
          <a:p>
            <a:r>
              <a:rPr lang="el-GR" dirty="0"/>
              <a:t>Σύμφωνα με τις δυνατότητες </a:t>
            </a:r>
            <a:r>
              <a:rPr lang="en-US" dirty="0"/>
              <a:t>stability</a:t>
            </a:r>
            <a:r>
              <a:rPr lang="el-GR" dirty="0"/>
              <a:t> του εργαλείου, </a:t>
            </a:r>
            <a:r>
              <a:rPr lang="en-US" dirty="0"/>
              <a:t>community (help, tutorials), streamlined workflow </a:t>
            </a:r>
            <a:r>
              <a:rPr lang="el-GR" dirty="0"/>
              <a:t>και οικοσύστημα για τον χρήστη.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21</a:t>
            </a:fld>
            <a:endParaRPr lang="en-US" dirty="0"/>
          </a:p>
        </p:txBody>
      </p:sp>
    </p:spTree>
    <p:extLst>
      <p:ext uri="{BB962C8B-B14F-4D97-AF65-F5344CB8AC3E}">
        <p14:creationId xmlns:p14="http://schemas.microsoft.com/office/powerpoint/2010/main" val="1497768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παρελθόν ο παραδοσιακός τρόπος </a:t>
            </a:r>
            <a:r>
              <a:rPr lang="en-US" dirty="0"/>
              <a:t>rendering </a:t>
            </a:r>
            <a:r>
              <a:rPr lang="el-GR" dirty="0"/>
              <a:t>σε εποχές 1990 γινόταν με </a:t>
            </a:r>
            <a:r>
              <a:rPr lang="en-US" dirty="0"/>
              <a:t>ray-cast</a:t>
            </a:r>
            <a:endParaRPr lang="el-GR" dirty="0"/>
          </a:p>
          <a:p>
            <a:endParaRPr lang="el-GR" dirty="0"/>
          </a:p>
          <a:p>
            <a:r>
              <a:rPr lang="el-GR" dirty="0"/>
              <a:t>Τα παιχνίδια ήταν 90 μοιρών γωνίες του εδάφους με το τοίχο και δημιουργούνταν από </a:t>
            </a:r>
            <a:r>
              <a:rPr lang="en-US" dirty="0"/>
              <a:t>2D Plane Projection </a:t>
            </a:r>
            <a:r>
              <a:rPr lang="el-GR" dirty="0"/>
              <a:t>ένα </a:t>
            </a:r>
            <a:r>
              <a:rPr lang="en-US" dirty="0"/>
              <a:t>3D</a:t>
            </a:r>
            <a:r>
              <a:rPr lang="el-GR" dirty="0"/>
              <a:t> </a:t>
            </a:r>
            <a:r>
              <a:rPr lang="en-US" dirty="0"/>
              <a:t>environment</a:t>
            </a:r>
          </a:p>
          <a:p>
            <a:endParaRPr lang="en-US" dirty="0"/>
          </a:p>
          <a:p>
            <a:r>
              <a:rPr lang="el-GR" dirty="0"/>
              <a:t>Πλέον λόγο ισχυρότερου υλικού αλλά και αλγορίθμων έχουμε το </a:t>
            </a:r>
            <a:r>
              <a:rPr lang="en-US" dirty="0"/>
              <a:t>ray trace </a:t>
            </a:r>
            <a:r>
              <a:rPr lang="el-GR" dirty="0"/>
              <a:t>με περισσότερα </a:t>
            </a:r>
            <a:r>
              <a:rPr lang="en-US" dirty="0"/>
              <a:t>rays.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22</a:t>
            </a:fld>
            <a:endParaRPr lang="en-US" dirty="0"/>
          </a:p>
        </p:txBody>
      </p:sp>
    </p:spTree>
    <p:extLst>
      <p:ext uri="{BB962C8B-B14F-4D97-AF65-F5344CB8AC3E}">
        <p14:creationId xmlns:p14="http://schemas.microsoft.com/office/powerpoint/2010/main" val="2216904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συγκεκριμένο </a:t>
            </a:r>
            <a:r>
              <a:rPr lang="en-US" dirty="0"/>
              <a:t>project</a:t>
            </a:r>
            <a:r>
              <a:rPr lang="el-GR" dirty="0"/>
              <a:t> επιλέχτηκε η </a:t>
            </a:r>
            <a:r>
              <a:rPr lang="en-US" dirty="0"/>
              <a:t>Unreal Engine 5 </a:t>
            </a:r>
            <a:r>
              <a:rPr lang="el-GR" dirty="0"/>
              <a:t>και είναι </a:t>
            </a:r>
            <a:r>
              <a:rPr lang="en-US" dirty="0"/>
              <a:t>source available </a:t>
            </a:r>
            <a:r>
              <a:rPr lang="el-GR" dirty="0"/>
              <a:t>αλλά όχι </a:t>
            </a:r>
            <a:r>
              <a:rPr lang="en-US" dirty="0"/>
              <a:t>open-source </a:t>
            </a:r>
            <a:r>
              <a:rPr lang="el-GR" dirty="0"/>
              <a:t>αυτό φέρνει πολλά πλεονεκτήματα και για τους </a:t>
            </a:r>
            <a:r>
              <a:rPr lang="en-US" dirty="0"/>
              <a:t>contributors </a:t>
            </a:r>
            <a:r>
              <a:rPr lang="el-GR" dirty="0"/>
              <a:t>αλλά και για το μέλλον της.</a:t>
            </a:r>
          </a:p>
          <a:p>
            <a:endParaRPr lang="el-GR" dirty="0"/>
          </a:p>
          <a:p>
            <a:r>
              <a:rPr lang="el-GR" dirty="0"/>
              <a:t>Καθώς η δυνατότητες της έχουν ξεχωρίσει τα τελευταία χρόνια ιδίως με την έλευση της έκδοσης 5 πριν λίγους μήνες, όλοι οι κολοσσοί της ΑΑΑ </a:t>
            </a:r>
            <a:r>
              <a:rPr lang="en-US" dirty="0"/>
              <a:t>gaming </a:t>
            </a:r>
            <a:r>
              <a:rPr lang="el-GR" dirty="0"/>
              <a:t>βιομηχανίας πλέον άρχισαν να την χρησιμοποιούν.</a:t>
            </a:r>
          </a:p>
          <a:p>
            <a:endParaRPr lang="el-GR" dirty="0"/>
          </a:p>
          <a:p>
            <a:endParaRPr lang="el-GR" dirty="0"/>
          </a:p>
          <a:p>
            <a:endParaRPr lang="el-GR"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23</a:t>
            </a:fld>
            <a:endParaRPr lang="en-US" dirty="0"/>
          </a:p>
        </p:txBody>
      </p:sp>
    </p:spTree>
    <p:extLst>
      <p:ext uri="{BB962C8B-B14F-4D97-AF65-F5344CB8AC3E}">
        <p14:creationId xmlns:p14="http://schemas.microsoft.com/office/powerpoint/2010/main" val="2623692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κάποια </a:t>
            </a:r>
            <a:r>
              <a:rPr lang="en-US" dirty="0"/>
              <a:t>gameplay mechanics </a:t>
            </a:r>
            <a:r>
              <a:rPr lang="el-GR" dirty="0"/>
              <a:t>από τίτλους παιχνιδιού που κουβαλούν την έννοια του </a:t>
            </a:r>
            <a:r>
              <a:rPr lang="en-US" dirty="0"/>
              <a:t>metaverse</a:t>
            </a:r>
            <a:r>
              <a:rPr lang="el-GR" dirty="0"/>
              <a:t> εν μέρη.</a:t>
            </a:r>
            <a:endParaRPr lang="en-US"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sz="1200" strike="sngStrike" dirty="0">
                <a:latin typeface="Arial" panose="020B0604020202020204" pitchFamily="34" charset="0"/>
                <a:cs typeface="Arial" panose="020B0604020202020204" pitchFamily="34" charset="0"/>
              </a:rPr>
              <a:t>Ένα </a:t>
            </a:r>
            <a:r>
              <a:rPr lang="en-US" sz="1200" strike="sngStrike" dirty="0">
                <a:latin typeface="Arial" panose="020B0604020202020204" pitchFamily="34" charset="0"/>
                <a:cs typeface="Arial" panose="020B0604020202020204" pitchFamily="34" charset="0"/>
              </a:rPr>
              <a:t>multi-platform</a:t>
            </a:r>
            <a:r>
              <a:rPr lang="el-GR" sz="1200" strike="sngStrike" dirty="0">
                <a:latin typeface="Arial" panose="020B0604020202020204" pitchFamily="34" charset="0"/>
                <a:cs typeface="Arial" panose="020B0604020202020204" pitchFamily="34" charset="0"/>
              </a:rPr>
              <a:t> κεντρικό μέρος για παρέα με φίλους/οικογένειες, εξερεύνηση, ψυχαγωγία, μάθηση και το πιο σημαντικό είναι συνεπές με την τεράστια εξέλιξη και ανάπτυξη για τα επόμενα χρόνια. Δεν είναι απλώς ένα παιχνίδι, είναι ένα μέρος. Ένα εικονικό σύμπαν.</a:t>
            </a:r>
            <a:endParaRPr lang="en-US" sz="1200" strike="sngStrike"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24</a:t>
            </a:fld>
            <a:endParaRPr lang="en-US" dirty="0"/>
          </a:p>
        </p:txBody>
      </p:sp>
    </p:spTree>
    <p:extLst>
      <p:ext uri="{BB962C8B-B14F-4D97-AF65-F5344CB8AC3E}">
        <p14:creationId xmlns:p14="http://schemas.microsoft.com/office/powerpoint/2010/main" val="2196702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trike="sngStrike" dirty="0"/>
              <a:t>Game population Charts</a:t>
            </a:r>
          </a:p>
          <a:p>
            <a:endParaRPr lang="en-US" dirty="0"/>
          </a:p>
          <a:p>
            <a:r>
              <a:rPr lang="el-GR" dirty="0"/>
              <a:t>Όταν αναφερόμαστε ότι οι αριθμοί δεν πολλοί μετράν είναι διότι υπάρχουν πολλοί παράγοντας επιτυχίας ενός προϊόντος πέρα από την μηχανική. Για να πετύχει πρέπει σε επίπεδο </a:t>
            </a:r>
            <a:r>
              <a:rPr lang="en-US" dirty="0"/>
              <a:t>Product, Engineer, Market </a:t>
            </a:r>
            <a:r>
              <a:rPr lang="el-GR" dirty="0"/>
              <a:t>να είναι άριστο</a:t>
            </a:r>
          </a:p>
          <a:p>
            <a:endParaRPr lang="el-GR" dirty="0"/>
          </a:p>
          <a:p>
            <a:r>
              <a:rPr lang="el-GR" dirty="0"/>
              <a:t>Δηλαδή το προϊόν να είναι χρήσιμο να έχει καλή προσεγγίσει στην λύση του προβλήματος αλγοριθμικά και αρχιτεκτονικά, συνδυάζοντας το με το </a:t>
            </a:r>
            <a:r>
              <a:rPr lang="en-US" dirty="0"/>
              <a:t>user experience </a:t>
            </a:r>
            <a:r>
              <a:rPr lang="el-GR" dirty="0"/>
              <a:t>για μια θετική </a:t>
            </a:r>
            <a:r>
              <a:rPr lang="en-US" dirty="0"/>
              <a:t>streamlined</a:t>
            </a:r>
            <a:r>
              <a:rPr lang="el-GR" dirty="0"/>
              <a:t> εμπειρία από τον χρήστη και </a:t>
            </a:r>
            <a:r>
              <a:rPr lang="en-US" dirty="0"/>
              <a:t>marketing target </a:t>
            </a:r>
            <a:r>
              <a:rPr lang="el-GR" dirty="0"/>
              <a:t>ως προς την προώθηση &amp; </a:t>
            </a:r>
            <a:r>
              <a:rPr lang="en-US" dirty="0"/>
              <a:t>Feedback </a:t>
            </a:r>
            <a:r>
              <a:rPr lang="el-GR" dirty="0"/>
              <a:t>αλλά και μέσα από αυτό</a:t>
            </a:r>
            <a:r>
              <a:rPr lang="en-US" dirty="0"/>
              <a:t> continual improvement</a:t>
            </a:r>
            <a:r>
              <a:rPr lang="el-GR"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25</a:t>
            </a:fld>
            <a:endParaRPr lang="en-US" dirty="0"/>
          </a:p>
        </p:txBody>
      </p:sp>
    </p:spTree>
    <p:extLst>
      <p:ext uri="{BB962C8B-B14F-4D97-AF65-F5344CB8AC3E}">
        <p14:creationId xmlns:p14="http://schemas.microsoft.com/office/powerpoint/2010/main" val="701762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Όπως είχαμε αναφέρει κάνοντας «παρατήρηση» των επιτυχημένων παιχνιδιών και μηχανισμών μπορούμε να αποσυνθέσουμε και να προβούμε σε καινοτομίες ακολουθώντας δοκιμές μέσο χρήσης </a:t>
            </a:r>
            <a:r>
              <a:rPr lang="en-US" dirty="0"/>
              <a:t>product reverse engineering.</a:t>
            </a:r>
          </a:p>
          <a:p>
            <a:r>
              <a:rPr lang="el-GR" dirty="0"/>
              <a:t>Εύρεση </a:t>
            </a:r>
            <a:r>
              <a:rPr lang="en-US" dirty="0"/>
              <a:t>formulas = </a:t>
            </a:r>
            <a:r>
              <a:rPr lang="el-GR" dirty="0"/>
              <a:t>τροποποίηση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26</a:t>
            </a:fld>
            <a:endParaRPr lang="en-US" dirty="0"/>
          </a:p>
        </p:txBody>
      </p:sp>
    </p:spTree>
    <p:extLst>
      <p:ext uri="{BB962C8B-B14F-4D97-AF65-F5344CB8AC3E}">
        <p14:creationId xmlns:p14="http://schemas.microsoft.com/office/powerpoint/2010/main" val="20313455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«Στην εποχή της ψηφιακής τεχνολογίας, κάθε επιχείρηση είναι μια επιχείρηση λογισμικού.</a:t>
            </a:r>
          </a:p>
          <a:p>
            <a:r>
              <a:rPr lang="el-GR" dirty="0"/>
              <a:t>Η ευελιξία δεν είναι επιλογή ή κάτι μόνο για τεχνικές ομάδες, είναι </a:t>
            </a:r>
            <a:r>
              <a:rPr lang="en-US" dirty="0"/>
              <a:t>business imperative</a:t>
            </a:r>
            <a:r>
              <a:rPr lang="el-GR" dirty="0"/>
              <a:t>».</a:t>
            </a:r>
            <a:endParaRPr lang="en-US" dirty="0"/>
          </a:p>
          <a:p>
            <a:endParaRPr lang="en-US" dirty="0"/>
          </a:p>
          <a:p>
            <a:r>
              <a:rPr lang="el-GR" dirty="0" err="1"/>
              <a:t>Δηλαδη</a:t>
            </a:r>
            <a:r>
              <a:rPr lang="el-GR" dirty="0"/>
              <a:t> πρέπει να υπάρξει </a:t>
            </a:r>
            <a:r>
              <a:rPr lang="en-US" dirty="0"/>
              <a:t>agility </a:t>
            </a:r>
            <a:r>
              <a:rPr lang="el-GR" dirty="0"/>
              <a:t>και το να </a:t>
            </a:r>
            <a:r>
              <a:rPr lang="el-GR" dirty="0" err="1"/>
              <a:t>υπαρξει</a:t>
            </a:r>
            <a:r>
              <a:rPr lang="el-GR" dirty="0"/>
              <a:t> </a:t>
            </a:r>
            <a:r>
              <a:rPr lang="el-GR" dirty="0" err="1"/>
              <a:t>εννούμε</a:t>
            </a:r>
            <a:r>
              <a:rPr lang="el-GR" dirty="0"/>
              <a:t> </a:t>
            </a:r>
            <a:r>
              <a:rPr lang="el-GR" dirty="0" err="1"/>
              <a:t>ριζικα</a:t>
            </a:r>
            <a:r>
              <a:rPr lang="el-GR" dirty="0"/>
              <a:t> λειτουργική ώστε να προχωρήσει από </a:t>
            </a:r>
            <a:r>
              <a:rPr lang="en-US" dirty="0"/>
              <a:t>idea -&gt; reality to project vision.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27</a:t>
            </a:fld>
            <a:endParaRPr lang="en-US" dirty="0"/>
          </a:p>
        </p:txBody>
      </p:sp>
    </p:spTree>
    <p:extLst>
      <p:ext uri="{BB962C8B-B14F-4D97-AF65-F5344CB8AC3E}">
        <p14:creationId xmlns:p14="http://schemas.microsoft.com/office/powerpoint/2010/main" val="2778896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Ευχαριστούμε!</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28</a:t>
            </a:fld>
            <a:endParaRPr lang="en-US" dirty="0"/>
          </a:p>
        </p:txBody>
      </p:sp>
    </p:spTree>
    <p:extLst>
      <p:ext uri="{BB962C8B-B14F-4D97-AF65-F5344CB8AC3E}">
        <p14:creationId xmlns:p14="http://schemas.microsoft.com/office/powerpoint/2010/main" val="50773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Θερμές ευχαριστίες στην οικογένεια μου και καθηγητές μου του Μητροπολιτικού ιδιαίτερα στον ΄Μέντορα μου Δόκτορα Χρήστος </a:t>
            </a:r>
            <a:r>
              <a:rPr lang="el-GR" dirty="0" err="1"/>
              <a:t>Φραντζίδη</a:t>
            </a:r>
            <a:r>
              <a:rPr lang="el-GR"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a:t>
            </a:fld>
            <a:endParaRPr lang="en-US" dirty="0"/>
          </a:p>
        </p:txBody>
      </p:sp>
    </p:spTree>
    <p:extLst>
      <p:ext uri="{BB962C8B-B14F-4D97-AF65-F5344CB8AC3E}">
        <p14:creationId xmlns:p14="http://schemas.microsoft.com/office/powerpoint/2010/main" val="364621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βίντεο θα δούμε ένα </a:t>
            </a:r>
            <a:r>
              <a:rPr lang="en-US" dirty="0"/>
              <a:t>third party module to VoIP </a:t>
            </a:r>
            <a:r>
              <a:rPr lang="el-GR" dirty="0"/>
              <a:t>σε </a:t>
            </a:r>
            <a:r>
              <a:rPr lang="en-US" dirty="0"/>
              <a:t>showcase </a:t>
            </a:r>
            <a:r>
              <a:rPr lang="el-GR" dirty="0"/>
              <a:t>φυσικά δεν είναι ο σωστός τρόπος να δοκιμάσεις έτσι τον μηχανισμό διότι θέλει διαφορετικά </a:t>
            </a:r>
            <a:r>
              <a:rPr lang="en-US" dirty="0"/>
              <a:t>game instances </a:t>
            </a:r>
            <a:r>
              <a:rPr lang="el-GR" dirty="0"/>
              <a:t>σε διαφορετικούς φυσικούς υπολογιστές.</a:t>
            </a:r>
          </a:p>
          <a:p>
            <a:endParaRPr lang="el-GR" dirty="0"/>
          </a:p>
          <a:p>
            <a:r>
              <a:rPr lang="el-GR" dirty="0"/>
              <a:t>Αυτό που βλέπεται είναι ένας μηχανισμός ενσωματωμένος σε έναν τρισδιάστατο κόσμο και </a:t>
            </a:r>
            <a:r>
              <a:rPr lang="en-US" dirty="0"/>
              <a:t>Multiplayer(client server </a:t>
            </a:r>
            <a:r>
              <a:rPr lang="el-GR" dirty="0"/>
              <a:t>επικοινωνία), μια πλατφόρμα δηλαδή που είναι</a:t>
            </a:r>
            <a:r>
              <a:rPr lang="en-US" dirty="0"/>
              <a:t> abstracted </a:t>
            </a:r>
            <a:r>
              <a:rPr lang="el-GR" dirty="0"/>
              <a:t>Και μπορεί να ενσωματωθεί σε οποιοδήποτε περιβάλλον με χαρακτήρα παίχτη πρώτου προσώπου είτε τρίτου προσώπου.</a:t>
            </a:r>
          </a:p>
          <a:p>
            <a:endParaRPr lang="el-GR" dirty="0"/>
          </a:p>
          <a:p>
            <a:r>
              <a:rPr lang="el-GR" dirty="0"/>
              <a:t>Παρατηρώντας έχουμε 4 παίχτες</a:t>
            </a:r>
            <a:r>
              <a:rPr lang="en-US" dirty="0"/>
              <a:t> </a:t>
            </a:r>
            <a:r>
              <a:rPr lang="el-GR" dirty="0"/>
              <a:t>(4 </a:t>
            </a:r>
            <a:r>
              <a:rPr lang="en-US" dirty="0"/>
              <a:t>game instances </a:t>
            </a:r>
            <a:r>
              <a:rPr lang="el-GR" dirty="0"/>
              <a:t>τοπικά) η οποίοι κρατάν μια συσκευή πομπού όπως κινητό τηλέφωνο ή </a:t>
            </a:r>
            <a:r>
              <a:rPr lang="en-US" dirty="0"/>
              <a:t>Radio walkie talkie. </a:t>
            </a:r>
            <a:r>
              <a:rPr lang="el-GR" dirty="0"/>
              <a:t> Ο κάθε παίχτης μέσω ίδιας συχνότητας η λίστας επαφών μπορεί να καλέσει έναν η παραπάνω παίχτες και να διαδίδει την φωνή του σε </a:t>
            </a:r>
            <a:r>
              <a:rPr lang="en-US" dirty="0"/>
              <a:t>Wired Area Network </a:t>
            </a:r>
            <a:r>
              <a:rPr lang="el-GR" dirty="0"/>
              <a:t>η και </a:t>
            </a:r>
            <a:r>
              <a:rPr lang="en-US" dirty="0"/>
              <a:t>Local Area Network. </a:t>
            </a:r>
            <a:r>
              <a:rPr lang="el-GR" dirty="0"/>
              <a:t>Το Κάθε </a:t>
            </a:r>
            <a:r>
              <a:rPr lang="en-US" dirty="0"/>
              <a:t>Action </a:t>
            </a:r>
            <a:r>
              <a:rPr lang="el-GR" dirty="0"/>
              <a:t>πρέπει να γίνει σωστά </a:t>
            </a:r>
            <a:r>
              <a:rPr lang="en-US" dirty="0"/>
              <a:t>replicate </a:t>
            </a:r>
            <a:r>
              <a:rPr lang="el-GR" dirty="0"/>
              <a:t>διότι είναι </a:t>
            </a:r>
            <a:r>
              <a:rPr lang="en-US" dirty="0"/>
              <a:t>Multiplayer </a:t>
            </a:r>
            <a:r>
              <a:rPr lang="el-GR" dirty="0"/>
              <a:t>δηλαδή και τα </a:t>
            </a:r>
            <a:r>
              <a:rPr lang="en-US" dirty="0"/>
              <a:t>visual </a:t>
            </a:r>
            <a:r>
              <a:rPr lang="el-GR" dirty="0"/>
              <a:t>και </a:t>
            </a:r>
            <a:r>
              <a:rPr lang="en-US" dirty="0"/>
              <a:t>audio </a:t>
            </a:r>
            <a:r>
              <a:rPr lang="el-GR" dirty="0"/>
              <a:t>πρέπει να διαδοθούν σε όλους κάτι που δεν ισχύει σε </a:t>
            </a:r>
            <a:r>
              <a:rPr lang="en-US" dirty="0"/>
              <a:t>solo/SinglePlayer games.</a:t>
            </a:r>
          </a:p>
          <a:p>
            <a:endParaRPr lang="el-GR" dirty="0"/>
          </a:p>
          <a:p>
            <a:r>
              <a:rPr lang="el-GR" dirty="0"/>
              <a:t>Επίσης για ένα βήμα ακόμα πιο κοντά στην ρεαλιστική προσομοιώσει χρησιμοποιήθηκαν τεχνικές για Περιοχές περιορισμένης λήψης/αποστολής και διαμορφώσεις ήχου με εξασθένηση, αλλοίωση η και πλήρως απώλεια ήχου.</a:t>
            </a:r>
            <a:endParaRPr lang="en-US"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4</a:t>
            </a:fld>
            <a:endParaRPr lang="en-US" dirty="0"/>
          </a:p>
        </p:txBody>
      </p:sp>
    </p:spTree>
    <p:extLst>
      <p:ext uri="{BB962C8B-B14F-4D97-AF65-F5344CB8AC3E}">
        <p14:creationId xmlns:p14="http://schemas.microsoft.com/office/powerpoint/2010/main" val="24465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Αυτό που συμβαίνει είναι ο διακομιστής ξεκινάει μια συνεδρία με ένα </a:t>
            </a:r>
            <a:r>
              <a:rPr lang="en-US" dirty="0"/>
              <a:t>subsystem </a:t>
            </a:r>
            <a:r>
              <a:rPr lang="el-GR" dirty="0"/>
              <a:t>όπως το </a:t>
            </a:r>
            <a:r>
              <a:rPr lang="en-US" dirty="0"/>
              <a:t>Steam </a:t>
            </a:r>
            <a:r>
              <a:rPr lang="el-GR" dirty="0"/>
              <a:t>και δημιουργεί ένα </a:t>
            </a:r>
            <a:r>
              <a:rPr lang="en-US" dirty="0"/>
              <a:t>entry </a:t>
            </a:r>
            <a:r>
              <a:rPr lang="el-GR" dirty="0"/>
              <a:t>ώστε να τον βρούνε οι υπόλοιποι παίχτες.</a:t>
            </a:r>
          </a:p>
          <a:p>
            <a:endParaRPr lang="el-GR" dirty="0"/>
          </a:p>
          <a:p>
            <a:r>
              <a:rPr lang="el-GR" dirty="0"/>
              <a:t>Ένας πελάτης κατόπιν συνδέεται σε αυτόν.</a:t>
            </a:r>
          </a:p>
          <a:p>
            <a:endParaRPr lang="el-GR" dirty="0"/>
          </a:p>
          <a:p>
            <a:r>
              <a:rPr lang="el-GR" dirty="0"/>
              <a:t>Για να επικοινωνήσουν απομακρυσμένα οι δύο κόμβοι πρέπει να πάρουν έναν πομπό</a:t>
            </a:r>
            <a:r>
              <a:rPr lang="en-US" dirty="0"/>
              <a:t> (transmitter)</a:t>
            </a:r>
            <a:r>
              <a:rPr lang="el-GR" dirty="0"/>
              <a:t> και να ενεργοποιήσουν την αποστολή σήματος.</a:t>
            </a:r>
          </a:p>
          <a:p>
            <a:endParaRPr lang="el-GR" dirty="0"/>
          </a:p>
          <a:p>
            <a:r>
              <a:rPr lang="el-GR" dirty="0"/>
              <a:t>Παρατηρούμε πολλαπλά υποσυστήματα και όχι μόνο το</a:t>
            </a:r>
            <a:r>
              <a:rPr lang="en-US" dirty="0"/>
              <a:t> VoIP </a:t>
            </a:r>
            <a:r>
              <a:rPr lang="el-GR" dirty="0"/>
              <a:t>για να έρθουμε σε αυτήν την 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5</a:t>
            </a:fld>
            <a:endParaRPr lang="en-US" dirty="0"/>
          </a:p>
        </p:txBody>
      </p:sp>
    </p:spTree>
    <p:extLst>
      <p:ext uri="{BB962C8B-B14F-4D97-AF65-F5344CB8AC3E}">
        <p14:creationId xmlns:p14="http://schemas.microsoft.com/office/powerpoint/2010/main" val="17611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το αντίστοιχο </a:t>
            </a:r>
            <a:r>
              <a:rPr lang="en-US" dirty="0"/>
              <a:t>High Level Business process model </a:t>
            </a:r>
            <a:r>
              <a:rPr lang="el-GR" dirty="0"/>
              <a:t>του συστήματος</a:t>
            </a:r>
            <a:r>
              <a:rPr lang="en-US" dirty="0"/>
              <a:t> </a:t>
            </a:r>
            <a:r>
              <a:rPr lang="el-GR" dirty="0"/>
              <a:t>επικοινωνίας των </a:t>
            </a:r>
            <a:r>
              <a:rPr lang="en-US" dirty="0"/>
              <a:t>subsystem.</a:t>
            </a:r>
          </a:p>
          <a:p>
            <a:r>
              <a:rPr lang="el-GR" dirty="0"/>
              <a:t>Τα </a:t>
            </a:r>
            <a:r>
              <a:rPr lang="en-US" dirty="0"/>
              <a:t>Processes </a:t>
            </a:r>
            <a:r>
              <a:rPr lang="el-GR" dirty="0"/>
              <a:t>εφαρμόζουν </a:t>
            </a:r>
            <a:r>
              <a:rPr lang="en-US" dirty="0"/>
              <a:t>client-server </a:t>
            </a:r>
            <a:r>
              <a:rPr lang="el-GR" dirty="0"/>
              <a:t>μοντέλο μέσο </a:t>
            </a:r>
            <a:r>
              <a:rPr lang="en-US" dirty="0"/>
              <a:t>Authority</a:t>
            </a:r>
            <a:r>
              <a:rPr lang="el-GR" dirty="0"/>
              <a:t> όλες οι επικοινωνίες και </a:t>
            </a:r>
            <a:r>
              <a:rPr lang="en-US" dirty="0"/>
              <a:t>Remote Call Procedures (RPC)</a:t>
            </a:r>
          </a:p>
        </p:txBody>
      </p:sp>
      <p:sp>
        <p:nvSpPr>
          <p:cNvPr id="4" name="Slide Number Placeholder 3"/>
          <p:cNvSpPr>
            <a:spLocks noGrp="1"/>
          </p:cNvSpPr>
          <p:nvPr>
            <p:ph type="sldNum" sz="quarter" idx="5"/>
          </p:nvPr>
        </p:nvSpPr>
        <p:spPr/>
        <p:txBody>
          <a:bodyPr/>
          <a:lstStyle/>
          <a:p>
            <a:fld id="{93322314-975C-554B-8A12-FD962E3F8AC7}" type="slidenum">
              <a:rPr lang="en-US" smtClean="0"/>
              <a:pPr/>
              <a:t>6</a:t>
            </a:fld>
            <a:endParaRPr lang="en-US" dirty="0"/>
          </a:p>
        </p:txBody>
      </p:sp>
    </p:spTree>
    <p:extLst>
      <p:ext uri="{BB962C8B-B14F-4D97-AF65-F5344CB8AC3E}">
        <p14:creationId xmlns:p14="http://schemas.microsoft.com/office/powerpoint/2010/main" val="3138642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Εδώ θα βρείτε σχετικά βίντεο με το </a:t>
            </a:r>
            <a:r>
              <a:rPr lang="en-US" dirty="0"/>
              <a:t>Project</a:t>
            </a:r>
          </a:p>
        </p:txBody>
      </p:sp>
      <p:sp>
        <p:nvSpPr>
          <p:cNvPr id="4" name="Slide Number Placeholder 3"/>
          <p:cNvSpPr>
            <a:spLocks noGrp="1"/>
          </p:cNvSpPr>
          <p:nvPr>
            <p:ph type="sldNum" sz="quarter" idx="5"/>
          </p:nvPr>
        </p:nvSpPr>
        <p:spPr/>
        <p:txBody>
          <a:bodyPr/>
          <a:lstStyle/>
          <a:p>
            <a:fld id="{93322314-975C-554B-8A12-FD962E3F8AC7}" type="slidenum">
              <a:rPr lang="en-US" smtClean="0"/>
              <a:pPr/>
              <a:t>7</a:t>
            </a:fld>
            <a:endParaRPr lang="en-US" dirty="0"/>
          </a:p>
        </p:txBody>
      </p:sp>
    </p:spTree>
    <p:extLst>
      <p:ext uri="{BB962C8B-B14F-4D97-AF65-F5344CB8AC3E}">
        <p14:creationId xmlns:p14="http://schemas.microsoft.com/office/powerpoint/2010/main" val="1964823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t>ΠΕΡΙΛΗΨΗ</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effectLst/>
                <a:latin typeface="Arial" panose="020B0604020202020204" pitchFamily="34" charset="0"/>
                <a:ea typeface="Calibri" panose="020F0502020204030204" pitchFamily="34" charset="0"/>
                <a:cs typeface="Arial" panose="020B0604020202020204" pitchFamily="34" charset="0"/>
              </a:rPr>
              <a:t>Ο ψηφιακός κόσμος είναι προϊόν υψηλής συμμετοχής που τείνει να διατηρεί τους χρήστες του καθ' όλη τη διάρκεια/την αφήγηση ή τον αντικειμενικό στόχο. Στον πυρήνα της εφαρμογής του, από τους επιχειρηματικούς στόχους έως την παράδοση προϊόντος, βρίσκονται τα συστήματα βίντεο-παιχνιδιού. Η έρευνα επικεντρώνεται στα δημογραφικά δεδομένα προτιμήσεις εικονικών κόσμων καθώς και την καθηλωτική εμπειρία τους συγκρίνοντας το με αντίστοιχους τίτλους εμπορικής επιτυχίας στα υπερ. και τα κατά. Το σύστημα ανάπτυξης της παρούσας εργασίας είναι επικεντρωμένο στο </a:t>
            </a:r>
            <a:r>
              <a:rPr lang="en-US" dirty="0">
                <a:effectLst/>
                <a:latin typeface="Arial" panose="020B0604020202020204" pitchFamily="34" charset="0"/>
                <a:ea typeface="Calibri" panose="020F0502020204030204" pitchFamily="34" charset="0"/>
                <a:cs typeface="Arial" panose="020B0604020202020204" pitchFamily="34" charset="0"/>
              </a:rPr>
              <a:t>multiplayer survival horror experience </a:t>
            </a:r>
            <a:r>
              <a:rPr lang="el-GR" dirty="0">
                <a:effectLst/>
                <a:latin typeface="Arial" panose="020B0604020202020204" pitchFamily="34" charset="0"/>
                <a:ea typeface="Calibri" panose="020F0502020204030204" pitchFamily="34" charset="0"/>
                <a:cs typeface="Arial" panose="020B0604020202020204" pitchFamily="34" charset="0"/>
              </a:rPr>
              <a:t>όπως περιβαλλοντικές αλληλεπιδράσεις παίχτη και </a:t>
            </a:r>
            <a:r>
              <a:rPr lang="en-US" dirty="0">
                <a:effectLst/>
                <a:latin typeface="Arial" panose="020B0604020202020204" pitchFamily="34" charset="0"/>
                <a:ea typeface="Calibri" panose="020F0502020204030204" pitchFamily="34" charset="0"/>
                <a:cs typeface="Arial" panose="020B0604020202020204" pitchFamily="34" charset="0"/>
              </a:rPr>
              <a:t>real time communications</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Voice over IP</a:t>
            </a:r>
            <a:r>
              <a:rPr lang="el-GR" i="1" dirty="0">
                <a:effectLst/>
                <a:latin typeface="Arial" panose="020B0604020202020204" pitchFamily="34" charset="0"/>
                <a:ea typeface="Calibri" panose="020F0502020204030204" pitchFamily="34" charset="0"/>
                <a:cs typeface="Arial" panose="020B0604020202020204" pitchFamily="34" charset="0"/>
              </a:rPr>
              <a:t> - </a:t>
            </a:r>
            <a:r>
              <a:rPr lang="en-US" i="1" dirty="0">
                <a:effectLst/>
                <a:latin typeface="Arial" panose="020B0604020202020204" pitchFamily="34" charset="0"/>
                <a:ea typeface="Calibri" panose="020F0502020204030204" pitchFamily="34" charset="0"/>
                <a:cs typeface="Arial" panose="020B0604020202020204" pitchFamily="34" charset="0"/>
              </a:rPr>
              <a:t>VOIP</a:t>
            </a:r>
            <a:r>
              <a:rPr lang="el-GR" dirty="0">
                <a:effectLst/>
                <a:latin typeface="Arial" panose="020B0604020202020204" pitchFamily="34" charset="0"/>
                <a:ea typeface="Calibri" panose="020F0502020204030204" pitchFamily="34" charset="0"/>
                <a:cs typeface="Arial" panose="020B0604020202020204" pitchFamily="34" charset="0"/>
              </a:rPr>
              <a:t>) καθώς και την αρχιτεκτονική των συστημάτων δημιουργίας τους προγραμματιστικά αλλά και από άλλες πτυχές συμβάλλουσες όπως 3</a:t>
            </a:r>
            <a:r>
              <a:rPr lang="en-US" dirty="0">
                <a:effectLst/>
                <a:latin typeface="Arial" panose="020B0604020202020204" pitchFamily="34" charset="0"/>
                <a:ea typeface="Calibri" panose="020F0502020204030204" pitchFamily="34" charset="0"/>
                <a:cs typeface="Arial" panose="020B0604020202020204" pitchFamily="34" charset="0"/>
              </a:rPr>
              <a:t>D Architectural Visualization</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Sound Design</a:t>
            </a:r>
            <a:r>
              <a:rPr lang="el-GR" dirty="0">
                <a:effectLst/>
                <a:latin typeface="Arial" panose="020B0604020202020204" pitchFamily="34" charset="0"/>
                <a:ea typeface="Calibri" panose="020F0502020204030204" pitchFamily="34" charset="0"/>
                <a:cs typeface="Arial" panose="020B0604020202020204" pitchFamily="34" charset="0"/>
              </a:rPr>
              <a:t>. Η </a:t>
            </a:r>
            <a:r>
              <a:rPr lang="el-GR" dirty="0" err="1">
                <a:effectLst/>
                <a:latin typeface="Arial" panose="020B0604020202020204" pitchFamily="34" charset="0"/>
                <a:ea typeface="Calibri" panose="020F0502020204030204" pitchFamily="34" charset="0"/>
                <a:cs typeface="Arial" panose="020B0604020202020204" pitchFamily="34" charset="0"/>
              </a:rPr>
              <a:t>δοθουσες</a:t>
            </a:r>
            <a:r>
              <a:rPr lang="el-GR" dirty="0">
                <a:effectLst/>
                <a:latin typeface="Arial" panose="020B0604020202020204" pitchFamily="34" charset="0"/>
                <a:ea typeface="Calibri" panose="020F0502020204030204" pitchFamily="34" charset="0"/>
                <a:cs typeface="Arial" panose="020B0604020202020204" pitchFamily="34" charset="0"/>
              </a:rPr>
              <a:t> τεχνικές είναι </a:t>
            </a:r>
            <a:r>
              <a:rPr lang="en-US" dirty="0">
                <a:effectLst/>
                <a:latin typeface="Arial" panose="020B0604020202020204" pitchFamily="34" charset="0"/>
                <a:ea typeface="Calibri" panose="020F0502020204030204" pitchFamily="34" charset="0"/>
                <a:cs typeface="Arial" panose="020B0604020202020204" pitchFamily="34" charset="0"/>
              </a:rPr>
              <a:t>abstracted</a:t>
            </a:r>
            <a:r>
              <a:rPr lang="el-GR" dirty="0">
                <a:effectLst/>
                <a:latin typeface="Arial" panose="020B0604020202020204" pitchFamily="34" charset="0"/>
                <a:ea typeface="Calibri" panose="020F0502020204030204" pitchFamily="34" charset="0"/>
                <a:cs typeface="Arial" panose="020B0604020202020204" pitchFamily="34" charset="0"/>
              </a:rPr>
              <a:t> και μπορεί να συμβάλουν σαν </a:t>
            </a:r>
            <a:r>
              <a:rPr lang="en-US" dirty="0">
                <a:effectLst/>
                <a:latin typeface="Arial" panose="020B0604020202020204" pitchFamily="34" charset="0"/>
                <a:ea typeface="Calibri" panose="020F0502020204030204" pitchFamily="34" charset="0"/>
                <a:cs typeface="Arial" panose="020B0604020202020204" pitchFamily="34" charset="0"/>
              </a:rPr>
              <a:t>concept</a:t>
            </a:r>
            <a:r>
              <a:rPr lang="el-GR" dirty="0">
                <a:effectLst/>
                <a:latin typeface="Arial" panose="020B0604020202020204" pitchFamily="34" charset="0"/>
                <a:ea typeface="Calibri" panose="020F0502020204030204" pitchFamily="34" charset="0"/>
                <a:cs typeface="Arial" panose="020B0604020202020204" pitchFamily="34" charset="0"/>
              </a:rPr>
              <a:t> για κάθε είδους </a:t>
            </a:r>
            <a:r>
              <a:rPr lang="en-US" dirty="0">
                <a:effectLst/>
                <a:latin typeface="Arial" panose="020B0604020202020204" pitchFamily="34" charset="0"/>
                <a:ea typeface="Calibri" panose="020F0502020204030204" pitchFamily="34" charset="0"/>
                <a:cs typeface="Arial" panose="020B0604020202020204" pitchFamily="34" charset="0"/>
              </a:rPr>
              <a:t>genre game</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virtual world</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mechanic </a:t>
            </a:r>
            <a:r>
              <a:rPr lang="el-GR" dirty="0">
                <a:effectLst/>
                <a:latin typeface="Arial" panose="020B0604020202020204" pitchFamily="34" charset="0"/>
                <a:ea typeface="Calibri" panose="020F0502020204030204" pitchFamily="34" charset="0"/>
                <a:cs typeface="Arial" panose="020B0604020202020204" pitchFamily="34" charset="0"/>
              </a:rPr>
              <a:t>αλλά και σε κάθε είδους πλατφόρμας </a:t>
            </a:r>
            <a:r>
              <a:rPr lang="en-US" dirty="0">
                <a:effectLst/>
                <a:latin typeface="Arial" panose="020B0604020202020204" pitchFamily="34" charset="0"/>
                <a:ea typeface="Calibri" panose="020F0502020204030204" pitchFamily="34" charset="0"/>
                <a:cs typeface="Arial" panose="020B0604020202020204" pitchFamily="34" charset="0"/>
              </a:rPr>
              <a:t>AR</a:t>
            </a:r>
            <a:r>
              <a:rPr lang="el-GR" dirty="0">
                <a:effectLst/>
                <a:latin typeface="Arial" panose="020B0604020202020204" pitchFamily="34" charset="0"/>
                <a:ea typeface="Calibri" panose="020F0502020204030204" pitchFamily="34" charset="0"/>
                <a:cs typeface="Arial" panose="020B0604020202020204" pitchFamily="34" charset="0"/>
              </a:rPr>
              <a:t>/</a:t>
            </a:r>
            <a:r>
              <a:rPr lang="en-US" dirty="0">
                <a:effectLst/>
                <a:latin typeface="Arial" panose="020B0604020202020204" pitchFamily="34" charset="0"/>
                <a:ea typeface="Calibri" panose="020F0502020204030204" pitchFamily="34" charset="0"/>
                <a:cs typeface="Arial" panose="020B0604020202020204" pitchFamily="34" charset="0"/>
              </a:rPr>
              <a:t>VR</a:t>
            </a:r>
            <a:r>
              <a:rPr lang="el-GR" dirty="0">
                <a:effectLst/>
                <a:latin typeface="Arial" panose="020B0604020202020204" pitchFamily="34" charset="0"/>
                <a:ea typeface="Calibri" panose="020F0502020204030204" pitchFamily="34" charset="0"/>
                <a:cs typeface="Arial" panose="020B0604020202020204" pitchFamily="34" charset="0"/>
              </a:rPr>
              <a:t> &amp; </a:t>
            </a:r>
            <a:r>
              <a:rPr lang="en-US" dirty="0">
                <a:effectLst/>
                <a:latin typeface="Arial" panose="020B0604020202020204" pitchFamily="34" charset="0"/>
                <a:ea typeface="Calibri" panose="020F0502020204030204" pitchFamily="34" charset="0"/>
                <a:cs typeface="Arial" panose="020B0604020202020204" pitchFamily="34" charset="0"/>
              </a:rPr>
              <a:t>metaverse</a:t>
            </a:r>
            <a:r>
              <a:rPr lang="el-GR" dirty="0">
                <a:effectLst/>
                <a:latin typeface="Arial" panose="020B0604020202020204" pitchFamily="34" charset="0"/>
                <a:ea typeface="Calibri" panose="020F0502020204030204" pitchFamily="34" charset="0"/>
                <a:cs typeface="Arial" panose="020B0604020202020204" pitchFamily="34" charset="0"/>
              </a:rPr>
              <a:t>.</a:t>
            </a:r>
            <a:endParaRPr lang="en-US"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8</a:t>
            </a:fld>
            <a:endParaRPr lang="en-US" dirty="0"/>
          </a:p>
        </p:txBody>
      </p:sp>
    </p:spTree>
    <p:extLst>
      <p:ext uri="{BB962C8B-B14F-4D97-AF65-F5344CB8AC3E}">
        <p14:creationId xmlns:p14="http://schemas.microsoft.com/office/powerpoint/2010/main" val="2475791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l-GR" sz="1200" dirty="0">
                <a:effectLst/>
                <a:latin typeface="Arial" panose="020B0604020202020204" pitchFamily="34" charset="0"/>
                <a:ea typeface="Calibri" panose="020F0502020204030204" pitchFamily="34" charset="0"/>
                <a:cs typeface="Arial" panose="020B0604020202020204" pitchFamily="34" charset="0"/>
              </a:rPr>
              <a:t>δεν είναι </a:t>
            </a:r>
            <a:r>
              <a:rPr lang="en-US" sz="1200" dirty="0">
                <a:effectLst/>
                <a:latin typeface="Arial" panose="020B0604020202020204" pitchFamily="34" charset="0"/>
                <a:ea typeface="Calibri" panose="020F0502020204030204" pitchFamily="34" charset="0"/>
                <a:cs typeface="Arial" panose="020B0604020202020204" pitchFamily="34" charset="0"/>
              </a:rPr>
              <a:t>prototype </a:t>
            </a:r>
            <a:r>
              <a:rPr lang="el-GR" sz="1200" dirty="0">
                <a:effectLst/>
                <a:latin typeface="Arial" panose="020B0604020202020204" pitchFamily="34" charset="0"/>
                <a:ea typeface="Calibri" panose="020F0502020204030204" pitchFamily="34" charset="0"/>
                <a:cs typeface="Arial" panose="020B0604020202020204" pitchFamily="34" charset="0"/>
              </a:rPr>
              <a:t>μοντέλο αλλά τελικό καθώς εγκρίθηκε και δημοσιεύτηκε στην επίσημη πλατφόρμα της </a:t>
            </a:r>
            <a:r>
              <a:rPr lang="en-US" sz="12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1200" dirty="0">
                <a:effectLst/>
                <a:latin typeface="Arial" panose="020B0604020202020204" pitchFamily="34" charset="0"/>
                <a:ea typeface="Calibri" panose="020F0502020204030204" pitchFamily="34" charset="0"/>
                <a:cs typeface="Arial" panose="020B0604020202020204" pitchFamily="34" charset="0"/>
              </a:rPr>
              <a:t> ώστε </a:t>
            </a:r>
          </a:p>
          <a:p>
            <a:r>
              <a:rPr lang="el-GR" sz="1200" dirty="0">
                <a:effectLst/>
                <a:latin typeface="Arial" panose="020B0604020202020204" pitchFamily="34" charset="0"/>
                <a:ea typeface="Calibri" panose="020F0502020204030204" pitchFamily="34" charset="0"/>
                <a:cs typeface="Arial" panose="020B0604020202020204" pitchFamily="34" charset="0"/>
              </a:rPr>
              <a:t>Λαμβάνοντας τα σωστά βήματα/</a:t>
            </a:r>
            <a:r>
              <a:rPr lang="en-US" sz="1200" dirty="0">
                <a:effectLst/>
                <a:latin typeface="Arial" panose="020B0604020202020204" pitchFamily="34" charset="0"/>
                <a:ea typeface="Calibri" panose="020F0502020204030204" pitchFamily="34" charset="0"/>
                <a:cs typeface="Arial" panose="020B0604020202020204" pitchFamily="34" charset="0"/>
              </a:rPr>
              <a:t>Guidelines</a:t>
            </a:r>
            <a:r>
              <a:rPr lang="el-GR" sz="12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1200" dirty="0">
                <a:effectLst/>
                <a:latin typeface="Arial" panose="020B0604020202020204" pitchFamily="34" charset="0"/>
                <a:ea typeface="Calibri" panose="020F0502020204030204" pitchFamily="34" charset="0"/>
                <a:cs typeface="Arial" panose="020B0604020202020204" pitchFamily="34" charset="0"/>
              </a:rPr>
              <a:t>project </a:t>
            </a:r>
            <a:r>
              <a:rPr lang="el-GR" sz="1200" dirty="0">
                <a:effectLst/>
                <a:latin typeface="Arial" panose="020B0604020202020204" pitchFamily="34" charset="0"/>
                <a:ea typeface="Calibri" panose="020F0502020204030204" pitchFamily="34" charset="0"/>
                <a:cs typeface="Arial" panose="020B0604020202020204" pitchFamily="34" charset="0"/>
              </a:rPr>
              <a:t>κομμάτι </a:t>
            </a:r>
            <a:r>
              <a:rPr lang="en-US" sz="1200" dirty="0">
                <a:effectLst/>
                <a:latin typeface="Arial" panose="020B0604020202020204" pitchFamily="34" charset="0"/>
                <a:ea typeface="Calibri" panose="020F0502020204030204" pitchFamily="34" charset="0"/>
                <a:cs typeface="Arial" panose="020B0604020202020204" pitchFamily="34" charset="0"/>
              </a:rPr>
              <a:t>video</a:t>
            </a:r>
            <a:r>
              <a:rPr lang="el-GR" sz="1200" dirty="0">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ea typeface="Calibri" panose="020F0502020204030204" pitchFamily="34" charset="0"/>
                <a:cs typeface="Arial" panose="020B0604020202020204" pitchFamily="34" charset="0"/>
              </a:rPr>
              <a:t>game</a:t>
            </a:r>
            <a:r>
              <a:rPr lang="el-GR" sz="12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9</a:t>
            </a:fld>
            <a:endParaRPr lang="en-US" dirty="0"/>
          </a:p>
        </p:txBody>
      </p:sp>
    </p:spTree>
    <p:extLst>
      <p:ext uri="{BB962C8B-B14F-4D97-AF65-F5344CB8AC3E}">
        <p14:creationId xmlns:p14="http://schemas.microsoft.com/office/powerpoint/2010/main" val="34701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423500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945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27263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80948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65362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40471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7533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45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629050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684291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1393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3786D8B1-5A14-2648-B229-4619A670B3E0}"/>
              </a:ext>
            </a:extLst>
          </p:cNvPr>
          <p:cNvPicPr>
            <a:picLocks noChangeAspect="1"/>
          </p:cNvPicPr>
          <p:nvPr userDrawn="1"/>
        </p:nvPicPr>
        <p:blipFill>
          <a:blip r:embed="rId14"/>
          <a:stretch>
            <a:fillRect/>
          </a:stretch>
        </p:blipFill>
        <p:spPr>
          <a:xfrm>
            <a:off x="6983895" y="418611"/>
            <a:ext cx="1812235" cy="69291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Tree>
    <p:extLst>
      <p:ext uri="{BB962C8B-B14F-4D97-AF65-F5344CB8AC3E}">
        <p14:creationId xmlns:p14="http://schemas.microsoft.com/office/powerpoint/2010/main" val="808644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hyperlink" Target="https://netivist.org/debate/pokemon-go-pros-and-cons" TargetMode="External"/><Relationship Id="rId3" Type="http://schemas.openxmlformats.org/officeDocument/2006/relationships/image" Target="../media/image7.jpg"/><Relationship Id="rId7"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hyperlink" Target="https://creativecommons.org/licenses/by-sa/3.0/" TargetMode="External"/><Relationship Id="rId5" Type="http://schemas.openxmlformats.org/officeDocument/2006/relationships/image" Target="../media/image8.jpg"/><Relationship Id="rId4" Type="http://schemas.openxmlformats.org/officeDocument/2006/relationships/hyperlink" Target="https://www.flickr.com/photos/40168038@N08/36005328171" TargetMode="External"/><Relationship Id="rId9" Type="http://schemas.openxmlformats.org/officeDocument/2006/relationships/hyperlink" Target="https://creativecommons.org/licenses/by-nc-sa/3.0/"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universetoday.com/77523/multiverse/" TargetMode="External"/><Relationship Id="rId3" Type="http://schemas.openxmlformats.org/officeDocument/2006/relationships/image" Target="../media/image10.jpg"/><Relationship Id="rId7"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1.gif"/><Relationship Id="rId11" Type="http://schemas.openxmlformats.org/officeDocument/2006/relationships/image" Target="../media/image14.svg"/><Relationship Id="rId5" Type="http://schemas.openxmlformats.org/officeDocument/2006/relationships/hyperlink" Target="https://creativecommons.org/licenses/by-sa/3.0/" TargetMode="External"/><Relationship Id="rId10" Type="http://schemas.openxmlformats.org/officeDocument/2006/relationships/image" Target="../media/image13.png"/><Relationship Id="rId4" Type="http://schemas.openxmlformats.org/officeDocument/2006/relationships/hyperlink" Target="http://www.playstationblast.com.br/2017/02/playstation-vr-vendas.html" TargetMode="External"/><Relationship Id="rId9" Type="http://schemas.openxmlformats.org/officeDocument/2006/relationships/hyperlink" Target="https://creativecommons.org/licenses/by/3.0/" TargetMode="Externa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chailmarkou1995"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mailto:mmarkou19b@amcstudent.edu.gr" TargetMode="Externa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26.xml"/><Relationship Id="rId16" Type="http://schemas.openxmlformats.org/officeDocument/2006/relationships/diagramColors" Target="../diagrams/colors5.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ideo" Target="https://www.youtube.com/embed/2QcsIlXXc1M?feature=oembed" TargetMode="External"/><Relationship Id="rId5" Type="http://schemas.openxmlformats.org/officeDocument/2006/relationships/image" Target="../media/image4.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EWK5TxIxNug"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youtu.be/K6WGjKm1JZo" TargetMode="External"/><Relationship Id="rId5" Type="http://schemas.openxmlformats.org/officeDocument/2006/relationships/hyperlink" Target="https://youtu.be/UaiMWREsuQU" TargetMode="External"/><Relationship Id="rId4" Type="http://schemas.openxmlformats.org/officeDocument/2006/relationships/hyperlink" Target="https://youtu.be/FvyhLrOVsgU"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C00000"/>
        </a:solidFill>
        <a:effectLst/>
      </p:bgPr>
    </p:bg>
    <p:spTree>
      <p:nvGrpSpPr>
        <p:cNvPr id="1" name=""/>
        <p:cNvGrpSpPr/>
        <p:nvPr/>
      </p:nvGrpSpPr>
      <p:grpSpPr>
        <a:xfrm>
          <a:off x="0" y="0"/>
          <a:ext cx="0" cy="0"/>
          <a:chOff x="0" y="0"/>
          <a:chExt cx="0" cy="0"/>
        </a:xfrm>
      </p:grpSpPr>
      <p:sp>
        <p:nvSpPr>
          <p:cNvPr id="19" name="Rectangle 18"/>
          <p:cNvSpPr/>
          <p:nvPr/>
        </p:nvSpPr>
        <p:spPr>
          <a:xfrm>
            <a:off x="-1380392" y="407020"/>
            <a:ext cx="5380892" cy="584775"/>
          </a:xfrm>
          <a:prstGeom prst="rect">
            <a:avLst/>
          </a:prstGeom>
        </p:spPr>
        <p:txBody>
          <a:bodyPr wrap="square">
            <a:spAutoFit/>
          </a:bodyPr>
          <a:lstStyle/>
          <a:p>
            <a:pPr algn="ctr"/>
            <a:r>
              <a:rPr lang="en-US" sz="3200" dirty="0">
                <a:solidFill>
                  <a:schemeClr val="bg1"/>
                </a:solidFill>
                <a:latin typeface="+mj-lt"/>
              </a:rPr>
              <a:t>College Profile</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5" name="Rectangle 4">
            <a:extLst>
              <a:ext uri="{FF2B5EF4-FFF2-40B4-BE49-F238E27FC236}">
                <a16:creationId xmlns:a16="http://schemas.microsoft.com/office/drawing/2014/main" id="{0A6AFB42-F0D0-D343-A7C7-5948D4DA6DDF}"/>
              </a:ext>
            </a:extLst>
          </p:cNvPr>
          <p:cNvSpPr/>
          <p:nvPr/>
        </p:nvSpPr>
        <p:spPr>
          <a:xfrm>
            <a:off x="336330" y="2453420"/>
            <a:ext cx="8208579"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Προηγμένη μηχανική επιβίωσης βιντεοπαιχνιδιού για πολλαπλούς παίχτες στην </a:t>
            </a:r>
            <a:r>
              <a:rPr lang="en-US"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Unreal Engine</a:t>
            </a:r>
            <a:endParaRPr lang="en-US" sz="36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5F88DAD-9F07-4648-944D-29F16361FE30}"/>
              </a:ext>
            </a:extLst>
          </p:cNvPr>
          <p:cNvSpPr/>
          <p:nvPr/>
        </p:nvSpPr>
        <p:spPr>
          <a:xfrm>
            <a:off x="336330" y="4788762"/>
            <a:ext cx="8208579" cy="400110"/>
          </a:xfrm>
          <a:prstGeom prst="rect">
            <a:avLst/>
          </a:prstGeom>
          <a:noFill/>
        </p:spPr>
        <p:txBody>
          <a:bodyPr wrap="square">
            <a:spAutoFit/>
          </a:bodyPr>
          <a:lstStyle/>
          <a:p>
            <a:pPr algn="ctr">
              <a:defRPr/>
            </a:pPr>
            <a:r>
              <a:rPr lang="el-GR" altLang="zh-HK" sz="2000" dirty="0">
                <a:solidFill>
                  <a:srgbClr val="C00000"/>
                </a:solidFill>
                <a:latin typeface="Century Gothic" panose="020B0502020202020204" pitchFamily="34" charset="0"/>
                <a:ea typeface="新細明體" charset="-120"/>
                <a:cs typeface="Arial" charset="0"/>
              </a:rPr>
              <a:t>Μιχαήλ Μάρκου</a:t>
            </a:r>
            <a:endParaRPr lang="en-US" altLang="zh-HK" sz="1100" dirty="0">
              <a:solidFill>
                <a:srgbClr val="C00000"/>
              </a:solidFill>
              <a:latin typeface="Century Gothic" panose="020B0502020202020204" pitchFamily="34" charset="0"/>
              <a:ea typeface="新細明體" charset="-120"/>
              <a:cs typeface="Arial" charset="0"/>
            </a:endParaRPr>
          </a:p>
        </p:txBody>
      </p:sp>
      <p:sp>
        <p:nvSpPr>
          <p:cNvPr id="7" name="Rectangle 6">
            <a:extLst>
              <a:ext uri="{FF2B5EF4-FFF2-40B4-BE49-F238E27FC236}">
                <a16:creationId xmlns:a16="http://schemas.microsoft.com/office/drawing/2014/main" id="{2C50B4F3-9F4D-49B5-A92E-00B5B72D953C}"/>
              </a:ext>
            </a:extLst>
          </p:cNvPr>
          <p:cNvSpPr/>
          <p:nvPr/>
        </p:nvSpPr>
        <p:spPr>
          <a:xfrm>
            <a:off x="336329" y="5141217"/>
            <a:ext cx="8208579" cy="400110"/>
          </a:xfrm>
          <a:prstGeom prst="rect">
            <a:avLst/>
          </a:prstGeom>
          <a:noFill/>
        </p:spPr>
        <p:txBody>
          <a:bodyPr wrap="square">
            <a:spAutoFit/>
          </a:bodyPr>
          <a:lstStyle/>
          <a:p>
            <a:pPr algn="ctr">
              <a:defRPr/>
            </a:pPr>
            <a:r>
              <a:rPr lang="el-GR" altLang="zh-HK" sz="2000" dirty="0">
                <a:latin typeface="Century Gothic" panose="020B0502020202020204" pitchFamily="34" charset="0"/>
                <a:ea typeface="新細明體" charset="-120"/>
                <a:cs typeface="Arial" charset="0"/>
              </a:rPr>
              <a:t>Επιβλέπων καθηγητής: </a:t>
            </a:r>
            <a:r>
              <a:rPr lang="en-US" altLang="zh-HK" sz="2000" dirty="0">
                <a:latin typeface="Century Gothic" panose="020B0502020202020204" pitchFamily="34" charset="0"/>
                <a:ea typeface="新細明體" charset="-120"/>
                <a:cs typeface="Arial" charset="0"/>
              </a:rPr>
              <a:t>Dr. </a:t>
            </a:r>
            <a:r>
              <a:rPr lang="el-GR" altLang="zh-HK" sz="2000" dirty="0">
                <a:latin typeface="Century Gothic" panose="020B0502020202020204" pitchFamily="34" charset="0"/>
                <a:ea typeface="新細明體" charset="-120"/>
                <a:cs typeface="Arial" charset="0"/>
              </a:rPr>
              <a:t>Χρήστος</a:t>
            </a:r>
            <a:r>
              <a:rPr lang="en-US" altLang="zh-HK" sz="2000" dirty="0">
                <a:latin typeface="Century Gothic" panose="020B0502020202020204" pitchFamily="34" charset="0"/>
                <a:ea typeface="新細明體" charset="-120"/>
                <a:cs typeface="Arial" charset="0"/>
              </a:rPr>
              <a:t> </a:t>
            </a:r>
            <a:r>
              <a:rPr lang="el-GR" altLang="zh-HK" sz="2000" dirty="0" err="1">
                <a:latin typeface="Century Gothic" panose="020B0502020202020204" pitchFamily="34" charset="0"/>
                <a:ea typeface="新細明體" charset="-120"/>
                <a:cs typeface="Arial" charset="0"/>
              </a:rPr>
              <a:t>Φραντζίδης</a:t>
            </a:r>
            <a:endParaRPr lang="en-US" altLang="zh-HK" sz="1100" dirty="0">
              <a:latin typeface="Century Gothic" panose="020B0502020202020204" pitchFamily="34" charset="0"/>
              <a:ea typeface="新細明體" charset="-120"/>
              <a:cs typeface="Arial" charset="0"/>
            </a:endParaRPr>
          </a:p>
        </p:txBody>
      </p:sp>
    </p:spTree>
    <p:extLst>
      <p:ext uri="{BB962C8B-B14F-4D97-AF65-F5344CB8AC3E}">
        <p14:creationId xmlns:p14="http://schemas.microsoft.com/office/powerpoint/2010/main" val="234139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2B62-17F9-4577-96F0-2F0BCC61F5B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Product Steps</a:t>
            </a:r>
          </a:p>
        </p:txBody>
      </p:sp>
      <p:sp>
        <p:nvSpPr>
          <p:cNvPr id="5" name="Text Placeholder 2">
            <a:extLst>
              <a:ext uri="{FF2B5EF4-FFF2-40B4-BE49-F238E27FC236}">
                <a16:creationId xmlns:a16="http://schemas.microsoft.com/office/drawing/2014/main" id="{208BEB64-C591-4586-8AAD-9D32276AE6B6}"/>
              </a:ext>
            </a:extLst>
          </p:cNvPr>
          <p:cNvSpPr txBox="1">
            <a:spLocks/>
          </p:cNvSpPr>
          <p:nvPr/>
        </p:nvSpPr>
        <p:spPr>
          <a:xfrm>
            <a:off x="0" y="850900"/>
            <a:ext cx="8492836" cy="60071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Εύρεση και ικανοποίηση απαιτήσεων των </a:t>
            </a:r>
            <a:r>
              <a:rPr lang="en-US" sz="1800" dirty="0">
                <a:latin typeface="Arial" panose="020B0604020202020204" pitchFamily="34" charset="0"/>
                <a:ea typeface="Calibri" panose="020F0502020204030204" pitchFamily="34" charset="0"/>
                <a:cs typeface="Arial" panose="020B0604020202020204" pitchFamily="34" charset="0"/>
              </a:rPr>
              <a:t>top trend Feature</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 εργαλείων/τεχνολογιών υλοποιήσεις των απαιτήσεων </a:t>
            </a:r>
            <a:endParaRPr lang="en-US" sz="18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a:t>
            </a:r>
            <a:r>
              <a:rPr lang="en-US" sz="1800" dirty="0">
                <a:latin typeface="Arial" panose="020B0604020202020204" pitchFamily="34" charset="0"/>
                <a:ea typeface="Calibri" panose="020F0502020204030204" pitchFamily="34" charset="0"/>
                <a:cs typeface="Arial" panose="020B0604020202020204" pitchFamily="34" charset="0"/>
              </a:rPr>
              <a:t> Project Management &amp; software development methodologies (</a:t>
            </a:r>
            <a:r>
              <a:rPr lang="el-GR" sz="1800" dirty="0">
                <a:latin typeface="Arial" panose="020B0604020202020204" pitchFamily="34" charset="0"/>
                <a:ea typeface="Calibri" panose="020F0502020204030204" pitchFamily="34" charset="0"/>
                <a:cs typeface="Arial" panose="020B0604020202020204" pitchFamily="34" charset="0"/>
              </a:rPr>
              <a:t>Πληθυντικό διότι</a:t>
            </a:r>
            <a:r>
              <a:rPr lang="en-US" sz="1800" dirty="0">
                <a:latin typeface="Arial" panose="020B0604020202020204" pitchFamily="34" charset="0"/>
                <a:ea typeface="Calibri" panose="020F0502020204030204" pitchFamily="34" charset="0"/>
                <a:cs typeface="Arial" panose="020B0604020202020204" pitchFamily="34" charset="0"/>
              </a:rPr>
              <a:t> i.e., </a:t>
            </a:r>
            <a:r>
              <a:rPr lang="el-GR" sz="1800" dirty="0">
                <a:latin typeface="Arial" panose="020B0604020202020204" pitchFamily="34" charset="0"/>
                <a:ea typeface="Calibri" panose="020F0502020204030204" pitchFamily="34" charset="0"/>
                <a:cs typeface="Arial" panose="020B0604020202020204" pitchFamily="34" charset="0"/>
              </a:rPr>
              <a:t>ή</a:t>
            </a:r>
            <a:r>
              <a:rPr lang="en-US" sz="1800" dirty="0">
                <a:latin typeface="Arial" panose="020B0604020202020204" pitchFamily="34" charset="0"/>
                <a:ea typeface="Calibri" panose="020F0502020204030204" pitchFamily="34" charset="0"/>
                <a:cs typeface="Arial" panose="020B0604020202020204" pitchFamily="34" charset="0"/>
              </a:rPr>
              <a:t>/</a:t>
            </a:r>
            <a:r>
              <a:rPr lang="el-GR" sz="1800" dirty="0">
                <a:latin typeface="Arial" panose="020B0604020202020204" pitchFamily="34" charset="0"/>
                <a:ea typeface="Calibri" panose="020F0502020204030204" pitchFamily="34" charset="0"/>
                <a:cs typeface="Arial" panose="020B0604020202020204" pitchFamily="34" charset="0"/>
              </a:rPr>
              <a:t>και</a:t>
            </a:r>
            <a:r>
              <a:rPr lang="en-US" sz="1800" dirty="0">
                <a:latin typeface="Arial" panose="020B0604020202020204" pitchFamily="34" charset="0"/>
                <a:ea typeface="Calibri" panose="020F0502020204030204" pitchFamily="34" charset="0"/>
                <a:cs typeface="Arial" panose="020B0604020202020204" pitchFamily="34" charset="0"/>
              </a:rPr>
              <a:t> agile + DevOps)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UML &amp; Class Design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Level Blocking out/</a:t>
            </a:r>
            <a:r>
              <a:rPr lang="en-US" sz="1800" dirty="0" err="1">
                <a:latin typeface="Arial" panose="020B0604020202020204" pitchFamily="34" charset="0"/>
                <a:ea typeface="Calibri" panose="020F0502020204030204" pitchFamily="34" charset="0"/>
                <a:cs typeface="Arial" panose="020B0604020202020204" pitchFamily="34" charset="0"/>
              </a:rPr>
              <a:t>whiteBoxing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Class implementation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a:t>
            </a:r>
            <a:r>
              <a:rPr lang="el-GR" sz="1800" dirty="0">
                <a:latin typeface="Arial" panose="020B0604020202020204" pitchFamily="34" charset="0"/>
                <a:ea typeface="Calibri" panose="020F0502020204030204" pitchFamily="34" charset="0"/>
                <a:cs typeface="Arial" panose="020B0604020202020204" pitchFamily="34" charset="0"/>
              </a:rPr>
              <a:t> + </a:t>
            </a:r>
            <a:r>
              <a:rPr lang="en-US" sz="1800" dirty="0">
                <a:latin typeface="Arial" panose="020B0604020202020204" pitchFamily="34" charset="0"/>
                <a:ea typeface="Calibri" panose="020F0502020204030204" pitchFamily="34" charset="0"/>
                <a:cs typeface="Arial" panose="020B0604020202020204" pitchFamily="34" charset="0"/>
              </a:rPr>
              <a:t>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3D modeling, Animation &amp; material authoring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Finalize results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 + 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Deploy</a:t>
            </a:r>
            <a:r>
              <a:rPr lang="el-GR" sz="1800" dirty="0">
                <a:latin typeface="Arial" panose="020B0604020202020204" pitchFamily="34" charset="0"/>
                <a:ea typeface="Calibri" panose="020F0502020204030204" pitchFamily="34" charset="0"/>
                <a:cs typeface="Arial" panose="020B0604020202020204" pitchFamily="34" charset="0"/>
              </a:rPr>
              <a:t> &amp; </a:t>
            </a:r>
            <a:r>
              <a:rPr lang="en-US" sz="1800" dirty="0">
                <a:latin typeface="Arial" panose="020B0604020202020204" pitchFamily="34" charset="0"/>
                <a:ea typeface="Calibri" panose="020F0502020204030204" pitchFamily="34" charset="0"/>
                <a:cs typeface="Arial" panose="020B0604020202020204" pitchFamily="34" charset="0"/>
              </a:rPr>
              <a:t>Production</a:t>
            </a:r>
            <a:r>
              <a:rPr lang="el-GR" sz="1800" dirty="0">
                <a:latin typeface="Arial" panose="020B0604020202020204" pitchFamily="34" charset="0"/>
                <a:ea typeface="Calibri" panose="020F0502020204030204" pitchFamily="34" charset="0"/>
                <a:cs typeface="Arial" panose="020B0604020202020204" pitchFamily="34" charset="0"/>
              </a:rPr>
              <a:t> (</a:t>
            </a:r>
            <a:r>
              <a:rPr lang="el-GR" sz="1800" i="1" dirty="0">
                <a:latin typeface="Arial" panose="020B0604020202020204" pitchFamily="34" charset="0"/>
                <a:ea typeface="Calibri" panose="020F0502020204030204" pitchFamily="34" charset="0"/>
                <a:cs typeface="Arial" panose="020B0604020202020204" pitchFamily="34" charset="0"/>
              </a:rPr>
              <a:t>ακολουθία </a:t>
            </a:r>
            <a:r>
              <a:rPr lang="en-US" sz="1800" i="1" dirty="0">
                <a:latin typeface="Arial" panose="020B0604020202020204" pitchFamily="34" charset="0"/>
                <a:ea typeface="Calibri" panose="020F0502020204030204" pitchFamily="34" charset="0"/>
                <a:cs typeface="Arial" panose="020B0604020202020204" pitchFamily="34" charset="0"/>
              </a:rPr>
              <a:t>Guidelines</a:t>
            </a:r>
            <a:r>
              <a:rPr lang="el-GR" sz="1800" i="1" dirty="0">
                <a:latin typeface="Arial" panose="020B0604020202020204" pitchFamily="34" charset="0"/>
                <a:ea typeface="Calibri" panose="020F0502020204030204" pitchFamily="34" charset="0"/>
                <a:cs typeface="Arial" panose="020B0604020202020204" pitchFamily="34" charset="0"/>
              </a:rPr>
              <a:t> για δημοσίευση στην εκάστοτε πλατφόρμα</a:t>
            </a:r>
            <a:r>
              <a:rPr lang="el-GR" sz="1800" dirty="0">
                <a:latin typeface="Arial" panose="020B0604020202020204" pitchFamily="34" charset="0"/>
                <a:ea typeface="Calibri" panose="020F0502020204030204" pitchFamily="34" charset="0"/>
                <a:cs typeface="Arial" panose="020B0604020202020204" pitchFamily="34" charset="0"/>
              </a:rPr>
              <a:t>)</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Support &amp; Q&amp;A</a:t>
            </a:r>
            <a:endParaRPr lang="en-US" sz="1800" dirty="0">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0051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6551-167A-4520-84D6-B2017E4F99A0}"/>
              </a:ext>
            </a:extLst>
          </p:cNvPr>
          <p:cNvSpPr>
            <a:spLocks noGrp="1"/>
          </p:cNvSpPr>
          <p:nvPr>
            <p:ph type="title"/>
          </p:nvPr>
        </p:nvSpPr>
        <p:spPr/>
        <p:txBody>
          <a:bodyPr/>
          <a:lstStyle/>
          <a:p>
            <a:r>
              <a:rPr kumimoji="0" lang="el-GR"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t>Τι ερευνήθηκε?</a:t>
            </a:r>
            <a:br>
              <a:rPr kumimoji="0" lang="en-US"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br>
            <a:endParaRPr lang="en-US" dirty="0"/>
          </a:p>
        </p:txBody>
      </p:sp>
      <p:sp>
        <p:nvSpPr>
          <p:cNvPr id="4" name="TextBox 3">
            <a:extLst>
              <a:ext uri="{FF2B5EF4-FFF2-40B4-BE49-F238E27FC236}">
                <a16:creationId xmlns:a16="http://schemas.microsoft.com/office/drawing/2014/main" id="{34D8B973-439B-409F-BFD9-426C950292F2}"/>
              </a:ext>
            </a:extLst>
          </p:cNvPr>
          <p:cNvSpPr txBox="1"/>
          <p:nvPr/>
        </p:nvSpPr>
        <p:spPr>
          <a:xfrm>
            <a:off x="1127171" y="1166842"/>
            <a:ext cx="688965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Service Provisioning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Lifecycle (SDLC)</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iteration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Metaverse</a:t>
            </a:r>
          </a:p>
          <a:p>
            <a:pPr marL="800100" lvl="1"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Στάδια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AR/VR</a:t>
            </a:r>
            <a:endParaRPr lang="el-GR"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Hardware &amp; Software specifications &amp; Limitations</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Συσχετίσει με τα </a:t>
            </a:r>
            <a:r>
              <a:rPr lang="en-US" sz="2400" dirty="0">
                <a:latin typeface="Arial" panose="020B0604020202020204" pitchFamily="34" charset="0"/>
                <a:cs typeface="Arial" panose="020B0604020202020204" pitchFamily="34" charset="0"/>
              </a:rPr>
              <a:t>Gameplay Mechanics</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Υποδομή λειτουργικότητας</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Frameworks (TOGAF, </a:t>
            </a:r>
            <a:r>
              <a:rPr lang="en-US" sz="2400" dirty="0" err="1">
                <a:latin typeface="Arial" panose="020B0604020202020204" pitchFamily="34" charset="0"/>
                <a:cs typeface="Arial" panose="020B0604020202020204" pitchFamily="34" charset="0"/>
              </a:rPr>
              <a:t>SAFe</a:t>
            </a:r>
            <a:r>
              <a:rPr lang="en-US" sz="2400" dirty="0">
                <a:latin typeface="Arial" panose="020B0604020202020204" pitchFamily="34" charset="0"/>
                <a:cs typeface="Arial" panose="020B0604020202020204" pitchFamily="34" charset="0"/>
              </a:rPr>
              <a:t>, Scrum)</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Business processes intercommunication </a:t>
            </a:r>
          </a:p>
        </p:txBody>
      </p:sp>
    </p:spTree>
    <p:extLst>
      <p:ext uri="{BB962C8B-B14F-4D97-AF65-F5344CB8AC3E}">
        <p14:creationId xmlns:p14="http://schemas.microsoft.com/office/powerpoint/2010/main" val="577713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4EEF-1482-4683-8BE4-9F20E05F50B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(1)</a:t>
            </a:r>
            <a:br>
              <a:rPr lang="en-US" b="1" dirty="0">
                <a:solidFill>
                  <a:srgbClr val="F7743C"/>
                </a:solidFill>
                <a:latin typeface="Saira SemiCondensed ExtraBold" panose="00000906000000000000" pitchFamily="2" charset="0"/>
              </a:rPr>
            </a:br>
            <a:endParaRPr lang="en-US" dirty="0"/>
          </a:p>
        </p:txBody>
      </p:sp>
      <p:pic>
        <p:nvPicPr>
          <p:cNvPr id="3" name="Picture Placeholder 20">
            <a:extLst>
              <a:ext uri="{FF2B5EF4-FFF2-40B4-BE49-F238E27FC236}">
                <a16:creationId xmlns:a16="http://schemas.microsoft.com/office/drawing/2014/main" id="{32F68669-66C1-4764-BEC1-46EFC07CDAC9}"/>
              </a:ext>
            </a:extLst>
          </p:cNvPr>
          <p:cNvPicPr>
            <a:picLocks noChangeAspect="1"/>
          </p:cNvPicPr>
          <p:nvPr/>
        </p:nvPicPr>
        <p:blipFill>
          <a:blip r:embed="rId3">
            <a:extLst>
              <a:ext uri="{837473B0-CC2E-450A-ABE3-18F120FF3D39}">
                <a1611:picAttrSrcUrl xmlns:a1611="http://schemas.microsoft.com/office/drawing/2016/11/main" r:id="rId4"/>
              </a:ext>
            </a:extLst>
          </a:blip>
          <a:srcRect t="18203" b="18203"/>
          <a:stretch/>
        </p:blipFill>
        <p:spPr>
          <a:xfrm>
            <a:off x="1224360" y="2032826"/>
            <a:ext cx="3195240" cy="1524000"/>
          </a:xfrm>
          <a:prstGeom prst="round2DiagRect">
            <a:avLst/>
          </a:prstGeom>
        </p:spPr>
      </p:pic>
      <p:pic>
        <p:nvPicPr>
          <p:cNvPr id="4" name="Picture Placeholder 23">
            <a:extLst>
              <a:ext uri="{FF2B5EF4-FFF2-40B4-BE49-F238E27FC236}">
                <a16:creationId xmlns:a16="http://schemas.microsoft.com/office/drawing/2014/main" id="{E0CD3D74-BBAD-4E79-9BAE-C23EA3D72EF6}"/>
              </a:ext>
            </a:extLst>
          </p:cNvPr>
          <p:cNvPicPr>
            <a:picLocks noChangeAspect="1"/>
          </p:cNvPicPr>
          <p:nvPr/>
        </p:nvPicPr>
        <p:blipFill>
          <a:blip r:embed="rId5"/>
          <a:srcRect t="7631" b="7631"/>
          <a:stretch>
            <a:fillRect/>
          </a:stretch>
        </p:blipFill>
        <p:spPr>
          <a:xfrm>
            <a:off x="4572000" y="2032826"/>
            <a:ext cx="3198940" cy="1524000"/>
          </a:xfrm>
          <a:prstGeom prst="round2DiagRect">
            <a:avLst/>
          </a:prstGeom>
        </p:spPr>
      </p:pic>
      <p:sp>
        <p:nvSpPr>
          <p:cNvPr id="5" name="TextBox 4">
            <a:extLst>
              <a:ext uri="{FF2B5EF4-FFF2-40B4-BE49-F238E27FC236}">
                <a16:creationId xmlns:a16="http://schemas.microsoft.com/office/drawing/2014/main" id="{B97CCAC4-5893-44A7-863F-C1737EE9FBFD}"/>
              </a:ext>
            </a:extLst>
          </p:cNvPr>
          <p:cNvSpPr txBox="1"/>
          <p:nvPr/>
        </p:nvSpPr>
        <p:spPr>
          <a:xfrm>
            <a:off x="1224360" y="3556826"/>
            <a:ext cx="3195240" cy="230832"/>
          </a:xfrm>
          <a:prstGeom prst="rect">
            <a:avLst/>
          </a:prstGeom>
          <a:noFill/>
        </p:spPr>
        <p:txBody>
          <a:bodyPr wrap="square" rtlCol="0">
            <a:spAutoFit/>
          </a:bodyPr>
          <a:lstStyle/>
          <a:p>
            <a:r>
              <a:rPr lang="en-US" sz="900">
                <a:hlinkClick r:id="rId4" tooltip="https://www.flickr.com/photos/40168038@N08/36005328171"/>
              </a:rPr>
              <a:t>This Photo</a:t>
            </a:r>
            <a:r>
              <a:rPr lang="en-US" sz="900"/>
              <a:t> by Unknown Author is licensed under </a:t>
            </a:r>
            <a:r>
              <a:rPr lang="en-US" sz="900">
                <a:hlinkClick r:id="rId6" tooltip="https://creativecommons.org/licenses/by-sa/3.0/"/>
              </a:rPr>
              <a:t>CC BY-SA</a:t>
            </a:r>
            <a:endParaRPr lang="en-US" sz="900"/>
          </a:p>
        </p:txBody>
      </p:sp>
      <p:sp>
        <p:nvSpPr>
          <p:cNvPr id="6" name="Arrow: Right 5">
            <a:extLst>
              <a:ext uri="{FF2B5EF4-FFF2-40B4-BE49-F238E27FC236}">
                <a16:creationId xmlns:a16="http://schemas.microsoft.com/office/drawing/2014/main" id="{B97CD77A-4768-4F78-A880-8D6814C289BA}"/>
              </a:ext>
            </a:extLst>
          </p:cNvPr>
          <p:cNvSpPr/>
          <p:nvPr/>
        </p:nvSpPr>
        <p:spPr>
          <a:xfrm>
            <a:off x="1999695" y="153403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1978</a:t>
            </a:r>
          </a:p>
        </p:txBody>
      </p:sp>
      <p:sp>
        <p:nvSpPr>
          <p:cNvPr id="7" name="Arrow: Right 6">
            <a:extLst>
              <a:ext uri="{FF2B5EF4-FFF2-40B4-BE49-F238E27FC236}">
                <a16:creationId xmlns:a16="http://schemas.microsoft.com/office/drawing/2014/main" id="{30617F02-C673-4E49-8B1A-51E79358230B}"/>
              </a:ext>
            </a:extLst>
          </p:cNvPr>
          <p:cNvSpPr/>
          <p:nvPr/>
        </p:nvSpPr>
        <p:spPr>
          <a:xfrm>
            <a:off x="5684456" y="151501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1983</a:t>
            </a:r>
          </a:p>
        </p:txBody>
      </p:sp>
      <p:sp>
        <p:nvSpPr>
          <p:cNvPr id="8" name="Arrow: Right 7">
            <a:extLst>
              <a:ext uri="{FF2B5EF4-FFF2-40B4-BE49-F238E27FC236}">
                <a16:creationId xmlns:a16="http://schemas.microsoft.com/office/drawing/2014/main" id="{766243BC-05A8-444C-BC9E-F2BD66412914}"/>
              </a:ext>
            </a:extLst>
          </p:cNvPr>
          <p:cNvSpPr/>
          <p:nvPr/>
        </p:nvSpPr>
        <p:spPr>
          <a:xfrm>
            <a:off x="1243244" y="4894249"/>
            <a:ext cx="11341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2007+</a:t>
            </a:r>
          </a:p>
        </p:txBody>
      </p:sp>
      <p:sp>
        <p:nvSpPr>
          <p:cNvPr id="11" name="Text Placeholder 2">
            <a:extLst>
              <a:ext uri="{FF2B5EF4-FFF2-40B4-BE49-F238E27FC236}">
                <a16:creationId xmlns:a16="http://schemas.microsoft.com/office/drawing/2014/main" id="{E73DBAE7-CF06-4A34-9D04-58AC60649135}"/>
              </a:ext>
            </a:extLst>
          </p:cNvPr>
          <p:cNvSpPr txBox="1">
            <a:spLocks/>
          </p:cNvSpPr>
          <p:nvPr/>
        </p:nvSpPr>
        <p:spPr>
          <a:xfrm>
            <a:off x="1225820" y="3673221"/>
            <a:ext cx="319524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Arcade</a:t>
            </a:r>
          </a:p>
        </p:txBody>
      </p:sp>
      <p:sp>
        <p:nvSpPr>
          <p:cNvPr id="13" name="Text Placeholder 5">
            <a:extLst>
              <a:ext uri="{FF2B5EF4-FFF2-40B4-BE49-F238E27FC236}">
                <a16:creationId xmlns:a16="http://schemas.microsoft.com/office/drawing/2014/main" id="{98891174-FCE2-4124-844C-B47A7E8BDC1D}"/>
              </a:ext>
            </a:extLst>
          </p:cNvPr>
          <p:cNvSpPr txBox="1">
            <a:spLocks/>
          </p:cNvSpPr>
          <p:nvPr/>
        </p:nvSpPr>
        <p:spPr>
          <a:xfrm>
            <a:off x="4467504" y="3590004"/>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Console</a:t>
            </a:r>
          </a:p>
        </p:txBody>
      </p:sp>
      <p:sp>
        <p:nvSpPr>
          <p:cNvPr id="15" name="Text Placeholder 8">
            <a:extLst>
              <a:ext uri="{FF2B5EF4-FFF2-40B4-BE49-F238E27FC236}">
                <a16:creationId xmlns:a16="http://schemas.microsoft.com/office/drawing/2014/main" id="{D56672E3-494A-4E68-99FB-AD21F86D8E52}"/>
              </a:ext>
            </a:extLst>
          </p:cNvPr>
          <p:cNvSpPr txBox="1">
            <a:spLocks/>
          </p:cNvSpPr>
          <p:nvPr/>
        </p:nvSpPr>
        <p:spPr>
          <a:xfrm>
            <a:off x="2872134" y="5961807"/>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mobile</a:t>
            </a:r>
          </a:p>
        </p:txBody>
      </p:sp>
      <p:pic>
        <p:nvPicPr>
          <p:cNvPr id="16" name="Picture Placeholder 28">
            <a:extLst>
              <a:ext uri="{FF2B5EF4-FFF2-40B4-BE49-F238E27FC236}">
                <a16:creationId xmlns:a16="http://schemas.microsoft.com/office/drawing/2014/main" id="{9DDA4814-2A91-4189-85DB-95C0DA12271A}"/>
              </a:ext>
            </a:extLst>
          </p:cNvPr>
          <p:cNvPicPr>
            <a:picLocks noChangeAspect="1"/>
          </p:cNvPicPr>
          <p:nvPr/>
        </p:nvPicPr>
        <p:blipFill>
          <a:blip r:embed="rId7">
            <a:extLst>
              <a:ext uri="{837473B0-CC2E-450A-ABE3-18F120FF3D39}">
                <a1611:picAttrSrcUrl xmlns:a1611="http://schemas.microsoft.com/office/drawing/2016/11/main" r:id="rId8"/>
              </a:ext>
            </a:extLst>
          </a:blip>
          <a:srcRect t="7607" b="7607"/>
          <a:stretch/>
        </p:blipFill>
        <p:spPr>
          <a:xfrm>
            <a:off x="2872009" y="4224210"/>
            <a:ext cx="3194969" cy="1524000"/>
          </a:xfrm>
          <a:prstGeom prst="round2DiagRect">
            <a:avLst/>
          </a:prstGeom>
        </p:spPr>
      </p:pic>
      <p:sp>
        <p:nvSpPr>
          <p:cNvPr id="18" name="TextBox 17">
            <a:extLst>
              <a:ext uri="{FF2B5EF4-FFF2-40B4-BE49-F238E27FC236}">
                <a16:creationId xmlns:a16="http://schemas.microsoft.com/office/drawing/2014/main" id="{2A55A7E4-D6EB-41D3-8870-6E638DAE9589}"/>
              </a:ext>
            </a:extLst>
          </p:cNvPr>
          <p:cNvSpPr txBox="1"/>
          <p:nvPr/>
        </p:nvSpPr>
        <p:spPr>
          <a:xfrm>
            <a:off x="2872009" y="5748210"/>
            <a:ext cx="3194969" cy="230832"/>
          </a:xfrm>
          <a:prstGeom prst="rect">
            <a:avLst/>
          </a:prstGeom>
          <a:noFill/>
        </p:spPr>
        <p:txBody>
          <a:bodyPr wrap="square" rtlCol="0">
            <a:spAutoFit/>
          </a:bodyPr>
          <a:lstStyle/>
          <a:p>
            <a:r>
              <a:rPr lang="en-US" sz="900" dirty="0">
                <a:hlinkClick r:id="rId8" tooltip="https://netivist.org/debate/pokemon-go-pros-and-cons"/>
              </a:rPr>
              <a:t>This Photo</a:t>
            </a:r>
            <a:r>
              <a:rPr lang="en-US" sz="900" dirty="0"/>
              <a:t> by Unknown Author is licensed under </a:t>
            </a:r>
            <a:r>
              <a:rPr lang="en-US" sz="900" dirty="0">
                <a:hlinkClick r:id="rId9" tooltip="https://creativecommons.org/licenses/by-nc-sa/3.0/"/>
              </a:rPr>
              <a:t>CC BY-SA-NC</a:t>
            </a:r>
            <a:endParaRPr lang="en-US" sz="900" dirty="0"/>
          </a:p>
        </p:txBody>
      </p:sp>
    </p:spTree>
    <p:extLst>
      <p:ext uri="{BB962C8B-B14F-4D97-AF65-F5344CB8AC3E}">
        <p14:creationId xmlns:p14="http://schemas.microsoft.com/office/powerpoint/2010/main" val="920210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094BBA-006D-454E-AF7C-1DD0D1A29DD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2</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sp>
        <p:nvSpPr>
          <p:cNvPr id="7" name="Text Placeholder 2">
            <a:extLst>
              <a:ext uri="{FF2B5EF4-FFF2-40B4-BE49-F238E27FC236}">
                <a16:creationId xmlns:a16="http://schemas.microsoft.com/office/drawing/2014/main" id="{3D632548-7969-4A83-BB75-0DB42A03D080}"/>
              </a:ext>
            </a:extLst>
          </p:cNvPr>
          <p:cNvSpPr txBox="1">
            <a:spLocks/>
          </p:cNvSpPr>
          <p:nvPr/>
        </p:nvSpPr>
        <p:spPr>
          <a:xfrm>
            <a:off x="944352" y="3611941"/>
            <a:ext cx="351593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Virtual reality</a:t>
            </a:r>
          </a:p>
        </p:txBody>
      </p:sp>
      <p:pic>
        <p:nvPicPr>
          <p:cNvPr id="8" name="Picture Placeholder 20">
            <a:extLst>
              <a:ext uri="{FF2B5EF4-FFF2-40B4-BE49-F238E27FC236}">
                <a16:creationId xmlns:a16="http://schemas.microsoft.com/office/drawing/2014/main" id="{D72BA15D-4765-46A8-B755-670BBA04C174}"/>
              </a:ext>
            </a:extLst>
          </p:cNvPr>
          <p:cNvPicPr>
            <a:picLocks noChangeAspect="1"/>
          </p:cNvPicPr>
          <p:nvPr/>
        </p:nvPicPr>
        <p:blipFill>
          <a:blip r:embed="rId3">
            <a:extLst>
              <a:ext uri="{837473B0-CC2E-450A-ABE3-18F120FF3D39}">
                <a1611:picAttrSrcUrl xmlns:a1611="http://schemas.microsoft.com/office/drawing/2016/11/main" r:id="rId4"/>
              </a:ext>
            </a:extLst>
          </a:blip>
          <a:srcRect t="7604" b="7604"/>
          <a:stretch/>
        </p:blipFill>
        <p:spPr>
          <a:xfrm>
            <a:off x="946342" y="2054338"/>
            <a:ext cx="3195240" cy="1524000"/>
          </a:xfrm>
          <a:prstGeom prst="round2DiagRect">
            <a:avLst/>
          </a:prstGeom>
        </p:spPr>
      </p:pic>
      <p:sp>
        <p:nvSpPr>
          <p:cNvPr id="9" name="TextBox 8">
            <a:extLst>
              <a:ext uri="{FF2B5EF4-FFF2-40B4-BE49-F238E27FC236}">
                <a16:creationId xmlns:a16="http://schemas.microsoft.com/office/drawing/2014/main" id="{92761282-5652-4037-BEEF-3BD10F574704}"/>
              </a:ext>
            </a:extLst>
          </p:cNvPr>
          <p:cNvSpPr txBox="1"/>
          <p:nvPr/>
        </p:nvSpPr>
        <p:spPr>
          <a:xfrm>
            <a:off x="946342" y="3526444"/>
            <a:ext cx="3195240" cy="230832"/>
          </a:xfrm>
          <a:prstGeom prst="rect">
            <a:avLst/>
          </a:prstGeom>
          <a:noFill/>
        </p:spPr>
        <p:txBody>
          <a:bodyPr wrap="square" rtlCol="0">
            <a:spAutoFit/>
          </a:bodyPr>
          <a:lstStyle/>
          <a:p>
            <a:r>
              <a:rPr lang="en-US" sz="900" dirty="0">
                <a:hlinkClick r:id="rId4" tooltip="http://www.playstationblast.com.br/2017/02/playstation-vr-vendas.html"/>
              </a:rPr>
              <a:t>This Photo</a:t>
            </a:r>
            <a:r>
              <a:rPr lang="en-US" sz="900" dirty="0"/>
              <a:t> by Unknown Author is licensed under </a:t>
            </a:r>
            <a:r>
              <a:rPr lang="en-US" sz="900" dirty="0">
                <a:hlinkClick r:id="rId5" tooltip="https://creativecommons.org/licenses/by-sa/3.0/"/>
              </a:rPr>
              <a:t>CC BY-SA</a:t>
            </a:r>
            <a:endParaRPr lang="en-US" sz="900" dirty="0"/>
          </a:p>
        </p:txBody>
      </p:sp>
      <p:sp>
        <p:nvSpPr>
          <p:cNvPr id="10" name="Text Placeholder 5">
            <a:extLst>
              <a:ext uri="{FF2B5EF4-FFF2-40B4-BE49-F238E27FC236}">
                <a16:creationId xmlns:a16="http://schemas.microsoft.com/office/drawing/2014/main" id="{9DE09250-A6FD-4DD2-BBFC-A4D43C82EEDB}"/>
              </a:ext>
            </a:extLst>
          </p:cNvPr>
          <p:cNvSpPr txBox="1">
            <a:spLocks/>
          </p:cNvSpPr>
          <p:nvPr/>
        </p:nvSpPr>
        <p:spPr>
          <a:xfrm>
            <a:off x="4181637" y="3629395"/>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Metaverse/s</a:t>
            </a:r>
          </a:p>
        </p:txBody>
      </p:sp>
      <p:pic>
        <p:nvPicPr>
          <p:cNvPr id="11" name="Picture Placeholder 23">
            <a:extLst>
              <a:ext uri="{FF2B5EF4-FFF2-40B4-BE49-F238E27FC236}">
                <a16:creationId xmlns:a16="http://schemas.microsoft.com/office/drawing/2014/main" id="{51D8DB97-C9B2-47BF-BFD7-CACD5749C000}"/>
              </a:ext>
            </a:extLst>
          </p:cNvPr>
          <p:cNvPicPr>
            <a:picLocks noChangeAspect="1"/>
          </p:cNvPicPr>
          <p:nvPr/>
        </p:nvPicPr>
        <p:blipFill>
          <a:blip r:embed="rId6"/>
          <a:srcRect l="5716" r="5716"/>
          <a:stretch/>
        </p:blipFill>
        <p:spPr>
          <a:xfrm>
            <a:off x="4293982" y="2054338"/>
            <a:ext cx="3198940" cy="1524000"/>
          </a:xfrm>
          <a:prstGeom prst="round2DiagRect">
            <a:avLst/>
          </a:prstGeom>
        </p:spPr>
      </p:pic>
      <p:sp>
        <p:nvSpPr>
          <p:cNvPr id="12" name="Text Placeholder 8">
            <a:extLst>
              <a:ext uri="{FF2B5EF4-FFF2-40B4-BE49-F238E27FC236}">
                <a16:creationId xmlns:a16="http://schemas.microsoft.com/office/drawing/2014/main" id="{87A2AA9F-BF04-4D6E-B2BE-3E4709714244}"/>
              </a:ext>
            </a:extLst>
          </p:cNvPr>
          <p:cNvSpPr txBox="1">
            <a:spLocks/>
          </p:cNvSpPr>
          <p:nvPr/>
        </p:nvSpPr>
        <p:spPr>
          <a:xfrm>
            <a:off x="2864913" y="5989322"/>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latin typeface="Sora" pitchFamily="2" charset="0"/>
                <a:cs typeface="Sora" pitchFamily="2" charset="0"/>
              </a:rPr>
              <a:t>Multi-verse</a:t>
            </a:r>
            <a:endParaRPr lang="en-US" b="1" dirty="0">
              <a:latin typeface="Sora" pitchFamily="2" charset="0"/>
              <a:cs typeface="Sora" pitchFamily="2" charset="0"/>
            </a:endParaRPr>
          </a:p>
        </p:txBody>
      </p:sp>
      <p:pic>
        <p:nvPicPr>
          <p:cNvPr id="13" name="Picture Placeholder 28">
            <a:extLst>
              <a:ext uri="{FF2B5EF4-FFF2-40B4-BE49-F238E27FC236}">
                <a16:creationId xmlns:a16="http://schemas.microsoft.com/office/drawing/2014/main" id="{ABCB32A1-28F9-4AAE-ADBB-4BF3BB4E3308}"/>
              </a:ext>
            </a:extLst>
          </p:cNvPr>
          <p:cNvPicPr>
            <a:picLocks noChangeAspect="1"/>
          </p:cNvPicPr>
          <p:nvPr/>
        </p:nvPicPr>
        <p:blipFill>
          <a:blip r:embed="rId7">
            <a:extLst>
              <a:ext uri="{837473B0-CC2E-450A-ABE3-18F120FF3D39}">
                <a1611:picAttrSrcUrl xmlns:a1611="http://schemas.microsoft.com/office/drawing/2016/11/main" r:id="rId8"/>
              </a:ext>
            </a:extLst>
          </a:blip>
          <a:srcRect t="4571" b="4571"/>
          <a:stretch/>
        </p:blipFill>
        <p:spPr>
          <a:xfrm>
            <a:off x="2864788" y="4251725"/>
            <a:ext cx="3194969" cy="1524000"/>
          </a:xfrm>
          <a:prstGeom prst="round2DiagRect">
            <a:avLst/>
          </a:prstGeom>
        </p:spPr>
      </p:pic>
      <p:sp>
        <p:nvSpPr>
          <p:cNvPr id="14" name="TextBox 13">
            <a:extLst>
              <a:ext uri="{FF2B5EF4-FFF2-40B4-BE49-F238E27FC236}">
                <a16:creationId xmlns:a16="http://schemas.microsoft.com/office/drawing/2014/main" id="{FAD24476-E620-4D89-AD2D-179D76EA281F}"/>
              </a:ext>
            </a:extLst>
          </p:cNvPr>
          <p:cNvSpPr txBox="1"/>
          <p:nvPr/>
        </p:nvSpPr>
        <p:spPr>
          <a:xfrm>
            <a:off x="2864788" y="5775725"/>
            <a:ext cx="3194969" cy="230832"/>
          </a:xfrm>
          <a:prstGeom prst="rect">
            <a:avLst/>
          </a:prstGeom>
          <a:noFill/>
        </p:spPr>
        <p:txBody>
          <a:bodyPr wrap="square" rtlCol="0">
            <a:spAutoFit/>
          </a:bodyPr>
          <a:lstStyle/>
          <a:p>
            <a:r>
              <a:rPr lang="en-US" sz="900">
                <a:hlinkClick r:id="rId8" tooltip="https://www.universetoday.com/77523/multiverse/"/>
              </a:rPr>
              <a:t>This Photo</a:t>
            </a:r>
            <a:r>
              <a:rPr lang="en-US" sz="900"/>
              <a:t> by Unknown Author is licensed under </a:t>
            </a:r>
            <a:r>
              <a:rPr lang="en-US" sz="900">
                <a:hlinkClick r:id="rId9" tooltip="https://creativecommons.org/licenses/by/3.0/"/>
              </a:rPr>
              <a:t>CC BY</a:t>
            </a:r>
            <a:endParaRPr lang="en-US" sz="900"/>
          </a:p>
        </p:txBody>
      </p:sp>
      <p:sp>
        <p:nvSpPr>
          <p:cNvPr id="15" name="Arrow: Right 14">
            <a:extLst>
              <a:ext uri="{FF2B5EF4-FFF2-40B4-BE49-F238E27FC236}">
                <a16:creationId xmlns:a16="http://schemas.microsoft.com/office/drawing/2014/main" id="{0AFADBD0-62FB-4F01-A018-61FC012E7A04}"/>
              </a:ext>
            </a:extLst>
          </p:cNvPr>
          <p:cNvSpPr/>
          <p:nvPr/>
        </p:nvSpPr>
        <p:spPr>
          <a:xfrm>
            <a:off x="1953325" y="155533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2019</a:t>
            </a:r>
          </a:p>
        </p:txBody>
      </p:sp>
      <p:sp>
        <p:nvSpPr>
          <p:cNvPr id="16" name="Arrow: Right 15">
            <a:extLst>
              <a:ext uri="{FF2B5EF4-FFF2-40B4-BE49-F238E27FC236}">
                <a16:creationId xmlns:a16="http://schemas.microsoft.com/office/drawing/2014/main" id="{5F5F630C-3760-46FF-AA53-55E9D9AACB82}"/>
              </a:ext>
            </a:extLst>
          </p:cNvPr>
          <p:cNvSpPr/>
          <p:nvPr/>
        </p:nvSpPr>
        <p:spPr>
          <a:xfrm>
            <a:off x="5233863" y="154682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latin typeface="Arial" panose="020B0604020202020204" pitchFamily="34" charset="0"/>
                <a:cs typeface="Arial" panose="020B0604020202020204" pitchFamily="34" charset="0"/>
              </a:rPr>
              <a:t>2024+</a:t>
            </a:r>
          </a:p>
        </p:txBody>
      </p:sp>
      <p:pic>
        <p:nvPicPr>
          <p:cNvPr id="17" name="Graphic 16" descr="Question mark with solid fill">
            <a:extLst>
              <a:ext uri="{FF2B5EF4-FFF2-40B4-BE49-F238E27FC236}">
                <a16:creationId xmlns:a16="http://schemas.microsoft.com/office/drawing/2014/main" id="{24E359E2-D997-4CCD-B02E-695CEABF682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96125" y="4635466"/>
            <a:ext cx="914400" cy="914400"/>
          </a:xfrm>
          <a:prstGeom prst="rect">
            <a:avLst/>
          </a:prstGeom>
        </p:spPr>
      </p:pic>
    </p:spTree>
    <p:extLst>
      <p:ext uri="{BB962C8B-B14F-4D97-AF65-F5344CB8AC3E}">
        <p14:creationId xmlns:p14="http://schemas.microsoft.com/office/powerpoint/2010/main" val="1132279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66CCEC5-4354-45E7-B794-101C0CF9CC51}"/>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3</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mc:AlternateContent xmlns:mc="http://schemas.openxmlformats.org/markup-compatibility/2006" xmlns:a14="http://schemas.microsoft.com/office/drawing/2010/main">
        <mc:Choice Requires="a14">
          <p:sp>
            <p:nvSpPr>
              <p:cNvPr id="4" name="Text Placeholder 4">
                <a:extLst>
                  <a:ext uri="{FF2B5EF4-FFF2-40B4-BE49-F238E27FC236}">
                    <a16:creationId xmlns:a16="http://schemas.microsoft.com/office/drawing/2014/main" id="{6D525623-9DB1-4604-AB10-D3EB58CBBC6D}"/>
                  </a:ext>
                </a:extLst>
              </p:cNvPr>
              <p:cNvSpPr txBox="1">
                <a:spLocks/>
              </p:cNvSpPr>
              <p:nvPr/>
            </p:nvSpPr>
            <p:spPr>
              <a:xfrm>
                <a:off x="3579572" y="5850902"/>
                <a:ext cx="4294981" cy="60303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latin typeface="Sora" pitchFamily="2" charset="0"/>
                    <a:cs typeface="Sora" pitchFamily="2" charset="0"/>
                  </a:rPr>
                  <a:t>XR = extended reality (XR </a:t>
                </a:r>
                <a14:m>
                  <m:oMath xmlns:m="http://schemas.openxmlformats.org/officeDocument/2006/math">
                    <m:r>
                      <a:rPr lang="en-US" sz="1200" i="1" smtClean="0">
                        <a:latin typeface="Cambria Math" panose="02040503050406030204" pitchFamily="18" charset="0"/>
                        <a:ea typeface="Cambria Math" panose="02040503050406030204" pitchFamily="18" charset="0"/>
                        <a:cs typeface="Sora" pitchFamily="2" charset="0"/>
                      </a:rPr>
                      <m:t>⊃</m:t>
                    </m:r>
                  </m:oMath>
                </a14:m>
                <a:r>
                  <a:rPr lang="en-US" sz="1200" dirty="0">
                    <a:latin typeface="Sora" pitchFamily="2" charset="0"/>
                    <a:cs typeface="Sora" pitchFamily="2" charset="0"/>
                  </a:rPr>
                  <a:t> AR,VR)</a:t>
                </a:r>
              </a:p>
            </p:txBody>
          </p:sp>
        </mc:Choice>
        <mc:Fallback xmlns="">
          <p:sp>
            <p:nvSpPr>
              <p:cNvPr id="4" name="Text Placeholder 4">
                <a:extLst>
                  <a:ext uri="{FF2B5EF4-FFF2-40B4-BE49-F238E27FC236}">
                    <a16:creationId xmlns:a16="http://schemas.microsoft.com/office/drawing/2014/main" id="{6D525623-9DB1-4604-AB10-D3EB58CBBC6D}"/>
                  </a:ext>
                </a:extLst>
              </p:cNvPr>
              <p:cNvSpPr txBox="1">
                <a:spLocks noRot="1" noChangeAspect="1" noMove="1" noResize="1" noEditPoints="1" noAdjustHandles="1" noChangeArrowheads="1" noChangeShapeType="1" noTextEdit="1"/>
              </p:cNvSpPr>
              <p:nvPr/>
            </p:nvSpPr>
            <p:spPr>
              <a:xfrm>
                <a:off x="3579572" y="5850902"/>
                <a:ext cx="4294981" cy="603030"/>
              </a:xfrm>
              <a:prstGeom prst="rect">
                <a:avLst/>
              </a:prstGeom>
              <a:blipFill>
                <a:blip r:embed="rId3"/>
                <a:stretch>
                  <a:fillRect t="-1010"/>
                </a:stretch>
              </a:blipFill>
            </p:spPr>
            <p:txBody>
              <a:bodyPr/>
              <a:lstStyle/>
              <a:p>
                <a:r>
                  <a:rPr lang="en-US">
                    <a:noFill/>
                  </a:rPr>
                  <a:t> </a:t>
                </a:r>
              </a:p>
            </p:txBody>
          </p:sp>
        </mc:Fallback>
      </mc:AlternateContent>
      <p:graphicFrame>
        <p:nvGraphicFramePr>
          <p:cNvPr id="5" name="Diagram 4">
            <a:extLst>
              <a:ext uri="{FF2B5EF4-FFF2-40B4-BE49-F238E27FC236}">
                <a16:creationId xmlns:a16="http://schemas.microsoft.com/office/drawing/2014/main" id="{5865430B-9B34-4244-8BB8-4478C655292A}"/>
              </a:ext>
            </a:extLst>
          </p:cNvPr>
          <p:cNvGraphicFramePr/>
          <p:nvPr>
            <p:extLst>
              <p:ext uri="{D42A27DB-BD31-4B8C-83A1-F6EECF244321}">
                <p14:modId xmlns:p14="http://schemas.microsoft.com/office/powerpoint/2010/main" val="456910755"/>
              </p:ext>
            </p:extLst>
          </p:nvPr>
        </p:nvGraphicFramePr>
        <p:xfrm>
          <a:off x="97536" y="1588993"/>
          <a:ext cx="6096000" cy="42619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6052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5A7C609-0029-443E-9FD3-4FCFBB9E71B7}"/>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4</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4" name="Picture 2" descr="The Metaverse Value-Chain. Trillions of dollars are pouring into… | by Jon  Radoff | Building the Metaverse | Medium">
            <a:extLst>
              <a:ext uri="{FF2B5EF4-FFF2-40B4-BE49-F238E27FC236}">
                <a16:creationId xmlns:a16="http://schemas.microsoft.com/office/drawing/2014/main" id="{F474915F-CF52-4AE4-AD6D-089BC3CF1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96" y="1616368"/>
            <a:ext cx="7115548" cy="48453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118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A157-AB61-477F-B10A-E0D3F048FE4B}"/>
              </a:ext>
            </a:extLst>
          </p:cNvPr>
          <p:cNvSpPr txBox="1">
            <a:spLocks/>
          </p:cNvSpPr>
          <p:nvPr/>
        </p:nvSpPr>
        <p:spPr>
          <a:xfrm>
            <a:off x="-188976" y="274638"/>
            <a:ext cx="758952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5</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3" name="Picture 2">
            <a:extLst>
              <a:ext uri="{FF2B5EF4-FFF2-40B4-BE49-F238E27FC236}">
                <a16:creationId xmlns:a16="http://schemas.microsoft.com/office/drawing/2014/main" id="{2AB99752-3A39-49CD-B9F1-AA383D760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209" y="1624902"/>
            <a:ext cx="5351895" cy="464024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120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783D-1643-4A7F-B56A-2ED383751BF2}"/>
              </a:ext>
            </a:extLst>
          </p:cNvPr>
          <p:cNvSpPr>
            <a:spLocks noGrp="1"/>
          </p:cNvSpPr>
          <p:nvPr>
            <p:ph type="title"/>
          </p:nvPr>
        </p:nvSpPr>
        <p:spPr>
          <a:xfrm>
            <a:off x="-640080" y="290196"/>
            <a:ext cx="8229600" cy="1143000"/>
          </a:xfrm>
        </p:spPr>
        <p:txBody>
          <a:bodyPr/>
          <a:lstStyle/>
          <a:p>
            <a:r>
              <a:rPr lang="el-GR" b="1" dirty="0">
                <a:latin typeface="Arial" panose="020B0604020202020204" pitchFamily="34" charset="0"/>
                <a:cs typeface="Arial" panose="020B0604020202020204" pitchFamily="34" charset="0"/>
              </a:rPr>
              <a:t>ΓΙΑΤΙ ΑΝΑΦΕΡΟΝΤΑΙ ΌΛΑ ΑΥΤΆ?</a:t>
            </a:r>
            <a:br>
              <a:rPr lang="en-US" b="1" dirty="0">
                <a:solidFill>
                  <a:srgbClr val="F7743C"/>
                </a:solidFill>
                <a:latin typeface="Arial" panose="020B0604020202020204" pitchFamily="34" charset="0"/>
                <a:cs typeface="Arial" panose="020B0604020202020204" pitchFamily="34" charset="0"/>
              </a:rPr>
            </a:br>
            <a:endParaRPr lang="en-US" dirty="0"/>
          </a:p>
        </p:txBody>
      </p:sp>
      <p:sp>
        <p:nvSpPr>
          <p:cNvPr id="3" name="Title 1">
            <a:extLst>
              <a:ext uri="{FF2B5EF4-FFF2-40B4-BE49-F238E27FC236}">
                <a16:creationId xmlns:a16="http://schemas.microsoft.com/office/drawing/2014/main" id="{9B184036-AB08-4CF6-8408-C5358B7852A2}"/>
              </a:ext>
            </a:extLst>
          </p:cNvPr>
          <p:cNvSpPr txBox="1">
            <a:spLocks/>
          </p:cNvSpPr>
          <p:nvPr/>
        </p:nvSpPr>
        <p:spPr>
          <a:xfrm>
            <a:off x="6096" y="1900240"/>
            <a:ext cx="8747760" cy="83076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l-GR" sz="2800" b="1" dirty="0">
                <a:effectLst/>
                <a:latin typeface="Arial" panose="020B0604020202020204" pitchFamily="34" charset="0"/>
                <a:cs typeface="Arial" panose="020B0604020202020204" pitchFamily="34" charset="0"/>
              </a:rPr>
              <a:t>ΠΡΕΠΕΙ ΝΑ ΛΗΦΘΟΥΝ ΥΠΟΨΗ για το</a:t>
            </a:r>
            <a:r>
              <a:rPr lang="en-US" sz="2800" b="1" dirty="0">
                <a:effectLst/>
                <a:latin typeface="Arial" panose="020B0604020202020204" pitchFamily="34" charset="0"/>
                <a:cs typeface="Arial" panose="020B0604020202020204" pitchFamily="34" charset="0"/>
              </a:rPr>
              <a:t> cost/budget</a:t>
            </a:r>
          </a:p>
        </p:txBody>
      </p:sp>
      <p:sp>
        <p:nvSpPr>
          <p:cNvPr id="4" name="TextBox 3">
            <a:extLst>
              <a:ext uri="{FF2B5EF4-FFF2-40B4-BE49-F238E27FC236}">
                <a16:creationId xmlns:a16="http://schemas.microsoft.com/office/drawing/2014/main" id="{CD29EE64-A194-47C8-8261-DE8742E77368}"/>
              </a:ext>
            </a:extLst>
          </p:cNvPr>
          <p:cNvSpPr txBox="1"/>
          <p:nvPr/>
        </p:nvSpPr>
        <p:spPr>
          <a:xfrm>
            <a:off x="287970" y="2857765"/>
            <a:ext cx="2510816" cy="2677656"/>
          </a:xfrm>
          <a:prstGeom prst="rect">
            <a:avLst/>
          </a:prstGeom>
          <a:noFill/>
        </p:spPr>
        <p:txBody>
          <a:bodyPr wrap="none" rtlCol="0">
            <a:spAutoFit/>
          </a:bodyPr>
          <a:lstStyle/>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Έρευνα</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Προσωπικό</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Σχεδίαση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Υποδομή</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Συντήρηση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Βελτίωση</a:t>
            </a:r>
          </a:p>
        </p:txBody>
      </p:sp>
    </p:spTree>
    <p:extLst>
      <p:ext uri="{BB962C8B-B14F-4D97-AF65-F5344CB8AC3E}">
        <p14:creationId xmlns:p14="http://schemas.microsoft.com/office/powerpoint/2010/main" val="1959153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50DC539B-6FB2-4E05-BAC2-AB291A21A8D6}"/>
              </a:ext>
            </a:extLst>
          </p:cNvPr>
          <p:cNvSpPr/>
          <p:nvPr/>
        </p:nvSpPr>
        <p:spPr>
          <a:xfrm>
            <a:off x="4537559" y="1805449"/>
            <a:ext cx="2996367" cy="2934776"/>
          </a:xfrm>
          <a:prstGeom prst="ellipse">
            <a:avLst/>
          </a:prstGeom>
          <a:solidFill>
            <a:srgbClr val="448B91">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93715E-B31B-45DE-B42D-305B82FA780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Venn Diagram</a:t>
            </a:r>
          </a:p>
        </p:txBody>
      </p:sp>
      <p:sp>
        <p:nvSpPr>
          <p:cNvPr id="6" name="Oval 5">
            <a:extLst>
              <a:ext uri="{FF2B5EF4-FFF2-40B4-BE49-F238E27FC236}">
                <a16:creationId xmlns:a16="http://schemas.microsoft.com/office/drawing/2014/main" id="{0EB64D79-B5FE-49D0-AAF6-B657C30D6748}"/>
              </a:ext>
            </a:extLst>
          </p:cNvPr>
          <p:cNvSpPr/>
          <p:nvPr/>
        </p:nvSpPr>
        <p:spPr>
          <a:xfrm>
            <a:off x="2418762" y="1872849"/>
            <a:ext cx="2890059" cy="2761585"/>
          </a:xfrm>
          <a:prstGeom prst="ellipse">
            <a:avLst/>
          </a:prstGeom>
          <a:solidFill>
            <a:schemeClr val="bg2">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56137D-FE41-482C-B986-96604E782561}"/>
              </a:ext>
            </a:extLst>
          </p:cNvPr>
          <p:cNvSpPr/>
          <p:nvPr/>
        </p:nvSpPr>
        <p:spPr>
          <a:xfrm>
            <a:off x="3535260" y="3340237"/>
            <a:ext cx="2890059" cy="2761585"/>
          </a:xfrm>
          <a:prstGeom prst="ellipse">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231;p54">
            <a:extLst>
              <a:ext uri="{FF2B5EF4-FFF2-40B4-BE49-F238E27FC236}">
                <a16:creationId xmlns:a16="http://schemas.microsoft.com/office/drawing/2014/main" id="{A270DB95-16E8-44DF-96F0-4AAACA09F286}"/>
              </a:ext>
            </a:extLst>
          </p:cNvPr>
          <p:cNvSpPr txBox="1">
            <a:spLocks/>
          </p:cNvSpPr>
          <p:nvPr/>
        </p:nvSpPr>
        <p:spPr>
          <a:xfrm>
            <a:off x="0" y="3131324"/>
            <a:ext cx="2079790"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Metaverse</a:t>
            </a:r>
            <a:endPar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9" name="Google Shape;1231;p54">
            <a:extLst>
              <a:ext uri="{FF2B5EF4-FFF2-40B4-BE49-F238E27FC236}">
                <a16:creationId xmlns:a16="http://schemas.microsoft.com/office/drawing/2014/main" id="{3C282F1C-9477-46CD-8D17-929DBED8ED56}"/>
              </a:ext>
            </a:extLst>
          </p:cNvPr>
          <p:cNvSpPr txBox="1">
            <a:spLocks/>
          </p:cNvSpPr>
          <p:nvPr/>
        </p:nvSpPr>
        <p:spPr>
          <a:xfrm>
            <a:off x="3601050" y="3007778"/>
            <a:ext cx="775878"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VR</a:t>
            </a:r>
          </a:p>
        </p:txBody>
      </p:sp>
      <p:sp>
        <p:nvSpPr>
          <p:cNvPr id="10" name="Google Shape;1231;p54">
            <a:extLst>
              <a:ext uri="{FF2B5EF4-FFF2-40B4-BE49-F238E27FC236}">
                <a16:creationId xmlns:a16="http://schemas.microsoft.com/office/drawing/2014/main" id="{FE7C6DED-4F22-4CD3-AA2C-293DE6ECEA68}"/>
              </a:ext>
            </a:extLst>
          </p:cNvPr>
          <p:cNvSpPr txBox="1">
            <a:spLocks/>
          </p:cNvSpPr>
          <p:nvPr/>
        </p:nvSpPr>
        <p:spPr>
          <a:xfrm>
            <a:off x="5870583" y="3017782"/>
            <a:ext cx="881074"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AR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11" name="Google Shape;1231;p54">
            <a:extLst>
              <a:ext uri="{FF2B5EF4-FFF2-40B4-BE49-F238E27FC236}">
                <a16:creationId xmlns:a16="http://schemas.microsoft.com/office/drawing/2014/main" id="{06BE9E1E-2CEA-43CD-A235-F9DFF4DFF3EF}"/>
              </a:ext>
            </a:extLst>
          </p:cNvPr>
          <p:cNvSpPr txBox="1">
            <a:spLocks/>
          </p:cNvSpPr>
          <p:nvPr/>
        </p:nvSpPr>
        <p:spPr>
          <a:xfrm>
            <a:off x="4589421" y="4647726"/>
            <a:ext cx="781736" cy="5989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MR</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2093486-9328-40A9-9A5F-CAED018460DD}"/>
                  </a:ext>
                </a:extLst>
              </p:cNvPr>
              <p:cNvSpPr txBox="1"/>
              <p:nvPr/>
            </p:nvSpPr>
            <p:spPr>
              <a:xfrm>
                <a:off x="1656362" y="3074794"/>
                <a:ext cx="61572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62093486-9328-40A9-9A5F-CAED018460DD}"/>
                  </a:ext>
                </a:extLst>
              </p:cNvPr>
              <p:cNvSpPr txBox="1">
                <a:spLocks noRot="1" noChangeAspect="1" noMove="1" noResize="1" noEditPoints="1" noAdjustHandles="1" noChangeArrowheads="1" noChangeShapeType="1" noTextEdit="1"/>
              </p:cNvSpPr>
              <p:nvPr/>
            </p:nvSpPr>
            <p:spPr>
              <a:xfrm>
                <a:off x="1656362" y="3074794"/>
                <a:ext cx="615722" cy="584775"/>
              </a:xfrm>
              <a:prstGeom prst="rect">
                <a:avLst/>
              </a:prstGeom>
              <a:blipFill>
                <a:blip r:embed="rId3"/>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1AEF9761-B86C-474C-8BFA-78AB1AE4B9C9}"/>
              </a:ext>
            </a:extLst>
          </p:cNvPr>
          <p:cNvSpPr/>
          <p:nvPr/>
        </p:nvSpPr>
        <p:spPr>
          <a:xfrm>
            <a:off x="2284072" y="988403"/>
            <a:ext cx="5392434" cy="52292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1231;p54">
            <a:extLst>
              <a:ext uri="{FF2B5EF4-FFF2-40B4-BE49-F238E27FC236}">
                <a16:creationId xmlns:a16="http://schemas.microsoft.com/office/drawing/2014/main" id="{4513C1EE-D4D8-483F-AD8E-2131C7687F35}"/>
              </a:ext>
            </a:extLst>
          </p:cNvPr>
          <p:cNvSpPr txBox="1">
            <a:spLocks/>
          </p:cNvSpPr>
          <p:nvPr/>
        </p:nvSpPr>
        <p:spPr>
          <a:xfrm>
            <a:off x="4576915" y="1088740"/>
            <a:ext cx="731906"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XR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34" name="Google Shape;1231;p54">
            <a:extLst>
              <a:ext uri="{FF2B5EF4-FFF2-40B4-BE49-F238E27FC236}">
                <a16:creationId xmlns:a16="http://schemas.microsoft.com/office/drawing/2014/main" id="{18489473-28D8-4E70-9E39-2A5BD6AED694}"/>
              </a:ext>
            </a:extLst>
          </p:cNvPr>
          <p:cNvSpPr txBox="1">
            <a:spLocks/>
          </p:cNvSpPr>
          <p:nvPr/>
        </p:nvSpPr>
        <p:spPr>
          <a:xfrm>
            <a:off x="3350724" y="3862687"/>
            <a:ext cx="3173300" cy="5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Gameplay Mechanics</a:t>
            </a:r>
          </a:p>
        </p:txBody>
      </p:sp>
    </p:spTree>
    <p:extLst>
      <p:ext uri="{BB962C8B-B14F-4D97-AF65-F5344CB8AC3E}">
        <p14:creationId xmlns:p14="http://schemas.microsoft.com/office/powerpoint/2010/main" val="374478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B030-2AFA-4547-8E3E-CD05D5C28055}"/>
              </a:ext>
            </a:extLst>
          </p:cNvPr>
          <p:cNvSpPr>
            <a:spLocks noGrp="1"/>
          </p:cNvSpPr>
          <p:nvPr>
            <p:ph type="title"/>
          </p:nvPr>
        </p:nvSpPr>
        <p:spPr/>
        <p:txBody>
          <a:bodyPr/>
          <a:lstStyle/>
          <a:p>
            <a:pPr algn="l"/>
            <a:r>
              <a:rPr lang="en-US" b="1" dirty="0">
                <a:latin typeface="Arial" panose="020B0604020202020204" pitchFamily="34" charset="0"/>
                <a:cs typeface="Arial" panose="020B0604020202020204" pitchFamily="34" charset="0"/>
              </a:rPr>
              <a:t>Gaming Industry Rise</a:t>
            </a:r>
          </a:p>
        </p:txBody>
      </p:sp>
      <p:graphicFrame>
        <p:nvGraphicFramePr>
          <p:cNvPr id="3" name="Content Placeholder 10">
            <a:extLst>
              <a:ext uri="{FF2B5EF4-FFF2-40B4-BE49-F238E27FC236}">
                <a16:creationId xmlns:a16="http://schemas.microsoft.com/office/drawing/2014/main" id="{86E52F81-5F71-4085-953E-418BEEEEAD5E}"/>
              </a:ext>
            </a:extLst>
          </p:cNvPr>
          <p:cNvGraphicFramePr>
            <a:graphicFrameLocks/>
          </p:cNvGraphicFramePr>
          <p:nvPr>
            <p:extLst>
              <p:ext uri="{D42A27DB-BD31-4B8C-83A1-F6EECF244321}">
                <p14:modId xmlns:p14="http://schemas.microsoft.com/office/powerpoint/2010/main" val="2253079447"/>
              </p:ext>
            </p:extLst>
          </p:nvPr>
        </p:nvGraphicFramePr>
        <p:xfrm>
          <a:off x="92901" y="1798384"/>
          <a:ext cx="8229600" cy="31515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1981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1FA-115A-4C6B-A05D-3A8EC2DF1D8F}"/>
              </a:ext>
            </a:extLst>
          </p:cNvPr>
          <p:cNvSpPr>
            <a:spLocks noGrp="1"/>
          </p:cNvSpPr>
          <p:nvPr>
            <p:ph type="title"/>
          </p:nvPr>
        </p:nvSpPr>
        <p:spPr/>
        <p:txBody>
          <a:bodyPr/>
          <a:lstStyle/>
          <a:p>
            <a:pPr algn="l"/>
            <a:r>
              <a:rPr lang="el-GR" sz="4400" b="1" dirty="0">
                <a:latin typeface="Arial" panose="020B0604020202020204" pitchFamily="34" charset="0"/>
                <a:cs typeface="Arial" panose="020B0604020202020204" pitchFamily="34" charset="0"/>
              </a:rPr>
              <a:t>Σχετικά με εμένα:</a:t>
            </a:r>
            <a:br>
              <a:rPr lang="en-US" sz="4400" b="1" dirty="0">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5CF12085-6FAE-4E43-9418-A1962A245D9F}"/>
              </a:ext>
            </a:extLst>
          </p:cNvPr>
          <p:cNvSpPr txBox="1"/>
          <p:nvPr/>
        </p:nvSpPr>
        <p:spPr>
          <a:xfrm>
            <a:off x="457200" y="5460898"/>
            <a:ext cx="7073537" cy="1200329"/>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Portfolio: </a:t>
            </a:r>
            <a:r>
              <a:rPr lang="en-US" sz="2400" dirty="0">
                <a:latin typeface="Arial" panose="020B0604020202020204" pitchFamily="34" charset="0"/>
                <a:cs typeface="Arial" panose="020B0604020202020204" pitchFamily="34" charset="0"/>
                <a:hlinkClick r:id="rId3"/>
              </a:rPr>
              <a:t>https://github.com/michailmarkou1995</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E-mail: </a:t>
            </a:r>
            <a:r>
              <a:rPr lang="en-US" sz="2400" dirty="0">
                <a:latin typeface="Arial" panose="020B0604020202020204" pitchFamily="34" charset="0"/>
                <a:cs typeface="Arial" panose="020B0604020202020204" pitchFamily="34" charset="0"/>
                <a:hlinkClick r:id="rId4"/>
              </a:rPr>
              <a:t>mmarkou19b@amcstudent.edu.gr</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5C26AE8-FCA4-42D6-96C7-AC583D28A14B}"/>
              </a:ext>
            </a:extLst>
          </p:cNvPr>
          <p:cNvSpPr txBox="1"/>
          <p:nvPr/>
        </p:nvSpPr>
        <p:spPr>
          <a:xfrm>
            <a:off x="279400" y="1305914"/>
            <a:ext cx="85852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a:t>
            </a:r>
            <a:r>
              <a:rPr lang="el-GR" sz="2400" baseline="30000" dirty="0">
                <a:latin typeface="Arial" panose="020B0604020202020204" pitchFamily="34" charset="0"/>
                <a:cs typeface="Arial" panose="020B0604020202020204" pitchFamily="34" charset="0"/>
              </a:rPr>
              <a:t>ο</a:t>
            </a:r>
            <a:r>
              <a:rPr lang="el-GR" sz="2400" dirty="0">
                <a:latin typeface="Arial" panose="020B0604020202020204" pitchFamily="34" charset="0"/>
                <a:cs typeface="Arial" panose="020B0604020202020204" pitchFamily="34" charset="0"/>
              </a:rPr>
              <a:t> έτος</a:t>
            </a:r>
            <a:r>
              <a:rPr lang="en-US" sz="2400" dirty="0">
                <a:latin typeface="Arial" panose="020B0604020202020204" pitchFamily="34" charset="0"/>
                <a:cs typeface="Arial" panose="020B0604020202020204" pitchFamily="34" charset="0"/>
              </a:rPr>
              <a:t> BSc Computer Science </a:t>
            </a:r>
            <a:r>
              <a:rPr lang="el-GR" sz="2400" dirty="0">
                <a:latin typeface="Arial" panose="020B0604020202020204" pitchFamily="34" charset="0"/>
                <a:cs typeface="Arial" panose="020B0604020202020204" pitchFamily="34" charset="0"/>
              </a:rPr>
              <a:t>στο Μητροπολιτικό κολλέγιο</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Internship </a:t>
            </a:r>
            <a:r>
              <a:rPr lang="el-GR"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Internet Service Provider Network Engineer</a:t>
            </a:r>
            <a:r>
              <a:rPr lang="el-G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Unreal Engine Game Developer</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VR/AR</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Multiplayer driven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Gameplay Mechanics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 Effect Artist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Visual Effect Artist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Architectural Visualization &amp; modeling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Producer &amp; Digital Content Creator</a:t>
            </a:r>
            <a:r>
              <a:rPr lang="el-GR" sz="2400" dirty="0">
                <a:latin typeface="Arial" panose="020B0604020202020204" pitchFamily="34" charset="0"/>
                <a:cs typeface="Arial" panose="020B0604020202020204" pitchFamily="34" charset="0"/>
              </a:rPr>
              <a:t> </a:t>
            </a:r>
            <a:r>
              <a:rPr lang="el-GR" sz="2000"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Unreal Engine &amp; Google Play marketplace</a:t>
            </a:r>
            <a:r>
              <a:rPr lang="el-GR" sz="2000" i="1"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788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54279B2-9511-479A-B611-1C9E51F89D39}"/>
              </a:ext>
            </a:extLst>
          </p:cNvPr>
          <p:cNvSpPr txBox="1">
            <a:spLocks/>
          </p:cNvSpPr>
          <p:nvPr/>
        </p:nvSpPr>
        <p:spPr>
          <a:xfrm>
            <a:off x="0" y="463769"/>
            <a:ext cx="7734365" cy="69541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4000" b="1" dirty="0">
                <a:effectLst/>
                <a:latin typeface="Arial" panose="020B0604020202020204" pitchFamily="34" charset="0"/>
                <a:cs typeface="Arial" panose="020B0604020202020204" pitchFamily="34" charset="0"/>
              </a:rPr>
              <a:t>Progress of evolution</a:t>
            </a:r>
          </a:p>
        </p:txBody>
      </p:sp>
      <p:grpSp>
        <p:nvGrpSpPr>
          <p:cNvPr id="4" name="Group 3">
            <a:extLst>
              <a:ext uri="{FF2B5EF4-FFF2-40B4-BE49-F238E27FC236}">
                <a16:creationId xmlns:a16="http://schemas.microsoft.com/office/drawing/2014/main" id="{47982520-9A42-4D33-91B5-F4D2D3C63FDE}"/>
              </a:ext>
            </a:extLst>
          </p:cNvPr>
          <p:cNvGrpSpPr/>
          <p:nvPr/>
        </p:nvGrpSpPr>
        <p:grpSpPr>
          <a:xfrm>
            <a:off x="2034032" y="811477"/>
            <a:ext cx="6477740" cy="6408202"/>
            <a:chOff x="3152306" y="904895"/>
            <a:chExt cx="6477740" cy="6408202"/>
          </a:xfrm>
        </p:grpSpPr>
        <p:sp>
          <p:nvSpPr>
            <p:cNvPr id="5" name="Freeform: Shape 4">
              <a:extLst>
                <a:ext uri="{FF2B5EF4-FFF2-40B4-BE49-F238E27FC236}">
                  <a16:creationId xmlns:a16="http://schemas.microsoft.com/office/drawing/2014/main" id="{2DA7C799-11F9-44C1-9FAC-8E80F5C53708}"/>
                </a:ext>
              </a:extLst>
            </p:cNvPr>
            <p:cNvSpPr/>
            <p:nvPr/>
          </p:nvSpPr>
          <p:spPr>
            <a:xfrm>
              <a:off x="721343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Reality</a:t>
              </a:r>
            </a:p>
          </p:txBody>
        </p:sp>
        <p:sp>
          <p:nvSpPr>
            <p:cNvPr id="6" name="Arrow: Circular 5">
              <a:extLst>
                <a:ext uri="{FF2B5EF4-FFF2-40B4-BE49-F238E27FC236}">
                  <a16:creationId xmlns:a16="http://schemas.microsoft.com/office/drawing/2014/main" id="{E6436656-178A-4DFF-9E1B-C77435B09490}"/>
                </a:ext>
              </a:extLst>
            </p:cNvPr>
            <p:cNvSpPr/>
            <p:nvPr/>
          </p:nvSpPr>
          <p:spPr>
            <a:xfrm>
              <a:off x="3535973" y="904895"/>
              <a:ext cx="5710407" cy="5710407"/>
            </a:xfrm>
            <a:prstGeom prst="circularArrow">
              <a:avLst>
                <a:gd name="adj1" fmla="val 8252"/>
                <a:gd name="adj2" fmla="val 576443"/>
                <a:gd name="adj3" fmla="val 2962362"/>
                <a:gd name="adj4" fmla="val 52723"/>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8490C0FC-9717-4418-9FB9-7222DE96E7F7}"/>
                </a:ext>
              </a:extLst>
            </p:cNvPr>
            <p:cNvSpPr/>
            <p:nvPr/>
          </p:nvSpPr>
          <p:spPr>
            <a:xfrm>
              <a:off x="5182871" y="4896487"/>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Evolution</a:t>
              </a:r>
            </a:p>
          </p:txBody>
        </p:sp>
        <p:sp>
          <p:nvSpPr>
            <p:cNvPr id="8" name="Arrow: Circular 7">
              <a:extLst>
                <a:ext uri="{FF2B5EF4-FFF2-40B4-BE49-F238E27FC236}">
                  <a16:creationId xmlns:a16="http://schemas.microsoft.com/office/drawing/2014/main" id="{6D9B5926-1B3C-475B-9ED4-BEFBD8CE1C97}"/>
                </a:ext>
              </a:extLst>
            </p:cNvPr>
            <p:cNvSpPr/>
            <p:nvPr/>
          </p:nvSpPr>
          <p:spPr>
            <a:xfrm>
              <a:off x="3535973" y="904895"/>
              <a:ext cx="5710407" cy="5710407"/>
            </a:xfrm>
            <a:prstGeom prst="circularArrow">
              <a:avLst>
                <a:gd name="adj1" fmla="val 8252"/>
                <a:gd name="adj2" fmla="val 576443"/>
                <a:gd name="adj3" fmla="val 10170834"/>
                <a:gd name="adj4" fmla="val 7261195"/>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230498A0-1B3A-4716-A182-1872DEE0D649}"/>
                </a:ext>
              </a:extLst>
            </p:cNvPr>
            <p:cNvSpPr/>
            <p:nvPr/>
          </p:nvSpPr>
          <p:spPr>
            <a:xfrm>
              <a:off x="315230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Life</a:t>
              </a:r>
            </a:p>
          </p:txBody>
        </p:sp>
        <p:sp>
          <p:nvSpPr>
            <p:cNvPr id="10" name="Arrow: Circular 9">
              <a:extLst>
                <a:ext uri="{FF2B5EF4-FFF2-40B4-BE49-F238E27FC236}">
                  <a16:creationId xmlns:a16="http://schemas.microsoft.com/office/drawing/2014/main" id="{2EC37E7D-9841-4DC3-AF74-B7385E065F14}"/>
                </a:ext>
              </a:extLst>
            </p:cNvPr>
            <p:cNvSpPr/>
            <p:nvPr/>
          </p:nvSpPr>
          <p:spPr>
            <a:xfrm>
              <a:off x="3535973" y="904895"/>
              <a:ext cx="5710407" cy="5710407"/>
            </a:xfrm>
            <a:prstGeom prst="circularArrow">
              <a:avLst>
                <a:gd name="adj1" fmla="val 8252"/>
                <a:gd name="adj2" fmla="val 576443"/>
                <a:gd name="adj3" fmla="val 16855326"/>
                <a:gd name="adj4" fmla="val 14968230"/>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11" name="Arrow: Right 10">
            <a:extLst>
              <a:ext uri="{FF2B5EF4-FFF2-40B4-BE49-F238E27FC236}">
                <a16:creationId xmlns:a16="http://schemas.microsoft.com/office/drawing/2014/main" id="{17C3A8A4-A816-4630-AA22-AA463E8B3F3A}"/>
              </a:ext>
            </a:extLst>
          </p:cNvPr>
          <p:cNvSpPr/>
          <p:nvPr/>
        </p:nvSpPr>
        <p:spPr>
          <a:xfrm rot="10800000">
            <a:off x="2263929" y="5257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04B8A3-27E1-442F-A3A4-B00D9DA4AA4A}"/>
              </a:ext>
            </a:extLst>
          </p:cNvPr>
          <p:cNvSpPr/>
          <p:nvPr/>
        </p:nvSpPr>
        <p:spPr>
          <a:xfrm>
            <a:off x="13039" y="5257800"/>
            <a:ext cx="2292614" cy="461665"/>
          </a:xfrm>
          <a:prstGeom prst="rect">
            <a:avLst/>
          </a:prstGeom>
          <a:noFill/>
        </p:spPr>
        <p:txBody>
          <a:bodyPr wrap="none" lIns="91440" tIns="45720" rIns="91440" bIns="45720">
            <a:spAutoFit/>
          </a:bodyPr>
          <a:lstStyle/>
          <a:p>
            <a:pPr algn="ctr"/>
            <a:r>
              <a:rPr lang="en-US" sz="2400" cap="none" spc="0" dirty="0">
                <a:ln w="0"/>
                <a:solidFill>
                  <a:schemeClr val="tx1"/>
                </a:solidFill>
                <a:latin typeface="Arial" panose="020B0604020202020204" pitchFamily="34" charset="0"/>
                <a:cs typeface="Arial" panose="020B0604020202020204" pitchFamily="34" charset="0"/>
              </a:rPr>
              <a:t>Reality Change</a:t>
            </a:r>
          </a:p>
        </p:txBody>
      </p:sp>
      <p:graphicFrame>
        <p:nvGraphicFramePr>
          <p:cNvPr id="13" name="Diagram 12">
            <a:extLst>
              <a:ext uri="{FF2B5EF4-FFF2-40B4-BE49-F238E27FC236}">
                <a16:creationId xmlns:a16="http://schemas.microsoft.com/office/drawing/2014/main" id="{EAE73431-AA09-451A-928E-67DADE3C18F7}"/>
              </a:ext>
            </a:extLst>
          </p:cNvPr>
          <p:cNvGraphicFramePr/>
          <p:nvPr>
            <p:extLst>
              <p:ext uri="{D42A27DB-BD31-4B8C-83A1-F6EECF244321}">
                <p14:modId xmlns:p14="http://schemas.microsoft.com/office/powerpoint/2010/main" val="616802554"/>
              </p:ext>
            </p:extLst>
          </p:nvPr>
        </p:nvGraphicFramePr>
        <p:xfrm>
          <a:off x="3510930" y="2045414"/>
          <a:ext cx="3734189" cy="2123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a:extLst>
              <a:ext uri="{FF2B5EF4-FFF2-40B4-BE49-F238E27FC236}">
                <a16:creationId xmlns:a16="http://schemas.microsoft.com/office/drawing/2014/main" id="{B620ED19-A722-43A0-8645-A200220B1DA1}"/>
              </a:ext>
            </a:extLst>
          </p:cNvPr>
          <p:cNvGrpSpPr/>
          <p:nvPr/>
        </p:nvGrpSpPr>
        <p:grpSpPr>
          <a:xfrm>
            <a:off x="3877862" y="4105484"/>
            <a:ext cx="2807685" cy="923589"/>
            <a:chOff x="5453012" y="3556971"/>
            <a:chExt cx="1878405" cy="617902"/>
          </a:xfrm>
        </p:grpSpPr>
        <p:sp>
          <p:nvSpPr>
            <p:cNvPr id="15" name="Teardrop 14">
              <a:extLst>
                <a:ext uri="{FF2B5EF4-FFF2-40B4-BE49-F238E27FC236}">
                  <a16:creationId xmlns:a16="http://schemas.microsoft.com/office/drawing/2014/main" id="{C2C2FA79-005A-476C-8521-1570CFD0B519}"/>
                </a:ext>
              </a:extLst>
            </p:cNvPr>
            <p:cNvSpPr/>
            <p:nvPr/>
          </p:nvSpPr>
          <p:spPr>
            <a:xfrm rot="2700000">
              <a:off x="6093174"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ardrop 15">
              <a:extLst>
                <a:ext uri="{FF2B5EF4-FFF2-40B4-BE49-F238E27FC236}">
                  <a16:creationId xmlns:a16="http://schemas.microsoft.com/office/drawing/2014/main" id="{8F1DA138-2642-421C-8869-C8982F24CB28}"/>
                </a:ext>
              </a:extLst>
            </p:cNvPr>
            <p:cNvSpPr/>
            <p:nvPr/>
          </p:nvSpPr>
          <p:spPr>
            <a:xfrm rot="2700000">
              <a:off x="5453012"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7" name="Group 16">
              <a:extLst>
                <a:ext uri="{FF2B5EF4-FFF2-40B4-BE49-F238E27FC236}">
                  <a16:creationId xmlns:a16="http://schemas.microsoft.com/office/drawing/2014/main" id="{B0FAA139-1892-4827-A859-483A9DC53B64}"/>
                </a:ext>
              </a:extLst>
            </p:cNvPr>
            <p:cNvGrpSpPr/>
            <p:nvPr/>
          </p:nvGrpSpPr>
          <p:grpSpPr>
            <a:xfrm>
              <a:off x="5472832" y="3576876"/>
              <a:ext cx="1858585" cy="578200"/>
              <a:chOff x="5472832" y="3576876"/>
              <a:chExt cx="1858585" cy="578200"/>
            </a:xfrm>
          </p:grpSpPr>
          <p:grpSp>
            <p:nvGrpSpPr>
              <p:cNvPr id="18" name="Group 17">
                <a:extLst>
                  <a:ext uri="{FF2B5EF4-FFF2-40B4-BE49-F238E27FC236}">
                    <a16:creationId xmlns:a16="http://schemas.microsoft.com/office/drawing/2014/main" id="{A7A2DB74-55F8-49A6-ABCD-5876CAC4CD36}"/>
                  </a:ext>
                </a:extLst>
              </p:cNvPr>
              <p:cNvGrpSpPr/>
              <p:nvPr/>
            </p:nvGrpSpPr>
            <p:grpSpPr>
              <a:xfrm>
                <a:off x="6753155" y="3576876"/>
                <a:ext cx="578262" cy="578200"/>
                <a:chOff x="1440485" y="309441"/>
                <a:chExt cx="578262" cy="578200"/>
              </a:xfrm>
            </p:grpSpPr>
            <p:sp>
              <p:nvSpPr>
                <p:cNvPr id="25" name="Oval 24">
                  <a:extLst>
                    <a:ext uri="{FF2B5EF4-FFF2-40B4-BE49-F238E27FC236}">
                      <a16:creationId xmlns:a16="http://schemas.microsoft.com/office/drawing/2014/main" id="{BBB60178-F311-4448-BA3C-E7AF3E874DB2}"/>
                    </a:ext>
                  </a:extLst>
                </p:cNvPr>
                <p:cNvSpPr/>
                <p:nvPr/>
              </p:nvSpPr>
              <p:spPr>
                <a:xfrm>
                  <a:off x="1440485"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Oval 4">
                  <a:extLst>
                    <a:ext uri="{FF2B5EF4-FFF2-40B4-BE49-F238E27FC236}">
                      <a16:creationId xmlns:a16="http://schemas.microsoft.com/office/drawing/2014/main" id="{116EF953-DD08-4404-BAE1-20CE61DD0258}"/>
                    </a:ext>
                  </a:extLst>
                </p:cNvPr>
                <p:cNvSpPr txBox="1"/>
                <p:nvPr/>
              </p:nvSpPr>
              <p:spPr>
                <a:xfrm>
                  <a:off x="1523152"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Reality</a:t>
                  </a:r>
                </a:p>
              </p:txBody>
            </p:sp>
          </p:grpSp>
          <p:grpSp>
            <p:nvGrpSpPr>
              <p:cNvPr id="19" name="Group 18">
                <a:extLst>
                  <a:ext uri="{FF2B5EF4-FFF2-40B4-BE49-F238E27FC236}">
                    <a16:creationId xmlns:a16="http://schemas.microsoft.com/office/drawing/2014/main" id="{1F8E83A9-5A8A-45A7-A2CD-3923F63EDE8F}"/>
                  </a:ext>
                </a:extLst>
              </p:cNvPr>
              <p:cNvGrpSpPr/>
              <p:nvPr/>
            </p:nvGrpSpPr>
            <p:grpSpPr>
              <a:xfrm>
                <a:off x="6112994" y="3576876"/>
                <a:ext cx="578262" cy="578200"/>
                <a:chOff x="800324" y="309441"/>
                <a:chExt cx="578262" cy="578200"/>
              </a:xfrm>
            </p:grpSpPr>
            <p:sp>
              <p:nvSpPr>
                <p:cNvPr id="23" name="Oval 22">
                  <a:extLst>
                    <a:ext uri="{FF2B5EF4-FFF2-40B4-BE49-F238E27FC236}">
                      <a16:creationId xmlns:a16="http://schemas.microsoft.com/office/drawing/2014/main" id="{FCCACE6E-2E8C-4BC4-A91E-21CFC07A90DB}"/>
                    </a:ext>
                  </a:extLst>
                </p:cNvPr>
                <p:cNvSpPr/>
                <p:nvPr/>
              </p:nvSpPr>
              <p:spPr>
                <a:xfrm>
                  <a:off x="800324"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Oval 7">
                  <a:extLst>
                    <a:ext uri="{FF2B5EF4-FFF2-40B4-BE49-F238E27FC236}">
                      <a16:creationId xmlns:a16="http://schemas.microsoft.com/office/drawing/2014/main" id="{869E4615-4265-4B66-B4A7-743568015503}"/>
                    </a:ext>
                  </a:extLst>
                </p:cNvPr>
                <p:cNvSpPr txBox="1"/>
                <p:nvPr/>
              </p:nvSpPr>
              <p:spPr>
                <a:xfrm>
                  <a:off x="882990"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r" defTabSz="400050">
                    <a:lnSpc>
                      <a:spcPct val="90000"/>
                    </a:lnSpc>
                    <a:spcBef>
                      <a:spcPct val="0"/>
                    </a:spcBef>
                    <a:spcAft>
                      <a:spcPct val="35000"/>
                    </a:spcAft>
                    <a:buNone/>
                  </a:pPr>
                  <a:r>
                    <a:rPr lang="en-US" sz="1000" kern="1200" dirty="0">
                      <a:latin typeface="Sora" pitchFamily="2" charset="0"/>
                      <a:cs typeface="Sora" pitchFamily="2" charset="0"/>
                    </a:rPr>
                    <a:t>Science</a:t>
                  </a:r>
                </a:p>
              </p:txBody>
            </p:sp>
          </p:grpSp>
          <p:grpSp>
            <p:nvGrpSpPr>
              <p:cNvPr id="20" name="Group 19">
                <a:extLst>
                  <a:ext uri="{FF2B5EF4-FFF2-40B4-BE49-F238E27FC236}">
                    <a16:creationId xmlns:a16="http://schemas.microsoft.com/office/drawing/2014/main" id="{8C23BEC4-1980-4F0F-B655-822758A3BD34}"/>
                  </a:ext>
                </a:extLst>
              </p:cNvPr>
              <p:cNvGrpSpPr/>
              <p:nvPr/>
            </p:nvGrpSpPr>
            <p:grpSpPr>
              <a:xfrm>
                <a:off x="5472832" y="3576876"/>
                <a:ext cx="578262" cy="578200"/>
                <a:chOff x="160162" y="309441"/>
                <a:chExt cx="578262" cy="578200"/>
              </a:xfrm>
            </p:grpSpPr>
            <p:sp>
              <p:nvSpPr>
                <p:cNvPr id="21" name="Oval 20">
                  <a:extLst>
                    <a:ext uri="{FF2B5EF4-FFF2-40B4-BE49-F238E27FC236}">
                      <a16:creationId xmlns:a16="http://schemas.microsoft.com/office/drawing/2014/main" id="{D72FD7AB-FB47-4615-8E3E-4CCC7E77847F}"/>
                    </a:ext>
                  </a:extLst>
                </p:cNvPr>
                <p:cNvSpPr/>
                <p:nvPr/>
              </p:nvSpPr>
              <p:spPr>
                <a:xfrm>
                  <a:off x="160162"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Oval 10">
                  <a:extLst>
                    <a:ext uri="{FF2B5EF4-FFF2-40B4-BE49-F238E27FC236}">
                      <a16:creationId xmlns:a16="http://schemas.microsoft.com/office/drawing/2014/main" id="{4D0CEE73-B515-4B83-B9D6-537268D8C1DD}"/>
                    </a:ext>
                  </a:extLst>
                </p:cNvPr>
                <p:cNvSpPr txBox="1"/>
                <p:nvPr/>
              </p:nvSpPr>
              <p:spPr>
                <a:xfrm>
                  <a:off x="242829"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Life</a:t>
                  </a:r>
                </a:p>
              </p:txBody>
            </p:sp>
          </p:grpSp>
        </p:grpSp>
      </p:grpSp>
    </p:spTree>
    <p:extLst>
      <p:ext uri="{BB962C8B-B14F-4D97-AF65-F5344CB8AC3E}">
        <p14:creationId xmlns:p14="http://schemas.microsoft.com/office/powerpoint/2010/main" val="1387950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FC23-2626-4F99-A756-A40B7AFD2553}"/>
              </a:ext>
            </a:extLst>
          </p:cNvPr>
          <p:cNvSpPr>
            <a:spLocks noGrp="1"/>
          </p:cNvSpPr>
          <p:nvPr>
            <p:ph type="title"/>
          </p:nvPr>
        </p:nvSpPr>
        <p:spPr/>
        <p:txBody>
          <a:bodyPr/>
          <a:lstStyle/>
          <a:p>
            <a:pPr algn="l"/>
            <a:r>
              <a:rPr lang="el-GR" b="1" dirty="0">
                <a:latin typeface="Arial" panose="020B0604020202020204" pitchFamily="34" charset="0"/>
                <a:cs typeface="Arial" panose="020B0604020202020204" pitchFamily="34" charset="0"/>
              </a:rPr>
              <a:t>Βασικές απαιτήσεις</a:t>
            </a:r>
            <a:endParaRPr lang="en-US"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A9D3BAB-9B0D-46FD-8812-08664B141B35}"/>
              </a:ext>
            </a:extLst>
          </p:cNvPr>
          <p:cNvSpPr txBox="1"/>
          <p:nvPr/>
        </p:nvSpPr>
        <p:spPr>
          <a:xfrm>
            <a:off x="0" y="1524275"/>
            <a:ext cx="8975086" cy="2308324"/>
          </a:xfrm>
          <a:prstGeom prst="rect">
            <a:avLst/>
          </a:prstGeom>
          <a:noFill/>
        </p:spPr>
        <p:txBody>
          <a:bodyPr wrap="non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έρευνα σε διαφορετικά χρονικά ορόσημα – χρήση τεχνολογίας</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Σύγκριση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 (βιντεοπαιχνιδιών)</a:t>
            </a: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Αντίστροφη μηχανική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Εμπειρία χρήστη ως προς τι είναι δεδομένο για επιτυχία</a:t>
            </a:r>
          </a:p>
          <a:p>
            <a:pPr marL="800100" lvl="1"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Αλλιώς?</a:t>
            </a:r>
            <a:r>
              <a:rPr lang="en-US" sz="2400" kern="0" dirty="0">
                <a:latin typeface="Arial" panose="020B0604020202020204" pitchFamily="34" charset="0"/>
                <a:cs typeface="Arial" panose="020B0604020202020204" pitchFamily="34" charset="0"/>
                <a:sym typeface="Sora"/>
              </a:rPr>
              <a:t> =</a:t>
            </a:r>
            <a:r>
              <a:rPr lang="el-GR" sz="2400" kern="0" dirty="0">
                <a:latin typeface="Arial" panose="020B0604020202020204" pitchFamily="34" charset="0"/>
                <a:cs typeface="Arial" panose="020B0604020202020204" pitchFamily="34" charset="0"/>
                <a:sym typeface="Sora"/>
              </a:rPr>
              <a:t> </a:t>
            </a:r>
            <a:r>
              <a:rPr lang="en-US" sz="2400" kern="0" dirty="0">
                <a:latin typeface="Arial" panose="020B0604020202020204" pitchFamily="34" charset="0"/>
                <a:cs typeface="Arial" panose="020B0604020202020204" pitchFamily="34" charset="0"/>
                <a:sym typeface="Sora"/>
              </a:rPr>
              <a:t>A/B Testing</a:t>
            </a:r>
            <a:endParaRPr lang="el-GR"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584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FEA2-4594-4182-BD3D-1411EFDFF27F}"/>
              </a:ext>
            </a:extLst>
          </p:cNvPr>
          <p:cNvSpPr>
            <a:spLocks noGrp="1"/>
          </p:cNvSpPr>
          <p:nvPr>
            <p:ph type="title"/>
          </p:nvPr>
        </p:nvSpPr>
        <p:spPr>
          <a:xfrm>
            <a:off x="457200" y="274638"/>
            <a:ext cx="7259782" cy="1143000"/>
          </a:xfrm>
        </p:spPr>
        <p:txBody>
          <a:bodyPr/>
          <a:lstStyle/>
          <a:p>
            <a:pPr algn="l"/>
            <a:r>
              <a:rPr lang="el-GR" dirty="0"/>
              <a:t>Παραδοσιακός τρόπος </a:t>
            </a:r>
            <a:r>
              <a:rPr lang="en-US" dirty="0"/>
              <a:t>rendering – </a:t>
            </a:r>
            <a:r>
              <a:rPr lang="en-US" dirty="0" err="1"/>
              <a:t>raycast</a:t>
            </a:r>
            <a:r>
              <a:rPr lang="en-US" dirty="0"/>
              <a:t> != </a:t>
            </a:r>
            <a:r>
              <a:rPr lang="en-US" dirty="0" err="1"/>
              <a:t>raytrace</a:t>
            </a:r>
            <a:endParaRPr lang="en-US" dirty="0"/>
          </a:p>
        </p:txBody>
      </p:sp>
      <p:pic>
        <p:nvPicPr>
          <p:cNvPr id="3" name="Picture 2">
            <a:extLst>
              <a:ext uri="{FF2B5EF4-FFF2-40B4-BE49-F238E27FC236}">
                <a16:creationId xmlns:a16="http://schemas.microsoft.com/office/drawing/2014/main" id="{ED39D985-B3C5-44C6-ABBA-BA16CFE92E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2869" y="1711576"/>
            <a:ext cx="4828443" cy="2462506"/>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EE74298-659F-4556-98BE-191BB627B508}"/>
                  </a:ext>
                </a:extLst>
              </p:cNvPr>
              <p:cNvSpPr txBox="1"/>
              <p:nvPr/>
            </p:nvSpPr>
            <p:spPr>
              <a:xfrm>
                <a:off x="1034401" y="4174082"/>
                <a:ext cx="61053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m:t>
                      </m:r>
                      <m:r>
                        <m:rPr>
                          <m:sty m:val="p"/>
                        </m:rPr>
                        <a:rPr lang="en-US" i="0">
                          <a:latin typeface="Cambria Math" panose="02040503050406030204" pitchFamily="18" charset="0"/>
                        </a:rPr>
                        <m:t>z</m:t>
                      </m:r>
                      <m:r>
                        <a:rPr lang="en-US" i="0">
                          <a:latin typeface="Cambria Math" panose="02040503050406030204" pitchFamily="18" charset="0"/>
                        </a:rPr>
                        <m:t>⋅</m:t>
                      </m:r>
                      <m:r>
                        <m:rPr>
                          <m:sty m:val="p"/>
                        </m:rPr>
                        <a:rPr lang="en-US" i="0">
                          <a:latin typeface="Cambria Math" panose="02040503050406030204" pitchFamily="18" charset="0"/>
                        </a:rPr>
                        <m:t>xPixel</m:t>
                      </m:r>
                      <m:r>
                        <a:rPr lang="en-US" i="0">
                          <a:latin typeface="Cambria Math" panose="02040503050406030204" pitchFamily="18" charset="0"/>
                        </a:rPr>
                        <m:t>⋅</m:t>
                      </m:r>
                      <m:r>
                        <m:rPr>
                          <m:sty m:val="p"/>
                        </m:rPr>
                        <a:rPr lang="en-US" i="0">
                          <a:latin typeface="Cambria Math" panose="02040503050406030204" pitchFamily="18" charset="0"/>
                        </a:rPr>
                        <m:t>yPixel</m:t>
                      </m:r>
                      <m:r>
                        <a:rPr lang="en-US" i="0">
                          <a:latin typeface="Cambria Math" panose="02040503050406030204" pitchFamily="18" charset="0"/>
                        </a:rPr>
                        <m:t> ∈ </m:t>
                      </m:r>
                      <m:r>
                        <a:rPr lang="en-US" i="0">
                          <a:latin typeface="Cambria Math" panose="02040503050406030204" pitchFamily="18" charset="0"/>
                        </a:rPr>
                        <m:t>𝕫</m:t>
                      </m:r>
                    </m:oMath>
                  </m:oMathPara>
                </a14:m>
                <a:endParaRPr lang="en-US" dirty="0"/>
              </a:p>
            </p:txBody>
          </p:sp>
        </mc:Choice>
        <mc:Fallback xmlns="">
          <p:sp>
            <p:nvSpPr>
              <p:cNvPr id="4" name="TextBox 3">
                <a:extLst>
                  <a:ext uri="{FF2B5EF4-FFF2-40B4-BE49-F238E27FC236}">
                    <a16:creationId xmlns:a16="http://schemas.microsoft.com/office/drawing/2014/main" id="{BEE74298-659F-4556-98BE-191BB627B508}"/>
                  </a:ext>
                </a:extLst>
              </p:cNvPr>
              <p:cNvSpPr txBox="1">
                <a:spLocks noRot="1" noChangeAspect="1" noMove="1" noResize="1" noEditPoints="1" noAdjustHandles="1" noChangeArrowheads="1" noChangeShapeType="1" noTextEdit="1"/>
              </p:cNvSpPr>
              <p:nvPr/>
            </p:nvSpPr>
            <p:spPr>
              <a:xfrm>
                <a:off x="1034401" y="4174082"/>
                <a:ext cx="6105378"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99FB22B-3E3C-43E1-9FF0-238EF2CF8E0E}"/>
                  </a:ext>
                </a:extLst>
              </p:cNvPr>
              <p:cNvSpPr txBox="1"/>
              <p:nvPr/>
            </p:nvSpPr>
            <p:spPr>
              <a:xfrm>
                <a:off x="1242219" y="4328067"/>
                <a:ext cx="6105378" cy="11727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&lt;</m:t>
                      </m:r>
                      <m:r>
                        <m:rPr>
                          <m:sty m:val="p"/>
                        </m:rPr>
                        <a:rPr lang="en-US" i="0">
                          <a:latin typeface="Cambria Math" panose="02040503050406030204" pitchFamily="18" charset="0"/>
                        </a:rPr>
                        <m:t>height</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𝑦𝐷𝑒𝑝𝑡h𝐶𝑒𝑖𝑙𝑖𝑛𝑔</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𝑦</m:t>
                                  </m:r>
                                  <m:r>
                                    <a:rPr lang="en-US" i="0">
                                      <a:latin typeface="Cambria Math" panose="02040503050406030204" pitchFamily="18" charset="0"/>
                                    </a:rPr>
                                    <m:t>−</m:t>
                                  </m:r>
                                  <m:r>
                                    <a:rPr lang="en-US" i="1">
                                      <a:latin typeface="Cambria Math" panose="02040503050406030204" pitchFamily="18" charset="0"/>
                                    </a:rPr>
                                    <m:t>h𝑒𝑖𝑔h𝑡</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oMath>
                  </m:oMathPara>
                </a14:m>
                <a:endParaRPr lang="en-US" dirty="0"/>
              </a:p>
            </p:txBody>
          </p:sp>
        </mc:Choice>
        <mc:Fallback xmlns="">
          <p:sp>
            <p:nvSpPr>
              <p:cNvPr id="5" name="TextBox 4">
                <a:extLst>
                  <a:ext uri="{FF2B5EF4-FFF2-40B4-BE49-F238E27FC236}">
                    <a16:creationId xmlns:a16="http://schemas.microsoft.com/office/drawing/2014/main" id="{499FB22B-3E3C-43E1-9FF0-238EF2CF8E0E}"/>
                  </a:ext>
                </a:extLst>
              </p:cNvPr>
              <p:cNvSpPr txBox="1">
                <a:spLocks noRot="1" noChangeAspect="1" noMove="1" noResize="1" noEditPoints="1" noAdjustHandles="1" noChangeArrowheads="1" noChangeShapeType="1" noTextEdit="1"/>
              </p:cNvSpPr>
              <p:nvPr/>
            </p:nvSpPr>
            <p:spPr>
              <a:xfrm>
                <a:off x="1242219" y="4328067"/>
                <a:ext cx="6105378" cy="1172757"/>
              </a:xfrm>
              <a:prstGeom prst="rect">
                <a:avLst/>
              </a:prstGeom>
              <a:blipFill>
                <a:blip r:embed="rId5"/>
                <a:stretch>
                  <a:fillRect b="-36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D5CFD49-8819-4C32-9372-B5E73431C9EA}"/>
                  </a:ext>
                </a:extLst>
              </p:cNvPr>
              <p:cNvSpPr txBox="1"/>
              <p:nvPr/>
            </p:nvSpPr>
            <p:spPr>
              <a:xfrm>
                <a:off x="1366909" y="5143544"/>
                <a:ext cx="6105378" cy="14398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𝑥</m:t>
                      </m:r>
                      <m:r>
                        <a:rPr lang="en-US" i="0">
                          <a:latin typeface="Cambria Math" panose="02040503050406030204" pitchFamily="18" charset="0"/>
                        </a:rPr>
                        <m:t>&lt;</m:t>
                      </m:r>
                      <m:r>
                        <m:rPr>
                          <m:sty m:val="p"/>
                        </m:rPr>
                        <a:rPr lang="en-US" i="0">
                          <a:latin typeface="Cambria Math" panose="02040503050406030204" pitchFamily="18" charset="0"/>
                        </a:rPr>
                        <m:t>width</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𝑥𝐷𝑒𝑝𝑡h</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𝑤𝑖𝑑𝑡h</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𝑥𝑥</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𝑦𝑦</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m:t>
                      </m:r>
                      <m:r>
                        <a:rPr lang="en-US" i="1">
                          <a:latin typeface="Cambria Math" panose="02040503050406030204" pitchFamily="18" charset="0"/>
                        </a:rPr>
                        <m:t>𝑥𝑃𝑖𝑥𝑒𝑙</m:t>
                      </m:r>
                      <m:r>
                        <a:rPr lang="en-US" i="0">
                          <a:latin typeface="Cambria Math" panose="02040503050406030204" pitchFamily="18" charset="0"/>
                        </a:rPr>
                        <m:t>=</m:t>
                      </m:r>
                      <m:r>
                        <a:rPr lang="en-US" i="1">
                          <a:latin typeface="Cambria Math" panose="02040503050406030204" pitchFamily="18" charset="0"/>
                        </a:rPr>
                        <m:t>𝑥𝑥</m:t>
                      </m:r>
                      <m:r>
                        <a:rPr lang="en-US" i="0">
                          <a:latin typeface="Cambria Math" panose="02040503050406030204" pitchFamily="18" charset="0"/>
                        </a:rPr>
                        <m:t> ∙</m:t>
                      </m:r>
                      <m:r>
                        <a:rPr lang="en-US" i="1">
                          <a:latin typeface="Cambria Math" panose="02040503050406030204" pitchFamily="18" charset="0"/>
                        </a:rPr>
                        <m:t>𝑦𝑃𝑖𝑥𝑒𝑙</m:t>
                      </m:r>
                      <m:r>
                        <a:rPr lang="en-US" i="0">
                          <a:latin typeface="Cambria Math" panose="02040503050406030204" pitchFamily="18" charset="0"/>
                        </a:rPr>
                        <m:t>=</m:t>
                      </m:r>
                      <m:r>
                        <a:rPr lang="en-US" i="1">
                          <a:latin typeface="Cambria Math" panose="02040503050406030204" pitchFamily="18" charset="0"/>
                        </a:rPr>
                        <m:t>𝑦𝑦</m:t>
                      </m:r>
                    </m:oMath>
                  </m:oMathPara>
                </a14:m>
                <a:endParaRPr lang="en-US" dirty="0"/>
              </a:p>
            </p:txBody>
          </p:sp>
        </mc:Choice>
        <mc:Fallback xmlns="">
          <p:sp>
            <p:nvSpPr>
              <p:cNvPr id="6" name="TextBox 5">
                <a:extLst>
                  <a:ext uri="{FF2B5EF4-FFF2-40B4-BE49-F238E27FC236}">
                    <a16:creationId xmlns:a16="http://schemas.microsoft.com/office/drawing/2014/main" id="{6D5CFD49-8819-4C32-9372-B5E73431C9EA}"/>
                  </a:ext>
                </a:extLst>
              </p:cNvPr>
              <p:cNvSpPr txBox="1">
                <a:spLocks noRot="1" noChangeAspect="1" noMove="1" noResize="1" noEditPoints="1" noAdjustHandles="1" noChangeArrowheads="1" noChangeShapeType="1" noTextEdit="1"/>
              </p:cNvSpPr>
              <p:nvPr/>
            </p:nvSpPr>
            <p:spPr>
              <a:xfrm>
                <a:off x="1366909" y="5143544"/>
                <a:ext cx="6105378" cy="1439818"/>
              </a:xfrm>
              <a:prstGeom prst="rect">
                <a:avLst/>
              </a:prstGeom>
              <a:blipFill>
                <a:blip r:embed="rId6"/>
                <a:stretch>
                  <a:fillRect b="-2542"/>
                </a:stretch>
              </a:blipFill>
            </p:spPr>
            <p:txBody>
              <a:bodyPr/>
              <a:lstStyle/>
              <a:p>
                <a:r>
                  <a:rPr lang="en-US">
                    <a:noFill/>
                  </a:rPr>
                  <a:t> </a:t>
                </a:r>
              </a:p>
            </p:txBody>
          </p:sp>
        </mc:Fallback>
      </mc:AlternateContent>
    </p:spTree>
    <p:extLst>
      <p:ext uri="{BB962C8B-B14F-4D97-AF65-F5344CB8AC3E}">
        <p14:creationId xmlns:p14="http://schemas.microsoft.com/office/powerpoint/2010/main" val="3433846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1FC79-8B7C-4316-80C6-47C9D7AFBEB3}"/>
              </a:ext>
            </a:extLst>
          </p:cNvPr>
          <p:cNvSpPr>
            <a:spLocks noGrp="1"/>
          </p:cNvSpPr>
          <p:nvPr>
            <p:ph type="title"/>
          </p:nvPr>
        </p:nvSpPr>
        <p:spPr>
          <a:xfrm>
            <a:off x="304799" y="253343"/>
            <a:ext cx="8229600" cy="1143000"/>
          </a:xfrm>
        </p:spPr>
        <p:txBody>
          <a:bodyPr/>
          <a:lstStyle/>
          <a:p>
            <a:pPr algn="l"/>
            <a:r>
              <a:rPr lang="en-US" b="1" dirty="0"/>
              <a:t>Unreal Engine as Engine</a:t>
            </a:r>
          </a:p>
        </p:txBody>
      </p:sp>
      <p:pic>
        <p:nvPicPr>
          <p:cNvPr id="5" name="Picture 4" descr="Unreal Engine Branding Guidelines and Trademark Usage - Unreal Engine">
            <a:extLst>
              <a:ext uri="{FF2B5EF4-FFF2-40B4-BE49-F238E27FC236}">
                <a16:creationId xmlns:a16="http://schemas.microsoft.com/office/drawing/2014/main" id="{F7277233-B50F-4637-B735-75B3678C9BD1}"/>
              </a:ext>
            </a:extLst>
          </p:cNvPr>
          <p:cNvPicPr>
            <a:picLocks noChangeAspect="1" noChangeArrowheads="1"/>
          </p:cNvPicPr>
          <p:nvPr/>
        </p:nvPicPr>
        <p:blipFill>
          <a:blip r:embed="rId3">
            <a:alphaModFix/>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43245" y="1309779"/>
            <a:ext cx="4163552" cy="33517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04D265A-7151-4100-9D05-9C6E81B6D6B9}"/>
              </a:ext>
            </a:extLst>
          </p:cNvPr>
          <p:cNvSpPr txBox="1"/>
          <p:nvPr/>
        </p:nvSpPr>
        <p:spPr>
          <a:xfrm>
            <a:off x="304800" y="981744"/>
            <a:ext cx="2777555"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έχει επιτευχθεί</a:t>
            </a:r>
            <a:r>
              <a:rPr lang="en-US" sz="2400" b="1"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B3931555-7EDF-4B30-9F81-D37BA394C4BA}"/>
              </a:ext>
            </a:extLst>
          </p:cNvPr>
          <p:cNvSpPr txBox="1"/>
          <p:nvPr/>
        </p:nvSpPr>
        <p:spPr>
          <a:xfrm>
            <a:off x="304800" y="1412954"/>
            <a:ext cx="8382001" cy="341632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Virtualized Geometry (Super Level of detail optimization)</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Complex Scene Real-time Graphics/Shaders Rendering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Global illumination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Reflections</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Easier Workflow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collaboration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a:t>
            </a:r>
            <a:r>
              <a:rPr lang="el-GR" sz="2400" kern="0" dirty="0">
                <a:latin typeface="Arial" panose="020B0604020202020204" pitchFamily="34" charset="0"/>
                <a:cs typeface="Arial" panose="020B0604020202020204" pitchFamily="34" charset="0"/>
              </a:rPr>
              <a:t>ίδια</a:t>
            </a:r>
            <a:r>
              <a:rPr lang="en-US" sz="2400" kern="0" dirty="0">
                <a:latin typeface="Arial" panose="020B0604020202020204" pitchFamily="34" charset="0"/>
                <a:cs typeface="Arial" panose="020B0604020202020204" pitchFamily="34" charset="0"/>
              </a:rPr>
              <a:t> asset edit</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Animation Support &amp; </a:t>
            </a:r>
            <a:r>
              <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Character Modeling</a:t>
            </a:r>
          </a:p>
          <a:p>
            <a:pPr marL="342900" indent="-342900" defTabSz="914400">
              <a:buClr>
                <a:srgbClr val="000000"/>
              </a:buClr>
              <a:buSzPts val="1100"/>
              <a:buFont typeface="Arial" panose="020B0604020202020204" pitchFamily="34" charset="0"/>
              <a:buChar char="•"/>
              <a:defRPr/>
            </a:pPr>
            <a:r>
              <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rPr>
              <a:t>Visual Effects (VFX Niagara System)</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Large Ecosystem </a:t>
            </a:r>
            <a:r>
              <a:rPr lang="el-GR" sz="2400" kern="0" dirty="0">
                <a:latin typeface="Arial" panose="020B0604020202020204" pitchFamily="34" charset="0"/>
                <a:cs typeface="Arial" panose="020B0604020202020204" pitchFamily="34" charset="0"/>
              </a:rPr>
              <a:t>από</a:t>
            </a:r>
            <a:r>
              <a:rPr lang="en-US" sz="2400" kern="0" dirty="0">
                <a:latin typeface="Arial" panose="020B0604020202020204" pitchFamily="34" charset="0"/>
                <a:cs typeface="Arial" panose="020B0604020202020204" pitchFamily="34" charset="0"/>
              </a:rPr>
              <a:t> Support, Ideas, Assets &amp; collaboration</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
        <p:nvSpPr>
          <p:cNvPr id="8" name="TextBox 7">
            <a:extLst>
              <a:ext uri="{FF2B5EF4-FFF2-40B4-BE49-F238E27FC236}">
                <a16:creationId xmlns:a16="http://schemas.microsoft.com/office/drawing/2014/main" id="{CBAD4344-63B0-446E-BAD8-5458A7F11FC3}"/>
              </a:ext>
            </a:extLst>
          </p:cNvPr>
          <p:cNvSpPr txBox="1"/>
          <p:nvPr/>
        </p:nvSpPr>
        <p:spPr>
          <a:xfrm>
            <a:off x="304800" y="4531348"/>
            <a:ext cx="3389711"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Δεν έχει επιτευχθεί</a:t>
            </a:r>
            <a:r>
              <a:rPr lang="en-US" sz="2400" b="1"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497FE800-36CF-4AC7-8B33-6A449F3AAF3C}"/>
              </a:ext>
            </a:extLst>
          </p:cNvPr>
          <p:cNvSpPr txBox="1"/>
          <p:nvPr/>
        </p:nvSpPr>
        <p:spPr>
          <a:xfrm>
            <a:off x="304799" y="4906760"/>
            <a:ext cx="7093527" cy="193899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Επαναστατικό </a:t>
            </a:r>
            <a:r>
              <a:rPr lang="en-US" sz="2400" kern="0" dirty="0">
                <a:latin typeface="Arial" panose="020B0604020202020204" pitchFamily="34" charset="0"/>
                <a:cs typeface="Arial" panose="020B0604020202020204" pitchFamily="34" charset="0"/>
              </a:rPr>
              <a:t>A.I </a:t>
            </a:r>
            <a:r>
              <a:rPr lang="el-GR" sz="2400" kern="0" dirty="0">
                <a:latin typeface="Arial" panose="020B0604020202020204" pitchFamily="34" charset="0"/>
                <a:cs typeface="Arial" panose="020B0604020202020204" pitchFamily="34" charset="0"/>
              </a:rPr>
              <a:t>σύστημα </a:t>
            </a:r>
            <a:r>
              <a:rPr lang="en-US" sz="2400" kern="0" dirty="0">
                <a:latin typeface="Arial" panose="020B0604020202020204" pitchFamily="34" charset="0"/>
                <a:cs typeface="Arial" panose="020B0604020202020204" pitchFamily="34" charset="0"/>
              </a:rPr>
              <a:t>out of the box</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100% agnostic</a:t>
            </a:r>
            <a:r>
              <a:rPr lang="el-GR" sz="2400" kern="0" dirty="0">
                <a:latin typeface="Arial" panose="020B0604020202020204" pitchFamily="34" charset="0"/>
                <a:cs typeface="Arial" panose="020B0604020202020204" pitchFamily="34" charset="0"/>
              </a:rPr>
              <a:t>/</a:t>
            </a:r>
            <a:r>
              <a:rPr lang="en-US" sz="2400" kern="0" dirty="0">
                <a:latin typeface="Arial" panose="020B0604020202020204" pitchFamily="34" charset="0"/>
                <a:cs typeface="Arial" panose="020B0604020202020204" pitchFamily="34" charset="0"/>
              </a:rPr>
              <a:t>blur line </a:t>
            </a:r>
            <a:r>
              <a:rPr lang="el-GR" sz="2400" kern="0" dirty="0">
                <a:latin typeface="Arial" panose="020B0604020202020204" pitchFamily="34" charset="0"/>
                <a:cs typeface="Arial" panose="020B0604020202020204" pitchFamily="34" charset="0"/>
              </a:rPr>
              <a:t>για </a:t>
            </a:r>
            <a:r>
              <a:rPr lang="en-US" sz="2400" kern="0" dirty="0">
                <a:latin typeface="Arial" panose="020B0604020202020204" pitchFamily="34" charset="0"/>
                <a:cs typeface="Arial" panose="020B0604020202020204" pitchFamily="34" charset="0"/>
              </a:rPr>
              <a:t>film/Game workflow </a:t>
            </a:r>
            <a:r>
              <a:rPr lang="el-GR" sz="2400" kern="0" dirty="0">
                <a:latin typeface="Arial" panose="020B0604020202020204" pitchFamily="34" charset="0"/>
                <a:cs typeface="Arial" panose="020B0604020202020204" pitchFamily="34" charset="0"/>
              </a:rPr>
              <a:t>και σε </a:t>
            </a:r>
            <a:r>
              <a:rPr lang="en-US" sz="2400" kern="0" dirty="0">
                <a:latin typeface="Arial" panose="020B0604020202020204" pitchFamily="34" charset="0"/>
                <a:cs typeface="Arial" panose="020B0604020202020204" pitchFamily="34" charset="0"/>
              </a:rPr>
              <a:t>VR</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Έλλειψη </a:t>
            </a:r>
            <a:r>
              <a:rPr lang="en-US" sz="2400" kern="0" dirty="0">
                <a:latin typeface="Arial" panose="020B0604020202020204" pitchFamily="34" charset="0"/>
                <a:cs typeface="Arial" panose="020B0604020202020204" pitchFamily="34" charset="0"/>
              </a:rPr>
              <a:t>AR </a:t>
            </a:r>
            <a:r>
              <a:rPr lang="el-GR" sz="2400" kern="0" dirty="0">
                <a:latin typeface="Arial" panose="020B0604020202020204" pitchFamily="34" charset="0"/>
                <a:cs typeface="Arial" panose="020B0604020202020204" pitchFamily="34" charset="0"/>
              </a:rPr>
              <a:t>οικοσυστήματος</a:t>
            </a:r>
            <a:endParaRPr lang="en-US" sz="2400" kern="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78410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83C0-67DB-4431-8A16-E788546BF700}"/>
              </a:ext>
            </a:extLst>
          </p:cNvPr>
          <p:cNvSpPr>
            <a:spLocks noGrp="1"/>
          </p:cNvSpPr>
          <p:nvPr>
            <p:ph type="title"/>
          </p:nvPr>
        </p:nvSpPr>
        <p:spPr>
          <a:xfrm>
            <a:off x="443345" y="274638"/>
            <a:ext cx="6996546" cy="1143000"/>
          </a:xfrm>
        </p:spPr>
        <p:txBody>
          <a:bodyPr/>
          <a:lstStyle/>
          <a:p>
            <a:r>
              <a:rPr lang="el-GR" dirty="0">
                <a:latin typeface="Arial" panose="020B0604020202020204" pitchFamily="34" charset="0"/>
                <a:cs typeface="Arial" panose="020B0604020202020204" pitchFamily="34" charset="0"/>
              </a:rPr>
              <a:t>Σύγκριση τίτλων – </a:t>
            </a:r>
            <a:r>
              <a:rPr lang="en-US" dirty="0">
                <a:latin typeface="Arial" panose="020B0604020202020204" pitchFamily="34" charset="0"/>
                <a:cs typeface="Arial" panose="020B0604020202020204" pitchFamily="34" charset="0"/>
              </a:rPr>
              <a:t>metaverse concept</a:t>
            </a:r>
          </a:p>
        </p:txBody>
      </p:sp>
      <p:sp>
        <p:nvSpPr>
          <p:cNvPr id="3" name="Text Placeholder 2">
            <a:extLst>
              <a:ext uri="{FF2B5EF4-FFF2-40B4-BE49-F238E27FC236}">
                <a16:creationId xmlns:a16="http://schemas.microsoft.com/office/drawing/2014/main" id="{FEAC7EED-DC38-4545-956C-71151EF24E53}"/>
              </a:ext>
            </a:extLst>
          </p:cNvPr>
          <p:cNvSpPr txBox="1">
            <a:spLocks/>
          </p:cNvSpPr>
          <p:nvPr/>
        </p:nvSpPr>
        <p:spPr>
          <a:xfrm>
            <a:off x="143883" y="2013958"/>
            <a:ext cx="4649783"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Fortnite</a:t>
            </a:r>
          </a:p>
        </p:txBody>
      </p:sp>
      <p:sp>
        <p:nvSpPr>
          <p:cNvPr id="4" name="Content Placeholder 3">
            <a:extLst>
              <a:ext uri="{FF2B5EF4-FFF2-40B4-BE49-F238E27FC236}">
                <a16:creationId xmlns:a16="http://schemas.microsoft.com/office/drawing/2014/main" id="{49C65EF7-F08E-4C30-B8F5-30C6440529A6}"/>
              </a:ext>
            </a:extLst>
          </p:cNvPr>
          <p:cNvSpPr txBox="1">
            <a:spLocks/>
          </p:cNvSpPr>
          <p:nvPr/>
        </p:nvSpPr>
        <p:spPr>
          <a:xfrm>
            <a:off x="143883" y="2837869"/>
            <a:ext cx="4878391" cy="3165477"/>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Open-World</a:t>
            </a:r>
          </a:p>
          <a:p>
            <a:r>
              <a:rPr lang="en-US"/>
              <a:t>Free-to-play</a:t>
            </a:r>
          </a:p>
          <a:p>
            <a:r>
              <a:rPr lang="en-US"/>
              <a:t>Battle Royale PVP</a:t>
            </a:r>
          </a:p>
          <a:p>
            <a:r>
              <a:rPr lang="en-US"/>
              <a:t>Multiplayer Cooperative TPP</a:t>
            </a:r>
          </a:p>
          <a:p>
            <a:r>
              <a:rPr lang="en-US"/>
              <a:t>Achievements/rewards</a:t>
            </a:r>
          </a:p>
          <a:p>
            <a:r>
              <a:rPr lang="en-US"/>
              <a:t>Learn</a:t>
            </a:r>
          </a:p>
          <a:p>
            <a:r>
              <a:rPr lang="en-US"/>
              <a:t>Entertainment</a:t>
            </a:r>
            <a:endParaRPr lang="en-US" dirty="0"/>
          </a:p>
        </p:txBody>
      </p:sp>
      <p:sp>
        <p:nvSpPr>
          <p:cNvPr id="5" name="Text Placeholder 4">
            <a:extLst>
              <a:ext uri="{FF2B5EF4-FFF2-40B4-BE49-F238E27FC236}">
                <a16:creationId xmlns:a16="http://schemas.microsoft.com/office/drawing/2014/main" id="{27A4E4AA-BB78-41AA-A1DE-6444AAD29E3F}"/>
              </a:ext>
            </a:extLst>
          </p:cNvPr>
          <p:cNvSpPr txBox="1">
            <a:spLocks/>
          </p:cNvSpPr>
          <p:nvPr/>
        </p:nvSpPr>
        <p:spPr>
          <a:xfrm>
            <a:off x="4641267" y="2013956"/>
            <a:ext cx="4146339"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latin typeface="Sora" pitchFamily="2" charset="0"/>
                <a:cs typeface="Sora" pitchFamily="2" charset="0"/>
              </a:rPr>
              <a:t>Subnautica</a:t>
            </a:r>
            <a:endParaRPr lang="en-US" b="1" dirty="0">
              <a:latin typeface="Sora" pitchFamily="2" charset="0"/>
              <a:cs typeface="Sora" pitchFamily="2" charset="0"/>
            </a:endParaRPr>
          </a:p>
        </p:txBody>
      </p:sp>
      <p:sp>
        <p:nvSpPr>
          <p:cNvPr id="6" name="Content Placeholder 5">
            <a:extLst>
              <a:ext uri="{FF2B5EF4-FFF2-40B4-BE49-F238E27FC236}">
                <a16:creationId xmlns:a16="http://schemas.microsoft.com/office/drawing/2014/main" id="{F8AF3B04-8B61-4DBE-BAF1-FEA26FB2A8A9}"/>
              </a:ext>
            </a:extLst>
          </p:cNvPr>
          <p:cNvSpPr txBox="1">
            <a:spLocks/>
          </p:cNvSpPr>
          <p:nvPr/>
        </p:nvSpPr>
        <p:spPr>
          <a:xfrm>
            <a:off x="4641267" y="2837868"/>
            <a:ext cx="4350334" cy="2717801"/>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Open-World</a:t>
            </a:r>
          </a:p>
          <a:p>
            <a:r>
              <a:rPr lang="en-US" dirty="0"/>
              <a:t>Solo</a:t>
            </a:r>
          </a:p>
          <a:p>
            <a:r>
              <a:rPr lang="en-US" dirty="0"/>
              <a:t>Survival Action-Adventure FPP</a:t>
            </a:r>
          </a:p>
          <a:p>
            <a:r>
              <a:rPr lang="en-US" dirty="0"/>
              <a:t>Achievements/rewards</a:t>
            </a:r>
          </a:p>
          <a:p>
            <a:r>
              <a:rPr lang="en-US" dirty="0"/>
              <a:t>Learn</a:t>
            </a:r>
          </a:p>
          <a:p>
            <a:r>
              <a:rPr lang="en-US" dirty="0"/>
              <a:t>Entertainment</a:t>
            </a:r>
          </a:p>
          <a:p>
            <a:pPr marL="0" indent="0">
              <a:buFont typeface="Arial" pitchFamily="34" charset="0"/>
              <a:buNone/>
            </a:pPr>
            <a:endParaRPr lang="en-US" dirty="0"/>
          </a:p>
        </p:txBody>
      </p:sp>
    </p:spTree>
    <p:extLst>
      <p:ext uri="{BB962C8B-B14F-4D97-AF65-F5344CB8AC3E}">
        <p14:creationId xmlns:p14="http://schemas.microsoft.com/office/powerpoint/2010/main" val="3779485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D799-DDB9-4A2C-9B96-A4FA5C200C91}"/>
              </a:ext>
            </a:extLst>
          </p:cNvPr>
          <p:cNvSpPr>
            <a:spLocks noGrp="1"/>
          </p:cNvSpPr>
          <p:nvPr>
            <p:ph type="title"/>
          </p:nvPr>
        </p:nvSpPr>
        <p:spPr>
          <a:xfrm>
            <a:off x="-559581" y="320676"/>
            <a:ext cx="8229600" cy="1143000"/>
          </a:xfrm>
        </p:spPr>
        <p:txBody>
          <a:bodyPr/>
          <a:lstStyle/>
          <a:p>
            <a:r>
              <a:rPr lang="el-GR" dirty="0">
                <a:latin typeface="Arial" panose="020B0604020202020204" pitchFamily="34" charset="0"/>
                <a:cs typeface="Arial" panose="020B0604020202020204" pitchFamily="34" charset="0"/>
              </a:rPr>
              <a:t>Πίνακας Σύγκρισης Παιχτών</a:t>
            </a:r>
            <a:endParaRPr lang="en-US"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7C1E9149-FAD7-41D8-A2EA-0D171CD4EB3B}"/>
              </a:ext>
            </a:extLst>
          </p:cNvPr>
          <p:cNvGraphicFramePr/>
          <p:nvPr>
            <p:extLst>
              <p:ext uri="{D42A27DB-BD31-4B8C-83A1-F6EECF244321}">
                <p14:modId xmlns:p14="http://schemas.microsoft.com/office/powerpoint/2010/main" val="2229189083"/>
              </p:ext>
            </p:extLst>
          </p:nvPr>
        </p:nvGraphicFramePr>
        <p:xfrm>
          <a:off x="1086053" y="1417638"/>
          <a:ext cx="6583966" cy="4389311"/>
        </p:xfrm>
        <a:graphic>
          <a:graphicData uri="http://schemas.openxmlformats.org/drawingml/2006/chart">
            <c:chart xmlns:c="http://schemas.openxmlformats.org/drawingml/2006/chart" xmlns:r="http://schemas.openxmlformats.org/officeDocument/2006/relationships" r:id="rId3"/>
          </a:graphicData>
        </a:graphic>
      </p:graphicFrame>
      <p:sp>
        <p:nvSpPr>
          <p:cNvPr id="4" name="Google Shape;1714;p63">
            <a:extLst>
              <a:ext uri="{FF2B5EF4-FFF2-40B4-BE49-F238E27FC236}">
                <a16:creationId xmlns:a16="http://schemas.microsoft.com/office/drawing/2014/main" id="{0407A095-B9B8-4E52-A5BB-3D528B289EDB}"/>
              </a:ext>
            </a:extLst>
          </p:cNvPr>
          <p:cNvSpPr txBox="1">
            <a:spLocks/>
          </p:cNvSpPr>
          <p:nvPr/>
        </p:nvSpPr>
        <p:spPr>
          <a:xfrm>
            <a:off x="4142483" y="5288117"/>
            <a:ext cx="4051200" cy="12902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6"/>
              </a:buClr>
              <a:buSzPts val="1800"/>
              <a:buFont typeface="Sora"/>
              <a:buNone/>
              <a:defRPr sz="1400" b="0" i="0" u="none" strike="noStrike" cap="none">
                <a:solidFill>
                  <a:schemeClr val="accent6"/>
                </a:solidFill>
                <a:latin typeface="Sora"/>
                <a:ea typeface="Sora"/>
                <a:cs typeface="Sora"/>
                <a:sym typeface="Sora"/>
              </a:defRPr>
            </a:lvl1pPr>
            <a:lvl2pPr marL="914400" marR="0" lvl="1"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kern="0" dirty="0">
                <a:solidFill>
                  <a:schemeClr val="tx1"/>
                </a:solidFill>
                <a:latin typeface="Arial" panose="020B0604020202020204" pitchFamily="34" charset="0"/>
                <a:cs typeface="Arial" panose="020B0604020202020204" pitchFamily="34" charset="0"/>
              </a:rPr>
              <a:t>Its not about the numbers</a:t>
            </a:r>
            <a:endParaRPr kumimoji="0" lang="en-US" sz="20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618401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6D3-C800-4EC1-A5EA-012E2A81FCC8}"/>
              </a:ext>
            </a:extLst>
          </p:cNvPr>
          <p:cNvSpPr>
            <a:spLocks noGrp="1"/>
          </p:cNvSpPr>
          <p:nvPr>
            <p:ph type="title"/>
          </p:nvPr>
        </p:nvSpPr>
        <p:spPr>
          <a:xfrm>
            <a:off x="-200869" y="308960"/>
            <a:ext cx="7226935" cy="1143000"/>
          </a:xfrm>
        </p:spPr>
        <p:txBody>
          <a:bodyPr/>
          <a:lstStyle/>
          <a:p>
            <a:r>
              <a:rPr lang="en-US" dirty="0">
                <a:latin typeface="Arial" panose="020B0604020202020204" pitchFamily="34" charset="0"/>
                <a:cs typeface="Arial" panose="020B0604020202020204" pitchFamily="34" charset="0"/>
              </a:rPr>
              <a:t>Product Reverse Engineer &amp; Forward</a:t>
            </a:r>
          </a:p>
        </p:txBody>
      </p:sp>
      <p:graphicFrame>
        <p:nvGraphicFramePr>
          <p:cNvPr id="3" name="Diagram 2">
            <a:extLst>
              <a:ext uri="{FF2B5EF4-FFF2-40B4-BE49-F238E27FC236}">
                <a16:creationId xmlns:a16="http://schemas.microsoft.com/office/drawing/2014/main" id="{F07A6D98-702B-4E64-965C-CC82E2970BA1}"/>
              </a:ext>
            </a:extLst>
          </p:cNvPr>
          <p:cNvGraphicFramePr/>
          <p:nvPr>
            <p:extLst>
              <p:ext uri="{D42A27DB-BD31-4B8C-83A1-F6EECF244321}">
                <p14:modId xmlns:p14="http://schemas.microsoft.com/office/powerpoint/2010/main" val="1136342967"/>
              </p:ext>
            </p:extLst>
          </p:nvPr>
        </p:nvGraphicFramePr>
        <p:xfrm>
          <a:off x="457201" y="1475847"/>
          <a:ext cx="7226935" cy="177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5873D194-3CA2-4AEF-9A5B-377FF10E2AA3}"/>
              </a:ext>
            </a:extLst>
          </p:cNvPr>
          <p:cNvGraphicFramePr/>
          <p:nvPr>
            <p:extLst>
              <p:ext uri="{D42A27DB-BD31-4B8C-83A1-F6EECF244321}">
                <p14:modId xmlns:p14="http://schemas.microsoft.com/office/powerpoint/2010/main" val="3176377836"/>
              </p:ext>
            </p:extLst>
          </p:nvPr>
        </p:nvGraphicFramePr>
        <p:xfrm>
          <a:off x="2583046" y="3005353"/>
          <a:ext cx="2628402" cy="14441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Diagram 14">
            <a:extLst>
              <a:ext uri="{FF2B5EF4-FFF2-40B4-BE49-F238E27FC236}">
                <a16:creationId xmlns:a16="http://schemas.microsoft.com/office/drawing/2014/main" id="{9A65F0CD-B5C5-4946-8243-28FD51C00A77}"/>
              </a:ext>
            </a:extLst>
          </p:cNvPr>
          <p:cNvGraphicFramePr/>
          <p:nvPr>
            <p:extLst>
              <p:ext uri="{D42A27DB-BD31-4B8C-83A1-F6EECF244321}">
                <p14:modId xmlns:p14="http://schemas.microsoft.com/office/powerpoint/2010/main" val="436749019"/>
              </p:ext>
            </p:extLst>
          </p:nvPr>
        </p:nvGraphicFramePr>
        <p:xfrm>
          <a:off x="457200" y="4387527"/>
          <a:ext cx="7226935" cy="177063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241375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5;p56">
            <a:extLst>
              <a:ext uri="{FF2B5EF4-FFF2-40B4-BE49-F238E27FC236}">
                <a16:creationId xmlns:a16="http://schemas.microsoft.com/office/drawing/2014/main" id="{A7C0B8F1-C4C5-49FA-9D07-D4A99DE7AE84}"/>
              </a:ext>
            </a:extLst>
          </p:cNvPr>
          <p:cNvSpPr txBox="1">
            <a:spLocks/>
          </p:cNvSpPr>
          <p:nvPr/>
        </p:nvSpPr>
        <p:spPr>
          <a:xfrm>
            <a:off x="3074654" y="3933822"/>
            <a:ext cx="4618159" cy="723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6"/>
              </a:buClr>
              <a:buSzPts val="1800"/>
              <a:buFont typeface="Sora"/>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L="914400" marR="0" lvl="1"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rPr>
              <a:t>—</a:t>
            </a:r>
            <a:r>
              <a:rPr lang="en-US" kern="0" dirty="0">
                <a:solidFill>
                  <a:srgbClr val="F7743C"/>
                </a:solidFill>
              </a:rPr>
              <a:t>Dean Leffingwell, Creator of </a:t>
            </a:r>
            <a:r>
              <a:rPr lang="en-US" kern="0" dirty="0" err="1">
                <a:solidFill>
                  <a:srgbClr val="F7743C"/>
                </a:solidFill>
              </a:rPr>
              <a:t>SAFe</a:t>
            </a:r>
            <a:r>
              <a:rPr lang="en-US" kern="0" dirty="0">
                <a:solidFill>
                  <a:srgbClr val="F7743C"/>
                </a:solidFill>
              </a:rPr>
              <a:t>'</a:t>
            </a:r>
            <a:endPar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endParaRPr>
          </a:p>
        </p:txBody>
      </p:sp>
      <p:sp>
        <p:nvSpPr>
          <p:cNvPr id="3" name="TextBox 2">
            <a:extLst>
              <a:ext uri="{FF2B5EF4-FFF2-40B4-BE49-F238E27FC236}">
                <a16:creationId xmlns:a16="http://schemas.microsoft.com/office/drawing/2014/main" id="{A9D436BC-370A-4097-861A-BE905D8A9BB7}"/>
              </a:ext>
            </a:extLst>
          </p:cNvPr>
          <p:cNvSpPr txBox="1"/>
          <p:nvPr/>
        </p:nvSpPr>
        <p:spPr>
          <a:xfrm>
            <a:off x="469876" y="2102204"/>
            <a:ext cx="7881817" cy="1815882"/>
          </a:xfrm>
          <a:prstGeom prst="rect">
            <a:avLst/>
          </a:prstGeom>
          <a:noFill/>
        </p:spPr>
        <p:txBody>
          <a:bodyPr wrap="square">
            <a:spAutoFit/>
          </a:bodyPr>
          <a:lstStyle/>
          <a:p>
            <a:r>
              <a:rPr lang="en-US" sz="2800" kern="0" dirty="0">
                <a:latin typeface="Arial" panose="020B0604020202020204" pitchFamily="34" charset="0"/>
                <a:cs typeface="Arial" panose="020B0604020202020204" pitchFamily="34" charset="0"/>
                <a:sym typeface="Sora"/>
              </a:rPr>
              <a:t>“In the Age of Digital, every business is a software business. </a:t>
            </a:r>
          </a:p>
          <a:p>
            <a:r>
              <a:rPr lang="en-US" sz="2800" kern="0" dirty="0">
                <a:latin typeface="Arial" panose="020B0604020202020204" pitchFamily="34" charset="0"/>
                <a:cs typeface="Arial" panose="020B0604020202020204" pitchFamily="34" charset="0"/>
                <a:sym typeface="Sora"/>
              </a:rPr>
              <a:t>Agility isn’t an option, or a thing just for technical teams, it is a business imperative.”</a:t>
            </a:r>
          </a:p>
        </p:txBody>
      </p:sp>
      <p:sp>
        <p:nvSpPr>
          <p:cNvPr id="4" name="TextBox 3">
            <a:extLst>
              <a:ext uri="{FF2B5EF4-FFF2-40B4-BE49-F238E27FC236}">
                <a16:creationId xmlns:a16="http://schemas.microsoft.com/office/drawing/2014/main" id="{055330A1-8193-496C-8C7F-638391F1155A}"/>
              </a:ext>
            </a:extLst>
          </p:cNvPr>
          <p:cNvSpPr txBox="1"/>
          <p:nvPr/>
        </p:nvSpPr>
        <p:spPr>
          <a:xfrm>
            <a:off x="5717657" y="4501045"/>
            <a:ext cx="7042150" cy="369332"/>
          </a:xfrm>
          <a:prstGeom prst="rect">
            <a:avLst/>
          </a:prstGeom>
          <a:noFill/>
        </p:spPr>
        <p:txBody>
          <a:bodyPr wrap="square">
            <a:spAutoFit/>
          </a:bodyPr>
          <a:lstStyle/>
          <a:p>
            <a:r>
              <a:rPr lang="en-US" dirty="0"/>
              <a:t>© Scaled Agile, Inc.</a:t>
            </a:r>
          </a:p>
        </p:txBody>
      </p:sp>
      <p:grpSp>
        <p:nvGrpSpPr>
          <p:cNvPr id="5" name="Google Shape;9463;p96">
            <a:extLst>
              <a:ext uri="{FF2B5EF4-FFF2-40B4-BE49-F238E27FC236}">
                <a16:creationId xmlns:a16="http://schemas.microsoft.com/office/drawing/2014/main" id="{9330F708-1F0D-4C65-826D-BD292E410483}"/>
              </a:ext>
            </a:extLst>
          </p:cNvPr>
          <p:cNvGrpSpPr/>
          <p:nvPr/>
        </p:nvGrpSpPr>
        <p:grpSpPr>
          <a:xfrm>
            <a:off x="3297990" y="1457592"/>
            <a:ext cx="1268207" cy="638939"/>
            <a:chOff x="3967651" y="3645904"/>
            <a:chExt cx="1479304" cy="745292"/>
          </a:xfrm>
        </p:grpSpPr>
        <p:grpSp>
          <p:nvGrpSpPr>
            <p:cNvPr id="6" name="Google Shape;9464;p96">
              <a:extLst>
                <a:ext uri="{FF2B5EF4-FFF2-40B4-BE49-F238E27FC236}">
                  <a16:creationId xmlns:a16="http://schemas.microsoft.com/office/drawing/2014/main" id="{45937C12-4016-460E-8F8D-95EF67B4250F}"/>
                </a:ext>
              </a:extLst>
            </p:cNvPr>
            <p:cNvGrpSpPr/>
            <p:nvPr/>
          </p:nvGrpSpPr>
          <p:grpSpPr>
            <a:xfrm>
              <a:off x="3967651" y="4009026"/>
              <a:ext cx="1479304" cy="382170"/>
              <a:chOff x="3967651" y="4009026"/>
              <a:chExt cx="1479304" cy="382170"/>
            </a:xfrm>
          </p:grpSpPr>
          <p:grpSp>
            <p:nvGrpSpPr>
              <p:cNvPr id="18" name="Google Shape;9465;p96">
                <a:extLst>
                  <a:ext uri="{FF2B5EF4-FFF2-40B4-BE49-F238E27FC236}">
                    <a16:creationId xmlns:a16="http://schemas.microsoft.com/office/drawing/2014/main" id="{E1A8FFEB-91C2-46D9-9EC5-667871A4E841}"/>
                  </a:ext>
                </a:extLst>
              </p:cNvPr>
              <p:cNvGrpSpPr/>
              <p:nvPr/>
            </p:nvGrpSpPr>
            <p:grpSpPr>
              <a:xfrm>
                <a:off x="4892216" y="4195630"/>
                <a:ext cx="554739" cy="195566"/>
                <a:chOff x="3604375" y="4892160"/>
                <a:chExt cx="1651500" cy="582215"/>
              </a:xfrm>
            </p:grpSpPr>
            <p:sp>
              <p:nvSpPr>
                <p:cNvPr id="25" name="Google Shape;9466;p96">
                  <a:extLst>
                    <a:ext uri="{FF2B5EF4-FFF2-40B4-BE49-F238E27FC236}">
                      <a16:creationId xmlns:a16="http://schemas.microsoft.com/office/drawing/2014/main" id="{93BE8216-C9F8-462A-B3CC-7ED0D26C2C9F}"/>
                    </a:ext>
                  </a:extLst>
                </p:cNvPr>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67;p96">
                  <a:extLst>
                    <a:ext uri="{FF2B5EF4-FFF2-40B4-BE49-F238E27FC236}">
                      <a16:creationId xmlns:a16="http://schemas.microsoft.com/office/drawing/2014/main" id="{FBAC7408-0E00-493D-9375-8A91B05AFFC1}"/>
                    </a:ext>
                  </a:extLst>
                </p:cNvPr>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68;p96">
                <a:extLst>
                  <a:ext uri="{FF2B5EF4-FFF2-40B4-BE49-F238E27FC236}">
                    <a16:creationId xmlns:a16="http://schemas.microsoft.com/office/drawing/2014/main" id="{1E6234C8-2970-4F04-A35A-CA33C80F7B73}"/>
                  </a:ext>
                </a:extLst>
              </p:cNvPr>
              <p:cNvGrpSpPr/>
              <p:nvPr/>
            </p:nvGrpSpPr>
            <p:grpSpPr>
              <a:xfrm>
                <a:off x="3967651" y="4146303"/>
                <a:ext cx="579402" cy="244893"/>
                <a:chOff x="851875" y="4745310"/>
                <a:chExt cx="1724925" cy="729065"/>
              </a:xfrm>
            </p:grpSpPr>
            <p:sp>
              <p:nvSpPr>
                <p:cNvPr id="23" name="Google Shape;9469;p96">
                  <a:extLst>
                    <a:ext uri="{FF2B5EF4-FFF2-40B4-BE49-F238E27FC236}">
                      <a16:creationId xmlns:a16="http://schemas.microsoft.com/office/drawing/2014/main" id="{20854924-0E9A-4F2A-8825-A2FDD4B5EF24}"/>
                    </a:ext>
                  </a:extLst>
                </p:cNvPr>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70;p96">
                  <a:extLst>
                    <a:ext uri="{FF2B5EF4-FFF2-40B4-BE49-F238E27FC236}">
                      <a16:creationId xmlns:a16="http://schemas.microsoft.com/office/drawing/2014/main" id="{FFEB6705-C34E-422D-98D3-F3B1F19C2289}"/>
                    </a:ext>
                  </a:extLst>
                </p:cNvPr>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471;p96">
                <a:extLst>
                  <a:ext uri="{FF2B5EF4-FFF2-40B4-BE49-F238E27FC236}">
                    <a16:creationId xmlns:a16="http://schemas.microsoft.com/office/drawing/2014/main" id="{47EF847F-838A-448E-8136-BE0BB8EE8586}"/>
                  </a:ext>
                </a:extLst>
              </p:cNvPr>
              <p:cNvGrpSpPr/>
              <p:nvPr/>
            </p:nvGrpSpPr>
            <p:grpSpPr>
              <a:xfrm>
                <a:off x="4460753" y="4009026"/>
                <a:ext cx="493110" cy="382170"/>
                <a:chOff x="2319875" y="4336625"/>
                <a:chExt cx="1468025" cy="1137750"/>
              </a:xfrm>
            </p:grpSpPr>
            <p:sp>
              <p:nvSpPr>
                <p:cNvPr id="21" name="Google Shape;9472;p96">
                  <a:extLst>
                    <a:ext uri="{FF2B5EF4-FFF2-40B4-BE49-F238E27FC236}">
                      <a16:creationId xmlns:a16="http://schemas.microsoft.com/office/drawing/2014/main" id="{355411DC-18E0-46F7-9777-EBF8B746DB6F}"/>
                    </a:ext>
                  </a:extLst>
                </p:cNvPr>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473;p96">
                  <a:extLst>
                    <a:ext uri="{FF2B5EF4-FFF2-40B4-BE49-F238E27FC236}">
                      <a16:creationId xmlns:a16="http://schemas.microsoft.com/office/drawing/2014/main" id="{C6CDF27E-74B8-4C9D-B62D-D7779B0C421E}"/>
                    </a:ext>
                  </a:extLst>
                </p:cNvPr>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9474;p96">
              <a:extLst>
                <a:ext uri="{FF2B5EF4-FFF2-40B4-BE49-F238E27FC236}">
                  <a16:creationId xmlns:a16="http://schemas.microsoft.com/office/drawing/2014/main" id="{BCD14EC9-8DE2-4633-A068-D73D06D67BF1}"/>
                </a:ext>
              </a:extLst>
            </p:cNvPr>
            <p:cNvGrpSpPr/>
            <p:nvPr/>
          </p:nvGrpSpPr>
          <p:grpSpPr>
            <a:xfrm>
              <a:off x="4479443" y="3645904"/>
              <a:ext cx="455965" cy="388789"/>
              <a:chOff x="2957425" y="238100"/>
              <a:chExt cx="1910200" cy="1628775"/>
            </a:xfrm>
          </p:grpSpPr>
          <p:sp>
            <p:nvSpPr>
              <p:cNvPr id="8" name="Google Shape;9475;p96">
                <a:extLst>
                  <a:ext uri="{FF2B5EF4-FFF2-40B4-BE49-F238E27FC236}">
                    <a16:creationId xmlns:a16="http://schemas.microsoft.com/office/drawing/2014/main" id="{C0D2B34F-8550-4C05-B560-606D6941A1A8}"/>
                  </a:ext>
                </a:extLst>
              </p:cNvPr>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76;p96">
                <a:extLst>
                  <a:ext uri="{FF2B5EF4-FFF2-40B4-BE49-F238E27FC236}">
                    <a16:creationId xmlns:a16="http://schemas.microsoft.com/office/drawing/2014/main" id="{4B37C7EE-6E74-494B-9AD8-4F506D38EEEB}"/>
                  </a:ext>
                </a:extLst>
              </p:cNvPr>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77;p96">
                <a:extLst>
                  <a:ext uri="{FF2B5EF4-FFF2-40B4-BE49-F238E27FC236}">
                    <a16:creationId xmlns:a16="http://schemas.microsoft.com/office/drawing/2014/main" id="{F17BC6A9-6729-4A3D-BEA4-3907A97FCB37}"/>
                  </a:ext>
                </a:extLst>
              </p:cNvPr>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78;p96">
                <a:extLst>
                  <a:ext uri="{FF2B5EF4-FFF2-40B4-BE49-F238E27FC236}">
                    <a16:creationId xmlns:a16="http://schemas.microsoft.com/office/drawing/2014/main" id="{8C1017C1-F7ED-4130-8A5D-D6819143E7F0}"/>
                  </a:ext>
                </a:extLst>
              </p:cNvPr>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79;p96">
                <a:extLst>
                  <a:ext uri="{FF2B5EF4-FFF2-40B4-BE49-F238E27FC236}">
                    <a16:creationId xmlns:a16="http://schemas.microsoft.com/office/drawing/2014/main" id="{5B9B23C5-B8A6-4D0E-A8D8-A65C422D1737}"/>
                  </a:ext>
                </a:extLst>
              </p:cNvPr>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80;p96">
                <a:extLst>
                  <a:ext uri="{FF2B5EF4-FFF2-40B4-BE49-F238E27FC236}">
                    <a16:creationId xmlns:a16="http://schemas.microsoft.com/office/drawing/2014/main" id="{7679CCFB-2F85-47A6-96EB-4CA59F622E5E}"/>
                  </a:ext>
                </a:extLst>
              </p:cNvPr>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81;p96">
                <a:extLst>
                  <a:ext uri="{FF2B5EF4-FFF2-40B4-BE49-F238E27FC236}">
                    <a16:creationId xmlns:a16="http://schemas.microsoft.com/office/drawing/2014/main" id="{770B2425-B503-4A0A-9F93-046E689E4558}"/>
                  </a:ext>
                </a:extLst>
              </p:cNvPr>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82;p96">
                <a:extLst>
                  <a:ext uri="{FF2B5EF4-FFF2-40B4-BE49-F238E27FC236}">
                    <a16:creationId xmlns:a16="http://schemas.microsoft.com/office/drawing/2014/main" id="{64E05F6B-DD5C-44DF-8C8B-420166D136DB}"/>
                  </a:ext>
                </a:extLst>
              </p:cNvPr>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83;p96">
                <a:extLst>
                  <a:ext uri="{FF2B5EF4-FFF2-40B4-BE49-F238E27FC236}">
                    <a16:creationId xmlns:a16="http://schemas.microsoft.com/office/drawing/2014/main" id="{C8FD2DD6-5794-4D49-993F-476AE1F1BE51}"/>
                  </a:ext>
                </a:extLst>
              </p:cNvPr>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84;p96">
                <a:extLst>
                  <a:ext uri="{FF2B5EF4-FFF2-40B4-BE49-F238E27FC236}">
                    <a16:creationId xmlns:a16="http://schemas.microsoft.com/office/drawing/2014/main" id="{566CD4AA-083A-4061-8318-303B1416E723}"/>
                  </a:ext>
                </a:extLst>
              </p:cNvPr>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26268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A8B8-534A-4FF3-BBC1-24A22F5E1867}"/>
              </a:ext>
            </a:extLst>
          </p:cNvPr>
          <p:cNvSpPr>
            <a:spLocks noGrp="1"/>
          </p:cNvSpPr>
          <p:nvPr>
            <p:ph type="title"/>
          </p:nvPr>
        </p:nvSpPr>
        <p:spPr>
          <a:xfrm>
            <a:off x="457200" y="2740747"/>
            <a:ext cx="8229600" cy="1143000"/>
          </a:xfrm>
        </p:spPr>
        <p:txBody>
          <a:bodyPr/>
          <a:lstStyle/>
          <a:p>
            <a:r>
              <a:rPr lang="en-US"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01389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5492-4654-47BA-AE42-C4E8FB9124D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BIBLIOGRAPHY</a:t>
            </a:r>
          </a:p>
        </p:txBody>
      </p:sp>
      <p:sp>
        <p:nvSpPr>
          <p:cNvPr id="3" name="TextBox 2">
            <a:extLst>
              <a:ext uri="{FF2B5EF4-FFF2-40B4-BE49-F238E27FC236}">
                <a16:creationId xmlns:a16="http://schemas.microsoft.com/office/drawing/2014/main" id="{28FFA89E-B156-40FC-B084-B27AE0B3F67E}"/>
              </a:ext>
            </a:extLst>
          </p:cNvPr>
          <p:cNvSpPr txBox="1"/>
          <p:nvPr/>
        </p:nvSpPr>
        <p:spPr>
          <a:xfrm>
            <a:off x="0" y="1005116"/>
            <a:ext cx="8906933" cy="5668218"/>
          </a:xfrm>
          <a:prstGeom prst="rect">
            <a:avLst/>
          </a:prstGeom>
          <a:noFill/>
        </p:spPr>
        <p:txBody>
          <a:bodyPr wrap="square">
            <a:spAutoFit/>
          </a:bodyPr>
          <a:lstStyle/>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docs.unrealengine.com, n.d. Multiplayer Programming Quick Start.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https://docs.unrealengine.com/4.27/en-US/InteractiveExperiences/Networking/QuickStart/</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docs.unrealengine.com, n.d. Nanite Virtualized Geometry.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https://docs.unrealengine.com/5.0/en-US/RenderingFeatures/Nanite/</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Wikipedia, C., 2019. Blockchain.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https://en.wikipedia.org/wiki/Blockchain</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Wikipedia, C., 2019. Computer graphics.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https://en.wikipedia.org/wiki/Computer_graphics</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8740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96B-938A-4C1B-AD28-0DF94337EC48}"/>
              </a:ext>
            </a:extLst>
          </p:cNvPr>
          <p:cNvSpPr>
            <a:spLocks noGrp="1"/>
          </p:cNvSpPr>
          <p:nvPr>
            <p:ph type="title"/>
          </p:nvPr>
        </p:nvSpPr>
        <p:spPr/>
        <p:txBody>
          <a:bodyPr/>
          <a:lstStyle/>
          <a:p>
            <a:r>
              <a:rPr lang="el-GR" sz="4400" b="1" dirty="0">
                <a:latin typeface="Arial" panose="020B0604020202020204" pitchFamily="34" charset="0"/>
                <a:cs typeface="Arial" panose="020B0604020202020204" pitchFamily="34" charset="0"/>
              </a:rPr>
              <a:t>ΕΥΧΑΡΙΣΤΙΕΣ</a:t>
            </a:r>
            <a:endParaRPr lang="en-US" dirty="0"/>
          </a:p>
        </p:txBody>
      </p:sp>
      <p:sp>
        <p:nvSpPr>
          <p:cNvPr id="3" name="TextBox 2">
            <a:extLst>
              <a:ext uri="{FF2B5EF4-FFF2-40B4-BE49-F238E27FC236}">
                <a16:creationId xmlns:a16="http://schemas.microsoft.com/office/drawing/2014/main" id="{A3F75271-3A63-47C3-B8C4-9AB9E2F6C368}"/>
              </a:ext>
            </a:extLst>
          </p:cNvPr>
          <p:cNvSpPr txBox="1"/>
          <p:nvPr/>
        </p:nvSpPr>
        <p:spPr>
          <a:xfrm>
            <a:off x="0" y="1024917"/>
            <a:ext cx="8229600" cy="5027017"/>
          </a:xfrm>
          <a:prstGeom prst="rect">
            <a:avLst/>
          </a:prstGeom>
          <a:noFill/>
        </p:spPr>
        <p:txBody>
          <a:bodyPr wrap="square">
            <a:spAutoFit/>
          </a:bodyPr>
          <a:lstStyle/>
          <a:p>
            <a:pPr marL="0" marR="0" algn="just">
              <a:lnSpc>
                <a:spcPct val="150000"/>
              </a:lnSpc>
              <a:spcBef>
                <a:spcPts val="0"/>
              </a:spcBef>
              <a:spcAft>
                <a:spcPts val="800"/>
              </a:spcAft>
            </a:pPr>
            <a:r>
              <a:rPr lang="el-GR" sz="1800" dirty="0">
                <a:effectLst/>
                <a:latin typeface="Arial" panose="020B0604020202020204" pitchFamily="34" charset="0"/>
                <a:ea typeface="Calibri" panose="020F0502020204030204" pitchFamily="34" charset="0"/>
                <a:cs typeface="Arial" panose="020B0604020202020204" pitchFamily="34" charset="0"/>
              </a:rPr>
              <a:t>Θα ήθελα να ευχαριστήσω θερμά όλους όσους συνέβαλαν με τον τρόπο τους στην επιτυχή εκπόνηση της διπλωματικής μου εργασίας, και ιδιαιτέρως τον υπεύθυνο καθηγητή για την διπλωματική μου εργασία Δρ.</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l-GR" sz="1800" dirty="0" err="1">
                <a:effectLst/>
                <a:latin typeface="Arial" panose="020B0604020202020204" pitchFamily="34" charset="0"/>
                <a:ea typeface="Calibri" panose="020F0502020204030204" pitchFamily="34" charset="0"/>
                <a:cs typeface="Arial" panose="020B0604020202020204" pitchFamily="34" charset="0"/>
              </a:rPr>
              <a:t>Φραντζίδη</a:t>
            </a:r>
            <a:r>
              <a:rPr lang="el-GR" sz="1800" dirty="0">
                <a:effectLst/>
                <a:latin typeface="Arial" panose="020B0604020202020204" pitchFamily="34" charset="0"/>
                <a:ea typeface="Calibri" panose="020F0502020204030204" pitchFamily="34" charset="0"/>
                <a:cs typeface="Arial" panose="020B0604020202020204" pitchFamily="34" charset="0"/>
              </a:rPr>
              <a:t> Χρήστο ήταν πάντοτε πρόθυμος και διαθέσιμος να μου λύσει οποιαδήποτε απορία, ενώ παράλληλα με καθοδήγησε με τις πολύτιμες συμβουλές του στην σωστή συγγραφή της εργασίας αλλά και άλλους καθηγητές/υπεύθυνους του προγράμματος της σχολής μου με παροχή σεμιναρίων/</a:t>
            </a:r>
            <a:r>
              <a:rPr lang="en-US" sz="1800" dirty="0">
                <a:effectLst/>
                <a:latin typeface="Arial" panose="020B0604020202020204" pitchFamily="34" charset="0"/>
                <a:ea typeface="Calibri" panose="020F0502020204030204" pitchFamily="34" charset="0"/>
                <a:cs typeface="Arial" panose="020B0604020202020204" pitchFamily="34" charset="0"/>
              </a:rPr>
              <a:t>workshops</a:t>
            </a:r>
            <a:r>
              <a:rPr lang="el-GR" sz="1800" dirty="0">
                <a:effectLst/>
                <a:latin typeface="Arial" panose="020B0604020202020204" pitchFamily="34" charset="0"/>
                <a:ea typeface="Calibri" panose="020F0502020204030204" pitchFamily="34" charset="0"/>
                <a:cs typeface="Arial" panose="020B0604020202020204" pitchFamily="34" charset="0"/>
              </a:rPr>
              <a:t> ενημερώσεων δεξιοτήτων και νέας γνώσεις αλλά και υποστήριξη διαδικτυακών </a:t>
            </a:r>
            <a:r>
              <a:rPr lang="el-GR" sz="1800" dirty="0" err="1">
                <a:effectLst/>
                <a:latin typeface="Arial" panose="020B0604020202020204" pitchFamily="34" charset="0"/>
                <a:ea typeface="Calibri" panose="020F0502020204030204" pitchFamily="34" charset="0"/>
                <a:cs typeface="Arial" panose="020B0604020202020204" pitchFamily="34" charset="0"/>
              </a:rPr>
              <a:t>πλατφόρμων</a:t>
            </a:r>
            <a:r>
              <a:rPr lang="el-GR" sz="1800" dirty="0">
                <a:effectLst/>
                <a:latin typeface="Arial" panose="020B0604020202020204" pitchFamily="34" charset="0"/>
                <a:ea typeface="Calibri" panose="020F0502020204030204" pitchFamily="34" charset="0"/>
                <a:cs typeface="Arial" panose="020B0604020202020204" pitchFamily="34" charset="0"/>
              </a:rPr>
              <a:t> του κολλεγίου και πληθώρα υλικού της βιβλιοθήκη του </a:t>
            </a:r>
            <a:r>
              <a:rPr lang="en-US" sz="1800" dirty="0">
                <a:effectLst/>
                <a:latin typeface="Arial" panose="020B0604020202020204" pitchFamily="34" charset="0"/>
                <a:ea typeface="Calibri" panose="020F0502020204030204" pitchFamily="34" charset="0"/>
                <a:cs typeface="Arial" panose="020B0604020202020204" pitchFamily="34" charset="0"/>
              </a:rPr>
              <a:t>AMC</a:t>
            </a:r>
            <a:r>
              <a:rPr lang="el-GR" sz="1800" dirty="0">
                <a:effectLst/>
                <a:latin typeface="Arial" panose="020B0604020202020204" pitchFamily="34" charset="0"/>
                <a:ea typeface="Calibri" panose="020F0502020204030204" pitchFamily="34" charset="0"/>
                <a:cs typeface="Arial" panose="020B0604020202020204" pitchFamily="34" charset="0"/>
              </a:rPr>
              <a:t> Μητροπολιτικού για την διεκπεραίωση της εργασίας αυτής. Επιπλέον, θα ήθελα να πω και ένα μεγάλο ευχαριστώ στην οικογένεια μου και τα ζωάκια μου (</a:t>
            </a:r>
            <a:r>
              <a:rPr lang="en-US" sz="1800" i="1" dirty="0">
                <a:effectLst/>
                <a:latin typeface="Arial" panose="020B0604020202020204" pitchFamily="34" charset="0"/>
                <a:ea typeface="Calibri" panose="020F0502020204030204" pitchFamily="34" charset="0"/>
                <a:cs typeface="Arial" panose="020B0604020202020204" pitchFamily="34" charset="0"/>
              </a:rPr>
              <a:t>dogs</a:t>
            </a:r>
            <a:r>
              <a:rPr lang="el-GR" sz="1800" dirty="0">
                <a:effectLst/>
                <a:latin typeface="Arial" panose="020B0604020202020204" pitchFamily="34" charset="0"/>
                <a:ea typeface="Calibri" panose="020F0502020204030204" pitchFamily="34" charset="0"/>
                <a:cs typeface="Arial" panose="020B0604020202020204" pitchFamily="34" charset="0"/>
              </a:rPr>
              <a:t>), οι οποίοι με στήριξαν και με ενθάρρυναν καθ’ όλη τη διάρκεια.</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9470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FF30-648B-4607-9649-FFB58CBE1763}"/>
              </a:ext>
            </a:extLst>
          </p:cNvPr>
          <p:cNvSpPr>
            <a:spLocks noGrp="1"/>
          </p:cNvSpPr>
          <p:nvPr>
            <p:ph type="title"/>
          </p:nvPr>
        </p:nvSpPr>
        <p:spPr/>
        <p:txBody>
          <a:bodyPr/>
          <a:lstStyle/>
          <a:p>
            <a:r>
              <a:rPr lang="en-US" b="1" dirty="0">
                <a:solidFill>
                  <a:srgbClr val="DDC855"/>
                </a:solidFill>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Voice Over IP</a:t>
            </a:r>
          </a:p>
        </p:txBody>
      </p:sp>
      <p:pic>
        <p:nvPicPr>
          <p:cNvPr id="4" name="Online Media 3" title="[Marketplace Asset] Unreal Engine VoIP Voice Chat System for Multiplayer Blueprint #1 Showcase">
            <a:hlinkClick r:id="" action="ppaction://media"/>
            <a:extLst>
              <a:ext uri="{FF2B5EF4-FFF2-40B4-BE49-F238E27FC236}">
                <a16:creationId xmlns:a16="http://schemas.microsoft.com/office/drawing/2014/main" id="{DD5E59AD-4A7A-4031-B365-6CD983C8E870}"/>
              </a:ext>
            </a:extLst>
          </p:cNvPr>
          <p:cNvPicPr>
            <a:picLocks noGrp="1" noRot="1" noChangeAspect="1"/>
          </p:cNvPicPr>
          <p:nvPr>
            <p:ph idx="1"/>
            <a:videoFile r:link="rId1"/>
            <p:custDataLst>
              <p:tags r:id="rId2"/>
            </p:custDataLst>
          </p:nvPr>
        </p:nvPicPr>
        <p:blipFill>
          <a:blip r:embed="rId5"/>
          <a:stretch>
            <a:fillRect/>
          </a:stretch>
        </p:blipFill>
        <p:spPr>
          <a:xfrm>
            <a:off x="591177" y="975695"/>
            <a:ext cx="7201101" cy="5401299"/>
          </a:xfrm>
          <a:prstGeom prst="rect">
            <a:avLst/>
          </a:prstGeom>
        </p:spPr>
      </p:pic>
    </p:spTree>
    <p:extLst>
      <p:ext uri="{BB962C8B-B14F-4D97-AF65-F5344CB8AC3E}">
        <p14:creationId xmlns:p14="http://schemas.microsoft.com/office/powerpoint/2010/main" val="7399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0DDECB-0C40-4C17-8C71-63CAB184F8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6511" y="1"/>
            <a:ext cx="6450696" cy="6858000"/>
          </a:xfrm>
          <a:prstGeom prst="rect">
            <a:avLst/>
          </a:prstGeom>
          <a:noFill/>
          <a:ln>
            <a:noFill/>
          </a:ln>
        </p:spPr>
      </p:pic>
    </p:spTree>
    <p:extLst>
      <p:ext uri="{BB962C8B-B14F-4D97-AF65-F5344CB8AC3E}">
        <p14:creationId xmlns:p14="http://schemas.microsoft.com/office/powerpoint/2010/main" val="90290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EA8F00-1837-496B-9BCD-CCC39E78B5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4564" y="0"/>
            <a:ext cx="5943600" cy="7163435"/>
          </a:xfrm>
          <a:prstGeom prst="rect">
            <a:avLst/>
          </a:prstGeom>
          <a:noFill/>
          <a:ln>
            <a:noFill/>
          </a:ln>
        </p:spPr>
      </p:pic>
      <p:sp>
        <p:nvSpPr>
          <p:cNvPr id="3" name="TextBox 2">
            <a:extLst>
              <a:ext uri="{FF2B5EF4-FFF2-40B4-BE49-F238E27FC236}">
                <a16:creationId xmlns:a16="http://schemas.microsoft.com/office/drawing/2014/main" id="{143EC7F4-CAF6-4509-B241-C7F0A3309E65}"/>
              </a:ext>
            </a:extLst>
          </p:cNvPr>
          <p:cNvSpPr txBox="1"/>
          <p:nvPr/>
        </p:nvSpPr>
        <p:spPr>
          <a:xfrm>
            <a:off x="1507710" y="6350123"/>
            <a:ext cx="2993127"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Business Process model</a:t>
            </a:r>
          </a:p>
        </p:txBody>
      </p:sp>
    </p:spTree>
    <p:extLst>
      <p:ext uri="{BB962C8B-B14F-4D97-AF65-F5344CB8AC3E}">
        <p14:creationId xmlns:p14="http://schemas.microsoft.com/office/powerpoint/2010/main" val="394429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17A2-0BB8-4322-B8BD-33F4D04A1DD2}"/>
              </a:ext>
            </a:extLst>
          </p:cNvPr>
          <p:cNvSpPr>
            <a:spLocks noGrp="1"/>
          </p:cNvSpPr>
          <p:nvPr>
            <p:ph type="title"/>
          </p:nvPr>
        </p:nvSpPr>
        <p:spPr>
          <a:xfrm>
            <a:off x="457200" y="274637"/>
            <a:ext cx="8229600" cy="1514405"/>
          </a:xfrm>
        </p:spPr>
        <p:txBody>
          <a:bodyPr/>
          <a:lstStyle/>
          <a:p>
            <a:pPr algn="l"/>
            <a:r>
              <a:rPr lang="en-US" b="1" dirty="0">
                <a:latin typeface="Arial" panose="020B0604020202020204" pitchFamily="34" charset="0"/>
                <a:cs typeface="Arial" panose="020B0604020202020204" pitchFamily="34" charset="0"/>
              </a:rPr>
              <a:t>Gameplay mechanics –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technical Videos</a:t>
            </a:r>
          </a:p>
        </p:txBody>
      </p:sp>
      <p:sp>
        <p:nvSpPr>
          <p:cNvPr id="5" name="TextBox 4">
            <a:extLst>
              <a:ext uri="{FF2B5EF4-FFF2-40B4-BE49-F238E27FC236}">
                <a16:creationId xmlns:a16="http://schemas.microsoft.com/office/drawing/2014/main" id="{04869D41-4461-45E5-A14D-E3B4913FC575}"/>
              </a:ext>
            </a:extLst>
          </p:cNvPr>
          <p:cNvSpPr txBox="1"/>
          <p:nvPr/>
        </p:nvSpPr>
        <p:spPr>
          <a:xfrm>
            <a:off x="0" y="1981907"/>
            <a:ext cx="8844625" cy="3046988"/>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3"/>
              </a:rPr>
              <a:t>Unreal Engine VoIP Voice Chat System for Multiplayer #2 Technical Explanation Overview</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4"/>
              </a:rPr>
              <a:t>Unreal Engine VoIP Voice Chat System for Multiplayer #3 Blueprints: How it works?</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5"/>
              </a:rPr>
              <a:t>Gameplay Mechanics Technical Overview (alpha stage)</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6"/>
              </a:rPr>
              <a:t>Unreal Engine 5 (UE5) Horror Industrial Footage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7754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134D-5C46-4EAB-9196-01301394D4F1}"/>
              </a:ext>
            </a:extLst>
          </p:cNvPr>
          <p:cNvSpPr>
            <a:spLocks noGrp="1"/>
          </p:cNvSpPr>
          <p:nvPr>
            <p:ph type="title"/>
          </p:nvPr>
        </p:nvSpPr>
        <p:spPr>
          <a:xfrm>
            <a:off x="-540327" y="381222"/>
            <a:ext cx="8229600" cy="1143000"/>
          </a:xfrm>
        </p:spPr>
        <p:txBody>
          <a:bodyPr/>
          <a:lstStyle/>
          <a:p>
            <a:r>
              <a:rPr lang="el-GR" b="1" dirty="0">
                <a:latin typeface="Arial" panose="020B0604020202020204" pitchFamily="34" charset="0"/>
                <a:cs typeface="Arial" panose="020B0604020202020204" pitchFamily="34" charset="0"/>
              </a:rPr>
              <a:t>Τι προσφέρει η έρευνα?</a:t>
            </a:r>
            <a:endParaRPr lang="en-US" dirty="0"/>
          </a:p>
        </p:txBody>
      </p:sp>
      <p:sp>
        <p:nvSpPr>
          <p:cNvPr id="4" name="TextBox 3">
            <a:extLst>
              <a:ext uri="{FF2B5EF4-FFF2-40B4-BE49-F238E27FC236}">
                <a16:creationId xmlns:a16="http://schemas.microsoft.com/office/drawing/2014/main" id="{16957E1E-4178-48DE-A28A-C528772D942A}"/>
              </a:ext>
            </a:extLst>
          </p:cNvPr>
          <p:cNvSpPr txBox="1"/>
          <p:nvPr/>
        </p:nvSpPr>
        <p:spPr>
          <a:xfrm>
            <a:off x="313944" y="1141119"/>
            <a:ext cx="8586216" cy="5632311"/>
          </a:xfrm>
          <a:prstGeom prst="rect">
            <a:avLst/>
          </a:prstGeom>
          <a:noFill/>
        </p:spPr>
        <p:txBody>
          <a:bodyPr wrap="square">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Καινοτομία πραγματικού χρόνου επικοινωνίας </a:t>
            </a:r>
            <a:r>
              <a:rPr lang="en-US" sz="2400" dirty="0">
                <a:latin typeface="Arial" panose="020B0604020202020204" pitchFamily="34" charset="0"/>
                <a:cs typeface="Arial" panose="020B0604020202020204" pitchFamily="34" charset="0"/>
              </a:rPr>
              <a:t>VoIP </a:t>
            </a:r>
            <a:r>
              <a:rPr lang="el-GR" sz="2400" dirty="0">
                <a:latin typeface="Arial" panose="020B0604020202020204" pitchFamily="34" charset="0"/>
                <a:cs typeface="Arial" panose="020B0604020202020204" pitchFamily="34" charset="0"/>
              </a:rPr>
              <a:t>στην </a:t>
            </a:r>
            <a:r>
              <a:rPr lang="en-US" sz="2400" dirty="0">
                <a:latin typeface="Arial" panose="020B0604020202020204" pitchFamily="34" charset="0"/>
                <a:cs typeface="Arial" panose="020B0604020202020204" pitchFamily="34" charset="0"/>
              </a:rPr>
              <a:t>Unreal Engine (Walkie-talkie radio &amp; Cellphone)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World – Computer Generated (</a:t>
            </a:r>
            <a:r>
              <a:rPr lang="en-US" sz="2400" i="1" dirty="0">
                <a:latin typeface="Arial" panose="020B0604020202020204" pitchFamily="34" charset="0"/>
                <a:cs typeface="Arial" panose="020B0604020202020204" pitchFamily="34" charset="0"/>
              </a:rPr>
              <a:t>CGI</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Technological Research &amp; Surveys </a:t>
            </a:r>
            <a:r>
              <a:rPr lang="el-GR" sz="2400" dirty="0">
                <a:latin typeface="Arial" panose="020B0604020202020204" pitchFamily="34" charset="0"/>
                <a:cs typeface="Arial" panose="020B0604020202020204" pitchFamily="34" charset="0"/>
              </a:rPr>
              <a:t>για κατεύθυνση ζητήσεις</a:t>
            </a:r>
            <a:r>
              <a:rPr lang="en-US" sz="2400" dirty="0">
                <a:latin typeface="Arial" panose="020B0604020202020204" pitchFamily="34" charset="0"/>
                <a:cs typeface="Arial" panose="020B0604020202020204" pitchFamily="34" charset="0"/>
              </a:rPr>
              <a:t> </a:t>
            </a:r>
            <a:r>
              <a:rPr lang="el-GR" sz="2400" dirty="0">
                <a:latin typeface="Arial" panose="020B0604020202020204" pitchFamily="34" charset="0"/>
                <a:cs typeface="Arial" panose="020B0604020202020204" pitchFamily="34" charset="0"/>
              </a:rPr>
              <a:t>χαρακτηριστικών</a:t>
            </a:r>
            <a:r>
              <a:rPr lang="en-US" sz="2400" dirty="0">
                <a:latin typeface="Arial" panose="020B0604020202020204" pitchFamily="34" charset="0"/>
                <a:cs typeface="Arial" panose="020B0604020202020204" pitchFamily="34" charset="0"/>
              </a:rPr>
              <a:t> (</a:t>
            </a:r>
            <a:r>
              <a:rPr lang="el-GR" sz="2400" i="1" dirty="0">
                <a:latin typeface="Arial" panose="020B0604020202020204" pitchFamily="34" charset="0"/>
                <a:cs typeface="Arial" panose="020B0604020202020204" pitchFamily="34" charset="0"/>
              </a:rPr>
              <a:t>ποσοτική &amp; ποιοτική ανάλυση</a:t>
            </a:r>
            <a:r>
              <a:rPr lang="el-G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Επιστημολογία &amp; Διεπιστημονικότητα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Immersion – Multiplayer Mechanics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Genre Driven experience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modeling &amp; Architectural visualization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 Effects (</a:t>
            </a:r>
            <a:r>
              <a:rPr lang="en-US" sz="2400" i="1" dirty="0">
                <a:latin typeface="Arial" panose="020B0604020202020204" pitchFamily="34" charset="0"/>
                <a:cs typeface="Arial" panose="020B0604020202020204" pitchFamily="34" charset="0"/>
              </a:rPr>
              <a:t>Signal modulation</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Platform Architecture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Layers of Abstraction</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Χρήση των τεχνικών αυτών για </a:t>
            </a:r>
            <a:r>
              <a:rPr lang="en-US" sz="2400" dirty="0">
                <a:latin typeface="Arial" panose="020B0604020202020204" pitchFamily="34" charset="0"/>
                <a:cs typeface="Arial" panose="020B0604020202020204" pitchFamily="34" charset="0"/>
              </a:rPr>
              <a:t>simulation </a:t>
            </a:r>
            <a:r>
              <a:rPr lang="el-GR" sz="2400" dirty="0">
                <a:latin typeface="Arial" panose="020B0604020202020204" pitchFamily="34" charset="0"/>
                <a:cs typeface="Arial" panose="020B0604020202020204" pitchFamily="34" charset="0"/>
              </a:rPr>
              <a:t>οποιαδήποτε έρευνας σε οποιαδήποτε τομέα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Project Management Approach</a:t>
            </a:r>
          </a:p>
        </p:txBody>
      </p:sp>
    </p:spTree>
    <p:extLst>
      <p:ext uri="{BB962C8B-B14F-4D97-AF65-F5344CB8AC3E}">
        <p14:creationId xmlns:p14="http://schemas.microsoft.com/office/powerpoint/2010/main" val="1891340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79F6-9370-4948-ACA1-C8BC7A0BF4ED}"/>
              </a:ext>
            </a:extLst>
          </p:cNvPr>
          <p:cNvSpPr>
            <a:spLocks noGrp="1"/>
          </p:cNvSpPr>
          <p:nvPr>
            <p:ph type="title"/>
          </p:nvPr>
        </p:nvSpPr>
        <p:spPr>
          <a:xfrm>
            <a:off x="0" y="347790"/>
            <a:ext cx="7034784" cy="1249362"/>
          </a:xfrm>
        </p:spPr>
        <p:txBody>
          <a:bodyPr/>
          <a:lstStyle/>
          <a:p>
            <a:r>
              <a:rPr lang="el-GR" sz="4400" b="1" dirty="0">
                <a:latin typeface="Arial" panose="020B0604020202020204" pitchFamily="34" charset="0"/>
                <a:cs typeface="Arial" panose="020B0604020202020204" pitchFamily="34" charset="0"/>
              </a:rPr>
              <a:t>Η τρέχουσα υλοποίηση του έργου</a:t>
            </a:r>
            <a:br>
              <a:rPr lang="en-US" sz="4400" b="1" dirty="0">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CF72E4F5-9305-4C09-9DE7-E6FCBA3AA565}"/>
              </a:ext>
            </a:extLst>
          </p:cNvPr>
          <p:cNvSpPr txBox="1"/>
          <p:nvPr/>
        </p:nvSpPr>
        <p:spPr>
          <a:xfrm>
            <a:off x="0" y="1827401"/>
            <a:ext cx="8644128" cy="2800767"/>
          </a:xfrm>
          <a:prstGeom prst="rect">
            <a:avLst/>
          </a:prstGeom>
          <a:noFill/>
        </p:spPr>
        <p:txBody>
          <a:bodyPr wrap="square" rtlCol="0">
            <a:spAutoFit/>
          </a:bodyPr>
          <a:lstStyle/>
          <a:p>
            <a:r>
              <a:rPr lang="el-GR" sz="24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 εγκρίθηκε και δημοσιεύτηκε στην επίσημη πλατφόρμα της </a:t>
            </a:r>
            <a:r>
              <a:rPr lang="en-US" sz="24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2400" dirty="0">
                <a:effectLst/>
                <a:latin typeface="Arial" panose="020B0604020202020204" pitchFamily="34" charset="0"/>
                <a:ea typeface="Calibri" panose="020F0502020204030204" pitchFamily="34" charset="0"/>
                <a:cs typeface="Arial" panose="020B0604020202020204" pitchFamily="34" charset="0"/>
              </a:rPr>
              <a:t> καθώς </a:t>
            </a:r>
          </a:p>
          <a:p>
            <a:r>
              <a:rPr lang="el-GR" sz="2400" dirty="0">
                <a:effectLst/>
                <a:latin typeface="Arial" panose="020B0604020202020204" pitchFamily="34" charset="0"/>
                <a:ea typeface="Calibri" panose="020F0502020204030204" pitchFamily="34" charset="0"/>
                <a:cs typeface="Arial" panose="020B0604020202020204" pitchFamily="34" charset="0"/>
              </a:rPr>
              <a:t>έλαβε τα σωστά βήματα/</a:t>
            </a:r>
            <a:r>
              <a:rPr lang="en-US" sz="2400" dirty="0">
                <a:effectLst/>
                <a:latin typeface="Arial" panose="020B0604020202020204" pitchFamily="34" charset="0"/>
                <a:ea typeface="Calibri" panose="020F0502020204030204" pitchFamily="34" charset="0"/>
                <a:cs typeface="Arial" panose="020B0604020202020204" pitchFamily="34" charset="0"/>
              </a:rPr>
              <a:t>Guidelines</a:t>
            </a:r>
            <a:r>
              <a:rPr lang="el-GR" sz="24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2400" dirty="0">
                <a:effectLst/>
                <a:latin typeface="Arial" panose="020B0604020202020204" pitchFamily="34" charset="0"/>
                <a:ea typeface="Calibri" panose="020F0502020204030204" pitchFamily="34" charset="0"/>
                <a:cs typeface="Arial" panose="020B0604020202020204" pitchFamily="34" charset="0"/>
              </a:rPr>
              <a:t>project </a:t>
            </a:r>
            <a:r>
              <a:rPr lang="el-GR" sz="2400" dirty="0">
                <a:effectLst/>
                <a:latin typeface="Arial" panose="020B0604020202020204" pitchFamily="34" charset="0"/>
                <a:ea typeface="Calibri" panose="020F0502020204030204" pitchFamily="34" charset="0"/>
                <a:cs typeface="Arial" panose="020B0604020202020204" pitchFamily="34" charset="0"/>
              </a:rPr>
              <a:t>κομμάτι </a:t>
            </a:r>
            <a:r>
              <a:rPr lang="en-US" sz="2400" dirty="0">
                <a:effectLst/>
                <a:latin typeface="Arial" panose="020B0604020202020204" pitchFamily="34" charset="0"/>
                <a:ea typeface="Calibri" panose="020F0502020204030204" pitchFamily="34" charset="0"/>
                <a:cs typeface="Arial" panose="020B0604020202020204" pitchFamily="34" charset="0"/>
              </a:rPr>
              <a:t>video</a:t>
            </a:r>
            <a:r>
              <a:rPr lang="el-GR" sz="2400" dirty="0">
                <a:effectLst/>
                <a:latin typeface="Arial" panose="020B0604020202020204" pitchFamily="34" charset="0"/>
                <a:ea typeface="Calibri" panose="020F0502020204030204" pitchFamily="34" charset="0"/>
                <a:cs typeface="Arial" panose="020B0604020202020204" pitchFamily="34" charset="0"/>
              </a:rPr>
              <a:t>-</a:t>
            </a:r>
            <a:r>
              <a:rPr lang="en-US" sz="2400" dirty="0">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r>
              <a:rPr lang="el-GR" sz="3200" dirty="0">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74730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368C6818_E283_45D3_982B_2A7C1F716965&quot;,&quot;SourceFullName&quot;:&quot;https://www.youtube.com/embed/2QcsIlXXc1M?feature=oembed&quot;,&quot;LastUpdate&quot;:&quot;2022-05-09 1:51 PM&quot;,&quot;UpdatedBy&quot;:&quot;backt&quot;,&quot;IsLinked&quot;:false,&quot;IsBrokenLink&quot;:false,&quot;Type&quot;: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7177</TotalTime>
  <Words>2967</Words>
  <Application>Microsoft Office PowerPoint</Application>
  <PresentationFormat>On-screen Show (4:3)</PresentationFormat>
  <Paragraphs>324</Paragraphs>
  <Slides>29</Slides>
  <Notes>28</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Cambria Math</vt:lpstr>
      <vt:lpstr>Century Gothic</vt:lpstr>
      <vt:lpstr>Saira SemiCondensed ExtraBold</vt:lpstr>
      <vt:lpstr>Sora</vt:lpstr>
      <vt:lpstr>Office Theme</vt:lpstr>
      <vt:lpstr>1_Office Theme</vt:lpstr>
      <vt:lpstr>PowerPoint Presentation</vt:lpstr>
      <vt:lpstr>Σχετικά με εμένα: </vt:lpstr>
      <vt:lpstr>ΕΥΧΑΡΙΣΤΙΕΣ</vt:lpstr>
      <vt:lpstr> Voice Over IP</vt:lpstr>
      <vt:lpstr>PowerPoint Presentation</vt:lpstr>
      <vt:lpstr>PowerPoint Presentation</vt:lpstr>
      <vt:lpstr>Gameplay mechanics –  technical Videos</vt:lpstr>
      <vt:lpstr>Τι προσφέρει η έρευνα?</vt:lpstr>
      <vt:lpstr>Η τρέχουσα υλοποίηση του έργου </vt:lpstr>
      <vt:lpstr>Product Steps</vt:lpstr>
      <vt:lpstr>Τι ερευνήθηκε? </vt:lpstr>
      <vt:lpstr>Flow of Simulation evolution (1) </vt:lpstr>
      <vt:lpstr>Flow of Simulation evolution (2) </vt:lpstr>
      <vt:lpstr>Flow of Simulation evolution (3) </vt:lpstr>
      <vt:lpstr>Flow of Simulation evolution (4) </vt:lpstr>
      <vt:lpstr>PowerPoint Presentation</vt:lpstr>
      <vt:lpstr>ΓΙΑΤΙ ΑΝΑΦΕΡΟΝΤΑΙ ΌΛΑ ΑΥΤΆ? </vt:lpstr>
      <vt:lpstr>Venn Diagram</vt:lpstr>
      <vt:lpstr>Gaming Industry Rise</vt:lpstr>
      <vt:lpstr>PowerPoint Presentation</vt:lpstr>
      <vt:lpstr>Βασικές απαιτήσεις</vt:lpstr>
      <vt:lpstr>Παραδοσιακός τρόπος rendering – raycast != raytrace</vt:lpstr>
      <vt:lpstr>Unreal Engine as Engine</vt:lpstr>
      <vt:lpstr>Σύγκριση τίτλων – metaverse concept</vt:lpstr>
      <vt:lpstr>Πίνακας Σύγκρισης Παιχτών</vt:lpstr>
      <vt:lpstr>Product Reverse Engineer &amp; Forward</vt:lpstr>
      <vt:lpstr>PowerPoint Presentation</vt:lpstr>
      <vt:lpstr>Thank You!</vt:lpstr>
      <vt:lpstr>BIBLIOGRAPHY</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Vhyna Ortega</dc:creator>
  <cp:lastModifiedBy>Michail M</cp:lastModifiedBy>
  <cp:revision>589</cp:revision>
  <cp:lastPrinted>2017-10-27T14:03:26Z</cp:lastPrinted>
  <dcterms:created xsi:type="dcterms:W3CDTF">2015-10-17T16:20:42Z</dcterms:created>
  <dcterms:modified xsi:type="dcterms:W3CDTF">2022-05-14T09:31:30Z</dcterms:modified>
</cp:coreProperties>
</file>