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448" r:id="rId5"/>
    <p:sldId id="2462" r:id="rId6"/>
    <p:sldId id="259" r:id="rId7"/>
    <p:sldId id="2451" r:id="rId8"/>
    <p:sldId id="2432" r:id="rId9"/>
    <p:sldId id="2433" r:id="rId10"/>
    <p:sldId id="2450" r:id="rId11"/>
    <p:sldId id="260" r:id="rId12"/>
    <p:sldId id="2457" r:id="rId13"/>
    <p:sldId id="2453" r:id="rId14"/>
    <p:sldId id="262" r:id="rId15"/>
    <p:sldId id="2454" r:id="rId16"/>
    <p:sldId id="2456" r:id="rId17"/>
    <p:sldId id="243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33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86294291338582"/>
          <c:y val="9.5207404635570744E-2"/>
          <c:w val="0.78510057634217656"/>
          <c:h val="0.68571017685364222"/>
        </c:manualLayout>
      </c:layout>
      <c:barChart>
        <c:barDir val="bar"/>
        <c:grouping val="clustered"/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Sector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3A2-4DE0-8664-F0E576FF22D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3A2-4DE0-8664-F0E576FF22D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3A2-4DE0-8664-F0E576FF22D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3A2-4DE0-8664-F0E576FF22DB}"/>
              </c:ext>
            </c:extLst>
          </c:dPt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A3A2-4DE0-8664-F0E576FF22D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Sector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1E4-4B7A-B54D-B343FC3DBA4F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Sector 3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81E4-4B7A-B54D-B343FC3DBA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1443196480"/>
        <c:axId val="1443187744"/>
      </c:barChart>
      <c:catAx>
        <c:axId val="1443196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defRPr>
            </a:pPr>
            <a:endParaRPr lang="en-US"/>
          </a:p>
        </c:txPr>
        <c:crossAx val="1443187744"/>
        <c:crosses val="autoZero"/>
        <c:auto val="1"/>
        <c:lblAlgn val="ctr"/>
        <c:lblOffset val="100"/>
        <c:noMultiLvlLbl val="0"/>
      </c:catAx>
      <c:valAx>
        <c:axId val="1443187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defRPr>
            </a:pPr>
            <a:endParaRPr lang="en-US"/>
          </a:p>
        </c:txPr>
        <c:crossAx val="144319648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9976744317449631"/>
          <c:w val="1"/>
          <c:h val="3.79695246427529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" panose="02000000000000000000" pitchFamily="2" charset="0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>
          <a:latin typeface="Roboto" panose="02000000000000000000" pitchFamily="2" charset="0"/>
          <a:ea typeface="Roboto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microsoft.com/office/2007/relationships/hdphoto" Target="../media/hdphoto12.wdp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7" Type="http://schemas.microsoft.com/office/2007/relationships/hdphoto" Target="../media/hdphoto1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microsoft.com/office/2007/relationships/hdphoto" Target="../media/hdphoto14.wdp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16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1.wdp"/><Relationship Id="rId7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9.wdp"/><Relationship Id="rId3" Type="http://schemas.openxmlformats.org/officeDocument/2006/relationships/image" Target="../media/image5.png"/><Relationship Id="rId7" Type="http://schemas.openxmlformats.org/officeDocument/2006/relationships/image" Target="../media/image7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microsoft.com/office/2007/relationships/hdphoto" Target="../media/hdphoto6.wdp"/><Relationship Id="rId11" Type="http://schemas.microsoft.com/office/2007/relationships/hdphoto" Target="../media/hdphoto8.wdp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microsoft.com/office/2007/relationships/hdphoto" Target="../media/hdphoto5.wdp"/><Relationship Id="rId9" Type="http://schemas.microsoft.com/office/2007/relationships/hdphoto" Target="../media/hdphoto7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Fabrikam Technology Inc.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9.24.XX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Annual Review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725" y="241761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pc="300" dirty="0"/>
              <a:t>quarterly</a:t>
            </a:r>
            <a:r>
              <a:rPr lang="en-US" sz="4800" dirty="0"/>
              <a:t> timeline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177953"/>
              </p:ext>
            </p:extLst>
          </p:nvPr>
        </p:nvGraphicFramePr>
        <p:xfrm>
          <a:off x="681249" y="2400407"/>
          <a:ext cx="10827912" cy="287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326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789717619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260783979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53790729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920672763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247395267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231269635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023193756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420336204"/>
                    </a:ext>
                  </a:extLst>
                </a:gridCol>
              </a:tblGrid>
              <a:tr h="58521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JUL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AUG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SEP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OCT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NOV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DEC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JAN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FEB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MAR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APR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JUN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61096"/>
                  </a:ext>
                </a:extLst>
              </a:tr>
              <a:tr h="1645920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PRODUCT LAUNCH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PRODUCT LAUNCH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PRODUCT LAUNCH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PRODUCT LAUNCH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7206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93863800-85E5-44A7-96E9-521CE882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spc="300" dirty="0"/>
              <a:t>Goals for q2</a:t>
            </a:r>
          </a:p>
        </p:txBody>
      </p:sp>
      <p:pic>
        <p:nvPicPr>
          <p:cNvPr id="15" name="Picture Placeholder 14" descr="group professional photo">
            <a:extLst>
              <a:ext uri="{FF2B5EF4-FFF2-40B4-BE49-F238E27FC236}">
                <a16:creationId xmlns:a16="http://schemas.microsoft.com/office/drawing/2014/main" id="{4B696E0D-78B0-41A4-A40D-7A4F6E88F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2475" b="22475"/>
          <a:stretch>
            <a:fillRect/>
          </a:stretch>
        </p:blipFill>
        <p:spPr/>
      </p:pic>
      <p:pic>
        <p:nvPicPr>
          <p:cNvPr id="10" name="Picture Placeholder 9" descr="close up of computer boards">
            <a:extLst>
              <a:ext uri="{FF2B5EF4-FFF2-40B4-BE49-F238E27FC236}">
                <a16:creationId xmlns:a16="http://schemas.microsoft.com/office/drawing/2014/main" id="{AD4E0449-1F68-4DB7-BBE6-7BC3B0E3069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5074" b="1507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pc="300" dirty="0">
                <a:solidFill>
                  <a:schemeClr val="tx1"/>
                </a:solidFill>
              </a:rPr>
              <a:t>EMPLOYEE OPPORTUNITIES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pc="300" dirty="0">
                <a:solidFill>
                  <a:schemeClr val="tx1"/>
                </a:solidFill>
              </a:rPr>
              <a:t>BUSINESS PRIORITIES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D0F54D-A602-4D35-8BE1-6B9BE80789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End of fiscal celebration on July 15th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Employee day of learning on August 14th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Employee Yoga on September 3rd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Seminar series begins September 10th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FBC808-1837-4C36-BFF0-135B8C1042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Increase customer satisfaction by 2%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Maintain growth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Initiative partnership with 3rd party organizations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6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534194-745D-4888-BF16-6C09F65E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spc="300" dirty="0"/>
              <a:t>Goals for q2 </a:t>
            </a:r>
          </a:p>
        </p:txBody>
      </p:sp>
      <p:pic>
        <p:nvPicPr>
          <p:cNvPr id="14" name="Picture Placeholder 13" descr="person staring at blueprints on a wall">
            <a:extLst>
              <a:ext uri="{FF2B5EF4-FFF2-40B4-BE49-F238E27FC236}">
                <a16:creationId xmlns:a16="http://schemas.microsoft.com/office/drawing/2014/main" id="{0FFF32E4-AD91-40FC-9DF7-A3354578229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pic>
        <p:nvPicPr>
          <p:cNvPr id="16" name="Picture Placeholder 15" descr="sticky notes on a clear dry erase board">
            <a:extLst>
              <a:ext uri="{FF2B5EF4-FFF2-40B4-BE49-F238E27FC236}">
                <a16:creationId xmlns:a16="http://schemas.microsoft.com/office/drawing/2014/main" id="{50D4325D-C08E-44CB-8E25-A519866BD2D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pic>
        <p:nvPicPr>
          <p:cNvPr id="19" name="Picture Placeholder 18" descr="group of people at a conference table">
            <a:extLst>
              <a:ext uri="{FF2B5EF4-FFF2-40B4-BE49-F238E27FC236}">
                <a16:creationId xmlns:a16="http://schemas.microsoft.com/office/drawing/2014/main" id="{FB89929D-9F1B-48CA-B694-B0344FFC9F6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A248D7-680E-4181-9558-ED00D7CEA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pc="300" dirty="0"/>
              <a:t>BUSINESS </a:t>
            </a:r>
            <a:br>
              <a:rPr lang="en-US" spc="300" dirty="0"/>
            </a:br>
            <a:r>
              <a:rPr lang="en-US" spc="300" dirty="0"/>
              <a:t>PRIORITIES</a:t>
            </a: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spc="0" dirty="0"/>
              <a:t>Increase customer satisfaction by 2%</a:t>
            </a: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spc="0" dirty="0"/>
              <a:t>Maintain growth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pc="300" dirty="0"/>
          </a:p>
          <a:p>
            <a:endParaRPr lang="en-US" dirty="0"/>
          </a:p>
        </p:txBody>
      </p:sp>
      <p:sp>
        <p:nvSpPr>
          <p:cNvPr id="12" name="Content Placeholder 24">
            <a:extLst>
              <a:ext uri="{FF2B5EF4-FFF2-40B4-BE49-F238E27FC236}">
                <a16:creationId xmlns:a16="http://schemas.microsoft.com/office/drawing/2014/main" id="{3DD3B9ED-231E-423D-B8D7-6DE1C249CA4E}"/>
              </a:ext>
            </a:extLst>
          </p:cNvPr>
          <p:cNvSpPr txBox="1">
            <a:spLocks/>
          </p:cNvSpPr>
          <p:nvPr/>
        </p:nvSpPr>
        <p:spPr>
          <a:xfrm>
            <a:off x="4541520" y="3670301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300" dirty="0"/>
              <a:t>ADDED </a:t>
            </a:r>
            <a:br>
              <a:rPr lang="en-US" sz="2400" spc="300" dirty="0"/>
            </a:br>
            <a:r>
              <a:rPr lang="en-US" sz="2400" spc="300" dirty="0"/>
              <a:t>PRIORITIES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Improve social media presence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Ensure the cost of development stays below budget</a:t>
            </a:r>
          </a:p>
          <a:p>
            <a:endParaRPr lang="en-US" dirty="0"/>
          </a:p>
        </p:txBody>
      </p:sp>
      <p:sp>
        <p:nvSpPr>
          <p:cNvPr id="13" name="Content Placeholder 25">
            <a:extLst>
              <a:ext uri="{FF2B5EF4-FFF2-40B4-BE49-F238E27FC236}">
                <a16:creationId xmlns:a16="http://schemas.microsoft.com/office/drawing/2014/main" id="{184497C2-C5BB-4C07-AF14-B5D10275FC68}"/>
              </a:ext>
            </a:extLst>
          </p:cNvPr>
          <p:cNvSpPr txBox="1">
            <a:spLocks/>
          </p:cNvSpPr>
          <p:nvPr/>
        </p:nvSpPr>
        <p:spPr>
          <a:xfrm>
            <a:off x="8122920" y="3670302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 spc="300" dirty="0"/>
              <a:t>EMPLOYEE OPPORTUNITIES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Interns begin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Indoor rec leagues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Chess tournaments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Big Game watching party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7B9B9E1-D2EC-4B8B-BC3C-67231FDDC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60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0945"/>
            <a:ext cx="5669280" cy="4208346"/>
          </a:xfrm>
        </p:spPr>
        <p:txBody>
          <a:bodyPr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OUR BUSINESS IS GOOD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Profits are up in the last quarter by 3%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WE’RE GETTING OUR WORK DONE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 finished the consolidation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WE’RE DELIVERING FOR OUR CUSTOMERS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Customer satisfaction increased from 70 to 80%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OUR CUSTOMERS KEEP COMING BACK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 increased customer retention by 4%</a:t>
            </a:r>
          </a:p>
          <a:p>
            <a:endParaRPr lang="en-US" b="1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pic>
        <p:nvPicPr>
          <p:cNvPr id="12" name="Online Image Placeholder 11" descr="Smart 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VICTORIA LINDQVIST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+1 (589) 555-0199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victoria@fabrikam.com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WWW.FABRIKAM.COM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RESULTS FROM LAST YEAR</a:t>
            </a:r>
          </a:p>
          <a:p>
            <a:r>
              <a:rPr lang="en-US" dirty="0"/>
              <a:t>TEAM</a:t>
            </a:r>
          </a:p>
          <a:p>
            <a:r>
              <a:rPr lang="en-US" dirty="0"/>
              <a:t>WHAT’S NEXT</a:t>
            </a:r>
          </a:p>
          <a:p>
            <a:r>
              <a:rPr lang="en-US" dirty="0"/>
              <a:t>CLOSING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/>
          <a:lstStyle/>
          <a:p>
            <a:r>
              <a:rPr lang="en-US" dirty="0"/>
              <a:t>HOW WE DID LAST YEAR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Profits are up, and losses are down! We are very proud of the progress our team has made.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Today we’ll review our wins and losses from last year and give you an overview of what you can expect for next year.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from last year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2834640" cy="365125"/>
          </a:xfrm>
        </p:spPr>
        <p:txBody>
          <a:bodyPr/>
          <a:lstStyle/>
          <a:p>
            <a:r>
              <a:rPr lang="en-US" dirty="0"/>
              <a:t>Let’s Dive 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by sector</a:t>
            </a:r>
          </a:p>
        </p:txBody>
      </p:sp>
      <p:graphicFrame>
        <p:nvGraphicFramePr>
          <p:cNvPr id="6" name="Chart" descr="Chart goes here">
            <a:extLst>
              <a:ext uri="{FF2B5EF4-FFF2-40B4-BE49-F238E27FC236}">
                <a16:creationId xmlns:a16="http://schemas.microsoft.com/office/drawing/2014/main" id="{6573B952-4CEE-4757-91AB-02A6F22E1CF3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2201656"/>
              </p:ext>
            </p:extLst>
          </p:nvPr>
        </p:nvGraphicFramePr>
        <p:xfrm>
          <a:off x="0" y="1371600"/>
          <a:ext cx="12192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20" y="241898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Growth by sector </a:t>
            </a:r>
          </a:p>
        </p:txBody>
      </p:sp>
      <p:graphicFrame>
        <p:nvGraphicFramePr>
          <p:cNvPr id="6" name="Table 2" descr="Table Goes Here">
            <a:extLst>
              <a:ext uri="{FF2B5EF4-FFF2-40B4-BE49-F238E27FC236}">
                <a16:creationId xmlns:a16="http://schemas.microsoft.com/office/drawing/2014/main" id="{0E9A2E70-9C73-45A4-9B0C-E2433CF2A83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96309014"/>
              </p:ext>
            </p:extLst>
          </p:nvPr>
        </p:nvGraphicFramePr>
        <p:xfrm>
          <a:off x="595313" y="2406285"/>
          <a:ext cx="11001375" cy="2775993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2200275">
                  <a:extLst>
                    <a:ext uri="{9D8B030D-6E8A-4147-A177-3AD203B41FA5}">
                      <a16:colId xmlns:a16="http://schemas.microsoft.com/office/drawing/2014/main" val="2481577866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836427615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310093864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023951014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906063091"/>
                    </a:ext>
                  </a:extLst>
                </a:gridCol>
              </a:tblGrid>
              <a:tr h="581433"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Q1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Q2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Q3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Q4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42041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1600" spc="3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SERIES 1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4.3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2.5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3.5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4.5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24629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1600" spc="3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SERIES 2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2.4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4.4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1.8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2.8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60785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1600" spc="3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SERIES 3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12580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SATISFIED CUTOMER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FABRIKAM WAS GREAT TO WORK WITH. LARISSA WAS MY REPRESENTATIVE AND SHE ANTICIPATED MY NEEDS AND WORKED DILIGENTLY TO FIX MY ISSUE.</a:t>
            </a:r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pic>
        <p:nvPicPr>
          <p:cNvPr id="11" name="Picture Placeholder 10" descr="portrait">
            <a:extLst>
              <a:ext uri="{FF2B5EF4-FFF2-40B4-BE49-F238E27FC236}">
                <a16:creationId xmlns:a16="http://schemas.microsoft.com/office/drawing/2014/main" id="{011BDE68-0A80-4D82-92C3-76544DD8F0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16" name="Picture Placeholder 15" descr="portrait">
            <a:extLst>
              <a:ext uri="{FF2B5EF4-FFF2-40B4-BE49-F238E27FC236}">
                <a16:creationId xmlns:a16="http://schemas.microsoft.com/office/drawing/2014/main" id="{740533F4-86F2-4B1E-96A3-2FA4F436D3A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885" t="18388" r="16167" b="36404"/>
          <a:stretch/>
        </p:blipFill>
        <p:spPr>
          <a:xfrm>
            <a:off x="4051300" y="365125"/>
            <a:ext cx="2997200" cy="1781979"/>
          </a:xfrm>
        </p:spPr>
      </p:pic>
      <p:pic>
        <p:nvPicPr>
          <p:cNvPr id="18" name="Picture Placeholder 17" descr="portrait">
            <a:extLst>
              <a:ext uri="{FF2B5EF4-FFF2-40B4-BE49-F238E27FC236}">
                <a16:creationId xmlns:a16="http://schemas.microsoft.com/office/drawing/2014/main" id="{18BC2A5A-7F05-4444-8281-26D53119418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22" name="Picture Placeholder 21" descr="portrait">
            <a:extLst>
              <a:ext uri="{FF2B5EF4-FFF2-40B4-BE49-F238E27FC236}">
                <a16:creationId xmlns:a16="http://schemas.microsoft.com/office/drawing/2014/main" id="{AF3616EE-41A1-44FC-B25A-038F0C3213D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24" name="Picture Placeholder 23" descr="portrait">
            <a:extLst>
              <a:ext uri="{FF2B5EF4-FFF2-40B4-BE49-F238E27FC236}">
                <a16:creationId xmlns:a16="http://schemas.microsoft.com/office/drawing/2014/main" id="{2708FFA5-E81C-4FD0-970D-C71D36C8D36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20" name="Picture Placeholder 19" descr="portrait">
            <a:extLst>
              <a:ext uri="{FF2B5EF4-FFF2-40B4-BE49-F238E27FC236}">
                <a16:creationId xmlns:a16="http://schemas.microsoft.com/office/drawing/2014/main" id="{5AFBBF42-7056-4477-896E-1E8073CB472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12" cstate="email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985" t="7844" r="6193" b="16511"/>
          <a:stretch/>
        </p:blipFill>
        <p:spPr>
          <a:xfrm>
            <a:off x="4051300" y="4479925"/>
            <a:ext cx="2997200" cy="1781979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spc="300" dirty="0"/>
              <a:t>ANA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CEO</a:t>
            </a:r>
          </a:p>
          <a:p>
            <a:pPr marL="0" indent="0">
              <a:buNone/>
            </a:pPr>
            <a:r>
              <a:rPr lang="en-US" sz="1800" spc="300" dirty="0"/>
              <a:t>LARISSA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CFO</a:t>
            </a:r>
          </a:p>
          <a:p>
            <a:pPr marL="0" indent="0">
              <a:buNone/>
            </a:pPr>
            <a:r>
              <a:rPr lang="en-US" sz="1800" spc="300" dirty="0"/>
              <a:t>ROMAN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CTO</a:t>
            </a:r>
          </a:p>
          <a:p>
            <a:pPr marL="0" indent="0">
              <a:buNone/>
            </a:pPr>
            <a:r>
              <a:rPr lang="en-US" sz="1800" spc="300" dirty="0"/>
              <a:t>FEDERICO</a:t>
            </a:r>
            <a:r>
              <a:rPr lang="en-US" sz="18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CPO</a:t>
            </a:r>
          </a:p>
          <a:p>
            <a:pPr marL="0" indent="0">
              <a:buNone/>
            </a:pPr>
            <a:r>
              <a:rPr lang="en-US" sz="1800" spc="300" dirty="0"/>
              <a:t>ALEJANDRA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CMO</a:t>
            </a:r>
          </a:p>
          <a:p>
            <a:pPr marL="0" indent="0">
              <a:buNone/>
            </a:pPr>
            <a:r>
              <a:rPr lang="en-US" sz="1800" spc="300" dirty="0"/>
              <a:t>JIM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next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2377440" cy="365125"/>
          </a:xfrm>
        </p:spPr>
        <p:txBody>
          <a:bodyPr/>
          <a:lstStyle/>
          <a:p>
            <a:r>
              <a:rPr lang="en-US" spc="300" dirty="0"/>
              <a:t>LOOKING AHEAD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3</TotalTime>
  <Words>416</Words>
  <Application>Microsoft Office PowerPoint</Application>
  <PresentationFormat>Widescreen</PresentationFormat>
  <Paragraphs>131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Biome Light</vt:lpstr>
      <vt:lpstr>Calibri</vt:lpstr>
      <vt:lpstr>Calibri Light</vt:lpstr>
      <vt:lpstr>Wingdings</vt:lpstr>
      <vt:lpstr>Office Theme</vt:lpstr>
      <vt:lpstr>Fabrikam Technology Inc.</vt:lpstr>
      <vt:lpstr>Agenda</vt:lpstr>
      <vt:lpstr>INTRODUCTION</vt:lpstr>
      <vt:lpstr>Results from last year</vt:lpstr>
      <vt:lpstr>Growth by sector</vt:lpstr>
      <vt:lpstr>Growth by sector </vt:lpstr>
      <vt:lpstr>A SATISFIED CUTOMER</vt:lpstr>
      <vt:lpstr>Meet the team</vt:lpstr>
      <vt:lpstr>What’s next</vt:lpstr>
      <vt:lpstr>quarterly timeline</vt:lpstr>
      <vt:lpstr>Goals for q2</vt:lpstr>
      <vt:lpstr>Goals for q2 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Michail M</dc:creator>
  <cp:lastModifiedBy>Michail M</cp:lastModifiedBy>
  <cp:revision>1</cp:revision>
  <dcterms:created xsi:type="dcterms:W3CDTF">2021-12-25T08:58:40Z</dcterms:created>
  <dcterms:modified xsi:type="dcterms:W3CDTF">2021-12-25T09:02:06Z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