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0" r:id="rId4"/>
    <p:sldId id="295" r:id="rId5"/>
    <p:sldId id="296" r:id="rId6"/>
    <p:sldId id="263" r:id="rId7"/>
    <p:sldId id="291" r:id="rId8"/>
    <p:sldId id="297" r:id="rId9"/>
    <p:sldId id="298" r:id="rId10"/>
    <p:sldId id="299" r:id="rId11"/>
    <p:sldId id="300" r:id="rId12"/>
    <p:sldId id="301" r:id="rId13"/>
    <p:sldId id="303" r:id="rId14"/>
    <p:sldId id="302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294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B9D7"/>
    <a:srgbClr val="B3DC27"/>
    <a:srgbClr val="FF7F00"/>
    <a:srgbClr val="73BAD7"/>
    <a:srgbClr val="808080"/>
    <a:srgbClr val="969696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>
      <p:cViewPr varScale="1">
        <p:scale>
          <a:sx n="72" d="100"/>
          <a:sy n="72" d="100"/>
        </p:scale>
        <p:origin x="84" y="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215972222222222"/>
          <c:y val="3.9682539682539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Compare Results</c:v>
                </c:pt>
              </c:strCache>
            </c:strRef>
          </c:tx>
          <c:dPt>
            <c:idx val="0"/>
            <c:bubble3D val="0"/>
            <c:spPr>
              <a:solidFill>
                <a:srgbClr val="73BAD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99-4A47-BA3A-DB1E06E0723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99-4A47-BA3A-DB1E06E0723B}"/>
              </c:ext>
            </c:extLst>
          </c:dPt>
          <c:cat>
            <c:strRef>
              <c:f>Sheet1!$A$2:$A$3</c:f>
              <c:strCache>
                <c:ptCount val="2"/>
                <c:pt idx="0">
                  <c:v>Wireshark</c:v>
                </c:pt>
                <c:pt idx="1">
                  <c:v>tcpdump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99-4A47-BA3A-DB1E06E072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42392752989209681"/>
          <c:y val="0.89702568428946383"/>
          <c:w val="0.37668197725284336"/>
          <c:h val="0.102974315710536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B2ED546-8F8A-4858-9B77-064528DDE4F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64C571F-D1B3-4946-BC09-AF4FBC849CD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1D34F23-B6F5-4236-873E-F72AA9C91BE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CE75ED08-5ED7-47EE-9655-C3D599D0B37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FC7BC525-42DB-4BDA-890D-4DC7ED7664D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A02233C5-A702-4FEE-87EA-7D9CF97BB0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BD7E31-A296-4A31-886A-98276D854C4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>
            <a:extLst>
              <a:ext uri="{FF2B5EF4-FFF2-40B4-BE49-F238E27FC236}">
                <a16:creationId xmlns:a16="http://schemas.microsoft.com/office/drawing/2014/main" id="{3C47BA1E-1396-480B-84ED-329FC6D7AD8E}"/>
              </a:ext>
            </a:extLst>
          </p:cNvPr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>
              <a:gd name="T0" fmla="*/ 0 w 1406"/>
              <a:gd name="T1" fmla="*/ 1678 h 1678"/>
              <a:gd name="T2" fmla="*/ 0 w 1406"/>
              <a:gd name="T3" fmla="*/ 1134 h 1678"/>
              <a:gd name="T4" fmla="*/ 1406 w 1406"/>
              <a:gd name="T5" fmla="*/ 0 h 1678"/>
              <a:gd name="T6" fmla="*/ 1406 w 1406"/>
              <a:gd name="T7" fmla="*/ 91 h 1678"/>
              <a:gd name="T8" fmla="*/ 0 w 1406"/>
              <a:gd name="T9" fmla="*/ 1678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103" name="Picture 7">
            <a:extLst>
              <a:ext uri="{FF2B5EF4-FFF2-40B4-BE49-F238E27FC236}">
                <a16:creationId xmlns:a16="http://schemas.microsoft.com/office/drawing/2014/main" id="{EBDD682F-B259-4BB0-9F83-A3E00B163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Freeform 8">
            <a:extLst>
              <a:ext uri="{FF2B5EF4-FFF2-40B4-BE49-F238E27FC236}">
                <a16:creationId xmlns:a16="http://schemas.microsoft.com/office/drawing/2014/main" id="{BDB8F43B-E184-4A6E-88C7-0BAB144808C4}"/>
              </a:ext>
            </a:extLst>
          </p:cNvPr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>
              <a:gd name="T0" fmla="*/ 0 w 1124"/>
              <a:gd name="T1" fmla="*/ 0 h 4343"/>
              <a:gd name="T2" fmla="*/ 490 w 1124"/>
              <a:gd name="T3" fmla="*/ 2 h 4343"/>
              <a:gd name="T4" fmla="*/ 1124 w 1124"/>
              <a:gd name="T5" fmla="*/ 1373 h 4343"/>
              <a:gd name="T6" fmla="*/ 1124 w 1124"/>
              <a:gd name="T7" fmla="*/ 2036 h 4343"/>
              <a:gd name="T8" fmla="*/ 889 w 1124"/>
              <a:gd name="T9" fmla="*/ 4343 h 4343"/>
              <a:gd name="T10" fmla="*/ 526 w 1124"/>
              <a:gd name="T11" fmla="*/ 4343 h 4343"/>
              <a:gd name="T12" fmla="*/ 1079 w 1124"/>
              <a:gd name="T13" fmla="*/ 2031 h 4343"/>
              <a:gd name="T14" fmla="*/ 1079 w 1124"/>
              <a:gd name="T15" fmla="*/ 1383 h 4343"/>
              <a:gd name="T16" fmla="*/ 0 w 1124"/>
              <a:gd name="T17" fmla="*/ 0 h 4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Freeform 9">
            <a:extLst>
              <a:ext uri="{FF2B5EF4-FFF2-40B4-BE49-F238E27FC236}">
                <a16:creationId xmlns:a16="http://schemas.microsoft.com/office/drawing/2014/main" id="{6A86B405-ADB0-45B7-ADD0-A4EAEA2F8145}"/>
              </a:ext>
            </a:extLst>
          </p:cNvPr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>
              <a:gd name="T0" fmla="*/ 181 w 1507"/>
              <a:gd name="T1" fmla="*/ 0 h 4334"/>
              <a:gd name="T2" fmla="*/ 1507 w 1507"/>
              <a:gd name="T3" fmla="*/ 1379 h 4334"/>
              <a:gd name="T4" fmla="*/ 1507 w 1507"/>
              <a:gd name="T5" fmla="*/ 2036 h 4334"/>
              <a:gd name="T6" fmla="*/ 727 w 1507"/>
              <a:gd name="T7" fmla="*/ 4334 h 4334"/>
              <a:gd name="T8" fmla="*/ 2 w 1507"/>
              <a:gd name="T9" fmla="*/ 4334 h 4334"/>
              <a:gd name="T10" fmla="*/ 2 w 1507"/>
              <a:gd name="T11" fmla="*/ 4162 h 4334"/>
              <a:gd name="T12" fmla="*/ 1441 w 1507"/>
              <a:gd name="T13" fmla="*/ 1936 h 4334"/>
              <a:gd name="T14" fmla="*/ 1441 w 1507"/>
              <a:gd name="T15" fmla="*/ 1447 h 4334"/>
              <a:gd name="T16" fmla="*/ 8 w 1507"/>
              <a:gd name="T17" fmla="*/ 434 h 4334"/>
              <a:gd name="T18" fmla="*/ 0 w 1507"/>
              <a:gd name="T19" fmla="*/ 6 h 4334"/>
              <a:gd name="T20" fmla="*/ 181 w 1507"/>
              <a:gd name="T21" fmla="*/ 0 h 4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Freeform 10">
            <a:extLst>
              <a:ext uri="{FF2B5EF4-FFF2-40B4-BE49-F238E27FC236}">
                <a16:creationId xmlns:a16="http://schemas.microsoft.com/office/drawing/2014/main" id="{F6CCE866-328F-49C1-A058-CAC658DCAC6E}"/>
              </a:ext>
            </a:extLst>
          </p:cNvPr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>
              <a:gd name="T0" fmla="*/ 1904 w 1904"/>
              <a:gd name="T1" fmla="*/ 0 h 4354"/>
              <a:gd name="T2" fmla="*/ 1178 w 1904"/>
              <a:gd name="T3" fmla="*/ 0 h 4354"/>
              <a:gd name="T4" fmla="*/ 0 w 1904"/>
              <a:gd name="T5" fmla="*/ 1342 h 4354"/>
              <a:gd name="T6" fmla="*/ 0 w 1904"/>
              <a:gd name="T7" fmla="*/ 1950 h 4354"/>
              <a:gd name="T8" fmla="*/ 498 w 1904"/>
              <a:gd name="T9" fmla="*/ 4354 h 4354"/>
              <a:gd name="T10" fmla="*/ 1088 w 1904"/>
              <a:gd name="T11" fmla="*/ 4354 h 4354"/>
              <a:gd name="T12" fmla="*/ 44 w 1904"/>
              <a:gd name="T13" fmla="*/ 1985 h 4354"/>
              <a:gd name="T14" fmla="*/ 44 w 1904"/>
              <a:gd name="T15" fmla="*/ 1361 h 4354"/>
              <a:gd name="T16" fmla="*/ 1904 w 1904"/>
              <a:gd name="T17" fmla="*/ 0 h 4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Freeform 11">
            <a:extLst>
              <a:ext uri="{FF2B5EF4-FFF2-40B4-BE49-F238E27FC236}">
                <a16:creationId xmlns:a16="http://schemas.microsoft.com/office/drawing/2014/main" id="{BFAD08D0-D174-44B5-92F9-D66A3703ACFA}"/>
              </a:ext>
            </a:extLst>
          </p:cNvPr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>
              <a:gd name="T0" fmla="*/ 1708 w 1708"/>
              <a:gd name="T1" fmla="*/ 1 h 1189"/>
              <a:gd name="T2" fmla="*/ 1379 w 1708"/>
              <a:gd name="T3" fmla="*/ 0 h 1189"/>
              <a:gd name="T4" fmla="*/ 0 w 1708"/>
              <a:gd name="T5" fmla="*/ 1189 h 1189"/>
              <a:gd name="T6" fmla="*/ 1708 w 1708"/>
              <a:gd name="T7" fmla="*/ 1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9" name="Freeform 13">
            <a:extLst>
              <a:ext uri="{FF2B5EF4-FFF2-40B4-BE49-F238E27FC236}">
                <a16:creationId xmlns:a16="http://schemas.microsoft.com/office/drawing/2014/main" id="{B8307585-6ED2-41EC-AD97-AA6ADBA45F59}"/>
              </a:ext>
            </a:extLst>
          </p:cNvPr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>
              <a:gd name="T0" fmla="*/ 3665 w 3846"/>
              <a:gd name="T1" fmla="*/ 0 h 4354"/>
              <a:gd name="T2" fmla="*/ 2122 w 3846"/>
              <a:gd name="T3" fmla="*/ 0 h 4354"/>
              <a:gd name="T4" fmla="*/ 0 w 3846"/>
              <a:gd name="T5" fmla="*/ 1339 h 4354"/>
              <a:gd name="T6" fmla="*/ 0 w 3846"/>
              <a:gd name="T7" fmla="*/ 1950 h 4354"/>
              <a:gd name="T8" fmla="*/ 1215 w 3846"/>
              <a:gd name="T9" fmla="*/ 4354 h 4354"/>
              <a:gd name="T10" fmla="*/ 1941 w 3846"/>
              <a:gd name="T11" fmla="*/ 4354 h 4354"/>
              <a:gd name="T12" fmla="*/ 72 w 3846"/>
              <a:gd name="T13" fmla="*/ 1877 h 4354"/>
              <a:gd name="T14" fmla="*/ 72 w 3846"/>
              <a:gd name="T15" fmla="*/ 1361 h 4354"/>
              <a:gd name="T16" fmla="*/ 3846 w 3846"/>
              <a:gd name="T17" fmla="*/ 0 h 4354"/>
              <a:gd name="T18" fmla="*/ 2122 w 3846"/>
              <a:gd name="T19" fmla="*/ 0 h 4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" name="Freeform 14">
            <a:extLst>
              <a:ext uri="{FF2B5EF4-FFF2-40B4-BE49-F238E27FC236}">
                <a16:creationId xmlns:a16="http://schemas.microsoft.com/office/drawing/2014/main" id="{D062673A-E509-4A24-B7F1-593BCB94B204}"/>
              </a:ext>
            </a:extLst>
          </p:cNvPr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>
              <a:gd name="T0" fmla="*/ 0 w 1415"/>
              <a:gd name="T1" fmla="*/ 0 h 3770"/>
              <a:gd name="T2" fmla="*/ 1415 w 1415"/>
              <a:gd name="T3" fmla="*/ 1197 h 3770"/>
              <a:gd name="T4" fmla="*/ 1415 w 1415"/>
              <a:gd name="T5" fmla="*/ 1862 h 3770"/>
              <a:gd name="T6" fmla="*/ 0 w 1415"/>
              <a:gd name="T7" fmla="*/ 3770 h 3770"/>
              <a:gd name="T8" fmla="*/ 0 w 1415"/>
              <a:gd name="T9" fmla="*/ 3272 h 3770"/>
              <a:gd name="T10" fmla="*/ 1376 w 1415"/>
              <a:gd name="T11" fmla="*/ 1801 h 3770"/>
              <a:gd name="T12" fmla="*/ 1376 w 1415"/>
              <a:gd name="T13" fmla="*/ 1272 h 3770"/>
              <a:gd name="T14" fmla="*/ 6 w 1415"/>
              <a:gd name="T15" fmla="*/ 962 h 3770"/>
              <a:gd name="T16" fmla="*/ 0 w 1415"/>
              <a:gd name="T17" fmla="*/ 0 h 3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1" name="Freeform 15">
            <a:extLst>
              <a:ext uri="{FF2B5EF4-FFF2-40B4-BE49-F238E27FC236}">
                <a16:creationId xmlns:a16="http://schemas.microsoft.com/office/drawing/2014/main" id="{388939D2-E8D0-4E39-A81C-E6E1BAD3F5D1}"/>
              </a:ext>
            </a:extLst>
          </p:cNvPr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>
              <a:gd name="T0" fmla="*/ 4115 w 4120"/>
              <a:gd name="T1" fmla="*/ 0 h 3915"/>
              <a:gd name="T2" fmla="*/ 4120 w 4120"/>
              <a:gd name="T3" fmla="*/ 500 h 3915"/>
              <a:gd name="T4" fmla="*/ 61 w 4120"/>
              <a:gd name="T5" fmla="*/ 1059 h 3915"/>
              <a:gd name="T6" fmla="*/ 61 w 4120"/>
              <a:gd name="T7" fmla="*/ 1466 h 3915"/>
              <a:gd name="T8" fmla="*/ 2419 w 4120"/>
              <a:gd name="T9" fmla="*/ 3915 h 3915"/>
              <a:gd name="T10" fmla="*/ 1830 w 4120"/>
              <a:gd name="T11" fmla="*/ 3915 h 3915"/>
              <a:gd name="T12" fmla="*/ 0 w 4120"/>
              <a:gd name="T13" fmla="*/ 1449 h 3915"/>
              <a:gd name="T14" fmla="*/ 0 w 4120"/>
              <a:gd name="T15" fmla="*/ 967 h 3915"/>
              <a:gd name="T16" fmla="*/ 4115 w 4120"/>
              <a:gd name="T17" fmla="*/ 0 h 3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Freeform 16">
            <a:extLst>
              <a:ext uri="{FF2B5EF4-FFF2-40B4-BE49-F238E27FC236}">
                <a16:creationId xmlns:a16="http://schemas.microsoft.com/office/drawing/2014/main" id="{315934E8-AB42-434D-BB5E-DE764CA89EF8}"/>
              </a:ext>
            </a:extLst>
          </p:cNvPr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>
              <a:gd name="T0" fmla="*/ 4131 w 4131"/>
              <a:gd name="T1" fmla="*/ 0 h 4348"/>
              <a:gd name="T2" fmla="*/ 4126 w 4131"/>
              <a:gd name="T3" fmla="*/ 494 h 4348"/>
              <a:gd name="T4" fmla="*/ 55 w 4131"/>
              <a:gd name="T5" fmla="*/ 1404 h 4348"/>
              <a:gd name="T6" fmla="*/ 55 w 4131"/>
              <a:gd name="T7" fmla="*/ 1853 h 4348"/>
              <a:gd name="T8" fmla="*/ 3156 w 4131"/>
              <a:gd name="T9" fmla="*/ 4348 h 4348"/>
              <a:gd name="T10" fmla="*/ 2067 w 4131"/>
              <a:gd name="T11" fmla="*/ 4348 h 4348"/>
              <a:gd name="T12" fmla="*/ 0 w 4131"/>
              <a:gd name="T13" fmla="*/ 1882 h 4348"/>
              <a:gd name="T14" fmla="*/ 0 w 4131"/>
              <a:gd name="T15" fmla="*/ 1355 h 4348"/>
              <a:gd name="T16" fmla="*/ 3615 w 4131"/>
              <a:gd name="T17" fmla="*/ 0 h 4348"/>
              <a:gd name="T18" fmla="*/ 4131 w 4131"/>
              <a:gd name="T19" fmla="*/ 0 h 4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" name="Freeform 17">
            <a:extLst>
              <a:ext uri="{FF2B5EF4-FFF2-40B4-BE49-F238E27FC236}">
                <a16:creationId xmlns:a16="http://schemas.microsoft.com/office/drawing/2014/main" id="{17361249-FC90-4861-839B-84F0D5D69CB1}"/>
              </a:ext>
            </a:extLst>
          </p:cNvPr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>
              <a:gd name="T0" fmla="*/ 0 w 3629"/>
              <a:gd name="T1" fmla="*/ 1315 h 1315"/>
              <a:gd name="T2" fmla="*/ 2858 w 3629"/>
              <a:gd name="T3" fmla="*/ 0 h 1315"/>
              <a:gd name="T4" fmla="*/ 3629 w 3629"/>
              <a:gd name="T5" fmla="*/ 0 h 1315"/>
              <a:gd name="T6" fmla="*/ 0 w 3629"/>
              <a:gd name="T7" fmla="*/ 1315 h 1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4" name="Freeform 18">
            <a:extLst>
              <a:ext uri="{FF2B5EF4-FFF2-40B4-BE49-F238E27FC236}">
                <a16:creationId xmlns:a16="http://schemas.microsoft.com/office/drawing/2014/main" id="{4A16C3E3-83D3-479C-9B5E-2DF31324DF6E}"/>
              </a:ext>
            </a:extLst>
          </p:cNvPr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>
              <a:gd name="T0" fmla="*/ 0 w 2132"/>
              <a:gd name="T1" fmla="*/ 0 h 2495"/>
              <a:gd name="T2" fmla="*/ 2132 w 2132"/>
              <a:gd name="T3" fmla="*/ 2495 h 2495"/>
              <a:gd name="T4" fmla="*/ 1814 w 2132"/>
              <a:gd name="T5" fmla="*/ 2495 h 2495"/>
              <a:gd name="T6" fmla="*/ 0 w 2132"/>
              <a:gd name="T7" fmla="*/ 0 h 2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0" name="Freeform 24">
            <a:extLst>
              <a:ext uri="{FF2B5EF4-FFF2-40B4-BE49-F238E27FC236}">
                <a16:creationId xmlns:a16="http://schemas.microsoft.com/office/drawing/2014/main" id="{CE26FA23-EDC5-443F-A072-FCED41009E8A}"/>
              </a:ext>
            </a:extLst>
          </p:cNvPr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>
              <a:gd name="T0" fmla="*/ 1425 w 1425"/>
              <a:gd name="T1" fmla="*/ 1206 h 1206"/>
              <a:gd name="T2" fmla="*/ 0 w 1425"/>
              <a:gd name="T3" fmla="*/ 0 h 1206"/>
              <a:gd name="T4" fmla="*/ 0 w 1425"/>
              <a:gd name="T5" fmla="*/ 186 h 1206"/>
              <a:gd name="T6" fmla="*/ 1425 w 1425"/>
              <a:gd name="T7" fmla="*/ 1206 h 1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25">
            <a:extLst>
              <a:ext uri="{FF2B5EF4-FFF2-40B4-BE49-F238E27FC236}">
                <a16:creationId xmlns:a16="http://schemas.microsoft.com/office/drawing/2014/main" id="{A7EC1909-909A-4A8F-8C59-D61622A7DE2C}"/>
              </a:ext>
            </a:extLst>
          </p:cNvPr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>
              <a:gd name="T0" fmla="*/ 0 w 1466"/>
              <a:gd name="T1" fmla="*/ 2248 h 2370"/>
              <a:gd name="T2" fmla="*/ 1466 w 1466"/>
              <a:gd name="T3" fmla="*/ 0 h 2370"/>
              <a:gd name="T4" fmla="*/ 194 w 1466"/>
              <a:gd name="T5" fmla="*/ 2370 h 2370"/>
              <a:gd name="T6" fmla="*/ 4 w 1466"/>
              <a:gd name="T7" fmla="*/ 2364 h 2370"/>
              <a:gd name="T8" fmla="*/ 0 w 1466"/>
              <a:gd name="T9" fmla="*/ 2248 h 2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2" name="Freeform 26">
            <a:extLst>
              <a:ext uri="{FF2B5EF4-FFF2-40B4-BE49-F238E27FC236}">
                <a16:creationId xmlns:a16="http://schemas.microsoft.com/office/drawing/2014/main" id="{CAB7F20F-7005-47BB-AF7A-9503D54B010A}"/>
              </a:ext>
            </a:extLst>
          </p:cNvPr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>
              <a:gd name="T0" fmla="*/ 6 w 1460"/>
              <a:gd name="T1" fmla="*/ 0 h 3317"/>
              <a:gd name="T2" fmla="*/ 6 w 1460"/>
              <a:gd name="T3" fmla="*/ 643 h 3317"/>
              <a:gd name="T4" fmla="*/ 1410 w 1460"/>
              <a:gd name="T5" fmla="*/ 564 h 3317"/>
              <a:gd name="T6" fmla="*/ 1410 w 1460"/>
              <a:gd name="T7" fmla="*/ 1049 h 3317"/>
              <a:gd name="T8" fmla="*/ 0 w 1460"/>
              <a:gd name="T9" fmla="*/ 2852 h 3317"/>
              <a:gd name="T10" fmla="*/ 0 w 1460"/>
              <a:gd name="T11" fmla="*/ 3317 h 3317"/>
              <a:gd name="T12" fmla="*/ 1460 w 1460"/>
              <a:gd name="T13" fmla="*/ 1062 h 3317"/>
              <a:gd name="T14" fmla="*/ 1460 w 1460"/>
              <a:gd name="T15" fmla="*/ 505 h 3317"/>
              <a:gd name="T16" fmla="*/ 6 w 1460"/>
              <a:gd name="T17" fmla="*/ 0 h 3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32" name="Group 36">
            <a:extLst>
              <a:ext uri="{FF2B5EF4-FFF2-40B4-BE49-F238E27FC236}">
                <a16:creationId xmlns:a16="http://schemas.microsoft.com/office/drawing/2014/main" id="{088DC810-B187-43AD-8D50-57C93DDFD9E1}"/>
              </a:ext>
            </a:extLst>
          </p:cNvPr>
          <p:cNvGrpSpPr>
            <a:grpSpLocks/>
          </p:cNvGrpSpPr>
          <p:nvPr/>
        </p:nvGrpSpPr>
        <p:grpSpPr bwMode="auto">
          <a:xfrm>
            <a:off x="0" y="-19050"/>
            <a:ext cx="9153525" cy="6886575"/>
            <a:chOff x="0" y="0"/>
            <a:chExt cx="5760" cy="4326"/>
          </a:xfrm>
        </p:grpSpPr>
        <p:pic>
          <p:nvPicPr>
            <p:cNvPr id="4131" name="Picture 35">
              <a:extLst>
                <a:ext uri="{FF2B5EF4-FFF2-40B4-BE49-F238E27FC236}">
                  <a16:creationId xmlns:a16="http://schemas.microsoft.com/office/drawing/2014/main" id="{4B154F3C-293B-486F-85A9-BBEDCD87CF2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23" name="Rectangle 27">
              <a:extLst>
                <a:ext uri="{FF2B5EF4-FFF2-40B4-BE49-F238E27FC236}">
                  <a16:creationId xmlns:a16="http://schemas.microsoft.com/office/drawing/2014/main" id="{22300445-1AC2-472E-8C21-C77793DF83C5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0" name="Rectangle 4">
            <a:extLst>
              <a:ext uri="{FF2B5EF4-FFF2-40B4-BE49-F238E27FC236}">
                <a16:creationId xmlns:a16="http://schemas.microsoft.com/office/drawing/2014/main" id="{BEED128D-B3B7-4ACA-B205-1C45E25FFF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871FFDE9-7FC9-4E2B-886E-654CCDD5FC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85838" y="3817937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2B7EA2E-AB7C-470B-B0E3-471446DCE7B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629150" y="3505200"/>
            <a:ext cx="4129088" cy="457200"/>
          </a:xfrm>
        </p:spPr>
        <p:txBody>
          <a:bodyPr/>
          <a:lstStyle>
            <a:lvl1pPr marL="0" indent="0" algn="dist">
              <a:buFontTx/>
              <a:buNone/>
              <a:defRPr sz="2000" b="1">
                <a:solidFill>
                  <a:srgbClr val="777777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126" name="Text Box 30">
            <a:extLst>
              <a:ext uri="{FF2B5EF4-FFF2-40B4-BE49-F238E27FC236}">
                <a16:creationId xmlns:a16="http://schemas.microsoft.com/office/drawing/2014/main" id="{1F592671-2E77-4436-A20B-BFB6DA9B169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230256" y="5781675"/>
            <a:ext cx="152798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1600" dirty="0">
                <a:latin typeface="Times New Roman" panose="02020603050405020304" pitchFamily="18" charset="0"/>
              </a:rPr>
              <a:t>Michail Markou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A5F4B9C-D3DE-47AC-9DB0-019D833D263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507267F3-D9F0-4E20-9DE0-9DC3B11790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F947521-52D5-4E92-B251-EB5753E0A6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46" name="Rectangle 50">
            <a:extLst>
              <a:ext uri="{FF2B5EF4-FFF2-40B4-BE49-F238E27FC236}">
                <a16:creationId xmlns:a16="http://schemas.microsoft.com/office/drawing/2014/main" id="{6806E48F-656D-45DC-8ABC-F533B497599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13CF-79BB-4BCE-9FDB-BEA9063A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1B419-AA90-4ECA-BEE1-4A9C8892F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40D5D-F200-4EEA-BB29-B68E9857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09D19-B184-4294-BEC8-19772070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D65C3-19DB-4BBB-8AF0-CE0DEC4F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8B17A7-0030-4655-9D28-E9FCEE0F02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99811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4D360-5D72-422B-B04D-9A9DA2754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927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DF527-B721-44B5-A729-A1A785319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927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B38B0-FA3A-49B8-965A-5993BDDD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43892-0CEF-4F55-A088-89C922CC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612B2-F44C-4A4B-8A13-06CA5AC4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AA1613-39AF-4C80-9E6C-6E3A596C86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089382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7B2C-306A-499D-B258-95A01D80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4B8F344E-DE80-4C3B-B54B-7958E221C55E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6AC2E-6190-4BA7-AF0E-17622C6D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B9B72-EF8F-40DA-8116-777BFF93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47D4E-6CCC-430A-B958-96CDD7A4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F3DFBF38-F2D6-4FAC-8A0B-847806A142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493304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2906-127C-4990-B4EC-CB96A66A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878E-2136-4B4B-842E-CEC21DDFD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C3A4F-4D9A-429D-B5E1-09057899A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5448E-EDD4-4D8B-97D2-7F93972C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8030A-05B4-454A-A604-7D0532B7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20189-6BBE-471A-885F-978BE219C4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60617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EE34-C8AB-47F3-B699-05CCBBDA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ED04A-3DA2-487E-85A8-1B706A82E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5957D-0BA0-4034-871E-21E8C356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5B6FA-5EB4-4654-B14E-4ACA70F8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5BA73-4354-4DB9-9D32-0C8D2BB8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D8EB7-6781-4E22-8415-537C966DD9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96603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E1FB-FD0B-4B84-BCA7-71D4F878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0DB6F-A7F9-4D52-AD62-CCABB0017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5FD9C-12F3-4F7B-AC0F-20C7D1E19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C21FE-CB67-45A3-9850-934673FA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E9D38-983F-4179-A17C-C29CD871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3C752-0DA3-4736-B01C-E51945F4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E6562-17B6-4A46-9EC9-E7C3352DAF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58686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413E-5434-497F-BBFA-B9BC5F62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44A14-C258-4F77-BEDC-B016DCA9A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7F669-9822-4CCC-A909-D3C289B8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D6A906-0F83-469F-925C-D1C7819BC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40045-AE4C-48D8-8B2A-0C45A27A7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7CC0E0-B03A-4C51-90B5-3C46A5944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7BD6E0-3A36-406D-BA50-D9DB4D3C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48F23A-C223-4AE9-824A-14D97B4D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6ED9F1-9409-4B50-A6C4-1989172526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65628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9019-1BE7-4023-B5D1-738B83C0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F8F48-441F-4E7B-80E4-4A2FC2E5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EAE20-621F-4F2C-B5E6-C110390F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1A70A-1BE0-4A21-A428-00BD5F57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A56480-B4BB-4C2F-BFB3-96309FCE3F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64581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68AE6-A290-4A44-AE7D-FD4A35A6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63264-FD82-4549-AAF9-9F6F73D5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95667-2868-4F7D-8C8E-29901882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87C96-627D-43B5-95EB-49AA354E08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59280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DEF1-7F82-47D8-84E0-16D36284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1C4DB-9752-4404-8DF7-A66E3201E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EE85A-BAB2-4089-B6D6-A3E7B93B1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A58E6-D017-4D6D-917A-3FA8DC27D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C0615-21A7-4E9E-B9DB-4D451C96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417E5-84AF-4FBF-9452-48ECB570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2DF2B4-6AAB-4706-A7DD-3875F94EEE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89385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6142-4B3F-4F1D-A373-AB4C2620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34A5B-1D57-4566-BA2A-4CDCF4F4A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A4EC0-674A-41AB-9932-A2EDB7E2D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33BFD-7DAA-4D58-BAC2-F31604ED7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35879-1CC9-4930-96C9-CB085F83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502FD-DEA2-4AAB-AAC0-9DE5379E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DE8E9-BD3E-49A1-A212-B674949D69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02943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>
            <a:extLst>
              <a:ext uri="{FF2B5EF4-FFF2-40B4-BE49-F238E27FC236}">
                <a16:creationId xmlns:a16="http://schemas.microsoft.com/office/drawing/2014/main" id="{845BCD68-8BFB-4279-B1E1-C65E745DCCE6}"/>
              </a:ext>
            </a:extLst>
          </p:cNvPr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>
              <a:gd name="T0" fmla="*/ 312 w 696"/>
              <a:gd name="T1" fmla="*/ 0 h 4314"/>
              <a:gd name="T2" fmla="*/ 528 w 696"/>
              <a:gd name="T3" fmla="*/ 444 h 4314"/>
              <a:gd name="T4" fmla="*/ 696 w 696"/>
              <a:gd name="T5" fmla="*/ 960 h 4314"/>
              <a:gd name="T6" fmla="*/ 426 w 696"/>
              <a:gd name="T7" fmla="*/ 4314 h 4314"/>
              <a:gd name="T8" fmla="*/ 108 w 696"/>
              <a:gd name="T9" fmla="*/ 4314 h 4314"/>
              <a:gd name="T10" fmla="*/ 648 w 696"/>
              <a:gd name="T11" fmla="*/ 960 h 4314"/>
              <a:gd name="T12" fmla="*/ 456 w 696"/>
              <a:gd name="T13" fmla="*/ 432 h 4314"/>
              <a:gd name="T14" fmla="*/ 0 w 696"/>
              <a:gd name="T15" fmla="*/ 0 h 4314"/>
              <a:gd name="T16" fmla="*/ 312 w 696"/>
              <a:gd name="T17" fmla="*/ 0 h 4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Freeform 10">
            <a:extLst>
              <a:ext uri="{FF2B5EF4-FFF2-40B4-BE49-F238E27FC236}">
                <a16:creationId xmlns:a16="http://schemas.microsoft.com/office/drawing/2014/main" id="{A41A3334-8C42-4B3C-A747-D4D98F5F11BF}"/>
              </a:ext>
            </a:extLst>
          </p:cNvPr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>
              <a:gd name="T0" fmla="*/ 0 w 4752"/>
              <a:gd name="T1" fmla="*/ 0 h 4320"/>
              <a:gd name="T2" fmla="*/ 1536 w 4752"/>
              <a:gd name="T3" fmla="*/ 0 h 4320"/>
              <a:gd name="T4" fmla="*/ 4590 w 4752"/>
              <a:gd name="T5" fmla="*/ 450 h 4320"/>
              <a:gd name="T6" fmla="*/ 4752 w 4752"/>
              <a:gd name="T7" fmla="*/ 972 h 4320"/>
              <a:gd name="T8" fmla="*/ 3600 w 4752"/>
              <a:gd name="T9" fmla="*/ 4320 h 4320"/>
              <a:gd name="T10" fmla="*/ 3312 w 4752"/>
              <a:gd name="T11" fmla="*/ 4320 h 4320"/>
              <a:gd name="T12" fmla="*/ 4712 w 4752"/>
              <a:gd name="T13" fmla="*/ 994 h 4320"/>
              <a:gd name="T14" fmla="*/ 4518 w 4752"/>
              <a:gd name="T15" fmla="*/ 524 h 4320"/>
              <a:gd name="T16" fmla="*/ 0 w 4752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Freeform 11">
            <a:extLst>
              <a:ext uri="{FF2B5EF4-FFF2-40B4-BE49-F238E27FC236}">
                <a16:creationId xmlns:a16="http://schemas.microsoft.com/office/drawing/2014/main" id="{AE8CCFB8-3ADB-438D-9054-30C80A27BF00}"/>
              </a:ext>
            </a:extLst>
          </p:cNvPr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>
              <a:gd name="T0" fmla="*/ 384 w 1884"/>
              <a:gd name="T1" fmla="*/ 3276 h 3276"/>
              <a:gd name="T2" fmla="*/ 1884 w 1884"/>
              <a:gd name="T3" fmla="*/ 0 h 3276"/>
              <a:gd name="T4" fmla="*/ 0 w 1884"/>
              <a:gd name="T5" fmla="*/ 3276 h 3276"/>
              <a:gd name="T6" fmla="*/ 384 w 1884"/>
              <a:gd name="T7" fmla="*/ 3276 h 3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Freeform 12">
            <a:extLst>
              <a:ext uri="{FF2B5EF4-FFF2-40B4-BE49-F238E27FC236}">
                <a16:creationId xmlns:a16="http://schemas.microsoft.com/office/drawing/2014/main" id="{964FE305-DE3D-47DA-A7C0-1BF912ACDE7F}"/>
              </a:ext>
            </a:extLst>
          </p:cNvPr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>
              <a:gd name="T0" fmla="*/ 0 w 3258"/>
              <a:gd name="T1" fmla="*/ 0 h 4320"/>
              <a:gd name="T2" fmla="*/ 3082 w 3258"/>
              <a:gd name="T3" fmla="*/ 475 h 4320"/>
              <a:gd name="T4" fmla="*/ 3210 w 3258"/>
              <a:gd name="T5" fmla="*/ 936 h 4320"/>
              <a:gd name="T6" fmla="*/ 1728 w 3258"/>
              <a:gd name="T7" fmla="*/ 4320 h 4320"/>
              <a:gd name="T8" fmla="*/ 1872 w 3258"/>
              <a:gd name="T9" fmla="*/ 4320 h 4320"/>
              <a:gd name="T10" fmla="*/ 3258 w 3258"/>
              <a:gd name="T11" fmla="*/ 912 h 4320"/>
              <a:gd name="T12" fmla="*/ 3120 w 3258"/>
              <a:gd name="T13" fmla="*/ 432 h 4320"/>
              <a:gd name="T14" fmla="*/ 1296 w 3258"/>
              <a:gd name="T15" fmla="*/ 0 h 4320"/>
              <a:gd name="T16" fmla="*/ 0 w 3258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8" name="Freeform 14">
            <a:extLst>
              <a:ext uri="{FF2B5EF4-FFF2-40B4-BE49-F238E27FC236}">
                <a16:creationId xmlns:a16="http://schemas.microsoft.com/office/drawing/2014/main" id="{ACC48430-4F87-414D-B11E-7557594F7F3E}"/>
              </a:ext>
            </a:extLst>
          </p:cNvPr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>
              <a:gd name="T0" fmla="*/ 48 w 480"/>
              <a:gd name="T1" fmla="*/ 0 h 720"/>
              <a:gd name="T2" fmla="*/ 0 w 480"/>
              <a:gd name="T3" fmla="*/ 96 h 720"/>
              <a:gd name="T4" fmla="*/ 354 w 480"/>
              <a:gd name="T5" fmla="*/ 690 h 720"/>
              <a:gd name="T6" fmla="*/ 480 w 480"/>
              <a:gd name="T7" fmla="*/ 720 h 720"/>
              <a:gd name="T8" fmla="*/ 480 w 480"/>
              <a:gd name="T9" fmla="*/ 576 h 720"/>
              <a:gd name="T10" fmla="*/ 48 w 480"/>
              <a:gd name="T11" fmla="*/ 96 h 720"/>
              <a:gd name="T12" fmla="*/ 89 w 480"/>
              <a:gd name="T13" fmla="*/ 0 h 720"/>
              <a:gd name="T14" fmla="*/ 48 w 480"/>
              <a:gd name="T1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" name="Freeform 15">
            <a:extLst>
              <a:ext uri="{FF2B5EF4-FFF2-40B4-BE49-F238E27FC236}">
                <a16:creationId xmlns:a16="http://schemas.microsoft.com/office/drawing/2014/main" id="{96AB3CA0-9AF3-46A6-B6CD-DC236DA6C877}"/>
              </a:ext>
            </a:extLst>
          </p:cNvPr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>
              <a:gd name="T0" fmla="*/ 336 w 336"/>
              <a:gd name="T1" fmla="*/ 336 h 336"/>
              <a:gd name="T2" fmla="*/ 0 w 336"/>
              <a:gd name="T3" fmla="*/ 0 h 336"/>
              <a:gd name="T4" fmla="*/ 336 w 336"/>
              <a:gd name="T5" fmla="*/ 240 h 336"/>
              <a:gd name="T6" fmla="*/ 336 w 336"/>
              <a:gd name="T7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73" name="Group 49">
            <a:extLst>
              <a:ext uri="{FF2B5EF4-FFF2-40B4-BE49-F238E27FC236}">
                <a16:creationId xmlns:a16="http://schemas.microsoft.com/office/drawing/2014/main" id="{5E670AC5-3895-4CB3-81BC-6C2F3E278554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>
              <a:extLst>
                <a:ext uri="{FF2B5EF4-FFF2-40B4-BE49-F238E27FC236}">
                  <a16:creationId xmlns:a16="http://schemas.microsoft.com/office/drawing/2014/main" id="{DB910308-5A16-4C50-95BC-EB609D4F5360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>
                <a:gd name="T0" fmla="*/ 0 w 2058"/>
                <a:gd name="T1" fmla="*/ 0 h 4320"/>
                <a:gd name="T2" fmla="*/ 1056 w 2058"/>
                <a:gd name="T3" fmla="*/ 0 h 4320"/>
                <a:gd name="T4" fmla="*/ 1854 w 2058"/>
                <a:gd name="T5" fmla="*/ 402 h 4320"/>
                <a:gd name="T6" fmla="*/ 2058 w 2058"/>
                <a:gd name="T7" fmla="*/ 972 h 4320"/>
                <a:gd name="T8" fmla="*/ 1296 w 2058"/>
                <a:gd name="T9" fmla="*/ 4320 h 4320"/>
                <a:gd name="T10" fmla="*/ 720 w 2058"/>
                <a:gd name="T11" fmla="*/ 4320 h 4320"/>
                <a:gd name="T12" fmla="*/ 1920 w 2058"/>
                <a:gd name="T13" fmla="*/ 912 h 4320"/>
                <a:gd name="T14" fmla="*/ 1776 w 2058"/>
                <a:gd name="T15" fmla="*/ 432 h 4320"/>
                <a:gd name="T16" fmla="*/ 0 w 2058"/>
                <a:gd name="T17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>
              <a:extLst>
                <a:ext uri="{FF2B5EF4-FFF2-40B4-BE49-F238E27FC236}">
                  <a16:creationId xmlns:a16="http://schemas.microsoft.com/office/drawing/2014/main" id="{D3155B45-6324-43CD-9C00-CC4853FCF461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>
                <a:gd name="T0" fmla="*/ 0 w 1152"/>
                <a:gd name="T1" fmla="*/ 3264 h 3264"/>
                <a:gd name="T2" fmla="*/ 1152 w 1152"/>
                <a:gd name="T3" fmla="*/ 0 h 3264"/>
                <a:gd name="T4" fmla="*/ 96 w 1152"/>
                <a:gd name="T5" fmla="*/ 3264 h 3264"/>
                <a:gd name="T6" fmla="*/ 0 w 1152"/>
                <a:gd name="T7" fmla="*/ 3264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>
            <a:extLst>
              <a:ext uri="{FF2B5EF4-FFF2-40B4-BE49-F238E27FC236}">
                <a16:creationId xmlns:a16="http://schemas.microsoft.com/office/drawing/2014/main" id="{24D85555-36DA-46F9-908A-13D20445F90E}"/>
              </a:ext>
            </a:extLst>
          </p:cNvPr>
          <p:cNvGrpSpPr>
            <a:grpSpLocks/>
          </p:cNvGrpSpPr>
          <p:nvPr/>
        </p:nvGrpSpPr>
        <p:grpSpPr bwMode="auto">
          <a:xfrm>
            <a:off x="142875" y="765175"/>
            <a:ext cx="8858250" cy="5943600"/>
            <a:chOff x="90" y="480"/>
            <a:chExt cx="5580" cy="3744"/>
          </a:xfrm>
        </p:grpSpPr>
        <p:sp>
          <p:nvSpPr>
            <p:cNvPr id="1040" name="Rectangle 16">
              <a:extLst>
                <a:ext uri="{FF2B5EF4-FFF2-40B4-BE49-F238E27FC236}">
                  <a16:creationId xmlns:a16="http://schemas.microsoft.com/office/drawing/2014/main" id="{8274C03D-21E6-47BC-A191-25C1A6F80F74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>
              <a:extLst>
                <a:ext uri="{FF2B5EF4-FFF2-40B4-BE49-F238E27FC236}">
                  <a16:creationId xmlns:a16="http://schemas.microsoft.com/office/drawing/2014/main" id="{5795C3B1-36E6-4D3B-8CF1-AA3C33A3448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>
            <a:extLst>
              <a:ext uri="{FF2B5EF4-FFF2-40B4-BE49-F238E27FC236}">
                <a16:creationId xmlns:a16="http://schemas.microsoft.com/office/drawing/2014/main" id="{357CB986-4AD0-4AE7-8958-E63DE9D778E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>
            <a:extLst>
              <a:ext uri="{FF2B5EF4-FFF2-40B4-BE49-F238E27FC236}">
                <a16:creationId xmlns:a16="http://schemas.microsoft.com/office/drawing/2014/main" id="{D718A4A0-D503-4B2F-911E-CEBD06AE4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00063" y="577850"/>
            <a:ext cx="3714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210DB8CB-A225-4561-98AC-97ADEA7DD2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903288" y="198438"/>
            <a:ext cx="63023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F4896DA-D119-4C8B-AE0F-1B25990CBB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4E72780-4B5D-408C-A7CE-CBE27B5FAB7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2B1DFEE-FF8B-414C-ACCB-B3F17A3E007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DF9B39E-5740-426B-8DBB-B4CB3319EFD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3DA6640-A2CD-4511-9AB1-AE97BF15F3E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D36FC88-7104-4525-A156-7E8F766B4CA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Encryption Tools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8D2BF31-FA6B-4304-848F-511CED7ACB9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419600" y="3505200"/>
            <a:ext cx="4338638" cy="457200"/>
          </a:xfrm>
        </p:spPr>
        <p:txBody>
          <a:bodyPr/>
          <a:lstStyle/>
          <a:p>
            <a:r>
              <a:rPr lang="en-US" altLang="en-US" dirty="0"/>
              <a:t>Comparison of tools and use case</a:t>
            </a:r>
          </a:p>
        </p:txBody>
      </p:sp>
      <p:pic>
        <p:nvPicPr>
          <p:cNvPr id="4" name="Picture 19">
            <a:extLst>
              <a:ext uri="{FF2B5EF4-FFF2-40B4-BE49-F238E27FC236}">
                <a16:creationId xmlns:a16="http://schemas.microsoft.com/office/drawing/2014/main" id="{E7743046-F1AA-4FB5-BA3A-A2E40D453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810000" y="4052886"/>
            <a:ext cx="415925" cy="41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 scenario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04063-1FE2-4C14-A051-C1B3D8E9AE45}"/>
              </a:ext>
            </a:extLst>
          </p:cNvPr>
          <p:cNvSpPr/>
          <p:nvPr/>
        </p:nvSpPr>
        <p:spPr>
          <a:xfrm>
            <a:off x="1798782" y="1518592"/>
            <a:ext cx="53712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Clients’s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PC unable to get DHCP offer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83A1B3-8597-45BC-908D-1C46190C8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511" y="2514600"/>
            <a:ext cx="3756978" cy="341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2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 scenario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04063-1FE2-4C14-A051-C1B3D8E9AE45}"/>
              </a:ext>
            </a:extLst>
          </p:cNvPr>
          <p:cNvSpPr/>
          <p:nvPr/>
        </p:nvSpPr>
        <p:spPr>
          <a:xfrm>
            <a:off x="1345592" y="1518592"/>
            <a:ext cx="627768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 Logs shows that communication is ok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 to a point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16BFAF-86D4-4507-908B-D981855CD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439" y="2641512"/>
            <a:ext cx="6733122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63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 scenario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04063-1FE2-4C14-A051-C1B3D8E9AE45}"/>
              </a:ext>
            </a:extLst>
          </p:cNvPr>
          <p:cNvSpPr/>
          <p:nvPr/>
        </p:nvSpPr>
        <p:spPr>
          <a:xfrm>
            <a:off x="1121156" y="1518592"/>
            <a:ext cx="672658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Sniffing traffic by following the flow of the packet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BCF592-A676-4E5F-ABE9-0A4BB3E2D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74" y="2155402"/>
            <a:ext cx="7835852" cy="368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80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 scenario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04063-1FE2-4C14-A051-C1B3D8E9AE45}"/>
              </a:ext>
            </a:extLst>
          </p:cNvPr>
          <p:cNvSpPr/>
          <p:nvPr/>
        </p:nvSpPr>
        <p:spPr>
          <a:xfrm>
            <a:off x="1121156" y="1518592"/>
            <a:ext cx="672658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Sniffing traffic by following the flow of the packet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92282-56ED-44A6-A629-1E5B022F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229" y="1959889"/>
            <a:ext cx="6247542" cy="46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34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 scenario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04063-1FE2-4C14-A051-C1B3D8E9AE45}"/>
              </a:ext>
            </a:extLst>
          </p:cNvPr>
          <p:cNvSpPr/>
          <p:nvPr/>
        </p:nvSpPr>
        <p:spPr>
          <a:xfrm>
            <a:off x="1121156" y="1518592"/>
            <a:ext cx="672658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Sniffing traffic by following the flow of the packet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each segment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02E8C-EE48-4346-B409-B810C7F0CD4C}"/>
              </a:ext>
            </a:extLst>
          </p:cNvPr>
          <p:cNvSpPr txBox="1"/>
          <p:nvPr/>
        </p:nvSpPr>
        <p:spPr>
          <a:xfrm>
            <a:off x="2198432" y="601323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 forwarding the traffic and capture with Wireshark on top of WAN backhaul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1D3923-F3E9-48CE-8E5F-68D7548C2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27" y="2386032"/>
            <a:ext cx="7446810" cy="365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16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 scenario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04063-1FE2-4C14-A051-C1B3D8E9AE45}"/>
              </a:ext>
            </a:extLst>
          </p:cNvPr>
          <p:cNvSpPr/>
          <p:nvPr/>
        </p:nvSpPr>
        <p:spPr>
          <a:xfrm>
            <a:off x="1121156" y="1518592"/>
            <a:ext cx="672658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Sniffing traffic by following the flow of the packet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each segment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58D65F-FE0C-49F7-A806-5BFA02BDB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603" y="2379406"/>
            <a:ext cx="6470794" cy="395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41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 scenario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04063-1FE2-4C14-A051-C1B3D8E9AE45}"/>
              </a:ext>
            </a:extLst>
          </p:cNvPr>
          <p:cNvSpPr/>
          <p:nvPr/>
        </p:nvSpPr>
        <p:spPr>
          <a:xfrm>
            <a:off x="1916283" y="1518592"/>
            <a:ext cx="513634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Firewall debug troubleshooting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E48507-D32B-4AD9-81F6-99736E778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294" y="1980257"/>
            <a:ext cx="6591412" cy="448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03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 scenario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04063-1FE2-4C14-A051-C1B3D8E9AE45}"/>
              </a:ext>
            </a:extLst>
          </p:cNvPr>
          <p:cNvSpPr/>
          <p:nvPr/>
        </p:nvSpPr>
        <p:spPr>
          <a:xfrm>
            <a:off x="1638557" y="1518592"/>
            <a:ext cx="56918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Firewall can reach DHCP server thought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9D2865-C73E-4FED-9352-AC930956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321" y="2017238"/>
            <a:ext cx="5931358" cy="447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92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 scenario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04063-1FE2-4C14-A051-C1B3D8E9AE45}"/>
              </a:ext>
            </a:extLst>
          </p:cNvPr>
          <p:cNvSpPr/>
          <p:nvPr/>
        </p:nvSpPr>
        <p:spPr>
          <a:xfrm>
            <a:off x="1434187" y="1518592"/>
            <a:ext cx="610058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Misconfiguration of IP despite that was legit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(It could be reached)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D415E3-BE99-4FFF-8D10-8F3D2E305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95362"/>
            <a:ext cx="6788882" cy="406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71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 scenario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04063-1FE2-4C14-A051-C1B3D8E9AE45}"/>
              </a:ext>
            </a:extLst>
          </p:cNvPr>
          <p:cNvSpPr/>
          <p:nvPr/>
        </p:nvSpPr>
        <p:spPr>
          <a:xfrm>
            <a:off x="3168735" y="1518592"/>
            <a:ext cx="26314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DORA SUCCESS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F5C93-B7DB-48EE-A28B-0807F139F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8" y="1990196"/>
            <a:ext cx="7101150" cy="432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5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>
            <a:extLst>
              <a:ext uri="{FF2B5EF4-FFF2-40B4-BE49-F238E27FC236}">
                <a16:creationId xmlns:a16="http://schemas.microsoft.com/office/drawing/2014/main" id="{EDF9D58B-9C2F-43DA-9BC9-6A4C8FE89F4B}"/>
              </a:ext>
            </a:extLst>
          </p:cNvPr>
          <p:cNvGrpSpPr>
            <a:grpSpLocks/>
          </p:cNvGrpSpPr>
          <p:nvPr/>
        </p:nvGrpSpPr>
        <p:grpSpPr bwMode="auto">
          <a:xfrm>
            <a:off x="1876425" y="3521075"/>
            <a:ext cx="5311775" cy="688975"/>
            <a:chOff x="720" y="1392"/>
            <a:chExt cx="4058" cy="480"/>
          </a:xfrm>
        </p:grpSpPr>
        <p:sp>
          <p:nvSpPr>
            <p:cNvPr id="69635" name="AutoShape 3">
              <a:extLst>
                <a:ext uri="{FF2B5EF4-FFF2-40B4-BE49-F238E27FC236}">
                  <a16:creationId xmlns:a16="http://schemas.microsoft.com/office/drawing/2014/main" id="{175D816A-C5A7-4B6B-994E-E21E1461BDE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36" name="Group 4">
              <a:extLst>
                <a:ext uri="{FF2B5EF4-FFF2-40B4-BE49-F238E27FC236}">
                  <a16:creationId xmlns:a16="http://schemas.microsoft.com/office/drawing/2014/main" id="{B34B308C-F48B-4549-ADA9-6C7CFCB748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37" name="AutoShape 5">
                <a:extLst>
                  <a:ext uri="{FF2B5EF4-FFF2-40B4-BE49-F238E27FC236}">
                    <a16:creationId xmlns:a16="http://schemas.microsoft.com/office/drawing/2014/main" id="{F37D770E-7035-4DEC-AD5F-559311B3CFA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" name="AutoShape 6">
                <a:extLst>
                  <a:ext uri="{FF2B5EF4-FFF2-40B4-BE49-F238E27FC236}">
                    <a16:creationId xmlns:a16="http://schemas.microsoft.com/office/drawing/2014/main" id="{CA8CDB89-B2B1-447E-9A0B-8D2AB364A5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39" name="Group 7">
            <a:extLst>
              <a:ext uri="{FF2B5EF4-FFF2-40B4-BE49-F238E27FC236}">
                <a16:creationId xmlns:a16="http://schemas.microsoft.com/office/drawing/2014/main" id="{15B0BE91-119A-4B57-841C-A1982334A4B8}"/>
              </a:ext>
            </a:extLst>
          </p:cNvPr>
          <p:cNvGrpSpPr>
            <a:grpSpLocks/>
          </p:cNvGrpSpPr>
          <p:nvPr/>
        </p:nvGrpSpPr>
        <p:grpSpPr bwMode="auto">
          <a:xfrm>
            <a:off x="1876425" y="4386263"/>
            <a:ext cx="5311775" cy="688975"/>
            <a:chOff x="720" y="1392"/>
            <a:chExt cx="4058" cy="480"/>
          </a:xfrm>
        </p:grpSpPr>
        <p:sp>
          <p:nvSpPr>
            <p:cNvPr id="69640" name="AutoShape 8">
              <a:extLst>
                <a:ext uri="{FF2B5EF4-FFF2-40B4-BE49-F238E27FC236}">
                  <a16:creationId xmlns:a16="http://schemas.microsoft.com/office/drawing/2014/main" id="{D9C67726-7D03-4B28-AA3D-D6F7DC6DFEE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41" name="Group 9">
              <a:extLst>
                <a:ext uri="{FF2B5EF4-FFF2-40B4-BE49-F238E27FC236}">
                  <a16:creationId xmlns:a16="http://schemas.microsoft.com/office/drawing/2014/main" id="{22CFEDDB-A93B-4629-A4C5-8C3AE9DBD0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42" name="AutoShape 10">
                <a:extLst>
                  <a:ext uri="{FF2B5EF4-FFF2-40B4-BE49-F238E27FC236}">
                    <a16:creationId xmlns:a16="http://schemas.microsoft.com/office/drawing/2014/main" id="{335742A3-3C9D-4B6F-B03A-EC6725618F7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43" name="AutoShape 11">
                <a:extLst>
                  <a:ext uri="{FF2B5EF4-FFF2-40B4-BE49-F238E27FC236}">
                    <a16:creationId xmlns:a16="http://schemas.microsoft.com/office/drawing/2014/main" id="{C30FE957-22E8-4911-B765-3B163092B2C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44" name="Group 12">
            <a:extLst>
              <a:ext uri="{FF2B5EF4-FFF2-40B4-BE49-F238E27FC236}">
                <a16:creationId xmlns:a16="http://schemas.microsoft.com/office/drawing/2014/main" id="{D0183018-F025-4BF8-AD83-75D0676114BC}"/>
              </a:ext>
            </a:extLst>
          </p:cNvPr>
          <p:cNvGrpSpPr>
            <a:grpSpLocks/>
          </p:cNvGrpSpPr>
          <p:nvPr/>
        </p:nvGrpSpPr>
        <p:grpSpPr bwMode="auto">
          <a:xfrm>
            <a:off x="1876425" y="5243513"/>
            <a:ext cx="5311775" cy="688975"/>
            <a:chOff x="720" y="1392"/>
            <a:chExt cx="4058" cy="480"/>
          </a:xfrm>
        </p:grpSpPr>
        <p:sp>
          <p:nvSpPr>
            <p:cNvPr id="69645" name="AutoShape 13">
              <a:extLst>
                <a:ext uri="{FF2B5EF4-FFF2-40B4-BE49-F238E27FC236}">
                  <a16:creationId xmlns:a16="http://schemas.microsoft.com/office/drawing/2014/main" id="{99FF24BA-9C65-4800-9F00-60C79CE8CDE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46" name="Group 14">
              <a:extLst>
                <a:ext uri="{FF2B5EF4-FFF2-40B4-BE49-F238E27FC236}">
                  <a16:creationId xmlns:a16="http://schemas.microsoft.com/office/drawing/2014/main" id="{8F08753A-2761-4672-BB27-3CFACCB0AC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47" name="AutoShape 15">
                <a:extLst>
                  <a:ext uri="{FF2B5EF4-FFF2-40B4-BE49-F238E27FC236}">
                    <a16:creationId xmlns:a16="http://schemas.microsoft.com/office/drawing/2014/main" id="{45613DA4-5632-4722-8573-686861355AB6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48" name="AutoShape 16">
                <a:extLst>
                  <a:ext uri="{FF2B5EF4-FFF2-40B4-BE49-F238E27FC236}">
                    <a16:creationId xmlns:a16="http://schemas.microsoft.com/office/drawing/2014/main" id="{7D0A9C7B-6100-4349-A831-12E5A14DF67E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49" name="Group 17">
            <a:extLst>
              <a:ext uri="{FF2B5EF4-FFF2-40B4-BE49-F238E27FC236}">
                <a16:creationId xmlns:a16="http://schemas.microsoft.com/office/drawing/2014/main" id="{5DE9A405-8931-420E-8F7D-9F637934DF6A}"/>
              </a:ext>
            </a:extLst>
          </p:cNvPr>
          <p:cNvGrpSpPr>
            <a:grpSpLocks/>
          </p:cNvGrpSpPr>
          <p:nvPr/>
        </p:nvGrpSpPr>
        <p:grpSpPr bwMode="auto">
          <a:xfrm>
            <a:off x="1876425" y="2657475"/>
            <a:ext cx="5311775" cy="688975"/>
            <a:chOff x="720" y="1392"/>
            <a:chExt cx="4058" cy="480"/>
          </a:xfrm>
        </p:grpSpPr>
        <p:sp>
          <p:nvSpPr>
            <p:cNvPr id="69650" name="AutoShape 18">
              <a:extLst>
                <a:ext uri="{FF2B5EF4-FFF2-40B4-BE49-F238E27FC236}">
                  <a16:creationId xmlns:a16="http://schemas.microsoft.com/office/drawing/2014/main" id="{CCB65C22-DD87-4825-9D80-E0F66607118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51" name="Group 19">
              <a:extLst>
                <a:ext uri="{FF2B5EF4-FFF2-40B4-BE49-F238E27FC236}">
                  <a16:creationId xmlns:a16="http://schemas.microsoft.com/office/drawing/2014/main" id="{6C130D06-E5B7-4E58-95EF-B27EDCA6A4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52" name="AutoShape 20">
                <a:extLst>
                  <a:ext uri="{FF2B5EF4-FFF2-40B4-BE49-F238E27FC236}">
                    <a16:creationId xmlns:a16="http://schemas.microsoft.com/office/drawing/2014/main" id="{FD2E4B6A-5AFA-44FB-9634-4E5DA106B00D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3" name="AutoShape 21">
                <a:extLst>
                  <a:ext uri="{FF2B5EF4-FFF2-40B4-BE49-F238E27FC236}">
                    <a16:creationId xmlns:a16="http://schemas.microsoft.com/office/drawing/2014/main" id="{5EC952B2-7E5C-4C7A-9A42-E1701C2B476E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654" name="Text Box 22">
            <a:extLst>
              <a:ext uri="{FF2B5EF4-FFF2-40B4-BE49-F238E27FC236}">
                <a16:creationId xmlns:a16="http://schemas.microsoft.com/office/drawing/2014/main" id="{8F165D46-E610-4423-8BA5-03A10C203C91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2343150" y="277177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400" b="1" dirty="0">
                <a:solidFill>
                  <a:srgbClr val="FFFFFF"/>
                </a:solidFill>
              </a:rPr>
              <a:t>How it works</a:t>
            </a:r>
          </a:p>
        </p:txBody>
      </p:sp>
      <p:sp>
        <p:nvSpPr>
          <p:cNvPr id="69655" name="Text Box 23">
            <a:extLst>
              <a:ext uri="{FF2B5EF4-FFF2-40B4-BE49-F238E27FC236}">
                <a16:creationId xmlns:a16="http://schemas.microsoft.com/office/drawing/2014/main" id="{6779522A-DA8F-4651-B9F8-82253EE56090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2354263" y="362902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400" b="1" dirty="0">
                <a:solidFill>
                  <a:srgbClr val="FFFFFF"/>
                </a:solidFill>
              </a:rPr>
              <a:t>Encryption tools</a:t>
            </a:r>
          </a:p>
        </p:txBody>
      </p:sp>
      <p:sp>
        <p:nvSpPr>
          <p:cNvPr id="69656" name="Text Box 24">
            <a:extLst>
              <a:ext uri="{FF2B5EF4-FFF2-40B4-BE49-F238E27FC236}">
                <a16:creationId xmlns:a16="http://schemas.microsoft.com/office/drawing/2014/main" id="{7A2697CB-08E2-407B-9224-0C018BCE605A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2354263" y="4487863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400" b="1" dirty="0">
                <a:solidFill>
                  <a:srgbClr val="FFFFFF"/>
                </a:solidFill>
              </a:rPr>
              <a:t>Use Case</a:t>
            </a:r>
          </a:p>
        </p:txBody>
      </p:sp>
      <p:sp>
        <p:nvSpPr>
          <p:cNvPr id="69657" name="Text Box 25">
            <a:extLst>
              <a:ext uri="{FF2B5EF4-FFF2-40B4-BE49-F238E27FC236}">
                <a16:creationId xmlns:a16="http://schemas.microsoft.com/office/drawing/2014/main" id="{A780C3DD-D86E-406B-AD2C-22DB404C3AB0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2354263" y="5335588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400" b="1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69658" name="Rectangle 26">
            <a:extLst>
              <a:ext uri="{FF2B5EF4-FFF2-40B4-BE49-F238E27FC236}">
                <a16:creationId xmlns:a16="http://schemas.microsoft.com/office/drawing/2014/main" id="{1B92E048-0CAD-451B-8396-E1C5A90938CD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930400" y="1828800"/>
            <a:ext cx="510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400" b="1" dirty="0"/>
              <a:t>Protocol Analyzers and uses cases</a:t>
            </a:r>
          </a:p>
          <a:p>
            <a:pPr eaLnBrk="0" hangingPunct="0"/>
            <a:r>
              <a:rPr lang="en-US" altLang="en-US" sz="1400" b="1" dirty="0"/>
              <a:t>Wireshark vs </a:t>
            </a:r>
            <a:r>
              <a:rPr lang="en-US" altLang="en-US" sz="1400" b="1" dirty="0" err="1"/>
              <a:t>tcpdump</a:t>
            </a:r>
            <a:endParaRPr lang="en-US" altLang="en-US" sz="1400" dirty="0"/>
          </a:p>
        </p:txBody>
      </p:sp>
      <p:pic>
        <p:nvPicPr>
          <p:cNvPr id="69659" name="Picture 27">
            <a:extLst>
              <a:ext uri="{FF2B5EF4-FFF2-40B4-BE49-F238E27FC236}">
                <a16:creationId xmlns:a16="http://schemas.microsoft.com/office/drawing/2014/main" id="{5E6B8CBB-B893-4A35-87D6-C099DFD9C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676400" y="5207000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60" name="Picture 28">
            <a:extLst>
              <a:ext uri="{FF2B5EF4-FFF2-40B4-BE49-F238E27FC236}">
                <a16:creationId xmlns:a16="http://schemas.microsoft.com/office/drawing/2014/main" id="{F1A7B221-51D8-49D8-BB34-F546FF5EC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692275" y="4360863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61" name="Picture 29">
            <a:extLst>
              <a:ext uri="{FF2B5EF4-FFF2-40B4-BE49-F238E27FC236}">
                <a16:creationId xmlns:a16="http://schemas.microsoft.com/office/drawing/2014/main" id="{F678385D-21A0-48E4-95DD-22FD367ED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692275" y="3509963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62" name="Picture 30">
            <a:extLst>
              <a:ext uri="{FF2B5EF4-FFF2-40B4-BE49-F238E27FC236}">
                <a16:creationId xmlns:a16="http://schemas.microsoft.com/office/drawing/2014/main" id="{A2AD545F-561D-43A7-9760-20BC9ADCE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681163" y="2652713"/>
            <a:ext cx="792162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63" name="Text Box 31">
            <a:extLst>
              <a:ext uri="{FF2B5EF4-FFF2-40B4-BE49-F238E27FC236}">
                <a16:creationId xmlns:a16="http://schemas.microsoft.com/office/drawing/2014/main" id="{933F0DA2-AEAA-4839-B367-915601AFE1A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22475" y="534352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/>
              <a:t>4</a:t>
            </a:r>
          </a:p>
        </p:txBody>
      </p:sp>
      <p:sp>
        <p:nvSpPr>
          <p:cNvPr id="69664" name="Text Box 32">
            <a:extLst>
              <a:ext uri="{FF2B5EF4-FFF2-40B4-BE49-F238E27FC236}">
                <a16:creationId xmlns:a16="http://schemas.microsoft.com/office/drawing/2014/main" id="{F600323B-4D81-40AB-9D58-91262B489A5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01838" y="27495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/>
              <a:t>1</a:t>
            </a:r>
          </a:p>
        </p:txBody>
      </p:sp>
      <p:sp>
        <p:nvSpPr>
          <p:cNvPr id="69665" name="Text Box 33">
            <a:extLst>
              <a:ext uri="{FF2B5EF4-FFF2-40B4-BE49-F238E27FC236}">
                <a16:creationId xmlns:a16="http://schemas.microsoft.com/office/drawing/2014/main" id="{90F351CB-C3D9-4D6A-948F-04726B9981A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14538" y="360838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/>
              <a:t>2</a:t>
            </a:r>
          </a:p>
        </p:txBody>
      </p:sp>
      <p:sp>
        <p:nvSpPr>
          <p:cNvPr id="69666" name="Text Box 34">
            <a:extLst>
              <a:ext uri="{FF2B5EF4-FFF2-40B4-BE49-F238E27FC236}">
                <a16:creationId xmlns:a16="http://schemas.microsoft.com/office/drawing/2014/main" id="{083BB381-2020-45E7-8869-BA48E0EC26B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14538" y="4495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/>
              <a:t>3</a:t>
            </a:r>
          </a:p>
        </p:txBody>
      </p:sp>
      <p:sp>
        <p:nvSpPr>
          <p:cNvPr id="69667" name="Rectangle 35">
            <a:extLst>
              <a:ext uri="{FF2B5EF4-FFF2-40B4-BE49-F238E27FC236}">
                <a16:creationId xmlns:a16="http://schemas.microsoft.com/office/drawing/2014/main" id="{31301317-E100-4026-B8CA-5608D45AC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Contents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 scenario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04063-1FE2-4C14-A051-C1B3D8E9AE45}"/>
              </a:ext>
            </a:extLst>
          </p:cNvPr>
          <p:cNvSpPr/>
          <p:nvPr/>
        </p:nvSpPr>
        <p:spPr>
          <a:xfrm>
            <a:off x="3168735" y="1518592"/>
            <a:ext cx="26314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DORA SUCCESS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10C463-25BE-4343-BFEF-5F1418435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764" y="2247582"/>
            <a:ext cx="4812472" cy="369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85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17DB1-FD0F-4B69-8CE0-1DFE45493CE0}"/>
              </a:ext>
            </a:extLst>
          </p:cNvPr>
          <p:cNvSpPr txBox="1"/>
          <p:nvPr/>
        </p:nvSpPr>
        <p:spPr>
          <a:xfrm>
            <a:off x="1143001" y="2209800"/>
            <a:ext cx="7445374" cy="4263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understand a problem first we understand the application tier error then the network.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Doesn’t matter how big the network is, cut it up into chunks until you close in on the issue, it is like a shortest-route path algorithm logic, actually, this is exactly how an algorithm will work its way through the solution e.g., make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neighbours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many times the same way we use to solves agnostic problems.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Trace the problem with appropriate methodology applied e.g., bottom top in OSI/TCP-IP layer [13].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 the first point of failure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 the Last Point of failure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Repeat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Wireshark is your friend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Logic behavior for problem solving.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B8EBF-2D2C-4A4C-96C2-44A5187557D5}"/>
              </a:ext>
            </a:extLst>
          </p:cNvPr>
          <p:cNvSpPr txBox="1"/>
          <p:nvPr/>
        </p:nvSpPr>
        <p:spPr>
          <a:xfrm>
            <a:off x="685800" y="1840468"/>
            <a:ext cx="212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solve a 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15BF2F-CCC7-491A-9825-3B8A0AB398A2}"/>
              </a:ext>
            </a:extLst>
          </p:cNvPr>
          <p:cNvSpPr txBox="1"/>
          <p:nvPr/>
        </p:nvSpPr>
        <p:spPr>
          <a:xfrm>
            <a:off x="685800" y="1101804"/>
            <a:ext cx="153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Use a tool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CD5802-9AB1-47BA-9467-6873811D2095}"/>
              </a:ext>
            </a:extLst>
          </p:cNvPr>
          <p:cNvSpPr txBox="1"/>
          <p:nvPr/>
        </p:nvSpPr>
        <p:spPr>
          <a:xfrm>
            <a:off x="1125666" y="1468026"/>
            <a:ext cx="596093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 about current infrastructure and design possibilities</a:t>
            </a:r>
          </a:p>
        </p:txBody>
      </p:sp>
    </p:spTree>
    <p:extLst>
      <p:ext uri="{BB962C8B-B14F-4D97-AF65-F5344CB8AC3E}">
        <p14:creationId xmlns:p14="http://schemas.microsoft.com/office/powerpoint/2010/main" val="2706742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>
            <a:extLst>
              <a:ext uri="{FF2B5EF4-FFF2-40B4-BE49-F238E27FC236}">
                <a16:creationId xmlns:a16="http://schemas.microsoft.com/office/drawing/2014/main" id="{307C160E-BB21-4BBE-B033-512513985A9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48200" y="3787775"/>
            <a:ext cx="4110038" cy="885825"/>
          </a:xfrm>
        </p:spPr>
        <p:txBody>
          <a:bodyPr/>
          <a:lstStyle/>
          <a:p>
            <a:pPr algn="dist"/>
            <a:r>
              <a:rPr lang="en-US" altLang="en-US" sz="5500" dirty="0"/>
              <a:t>Thank You!</a:t>
            </a:r>
          </a:p>
        </p:txBody>
      </p:sp>
      <p:pic>
        <p:nvPicPr>
          <p:cNvPr id="5" name="Picture 19">
            <a:extLst>
              <a:ext uri="{FF2B5EF4-FFF2-40B4-BE49-F238E27FC236}">
                <a16:creationId xmlns:a16="http://schemas.microsoft.com/office/drawing/2014/main" id="{7AD83681-7B0C-48B6-A7C0-50CB14E20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364037" y="4041775"/>
            <a:ext cx="415925" cy="41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AutoShape 2">
            <a:extLst>
              <a:ext uri="{FF2B5EF4-FFF2-40B4-BE49-F238E27FC236}">
                <a16:creationId xmlns:a16="http://schemas.microsoft.com/office/drawing/2014/main" id="{0E74E9B5-AB96-40F0-A6AE-FEBCA308B8A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1600" y="4622800"/>
            <a:ext cx="6361113" cy="877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>
            <a:solidFill>
              <a:srgbClr val="DDDDDD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7" name="AutoShape 3">
            <a:extLst>
              <a:ext uri="{FF2B5EF4-FFF2-40B4-BE49-F238E27FC236}">
                <a16:creationId xmlns:a16="http://schemas.microsoft.com/office/drawing/2014/main" id="{10F679F7-5186-46D9-AC99-63236E461C2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1600" y="3327400"/>
            <a:ext cx="6361113" cy="877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>
            <a:solidFill>
              <a:srgbClr val="DDDDDD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8" name="AutoShape 4">
            <a:extLst>
              <a:ext uri="{FF2B5EF4-FFF2-40B4-BE49-F238E27FC236}">
                <a16:creationId xmlns:a16="http://schemas.microsoft.com/office/drawing/2014/main" id="{0E900DD1-BD68-448A-B32A-3A7220225D1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1600" y="2025649"/>
            <a:ext cx="6361113" cy="92571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>
            <a:solidFill>
              <a:srgbClr val="DDDDDD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78061E4C-79DB-4A4C-BF67-91C1A99ED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Overview</a:t>
            </a:r>
          </a:p>
        </p:txBody>
      </p:sp>
      <p:grpSp>
        <p:nvGrpSpPr>
          <p:cNvPr id="72710" name="Group 6">
            <a:extLst>
              <a:ext uri="{FF2B5EF4-FFF2-40B4-BE49-F238E27FC236}">
                <a16:creationId xmlns:a16="http://schemas.microsoft.com/office/drawing/2014/main" id="{6994760D-BD3F-46C8-9A81-54B346553E04}"/>
              </a:ext>
            </a:extLst>
          </p:cNvPr>
          <p:cNvGrpSpPr>
            <a:grpSpLocks/>
          </p:cNvGrpSpPr>
          <p:nvPr/>
        </p:nvGrpSpPr>
        <p:grpSpPr bwMode="auto">
          <a:xfrm>
            <a:off x="2200275" y="3055938"/>
            <a:ext cx="4686300" cy="361950"/>
            <a:chOff x="720" y="1392"/>
            <a:chExt cx="4058" cy="480"/>
          </a:xfrm>
        </p:grpSpPr>
        <p:sp>
          <p:nvSpPr>
            <p:cNvPr id="72711" name="AutoShape 7">
              <a:extLst>
                <a:ext uri="{FF2B5EF4-FFF2-40B4-BE49-F238E27FC236}">
                  <a16:creationId xmlns:a16="http://schemas.microsoft.com/office/drawing/2014/main" id="{AD1CFDFB-A410-4F47-8368-0C05986E22A5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712" name="Group 8">
              <a:extLst>
                <a:ext uri="{FF2B5EF4-FFF2-40B4-BE49-F238E27FC236}">
                  <a16:creationId xmlns:a16="http://schemas.microsoft.com/office/drawing/2014/main" id="{E2D30D9A-F4D5-4DEB-A2BE-A41DE2310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2713" name="AutoShape 9">
                <a:extLst>
                  <a:ext uri="{FF2B5EF4-FFF2-40B4-BE49-F238E27FC236}">
                    <a16:creationId xmlns:a16="http://schemas.microsoft.com/office/drawing/2014/main" id="{3B8E8662-56F4-4E4E-AA55-7E58F67156AB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1921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14" name="AutoShape 10">
                <a:extLst>
                  <a:ext uri="{FF2B5EF4-FFF2-40B4-BE49-F238E27FC236}">
                    <a16:creationId xmlns:a16="http://schemas.microsoft.com/office/drawing/2014/main" id="{7A04A24B-7B0B-4EFE-8042-A9E88D320ACF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15686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2715" name="Group 11">
            <a:extLst>
              <a:ext uri="{FF2B5EF4-FFF2-40B4-BE49-F238E27FC236}">
                <a16:creationId xmlns:a16="http://schemas.microsoft.com/office/drawing/2014/main" id="{FF6063C2-76F4-4B73-ACC3-4F504577C84D}"/>
              </a:ext>
            </a:extLst>
          </p:cNvPr>
          <p:cNvGrpSpPr>
            <a:grpSpLocks/>
          </p:cNvGrpSpPr>
          <p:nvPr/>
        </p:nvGrpSpPr>
        <p:grpSpPr bwMode="auto">
          <a:xfrm>
            <a:off x="2173288" y="4394200"/>
            <a:ext cx="4686300" cy="361950"/>
            <a:chOff x="720" y="1392"/>
            <a:chExt cx="4058" cy="480"/>
          </a:xfrm>
        </p:grpSpPr>
        <p:sp>
          <p:nvSpPr>
            <p:cNvPr id="72716" name="AutoShape 12">
              <a:extLst>
                <a:ext uri="{FF2B5EF4-FFF2-40B4-BE49-F238E27FC236}">
                  <a16:creationId xmlns:a16="http://schemas.microsoft.com/office/drawing/2014/main" id="{8A710225-D450-4465-BA45-8313EE3E7F06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717" name="Group 13">
              <a:extLst>
                <a:ext uri="{FF2B5EF4-FFF2-40B4-BE49-F238E27FC236}">
                  <a16:creationId xmlns:a16="http://schemas.microsoft.com/office/drawing/2014/main" id="{2F3685DD-FBA0-492C-BAD8-997B7AE72B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2718" name="AutoShape 14">
                <a:extLst>
                  <a:ext uri="{FF2B5EF4-FFF2-40B4-BE49-F238E27FC236}">
                    <a16:creationId xmlns:a16="http://schemas.microsoft.com/office/drawing/2014/main" id="{AEC5C887-D94A-43B1-A5E6-36107EA70ECD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19" name="AutoShape 15">
                <a:extLst>
                  <a:ext uri="{FF2B5EF4-FFF2-40B4-BE49-F238E27FC236}">
                    <a16:creationId xmlns:a16="http://schemas.microsoft.com/office/drawing/2014/main" id="{99AFBA53-3206-47A6-AB42-7A72649108C0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2720" name="Group 16">
            <a:extLst>
              <a:ext uri="{FF2B5EF4-FFF2-40B4-BE49-F238E27FC236}">
                <a16:creationId xmlns:a16="http://schemas.microsoft.com/office/drawing/2014/main" id="{49A7C0A7-12FB-4810-AB81-44A29B7287E5}"/>
              </a:ext>
            </a:extLst>
          </p:cNvPr>
          <p:cNvGrpSpPr>
            <a:grpSpLocks/>
          </p:cNvGrpSpPr>
          <p:nvPr/>
        </p:nvGrpSpPr>
        <p:grpSpPr bwMode="auto">
          <a:xfrm>
            <a:off x="2203450" y="1763713"/>
            <a:ext cx="4686300" cy="361950"/>
            <a:chOff x="1388" y="1159"/>
            <a:chExt cx="2952" cy="228"/>
          </a:xfrm>
        </p:grpSpPr>
        <p:sp>
          <p:nvSpPr>
            <p:cNvPr id="72721" name="AutoShape 17">
              <a:extLst>
                <a:ext uri="{FF2B5EF4-FFF2-40B4-BE49-F238E27FC236}">
                  <a16:creationId xmlns:a16="http://schemas.microsoft.com/office/drawing/2014/main" id="{54D69FDE-E3B2-4F29-9153-BF9109D1E95E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388" y="1159"/>
              <a:ext cx="2952" cy="228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722" name="Group 18">
              <a:extLst>
                <a:ext uri="{FF2B5EF4-FFF2-40B4-BE49-F238E27FC236}">
                  <a16:creationId xmlns:a16="http://schemas.microsoft.com/office/drawing/2014/main" id="{6247C9FB-E0C2-4855-B67C-63231959B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5" y="1166"/>
              <a:ext cx="2941" cy="211"/>
              <a:chOff x="1395" y="1166"/>
              <a:chExt cx="2941" cy="211"/>
            </a:xfrm>
          </p:grpSpPr>
          <p:sp>
            <p:nvSpPr>
              <p:cNvPr id="72723" name="AutoShape 19">
                <a:extLst>
                  <a:ext uri="{FF2B5EF4-FFF2-40B4-BE49-F238E27FC236}">
                    <a16:creationId xmlns:a16="http://schemas.microsoft.com/office/drawing/2014/main" id="{4691DD02-CE0D-4B15-B3B5-C73590531174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1395" y="1322"/>
                <a:ext cx="2941" cy="5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2000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4" name="AutoShape 20">
                <a:extLst>
                  <a:ext uri="{FF2B5EF4-FFF2-40B4-BE49-F238E27FC236}">
                    <a16:creationId xmlns:a16="http://schemas.microsoft.com/office/drawing/2014/main" id="{B96120A5-54BE-49A4-8189-40A083CE40A0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1395" y="1166"/>
                <a:ext cx="2941" cy="5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2235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2725" name="Rectangle 21">
            <a:extLst>
              <a:ext uri="{FF2B5EF4-FFF2-40B4-BE49-F238E27FC236}">
                <a16:creationId xmlns:a16="http://schemas.microsoft.com/office/drawing/2014/main" id="{C738501D-56A0-4E13-9463-CF04865146FE}"/>
              </a:ext>
            </a:extLst>
          </p:cNvPr>
          <p:cNvSpPr>
            <a:spLocks noChangeArrowheads="1"/>
          </p:cNvSpPr>
          <p:nvPr/>
        </p:nvSpPr>
        <p:spPr bwMode="black">
          <a:xfrm>
            <a:off x="3551802" y="1752600"/>
            <a:ext cx="1986441" cy="338554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en-US" altLang="en-US" sz="1600" b="1" dirty="0">
                <a:solidFill>
                  <a:srgbClr val="FFFFFF"/>
                </a:solidFill>
              </a:rPr>
              <a:t>Network protocols</a:t>
            </a:r>
          </a:p>
        </p:txBody>
      </p:sp>
      <p:sp>
        <p:nvSpPr>
          <p:cNvPr id="72726" name="Rectangle 22">
            <a:extLst>
              <a:ext uri="{FF2B5EF4-FFF2-40B4-BE49-F238E27FC236}">
                <a16:creationId xmlns:a16="http://schemas.microsoft.com/office/drawing/2014/main" id="{0281FD63-F4E2-4D15-A74E-E7CECD80EBC1}"/>
              </a:ext>
            </a:extLst>
          </p:cNvPr>
          <p:cNvSpPr>
            <a:spLocks noChangeArrowheads="1"/>
          </p:cNvSpPr>
          <p:nvPr/>
        </p:nvSpPr>
        <p:spPr bwMode="black">
          <a:xfrm>
            <a:off x="3527557" y="3059113"/>
            <a:ext cx="2034917" cy="338554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en-US" altLang="en-US" sz="1600" b="1" dirty="0">
                <a:solidFill>
                  <a:srgbClr val="FFFFFF"/>
                </a:solidFill>
              </a:rPr>
              <a:t>Protocol Analyzers</a:t>
            </a:r>
          </a:p>
        </p:txBody>
      </p:sp>
      <p:sp>
        <p:nvSpPr>
          <p:cNvPr id="72727" name="Rectangle 23">
            <a:extLst>
              <a:ext uri="{FF2B5EF4-FFF2-40B4-BE49-F238E27FC236}">
                <a16:creationId xmlns:a16="http://schemas.microsoft.com/office/drawing/2014/main" id="{0FAED739-FD23-47EF-95E2-DF746B8C96C0}"/>
              </a:ext>
            </a:extLst>
          </p:cNvPr>
          <p:cNvSpPr>
            <a:spLocks noChangeArrowheads="1"/>
          </p:cNvSpPr>
          <p:nvPr/>
        </p:nvSpPr>
        <p:spPr bwMode="black">
          <a:xfrm>
            <a:off x="3991817" y="4383088"/>
            <a:ext cx="1106393" cy="338554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en-US" altLang="en-US" sz="1600" b="1" dirty="0">
                <a:solidFill>
                  <a:srgbClr val="FFFFFF"/>
                </a:solidFill>
              </a:rPr>
              <a:t>Use Case</a:t>
            </a:r>
          </a:p>
        </p:txBody>
      </p:sp>
      <p:sp>
        <p:nvSpPr>
          <p:cNvPr id="72729" name="Rectangle 25">
            <a:extLst>
              <a:ext uri="{FF2B5EF4-FFF2-40B4-BE49-F238E27FC236}">
                <a16:creationId xmlns:a16="http://schemas.microsoft.com/office/drawing/2014/main" id="{D90285B4-A6FC-4D23-9E28-61DEC332B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363" y="3505200"/>
            <a:ext cx="6091237" cy="54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</a:rPr>
              <a:t>OpenVPN</a:t>
            </a:r>
          </a:p>
          <a:p>
            <a:pPr marL="285750" indent="-285750" eaLnBrk="0" hangingPunct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</a:rPr>
              <a:t>Tor</a:t>
            </a:r>
          </a:p>
        </p:txBody>
      </p:sp>
      <p:sp>
        <p:nvSpPr>
          <p:cNvPr id="72730" name="Rectangle 26">
            <a:extLst>
              <a:ext uri="{FF2B5EF4-FFF2-40B4-BE49-F238E27FC236}">
                <a16:creationId xmlns:a16="http://schemas.microsoft.com/office/drawing/2014/main" id="{6E57750C-E12A-4559-B63C-AFE531431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363" y="2203450"/>
            <a:ext cx="6091237" cy="784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en-US" sz="1400" dirty="0">
                <a:solidFill>
                  <a:srgbClr val="000000"/>
                </a:solidFill>
              </a:rPr>
              <a:t>Data get captured and analyzed by sniffing them on Layer 1 – wire level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en-US" sz="1400" dirty="0">
                <a:solidFill>
                  <a:srgbClr val="000000"/>
                </a:solidFill>
              </a:rPr>
              <a:t>A process of encapsulation – decapsulation as OSI Models describes occurs</a:t>
            </a:r>
          </a:p>
        </p:txBody>
      </p:sp>
      <p:sp>
        <p:nvSpPr>
          <p:cNvPr id="72731" name="Text Box 27">
            <a:extLst>
              <a:ext uri="{FF2B5EF4-FFF2-40B4-BE49-F238E27FC236}">
                <a16:creationId xmlns:a16="http://schemas.microsoft.com/office/drawing/2014/main" id="{243602F5-549A-4583-80A1-2E5C177DD69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108200" y="4872038"/>
            <a:ext cx="2768600" cy="54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400" dirty="0"/>
              <a:t>Privacy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400" dirty="0"/>
              <a:t>Anonymity</a:t>
            </a:r>
          </a:p>
        </p:txBody>
      </p:sp>
      <p:sp>
        <p:nvSpPr>
          <p:cNvPr id="72732" name="Text Box 28">
            <a:extLst>
              <a:ext uri="{FF2B5EF4-FFF2-40B4-BE49-F238E27FC236}">
                <a16:creationId xmlns:a16="http://schemas.microsoft.com/office/drawing/2014/main" id="{57DFC53C-0225-4371-B356-188FB9708E7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232399" y="4872038"/>
            <a:ext cx="1973263" cy="54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400" dirty="0"/>
              <a:t>Decentralization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400" dirty="0"/>
              <a:t>Free public speech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Data Encapsulation and De-encapsulation Explained">
            <a:extLst>
              <a:ext uri="{FF2B5EF4-FFF2-40B4-BE49-F238E27FC236}">
                <a16:creationId xmlns:a16="http://schemas.microsoft.com/office/drawing/2014/main" id="{ED0817DB-1C6B-44C5-8DBD-A3A599823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271588"/>
            <a:ext cx="66294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8D081C-0AF2-43E3-BFF7-AE75F7ECB9A1}"/>
              </a:ext>
            </a:extLst>
          </p:cNvPr>
          <p:cNvSpPr txBox="1"/>
          <p:nvPr/>
        </p:nvSpPr>
        <p:spPr>
          <a:xfrm>
            <a:off x="838200" y="533400"/>
            <a:ext cx="5540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OSI de-encapsulation process</a:t>
            </a:r>
          </a:p>
        </p:txBody>
      </p:sp>
    </p:spTree>
    <p:extLst>
      <p:ext uri="{BB962C8B-B14F-4D97-AF65-F5344CB8AC3E}">
        <p14:creationId xmlns:p14="http://schemas.microsoft.com/office/powerpoint/2010/main" val="258967340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609F0F-7A4E-40F0-9307-2B0D2AA0D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40850"/>
              </p:ext>
            </p:extLst>
          </p:nvPr>
        </p:nvGraphicFramePr>
        <p:xfrm>
          <a:off x="1603375" y="2487612"/>
          <a:ext cx="5937250" cy="29143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660">
                  <a:extLst>
                    <a:ext uri="{9D8B030D-6E8A-4147-A177-3AD203B41FA5}">
                      <a16:colId xmlns:a16="http://schemas.microsoft.com/office/drawing/2014/main" val="3049799704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3537397279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18754808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Criteria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7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Wireshark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tcpdump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9772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Open-Source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2895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Easy to use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6020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Easy to Learn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4504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Packet Identification analysis &amp; decode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3770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Efficiency decoding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6516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Fast setup on the host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396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Filters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362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Network Interfaces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6138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Cross-Compatibility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1176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Flexibility on using live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1429075"/>
                  </a:ext>
                </a:extLst>
              </a:tr>
              <a:tr h="44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Troubleshooting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1890780"/>
                  </a:ext>
                </a:extLst>
              </a:tr>
              <a:tr h="44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Data capture abilities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4107803"/>
                  </a:ext>
                </a:extLst>
              </a:tr>
              <a:tr h="44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Industry Standard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4656924"/>
                  </a:ext>
                </a:extLst>
              </a:tr>
              <a:tr h="44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Product &amp; Community Support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80903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F19EBB7-5CE7-4E16-86F5-54C2C696FB0A}"/>
              </a:ext>
            </a:extLst>
          </p:cNvPr>
          <p:cNvSpPr txBox="1"/>
          <p:nvPr/>
        </p:nvSpPr>
        <p:spPr>
          <a:xfrm>
            <a:off x="838200" y="533400"/>
            <a:ext cx="4036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Wireshark vs </a:t>
            </a:r>
            <a:r>
              <a:rPr lang="en-US" sz="2800" b="1" dirty="0" err="1">
                <a:latin typeface="+mj-lt"/>
              </a:rPr>
              <a:t>tcpdump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522623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9" name="Picture 3">
            <a:extLst>
              <a:ext uri="{FF2B5EF4-FFF2-40B4-BE49-F238E27FC236}">
                <a16:creationId xmlns:a16="http://schemas.microsoft.com/office/drawing/2014/main" id="{D3471A9D-D647-4ED9-AE38-2A5E5C971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3" y="2768600"/>
            <a:ext cx="2309812" cy="228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26DB350A-5B80-4007-BEC7-777DA2FBB7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4219303"/>
              </p:ext>
            </p:extLst>
          </p:nvPr>
        </p:nvGraphicFramePr>
        <p:xfrm>
          <a:off x="2569369" y="2319337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75782" name="Group 6">
            <a:extLst>
              <a:ext uri="{FF2B5EF4-FFF2-40B4-BE49-F238E27FC236}">
                <a16:creationId xmlns:a16="http://schemas.microsoft.com/office/drawing/2014/main" id="{EF42EA17-18A5-4471-A893-3E28B69ACA90}"/>
              </a:ext>
            </a:extLst>
          </p:cNvPr>
          <p:cNvGrpSpPr>
            <a:grpSpLocks/>
          </p:cNvGrpSpPr>
          <p:nvPr/>
        </p:nvGrpSpPr>
        <p:grpSpPr bwMode="auto">
          <a:xfrm rot="-3733502" flipH="1" flipV="1">
            <a:off x="4828382" y="4317206"/>
            <a:ext cx="2005012" cy="485775"/>
            <a:chOff x="2532" y="1051"/>
            <a:chExt cx="893" cy="246"/>
          </a:xfrm>
        </p:grpSpPr>
        <p:grpSp>
          <p:nvGrpSpPr>
            <p:cNvPr id="75783" name="Group 7">
              <a:extLst>
                <a:ext uri="{FF2B5EF4-FFF2-40B4-BE49-F238E27FC236}">
                  <a16:creationId xmlns:a16="http://schemas.microsoft.com/office/drawing/2014/main" id="{3D003BA5-A5AB-4F28-8D67-4E502820D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75784" name="AutoShape 8">
                <a:extLst>
                  <a:ext uri="{FF2B5EF4-FFF2-40B4-BE49-F238E27FC236}">
                    <a16:creationId xmlns:a16="http://schemas.microsoft.com/office/drawing/2014/main" id="{9E3648D6-9E3F-437C-BCDC-06B7F299D923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85" name="AutoShape 9">
                <a:extLst>
                  <a:ext uri="{FF2B5EF4-FFF2-40B4-BE49-F238E27FC236}">
                    <a16:creationId xmlns:a16="http://schemas.microsoft.com/office/drawing/2014/main" id="{3281D86C-8477-4838-8C48-EA5C02EF3E60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86" name="AutoShape 10">
                <a:extLst>
                  <a:ext uri="{FF2B5EF4-FFF2-40B4-BE49-F238E27FC236}">
                    <a16:creationId xmlns:a16="http://schemas.microsoft.com/office/drawing/2014/main" id="{ACAF4FD7-335D-4D44-BC7B-2909D8EA5470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87" name="AutoShape 11">
                <a:extLst>
                  <a:ext uri="{FF2B5EF4-FFF2-40B4-BE49-F238E27FC236}">
                    <a16:creationId xmlns:a16="http://schemas.microsoft.com/office/drawing/2014/main" id="{B59C56BA-EE7E-491E-8736-B1A87D3DBD4D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5788" name="Group 12">
              <a:extLst>
                <a:ext uri="{FF2B5EF4-FFF2-40B4-BE49-F238E27FC236}">
                  <a16:creationId xmlns:a16="http://schemas.microsoft.com/office/drawing/2014/main" id="{964268CD-867B-46D2-8A43-032A598F65C8}"/>
                </a:ext>
              </a:extLst>
            </p:cNvPr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75789" name="AutoShape 13">
                <a:extLst>
                  <a:ext uri="{FF2B5EF4-FFF2-40B4-BE49-F238E27FC236}">
                    <a16:creationId xmlns:a16="http://schemas.microsoft.com/office/drawing/2014/main" id="{6F38BA4D-78CE-4A26-A280-C686D1CF8C31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0" name="AutoShape 14">
                <a:extLst>
                  <a:ext uri="{FF2B5EF4-FFF2-40B4-BE49-F238E27FC236}">
                    <a16:creationId xmlns:a16="http://schemas.microsoft.com/office/drawing/2014/main" id="{6960F299-07E4-4A3A-B3EB-E9E644B8D461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1" name="AutoShape 15">
                <a:extLst>
                  <a:ext uri="{FF2B5EF4-FFF2-40B4-BE49-F238E27FC236}">
                    <a16:creationId xmlns:a16="http://schemas.microsoft.com/office/drawing/2014/main" id="{93DE4C9A-0967-4379-A109-73918957C8EB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2" name="AutoShape 16">
                <a:extLst>
                  <a:ext uri="{FF2B5EF4-FFF2-40B4-BE49-F238E27FC236}">
                    <a16:creationId xmlns:a16="http://schemas.microsoft.com/office/drawing/2014/main" id="{5ABEB847-E9B8-47D8-8BC9-B511F50958B1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5795" name="Line 19">
            <a:extLst>
              <a:ext uri="{FF2B5EF4-FFF2-40B4-BE49-F238E27FC236}">
                <a16:creationId xmlns:a16="http://schemas.microsoft.com/office/drawing/2014/main" id="{4528B690-422C-46CD-9F5F-18943CFDC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38" y="3182938"/>
            <a:ext cx="342900" cy="10795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6" name="Line 20">
            <a:extLst>
              <a:ext uri="{FF2B5EF4-FFF2-40B4-BE49-F238E27FC236}">
                <a16:creationId xmlns:a16="http://schemas.microsoft.com/office/drawing/2014/main" id="{69216FC3-C04F-4E96-BB54-83E0DC0F1F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4775" y="4875213"/>
            <a:ext cx="247650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7" name="Line 21">
            <a:extLst>
              <a:ext uri="{FF2B5EF4-FFF2-40B4-BE49-F238E27FC236}">
                <a16:creationId xmlns:a16="http://schemas.microsoft.com/office/drawing/2014/main" id="{69629DC3-F037-4777-971F-3A03B4DBB3F7}"/>
              </a:ext>
            </a:extLst>
          </p:cNvPr>
          <p:cNvSpPr>
            <a:spLocks noChangeShapeType="1"/>
          </p:cNvSpPr>
          <p:nvPr/>
        </p:nvSpPr>
        <p:spPr bwMode="auto">
          <a:xfrm rot="18903867" flipV="1">
            <a:off x="4641850" y="5229225"/>
            <a:ext cx="247650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8" name="Line 22">
            <a:extLst>
              <a:ext uri="{FF2B5EF4-FFF2-40B4-BE49-F238E27FC236}">
                <a16:creationId xmlns:a16="http://schemas.microsoft.com/office/drawing/2014/main" id="{8C71271C-89CE-4F0B-ADFC-5B25B6083DD6}"/>
              </a:ext>
            </a:extLst>
          </p:cNvPr>
          <p:cNvSpPr>
            <a:spLocks noChangeShapeType="1"/>
          </p:cNvSpPr>
          <p:nvPr/>
        </p:nvSpPr>
        <p:spPr bwMode="auto">
          <a:xfrm rot="2103433" flipV="1">
            <a:off x="3719513" y="4076700"/>
            <a:ext cx="249237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9" name="Line 23">
            <a:extLst>
              <a:ext uri="{FF2B5EF4-FFF2-40B4-BE49-F238E27FC236}">
                <a16:creationId xmlns:a16="http://schemas.microsoft.com/office/drawing/2014/main" id="{E553A998-81CB-4566-983A-E5E56004CD9C}"/>
              </a:ext>
            </a:extLst>
          </p:cNvPr>
          <p:cNvSpPr>
            <a:spLocks noChangeShapeType="1"/>
          </p:cNvSpPr>
          <p:nvPr/>
        </p:nvSpPr>
        <p:spPr bwMode="auto">
          <a:xfrm rot="15143245" flipH="1" flipV="1">
            <a:off x="5746750" y="2601913"/>
            <a:ext cx="342900" cy="10795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0" name="Line 24">
            <a:extLst>
              <a:ext uri="{FF2B5EF4-FFF2-40B4-BE49-F238E27FC236}">
                <a16:creationId xmlns:a16="http://schemas.microsoft.com/office/drawing/2014/main" id="{2561E2BF-233D-43B1-95C2-FC7146D39A16}"/>
              </a:ext>
            </a:extLst>
          </p:cNvPr>
          <p:cNvSpPr>
            <a:spLocks noChangeShapeType="1"/>
          </p:cNvSpPr>
          <p:nvPr/>
        </p:nvSpPr>
        <p:spPr bwMode="auto">
          <a:xfrm rot="4384254" flipH="1">
            <a:off x="6503988" y="4475163"/>
            <a:ext cx="247650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1" name="Line 25">
            <a:extLst>
              <a:ext uri="{FF2B5EF4-FFF2-40B4-BE49-F238E27FC236}">
                <a16:creationId xmlns:a16="http://schemas.microsoft.com/office/drawing/2014/main" id="{8CAD2628-A8CD-4C8B-8D3B-85DBD64BC22A}"/>
              </a:ext>
            </a:extLst>
          </p:cNvPr>
          <p:cNvSpPr>
            <a:spLocks noChangeShapeType="1"/>
          </p:cNvSpPr>
          <p:nvPr/>
        </p:nvSpPr>
        <p:spPr bwMode="auto">
          <a:xfrm rot="120645" flipH="1">
            <a:off x="6383338" y="2959100"/>
            <a:ext cx="247650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2" name="AutoShape 26">
            <a:extLst>
              <a:ext uri="{FF2B5EF4-FFF2-40B4-BE49-F238E27FC236}">
                <a16:creationId xmlns:a16="http://schemas.microsoft.com/office/drawing/2014/main" id="{EF369B38-3A43-4115-B91E-FA92BF2F6BA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90775" y="2722563"/>
            <a:ext cx="1384300" cy="677862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>
            <a:noFill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3" name="AutoShape 27">
            <a:extLst>
              <a:ext uri="{FF2B5EF4-FFF2-40B4-BE49-F238E27FC236}">
                <a16:creationId xmlns:a16="http://schemas.microsoft.com/office/drawing/2014/main" id="{4C809507-DD02-44DD-A05F-5E7D46F67E6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24113" y="2762250"/>
            <a:ext cx="1301750" cy="587375"/>
          </a:xfrm>
          <a:prstGeom prst="roundRect">
            <a:avLst>
              <a:gd name="adj" fmla="val 50000"/>
            </a:avLst>
          </a:prstGeom>
          <a:solidFill>
            <a:schemeClr val="hlink">
              <a:alpha val="96001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5804" name="AutoShape 28">
            <a:extLst>
              <a:ext uri="{FF2B5EF4-FFF2-40B4-BE49-F238E27FC236}">
                <a16:creationId xmlns:a16="http://schemas.microsoft.com/office/drawing/2014/main" id="{2B140919-AFF2-470C-8027-294310ADF796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5238750" y="1670050"/>
            <a:ext cx="1382713" cy="677863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>
            <a:noFill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5" name="AutoShape 29">
            <a:extLst>
              <a:ext uri="{FF2B5EF4-FFF2-40B4-BE49-F238E27FC236}">
                <a16:creationId xmlns:a16="http://schemas.microsoft.com/office/drawing/2014/main" id="{DFE4177B-BD7E-4FE7-9C4C-48E1106294B5}"/>
              </a:ext>
            </a:extLst>
          </p:cNvPr>
          <p:cNvSpPr>
            <a:spLocks noChangeArrowheads="1"/>
          </p:cNvSpPr>
          <p:nvPr/>
        </p:nvSpPr>
        <p:spPr bwMode="ltGray">
          <a:xfrm flipH="1">
            <a:off x="5275263" y="1708150"/>
            <a:ext cx="1300162" cy="587375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6" name="Rectangle 30">
            <a:extLst>
              <a:ext uri="{FF2B5EF4-FFF2-40B4-BE49-F238E27FC236}">
                <a16:creationId xmlns:a16="http://schemas.microsoft.com/office/drawing/2014/main" id="{B554AF38-2A6D-4E33-BE4B-2F25B8D09AAD}"/>
              </a:ext>
            </a:extLst>
          </p:cNvPr>
          <p:cNvSpPr>
            <a:spLocks noChangeArrowheads="1"/>
          </p:cNvSpPr>
          <p:nvPr/>
        </p:nvSpPr>
        <p:spPr bwMode="black">
          <a:xfrm>
            <a:off x="2420009" y="2882900"/>
            <a:ext cx="130837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 dirty="0">
                <a:solidFill>
                  <a:schemeClr val="tx1"/>
                </a:solidFill>
                <a:effectLst/>
              </a:rPr>
              <a:t>Open-Source</a:t>
            </a:r>
            <a:endParaRPr lang="en-US" sz="1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0" hangingPunct="0"/>
            <a:endParaRPr lang="en-US" altLang="en-US" sz="1600" b="1" dirty="0">
              <a:solidFill>
                <a:srgbClr val="000000"/>
              </a:solidFill>
            </a:endParaRPr>
          </a:p>
        </p:txBody>
      </p:sp>
      <p:sp>
        <p:nvSpPr>
          <p:cNvPr id="75807" name="Rectangle 31">
            <a:extLst>
              <a:ext uri="{FF2B5EF4-FFF2-40B4-BE49-F238E27FC236}">
                <a16:creationId xmlns:a16="http://schemas.microsoft.com/office/drawing/2014/main" id="{37AE9B99-69A0-4330-BB00-A6F72C710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922" y="1843088"/>
            <a:ext cx="130837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 dirty="0">
                <a:solidFill>
                  <a:schemeClr val="tx1"/>
                </a:solidFill>
                <a:effectLst/>
              </a:rPr>
              <a:t>Open-Source</a:t>
            </a:r>
            <a:endParaRPr lang="en-US" sz="1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0" hangingPunct="0"/>
            <a:endParaRPr lang="en-US" altLang="en-US" sz="1600" b="1" dirty="0">
              <a:solidFill>
                <a:srgbClr val="000000"/>
              </a:solidFill>
            </a:endParaRPr>
          </a:p>
        </p:txBody>
      </p:sp>
      <p:sp>
        <p:nvSpPr>
          <p:cNvPr id="75808" name="AutoShape 32">
            <a:extLst>
              <a:ext uri="{FF2B5EF4-FFF2-40B4-BE49-F238E27FC236}">
                <a16:creationId xmlns:a16="http://schemas.microsoft.com/office/drawing/2014/main" id="{BCE9DBF2-7DD0-4A3D-9941-49D1B8C1611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3613" y="3838575"/>
            <a:ext cx="1384300" cy="677863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>
            <a:noFill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9" name="AutoShape 33">
            <a:extLst>
              <a:ext uri="{FF2B5EF4-FFF2-40B4-BE49-F238E27FC236}">
                <a16:creationId xmlns:a16="http://schemas.microsoft.com/office/drawing/2014/main" id="{AAE88648-D9B9-46B4-A8B4-992BBE94E7F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66950" y="3878263"/>
            <a:ext cx="1301750" cy="587375"/>
          </a:xfrm>
          <a:prstGeom prst="roundRect">
            <a:avLst>
              <a:gd name="adj" fmla="val 50000"/>
            </a:avLst>
          </a:prstGeom>
          <a:solidFill>
            <a:schemeClr val="hlink">
              <a:alpha val="96001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0" name="Rectangle 34">
            <a:extLst>
              <a:ext uri="{FF2B5EF4-FFF2-40B4-BE49-F238E27FC236}">
                <a16:creationId xmlns:a16="http://schemas.microsoft.com/office/drawing/2014/main" id="{034D65AD-D22E-4FE7-ADAD-26AEE17AE28C}"/>
              </a:ext>
            </a:extLst>
          </p:cNvPr>
          <p:cNvSpPr>
            <a:spLocks noChangeArrowheads="1"/>
          </p:cNvSpPr>
          <p:nvPr/>
        </p:nvSpPr>
        <p:spPr bwMode="black">
          <a:xfrm>
            <a:off x="2238000" y="3998913"/>
            <a:ext cx="135806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 dirty="0">
                <a:solidFill>
                  <a:schemeClr val="tx1"/>
                </a:solidFill>
                <a:effectLst/>
              </a:rPr>
              <a:t>Easy to Learn</a:t>
            </a:r>
            <a:endParaRPr lang="en-US" sz="1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0" hangingPunct="0"/>
            <a:endParaRPr lang="en-US" altLang="en-US" sz="1600" b="1" dirty="0">
              <a:solidFill>
                <a:srgbClr val="000000"/>
              </a:solidFill>
            </a:endParaRPr>
          </a:p>
        </p:txBody>
      </p:sp>
      <p:sp>
        <p:nvSpPr>
          <p:cNvPr id="75811" name="AutoShape 35">
            <a:extLst>
              <a:ext uri="{FF2B5EF4-FFF2-40B4-BE49-F238E27FC236}">
                <a16:creationId xmlns:a16="http://schemas.microsoft.com/office/drawing/2014/main" id="{45F138A5-FB45-4919-A4DC-FA973FC13EF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30475" y="4924425"/>
            <a:ext cx="1384300" cy="677863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>
            <a:noFill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2" name="AutoShape 36">
            <a:extLst>
              <a:ext uri="{FF2B5EF4-FFF2-40B4-BE49-F238E27FC236}">
                <a16:creationId xmlns:a16="http://schemas.microsoft.com/office/drawing/2014/main" id="{05080FD3-8C43-4E0B-805D-87EAFCDC5CC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63813" y="4964113"/>
            <a:ext cx="1301750" cy="587375"/>
          </a:xfrm>
          <a:prstGeom prst="roundRect">
            <a:avLst>
              <a:gd name="adj" fmla="val 50000"/>
            </a:avLst>
          </a:prstGeom>
          <a:solidFill>
            <a:schemeClr val="hlink">
              <a:alpha val="96001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3" name="Rectangle 37">
            <a:extLst>
              <a:ext uri="{FF2B5EF4-FFF2-40B4-BE49-F238E27FC236}">
                <a16:creationId xmlns:a16="http://schemas.microsoft.com/office/drawing/2014/main" id="{22B9A252-D0DE-4E1F-BCB0-7F9304948F70}"/>
              </a:ext>
            </a:extLst>
          </p:cNvPr>
          <p:cNvSpPr>
            <a:spLocks noChangeArrowheads="1"/>
          </p:cNvSpPr>
          <p:nvPr/>
        </p:nvSpPr>
        <p:spPr bwMode="black">
          <a:xfrm>
            <a:off x="2624630" y="5084763"/>
            <a:ext cx="1178529" cy="311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effectLst/>
              </a:rPr>
              <a:t>Easy to use</a:t>
            </a:r>
            <a:endParaRPr lang="en-US" sz="1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814" name="AutoShape 38">
            <a:extLst>
              <a:ext uri="{FF2B5EF4-FFF2-40B4-BE49-F238E27FC236}">
                <a16:creationId xmlns:a16="http://schemas.microsoft.com/office/drawing/2014/main" id="{6CD8A2F6-BB2E-436F-859E-837C105D091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00500" y="5554663"/>
            <a:ext cx="1384300" cy="677862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>
            <a:noFill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5" name="AutoShape 39">
            <a:extLst>
              <a:ext uri="{FF2B5EF4-FFF2-40B4-BE49-F238E27FC236}">
                <a16:creationId xmlns:a16="http://schemas.microsoft.com/office/drawing/2014/main" id="{31DE84DC-6744-4B17-B8CB-31B1E90762F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33838" y="5594350"/>
            <a:ext cx="1301750" cy="587375"/>
          </a:xfrm>
          <a:prstGeom prst="roundRect">
            <a:avLst>
              <a:gd name="adj" fmla="val 50000"/>
            </a:avLst>
          </a:prstGeom>
          <a:solidFill>
            <a:schemeClr val="hlink">
              <a:alpha val="96001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6" name="Rectangle 40">
            <a:extLst>
              <a:ext uri="{FF2B5EF4-FFF2-40B4-BE49-F238E27FC236}">
                <a16:creationId xmlns:a16="http://schemas.microsoft.com/office/drawing/2014/main" id="{436B21DA-7A11-424B-91C9-579455C08F33}"/>
              </a:ext>
            </a:extLst>
          </p:cNvPr>
          <p:cNvSpPr>
            <a:spLocks noChangeArrowheads="1"/>
          </p:cNvSpPr>
          <p:nvPr/>
        </p:nvSpPr>
        <p:spPr bwMode="black">
          <a:xfrm>
            <a:off x="3865563" y="5649359"/>
            <a:ext cx="158714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400" b="1" dirty="0">
                <a:solidFill>
                  <a:schemeClr val="tx1"/>
                </a:solidFill>
                <a:effectLst/>
              </a:rPr>
              <a:t>Data capture abilities</a:t>
            </a:r>
            <a:endParaRPr lang="en-US" sz="1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0" hangingPunct="0"/>
            <a:endParaRPr lang="en-US" altLang="en-US" sz="1600" b="1" dirty="0">
              <a:solidFill>
                <a:srgbClr val="000000"/>
              </a:solidFill>
            </a:endParaRPr>
          </a:p>
        </p:txBody>
      </p:sp>
      <p:sp>
        <p:nvSpPr>
          <p:cNvPr id="75817" name="AutoShape 41">
            <a:extLst>
              <a:ext uri="{FF2B5EF4-FFF2-40B4-BE49-F238E27FC236}">
                <a16:creationId xmlns:a16="http://schemas.microsoft.com/office/drawing/2014/main" id="{365CBD1D-A3E1-446C-8754-3A17CD476EEA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651625" y="2405063"/>
            <a:ext cx="1382713" cy="677862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>
            <a:noFill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8" name="AutoShape 42">
            <a:extLst>
              <a:ext uri="{FF2B5EF4-FFF2-40B4-BE49-F238E27FC236}">
                <a16:creationId xmlns:a16="http://schemas.microsoft.com/office/drawing/2014/main" id="{881271E4-1BD1-4549-B2AB-2A0533D7F10E}"/>
              </a:ext>
            </a:extLst>
          </p:cNvPr>
          <p:cNvSpPr>
            <a:spLocks noChangeArrowheads="1"/>
          </p:cNvSpPr>
          <p:nvPr/>
        </p:nvSpPr>
        <p:spPr bwMode="ltGray">
          <a:xfrm flipH="1">
            <a:off x="6688138" y="2443163"/>
            <a:ext cx="1300162" cy="587375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9" name="Rectangle 43">
            <a:extLst>
              <a:ext uri="{FF2B5EF4-FFF2-40B4-BE49-F238E27FC236}">
                <a16:creationId xmlns:a16="http://schemas.microsoft.com/office/drawing/2014/main" id="{E7AC5CDF-595D-4784-A4D9-9B6923134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92" y="2502008"/>
            <a:ext cx="147249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400" b="1" dirty="0">
                <a:solidFill>
                  <a:schemeClr val="tx1"/>
                </a:solidFill>
                <a:effectLst/>
              </a:rPr>
              <a:t>Fast setup on the host</a:t>
            </a:r>
            <a:endParaRPr lang="en-US" sz="1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0" hangingPunct="0"/>
            <a:endParaRPr lang="en-US" altLang="en-US" sz="1600" b="1" dirty="0">
              <a:solidFill>
                <a:srgbClr val="000000"/>
              </a:solidFill>
            </a:endParaRPr>
          </a:p>
        </p:txBody>
      </p:sp>
      <p:sp>
        <p:nvSpPr>
          <p:cNvPr id="75820" name="AutoShape 44">
            <a:extLst>
              <a:ext uri="{FF2B5EF4-FFF2-40B4-BE49-F238E27FC236}">
                <a16:creationId xmlns:a16="http://schemas.microsoft.com/office/drawing/2014/main" id="{6B421719-39D4-423D-8014-C33CBC88FE0B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7075488" y="3467100"/>
            <a:ext cx="1382712" cy="677863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>
            <a:noFill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1" name="AutoShape 45">
            <a:extLst>
              <a:ext uri="{FF2B5EF4-FFF2-40B4-BE49-F238E27FC236}">
                <a16:creationId xmlns:a16="http://schemas.microsoft.com/office/drawing/2014/main" id="{4BBEAD13-0142-432A-B0FD-CA2036595E18}"/>
              </a:ext>
            </a:extLst>
          </p:cNvPr>
          <p:cNvSpPr>
            <a:spLocks noChangeArrowheads="1"/>
          </p:cNvSpPr>
          <p:nvPr/>
        </p:nvSpPr>
        <p:spPr bwMode="ltGray">
          <a:xfrm flipH="1">
            <a:off x="7112000" y="3506788"/>
            <a:ext cx="1300163" cy="587375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2" name="Rectangle 46">
            <a:extLst>
              <a:ext uri="{FF2B5EF4-FFF2-40B4-BE49-F238E27FC236}">
                <a16:creationId xmlns:a16="http://schemas.microsoft.com/office/drawing/2014/main" id="{84D722FD-7557-49ED-A8B8-6D2765B2C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380" y="3433286"/>
            <a:ext cx="150616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en-US" sz="1400" b="1" dirty="0">
                <a:solidFill>
                  <a:srgbClr val="000000"/>
                </a:solidFill>
              </a:rPr>
              <a:t>Capture then use on Wireshark</a:t>
            </a:r>
          </a:p>
        </p:txBody>
      </p:sp>
      <p:sp>
        <p:nvSpPr>
          <p:cNvPr id="75823" name="AutoShape 47">
            <a:extLst>
              <a:ext uri="{FF2B5EF4-FFF2-40B4-BE49-F238E27FC236}">
                <a16:creationId xmlns:a16="http://schemas.microsoft.com/office/drawing/2014/main" id="{8B188796-6524-4F77-BDAA-5F3E1C7D15CC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805613" y="4492625"/>
            <a:ext cx="1382712" cy="677863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>
            <a:noFill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4" name="AutoShape 48">
            <a:extLst>
              <a:ext uri="{FF2B5EF4-FFF2-40B4-BE49-F238E27FC236}">
                <a16:creationId xmlns:a16="http://schemas.microsoft.com/office/drawing/2014/main" id="{7D49B85B-84A8-4BEB-BA20-1B820DCD367A}"/>
              </a:ext>
            </a:extLst>
          </p:cNvPr>
          <p:cNvSpPr>
            <a:spLocks noChangeArrowheads="1"/>
          </p:cNvSpPr>
          <p:nvPr/>
        </p:nvSpPr>
        <p:spPr bwMode="ltGray">
          <a:xfrm flipH="1">
            <a:off x="6842125" y="4530725"/>
            <a:ext cx="1300163" cy="587375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5" name="Rectangle 49">
            <a:extLst>
              <a:ext uri="{FF2B5EF4-FFF2-40B4-BE49-F238E27FC236}">
                <a16:creationId xmlns:a16="http://schemas.microsoft.com/office/drawing/2014/main" id="{E5A7CA1A-2405-4DF2-89D8-2F8F595AE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416" y="4675188"/>
            <a:ext cx="4732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1400" b="1" dirty="0">
                <a:solidFill>
                  <a:srgbClr val="000000"/>
                </a:solidFill>
              </a:rPr>
              <a:t>CLI</a:t>
            </a:r>
          </a:p>
        </p:txBody>
      </p:sp>
      <p:sp>
        <p:nvSpPr>
          <p:cNvPr id="75826" name="Line 50">
            <a:extLst>
              <a:ext uri="{FF2B5EF4-FFF2-40B4-BE49-F238E27FC236}">
                <a16:creationId xmlns:a16="http://schemas.microsoft.com/office/drawing/2014/main" id="{0007AD3E-12F1-44F4-9403-C08F96D1EA35}"/>
              </a:ext>
            </a:extLst>
          </p:cNvPr>
          <p:cNvSpPr>
            <a:spLocks noChangeShapeType="1"/>
          </p:cNvSpPr>
          <p:nvPr/>
        </p:nvSpPr>
        <p:spPr bwMode="auto">
          <a:xfrm rot="2147097" flipH="1">
            <a:off x="6691313" y="3708400"/>
            <a:ext cx="249237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827" name="Group 51">
            <a:extLst>
              <a:ext uri="{FF2B5EF4-FFF2-40B4-BE49-F238E27FC236}">
                <a16:creationId xmlns:a16="http://schemas.microsoft.com/office/drawing/2014/main" id="{89356820-38F5-4767-8A0D-5B8D4DD606A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600200"/>
            <a:ext cx="4191000" cy="762000"/>
            <a:chOff x="144" y="1104"/>
            <a:chExt cx="2640" cy="480"/>
          </a:xfrm>
        </p:grpSpPr>
        <p:sp>
          <p:nvSpPr>
            <p:cNvPr id="75828" name="AutoShape 52">
              <a:extLst>
                <a:ext uri="{FF2B5EF4-FFF2-40B4-BE49-F238E27FC236}">
                  <a16:creationId xmlns:a16="http://schemas.microsoft.com/office/drawing/2014/main" id="{90F9FEDA-3077-4EB5-9D52-1B5342AAB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104"/>
              <a:ext cx="2640" cy="480"/>
            </a:xfrm>
            <a:prstGeom prst="wedgeRectCallout">
              <a:avLst>
                <a:gd name="adj1" fmla="val 40907"/>
                <a:gd name="adj2" fmla="val 111250"/>
              </a:avLst>
            </a:prstGeom>
            <a:solidFill>
              <a:srgbClr val="FFFFFF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  <p:sp>
          <p:nvSpPr>
            <p:cNvPr id="75829" name="Rectangle 53">
              <a:extLst>
                <a:ext uri="{FF2B5EF4-FFF2-40B4-BE49-F238E27FC236}">
                  <a16:creationId xmlns:a16="http://schemas.microsoft.com/office/drawing/2014/main" id="{2368BD05-A7D0-459F-ADD2-486D3BCA0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200"/>
              <a:ext cx="25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593903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400" b="1" dirty="0"/>
                <a:t>It is not about the percentage. It is all about use case and infrastructure</a:t>
              </a:r>
              <a:endParaRPr lang="en-US" altLang="en-US" sz="1400" dirty="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2E8FE1C-8913-4407-BB1A-782C6FCFF741}"/>
              </a:ext>
            </a:extLst>
          </p:cNvPr>
          <p:cNvSpPr txBox="1"/>
          <p:nvPr/>
        </p:nvSpPr>
        <p:spPr>
          <a:xfrm>
            <a:off x="998855" y="515628"/>
            <a:ext cx="4036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Wireshark vs </a:t>
            </a:r>
            <a:r>
              <a:rPr lang="en-US" sz="2800" b="1" dirty="0" err="1">
                <a:latin typeface="+mj-lt"/>
              </a:rPr>
              <a:t>tcpdump</a:t>
            </a:r>
            <a:endParaRPr lang="en-US" sz="2800" b="1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136E4A-39A2-4CBE-A1F8-2CDCDEB76429}"/>
              </a:ext>
            </a:extLst>
          </p:cNvPr>
          <p:cNvSpPr/>
          <p:nvPr/>
        </p:nvSpPr>
        <p:spPr>
          <a:xfrm>
            <a:off x="1354446" y="1676400"/>
            <a:ext cx="54000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traffic analysis for statistics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7F7E52-FD2F-46D7-8071-BAC5FD711342}"/>
              </a:ext>
            </a:extLst>
          </p:cNvPr>
          <p:cNvSpPr/>
          <p:nvPr/>
        </p:nvSpPr>
        <p:spPr>
          <a:xfrm>
            <a:off x="1354446" y="2743200"/>
            <a:ext cx="155286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Sniffing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902599-3FCD-4C8C-816F-EE9179156CC6}"/>
              </a:ext>
            </a:extLst>
          </p:cNvPr>
          <p:cNvSpPr/>
          <p:nvPr/>
        </p:nvSpPr>
        <p:spPr>
          <a:xfrm>
            <a:off x="1354446" y="3276600"/>
            <a:ext cx="263886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troubleshooting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024492-43D1-4438-AF75-027179CAFEDC}"/>
              </a:ext>
            </a:extLst>
          </p:cNvPr>
          <p:cNvSpPr/>
          <p:nvPr/>
        </p:nvSpPr>
        <p:spPr>
          <a:xfrm>
            <a:off x="1327942" y="3810000"/>
            <a:ext cx="197041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monitoring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49BBCC-C774-4C7B-97BD-D77ED729CCCD}"/>
              </a:ext>
            </a:extLst>
          </p:cNvPr>
          <p:cNvSpPr/>
          <p:nvPr/>
        </p:nvSpPr>
        <p:spPr>
          <a:xfrm>
            <a:off x="1310395" y="2209800"/>
            <a:ext cx="54441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analysis capture for decryption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74354A-ED1D-4ED8-BC60-AF06CCCFDB55}"/>
              </a:ext>
            </a:extLst>
          </p:cNvPr>
          <p:cNvSpPr/>
          <p:nvPr/>
        </p:nvSpPr>
        <p:spPr>
          <a:xfrm>
            <a:off x="1382486" y="4348874"/>
            <a:ext cx="31967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6FB9D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many much more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136E4A-39A2-4CBE-A1F8-2CDCDEB76429}"/>
              </a:ext>
            </a:extLst>
          </p:cNvPr>
          <p:cNvSpPr/>
          <p:nvPr/>
        </p:nvSpPr>
        <p:spPr>
          <a:xfrm>
            <a:off x="1590327" y="1338125"/>
            <a:ext cx="573105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Wireshark main use case follows simple 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rules of problem solving</a:t>
            </a:r>
          </a:p>
        </p:txBody>
      </p:sp>
      <p:pic>
        <p:nvPicPr>
          <p:cNvPr id="9" name="Picture 8" descr="Basic Network Troubleshooting Steps and Tools">
            <a:extLst>
              <a:ext uri="{FF2B5EF4-FFF2-40B4-BE49-F238E27FC236}">
                <a16:creationId xmlns:a16="http://schemas.microsoft.com/office/drawing/2014/main" id="{53417C0A-002C-44BF-82F8-21EE5CE9B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024" y="2481125"/>
            <a:ext cx="5659951" cy="3472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489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 scenario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E08E5-F79B-4B3D-993D-D6DDADCF1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50" y="2157412"/>
            <a:ext cx="7176500" cy="30241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104063-1FE2-4C14-A051-C1B3D8E9AE45}"/>
              </a:ext>
            </a:extLst>
          </p:cNvPr>
          <p:cNvSpPr/>
          <p:nvPr/>
        </p:nvSpPr>
        <p:spPr>
          <a:xfrm>
            <a:off x="835080" y="1518592"/>
            <a:ext cx="72986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network where DHCP process had DO without RA</a:t>
            </a:r>
          </a:p>
        </p:txBody>
      </p:sp>
    </p:spTree>
    <p:extLst>
      <p:ext uri="{BB962C8B-B14F-4D97-AF65-F5344CB8AC3E}">
        <p14:creationId xmlns:p14="http://schemas.microsoft.com/office/powerpoint/2010/main" val="90524893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576TGp_report_light</Template>
  <TotalTime>185</TotalTime>
  <Words>504</Words>
  <Application>Microsoft Office PowerPoint</Application>
  <PresentationFormat>On-screen Show (4:3)</PresentationFormat>
  <Paragraphs>135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Symbol</vt:lpstr>
      <vt:lpstr>Times New Roman</vt:lpstr>
      <vt:lpstr>Wingdings</vt:lpstr>
      <vt:lpstr>Default Design</vt:lpstr>
      <vt:lpstr>Encryption Tools</vt:lpstr>
      <vt:lpstr>Contents</vt:lpstr>
      <vt:lpstr>Overview</vt:lpstr>
      <vt:lpstr>PowerPoint Presentation</vt:lpstr>
      <vt:lpstr>PowerPoint Presentation</vt:lpstr>
      <vt:lpstr>PowerPoint Presentation</vt:lpstr>
      <vt:lpstr>Use cases</vt:lpstr>
      <vt:lpstr>Use cases</vt:lpstr>
      <vt:lpstr>Use cases  scenario</vt:lpstr>
      <vt:lpstr>Use cases  scenario</vt:lpstr>
      <vt:lpstr>Use cases  scenario</vt:lpstr>
      <vt:lpstr>Use cases  scenario</vt:lpstr>
      <vt:lpstr>Use cases  scenario</vt:lpstr>
      <vt:lpstr>Use cases  scenario</vt:lpstr>
      <vt:lpstr>Use cases  scenario</vt:lpstr>
      <vt:lpstr>Use cases  scenario</vt:lpstr>
      <vt:lpstr>Use cases  scenario</vt:lpstr>
      <vt:lpstr>Use cases  scenario</vt:lpstr>
      <vt:lpstr>Use cases  scenario</vt:lpstr>
      <vt:lpstr>Use cases  scenario</vt:lpstr>
      <vt:lpstr>Conclusion</vt:lpstr>
      <vt:lpstr>Thank You!</vt:lpstr>
    </vt:vector>
  </TitlesOfParts>
  <Company>Guild 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Michail M</dc:creator>
  <cp:lastModifiedBy>Michail M</cp:lastModifiedBy>
  <cp:revision>29</cp:revision>
  <dcterms:created xsi:type="dcterms:W3CDTF">2021-12-25T14:41:06Z</dcterms:created>
  <dcterms:modified xsi:type="dcterms:W3CDTF">2021-12-25T17:59:12Z</dcterms:modified>
</cp:coreProperties>
</file>