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0" r:id="rId4"/>
    <p:sldId id="295" r:id="rId5"/>
    <p:sldId id="311" r:id="rId6"/>
    <p:sldId id="312" r:id="rId7"/>
    <p:sldId id="313" r:id="rId8"/>
    <p:sldId id="314" r:id="rId9"/>
    <p:sldId id="315" r:id="rId10"/>
    <p:sldId id="296" r:id="rId11"/>
    <p:sldId id="263" r:id="rId12"/>
    <p:sldId id="291" r:id="rId13"/>
    <p:sldId id="298" r:id="rId14"/>
    <p:sldId id="316" r:id="rId15"/>
    <p:sldId id="317" r:id="rId16"/>
    <p:sldId id="310" r:id="rId17"/>
    <p:sldId id="294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BAD7"/>
    <a:srgbClr val="6FB9D7"/>
    <a:srgbClr val="B3DC27"/>
    <a:srgbClr val="FF7F00"/>
    <a:srgbClr val="808080"/>
    <a:srgbClr val="969696"/>
    <a:srgbClr val="000000"/>
    <a:srgbClr val="333333"/>
    <a:srgbClr val="EC2C0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2" autoAdjust="0"/>
    <p:restoredTop sz="94660"/>
  </p:normalViewPr>
  <p:slideViewPr>
    <p:cSldViewPr>
      <p:cViewPr varScale="1">
        <p:scale>
          <a:sx n="72" d="100"/>
          <a:sy n="72" d="100"/>
        </p:scale>
        <p:origin x="84" y="5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0.42392752989209681"/>
          <c:y val="0.89702568428946383"/>
          <c:w val="0.37668197725284336"/>
          <c:h val="0.1029743157105361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3833475460176471"/>
          <c:y val="8.366422975383282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Compare Results</c:v>
                </c:pt>
              </c:strCache>
            </c:strRef>
          </c:tx>
          <c:dPt>
            <c:idx val="0"/>
            <c:bubble3D val="0"/>
            <c:spPr>
              <a:solidFill>
                <a:srgbClr val="73BAD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4C5-4C2D-A6E0-3BC62C60F74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4C5-4C2D-A6E0-3BC62C60F74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OpenVPN</c:v>
                </c:pt>
                <c:pt idx="1">
                  <c:v>Tor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18.5</c:v>
                </c:pt>
                <c:pt idx="1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4C5-4C2D-A6E0-3BC62C60F74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6230820180155657"/>
          <c:y val="0.89908166979309589"/>
          <c:w val="0.28273067770959587"/>
          <c:h val="5.560020575691149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B2ED546-8F8A-4858-9B77-064528DDE4F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564C571F-D1B3-4946-BC09-AF4FBC849CD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21D34F23-B6F5-4236-873E-F72AA9C91BE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CE75ED08-5ED7-47EE-9655-C3D599D0B37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FC7BC525-42DB-4BDA-890D-4DC7ED7664D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A02233C5-A702-4FEE-87EA-7D9CF97BB0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EBD7E31-A296-4A31-886A-98276D854C4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Freeform 12">
            <a:extLst>
              <a:ext uri="{FF2B5EF4-FFF2-40B4-BE49-F238E27FC236}">
                <a16:creationId xmlns:a16="http://schemas.microsoft.com/office/drawing/2014/main" id="{3C47BA1E-1396-480B-84ED-329FC6D7AD8E}"/>
              </a:ext>
            </a:extLst>
          </p:cNvPr>
          <p:cNvSpPr>
            <a:spLocks/>
          </p:cNvSpPr>
          <p:nvPr/>
        </p:nvSpPr>
        <p:spPr bwMode="gray">
          <a:xfrm>
            <a:off x="-9525" y="2997200"/>
            <a:ext cx="2205038" cy="2663825"/>
          </a:xfrm>
          <a:custGeom>
            <a:avLst/>
            <a:gdLst>
              <a:gd name="T0" fmla="*/ 0 w 1406"/>
              <a:gd name="T1" fmla="*/ 1678 h 1678"/>
              <a:gd name="T2" fmla="*/ 0 w 1406"/>
              <a:gd name="T3" fmla="*/ 1134 h 1678"/>
              <a:gd name="T4" fmla="*/ 1406 w 1406"/>
              <a:gd name="T5" fmla="*/ 0 h 1678"/>
              <a:gd name="T6" fmla="*/ 1406 w 1406"/>
              <a:gd name="T7" fmla="*/ 91 h 1678"/>
              <a:gd name="T8" fmla="*/ 0 w 1406"/>
              <a:gd name="T9" fmla="*/ 1678 h 1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06" h="1678">
                <a:moveTo>
                  <a:pt x="0" y="1678"/>
                </a:moveTo>
                <a:lnTo>
                  <a:pt x="0" y="1134"/>
                </a:lnTo>
                <a:lnTo>
                  <a:pt x="1406" y="0"/>
                </a:lnTo>
                <a:lnTo>
                  <a:pt x="1406" y="91"/>
                </a:lnTo>
                <a:lnTo>
                  <a:pt x="0" y="1678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103" name="Picture 7">
            <a:extLst>
              <a:ext uri="{FF2B5EF4-FFF2-40B4-BE49-F238E27FC236}">
                <a16:creationId xmlns:a16="http://schemas.microsoft.com/office/drawing/2014/main" id="{EBDD682F-B259-4BB0-9F83-A3E00B163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447800" y="1782763"/>
            <a:ext cx="735965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4" name="Freeform 8">
            <a:extLst>
              <a:ext uri="{FF2B5EF4-FFF2-40B4-BE49-F238E27FC236}">
                <a16:creationId xmlns:a16="http://schemas.microsoft.com/office/drawing/2014/main" id="{BDB8F43B-E184-4A6E-88C7-0BAB144808C4}"/>
              </a:ext>
            </a:extLst>
          </p:cNvPr>
          <p:cNvSpPr>
            <a:spLocks/>
          </p:cNvSpPr>
          <p:nvPr/>
        </p:nvSpPr>
        <p:spPr bwMode="gray">
          <a:xfrm>
            <a:off x="568325" y="-9525"/>
            <a:ext cx="1784350" cy="6875463"/>
          </a:xfrm>
          <a:custGeom>
            <a:avLst/>
            <a:gdLst>
              <a:gd name="T0" fmla="*/ 0 w 1124"/>
              <a:gd name="T1" fmla="*/ 0 h 4343"/>
              <a:gd name="T2" fmla="*/ 490 w 1124"/>
              <a:gd name="T3" fmla="*/ 2 h 4343"/>
              <a:gd name="T4" fmla="*/ 1124 w 1124"/>
              <a:gd name="T5" fmla="*/ 1373 h 4343"/>
              <a:gd name="T6" fmla="*/ 1124 w 1124"/>
              <a:gd name="T7" fmla="*/ 2036 h 4343"/>
              <a:gd name="T8" fmla="*/ 889 w 1124"/>
              <a:gd name="T9" fmla="*/ 4343 h 4343"/>
              <a:gd name="T10" fmla="*/ 526 w 1124"/>
              <a:gd name="T11" fmla="*/ 4343 h 4343"/>
              <a:gd name="T12" fmla="*/ 1079 w 1124"/>
              <a:gd name="T13" fmla="*/ 2031 h 4343"/>
              <a:gd name="T14" fmla="*/ 1079 w 1124"/>
              <a:gd name="T15" fmla="*/ 1383 h 4343"/>
              <a:gd name="T16" fmla="*/ 0 w 1124"/>
              <a:gd name="T17" fmla="*/ 0 h 4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24" h="4343">
                <a:moveTo>
                  <a:pt x="0" y="0"/>
                </a:moveTo>
                <a:lnTo>
                  <a:pt x="490" y="2"/>
                </a:lnTo>
                <a:lnTo>
                  <a:pt x="1124" y="1373"/>
                </a:lnTo>
                <a:lnTo>
                  <a:pt x="1124" y="2036"/>
                </a:lnTo>
                <a:lnTo>
                  <a:pt x="889" y="4343"/>
                </a:lnTo>
                <a:lnTo>
                  <a:pt x="526" y="4343"/>
                </a:lnTo>
                <a:lnTo>
                  <a:pt x="1079" y="2031"/>
                </a:lnTo>
                <a:lnTo>
                  <a:pt x="1079" y="138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5" name="Freeform 9">
            <a:extLst>
              <a:ext uri="{FF2B5EF4-FFF2-40B4-BE49-F238E27FC236}">
                <a16:creationId xmlns:a16="http://schemas.microsoft.com/office/drawing/2014/main" id="{6A86B405-ADB0-45B7-ADD0-A4EAEA2F8145}"/>
              </a:ext>
            </a:extLst>
          </p:cNvPr>
          <p:cNvSpPr>
            <a:spLocks/>
          </p:cNvSpPr>
          <p:nvPr/>
        </p:nvSpPr>
        <p:spPr bwMode="gray">
          <a:xfrm>
            <a:off x="-12700" y="-9525"/>
            <a:ext cx="2392363" cy="6880225"/>
          </a:xfrm>
          <a:custGeom>
            <a:avLst/>
            <a:gdLst>
              <a:gd name="T0" fmla="*/ 181 w 1507"/>
              <a:gd name="T1" fmla="*/ 0 h 4334"/>
              <a:gd name="T2" fmla="*/ 1507 w 1507"/>
              <a:gd name="T3" fmla="*/ 1379 h 4334"/>
              <a:gd name="T4" fmla="*/ 1507 w 1507"/>
              <a:gd name="T5" fmla="*/ 2036 h 4334"/>
              <a:gd name="T6" fmla="*/ 727 w 1507"/>
              <a:gd name="T7" fmla="*/ 4334 h 4334"/>
              <a:gd name="T8" fmla="*/ 2 w 1507"/>
              <a:gd name="T9" fmla="*/ 4334 h 4334"/>
              <a:gd name="T10" fmla="*/ 2 w 1507"/>
              <a:gd name="T11" fmla="*/ 4162 h 4334"/>
              <a:gd name="T12" fmla="*/ 1441 w 1507"/>
              <a:gd name="T13" fmla="*/ 1936 h 4334"/>
              <a:gd name="T14" fmla="*/ 1441 w 1507"/>
              <a:gd name="T15" fmla="*/ 1447 h 4334"/>
              <a:gd name="T16" fmla="*/ 8 w 1507"/>
              <a:gd name="T17" fmla="*/ 434 h 4334"/>
              <a:gd name="T18" fmla="*/ 0 w 1507"/>
              <a:gd name="T19" fmla="*/ 6 h 4334"/>
              <a:gd name="T20" fmla="*/ 181 w 1507"/>
              <a:gd name="T21" fmla="*/ 0 h 4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507" h="4334">
                <a:moveTo>
                  <a:pt x="181" y="0"/>
                </a:moveTo>
                <a:lnTo>
                  <a:pt x="1507" y="1379"/>
                </a:lnTo>
                <a:lnTo>
                  <a:pt x="1507" y="2036"/>
                </a:lnTo>
                <a:lnTo>
                  <a:pt x="727" y="4334"/>
                </a:lnTo>
                <a:lnTo>
                  <a:pt x="2" y="4334"/>
                </a:lnTo>
                <a:lnTo>
                  <a:pt x="2" y="4162"/>
                </a:lnTo>
                <a:lnTo>
                  <a:pt x="1441" y="1936"/>
                </a:lnTo>
                <a:lnTo>
                  <a:pt x="1441" y="1447"/>
                </a:lnTo>
                <a:lnTo>
                  <a:pt x="8" y="434"/>
                </a:lnTo>
                <a:lnTo>
                  <a:pt x="0" y="6"/>
                </a:lnTo>
                <a:lnTo>
                  <a:pt x="1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6" name="Freeform 10">
            <a:extLst>
              <a:ext uri="{FF2B5EF4-FFF2-40B4-BE49-F238E27FC236}">
                <a16:creationId xmlns:a16="http://schemas.microsoft.com/office/drawing/2014/main" id="{F6CCE866-328F-49C1-A058-CAC658DCAC6E}"/>
              </a:ext>
            </a:extLst>
          </p:cNvPr>
          <p:cNvSpPr>
            <a:spLocks/>
          </p:cNvSpPr>
          <p:nvPr/>
        </p:nvSpPr>
        <p:spPr bwMode="gray">
          <a:xfrm>
            <a:off x="2557463" y="0"/>
            <a:ext cx="3022600" cy="6858000"/>
          </a:xfrm>
          <a:custGeom>
            <a:avLst/>
            <a:gdLst>
              <a:gd name="T0" fmla="*/ 1904 w 1904"/>
              <a:gd name="T1" fmla="*/ 0 h 4354"/>
              <a:gd name="T2" fmla="*/ 1178 w 1904"/>
              <a:gd name="T3" fmla="*/ 0 h 4354"/>
              <a:gd name="T4" fmla="*/ 0 w 1904"/>
              <a:gd name="T5" fmla="*/ 1342 h 4354"/>
              <a:gd name="T6" fmla="*/ 0 w 1904"/>
              <a:gd name="T7" fmla="*/ 1950 h 4354"/>
              <a:gd name="T8" fmla="*/ 498 w 1904"/>
              <a:gd name="T9" fmla="*/ 4354 h 4354"/>
              <a:gd name="T10" fmla="*/ 1088 w 1904"/>
              <a:gd name="T11" fmla="*/ 4354 h 4354"/>
              <a:gd name="T12" fmla="*/ 44 w 1904"/>
              <a:gd name="T13" fmla="*/ 1985 h 4354"/>
              <a:gd name="T14" fmla="*/ 44 w 1904"/>
              <a:gd name="T15" fmla="*/ 1361 h 4354"/>
              <a:gd name="T16" fmla="*/ 1904 w 1904"/>
              <a:gd name="T17" fmla="*/ 0 h 4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04" h="4354">
                <a:moveTo>
                  <a:pt x="1904" y="0"/>
                </a:moveTo>
                <a:lnTo>
                  <a:pt x="1178" y="0"/>
                </a:lnTo>
                <a:lnTo>
                  <a:pt x="0" y="1342"/>
                </a:lnTo>
                <a:lnTo>
                  <a:pt x="0" y="1950"/>
                </a:lnTo>
                <a:lnTo>
                  <a:pt x="498" y="4354"/>
                </a:lnTo>
                <a:lnTo>
                  <a:pt x="1088" y="4354"/>
                </a:lnTo>
                <a:lnTo>
                  <a:pt x="44" y="1985"/>
                </a:lnTo>
                <a:lnTo>
                  <a:pt x="44" y="1361"/>
                </a:lnTo>
                <a:lnTo>
                  <a:pt x="1904" y="0"/>
                </a:lnTo>
                <a:close/>
              </a:path>
            </a:pathLst>
          </a:custGeom>
          <a:solidFill>
            <a:srgbClr val="D3D3D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7" name="Freeform 11">
            <a:extLst>
              <a:ext uri="{FF2B5EF4-FFF2-40B4-BE49-F238E27FC236}">
                <a16:creationId xmlns:a16="http://schemas.microsoft.com/office/drawing/2014/main" id="{BFAD08D0-D174-44B5-92F9-D66A3703ACFA}"/>
              </a:ext>
            </a:extLst>
          </p:cNvPr>
          <p:cNvSpPr>
            <a:spLocks/>
          </p:cNvSpPr>
          <p:nvPr/>
        </p:nvSpPr>
        <p:spPr bwMode="gray">
          <a:xfrm>
            <a:off x="2959100" y="-14288"/>
            <a:ext cx="2711450" cy="1887538"/>
          </a:xfrm>
          <a:custGeom>
            <a:avLst/>
            <a:gdLst>
              <a:gd name="T0" fmla="*/ 1708 w 1708"/>
              <a:gd name="T1" fmla="*/ 1 h 1189"/>
              <a:gd name="T2" fmla="*/ 1379 w 1708"/>
              <a:gd name="T3" fmla="*/ 0 h 1189"/>
              <a:gd name="T4" fmla="*/ 0 w 1708"/>
              <a:gd name="T5" fmla="*/ 1189 h 1189"/>
              <a:gd name="T6" fmla="*/ 1708 w 1708"/>
              <a:gd name="T7" fmla="*/ 1 h 1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08" h="1189">
                <a:moveTo>
                  <a:pt x="1708" y="1"/>
                </a:moveTo>
                <a:lnTo>
                  <a:pt x="1379" y="0"/>
                </a:lnTo>
                <a:lnTo>
                  <a:pt x="0" y="1189"/>
                </a:lnTo>
                <a:lnTo>
                  <a:pt x="1708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9" name="Freeform 13">
            <a:extLst>
              <a:ext uri="{FF2B5EF4-FFF2-40B4-BE49-F238E27FC236}">
                <a16:creationId xmlns:a16="http://schemas.microsoft.com/office/drawing/2014/main" id="{B8307585-6ED2-41EC-AD97-AA6ADBA45F59}"/>
              </a:ext>
            </a:extLst>
          </p:cNvPr>
          <p:cNvSpPr>
            <a:spLocks/>
          </p:cNvSpPr>
          <p:nvPr/>
        </p:nvSpPr>
        <p:spPr bwMode="gray">
          <a:xfrm>
            <a:off x="2498725" y="-9525"/>
            <a:ext cx="6105525" cy="6867525"/>
          </a:xfrm>
          <a:custGeom>
            <a:avLst/>
            <a:gdLst>
              <a:gd name="T0" fmla="*/ 3665 w 3846"/>
              <a:gd name="T1" fmla="*/ 0 h 4354"/>
              <a:gd name="T2" fmla="*/ 2122 w 3846"/>
              <a:gd name="T3" fmla="*/ 0 h 4354"/>
              <a:gd name="T4" fmla="*/ 0 w 3846"/>
              <a:gd name="T5" fmla="*/ 1339 h 4354"/>
              <a:gd name="T6" fmla="*/ 0 w 3846"/>
              <a:gd name="T7" fmla="*/ 1950 h 4354"/>
              <a:gd name="T8" fmla="*/ 1215 w 3846"/>
              <a:gd name="T9" fmla="*/ 4354 h 4354"/>
              <a:gd name="T10" fmla="*/ 1941 w 3846"/>
              <a:gd name="T11" fmla="*/ 4354 h 4354"/>
              <a:gd name="T12" fmla="*/ 72 w 3846"/>
              <a:gd name="T13" fmla="*/ 1877 h 4354"/>
              <a:gd name="T14" fmla="*/ 72 w 3846"/>
              <a:gd name="T15" fmla="*/ 1361 h 4354"/>
              <a:gd name="T16" fmla="*/ 3846 w 3846"/>
              <a:gd name="T17" fmla="*/ 0 h 4354"/>
              <a:gd name="T18" fmla="*/ 2122 w 3846"/>
              <a:gd name="T19" fmla="*/ 0 h 4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846" h="4354">
                <a:moveTo>
                  <a:pt x="3665" y="0"/>
                </a:moveTo>
                <a:lnTo>
                  <a:pt x="2122" y="0"/>
                </a:lnTo>
                <a:lnTo>
                  <a:pt x="0" y="1339"/>
                </a:lnTo>
                <a:lnTo>
                  <a:pt x="0" y="1950"/>
                </a:lnTo>
                <a:lnTo>
                  <a:pt x="1215" y="4354"/>
                </a:lnTo>
                <a:lnTo>
                  <a:pt x="1941" y="4354"/>
                </a:lnTo>
                <a:lnTo>
                  <a:pt x="72" y="1877"/>
                </a:lnTo>
                <a:lnTo>
                  <a:pt x="72" y="1361"/>
                </a:lnTo>
                <a:lnTo>
                  <a:pt x="3846" y="0"/>
                </a:lnTo>
                <a:lnTo>
                  <a:pt x="2122" y="0"/>
                </a:lnTo>
              </a:path>
            </a:pathLst>
          </a:cu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0" name="Freeform 14">
            <a:extLst>
              <a:ext uri="{FF2B5EF4-FFF2-40B4-BE49-F238E27FC236}">
                <a16:creationId xmlns:a16="http://schemas.microsoft.com/office/drawing/2014/main" id="{D062673A-E509-4A24-B7F1-593BCB94B204}"/>
              </a:ext>
            </a:extLst>
          </p:cNvPr>
          <p:cNvSpPr>
            <a:spLocks/>
          </p:cNvSpPr>
          <p:nvPr/>
        </p:nvSpPr>
        <p:spPr bwMode="gray">
          <a:xfrm>
            <a:off x="-9525" y="185738"/>
            <a:ext cx="2246313" cy="5984875"/>
          </a:xfrm>
          <a:custGeom>
            <a:avLst/>
            <a:gdLst>
              <a:gd name="T0" fmla="*/ 0 w 1415"/>
              <a:gd name="T1" fmla="*/ 0 h 3770"/>
              <a:gd name="T2" fmla="*/ 1415 w 1415"/>
              <a:gd name="T3" fmla="*/ 1197 h 3770"/>
              <a:gd name="T4" fmla="*/ 1415 w 1415"/>
              <a:gd name="T5" fmla="*/ 1862 h 3770"/>
              <a:gd name="T6" fmla="*/ 0 w 1415"/>
              <a:gd name="T7" fmla="*/ 3770 h 3770"/>
              <a:gd name="T8" fmla="*/ 0 w 1415"/>
              <a:gd name="T9" fmla="*/ 3272 h 3770"/>
              <a:gd name="T10" fmla="*/ 1376 w 1415"/>
              <a:gd name="T11" fmla="*/ 1801 h 3770"/>
              <a:gd name="T12" fmla="*/ 1376 w 1415"/>
              <a:gd name="T13" fmla="*/ 1272 h 3770"/>
              <a:gd name="T14" fmla="*/ 6 w 1415"/>
              <a:gd name="T15" fmla="*/ 962 h 3770"/>
              <a:gd name="T16" fmla="*/ 0 w 1415"/>
              <a:gd name="T17" fmla="*/ 0 h 3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15" h="3770">
                <a:moveTo>
                  <a:pt x="0" y="0"/>
                </a:moveTo>
                <a:lnTo>
                  <a:pt x="1415" y="1197"/>
                </a:lnTo>
                <a:lnTo>
                  <a:pt x="1415" y="1862"/>
                </a:lnTo>
                <a:lnTo>
                  <a:pt x="0" y="3770"/>
                </a:lnTo>
                <a:lnTo>
                  <a:pt x="0" y="3272"/>
                </a:lnTo>
                <a:lnTo>
                  <a:pt x="1376" y="1801"/>
                </a:lnTo>
                <a:lnTo>
                  <a:pt x="1376" y="1272"/>
                </a:lnTo>
                <a:lnTo>
                  <a:pt x="6" y="9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1" name="Freeform 15">
            <a:extLst>
              <a:ext uri="{FF2B5EF4-FFF2-40B4-BE49-F238E27FC236}">
                <a16:creationId xmlns:a16="http://schemas.microsoft.com/office/drawing/2014/main" id="{388939D2-E8D0-4E39-A81C-E6E1BAD3F5D1}"/>
              </a:ext>
            </a:extLst>
          </p:cNvPr>
          <p:cNvSpPr>
            <a:spLocks/>
          </p:cNvSpPr>
          <p:nvPr/>
        </p:nvSpPr>
        <p:spPr bwMode="gray">
          <a:xfrm>
            <a:off x="2608263" y="642938"/>
            <a:ext cx="6540500" cy="6215062"/>
          </a:xfrm>
          <a:custGeom>
            <a:avLst/>
            <a:gdLst>
              <a:gd name="T0" fmla="*/ 4115 w 4120"/>
              <a:gd name="T1" fmla="*/ 0 h 3915"/>
              <a:gd name="T2" fmla="*/ 4120 w 4120"/>
              <a:gd name="T3" fmla="*/ 500 h 3915"/>
              <a:gd name="T4" fmla="*/ 61 w 4120"/>
              <a:gd name="T5" fmla="*/ 1059 h 3915"/>
              <a:gd name="T6" fmla="*/ 61 w 4120"/>
              <a:gd name="T7" fmla="*/ 1466 h 3915"/>
              <a:gd name="T8" fmla="*/ 2419 w 4120"/>
              <a:gd name="T9" fmla="*/ 3915 h 3915"/>
              <a:gd name="T10" fmla="*/ 1830 w 4120"/>
              <a:gd name="T11" fmla="*/ 3915 h 3915"/>
              <a:gd name="T12" fmla="*/ 0 w 4120"/>
              <a:gd name="T13" fmla="*/ 1449 h 3915"/>
              <a:gd name="T14" fmla="*/ 0 w 4120"/>
              <a:gd name="T15" fmla="*/ 967 h 3915"/>
              <a:gd name="T16" fmla="*/ 4115 w 4120"/>
              <a:gd name="T17" fmla="*/ 0 h 3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20" h="3915">
                <a:moveTo>
                  <a:pt x="4115" y="0"/>
                </a:moveTo>
                <a:lnTo>
                  <a:pt x="4120" y="500"/>
                </a:lnTo>
                <a:lnTo>
                  <a:pt x="61" y="1059"/>
                </a:lnTo>
                <a:lnTo>
                  <a:pt x="61" y="1466"/>
                </a:lnTo>
                <a:lnTo>
                  <a:pt x="2419" y="3915"/>
                </a:lnTo>
                <a:lnTo>
                  <a:pt x="1830" y="3915"/>
                </a:lnTo>
                <a:lnTo>
                  <a:pt x="0" y="1449"/>
                </a:lnTo>
                <a:lnTo>
                  <a:pt x="0" y="967"/>
                </a:lnTo>
                <a:lnTo>
                  <a:pt x="4115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2" name="Freeform 16">
            <a:extLst>
              <a:ext uri="{FF2B5EF4-FFF2-40B4-BE49-F238E27FC236}">
                <a16:creationId xmlns:a16="http://schemas.microsoft.com/office/drawing/2014/main" id="{315934E8-AB42-434D-BB5E-DE764CA89EF8}"/>
              </a:ext>
            </a:extLst>
          </p:cNvPr>
          <p:cNvSpPr>
            <a:spLocks/>
          </p:cNvSpPr>
          <p:nvPr/>
        </p:nvSpPr>
        <p:spPr bwMode="gray">
          <a:xfrm>
            <a:off x="2586038" y="-17463"/>
            <a:ext cx="6557962" cy="6875463"/>
          </a:xfrm>
          <a:custGeom>
            <a:avLst/>
            <a:gdLst>
              <a:gd name="T0" fmla="*/ 4131 w 4131"/>
              <a:gd name="T1" fmla="*/ 0 h 4348"/>
              <a:gd name="T2" fmla="*/ 4126 w 4131"/>
              <a:gd name="T3" fmla="*/ 494 h 4348"/>
              <a:gd name="T4" fmla="*/ 55 w 4131"/>
              <a:gd name="T5" fmla="*/ 1404 h 4348"/>
              <a:gd name="T6" fmla="*/ 55 w 4131"/>
              <a:gd name="T7" fmla="*/ 1853 h 4348"/>
              <a:gd name="T8" fmla="*/ 3156 w 4131"/>
              <a:gd name="T9" fmla="*/ 4348 h 4348"/>
              <a:gd name="T10" fmla="*/ 2067 w 4131"/>
              <a:gd name="T11" fmla="*/ 4348 h 4348"/>
              <a:gd name="T12" fmla="*/ 0 w 4131"/>
              <a:gd name="T13" fmla="*/ 1882 h 4348"/>
              <a:gd name="T14" fmla="*/ 0 w 4131"/>
              <a:gd name="T15" fmla="*/ 1355 h 4348"/>
              <a:gd name="T16" fmla="*/ 3615 w 4131"/>
              <a:gd name="T17" fmla="*/ 0 h 4348"/>
              <a:gd name="T18" fmla="*/ 4131 w 4131"/>
              <a:gd name="T19" fmla="*/ 0 h 4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31" h="4348">
                <a:moveTo>
                  <a:pt x="4131" y="0"/>
                </a:moveTo>
                <a:lnTo>
                  <a:pt x="4126" y="494"/>
                </a:lnTo>
                <a:lnTo>
                  <a:pt x="55" y="1404"/>
                </a:lnTo>
                <a:lnTo>
                  <a:pt x="55" y="1853"/>
                </a:lnTo>
                <a:lnTo>
                  <a:pt x="3156" y="4348"/>
                </a:lnTo>
                <a:lnTo>
                  <a:pt x="2067" y="4348"/>
                </a:lnTo>
                <a:lnTo>
                  <a:pt x="0" y="1882"/>
                </a:lnTo>
                <a:lnTo>
                  <a:pt x="0" y="1355"/>
                </a:lnTo>
                <a:lnTo>
                  <a:pt x="3615" y="0"/>
                </a:lnTo>
                <a:lnTo>
                  <a:pt x="41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3" name="Freeform 17">
            <a:extLst>
              <a:ext uri="{FF2B5EF4-FFF2-40B4-BE49-F238E27FC236}">
                <a16:creationId xmlns:a16="http://schemas.microsoft.com/office/drawing/2014/main" id="{17361249-FC90-4861-839B-84F0D5D69CB1}"/>
              </a:ext>
            </a:extLst>
          </p:cNvPr>
          <p:cNvSpPr>
            <a:spLocks/>
          </p:cNvSpPr>
          <p:nvPr/>
        </p:nvSpPr>
        <p:spPr bwMode="gray">
          <a:xfrm>
            <a:off x="2771775" y="-26988"/>
            <a:ext cx="5761038" cy="2087563"/>
          </a:xfrm>
          <a:custGeom>
            <a:avLst/>
            <a:gdLst>
              <a:gd name="T0" fmla="*/ 0 w 3629"/>
              <a:gd name="T1" fmla="*/ 1315 h 1315"/>
              <a:gd name="T2" fmla="*/ 2858 w 3629"/>
              <a:gd name="T3" fmla="*/ 0 h 1315"/>
              <a:gd name="T4" fmla="*/ 3629 w 3629"/>
              <a:gd name="T5" fmla="*/ 0 h 1315"/>
              <a:gd name="T6" fmla="*/ 0 w 3629"/>
              <a:gd name="T7" fmla="*/ 1315 h 1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29" h="1315">
                <a:moveTo>
                  <a:pt x="0" y="1315"/>
                </a:moveTo>
                <a:lnTo>
                  <a:pt x="2858" y="0"/>
                </a:lnTo>
                <a:lnTo>
                  <a:pt x="3629" y="0"/>
                </a:lnTo>
                <a:lnTo>
                  <a:pt x="0" y="1315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4" name="Freeform 18">
            <a:extLst>
              <a:ext uri="{FF2B5EF4-FFF2-40B4-BE49-F238E27FC236}">
                <a16:creationId xmlns:a16="http://schemas.microsoft.com/office/drawing/2014/main" id="{4A16C3E3-83D3-479C-9B5E-2DF31324DF6E}"/>
              </a:ext>
            </a:extLst>
          </p:cNvPr>
          <p:cNvSpPr>
            <a:spLocks/>
          </p:cNvSpPr>
          <p:nvPr/>
        </p:nvSpPr>
        <p:spPr bwMode="gray">
          <a:xfrm>
            <a:off x="2555875" y="2924175"/>
            <a:ext cx="3384550" cy="3944938"/>
          </a:xfrm>
          <a:custGeom>
            <a:avLst/>
            <a:gdLst>
              <a:gd name="T0" fmla="*/ 0 w 2132"/>
              <a:gd name="T1" fmla="*/ 0 h 2495"/>
              <a:gd name="T2" fmla="*/ 2132 w 2132"/>
              <a:gd name="T3" fmla="*/ 2495 h 2495"/>
              <a:gd name="T4" fmla="*/ 1814 w 2132"/>
              <a:gd name="T5" fmla="*/ 2495 h 2495"/>
              <a:gd name="T6" fmla="*/ 0 w 2132"/>
              <a:gd name="T7" fmla="*/ 0 h 24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32" h="2495">
                <a:moveTo>
                  <a:pt x="0" y="0"/>
                </a:moveTo>
                <a:lnTo>
                  <a:pt x="2132" y="2495"/>
                </a:lnTo>
                <a:lnTo>
                  <a:pt x="1814" y="24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5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0" name="Freeform 24">
            <a:extLst>
              <a:ext uri="{FF2B5EF4-FFF2-40B4-BE49-F238E27FC236}">
                <a16:creationId xmlns:a16="http://schemas.microsoft.com/office/drawing/2014/main" id="{CE26FA23-EDC5-443F-A072-FCED41009E8A}"/>
              </a:ext>
            </a:extLst>
          </p:cNvPr>
          <p:cNvSpPr>
            <a:spLocks/>
          </p:cNvSpPr>
          <p:nvPr/>
        </p:nvSpPr>
        <p:spPr bwMode="gray">
          <a:xfrm>
            <a:off x="-19050" y="180975"/>
            <a:ext cx="2262188" cy="1914525"/>
          </a:xfrm>
          <a:custGeom>
            <a:avLst/>
            <a:gdLst>
              <a:gd name="T0" fmla="*/ 1425 w 1425"/>
              <a:gd name="T1" fmla="*/ 1206 h 1206"/>
              <a:gd name="T2" fmla="*/ 0 w 1425"/>
              <a:gd name="T3" fmla="*/ 0 h 1206"/>
              <a:gd name="T4" fmla="*/ 0 w 1425"/>
              <a:gd name="T5" fmla="*/ 186 h 1206"/>
              <a:gd name="T6" fmla="*/ 1425 w 1425"/>
              <a:gd name="T7" fmla="*/ 1206 h 1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25" h="1206">
                <a:moveTo>
                  <a:pt x="1425" y="1206"/>
                </a:moveTo>
                <a:lnTo>
                  <a:pt x="0" y="0"/>
                </a:lnTo>
                <a:lnTo>
                  <a:pt x="0" y="186"/>
                </a:lnTo>
                <a:lnTo>
                  <a:pt x="1425" y="1206"/>
                </a:lnTo>
                <a:close/>
              </a:path>
            </a:pathLst>
          </a:custGeom>
          <a:solidFill>
            <a:srgbClr val="333333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1" name="Freeform 25">
            <a:extLst>
              <a:ext uri="{FF2B5EF4-FFF2-40B4-BE49-F238E27FC236}">
                <a16:creationId xmlns:a16="http://schemas.microsoft.com/office/drawing/2014/main" id="{A7EC1909-909A-4A8F-8C59-D61622A7DE2C}"/>
              </a:ext>
            </a:extLst>
          </p:cNvPr>
          <p:cNvSpPr>
            <a:spLocks/>
          </p:cNvSpPr>
          <p:nvPr/>
        </p:nvSpPr>
        <p:spPr bwMode="gray">
          <a:xfrm>
            <a:off x="-12700" y="3105150"/>
            <a:ext cx="2327275" cy="3762375"/>
          </a:xfrm>
          <a:custGeom>
            <a:avLst/>
            <a:gdLst>
              <a:gd name="T0" fmla="*/ 0 w 1466"/>
              <a:gd name="T1" fmla="*/ 2248 h 2370"/>
              <a:gd name="T2" fmla="*/ 1466 w 1466"/>
              <a:gd name="T3" fmla="*/ 0 h 2370"/>
              <a:gd name="T4" fmla="*/ 194 w 1466"/>
              <a:gd name="T5" fmla="*/ 2370 h 2370"/>
              <a:gd name="T6" fmla="*/ 4 w 1466"/>
              <a:gd name="T7" fmla="*/ 2364 h 2370"/>
              <a:gd name="T8" fmla="*/ 0 w 1466"/>
              <a:gd name="T9" fmla="*/ 2248 h 2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66" h="2370">
                <a:moveTo>
                  <a:pt x="0" y="2248"/>
                </a:moveTo>
                <a:lnTo>
                  <a:pt x="1466" y="0"/>
                </a:lnTo>
                <a:lnTo>
                  <a:pt x="194" y="2370"/>
                </a:lnTo>
                <a:lnTo>
                  <a:pt x="4" y="2364"/>
                </a:lnTo>
                <a:lnTo>
                  <a:pt x="0" y="2248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2" name="Freeform 26">
            <a:extLst>
              <a:ext uri="{FF2B5EF4-FFF2-40B4-BE49-F238E27FC236}">
                <a16:creationId xmlns:a16="http://schemas.microsoft.com/office/drawing/2014/main" id="{CAB7F20F-7005-47BB-AF7A-9503D54B010A}"/>
              </a:ext>
            </a:extLst>
          </p:cNvPr>
          <p:cNvSpPr>
            <a:spLocks/>
          </p:cNvSpPr>
          <p:nvPr/>
        </p:nvSpPr>
        <p:spPr bwMode="gray">
          <a:xfrm>
            <a:off x="-9525" y="1403350"/>
            <a:ext cx="2317750" cy="5265738"/>
          </a:xfrm>
          <a:custGeom>
            <a:avLst/>
            <a:gdLst>
              <a:gd name="T0" fmla="*/ 6 w 1460"/>
              <a:gd name="T1" fmla="*/ 0 h 3317"/>
              <a:gd name="T2" fmla="*/ 6 w 1460"/>
              <a:gd name="T3" fmla="*/ 643 h 3317"/>
              <a:gd name="T4" fmla="*/ 1410 w 1460"/>
              <a:gd name="T5" fmla="*/ 564 h 3317"/>
              <a:gd name="T6" fmla="*/ 1410 w 1460"/>
              <a:gd name="T7" fmla="*/ 1049 h 3317"/>
              <a:gd name="T8" fmla="*/ 0 w 1460"/>
              <a:gd name="T9" fmla="*/ 2852 h 3317"/>
              <a:gd name="T10" fmla="*/ 0 w 1460"/>
              <a:gd name="T11" fmla="*/ 3317 h 3317"/>
              <a:gd name="T12" fmla="*/ 1460 w 1460"/>
              <a:gd name="T13" fmla="*/ 1062 h 3317"/>
              <a:gd name="T14" fmla="*/ 1460 w 1460"/>
              <a:gd name="T15" fmla="*/ 505 h 3317"/>
              <a:gd name="T16" fmla="*/ 6 w 1460"/>
              <a:gd name="T17" fmla="*/ 0 h 3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60" h="3317">
                <a:moveTo>
                  <a:pt x="6" y="0"/>
                </a:moveTo>
                <a:lnTo>
                  <a:pt x="6" y="643"/>
                </a:lnTo>
                <a:lnTo>
                  <a:pt x="1410" y="564"/>
                </a:lnTo>
                <a:lnTo>
                  <a:pt x="1410" y="1049"/>
                </a:lnTo>
                <a:lnTo>
                  <a:pt x="0" y="2852"/>
                </a:lnTo>
                <a:lnTo>
                  <a:pt x="0" y="3317"/>
                </a:lnTo>
                <a:lnTo>
                  <a:pt x="1460" y="1062"/>
                </a:lnTo>
                <a:lnTo>
                  <a:pt x="1460" y="505"/>
                </a:lnTo>
                <a:lnTo>
                  <a:pt x="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32" name="Group 36">
            <a:extLst>
              <a:ext uri="{FF2B5EF4-FFF2-40B4-BE49-F238E27FC236}">
                <a16:creationId xmlns:a16="http://schemas.microsoft.com/office/drawing/2014/main" id="{088DC810-B187-43AD-8D50-57C93DDFD9E1}"/>
              </a:ext>
            </a:extLst>
          </p:cNvPr>
          <p:cNvGrpSpPr>
            <a:grpSpLocks/>
          </p:cNvGrpSpPr>
          <p:nvPr/>
        </p:nvGrpSpPr>
        <p:grpSpPr bwMode="auto">
          <a:xfrm>
            <a:off x="0" y="-19050"/>
            <a:ext cx="9153525" cy="6886575"/>
            <a:chOff x="0" y="0"/>
            <a:chExt cx="5760" cy="4326"/>
          </a:xfrm>
        </p:grpSpPr>
        <p:pic>
          <p:nvPicPr>
            <p:cNvPr id="4131" name="Picture 35">
              <a:extLst>
                <a:ext uri="{FF2B5EF4-FFF2-40B4-BE49-F238E27FC236}">
                  <a16:creationId xmlns:a16="http://schemas.microsoft.com/office/drawing/2014/main" id="{4B154F3C-293B-486F-85A9-BBEDCD87CF2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0" y="0"/>
              <a:ext cx="5760" cy="43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23" name="Rectangle 27">
              <a:extLst>
                <a:ext uri="{FF2B5EF4-FFF2-40B4-BE49-F238E27FC236}">
                  <a16:creationId xmlns:a16="http://schemas.microsoft.com/office/drawing/2014/main" id="{22300445-1AC2-472E-8C21-C77793DF83C5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212" y="462"/>
              <a:ext cx="5334" cy="3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00" name="Rectangle 4">
            <a:extLst>
              <a:ext uri="{FF2B5EF4-FFF2-40B4-BE49-F238E27FC236}">
                <a16:creationId xmlns:a16="http://schemas.microsoft.com/office/drawing/2014/main" id="{BEED128D-B3B7-4ACA-B205-1C45E25FFFE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871FFDE9-7FC9-4E2B-886E-654CCDD5FC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85838" y="3817937"/>
            <a:ext cx="7772400" cy="88582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en-US" noProof="0" dirty="0"/>
              <a:t>Click to edit Master title style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42B7EA2E-AB7C-470B-B0E3-471446DCE7B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629150" y="3505200"/>
            <a:ext cx="4129088" cy="457200"/>
          </a:xfrm>
        </p:spPr>
        <p:txBody>
          <a:bodyPr/>
          <a:lstStyle>
            <a:lvl1pPr marL="0" indent="0" algn="dist">
              <a:buFontTx/>
              <a:buNone/>
              <a:defRPr sz="2000" b="1">
                <a:solidFill>
                  <a:srgbClr val="777777"/>
                </a:solidFill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4126" name="Text Box 30">
            <a:extLst>
              <a:ext uri="{FF2B5EF4-FFF2-40B4-BE49-F238E27FC236}">
                <a16:creationId xmlns:a16="http://schemas.microsoft.com/office/drawing/2014/main" id="{1F592671-2E77-4436-A20B-BFB6DA9B169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230256" y="5781675"/>
            <a:ext cx="152798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en-US" sz="1600" dirty="0">
                <a:latin typeface="Times New Roman" panose="02020603050405020304" pitchFamily="18" charset="0"/>
              </a:rPr>
              <a:t>Michail Markou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2A5F4B9C-D3DE-47AC-9DB0-019D833D263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507267F3-D9F0-4E20-9DE0-9DC3B11790A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F947521-52D5-4E92-B251-EB5753E0A63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146" name="Rectangle 50">
            <a:extLst>
              <a:ext uri="{FF2B5EF4-FFF2-40B4-BE49-F238E27FC236}">
                <a16:creationId xmlns:a16="http://schemas.microsoft.com/office/drawing/2014/main" id="{6806E48F-656D-45DC-8ABC-F533B4975999}"/>
              </a:ext>
            </a:extLst>
          </p:cNvPr>
          <p:cNvSpPr>
            <a:spLocks noChangeArrowheads="1"/>
          </p:cNvSpPr>
          <p:nvPr/>
        </p:nvSpPr>
        <p:spPr bwMode="gray">
          <a:xfrm>
            <a:off x="341313" y="722313"/>
            <a:ext cx="8478837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713CF-79BB-4BCE-9FDB-BEA9063A1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81B419-AA90-4ECA-BEE1-4A9C8892F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40D5D-F200-4EEA-BB29-B68E98578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09D19-B184-4294-BEC8-197720701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D65C3-19DB-4BBB-8AF0-CE0DEC4FF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8B17A7-0030-4655-9D28-E9FCEE0F02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099811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34D360-5D72-422B-B04D-9A9DA27545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198438"/>
            <a:ext cx="2057400" cy="5927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CDF527-B721-44B5-A729-A1A785319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198438"/>
            <a:ext cx="6019800" cy="59277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B38B0-FA3A-49B8-965A-5993BDDD0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43892-0CEF-4F55-A088-89C922CCE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612B2-F44C-4A4B-8A13-06CA5AC48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AA1613-39AF-4C80-9E6C-6E3A596C86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089382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07B2C-306A-499D-B258-95A01D809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288" y="198438"/>
            <a:ext cx="6302375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4B8F344E-DE80-4C3B-B54B-7958E221C55E}"/>
              </a:ext>
            </a:extLst>
          </p:cNvPr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6AC2E-6190-4BA7-AF0E-17622C6D7D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83325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B9B72-EF8F-40DA-8116-777BFF93D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47D4E-6CCC-430A-B958-96CDD7A4C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83325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fld id="{F3DFBF38-F2D6-4FAC-8A0B-847806A142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493304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22906-127C-4990-B4EC-CB96A66AA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5878E-2136-4B4B-842E-CEC21DDFD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C3A4F-4D9A-429D-B5E1-09057899A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5448E-EDD4-4D8B-97D2-7F93972C1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8030A-05B4-454A-A604-7D0532B76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620189-6BBE-471A-885F-978BE219C4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60617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AEE34-C8AB-47F3-B699-05CCBBDAF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ED04A-3DA2-487E-85A8-1B706A82E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5957D-0BA0-4034-871E-21E8C356D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5B6FA-5EB4-4654-B14E-4ACA70F80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5BA73-4354-4DB9-9D32-0C8D2BB86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3D8EB7-6781-4E22-8415-537C966DD9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296603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6E1FB-FD0B-4B84-BCA7-71D4F8789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0DB6F-A7F9-4D52-AD62-CCABB00176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65FD9C-12F3-4F7B-AC0F-20C7D1E199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AC21FE-CB67-45A3-9850-934673FA7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3E9D38-983F-4179-A17C-C29CD871E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3C752-0DA3-4736-B01C-E51945F49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FE6562-17B6-4A46-9EC9-E7C3352DAF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586860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B413E-5434-497F-BBFA-B9BC5F625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44A14-C258-4F77-BEDC-B016DCA9A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D7F669-9822-4CCC-A909-D3C289B89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D6A906-0F83-469F-925C-D1C7819BC5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A40045-AE4C-48D8-8B2A-0C45A27A75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7CC0E0-B03A-4C51-90B5-3C46A5944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7BD6E0-3A36-406D-BA50-D9DB4D3CF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48F23A-C223-4AE9-824A-14D97B4DA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6ED9F1-9409-4B50-A6C4-1989172526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865628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19019-1BE7-4023-B5D1-738B83C01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7F8F48-441F-4E7B-80E4-4A2FC2E59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1EAE20-621F-4F2C-B5E6-C110390F7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91A70A-1BE0-4A21-A428-00BD5F574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A56480-B4BB-4C2F-BFB3-96309FCE3F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164581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668AE6-A290-4A44-AE7D-FD4A35A60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763264-FD82-4549-AAF9-9F6F73D5A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695667-2868-4F7D-8C8E-299018822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C87C96-627D-43B5-95EB-49AA354E08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59280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FDEF1-7F82-47D8-84E0-16D362848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1C4DB-9752-4404-8DF7-A66E3201E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8EE85A-BAB2-4089-B6D6-A3E7B93B1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3A58E6-D017-4D6D-917A-3FA8DC27D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AC0615-21A7-4E9E-B9DB-4D451C96C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417E5-84AF-4FBF-9452-48ECB5706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2DF2B4-6AAB-4706-A7DD-3875F94EEE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89385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26142-4B3F-4F1D-A373-AB4C2620E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634A5B-1D57-4566-BA2A-4CDCF4F4A9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0A4EC0-674A-41AB-9932-A2EDB7E2D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333BFD-7DAA-4D58-BAC2-F31604ED7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35879-1CC9-4930-96C9-CB085F830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502FD-DEA2-4AAB-AAC0-9DE5379E6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5DE8E9-BD3E-49A1-A212-B674949D69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402943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Freeform 9">
            <a:extLst>
              <a:ext uri="{FF2B5EF4-FFF2-40B4-BE49-F238E27FC236}">
                <a16:creationId xmlns:a16="http://schemas.microsoft.com/office/drawing/2014/main" id="{845BCD68-8BFB-4279-B1E1-C65E745DCCE6}"/>
              </a:ext>
            </a:extLst>
          </p:cNvPr>
          <p:cNvSpPr>
            <a:spLocks/>
          </p:cNvSpPr>
          <p:nvPr/>
        </p:nvSpPr>
        <p:spPr bwMode="gray">
          <a:xfrm>
            <a:off x="7658100" y="0"/>
            <a:ext cx="1104900" cy="6848475"/>
          </a:xfrm>
          <a:custGeom>
            <a:avLst/>
            <a:gdLst>
              <a:gd name="T0" fmla="*/ 312 w 696"/>
              <a:gd name="T1" fmla="*/ 0 h 4314"/>
              <a:gd name="T2" fmla="*/ 528 w 696"/>
              <a:gd name="T3" fmla="*/ 444 h 4314"/>
              <a:gd name="T4" fmla="*/ 696 w 696"/>
              <a:gd name="T5" fmla="*/ 960 h 4314"/>
              <a:gd name="T6" fmla="*/ 426 w 696"/>
              <a:gd name="T7" fmla="*/ 4314 h 4314"/>
              <a:gd name="T8" fmla="*/ 108 w 696"/>
              <a:gd name="T9" fmla="*/ 4314 h 4314"/>
              <a:gd name="T10" fmla="*/ 648 w 696"/>
              <a:gd name="T11" fmla="*/ 960 h 4314"/>
              <a:gd name="T12" fmla="*/ 456 w 696"/>
              <a:gd name="T13" fmla="*/ 432 h 4314"/>
              <a:gd name="T14" fmla="*/ 0 w 696"/>
              <a:gd name="T15" fmla="*/ 0 h 4314"/>
              <a:gd name="T16" fmla="*/ 312 w 696"/>
              <a:gd name="T17" fmla="*/ 0 h 4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96" h="4314">
                <a:moveTo>
                  <a:pt x="312" y="0"/>
                </a:moveTo>
                <a:lnTo>
                  <a:pt x="528" y="444"/>
                </a:lnTo>
                <a:lnTo>
                  <a:pt x="696" y="960"/>
                </a:lnTo>
                <a:lnTo>
                  <a:pt x="426" y="4314"/>
                </a:lnTo>
                <a:lnTo>
                  <a:pt x="108" y="4314"/>
                </a:lnTo>
                <a:lnTo>
                  <a:pt x="648" y="960"/>
                </a:lnTo>
                <a:lnTo>
                  <a:pt x="456" y="432"/>
                </a:lnTo>
                <a:lnTo>
                  <a:pt x="0" y="0"/>
                </a:lnTo>
                <a:lnTo>
                  <a:pt x="312" y="0"/>
                </a:lnTo>
                <a:close/>
              </a:path>
            </a:pathLst>
          </a:cu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" name="Freeform 10">
            <a:extLst>
              <a:ext uri="{FF2B5EF4-FFF2-40B4-BE49-F238E27FC236}">
                <a16:creationId xmlns:a16="http://schemas.microsoft.com/office/drawing/2014/main" id="{A41A3334-8C42-4B3C-A747-D4D98F5F11BF}"/>
              </a:ext>
            </a:extLst>
          </p:cNvPr>
          <p:cNvSpPr>
            <a:spLocks/>
          </p:cNvSpPr>
          <p:nvPr/>
        </p:nvSpPr>
        <p:spPr bwMode="gray">
          <a:xfrm>
            <a:off x="1066800" y="0"/>
            <a:ext cx="7543800" cy="6858000"/>
          </a:xfrm>
          <a:custGeom>
            <a:avLst/>
            <a:gdLst>
              <a:gd name="T0" fmla="*/ 0 w 4752"/>
              <a:gd name="T1" fmla="*/ 0 h 4320"/>
              <a:gd name="T2" fmla="*/ 1536 w 4752"/>
              <a:gd name="T3" fmla="*/ 0 h 4320"/>
              <a:gd name="T4" fmla="*/ 4590 w 4752"/>
              <a:gd name="T5" fmla="*/ 450 h 4320"/>
              <a:gd name="T6" fmla="*/ 4752 w 4752"/>
              <a:gd name="T7" fmla="*/ 972 h 4320"/>
              <a:gd name="T8" fmla="*/ 3600 w 4752"/>
              <a:gd name="T9" fmla="*/ 4320 h 4320"/>
              <a:gd name="T10" fmla="*/ 3312 w 4752"/>
              <a:gd name="T11" fmla="*/ 4320 h 4320"/>
              <a:gd name="T12" fmla="*/ 4712 w 4752"/>
              <a:gd name="T13" fmla="*/ 994 h 4320"/>
              <a:gd name="T14" fmla="*/ 4518 w 4752"/>
              <a:gd name="T15" fmla="*/ 524 h 4320"/>
              <a:gd name="T16" fmla="*/ 0 w 4752"/>
              <a:gd name="T17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752" h="4320">
                <a:moveTo>
                  <a:pt x="0" y="0"/>
                </a:moveTo>
                <a:lnTo>
                  <a:pt x="1536" y="0"/>
                </a:lnTo>
                <a:lnTo>
                  <a:pt x="4590" y="450"/>
                </a:lnTo>
                <a:lnTo>
                  <a:pt x="4752" y="972"/>
                </a:lnTo>
                <a:lnTo>
                  <a:pt x="3600" y="4320"/>
                </a:lnTo>
                <a:lnTo>
                  <a:pt x="3312" y="4320"/>
                </a:lnTo>
                <a:lnTo>
                  <a:pt x="4712" y="994"/>
                </a:lnTo>
                <a:lnTo>
                  <a:pt x="4518" y="5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5" name="Freeform 11">
            <a:extLst>
              <a:ext uri="{FF2B5EF4-FFF2-40B4-BE49-F238E27FC236}">
                <a16:creationId xmlns:a16="http://schemas.microsoft.com/office/drawing/2014/main" id="{AE8CCFB8-3ADB-438D-9054-30C80A27BF00}"/>
              </a:ext>
            </a:extLst>
          </p:cNvPr>
          <p:cNvSpPr>
            <a:spLocks/>
          </p:cNvSpPr>
          <p:nvPr/>
        </p:nvSpPr>
        <p:spPr bwMode="gray">
          <a:xfrm>
            <a:off x="5486400" y="1657350"/>
            <a:ext cx="2990850" cy="5200650"/>
          </a:xfrm>
          <a:custGeom>
            <a:avLst/>
            <a:gdLst>
              <a:gd name="T0" fmla="*/ 384 w 1884"/>
              <a:gd name="T1" fmla="*/ 3276 h 3276"/>
              <a:gd name="T2" fmla="*/ 1884 w 1884"/>
              <a:gd name="T3" fmla="*/ 0 h 3276"/>
              <a:gd name="T4" fmla="*/ 0 w 1884"/>
              <a:gd name="T5" fmla="*/ 3276 h 3276"/>
              <a:gd name="T6" fmla="*/ 384 w 1884"/>
              <a:gd name="T7" fmla="*/ 3276 h 3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84" h="3276">
                <a:moveTo>
                  <a:pt x="384" y="3276"/>
                </a:moveTo>
                <a:lnTo>
                  <a:pt x="1884" y="0"/>
                </a:lnTo>
                <a:lnTo>
                  <a:pt x="0" y="3276"/>
                </a:lnTo>
                <a:lnTo>
                  <a:pt x="384" y="3276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6" name="Freeform 12">
            <a:extLst>
              <a:ext uri="{FF2B5EF4-FFF2-40B4-BE49-F238E27FC236}">
                <a16:creationId xmlns:a16="http://schemas.microsoft.com/office/drawing/2014/main" id="{964FE305-DE3D-47DA-A7C0-1BF912ACDE7F}"/>
              </a:ext>
            </a:extLst>
          </p:cNvPr>
          <p:cNvSpPr>
            <a:spLocks/>
          </p:cNvSpPr>
          <p:nvPr/>
        </p:nvSpPr>
        <p:spPr bwMode="gray">
          <a:xfrm>
            <a:off x="3429000" y="0"/>
            <a:ext cx="5172075" cy="6858000"/>
          </a:xfrm>
          <a:custGeom>
            <a:avLst/>
            <a:gdLst>
              <a:gd name="T0" fmla="*/ 0 w 3258"/>
              <a:gd name="T1" fmla="*/ 0 h 4320"/>
              <a:gd name="T2" fmla="*/ 3082 w 3258"/>
              <a:gd name="T3" fmla="*/ 475 h 4320"/>
              <a:gd name="T4" fmla="*/ 3210 w 3258"/>
              <a:gd name="T5" fmla="*/ 936 h 4320"/>
              <a:gd name="T6" fmla="*/ 1728 w 3258"/>
              <a:gd name="T7" fmla="*/ 4320 h 4320"/>
              <a:gd name="T8" fmla="*/ 1872 w 3258"/>
              <a:gd name="T9" fmla="*/ 4320 h 4320"/>
              <a:gd name="T10" fmla="*/ 3258 w 3258"/>
              <a:gd name="T11" fmla="*/ 912 h 4320"/>
              <a:gd name="T12" fmla="*/ 3120 w 3258"/>
              <a:gd name="T13" fmla="*/ 432 h 4320"/>
              <a:gd name="T14" fmla="*/ 1296 w 3258"/>
              <a:gd name="T15" fmla="*/ 0 h 4320"/>
              <a:gd name="T16" fmla="*/ 0 w 3258"/>
              <a:gd name="T17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58" h="4320">
                <a:moveTo>
                  <a:pt x="0" y="0"/>
                </a:moveTo>
                <a:lnTo>
                  <a:pt x="3082" y="475"/>
                </a:lnTo>
                <a:lnTo>
                  <a:pt x="3210" y="936"/>
                </a:lnTo>
                <a:lnTo>
                  <a:pt x="1728" y="4320"/>
                </a:lnTo>
                <a:lnTo>
                  <a:pt x="1872" y="4320"/>
                </a:lnTo>
                <a:lnTo>
                  <a:pt x="3258" y="912"/>
                </a:lnTo>
                <a:lnTo>
                  <a:pt x="3120" y="432"/>
                </a:lnTo>
                <a:lnTo>
                  <a:pt x="12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8" name="Freeform 14">
            <a:extLst>
              <a:ext uri="{FF2B5EF4-FFF2-40B4-BE49-F238E27FC236}">
                <a16:creationId xmlns:a16="http://schemas.microsoft.com/office/drawing/2014/main" id="{ACC48430-4F87-414D-B11E-7557594F7F3E}"/>
              </a:ext>
            </a:extLst>
          </p:cNvPr>
          <p:cNvSpPr>
            <a:spLocks/>
          </p:cNvSpPr>
          <p:nvPr/>
        </p:nvSpPr>
        <p:spPr bwMode="gray">
          <a:xfrm>
            <a:off x="8382000" y="0"/>
            <a:ext cx="762000" cy="1143000"/>
          </a:xfrm>
          <a:custGeom>
            <a:avLst/>
            <a:gdLst>
              <a:gd name="T0" fmla="*/ 48 w 480"/>
              <a:gd name="T1" fmla="*/ 0 h 720"/>
              <a:gd name="T2" fmla="*/ 0 w 480"/>
              <a:gd name="T3" fmla="*/ 96 h 720"/>
              <a:gd name="T4" fmla="*/ 354 w 480"/>
              <a:gd name="T5" fmla="*/ 690 h 720"/>
              <a:gd name="T6" fmla="*/ 480 w 480"/>
              <a:gd name="T7" fmla="*/ 720 h 720"/>
              <a:gd name="T8" fmla="*/ 480 w 480"/>
              <a:gd name="T9" fmla="*/ 576 h 720"/>
              <a:gd name="T10" fmla="*/ 48 w 480"/>
              <a:gd name="T11" fmla="*/ 96 h 720"/>
              <a:gd name="T12" fmla="*/ 89 w 480"/>
              <a:gd name="T13" fmla="*/ 0 h 720"/>
              <a:gd name="T14" fmla="*/ 48 w 480"/>
              <a:gd name="T15" fmla="*/ 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0" h="720">
                <a:moveTo>
                  <a:pt x="48" y="0"/>
                </a:moveTo>
                <a:lnTo>
                  <a:pt x="0" y="96"/>
                </a:lnTo>
                <a:lnTo>
                  <a:pt x="354" y="690"/>
                </a:lnTo>
                <a:lnTo>
                  <a:pt x="480" y="720"/>
                </a:lnTo>
                <a:lnTo>
                  <a:pt x="480" y="576"/>
                </a:lnTo>
                <a:lnTo>
                  <a:pt x="48" y="96"/>
                </a:lnTo>
                <a:lnTo>
                  <a:pt x="89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9" name="Freeform 15">
            <a:extLst>
              <a:ext uri="{FF2B5EF4-FFF2-40B4-BE49-F238E27FC236}">
                <a16:creationId xmlns:a16="http://schemas.microsoft.com/office/drawing/2014/main" id="{96AB3CA0-9AF3-46A6-B6CD-DC236DA6C877}"/>
              </a:ext>
            </a:extLst>
          </p:cNvPr>
          <p:cNvSpPr>
            <a:spLocks/>
          </p:cNvSpPr>
          <p:nvPr/>
        </p:nvSpPr>
        <p:spPr bwMode="gray">
          <a:xfrm>
            <a:off x="8610600" y="228600"/>
            <a:ext cx="533400" cy="533400"/>
          </a:xfrm>
          <a:custGeom>
            <a:avLst/>
            <a:gdLst>
              <a:gd name="T0" fmla="*/ 336 w 336"/>
              <a:gd name="T1" fmla="*/ 336 h 336"/>
              <a:gd name="T2" fmla="*/ 0 w 336"/>
              <a:gd name="T3" fmla="*/ 0 h 336"/>
              <a:gd name="T4" fmla="*/ 336 w 336"/>
              <a:gd name="T5" fmla="*/ 240 h 336"/>
              <a:gd name="T6" fmla="*/ 336 w 336"/>
              <a:gd name="T7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6" h="336">
                <a:moveTo>
                  <a:pt x="336" y="336"/>
                </a:moveTo>
                <a:lnTo>
                  <a:pt x="0" y="0"/>
                </a:lnTo>
                <a:lnTo>
                  <a:pt x="336" y="240"/>
                </a:lnTo>
                <a:lnTo>
                  <a:pt x="336" y="33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73" name="Group 49">
            <a:extLst>
              <a:ext uri="{FF2B5EF4-FFF2-40B4-BE49-F238E27FC236}">
                <a16:creationId xmlns:a16="http://schemas.microsoft.com/office/drawing/2014/main" id="{5E670AC5-3895-4CB3-81BC-6C2F3E278554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0"/>
            <a:ext cx="3267075" cy="6858000"/>
            <a:chOff x="3504" y="0"/>
            <a:chExt cx="2058" cy="4320"/>
          </a:xfrm>
        </p:grpSpPr>
        <p:sp>
          <p:nvSpPr>
            <p:cNvPr id="1037" name="Freeform 13">
              <a:extLst>
                <a:ext uri="{FF2B5EF4-FFF2-40B4-BE49-F238E27FC236}">
                  <a16:creationId xmlns:a16="http://schemas.microsoft.com/office/drawing/2014/main" id="{DB910308-5A16-4C50-95BC-EB609D4F5360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3504" y="0"/>
              <a:ext cx="2058" cy="4320"/>
            </a:xfrm>
            <a:custGeom>
              <a:avLst/>
              <a:gdLst>
                <a:gd name="T0" fmla="*/ 0 w 2058"/>
                <a:gd name="T1" fmla="*/ 0 h 4320"/>
                <a:gd name="T2" fmla="*/ 1056 w 2058"/>
                <a:gd name="T3" fmla="*/ 0 h 4320"/>
                <a:gd name="T4" fmla="*/ 1854 w 2058"/>
                <a:gd name="T5" fmla="*/ 402 h 4320"/>
                <a:gd name="T6" fmla="*/ 2058 w 2058"/>
                <a:gd name="T7" fmla="*/ 972 h 4320"/>
                <a:gd name="T8" fmla="*/ 1296 w 2058"/>
                <a:gd name="T9" fmla="*/ 4320 h 4320"/>
                <a:gd name="T10" fmla="*/ 720 w 2058"/>
                <a:gd name="T11" fmla="*/ 4320 h 4320"/>
                <a:gd name="T12" fmla="*/ 1920 w 2058"/>
                <a:gd name="T13" fmla="*/ 912 h 4320"/>
                <a:gd name="T14" fmla="*/ 1776 w 2058"/>
                <a:gd name="T15" fmla="*/ 432 h 4320"/>
                <a:gd name="T16" fmla="*/ 0 w 2058"/>
                <a:gd name="T17" fmla="*/ 0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58" h="4320">
                  <a:moveTo>
                    <a:pt x="0" y="0"/>
                  </a:moveTo>
                  <a:lnTo>
                    <a:pt x="1056" y="0"/>
                  </a:lnTo>
                  <a:lnTo>
                    <a:pt x="1854" y="402"/>
                  </a:lnTo>
                  <a:lnTo>
                    <a:pt x="2058" y="972"/>
                  </a:lnTo>
                  <a:lnTo>
                    <a:pt x="1296" y="4320"/>
                  </a:lnTo>
                  <a:lnTo>
                    <a:pt x="720" y="4320"/>
                  </a:lnTo>
                  <a:lnTo>
                    <a:pt x="1920" y="912"/>
                  </a:lnTo>
                  <a:lnTo>
                    <a:pt x="1776" y="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23">
              <a:extLst>
                <a:ext uri="{FF2B5EF4-FFF2-40B4-BE49-F238E27FC236}">
                  <a16:creationId xmlns:a16="http://schemas.microsoft.com/office/drawing/2014/main" id="{D3155B45-6324-43CD-9C00-CC4853FCF461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4217" y="1056"/>
              <a:ext cx="1152" cy="3264"/>
            </a:xfrm>
            <a:custGeom>
              <a:avLst/>
              <a:gdLst>
                <a:gd name="T0" fmla="*/ 0 w 1152"/>
                <a:gd name="T1" fmla="*/ 3264 h 3264"/>
                <a:gd name="T2" fmla="*/ 1152 w 1152"/>
                <a:gd name="T3" fmla="*/ 0 h 3264"/>
                <a:gd name="T4" fmla="*/ 96 w 1152"/>
                <a:gd name="T5" fmla="*/ 3264 h 3264"/>
                <a:gd name="T6" fmla="*/ 0 w 1152"/>
                <a:gd name="T7" fmla="*/ 3264 h 3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3264">
                  <a:moveTo>
                    <a:pt x="0" y="3264"/>
                  </a:moveTo>
                  <a:lnTo>
                    <a:pt x="1152" y="0"/>
                  </a:lnTo>
                  <a:lnTo>
                    <a:pt x="96" y="3264"/>
                  </a:lnTo>
                  <a:lnTo>
                    <a:pt x="0" y="3264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6" name="Group 22">
            <a:extLst>
              <a:ext uri="{FF2B5EF4-FFF2-40B4-BE49-F238E27FC236}">
                <a16:creationId xmlns:a16="http://schemas.microsoft.com/office/drawing/2014/main" id="{24D85555-36DA-46F9-908A-13D20445F90E}"/>
              </a:ext>
            </a:extLst>
          </p:cNvPr>
          <p:cNvGrpSpPr>
            <a:grpSpLocks/>
          </p:cNvGrpSpPr>
          <p:nvPr/>
        </p:nvGrpSpPr>
        <p:grpSpPr bwMode="auto">
          <a:xfrm>
            <a:off x="142875" y="765175"/>
            <a:ext cx="8858250" cy="5943600"/>
            <a:chOff x="90" y="480"/>
            <a:chExt cx="5580" cy="3744"/>
          </a:xfrm>
        </p:grpSpPr>
        <p:sp>
          <p:nvSpPr>
            <p:cNvPr id="1040" name="Rectangle 16">
              <a:extLst>
                <a:ext uri="{FF2B5EF4-FFF2-40B4-BE49-F238E27FC236}">
                  <a16:creationId xmlns:a16="http://schemas.microsoft.com/office/drawing/2014/main" id="{8274C03D-21E6-47BC-A191-25C1A6F80F74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Rectangle 17">
              <a:extLst>
                <a:ext uri="{FF2B5EF4-FFF2-40B4-BE49-F238E27FC236}">
                  <a16:creationId xmlns:a16="http://schemas.microsoft.com/office/drawing/2014/main" id="{5795C3B1-36E6-4D3B-8CF1-AA3C33A3448C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2" name="Rectangle 18">
            <a:extLst>
              <a:ext uri="{FF2B5EF4-FFF2-40B4-BE49-F238E27FC236}">
                <a16:creationId xmlns:a16="http://schemas.microsoft.com/office/drawing/2014/main" id="{357CB986-4AD0-4AE7-8958-E63DE9D778E8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1000" y="676275"/>
            <a:ext cx="62484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43" name="Picture 19">
            <a:extLst>
              <a:ext uri="{FF2B5EF4-FFF2-40B4-BE49-F238E27FC236}">
                <a16:creationId xmlns:a16="http://schemas.microsoft.com/office/drawing/2014/main" id="{D718A4A0-D503-4B2F-911E-CEBD06AE4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00063" y="577850"/>
            <a:ext cx="3714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>
            <a:extLst>
              <a:ext uri="{FF2B5EF4-FFF2-40B4-BE49-F238E27FC236}">
                <a16:creationId xmlns:a16="http://schemas.microsoft.com/office/drawing/2014/main" id="{210DB8CB-A225-4561-98AC-97ADEA7DD2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gray">
          <a:xfrm>
            <a:off x="903288" y="198438"/>
            <a:ext cx="63023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F4896DA-D119-4C8B-AE0F-1B25990CBB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4E72780-4B5D-408C-A7CE-CBE27B5FAB7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283325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2B1DFEE-FF8B-414C-ACCB-B3F17A3E007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283325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DF9B39E-5740-426B-8DBB-B4CB3319EFD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283325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3DA6640-A2CD-4511-9AB1-AE97BF15F3E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 b="1" kern="12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AD36FC88-7104-4525-A156-7E8F766B4CA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Encryption Tools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98D2BF31-FA6B-4304-848F-511CED7ACB9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419600" y="3505200"/>
            <a:ext cx="4338638" cy="457200"/>
          </a:xfrm>
        </p:spPr>
        <p:txBody>
          <a:bodyPr/>
          <a:lstStyle/>
          <a:p>
            <a:r>
              <a:rPr lang="en-US" altLang="en-US" dirty="0"/>
              <a:t>Comparison of tools and use case</a:t>
            </a:r>
          </a:p>
        </p:txBody>
      </p:sp>
      <p:pic>
        <p:nvPicPr>
          <p:cNvPr id="4" name="Picture 19">
            <a:extLst>
              <a:ext uri="{FF2B5EF4-FFF2-40B4-BE49-F238E27FC236}">
                <a16:creationId xmlns:a16="http://schemas.microsoft.com/office/drawing/2014/main" id="{E7743046-F1AA-4FB5-BA3A-A2E40D453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810000" y="4052886"/>
            <a:ext cx="415925" cy="41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19EBB7-5CE7-4E16-86F5-54C2C696FB0A}"/>
              </a:ext>
            </a:extLst>
          </p:cNvPr>
          <p:cNvSpPr txBox="1"/>
          <p:nvPr/>
        </p:nvSpPr>
        <p:spPr>
          <a:xfrm>
            <a:off x="838200" y="533400"/>
            <a:ext cx="2992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j-lt"/>
              </a:rPr>
              <a:t>OpenVPN vs Tor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7B674E3-B25C-46E0-BE97-6B216F067F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844783"/>
              </p:ext>
            </p:extLst>
          </p:nvPr>
        </p:nvGraphicFramePr>
        <p:xfrm>
          <a:off x="2819401" y="1056620"/>
          <a:ext cx="3505198" cy="55820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64961">
                  <a:extLst>
                    <a:ext uri="{9D8B030D-6E8A-4147-A177-3AD203B41FA5}">
                      <a16:colId xmlns:a16="http://schemas.microsoft.com/office/drawing/2014/main" val="4076800642"/>
                    </a:ext>
                  </a:extLst>
                </a:gridCol>
                <a:gridCol w="791387">
                  <a:extLst>
                    <a:ext uri="{9D8B030D-6E8A-4147-A177-3AD203B41FA5}">
                      <a16:colId xmlns:a16="http://schemas.microsoft.com/office/drawing/2014/main" val="1846279833"/>
                    </a:ext>
                  </a:extLst>
                </a:gridCol>
                <a:gridCol w="906478">
                  <a:extLst>
                    <a:ext uri="{9D8B030D-6E8A-4147-A177-3AD203B41FA5}">
                      <a16:colId xmlns:a16="http://schemas.microsoft.com/office/drawing/2014/main" val="3997478490"/>
                    </a:ext>
                  </a:extLst>
                </a:gridCol>
                <a:gridCol w="842372">
                  <a:extLst>
                    <a:ext uri="{9D8B030D-6E8A-4147-A177-3AD203B41FA5}">
                      <a16:colId xmlns:a16="http://schemas.microsoft.com/office/drawing/2014/main" val="60175209"/>
                    </a:ext>
                  </a:extLst>
                </a:gridCol>
              </a:tblGrid>
              <a:tr h="3194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chemeClr val="tx1"/>
                          </a:solidFill>
                          <a:effectLst/>
                        </a:rPr>
                        <a:t>Criteria</a:t>
                      </a:r>
                      <a:endParaRPr lang="en-US" sz="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 err="1">
                          <a:solidFill>
                            <a:schemeClr val="tx1"/>
                          </a:solidFill>
                          <a:effectLst/>
                        </a:rPr>
                        <a:t>dVPN</a:t>
                      </a:r>
                      <a:r>
                        <a:rPr lang="en-US" sz="600" dirty="0">
                          <a:solidFill>
                            <a:schemeClr val="tx1"/>
                          </a:solidFill>
                          <a:effectLst/>
                        </a:rPr>
                        <a:t> (possible OpenVPN in future?)</a:t>
                      </a:r>
                      <a:endParaRPr lang="en-US" sz="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chemeClr val="tx1"/>
                          </a:solidFill>
                          <a:effectLst/>
                        </a:rPr>
                        <a:t>OpenVPN</a:t>
                      </a:r>
                      <a:endParaRPr lang="en-US" sz="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chemeClr val="tx1"/>
                          </a:solidFill>
                          <a:effectLst/>
                        </a:rPr>
                        <a:t>Tor</a:t>
                      </a:r>
                      <a:endParaRPr lang="en-US" sz="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extLst>
                  <a:ext uri="{0D108BD9-81ED-4DB2-BD59-A6C34878D82A}">
                    <a16:rowId xmlns:a16="http://schemas.microsoft.com/office/drawing/2014/main" val="3821239246"/>
                  </a:ext>
                </a:extLst>
              </a:tr>
              <a:tr h="1028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chemeClr val="tx1"/>
                          </a:solidFill>
                          <a:effectLst/>
                        </a:rPr>
                        <a:t>Open-Source</a:t>
                      </a:r>
                      <a:endParaRPr lang="en-US" sz="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>
                    <a:solidFill>
                      <a:srgbClr val="6FB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+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+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+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extLst>
                  <a:ext uri="{0D108BD9-81ED-4DB2-BD59-A6C34878D82A}">
                    <a16:rowId xmlns:a16="http://schemas.microsoft.com/office/drawing/2014/main" val="3295846366"/>
                  </a:ext>
                </a:extLst>
              </a:tr>
              <a:tr h="1028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chemeClr val="tx1"/>
                          </a:solidFill>
                          <a:effectLst/>
                        </a:rPr>
                        <a:t>Fast Speed</a:t>
                      </a:r>
                      <a:endParaRPr lang="en-US" sz="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>
                    <a:solidFill>
                      <a:srgbClr val="6FB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+, -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+ , -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-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extLst>
                  <a:ext uri="{0D108BD9-81ED-4DB2-BD59-A6C34878D82A}">
                    <a16:rowId xmlns:a16="http://schemas.microsoft.com/office/drawing/2014/main" val="860045120"/>
                  </a:ext>
                </a:extLst>
              </a:tr>
              <a:tr h="1028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chemeClr val="tx1"/>
                          </a:solidFill>
                          <a:effectLst/>
                        </a:rPr>
                        <a:t>Easy to Setup</a:t>
                      </a:r>
                      <a:endParaRPr lang="en-US" sz="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>
                    <a:solidFill>
                      <a:srgbClr val="6FB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+ , -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-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+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extLst>
                  <a:ext uri="{0D108BD9-81ED-4DB2-BD59-A6C34878D82A}">
                    <a16:rowId xmlns:a16="http://schemas.microsoft.com/office/drawing/2014/main" val="2508283872"/>
                  </a:ext>
                </a:extLst>
              </a:tr>
              <a:tr h="1028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chemeClr val="tx1"/>
                          </a:solidFill>
                          <a:effectLst/>
                        </a:rPr>
                        <a:t>Easy to Learn</a:t>
                      </a:r>
                      <a:endParaRPr lang="en-US" sz="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>
                    <a:solidFill>
                      <a:srgbClr val="6FB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+ , -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-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+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extLst>
                  <a:ext uri="{0D108BD9-81ED-4DB2-BD59-A6C34878D82A}">
                    <a16:rowId xmlns:a16="http://schemas.microsoft.com/office/drawing/2014/main" val="2865418906"/>
                  </a:ext>
                </a:extLst>
              </a:tr>
              <a:tr h="1028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chemeClr val="tx1"/>
                          </a:solidFill>
                          <a:effectLst/>
                        </a:rPr>
                        <a:t>Network Interfaces</a:t>
                      </a:r>
                      <a:endParaRPr lang="en-US" sz="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>
                    <a:solidFill>
                      <a:srgbClr val="6FB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+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+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-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extLst>
                  <a:ext uri="{0D108BD9-81ED-4DB2-BD59-A6C34878D82A}">
                    <a16:rowId xmlns:a16="http://schemas.microsoft.com/office/drawing/2014/main" val="927008791"/>
                  </a:ext>
                </a:extLst>
              </a:tr>
              <a:tr h="1028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chemeClr val="tx1"/>
                          </a:solidFill>
                          <a:effectLst/>
                        </a:rPr>
                        <a:t>Scalability</a:t>
                      </a:r>
                      <a:endParaRPr lang="en-US" sz="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>
                    <a:solidFill>
                      <a:srgbClr val="6FB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+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+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+ , -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extLst>
                  <a:ext uri="{0D108BD9-81ED-4DB2-BD59-A6C34878D82A}">
                    <a16:rowId xmlns:a16="http://schemas.microsoft.com/office/drawing/2014/main" val="2731052916"/>
                  </a:ext>
                </a:extLst>
              </a:tr>
              <a:tr h="1028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chemeClr val="tx1"/>
                          </a:solidFill>
                          <a:effectLst/>
                        </a:rPr>
                        <a:t>Anonymization</a:t>
                      </a:r>
                      <a:endParaRPr lang="en-US" sz="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>
                    <a:solidFill>
                      <a:srgbClr val="6FB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+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-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+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extLst>
                  <a:ext uri="{0D108BD9-81ED-4DB2-BD59-A6C34878D82A}">
                    <a16:rowId xmlns:a16="http://schemas.microsoft.com/office/drawing/2014/main" val="2490904238"/>
                  </a:ext>
                </a:extLst>
              </a:tr>
              <a:tr h="2111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chemeClr val="tx1"/>
                          </a:solidFill>
                          <a:effectLst/>
                        </a:rPr>
                        <a:t>Encrypted connections</a:t>
                      </a:r>
                      <a:endParaRPr lang="en-US" sz="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>
                    <a:solidFill>
                      <a:srgbClr val="6FB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+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+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+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extLst>
                  <a:ext uri="{0D108BD9-81ED-4DB2-BD59-A6C34878D82A}">
                    <a16:rowId xmlns:a16="http://schemas.microsoft.com/office/drawing/2014/main" val="3362521235"/>
                  </a:ext>
                </a:extLst>
              </a:tr>
              <a:tr h="2111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chemeClr val="tx1"/>
                          </a:solidFill>
                          <a:effectLst/>
                        </a:rPr>
                        <a:t>Packet encapsulation Encryption</a:t>
                      </a:r>
                      <a:endParaRPr lang="en-US" sz="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>
                    <a:solidFill>
                      <a:srgbClr val="6FB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+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+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+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extLst>
                  <a:ext uri="{0D108BD9-81ED-4DB2-BD59-A6C34878D82A}">
                    <a16:rowId xmlns:a16="http://schemas.microsoft.com/office/drawing/2014/main" val="1221686579"/>
                  </a:ext>
                </a:extLst>
              </a:tr>
              <a:tr h="5360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chemeClr val="tx1"/>
                          </a:solidFill>
                          <a:effectLst/>
                        </a:rPr>
                        <a:t>Data payload Encryption</a:t>
                      </a:r>
                      <a:endParaRPr lang="en-US" sz="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>
                    <a:solidFill>
                      <a:srgbClr val="6FB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+ (any service is behaving like “using” “HTTPS” due to blockchain nature) [63] [64]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yes, if the target service is on site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-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extLst>
                  <a:ext uri="{0D108BD9-81ED-4DB2-BD59-A6C34878D82A}">
                    <a16:rowId xmlns:a16="http://schemas.microsoft.com/office/drawing/2014/main" val="2139270347"/>
                  </a:ext>
                </a:extLst>
              </a:tr>
              <a:tr h="3194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chemeClr val="tx1"/>
                          </a:solidFill>
                          <a:effectLst/>
                        </a:rPr>
                        <a:t>Protects all online connections</a:t>
                      </a:r>
                      <a:endParaRPr lang="en-US" sz="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>
                    <a:solidFill>
                      <a:srgbClr val="6FB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+, - (e.g., site-to-site or host-to-host)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+ , -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-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extLst>
                  <a:ext uri="{0D108BD9-81ED-4DB2-BD59-A6C34878D82A}">
                    <a16:rowId xmlns:a16="http://schemas.microsoft.com/office/drawing/2014/main" val="581635837"/>
                  </a:ext>
                </a:extLst>
              </a:tr>
              <a:tr h="1028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chemeClr val="tx1"/>
                          </a:solidFill>
                          <a:effectLst/>
                        </a:rPr>
                        <a:t>Ensures privacy</a:t>
                      </a:r>
                      <a:endParaRPr lang="en-US" sz="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>
                    <a:solidFill>
                      <a:srgbClr val="6FB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+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+ , -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+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extLst>
                  <a:ext uri="{0D108BD9-81ED-4DB2-BD59-A6C34878D82A}">
                    <a16:rowId xmlns:a16="http://schemas.microsoft.com/office/drawing/2014/main" val="2316074666"/>
                  </a:ext>
                </a:extLst>
              </a:tr>
              <a:tr h="4277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chemeClr val="tx1"/>
                          </a:solidFill>
                          <a:effectLst/>
                        </a:rPr>
                        <a:t>End-to-end encryption (E2EE)</a:t>
                      </a:r>
                      <a:endParaRPr lang="en-US" sz="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>
                    <a:solidFill>
                      <a:srgbClr val="6FB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+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Only for site-to-site and target service to be inside on target site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-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extLst>
                  <a:ext uri="{0D108BD9-81ED-4DB2-BD59-A6C34878D82A}">
                    <a16:rowId xmlns:a16="http://schemas.microsoft.com/office/drawing/2014/main" val="2174814846"/>
                  </a:ext>
                </a:extLst>
              </a:tr>
              <a:tr h="2111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chemeClr val="tx1"/>
                          </a:solidFill>
                          <a:effectLst/>
                        </a:rPr>
                        <a:t>Decentralized peer-to-peer nodes</a:t>
                      </a:r>
                      <a:endParaRPr lang="en-US" sz="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>
                    <a:solidFill>
                      <a:srgbClr val="6FB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+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-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+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extLst>
                  <a:ext uri="{0D108BD9-81ED-4DB2-BD59-A6C34878D82A}">
                    <a16:rowId xmlns:a16="http://schemas.microsoft.com/office/drawing/2014/main" val="427719943"/>
                  </a:ext>
                </a:extLst>
              </a:tr>
              <a:tr h="3194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chemeClr val="tx1"/>
                          </a:solidFill>
                          <a:effectLst/>
                        </a:rPr>
                        <a:t>Flexibility on Business Network Ecosystem</a:t>
                      </a:r>
                      <a:endParaRPr lang="en-US" sz="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>
                    <a:solidFill>
                      <a:srgbClr val="6FB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+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+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-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extLst>
                  <a:ext uri="{0D108BD9-81ED-4DB2-BD59-A6C34878D82A}">
                    <a16:rowId xmlns:a16="http://schemas.microsoft.com/office/drawing/2014/main" val="354082297"/>
                  </a:ext>
                </a:extLst>
              </a:tr>
              <a:tr h="2111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chemeClr val="tx1"/>
                          </a:solidFill>
                          <a:effectLst/>
                        </a:rPr>
                        <a:t>Business Support (if can be applicable)</a:t>
                      </a:r>
                      <a:endParaRPr lang="en-US" sz="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>
                    <a:solidFill>
                      <a:srgbClr val="6FB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+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+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+ , -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extLst>
                  <a:ext uri="{0D108BD9-81ED-4DB2-BD59-A6C34878D82A}">
                    <a16:rowId xmlns:a16="http://schemas.microsoft.com/office/drawing/2014/main" val="1225005679"/>
                  </a:ext>
                </a:extLst>
              </a:tr>
              <a:tr h="1028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chemeClr val="tx1"/>
                          </a:solidFill>
                          <a:effectLst/>
                        </a:rPr>
                        <a:t>End-user support</a:t>
                      </a:r>
                      <a:endParaRPr lang="en-US" sz="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>
                    <a:solidFill>
                      <a:srgbClr val="6FB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+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+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+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extLst>
                  <a:ext uri="{0D108BD9-81ED-4DB2-BD59-A6C34878D82A}">
                    <a16:rowId xmlns:a16="http://schemas.microsoft.com/office/drawing/2014/main" val="882206611"/>
                  </a:ext>
                </a:extLst>
              </a:tr>
              <a:tr h="1028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chemeClr val="tx1"/>
                          </a:solidFill>
                          <a:effectLst/>
                        </a:rPr>
                        <a:t>Hard to trace</a:t>
                      </a:r>
                      <a:endParaRPr lang="en-US" sz="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>
                    <a:solidFill>
                      <a:srgbClr val="6FB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+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+ , -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+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extLst>
                  <a:ext uri="{0D108BD9-81ED-4DB2-BD59-A6C34878D82A}">
                    <a16:rowId xmlns:a16="http://schemas.microsoft.com/office/drawing/2014/main" val="3724485202"/>
                  </a:ext>
                </a:extLst>
              </a:tr>
              <a:tr h="1028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chemeClr val="tx1"/>
                          </a:solidFill>
                          <a:effectLst/>
                        </a:rPr>
                        <a:t>User-friendly</a:t>
                      </a:r>
                      <a:endParaRPr lang="en-US" sz="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>
                    <a:solidFill>
                      <a:srgbClr val="6FB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+ , -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+ , -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+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extLst>
                  <a:ext uri="{0D108BD9-81ED-4DB2-BD59-A6C34878D82A}">
                    <a16:rowId xmlns:a16="http://schemas.microsoft.com/office/drawing/2014/main" val="2822469255"/>
                  </a:ext>
                </a:extLst>
              </a:tr>
              <a:tr h="2111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chemeClr val="tx1"/>
                          </a:solidFill>
                          <a:effectLst/>
                        </a:rPr>
                        <a:t>Unlock streaming content</a:t>
                      </a:r>
                      <a:endParaRPr lang="en-US" sz="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>
                    <a:solidFill>
                      <a:srgbClr val="6FB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+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+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Yes, but not usable due to its speed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extLst>
                  <a:ext uri="{0D108BD9-81ED-4DB2-BD59-A6C34878D82A}">
                    <a16:rowId xmlns:a16="http://schemas.microsoft.com/office/drawing/2014/main" val="2893384392"/>
                  </a:ext>
                </a:extLst>
              </a:tr>
              <a:tr h="1028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chemeClr val="tx1"/>
                          </a:solidFill>
                          <a:effectLst/>
                        </a:rPr>
                        <a:t>Deep web</a:t>
                      </a:r>
                      <a:endParaRPr lang="en-US" sz="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>
                    <a:solidFill>
                      <a:srgbClr val="6FB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+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+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+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extLst>
                  <a:ext uri="{0D108BD9-81ED-4DB2-BD59-A6C34878D82A}">
                    <a16:rowId xmlns:a16="http://schemas.microsoft.com/office/drawing/2014/main" val="258146161"/>
                  </a:ext>
                </a:extLst>
              </a:tr>
              <a:tr h="2111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chemeClr val="tx1"/>
                          </a:solidFill>
                          <a:effectLst/>
                        </a:rPr>
                        <a:t>Dark web (hidden services)</a:t>
                      </a:r>
                      <a:endParaRPr lang="en-US" sz="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>
                    <a:solidFill>
                      <a:srgbClr val="6FB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+, -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-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++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extLst>
                  <a:ext uri="{0D108BD9-81ED-4DB2-BD59-A6C34878D82A}">
                    <a16:rowId xmlns:a16="http://schemas.microsoft.com/office/drawing/2014/main" val="3525800175"/>
                  </a:ext>
                </a:extLst>
              </a:tr>
              <a:tr h="3194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chemeClr val="tx1"/>
                          </a:solidFill>
                          <a:effectLst/>
                        </a:rPr>
                        <a:t>Roaming (not from mobile RAN ISP perspective)</a:t>
                      </a:r>
                      <a:endParaRPr lang="en-US" sz="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>
                    <a:solidFill>
                      <a:srgbClr val="6FB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? (Depends on implementation)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-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-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extLst>
                  <a:ext uri="{0D108BD9-81ED-4DB2-BD59-A6C34878D82A}">
                    <a16:rowId xmlns:a16="http://schemas.microsoft.com/office/drawing/2014/main" val="726636457"/>
                  </a:ext>
                </a:extLst>
              </a:tr>
              <a:tr h="2111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chemeClr val="tx1"/>
                          </a:solidFill>
                          <a:effectLst/>
                        </a:rPr>
                        <a:t>Easy to choose exit node</a:t>
                      </a:r>
                      <a:endParaRPr lang="en-US" sz="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>
                    <a:solidFill>
                      <a:srgbClr val="6FB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+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+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-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extLst>
                  <a:ext uri="{0D108BD9-81ED-4DB2-BD59-A6C34878D82A}">
                    <a16:rowId xmlns:a16="http://schemas.microsoft.com/office/drawing/2014/main" val="1487657325"/>
                  </a:ext>
                </a:extLst>
              </a:tr>
              <a:tr h="1028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chemeClr val="tx1"/>
                          </a:solidFill>
                          <a:effectLst/>
                        </a:rPr>
                        <a:t>Industry Standard</a:t>
                      </a:r>
                      <a:endParaRPr lang="en-US" sz="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>
                    <a:solidFill>
                      <a:srgbClr val="6FB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+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+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+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extLst>
                  <a:ext uri="{0D108BD9-81ED-4DB2-BD59-A6C34878D82A}">
                    <a16:rowId xmlns:a16="http://schemas.microsoft.com/office/drawing/2014/main" val="3055306564"/>
                  </a:ext>
                </a:extLst>
              </a:tr>
              <a:tr h="2111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chemeClr val="tx1"/>
                          </a:solidFill>
                          <a:effectLst/>
                        </a:rPr>
                        <a:t>No Audit/Log Centralized</a:t>
                      </a:r>
                      <a:endParaRPr lang="en-US" sz="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>
                    <a:solidFill>
                      <a:srgbClr val="6FB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+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-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+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extLst>
                  <a:ext uri="{0D108BD9-81ED-4DB2-BD59-A6C34878D82A}">
                    <a16:rowId xmlns:a16="http://schemas.microsoft.com/office/drawing/2014/main" val="747617945"/>
                  </a:ext>
                </a:extLst>
              </a:tr>
              <a:tr h="2111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chemeClr val="tx1"/>
                          </a:solidFill>
                          <a:effectLst/>
                        </a:rPr>
                        <a:t>Product &amp; Community Support</a:t>
                      </a:r>
                      <a:endParaRPr lang="en-US" sz="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>
                    <a:solidFill>
                      <a:srgbClr val="6FB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+ , -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+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+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extLst>
                  <a:ext uri="{0D108BD9-81ED-4DB2-BD59-A6C34878D82A}">
                    <a16:rowId xmlns:a16="http://schemas.microsoft.com/office/drawing/2014/main" val="2121219612"/>
                  </a:ext>
                </a:extLst>
              </a:tr>
              <a:tr h="1028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chemeClr val="tx1"/>
                          </a:solidFill>
                          <a:effectLst/>
                        </a:rPr>
                        <a:t>Cost/Pricing</a:t>
                      </a:r>
                      <a:endParaRPr lang="en-US" sz="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>
                    <a:solidFill>
                      <a:srgbClr val="6FB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Pay as you go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Free or subscription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</a:rPr>
                        <a:t>Free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extLst>
                  <a:ext uri="{0D108BD9-81ED-4DB2-BD59-A6C34878D82A}">
                    <a16:rowId xmlns:a16="http://schemas.microsoft.com/office/drawing/2014/main" val="2280851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522623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9" name="Picture 3">
            <a:extLst>
              <a:ext uri="{FF2B5EF4-FFF2-40B4-BE49-F238E27FC236}">
                <a16:creationId xmlns:a16="http://schemas.microsoft.com/office/drawing/2014/main" id="{D3471A9D-D647-4ED9-AE38-2A5E5C971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663" y="2768600"/>
            <a:ext cx="2309812" cy="228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4" name="Chart 53">
            <a:extLst>
              <a:ext uri="{FF2B5EF4-FFF2-40B4-BE49-F238E27FC236}">
                <a16:creationId xmlns:a16="http://schemas.microsoft.com/office/drawing/2014/main" id="{26DB350A-5B80-4007-BEC7-777DA2FBB7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7213290"/>
              </p:ext>
            </p:extLst>
          </p:nvPr>
        </p:nvGraphicFramePr>
        <p:xfrm>
          <a:off x="2569369" y="2319337"/>
          <a:ext cx="54864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2" name="Chart 51">
            <a:extLst>
              <a:ext uri="{FF2B5EF4-FFF2-40B4-BE49-F238E27FC236}">
                <a16:creationId xmlns:a16="http://schemas.microsoft.com/office/drawing/2014/main" id="{3F9AD24C-A8AA-4B80-8DC3-6F2857FC6C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6720050"/>
              </p:ext>
            </p:extLst>
          </p:nvPr>
        </p:nvGraphicFramePr>
        <p:xfrm>
          <a:off x="2426215" y="2097970"/>
          <a:ext cx="5818746" cy="36431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75782" name="Group 6">
            <a:extLst>
              <a:ext uri="{FF2B5EF4-FFF2-40B4-BE49-F238E27FC236}">
                <a16:creationId xmlns:a16="http://schemas.microsoft.com/office/drawing/2014/main" id="{EF42EA17-18A5-4471-A893-3E28B69ACA90}"/>
              </a:ext>
            </a:extLst>
          </p:cNvPr>
          <p:cNvGrpSpPr>
            <a:grpSpLocks/>
          </p:cNvGrpSpPr>
          <p:nvPr/>
        </p:nvGrpSpPr>
        <p:grpSpPr bwMode="auto">
          <a:xfrm rot="-3733502" flipH="1" flipV="1">
            <a:off x="4828382" y="4317206"/>
            <a:ext cx="2005012" cy="485775"/>
            <a:chOff x="2532" y="1051"/>
            <a:chExt cx="893" cy="246"/>
          </a:xfrm>
        </p:grpSpPr>
        <p:grpSp>
          <p:nvGrpSpPr>
            <p:cNvPr id="75783" name="Group 7">
              <a:extLst>
                <a:ext uri="{FF2B5EF4-FFF2-40B4-BE49-F238E27FC236}">
                  <a16:creationId xmlns:a16="http://schemas.microsoft.com/office/drawing/2014/main" id="{3D003BA5-A5AB-4F28-8D67-4E502820D6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32" y="1051"/>
              <a:ext cx="743" cy="185"/>
              <a:chOff x="1565" y="2568"/>
              <a:chExt cx="1118" cy="279"/>
            </a:xfrm>
          </p:grpSpPr>
          <p:sp>
            <p:nvSpPr>
              <p:cNvPr id="75784" name="AutoShape 8">
                <a:extLst>
                  <a:ext uri="{FF2B5EF4-FFF2-40B4-BE49-F238E27FC236}">
                    <a16:creationId xmlns:a16="http://schemas.microsoft.com/office/drawing/2014/main" id="{9E3648D6-9E3F-437C-BCDC-06B7F299D923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 rot="5263130">
                <a:off x="1859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785" name="AutoShape 9">
                <a:extLst>
                  <a:ext uri="{FF2B5EF4-FFF2-40B4-BE49-F238E27FC236}">
                    <a16:creationId xmlns:a16="http://schemas.microsoft.com/office/drawing/2014/main" id="{3281D86C-8477-4838-8C48-EA5C02EF3E60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 rot="6078281">
                <a:off x="1995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786" name="AutoShape 10">
                <a:extLst>
                  <a:ext uri="{FF2B5EF4-FFF2-40B4-BE49-F238E27FC236}">
                    <a16:creationId xmlns:a16="http://schemas.microsoft.com/office/drawing/2014/main" id="{ACAF4FD7-335D-4D44-BC7B-2909D8EA5470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 rot="6373927">
                <a:off x="2071" y="229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787" name="AutoShape 11">
                <a:extLst>
                  <a:ext uri="{FF2B5EF4-FFF2-40B4-BE49-F238E27FC236}">
                    <a16:creationId xmlns:a16="http://schemas.microsoft.com/office/drawing/2014/main" id="{B59C56BA-EE7E-491E-8736-B1A87D3DBD4D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 rot="6906312">
                <a:off x="2161" y="232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5788" name="Group 12">
              <a:extLst>
                <a:ext uri="{FF2B5EF4-FFF2-40B4-BE49-F238E27FC236}">
                  <a16:creationId xmlns:a16="http://schemas.microsoft.com/office/drawing/2014/main" id="{964268CD-867B-46D2-8A43-032A598F65C8}"/>
                </a:ext>
              </a:extLst>
            </p:cNvPr>
            <p:cNvGrpSpPr>
              <a:grpSpLocks/>
            </p:cNvGrpSpPr>
            <p:nvPr/>
          </p:nvGrpSpPr>
          <p:grpSpPr bwMode="auto">
            <a:xfrm rot="1353540">
              <a:off x="2682" y="1111"/>
              <a:ext cx="743" cy="186"/>
              <a:chOff x="1565" y="2568"/>
              <a:chExt cx="1118" cy="279"/>
            </a:xfrm>
          </p:grpSpPr>
          <p:sp>
            <p:nvSpPr>
              <p:cNvPr id="75789" name="AutoShape 13">
                <a:extLst>
                  <a:ext uri="{FF2B5EF4-FFF2-40B4-BE49-F238E27FC236}">
                    <a16:creationId xmlns:a16="http://schemas.microsoft.com/office/drawing/2014/main" id="{6F38BA4D-78CE-4A26-A280-C686D1CF8C31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 rot="5263130">
                <a:off x="1859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790" name="AutoShape 14">
                <a:extLst>
                  <a:ext uri="{FF2B5EF4-FFF2-40B4-BE49-F238E27FC236}">
                    <a16:creationId xmlns:a16="http://schemas.microsoft.com/office/drawing/2014/main" id="{6960F299-07E4-4A3A-B3EB-E9E644B8D461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 rot="6078281">
                <a:off x="1995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791" name="AutoShape 15">
                <a:extLst>
                  <a:ext uri="{FF2B5EF4-FFF2-40B4-BE49-F238E27FC236}">
                    <a16:creationId xmlns:a16="http://schemas.microsoft.com/office/drawing/2014/main" id="{93DE4C9A-0967-4379-A109-73918957C8EB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 rot="6373927">
                <a:off x="2071" y="229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792" name="AutoShape 16">
                <a:extLst>
                  <a:ext uri="{FF2B5EF4-FFF2-40B4-BE49-F238E27FC236}">
                    <a16:creationId xmlns:a16="http://schemas.microsoft.com/office/drawing/2014/main" id="{5ABEB847-E9B8-47D8-8BC9-B511F50958B1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 rot="6906312">
                <a:off x="2161" y="232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75795" name="Line 19">
            <a:extLst>
              <a:ext uri="{FF2B5EF4-FFF2-40B4-BE49-F238E27FC236}">
                <a16:creationId xmlns:a16="http://schemas.microsoft.com/office/drawing/2014/main" id="{4528B690-422C-46CD-9F5F-18943CFDCF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43338" y="3182938"/>
            <a:ext cx="342900" cy="107950"/>
          </a:xfrm>
          <a:prstGeom prst="line">
            <a:avLst/>
          </a:prstGeom>
          <a:noFill/>
          <a:ln w="76200">
            <a:solidFill>
              <a:srgbClr val="C0C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96" name="Line 20">
            <a:extLst>
              <a:ext uri="{FF2B5EF4-FFF2-40B4-BE49-F238E27FC236}">
                <a16:creationId xmlns:a16="http://schemas.microsoft.com/office/drawing/2014/main" id="{69216FC3-C04F-4E96-BB54-83E0DC0F1F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14775" y="4875213"/>
            <a:ext cx="247650" cy="190500"/>
          </a:xfrm>
          <a:prstGeom prst="line">
            <a:avLst/>
          </a:prstGeom>
          <a:noFill/>
          <a:ln w="76200">
            <a:solidFill>
              <a:srgbClr val="C0C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97" name="Line 21">
            <a:extLst>
              <a:ext uri="{FF2B5EF4-FFF2-40B4-BE49-F238E27FC236}">
                <a16:creationId xmlns:a16="http://schemas.microsoft.com/office/drawing/2014/main" id="{69629DC3-F037-4777-971F-3A03B4DBB3F7}"/>
              </a:ext>
            </a:extLst>
          </p:cNvPr>
          <p:cNvSpPr>
            <a:spLocks noChangeShapeType="1"/>
          </p:cNvSpPr>
          <p:nvPr/>
        </p:nvSpPr>
        <p:spPr bwMode="auto">
          <a:xfrm rot="18903867" flipV="1">
            <a:off x="4641850" y="5229225"/>
            <a:ext cx="247650" cy="190500"/>
          </a:xfrm>
          <a:prstGeom prst="line">
            <a:avLst/>
          </a:prstGeom>
          <a:noFill/>
          <a:ln w="76200">
            <a:solidFill>
              <a:srgbClr val="C0C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98" name="Line 22">
            <a:extLst>
              <a:ext uri="{FF2B5EF4-FFF2-40B4-BE49-F238E27FC236}">
                <a16:creationId xmlns:a16="http://schemas.microsoft.com/office/drawing/2014/main" id="{8C71271C-89CE-4F0B-ADFC-5B25B6083DD6}"/>
              </a:ext>
            </a:extLst>
          </p:cNvPr>
          <p:cNvSpPr>
            <a:spLocks noChangeShapeType="1"/>
          </p:cNvSpPr>
          <p:nvPr/>
        </p:nvSpPr>
        <p:spPr bwMode="auto">
          <a:xfrm rot="2103433" flipV="1">
            <a:off x="3719513" y="4076700"/>
            <a:ext cx="249237" cy="190500"/>
          </a:xfrm>
          <a:prstGeom prst="line">
            <a:avLst/>
          </a:prstGeom>
          <a:noFill/>
          <a:ln w="76200">
            <a:solidFill>
              <a:srgbClr val="C0C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99" name="Line 23">
            <a:extLst>
              <a:ext uri="{FF2B5EF4-FFF2-40B4-BE49-F238E27FC236}">
                <a16:creationId xmlns:a16="http://schemas.microsoft.com/office/drawing/2014/main" id="{E553A998-81CB-4566-983A-E5E56004CD9C}"/>
              </a:ext>
            </a:extLst>
          </p:cNvPr>
          <p:cNvSpPr>
            <a:spLocks noChangeShapeType="1"/>
          </p:cNvSpPr>
          <p:nvPr/>
        </p:nvSpPr>
        <p:spPr bwMode="auto">
          <a:xfrm rot="15143245" flipH="1" flipV="1">
            <a:off x="5746750" y="2601913"/>
            <a:ext cx="342900" cy="107950"/>
          </a:xfrm>
          <a:prstGeom prst="line">
            <a:avLst/>
          </a:prstGeom>
          <a:noFill/>
          <a:ln w="76200">
            <a:solidFill>
              <a:srgbClr val="C0C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00" name="Line 24">
            <a:extLst>
              <a:ext uri="{FF2B5EF4-FFF2-40B4-BE49-F238E27FC236}">
                <a16:creationId xmlns:a16="http://schemas.microsoft.com/office/drawing/2014/main" id="{2561E2BF-233D-43B1-95C2-FC7146D39A16}"/>
              </a:ext>
            </a:extLst>
          </p:cNvPr>
          <p:cNvSpPr>
            <a:spLocks noChangeShapeType="1"/>
          </p:cNvSpPr>
          <p:nvPr/>
        </p:nvSpPr>
        <p:spPr bwMode="auto">
          <a:xfrm rot="4384254" flipH="1">
            <a:off x="6503988" y="4475163"/>
            <a:ext cx="247650" cy="190500"/>
          </a:xfrm>
          <a:prstGeom prst="line">
            <a:avLst/>
          </a:prstGeom>
          <a:noFill/>
          <a:ln w="76200">
            <a:solidFill>
              <a:srgbClr val="C0C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01" name="Line 25">
            <a:extLst>
              <a:ext uri="{FF2B5EF4-FFF2-40B4-BE49-F238E27FC236}">
                <a16:creationId xmlns:a16="http://schemas.microsoft.com/office/drawing/2014/main" id="{8CAD2628-A8CD-4C8B-8D3B-85DBD64BC22A}"/>
              </a:ext>
            </a:extLst>
          </p:cNvPr>
          <p:cNvSpPr>
            <a:spLocks noChangeShapeType="1"/>
          </p:cNvSpPr>
          <p:nvPr/>
        </p:nvSpPr>
        <p:spPr bwMode="auto">
          <a:xfrm rot="120645" flipH="1">
            <a:off x="6383338" y="2959100"/>
            <a:ext cx="247650" cy="190500"/>
          </a:xfrm>
          <a:prstGeom prst="line">
            <a:avLst/>
          </a:prstGeom>
          <a:noFill/>
          <a:ln w="76200">
            <a:solidFill>
              <a:srgbClr val="C0C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02" name="AutoShape 26">
            <a:extLst>
              <a:ext uri="{FF2B5EF4-FFF2-40B4-BE49-F238E27FC236}">
                <a16:creationId xmlns:a16="http://schemas.microsoft.com/office/drawing/2014/main" id="{EF369B38-3A43-4115-B91E-FA92BF2F6BAC}"/>
              </a:ext>
            </a:extLst>
          </p:cNvPr>
          <p:cNvSpPr>
            <a:spLocks noChangeArrowheads="1"/>
          </p:cNvSpPr>
          <p:nvPr/>
        </p:nvSpPr>
        <p:spPr bwMode="gray">
          <a:xfrm>
            <a:off x="2390775" y="2722563"/>
            <a:ext cx="1384300" cy="677862"/>
          </a:xfrm>
          <a:prstGeom prst="roundRect">
            <a:avLst>
              <a:gd name="adj" fmla="val 50000"/>
            </a:avLst>
          </a:prstGeom>
          <a:solidFill>
            <a:srgbClr val="C0C0C0"/>
          </a:solidFill>
          <a:ln>
            <a:noFill/>
          </a:ln>
          <a:effectLst>
            <a:outerShdw dist="63500" dir="3187806" algn="ctr" rotWithShape="0">
              <a:srgbClr val="1C1C1C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03" name="AutoShape 27">
            <a:extLst>
              <a:ext uri="{FF2B5EF4-FFF2-40B4-BE49-F238E27FC236}">
                <a16:creationId xmlns:a16="http://schemas.microsoft.com/office/drawing/2014/main" id="{4C809507-DD02-44DD-A05F-5E7D46F67E6E}"/>
              </a:ext>
            </a:extLst>
          </p:cNvPr>
          <p:cNvSpPr>
            <a:spLocks noChangeArrowheads="1"/>
          </p:cNvSpPr>
          <p:nvPr/>
        </p:nvSpPr>
        <p:spPr bwMode="gray">
          <a:xfrm>
            <a:off x="2424113" y="2762250"/>
            <a:ext cx="1301750" cy="587375"/>
          </a:xfrm>
          <a:prstGeom prst="roundRect">
            <a:avLst>
              <a:gd name="adj" fmla="val 50000"/>
            </a:avLst>
          </a:prstGeom>
          <a:solidFill>
            <a:schemeClr val="hlink">
              <a:alpha val="96001"/>
            </a:schemeClr>
          </a:solidFill>
          <a:ln w="19050" algn="ctr">
            <a:solidFill>
              <a:srgbClr val="F8F8F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5804" name="AutoShape 28">
            <a:extLst>
              <a:ext uri="{FF2B5EF4-FFF2-40B4-BE49-F238E27FC236}">
                <a16:creationId xmlns:a16="http://schemas.microsoft.com/office/drawing/2014/main" id="{2B140919-AFF2-470C-8027-294310ADF796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5238750" y="1670050"/>
            <a:ext cx="1382713" cy="677863"/>
          </a:xfrm>
          <a:prstGeom prst="roundRect">
            <a:avLst>
              <a:gd name="adj" fmla="val 50000"/>
            </a:avLst>
          </a:prstGeom>
          <a:solidFill>
            <a:srgbClr val="B2B2B2"/>
          </a:solidFill>
          <a:ln>
            <a:noFill/>
          </a:ln>
          <a:effectLst>
            <a:outerShdw dist="63500" dir="3187806" algn="ctr" rotWithShape="0">
              <a:srgbClr val="1C1C1C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05" name="AutoShape 29">
            <a:extLst>
              <a:ext uri="{FF2B5EF4-FFF2-40B4-BE49-F238E27FC236}">
                <a16:creationId xmlns:a16="http://schemas.microsoft.com/office/drawing/2014/main" id="{DFE4177B-BD7E-4FE7-9C4C-48E1106294B5}"/>
              </a:ext>
            </a:extLst>
          </p:cNvPr>
          <p:cNvSpPr>
            <a:spLocks noChangeArrowheads="1"/>
          </p:cNvSpPr>
          <p:nvPr/>
        </p:nvSpPr>
        <p:spPr bwMode="ltGray">
          <a:xfrm flipH="1">
            <a:off x="5275263" y="1708150"/>
            <a:ext cx="1300162" cy="587375"/>
          </a:xfrm>
          <a:prstGeom prst="roundRect">
            <a:avLst>
              <a:gd name="adj" fmla="val 50000"/>
            </a:avLst>
          </a:prstGeom>
          <a:solidFill>
            <a:schemeClr val="accent2">
              <a:alpha val="70000"/>
            </a:schemeClr>
          </a:solidFill>
          <a:ln w="19050" algn="ctr">
            <a:solidFill>
              <a:srgbClr val="F8F8F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06" name="Rectangle 30">
            <a:extLst>
              <a:ext uri="{FF2B5EF4-FFF2-40B4-BE49-F238E27FC236}">
                <a16:creationId xmlns:a16="http://schemas.microsoft.com/office/drawing/2014/main" id="{B554AF38-2A6D-4E33-BE4B-2F25B8D09AAD}"/>
              </a:ext>
            </a:extLst>
          </p:cNvPr>
          <p:cNvSpPr>
            <a:spLocks noChangeArrowheads="1"/>
          </p:cNvSpPr>
          <p:nvPr/>
        </p:nvSpPr>
        <p:spPr bwMode="black">
          <a:xfrm>
            <a:off x="2420009" y="2882900"/>
            <a:ext cx="130837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 b="1" dirty="0">
                <a:solidFill>
                  <a:schemeClr val="tx1"/>
                </a:solidFill>
                <a:effectLst/>
              </a:rPr>
              <a:t>Open-Source</a:t>
            </a:r>
            <a:endParaRPr lang="en-US" sz="14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 eaLnBrk="0" hangingPunct="0"/>
            <a:endParaRPr lang="en-US" altLang="en-US" sz="1600" b="1" dirty="0">
              <a:solidFill>
                <a:srgbClr val="000000"/>
              </a:solidFill>
            </a:endParaRPr>
          </a:p>
        </p:txBody>
      </p:sp>
      <p:sp>
        <p:nvSpPr>
          <p:cNvPr id="75807" name="Rectangle 31">
            <a:extLst>
              <a:ext uri="{FF2B5EF4-FFF2-40B4-BE49-F238E27FC236}">
                <a16:creationId xmlns:a16="http://schemas.microsoft.com/office/drawing/2014/main" id="{37AE9B99-69A0-4330-BB00-A6F72C710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5922" y="1843088"/>
            <a:ext cx="130837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 b="1" dirty="0">
                <a:solidFill>
                  <a:schemeClr val="tx1"/>
                </a:solidFill>
                <a:effectLst/>
              </a:rPr>
              <a:t>Open-Source</a:t>
            </a:r>
            <a:endParaRPr lang="en-US" sz="14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 eaLnBrk="0" hangingPunct="0"/>
            <a:endParaRPr lang="en-US" altLang="en-US" sz="1600" b="1" dirty="0">
              <a:solidFill>
                <a:srgbClr val="000000"/>
              </a:solidFill>
            </a:endParaRPr>
          </a:p>
        </p:txBody>
      </p:sp>
      <p:sp>
        <p:nvSpPr>
          <p:cNvPr id="75808" name="AutoShape 32">
            <a:extLst>
              <a:ext uri="{FF2B5EF4-FFF2-40B4-BE49-F238E27FC236}">
                <a16:creationId xmlns:a16="http://schemas.microsoft.com/office/drawing/2014/main" id="{BCE9DBF2-7DD0-4A3D-9941-49D1B8C1611E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33613" y="3838575"/>
            <a:ext cx="1384300" cy="677863"/>
          </a:xfrm>
          <a:prstGeom prst="roundRect">
            <a:avLst>
              <a:gd name="adj" fmla="val 50000"/>
            </a:avLst>
          </a:prstGeom>
          <a:solidFill>
            <a:srgbClr val="C0C0C0"/>
          </a:solidFill>
          <a:ln>
            <a:noFill/>
          </a:ln>
          <a:effectLst>
            <a:outerShdw dist="63500" dir="3187806" algn="ctr" rotWithShape="0">
              <a:srgbClr val="1C1C1C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09" name="AutoShape 33">
            <a:extLst>
              <a:ext uri="{FF2B5EF4-FFF2-40B4-BE49-F238E27FC236}">
                <a16:creationId xmlns:a16="http://schemas.microsoft.com/office/drawing/2014/main" id="{AAE88648-D9B9-46B4-A8B4-992BBE94E7F9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66950" y="3878263"/>
            <a:ext cx="1301750" cy="587375"/>
          </a:xfrm>
          <a:prstGeom prst="roundRect">
            <a:avLst>
              <a:gd name="adj" fmla="val 50000"/>
            </a:avLst>
          </a:prstGeom>
          <a:solidFill>
            <a:schemeClr val="hlink">
              <a:alpha val="96001"/>
            </a:schemeClr>
          </a:solidFill>
          <a:ln w="19050" algn="ctr">
            <a:solidFill>
              <a:srgbClr val="F8F8F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10" name="Rectangle 34">
            <a:extLst>
              <a:ext uri="{FF2B5EF4-FFF2-40B4-BE49-F238E27FC236}">
                <a16:creationId xmlns:a16="http://schemas.microsoft.com/office/drawing/2014/main" id="{034D65AD-D22E-4FE7-ADAD-26AEE17AE28C}"/>
              </a:ext>
            </a:extLst>
          </p:cNvPr>
          <p:cNvSpPr>
            <a:spLocks noChangeArrowheads="1"/>
          </p:cNvSpPr>
          <p:nvPr/>
        </p:nvSpPr>
        <p:spPr bwMode="black">
          <a:xfrm>
            <a:off x="2358228" y="3998913"/>
            <a:ext cx="111761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 b="1" dirty="0">
                <a:solidFill>
                  <a:schemeClr val="tx1"/>
                </a:solidFill>
                <a:effectLst/>
              </a:rPr>
              <a:t>Fast speed</a:t>
            </a:r>
            <a:endParaRPr lang="en-US" sz="14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 eaLnBrk="0" hangingPunct="0"/>
            <a:endParaRPr lang="en-US" altLang="en-US" sz="1600" b="1" dirty="0">
              <a:solidFill>
                <a:srgbClr val="000000"/>
              </a:solidFill>
            </a:endParaRPr>
          </a:p>
        </p:txBody>
      </p:sp>
      <p:sp>
        <p:nvSpPr>
          <p:cNvPr id="75811" name="AutoShape 35">
            <a:extLst>
              <a:ext uri="{FF2B5EF4-FFF2-40B4-BE49-F238E27FC236}">
                <a16:creationId xmlns:a16="http://schemas.microsoft.com/office/drawing/2014/main" id="{45F138A5-FB45-4919-A4DC-FA973FC13EFD}"/>
              </a:ext>
            </a:extLst>
          </p:cNvPr>
          <p:cNvSpPr>
            <a:spLocks noChangeArrowheads="1"/>
          </p:cNvSpPr>
          <p:nvPr/>
        </p:nvSpPr>
        <p:spPr bwMode="gray">
          <a:xfrm>
            <a:off x="2530475" y="4924425"/>
            <a:ext cx="1384300" cy="677863"/>
          </a:xfrm>
          <a:prstGeom prst="roundRect">
            <a:avLst>
              <a:gd name="adj" fmla="val 50000"/>
            </a:avLst>
          </a:prstGeom>
          <a:solidFill>
            <a:srgbClr val="C0C0C0"/>
          </a:solidFill>
          <a:ln>
            <a:noFill/>
          </a:ln>
          <a:effectLst>
            <a:outerShdw dist="63500" dir="3187806" algn="ctr" rotWithShape="0">
              <a:srgbClr val="1C1C1C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12" name="AutoShape 36">
            <a:extLst>
              <a:ext uri="{FF2B5EF4-FFF2-40B4-BE49-F238E27FC236}">
                <a16:creationId xmlns:a16="http://schemas.microsoft.com/office/drawing/2014/main" id="{05080FD3-8C43-4E0B-805D-87EAFCDC5CC2}"/>
              </a:ext>
            </a:extLst>
          </p:cNvPr>
          <p:cNvSpPr>
            <a:spLocks noChangeArrowheads="1"/>
          </p:cNvSpPr>
          <p:nvPr/>
        </p:nvSpPr>
        <p:spPr bwMode="gray">
          <a:xfrm>
            <a:off x="2563813" y="4964113"/>
            <a:ext cx="1301750" cy="587375"/>
          </a:xfrm>
          <a:prstGeom prst="roundRect">
            <a:avLst>
              <a:gd name="adj" fmla="val 50000"/>
            </a:avLst>
          </a:prstGeom>
          <a:solidFill>
            <a:schemeClr val="hlink">
              <a:alpha val="96001"/>
            </a:schemeClr>
          </a:solidFill>
          <a:ln w="19050" algn="ctr">
            <a:solidFill>
              <a:srgbClr val="F8F8F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13" name="Rectangle 37">
            <a:extLst>
              <a:ext uri="{FF2B5EF4-FFF2-40B4-BE49-F238E27FC236}">
                <a16:creationId xmlns:a16="http://schemas.microsoft.com/office/drawing/2014/main" id="{22B9A252-D0DE-4E1F-BCB0-7F9304948F70}"/>
              </a:ext>
            </a:extLst>
          </p:cNvPr>
          <p:cNvSpPr>
            <a:spLocks noChangeArrowheads="1"/>
          </p:cNvSpPr>
          <p:nvPr/>
        </p:nvSpPr>
        <p:spPr bwMode="black">
          <a:xfrm>
            <a:off x="2802564" y="5084763"/>
            <a:ext cx="822662" cy="311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tx1"/>
                </a:solidFill>
                <a:effectLst/>
              </a:rPr>
              <a:t>Privacy</a:t>
            </a:r>
            <a:endParaRPr lang="en-US" sz="14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5814" name="AutoShape 38">
            <a:extLst>
              <a:ext uri="{FF2B5EF4-FFF2-40B4-BE49-F238E27FC236}">
                <a16:creationId xmlns:a16="http://schemas.microsoft.com/office/drawing/2014/main" id="{6CD8A2F6-BB2E-436F-859E-837C105D0911}"/>
              </a:ext>
            </a:extLst>
          </p:cNvPr>
          <p:cNvSpPr>
            <a:spLocks noChangeArrowheads="1"/>
          </p:cNvSpPr>
          <p:nvPr/>
        </p:nvSpPr>
        <p:spPr bwMode="gray">
          <a:xfrm>
            <a:off x="4000500" y="5554663"/>
            <a:ext cx="1384300" cy="677862"/>
          </a:xfrm>
          <a:prstGeom prst="roundRect">
            <a:avLst>
              <a:gd name="adj" fmla="val 50000"/>
            </a:avLst>
          </a:prstGeom>
          <a:solidFill>
            <a:srgbClr val="C0C0C0"/>
          </a:solidFill>
          <a:ln>
            <a:noFill/>
          </a:ln>
          <a:effectLst>
            <a:outerShdw dist="63500" dir="3187806" algn="ctr" rotWithShape="0">
              <a:srgbClr val="1C1C1C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15" name="AutoShape 39">
            <a:extLst>
              <a:ext uri="{FF2B5EF4-FFF2-40B4-BE49-F238E27FC236}">
                <a16:creationId xmlns:a16="http://schemas.microsoft.com/office/drawing/2014/main" id="{31DE84DC-6744-4B17-B8CB-31B1E90762FA}"/>
              </a:ext>
            </a:extLst>
          </p:cNvPr>
          <p:cNvSpPr>
            <a:spLocks noChangeArrowheads="1"/>
          </p:cNvSpPr>
          <p:nvPr/>
        </p:nvSpPr>
        <p:spPr bwMode="gray">
          <a:xfrm>
            <a:off x="4033838" y="5594350"/>
            <a:ext cx="1301750" cy="587375"/>
          </a:xfrm>
          <a:prstGeom prst="roundRect">
            <a:avLst>
              <a:gd name="adj" fmla="val 50000"/>
            </a:avLst>
          </a:prstGeom>
          <a:solidFill>
            <a:schemeClr val="hlink">
              <a:alpha val="96001"/>
            </a:schemeClr>
          </a:solidFill>
          <a:ln w="19050" algn="ctr">
            <a:solidFill>
              <a:srgbClr val="F8F8F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16" name="Rectangle 40">
            <a:extLst>
              <a:ext uri="{FF2B5EF4-FFF2-40B4-BE49-F238E27FC236}">
                <a16:creationId xmlns:a16="http://schemas.microsoft.com/office/drawing/2014/main" id="{436B21DA-7A11-424B-91C9-579455C08F33}"/>
              </a:ext>
            </a:extLst>
          </p:cNvPr>
          <p:cNvSpPr>
            <a:spLocks noChangeArrowheads="1"/>
          </p:cNvSpPr>
          <p:nvPr/>
        </p:nvSpPr>
        <p:spPr bwMode="black">
          <a:xfrm>
            <a:off x="3899076" y="5726386"/>
            <a:ext cx="158714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1400" b="1" dirty="0">
                <a:solidFill>
                  <a:schemeClr val="tx1"/>
                </a:solidFill>
                <a:effectLst/>
              </a:rPr>
              <a:t>Centralized</a:t>
            </a:r>
            <a:endParaRPr lang="en-US" sz="14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 eaLnBrk="0" hangingPunct="0"/>
            <a:endParaRPr lang="en-US" altLang="en-US" sz="1600" b="1" dirty="0">
              <a:solidFill>
                <a:srgbClr val="000000"/>
              </a:solidFill>
            </a:endParaRPr>
          </a:p>
        </p:txBody>
      </p:sp>
      <p:sp>
        <p:nvSpPr>
          <p:cNvPr id="75817" name="AutoShape 41">
            <a:extLst>
              <a:ext uri="{FF2B5EF4-FFF2-40B4-BE49-F238E27FC236}">
                <a16:creationId xmlns:a16="http://schemas.microsoft.com/office/drawing/2014/main" id="{365CBD1D-A3E1-446C-8754-3A17CD476EEA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6651625" y="2405063"/>
            <a:ext cx="1382713" cy="677862"/>
          </a:xfrm>
          <a:prstGeom prst="roundRect">
            <a:avLst>
              <a:gd name="adj" fmla="val 50000"/>
            </a:avLst>
          </a:prstGeom>
          <a:solidFill>
            <a:srgbClr val="B2B2B2"/>
          </a:solidFill>
          <a:ln>
            <a:noFill/>
          </a:ln>
          <a:effectLst>
            <a:outerShdw dist="63500" dir="3187806" algn="ctr" rotWithShape="0">
              <a:srgbClr val="1C1C1C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18" name="AutoShape 42">
            <a:extLst>
              <a:ext uri="{FF2B5EF4-FFF2-40B4-BE49-F238E27FC236}">
                <a16:creationId xmlns:a16="http://schemas.microsoft.com/office/drawing/2014/main" id="{881271E4-1BD1-4549-B2AB-2A0533D7F10E}"/>
              </a:ext>
            </a:extLst>
          </p:cNvPr>
          <p:cNvSpPr>
            <a:spLocks noChangeArrowheads="1"/>
          </p:cNvSpPr>
          <p:nvPr/>
        </p:nvSpPr>
        <p:spPr bwMode="ltGray">
          <a:xfrm flipH="1">
            <a:off x="6688138" y="2443163"/>
            <a:ext cx="1300162" cy="587375"/>
          </a:xfrm>
          <a:prstGeom prst="roundRect">
            <a:avLst>
              <a:gd name="adj" fmla="val 50000"/>
            </a:avLst>
          </a:prstGeom>
          <a:solidFill>
            <a:schemeClr val="accent2">
              <a:alpha val="70000"/>
            </a:schemeClr>
          </a:solidFill>
          <a:ln w="19050" algn="ctr">
            <a:solidFill>
              <a:srgbClr val="F8F8F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19" name="Rectangle 43">
            <a:extLst>
              <a:ext uri="{FF2B5EF4-FFF2-40B4-BE49-F238E27FC236}">
                <a16:creationId xmlns:a16="http://schemas.microsoft.com/office/drawing/2014/main" id="{E7AC5CDF-595D-4784-A4D9-9B6923134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628" y="2584748"/>
            <a:ext cx="147249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1400" b="1" dirty="0">
                <a:solidFill>
                  <a:schemeClr val="tx1"/>
                </a:solidFill>
                <a:effectLst/>
              </a:rPr>
              <a:t>Anonymity</a:t>
            </a:r>
            <a:endParaRPr lang="en-US" altLang="en-US" sz="1600" b="1" dirty="0">
              <a:solidFill>
                <a:srgbClr val="000000"/>
              </a:solidFill>
            </a:endParaRPr>
          </a:p>
        </p:txBody>
      </p:sp>
      <p:sp>
        <p:nvSpPr>
          <p:cNvPr id="75820" name="AutoShape 44">
            <a:extLst>
              <a:ext uri="{FF2B5EF4-FFF2-40B4-BE49-F238E27FC236}">
                <a16:creationId xmlns:a16="http://schemas.microsoft.com/office/drawing/2014/main" id="{6B421719-39D4-423D-8014-C33CBC88FE0B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7075488" y="3467100"/>
            <a:ext cx="1382712" cy="677863"/>
          </a:xfrm>
          <a:prstGeom prst="roundRect">
            <a:avLst>
              <a:gd name="adj" fmla="val 50000"/>
            </a:avLst>
          </a:prstGeom>
          <a:solidFill>
            <a:srgbClr val="B2B2B2"/>
          </a:solidFill>
          <a:ln>
            <a:noFill/>
          </a:ln>
          <a:effectLst>
            <a:outerShdw dist="63500" dir="3187806" algn="ctr" rotWithShape="0">
              <a:srgbClr val="1C1C1C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21" name="AutoShape 45">
            <a:extLst>
              <a:ext uri="{FF2B5EF4-FFF2-40B4-BE49-F238E27FC236}">
                <a16:creationId xmlns:a16="http://schemas.microsoft.com/office/drawing/2014/main" id="{4BBEAD13-0142-432A-B0FD-CA2036595E18}"/>
              </a:ext>
            </a:extLst>
          </p:cNvPr>
          <p:cNvSpPr>
            <a:spLocks noChangeArrowheads="1"/>
          </p:cNvSpPr>
          <p:nvPr/>
        </p:nvSpPr>
        <p:spPr bwMode="ltGray">
          <a:xfrm flipH="1">
            <a:off x="7112000" y="3506788"/>
            <a:ext cx="1300163" cy="587375"/>
          </a:xfrm>
          <a:prstGeom prst="roundRect">
            <a:avLst>
              <a:gd name="adj" fmla="val 50000"/>
            </a:avLst>
          </a:prstGeom>
          <a:solidFill>
            <a:schemeClr val="accent2">
              <a:alpha val="70000"/>
            </a:schemeClr>
          </a:solidFill>
          <a:ln w="19050" algn="ctr">
            <a:solidFill>
              <a:srgbClr val="F8F8F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22" name="Rectangle 46">
            <a:extLst>
              <a:ext uri="{FF2B5EF4-FFF2-40B4-BE49-F238E27FC236}">
                <a16:creationId xmlns:a16="http://schemas.microsoft.com/office/drawing/2014/main" id="{84D722FD-7557-49ED-A8B8-6D2765B2C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0362" y="3672270"/>
            <a:ext cx="150616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en-US" sz="1400" b="1" dirty="0">
                <a:solidFill>
                  <a:srgbClr val="000000"/>
                </a:solidFill>
              </a:rPr>
              <a:t>Decentralized</a:t>
            </a:r>
          </a:p>
        </p:txBody>
      </p:sp>
      <p:sp>
        <p:nvSpPr>
          <p:cNvPr id="75823" name="AutoShape 47">
            <a:extLst>
              <a:ext uri="{FF2B5EF4-FFF2-40B4-BE49-F238E27FC236}">
                <a16:creationId xmlns:a16="http://schemas.microsoft.com/office/drawing/2014/main" id="{8B188796-6524-4F77-BDAA-5F3E1C7D15CC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6805613" y="4492625"/>
            <a:ext cx="1382712" cy="677863"/>
          </a:xfrm>
          <a:prstGeom prst="roundRect">
            <a:avLst>
              <a:gd name="adj" fmla="val 50000"/>
            </a:avLst>
          </a:prstGeom>
          <a:solidFill>
            <a:srgbClr val="B2B2B2"/>
          </a:solidFill>
          <a:ln>
            <a:noFill/>
          </a:ln>
          <a:effectLst>
            <a:outerShdw dist="63500" dir="3187806" algn="ctr" rotWithShape="0">
              <a:srgbClr val="1C1C1C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24" name="AutoShape 48">
            <a:extLst>
              <a:ext uri="{FF2B5EF4-FFF2-40B4-BE49-F238E27FC236}">
                <a16:creationId xmlns:a16="http://schemas.microsoft.com/office/drawing/2014/main" id="{7D49B85B-84A8-4BEB-BA20-1B820DCD367A}"/>
              </a:ext>
            </a:extLst>
          </p:cNvPr>
          <p:cNvSpPr>
            <a:spLocks noChangeArrowheads="1"/>
          </p:cNvSpPr>
          <p:nvPr/>
        </p:nvSpPr>
        <p:spPr bwMode="ltGray">
          <a:xfrm flipH="1">
            <a:off x="6842125" y="4530725"/>
            <a:ext cx="1300163" cy="587375"/>
          </a:xfrm>
          <a:prstGeom prst="roundRect">
            <a:avLst>
              <a:gd name="adj" fmla="val 50000"/>
            </a:avLst>
          </a:prstGeom>
          <a:solidFill>
            <a:schemeClr val="accent2">
              <a:alpha val="70000"/>
            </a:schemeClr>
          </a:solidFill>
          <a:ln w="19050" algn="ctr">
            <a:solidFill>
              <a:srgbClr val="F8F8F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25" name="Rectangle 49">
            <a:extLst>
              <a:ext uri="{FF2B5EF4-FFF2-40B4-BE49-F238E27FC236}">
                <a16:creationId xmlns:a16="http://schemas.microsoft.com/office/drawing/2014/main" id="{E5A7CA1A-2405-4DF2-89D8-2F8F595AE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6759" y="4598639"/>
            <a:ext cx="127254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en-US" sz="1400" b="1" dirty="0">
                <a:solidFill>
                  <a:srgbClr val="000000"/>
                </a:solidFill>
              </a:rPr>
              <a:t>Hidden services</a:t>
            </a:r>
          </a:p>
        </p:txBody>
      </p:sp>
      <p:sp>
        <p:nvSpPr>
          <p:cNvPr id="75826" name="Line 50">
            <a:extLst>
              <a:ext uri="{FF2B5EF4-FFF2-40B4-BE49-F238E27FC236}">
                <a16:creationId xmlns:a16="http://schemas.microsoft.com/office/drawing/2014/main" id="{0007AD3E-12F1-44F4-9403-C08F96D1EA35}"/>
              </a:ext>
            </a:extLst>
          </p:cNvPr>
          <p:cNvSpPr>
            <a:spLocks noChangeShapeType="1"/>
          </p:cNvSpPr>
          <p:nvPr/>
        </p:nvSpPr>
        <p:spPr bwMode="auto">
          <a:xfrm rot="2147097" flipH="1">
            <a:off x="6691313" y="3708400"/>
            <a:ext cx="249237" cy="190500"/>
          </a:xfrm>
          <a:prstGeom prst="line">
            <a:avLst/>
          </a:prstGeom>
          <a:noFill/>
          <a:ln w="76200">
            <a:solidFill>
              <a:srgbClr val="C0C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5827" name="Group 51">
            <a:extLst>
              <a:ext uri="{FF2B5EF4-FFF2-40B4-BE49-F238E27FC236}">
                <a16:creationId xmlns:a16="http://schemas.microsoft.com/office/drawing/2014/main" id="{89356820-38F5-4767-8A0D-5B8D4DD606AE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600200"/>
            <a:ext cx="4191000" cy="762000"/>
            <a:chOff x="144" y="1104"/>
            <a:chExt cx="2640" cy="480"/>
          </a:xfrm>
        </p:grpSpPr>
        <p:sp>
          <p:nvSpPr>
            <p:cNvPr id="75828" name="AutoShape 52">
              <a:extLst>
                <a:ext uri="{FF2B5EF4-FFF2-40B4-BE49-F238E27FC236}">
                  <a16:creationId xmlns:a16="http://schemas.microsoft.com/office/drawing/2014/main" id="{90F9FEDA-3077-4EB5-9D52-1B5342AAB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104"/>
              <a:ext cx="2640" cy="480"/>
            </a:xfrm>
            <a:prstGeom prst="wedgeRectCallout">
              <a:avLst>
                <a:gd name="adj1" fmla="val 40907"/>
                <a:gd name="adj2" fmla="val 111250"/>
              </a:avLst>
            </a:prstGeom>
            <a:solidFill>
              <a:srgbClr val="FFFFFF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altLang="en-US"/>
            </a:p>
          </p:txBody>
        </p:sp>
        <p:sp>
          <p:nvSpPr>
            <p:cNvPr id="75829" name="Rectangle 53">
              <a:extLst>
                <a:ext uri="{FF2B5EF4-FFF2-40B4-BE49-F238E27FC236}">
                  <a16:creationId xmlns:a16="http://schemas.microsoft.com/office/drawing/2014/main" id="{2368BD05-A7D0-459F-ADD2-486D3BCA05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1200"/>
              <a:ext cx="254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593903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en-US" sz="1400" b="1" dirty="0"/>
                <a:t>It is not about the percentage. It is all about use case and infrastructure</a:t>
              </a:r>
              <a:endParaRPr lang="en-US" altLang="en-US" sz="1400" dirty="0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01BDB653-95EF-4308-B2BB-9EC0888AE9EA}"/>
              </a:ext>
            </a:extLst>
          </p:cNvPr>
          <p:cNvSpPr txBox="1"/>
          <p:nvPr/>
        </p:nvSpPr>
        <p:spPr>
          <a:xfrm>
            <a:off x="838200" y="533400"/>
            <a:ext cx="2992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j-lt"/>
              </a:rPr>
              <a:t>OpenVPN vs Tor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18" name="Rectangle 22">
            <a:extLst>
              <a:ext uri="{FF2B5EF4-FFF2-40B4-BE49-F238E27FC236}">
                <a16:creationId xmlns:a16="http://schemas.microsoft.com/office/drawing/2014/main" id="{F5A29FC8-8C4B-45E5-94D1-7D28B3C04B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Use cases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9136E4A-39A2-4CBE-A1F8-2CDCDEB76429}"/>
              </a:ext>
            </a:extLst>
          </p:cNvPr>
          <p:cNvSpPr/>
          <p:nvPr/>
        </p:nvSpPr>
        <p:spPr>
          <a:xfrm>
            <a:off x="1360478" y="1676400"/>
            <a:ext cx="154080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Privacy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37F7E52-FD2F-46D7-8071-BAC5FD711342}"/>
              </a:ext>
            </a:extLst>
          </p:cNvPr>
          <p:cNvSpPr/>
          <p:nvPr/>
        </p:nvSpPr>
        <p:spPr>
          <a:xfrm>
            <a:off x="1382486" y="2693014"/>
            <a:ext cx="236314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illegal activity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2902599-3FCD-4C8C-816F-EE9179156CC6}"/>
              </a:ext>
            </a:extLst>
          </p:cNvPr>
          <p:cNvSpPr/>
          <p:nvPr/>
        </p:nvSpPr>
        <p:spPr>
          <a:xfrm>
            <a:off x="1360478" y="3201321"/>
            <a:ext cx="224292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 Users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024492-43D1-4438-AF75-027179CAFEDC}"/>
              </a:ext>
            </a:extLst>
          </p:cNvPr>
          <p:cNvSpPr/>
          <p:nvPr/>
        </p:nvSpPr>
        <p:spPr>
          <a:xfrm>
            <a:off x="1382486" y="3709628"/>
            <a:ext cx="124348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ISP’s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049BBCC-C774-4C7B-97BD-D77ED729CCCD}"/>
              </a:ext>
            </a:extLst>
          </p:cNvPr>
          <p:cNvSpPr/>
          <p:nvPr/>
        </p:nvSpPr>
        <p:spPr>
          <a:xfrm>
            <a:off x="1382486" y="2184707"/>
            <a:ext cx="196880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Anonymity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74354A-ED1D-4ED8-BC60-AF06CCCFDB55}"/>
              </a:ext>
            </a:extLst>
          </p:cNvPr>
          <p:cNvSpPr/>
          <p:nvPr/>
        </p:nvSpPr>
        <p:spPr>
          <a:xfrm>
            <a:off x="1382486" y="4726242"/>
            <a:ext cx="319670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6FB9D7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 many much more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DF68C0-C2DC-46E2-9D5A-DFE4A7B8B57F}"/>
              </a:ext>
            </a:extLst>
          </p:cNvPr>
          <p:cNvSpPr/>
          <p:nvPr/>
        </p:nvSpPr>
        <p:spPr>
          <a:xfrm>
            <a:off x="1386280" y="4217935"/>
            <a:ext cx="205537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Corporates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18" name="Rectangle 22">
            <a:extLst>
              <a:ext uri="{FF2B5EF4-FFF2-40B4-BE49-F238E27FC236}">
                <a16:creationId xmlns:a16="http://schemas.microsoft.com/office/drawing/2014/main" id="{F5A29FC8-8C4B-45E5-94D1-7D28B3C04B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Use cases  scenario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104063-1FE2-4C14-A051-C1B3D8E9AE45}"/>
              </a:ext>
            </a:extLst>
          </p:cNvPr>
          <p:cNvSpPr/>
          <p:nvPr/>
        </p:nvSpPr>
        <p:spPr>
          <a:xfrm>
            <a:off x="2191388" y="1518592"/>
            <a:ext cx="458606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Tor Relay configuration 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0C8416-6F09-4D4F-A330-E856F1191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773" y="1980257"/>
            <a:ext cx="6386453" cy="467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248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18" name="Rectangle 22">
            <a:extLst>
              <a:ext uri="{FF2B5EF4-FFF2-40B4-BE49-F238E27FC236}">
                <a16:creationId xmlns:a16="http://schemas.microsoft.com/office/drawing/2014/main" id="{F5A29FC8-8C4B-45E5-94D1-7D28B3C04B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Use cases  scenario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104063-1FE2-4C14-A051-C1B3D8E9AE45}"/>
              </a:ext>
            </a:extLst>
          </p:cNvPr>
          <p:cNvSpPr/>
          <p:nvPr/>
        </p:nvSpPr>
        <p:spPr>
          <a:xfrm>
            <a:off x="2590800" y="1199182"/>
            <a:ext cx="367716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Tor Hidden Service Setup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F5A2D1-A7FB-4BF1-ADBB-441D4AE75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207" y="1660847"/>
            <a:ext cx="6799585" cy="499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26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18" name="Rectangle 22">
            <a:extLst>
              <a:ext uri="{FF2B5EF4-FFF2-40B4-BE49-F238E27FC236}">
                <a16:creationId xmlns:a16="http://schemas.microsoft.com/office/drawing/2014/main" id="{F5A29FC8-8C4B-45E5-94D1-7D28B3C04B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Use cases  scenario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104063-1FE2-4C14-A051-C1B3D8E9AE45}"/>
              </a:ext>
            </a:extLst>
          </p:cNvPr>
          <p:cNvSpPr/>
          <p:nvPr/>
        </p:nvSpPr>
        <p:spPr>
          <a:xfrm>
            <a:off x="2684576" y="1752600"/>
            <a:ext cx="348961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Tor Hidden Service URL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0ED3F8-A006-497E-983B-2CCC412B9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07" y="2342182"/>
            <a:ext cx="7852786" cy="358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96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18" name="Rectangle 22">
            <a:extLst>
              <a:ext uri="{FF2B5EF4-FFF2-40B4-BE49-F238E27FC236}">
                <a16:creationId xmlns:a16="http://schemas.microsoft.com/office/drawing/2014/main" id="{F5A29FC8-8C4B-45E5-94D1-7D28B3C04B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Conclusion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B17DB1-FD0F-4B69-8CE0-1DFE45493CE0}"/>
              </a:ext>
            </a:extLst>
          </p:cNvPr>
          <p:cNvSpPr txBox="1"/>
          <p:nvPr/>
        </p:nvSpPr>
        <p:spPr>
          <a:xfrm>
            <a:off x="1143001" y="2209800"/>
            <a:ext cx="7445374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is no perfect solution everything can satisfy someone and dissatisfy someone else. Every tool has its usages in the right spot and under a provisioned network designed strategically. Is about what a client or/and stakeholder wants in a project. They could work as a complementary solution to each other to enhance security even more.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While regular VPN offer protection to their users (for a price), the real fight against surveillance and censorship is a shared one because the current providers do nothing to address the infrastructural flaws of the internet so there is no immunity to corporate or government control.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is not a single fit-all-size solution or a true security mechanism that protects you from a data breach, every method is just an additive layer of security that could be stripped from an attack.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Anecdotally the more complex layer of the OSI model is Layer 8 user/political layer because technology is human-driven or an echo of our lives and security is totally something that we want but always in our advantages, not someone’s else that carries everywhere from “our” to a single human or organization (everything must be secure but not secure in the same time)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3B8EBF-2D2C-4A4C-96C2-44A5187557D5}"/>
              </a:ext>
            </a:extLst>
          </p:cNvPr>
          <p:cNvSpPr txBox="1"/>
          <p:nvPr/>
        </p:nvSpPr>
        <p:spPr>
          <a:xfrm>
            <a:off x="685800" y="1840468"/>
            <a:ext cx="19059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To solve a problem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15BF2F-CCC7-491A-9825-3B8A0AB398A2}"/>
              </a:ext>
            </a:extLst>
          </p:cNvPr>
          <p:cNvSpPr txBox="1"/>
          <p:nvPr/>
        </p:nvSpPr>
        <p:spPr>
          <a:xfrm>
            <a:off x="685800" y="1101804"/>
            <a:ext cx="1381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To Use a tool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CD5802-9AB1-47BA-9467-6873811D2095}"/>
              </a:ext>
            </a:extLst>
          </p:cNvPr>
          <p:cNvSpPr txBox="1"/>
          <p:nvPr/>
        </p:nvSpPr>
        <p:spPr>
          <a:xfrm>
            <a:off x="1125666" y="1468026"/>
            <a:ext cx="5960934" cy="344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Its about current infrastructure and design possibilities</a:t>
            </a:r>
          </a:p>
        </p:txBody>
      </p:sp>
    </p:spTree>
    <p:extLst>
      <p:ext uri="{BB962C8B-B14F-4D97-AF65-F5344CB8AC3E}">
        <p14:creationId xmlns:p14="http://schemas.microsoft.com/office/powerpoint/2010/main" val="2706742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4" name="Rectangle 4">
            <a:extLst>
              <a:ext uri="{FF2B5EF4-FFF2-40B4-BE49-F238E27FC236}">
                <a16:creationId xmlns:a16="http://schemas.microsoft.com/office/drawing/2014/main" id="{307C160E-BB21-4BBE-B033-512513985A9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648200" y="3787775"/>
            <a:ext cx="4110038" cy="885825"/>
          </a:xfrm>
        </p:spPr>
        <p:txBody>
          <a:bodyPr/>
          <a:lstStyle/>
          <a:p>
            <a:pPr algn="dist"/>
            <a:r>
              <a:rPr lang="en-US" altLang="en-US" sz="5500" dirty="0"/>
              <a:t>Thank You!</a:t>
            </a:r>
          </a:p>
        </p:txBody>
      </p:sp>
      <p:pic>
        <p:nvPicPr>
          <p:cNvPr id="5" name="Picture 19">
            <a:extLst>
              <a:ext uri="{FF2B5EF4-FFF2-40B4-BE49-F238E27FC236}">
                <a16:creationId xmlns:a16="http://schemas.microsoft.com/office/drawing/2014/main" id="{7AD83681-7B0C-48B6-A7C0-50CB14E20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4364037" y="4041775"/>
            <a:ext cx="415925" cy="41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34" name="Group 2">
            <a:extLst>
              <a:ext uri="{FF2B5EF4-FFF2-40B4-BE49-F238E27FC236}">
                <a16:creationId xmlns:a16="http://schemas.microsoft.com/office/drawing/2014/main" id="{EDF9D58B-9C2F-43DA-9BC9-6A4C8FE89F4B}"/>
              </a:ext>
            </a:extLst>
          </p:cNvPr>
          <p:cNvGrpSpPr>
            <a:grpSpLocks/>
          </p:cNvGrpSpPr>
          <p:nvPr/>
        </p:nvGrpSpPr>
        <p:grpSpPr bwMode="auto">
          <a:xfrm>
            <a:off x="1876425" y="3521075"/>
            <a:ext cx="5311775" cy="688975"/>
            <a:chOff x="720" y="1392"/>
            <a:chExt cx="4058" cy="480"/>
          </a:xfrm>
        </p:grpSpPr>
        <p:sp>
          <p:nvSpPr>
            <p:cNvPr id="69635" name="AutoShape 3">
              <a:extLst>
                <a:ext uri="{FF2B5EF4-FFF2-40B4-BE49-F238E27FC236}">
                  <a16:creationId xmlns:a16="http://schemas.microsoft.com/office/drawing/2014/main" id="{175D816A-C5A7-4B6B-994E-E21E1461BDE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92157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9636" name="Group 4">
              <a:extLst>
                <a:ext uri="{FF2B5EF4-FFF2-40B4-BE49-F238E27FC236}">
                  <a16:creationId xmlns:a16="http://schemas.microsoft.com/office/drawing/2014/main" id="{B34B308C-F48B-4549-ADA9-6C7CFCB748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69637" name="AutoShape 5">
                <a:extLst>
                  <a:ext uri="{FF2B5EF4-FFF2-40B4-BE49-F238E27FC236}">
                    <a16:creationId xmlns:a16="http://schemas.microsoft.com/office/drawing/2014/main" id="{F37D770E-7035-4DEC-AD5F-559311B3CFA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38" name="AutoShape 6">
                <a:extLst>
                  <a:ext uri="{FF2B5EF4-FFF2-40B4-BE49-F238E27FC236}">
                    <a16:creationId xmlns:a16="http://schemas.microsoft.com/office/drawing/2014/main" id="{CA8CDB89-B2B1-447E-9A0B-8D2AB364A5F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9639" name="Group 7">
            <a:extLst>
              <a:ext uri="{FF2B5EF4-FFF2-40B4-BE49-F238E27FC236}">
                <a16:creationId xmlns:a16="http://schemas.microsoft.com/office/drawing/2014/main" id="{15B0BE91-119A-4B57-841C-A1982334A4B8}"/>
              </a:ext>
            </a:extLst>
          </p:cNvPr>
          <p:cNvGrpSpPr>
            <a:grpSpLocks/>
          </p:cNvGrpSpPr>
          <p:nvPr/>
        </p:nvGrpSpPr>
        <p:grpSpPr bwMode="auto">
          <a:xfrm>
            <a:off x="1876425" y="4386263"/>
            <a:ext cx="5311775" cy="688975"/>
            <a:chOff x="720" y="1392"/>
            <a:chExt cx="4058" cy="480"/>
          </a:xfrm>
        </p:grpSpPr>
        <p:sp>
          <p:nvSpPr>
            <p:cNvPr id="69640" name="AutoShape 8">
              <a:extLst>
                <a:ext uri="{FF2B5EF4-FFF2-40B4-BE49-F238E27FC236}">
                  <a16:creationId xmlns:a16="http://schemas.microsoft.com/office/drawing/2014/main" id="{D9C67726-7D03-4B28-AA3D-D6F7DC6DFEE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9641" name="Group 9">
              <a:extLst>
                <a:ext uri="{FF2B5EF4-FFF2-40B4-BE49-F238E27FC236}">
                  <a16:creationId xmlns:a16="http://schemas.microsoft.com/office/drawing/2014/main" id="{22CFEDDB-A93B-4629-A4C5-8C3AE9DBD0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69642" name="AutoShape 10">
                <a:extLst>
                  <a:ext uri="{FF2B5EF4-FFF2-40B4-BE49-F238E27FC236}">
                    <a16:creationId xmlns:a16="http://schemas.microsoft.com/office/drawing/2014/main" id="{335742A3-3C9D-4B6F-B03A-EC6725618F7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43" name="AutoShape 11">
                <a:extLst>
                  <a:ext uri="{FF2B5EF4-FFF2-40B4-BE49-F238E27FC236}">
                    <a16:creationId xmlns:a16="http://schemas.microsoft.com/office/drawing/2014/main" id="{C30FE957-22E8-4911-B765-3B163092B2C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9644" name="Group 12">
            <a:extLst>
              <a:ext uri="{FF2B5EF4-FFF2-40B4-BE49-F238E27FC236}">
                <a16:creationId xmlns:a16="http://schemas.microsoft.com/office/drawing/2014/main" id="{D0183018-F025-4BF8-AD83-75D0676114BC}"/>
              </a:ext>
            </a:extLst>
          </p:cNvPr>
          <p:cNvGrpSpPr>
            <a:grpSpLocks/>
          </p:cNvGrpSpPr>
          <p:nvPr/>
        </p:nvGrpSpPr>
        <p:grpSpPr bwMode="auto">
          <a:xfrm>
            <a:off x="1876425" y="5243513"/>
            <a:ext cx="5311775" cy="688975"/>
            <a:chOff x="720" y="1392"/>
            <a:chExt cx="4058" cy="480"/>
          </a:xfrm>
        </p:grpSpPr>
        <p:sp>
          <p:nvSpPr>
            <p:cNvPr id="69645" name="AutoShape 13">
              <a:extLst>
                <a:ext uri="{FF2B5EF4-FFF2-40B4-BE49-F238E27FC236}">
                  <a16:creationId xmlns:a16="http://schemas.microsoft.com/office/drawing/2014/main" id="{99FF24BA-9C65-4800-9F00-60C79CE8CDE1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shade val="92157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9646" name="Group 14">
              <a:extLst>
                <a:ext uri="{FF2B5EF4-FFF2-40B4-BE49-F238E27FC236}">
                  <a16:creationId xmlns:a16="http://schemas.microsoft.com/office/drawing/2014/main" id="{8F08753A-2761-4672-BB27-3CFACCB0AC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69647" name="AutoShape 15">
                <a:extLst>
                  <a:ext uri="{FF2B5EF4-FFF2-40B4-BE49-F238E27FC236}">
                    <a16:creationId xmlns:a16="http://schemas.microsoft.com/office/drawing/2014/main" id="{45613DA4-5632-4722-8573-686861355AB6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alpha val="0"/>
                    </a:schemeClr>
                  </a:gs>
                  <a:gs pos="100000">
                    <a:schemeClr val="fol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48" name="AutoShape 16">
                <a:extLst>
                  <a:ext uri="{FF2B5EF4-FFF2-40B4-BE49-F238E27FC236}">
                    <a16:creationId xmlns:a16="http://schemas.microsoft.com/office/drawing/2014/main" id="{7D0A9C7B-6100-4349-A831-12E5A14DF67E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gamma/>
                      <a:tint val="0"/>
                      <a:invGamma/>
                    </a:schemeClr>
                  </a:gs>
                  <a:gs pos="100000">
                    <a:schemeClr val="fol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9649" name="Group 17">
            <a:extLst>
              <a:ext uri="{FF2B5EF4-FFF2-40B4-BE49-F238E27FC236}">
                <a16:creationId xmlns:a16="http://schemas.microsoft.com/office/drawing/2014/main" id="{5DE9A405-8931-420E-8F7D-9F637934DF6A}"/>
              </a:ext>
            </a:extLst>
          </p:cNvPr>
          <p:cNvGrpSpPr>
            <a:grpSpLocks/>
          </p:cNvGrpSpPr>
          <p:nvPr/>
        </p:nvGrpSpPr>
        <p:grpSpPr bwMode="auto">
          <a:xfrm>
            <a:off x="1876425" y="2657475"/>
            <a:ext cx="5311775" cy="688975"/>
            <a:chOff x="720" y="1392"/>
            <a:chExt cx="4058" cy="480"/>
          </a:xfrm>
        </p:grpSpPr>
        <p:sp>
          <p:nvSpPr>
            <p:cNvPr id="69650" name="AutoShape 18">
              <a:extLst>
                <a:ext uri="{FF2B5EF4-FFF2-40B4-BE49-F238E27FC236}">
                  <a16:creationId xmlns:a16="http://schemas.microsoft.com/office/drawing/2014/main" id="{CCB65C22-DD87-4825-9D80-E0F66607118C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9651" name="Group 19">
              <a:extLst>
                <a:ext uri="{FF2B5EF4-FFF2-40B4-BE49-F238E27FC236}">
                  <a16:creationId xmlns:a16="http://schemas.microsoft.com/office/drawing/2014/main" id="{6C130D06-E5B7-4E58-95EF-B27EDCA6A4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69652" name="AutoShape 20">
                <a:extLst>
                  <a:ext uri="{FF2B5EF4-FFF2-40B4-BE49-F238E27FC236}">
                    <a16:creationId xmlns:a16="http://schemas.microsoft.com/office/drawing/2014/main" id="{FD2E4B6A-5AFA-44FB-9634-4E5DA106B00D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53" name="AutoShape 21">
                <a:extLst>
                  <a:ext uri="{FF2B5EF4-FFF2-40B4-BE49-F238E27FC236}">
                    <a16:creationId xmlns:a16="http://schemas.microsoft.com/office/drawing/2014/main" id="{5EC952B2-7E5C-4C7A-9A42-E1701C2B476E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9654" name="Text Box 22">
            <a:extLst>
              <a:ext uri="{FF2B5EF4-FFF2-40B4-BE49-F238E27FC236}">
                <a16:creationId xmlns:a16="http://schemas.microsoft.com/office/drawing/2014/main" id="{8F165D46-E610-4423-8BA5-03A10C203C91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2343150" y="2771775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en-US" sz="2400" b="1" dirty="0">
                <a:solidFill>
                  <a:srgbClr val="FFFFFF"/>
                </a:solidFill>
              </a:rPr>
              <a:t>How it works</a:t>
            </a:r>
          </a:p>
        </p:txBody>
      </p:sp>
      <p:sp>
        <p:nvSpPr>
          <p:cNvPr id="69655" name="Text Box 23">
            <a:extLst>
              <a:ext uri="{FF2B5EF4-FFF2-40B4-BE49-F238E27FC236}">
                <a16:creationId xmlns:a16="http://schemas.microsoft.com/office/drawing/2014/main" id="{6779522A-DA8F-4651-B9F8-82253EE56090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2354263" y="3629025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en-US" sz="2400" b="1" dirty="0">
                <a:solidFill>
                  <a:srgbClr val="FFFFFF"/>
                </a:solidFill>
              </a:rPr>
              <a:t>Encryption tools</a:t>
            </a:r>
          </a:p>
        </p:txBody>
      </p:sp>
      <p:sp>
        <p:nvSpPr>
          <p:cNvPr id="69656" name="Text Box 24">
            <a:extLst>
              <a:ext uri="{FF2B5EF4-FFF2-40B4-BE49-F238E27FC236}">
                <a16:creationId xmlns:a16="http://schemas.microsoft.com/office/drawing/2014/main" id="{7A2697CB-08E2-407B-9224-0C018BCE605A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2354263" y="4487863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en-US" sz="2400" b="1" dirty="0">
                <a:solidFill>
                  <a:srgbClr val="FFFFFF"/>
                </a:solidFill>
              </a:rPr>
              <a:t>Use Case</a:t>
            </a:r>
          </a:p>
        </p:txBody>
      </p:sp>
      <p:sp>
        <p:nvSpPr>
          <p:cNvPr id="69657" name="Text Box 25">
            <a:extLst>
              <a:ext uri="{FF2B5EF4-FFF2-40B4-BE49-F238E27FC236}">
                <a16:creationId xmlns:a16="http://schemas.microsoft.com/office/drawing/2014/main" id="{A780C3DD-D86E-406B-AD2C-22DB404C3AB0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2354263" y="5335588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en-US" sz="2400" b="1" dirty="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69658" name="Rectangle 26">
            <a:extLst>
              <a:ext uri="{FF2B5EF4-FFF2-40B4-BE49-F238E27FC236}">
                <a16:creationId xmlns:a16="http://schemas.microsoft.com/office/drawing/2014/main" id="{1B92E048-0CAD-451B-8396-E1C5A90938CD}"/>
              </a:ext>
            </a:extLst>
          </p:cNvPr>
          <p:cNvSpPr>
            <a:spLocks noChangeArrowheads="1"/>
          </p:cNvSpPr>
          <p:nvPr/>
        </p:nvSpPr>
        <p:spPr bwMode="black">
          <a:xfrm>
            <a:off x="1930400" y="1828800"/>
            <a:ext cx="5105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sz="1400" b="1" dirty="0"/>
              <a:t>Encryption tools and uses cases</a:t>
            </a:r>
          </a:p>
          <a:p>
            <a:pPr eaLnBrk="0" hangingPunct="0"/>
            <a:r>
              <a:rPr lang="en-US" altLang="en-US" sz="1400" b="1" dirty="0"/>
              <a:t>OpenVPN vs Tor</a:t>
            </a:r>
            <a:endParaRPr lang="en-US" altLang="en-US" sz="1400" dirty="0"/>
          </a:p>
        </p:txBody>
      </p:sp>
      <p:pic>
        <p:nvPicPr>
          <p:cNvPr id="69659" name="Picture 27">
            <a:extLst>
              <a:ext uri="{FF2B5EF4-FFF2-40B4-BE49-F238E27FC236}">
                <a16:creationId xmlns:a16="http://schemas.microsoft.com/office/drawing/2014/main" id="{5E6B8CBB-B893-4A35-87D6-C099DFD9C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1676400" y="5207000"/>
            <a:ext cx="792163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660" name="Picture 28">
            <a:extLst>
              <a:ext uri="{FF2B5EF4-FFF2-40B4-BE49-F238E27FC236}">
                <a16:creationId xmlns:a16="http://schemas.microsoft.com/office/drawing/2014/main" id="{F1A7B221-51D8-49D8-BB34-F546FF5EC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1692275" y="4360863"/>
            <a:ext cx="792163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661" name="Picture 29">
            <a:extLst>
              <a:ext uri="{FF2B5EF4-FFF2-40B4-BE49-F238E27FC236}">
                <a16:creationId xmlns:a16="http://schemas.microsoft.com/office/drawing/2014/main" id="{F678385D-21A0-48E4-95DD-22FD367ED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1692275" y="3509963"/>
            <a:ext cx="792163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662" name="Picture 30">
            <a:extLst>
              <a:ext uri="{FF2B5EF4-FFF2-40B4-BE49-F238E27FC236}">
                <a16:creationId xmlns:a16="http://schemas.microsoft.com/office/drawing/2014/main" id="{A2AD545F-561D-43A7-9760-20BC9ADCE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1681163" y="2652713"/>
            <a:ext cx="792162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663" name="Text Box 31">
            <a:extLst>
              <a:ext uri="{FF2B5EF4-FFF2-40B4-BE49-F238E27FC236}">
                <a16:creationId xmlns:a16="http://schemas.microsoft.com/office/drawing/2014/main" id="{933F0DA2-AEAA-4839-B367-915601AFE1A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022475" y="5343525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b="1"/>
              <a:t>4</a:t>
            </a:r>
          </a:p>
        </p:txBody>
      </p:sp>
      <p:sp>
        <p:nvSpPr>
          <p:cNvPr id="69664" name="Text Box 32">
            <a:extLst>
              <a:ext uri="{FF2B5EF4-FFF2-40B4-BE49-F238E27FC236}">
                <a16:creationId xmlns:a16="http://schemas.microsoft.com/office/drawing/2014/main" id="{F600323B-4D81-40AB-9D58-91262B489A5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001838" y="274955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b="1"/>
              <a:t>1</a:t>
            </a:r>
          </a:p>
        </p:txBody>
      </p:sp>
      <p:sp>
        <p:nvSpPr>
          <p:cNvPr id="69665" name="Text Box 33">
            <a:extLst>
              <a:ext uri="{FF2B5EF4-FFF2-40B4-BE49-F238E27FC236}">
                <a16:creationId xmlns:a16="http://schemas.microsoft.com/office/drawing/2014/main" id="{90F351CB-C3D9-4D6A-948F-04726B9981A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014538" y="3608388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b="1"/>
              <a:t>2</a:t>
            </a:r>
          </a:p>
        </p:txBody>
      </p:sp>
      <p:sp>
        <p:nvSpPr>
          <p:cNvPr id="69666" name="Text Box 34">
            <a:extLst>
              <a:ext uri="{FF2B5EF4-FFF2-40B4-BE49-F238E27FC236}">
                <a16:creationId xmlns:a16="http://schemas.microsoft.com/office/drawing/2014/main" id="{083BB381-2020-45E7-8869-BA48E0EC26B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014538" y="44958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b="1"/>
              <a:t>3</a:t>
            </a:r>
          </a:p>
        </p:txBody>
      </p:sp>
      <p:sp>
        <p:nvSpPr>
          <p:cNvPr id="69667" name="Rectangle 35">
            <a:extLst>
              <a:ext uri="{FF2B5EF4-FFF2-40B4-BE49-F238E27FC236}">
                <a16:creationId xmlns:a16="http://schemas.microsoft.com/office/drawing/2014/main" id="{31301317-E100-4026-B8CA-5608D45AC7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Contents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AutoShape 2">
            <a:extLst>
              <a:ext uri="{FF2B5EF4-FFF2-40B4-BE49-F238E27FC236}">
                <a16:creationId xmlns:a16="http://schemas.microsoft.com/office/drawing/2014/main" id="{0E74E9B5-AB96-40F0-A6AE-FEBCA308B8A6}"/>
              </a:ext>
            </a:extLst>
          </p:cNvPr>
          <p:cNvSpPr>
            <a:spLocks noChangeArrowheads="1"/>
          </p:cNvSpPr>
          <p:nvPr/>
        </p:nvSpPr>
        <p:spPr bwMode="gray">
          <a:xfrm>
            <a:off x="1371600" y="5334000"/>
            <a:ext cx="6361113" cy="8778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9525">
            <a:solidFill>
              <a:srgbClr val="DDDDDD"/>
            </a:solidFill>
            <a:round/>
            <a:headEnd/>
            <a:tailEnd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07" name="AutoShape 3">
            <a:extLst>
              <a:ext uri="{FF2B5EF4-FFF2-40B4-BE49-F238E27FC236}">
                <a16:creationId xmlns:a16="http://schemas.microsoft.com/office/drawing/2014/main" id="{10F679F7-5186-46D9-AC99-63236E461C20}"/>
              </a:ext>
            </a:extLst>
          </p:cNvPr>
          <p:cNvSpPr>
            <a:spLocks noChangeArrowheads="1"/>
          </p:cNvSpPr>
          <p:nvPr/>
        </p:nvSpPr>
        <p:spPr bwMode="gray">
          <a:xfrm>
            <a:off x="1371600" y="4038600"/>
            <a:ext cx="6361113" cy="8778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9525">
            <a:solidFill>
              <a:srgbClr val="DDDDDD"/>
            </a:solidFill>
            <a:round/>
            <a:headEnd/>
            <a:tailEnd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08" name="AutoShape 4">
            <a:extLst>
              <a:ext uri="{FF2B5EF4-FFF2-40B4-BE49-F238E27FC236}">
                <a16:creationId xmlns:a16="http://schemas.microsoft.com/office/drawing/2014/main" id="{0E900DD1-BD68-448A-B32A-3A7220225D16}"/>
              </a:ext>
            </a:extLst>
          </p:cNvPr>
          <p:cNvSpPr>
            <a:spLocks noChangeArrowheads="1"/>
          </p:cNvSpPr>
          <p:nvPr/>
        </p:nvSpPr>
        <p:spPr bwMode="gray">
          <a:xfrm>
            <a:off x="1371600" y="2025649"/>
            <a:ext cx="6361113" cy="1563689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9525">
            <a:solidFill>
              <a:srgbClr val="DDDDDD"/>
            </a:solidFill>
            <a:round/>
            <a:headEnd/>
            <a:tailEnd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09" name="Rectangle 5">
            <a:extLst>
              <a:ext uri="{FF2B5EF4-FFF2-40B4-BE49-F238E27FC236}">
                <a16:creationId xmlns:a16="http://schemas.microsoft.com/office/drawing/2014/main" id="{78061E4C-79DB-4A4C-BF67-91C1A99ED3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Overview</a:t>
            </a:r>
          </a:p>
        </p:txBody>
      </p:sp>
      <p:grpSp>
        <p:nvGrpSpPr>
          <p:cNvPr id="72710" name="Group 6">
            <a:extLst>
              <a:ext uri="{FF2B5EF4-FFF2-40B4-BE49-F238E27FC236}">
                <a16:creationId xmlns:a16="http://schemas.microsoft.com/office/drawing/2014/main" id="{6994760D-BD3F-46C8-9A81-54B346553E04}"/>
              </a:ext>
            </a:extLst>
          </p:cNvPr>
          <p:cNvGrpSpPr>
            <a:grpSpLocks/>
          </p:cNvGrpSpPr>
          <p:nvPr/>
        </p:nvGrpSpPr>
        <p:grpSpPr bwMode="auto">
          <a:xfrm>
            <a:off x="2200275" y="3767138"/>
            <a:ext cx="4686300" cy="361950"/>
            <a:chOff x="720" y="1392"/>
            <a:chExt cx="4058" cy="480"/>
          </a:xfrm>
        </p:grpSpPr>
        <p:sp>
          <p:nvSpPr>
            <p:cNvPr id="72711" name="AutoShape 7">
              <a:extLst>
                <a:ext uri="{FF2B5EF4-FFF2-40B4-BE49-F238E27FC236}">
                  <a16:creationId xmlns:a16="http://schemas.microsoft.com/office/drawing/2014/main" id="{AD1CFDFB-A410-4F47-8368-0C05986E22A5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92157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2712" name="Group 8">
              <a:extLst>
                <a:ext uri="{FF2B5EF4-FFF2-40B4-BE49-F238E27FC236}">
                  <a16:creationId xmlns:a16="http://schemas.microsoft.com/office/drawing/2014/main" id="{E2D30D9A-F4D5-4DEB-A2BE-A41DE23109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72713" name="AutoShape 9">
                <a:extLst>
                  <a:ext uri="{FF2B5EF4-FFF2-40B4-BE49-F238E27FC236}">
                    <a16:creationId xmlns:a16="http://schemas.microsoft.com/office/drawing/2014/main" id="{3B8E8662-56F4-4E4E-AA55-7E58F67156AB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1921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14" name="AutoShape 10">
                <a:extLst>
                  <a:ext uri="{FF2B5EF4-FFF2-40B4-BE49-F238E27FC236}">
                    <a16:creationId xmlns:a16="http://schemas.microsoft.com/office/drawing/2014/main" id="{7A04A24B-7B0B-4EFE-8042-A9E88D320ACF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gamma/>
                      <a:tint val="15686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72715" name="Group 11">
            <a:extLst>
              <a:ext uri="{FF2B5EF4-FFF2-40B4-BE49-F238E27FC236}">
                <a16:creationId xmlns:a16="http://schemas.microsoft.com/office/drawing/2014/main" id="{FF6063C2-76F4-4B73-ACC3-4F504577C84D}"/>
              </a:ext>
            </a:extLst>
          </p:cNvPr>
          <p:cNvGrpSpPr>
            <a:grpSpLocks/>
          </p:cNvGrpSpPr>
          <p:nvPr/>
        </p:nvGrpSpPr>
        <p:grpSpPr bwMode="auto">
          <a:xfrm>
            <a:off x="2173288" y="5105400"/>
            <a:ext cx="4686300" cy="361950"/>
            <a:chOff x="720" y="1392"/>
            <a:chExt cx="4058" cy="480"/>
          </a:xfrm>
        </p:grpSpPr>
        <p:sp>
          <p:nvSpPr>
            <p:cNvPr id="72716" name="AutoShape 12">
              <a:extLst>
                <a:ext uri="{FF2B5EF4-FFF2-40B4-BE49-F238E27FC236}">
                  <a16:creationId xmlns:a16="http://schemas.microsoft.com/office/drawing/2014/main" id="{8A710225-D450-4465-BA45-8313EE3E7F06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2717" name="Group 13">
              <a:extLst>
                <a:ext uri="{FF2B5EF4-FFF2-40B4-BE49-F238E27FC236}">
                  <a16:creationId xmlns:a16="http://schemas.microsoft.com/office/drawing/2014/main" id="{2F3685DD-FBA0-492C-BAD8-997B7AE72B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72718" name="AutoShape 14">
                <a:extLst>
                  <a:ext uri="{FF2B5EF4-FFF2-40B4-BE49-F238E27FC236}">
                    <a16:creationId xmlns:a16="http://schemas.microsoft.com/office/drawing/2014/main" id="{AEC5C887-D94A-43B1-A5E6-36107EA70ECD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2549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19" name="AutoShape 15">
                <a:extLst>
                  <a:ext uri="{FF2B5EF4-FFF2-40B4-BE49-F238E27FC236}">
                    <a16:creationId xmlns:a16="http://schemas.microsoft.com/office/drawing/2014/main" id="{99AFBA53-3206-47A6-AB42-7A72649108C0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19216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72720" name="Group 16">
            <a:extLst>
              <a:ext uri="{FF2B5EF4-FFF2-40B4-BE49-F238E27FC236}">
                <a16:creationId xmlns:a16="http://schemas.microsoft.com/office/drawing/2014/main" id="{49A7C0A7-12FB-4810-AB81-44A29B7287E5}"/>
              </a:ext>
            </a:extLst>
          </p:cNvPr>
          <p:cNvGrpSpPr>
            <a:grpSpLocks/>
          </p:cNvGrpSpPr>
          <p:nvPr/>
        </p:nvGrpSpPr>
        <p:grpSpPr bwMode="auto">
          <a:xfrm>
            <a:off x="2203450" y="1763713"/>
            <a:ext cx="4686300" cy="361950"/>
            <a:chOff x="1388" y="1159"/>
            <a:chExt cx="2952" cy="228"/>
          </a:xfrm>
        </p:grpSpPr>
        <p:sp>
          <p:nvSpPr>
            <p:cNvPr id="72721" name="AutoShape 17">
              <a:extLst>
                <a:ext uri="{FF2B5EF4-FFF2-40B4-BE49-F238E27FC236}">
                  <a16:creationId xmlns:a16="http://schemas.microsoft.com/office/drawing/2014/main" id="{54D69FDE-E3B2-4F29-9153-BF9109D1E95E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1388" y="1159"/>
              <a:ext cx="2952" cy="228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2722" name="Group 18">
              <a:extLst>
                <a:ext uri="{FF2B5EF4-FFF2-40B4-BE49-F238E27FC236}">
                  <a16:creationId xmlns:a16="http://schemas.microsoft.com/office/drawing/2014/main" id="{6247C9FB-E0C2-4855-B67C-63231959B2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5" y="1166"/>
              <a:ext cx="2941" cy="211"/>
              <a:chOff x="1395" y="1166"/>
              <a:chExt cx="2941" cy="211"/>
            </a:xfrm>
          </p:grpSpPr>
          <p:sp>
            <p:nvSpPr>
              <p:cNvPr id="72723" name="AutoShape 19">
                <a:extLst>
                  <a:ext uri="{FF2B5EF4-FFF2-40B4-BE49-F238E27FC236}">
                    <a16:creationId xmlns:a16="http://schemas.microsoft.com/office/drawing/2014/main" id="{4691DD02-CE0D-4B15-B3B5-C73590531174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1395" y="1322"/>
                <a:ext cx="2941" cy="5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2000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24" name="AutoShape 20">
                <a:extLst>
                  <a:ext uri="{FF2B5EF4-FFF2-40B4-BE49-F238E27FC236}">
                    <a16:creationId xmlns:a16="http://schemas.microsoft.com/office/drawing/2014/main" id="{B96120A5-54BE-49A4-8189-40A083CE40A0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1395" y="1166"/>
                <a:ext cx="2941" cy="5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22353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72725" name="Rectangle 21">
            <a:extLst>
              <a:ext uri="{FF2B5EF4-FFF2-40B4-BE49-F238E27FC236}">
                <a16:creationId xmlns:a16="http://schemas.microsoft.com/office/drawing/2014/main" id="{C738501D-56A0-4E13-9463-CF04865146FE}"/>
              </a:ext>
            </a:extLst>
          </p:cNvPr>
          <p:cNvSpPr>
            <a:spLocks noChangeArrowheads="1"/>
          </p:cNvSpPr>
          <p:nvPr/>
        </p:nvSpPr>
        <p:spPr bwMode="black">
          <a:xfrm>
            <a:off x="3244835" y="1752600"/>
            <a:ext cx="2600392" cy="338554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r>
              <a:rPr lang="en-US" altLang="en-US" sz="1600" b="1" dirty="0">
                <a:solidFill>
                  <a:srgbClr val="FFFFFF"/>
                </a:solidFill>
              </a:rPr>
              <a:t>Encryption methodology</a:t>
            </a:r>
          </a:p>
        </p:txBody>
      </p:sp>
      <p:sp>
        <p:nvSpPr>
          <p:cNvPr id="72726" name="Rectangle 22">
            <a:extLst>
              <a:ext uri="{FF2B5EF4-FFF2-40B4-BE49-F238E27FC236}">
                <a16:creationId xmlns:a16="http://schemas.microsoft.com/office/drawing/2014/main" id="{0281FD63-F4E2-4D15-A74E-E7CECD80EBC1}"/>
              </a:ext>
            </a:extLst>
          </p:cNvPr>
          <p:cNvSpPr>
            <a:spLocks noChangeArrowheads="1"/>
          </p:cNvSpPr>
          <p:nvPr/>
        </p:nvSpPr>
        <p:spPr bwMode="black">
          <a:xfrm>
            <a:off x="3643166" y="3798888"/>
            <a:ext cx="1803699" cy="338554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r>
              <a:rPr lang="en-US" altLang="en-US" sz="1600" b="1" dirty="0">
                <a:solidFill>
                  <a:srgbClr val="FFFFFF"/>
                </a:solidFill>
              </a:rPr>
              <a:t>Encryption tools</a:t>
            </a:r>
          </a:p>
        </p:txBody>
      </p:sp>
      <p:sp>
        <p:nvSpPr>
          <p:cNvPr id="72727" name="Rectangle 23">
            <a:extLst>
              <a:ext uri="{FF2B5EF4-FFF2-40B4-BE49-F238E27FC236}">
                <a16:creationId xmlns:a16="http://schemas.microsoft.com/office/drawing/2014/main" id="{0FAED739-FD23-47EF-95E2-DF746B8C96C0}"/>
              </a:ext>
            </a:extLst>
          </p:cNvPr>
          <p:cNvSpPr>
            <a:spLocks noChangeArrowheads="1"/>
          </p:cNvSpPr>
          <p:nvPr/>
        </p:nvSpPr>
        <p:spPr bwMode="black">
          <a:xfrm>
            <a:off x="3991817" y="5094288"/>
            <a:ext cx="1106393" cy="338554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r>
              <a:rPr lang="en-US" altLang="en-US" sz="1600" b="1" dirty="0">
                <a:solidFill>
                  <a:srgbClr val="FFFFFF"/>
                </a:solidFill>
              </a:rPr>
              <a:t>Use Case</a:t>
            </a:r>
          </a:p>
        </p:txBody>
      </p:sp>
      <p:sp>
        <p:nvSpPr>
          <p:cNvPr id="72729" name="Rectangle 25">
            <a:extLst>
              <a:ext uri="{FF2B5EF4-FFF2-40B4-BE49-F238E27FC236}">
                <a16:creationId xmlns:a16="http://schemas.microsoft.com/office/drawing/2014/main" id="{D90285B4-A6FC-4D23-9E28-61DEC332B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3363" y="4216400"/>
            <a:ext cx="6091237" cy="547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85750" indent="-285750" eaLnBrk="0" hangingPunct="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rgbClr val="000000"/>
                </a:solidFill>
              </a:rPr>
              <a:t>OpenVPN</a:t>
            </a:r>
          </a:p>
          <a:p>
            <a:pPr marL="285750" indent="-285750" eaLnBrk="0" hangingPunct="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rgbClr val="000000"/>
                </a:solidFill>
              </a:rPr>
              <a:t>Tor</a:t>
            </a:r>
          </a:p>
        </p:txBody>
      </p:sp>
      <p:sp>
        <p:nvSpPr>
          <p:cNvPr id="72730" name="Rectangle 26">
            <a:extLst>
              <a:ext uri="{FF2B5EF4-FFF2-40B4-BE49-F238E27FC236}">
                <a16:creationId xmlns:a16="http://schemas.microsoft.com/office/drawing/2014/main" id="{6E57750C-E12A-4559-B63C-AFE531431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3363" y="2203450"/>
            <a:ext cx="6091237" cy="1258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en-US" sz="1400" dirty="0">
                <a:solidFill>
                  <a:srgbClr val="000000"/>
                </a:solidFill>
              </a:rPr>
              <a:t>Encryption tools offer privacy and depending on implementation anonymity too. They use heavy asymmetric-key encryption schema to pass a symmetric key for normal data (key-exchange) communication and this is authorized and approved via Certificates an online digital signature. With Symmetric encryption they establish an encrypted tunnel for data traverse</a:t>
            </a:r>
          </a:p>
        </p:txBody>
      </p:sp>
      <p:sp>
        <p:nvSpPr>
          <p:cNvPr id="72731" name="Text Box 27">
            <a:extLst>
              <a:ext uri="{FF2B5EF4-FFF2-40B4-BE49-F238E27FC236}">
                <a16:creationId xmlns:a16="http://schemas.microsoft.com/office/drawing/2014/main" id="{243602F5-549A-4583-80A1-2E5C177DD69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108200" y="5583238"/>
            <a:ext cx="2768600" cy="544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20650" indent="-1206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en-US" sz="1400" dirty="0"/>
              <a:t>Privacy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en-US" sz="1400" dirty="0"/>
              <a:t>Anonymity</a:t>
            </a:r>
          </a:p>
        </p:txBody>
      </p:sp>
      <p:sp>
        <p:nvSpPr>
          <p:cNvPr id="72732" name="Text Box 28">
            <a:extLst>
              <a:ext uri="{FF2B5EF4-FFF2-40B4-BE49-F238E27FC236}">
                <a16:creationId xmlns:a16="http://schemas.microsoft.com/office/drawing/2014/main" id="{57DFC53C-0225-4371-B356-188FB9708E7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232399" y="5583238"/>
            <a:ext cx="1973263" cy="544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20650" indent="-1206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en-US" sz="1400" dirty="0"/>
              <a:t>Decentralization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en-US" sz="1400" dirty="0"/>
              <a:t>Free public speech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8D081C-0AF2-43E3-BFF7-AE75F7ECB9A1}"/>
              </a:ext>
            </a:extLst>
          </p:cNvPr>
          <p:cNvSpPr txBox="1"/>
          <p:nvPr/>
        </p:nvSpPr>
        <p:spPr>
          <a:xfrm>
            <a:off x="838200" y="533400"/>
            <a:ext cx="922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j-lt"/>
              </a:rPr>
              <a:t>VPN</a:t>
            </a:r>
          </a:p>
        </p:txBody>
      </p:sp>
      <p:pic>
        <p:nvPicPr>
          <p:cNvPr id="4" name="Picture 3" descr="image">
            <a:extLst>
              <a:ext uri="{FF2B5EF4-FFF2-40B4-BE49-F238E27FC236}">
                <a16:creationId xmlns:a16="http://schemas.microsoft.com/office/drawing/2014/main" id="{AECD65C2-070B-4043-BF8F-67B358C739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734" y="1828800"/>
            <a:ext cx="6214531" cy="3809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967340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8D081C-0AF2-43E3-BFF7-AE75F7ECB9A1}"/>
              </a:ext>
            </a:extLst>
          </p:cNvPr>
          <p:cNvSpPr txBox="1"/>
          <p:nvPr/>
        </p:nvSpPr>
        <p:spPr>
          <a:xfrm>
            <a:off x="838200" y="533400"/>
            <a:ext cx="2460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j-lt"/>
              </a:rPr>
              <a:t>Extranet VPN</a:t>
            </a:r>
          </a:p>
        </p:txBody>
      </p:sp>
      <p:pic>
        <p:nvPicPr>
          <p:cNvPr id="5" name="Picture 4" descr="VPN Architecture Diagram with Routers/ VPN Concentrators">
            <a:extLst>
              <a:ext uri="{FF2B5EF4-FFF2-40B4-BE49-F238E27FC236}">
                <a16:creationId xmlns:a16="http://schemas.microsoft.com/office/drawing/2014/main" id="{DF9391A4-904F-4B7C-BF33-2E1F5416E7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421" y="1647824"/>
            <a:ext cx="5543158" cy="4295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870646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8D081C-0AF2-43E3-BFF7-AE75F7ECB9A1}"/>
              </a:ext>
            </a:extLst>
          </p:cNvPr>
          <p:cNvSpPr txBox="1"/>
          <p:nvPr/>
        </p:nvSpPr>
        <p:spPr>
          <a:xfrm>
            <a:off x="838200" y="533400"/>
            <a:ext cx="58977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j-lt"/>
              </a:rPr>
              <a:t>Centralized vs Decentralized VPN</a:t>
            </a:r>
          </a:p>
        </p:txBody>
      </p:sp>
      <p:pic>
        <p:nvPicPr>
          <p:cNvPr id="4" name="Picture 3" descr="Centralized VPN vs Decentralized VPN-BitVPN">
            <a:extLst>
              <a:ext uri="{FF2B5EF4-FFF2-40B4-BE49-F238E27FC236}">
                <a16:creationId xmlns:a16="http://schemas.microsoft.com/office/drawing/2014/main" id="{CB660BE1-CEEF-4E61-8678-CC41D26817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084" y="1828800"/>
            <a:ext cx="7193832" cy="37652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106803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8D081C-0AF2-43E3-BFF7-AE75F7ECB9A1}"/>
              </a:ext>
            </a:extLst>
          </p:cNvPr>
          <p:cNvSpPr txBox="1"/>
          <p:nvPr/>
        </p:nvSpPr>
        <p:spPr>
          <a:xfrm>
            <a:off x="838200" y="533400"/>
            <a:ext cx="736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j-lt"/>
              </a:rPr>
              <a:t>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6F91F4-81AF-4DA3-A20B-333411666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14" y="1143000"/>
            <a:ext cx="8327571" cy="5181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873357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8D081C-0AF2-43E3-BFF7-AE75F7ECB9A1}"/>
              </a:ext>
            </a:extLst>
          </p:cNvPr>
          <p:cNvSpPr txBox="1"/>
          <p:nvPr/>
        </p:nvSpPr>
        <p:spPr>
          <a:xfrm>
            <a:off x="838200" y="533400"/>
            <a:ext cx="736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j-lt"/>
              </a:rPr>
              <a:t>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0A29D3-74CF-4667-AA8C-1A42229CB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626" y="1143000"/>
            <a:ext cx="5910748" cy="3134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5945DF-C5B8-4D23-A3FC-03D720013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8560" y="4277043"/>
            <a:ext cx="4104640" cy="233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62360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8D081C-0AF2-43E3-BFF7-AE75F7ECB9A1}"/>
              </a:ext>
            </a:extLst>
          </p:cNvPr>
          <p:cNvSpPr txBox="1"/>
          <p:nvPr/>
        </p:nvSpPr>
        <p:spPr>
          <a:xfrm>
            <a:off x="838200" y="533400"/>
            <a:ext cx="48590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j-lt"/>
              </a:rPr>
              <a:t>Law issues with encryption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8E1733-CD42-4431-9B36-8B66557E8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056620"/>
            <a:ext cx="6858000" cy="542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74242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B4E3EE"/>
      </a:lt1>
      <a:dk2>
        <a:srgbClr val="189180"/>
      </a:dk2>
      <a:lt2>
        <a:srgbClr val="808080"/>
      </a:lt2>
      <a:accent1>
        <a:srgbClr val="FF7F00"/>
      </a:accent1>
      <a:accent2>
        <a:srgbClr val="B3DC27"/>
      </a:accent2>
      <a:accent3>
        <a:srgbClr val="D6EFF5"/>
      </a:accent3>
      <a:accent4>
        <a:srgbClr val="000000"/>
      </a:accent4>
      <a:accent5>
        <a:srgbClr val="FFC0AA"/>
      </a:accent5>
      <a:accent6>
        <a:srgbClr val="A2C722"/>
      </a:accent6>
      <a:hlink>
        <a:srgbClr val="6FB9D7"/>
      </a:hlink>
      <a:folHlink>
        <a:srgbClr val="F93D17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B4E3EE"/>
        </a:lt1>
        <a:dk2>
          <a:srgbClr val="189180"/>
        </a:dk2>
        <a:lt2>
          <a:srgbClr val="808080"/>
        </a:lt2>
        <a:accent1>
          <a:srgbClr val="FF7F00"/>
        </a:accent1>
        <a:accent2>
          <a:srgbClr val="B3DC27"/>
        </a:accent2>
        <a:accent3>
          <a:srgbClr val="D6EFF5"/>
        </a:accent3>
        <a:accent4>
          <a:srgbClr val="000000"/>
        </a:accent4>
        <a:accent5>
          <a:srgbClr val="FFC0AA"/>
        </a:accent5>
        <a:accent6>
          <a:srgbClr val="A2C722"/>
        </a:accent6>
        <a:hlink>
          <a:srgbClr val="6FB9D7"/>
        </a:hlink>
        <a:folHlink>
          <a:srgbClr val="F93D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EE384"/>
        </a:lt1>
        <a:dk2>
          <a:srgbClr val="FD8334"/>
        </a:dk2>
        <a:lt2>
          <a:srgbClr val="808080"/>
        </a:lt2>
        <a:accent1>
          <a:srgbClr val="F98EB2"/>
        </a:accent1>
        <a:accent2>
          <a:srgbClr val="FCB43E"/>
        </a:accent2>
        <a:accent3>
          <a:srgbClr val="FEEFC2"/>
        </a:accent3>
        <a:accent4>
          <a:srgbClr val="000000"/>
        </a:accent4>
        <a:accent5>
          <a:srgbClr val="FBC6D5"/>
        </a:accent5>
        <a:accent6>
          <a:srgbClr val="E4A337"/>
        </a:accent6>
        <a:hlink>
          <a:srgbClr val="FA6D73"/>
        </a:hlink>
        <a:folHlink>
          <a:srgbClr val="D264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D4E1EE"/>
        </a:lt1>
        <a:dk2>
          <a:srgbClr val="2F84AF"/>
        </a:dk2>
        <a:lt2>
          <a:srgbClr val="808080"/>
        </a:lt2>
        <a:accent1>
          <a:srgbClr val="9899C1"/>
        </a:accent1>
        <a:accent2>
          <a:srgbClr val="4BBAC3"/>
        </a:accent2>
        <a:accent3>
          <a:srgbClr val="E6EEF5"/>
        </a:accent3>
        <a:accent4>
          <a:srgbClr val="000000"/>
        </a:accent4>
        <a:accent5>
          <a:srgbClr val="CACADD"/>
        </a:accent5>
        <a:accent6>
          <a:srgbClr val="43A8B0"/>
        </a:accent6>
        <a:hlink>
          <a:srgbClr val="7AC5B9"/>
        </a:hlink>
        <a:folHlink>
          <a:srgbClr val="719FC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576TGp_report_light</Template>
  <TotalTime>217</TotalTime>
  <Words>694</Words>
  <Application>Microsoft Office PowerPoint</Application>
  <PresentationFormat>On-screen Show (4:3)</PresentationFormat>
  <Paragraphs>181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Symbol</vt:lpstr>
      <vt:lpstr>Times New Roman</vt:lpstr>
      <vt:lpstr>Wingdings</vt:lpstr>
      <vt:lpstr>Default Design</vt:lpstr>
      <vt:lpstr>Encryption Tools</vt:lpstr>
      <vt:lpstr>Contents</vt:lpstr>
      <vt:lpstr>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 cases</vt:lpstr>
      <vt:lpstr>Use cases  scenario</vt:lpstr>
      <vt:lpstr>Use cases  scenario</vt:lpstr>
      <vt:lpstr>Use cases  scenario</vt:lpstr>
      <vt:lpstr>Conclusion</vt:lpstr>
      <vt:lpstr>Thank You!</vt:lpstr>
    </vt:vector>
  </TitlesOfParts>
  <Company>Guild Design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Michail M</dc:creator>
  <cp:lastModifiedBy>Michail M</cp:lastModifiedBy>
  <cp:revision>52</cp:revision>
  <dcterms:created xsi:type="dcterms:W3CDTF">2021-12-25T14:41:06Z</dcterms:created>
  <dcterms:modified xsi:type="dcterms:W3CDTF">2021-12-25T19:13:34Z</dcterms:modified>
</cp:coreProperties>
</file>