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70" r:id="rId2"/>
    <p:sldId id="394" r:id="rId3"/>
    <p:sldId id="444" r:id="rId4"/>
    <p:sldId id="403" r:id="rId5"/>
    <p:sldId id="404" r:id="rId6"/>
    <p:sldId id="405" r:id="rId7"/>
    <p:sldId id="406" r:id="rId8"/>
    <p:sldId id="407" r:id="rId9"/>
    <p:sldId id="408" r:id="rId10"/>
    <p:sldId id="443" r:id="rId11"/>
    <p:sldId id="409" r:id="rId12"/>
    <p:sldId id="410" r:id="rId13"/>
    <p:sldId id="411" r:id="rId14"/>
    <p:sldId id="412" r:id="rId15"/>
    <p:sldId id="413" r:id="rId16"/>
    <p:sldId id="414" r:id="rId17"/>
    <p:sldId id="417" r:id="rId18"/>
    <p:sldId id="418" r:id="rId19"/>
    <p:sldId id="419" r:id="rId20"/>
    <p:sldId id="445" r:id="rId21"/>
    <p:sldId id="422" r:id="rId22"/>
    <p:sldId id="423" r:id="rId23"/>
    <p:sldId id="424" r:id="rId24"/>
    <p:sldId id="425" r:id="rId25"/>
    <p:sldId id="427" r:id="rId26"/>
    <p:sldId id="429" r:id="rId27"/>
    <p:sldId id="430" r:id="rId28"/>
    <p:sldId id="432" r:id="rId29"/>
    <p:sldId id="433" r:id="rId30"/>
    <p:sldId id="439" r:id="rId31"/>
    <p:sldId id="440" r:id="rId32"/>
    <p:sldId id="441" r:id="rId33"/>
    <p:sldId id="442" r:id="rId34"/>
    <p:sldId id="402" r:id="rId35"/>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90" autoAdjust="0"/>
    <p:restoredTop sz="95915" autoAdjust="0"/>
  </p:normalViewPr>
  <p:slideViewPr>
    <p:cSldViewPr snapToGrid="0" snapToObjects="1">
      <p:cViewPr varScale="1">
        <p:scale>
          <a:sx n="149" d="100"/>
          <a:sy n="149" d="100"/>
        </p:scale>
        <p:origin x="516" y="9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2019/2/14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4200DFE-8F3A-4A79-BD37-FA27A7B63F6B}" type="slidenum">
              <a:rPr kumimoji="0" lang="zh-TW" altLang="en-US" sz="1300">
                <a:latin typeface="Times New Roman" panose="02020603050405020304" pitchFamily="18" charset="0"/>
                <a:ea typeface="PMingLiU" panose="02020500000000000000" pitchFamily="18" charset="-120"/>
              </a:rPr>
              <a:pPr eaLnBrk="1" hangingPunct="1"/>
              <a:t>33</a:t>
            </a:fld>
            <a:endParaRPr kumimoji="0" lang="en-US" altLang="zh-TW" sz="1300">
              <a:latin typeface="Times New Roman" panose="02020603050405020304" pitchFamily="18" charset="0"/>
              <a:ea typeface="PMingLiU" panose="02020500000000000000" pitchFamily="18" charset="-12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r>
              <a:rPr lang="en-US" altLang="zh-CN" dirty="0" smtClean="0"/>
              <a:t>FP</a:t>
            </a:r>
            <a:r>
              <a:rPr lang="zh-CN" altLang="en-US" dirty="0" smtClean="0"/>
              <a:t>增长算法对不同长度的频繁模式有很好的适应性，同时在效率上比</a:t>
            </a:r>
            <a:r>
              <a:rPr lang="en-US" altLang="zh-CN" dirty="0" err="1" smtClean="0"/>
              <a:t>Apriori</a:t>
            </a:r>
            <a:r>
              <a:rPr lang="zh-CN" altLang="en-US" dirty="0" smtClean="0"/>
              <a:t>算法有较大的提高。如果</a:t>
            </a:r>
            <a:r>
              <a:rPr lang="en-US" altLang="zh-CN" dirty="0" smtClean="0"/>
              <a:t>FP</a:t>
            </a:r>
            <a:r>
              <a:rPr lang="zh-CN" altLang="en-US" dirty="0" smtClean="0"/>
              <a:t>树存储在内存时，就可以直接从内存中提取频繁项集而不必重复扫描硬盘上的事务数据。 </a:t>
            </a:r>
          </a:p>
        </p:txBody>
      </p:sp>
    </p:spTree>
    <p:extLst>
      <p:ext uri="{BB962C8B-B14F-4D97-AF65-F5344CB8AC3E}">
        <p14:creationId xmlns:p14="http://schemas.microsoft.com/office/powerpoint/2010/main" val="38622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9521F70-019C-4C26-AF2A-8E65B168434B}" type="slidenum">
              <a:rPr kumimoji="0" lang="zh-TW" altLang="en-US" sz="1300">
                <a:latin typeface="Times New Roman" panose="02020603050405020304" pitchFamily="18" charset="0"/>
                <a:ea typeface="PMingLiU" panose="02020500000000000000" pitchFamily="18" charset="-120"/>
              </a:rPr>
              <a:pPr eaLnBrk="1" hangingPunct="1"/>
              <a:t>4</a:t>
            </a:fld>
            <a:endParaRPr kumimoji="0" lang="en-US" altLang="zh-TW" sz="1300">
              <a:latin typeface="Times New Roman" panose="02020603050405020304" pitchFamily="18" charset="0"/>
              <a:ea typeface="PMingLiU" panose="02020500000000000000" pitchFamily="18" charset="-12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lvl="4" eaLnBrk="1" hangingPunct="1"/>
            <a:endParaRPr lang="zh-CN" altLang="en-US" smtClean="0"/>
          </a:p>
          <a:p>
            <a:pPr eaLnBrk="1" hangingPunct="1"/>
            <a:r>
              <a:rPr lang="en-US" altLang="zh-CN" smtClean="0"/>
              <a:t>Business implication examples: Where to place items in a store to maximize sales or to increase customer satisfaction, what items to market to someone who recently bought items shown as associated. </a:t>
            </a:r>
            <a:endParaRPr lang="zh-CN" altLang="en-US" smtClean="0"/>
          </a:p>
        </p:txBody>
      </p:sp>
    </p:spTree>
    <p:extLst>
      <p:ext uri="{BB962C8B-B14F-4D97-AF65-F5344CB8AC3E}">
        <p14:creationId xmlns:p14="http://schemas.microsoft.com/office/powerpoint/2010/main" val="285509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F1D9891-D9EE-4FC5-9598-45E01BBB0FAA}" type="slidenum">
              <a:rPr kumimoji="0" lang="zh-TW" altLang="en-US" sz="1300">
                <a:latin typeface="Times New Roman" panose="02020603050405020304" pitchFamily="18" charset="0"/>
                <a:ea typeface="PMingLiU" panose="02020500000000000000" pitchFamily="18" charset="-120"/>
              </a:rPr>
              <a:pPr eaLnBrk="1" hangingPunct="1"/>
              <a:t>6</a:t>
            </a:fld>
            <a:endParaRPr kumimoji="0" lang="en-US" altLang="zh-TW" sz="1300">
              <a:latin typeface="Times New Roman" panose="02020603050405020304" pitchFamily="18" charset="0"/>
              <a:ea typeface="PMingLiU" panose="02020500000000000000" pitchFamily="18" charset="-12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r>
              <a:rPr lang="zh-CN" altLang="en-US" smtClean="0"/>
              <a:t>在进行关联规则挖掘时，若把超市所有销售的商品作为一个集合，每个商品均用一个布尔值描述是否被购买，那么每个顾客购物清单就可以用一个布尔向量表示，分析相应布尔向量就可得到哪些商品在一起购买的购物模式。除上面表示方法外，事务数据集也可表示成矩阵的形式</a:t>
            </a:r>
            <a:r>
              <a:rPr lang="en-US" altLang="zh-CN" smtClean="0"/>
              <a:t>D=(dij)n</a:t>
            </a:r>
            <a:r>
              <a:rPr lang="en-US" altLang="zh-CN" smtClean="0">
                <a:sym typeface="Symbol" panose="05050102010706020507" pitchFamily="18" charset="2"/>
              </a:rPr>
              <a:t></a:t>
            </a:r>
            <a:r>
              <a:rPr lang="en-US" altLang="zh-CN" smtClean="0"/>
              <a:t>m</a:t>
            </a:r>
            <a:r>
              <a:rPr lang="zh-CN" altLang="en-US" smtClean="0"/>
              <a:t>，此矩阵的行表示事务，列表示项目，</a:t>
            </a:r>
            <a:r>
              <a:rPr lang="en-US" altLang="zh-CN" smtClean="0"/>
              <a:t>dij=1</a:t>
            </a:r>
            <a:r>
              <a:rPr lang="zh-CN" altLang="en-US" smtClean="0"/>
              <a:t>或</a:t>
            </a:r>
            <a:r>
              <a:rPr lang="en-US" altLang="zh-CN" smtClean="0"/>
              <a:t>0</a:t>
            </a:r>
            <a:r>
              <a:rPr lang="zh-CN" altLang="en-US" smtClean="0"/>
              <a:t>，表示某事务包含或不包含某项目。这种方式比较容易计算项目或项集的支持度，但会导致稀疏性矩阵。 </a:t>
            </a:r>
          </a:p>
        </p:txBody>
      </p:sp>
    </p:spTree>
    <p:extLst>
      <p:ext uri="{BB962C8B-B14F-4D97-AF65-F5344CB8AC3E}">
        <p14:creationId xmlns:p14="http://schemas.microsoft.com/office/powerpoint/2010/main" val="2415519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C9B98B3-0F2B-4502-9398-DFDB74B2DFC3}" type="slidenum">
              <a:rPr kumimoji="0" lang="zh-TW" altLang="en-US" sz="1300">
                <a:latin typeface="Times New Roman" panose="02020603050405020304" pitchFamily="18" charset="0"/>
                <a:ea typeface="PMingLiU" panose="02020500000000000000" pitchFamily="18" charset="-120"/>
              </a:rPr>
              <a:pPr eaLnBrk="1" hangingPunct="1"/>
              <a:t>8</a:t>
            </a:fld>
            <a:endParaRPr kumimoji="0" lang="en-US" altLang="zh-TW" sz="1300">
              <a:latin typeface="Times New Roman" panose="02020603050405020304" pitchFamily="18" charset="0"/>
              <a:ea typeface="PMingLiU" panose="02020500000000000000" pitchFamily="18" charset="-12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lvl="4" eaLnBrk="1" hangingPunct="1"/>
            <a:endParaRPr lang="zh-CN" altLang="en-US" smtClean="0"/>
          </a:p>
          <a:p>
            <a:pPr eaLnBrk="1" hangingPunct="1"/>
            <a:r>
              <a:rPr lang="en-US" altLang="zh-CN" smtClean="0"/>
              <a:t>It further identifies the strength of the discovered association by calculating a confidence number and calculates the support of the rule to define how frequently this association appears in the data . The higher the support and the confidence, the more important the rule might be. </a:t>
            </a:r>
            <a:endParaRPr lang="zh-CN" altLang="en-US" smtClean="0"/>
          </a:p>
        </p:txBody>
      </p:sp>
    </p:spTree>
    <p:extLst>
      <p:ext uri="{BB962C8B-B14F-4D97-AF65-F5344CB8AC3E}">
        <p14:creationId xmlns:p14="http://schemas.microsoft.com/office/powerpoint/2010/main" val="54486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10</a:t>
            </a:fld>
            <a:endParaRPr lang="zh-CN" altLang="en-US"/>
          </a:p>
        </p:txBody>
      </p:sp>
    </p:spTree>
    <p:extLst>
      <p:ext uri="{BB962C8B-B14F-4D97-AF65-F5344CB8AC3E}">
        <p14:creationId xmlns:p14="http://schemas.microsoft.com/office/powerpoint/2010/main" val="1044697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02E9660-3A46-468D-A46D-F7A7F1C75951}" type="slidenum">
              <a:rPr kumimoji="0" lang="zh-TW" altLang="en-US" sz="1300">
                <a:latin typeface="Times New Roman" panose="02020603050405020304" pitchFamily="18" charset="0"/>
                <a:ea typeface="PMingLiU" panose="02020500000000000000" pitchFamily="18" charset="-120"/>
              </a:rPr>
              <a:pPr eaLnBrk="1" hangingPunct="1"/>
              <a:t>15</a:t>
            </a:fld>
            <a:endParaRPr kumimoji="0" lang="en-US" altLang="zh-TW" sz="1300">
              <a:latin typeface="Times New Roman" panose="02020603050405020304" pitchFamily="18" charset="0"/>
              <a:ea typeface="PMingLiU" panose="02020500000000000000" pitchFamily="18" charset="-120"/>
            </a:endParaRPr>
          </a:p>
        </p:txBody>
      </p:sp>
      <p:sp>
        <p:nvSpPr>
          <p:cNvPr id="266243" name="Rectangle 2"/>
          <p:cNvSpPr>
            <a:spLocks noGrp="1" noRot="1" noChangeAspect="1" noChangeArrowheads="1" noTextEdit="1"/>
          </p:cNvSpPr>
          <p:nvPr>
            <p:ph type="sldImg"/>
          </p:nvPr>
        </p:nvSpPr>
        <p:spPr>
          <a:xfrm>
            <a:off x="84138" y="746125"/>
            <a:ext cx="6934200" cy="3900488"/>
          </a:xfrm>
          <a:ln/>
        </p:spPr>
      </p:sp>
      <p:sp>
        <p:nvSpPr>
          <p:cNvPr id="266244" name="Rectangle 3"/>
          <p:cNvSpPr>
            <a:spLocks noGrp="1" noChangeArrowheads="1"/>
          </p:cNvSpPr>
          <p:nvPr>
            <p:ph type="body" idx="1"/>
          </p:nvPr>
        </p:nvSpPr>
        <p:spPr>
          <a:xfrm>
            <a:off x="936625" y="4895850"/>
            <a:ext cx="5226050" cy="4562475"/>
          </a:xfrm>
          <a:noFill/>
        </p:spPr>
        <p:txBody>
          <a:bodyPr lIns="93271" tIns="46636" rIns="93271" bIns="46636"/>
          <a:lstStyle/>
          <a:p>
            <a:pPr eaLnBrk="1" hangingPunct="1"/>
            <a:endParaRPr lang="zh-CN" altLang="en-US" smtClean="0"/>
          </a:p>
        </p:txBody>
      </p:sp>
    </p:spTree>
    <p:extLst>
      <p:ext uri="{BB962C8B-B14F-4D97-AF65-F5344CB8AC3E}">
        <p14:creationId xmlns:p14="http://schemas.microsoft.com/office/powerpoint/2010/main" val="34019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0F4314B-1635-4468-BB9F-8D8EB6E5254C}" type="slidenum">
              <a:rPr kumimoji="0" lang="zh-TW" altLang="en-US" sz="1300">
                <a:latin typeface="Times New Roman" panose="02020603050405020304" pitchFamily="18" charset="0"/>
                <a:ea typeface="PMingLiU" panose="02020500000000000000" pitchFamily="18" charset="-120"/>
              </a:rPr>
              <a:pPr eaLnBrk="1" hangingPunct="1"/>
              <a:t>17</a:t>
            </a:fld>
            <a:endParaRPr kumimoji="0" lang="en-US" altLang="zh-TW" sz="1300">
              <a:latin typeface="Times New Roman" panose="02020603050405020304" pitchFamily="18" charset="0"/>
              <a:ea typeface="PMingLiU" panose="02020500000000000000" pitchFamily="18" charset="-12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r>
              <a:rPr lang="zh-CN" altLang="en-US" smtClean="0"/>
              <a:t>由前</a:t>
            </a:r>
            <a:r>
              <a:rPr lang="en-US" altLang="zh-CN" smtClean="0"/>
              <a:t>k-2</a:t>
            </a:r>
            <a:r>
              <a:rPr lang="zh-CN" altLang="en-US" smtClean="0"/>
              <a:t>项相同的一对</a:t>
            </a:r>
            <a:r>
              <a:rPr lang="en-US" altLang="zh-CN" smtClean="0"/>
              <a:t>k-1</a:t>
            </a:r>
            <a:r>
              <a:rPr lang="zh-CN" altLang="en-US" smtClean="0"/>
              <a:t>频繁项集</a:t>
            </a:r>
            <a:r>
              <a:rPr lang="en-US" altLang="zh-CN" smtClean="0"/>
              <a:t>Lk-1</a:t>
            </a:r>
            <a:r>
              <a:rPr lang="zh-CN" altLang="en-US" smtClean="0"/>
              <a:t>连接生成侯选</a:t>
            </a:r>
            <a:r>
              <a:rPr lang="en-US" altLang="zh-CN" smtClean="0"/>
              <a:t>k</a:t>
            </a:r>
            <a:r>
              <a:rPr lang="zh-CN" altLang="en-US" smtClean="0"/>
              <a:t>频繁项集</a:t>
            </a:r>
            <a:r>
              <a:rPr lang="en-US" altLang="zh-CN" smtClean="0"/>
              <a:t>Ik</a:t>
            </a:r>
            <a:r>
              <a:rPr lang="zh-CN" altLang="en-US" smtClean="0"/>
              <a:t>。其中</a:t>
            </a:r>
            <a:r>
              <a:rPr lang="en-US" altLang="zh-CN" smtClean="0"/>
              <a:t>k=1,2,…, n+1</a:t>
            </a:r>
            <a:r>
              <a:rPr lang="zh-CN" altLang="en-US" smtClean="0"/>
              <a:t>，这里假设由</a:t>
            </a:r>
            <a:r>
              <a:rPr lang="en-US" altLang="zh-CN" smtClean="0"/>
              <a:t>Apriori</a:t>
            </a:r>
            <a:r>
              <a:rPr lang="zh-CN" altLang="en-US" smtClean="0"/>
              <a:t>算法得到的频繁项集的长度最大值为</a:t>
            </a:r>
            <a:r>
              <a:rPr lang="en-US" altLang="zh-CN" smtClean="0"/>
              <a:t>n</a:t>
            </a:r>
            <a:r>
              <a:rPr lang="zh-CN" altLang="en-US" smtClean="0"/>
              <a:t>。这种方法可保证侯选频繁项集的完全性（不遗漏），又可避免重复地产生侯选频繁项集。</a:t>
            </a:r>
          </a:p>
        </p:txBody>
      </p:sp>
    </p:spTree>
    <p:extLst>
      <p:ext uri="{BB962C8B-B14F-4D97-AF65-F5344CB8AC3E}">
        <p14:creationId xmlns:p14="http://schemas.microsoft.com/office/powerpoint/2010/main" val="414540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9C3C6AA-B3F1-4744-AB02-7CA2F72C48CB}" type="slidenum">
              <a:rPr kumimoji="0" lang="zh-TW" altLang="en-US" sz="1300">
                <a:latin typeface="Times New Roman" panose="02020603050405020304" pitchFamily="18" charset="0"/>
                <a:ea typeface="PMingLiU" panose="02020500000000000000" pitchFamily="18" charset="-120"/>
              </a:rPr>
              <a:pPr eaLnBrk="1" hangingPunct="1"/>
              <a:t>26</a:t>
            </a:fld>
            <a:endParaRPr kumimoji="0" lang="en-US" altLang="zh-TW" sz="1300">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4052230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ln/>
        </p:spPr>
      </p:sp>
      <p:sp>
        <p:nvSpPr>
          <p:cNvPr id="276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顾泽元．关联规则数据挖掘频繁项目集发现算法的研究．哈尔滨工程大学硕士论文</a:t>
            </a:r>
            <a:r>
              <a:rPr lang="en-US" altLang="zh-CN" smtClean="0"/>
              <a:t>,2005</a:t>
            </a:r>
            <a:endParaRPr lang="zh-CN" altLang="en-US" smtClean="0"/>
          </a:p>
        </p:txBody>
      </p:sp>
      <p:sp>
        <p:nvSpPr>
          <p:cNvPr id="276484" name="灯片编号占位符 3"/>
          <p:cNvSpPr>
            <a:spLocks noGrp="1"/>
          </p:cNvSpPr>
          <p:nvPr>
            <p:ph type="sldNum" sz="quarter" idx="5"/>
          </p:nvPr>
        </p:nvSpPr>
        <p:spPr>
          <a:noFill/>
        </p:spPr>
        <p:txBody>
          <a:bodyPr/>
          <a:lstStyle>
            <a:lvl1pPr defTabSz="955675"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55675"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55675"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55675"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55675"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55675"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66061F8-746F-425D-8172-5A0F2F1F43A4}" type="slidenum">
              <a:rPr kumimoji="0" lang="zh-CN" altLang="en-US" sz="1300">
                <a:latin typeface="Times New Roman" panose="02020603050405020304" pitchFamily="18" charset="0"/>
                <a:ea typeface="PMingLiU" panose="02020500000000000000" pitchFamily="18" charset="-120"/>
              </a:rPr>
              <a:pPr eaLnBrk="1" hangingPunct="1"/>
              <a:t>28</a:t>
            </a:fld>
            <a:endParaRPr kumimoji="0" lang="zh-CN" altLang="en-US" sz="1300">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408492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2019/2/14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2019/2/14</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9.bin"/><Relationship Id="rId18" Type="http://schemas.openxmlformats.org/officeDocument/2006/relationships/image" Target="../media/image15.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2.emf"/><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14.emf"/><Relationship Id="rId1" Type="http://schemas.openxmlformats.org/officeDocument/2006/relationships/vmlDrawing" Target="../drawings/vmlDrawing3.vml"/><Relationship Id="rId6" Type="http://schemas.openxmlformats.org/officeDocument/2006/relationships/image" Target="../media/image9.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7.bin"/><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关联规则</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提升度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923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提升度用来判断规则是否有实际价值，描述的是对比不使用规则，使用规则可以提高多少。使用规则商品在购物车中出现的次数是否高于商品单独出现在购物车中的概率。大于</a:t>
                </a:r>
                <a:r>
                  <a:rPr lang="en-US" altLang="zh-CN" sz="1800" dirty="0" smtClean="0">
                    <a:solidFill>
                      <a:srgbClr val="000000"/>
                    </a:solidFill>
                  </a:rPr>
                  <a:t>1</a:t>
                </a:r>
                <a:r>
                  <a:rPr lang="zh-CN" altLang="en-US" sz="1800" dirty="0" smtClean="0">
                    <a:solidFill>
                      <a:srgbClr val="000000"/>
                    </a:solidFill>
                  </a:rPr>
                  <a:t>说明有效，小于</a:t>
                </a:r>
                <a:r>
                  <a:rPr lang="en-US" altLang="zh-CN" sz="1800" dirty="0" smtClean="0">
                    <a:solidFill>
                      <a:srgbClr val="000000"/>
                    </a:solidFill>
                  </a:rPr>
                  <a:t>1</a:t>
                </a:r>
                <a:r>
                  <a:rPr lang="zh-CN" altLang="en-US" sz="1800" dirty="0" smtClean="0">
                    <a:solidFill>
                      <a:srgbClr val="000000"/>
                    </a:solidFill>
                  </a:rPr>
                  <a:t>则无效。计算公式如下：</a:t>
                </a:r>
              </a:p>
              <a:p>
                <a:endParaRPr lang="zh-CN" altLang="en-US" sz="1800" dirty="0" smtClean="0">
                  <a:solidFill>
                    <a:srgbClr val="000000"/>
                  </a:solidFill>
                </a:endParaRPr>
              </a:p>
              <a:p>
                <a:pPr marL="0" indent="0" algn="ctr">
                  <a:buNone/>
                </a:pPr>
                <a14:m>
                  <m:oMath xmlns:m="http://schemas.openxmlformats.org/officeDocument/2006/math">
                    <m:r>
                      <a:rPr lang="en-US" altLang="zh-CN" sz="1400" i="1">
                        <a:latin typeface="Cambria Math" panose="02040503050406030204" pitchFamily="18" charset="0"/>
                      </a:rPr>
                      <m:t>𝐿𝑖𝑓𝑡</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𝐴</m:t>
                        </m:r>
                        <m:r>
                          <a:rPr lang="zh-CN" altLang="zh-CN" sz="1400" i="1">
                            <a:latin typeface="Cambria Math" panose="02040503050406030204" pitchFamily="18" charset="0"/>
                          </a:rPr>
                          <m:t>→</m:t>
                        </m:r>
                        <m:r>
                          <a:rPr lang="en-US" altLang="zh-CN" sz="1400" i="1">
                            <a:latin typeface="Cambria Math" panose="02040503050406030204" pitchFamily="18" charset="0"/>
                          </a:rPr>
                          <m:t>𝐵</m:t>
                        </m:r>
                      </m:e>
                    </m:d>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m:rPr>
                            <m:sty m:val="p"/>
                          </m:rPr>
                          <a:rPr lang="en-US" altLang="zh-CN" sz="1400">
                            <a:latin typeface="Cambria Math" panose="02040503050406030204" pitchFamily="18" charset="0"/>
                          </a:rPr>
                          <m:t>Support</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i="1">
                                <a:latin typeface="Cambria Math" panose="02040503050406030204" pitchFamily="18" charset="0"/>
                              </a:rPr>
                              <m:t>𝐵</m:t>
                            </m:r>
                          </m:e>
                        </m:d>
                      </m:num>
                      <m:den>
                        <m:r>
                          <a:rPr lang="en-US" altLang="zh-CN" sz="1400" i="1">
                            <a:latin typeface="Cambria Math" panose="02040503050406030204" pitchFamily="18" charset="0"/>
                          </a:rPr>
                          <m:t>𝑆𝑢𝑝𝑝𝑜𝑟𝑡</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𝐴</m:t>
                            </m:r>
                          </m:e>
                        </m:d>
                        <m:r>
                          <a:rPr lang="en-US" altLang="zh-CN" sz="1400" i="1">
                            <a:latin typeface="Cambria Math" panose="02040503050406030204" pitchFamily="18" charset="0"/>
                          </a:rPr>
                          <m:t>∗</m:t>
                        </m:r>
                        <m:r>
                          <a:rPr lang="en-US" altLang="zh-CN" sz="1400" i="1">
                            <a:latin typeface="Cambria Math" panose="02040503050406030204" pitchFamily="18" charset="0"/>
                          </a:rPr>
                          <m:t>𝑆𝑢𝑝𝑝𝑜𝑟𝑡</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𝐵</m:t>
                            </m:r>
                          </m:e>
                        </m:d>
                      </m:den>
                    </m:f>
                  </m:oMath>
                </a14:m>
                <a:r>
                  <a:rPr lang="en-US" altLang="zh-CN" sz="1400" dirty="0"/>
                  <a:t>			</a:t>
                </a:r>
                <a:r>
                  <a:rPr lang="zh-CN" altLang="zh-CN" sz="1400" dirty="0"/>
                  <a:t>（</a:t>
                </a:r>
                <a:r>
                  <a:rPr lang="en-US" altLang="zh-CN" sz="1400" dirty="0"/>
                  <a:t>1</a:t>
                </a:r>
                <a:r>
                  <a:rPr lang="zh-CN" altLang="zh-CN" sz="1400" dirty="0"/>
                  <a:t>）</a:t>
                </a:r>
              </a:p>
              <a:p>
                <a:pPr marL="0" indent="0" algn="ctr">
                  <a:buNone/>
                </a:pPr>
                <a14:m>
                  <m:oMath xmlns:m="http://schemas.openxmlformats.org/officeDocument/2006/math">
                    <m:r>
                      <a:rPr lang="en-US" altLang="zh-CN" sz="1400" i="1">
                        <a:latin typeface="Cambria Math" panose="02040503050406030204" pitchFamily="18" charset="0"/>
                      </a:rPr>
                      <m:t>𝐿</m:t>
                    </m:r>
                    <m:r>
                      <m:rPr>
                        <m:sty m:val="p"/>
                      </m:rPr>
                      <a:rPr lang="en-US" altLang="zh-CN" sz="1400">
                        <a:latin typeface="Cambria Math" panose="02040503050406030204" pitchFamily="18" charset="0"/>
                      </a:rPr>
                      <m:t>ift</m:t>
                    </m:r>
                    <m:r>
                      <a:rPr lang="en-US" altLang="zh-CN" sz="1400">
                        <a:latin typeface="Cambria Math" panose="02040503050406030204" pitchFamily="18" charset="0"/>
                      </a:rPr>
                      <m:t>(</m:t>
                    </m:r>
                    <m:r>
                      <m:rPr>
                        <m:sty m:val="p"/>
                      </m:rPr>
                      <a:rPr lang="en-US" altLang="zh-CN" sz="1400">
                        <a:latin typeface="Cambria Math" panose="02040503050406030204" pitchFamily="18" charset="0"/>
                      </a:rPr>
                      <m:t>A</m:t>
                    </m:r>
                    <m:r>
                      <a:rPr lang="zh-CN" altLang="zh-CN" sz="1400">
                        <a:latin typeface="Cambria Math" panose="02040503050406030204" pitchFamily="18" charset="0"/>
                      </a:rPr>
                      <m:t>→</m:t>
                    </m:r>
                    <m:r>
                      <m:rPr>
                        <m:sty m:val="p"/>
                      </m:rPr>
                      <a:rPr lang="en-US" altLang="zh-CN" sz="1400">
                        <a:latin typeface="Cambria Math" panose="02040503050406030204" pitchFamily="18" charset="0"/>
                      </a:rPr>
                      <m:t>B</m:t>
                    </m:r>
                    <m:r>
                      <a:rPr lang="en-US" altLang="zh-CN" sz="1400">
                        <a:latin typeface="Cambria Math" panose="02040503050406030204" pitchFamily="18" charset="0"/>
                      </a:rPr>
                      <m:t>)</m:t>
                    </m:r>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m:rPr>
                            <m:sty m:val="p"/>
                          </m:rPr>
                          <a:rPr lang="en-US" altLang="zh-CN" sz="1400">
                            <a:latin typeface="Cambria Math" panose="02040503050406030204" pitchFamily="18" charset="0"/>
                          </a:rPr>
                          <m:t>Confidence</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zh-CN" altLang="zh-CN" sz="1400" i="1">
                            <a:latin typeface="Cambria Math" panose="02040503050406030204" pitchFamily="18" charset="0"/>
                          </a:rPr>
                          <m:t>→</m:t>
                        </m:r>
                        <m:r>
                          <a:rPr lang="en-US" altLang="zh-CN" sz="1400" i="1">
                            <a:latin typeface="Cambria Math" panose="02040503050406030204" pitchFamily="18" charset="0"/>
                          </a:rPr>
                          <m:t>𝐵</m:t>
                        </m:r>
                        <m:r>
                          <a:rPr lang="en-US" altLang="zh-CN" sz="1400" i="1">
                            <a:latin typeface="Cambria Math" panose="02040503050406030204" pitchFamily="18" charset="0"/>
                          </a:rPr>
                          <m:t>)</m:t>
                        </m:r>
                      </m:num>
                      <m:den>
                        <m:r>
                          <a:rPr lang="en-US" altLang="zh-CN" sz="1400" i="1">
                            <a:latin typeface="Cambria Math" panose="02040503050406030204" pitchFamily="18" charset="0"/>
                          </a:rPr>
                          <m:t>𝑆𝑢𝑝𝑝𝑜𝑟𝑡</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𝐵</m:t>
                            </m:r>
                          </m:e>
                        </m:d>
                      </m:den>
                    </m:f>
                  </m:oMath>
                </a14:m>
                <a:r>
                  <a:rPr lang="en-US" altLang="zh-CN" sz="1400" dirty="0"/>
                  <a:t>				</a:t>
                </a:r>
                <a:r>
                  <a:rPr lang="zh-CN" altLang="zh-CN" sz="1400" dirty="0"/>
                  <a:t>（</a:t>
                </a:r>
                <a:r>
                  <a:rPr lang="en-US" altLang="zh-CN" sz="1400" dirty="0"/>
                  <a:t>2</a:t>
                </a:r>
                <a:r>
                  <a:rPr lang="zh-CN" altLang="zh-CN" sz="1400" dirty="0"/>
                  <a:t>）</a:t>
                </a:r>
              </a:p>
              <a:p>
                <a:pPr marL="0" indent="0">
                  <a:buNone/>
                </a:pPr>
                <a:endParaRPr lang="zh-CN" altLang="en-US" sz="1400" dirty="0" smtClean="0">
                  <a:solidFill>
                    <a:srgbClr val="000000"/>
                  </a:solidFill>
                </a:endParaRPr>
              </a:p>
              <a:p>
                <a:r>
                  <a:rPr lang="zh-CN" altLang="en-US" sz="1800" dirty="0" smtClean="0">
                    <a:solidFill>
                      <a:srgbClr val="000000"/>
                    </a:solidFill>
                  </a:rPr>
                  <a:t>例如，电商网站</a:t>
                </a:r>
                <a:r>
                  <a:rPr lang="en-US" altLang="zh-CN" sz="1800" dirty="0" smtClean="0">
                    <a:solidFill>
                      <a:srgbClr val="000000"/>
                    </a:solidFill>
                  </a:rPr>
                  <a:t>10</a:t>
                </a:r>
                <a:r>
                  <a:rPr lang="zh-CN" altLang="en-US" sz="1800" dirty="0" smtClean="0">
                    <a:solidFill>
                      <a:srgbClr val="000000"/>
                    </a:solidFill>
                  </a:rPr>
                  <a:t>月份有</a:t>
                </a:r>
                <a:r>
                  <a:rPr lang="en-US" altLang="zh-CN" sz="1800" dirty="0" smtClean="0">
                    <a:solidFill>
                      <a:srgbClr val="000000"/>
                    </a:solidFill>
                  </a:rPr>
                  <a:t>100</a:t>
                </a:r>
                <a:r>
                  <a:rPr lang="zh-CN" altLang="en-US" sz="1800" dirty="0" smtClean="0">
                    <a:solidFill>
                      <a:srgbClr val="000000"/>
                    </a:solidFill>
                  </a:rPr>
                  <a:t>万笔订单，购买面包</a:t>
                </a:r>
                <a:r>
                  <a:rPr lang="en-US" altLang="zh-CN" sz="1800" dirty="0" smtClean="0">
                    <a:solidFill>
                      <a:srgbClr val="000000"/>
                    </a:solidFill>
                  </a:rPr>
                  <a:t>30</a:t>
                </a:r>
                <a:r>
                  <a:rPr lang="zh-CN" altLang="en-US" sz="1800" dirty="0" smtClean="0">
                    <a:solidFill>
                      <a:srgbClr val="000000"/>
                    </a:solidFill>
                  </a:rPr>
                  <a:t>万笔，牛奶</a:t>
                </a:r>
                <a:r>
                  <a:rPr lang="en-US" altLang="zh-CN" sz="1800" dirty="0" smtClean="0">
                    <a:solidFill>
                      <a:srgbClr val="000000"/>
                    </a:solidFill>
                  </a:rPr>
                  <a:t>40</a:t>
                </a:r>
                <a:r>
                  <a:rPr lang="zh-CN" altLang="en-US" sz="1800" dirty="0" smtClean="0">
                    <a:solidFill>
                      <a:srgbClr val="000000"/>
                    </a:solidFill>
                  </a:rPr>
                  <a:t>万笔，同时购买两者的</a:t>
                </a:r>
                <a:r>
                  <a:rPr lang="en-US" altLang="zh-CN" sz="1800" dirty="0" smtClean="0">
                    <a:solidFill>
                      <a:srgbClr val="000000"/>
                    </a:solidFill>
                  </a:rPr>
                  <a:t>20</a:t>
                </a:r>
                <a:r>
                  <a:rPr lang="zh-CN" altLang="en-US" sz="1800" dirty="0" smtClean="0">
                    <a:solidFill>
                      <a:srgbClr val="000000"/>
                    </a:solidFill>
                  </a:rPr>
                  <a:t>万笔，面包、牛奶、面包和牛奶支持率依次为</a:t>
                </a:r>
                <a:r>
                  <a:rPr lang="en-US" altLang="zh-CN" sz="1800" dirty="0" smtClean="0">
                    <a:solidFill>
                      <a:srgbClr val="000000"/>
                    </a:solidFill>
                  </a:rPr>
                  <a:t>30%</a:t>
                </a:r>
                <a:r>
                  <a:rPr lang="zh-CN" altLang="en-US" sz="1800" dirty="0" smtClean="0">
                    <a:solidFill>
                      <a:srgbClr val="000000"/>
                    </a:solidFill>
                  </a:rPr>
                  <a:t>、</a:t>
                </a:r>
                <a:r>
                  <a:rPr lang="en-US" altLang="zh-CN" sz="1800" dirty="0" smtClean="0">
                    <a:solidFill>
                      <a:srgbClr val="000000"/>
                    </a:solidFill>
                  </a:rPr>
                  <a:t>40%</a:t>
                </a:r>
                <a:r>
                  <a:rPr lang="zh-CN" altLang="en-US" sz="1800" dirty="0" smtClean="0">
                    <a:solidFill>
                      <a:srgbClr val="000000"/>
                    </a:solidFill>
                  </a:rPr>
                  <a:t>、</a:t>
                </a:r>
                <a:r>
                  <a:rPr lang="en-US" altLang="zh-CN" sz="1800" dirty="0" smtClean="0">
                    <a:solidFill>
                      <a:srgbClr val="000000"/>
                    </a:solidFill>
                  </a:rPr>
                  <a:t>20%</a:t>
                </a:r>
                <a:r>
                  <a:rPr lang="zh-CN" altLang="en-US" sz="1800" dirty="0" smtClean="0">
                    <a:solidFill>
                      <a:srgbClr val="000000"/>
                    </a:solidFill>
                  </a:rPr>
                  <a:t>，所以提升度为</a:t>
                </a:r>
                <a:r>
                  <a:rPr lang="en-US" altLang="zh-CN" sz="1800" dirty="0" smtClean="0">
                    <a:solidFill>
                      <a:srgbClr val="000000"/>
                    </a:solidFill>
                  </a:rPr>
                  <a:t>1.667</a:t>
                </a:r>
                <a:r>
                  <a:rPr lang="zh-CN" altLang="en-US" sz="1800" dirty="0" smtClean="0">
                    <a:solidFill>
                      <a:srgbClr val="000000"/>
                    </a:solidFill>
                  </a:rPr>
                  <a:t>，大于</a:t>
                </a:r>
                <a:r>
                  <a:rPr lang="en-US" altLang="zh-CN" sz="1800" dirty="0" smtClean="0">
                    <a:solidFill>
                      <a:srgbClr val="000000"/>
                    </a:solidFill>
                  </a:rPr>
                  <a:t>1</a:t>
                </a:r>
                <a:r>
                  <a:rPr lang="zh-CN" altLang="en-US" sz="1800" dirty="0" smtClean="0">
                    <a:solidFill>
                      <a:srgbClr val="000000"/>
                    </a:solidFill>
                  </a:rPr>
                  <a:t>，所以牛奶面包规则是有提升效果的。</a:t>
                </a:r>
                <a:endParaRPr lang="zh-CN" altLang="en-US" sz="1800" dirty="0">
                  <a:solidFill>
                    <a:srgbClr val="000000"/>
                  </a:solidFill>
                </a:endParaRPr>
              </a:p>
              <a:p>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92348"/>
              </a:xfrm>
              <a:prstGeom prst="rect">
                <a:avLst/>
              </a:prstGeom>
              <a:blipFill rotWithShape="0">
                <a:blip r:embed="rId3"/>
                <a:stretch>
                  <a:fillRect l="-5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504595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533003" y="448072"/>
            <a:ext cx="1879997" cy="406004"/>
          </a:xfrm>
        </p:spPr>
        <p:txBody>
          <a:bodyPr/>
          <a:lstStyle/>
          <a:p>
            <a:pPr algn="l" eaLnBrk="1" hangingPunct="1"/>
            <a:r>
              <a:rPr lang="zh-CN" altLang="en-US" sz="1500" b="1" dirty="0">
                <a:latin typeface="黑体" panose="02010609060101010101" pitchFamily="49" charset="-122"/>
                <a:ea typeface="黑体" panose="02010609060101010101" pitchFamily="49" charset="-122"/>
              </a:rPr>
              <a:t>强关联规则</a:t>
            </a:r>
          </a:p>
        </p:txBody>
      </p:sp>
      <p:sp>
        <p:nvSpPr>
          <p:cNvPr id="122884" name="Rectangle 3"/>
          <p:cNvSpPr>
            <a:spLocks noGrp="1" noChangeArrowheads="1"/>
          </p:cNvSpPr>
          <p:nvPr>
            <p:ph type="body" idx="1"/>
          </p:nvPr>
        </p:nvSpPr>
        <p:spPr>
          <a:xfrm>
            <a:off x="654050" y="1513285"/>
            <a:ext cx="7670800" cy="2201465"/>
          </a:xfrm>
        </p:spPr>
        <p:txBody>
          <a:bodyPr/>
          <a:lstStyle/>
          <a:p>
            <a:pPr eaLnBrk="1" hangingPunct="1"/>
            <a:r>
              <a:rPr lang="zh-CN" altLang="en-US" sz="1800" dirty="0"/>
              <a:t>定义8：若关联规则</a:t>
            </a:r>
            <a:r>
              <a:rPr lang="en-US" altLang="zh-CN" sz="1800" dirty="0"/>
              <a:t>X-&gt;Y</a:t>
            </a:r>
            <a:r>
              <a:rPr lang="zh-CN" altLang="en-US" sz="1800" dirty="0"/>
              <a:t>的支持度和置信度分别大于或等于用户指定的最小支持率</a:t>
            </a:r>
            <a:r>
              <a:rPr lang="en-US" altLang="zh-CN" sz="1500" dirty="0" err="1"/>
              <a:t>minsupport</a:t>
            </a:r>
            <a:r>
              <a:rPr lang="zh-CN" altLang="en-US" sz="1800" dirty="0"/>
              <a:t>和最小置信度</a:t>
            </a:r>
            <a:r>
              <a:rPr lang="en-US" altLang="zh-CN" sz="1500" dirty="0" err="1"/>
              <a:t>minconfidence</a:t>
            </a:r>
            <a:r>
              <a:rPr lang="en-US" altLang="zh-CN" sz="1800" dirty="0"/>
              <a:t>，</a:t>
            </a:r>
            <a:r>
              <a:rPr lang="zh-CN" altLang="en-US" sz="1800" dirty="0"/>
              <a:t>则称关联规则</a:t>
            </a:r>
            <a:r>
              <a:rPr lang="en-US" altLang="zh-CN" sz="1800" dirty="0"/>
              <a:t>X-&gt;Y</a:t>
            </a:r>
            <a:r>
              <a:rPr lang="zh-CN" altLang="en-US" sz="1800" dirty="0"/>
              <a:t>为</a:t>
            </a:r>
            <a:r>
              <a:rPr lang="zh-CN" altLang="en-US" sz="1800" b="1" dirty="0"/>
              <a:t>强关联规则</a:t>
            </a:r>
            <a:r>
              <a:rPr lang="zh-CN" altLang="en-US" sz="1800" dirty="0"/>
              <a:t>，否则称关联规则</a:t>
            </a:r>
            <a:r>
              <a:rPr lang="en-US" altLang="zh-CN" sz="1800" dirty="0"/>
              <a:t>X-&gt;Y</a:t>
            </a:r>
            <a:r>
              <a:rPr lang="zh-CN" altLang="en-US" sz="1800" dirty="0"/>
              <a:t>为弱关联规则。</a:t>
            </a:r>
          </a:p>
          <a:p>
            <a:pPr eaLnBrk="1" hangingPunct="1"/>
            <a:r>
              <a:rPr lang="zh-CN" altLang="en-US" sz="1800" dirty="0"/>
              <a:t>关联规则挖掘的核心就是要找出事务数据库</a:t>
            </a:r>
            <a:r>
              <a:rPr lang="en-US" altLang="zh-CN" sz="1800" dirty="0"/>
              <a:t>D</a:t>
            </a:r>
            <a:r>
              <a:rPr lang="zh-CN" altLang="en-US" sz="1800" dirty="0"/>
              <a:t>中的所有强相关规则。</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98005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586978" y="393304"/>
            <a:ext cx="3594497" cy="348854"/>
          </a:xfrm>
        </p:spPr>
        <p:txBody>
          <a:bodyPr/>
          <a:lstStyle/>
          <a:p>
            <a:pPr algn="l" eaLnBrk="1" hangingPunct="1"/>
            <a:r>
              <a:rPr lang="zh-CN" altLang="en-US" sz="1500" b="1" dirty="0">
                <a:latin typeface="黑体" panose="02010609060101010101" pitchFamily="49" charset="-122"/>
                <a:ea typeface="黑体" panose="02010609060101010101" pitchFamily="49" charset="-122"/>
              </a:rPr>
              <a:t>关联规则挖掘问题的分解</a:t>
            </a:r>
          </a:p>
        </p:txBody>
      </p:sp>
      <p:sp>
        <p:nvSpPr>
          <p:cNvPr id="123908" name="Rectangle 3"/>
          <p:cNvSpPr>
            <a:spLocks noGrp="1" noChangeArrowheads="1"/>
          </p:cNvSpPr>
          <p:nvPr>
            <p:ph type="body" idx="1"/>
          </p:nvPr>
        </p:nvSpPr>
        <p:spPr>
          <a:xfrm>
            <a:off x="863600" y="1657350"/>
            <a:ext cx="7092950" cy="1687116"/>
          </a:xfrm>
        </p:spPr>
        <p:txBody>
          <a:bodyPr/>
          <a:lstStyle/>
          <a:p>
            <a:pPr eaLnBrk="1" hangingPunct="1"/>
            <a:r>
              <a:rPr lang="zh-CN" altLang="en-US" sz="1800" dirty="0"/>
              <a:t>给定数据库</a:t>
            </a:r>
            <a:r>
              <a:rPr lang="en-US" altLang="zh-CN" sz="1800" dirty="0"/>
              <a:t>D，</a:t>
            </a:r>
            <a:r>
              <a:rPr lang="zh-CN" altLang="en-US" sz="1800" dirty="0"/>
              <a:t>关联规则的挖掘就是找出所有存在于数据库</a:t>
            </a:r>
            <a:r>
              <a:rPr lang="en-US" altLang="zh-CN" sz="1800" dirty="0"/>
              <a:t>D</a:t>
            </a:r>
            <a:r>
              <a:rPr lang="zh-CN" altLang="en-US" sz="1800" dirty="0"/>
              <a:t>中的强关联规则。因此整个关联规则挖掘过程可以分解为以下两个子问题：</a:t>
            </a:r>
          </a:p>
          <a:p>
            <a:pPr eaLnBrk="1" hangingPunct="1"/>
            <a:r>
              <a:rPr lang="zh-CN" altLang="en-US" sz="1500" dirty="0"/>
              <a:t>找出所有的频繁项目集；</a:t>
            </a:r>
          </a:p>
          <a:p>
            <a:pPr eaLnBrk="1" hangingPunct="1"/>
            <a:r>
              <a:rPr lang="zh-CN" altLang="en-US" sz="1500" dirty="0"/>
              <a:t>根据找到的频繁项目集导出所有的强关联规则。</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06058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438151" y="292100"/>
            <a:ext cx="3022997" cy="463154"/>
          </a:xfrm>
        </p:spPr>
        <p:txBody>
          <a:bodyPr/>
          <a:lstStyle/>
          <a:p>
            <a:pPr algn="l" eaLnBrk="1" hangingPunct="1"/>
            <a:r>
              <a:rPr lang="zh-CN" altLang="en-US" sz="1500" b="1" dirty="0">
                <a:latin typeface="黑体" panose="02010609060101010101" pitchFamily="49" charset="-122"/>
                <a:ea typeface="黑体" panose="02010609060101010101" pitchFamily="49" charset="-122"/>
              </a:rPr>
              <a:t>强关联规则的产生</a:t>
            </a:r>
          </a:p>
        </p:txBody>
      </p:sp>
      <p:sp>
        <p:nvSpPr>
          <p:cNvPr id="124932" name="Rectangle 3"/>
          <p:cNvSpPr>
            <a:spLocks noGrp="1" noChangeArrowheads="1"/>
          </p:cNvSpPr>
          <p:nvPr>
            <p:ph type="body" idx="1"/>
          </p:nvPr>
        </p:nvSpPr>
        <p:spPr>
          <a:xfrm>
            <a:off x="387350" y="1513285"/>
            <a:ext cx="8007350" cy="1915715"/>
          </a:xfrm>
        </p:spPr>
        <p:txBody>
          <a:bodyPr/>
          <a:lstStyle/>
          <a:p>
            <a:pPr eaLnBrk="1" hangingPunct="1">
              <a:lnSpc>
                <a:spcPct val="90000"/>
              </a:lnSpc>
            </a:pPr>
            <a:r>
              <a:rPr lang="zh-CN" altLang="en-US" sz="1800" dirty="0"/>
              <a:t>第一个子问题的求解，需要多次扫描数据库</a:t>
            </a:r>
            <a:r>
              <a:rPr lang="en-US" altLang="zh-CN" sz="1800" dirty="0"/>
              <a:t>D，</a:t>
            </a:r>
            <a:r>
              <a:rPr lang="zh-CN" altLang="en-US" sz="1800" dirty="0"/>
              <a:t>这意味着关联规则挖掘算法的效率将主要取决于数据库扫描、</a:t>
            </a:r>
            <a:r>
              <a:rPr lang="en-US" altLang="zh-CN" sz="1800" dirty="0"/>
              <a:t>I/O</a:t>
            </a:r>
            <a:r>
              <a:rPr lang="zh-CN" altLang="en-US" sz="1800" dirty="0"/>
              <a:t>操作和频繁项目集的计算上。因此如何迅速、高效地找出所有的频繁项目集是关联规则挖掘的中心问题</a:t>
            </a:r>
          </a:p>
          <a:p>
            <a:pPr eaLnBrk="1" hangingPunct="1">
              <a:lnSpc>
                <a:spcPct val="90000"/>
              </a:lnSpc>
            </a:pPr>
            <a:r>
              <a:rPr lang="zh-CN" altLang="en-US" sz="1800" dirty="0"/>
              <a:t>第二个子问题的求解比较容易，</a:t>
            </a:r>
            <a:r>
              <a:rPr lang="en-US" altLang="zh-CN" sz="1800" dirty="0"/>
              <a:t>R. Agrawal</a:t>
            </a:r>
            <a:r>
              <a:rPr lang="zh-CN" altLang="en-US" sz="1800" dirty="0"/>
              <a:t>等人已提出了有效的解决办法，具体过程如下：</a:t>
            </a:r>
          </a:p>
          <a:p>
            <a:pPr eaLnBrk="1" hangingPunct="1">
              <a:lnSpc>
                <a:spcPct val="90000"/>
              </a:lnSpc>
            </a:pPr>
            <a:r>
              <a:rPr lang="zh-CN" altLang="en-US" sz="1800" u="sng" dirty="0"/>
              <a:t>对每个频繁项目集</a:t>
            </a:r>
            <a:r>
              <a:rPr lang="en-US" altLang="zh-CN" sz="1800" u="sng" dirty="0"/>
              <a:t>I，</a:t>
            </a:r>
            <a:r>
              <a:rPr lang="zh-CN" altLang="en-US" sz="1800" u="sng" dirty="0"/>
              <a:t>产生所有的非空真子集：对</a:t>
            </a:r>
            <a:r>
              <a:rPr lang="en-US" altLang="zh-CN" sz="1800" u="sng" dirty="0"/>
              <a:t>I</a:t>
            </a:r>
            <a:r>
              <a:rPr lang="zh-CN" altLang="en-US" sz="1800" u="sng" dirty="0"/>
              <a:t>的任意非空真真子集</a:t>
            </a:r>
            <a:r>
              <a:rPr lang="en-US" altLang="zh-CN" sz="1800" u="sng" dirty="0"/>
              <a:t>m，</a:t>
            </a:r>
            <a:r>
              <a:rPr lang="zh-CN" altLang="en-US" sz="1800" u="sng" dirty="0"/>
              <a:t>若</a:t>
            </a:r>
            <a:r>
              <a:rPr lang="en-US" altLang="zh-CN" sz="1800" u="sng" dirty="0" err="1"/>
              <a:t>support（I</a:t>
            </a:r>
            <a:r>
              <a:rPr lang="en-US" altLang="zh-CN" sz="1800" u="sng" dirty="0"/>
              <a:t>）/</a:t>
            </a:r>
            <a:r>
              <a:rPr lang="en-US" altLang="zh-CN" sz="1800" u="sng" dirty="0" err="1"/>
              <a:t>Support（m</a:t>
            </a:r>
            <a:r>
              <a:rPr lang="en-US" altLang="zh-CN" sz="1800" u="sng" dirty="0"/>
              <a:t>）</a:t>
            </a:r>
            <a:r>
              <a:rPr lang="en-US" altLang="zh-CN" sz="1800" u="sng" dirty="0">
                <a:sym typeface="Symbol" panose="05050102010706020507" pitchFamily="18" charset="2"/>
              </a:rPr>
              <a:t></a:t>
            </a:r>
            <a:r>
              <a:rPr lang="en-US" altLang="zh-CN" sz="1800" u="sng" dirty="0" err="1">
                <a:sym typeface="Symbol" panose="05050102010706020507" pitchFamily="18" charset="2"/>
              </a:rPr>
              <a:t>minconfidence</a:t>
            </a:r>
            <a:r>
              <a:rPr lang="en-US" altLang="zh-CN" sz="1800" u="sng" dirty="0">
                <a:sym typeface="Symbol" panose="05050102010706020507" pitchFamily="18" charset="2"/>
              </a:rPr>
              <a:t>，</a:t>
            </a:r>
            <a:r>
              <a:rPr lang="zh-CN" altLang="en-US" sz="1800" u="sng" dirty="0">
                <a:sym typeface="Symbol" panose="05050102010706020507" pitchFamily="18" charset="2"/>
              </a:rPr>
              <a:t>则产生强关联规则</a:t>
            </a:r>
            <a:r>
              <a:rPr lang="en-US" altLang="zh-CN" sz="1800" u="sng" dirty="0">
                <a:sym typeface="Symbol" panose="05050102010706020507" pitchFamily="18" charset="2"/>
              </a:rPr>
              <a:t>m-&gt;(l-m)。</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59230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514350" y="389938"/>
            <a:ext cx="5143500" cy="342900"/>
          </a:xfrm>
        </p:spPr>
        <p:txBody>
          <a:bodyPr/>
          <a:lstStyle/>
          <a:p>
            <a:pPr algn="l" eaLnBrk="1" hangingPunct="1"/>
            <a:r>
              <a:rPr lang="zh-CN" altLang="en-US" sz="1500" b="1" dirty="0">
                <a:latin typeface="黑体" panose="02010609060101010101" pitchFamily="49" charset="-122"/>
                <a:ea typeface="黑体" panose="02010609060101010101" pitchFamily="49" charset="-122"/>
              </a:rPr>
              <a:t>规则度量：支持度与可信度</a:t>
            </a:r>
            <a:endParaRPr lang="en-US" altLang="zh-CN" sz="1500" b="1" dirty="0">
              <a:latin typeface="黑体" panose="02010609060101010101" pitchFamily="49" charset="-122"/>
              <a:ea typeface="黑体" panose="02010609060101010101" pitchFamily="49" charset="-122"/>
            </a:endParaRPr>
          </a:p>
        </p:txBody>
      </p:sp>
      <p:sp>
        <p:nvSpPr>
          <p:cNvPr id="125956" name="Rectangle 3"/>
          <p:cNvSpPr>
            <a:spLocks noGrp="1" noChangeArrowheads="1"/>
          </p:cNvSpPr>
          <p:nvPr>
            <p:ph type="body" idx="1"/>
          </p:nvPr>
        </p:nvSpPr>
        <p:spPr>
          <a:xfrm>
            <a:off x="4057650" y="1485900"/>
            <a:ext cx="3771900" cy="1657350"/>
          </a:xfrm>
        </p:spPr>
        <p:txBody>
          <a:bodyPr/>
          <a:lstStyle/>
          <a:p>
            <a:pPr eaLnBrk="1" hangingPunct="1"/>
            <a:r>
              <a:rPr lang="zh-CN" altLang="en-US" sz="1800"/>
              <a:t>查找所有的规则 </a:t>
            </a:r>
            <a:r>
              <a:rPr lang="en-US" altLang="zh-CN" sz="1800" i="1"/>
              <a:t>X &amp; Y </a:t>
            </a:r>
            <a:r>
              <a:rPr lang="en-US" altLang="zh-CN" sz="1800" i="1">
                <a:sym typeface="Symbol" panose="05050102010706020507" pitchFamily="18" charset="2"/>
              </a:rPr>
              <a:t>  Z </a:t>
            </a:r>
            <a:r>
              <a:rPr lang="zh-CN" altLang="en-US" sz="1800">
                <a:sym typeface="Symbol" panose="05050102010706020507" pitchFamily="18" charset="2"/>
              </a:rPr>
              <a:t>具有最小支持度和可信度</a:t>
            </a:r>
            <a:endParaRPr lang="en-US" altLang="zh-CN" sz="1800">
              <a:sym typeface="Symbol" panose="05050102010706020507" pitchFamily="18" charset="2"/>
            </a:endParaRPr>
          </a:p>
          <a:p>
            <a:pPr lvl="1" eaLnBrk="1" hangingPunct="1"/>
            <a:r>
              <a:rPr lang="zh-CN" altLang="en-US" sz="1500">
                <a:solidFill>
                  <a:schemeClr val="hlink"/>
                </a:solidFill>
                <a:sym typeface="Symbol" panose="05050102010706020507" pitchFamily="18" charset="2"/>
              </a:rPr>
              <a:t>支持度</a:t>
            </a:r>
            <a:r>
              <a:rPr lang="zh-CN" altLang="en-US" sz="1500">
                <a:sym typeface="Symbol" panose="05050102010706020507" pitchFamily="18" charset="2"/>
              </a:rPr>
              <a:t>,</a:t>
            </a:r>
            <a:r>
              <a:rPr lang="zh-CN" altLang="en-US" sz="1500">
                <a:solidFill>
                  <a:schemeClr val="hlink"/>
                </a:solidFill>
                <a:sym typeface="Symbol" panose="05050102010706020507" pitchFamily="18" charset="2"/>
              </a:rPr>
              <a:t> </a:t>
            </a:r>
            <a:r>
              <a:rPr lang="en-US" altLang="zh-CN" sz="1500" i="1">
                <a:solidFill>
                  <a:schemeClr val="hlink"/>
                </a:solidFill>
                <a:sym typeface="Symbol" panose="05050102010706020507" pitchFamily="18" charset="2"/>
              </a:rPr>
              <a:t>s</a:t>
            </a:r>
            <a:r>
              <a:rPr lang="en-US" altLang="zh-CN" sz="1500">
                <a:sym typeface="Symbol" panose="05050102010706020507" pitchFamily="18" charset="2"/>
              </a:rPr>
              <a:t>, </a:t>
            </a:r>
            <a:r>
              <a:rPr lang="zh-CN" altLang="en-US" sz="1500">
                <a:sym typeface="Symbol" panose="05050102010706020507" pitchFamily="18" charset="2"/>
              </a:rPr>
              <a:t>交易中包含</a:t>
            </a:r>
            <a:r>
              <a:rPr lang="en-US" altLang="zh-CN" sz="1500">
                <a:sym typeface="Symbol" panose="05050102010706020507" pitchFamily="18" charset="2"/>
              </a:rPr>
              <a:t>{X 、 Y 、 Z}</a:t>
            </a:r>
            <a:r>
              <a:rPr lang="zh-CN" altLang="en-US" sz="1500">
                <a:sym typeface="Symbol" panose="05050102010706020507" pitchFamily="18" charset="2"/>
              </a:rPr>
              <a:t>的</a:t>
            </a:r>
            <a:r>
              <a:rPr lang="zh-CN" altLang="en-US" sz="1500">
                <a:solidFill>
                  <a:schemeClr val="tx2"/>
                </a:solidFill>
                <a:sym typeface="Symbol" panose="05050102010706020507" pitchFamily="18" charset="2"/>
              </a:rPr>
              <a:t>可能性</a:t>
            </a:r>
            <a:endParaRPr lang="en-US" altLang="zh-CN" sz="1500">
              <a:sym typeface="Symbol" panose="05050102010706020507" pitchFamily="18" charset="2"/>
            </a:endParaRPr>
          </a:p>
          <a:p>
            <a:pPr lvl="1" eaLnBrk="1" hangingPunct="1"/>
            <a:r>
              <a:rPr lang="zh-CN" altLang="en-US" sz="1500">
                <a:solidFill>
                  <a:schemeClr val="hlink"/>
                </a:solidFill>
                <a:sym typeface="Symbol" panose="05050102010706020507" pitchFamily="18" charset="2"/>
              </a:rPr>
              <a:t>可信度</a:t>
            </a:r>
            <a:r>
              <a:rPr lang="zh-CN" altLang="en-US" sz="1500">
                <a:sym typeface="Symbol" panose="05050102010706020507" pitchFamily="18" charset="2"/>
              </a:rPr>
              <a:t>,</a:t>
            </a:r>
            <a:r>
              <a:rPr lang="zh-CN" altLang="en-US" sz="1500">
                <a:solidFill>
                  <a:schemeClr val="hlink"/>
                </a:solidFill>
                <a:sym typeface="Symbol" panose="05050102010706020507" pitchFamily="18" charset="2"/>
              </a:rPr>
              <a:t> </a:t>
            </a:r>
            <a:r>
              <a:rPr lang="en-US" altLang="zh-CN" sz="1500" i="1">
                <a:solidFill>
                  <a:schemeClr val="hlink"/>
                </a:solidFill>
                <a:sym typeface="Symbol" panose="05050102010706020507" pitchFamily="18" charset="2"/>
              </a:rPr>
              <a:t>c</a:t>
            </a:r>
            <a:r>
              <a:rPr lang="en-US" altLang="zh-CN" sz="1500" i="1">
                <a:sym typeface="Symbol" panose="05050102010706020507" pitchFamily="18" charset="2"/>
              </a:rPr>
              <a:t>,</a:t>
            </a:r>
            <a:r>
              <a:rPr lang="en-US" altLang="zh-CN" sz="1500">
                <a:sym typeface="Symbol" panose="05050102010706020507" pitchFamily="18" charset="2"/>
              </a:rPr>
              <a:t> </a:t>
            </a:r>
            <a:r>
              <a:rPr lang="zh-CN" altLang="en-US" sz="1500">
                <a:sym typeface="Symbol" panose="05050102010706020507" pitchFamily="18" charset="2"/>
              </a:rPr>
              <a:t>包含</a:t>
            </a:r>
            <a:r>
              <a:rPr lang="en-US" altLang="zh-CN" sz="1500">
                <a:sym typeface="Symbol" panose="05050102010706020507" pitchFamily="18" charset="2"/>
              </a:rPr>
              <a:t>{X 、 Y}</a:t>
            </a:r>
            <a:r>
              <a:rPr lang="zh-CN" altLang="en-US" sz="1500">
                <a:sym typeface="Symbol" panose="05050102010706020507" pitchFamily="18" charset="2"/>
              </a:rPr>
              <a:t>的交易中也包含</a:t>
            </a:r>
            <a:r>
              <a:rPr lang="en-US" altLang="zh-CN" sz="1500" i="1">
                <a:sym typeface="Symbol" panose="05050102010706020507" pitchFamily="18" charset="2"/>
              </a:rPr>
              <a:t>Z</a:t>
            </a:r>
            <a:r>
              <a:rPr lang="zh-CN" altLang="en-US" sz="1500">
                <a:sym typeface="Symbol" panose="05050102010706020507" pitchFamily="18" charset="2"/>
              </a:rPr>
              <a:t>的</a:t>
            </a:r>
            <a:r>
              <a:rPr lang="zh-CN" altLang="en-US" sz="1500">
                <a:solidFill>
                  <a:schemeClr val="tx2"/>
                </a:solidFill>
                <a:sym typeface="Symbol" panose="05050102010706020507" pitchFamily="18" charset="2"/>
              </a:rPr>
              <a:t>条件概率</a:t>
            </a:r>
            <a:endParaRPr lang="en-US" altLang="zh-CN" sz="1500">
              <a:solidFill>
                <a:schemeClr val="tx2"/>
              </a:solidFill>
              <a:sym typeface="Symbol" panose="05050102010706020507" pitchFamily="18" charset="2"/>
            </a:endParaRPr>
          </a:p>
        </p:txBody>
      </p:sp>
      <p:graphicFrame>
        <p:nvGraphicFramePr>
          <p:cNvPr id="125957" name="Object 4"/>
          <p:cNvGraphicFramePr>
            <a:graphicFrameLocks noChangeAspect="1"/>
          </p:cNvGraphicFramePr>
          <p:nvPr>
            <p:extLst>
              <p:ext uri="{D42A27DB-BD31-4B8C-83A1-F6EECF244321}">
                <p14:modId xmlns:p14="http://schemas.microsoft.com/office/powerpoint/2010/main" val="2134499524"/>
              </p:ext>
            </p:extLst>
          </p:nvPr>
        </p:nvGraphicFramePr>
        <p:xfrm>
          <a:off x="952500" y="3188493"/>
          <a:ext cx="2967038" cy="1434704"/>
        </p:xfrm>
        <a:graphic>
          <a:graphicData uri="http://schemas.openxmlformats.org/presentationml/2006/ole">
            <mc:AlternateContent xmlns:mc="http://schemas.openxmlformats.org/markup-compatibility/2006">
              <mc:Choice xmlns:v="urn:schemas-microsoft-com:vml" Requires="v">
                <p:oleObj spid="_x0000_s2064" name="Worksheet" r:id="rId3" imgW="3848338" imgH="1943338" progId="Excel.Sheet.8">
                  <p:embed/>
                </p:oleObj>
              </mc:Choice>
              <mc:Fallback>
                <p:oleObj name="Worksheet" r:id="rId3" imgW="3848338" imgH="1943338"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3188493"/>
                        <a:ext cx="2967038" cy="1434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8" name="Rectangle 5"/>
          <p:cNvSpPr>
            <a:spLocks noChangeArrowheads="1"/>
          </p:cNvSpPr>
          <p:nvPr/>
        </p:nvSpPr>
        <p:spPr bwMode="auto">
          <a:xfrm>
            <a:off x="4457700" y="3543300"/>
            <a:ext cx="30289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eaLnBrk="0" hangingPunct="0">
              <a:defRPr kumimoji="1" sz="2400">
                <a:solidFill>
                  <a:schemeClr val="tx1"/>
                </a:solidFill>
                <a:latin typeface="Tahoma" panose="020B0604030504040204" pitchFamily="34" charset="0"/>
                <a:ea typeface="宋体" panose="02010600030101010101" pitchFamily="2" charset="-122"/>
              </a:defRPr>
            </a:lvl1pPr>
            <a:lvl2pPr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1800" i="1">
                <a:latin typeface="Times New Roman" panose="02020603050405020304" pitchFamily="18" charset="0"/>
              </a:rPr>
              <a:t>设最小支持度为</a:t>
            </a:r>
            <a:r>
              <a:rPr kumimoji="0" lang="en-US" altLang="zh-CN" sz="1800" i="1">
                <a:latin typeface="Times New Roman" panose="02020603050405020304" pitchFamily="18" charset="0"/>
              </a:rPr>
              <a:t>50%, </a:t>
            </a:r>
            <a:r>
              <a:rPr kumimoji="0" lang="zh-CN" altLang="en-US" sz="1800" i="1">
                <a:latin typeface="Times New Roman" panose="02020603050405020304" pitchFamily="18" charset="0"/>
              </a:rPr>
              <a:t>最小可信度为</a:t>
            </a:r>
            <a:r>
              <a:rPr kumimoji="0" lang="en-US" altLang="zh-CN" sz="1800" i="1">
                <a:latin typeface="Times New Roman" panose="02020603050405020304" pitchFamily="18" charset="0"/>
              </a:rPr>
              <a:t> 50%, </a:t>
            </a:r>
            <a:r>
              <a:rPr kumimoji="0" lang="zh-CN" altLang="en-US" sz="1800" i="1">
                <a:latin typeface="Times New Roman" panose="02020603050405020304" pitchFamily="18" charset="0"/>
              </a:rPr>
              <a:t>则可得到</a:t>
            </a:r>
            <a:endParaRPr kumimoji="0" lang="en-US" altLang="zh-CN" sz="1800" i="1">
              <a:latin typeface="Times New Roman" panose="02020603050405020304" pitchFamily="18" charset="0"/>
            </a:endParaRPr>
          </a:p>
          <a:p>
            <a:pPr lvl="1" eaLnBrk="1" hangingPunct="1"/>
            <a:r>
              <a:rPr kumimoji="0" lang="en-US" altLang="zh-CN" sz="1500" i="1">
                <a:latin typeface="Times New Roman" panose="02020603050405020304" pitchFamily="18" charset="0"/>
              </a:rPr>
              <a:t>A </a:t>
            </a:r>
            <a:r>
              <a:rPr kumimoji="0" lang="en-US" altLang="zh-CN" sz="1500" i="1">
                <a:latin typeface="Times New Roman" panose="02020603050405020304" pitchFamily="18" charset="0"/>
                <a:sym typeface="Symbol" panose="05050102010706020507" pitchFamily="18" charset="2"/>
              </a:rPr>
              <a:t>  C  </a:t>
            </a:r>
            <a:r>
              <a:rPr kumimoji="0" lang="en-US" altLang="zh-CN" sz="1500">
                <a:latin typeface="Times New Roman" panose="02020603050405020304" pitchFamily="18" charset="0"/>
                <a:sym typeface="Symbol" panose="05050102010706020507" pitchFamily="18" charset="2"/>
              </a:rPr>
              <a:t>(50%, 66.6%)</a:t>
            </a:r>
          </a:p>
          <a:p>
            <a:pPr lvl="1" eaLnBrk="1" hangingPunct="1"/>
            <a:r>
              <a:rPr kumimoji="0" lang="en-US" altLang="zh-CN" sz="1500" i="1">
                <a:latin typeface="Times New Roman" panose="02020603050405020304" pitchFamily="18" charset="0"/>
              </a:rPr>
              <a:t>C </a:t>
            </a:r>
            <a:r>
              <a:rPr kumimoji="0" lang="en-US" altLang="zh-CN" sz="1500" i="1">
                <a:latin typeface="Times New Roman" panose="02020603050405020304" pitchFamily="18" charset="0"/>
                <a:sym typeface="Symbol" panose="05050102010706020507" pitchFamily="18" charset="2"/>
              </a:rPr>
              <a:t>  A  </a:t>
            </a:r>
            <a:r>
              <a:rPr kumimoji="0" lang="en-US" altLang="zh-CN" sz="1500">
                <a:latin typeface="Times New Roman" panose="02020603050405020304" pitchFamily="18" charset="0"/>
                <a:sym typeface="Symbol" panose="05050102010706020507" pitchFamily="18" charset="2"/>
              </a:rPr>
              <a:t>(50%, 100%)</a:t>
            </a:r>
          </a:p>
        </p:txBody>
      </p:sp>
      <p:sp>
        <p:nvSpPr>
          <p:cNvPr id="125959" name="Oval 6"/>
          <p:cNvSpPr>
            <a:spLocks noChangeArrowheads="1"/>
          </p:cNvSpPr>
          <p:nvPr/>
        </p:nvSpPr>
        <p:spPr bwMode="auto">
          <a:xfrm>
            <a:off x="1657350" y="1797844"/>
            <a:ext cx="1428750" cy="102870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25960" name="Oval 7"/>
          <p:cNvSpPr>
            <a:spLocks noChangeArrowheads="1"/>
          </p:cNvSpPr>
          <p:nvPr/>
        </p:nvSpPr>
        <p:spPr bwMode="auto">
          <a:xfrm>
            <a:off x="2171700" y="1797844"/>
            <a:ext cx="1428750" cy="1143000"/>
          </a:xfrm>
          <a:prstGeom prst="ellipse">
            <a:avLst/>
          </a:prstGeom>
          <a:noFill/>
          <a:ln w="254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800"/>
          </a:p>
        </p:txBody>
      </p:sp>
      <p:sp>
        <p:nvSpPr>
          <p:cNvPr id="125961" name="Line 8"/>
          <p:cNvSpPr>
            <a:spLocks noChangeShapeType="1"/>
          </p:cNvSpPr>
          <p:nvPr/>
        </p:nvSpPr>
        <p:spPr bwMode="auto">
          <a:xfrm flipH="1">
            <a:off x="1828800" y="2312194"/>
            <a:ext cx="171450" cy="5715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2" name="Line 9"/>
          <p:cNvSpPr>
            <a:spLocks noChangeShapeType="1"/>
          </p:cNvSpPr>
          <p:nvPr/>
        </p:nvSpPr>
        <p:spPr bwMode="auto">
          <a:xfrm flipV="1">
            <a:off x="3257550" y="1854994"/>
            <a:ext cx="171450" cy="5143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3" name="Line 10"/>
          <p:cNvSpPr>
            <a:spLocks noChangeShapeType="1"/>
          </p:cNvSpPr>
          <p:nvPr/>
        </p:nvSpPr>
        <p:spPr bwMode="auto">
          <a:xfrm flipH="1" flipV="1">
            <a:off x="2628900" y="1885950"/>
            <a:ext cx="57150" cy="6858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Text Box 11"/>
          <p:cNvSpPr txBox="1">
            <a:spLocks noChangeArrowheads="1"/>
          </p:cNvSpPr>
          <p:nvPr/>
        </p:nvSpPr>
        <p:spPr bwMode="auto">
          <a:xfrm>
            <a:off x="3086100" y="1683544"/>
            <a:ext cx="10287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kumimoji="0" lang="zh-CN" altLang="en-US" sz="1200" b="1">
                <a:solidFill>
                  <a:schemeClr val="hlink"/>
                </a:solidFill>
                <a:latin typeface="Times New Roman" panose="02020603050405020304" pitchFamily="18" charset="0"/>
              </a:rPr>
              <a:t>买尿布的客户</a:t>
            </a:r>
            <a:endParaRPr kumimoji="0" lang="zh-CN" altLang="en-US" sz="1350" b="1" u="sng">
              <a:latin typeface="Times New Roman" panose="02020603050405020304" pitchFamily="18" charset="0"/>
            </a:endParaRPr>
          </a:p>
        </p:txBody>
      </p:sp>
      <p:sp>
        <p:nvSpPr>
          <p:cNvPr id="125965" name="Text Box 12"/>
          <p:cNvSpPr txBox="1">
            <a:spLocks noChangeArrowheads="1"/>
          </p:cNvSpPr>
          <p:nvPr/>
        </p:nvSpPr>
        <p:spPr bwMode="auto">
          <a:xfrm>
            <a:off x="2114550" y="1854994"/>
            <a:ext cx="782241"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kumimoji="0" lang="zh-CN" altLang="en-US" sz="1200" b="1">
                <a:solidFill>
                  <a:schemeClr val="accent1"/>
                </a:solidFill>
                <a:latin typeface="Times New Roman" panose="02020603050405020304" pitchFamily="18" charset="0"/>
              </a:rPr>
              <a:t>二者都买的客户</a:t>
            </a:r>
            <a:endParaRPr kumimoji="0" lang="zh-CN" altLang="en-US" sz="1350" b="1" u="sng">
              <a:latin typeface="Times New Roman" panose="02020603050405020304" pitchFamily="18" charset="0"/>
            </a:endParaRPr>
          </a:p>
        </p:txBody>
      </p:sp>
      <p:sp>
        <p:nvSpPr>
          <p:cNvPr id="125966" name="Text Box 13"/>
          <p:cNvSpPr txBox="1">
            <a:spLocks noChangeArrowheads="1"/>
          </p:cNvSpPr>
          <p:nvPr/>
        </p:nvSpPr>
        <p:spPr bwMode="auto">
          <a:xfrm>
            <a:off x="1543050" y="2872978"/>
            <a:ext cx="1107996"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nSpc>
                <a:spcPct val="110000"/>
              </a:lnSpc>
            </a:pPr>
            <a:r>
              <a:rPr kumimoji="0" lang="zh-CN" altLang="en-US" sz="1200" b="1">
                <a:solidFill>
                  <a:schemeClr val="tx2"/>
                </a:solidFill>
                <a:latin typeface="Times New Roman" panose="02020603050405020304" pitchFamily="18" charset="0"/>
              </a:rPr>
              <a:t>买啤酒的客户</a:t>
            </a:r>
            <a:endParaRPr kumimoji="0" lang="zh-CN" altLang="en-US" sz="1350" b="1" u="sng">
              <a:latin typeface="Times New Roman" panose="02020603050405020304" pitchFamily="18" charset="0"/>
            </a:endParaRPr>
          </a:p>
        </p:txBody>
      </p:sp>
      <p:cxnSp>
        <p:nvCxnSpPr>
          <p:cNvPr id="1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591905303"/>
      </p:ext>
    </p:extLst>
  </p:cSld>
  <p:clrMapOvr>
    <a:masterClrMapping/>
  </p:clrMapOvr>
  <p:transition advClick="0">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EAE4CAD3-ACC8-467B-ACCD-501F4E970748}" type="slidenum">
              <a:rPr kumimoji="0" lang="zh-CN" altLang="en-US" sz="1050"/>
              <a:pPr eaLnBrk="1" hangingPunct="1"/>
              <a:t>15</a:t>
            </a:fld>
            <a:endParaRPr kumimoji="0" lang="en-US" altLang="zh-CN" sz="1050"/>
          </a:p>
        </p:txBody>
      </p:sp>
      <p:sp>
        <p:nvSpPr>
          <p:cNvPr id="126979" name="Rectangle 2"/>
          <p:cNvSpPr>
            <a:spLocks noGrp="1" noChangeArrowheads="1"/>
          </p:cNvSpPr>
          <p:nvPr>
            <p:ph type="title"/>
          </p:nvPr>
        </p:nvSpPr>
        <p:spPr>
          <a:xfrm>
            <a:off x="628650" y="342900"/>
            <a:ext cx="3028950" cy="342900"/>
          </a:xfrm>
        </p:spPr>
        <p:txBody>
          <a:bodyPr/>
          <a:lstStyle/>
          <a:p>
            <a:pPr algn="l" eaLnBrk="1" hangingPunct="1"/>
            <a:r>
              <a:rPr lang="zh-CN" altLang="en-US" sz="1500" b="1" dirty="0">
                <a:latin typeface="黑体" panose="02010609060101010101" pitchFamily="49" charset="-122"/>
                <a:ea typeface="黑体" panose="02010609060101010101" pitchFamily="49" charset="-122"/>
              </a:rPr>
              <a:t>关联规则挖掘：路线图</a:t>
            </a:r>
            <a:endParaRPr lang="en-US" altLang="zh-CN" sz="1500" b="1" dirty="0">
              <a:latin typeface="黑体" panose="02010609060101010101" pitchFamily="49" charset="-122"/>
              <a:ea typeface="黑体" panose="02010609060101010101" pitchFamily="49" charset="-122"/>
            </a:endParaRPr>
          </a:p>
        </p:txBody>
      </p:sp>
      <p:sp>
        <p:nvSpPr>
          <p:cNvPr id="126980" name="Rectangle 3"/>
          <p:cNvSpPr>
            <a:spLocks noGrp="1" noChangeArrowheads="1"/>
          </p:cNvSpPr>
          <p:nvPr>
            <p:ph type="body" idx="1"/>
          </p:nvPr>
        </p:nvSpPr>
        <p:spPr>
          <a:xfrm>
            <a:off x="673100" y="1149350"/>
            <a:ext cx="7454900" cy="3486150"/>
          </a:xfrm>
        </p:spPr>
        <p:txBody>
          <a:bodyPr/>
          <a:lstStyle/>
          <a:p>
            <a:pPr eaLnBrk="1" hangingPunct="1">
              <a:lnSpc>
                <a:spcPct val="90000"/>
              </a:lnSpc>
              <a:buSzPct val="80000"/>
            </a:pPr>
            <a:r>
              <a:rPr lang="zh-CN" altLang="en-US" sz="1800" dirty="0"/>
              <a:t>布尔 </a:t>
            </a:r>
            <a:r>
              <a:rPr lang="en-US" altLang="zh-CN" sz="1800" dirty="0"/>
              <a:t>vs. </a:t>
            </a:r>
            <a:r>
              <a:rPr lang="zh-CN" altLang="en-US" sz="1800" dirty="0"/>
              <a:t>定量 关联</a:t>
            </a:r>
            <a:r>
              <a:rPr lang="zh-CN" altLang="en-US" sz="1800" u="sng" dirty="0"/>
              <a:t> </a:t>
            </a:r>
            <a:r>
              <a:rPr lang="zh-CN" altLang="en-US" sz="1800" dirty="0"/>
              <a:t>(基于处理数据的类型)</a:t>
            </a:r>
          </a:p>
          <a:p>
            <a:pPr lvl="1" eaLnBrk="1" hangingPunct="1">
              <a:lnSpc>
                <a:spcPct val="90000"/>
              </a:lnSpc>
              <a:buSzPct val="80000"/>
            </a:pPr>
            <a:r>
              <a:rPr lang="en-US" altLang="zh-CN" sz="1500" dirty="0"/>
              <a:t>buys(x, “</a:t>
            </a:r>
            <a:r>
              <a:rPr lang="en-US" altLang="zh-CN" sz="1500" dirty="0" err="1"/>
              <a:t>SQLServer</a:t>
            </a:r>
            <a:r>
              <a:rPr lang="en-US" altLang="zh-CN" sz="1500" dirty="0"/>
              <a:t>”) ^ buys(x, “</a:t>
            </a:r>
            <a:r>
              <a:rPr lang="en-US" altLang="zh-CN" sz="1500" dirty="0" err="1"/>
              <a:t>DMBook</a:t>
            </a:r>
            <a:r>
              <a:rPr lang="en-US" altLang="zh-CN" sz="1500" dirty="0"/>
              <a:t>”) </a:t>
            </a:r>
            <a:r>
              <a:rPr lang="en-US" altLang="zh-CN" sz="1500" dirty="0">
                <a:latin typeface="Symbol" panose="05050102010706020507" pitchFamily="18" charset="2"/>
              </a:rPr>
              <a:t>®  </a:t>
            </a:r>
            <a:r>
              <a:rPr lang="en-US" altLang="zh-CN" sz="1500" dirty="0"/>
              <a:t>buys(x, “</a:t>
            </a:r>
            <a:r>
              <a:rPr lang="en-US" altLang="zh-CN" sz="1500" dirty="0" err="1"/>
              <a:t>DBMiner</a:t>
            </a:r>
            <a:r>
              <a:rPr lang="en-US" altLang="zh-CN" sz="1500" dirty="0"/>
              <a:t>”) [0.2%, 60%]</a:t>
            </a:r>
          </a:p>
          <a:p>
            <a:pPr lvl="1" eaLnBrk="1" hangingPunct="1">
              <a:lnSpc>
                <a:spcPct val="90000"/>
              </a:lnSpc>
              <a:buSzPct val="80000"/>
            </a:pPr>
            <a:r>
              <a:rPr lang="en-US" altLang="zh-CN" sz="1500" dirty="0"/>
              <a:t>age(x, “30..39”) ^ income(x, “42..48K”) </a:t>
            </a:r>
            <a:r>
              <a:rPr lang="en-US" altLang="zh-CN" sz="1500" dirty="0">
                <a:latin typeface="Symbol" panose="05050102010706020507" pitchFamily="18" charset="2"/>
              </a:rPr>
              <a:t>®  </a:t>
            </a:r>
            <a:r>
              <a:rPr lang="en-US" altLang="zh-CN" sz="1500" dirty="0"/>
              <a:t>buys(x, “PC”) [1%, 75%]</a:t>
            </a:r>
          </a:p>
          <a:p>
            <a:pPr eaLnBrk="1" hangingPunct="1">
              <a:lnSpc>
                <a:spcPct val="90000"/>
              </a:lnSpc>
              <a:buSzPct val="80000"/>
            </a:pPr>
            <a:r>
              <a:rPr lang="zh-CN" altLang="en-US" sz="1800" dirty="0"/>
              <a:t>单维 </a:t>
            </a:r>
            <a:r>
              <a:rPr lang="en-US" altLang="zh-CN" sz="1800" dirty="0"/>
              <a:t>vs. </a:t>
            </a:r>
            <a:r>
              <a:rPr lang="zh-CN" altLang="en-US" sz="1800" dirty="0"/>
              <a:t>多关联 (例子同上)</a:t>
            </a:r>
          </a:p>
          <a:p>
            <a:pPr eaLnBrk="1" hangingPunct="1">
              <a:lnSpc>
                <a:spcPct val="90000"/>
              </a:lnSpc>
              <a:buSzPct val="80000"/>
            </a:pPr>
            <a:r>
              <a:rPr lang="zh-CN" altLang="en-US" sz="1800" dirty="0"/>
              <a:t>单层 </a:t>
            </a:r>
            <a:r>
              <a:rPr lang="en-US" altLang="zh-CN" sz="1800" dirty="0"/>
              <a:t>vs. </a:t>
            </a:r>
            <a:r>
              <a:rPr lang="zh-CN" altLang="en-US" sz="1800" dirty="0"/>
              <a:t>多层分析</a:t>
            </a:r>
          </a:p>
          <a:p>
            <a:pPr lvl="1" eaLnBrk="1" hangingPunct="1">
              <a:lnSpc>
                <a:spcPct val="90000"/>
              </a:lnSpc>
              <a:buSzPct val="80000"/>
            </a:pPr>
            <a:r>
              <a:rPr lang="zh-CN" altLang="en-US" sz="1500" dirty="0"/>
              <a:t>哪个品牌的啤酒与那个牌子的尿布有关系</a:t>
            </a:r>
            <a:r>
              <a:rPr lang="en-US" altLang="zh-CN" sz="1500" dirty="0"/>
              <a:t>?</a:t>
            </a:r>
          </a:p>
          <a:p>
            <a:pPr eaLnBrk="1" hangingPunct="1">
              <a:lnSpc>
                <a:spcPct val="90000"/>
              </a:lnSpc>
              <a:buSzPct val="80000"/>
            </a:pPr>
            <a:r>
              <a:rPr lang="zh-CN" altLang="en-US" sz="1800" dirty="0"/>
              <a:t>各种扩展</a:t>
            </a:r>
          </a:p>
          <a:p>
            <a:pPr lvl="1" eaLnBrk="1" hangingPunct="1">
              <a:lnSpc>
                <a:spcPct val="90000"/>
              </a:lnSpc>
              <a:buSzPct val="80000"/>
            </a:pPr>
            <a:r>
              <a:rPr lang="zh-CN" altLang="en-US" sz="1800" dirty="0"/>
              <a:t>相关性、因果分析</a:t>
            </a:r>
            <a:endParaRPr lang="en-US" altLang="zh-CN" sz="1800" dirty="0"/>
          </a:p>
          <a:p>
            <a:pPr lvl="2" eaLnBrk="1" hangingPunct="1">
              <a:lnSpc>
                <a:spcPct val="90000"/>
              </a:lnSpc>
              <a:buSzPct val="80000"/>
            </a:pPr>
            <a:r>
              <a:rPr lang="zh-CN" altLang="en-US" sz="1500" dirty="0"/>
              <a:t>关联并不一定意味着相关或因果</a:t>
            </a:r>
            <a:endParaRPr lang="en-US" altLang="zh-CN" sz="1500" dirty="0"/>
          </a:p>
          <a:p>
            <a:pPr lvl="1" eaLnBrk="1" hangingPunct="1">
              <a:lnSpc>
                <a:spcPct val="90000"/>
              </a:lnSpc>
              <a:buSzPct val="80000"/>
            </a:pPr>
            <a:r>
              <a:rPr lang="zh-CN" altLang="en-US" sz="1800" dirty="0"/>
              <a:t>添加约束</a:t>
            </a:r>
            <a:endParaRPr lang="en-US" altLang="zh-CN" sz="1800" dirty="0"/>
          </a:p>
          <a:p>
            <a:pPr lvl="2" eaLnBrk="1" hangingPunct="1">
              <a:lnSpc>
                <a:spcPct val="90000"/>
              </a:lnSpc>
              <a:buSzPct val="80000"/>
            </a:pPr>
            <a:r>
              <a:rPr lang="zh-CN" altLang="en-US" sz="1500" dirty="0"/>
              <a:t>如哪些“小东西”的销售促发了“大家伙”的买卖？</a:t>
            </a:r>
            <a:endParaRPr lang="en-US" altLang="zh-CN" sz="1500" dirty="0"/>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71130221"/>
      </p:ext>
    </p:extLst>
  </p:cSld>
  <p:clrMapOvr>
    <a:masterClrMapping/>
  </p:clrMapOvr>
  <p:transition advClick="0">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02B1B75F-B902-4B72-929C-377F59F9ED87}" type="slidenum">
              <a:rPr kumimoji="0" lang="zh-CN" altLang="en-US" sz="1050"/>
              <a:pPr eaLnBrk="1" hangingPunct="1"/>
              <a:t>16</a:t>
            </a:fld>
            <a:endParaRPr kumimoji="0" lang="en-US" altLang="zh-CN" sz="1050"/>
          </a:p>
        </p:txBody>
      </p:sp>
      <p:sp>
        <p:nvSpPr>
          <p:cNvPr id="128003" name="Rectangle 2"/>
          <p:cNvSpPr>
            <a:spLocks noGrp="1" noChangeArrowheads="1"/>
          </p:cNvSpPr>
          <p:nvPr>
            <p:ph type="title"/>
          </p:nvPr>
        </p:nvSpPr>
        <p:spPr>
          <a:xfrm>
            <a:off x="685800" y="430610"/>
            <a:ext cx="3714750" cy="514350"/>
          </a:xfrm>
        </p:spPr>
        <p:txBody>
          <a:bodyPr/>
          <a:lstStyle/>
          <a:p>
            <a:pPr algn="l" eaLnBrk="1" hangingPunct="1"/>
            <a:r>
              <a:rPr lang="zh-CN" altLang="en-US" sz="1500" b="1" dirty="0">
                <a:latin typeface="黑体" panose="02010609060101010101" pitchFamily="49" charset="-122"/>
                <a:ea typeface="黑体" panose="02010609060101010101" pitchFamily="49" charset="-122"/>
              </a:rPr>
              <a:t>关联规则挖掘例子</a:t>
            </a:r>
          </a:p>
        </p:txBody>
      </p:sp>
      <p:sp>
        <p:nvSpPr>
          <p:cNvPr id="128004" name="Rectangle 3"/>
          <p:cNvSpPr>
            <a:spLocks noGrp="1" noChangeArrowheads="1"/>
          </p:cNvSpPr>
          <p:nvPr>
            <p:ph type="body" idx="1"/>
          </p:nvPr>
        </p:nvSpPr>
        <p:spPr>
          <a:xfrm>
            <a:off x="1371600" y="3429000"/>
            <a:ext cx="6057900" cy="1485900"/>
          </a:xfrm>
        </p:spPr>
        <p:txBody>
          <a:bodyPr/>
          <a:lstStyle/>
          <a:p>
            <a:pPr eaLnBrk="1" hangingPunct="1">
              <a:lnSpc>
                <a:spcPct val="90000"/>
              </a:lnSpc>
              <a:buFont typeface="Wingdings" panose="05000000000000000000" pitchFamily="2" charset="2"/>
              <a:buNone/>
            </a:pPr>
            <a:r>
              <a:rPr lang="zh-CN" altLang="en-US" sz="1800"/>
              <a:t>对于 </a:t>
            </a:r>
            <a:r>
              <a:rPr lang="en-US" altLang="zh-CN" sz="1800" i="1"/>
              <a:t>A</a:t>
            </a:r>
            <a:r>
              <a:rPr lang="en-US" altLang="zh-CN" sz="1800"/>
              <a:t> </a:t>
            </a:r>
            <a:r>
              <a:rPr lang="en-US" altLang="zh-CN" sz="1800">
                <a:sym typeface="Symbol" panose="05050102010706020507" pitchFamily="18" charset="2"/>
              </a:rPr>
              <a:t></a:t>
            </a:r>
            <a:r>
              <a:rPr lang="en-US" altLang="zh-CN" sz="1800"/>
              <a:t> </a:t>
            </a:r>
            <a:r>
              <a:rPr lang="en-US" altLang="zh-CN" sz="1800" i="1"/>
              <a:t>C：</a:t>
            </a:r>
            <a:endParaRPr lang="en-US" altLang="zh-CN" sz="1800"/>
          </a:p>
          <a:p>
            <a:pPr lvl="1" eaLnBrk="1" hangingPunct="1">
              <a:lnSpc>
                <a:spcPct val="90000"/>
              </a:lnSpc>
              <a:buFont typeface="Wingdings" panose="05000000000000000000" pitchFamily="2" charset="2"/>
              <a:buNone/>
            </a:pPr>
            <a:r>
              <a:rPr lang="en-US" altLang="zh-CN" sz="1500"/>
              <a:t>support = support({</a:t>
            </a:r>
            <a:r>
              <a:rPr lang="en-US" altLang="zh-CN" sz="1500" i="1"/>
              <a:t>A</a:t>
            </a:r>
            <a:r>
              <a:rPr lang="en-US" altLang="zh-CN" sz="1500"/>
              <a:t> 、</a:t>
            </a:r>
            <a:r>
              <a:rPr lang="en-US" altLang="zh-CN" sz="1500" i="1"/>
              <a:t>C</a:t>
            </a:r>
            <a:r>
              <a:rPr lang="en-US" altLang="zh-CN" sz="1500"/>
              <a:t>}) = 50%</a:t>
            </a:r>
          </a:p>
          <a:p>
            <a:pPr lvl="1" eaLnBrk="1" hangingPunct="1">
              <a:lnSpc>
                <a:spcPct val="90000"/>
              </a:lnSpc>
              <a:buFont typeface="Wingdings" panose="05000000000000000000" pitchFamily="2" charset="2"/>
              <a:buNone/>
            </a:pPr>
            <a:r>
              <a:rPr lang="en-US" altLang="zh-CN" sz="1500"/>
              <a:t>confidence = support({</a:t>
            </a:r>
            <a:r>
              <a:rPr lang="en-US" altLang="zh-CN" sz="1500" i="1"/>
              <a:t>A</a:t>
            </a:r>
            <a:r>
              <a:rPr lang="en-US" altLang="zh-CN" sz="1500"/>
              <a:t> 、</a:t>
            </a:r>
            <a:r>
              <a:rPr lang="en-US" altLang="zh-CN" sz="1500" i="1"/>
              <a:t>C</a:t>
            </a:r>
            <a:r>
              <a:rPr lang="en-US" altLang="zh-CN" sz="1500"/>
              <a:t>})/support({</a:t>
            </a:r>
            <a:r>
              <a:rPr lang="en-US" altLang="zh-CN" sz="1500" i="1"/>
              <a:t>A</a:t>
            </a:r>
            <a:r>
              <a:rPr lang="en-US" altLang="zh-CN" sz="1500"/>
              <a:t>}) = 66.6%</a:t>
            </a:r>
          </a:p>
          <a:p>
            <a:pPr eaLnBrk="1" hangingPunct="1">
              <a:lnSpc>
                <a:spcPct val="90000"/>
              </a:lnSpc>
              <a:buFont typeface="Wingdings" panose="05000000000000000000" pitchFamily="2" charset="2"/>
              <a:buNone/>
            </a:pPr>
            <a:r>
              <a:rPr lang="en-US" altLang="zh-CN" sz="1800"/>
              <a:t>Apriori</a:t>
            </a:r>
            <a:r>
              <a:rPr lang="zh-CN" altLang="en-US" sz="1800"/>
              <a:t>的基本思想:</a:t>
            </a:r>
          </a:p>
          <a:p>
            <a:pPr lvl="1" eaLnBrk="1" hangingPunct="1">
              <a:lnSpc>
                <a:spcPct val="90000"/>
              </a:lnSpc>
              <a:buFont typeface="Wingdings" panose="05000000000000000000" pitchFamily="2" charset="2"/>
              <a:buNone/>
            </a:pPr>
            <a:r>
              <a:rPr lang="zh-CN" altLang="en-US" sz="1500"/>
              <a:t>频繁项集的任何子集也一定是频繁的</a:t>
            </a:r>
            <a:endParaRPr lang="en-US" altLang="zh-CN" sz="1500"/>
          </a:p>
        </p:txBody>
      </p:sp>
      <p:graphicFrame>
        <p:nvGraphicFramePr>
          <p:cNvPr id="128005" name="Object 4"/>
          <p:cNvGraphicFramePr>
            <a:graphicFrameLocks noChangeAspect="1"/>
          </p:cNvGraphicFramePr>
          <p:nvPr/>
        </p:nvGraphicFramePr>
        <p:xfrm>
          <a:off x="1288256" y="1600200"/>
          <a:ext cx="3001566" cy="1119188"/>
        </p:xfrm>
        <a:graphic>
          <a:graphicData uri="http://schemas.openxmlformats.org/presentationml/2006/ole">
            <mc:AlternateContent xmlns:mc="http://schemas.openxmlformats.org/markup-compatibility/2006">
              <mc:Choice xmlns:v="urn:schemas-microsoft-com:vml" Requires="v">
                <p:oleObj spid="_x0000_s3102" name="Worksheet" r:id="rId3" imgW="3848338" imgH="1952863" progId="Excel.Sheet.8">
                  <p:embed/>
                </p:oleObj>
              </mc:Choice>
              <mc:Fallback>
                <p:oleObj name="Worksheet" r:id="rId3" imgW="3848338" imgH="195286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256" y="1600200"/>
                        <a:ext cx="3001566" cy="111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6" name="Object 5"/>
          <p:cNvGraphicFramePr>
            <a:graphicFrameLocks noChangeAspect="1"/>
          </p:cNvGraphicFramePr>
          <p:nvPr/>
        </p:nvGraphicFramePr>
        <p:xfrm>
          <a:off x="4972050" y="2057400"/>
          <a:ext cx="2757488" cy="1257300"/>
        </p:xfrm>
        <a:graphic>
          <a:graphicData uri="http://schemas.openxmlformats.org/presentationml/2006/ole">
            <mc:AlternateContent xmlns:mc="http://schemas.openxmlformats.org/markup-compatibility/2006">
              <mc:Choice xmlns:v="urn:schemas-microsoft-com:vml" Requires="v">
                <p:oleObj spid="_x0000_s3103" name="Worksheet" r:id="rId5" imgW="3248263" imgH="1743313" progId="Excel.Sheet.8">
                  <p:embed/>
                </p:oleObj>
              </mc:Choice>
              <mc:Fallback>
                <p:oleObj name="Worksheet" r:id="rId5" imgW="3248263" imgH="1743313"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050" y="2057400"/>
                        <a:ext cx="2757488"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7" name="Text Box 6"/>
          <p:cNvSpPr txBox="1">
            <a:spLocks noChangeArrowheads="1"/>
          </p:cNvSpPr>
          <p:nvPr/>
        </p:nvSpPr>
        <p:spPr bwMode="auto">
          <a:xfrm>
            <a:off x="4800600" y="1414879"/>
            <a:ext cx="1547218" cy="553998"/>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sz="1500">
                <a:latin typeface="Times New Roman" panose="02020603050405020304" pitchFamily="18" charset="0"/>
              </a:rPr>
              <a:t>最小支持度 50%</a:t>
            </a:r>
          </a:p>
          <a:p>
            <a:r>
              <a:rPr kumimoji="0" lang="zh-CN" altLang="en-US" sz="1500">
                <a:latin typeface="Times New Roman" panose="02020603050405020304" pitchFamily="18" charset="0"/>
              </a:rPr>
              <a:t>最小置信度 50%</a:t>
            </a:r>
          </a:p>
        </p:txBody>
      </p:sp>
      <p:cxnSp>
        <p:nvCxnSpPr>
          <p:cNvPr id="128008" name="AutoShape 7"/>
          <p:cNvCxnSpPr>
            <a:cxnSpLocks noChangeShapeType="1"/>
          </p:cNvCxnSpPr>
          <p:nvPr/>
        </p:nvCxnSpPr>
        <p:spPr bwMode="auto">
          <a:xfrm>
            <a:off x="4289823" y="2159794"/>
            <a:ext cx="682228" cy="526256"/>
          </a:xfrm>
          <a:prstGeom prst="bentConnector3">
            <a:avLst>
              <a:gd name="adj1" fmla="val 49912"/>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185866891"/>
      </p:ext>
    </p:extLst>
  </p:cSld>
  <p:clrMapOvr>
    <a:masterClrMapping/>
  </p:clrMapOvr>
  <p:transition advClick="0">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01DA4009-37F4-4F6B-AAD1-54B97AA26A42}" type="slidenum">
              <a:rPr kumimoji="0" lang="zh-CN" altLang="en-US" sz="1050"/>
              <a:pPr eaLnBrk="1" hangingPunct="1"/>
              <a:t>17</a:t>
            </a:fld>
            <a:endParaRPr kumimoji="0" lang="en-US" altLang="zh-CN" sz="1050"/>
          </a:p>
        </p:txBody>
      </p:sp>
      <p:sp>
        <p:nvSpPr>
          <p:cNvPr id="131075" name="Rectangle 2"/>
          <p:cNvSpPr>
            <a:spLocks noGrp="1" noChangeArrowheads="1"/>
          </p:cNvSpPr>
          <p:nvPr>
            <p:ph type="title"/>
          </p:nvPr>
        </p:nvSpPr>
        <p:spPr>
          <a:xfrm>
            <a:off x="622300" y="350838"/>
            <a:ext cx="2228850" cy="342900"/>
          </a:xfrm>
        </p:spPr>
        <p:txBody>
          <a:bodyPr/>
          <a:lstStyle/>
          <a:p>
            <a:pPr eaLnBrk="1" hangingPunct="1"/>
            <a:r>
              <a:rPr lang="zh-CN" altLang="en-US" sz="1500" b="1">
                <a:latin typeface="黑体" panose="02010609060101010101" pitchFamily="49" charset="-122"/>
                <a:ea typeface="黑体" panose="02010609060101010101" pitchFamily="49" charset="-122"/>
              </a:rPr>
              <a:t>如何生成候选集</a:t>
            </a:r>
          </a:p>
        </p:txBody>
      </p:sp>
      <p:sp>
        <p:nvSpPr>
          <p:cNvPr id="131076" name="Rectangle 3"/>
          <p:cNvSpPr>
            <a:spLocks noGrp="1" noChangeArrowheads="1"/>
          </p:cNvSpPr>
          <p:nvPr>
            <p:ph type="body" idx="1"/>
          </p:nvPr>
        </p:nvSpPr>
        <p:spPr>
          <a:xfrm>
            <a:off x="444500" y="1428750"/>
            <a:ext cx="7327900" cy="3200400"/>
          </a:xfrm>
        </p:spPr>
        <p:txBody>
          <a:bodyPr/>
          <a:lstStyle/>
          <a:p>
            <a:pPr eaLnBrk="1" hangingPunct="1">
              <a:lnSpc>
                <a:spcPct val="120000"/>
              </a:lnSpc>
            </a:pPr>
            <a:r>
              <a:rPr lang="zh-CN" altLang="en-US" sz="1350" dirty="0"/>
              <a:t>假定 </a:t>
            </a:r>
            <a:r>
              <a:rPr lang="en-US" altLang="zh-CN" sz="1350" i="1" dirty="0"/>
              <a:t>L</a:t>
            </a:r>
            <a:r>
              <a:rPr lang="en-US" altLang="zh-CN" sz="1350" i="1" baseline="-25000" dirty="0"/>
              <a:t>k-1</a:t>
            </a:r>
            <a:r>
              <a:rPr lang="en-US" altLang="zh-CN" sz="1350" dirty="0"/>
              <a:t> </a:t>
            </a:r>
            <a:r>
              <a:rPr lang="zh-CN" altLang="en-US" sz="1350" dirty="0"/>
              <a:t>中的项按顺序排列</a:t>
            </a:r>
            <a:endParaRPr lang="en-US" altLang="zh-CN" sz="1350" dirty="0"/>
          </a:p>
          <a:p>
            <a:pPr eaLnBrk="1" hangingPunct="1">
              <a:lnSpc>
                <a:spcPct val="120000"/>
              </a:lnSpc>
            </a:pPr>
            <a:r>
              <a:rPr lang="zh-CN" altLang="en-US" sz="1350" dirty="0"/>
              <a:t>第一步: 自连接 </a:t>
            </a:r>
            <a:r>
              <a:rPr lang="en-US" altLang="zh-CN" sz="1350" i="1" dirty="0"/>
              <a:t>L</a:t>
            </a:r>
            <a:r>
              <a:rPr lang="en-US" altLang="zh-CN" sz="1350" i="1" baseline="-25000" dirty="0"/>
              <a:t>k-1</a:t>
            </a:r>
            <a:r>
              <a:rPr lang="en-US" altLang="zh-CN" sz="1350" dirty="0"/>
              <a:t> </a:t>
            </a:r>
          </a:p>
          <a:p>
            <a:pPr lvl="1" eaLnBrk="1" hangingPunct="1">
              <a:lnSpc>
                <a:spcPct val="120000"/>
              </a:lnSpc>
              <a:buFont typeface="Wingdings" panose="05000000000000000000" pitchFamily="2" charset="2"/>
              <a:buNone/>
            </a:pPr>
            <a:r>
              <a:rPr lang="en-US" altLang="zh-CN" sz="1350" dirty="0">
                <a:solidFill>
                  <a:schemeClr val="hlink"/>
                </a:solidFill>
              </a:rPr>
              <a:t>insert into</a:t>
            </a:r>
            <a:r>
              <a:rPr lang="en-US" altLang="zh-CN" sz="1350" b="1" dirty="0"/>
              <a:t> </a:t>
            </a:r>
            <a:r>
              <a:rPr lang="en-US" altLang="zh-CN" sz="1350" b="1" i="1" dirty="0" err="1"/>
              <a:t>C</a:t>
            </a:r>
            <a:r>
              <a:rPr lang="en-US" altLang="zh-CN" sz="1350" b="1" i="1" baseline="-25000" dirty="0" err="1"/>
              <a:t>k</a:t>
            </a:r>
            <a:endParaRPr lang="en-US" altLang="zh-CN" sz="1350" b="1" i="1" baseline="-25000" dirty="0"/>
          </a:p>
          <a:p>
            <a:pPr lvl="1" eaLnBrk="1" hangingPunct="1">
              <a:lnSpc>
                <a:spcPct val="120000"/>
              </a:lnSpc>
              <a:buFont typeface="Wingdings" panose="05000000000000000000" pitchFamily="2" charset="2"/>
              <a:buNone/>
            </a:pPr>
            <a:r>
              <a:rPr lang="en-US" altLang="zh-CN" sz="1350" dirty="0">
                <a:solidFill>
                  <a:schemeClr val="hlink"/>
                </a:solidFill>
              </a:rPr>
              <a:t>select</a:t>
            </a:r>
            <a:r>
              <a:rPr lang="en-US" altLang="zh-CN" sz="1350" dirty="0"/>
              <a:t> </a:t>
            </a:r>
            <a:r>
              <a:rPr lang="en-US" altLang="zh-CN" sz="1350" b="1" dirty="0"/>
              <a:t>p.item</a:t>
            </a:r>
            <a:r>
              <a:rPr lang="en-US" altLang="zh-CN" sz="1350" b="1" baseline="-25000" dirty="0"/>
              <a:t>1</a:t>
            </a:r>
            <a:r>
              <a:rPr lang="en-US" altLang="zh-CN" sz="1350" b="1" dirty="0"/>
              <a:t>, p.item</a:t>
            </a:r>
            <a:r>
              <a:rPr lang="en-US" altLang="zh-CN" sz="1200" b="1" baseline="-25000" dirty="0"/>
              <a:t>2</a:t>
            </a:r>
            <a:r>
              <a:rPr lang="en-US" altLang="zh-CN" sz="1350" b="1" dirty="0"/>
              <a:t>, …, p.item</a:t>
            </a:r>
            <a:r>
              <a:rPr lang="en-US" altLang="zh-CN" sz="1350" b="1" baseline="-25000" dirty="0"/>
              <a:t>k-1</a:t>
            </a:r>
            <a:r>
              <a:rPr lang="en-US" altLang="zh-CN" sz="1350" b="1" dirty="0"/>
              <a:t>, q.item</a:t>
            </a:r>
            <a:r>
              <a:rPr lang="en-US" altLang="zh-CN" sz="1350" b="1" baseline="-25000" dirty="0"/>
              <a:t>k-1</a:t>
            </a:r>
            <a:endParaRPr lang="en-US" altLang="zh-CN" sz="1350" b="1" dirty="0"/>
          </a:p>
          <a:p>
            <a:pPr lvl="1" eaLnBrk="1" hangingPunct="1">
              <a:lnSpc>
                <a:spcPct val="120000"/>
              </a:lnSpc>
              <a:buFont typeface="Wingdings" panose="05000000000000000000" pitchFamily="2" charset="2"/>
              <a:buNone/>
            </a:pPr>
            <a:r>
              <a:rPr lang="en-US" altLang="zh-CN" sz="1350" dirty="0">
                <a:solidFill>
                  <a:schemeClr val="hlink"/>
                </a:solidFill>
              </a:rPr>
              <a:t>from</a:t>
            </a:r>
            <a:r>
              <a:rPr lang="en-US" altLang="zh-CN" sz="1350" dirty="0"/>
              <a:t> </a:t>
            </a:r>
            <a:r>
              <a:rPr lang="en-US" altLang="zh-CN" sz="1350" b="1" i="1" dirty="0"/>
              <a:t>L</a:t>
            </a:r>
            <a:r>
              <a:rPr lang="en-US" altLang="zh-CN" sz="1350" b="1" i="1" baseline="-25000" dirty="0"/>
              <a:t>k-1</a:t>
            </a:r>
            <a:r>
              <a:rPr lang="en-US" altLang="zh-CN" sz="1350" b="1" i="1" dirty="0"/>
              <a:t> p, L</a:t>
            </a:r>
            <a:r>
              <a:rPr lang="en-US" altLang="zh-CN" sz="1350" b="1" i="1" baseline="-25000" dirty="0"/>
              <a:t>k-1 </a:t>
            </a:r>
            <a:r>
              <a:rPr lang="en-US" altLang="zh-CN" sz="1350" b="1" i="1" dirty="0"/>
              <a:t>q</a:t>
            </a:r>
          </a:p>
          <a:p>
            <a:pPr lvl="1" eaLnBrk="1" hangingPunct="1">
              <a:lnSpc>
                <a:spcPct val="120000"/>
              </a:lnSpc>
              <a:buFont typeface="Wingdings" panose="05000000000000000000" pitchFamily="2" charset="2"/>
              <a:buNone/>
            </a:pPr>
            <a:r>
              <a:rPr lang="en-US" altLang="zh-CN" sz="1350" dirty="0">
                <a:solidFill>
                  <a:schemeClr val="hlink"/>
                </a:solidFill>
              </a:rPr>
              <a:t>where</a:t>
            </a:r>
            <a:r>
              <a:rPr lang="en-US" altLang="zh-CN" sz="1350" dirty="0"/>
              <a:t> </a:t>
            </a:r>
            <a:r>
              <a:rPr lang="en-US" altLang="zh-CN" sz="1350" b="1" i="1" dirty="0"/>
              <a:t>p.item</a:t>
            </a:r>
            <a:r>
              <a:rPr lang="en-US" altLang="zh-CN" sz="1350" b="1" i="1" baseline="-25000" dirty="0"/>
              <a:t>1</a:t>
            </a:r>
            <a:r>
              <a:rPr lang="en-US" altLang="zh-CN" sz="1350" b="1" i="1" dirty="0"/>
              <a:t>=q.item</a:t>
            </a:r>
            <a:r>
              <a:rPr lang="en-US" altLang="zh-CN" sz="1350" b="1" i="1" baseline="-25000" dirty="0"/>
              <a:t>1</a:t>
            </a:r>
            <a:r>
              <a:rPr lang="en-US" altLang="zh-CN" sz="1350" b="1" i="1" dirty="0"/>
              <a:t>, …, p.item</a:t>
            </a:r>
            <a:r>
              <a:rPr lang="en-US" altLang="zh-CN" sz="1350" b="1" i="1" baseline="-25000" dirty="0"/>
              <a:t>k-2</a:t>
            </a:r>
            <a:r>
              <a:rPr lang="en-US" altLang="zh-CN" sz="1350" b="1" i="1" dirty="0"/>
              <a:t>=q.item</a:t>
            </a:r>
            <a:r>
              <a:rPr lang="en-US" altLang="zh-CN" sz="1350" b="1" i="1" baseline="-25000" dirty="0"/>
              <a:t>k-2</a:t>
            </a:r>
            <a:r>
              <a:rPr lang="en-US" altLang="zh-CN" sz="1350" b="1" i="1" dirty="0"/>
              <a:t>, p.item</a:t>
            </a:r>
            <a:r>
              <a:rPr lang="en-US" altLang="zh-CN" sz="1350" b="1" i="1" baseline="-25000" dirty="0"/>
              <a:t>k-1 </a:t>
            </a:r>
            <a:r>
              <a:rPr lang="en-US" altLang="zh-CN" sz="1350" b="1" i="1" dirty="0"/>
              <a:t>&lt; q.item</a:t>
            </a:r>
            <a:r>
              <a:rPr lang="en-US" altLang="zh-CN" sz="1350" b="1" i="1" baseline="-25000" dirty="0"/>
              <a:t>k-1</a:t>
            </a:r>
          </a:p>
          <a:p>
            <a:pPr eaLnBrk="1" hangingPunct="1">
              <a:lnSpc>
                <a:spcPct val="120000"/>
              </a:lnSpc>
            </a:pPr>
            <a:r>
              <a:rPr lang="zh-CN" altLang="en-US" sz="1350" dirty="0"/>
              <a:t>第二步: 修剪</a:t>
            </a:r>
          </a:p>
          <a:p>
            <a:pPr lvl="1" eaLnBrk="1" hangingPunct="1">
              <a:lnSpc>
                <a:spcPct val="120000"/>
              </a:lnSpc>
              <a:buFont typeface="Wingdings" panose="05000000000000000000" pitchFamily="2" charset="2"/>
              <a:buNone/>
            </a:pPr>
            <a:r>
              <a:rPr lang="en-US" altLang="zh-CN" sz="1350" dirty="0" err="1">
                <a:solidFill>
                  <a:schemeClr val="hlink"/>
                </a:solidFill>
              </a:rPr>
              <a:t>forall</a:t>
            </a:r>
            <a:r>
              <a:rPr lang="en-US" altLang="zh-CN" sz="1350" dirty="0">
                <a:solidFill>
                  <a:schemeClr val="hlink"/>
                </a:solidFill>
              </a:rPr>
              <a:t> </a:t>
            </a:r>
            <a:r>
              <a:rPr lang="en-US" altLang="zh-CN" sz="1350" b="1" i="1" dirty="0" err="1"/>
              <a:t>itemsets</a:t>
            </a:r>
            <a:r>
              <a:rPr lang="en-US" altLang="zh-CN" sz="1350" b="1" i="1" dirty="0"/>
              <a:t> c in </a:t>
            </a:r>
            <a:r>
              <a:rPr lang="en-US" altLang="zh-CN" sz="1350" b="1" i="1" dirty="0" err="1"/>
              <a:t>C</a:t>
            </a:r>
            <a:r>
              <a:rPr lang="en-US" altLang="zh-CN" sz="1350" b="1" i="1" baseline="-25000" dirty="0" err="1"/>
              <a:t>k</a:t>
            </a:r>
            <a:r>
              <a:rPr lang="en-US" altLang="zh-CN" sz="1350" b="1" i="1" dirty="0"/>
              <a:t> </a:t>
            </a:r>
            <a:r>
              <a:rPr lang="en-US" altLang="zh-CN" sz="1350" dirty="0"/>
              <a:t>do</a:t>
            </a:r>
          </a:p>
          <a:p>
            <a:pPr lvl="2" eaLnBrk="1" hangingPunct="1">
              <a:lnSpc>
                <a:spcPct val="120000"/>
              </a:lnSpc>
              <a:buFont typeface="Wingdings" panose="05000000000000000000" pitchFamily="2" charset="2"/>
              <a:buNone/>
            </a:pPr>
            <a:r>
              <a:rPr lang="en-US" altLang="zh-CN" sz="1350" dirty="0" err="1">
                <a:solidFill>
                  <a:schemeClr val="hlink"/>
                </a:solidFill>
              </a:rPr>
              <a:t>forall</a:t>
            </a:r>
            <a:r>
              <a:rPr lang="en-US" altLang="zh-CN" sz="1350" dirty="0"/>
              <a:t> </a:t>
            </a:r>
            <a:r>
              <a:rPr lang="en-US" altLang="zh-CN" sz="1350" b="1" i="1" dirty="0"/>
              <a:t>(k-1)-subsets s of c </a:t>
            </a:r>
            <a:r>
              <a:rPr lang="en-US" altLang="zh-CN" sz="1350" dirty="0"/>
              <a:t>do</a:t>
            </a:r>
          </a:p>
          <a:p>
            <a:pPr lvl="3" eaLnBrk="1" hangingPunct="1">
              <a:lnSpc>
                <a:spcPct val="120000"/>
              </a:lnSpc>
              <a:buFont typeface="Wingdings" panose="05000000000000000000" pitchFamily="2" charset="2"/>
              <a:buNone/>
            </a:pPr>
            <a:r>
              <a:rPr lang="en-US" altLang="zh-CN" sz="1350" dirty="0">
                <a:solidFill>
                  <a:schemeClr val="hlink"/>
                </a:solidFill>
              </a:rPr>
              <a:t>if </a:t>
            </a:r>
            <a:r>
              <a:rPr lang="en-US" altLang="zh-CN" sz="1350" i="1" dirty="0"/>
              <a:t>(s is not in L</a:t>
            </a:r>
            <a:r>
              <a:rPr lang="en-US" altLang="zh-CN" sz="1350" i="1" baseline="-25000" dirty="0"/>
              <a:t>k-1</a:t>
            </a:r>
            <a:r>
              <a:rPr lang="en-US" altLang="zh-CN" sz="1350" i="1" dirty="0"/>
              <a:t>) </a:t>
            </a:r>
            <a:r>
              <a:rPr lang="en-US" altLang="zh-CN" sz="1350" dirty="0">
                <a:solidFill>
                  <a:schemeClr val="hlink"/>
                </a:solidFill>
              </a:rPr>
              <a:t>then</a:t>
            </a:r>
            <a:r>
              <a:rPr lang="en-US" altLang="zh-CN" sz="1350" b="1" dirty="0"/>
              <a:t> </a:t>
            </a:r>
            <a:r>
              <a:rPr lang="en-US" altLang="zh-CN" sz="1350" dirty="0">
                <a:solidFill>
                  <a:schemeClr val="hlink"/>
                </a:solidFill>
              </a:rPr>
              <a:t>delete</a:t>
            </a:r>
            <a:r>
              <a:rPr lang="en-US" altLang="zh-CN" sz="1350" b="1" dirty="0"/>
              <a:t> </a:t>
            </a:r>
            <a:r>
              <a:rPr lang="en-US" altLang="zh-CN" sz="1350" i="1" dirty="0"/>
              <a:t>c</a:t>
            </a:r>
            <a:r>
              <a:rPr lang="en-US" altLang="zh-CN" sz="1350" b="1" dirty="0"/>
              <a:t> </a:t>
            </a:r>
            <a:r>
              <a:rPr lang="en-US" altLang="zh-CN" sz="1350" dirty="0">
                <a:solidFill>
                  <a:schemeClr val="hlink"/>
                </a:solidFill>
              </a:rPr>
              <a:t>from</a:t>
            </a:r>
            <a:r>
              <a:rPr lang="en-US" altLang="zh-CN" sz="1350" b="1" dirty="0"/>
              <a:t> </a:t>
            </a:r>
            <a:r>
              <a:rPr lang="en-US" altLang="zh-CN" sz="1350" i="1" dirty="0" err="1"/>
              <a:t>C</a:t>
            </a:r>
            <a:r>
              <a:rPr lang="en-US" altLang="zh-CN" sz="1350" i="1" baseline="-25000" dirty="0" err="1"/>
              <a:t>k</a:t>
            </a:r>
            <a:endParaRPr lang="en-US" altLang="zh-CN" sz="1350" b="1" dirty="0"/>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439423389"/>
      </p:ext>
    </p:extLst>
  </p:cSld>
  <p:clrMapOvr>
    <a:masterClrMapping/>
  </p:clrMapOvr>
  <p:transition advClick="0">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1ABC907D-3FC9-4E75-85BE-526382B404AB}" type="slidenum">
              <a:rPr kumimoji="0" lang="zh-CN" altLang="en-US" sz="1050"/>
              <a:pPr eaLnBrk="1" hangingPunct="1"/>
              <a:t>18</a:t>
            </a:fld>
            <a:endParaRPr kumimoji="0" lang="en-US" altLang="zh-CN" sz="1050"/>
          </a:p>
        </p:txBody>
      </p:sp>
      <p:sp>
        <p:nvSpPr>
          <p:cNvPr id="132099" name="Rectangle 2"/>
          <p:cNvSpPr>
            <a:spLocks noGrp="1" noChangeArrowheads="1"/>
          </p:cNvSpPr>
          <p:nvPr>
            <p:ph type="title"/>
          </p:nvPr>
        </p:nvSpPr>
        <p:spPr>
          <a:xfrm>
            <a:off x="533400" y="387350"/>
            <a:ext cx="2400300" cy="400050"/>
          </a:xfrm>
        </p:spPr>
        <p:txBody>
          <a:bodyPr/>
          <a:lstStyle/>
          <a:p>
            <a:pPr algn="l" eaLnBrk="1" hangingPunct="1"/>
            <a:r>
              <a:rPr lang="zh-CN" altLang="en-US" sz="1500" b="1" dirty="0">
                <a:latin typeface="黑体" panose="02010609060101010101" pitchFamily="49" charset="-122"/>
                <a:ea typeface="黑体" panose="02010609060101010101" pitchFamily="49" charset="-122"/>
              </a:rPr>
              <a:t>生成候选集的例子</a:t>
            </a:r>
            <a:endParaRPr lang="en-US" altLang="zh-CN" sz="1500" b="1" dirty="0">
              <a:latin typeface="黑体" panose="02010609060101010101" pitchFamily="49" charset="-122"/>
              <a:ea typeface="黑体" panose="02010609060101010101" pitchFamily="49" charset="-122"/>
            </a:endParaRPr>
          </a:p>
        </p:txBody>
      </p:sp>
      <p:sp>
        <p:nvSpPr>
          <p:cNvPr id="132100" name="Rectangle 3"/>
          <p:cNvSpPr>
            <a:spLocks noGrp="1" noChangeArrowheads="1"/>
          </p:cNvSpPr>
          <p:nvPr>
            <p:ph type="body" idx="1"/>
          </p:nvPr>
        </p:nvSpPr>
        <p:spPr>
          <a:xfrm>
            <a:off x="660400" y="1714500"/>
            <a:ext cx="6254750" cy="2000250"/>
          </a:xfrm>
        </p:spPr>
        <p:txBody>
          <a:bodyPr/>
          <a:lstStyle/>
          <a:p>
            <a:pPr eaLnBrk="1" hangingPunct="1">
              <a:spcBef>
                <a:spcPct val="0"/>
              </a:spcBef>
            </a:pPr>
            <a:r>
              <a:rPr lang="en-US" altLang="zh-CN" sz="1800" i="1"/>
              <a:t>L</a:t>
            </a:r>
            <a:r>
              <a:rPr lang="en-US" altLang="zh-CN" sz="1800" i="1" baseline="-25000"/>
              <a:t>3</a:t>
            </a:r>
            <a:r>
              <a:rPr lang="en-US" altLang="zh-CN" sz="1800" i="1"/>
              <a:t>=</a:t>
            </a:r>
            <a:r>
              <a:rPr lang="en-US" altLang="zh-CN" sz="1800"/>
              <a:t>{</a:t>
            </a:r>
            <a:r>
              <a:rPr lang="en-US" altLang="zh-CN" sz="1800" i="1"/>
              <a:t>abc, abd, acd, ace, bcd</a:t>
            </a:r>
            <a:r>
              <a:rPr lang="en-US" altLang="zh-CN" sz="1800"/>
              <a:t>}</a:t>
            </a:r>
          </a:p>
          <a:p>
            <a:pPr eaLnBrk="1" hangingPunct="1">
              <a:spcBef>
                <a:spcPct val="0"/>
              </a:spcBef>
            </a:pPr>
            <a:r>
              <a:rPr lang="zh-CN" altLang="en-US" sz="1800"/>
              <a:t>自连接 </a:t>
            </a:r>
            <a:r>
              <a:rPr lang="en-US" altLang="zh-CN" sz="1800"/>
              <a:t>: </a:t>
            </a:r>
            <a:r>
              <a:rPr lang="en-US" altLang="zh-CN" sz="1800" i="1"/>
              <a:t>L</a:t>
            </a:r>
            <a:r>
              <a:rPr lang="en-US" altLang="zh-CN" sz="1800" i="1" baseline="-25000"/>
              <a:t>3</a:t>
            </a:r>
            <a:r>
              <a:rPr lang="en-US" altLang="zh-CN" sz="1800" i="1"/>
              <a:t>*L</a:t>
            </a:r>
            <a:r>
              <a:rPr lang="en-US" altLang="zh-CN" sz="1800" i="1" baseline="-25000"/>
              <a:t>3</a:t>
            </a:r>
            <a:endParaRPr lang="en-US" altLang="zh-CN" sz="1800" i="1"/>
          </a:p>
          <a:p>
            <a:pPr lvl="1" eaLnBrk="1" hangingPunct="1">
              <a:spcBef>
                <a:spcPct val="0"/>
              </a:spcBef>
            </a:pPr>
            <a:r>
              <a:rPr lang="en-US" altLang="zh-CN" sz="1500" i="1"/>
              <a:t>abc</a:t>
            </a:r>
            <a:r>
              <a:rPr lang="en-US" altLang="zh-CN" sz="1500"/>
              <a:t> </a:t>
            </a:r>
            <a:r>
              <a:rPr lang="zh-CN" altLang="en-US" sz="1500"/>
              <a:t>和 </a:t>
            </a:r>
            <a:r>
              <a:rPr lang="en-US" altLang="zh-CN" sz="1500" i="1"/>
              <a:t>abd </a:t>
            </a:r>
            <a:r>
              <a:rPr lang="zh-CN" altLang="en-US" sz="1500"/>
              <a:t>得到 </a:t>
            </a:r>
            <a:r>
              <a:rPr lang="en-US" altLang="zh-CN" sz="1500" i="1"/>
              <a:t>abcd </a:t>
            </a:r>
          </a:p>
          <a:p>
            <a:pPr lvl="1" eaLnBrk="1" hangingPunct="1">
              <a:spcBef>
                <a:spcPct val="0"/>
              </a:spcBef>
            </a:pPr>
            <a:r>
              <a:rPr lang="en-US" altLang="zh-CN" sz="1500" i="1"/>
              <a:t>acd </a:t>
            </a:r>
            <a:r>
              <a:rPr lang="zh-CN" altLang="en-US" sz="1500"/>
              <a:t>和</a:t>
            </a:r>
            <a:r>
              <a:rPr lang="en-US" altLang="zh-CN" sz="1500"/>
              <a:t> </a:t>
            </a:r>
            <a:r>
              <a:rPr lang="en-US" altLang="zh-CN" sz="1500" i="1"/>
              <a:t>ace </a:t>
            </a:r>
            <a:r>
              <a:rPr lang="zh-CN" altLang="en-US" sz="1500"/>
              <a:t>得到 </a:t>
            </a:r>
            <a:r>
              <a:rPr lang="en-US" altLang="zh-CN" sz="1500" i="1"/>
              <a:t>acde</a:t>
            </a:r>
          </a:p>
          <a:p>
            <a:pPr eaLnBrk="1" hangingPunct="1">
              <a:spcBef>
                <a:spcPct val="0"/>
              </a:spcBef>
            </a:pPr>
            <a:r>
              <a:rPr lang="zh-CN" altLang="en-US" sz="1800"/>
              <a:t>修剪</a:t>
            </a:r>
            <a:r>
              <a:rPr lang="en-US" altLang="zh-CN" sz="1800"/>
              <a:t>:</a:t>
            </a:r>
          </a:p>
          <a:p>
            <a:pPr lvl="1" eaLnBrk="1" hangingPunct="1">
              <a:spcBef>
                <a:spcPct val="0"/>
              </a:spcBef>
            </a:pPr>
            <a:r>
              <a:rPr lang="en-US" altLang="zh-CN" sz="1500" i="1"/>
              <a:t>ade </a:t>
            </a:r>
            <a:r>
              <a:rPr lang="zh-CN" altLang="en-US" sz="1500" i="1"/>
              <a:t>不在 </a:t>
            </a:r>
            <a:r>
              <a:rPr lang="en-US" altLang="zh-CN" sz="1500" i="1"/>
              <a:t>L</a:t>
            </a:r>
            <a:r>
              <a:rPr lang="en-US" altLang="zh-CN" sz="1050" i="1"/>
              <a:t>3</a:t>
            </a:r>
            <a:r>
              <a:rPr lang="zh-CN" altLang="en-US" sz="1500" i="1"/>
              <a:t>中，删除 </a:t>
            </a:r>
            <a:r>
              <a:rPr lang="en-US" altLang="zh-CN" sz="1500" i="1"/>
              <a:t>acde</a:t>
            </a:r>
            <a:endParaRPr lang="zh-CN" altLang="en-US" sz="1500" i="1"/>
          </a:p>
          <a:p>
            <a:pPr eaLnBrk="1" hangingPunct="1">
              <a:spcBef>
                <a:spcPct val="0"/>
              </a:spcBef>
            </a:pPr>
            <a:r>
              <a:rPr lang="en-US" altLang="zh-CN" sz="1800"/>
              <a:t>C</a:t>
            </a:r>
            <a:r>
              <a:rPr lang="en-US" altLang="zh-CN" sz="1200"/>
              <a:t>4</a:t>
            </a:r>
            <a:r>
              <a:rPr lang="en-US" altLang="zh-CN" sz="1800"/>
              <a:t>={abcd}</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002095112"/>
      </p:ext>
    </p:extLst>
  </p:cSld>
  <p:clrMapOvr>
    <a:masterClrMapping/>
  </p:clrMapOvr>
  <p:transition advClick="0">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C40E3081-B69A-49D7-8A3C-CFF7F4B53D8D}" type="slidenum">
              <a:rPr kumimoji="0" lang="zh-CN" altLang="en-US" sz="1050"/>
              <a:pPr eaLnBrk="1" hangingPunct="1"/>
              <a:t>19</a:t>
            </a:fld>
            <a:endParaRPr kumimoji="0" lang="en-US" altLang="zh-CN" sz="1050"/>
          </a:p>
        </p:txBody>
      </p:sp>
      <p:sp>
        <p:nvSpPr>
          <p:cNvPr id="133123" name="Rectangle 2"/>
          <p:cNvSpPr>
            <a:spLocks noGrp="1" noChangeArrowheads="1"/>
          </p:cNvSpPr>
          <p:nvPr>
            <p:ph type="title"/>
          </p:nvPr>
        </p:nvSpPr>
        <p:spPr>
          <a:xfrm>
            <a:off x="327981" y="426200"/>
            <a:ext cx="2815829" cy="285750"/>
          </a:xfrm>
        </p:spPr>
        <p:txBody>
          <a:bodyPr/>
          <a:lstStyle/>
          <a:p>
            <a:pPr algn="l" eaLnBrk="1" hangingPunct="1"/>
            <a:r>
              <a:rPr lang="en-US" altLang="zh-CN" sz="1500" b="1" dirty="0" err="1">
                <a:latin typeface="黑体" panose="02010609060101010101" pitchFamily="49" charset="-122"/>
                <a:ea typeface="黑体" panose="02010609060101010101" pitchFamily="49" charset="-122"/>
              </a:rPr>
              <a:t>Apriori</a:t>
            </a:r>
            <a:r>
              <a:rPr lang="zh-CN" altLang="en-US" sz="1500" b="1" dirty="0">
                <a:latin typeface="黑体" panose="02010609060101010101" pitchFamily="49" charset="-122"/>
                <a:ea typeface="黑体" panose="02010609060101010101" pitchFamily="49" charset="-122"/>
              </a:rPr>
              <a:t>算法例子</a:t>
            </a:r>
          </a:p>
        </p:txBody>
      </p:sp>
      <p:grpSp>
        <p:nvGrpSpPr>
          <p:cNvPr id="133124" name="Group 3"/>
          <p:cNvGrpSpPr>
            <a:grpSpLocks/>
          </p:cNvGrpSpPr>
          <p:nvPr/>
        </p:nvGrpSpPr>
        <p:grpSpPr bwMode="auto">
          <a:xfrm>
            <a:off x="415942" y="1241632"/>
            <a:ext cx="8547100" cy="3176090"/>
            <a:chOff x="127" y="883"/>
            <a:chExt cx="5220" cy="3304"/>
          </a:xfrm>
        </p:grpSpPr>
        <p:graphicFrame>
          <p:nvGraphicFramePr>
            <p:cNvPr id="133126" name="Object 4"/>
            <p:cNvGraphicFramePr>
              <a:graphicFrameLocks noChangeAspect="1"/>
            </p:cNvGraphicFramePr>
            <p:nvPr/>
          </p:nvGraphicFramePr>
          <p:xfrm>
            <a:off x="191" y="1131"/>
            <a:ext cx="1143" cy="1021"/>
          </p:xfrm>
          <a:graphic>
            <a:graphicData uri="http://schemas.openxmlformats.org/presentationml/2006/ole">
              <mc:AlternateContent xmlns:mc="http://schemas.openxmlformats.org/markup-compatibility/2006">
                <mc:Choice xmlns:v="urn:schemas-microsoft-com:vml" Requires="v">
                  <p:oleObj spid="_x0000_s4210" name="Worksheet" r:id="rId3" imgW="1667372" imgH="1743437" progId="Excel.Sheet.8">
                    <p:embed/>
                  </p:oleObj>
                </mc:Choice>
                <mc:Fallback>
                  <p:oleObj name="Worksheet" r:id="rId3" imgW="1667372" imgH="174343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 y="1131"/>
                          <a:ext cx="1143" cy="1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7" name="Text Box 5"/>
            <p:cNvSpPr txBox="1">
              <a:spLocks noChangeArrowheads="1"/>
            </p:cNvSpPr>
            <p:nvPr/>
          </p:nvSpPr>
          <p:spPr bwMode="auto">
            <a:xfrm>
              <a:off x="436" y="883"/>
              <a:ext cx="45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100">
                  <a:latin typeface="Times New Roman" panose="02020603050405020304" pitchFamily="18" charset="0"/>
                </a:rPr>
                <a:t>数据库 </a:t>
              </a:r>
              <a:r>
                <a:rPr kumimoji="0" lang="en-US" altLang="zh-CN" sz="1100">
                  <a:latin typeface="Times New Roman" panose="02020603050405020304" pitchFamily="18" charset="0"/>
                </a:rPr>
                <a:t>D</a:t>
              </a:r>
            </a:p>
          </p:txBody>
        </p:sp>
        <p:graphicFrame>
          <p:nvGraphicFramePr>
            <p:cNvPr id="133128" name="Object 6"/>
            <p:cNvGraphicFramePr>
              <a:graphicFrameLocks noChangeAspect="1"/>
            </p:cNvGraphicFramePr>
            <p:nvPr/>
          </p:nvGraphicFramePr>
          <p:xfrm>
            <a:off x="2055" y="925"/>
            <a:ext cx="1149" cy="1227"/>
          </p:xfrm>
          <a:graphic>
            <a:graphicData uri="http://schemas.openxmlformats.org/presentationml/2006/ole">
              <mc:AlternateContent xmlns:mc="http://schemas.openxmlformats.org/markup-compatibility/2006">
                <mc:Choice xmlns:v="urn:schemas-microsoft-com:vml" Requires="v">
                  <p:oleObj spid="_x0000_s4211" name="Worksheet" r:id="rId5" imgW="1619701" imgH="2086337" progId="Excel.Sheet.8">
                    <p:embed/>
                  </p:oleObj>
                </mc:Choice>
                <mc:Fallback>
                  <p:oleObj name="Worksheet" r:id="rId5" imgW="1619701" imgH="208633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 y="925"/>
                          <a:ext cx="1149" cy="1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9" name="Object 7"/>
            <p:cNvGraphicFramePr>
              <a:graphicFrameLocks noChangeAspect="1"/>
            </p:cNvGraphicFramePr>
            <p:nvPr/>
          </p:nvGraphicFramePr>
          <p:xfrm>
            <a:off x="3644" y="983"/>
            <a:ext cx="1289" cy="1047"/>
          </p:xfrm>
          <a:graphic>
            <a:graphicData uri="http://schemas.openxmlformats.org/presentationml/2006/ole">
              <mc:AlternateContent xmlns:mc="http://schemas.openxmlformats.org/markup-compatibility/2006">
                <mc:Choice xmlns:v="urn:schemas-microsoft-com:vml" Requires="v">
                  <p:oleObj spid="_x0000_s4212" name="Worksheet" r:id="rId7" imgW="1619701" imgH="1743437" progId="Excel.Sheet.8">
                    <p:embed/>
                  </p:oleObj>
                </mc:Choice>
                <mc:Fallback>
                  <p:oleObj name="Worksheet" r:id="rId7" imgW="1619701" imgH="174343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4" y="983"/>
                          <a:ext cx="1289" cy="1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0" name="Text Box 8"/>
            <p:cNvSpPr txBox="1">
              <a:spLocks noChangeArrowheads="1"/>
            </p:cNvSpPr>
            <p:nvPr/>
          </p:nvSpPr>
          <p:spPr bwMode="auto">
            <a:xfrm>
              <a:off x="1527" y="1440"/>
              <a:ext cx="36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100">
                  <a:latin typeface="Times New Roman" panose="02020603050405020304" pitchFamily="18" charset="0"/>
                </a:rPr>
                <a:t>扫描 </a:t>
              </a:r>
              <a:r>
                <a:rPr kumimoji="0" lang="en-US" altLang="zh-CN" sz="1100">
                  <a:latin typeface="Times New Roman" panose="02020603050405020304" pitchFamily="18" charset="0"/>
                </a:rPr>
                <a:t>D</a:t>
              </a:r>
            </a:p>
          </p:txBody>
        </p:sp>
        <p:sp>
          <p:nvSpPr>
            <p:cNvPr id="133131" name="Line 9"/>
            <p:cNvSpPr>
              <a:spLocks noChangeShapeType="1"/>
            </p:cNvSpPr>
            <p:nvPr/>
          </p:nvSpPr>
          <p:spPr bwMode="auto">
            <a:xfrm>
              <a:off x="1447" y="1713"/>
              <a:ext cx="5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100"/>
            </a:p>
          </p:txBody>
        </p:sp>
        <p:sp>
          <p:nvSpPr>
            <p:cNvPr id="133132" name="Text Box 10"/>
            <p:cNvSpPr txBox="1">
              <a:spLocks noChangeArrowheads="1"/>
            </p:cNvSpPr>
            <p:nvPr/>
          </p:nvSpPr>
          <p:spPr bwMode="auto">
            <a:xfrm>
              <a:off x="1793" y="1091"/>
              <a:ext cx="19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100" i="1">
                  <a:latin typeface="Times New Roman" panose="02020603050405020304" pitchFamily="18" charset="0"/>
                </a:rPr>
                <a:t>C</a:t>
              </a:r>
              <a:r>
                <a:rPr kumimoji="0" lang="en-US" altLang="zh-CN" sz="1100" i="1" baseline="-25000">
                  <a:latin typeface="Times New Roman" panose="02020603050405020304" pitchFamily="18" charset="0"/>
                </a:rPr>
                <a:t>1</a:t>
              </a:r>
            </a:p>
          </p:txBody>
        </p:sp>
        <p:sp>
          <p:nvSpPr>
            <p:cNvPr id="133133" name="Text Box 11"/>
            <p:cNvSpPr txBox="1">
              <a:spLocks noChangeArrowheads="1"/>
            </p:cNvSpPr>
            <p:nvPr/>
          </p:nvSpPr>
          <p:spPr bwMode="auto">
            <a:xfrm>
              <a:off x="3416" y="993"/>
              <a:ext cx="18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100" i="1">
                  <a:latin typeface="Times New Roman" panose="02020603050405020304" pitchFamily="18" charset="0"/>
                </a:rPr>
                <a:t>L</a:t>
              </a:r>
              <a:r>
                <a:rPr kumimoji="0" lang="en-US" altLang="zh-CN" sz="1100" i="1" baseline="-25000">
                  <a:latin typeface="Times New Roman" panose="02020603050405020304" pitchFamily="18" charset="0"/>
                </a:rPr>
                <a:t>1</a:t>
              </a:r>
            </a:p>
          </p:txBody>
        </p:sp>
        <p:graphicFrame>
          <p:nvGraphicFramePr>
            <p:cNvPr id="133134" name="Object 12"/>
            <p:cNvGraphicFramePr>
              <a:graphicFrameLocks noChangeAspect="1"/>
            </p:cNvGraphicFramePr>
            <p:nvPr/>
          </p:nvGraphicFramePr>
          <p:xfrm>
            <a:off x="4164" y="2130"/>
            <a:ext cx="706" cy="1470"/>
          </p:xfrm>
          <a:graphic>
            <a:graphicData uri="http://schemas.openxmlformats.org/presentationml/2006/ole">
              <mc:AlternateContent xmlns:mc="http://schemas.openxmlformats.org/markup-compatibility/2006">
                <mc:Choice xmlns:v="urn:schemas-microsoft-com:vml" Requires="v">
                  <p:oleObj spid="_x0000_s4213" name="Worksheet" r:id="rId9" imgW="990961" imgH="2429237" progId="Excel.Sheet.8">
                    <p:embed/>
                  </p:oleObj>
                </mc:Choice>
                <mc:Fallback>
                  <p:oleObj name="Worksheet" r:id="rId9" imgW="990961" imgH="2429237" progId="Excel.Shee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4" y="2130"/>
                          <a:ext cx="706" cy="1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5" name="Object 13"/>
            <p:cNvGraphicFramePr>
              <a:graphicFrameLocks noChangeAspect="1"/>
            </p:cNvGraphicFramePr>
            <p:nvPr/>
          </p:nvGraphicFramePr>
          <p:xfrm>
            <a:off x="2016" y="2200"/>
            <a:ext cx="1094" cy="1416"/>
          </p:xfrm>
          <a:graphic>
            <a:graphicData uri="http://schemas.openxmlformats.org/presentationml/2006/ole">
              <mc:AlternateContent xmlns:mc="http://schemas.openxmlformats.org/markup-compatibility/2006">
                <mc:Choice xmlns:v="urn:schemas-microsoft-com:vml" Requires="v">
                  <p:oleObj spid="_x0000_s4214" name="Worksheet" r:id="rId11" imgW="1581421" imgH="2429237" progId="Excel.Sheet.8">
                    <p:embed/>
                  </p:oleObj>
                </mc:Choice>
                <mc:Fallback>
                  <p:oleObj name="Worksheet" r:id="rId11" imgW="1581421" imgH="2429237"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 y="2200"/>
                          <a:ext cx="1094" cy="1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36" name="Object 14"/>
            <p:cNvGraphicFramePr>
              <a:graphicFrameLocks noChangeAspect="1"/>
            </p:cNvGraphicFramePr>
            <p:nvPr/>
          </p:nvGraphicFramePr>
          <p:xfrm>
            <a:off x="512" y="2366"/>
            <a:ext cx="1082" cy="1135"/>
          </p:xfrm>
          <a:graphic>
            <a:graphicData uri="http://schemas.openxmlformats.org/presentationml/2006/ole">
              <mc:AlternateContent xmlns:mc="http://schemas.openxmlformats.org/markup-compatibility/2006">
                <mc:Choice xmlns:v="urn:schemas-microsoft-com:vml" Requires="v">
                  <p:oleObj spid="_x0000_s4215" name="Worksheet" r:id="rId13" imgW="1581421" imgH="1743437" progId="Excel.Sheet.8">
                    <p:embed/>
                  </p:oleObj>
                </mc:Choice>
                <mc:Fallback>
                  <p:oleObj name="Worksheet" r:id="rId13" imgW="1581421" imgH="1743437" progId="Excel.Shee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2" y="2366"/>
                          <a:ext cx="1082" cy="1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37" name="Text Box 15"/>
            <p:cNvSpPr txBox="1">
              <a:spLocks noChangeArrowheads="1"/>
            </p:cNvSpPr>
            <p:nvPr/>
          </p:nvSpPr>
          <p:spPr bwMode="auto">
            <a:xfrm>
              <a:off x="239" y="2357"/>
              <a:ext cx="18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100" i="1">
                  <a:latin typeface="Times New Roman" panose="02020603050405020304" pitchFamily="18" charset="0"/>
                </a:rPr>
                <a:t>L</a:t>
              </a:r>
              <a:r>
                <a:rPr kumimoji="0" lang="en-US" altLang="zh-CN" sz="1100" i="1" baseline="-25000">
                  <a:latin typeface="Times New Roman" panose="02020603050405020304" pitchFamily="18" charset="0"/>
                </a:rPr>
                <a:t>2</a:t>
              </a:r>
            </a:p>
          </p:txBody>
        </p:sp>
        <p:sp>
          <p:nvSpPr>
            <p:cNvPr id="133138" name="Text Box 16"/>
            <p:cNvSpPr txBox="1">
              <a:spLocks noChangeArrowheads="1"/>
            </p:cNvSpPr>
            <p:nvPr/>
          </p:nvSpPr>
          <p:spPr bwMode="auto">
            <a:xfrm>
              <a:off x="1773" y="2107"/>
              <a:ext cx="19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100" i="1">
                  <a:latin typeface="Times New Roman" panose="02020603050405020304" pitchFamily="18" charset="0"/>
                </a:rPr>
                <a:t>C</a:t>
              </a:r>
              <a:r>
                <a:rPr kumimoji="0" lang="en-US" altLang="zh-CN" sz="1100" i="1" baseline="-25000">
                  <a:latin typeface="Times New Roman" panose="02020603050405020304" pitchFamily="18" charset="0"/>
                </a:rPr>
                <a:t>2</a:t>
              </a:r>
            </a:p>
          </p:txBody>
        </p:sp>
        <p:sp>
          <p:nvSpPr>
            <p:cNvPr id="133139" name="Text Box 17"/>
            <p:cNvSpPr txBox="1">
              <a:spLocks noChangeArrowheads="1"/>
            </p:cNvSpPr>
            <p:nvPr/>
          </p:nvSpPr>
          <p:spPr bwMode="auto">
            <a:xfrm>
              <a:off x="3886" y="2168"/>
              <a:ext cx="11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endParaRPr kumimoji="0" lang="en-US" altLang="zh-CN" sz="1100" i="1" baseline="-25000">
                <a:latin typeface="Times New Roman" panose="02020603050405020304" pitchFamily="18" charset="0"/>
              </a:endParaRPr>
            </a:p>
          </p:txBody>
        </p:sp>
        <p:sp>
          <p:nvSpPr>
            <p:cNvPr id="133140" name="Line 18"/>
            <p:cNvSpPr>
              <a:spLocks noChangeShapeType="1"/>
            </p:cNvSpPr>
            <p:nvPr/>
          </p:nvSpPr>
          <p:spPr bwMode="auto">
            <a:xfrm flipH="1">
              <a:off x="3230" y="2679"/>
              <a:ext cx="70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100"/>
            </a:p>
          </p:txBody>
        </p:sp>
        <p:sp>
          <p:nvSpPr>
            <p:cNvPr id="133141" name="Text Box 19"/>
            <p:cNvSpPr txBox="1">
              <a:spLocks noChangeArrowheads="1"/>
            </p:cNvSpPr>
            <p:nvPr/>
          </p:nvSpPr>
          <p:spPr bwMode="auto">
            <a:xfrm>
              <a:off x="3396" y="2370"/>
              <a:ext cx="36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100">
                  <a:latin typeface="Times New Roman" panose="02020603050405020304" pitchFamily="18" charset="0"/>
                </a:rPr>
                <a:t>扫描 </a:t>
              </a:r>
              <a:r>
                <a:rPr kumimoji="0" lang="en-US" altLang="zh-CN" sz="1100">
                  <a:latin typeface="Times New Roman" panose="02020603050405020304" pitchFamily="18" charset="0"/>
                </a:rPr>
                <a:t>D</a:t>
              </a:r>
            </a:p>
          </p:txBody>
        </p:sp>
        <p:sp>
          <p:nvSpPr>
            <p:cNvPr id="133142" name="AutoShape 20"/>
            <p:cNvSpPr>
              <a:spLocks noChangeArrowheads="1"/>
            </p:cNvSpPr>
            <p:nvPr/>
          </p:nvSpPr>
          <p:spPr bwMode="auto">
            <a:xfrm>
              <a:off x="4952" y="2067"/>
              <a:ext cx="395" cy="272"/>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100"/>
            </a:p>
          </p:txBody>
        </p:sp>
        <p:sp>
          <p:nvSpPr>
            <p:cNvPr id="133143" name="Line 21"/>
            <p:cNvSpPr>
              <a:spLocks noChangeShapeType="1"/>
            </p:cNvSpPr>
            <p:nvPr/>
          </p:nvSpPr>
          <p:spPr bwMode="auto">
            <a:xfrm>
              <a:off x="1597" y="3968"/>
              <a:ext cx="106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1100"/>
            </a:p>
          </p:txBody>
        </p:sp>
        <p:sp>
          <p:nvSpPr>
            <p:cNvPr id="133144" name="Text Box 22"/>
            <p:cNvSpPr txBox="1">
              <a:spLocks noChangeArrowheads="1"/>
            </p:cNvSpPr>
            <p:nvPr/>
          </p:nvSpPr>
          <p:spPr bwMode="auto">
            <a:xfrm>
              <a:off x="494" y="3663"/>
              <a:ext cx="19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100" i="1">
                  <a:latin typeface="Times New Roman" panose="02020603050405020304" pitchFamily="18" charset="0"/>
                </a:rPr>
                <a:t>C</a:t>
              </a:r>
              <a:r>
                <a:rPr kumimoji="0" lang="en-US" altLang="zh-CN" sz="1100" i="1" baseline="-25000">
                  <a:latin typeface="Times New Roman" panose="02020603050405020304" pitchFamily="18" charset="0"/>
                </a:rPr>
                <a:t>3</a:t>
              </a:r>
            </a:p>
          </p:txBody>
        </p:sp>
        <p:sp>
          <p:nvSpPr>
            <p:cNvPr id="133145" name="Text Box 23"/>
            <p:cNvSpPr txBox="1">
              <a:spLocks noChangeArrowheads="1"/>
            </p:cNvSpPr>
            <p:nvPr/>
          </p:nvSpPr>
          <p:spPr bwMode="auto">
            <a:xfrm>
              <a:off x="2641" y="3656"/>
              <a:ext cx="18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sz="1100" i="1">
                  <a:latin typeface="Times New Roman" panose="02020603050405020304" pitchFamily="18" charset="0"/>
                </a:rPr>
                <a:t>L</a:t>
              </a:r>
              <a:r>
                <a:rPr kumimoji="0" lang="en-US" altLang="zh-CN" sz="1100" i="1" baseline="-25000">
                  <a:latin typeface="Times New Roman" panose="02020603050405020304" pitchFamily="18" charset="0"/>
                </a:rPr>
                <a:t>3</a:t>
              </a:r>
            </a:p>
          </p:txBody>
        </p:sp>
        <p:graphicFrame>
          <p:nvGraphicFramePr>
            <p:cNvPr id="133146" name="Object 24"/>
            <p:cNvGraphicFramePr>
              <a:graphicFrameLocks noChangeAspect="1"/>
            </p:cNvGraphicFramePr>
            <p:nvPr/>
          </p:nvGraphicFramePr>
          <p:xfrm>
            <a:off x="735" y="3682"/>
            <a:ext cx="709" cy="489"/>
          </p:xfrm>
          <a:graphic>
            <a:graphicData uri="http://schemas.openxmlformats.org/presentationml/2006/ole">
              <mc:AlternateContent xmlns:mc="http://schemas.openxmlformats.org/markup-compatibility/2006">
                <mc:Choice xmlns:v="urn:schemas-microsoft-com:vml" Requires="v">
                  <p:oleObj spid="_x0000_s4216" name="Worksheet" r:id="rId15" imgW="990961" imgH="714737" progId="Excel.Sheet.8">
                    <p:embed/>
                  </p:oleObj>
                </mc:Choice>
                <mc:Fallback>
                  <p:oleObj name="Worksheet" r:id="rId15" imgW="990961" imgH="714737" progId="Excel.Shee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 y="3682"/>
                          <a:ext cx="709"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7" name="Text Box 25"/>
            <p:cNvSpPr txBox="1">
              <a:spLocks noChangeArrowheads="1"/>
            </p:cNvSpPr>
            <p:nvPr/>
          </p:nvSpPr>
          <p:spPr bwMode="auto">
            <a:xfrm>
              <a:off x="1874" y="3713"/>
              <a:ext cx="36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sz="1100">
                  <a:latin typeface="Times New Roman" panose="02020603050405020304" pitchFamily="18" charset="0"/>
                </a:rPr>
                <a:t>扫描 </a:t>
              </a:r>
              <a:r>
                <a:rPr kumimoji="0" lang="en-US" altLang="zh-CN" sz="1100">
                  <a:latin typeface="Times New Roman" panose="02020603050405020304" pitchFamily="18" charset="0"/>
                </a:rPr>
                <a:t>D</a:t>
              </a:r>
            </a:p>
          </p:txBody>
        </p:sp>
        <p:graphicFrame>
          <p:nvGraphicFramePr>
            <p:cNvPr id="133148" name="Object 26"/>
            <p:cNvGraphicFramePr>
              <a:graphicFrameLocks noChangeAspect="1"/>
            </p:cNvGraphicFramePr>
            <p:nvPr/>
          </p:nvGraphicFramePr>
          <p:xfrm>
            <a:off x="2878" y="3676"/>
            <a:ext cx="1105" cy="511"/>
          </p:xfrm>
          <a:graphic>
            <a:graphicData uri="http://schemas.openxmlformats.org/presentationml/2006/ole">
              <mc:AlternateContent xmlns:mc="http://schemas.openxmlformats.org/markup-compatibility/2006">
                <mc:Choice xmlns:v="urn:schemas-microsoft-com:vml" Requires="v">
                  <p:oleObj spid="_x0000_s4217" name="Worksheet" r:id="rId17" imgW="1581421" imgH="705332" progId="Excel.Sheet.8">
                    <p:embed/>
                  </p:oleObj>
                </mc:Choice>
                <mc:Fallback>
                  <p:oleObj name="Worksheet" r:id="rId17" imgW="1581421" imgH="705332" progId="Excel.Shee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8" y="3676"/>
                          <a:ext cx="1105"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9" name="AutoShape 27"/>
            <p:cNvSpPr>
              <a:spLocks noChangeArrowheads="1"/>
            </p:cNvSpPr>
            <p:nvPr/>
          </p:nvSpPr>
          <p:spPr bwMode="auto">
            <a:xfrm>
              <a:off x="127" y="3310"/>
              <a:ext cx="113" cy="272"/>
            </a:xfrm>
            <a:prstGeom prst="curvedRightArrow">
              <a:avLst>
                <a:gd name="adj1" fmla="val 56619"/>
                <a:gd name="adj2" fmla="val 113237"/>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sz="1100"/>
            </a:p>
          </p:txBody>
        </p:sp>
        <p:sp>
          <p:nvSpPr>
            <p:cNvPr id="133150" name="Line 28"/>
            <p:cNvSpPr>
              <a:spLocks noChangeShapeType="1"/>
            </p:cNvSpPr>
            <p:nvPr/>
          </p:nvSpPr>
          <p:spPr bwMode="auto">
            <a:xfrm>
              <a:off x="3264" y="1536"/>
              <a:ext cx="3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100"/>
            </a:p>
          </p:txBody>
        </p:sp>
        <p:sp>
          <p:nvSpPr>
            <p:cNvPr id="133151" name="Line 29"/>
            <p:cNvSpPr>
              <a:spLocks noChangeShapeType="1"/>
            </p:cNvSpPr>
            <p:nvPr/>
          </p:nvSpPr>
          <p:spPr bwMode="auto">
            <a:xfrm flipH="1">
              <a:off x="1680" y="2928"/>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1100"/>
            </a:p>
          </p:txBody>
        </p:sp>
      </p:grpSp>
      <p:sp>
        <p:nvSpPr>
          <p:cNvPr id="133125" name="Text Box 30"/>
          <p:cNvSpPr txBox="1">
            <a:spLocks noChangeArrowheads="1"/>
          </p:cNvSpPr>
          <p:nvPr/>
        </p:nvSpPr>
        <p:spPr bwMode="auto">
          <a:xfrm>
            <a:off x="6916323" y="4018322"/>
            <a:ext cx="1314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800" dirty="0"/>
              <a:t>{2,3}-&gt;{5}</a:t>
            </a:r>
          </a:p>
        </p:txBody>
      </p:sp>
      <p:cxnSp>
        <p:nvCxnSpPr>
          <p:cNvPr id="32" name="直接连接符 13"/>
          <p:cNvCxnSpPr/>
          <p:nvPr/>
        </p:nvCxnSpPr>
        <p:spPr>
          <a:xfrm>
            <a:off x="762266" y="822326"/>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378" y="4756151"/>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726195958"/>
      </p:ext>
    </p:extLst>
  </p:cSld>
  <p:clrMapOvr>
    <a:masterClrMapping/>
  </p:clrMapOvr>
  <p:transition advClick="0">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640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dirty="0" smtClean="0"/>
              <a:t>关联规则</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关联规则是反映物品与其他物品之间的关联性，常用于实体商店或在线电商的推荐系统：通过对顾客的购买记录数据进行关联规则挖掘，发现顾客群体的购买习惯的内在共性。早期的关联分析主要用于零售行业的购物行为分析，所以也称之为购物篮分析。需要注意的是关联关系并不意味着存在因果关系。关联规则分析中的关键概念包括支持度、置信度、提升度。在关联分析算法中，常见的有</a:t>
            </a:r>
            <a:r>
              <a:rPr lang="en-US" altLang="zh-CN" sz="1800" dirty="0" err="1" smtClean="0">
                <a:solidFill>
                  <a:srgbClr val="000000"/>
                </a:solidFill>
              </a:rPr>
              <a:t>Apriori</a:t>
            </a:r>
            <a:r>
              <a:rPr lang="zh-CN" altLang="en-US" sz="1800" dirty="0" smtClean="0">
                <a:solidFill>
                  <a:srgbClr val="000000"/>
                </a:solidFill>
              </a:rPr>
              <a:t>和</a:t>
            </a:r>
            <a:r>
              <a:rPr lang="en-US" altLang="zh-CN" sz="1800" dirty="0" smtClean="0">
                <a:solidFill>
                  <a:srgbClr val="000000"/>
                </a:solidFill>
              </a:rPr>
              <a:t>FP</a:t>
            </a:r>
            <a:r>
              <a:rPr lang="zh-CN" altLang="en-US" sz="1800" dirty="0" smtClean="0">
                <a:solidFill>
                  <a:srgbClr val="000000"/>
                </a:solidFill>
              </a:rPr>
              <a:t>增长算法。</a:t>
            </a:r>
            <a:endParaRPr lang="en-US" altLang="zh-CN" sz="1800" dirty="0" smtClean="0">
              <a:solidFill>
                <a:srgbClr val="000000"/>
              </a:solidFill>
            </a:endParaRPr>
          </a:p>
        </p:txBody>
      </p:sp>
    </p:spTree>
    <p:extLst>
      <p:ext uri="{BB962C8B-B14F-4D97-AF65-F5344CB8AC3E}">
        <p14:creationId xmlns:p14="http://schemas.microsoft.com/office/powerpoint/2010/main" val="1694848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eaLnBrk="1" hangingPunct="1"/>
            <a:r>
              <a:rPr lang="en-US" altLang="zh-CN" sz="1500" b="1" dirty="0" err="1">
                <a:latin typeface="黑体" panose="02010609060101010101" pitchFamily="49" charset="-122"/>
                <a:ea typeface="黑体" panose="02010609060101010101" pitchFamily="49" charset="-122"/>
              </a:rPr>
              <a:t>Apriori</a:t>
            </a:r>
            <a:r>
              <a:rPr lang="zh-CN" altLang="en-US" sz="1500" b="1" dirty="0">
                <a:latin typeface="黑体" panose="02010609060101010101" pitchFamily="49" charset="-122"/>
                <a:ea typeface="黑体" panose="02010609060101010101" pitchFamily="49" charset="-122"/>
              </a:rPr>
              <a:t>算法的</a:t>
            </a:r>
            <a:r>
              <a:rPr lang="en-US" altLang="zh-CN" sz="1500" b="1" dirty="0">
                <a:latin typeface="黑体" panose="02010609060101010101" pitchFamily="49" charset="-122"/>
                <a:ea typeface="黑体" panose="02010609060101010101" pitchFamily="49" charset="-122"/>
              </a:rPr>
              <a:t>Python</a:t>
            </a:r>
            <a:r>
              <a:rPr lang="zh-CN" altLang="en-US" sz="1500" b="1" dirty="0">
                <a:latin typeface="黑体" panose="02010609060101010101" pitchFamily="49" charset="-122"/>
                <a:ea typeface="黑体" panose="02010609060101010101" pitchFamily="49" charset="-122"/>
              </a:rPr>
              <a:t>实现</a:t>
            </a:r>
          </a:p>
        </p:txBody>
      </p:sp>
      <p:sp>
        <p:nvSpPr>
          <p:cNvPr id="3" name="内容占位符 2"/>
          <p:cNvSpPr>
            <a:spLocks noGrp="1"/>
          </p:cNvSpPr>
          <p:nvPr>
            <p:ph idx="1"/>
          </p:nvPr>
        </p:nvSpPr>
        <p:spPr/>
        <p:txBody>
          <a:bodyPr/>
          <a:lstStyle/>
          <a:p>
            <a:r>
              <a:rPr lang="en-US" altLang="zh-CN" sz="1600" dirty="0"/>
              <a:t>Python</a:t>
            </a:r>
            <a:r>
              <a:rPr lang="zh-CN" altLang="zh-CN" sz="1600" dirty="0"/>
              <a:t>的第三方库已经实现</a:t>
            </a:r>
            <a:r>
              <a:rPr lang="en-US" altLang="zh-CN" sz="1600" dirty="0" err="1"/>
              <a:t>Apriori</a:t>
            </a:r>
            <a:r>
              <a:rPr lang="zh-CN" altLang="zh-CN" sz="1600" dirty="0"/>
              <a:t>算法，可以使用</a:t>
            </a:r>
            <a:r>
              <a:rPr lang="en-US" altLang="zh-CN" sz="1600" dirty="0"/>
              <a:t>pip3</a:t>
            </a:r>
            <a:r>
              <a:rPr lang="zh-CN" altLang="zh-CN" sz="1600" dirty="0"/>
              <a:t>或</a:t>
            </a:r>
            <a:r>
              <a:rPr lang="en-US" altLang="zh-CN" sz="1600" dirty="0"/>
              <a:t>pip</a:t>
            </a:r>
            <a:r>
              <a:rPr lang="zh-CN" altLang="zh-CN" sz="1600" dirty="0"/>
              <a:t>安装，如</a:t>
            </a:r>
            <a:r>
              <a:rPr lang="en-US" altLang="zh-CN" sz="1600" dirty="0"/>
              <a:t>pip3 install </a:t>
            </a:r>
            <a:r>
              <a:rPr lang="en-US" altLang="zh-CN" sz="1600" dirty="0" err="1"/>
              <a:t>apyori</a:t>
            </a:r>
            <a:r>
              <a:rPr lang="en-US" altLang="zh-CN" sz="1600" dirty="0"/>
              <a:t>,</a:t>
            </a:r>
            <a:r>
              <a:rPr lang="zh-CN" altLang="zh-CN" sz="1600" dirty="0"/>
              <a:t>安装完成之后即可直接调用，示例如下：</a:t>
            </a:r>
          </a:p>
          <a:p>
            <a:pPr marL="0" indent="0">
              <a:buNone/>
            </a:pPr>
            <a:r>
              <a:rPr lang="en-US" altLang="zh-CN" sz="1600" dirty="0"/>
              <a:t>from </a:t>
            </a:r>
            <a:r>
              <a:rPr lang="en-US" altLang="zh-CN" sz="1600" dirty="0" err="1"/>
              <a:t>apyori</a:t>
            </a:r>
            <a:r>
              <a:rPr lang="en-US" altLang="zh-CN" sz="1600" dirty="0"/>
              <a:t> import </a:t>
            </a:r>
            <a:r>
              <a:rPr lang="en-US" altLang="zh-CN" sz="1600" dirty="0" err="1"/>
              <a:t>Apriori</a:t>
            </a:r>
            <a:endParaRPr lang="zh-CN" altLang="zh-CN" sz="1600" dirty="0"/>
          </a:p>
          <a:p>
            <a:pPr marL="0" indent="0">
              <a:buNone/>
            </a:pPr>
            <a:r>
              <a:rPr lang="en-US" altLang="zh-CN" sz="1600" dirty="0"/>
              <a:t>transactions = </a:t>
            </a:r>
            <a:r>
              <a:rPr lang="en-US" altLang="zh-CN" sz="1600" dirty="0" smtClean="0"/>
              <a:t>[[</a:t>
            </a:r>
            <a:r>
              <a:rPr lang="en-US" altLang="zh-CN" sz="1600" dirty="0"/>
              <a:t>'bread', 'crisps'],</a:t>
            </a:r>
            <a:endParaRPr lang="zh-CN" altLang="zh-CN" sz="1600" dirty="0"/>
          </a:p>
          <a:p>
            <a:pPr marL="0" indent="0">
              <a:buNone/>
            </a:pPr>
            <a:r>
              <a:rPr lang="en-US" altLang="zh-CN" sz="1600" dirty="0" smtClean="0"/>
              <a:t>[</a:t>
            </a:r>
            <a:r>
              <a:rPr lang="en-US" altLang="zh-CN" sz="1600" dirty="0"/>
              <a:t>'milk', 'cheese'],</a:t>
            </a:r>
            <a:endParaRPr lang="zh-CN" altLang="zh-CN" sz="1600" dirty="0"/>
          </a:p>
          <a:p>
            <a:pPr marL="0" indent="0">
              <a:buNone/>
            </a:pPr>
            <a:r>
              <a:rPr lang="en-US" altLang="zh-CN" sz="1600" dirty="0" smtClean="0"/>
              <a:t>[</a:t>
            </a:r>
            <a:r>
              <a:rPr lang="en-US" altLang="zh-CN" sz="1600" dirty="0"/>
              <a:t>'bread', 'milk</a:t>
            </a:r>
            <a:r>
              <a:rPr lang="en-US" altLang="zh-CN" sz="1600" dirty="0" smtClean="0"/>
              <a:t>'],]</a:t>
            </a:r>
            <a:endParaRPr lang="zh-CN" altLang="zh-CN" sz="1600" dirty="0"/>
          </a:p>
          <a:p>
            <a:pPr marL="0" indent="0">
              <a:buNone/>
            </a:pPr>
            <a:r>
              <a:rPr lang="en-US" altLang="zh-CN" sz="1600" dirty="0"/>
              <a:t>results = list(</a:t>
            </a:r>
            <a:r>
              <a:rPr lang="en-US" altLang="zh-CN" sz="1600" dirty="0" err="1"/>
              <a:t>Apriori</a:t>
            </a:r>
            <a:r>
              <a:rPr lang="en-US" altLang="zh-CN" sz="1600" dirty="0"/>
              <a:t>(transactions))</a:t>
            </a:r>
            <a:endParaRPr lang="zh-CN" altLang="zh-CN" sz="1600" dirty="0"/>
          </a:p>
          <a:p>
            <a:r>
              <a:rPr lang="zh-CN" altLang="zh-CN" sz="1600" dirty="0" smtClean="0"/>
              <a:t>输出包含</a:t>
            </a:r>
            <a:r>
              <a:rPr lang="zh-CN" altLang="zh-CN" sz="1600" dirty="0"/>
              <a:t>所有项集的集合，以及对应的支持度、置信度和提升度值，可以按照业务需求进行筛选和过滤。</a:t>
            </a:r>
            <a:endParaRPr lang="zh-CN" altLang="en-US" sz="1600" dirty="0"/>
          </a:p>
        </p:txBody>
      </p:sp>
      <p:cxnSp>
        <p:nvCxnSpPr>
          <p:cNvPr id="4" name="直接连接符 13"/>
          <p:cNvCxnSpPr/>
          <p:nvPr/>
        </p:nvCxnSpPr>
        <p:spPr>
          <a:xfrm>
            <a:off x="762266" y="822326"/>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378" y="4756151"/>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09678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342900" y="301625"/>
            <a:ext cx="8229600" cy="857250"/>
          </a:xfrm>
        </p:spPr>
        <p:txBody>
          <a:bodyPr/>
          <a:lstStyle/>
          <a:p>
            <a:pPr algn="l"/>
            <a:r>
              <a:rPr lang="zh-CN" altLang="zh-CN" sz="1500" b="1" dirty="0">
                <a:latin typeface="黑体" panose="02010609060101010101" pitchFamily="49" charset="-122"/>
                <a:ea typeface="黑体" panose="02010609060101010101" pitchFamily="49" charset="-122"/>
              </a:rPr>
              <a:t>基于关联分析的服装缺陷管理</a:t>
            </a:r>
            <a:endParaRPr lang="zh-CN" altLang="en-US" sz="1500" b="1" dirty="0">
              <a:latin typeface="黑体" panose="02010609060101010101" pitchFamily="49" charset="-122"/>
              <a:ea typeface="黑体" panose="02010609060101010101" pitchFamily="49" charset="-122"/>
            </a:endParaRPr>
          </a:p>
        </p:txBody>
      </p:sp>
      <p:sp>
        <p:nvSpPr>
          <p:cNvPr id="136195" name="内容占位符 2"/>
          <p:cNvSpPr>
            <a:spLocks noGrp="1"/>
          </p:cNvSpPr>
          <p:nvPr>
            <p:ph idx="1"/>
          </p:nvPr>
        </p:nvSpPr>
        <p:spPr>
          <a:xfrm>
            <a:off x="501650" y="1513285"/>
            <a:ext cx="7148116" cy="1464865"/>
          </a:xfrm>
        </p:spPr>
        <p:txBody>
          <a:bodyPr/>
          <a:lstStyle/>
          <a:p>
            <a:r>
              <a:rPr lang="zh-CN" altLang="zh-CN" sz="1800" dirty="0"/>
              <a:t>服装制造通常采取流水线的方式生产，这是一个复杂的过程，其中牵涉多个部门。因而很难确定每个缺陷的责任部门，缺陷的根源无从查询。</a:t>
            </a:r>
            <a:endParaRPr lang="en-US" altLang="zh-CN" sz="1800" dirty="0"/>
          </a:p>
          <a:p>
            <a:r>
              <a:rPr lang="zh-CN" altLang="zh-CN" sz="1800" dirty="0"/>
              <a:t>一件产品身上的缺陷可能多达到上百处，这么大规模的缺陷信息缺少一套有效的机制管理和分析。低效率的缺陷识别导致服装行业的不良后果，例如客户满意度降低、返工成本高、生产周期长。</a:t>
            </a:r>
            <a:endParaRPr lang="zh-CN" altLang="en-US" sz="1800" dirty="0"/>
          </a:p>
        </p:txBody>
      </p:sp>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08517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pPr algn="l"/>
            <a:r>
              <a:rPr lang="zh-CN" altLang="en-US" sz="1500" b="1" dirty="0">
                <a:latin typeface="黑体" panose="02010609060101010101" pitchFamily="49" charset="-122"/>
                <a:ea typeface="黑体" panose="02010609060101010101" pitchFamily="49" charset="-122"/>
              </a:rPr>
              <a:t>服装缺陷数据提取与预处理</a:t>
            </a:r>
          </a:p>
        </p:txBody>
      </p:sp>
      <p:sp>
        <p:nvSpPr>
          <p:cNvPr id="137219" name="内容占位符 2"/>
          <p:cNvSpPr>
            <a:spLocks noGrp="1"/>
          </p:cNvSpPr>
          <p:nvPr>
            <p:ph idx="1"/>
          </p:nvPr>
        </p:nvSpPr>
        <p:spPr>
          <a:xfrm>
            <a:off x="260351" y="1252935"/>
            <a:ext cx="3301604" cy="3086100"/>
          </a:xfrm>
        </p:spPr>
        <p:txBody>
          <a:bodyPr/>
          <a:lstStyle/>
          <a:p>
            <a:r>
              <a:rPr lang="zh-CN" altLang="zh-CN" sz="1800" dirty="0"/>
              <a:t> 把不同部门存储的有关制造流程和产品质量数据从不同的数据库中提取。因为不同部门使用的数据结构不一致，需要把这些数据预处理统一格式后存储到数据仓库中。</a:t>
            </a:r>
            <a:r>
              <a:rPr lang="en-US" altLang="zh-CN" sz="1800" i="1" dirty="0"/>
              <a:t>i</a:t>
            </a:r>
            <a:r>
              <a:rPr lang="en-US" altLang="zh-CN" sz="1800" i="1" baseline="-25000" dirty="0"/>
              <a:t>1</a:t>
            </a:r>
            <a:r>
              <a:rPr lang="zh-CN" altLang="zh-CN" sz="1800" dirty="0"/>
              <a:t>，</a:t>
            </a:r>
            <a:r>
              <a:rPr lang="en-US" altLang="zh-CN" sz="1800" i="1" dirty="0"/>
              <a:t>i</a:t>
            </a:r>
            <a:r>
              <a:rPr lang="en-US" altLang="zh-CN" sz="1800" i="1" baseline="-25000" dirty="0"/>
              <a:t>2</a:t>
            </a:r>
            <a:r>
              <a:rPr lang="zh-CN" altLang="zh-CN" sz="1800" dirty="0"/>
              <a:t>，</a:t>
            </a:r>
            <a:r>
              <a:rPr lang="en-US" altLang="zh-CN" sz="1800" i="1" dirty="0"/>
              <a:t>i</a:t>
            </a:r>
            <a:r>
              <a:rPr lang="en-US" altLang="zh-CN" sz="1800" i="1" baseline="-25000" dirty="0"/>
              <a:t>3</a:t>
            </a:r>
            <a:r>
              <a:rPr lang="zh-CN" altLang="zh-CN" sz="1800" dirty="0"/>
              <a:t>，</a:t>
            </a:r>
            <a:r>
              <a:rPr lang="en-US" altLang="zh-CN" sz="1800" i="1" dirty="0"/>
              <a:t>i</a:t>
            </a:r>
            <a:r>
              <a:rPr lang="en-US" altLang="zh-CN" sz="1800" i="1" baseline="-25000" dirty="0"/>
              <a:t>4</a:t>
            </a:r>
            <a:r>
              <a:rPr lang="zh-CN" altLang="zh-CN" sz="1800" dirty="0"/>
              <a:t>，</a:t>
            </a:r>
            <a:r>
              <a:rPr lang="en-US" altLang="zh-CN" sz="1800" i="1" dirty="0"/>
              <a:t>i</a:t>
            </a:r>
            <a:r>
              <a:rPr lang="en-US" altLang="zh-CN" sz="1800" i="1" baseline="-25000" dirty="0"/>
              <a:t>5</a:t>
            </a:r>
            <a:r>
              <a:rPr lang="zh-CN" altLang="zh-CN" sz="1800" dirty="0"/>
              <a:t>和</a:t>
            </a:r>
            <a:r>
              <a:rPr lang="en-US" altLang="zh-CN" sz="1800" i="1" dirty="0"/>
              <a:t>i</a:t>
            </a:r>
            <a:r>
              <a:rPr lang="en-US" altLang="zh-CN" sz="1800" i="1" baseline="-25000" dirty="0"/>
              <a:t>6</a:t>
            </a:r>
            <a:r>
              <a:rPr lang="zh-CN" altLang="zh-CN" sz="1800" dirty="0"/>
              <a:t>分别表示</a:t>
            </a:r>
            <a:r>
              <a:rPr lang="en-US" altLang="zh-CN" sz="1800" dirty="0"/>
              <a:t>Broken stitches</a:t>
            </a:r>
            <a:r>
              <a:rPr lang="zh-CN" altLang="zh-CN" sz="1800" dirty="0"/>
              <a:t>、</a:t>
            </a:r>
            <a:r>
              <a:rPr lang="en-US" altLang="zh-CN" sz="1800" dirty="0"/>
              <a:t>Unraveling seams</a:t>
            </a:r>
            <a:r>
              <a:rPr lang="zh-CN" altLang="zh-CN" sz="1800" dirty="0"/>
              <a:t>、</a:t>
            </a:r>
            <a:r>
              <a:rPr lang="en-US" altLang="zh-CN" sz="1800" dirty="0"/>
              <a:t>Twisted leg</a:t>
            </a:r>
            <a:r>
              <a:rPr lang="zh-CN" altLang="zh-CN" sz="1800" dirty="0"/>
              <a:t>、</a:t>
            </a:r>
            <a:r>
              <a:rPr lang="en-US" altLang="zh-CN" sz="1800" dirty="0"/>
              <a:t>Poor colorfastness after being laundered</a:t>
            </a:r>
            <a:r>
              <a:rPr lang="zh-CN" altLang="zh-CN" sz="1800" dirty="0"/>
              <a:t>、</a:t>
            </a:r>
            <a:r>
              <a:rPr lang="en-US" altLang="zh-CN" sz="1800" dirty="0"/>
              <a:t>Sagging pockets</a:t>
            </a:r>
            <a:r>
              <a:rPr lang="zh-CN" altLang="zh-CN" sz="1800" dirty="0"/>
              <a:t>和</a:t>
            </a:r>
            <a:r>
              <a:rPr lang="en-US" altLang="zh-CN" sz="1800" dirty="0"/>
              <a:t>Re-stitched seams</a:t>
            </a:r>
            <a:r>
              <a:rPr lang="zh-CN" altLang="zh-CN" sz="1800" dirty="0"/>
              <a:t>。</a:t>
            </a:r>
            <a:endParaRPr lang="zh-CN" altLang="en-US" sz="1800" dirty="0"/>
          </a:p>
        </p:txBody>
      </p:sp>
      <p:graphicFrame>
        <p:nvGraphicFramePr>
          <p:cNvPr id="4" name="表格 3"/>
          <p:cNvGraphicFramePr>
            <a:graphicFrameLocks noGrp="1"/>
          </p:cNvGraphicFramePr>
          <p:nvPr>
            <p:extLst>
              <p:ext uri="{D42A27DB-BD31-4B8C-83A1-F6EECF244321}">
                <p14:modId xmlns:p14="http://schemas.microsoft.com/office/powerpoint/2010/main" val="1789284848"/>
              </p:ext>
            </p:extLst>
          </p:nvPr>
        </p:nvGraphicFramePr>
        <p:xfrm>
          <a:off x="3631803" y="1231900"/>
          <a:ext cx="4058842" cy="3042048"/>
        </p:xfrm>
        <a:graphic>
          <a:graphicData uri="http://schemas.openxmlformats.org/drawingml/2006/table">
            <a:tbl>
              <a:tblPr firstRow="1" firstCol="1" bandRow="1">
                <a:tableStyleId>{5C22544A-7EE6-4342-B048-85BDC9FD1C3A}</a:tableStyleId>
              </a:tblPr>
              <a:tblGrid>
                <a:gridCol w="507236"/>
                <a:gridCol w="507236"/>
                <a:gridCol w="507236"/>
                <a:gridCol w="507236"/>
                <a:gridCol w="507236"/>
                <a:gridCol w="507236"/>
                <a:gridCol w="507713"/>
                <a:gridCol w="507713"/>
              </a:tblGrid>
              <a:tr h="251460">
                <a:tc>
                  <a:txBody>
                    <a:bodyPr/>
                    <a:lstStyle/>
                    <a:p>
                      <a:pPr algn="ctr">
                        <a:spcAft>
                          <a:spcPts val="0"/>
                        </a:spcAft>
                      </a:pPr>
                      <a:r>
                        <a:rPr lang="zh-CN" sz="800" kern="100" dirty="0">
                          <a:effectLst/>
                        </a:rPr>
                        <a:t>缺陷记录</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产品编号</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缺陷</a:t>
                      </a:r>
                      <a:r>
                        <a:rPr lang="en-US" sz="800" kern="100" dirty="0">
                          <a:effectLst/>
                        </a:rPr>
                        <a:t>i</a:t>
                      </a:r>
                      <a:r>
                        <a:rPr lang="en-US" sz="800" kern="100" baseline="-25000" dirty="0">
                          <a:effectLst/>
                        </a:rPr>
                        <a:t>1</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缺陷</a:t>
                      </a:r>
                      <a:r>
                        <a:rPr lang="en-US" sz="800" kern="100" dirty="0">
                          <a:effectLst/>
                        </a:rPr>
                        <a:t>i</a:t>
                      </a:r>
                      <a:r>
                        <a:rPr lang="en-US" sz="800" kern="100" baseline="-25000" dirty="0">
                          <a:effectLst/>
                        </a:rPr>
                        <a:t>2</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缺陷</a:t>
                      </a:r>
                      <a:r>
                        <a:rPr lang="en-US" sz="800" kern="100" dirty="0">
                          <a:effectLst/>
                        </a:rPr>
                        <a:t>i</a:t>
                      </a:r>
                      <a:r>
                        <a:rPr lang="en-US" sz="800" kern="100" baseline="-25000" dirty="0">
                          <a:effectLst/>
                        </a:rPr>
                        <a:t>3</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缺陷</a:t>
                      </a:r>
                      <a:r>
                        <a:rPr lang="en-US" sz="800" kern="100" dirty="0">
                          <a:effectLst/>
                        </a:rPr>
                        <a:t>i</a:t>
                      </a:r>
                      <a:r>
                        <a:rPr lang="en-US" sz="800" kern="100" baseline="-25000" dirty="0">
                          <a:effectLst/>
                        </a:rPr>
                        <a:t>4</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缺陷</a:t>
                      </a:r>
                      <a:r>
                        <a:rPr lang="en-US" sz="800" kern="100" dirty="0">
                          <a:effectLst/>
                        </a:rPr>
                        <a:t>i</a:t>
                      </a:r>
                      <a:r>
                        <a:rPr lang="en-US" sz="800" kern="100" baseline="-25000" dirty="0">
                          <a:effectLst/>
                        </a:rPr>
                        <a:t>5</a:t>
                      </a:r>
                      <a:endParaRPr lang="zh-CN" sz="800" kern="100" dirty="0">
                        <a:effectLst/>
                        <a:latin typeface="Times New Roman"/>
                        <a:ea typeface="宋体"/>
                      </a:endParaRPr>
                    </a:p>
                  </a:txBody>
                  <a:tcPr marL="51438" marR="51438" marT="0" marB="0"/>
                </a:tc>
                <a:tc>
                  <a:txBody>
                    <a:bodyPr/>
                    <a:lstStyle/>
                    <a:p>
                      <a:pPr algn="ctr">
                        <a:spcAft>
                          <a:spcPts val="0"/>
                        </a:spcAft>
                      </a:pPr>
                      <a:r>
                        <a:rPr lang="zh-CN" sz="800" kern="100" dirty="0">
                          <a:effectLst/>
                        </a:rPr>
                        <a:t>缺陷</a:t>
                      </a:r>
                      <a:r>
                        <a:rPr lang="en-US" sz="800" kern="100" dirty="0">
                          <a:effectLst/>
                        </a:rPr>
                        <a:t>i</a:t>
                      </a:r>
                      <a:r>
                        <a:rPr lang="en-US" sz="800" kern="100" baseline="-25000" dirty="0">
                          <a:effectLst/>
                        </a:rPr>
                        <a:t>6</a:t>
                      </a:r>
                      <a:endParaRPr lang="zh-CN" sz="800" kern="100" dirty="0">
                        <a:effectLst/>
                        <a:latin typeface="Times New Roman"/>
                        <a:ea typeface="宋体"/>
                      </a:endParaRPr>
                    </a:p>
                  </a:txBody>
                  <a:tcPr marL="51438" marR="51438" marT="0" marB="0"/>
                </a:tc>
              </a:tr>
              <a:tr h="232549">
                <a:tc>
                  <a:txBody>
                    <a:bodyPr/>
                    <a:lstStyle/>
                    <a:p>
                      <a:pPr algn="ctr">
                        <a:spcAft>
                          <a:spcPts val="0"/>
                        </a:spcAft>
                      </a:pPr>
                      <a:r>
                        <a:rPr lang="en-US" sz="1200" kern="1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005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028</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032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4</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058</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098</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dirty="0">
                          <a:effectLst/>
                        </a:rPr>
                        <a:t> </a:t>
                      </a:r>
                      <a:endParaRPr lang="zh-CN" sz="1200" kern="100" dirty="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6</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105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7</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110</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8</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153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4</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9</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170</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10</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190</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11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197</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4</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r>
              <a:tr h="232549">
                <a:tc>
                  <a:txBody>
                    <a:bodyPr/>
                    <a:lstStyle/>
                    <a:p>
                      <a:pPr algn="ctr">
                        <a:spcAft>
                          <a:spcPts val="0"/>
                        </a:spcAft>
                      </a:pPr>
                      <a:r>
                        <a:rPr lang="en-US" sz="1200" kern="100">
                          <a:effectLst/>
                        </a:rPr>
                        <a:t>12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199</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a:effectLst/>
                        </a:rPr>
                        <a:t> </a:t>
                      </a:r>
                      <a:endParaRPr lang="zh-CN" sz="1200" kern="100">
                        <a:effectLst/>
                        <a:latin typeface="Times New Roman"/>
                        <a:ea typeface="宋体"/>
                      </a:endParaRPr>
                    </a:p>
                  </a:txBody>
                  <a:tcPr marL="51438" marR="51438" marT="0" marB="0"/>
                </a:tc>
                <a:tc>
                  <a:txBody>
                    <a:bodyPr/>
                    <a:lstStyle/>
                    <a:p>
                      <a:pPr algn="ctr">
                        <a:spcAft>
                          <a:spcPts val="0"/>
                        </a:spcAft>
                      </a:pPr>
                      <a:r>
                        <a:rPr lang="en-US" sz="1200" kern="100" dirty="0">
                          <a:effectLst/>
                        </a:rPr>
                        <a:t>i</a:t>
                      </a:r>
                      <a:r>
                        <a:rPr lang="en-US" sz="1200" kern="100" baseline="-25000" dirty="0">
                          <a:effectLst/>
                        </a:rPr>
                        <a:t>6</a:t>
                      </a:r>
                      <a:endParaRPr lang="zh-CN" sz="1200" kern="100" dirty="0">
                        <a:effectLst/>
                        <a:latin typeface="Times New Roman"/>
                        <a:ea typeface="宋体"/>
                      </a:endParaRPr>
                    </a:p>
                  </a:txBody>
                  <a:tcPr marL="51438" marR="51438" marT="0" marB="0"/>
                </a:tc>
              </a:tr>
            </a:tbl>
          </a:graphicData>
        </a:graphic>
      </p:graphicFrame>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19276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a:xfrm>
            <a:off x="457200" y="197247"/>
            <a:ext cx="8229600" cy="857250"/>
          </a:xfrm>
        </p:spPr>
        <p:txBody>
          <a:bodyPr/>
          <a:lstStyle/>
          <a:p>
            <a:pPr algn="l"/>
            <a:r>
              <a:rPr lang="zh-CN" altLang="en-US" sz="1500" b="1" dirty="0">
                <a:latin typeface="黑体" panose="02010609060101010101" pitchFamily="49" charset="-122"/>
                <a:ea typeface="黑体" panose="02010609060101010101" pitchFamily="49" charset="-122"/>
              </a:rPr>
              <a:t>服装缺陷的</a:t>
            </a:r>
            <a:r>
              <a:rPr lang="zh-CN" altLang="zh-CN" sz="1500" b="1" dirty="0">
                <a:latin typeface="黑体" panose="02010609060101010101" pitchFamily="49" charset="-122"/>
                <a:ea typeface="黑体" panose="02010609060101010101" pitchFamily="49" charset="-122"/>
              </a:rPr>
              <a:t>部分关联规则</a:t>
            </a:r>
            <a:endParaRPr lang="zh-CN" altLang="en-US" sz="1500" b="1"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45709682"/>
              </p:ext>
            </p:extLst>
          </p:nvPr>
        </p:nvGraphicFramePr>
        <p:xfrm>
          <a:off x="627062" y="1259681"/>
          <a:ext cx="4374356" cy="2593187"/>
        </p:xfrm>
        <a:graphic>
          <a:graphicData uri="http://schemas.openxmlformats.org/drawingml/2006/table">
            <a:tbl>
              <a:tblPr firstRow="1" firstCol="1" bandRow="1">
                <a:tableStyleId>{5C22544A-7EE6-4342-B048-85BDC9FD1C3A}</a:tableStyleId>
              </a:tblPr>
              <a:tblGrid>
                <a:gridCol w="1597832"/>
                <a:gridCol w="925146"/>
                <a:gridCol w="925689"/>
                <a:gridCol w="925689"/>
              </a:tblGrid>
              <a:tr h="194489">
                <a:tc>
                  <a:txBody>
                    <a:bodyPr/>
                    <a:lstStyle/>
                    <a:p>
                      <a:pPr algn="ctr">
                        <a:spcAft>
                          <a:spcPts val="0"/>
                        </a:spcAft>
                      </a:pPr>
                      <a:r>
                        <a:rPr lang="zh-CN" sz="1200" kern="100" dirty="0">
                          <a:effectLst/>
                        </a:rPr>
                        <a:t>条件项</a:t>
                      </a:r>
                      <a:endParaRPr lang="zh-CN" sz="1200" kern="100" dirty="0">
                        <a:effectLst/>
                        <a:latin typeface="Times New Roman"/>
                        <a:ea typeface="宋体"/>
                      </a:endParaRPr>
                    </a:p>
                  </a:txBody>
                  <a:tcPr marL="51434" marR="51434" marT="0" marB="0"/>
                </a:tc>
                <a:tc>
                  <a:txBody>
                    <a:bodyPr/>
                    <a:lstStyle/>
                    <a:p>
                      <a:pPr algn="ctr">
                        <a:spcAft>
                          <a:spcPts val="0"/>
                        </a:spcAft>
                      </a:pPr>
                      <a:r>
                        <a:rPr lang="zh-CN" sz="1200" kern="100">
                          <a:effectLst/>
                        </a:rPr>
                        <a:t>结果项</a:t>
                      </a:r>
                      <a:endParaRPr lang="zh-CN" sz="1200" kern="100">
                        <a:effectLst/>
                        <a:latin typeface="Times New Roman"/>
                        <a:ea typeface="宋体"/>
                      </a:endParaRPr>
                    </a:p>
                  </a:txBody>
                  <a:tcPr marL="51434" marR="51434" marT="0" marB="0"/>
                </a:tc>
                <a:tc>
                  <a:txBody>
                    <a:bodyPr/>
                    <a:lstStyle/>
                    <a:p>
                      <a:pPr algn="ctr">
                        <a:spcAft>
                          <a:spcPts val="0"/>
                        </a:spcAft>
                      </a:pPr>
                      <a:r>
                        <a:rPr lang="zh-CN" sz="1200" kern="100">
                          <a:effectLst/>
                        </a:rPr>
                        <a:t>支持度</a:t>
                      </a:r>
                      <a:r>
                        <a:rPr lang="en-US" sz="1200" kern="100">
                          <a:effectLst/>
                        </a:rPr>
                        <a:t>(%)</a:t>
                      </a:r>
                      <a:endParaRPr lang="zh-CN" sz="1200" kern="100">
                        <a:effectLst/>
                        <a:latin typeface="Times New Roman"/>
                        <a:ea typeface="宋体"/>
                      </a:endParaRPr>
                    </a:p>
                  </a:txBody>
                  <a:tcPr marL="51434" marR="51434" marT="0" marB="0"/>
                </a:tc>
                <a:tc>
                  <a:txBody>
                    <a:bodyPr/>
                    <a:lstStyle/>
                    <a:p>
                      <a:pPr algn="ctr">
                        <a:spcAft>
                          <a:spcPts val="0"/>
                        </a:spcAft>
                      </a:pPr>
                      <a:r>
                        <a:rPr lang="zh-CN" sz="1200" kern="100">
                          <a:effectLst/>
                        </a:rPr>
                        <a:t>置信度</a:t>
                      </a:r>
                      <a:r>
                        <a:rPr lang="en-US" sz="1200" kern="100">
                          <a:effectLst/>
                        </a:rPr>
                        <a:t>(%)</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dirty="0">
                          <a:effectLst/>
                        </a:rPr>
                        <a:t>i</a:t>
                      </a:r>
                      <a:r>
                        <a:rPr lang="en-US" sz="1200" kern="100" baseline="-25000" dirty="0">
                          <a:effectLst/>
                        </a:rPr>
                        <a:t>1</a:t>
                      </a:r>
                      <a:r>
                        <a:rPr lang="en-US" sz="1200" kern="100" dirty="0">
                          <a:effectLst/>
                        </a:rPr>
                        <a:t>i</a:t>
                      </a:r>
                      <a:r>
                        <a:rPr lang="en-US" sz="1200" kern="100" baseline="-25000" dirty="0">
                          <a:effectLst/>
                        </a:rPr>
                        <a:t>2</a:t>
                      </a:r>
                      <a:endParaRPr lang="zh-CN" sz="1200" kern="100" dirty="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41.70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100</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1</a:t>
                      </a:r>
                      <a:r>
                        <a:rPr lang="en-US" sz="1200" kern="100">
                          <a:effectLst/>
                        </a:rPr>
                        <a:t>i</a:t>
                      </a:r>
                      <a:r>
                        <a:rPr lang="en-US" sz="1200" kern="100" baseline="-25000">
                          <a:effectLst/>
                        </a:rPr>
                        <a:t>6</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41.70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100</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2</a:t>
                      </a:r>
                      <a:r>
                        <a:rPr lang="en-US" sz="1200" kern="100">
                          <a:effectLst/>
                        </a:rPr>
                        <a:t>i</a:t>
                      </a:r>
                      <a:r>
                        <a:rPr lang="en-US" sz="1200" kern="100" baseline="-25000">
                          <a:effectLst/>
                        </a:rPr>
                        <a:t>6</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41.70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100</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1</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2</a:t>
                      </a:r>
                      <a:r>
                        <a:rPr lang="en-US" sz="1200" kern="100">
                          <a:effectLst/>
                        </a:rPr>
                        <a:t>i</a:t>
                      </a:r>
                      <a:r>
                        <a:rPr lang="en-US" sz="1200" kern="100" baseline="-25000">
                          <a:effectLst/>
                        </a:rPr>
                        <a:t>6</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41.70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71.53</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1</a:t>
                      </a:r>
                      <a:r>
                        <a:rPr lang="en-US" sz="1200" kern="100">
                          <a:effectLst/>
                        </a:rPr>
                        <a:t>i</a:t>
                      </a:r>
                      <a:r>
                        <a:rPr lang="en-US" sz="1200" kern="100" baseline="-25000">
                          <a:effectLst/>
                        </a:rPr>
                        <a:t>6</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41.70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62.52</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6</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1</a:t>
                      </a:r>
                      <a:r>
                        <a:rPr lang="en-US" sz="1200" kern="100">
                          <a:effectLst/>
                        </a:rPr>
                        <a:t>i</a:t>
                      </a:r>
                      <a:r>
                        <a:rPr lang="en-US" sz="1200" kern="100" baseline="-25000">
                          <a:effectLst/>
                        </a:rPr>
                        <a:t>2</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41.70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83.4</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2</a:t>
                      </a:r>
                      <a:r>
                        <a:rPr lang="en-US" sz="1200" kern="100">
                          <a:effectLst/>
                        </a:rPr>
                        <a:t>i</a:t>
                      </a:r>
                      <a:r>
                        <a:rPr lang="en-US" sz="1200" kern="100" baseline="-25000">
                          <a:effectLst/>
                        </a:rPr>
                        <a:t>3</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33.30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100</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2</a:t>
                      </a:r>
                      <a:r>
                        <a:rPr lang="en-US" sz="1200" kern="100">
                          <a:effectLst/>
                        </a:rPr>
                        <a:t>i</a:t>
                      </a:r>
                      <a:r>
                        <a:rPr lang="en-US" sz="1200" kern="100" baseline="-25000">
                          <a:effectLst/>
                        </a:rPr>
                        <a:t>5</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33.30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100</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3</a:t>
                      </a:r>
                      <a:r>
                        <a:rPr lang="en-US" sz="1200" kern="100">
                          <a:effectLst/>
                        </a:rPr>
                        <a:t>i</a:t>
                      </a:r>
                      <a:r>
                        <a:rPr lang="en-US" sz="1200" kern="100" baseline="-25000">
                          <a:effectLst/>
                        </a:rPr>
                        <a:t>5</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33.30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100</a:t>
                      </a:r>
                      <a:endParaRPr lang="zh-CN" sz="1200" kern="100">
                        <a:effectLst/>
                        <a:latin typeface="Times New Roman"/>
                        <a:ea typeface="宋体"/>
                      </a:endParaRPr>
                    </a:p>
                  </a:txBody>
                  <a:tcPr marL="51434" marR="51434" marT="0" marB="0"/>
                </a:tc>
              </a:tr>
              <a:tr h="194489">
                <a:tc>
                  <a:txBody>
                    <a:bodyPr/>
                    <a:lstStyle/>
                    <a:p>
                      <a:pPr algn="ctr">
                        <a:spcAft>
                          <a:spcPts val="0"/>
                        </a:spcAft>
                      </a:pPr>
                      <a:r>
                        <a:rPr lang="en-US" sz="1200" kern="100">
                          <a:effectLst/>
                        </a:rPr>
                        <a:t>i</a:t>
                      </a:r>
                      <a:r>
                        <a:rPr lang="en-US" sz="1200" kern="100" baseline="-25000">
                          <a:effectLst/>
                        </a:rPr>
                        <a:t>2</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3</a:t>
                      </a:r>
                      <a:r>
                        <a:rPr lang="en-US" sz="1200" kern="100">
                          <a:effectLst/>
                        </a:rPr>
                        <a:t>i</a:t>
                      </a:r>
                      <a:r>
                        <a:rPr lang="en-US" sz="1200" kern="100" baseline="-25000">
                          <a:effectLst/>
                        </a:rPr>
                        <a:t>5</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33.30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49.93</a:t>
                      </a:r>
                      <a:endParaRPr lang="zh-CN" sz="1200" kern="100">
                        <a:effectLst/>
                        <a:latin typeface="Times New Roman"/>
                        <a:ea typeface="宋体"/>
                      </a:endParaRPr>
                    </a:p>
                  </a:txBody>
                  <a:tcPr marL="51434" marR="51434" marT="0" marB="0"/>
                </a:tc>
              </a:tr>
              <a:tr h="226904">
                <a:tc>
                  <a:txBody>
                    <a:bodyPr/>
                    <a:lstStyle/>
                    <a:p>
                      <a:pPr algn="ctr">
                        <a:spcAft>
                          <a:spcPts val="0"/>
                        </a:spcAft>
                      </a:pPr>
                      <a:r>
                        <a:rPr lang="en-US" sz="1200" kern="100">
                          <a:effectLst/>
                        </a:rPr>
                        <a:t>i</a:t>
                      </a:r>
                      <a:r>
                        <a:rPr lang="en-US" sz="1200" kern="100" baseline="-25000">
                          <a:effectLst/>
                        </a:rPr>
                        <a:t>3</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2</a:t>
                      </a:r>
                      <a:r>
                        <a:rPr lang="en-US" sz="1200" kern="100">
                          <a:effectLst/>
                        </a:rPr>
                        <a:t>i</a:t>
                      </a:r>
                      <a:r>
                        <a:rPr lang="en-US" sz="1200" kern="100" baseline="-25000">
                          <a:effectLst/>
                        </a:rPr>
                        <a:t>5</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33.30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79.86</a:t>
                      </a:r>
                      <a:endParaRPr lang="zh-CN" sz="1200" kern="100">
                        <a:effectLst/>
                        <a:latin typeface="Times New Roman"/>
                        <a:ea typeface="宋体"/>
                      </a:endParaRPr>
                    </a:p>
                  </a:txBody>
                  <a:tcPr marL="51434" marR="51434" marT="0" marB="0"/>
                </a:tc>
              </a:tr>
              <a:tr h="226904">
                <a:tc>
                  <a:txBody>
                    <a:bodyPr/>
                    <a:lstStyle/>
                    <a:p>
                      <a:pPr algn="ctr">
                        <a:spcAft>
                          <a:spcPts val="0"/>
                        </a:spcAft>
                      </a:pPr>
                      <a:r>
                        <a:rPr lang="en-US" sz="1200" kern="100">
                          <a:effectLst/>
                        </a:rPr>
                        <a:t>i</a:t>
                      </a:r>
                      <a:r>
                        <a:rPr lang="en-US" sz="1200" kern="100" baseline="-25000">
                          <a:effectLst/>
                        </a:rPr>
                        <a:t>5</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i</a:t>
                      </a:r>
                      <a:r>
                        <a:rPr lang="en-US" sz="1200" kern="100" baseline="-25000">
                          <a:effectLst/>
                        </a:rPr>
                        <a:t>2</a:t>
                      </a:r>
                      <a:r>
                        <a:rPr lang="en-US" sz="1200" kern="100">
                          <a:effectLst/>
                        </a:rPr>
                        <a:t>i</a:t>
                      </a:r>
                      <a:r>
                        <a:rPr lang="en-US" sz="1200" kern="100" baseline="-25000">
                          <a:effectLst/>
                        </a:rPr>
                        <a:t>3</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a:effectLst/>
                        </a:rPr>
                        <a:t>33.30</a:t>
                      </a:r>
                      <a:endParaRPr lang="zh-CN" sz="1200" kern="100">
                        <a:effectLst/>
                        <a:latin typeface="Times New Roman"/>
                        <a:ea typeface="宋体"/>
                      </a:endParaRPr>
                    </a:p>
                  </a:txBody>
                  <a:tcPr marL="51434" marR="51434" marT="0" marB="0"/>
                </a:tc>
                <a:tc>
                  <a:txBody>
                    <a:bodyPr/>
                    <a:lstStyle/>
                    <a:p>
                      <a:pPr algn="ctr">
                        <a:spcAft>
                          <a:spcPts val="0"/>
                        </a:spcAft>
                      </a:pPr>
                      <a:r>
                        <a:rPr lang="en-US" sz="1200" kern="100" dirty="0">
                          <a:effectLst/>
                        </a:rPr>
                        <a:t>79.86</a:t>
                      </a:r>
                      <a:endParaRPr lang="zh-CN" sz="1200" kern="100" dirty="0">
                        <a:effectLst/>
                        <a:latin typeface="Times New Roman"/>
                        <a:ea typeface="宋体"/>
                      </a:endParaRPr>
                    </a:p>
                  </a:txBody>
                  <a:tcPr marL="51434" marR="51434" marT="0" marB="0"/>
                </a:tc>
              </a:tr>
            </a:tbl>
          </a:graphicData>
        </a:graphic>
      </p:graphicFrame>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3250809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pPr algn="l"/>
            <a:r>
              <a:rPr lang="zh-CN" altLang="zh-CN" sz="1500" b="1" dirty="0">
                <a:latin typeface="黑体" panose="02010609060101010101" pitchFamily="49" charset="-122"/>
                <a:ea typeface="黑体" panose="02010609060101010101" pitchFamily="49" charset="-122"/>
              </a:rPr>
              <a:t>质量改善计划</a:t>
            </a:r>
            <a:endParaRPr lang="zh-CN" altLang="en-US" sz="1500" b="1" dirty="0">
              <a:latin typeface="黑体" panose="02010609060101010101" pitchFamily="49" charset="-122"/>
              <a:ea typeface="黑体" panose="02010609060101010101" pitchFamily="49" charset="-122"/>
            </a:endParaRPr>
          </a:p>
        </p:txBody>
      </p:sp>
      <p:sp>
        <p:nvSpPr>
          <p:cNvPr id="139267" name="内容占位符 2"/>
          <p:cNvSpPr>
            <a:spLocks noGrp="1"/>
          </p:cNvSpPr>
          <p:nvPr>
            <p:ph idx="1"/>
          </p:nvPr>
        </p:nvSpPr>
        <p:spPr>
          <a:xfrm>
            <a:off x="508000" y="1354535"/>
            <a:ext cx="6958410" cy="2408634"/>
          </a:xfrm>
        </p:spPr>
        <p:txBody>
          <a:bodyPr/>
          <a:lstStyle/>
          <a:p>
            <a:r>
              <a:rPr lang="zh-CN" altLang="zh-CN" sz="1800" dirty="0"/>
              <a:t>质量管理小组就可以在一种缺陷存在的情况下，有效预测潜在的其他缺陷。</a:t>
            </a:r>
          </a:p>
          <a:p>
            <a:r>
              <a:rPr lang="zh-CN" altLang="zh-CN" sz="1800" dirty="0"/>
              <a:t>找出关联规则中缺陷同时存在的原因。例如缺陷</a:t>
            </a:r>
            <a:r>
              <a:rPr lang="en-US" altLang="zh-CN" sz="1800" i="1" dirty="0"/>
              <a:t>i</a:t>
            </a:r>
            <a:r>
              <a:rPr lang="en-US" altLang="zh-CN" sz="1800" i="1" baseline="-25000" dirty="0"/>
              <a:t>1</a:t>
            </a:r>
            <a:r>
              <a:rPr lang="en-US" altLang="zh-CN" sz="1800" i="1" dirty="0"/>
              <a:t>i</a:t>
            </a:r>
            <a:r>
              <a:rPr lang="en-US" altLang="zh-CN" sz="1800" i="1" baseline="-25000" dirty="0"/>
              <a:t>2</a:t>
            </a:r>
            <a:r>
              <a:rPr lang="zh-CN" altLang="zh-CN" sz="1800" dirty="0"/>
              <a:t>发生时，</a:t>
            </a:r>
            <a:r>
              <a:rPr lang="en-US" altLang="zh-CN" sz="1800" i="1" dirty="0"/>
              <a:t>i</a:t>
            </a:r>
            <a:r>
              <a:rPr lang="en-US" altLang="zh-CN" sz="1800" i="1" baseline="-25000" dirty="0"/>
              <a:t>6</a:t>
            </a:r>
            <a:r>
              <a:rPr lang="zh-CN" altLang="zh-CN" sz="1800" dirty="0"/>
              <a:t>也可能会同时发生，经过追查，根本原因为缝纫工人做工差。</a:t>
            </a:r>
          </a:p>
          <a:p>
            <a:r>
              <a:rPr lang="zh-CN" altLang="zh-CN" sz="1800" dirty="0"/>
              <a:t>质量管理人员应把更多的人力、设备等资源投入到解决这些问题的根源。</a:t>
            </a:r>
            <a:endParaRPr lang="zh-CN" altLang="en-US" sz="1800" dirty="0"/>
          </a:p>
        </p:txBody>
      </p:sp>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91127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2D38D4BC-06E3-4AE0-8A31-EA620CCFE741}" type="slidenum">
              <a:rPr kumimoji="0" lang="zh-CN" altLang="en-US" sz="1050"/>
              <a:pPr eaLnBrk="1" hangingPunct="1"/>
              <a:t>25</a:t>
            </a:fld>
            <a:endParaRPr kumimoji="0" lang="en-US" altLang="zh-CN" sz="1050"/>
          </a:p>
        </p:txBody>
      </p:sp>
      <p:sp>
        <p:nvSpPr>
          <p:cNvPr id="141315" name="Rectangle 2"/>
          <p:cNvSpPr>
            <a:spLocks noGrp="1" noChangeArrowheads="1"/>
          </p:cNvSpPr>
          <p:nvPr>
            <p:ph type="title"/>
          </p:nvPr>
        </p:nvSpPr>
        <p:spPr>
          <a:xfrm>
            <a:off x="527050" y="199628"/>
            <a:ext cx="8229600" cy="857250"/>
          </a:xfrm>
        </p:spPr>
        <p:txBody>
          <a:bodyPr/>
          <a:lstStyle/>
          <a:p>
            <a:pPr algn="l" eaLnBrk="1" hangingPunct="1"/>
            <a:r>
              <a:rPr lang="zh-CN" altLang="en-US" sz="1500" b="1" dirty="0">
                <a:latin typeface="黑体" panose="02010609060101010101" pitchFamily="49" charset="-122"/>
                <a:ea typeface="黑体" panose="02010609060101010101" pitchFamily="49" charset="-122"/>
              </a:rPr>
              <a:t>布尔型和数值型关联规则</a:t>
            </a:r>
          </a:p>
        </p:txBody>
      </p:sp>
      <p:sp>
        <p:nvSpPr>
          <p:cNvPr id="141316" name="Rectangle 3"/>
          <p:cNvSpPr>
            <a:spLocks noGrp="1" noChangeArrowheads="1"/>
          </p:cNvSpPr>
          <p:nvPr>
            <p:ph type="body" idx="1"/>
          </p:nvPr>
        </p:nvSpPr>
        <p:spPr>
          <a:xfrm>
            <a:off x="457200" y="1491853"/>
            <a:ext cx="7854949" cy="2624138"/>
          </a:xfrm>
        </p:spPr>
        <p:txBody>
          <a:bodyPr/>
          <a:lstStyle/>
          <a:p>
            <a:pPr eaLnBrk="1" hangingPunct="1">
              <a:lnSpc>
                <a:spcPct val="80000"/>
              </a:lnSpc>
            </a:pPr>
            <a:r>
              <a:rPr lang="zh-CN" altLang="en-US" sz="1800" dirty="0"/>
              <a:t>根据处理的项目类别，关联规则可以分为布尔型和数值型。布尔型关联规则处理的项目都是离散的，它显示了这些变量之间的关系。例如性别</a:t>
            </a:r>
            <a:r>
              <a:rPr lang="en-US" altLang="zh-CN" sz="1800" dirty="0"/>
              <a:t>=</a:t>
            </a:r>
            <a:r>
              <a:rPr lang="en-US" altLang="zh-CN" sz="1800" dirty="0">
                <a:latin typeface="Times New Roman" panose="02020603050405020304" pitchFamily="18" charset="0"/>
              </a:rPr>
              <a:t>“</a:t>
            </a:r>
            <a:r>
              <a:rPr lang="zh-CN" altLang="en-US" sz="1800" dirty="0"/>
              <a:t>女</a:t>
            </a:r>
            <a:r>
              <a:rPr lang="zh-CN" altLang="en-US" sz="1800" dirty="0">
                <a:latin typeface="Times New Roman" panose="02020603050405020304" pitchFamily="18" charset="0"/>
              </a:rPr>
              <a:t>”</a:t>
            </a:r>
            <a:r>
              <a:rPr lang="zh-CN" altLang="en-US" sz="1800" dirty="0"/>
              <a:t>→职业</a:t>
            </a:r>
            <a:r>
              <a:rPr lang="en-US" altLang="zh-CN" sz="1800" dirty="0"/>
              <a:t>=</a:t>
            </a:r>
            <a:r>
              <a:rPr lang="en-US" altLang="zh-CN" sz="1800" dirty="0">
                <a:latin typeface="Times New Roman" panose="02020603050405020304" pitchFamily="18" charset="0"/>
              </a:rPr>
              <a:t>“</a:t>
            </a:r>
            <a:r>
              <a:rPr lang="zh-CN" altLang="en-US" sz="1800" dirty="0"/>
              <a:t>秘书</a:t>
            </a:r>
            <a:r>
              <a:rPr lang="zh-CN" altLang="en-US" sz="1800" dirty="0">
                <a:latin typeface="Times New Roman" panose="02020603050405020304" pitchFamily="18" charset="0"/>
              </a:rPr>
              <a:t>”</a:t>
            </a:r>
            <a:r>
              <a:rPr lang="zh-CN" altLang="en-US" sz="1800" dirty="0"/>
              <a:t>，是布尔型关联规则。而数值型关联规则可以和多维关联或多层关联规则结合起来。对数值型属性进行处理，参考连续属性离散化方法或统计方法把其进行分割，确定划分的区间个数和区间宽度。数值型关联规则中也可以包含可分类型变量。例如性别</a:t>
            </a:r>
            <a:r>
              <a:rPr lang="en-US" altLang="zh-CN" sz="1800" dirty="0"/>
              <a:t>=</a:t>
            </a:r>
            <a:r>
              <a:rPr lang="en-US" altLang="zh-CN" sz="1800" dirty="0">
                <a:latin typeface="Times New Roman" panose="02020603050405020304" pitchFamily="18" charset="0"/>
              </a:rPr>
              <a:t>“</a:t>
            </a:r>
            <a:r>
              <a:rPr lang="zh-CN" altLang="en-US" sz="1800" dirty="0"/>
              <a:t>女</a:t>
            </a:r>
            <a:r>
              <a:rPr lang="zh-CN" altLang="en-US" sz="1800" dirty="0">
                <a:latin typeface="Times New Roman" panose="02020603050405020304" pitchFamily="18" charset="0"/>
              </a:rPr>
              <a:t>”</a:t>
            </a:r>
            <a:r>
              <a:rPr lang="zh-CN" altLang="en-US" sz="1800" dirty="0"/>
              <a:t>→平均收入</a:t>
            </a:r>
            <a:r>
              <a:rPr lang="en-US" altLang="zh-CN" sz="1800" dirty="0"/>
              <a:t>&gt;2300</a:t>
            </a:r>
            <a:r>
              <a:rPr lang="zh-CN" altLang="en-US" sz="1800" dirty="0"/>
              <a:t>，这里的收入是数值类型，所以是一个数值型关联规则。又如，</a:t>
            </a:r>
            <a:r>
              <a:rPr lang="en-US" altLang="zh-CN" sz="1800" dirty="0"/>
              <a:t>age(x</a:t>
            </a:r>
            <a:r>
              <a:rPr lang="zh-CN" altLang="en-US" sz="1800" dirty="0"/>
              <a:t>，</a:t>
            </a:r>
            <a:r>
              <a:rPr lang="en-US" altLang="zh-CN" sz="1800" dirty="0"/>
              <a:t>[30</a:t>
            </a:r>
            <a:r>
              <a:rPr lang="zh-CN" altLang="en-US" sz="1800" dirty="0"/>
              <a:t>，</a:t>
            </a:r>
            <a:r>
              <a:rPr lang="en-US" altLang="zh-CN" sz="1800" dirty="0"/>
              <a:t>39]) ^ income(x</a:t>
            </a:r>
            <a:r>
              <a:rPr lang="zh-CN" altLang="en-US" sz="1800" dirty="0"/>
              <a:t>，</a:t>
            </a:r>
            <a:r>
              <a:rPr lang="en-US" altLang="zh-CN" sz="1800" dirty="0"/>
              <a:t>[42</a:t>
            </a:r>
            <a:r>
              <a:rPr lang="zh-CN" altLang="en-US" sz="1800" dirty="0"/>
              <a:t>，</a:t>
            </a:r>
            <a:r>
              <a:rPr lang="en-US" altLang="zh-CN" sz="1800" dirty="0"/>
              <a:t>48]) →buys(x</a:t>
            </a:r>
            <a:r>
              <a:rPr lang="zh-CN" altLang="en-US" sz="1800" dirty="0"/>
              <a:t>，</a:t>
            </a:r>
            <a:r>
              <a:rPr lang="zh-CN" altLang="en-US" sz="1800" dirty="0">
                <a:latin typeface="Times New Roman" panose="02020603050405020304" pitchFamily="18" charset="0"/>
              </a:rPr>
              <a:t>“</a:t>
            </a:r>
            <a:r>
              <a:rPr lang="en-US" altLang="zh-CN" sz="1800" dirty="0"/>
              <a:t>PC</a:t>
            </a:r>
            <a:r>
              <a:rPr lang="en-US" altLang="zh-CN" sz="1800" dirty="0">
                <a:latin typeface="Times New Roman" panose="02020603050405020304" pitchFamily="18" charset="0"/>
              </a:rPr>
              <a:t>”</a:t>
            </a:r>
            <a:r>
              <a:rPr lang="en-US" altLang="zh-CN" sz="1800" dirty="0"/>
              <a:t>) [1%</a:t>
            </a:r>
            <a:r>
              <a:rPr lang="zh-CN" altLang="en-US" sz="1800" dirty="0"/>
              <a:t>，</a:t>
            </a:r>
            <a:r>
              <a:rPr lang="en-US" altLang="zh-CN" sz="1800" dirty="0"/>
              <a:t>75%]</a:t>
            </a:r>
            <a:r>
              <a:rPr lang="zh-CN" altLang="en-US" sz="1800" dirty="0"/>
              <a:t>。这里的项目用谓词表示，其中</a:t>
            </a:r>
            <a:r>
              <a:rPr lang="en-US" altLang="zh-CN" sz="1800" dirty="0"/>
              <a:t>x</a:t>
            </a:r>
            <a:r>
              <a:rPr lang="zh-CN" altLang="en-US" sz="1800" dirty="0"/>
              <a:t>是变量，泛指顾客，</a:t>
            </a:r>
            <a:r>
              <a:rPr lang="zh-CN" altLang="en-US" sz="1800" dirty="0">
                <a:sym typeface="Symbol" panose="05050102010706020507" pitchFamily="18" charset="2"/>
              </a:rPr>
              <a:t></a:t>
            </a:r>
            <a:r>
              <a:rPr lang="zh-CN" altLang="en-US" sz="1800" dirty="0"/>
              <a:t>表示逻辑与。</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030923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a:xfrm>
            <a:off x="622300" y="461963"/>
            <a:ext cx="2343150" cy="400050"/>
          </a:xfrm>
          <a:noFill/>
        </p:spPr>
        <p:txBody>
          <a:bodyPr vert="horz" wrap="square" lIns="69056" tIns="34529" rIns="69056" bIns="34529" numCol="1" anchor="ctr" anchorCtr="0" compatLnSpc="1">
            <a:prstTxWarp prst="textNoShape">
              <a:avLst/>
            </a:prstTxWarp>
          </a:bodyPr>
          <a:lstStyle/>
          <a:p>
            <a:pPr algn="l" eaLnBrk="1" hangingPunct="1"/>
            <a:r>
              <a:rPr lang="zh-CN" altLang="en-US" sz="1500" b="1" dirty="0">
                <a:latin typeface="黑体" panose="02010609060101010101" pitchFamily="49" charset="-122"/>
                <a:ea typeface="黑体" panose="02010609060101010101" pitchFamily="49" charset="-122"/>
              </a:rPr>
              <a:t>挖掘多层关联规则</a:t>
            </a:r>
          </a:p>
        </p:txBody>
      </p:sp>
      <p:sp>
        <p:nvSpPr>
          <p:cNvPr id="143364" name="Rectangle 3"/>
          <p:cNvSpPr>
            <a:spLocks noGrp="1" noChangeArrowheads="1"/>
          </p:cNvSpPr>
          <p:nvPr>
            <p:ph type="body" idx="1"/>
          </p:nvPr>
        </p:nvSpPr>
        <p:spPr>
          <a:xfrm>
            <a:off x="666750" y="1587103"/>
            <a:ext cx="8261350" cy="2781697"/>
          </a:xfrm>
          <a:noFill/>
        </p:spPr>
        <p:txBody>
          <a:bodyPr vert="horz" wrap="square" lIns="69056" tIns="34529" rIns="69056" bIns="34529" numCol="1" anchor="t" anchorCtr="0" compatLnSpc="1">
            <a:prstTxWarp prst="textNoShape">
              <a:avLst/>
            </a:prstTxWarp>
          </a:bodyPr>
          <a:lstStyle/>
          <a:p>
            <a:pPr eaLnBrk="1" hangingPunct="1"/>
            <a:r>
              <a:rPr lang="zh-CN" altLang="en-US" sz="1800" dirty="0"/>
              <a:t>自上而下，深度优先的方法：</a:t>
            </a:r>
            <a:endParaRPr lang="en-US" altLang="zh-CN" sz="1800" dirty="0"/>
          </a:p>
          <a:p>
            <a:pPr lvl="1" eaLnBrk="1" hangingPunct="1">
              <a:spcBef>
                <a:spcPct val="0"/>
              </a:spcBef>
            </a:pPr>
            <a:r>
              <a:rPr lang="zh-CN" altLang="en-US" sz="1500" dirty="0"/>
              <a:t>先找高层的“强”规则：</a:t>
            </a:r>
            <a:endParaRPr lang="en-US" altLang="zh-CN" sz="1500" dirty="0"/>
          </a:p>
          <a:p>
            <a:pPr algn="ctr" eaLnBrk="1" hangingPunct="1">
              <a:spcBef>
                <a:spcPct val="0"/>
              </a:spcBef>
              <a:buFont typeface="Wingdings" panose="05000000000000000000" pitchFamily="2" charset="2"/>
              <a:buNone/>
            </a:pPr>
            <a:r>
              <a:rPr lang="zh-CN" altLang="en-US" sz="1500" dirty="0"/>
              <a:t>牛奶 </a:t>
            </a:r>
            <a:r>
              <a:rPr lang="zh-CN" altLang="en-US" sz="1500" i="1" dirty="0">
                <a:latin typeface="Symbol" panose="05050102010706020507" pitchFamily="18" charset="2"/>
              </a:rPr>
              <a:t>®</a:t>
            </a:r>
            <a:r>
              <a:rPr lang="zh-CN" altLang="en-US" sz="1500" dirty="0"/>
              <a:t>   面包  [20%, 60%].</a:t>
            </a:r>
          </a:p>
          <a:p>
            <a:pPr lvl="1" eaLnBrk="1" hangingPunct="1">
              <a:spcBef>
                <a:spcPct val="0"/>
              </a:spcBef>
            </a:pPr>
            <a:r>
              <a:rPr lang="zh-CN" altLang="en-US" sz="1500" dirty="0"/>
              <a:t>再</a:t>
            </a:r>
            <a:r>
              <a:rPr lang="zh-CN" altLang="en-US" sz="1500" dirty="0" smtClean="0"/>
              <a:t>找底层</a:t>
            </a:r>
            <a:r>
              <a:rPr lang="zh-CN" altLang="en-US" sz="1500" dirty="0"/>
              <a:t>的“弱”规则：</a:t>
            </a:r>
            <a:endParaRPr lang="en-US" altLang="zh-CN" sz="1500" dirty="0"/>
          </a:p>
          <a:p>
            <a:pPr algn="ctr" eaLnBrk="1" hangingPunct="1">
              <a:spcBef>
                <a:spcPct val="0"/>
              </a:spcBef>
              <a:buFont typeface="Wingdings" panose="05000000000000000000" pitchFamily="2" charset="2"/>
              <a:buNone/>
            </a:pPr>
            <a:r>
              <a:rPr lang="zh-CN" altLang="en-US" sz="1500" dirty="0"/>
              <a:t>酸奶 </a:t>
            </a:r>
            <a:r>
              <a:rPr lang="zh-CN" altLang="en-US" sz="1500" i="1" dirty="0">
                <a:latin typeface="Symbol" panose="05050102010706020507" pitchFamily="18" charset="2"/>
              </a:rPr>
              <a:t>® </a:t>
            </a:r>
            <a:r>
              <a:rPr lang="zh-CN" altLang="en-US" sz="1500" dirty="0"/>
              <a:t>黄面包 [6%, 50%].</a:t>
            </a:r>
          </a:p>
          <a:p>
            <a:pPr eaLnBrk="1" hangingPunct="1"/>
            <a:r>
              <a:rPr lang="zh-CN" altLang="en-US" sz="1800" dirty="0"/>
              <a:t>多层关联规则的变种</a:t>
            </a:r>
            <a:endParaRPr lang="en-US" altLang="zh-CN" sz="1800" dirty="0"/>
          </a:p>
          <a:p>
            <a:pPr lvl="1" eaLnBrk="1" hangingPunct="1"/>
            <a:r>
              <a:rPr lang="zh-CN" altLang="en-US" sz="1500" dirty="0"/>
              <a:t>层次交叉的关联规则</a:t>
            </a:r>
            <a:r>
              <a:rPr lang="en-US" altLang="zh-CN" sz="1500" dirty="0"/>
              <a:t>：</a:t>
            </a:r>
          </a:p>
          <a:p>
            <a:pPr algn="ctr" eaLnBrk="1" hangingPunct="1">
              <a:buFont typeface="Wingdings" panose="05000000000000000000" pitchFamily="2" charset="2"/>
              <a:buNone/>
            </a:pPr>
            <a:r>
              <a:rPr lang="zh-CN" altLang="en-US" sz="1500" dirty="0"/>
              <a:t>酸奶 </a:t>
            </a:r>
            <a:r>
              <a:rPr lang="zh-CN" altLang="en-US" sz="1500" i="1" dirty="0">
                <a:latin typeface="Symbol" panose="05050102010706020507" pitchFamily="18" charset="2"/>
              </a:rPr>
              <a:t>®</a:t>
            </a:r>
            <a:r>
              <a:rPr lang="zh-CN" altLang="en-US" sz="1500" dirty="0"/>
              <a:t> 复旦面包房 黄面包</a:t>
            </a:r>
          </a:p>
          <a:p>
            <a:pPr lvl="1" eaLnBrk="1" hangingPunct="1"/>
            <a:r>
              <a:rPr lang="zh-CN" altLang="en-US" sz="1500" dirty="0"/>
              <a:t>不同种分层方法间的关联规则</a:t>
            </a:r>
            <a:r>
              <a:rPr lang="en-US" altLang="zh-CN" sz="1500" dirty="0"/>
              <a:t>：</a:t>
            </a:r>
          </a:p>
          <a:p>
            <a:pPr algn="ctr" eaLnBrk="1" hangingPunct="1">
              <a:spcBef>
                <a:spcPct val="0"/>
              </a:spcBef>
              <a:buFont typeface="Wingdings" panose="05000000000000000000" pitchFamily="2" charset="2"/>
              <a:buNone/>
            </a:pPr>
            <a:r>
              <a:rPr lang="zh-CN" altLang="en-US" sz="1500" dirty="0"/>
              <a:t>酸奶 </a:t>
            </a:r>
            <a:r>
              <a:rPr lang="zh-CN" altLang="en-US" sz="1500" i="1" dirty="0">
                <a:latin typeface="Symbol" panose="05050102010706020507" pitchFamily="18" charset="2"/>
              </a:rPr>
              <a:t>®</a:t>
            </a:r>
            <a:r>
              <a:rPr lang="zh-CN" altLang="en-US" sz="1500" dirty="0"/>
              <a:t>复旦面包房面包</a:t>
            </a:r>
            <a:endParaRPr lang="en-US" altLang="zh-CN" sz="1500" dirty="0"/>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629595961"/>
      </p:ext>
    </p:extLst>
  </p:cSld>
  <p:clrMapOvr>
    <a:masterClrMapping/>
  </p:clrMapOvr>
  <p:transition advClick="0">
    <p:zoom/>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078D65B5-47D2-4F5B-B1D6-FDD3B7518A22}" type="slidenum">
              <a:rPr kumimoji="0" lang="zh-CN" altLang="en-US" sz="1050"/>
              <a:pPr eaLnBrk="1" hangingPunct="1"/>
              <a:t>27</a:t>
            </a:fld>
            <a:endParaRPr kumimoji="0" lang="en-US" altLang="zh-CN" sz="1050"/>
          </a:p>
        </p:txBody>
      </p:sp>
      <p:sp>
        <p:nvSpPr>
          <p:cNvPr id="144387" name="Rectangle 2"/>
          <p:cNvSpPr>
            <a:spLocks noGrp="1" noChangeArrowheads="1"/>
          </p:cNvSpPr>
          <p:nvPr>
            <p:ph type="title"/>
          </p:nvPr>
        </p:nvSpPr>
        <p:spPr>
          <a:xfrm>
            <a:off x="717550" y="393700"/>
            <a:ext cx="2565797" cy="406004"/>
          </a:xfrm>
        </p:spPr>
        <p:txBody>
          <a:bodyPr/>
          <a:lstStyle/>
          <a:p>
            <a:pPr algn="l" eaLnBrk="1" hangingPunct="1"/>
            <a:r>
              <a:rPr lang="zh-CN" altLang="en-US" sz="1500" b="1" dirty="0">
                <a:latin typeface="黑体" panose="02010609060101010101" pitchFamily="49" charset="-122"/>
                <a:ea typeface="黑体" panose="02010609060101010101" pitchFamily="49" charset="-122"/>
              </a:rPr>
              <a:t>多层关联：冗余过滤</a:t>
            </a:r>
          </a:p>
        </p:txBody>
      </p:sp>
      <p:sp>
        <p:nvSpPr>
          <p:cNvPr id="144388" name="Rectangle 3"/>
          <p:cNvSpPr>
            <a:spLocks noGrp="1" noChangeArrowheads="1"/>
          </p:cNvSpPr>
          <p:nvPr>
            <p:ph type="body" idx="1"/>
          </p:nvPr>
        </p:nvSpPr>
        <p:spPr>
          <a:xfrm>
            <a:off x="717550" y="1435100"/>
            <a:ext cx="7969250" cy="2686050"/>
          </a:xfrm>
        </p:spPr>
        <p:txBody>
          <a:bodyPr/>
          <a:lstStyle/>
          <a:p>
            <a:pPr eaLnBrk="1" hangingPunct="1"/>
            <a:r>
              <a:rPr lang="zh-CN" altLang="en-US" sz="1800" dirty="0"/>
              <a:t>由于“祖先”关系的原因，有些规则可能是多余的。</a:t>
            </a:r>
            <a:endParaRPr lang="en-US" altLang="zh-CN" sz="1800" dirty="0"/>
          </a:p>
          <a:p>
            <a:pPr eaLnBrk="1" hangingPunct="1"/>
            <a:r>
              <a:rPr lang="zh-CN" altLang="en-US" sz="1800" dirty="0"/>
              <a:t>例子</a:t>
            </a:r>
          </a:p>
          <a:p>
            <a:pPr lvl="1" eaLnBrk="1" hangingPunct="1"/>
            <a:r>
              <a:rPr lang="zh-CN" altLang="en-US" sz="1500" dirty="0">
                <a:solidFill>
                  <a:schemeClr val="folHlink"/>
                </a:solidFill>
              </a:rPr>
              <a:t>牛奶 </a:t>
            </a:r>
            <a:r>
              <a:rPr lang="zh-CN" altLang="en-US" sz="1500" dirty="0">
                <a:solidFill>
                  <a:schemeClr val="folHlink"/>
                </a:solidFill>
                <a:sym typeface="Symbol" panose="05050102010706020507" pitchFamily="18" charset="2"/>
              </a:rPr>
              <a:t> 白面包    [</a:t>
            </a:r>
            <a:r>
              <a:rPr lang="en-US" altLang="zh-CN" sz="1500" dirty="0">
                <a:solidFill>
                  <a:schemeClr val="folHlink"/>
                </a:solidFill>
                <a:sym typeface="Symbol" panose="05050102010706020507" pitchFamily="18" charset="2"/>
              </a:rPr>
              <a:t>support = 8%, confidence = 70%]</a:t>
            </a:r>
            <a:endParaRPr lang="en-US" altLang="zh-CN" sz="1500" dirty="0">
              <a:sym typeface="Symbol" panose="05050102010706020507" pitchFamily="18" charset="2"/>
            </a:endParaRPr>
          </a:p>
          <a:p>
            <a:pPr lvl="1" eaLnBrk="1" hangingPunct="1"/>
            <a:r>
              <a:rPr lang="zh-CN" altLang="en-US" sz="1500" dirty="0">
                <a:solidFill>
                  <a:schemeClr val="folHlink"/>
                </a:solidFill>
                <a:sym typeface="Symbol" panose="05050102010706020507" pitchFamily="18" charset="2"/>
              </a:rPr>
              <a:t>酸奶  白面包  [</a:t>
            </a:r>
            <a:r>
              <a:rPr lang="en-US" altLang="zh-CN" sz="1500" dirty="0">
                <a:solidFill>
                  <a:schemeClr val="folHlink"/>
                </a:solidFill>
                <a:sym typeface="Symbol" panose="05050102010706020507" pitchFamily="18" charset="2"/>
              </a:rPr>
              <a:t>support = 2%, confidence = 72%]</a:t>
            </a:r>
          </a:p>
          <a:p>
            <a:pPr eaLnBrk="1" hangingPunct="1"/>
            <a:r>
              <a:rPr lang="zh-CN" altLang="en-US" sz="1800" dirty="0">
                <a:sym typeface="Symbol" panose="05050102010706020507" pitchFamily="18" charset="2"/>
              </a:rPr>
              <a:t>第一个规则是第二个规则的祖先</a:t>
            </a:r>
            <a:endParaRPr lang="en-US" altLang="zh-CN" sz="1800" dirty="0">
              <a:sym typeface="Symbol" panose="05050102010706020507" pitchFamily="18" charset="2"/>
            </a:endParaRPr>
          </a:p>
          <a:p>
            <a:pPr eaLnBrk="1" hangingPunct="1"/>
            <a:r>
              <a:rPr lang="zh-CN" altLang="en-US" sz="1800" dirty="0"/>
              <a:t>参考规则的祖先，如果它的支持度与“预期”的支持度近似的话，则这条规则是冗余的。</a:t>
            </a:r>
            <a:endParaRPr lang="en-US" altLang="zh-CN" sz="1800" dirty="0">
              <a:sym typeface="Symbol" panose="05050102010706020507" pitchFamily="18" charset="2"/>
            </a:endParaRPr>
          </a:p>
        </p:txBody>
      </p:sp>
      <p:sp>
        <p:nvSpPr>
          <p:cNvPr id="1336324" name="Rectangle 4"/>
          <p:cNvSpPr>
            <a:spLocks noChangeArrowheads="1"/>
          </p:cNvSpPr>
          <p:nvPr/>
        </p:nvSpPr>
        <p:spPr bwMode="auto">
          <a:xfrm>
            <a:off x="1428750" y="4057650"/>
            <a:ext cx="62865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Times New Roman" panose="02020603050405020304" pitchFamily="18" charset="0"/>
            </a:endParaRPr>
          </a:p>
        </p:txBody>
      </p:sp>
      <p:cxnSp>
        <p:nvCxnSpPr>
          <p:cNvPr id="6"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641238175"/>
      </p:ext>
    </p:extLst>
  </p:cSld>
  <p:clrMapOvr>
    <a:masterClrMapping/>
  </p:clrMapOvr>
  <p:transition advClick="0">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336324"/>
                                        </p:tgtEl>
                                        <p:attrNameLst>
                                          <p:attrName>style.visibility</p:attrName>
                                        </p:attrNameLst>
                                      </p:cBhvr>
                                      <p:to>
                                        <p:strVal val="visible"/>
                                      </p:to>
                                    </p:set>
                                    <p:anim calcmode="lin" valueType="num">
                                      <p:cBhvr additive="base">
                                        <p:cTn id="7" dur="500" fill="hold"/>
                                        <p:tgtEl>
                                          <p:spTgt spid="1336324"/>
                                        </p:tgtEl>
                                        <p:attrNameLst>
                                          <p:attrName>ppt_x</p:attrName>
                                        </p:attrNameLst>
                                      </p:cBhvr>
                                      <p:tavLst>
                                        <p:tav tm="0">
                                          <p:val>
                                            <p:strVal val="0-#ppt_w/2"/>
                                          </p:val>
                                        </p:tav>
                                        <p:tav tm="100000">
                                          <p:val>
                                            <p:strVal val="#ppt_x"/>
                                          </p:val>
                                        </p:tav>
                                      </p:tavLst>
                                    </p:anim>
                                    <p:anim calcmode="lin" valueType="num">
                                      <p:cBhvr additive="base">
                                        <p:cTn id="8" dur="500" fill="hold"/>
                                        <p:tgtEl>
                                          <p:spTgt spid="1336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a:xfrm>
            <a:off x="581819" y="174625"/>
            <a:ext cx="8229600" cy="857250"/>
          </a:xfrm>
        </p:spPr>
        <p:txBody>
          <a:bodyPr/>
          <a:lstStyle/>
          <a:p>
            <a:pPr algn="l"/>
            <a:r>
              <a:rPr lang="zh-CN" altLang="zh-CN" sz="1500" b="1" dirty="0">
                <a:latin typeface="黑体" panose="02010609060101010101" pitchFamily="49" charset="-122"/>
                <a:ea typeface="黑体" panose="02010609060101010101" pitchFamily="49" charset="-122"/>
              </a:rPr>
              <a:t>分布式</a:t>
            </a:r>
            <a:r>
              <a:rPr lang="zh-CN" altLang="en-US" sz="1500" b="1" dirty="0">
                <a:latin typeface="黑体" panose="02010609060101010101" pitchFamily="49" charset="-122"/>
                <a:ea typeface="黑体" panose="02010609060101010101" pitchFamily="49" charset="-122"/>
              </a:rPr>
              <a:t>并行</a:t>
            </a:r>
            <a:r>
              <a:rPr lang="en-US" altLang="zh-CN" sz="1500" b="1" dirty="0" err="1">
                <a:latin typeface="黑体" panose="02010609060101010101" pitchFamily="49" charset="-122"/>
                <a:ea typeface="黑体" panose="02010609060101010101" pitchFamily="49" charset="-122"/>
              </a:rPr>
              <a:t>Apriori</a:t>
            </a:r>
            <a:r>
              <a:rPr lang="zh-CN" altLang="zh-CN" sz="1500" b="1" dirty="0">
                <a:latin typeface="黑体" panose="02010609060101010101" pitchFamily="49" charset="-122"/>
                <a:ea typeface="黑体" panose="02010609060101010101" pitchFamily="49" charset="-122"/>
              </a:rPr>
              <a:t>算法</a:t>
            </a:r>
            <a:r>
              <a:rPr lang="zh-CN" altLang="en-US" sz="1500" b="1" dirty="0">
                <a:latin typeface="黑体" panose="02010609060101010101" pitchFamily="49" charset="-122"/>
                <a:ea typeface="黑体" panose="02010609060101010101" pitchFamily="49" charset="-122"/>
              </a:rPr>
              <a:t>（</a:t>
            </a:r>
            <a:r>
              <a:rPr lang="en-US" altLang="zh-CN" sz="1500" b="1" dirty="0">
                <a:latin typeface="黑体" panose="02010609060101010101" pitchFamily="49" charset="-122"/>
                <a:ea typeface="黑体" panose="02010609060101010101" pitchFamily="49" charset="-122"/>
              </a:rPr>
              <a:t>1</a:t>
            </a:r>
            <a:r>
              <a:rPr lang="zh-CN" altLang="en-US" sz="1500" b="1" dirty="0">
                <a:latin typeface="黑体" panose="02010609060101010101" pitchFamily="49" charset="-122"/>
                <a:ea typeface="黑体" panose="02010609060101010101" pitchFamily="49" charset="-122"/>
              </a:rPr>
              <a:t>）</a:t>
            </a:r>
          </a:p>
        </p:txBody>
      </p:sp>
      <p:sp>
        <p:nvSpPr>
          <p:cNvPr id="146435" name="内容占位符 2"/>
          <p:cNvSpPr>
            <a:spLocks noGrp="1"/>
          </p:cNvSpPr>
          <p:nvPr>
            <p:ph idx="1"/>
          </p:nvPr>
        </p:nvSpPr>
        <p:spPr>
          <a:xfrm>
            <a:off x="812800" y="1707357"/>
            <a:ext cx="6791723" cy="1442244"/>
          </a:xfrm>
        </p:spPr>
        <p:txBody>
          <a:bodyPr/>
          <a:lstStyle/>
          <a:p>
            <a:r>
              <a:rPr lang="zh-CN" altLang="zh-CN" sz="1800" dirty="0"/>
              <a:t>第一阶段：生成局部的频繁项集</a:t>
            </a:r>
          </a:p>
          <a:p>
            <a:r>
              <a:rPr lang="zh-CN" altLang="zh-CN" sz="1800" dirty="0"/>
              <a:t>将</a:t>
            </a:r>
            <a:r>
              <a:rPr lang="zh-CN" altLang="en-US" sz="1800" dirty="0"/>
              <a:t>大事务数据库</a:t>
            </a:r>
            <a:r>
              <a:rPr lang="en-US" altLang="zh-CN" sz="1800" dirty="0"/>
              <a:t>D</a:t>
            </a:r>
            <a:r>
              <a:rPr lang="zh-CN" altLang="zh-CN" sz="1800" dirty="0"/>
              <a:t>拆分成相同大小的</a:t>
            </a:r>
            <a:r>
              <a:rPr lang="en-US" altLang="zh-CN" sz="1800" dirty="0"/>
              <a:t>n </a:t>
            </a:r>
            <a:r>
              <a:rPr lang="zh-CN" altLang="zh-CN" sz="1800" dirty="0"/>
              <a:t>个不相交的数据</a:t>
            </a:r>
            <a:r>
              <a:rPr lang="zh-CN" altLang="en-US" sz="1800" dirty="0"/>
              <a:t>块</a:t>
            </a:r>
            <a:r>
              <a:rPr lang="zh-CN" altLang="zh-CN" sz="1800" dirty="0"/>
              <a:t>，然后将它们发送到</a:t>
            </a:r>
            <a:r>
              <a:rPr lang="en-US" altLang="zh-CN" sz="1800" dirty="0"/>
              <a:t>m</a:t>
            </a:r>
            <a:r>
              <a:rPr lang="zh-CN" altLang="zh-CN" sz="1800" dirty="0"/>
              <a:t>个工作节点（</a:t>
            </a:r>
            <a:r>
              <a:rPr lang="en-US" altLang="zh-CN" sz="1800" dirty="0"/>
              <a:t>m &lt;=n</a:t>
            </a:r>
            <a:r>
              <a:rPr lang="zh-CN" altLang="zh-CN" sz="1800" dirty="0"/>
              <a:t>）</a:t>
            </a:r>
            <a:r>
              <a:rPr lang="zh-CN" altLang="en-US" sz="1800" dirty="0"/>
              <a:t>。</a:t>
            </a:r>
            <a:endParaRPr lang="zh-CN" altLang="zh-CN" sz="1800" dirty="0"/>
          </a:p>
          <a:p>
            <a:r>
              <a:rPr lang="en-US" altLang="zh-CN" sz="1800" dirty="0"/>
              <a:t> </a:t>
            </a:r>
            <a:r>
              <a:rPr lang="zh-CN" altLang="en-US" sz="1800" dirty="0"/>
              <a:t>分别扫描</a:t>
            </a:r>
            <a:r>
              <a:rPr lang="zh-CN" altLang="zh-CN" sz="1800" dirty="0"/>
              <a:t>每个数据</a:t>
            </a:r>
            <a:r>
              <a:rPr lang="zh-CN" altLang="en-US" sz="1800" dirty="0"/>
              <a:t>块</a:t>
            </a:r>
            <a:r>
              <a:rPr lang="zh-CN" altLang="zh-CN" sz="1800" dirty="0"/>
              <a:t>，并行使用</a:t>
            </a:r>
            <a:r>
              <a:rPr lang="en-US" altLang="zh-CN" sz="1800" dirty="0" err="1"/>
              <a:t>Apriori</a:t>
            </a:r>
            <a:r>
              <a:rPr lang="en-US" altLang="zh-CN" sz="1800" dirty="0"/>
              <a:t> </a:t>
            </a:r>
            <a:r>
              <a:rPr lang="zh-CN" altLang="zh-CN" sz="1800" dirty="0"/>
              <a:t>算法在每个数据</a:t>
            </a:r>
            <a:r>
              <a:rPr lang="zh-CN" altLang="en-US" sz="1800" dirty="0"/>
              <a:t>块</a:t>
            </a:r>
            <a:r>
              <a:rPr lang="zh-CN" altLang="zh-CN" sz="1800" dirty="0"/>
              <a:t>中产生局部频繁项集。</a:t>
            </a:r>
          </a:p>
        </p:txBody>
      </p:sp>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25355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666751" y="1707357"/>
            <a:ext cx="6667500" cy="1569244"/>
          </a:xfrm>
        </p:spPr>
        <p:txBody>
          <a:bodyPr/>
          <a:lstStyle/>
          <a:p>
            <a:r>
              <a:rPr lang="zh-CN" altLang="zh-CN" sz="1800" dirty="0"/>
              <a:t>第二阶段：生成全局频繁项集</a:t>
            </a:r>
          </a:p>
          <a:p>
            <a:r>
              <a:rPr lang="zh-CN" altLang="zh-CN" sz="1800" dirty="0"/>
              <a:t>将所有局部频繁项集进行合并，</a:t>
            </a:r>
            <a:r>
              <a:rPr lang="zh-CN" altLang="en-US" sz="1800" dirty="0"/>
              <a:t>然后</a:t>
            </a:r>
            <a:r>
              <a:rPr lang="zh-CN" altLang="zh-CN" sz="1800" dirty="0"/>
              <a:t>组合成全局候选的频繁项集合。局部频繁项集</a:t>
            </a:r>
            <a:r>
              <a:rPr lang="zh-CN" altLang="en-US" sz="1800" dirty="0"/>
              <a:t>可能</a:t>
            </a:r>
            <a:r>
              <a:rPr lang="zh-CN" altLang="zh-CN" sz="1800" dirty="0"/>
              <a:t>不是</a:t>
            </a:r>
            <a:r>
              <a:rPr lang="en-US" altLang="zh-CN" sz="1800" dirty="0"/>
              <a:t>D</a:t>
            </a:r>
            <a:r>
              <a:rPr lang="zh-CN" altLang="zh-CN" sz="1800" dirty="0"/>
              <a:t>的频繁项集，但在</a:t>
            </a:r>
            <a:r>
              <a:rPr lang="en-US" altLang="zh-CN" sz="1800" dirty="0"/>
              <a:t>D</a:t>
            </a:r>
            <a:r>
              <a:rPr lang="zh-CN" altLang="zh-CN" sz="1800" dirty="0"/>
              <a:t>中的任何频繁项集</a:t>
            </a:r>
            <a:r>
              <a:rPr lang="zh-CN" altLang="en-US" sz="1800" dirty="0"/>
              <a:t>必然</a:t>
            </a:r>
            <a:r>
              <a:rPr lang="zh-CN" altLang="zh-CN" sz="1800" dirty="0"/>
              <a:t>是局部频繁项集合中的一个子集。</a:t>
            </a:r>
          </a:p>
          <a:p>
            <a:r>
              <a:rPr lang="zh-CN" altLang="zh-CN" sz="1800" dirty="0"/>
              <a:t>对</a:t>
            </a:r>
            <a:r>
              <a:rPr lang="en-US" altLang="zh-CN" sz="1800" dirty="0"/>
              <a:t>D</a:t>
            </a:r>
            <a:r>
              <a:rPr lang="zh-CN" altLang="zh-CN" sz="1800" dirty="0"/>
              <a:t>进行再次扫描，</a:t>
            </a:r>
            <a:r>
              <a:rPr lang="zh-CN" altLang="en-US" sz="1800" dirty="0"/>
              <a:t>计算</a:t>
            </a:r>
            <a:r>
              <a:rPr lang="zh-CN" altLang="zh-CN" sz="1800" dirty="0"/>
              <a:t>每一个候选频繁项集</a:t>
            </a:r>
            <a:r>
              <a:rPr lang="zh-CN" altLang="en-US" sz="1800" dirty="0"/>
              <a:t>的</a:t>
            </a:r>
            <a:r>
              <a:rPr lang="zh-CN" altLang="zh-CN" sz="1800" dirty="0"/>
              <a:t>支持度，最终得到</a:t>
            </a:r>
            <a:r>
              <a:rPr lang="en-US" altLang="zh-CN" sz="1800" dirty="0"/>
              <a:t>D</a:t>
            </a:r>
            <a:r>
              <a:rPr lang="zh-CN" altLang="en-US" sz="1800" dirty="0"/>
              <a:t>的</a:t>
            </a:r>
            <a:r>
              <a:rPr lang="zh-CN" altLang="zh-CN" sz="1800" dirty="0"/>
              <a:t>频繁项集。</a:t>
            </a:r>
          </a:p>
          <a:p>
            <a:endParaRPr lang="zh-CN" altLang="en-US" sz="1800" dirty="0" smtClean="0"/>
          </a:p>
        </p:txBody>
      </p:sp>
      <p:sp>
        <p:nvSpPr>
          <p:cNvPr id="147459" name="标题 1"/>
          <p:cNvSpPr>
            <a:spLocks noGrp="1"/>
          </p:cNvSpPr>
          <p:nvPr>
            <p:ph type="title"/>
          </p:nvPr>
        </p:nvSpPr>
        <p:spPr>
          <a:xfrm>
            <a:off x="412750" y="200820"/>
            <a:ext cx="8229600" cy="857250"/>
          </a:xfrm>
        </p:spPr>
        <p:txBody>
          <a:bodyPr/>
          <a:lstStyle/>
          <a:p>
            <a:pPr algn="l" eaLnBrk="1" hangingPunct="1"/>
            <a:r>
              <a:rPr lang="zh-CN" altLang="zh-CN" sz="1500" b="1" dirty="0">
                <a:latin typeface="黑体" panose="02010609060101010101" pitchFamily="49" charset="-122"/>
                <a:ea typeface="黑体" panose="02010609060101010101" pitchFamily="49" charset="-122"/>
              </a:rPr>
              <a:t>分布式</a:t>
            </a:r>
            <a:r>
              <a:rPr lang="zh-CN" altLang="en-US" sz="1500" b="1" dirty="0">
                <a:latin typeface="黑体" panose="02010609060101010101" pitchFamily="49" charset="-122"/>
                <a:ea typeface="黑体" panose="02010609060101010101" pitchFamily="49" charset="-122"/>
              </a:rPr>
              <a:t>并行</a:t>
            </a:r>
            <a:r>
              <a:rPr lang="en-US" altLang="zh-CN" sz="1500" b="1" dirty="0" err="1">
                <a:latin typeface="黑体" panose="02010609060101010101" pitchFamily="49" charset="-122"/>
                <a:ea typeface="黑体" panose="02010609060101010101" pitchFamily="49" charset="-122"/>
              </a:rPr>
              <a:t>Apriori</a:t>
            </a:r>
            <a:r>
              <a:rPr lang="zh-CN" altLang="zh-CN" sz="1500" b="1" dirty="0">
                <a:latin typeface="黑体" panose="02010609060101010101" pitchFamily="49" charset="-122"/>
                <a:ea typeface="黑体" panose="02010609060101010101" pitchFamily="49" charset="-122"/>
              </a:rPr>
              <a:t>算法</a:t>
            </a:r>
            <a:r>
              <a:rPr lang="zh-CN" altLang="en-US" sz="1500" b="1" dirty="0">
                <a:latin typeface="黑体" panose="02010609060101010101" pitchFamily="49" charset="-122"/>
                <a:ea typeface="黑体" panose="02010609060101010101" pitchFamily="49" charset="-122"/>
              </a:rPr>
              <a:t>（</a:t>
            </a:r>
            <a:r>
              <a:rPr lang="en-US" altLang="zh-CN" sz="1500" b="1" dirty="0">
                <a:latin typeface="黑体" panose="02010609060101010101" pitchFamily="49" charset="-122"/>
                <a:ea typeface="黑体" panose="02010609060101010101" pitchFamily="49" charset="-122"/>
              </a:rPr>
              <a:t>2</a:t>
            </a:r>
            <a:r>
              <a:rPr lang="zh-CN" altLang="en-US" sz="1500" b="1" dirty="0">
                <a:latin typeface="黑体" panose="02010609060101010101" pitchFamily="49" charset="-122"/>
                <a:ea typeface="黑体" panose="02010609060101010101" pitchFamily="49" charset="-122"/>
              </a:rPr>
              <a:t>）</a:t>
            </a:r>
          </a:p>
        </p:txBody>
      </p:sp>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168299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150" y="0"/>
            <a:ext cx="9201150" cy="5143500"/>
          </a:xfrm>
          <a:prstGeom prst="rect">
            <a:avLst/>
          </a:prstGeom>
        </p:spPr>
      </p:pic>
    </p:spTree>
    <p:extLst>
      <p:ext uri="{BB962C8B-B14F-4D97-AF65-F5344CB8AC3E}">
        <p14:creationId xmlns:p14="http://schemas.microsoft.com/office/powerpoint/2010/main" val="258246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514350" y="307975"/>
            <a:ext cx="8229600" cy="857250"/>
          </a:xfrm>
        </p:spPr>
        <p:txBody>
          <a:bodyPr/>
          <a:lstStyle/>
          <a:p>
            <a:pPr algn="l" eaLnBrk="1" hangingPunct="1"/>
            <a:r>
              <a:rPr lang="zh-CN" altLang="en-US" sz="1500" b="1" dirty="0">
                <a:latin typeface="黑体" panose="02010609060101010101" pitchFamily="49" charset="-122"/>
                <a:ea typeface="黑体" panose="02010609060101010101" pitchFamily="49" charset="-122"/>
              </a:rPr>
              <a:t>分离关联规则</a:t>
            </a:r>
          </a:p>
        </p:txBody>
      </p:sp>
      <p:sp>
        <p:nvSpPr>
          <p:cNvPr id="153604" name="Rectangle 3"/>
          <p:cNvSpPr>
            <a:spLocks noGrp="1" noChangeArrowheads="1"/>
          </p:cNvSpPr>
          <p:nvPr>
            <p:ph type="body" idx="1"/>
          </p:nvPr>
        </p:nvSpPr>
        <p:spPr>
          <a:xfrm>
            <a:off x="768350" y="1513285"/>
            <a:ext cx="7156450" cy="1299765"/>
          </a:xfrm>
        </p:spPr>
        <p:txBody>
          <a:bodyPr/>
          <a:lstStyle/>
          <a:p>
            <a:pPr eaLnBrk="1" hangingPunct="1"/>
            <a:r>
              <a:rPr lang="zh-CN" altLang="en-US" sz="1800" dirty="0"/>
              <a:t>分离关联规则与一般的关联规则相似，只是在关联规则中出现项目的反转项，在购物篮分析中可发现不在一起购买的商品。例如购买牛奶的顾客一般不购买汽水。这里读者思考一下，如何发现分离关联规则？</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2879722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a:xfrm>
            <a:off x="590154" y="309166"/>
            <a:ext cx="3268265" cy="639366"/>
          </a:xfrm>
        </p:spPr>
        <p:txBody>
          <a:bodyPr/>
          <a:lstStyle/>
          <a:p>
            <a:pPr algn="l" eaLnBrk="1" hangingPunct="1"/>
            <a:r>
              <a:rPr lang="en-US" altLang="zh-CN" sz="1500" b="1" dirty="0">
                <a:latin typeface="黑体" panose="02010609060101010101" pitchFamily="49" charset="-122"/>
                <a:ea typeface="黑体" panose="02010609060101010101" pitchFamily="49" charset="-122"/>
              </a:rPr>
              <a:t>FP</a:t>
            </a:r>
            <a:r>
              <a:rPr lang="zh-CN" altLang="en-US" sz="1500" b="1" dirty="0">
                <a:latin typeface="黑体" panose="02010609060101010101" pitchFamily="49" charset="-122"/>
                <a:ea typeface="黑体" panose="02010609060101010101" pitchFamily="49" charset="-122"/>
              </a:rPr>
              <a:t>增长算法 </a:t>
            </a:r>
          </a:p>
        </p:txBody>
      </p:sp>
      <p:sp>
        <p:nvSpPr>
          <p:cNvPr id="154628" name="Rectangle 3"/>
          <p:cNvSpPr>
            <a:spLocks noGrp="1" noChangeArrowheads="1"/>
          </p:cNvSpPr>
          <p:nvPr>
            <p:ph type="body" idx="1"/>
          </p:nvPr>
        </p:nvSpPr>
        <p:spPr>
          <a:xfrm>
            <a:off x="723900" y="1653779"/>
            <a:ext cx="7334250" cy="2355056"/>
          </a:xfrm>
        </p:spPr>
        <p:txBody>
          <a:bodyPr/>
          <a:lstStyle/>
          <a:p>
            <a:pPr eaLnBrk="1" hangingPunct="1"/>
            <a:r>
              <a:rPr lang="zh-CN" altLang="en-US" sz="1800" dirty="0"/>
              <a:t>与</a:t>
            </a:r>
            <a:r>
              <a:rPr lang="en-US" altLang="zh-CN" sz="1800" dirty="0" err="1"/>
              <a:t>Apriori</a:t>
            </a:r>
            <a:r>
              <a:rPr lang="zh-CN" altLang="en-US" sz="1800" dirty="0"/>
              <a:t>算法不同，频繁模式增长（</a:t>
            </a:r>
            <a:r>
              <a:rPr lang="en-US" altLang="zh-CN" sz="1800" dirty="0"/>
              <a:t>frequent pattern growth</a:t>
            </a:r>
            <a:r>
              <a:rPr lang="zh-CN" altLang="en-US" sz="1800" dirty="0"/>
              <a:t>）算法，简称</a:t>
            </a:r>
            <a:r>
              <a:rPr lang="en-US" altLang="zh-CN" sz="1800" dirty="0"/>
              <a:t>FP</a:t>
            </a:r>
            <a:r>
              <a:rPr lang="zh-CN" altLang="en-US" sz="1800" dirty="0"/>
              <a:t>增长算法使用一种称为</a:t>
            </a:r>
            <a:r>
              <a:rPr lang="en-US" altLang="zh-CN" sz="1800" dirty="0"/>
              <a:t>FP</a:t>
            </a:r>
            <a:r>
              <a:rPr lang="zh-CN" altLang="en-US" sz="1800" dirty="0"/>
              <a:t>树的数据结构，并且采用分而治之的策略，无需产生候选频繁项集就能得到全部的频繁项集。</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461290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3A9CCC48-57FD-4DD3-B55D-5E80DACD6B65}" type="slidenum">
              <a:rPr kumimoji="0" lang="zh-CN" altLang="en-US" sz="1050"/>
              <a:pPr eaLnBrk="1" hangingPunct="1"/>
              <a:t>32</a:t>
            </a:fld>
            <a:endParaRPr kumimoji="0" lang="en-US" altLang="zh-CN" sz="1050"/>
          </a:p>
        </p:txBody>
      </p:sp>
      <p:sp>
        <p:nvSpPr>
          <p:cNvPr id="155651" name="Rectangle 2"/>
          <p:cNvSpPr>
            <a:spLocks noGrp="1" noChangeArrowheads="1"/>
          </p:cNvSpPr>
          <p:nvPr>
            <p:ph type="body" idx="1"/>
          </p:nvPr>
        </p:nvSpPr>
        <p:spPr>
          <a:xfrm>
            <a:off x="693340" y="846138"/>
            <a:ext cx="6882210" cy="2011362"/>
          </a:xfrm>
        </p:spPr>
        <p:txBody>
          <a:bodyPr/>
          <a:lstStyle/>
          <a:p>
            <a:pPr eaLnBrk="1" hangingPunct="1">
              <a:lnSpc>
                <a:spcPct val="90000"/>
              </a:lnSpc>
            </a:pPr>
            <a:endParaRPr lang="zh-CN" altLang="en-US" sz="1600" dirty="0"/>
          </a:p>
          <a:p>
            <a:pPr eaLnBrk="1" hangingPunct="1">
              <a:lnSpc>
                <a:spcPct val="90000"/>
              </a:lnSpc>
            </a:pPr>
            <a:r>
              <a:rPr lang="en-US" altLang="zh-CN" sz="1600" dirty="0"/>
              <a:t>FP</a:t>
            </a:r>
            <a:r>
              <a:rPr lang="zh-CN" altLang="en-US" sz="1600" dirty="0"/>
              <a:t>树是事务数据库的压缩表示，每个事务都映射到</a:t>
            </a:r>
            <a:r>
              <a:rPr lang="en-US" altLang="zh-CN" sz="1600" dirty="0"/>
              <a:t>FP</a:t>
            </a:r>
            <a:r>
              <a:rPr lang="zh-CN" altLang="en-US" sz="1600" dirty="0"/>
              <a:t>树中的一条路径。不同的事务可能包含若干相同的项目，因此这些路径会有所重叠，使得事务数据能得到一定程度的压缩。</a:t>
            </a:r>
            <a:r>
              <a:rPr lang="en-US" altLang="zh-CN" sz="1600" dirty="0"/>
              <a:t>FP</a:t>
            </a:r>
            <a:r>
              <a:rPr lang="zh-CN" altLang="en-US" sz="1600" dirty="0"/>
              <a:t>增长算法挖掘频繁项集的过程如下：</a:t>
            </a:r>
          </a:p>
          <a:p>
            <a:r>
              <a:rPr lang="en-US" altLang="zh-CN" sz="1800" dirty="0"/>
              <a:t>FP</a:t>
            </a:r>
            <a:r>
              <a:rPr lang="zh-CN" altLang="zh-CN" sz="1800" dirty="0"/>
              <a:t>树构建过程包括以下三步：</a:t>
            </a:r>
          </a:p>
          <a:p>
            <a:pPr lvl="1"/>
            <a:r>
              <a:rPr lang="zh-CN" altLang="zh-CN" sz="1200" dirty="0"/>
              <a:t>扫描数据集，得到所有频繁</a:t>
            </a:r>
            <a:r>
              <a:rPr lang="en-US" altLang="zh-CN" sz="1200" dirty="0"/>
              <a:t>1</a:t>
            </a:r>
            <a:r>
              <a:rPr lang="zh-CN" altLang="zh-CN" sz="1200" dirty="0"/>
              <a:t>项集的计数。然后删除支持度低于阈值的项，将</a:t>
            </a:r>
            <a:r>
              <a:rPr lang="en-US" altLang="zh-CN" sz="1200" dirty="0"/>
              <a:t>1</a:t>
            </a:r>
            <a:r>
              <a:rPr lang="zh-CN" altLang="zh-CN" sz="1200" dirty="0"/>
              <a:t>项频繁集放入项头表，并按照支持度降序排列。</a:t>
            </a:r>
          </a:p>
          <a:p>
            <a:pPr lvl="1"/>
            <a:r>
              <a:rPr lang="zh-CN" altLang="zh-CN" sz="1200" dirty="0"/>
              <a:t>扫描数据集，将非频繁的</a:t>
            </a:r>
            <a:r>
              <a:rPr lang="en-US" altLang="zh-CN" sz="1200" dirty="0"/>
              <a:t>1</a:t>
            </a:r>
            <a:r>
              <a:rPr lang="zh-CN" altLang="zh-CN" sz="1200" dirty="0"/>
              <a:t>项集从原始数据集中剔除，并将事务按照支持度降序排列</a:t>
            </a:r>
            <a:r>
              <a:rPr lang="zh-CN" altLang="zh-CN" sz="1200" dirty="0" smtClean="0"/>
              <a:t>。</a:t>
            </a:r>
            <a:endParaRPr lang="en-US" altLang="zh-CN" sz="1200" dirty="0" smtClean="0"/>
          </a:p>
          <a:p>
            <a:pPr lvl="1"/>
            <a:r>
              <a:rPr lang="zh-CN" altLang="zh-CN" sz="1200" dirty="0" smtClean="0"/>
              <a:t>读入</a:t>
            </a:r>
            <a:r>
              <a:rPr lang="zh-CN" altLang="zh-CN" sz="1200" dirty="0"/>
              <a:t>排序后的事务集并按照排序顺序依次插入</a:t>
            </a:r>
            <a:r>
              <a:rPr lang="en-US" altLang="zh-CN" sz="1200" dirty="0"/>
              <a:t>FP</a:t>
            </a:r>
            <a:r>
              <a:rPr lang="zh-CN" altLang="zh-CN" sz="1200" dirty="0"/>
              <a:t>树中，排序靠前的节点是父节点，而靠后的是子节点。如果有共用的父节点，则对应的公用父节点计数加</a:t>
            </a:r>
            <a:r>
              <a:rPr lang="en-US" altLang="zh-CN" sz="1200" dirty="0"/>
              <a:t>1</a:t>
            </a:r>
            <a:r>
              <a:rPr lang="zh-CN" altLang="zh-CN" sz="1200" dirty="0"/>
              <a:t>。插入后，如果有新节点出现，则项头表对应的节点会通过节点链表链接到新节点。直到所有的数据都插入到</a:t>
            </a:r>
            <a:r>
              <a:rPr lang="en-US" altLang="zh-CN" sz="1200" dirty="0"/>
              <a:t>FP</a:t>
            </a:r>
            <a:r>
              <a:rPr lang="zh-CN" altLang="zh-CN" sz="1200" dirty="0"/>
              <a:t>树后，</a:t>
            </a:r>
            <a:r>
              <a:rPr lang="en-US" altLang="zh-CN" sz="1200" dirty="0"/>
              <a:t>FP</a:t>
            </a:r>
            <a:r>
              <a:rPr lang="zh-CN" altLang="zh-CN" sz="1200" dirty="0"/>
              <a:t>树的建立完成。</a:t>
            </a:r>
            <a:endParaRPr lang="zh-CN" altLang="en-US" sz="1200" dirty="0"/>
          </a:p>
        </p:txBody>
      </p:sp>
      <p:sp>
        <p:nvSpPr>
          <p:cNvPr id="155652" name="Rectangle 3"/>
          <p:cNvSpPr>
            <a:spLocks noGrp="1" noChangeArrowheads="1"/>
          </p:cNvSpPr>
          <p:nvPr>
            <p:ph type="title"/>
          </p:nvPr>
        </p:nvSpPr>
        <p:spPr>
          <a:xfrm>
            <a:off x="615554" y="294504"/>
            <a:ext cx="3268265" cy="639366"/>
          </a:xfrm>
          <a:noFill/>
        </p:spPr>
        <p:txBody>
          <a:bodyPr/>
          <a:lstStyle/>
          <a:p>
            <a:pPr algn="l" eaLnBrk="1" hangingPunct="1"/>
            <a:r>
              <a:rPr lang="zh-CN" altLang="en-US" sz="1500" b="1" dirty="0">
                <a:latin typeface="黑体" panose="02010609060101010101" pitchFamily="49" charset="-122"/>
                <a:ea typeface="黑体" panose="02010609060101010101" pitchFamily="49" charset="-122"/>
              </a:rPr>
              <a:t>构造</a:t>
            </a:r>
            <a:r>
              <a:rPr lang="en-US" altLang="zh-CN" sz="1500" b="1" dirty="0">
                <a:latin typeface="黑体" panose="02010609060101010101" pitchFamily="49" charset="-122"/>
                <a:ea typeface="黑体" panose="02010609060101010101" pitchFamily="49" charset="-122"/>
              </a:rPr>
              <a:t>FP</a:t>
            </a:r>
            <a:r>
              <a:rPr lang="zh-CN" altLang="en-US" sz="1500" b="1" dirty="0">
                <a:latin typeface="黑体" panose="02010609060101010101" pitchFamily="49" charset="-122"/>
                <a:ea typeface="黑体" panose="02010609060101010101" pitchFamily="49" charset="-122"/>
              </a:rPr>
              <a:t>树</a:t>
            </a:r>
          </a:p>
        </p:txBody>
      </p:sp>
      <p:cxnSp>
        <p:nvCxnSpPr>
          <p:cNvPr id="6"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4100628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a:xfrm>
            <a:off x="485775" y="236948"/>
            <a:ext cx="8229600" cy="857250"/>
          </a:xfrm>
        </p:spPr>
        <p:txBody>
          <a:bodyPr/>
          <a:lstStyle/>
          <a:p>
            <a:pPr algn="l" eaLnBrk="1" hangingPunct="1"/>
            <a:r>
              <a:rPr lang="zh-CN" altLang="en-US" sz="1500" b="1" dirty="0">
                <a:latin typeface="黑体" panose="02010609060101010101" pitchFamily="49" charset="-122"/>
                <a:ea typeface="黑体" panose="02010609060101010101" pitchFamily="49" charset="-122"/>
              </a:rPr>
              <a:t>利用</a:t>
            </a:r>
            <a:r>
              <a:rPr lang="en-US" altLang="zh-CN" sz="1500" b="1" dirty="0">
                <a:latin typeface="黑体" panose="02010609060101010101" pitchFamily="49" charset="-122"/>
                <a:ea typeface="黑体" panose="02010609060101010101" pitchFamily="49" charset="-122"/>
              </a:rPr>
              <a:t>FP</a:t>
            </a:r>
            <a:r>
              <a:rPr lang="zh-CN" altLang="en-US" sz="1500" b="1" dirty="0">
                <a:latin typeface="黑体" panose="02010609060101010101" pitchFamily="49" charset="-122"/>
                <a:ea typeface="黑体" panose="02010609060101010101" pitchFamily="49" charset="-122"/>
              </a:rPr>
              <a:t>树产生频繁项集 </a:t>
            </a:r>
          </a:p>
        </p:txBody>
      </p:sp>
      <p:sp>
        <p:nvSpPr>
          <p:cNvPr id="156676" name="Rectangle 3"/>
          <p:cNvSpPr>
            <a:spLocks noGrp="1" noChangeArrowheads="1"/>
          </p:cNvSpPr>
          <p:nvPr>
            <p:ph type="body" idx="1"/>
          </p:nvPr>
        </p:nvSpPr>
        <p:spPr>
          <a:xfrm>
            <a:off x="630238" y="1032683"/>
            <a:ext cx="7529512" cy="572690"/>
          </a:xfrm>
        </p:spPr>
        <p:txBody>
          <a:bodyPr/>
          <a:lstStyle/>
          <a:p>
            <a:pPr eaLnBrk="1" hangingPunct="1"/>
            <a:r>
              <a:rPr lang="en-US" altLang="zh-CN" sz="1800" dirty="0"/>
              <a:t>FP</a:t>
            </a:r>
            <a:r>
              <a:rPr lang="zh-CN" altLang="en-US" sz="1800" dirty="0"/>
              <a:t>增长算法以自底向上的方式搜索</a:t>
            </a:r>
            <a:r>
              <a:rPr lang="en-US" altLang="zh-CN" sz="1800" dirty="0"/>
              <a:t>FP</a:t>
            </a:r>
            <a:r>
              <a:rPr lang="zh-CN" altLang="en-US" sz="1800" dirty="0"/>
              <a:t>树，由</a:t>
            </a:r>
            <a:r>
              <a:rPr lang="en-US" altLang="zh-CN" sz="1800" dirty="0"/>
              <a:t>L</a:t>
            </a:r>
            <a:r>
              <a:rPr lang="zh-CN" altLang="en-US" sz="1800" dirty="0"/>
              <a:t>的倒序开始，对每个</a:t>
            </a:r>
            <a:r>
              <a:rPr lang="en-US" altLang="zh-CN" sz="1800" dirty="0"/>
              <a:t>1</a:t>
            </a:r>
            <a:r>
              <a:rPr lang="zh-CN" altLang="en-US" sz="1800" dirty="0"/>
              <a:t>频繁项目构造条件</a:t>
            </a:r>
            <a:r>
              <a:rPr lang="en-US" altLang="zh-CN" sz="1800" dirty="0"/>
              <a:t>FP</a:t>
            </a:r>
            <a:r>
              <a:rPr lang="zh-CN" altLang="en-US" sz="1800" dirty="0"/>
              <a:t>树，然后递归地对该条件</a:t>
            </a:r>
            <a:r>
              <a:rPr lang="en-US" altLang="zh-CN" sz="1800" dirty="0"/>
              <a:t>FP</a:t>
            </a:r>
            <a:r>
              <a:rPr lang="zh-CN" altLang="en-US" sz="1800" dirty="0"/>
              <a:t>树进行挖掘。</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pic>
        <p:nvPicPr>
          <p:cNvPr id="3" name="图片 2"/>
          <p:cNvPicPr>
            <a:picLocks noChangeAspect="1"/>
          </p:cNvPicPr>
          <p:nvPr/>
        </p:nvPicPr>
        <p:blipFill>
          <a:blip r:embed="rId3"/>
          <a:stretch>
            <a:fillRect/>
          </a:stretch>
        </p:blipFill>
        <p:spPr>
          <a:xfrm>
            <a:off x="1244600" y="1705785"/>
            <a:ext cx="6038850" cy="2916490"/>
          </a:xfrm>
          <a:prstGeom prst="rect">
            <a:avLst/>
          </a:prstGeom>
        </p:spPr>
      </p:pic>
    </p:spTree>
    <p:extLst>
      <p:ext uri="{BB962C8B-B14F-4D97-AF65-F5344CB8AC3E}">
        <p14:creationId xmlns:p14="http://schemas.microsoft.com/office/powerpoint/2010/main" val="1432607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thankyou"/>
          <p:cNvPicPr>
            <a:picLocks noChangeAspect="1" noChangeArrowheads="1"/>
          </p:cNvPicPr>
          <p:nvPr/>
        </p:nvPicPr>
        <p:blipFill>
          <a:blip r:embed="rId2"/>
          <a:srcRect/>
          <a:stretch>
            <a:fillRect/>
          </a:stretch>
        </p:blipFill>
        <p:spPr bwMode="auto">
          <a:xfrm>
            <a:off x="2178666" y="908110"/>
            <a:ext cx="4346824" cy="3413692"/>
          </a:xfrm>
          <a:prstGeom prst="rect">
            <a:avLst/>
          </a:prstGeom>
          <a:noFill/>
          <a:ln w="9525">
            <a:noFill/>
            <a:miter lim="800000"/>
            <a:headEnd/>
            <a:tailEnd/>
          </a:ln>
        </p:spPr>
      </p:pic>
    </p:spTree>
    <p:extLst>
      <p:ext uri="{BB962C8B-B14F-4D97-AF65-F5344CB8AC3E}">
        <p14:creationId xmlns:p14="http://schemas.microsoft.com/office/powerpoint/2010/main" val="2170983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22300" y="457200"/>
            <a:ext cx="2343150" cy="400050"/>
          </a:xfrm>
        </p:spPr>
        <p:txBody>
          <a:bodyPr/>
          <a:lstStyle/>
          <a:p>
            <a:pPr eaLnBrk="1" hangingPunct="1"/>
            <a:r>
              <a:rPr lang="zh-CN" altLang="en-US" sz="1500" b="1" dirty="0">
                <a:latin typeface="黑体" panose="02010609060101010101" pitchFamily="49" charset="-122"/>
                <a:ea typeface="黑体" panose="02010609060101010101" pitchFamily="49" charset="-122"/>
              </a:rPr>
              <a:t>什么是关联挖掘?</a:t>
            </a:r>
          </a:p>
        </p:txBody>
      </p:sp>
      <p:sp>
        <p:nvSpPr>
          <p:cNvPr id="116740" name="Rectangle 3"/>
          <p:cNvSpPr>
            <a:spLocks noGrp="1" noChangeArrowheads="1"/>
          </p:cNvSpPr>
          <p:nvPr>
            <p:ph type="body" idx="1"/>
          </p:nvPr>
        </p:nvSpPr>
        <p:spPr>
          <a:xfrm>
            <a:off x="730250" y="1237854"/>
            <a:ext cx="7259638" cy="2971800"/>
          </a:xfrm>
        </p:spPr>
        <p:txBody>
          <a:bodyPr/>
          <a:lstStyle/>
          <a:p>
            <a:pPr eaLnBrk="1" hangingPunct="1">
              <a:lnSpc>
                <a:spcPct val="90000"/>
              </a:lnSpc>
              <a:buSzPct val="80000"/>
            </a:pPr>
            <a:r>
              <a:rPr lang="zh-CN" altLang="en-US" sz="2100" dirty="0"/>
              <a:t>关联规则挖掘：</a:t>
            </a:r>
          </a:p>
          <a:p>
            <a:pPr lvl="1" eaLnBrk="1" hangingPunct="1">
              <a:lnSpc>
                <a:spcPct val="90000"/>
              </a:lnSpc>
              <a:buSzPct val="80000"/>
            </a:pPr>
            <a:r>
              <a:rPr lang="zh-CN" altLang="en-US" sz="1500" dirty="0"/>
              <a:t>在交易数据、关系数据或其他信息载体中，查找存在于项目集合或对象集合之间的频繁模式、关联结构。</a:t>
            </a:r>
            <a:endParaRPr lang="en-US" altLang="zh-CN" sz="1500" dirty="0"/>
          </a:p>
          <a:p>
            <a:pPr eaLnBrk="1" hangingPunct="1">
              <a:lnSpc>
                <a:spcPct val="90000"/>
              </a:lnSpc>
              <a:buSzPct val="80000"/>
            </a:pPr>
            <a:r>
              <a:rPr lang="zh-CN" altLang="en-US" sz="2100" dirty="0"/>
              <a:t>应用：</a:t>
            </a:r>
          </a:p>
          <a:p>
            <a:pPr lvl="1" eaLnBrk="1" hangingPunct="1">
              <a:lnSpc>
                <a:spcPct val="90000"/>
              </a:lnSpc>
              <a:buSzPct val="80000"/>
            </a:pPr>
            <a:r>
              <a:rPr lang="zh-CN" altLang="en-US" sz="1500" dirty="0"/>
              <a:t>购物篮分析</a:t>
            </a:r>
            <a:r>
              <a:rPr lang="en-US" altLang="zh-CN" sz="1500" dirty="0"/>
              <a:t>、</a:t>
            </a:r>
            <a:r>
              <a:rPr lang="zh-CN" altLang="en-US" sz="1500" dirty="0"/>
              <a:t>交叉销售、产品目录设计</a:t>
            </a:r>
            <a:r>
              <a:rPr lang="en-US" altLang="zh-CN" sz="1500" dirty="0"/>
              <a:t>、 </a:t>
            </a:r>
            <a:r>
              <a:rPr lang="zh-CN" altLang="en-US" sz="1500" dirty="0"/>
              <a:t>聚集和分类等</a:t>
            </a:r>
            <a:r>
              <a:rPr lang="zh-CN" altLang="en-US" dirty="0" smtClean="0"/>
              <a:t>。</a:t>
            </a:r>
            <a:endParaRPr lang="en-US" altLang="zh-CN" dirty="0" smtClean="0"/>
          </a:p>
          <a:p>
            <a:pPr eaLnBrk="1" hangingPunct="1">
              <a:lnSpc>
                <a:spcPct val="90000"/>
              </a:lnSpc>
              <a:buSzPct val="80000"/>
            </a:pPr>
            <a:r>
              <a:rPr lang="zh-CN" altLang="en-US" sz="2100" dirty="0"/>
              <a:t>举例：</a:t>
            </a:r>
            <a:r>
              <a:rPr lang="zh-CN" altLang="en-US" sz="2700" dirty="0"/>
              <a:t> </a:t>
            </a:r>
          </a:p>
          <a:p>
            <a:pPr lvl="1" eaLnBrk="1" hangingPunct="1">
              <a:lnSpc>
                <a:spcPct val="90000"/>
              </a:lnSpc>
              <a:buSzPct val="80000"/>
            </a:pPr>
            <a:r>
              <a:rPr lang="zh-CN" altLang="en-US" sz="1500" dirty="0"/>
              <a:t>规则形式：  “</a:t>
            </a:r>
            <a:r>
              <a:rPr lang="en-US" altLang="zh-CN" sz="1500" dirty="0"/>
              <a:t>Body —&gt;Head [support, confidence]”.</a:t>
            </a:r>
          </a:p>
          <a:p>
            <a:pPr lvl="1" eaLnBrk="1" hangingPunct="1">
              <a:lnSpc>
                <a:spcPct val="90000"/>
              </a:lnSpc>
              <a:buSzPct val="80000"/>
            </a:pPr>
            <a:r>
              <a:rPr lang="en-US" altLang="zh-CN" sz="1500" dirty="0"/>
              <a:t>buys(x, “diapers”) —&gt; buys(x, “beers”) [0.5%, 60%]</a:t>
            </a:r>
          </a:p>
          <a:p>
            <a:pPr lvl="1" eaLnBrk="1" hangingPunct="1">
              <a:lnSpc>
                <a:spcPct val="90000"/>
              </a:lnSpc>
              <a:buSzPct val="80000"/>
            </a:pPr>
            <a:r>
              <a:rPr lang="en-US" altLang="zh-CN" sz="1500" dirty="0"/>
              <a:t>major(x, “CS”) ^ takes(x, “DB”) —&gt; grade(x, “A”) [1%, 75%]</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08860879"/>
      </p:ext>
    </p:extLst>
  </p:cSld>
  <p:clrMapOvr>
    <a:masterClrMapping/>
  </p:clrMapOvr>
  <p:transition advClick="0">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447675" y="497284"/>
            <a:ext cx="4000500" cy="348854"/>
          </a:xfrm>
        </p:spPr>
        <p:txBody>
          <a:bodyPr/>
          <a:lstStyle/>
          <a:p>
            <a:pPr algn="l" eaLnBrk="1" hangingPunct="1"/>
            <a:r>
              <a:rPr lang="zh-CN" altLang="en-US" sz="1500" b="1" dirty="0">
                <a:latin typeface="黑体" panose="02010609060101010101" pitchFamily="49" charset="-122"/>
                <a:ea typeface="黑体" panose="02010609060101010101" pitchFamily="49" charset="-122"/>
              </a:rPr>
              <a:t>关联规则问题的形式化描述项目</a:t>
            </a:r>
          </a:p>
        </p:txBody>
      </p:sp>
      <p:sp>
        <p:nvSpPr>
          <p:cNvPr id="117764" name="Rectangle 3"/>
          <p:cNvSpPr>
            <a:spLocks noGrp="1" noChangeArrowheads="1"/>
          </p:cNvSpPr>
          <p:nvPr>
            <p:ph type="body" idx="1"/>
          </p:nvPr>
        </p:nvSpPr>
        <p:spPr>
          <a:xfrm>
            <a:off x="692150" y="1513285"/>
            <a:ext cx="7512050" cy="2487215"/>
          </a:xfrm>
        </p:spPr>
        <p:txBody>
          <a:bodyPr/>
          <a:lstStyle/>
          <a:p>
            <a:pPr eaLnBrk="1" hangingPunct="1">
              <a:lnSpc>
                <a:spcPct val="90000"/>
              </a:lnSpc>
            </a:pPr>
            <a:r>
              <a:rPr lang="zh-CN" altLang="en-US" sz="1800" dirty="0"/>
              <a:t>定义1：集合</a:t>
            </a:r>
            <a:r>
              <a:rPr lang="en-US" altLang="zh-CN" sz="1800" dirty="0"/>
              <a:t>I={i</a:t>
            </a:r>
            <a:r>
              <a:rPr lang="en-US" altLang="zh-CN" sz="1200" dirty="0"/>
              <a:t>1</a:t>
            </a:r>
            <a:r>
              <a:rPr lang="en-US" altLang="zh-CN" sz="1800" dirty="0"/>
              <a:t>，i</a:t>
            </a:r>
            <a:r>
              <a:rPr lang="en-US" altLang="zh-CN" sz="1200" dirty="0"/>
              <a:t>2</a:t>
            </a:r>
            <a:r>
              <a:rPr lang="en-US" altLang="zh-CN" sz="1800" dirty="0"/>
              <a:t>，</a:t>
            </a:r>
            <a:r>
              <a:rPr lang="en-US" altLang="zh-CN" sz="1800" dirty="0">
                <a:latin typeface="Times New Roman" panose="02020603050405020304" pitchFamily="18" charset="0"/>
              </a:rPr>
              <a:t>…</a:t>
            </a:r>
            <a:r>
              <a:rPr lang="en-US" altLang="zh-CN" sz="1800" dirty="0"/>
              <a:t>,</a:t>
            </a:r>
            <a:r>
              <a:rPr lang="en-US" altLang="zh-CN" sz="1800" dirty="0" err="1"/>
              <a:t>i</a:t>
            </a:r>
            <a:r>
              <a:rPr lang="en-US" altLang="zh-CN" sz="1200" dirty="0" err="1"/>
              <a:t>m</a:t>
            </a:r>
            <a:r>
              <a:rPr lang="en-US" altLang="zh-CN" sz="1800" dirty="0"/>
              <a:t>}</a:t>
            </a:r>
            <a:r>
              <a:rPr lang="zh-CN" altLang="en-US" sz="1800" dirty="0"/>
              <a:t>为标识符的集合，其中</a:t>
            </a:r>
            <a:r>
              <a:rPr lang="en-US" altLang="zh-CN" sz="1800" dirty="0"/>
              <a:t>m</a:t>
            </a:r>
            <a:r>
              <a:rPr lang="zh-CN" altLang="en-US" sz="1800" dirty="0"/>
              <a:t>为正整数，</a:t>
            </a:r>
            <a:r>
              <a:rPr lang="en-US" altLang="zh-CN" sz="1800" dirty="0" err="1"/>
              <a:t>i</a:t>
            </a:r>
            <a:r>
              <a:rPr lang="en-US" altLang="zh-CN" sz="750" dirty="0" err="1"/>
              <a:t>k</a:t>
            </a:r>
            <a:r>
              <a:rPr lang="en-US" altLang="zh-CN" sz="1800" dirty="0" err="1"/>
              <a:t>（k</a:t>
            </a:r>
            <a:r>
              <a:rPr lang="en-US" altLang="zh-CN" sz="1800" dirty="0"/>
              <a:t>=1，2，</a:t>
            </a:r>
            <a:r>
              <a:rPr lang="en-US" altLang="zh-CN" sz="1800" dirty="0">
                <a:latin typeface="Times New Roman" panose="02020603050405020304" pitchFamily="18" charset="0"/>
              </a:rPr>
              <a:t>…</a:t>
            </a:r>
            <a:r>
              <a:rPr lang="en-US" altLang="zh-CN" sz="1800" dirty="0"/>
              <a:t>,m)</a:t>
            </a:r>
            <a:r>
              <a:rPr lang="zh-CN" altLang="en-US" sz="1800" dirty="0"/>
              <a:t>称为项目。</a:t>
            </a:r>
          </a:p>
          <a:p>
            <a:pPr eaLnBrk="1" hangingPunct="1">
              <a:lnSpc>
                <a:spcPct val="90000"/>
              </a:lnSpc>
            </a:pPr>
            <a:r>
              <a:rPr lang="zh-CN" altLang="en-US" sz="1800" dirty="0"/>
              <a:t>项目是一个从具体问题中抽象出的一个概念。在超市的关联规则挖掘问题中，项目表示各种商品，如旅游鞋等。由于在超市的关联规则挖掘中并不关心顾客购买的商品数量和价格等，因此顾客的一次购物可以用该顾客所购买的所有商品的名称来表示，称为事务，所有事务的集合构成关联规则挖掘的数据集，称为事务数据库。</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6204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544115" y="349731"/>
            <a:ext cx="1143000" cy="463154"/>
          </a:xfrm>
        </p:spPr>
        <p:txBody>
          <a:bodyPr/>
          <a:lstStyle/>
          <a:p>
            <a:pPr eaLnBrk="1" hangingPunct="1"/>
            <a:r>
              <a:rPr lang="zh-CN" altLang="en-US" sz="1500" b="1" dirty="0">
                <a:latin typeface="黑体" panose="02010609060101010101" pitchFamily="49" charset="-122"/>
                <a:ea typeface="黑体" panose="02010609060101010101" pitchFamily="49" charset="-122"/>
              </a:rPr>
              <a:t>事务</a:t>
            </a:r>
          </a:p>
        </p:txBody>
      </p:sp>
      <p:sp>
        <p:nvSpPr>
          <p:cNvPr id="118788" name="Rectangle 3"/>
          <p:cNvSpPr>
            <a:spLocks noGrp="1" noChangeArrowheads="1"/>
          </p:cNvSpPr>
          <p:nvPr>
            <p:ph type="body" idx="1"/>
          </p:nvPr>
        </p:nvSpPr>
        <p:spPr>
          <a:xfrm>
            <a:off x="590550" y="1282147"/>
            <a:ext cx="8172450" cy="2030015"/>
          </a:xfrm>
        </p:spPr>
        <p:txBody>
          <a:bodyPr/>
          <a:lstStyle/>
          <a:p>
            <a:pPr eaLnBrk="1" hangingPunct="1"/>
            <a:r>
              <a:rPr lang="zh-CN" altLang="en-US" sz="1800" dirty="0"/>
              <a:t>定义2：关联规则挖掘的数据库记为</a:t>
            </a:r>
            <a:r>
              <a:rPr lang="en-US" altLang="zh-CN" sz="1800" dirty="0"/>
              <a:t>D，</a:t>
            </a:r>
            <a:r>
              <a:rPr lang="zh-CN" altLang="en-US" sz="1800" dirty="0"/>
              <a:t>事务数据库</a:t>
            </a:r>
            <a:r>
              <a:rPr lang="en-US" altLang="zh-CN" sz="1800" dirty="0"/>
              <a:t>D</a:t>
            </a:r>
            <a:r>
              <a:rPr lang="zh-CN" altLang="en-US" sz="1800" dirty="0"/>
              <a:t>中的每个元组称为事务。一条事务</a:t>
            </a:r>
            <a:r>
              <a:rPr lang="en-US" altLang="zh-CN" sz="1800" dirty="0"/>
              <a:t>T</a:t>
            </a:r>
            <a:r>
              <a:rPr lang="zh-CN" altLang="en-US" sz="1800" dirty="0"/>
              <a:t>是</a:t>
            </a:r>
            <a:r>
              <a:rPr lang="en-US" altLang="zh-CN" sz="1800" dirty="0"/>
              <a:t>I</a:t>
            </a:r>
            <a:r>
              <a:rPr lang="zh-CN" altLang="en-US" sz="1800" dirty="0"/>
              <a:t>中项目的集合。一条事务仅包含其涉及到的项目，而不包含项目的具体信息。在超级市场的关联规则挖掘问题中事务是顾客一次购物所购买的商品，但事务中并不包含这些商品的具体信息，如商品的数量、价格等。</a:t>
            </a:r>
          </a:p>
        </p:txBody>
      </p:sp>
      <p:sp>
        <p:nvSpPr>
          <p:cNvPr id="118789" name="Rectangle 4"/>
          <p:cNvSpPr>
            <a:spLocks noChangeArrowheads="1"/>
          </p:cNvSpPr>
          <p:nvPr/>
        </p:nvSpPr>
        <p:spPr bwMode="auto">
          <a:xfrm>
            <a:off x="1017701" y="2687443"/>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900" dirty="0">
                <a:solidFill>
                  <a:srgbClr val="000000"/>
                </a:solidFill>
                <a:latin typeface="Times New Roman" panose="02020603050405020304" pitchFamily="18" charset="0"/>
              </a:rPr>
              <a:t>事务数据集的矩阵表示</a:t>
            </a:r>
            <a:endParaRPr kumimoji="0" lang="zh-CN" altLang="en-US" sz="900" dirty="0"/>
          </a:p>
          <a:p>
            <a:endParaRPr kumimoji="0" lang="zh-CN" altLang="en-US" sz="900" dirty="0">
              <a:latin typeface="Times New Roman" panose="02020603050405020304" pitchFamily="18" charset="0"/>
            </a:endParaRPr>
          </a:p>
        </p:txBody>
      </p:sp>
      <p:graphicFrame>
        <p:nvGraphicFramePr>
          <p:cNvPr id="1304581" name="Group 5"/>
          <p:cNvGraphicFramePr>
            <a:graphicFrameLocks noGrp="1"/>
          </p:cNvGraphicFramePr>
          <p:nvPr>
            <p:extLst>
              <p:ext uri="{D42A27DB-BD31-4B8C-83A1-F6EECF244321}">
                <p14:modId xmlns:p14="http://schemas.microsoft.com/office/powerpoint/2010/main" val="2927212558"/>
              </p:ext>
            </p:extLst>
          </p:nvPr>
        </p:nvGraphicFramePr>
        <p:xfrm>
          <a:off x="1082276" y="3045267"/>
          <a:ext cx="3402808" cy="1074580"/>
        </p:xfrm>
        <a:graphic>
          <a:graphicData uri="http://schemas.openxmlformats.org/drawingml/2006/table">
            <a:tbl>
              <a:tblPr/>
              <a:tblGrid>
                <a:gridCol w="1222772"/>
                <a:gridCol w="348853"/>
                <a:gridCol w="348854"/>
                <a:gridCol w="348853"/>
                <a:gridCol w="348854"/>
                <a:gridCol w="348853"/>
                <a:gridCol w="435769"/>
              </a:tblGrid>
              <a:tr h="2973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项目</a:t>
                      </a:r>
                      <a:endParaRPr kumimoji="0" lang="zh-CN" altLang="en-US" sz="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事务</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6</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834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834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834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834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40</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306" marB="34306"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18840" name="Line 55"/>
          <p:cNvSpPr>
            <a:spLocks noChangeShapeType="1"/>
          </p:cNvSpPr>
          <p:nvPr/>
        </p:nvSpPr>
        <p:spPr bwMode="auto">
          <a:xfrm>
            <a:off x="1440657" y="3921919"/>
            <a:ext cx="1079897" cy="21550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841" name="Rectangle 56"/>
          <p:cNvSpPr>
            <a:spLocks noChangeArrowheads="1"/>
          </p:cNvSpPr>
          <p:nvPr/>
        </p:nvSpPr>
        <p:spPr bwMode="auto">
          <a:xfrm>
            <a:off x="5086351" y="2629735"/>
            <a:ext cx="665567"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kumimoji="0" lang="zh-CN" altLang="en-US" sz="750" dirty="0">
                <a:solidFill>
                  <a:srgbClr val="000000"/>
                </a:solidFill>
                <a:latin typeface="Times New Roman" panose="02020603050405020304" pitchFamily="18" charset="0"/>
              </a:rPr>
              <a:t>事务数据集</a:t>
            </a:r>
            <a:endParaRPr kumimoji="0" lang="zh-CN" altLang="en-US" sz="600" dirty="0"/>
          </a:p>
          <a:p>
            <a:endParaRPr kumimoji="0" lang="zh-CN" altLang="en-US" sz="1800" dirty="0">
              <a:latin typeface="Times New Roman" panose="02020603050405020304" pitchFamily="18" charset="0"/>
            </a:endParaRPr>
          </a:p>
        </p:txBody>
      </p:sp>
      <p:graphicFrame>
        <p:nvGraphicFramePr>
          <p:cNvPr id="1304633" name="Group 57"/>
          <p:cNvGraphicFramePr>
            <a:graphicFrameLocks noGrp="1"/>
          </p:cNvGraphicFramePr>
          <p:nvPr>
            <p:extLst>
              <p:ext uri="{D42A27DB-BD31-4B8C-83A1-F6EECF244321}">
                <p14:modId xmlns:p14="http://schemas.microsoft.com/office/powerpoint/2010/main" val="1155595835"/>
              </p:ext>
            </p:extLst>
          </p:nvPr>
        </p:nvGraphicFramePr>
        <p:xfrm>
          <a:off x="5158299" y="3038916"/>
          <a:ext cx="2056607" cy="952500"/>
        </p:xfrm>
        <a:graphic>
          <a:graphicData uri="http://schemas.openxmlformats.org/drawingml/2006/table">
            <a:tbl>
              <a:tblPr/>
              <a:tblGrid>
                <a:gridCol w="815307"/>
                <a:gridCol w="1241300"/>
              </a:tblGrid>
              <a:tr h="190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事务</a:t>
                      </a:r>
                      <a:endPar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3B3B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购买商品（项集）</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B3B3B3"/>
                    </a:solidFill>
                  </a:tcPr>
                </a:tc>
              </a:tr>
              <a:tr h="190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r>
                        <a:rPr kumimoji="0" lang="zh-CN" altLang="en-CA"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r>
                        <a:rPr kumimoji="0" lang="zh-CN" altLang="en-CA"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0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r>
                        <a:rPr kumimoji="0" lang="zh-CN" altLang="en-CA"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0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30</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r>
                        <a:rPr kumimoji="0" lang="zh-CN" altLang="en-CA"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00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40</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CA"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5</a:t>
                      </a:r>
                      <a:r>
                        <a:rPr kumimoji="0" lang="zh-CN" altLang="en-CA"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800" b="0"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i</a:t>
                      </a:r>
                      <a:r>
                        <a:rPr kumimoji="0" lang="en-US" altLang="zh-CN" sz="800" b="0" i="0" u="none" strike="noStrike" cap="none" normalizeH="0" baseline="-30000" dirty="0" smtClean="0">
                          <a:ln>
                            <a:noFill/>
                          </a:ln>
                          <a:solidFill>
                            <a:srgbClr val="000000"/>
                          </a:solidFill>
                          <a:effectLst/>
                          <a:latin typeface="Times New Roman" pitchFamily="18" charset="0"/>
                          <a:ea typeface="宋体" pitchFamily="2" charset="-122"/>
                          <a:cs typeface="Times New Roman" pitchFamily="18" charset="0"/>
                        </a:rPr>
                        <a:t>6</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68580" marR="68580" marT="34290" marB="3429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cxnSp>
        <p:nvCxnSpPr>
          <p:cNvPr id="10"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413869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a:xfrm>
            <a:off x="750888" y="368300"/>
            <a:ext cx="1137047" cy="406004"/>
          </a:xfrm>
        </p:spPr>
        <p:txBody>
          <a:bodyPr/>
          <a:lstStyle/>
          <a:p>
            <a:pPr eaLnBrk="1" hangingPunct="1"/>
            <a:r>
              <a:rPr lang="zh-CN" altLang="en-US" sz="1500" b="1" dirty="0">
                <a:latin typeface="黑体" panose="02010609060101010101" pitchFamily="49" charset="-122"/>
                <a:ea typeface="黑体" panose="02010609060101010101" pitchFamily="49" charset="-122"/>
              </a:rPr>
              <a:t>项目集</a:t>
            </a:r>
          </a:p>
        </p:txBody>
      </p:sp>
      <p:sp>
        <p:nvSpPr>
          <p:cNvPr id="119812" name="Rectangle 3"/>
          <p:cNvSpPr>
            <a:spLocks noGrp="1" noChangeArrowheads="1"/>
          </p:cNvSpPr>
          <p:nvPr>
            <p:ph type="body" idx="1"/>
          </p:nvPr>
        </p:nvSpPr>
        <p:spPr>
          <a:xfrm>
            <a:off x="939800" y="1771650"/>
            <a:ext cx="7943850" cy="2258616"/>
          </a:xfrm>
        </p:spPr>
        <p:txBody>
          <a:bodyPr/>
          <a:lstStyle/>
          <a:p>
            <a:pPr eaLnBrk="1" hangingPunct="1">
              <a:lnSpc>
                <a:spcPct val="90000"/>
              </a:lnSpc>
            </a:pPr>
            <a:r>
              <a:rPr lang="zh-CN" altLang="en-US" sz="1800" dirty="0"/>
              <a:t>定义3：项目集是由</a:t>
            </a:r>
            <a:r>
              <a:rPr lang="en-US" altLang="zh-CN" sz="1800" dirty="0"/>
              <a:t>I</a:t>
            </a:r>
            <a:r>
              <a:rPr lang="zh-CN" altLang="en-US" sz="1800" dirty="0"/>
              <a:t>中项目构成的集合。若项目集包含的项目数为</a:t>
            </a:r>
            <a:r>
              <a:rPr lang="en-US" altLang="zh-CN" sz="1800" dirty="0"/>
              <a:t>k，</a:t>
            </a:r>
            <a:r>
              <a:rPr lang="zh-CN" altLang="en-US" sz="1800" dirty="0"/>
              <a:t>则称此项目集为</a:t>
            </a:r>
            <a:r>
              <a:rPr lang="en-US" altLang="zh-CN" sz="1800" dirty="0"/>
              <a:t>k-</a:t>
            </a:r>
            <a:r>
              <a:rPr lang="zh-CN" altLang="en-US" sz="1800" dirty="0"/>
              <a:t>项目集。</a:t>
            </a:r>
          </a:p>
          <a:p>
            <a:pPr eaLnBrk="1" hangingPunct="1">
              <a:lnSpc>
                <a:spcPct val="90000"/>
              </a:lnSpc>
            </a:pPr>
            <a:r>
              <a:rPr lang="zh-CN" altLang="en-US" sz="1800" dirty="0"/>
              <a:t>定义4：任意的项目集</a:t>
            </a:r>
            <a:r>
              <a:rPr lang="en-US" altLang="zh-CN" sz="1800" dirty="0">
                <a:sym typeface="Symbol" panose="05050102010706020507" pitchFamily="18" charset="2"/>
              </a:rPr>
              <a:t>X</a:t>
            </a:r>
            <a:r>
              <a:rPr lang="zh-CN" altLang="en-US" sz="1800" dirty="0"/>
              <a:t>和事务</a:t>
            </a:r>
            <a:r>
              <a:rPr lang="en-US" altLang="zh-CN" sz="1800" dirty="0"/>
              <a:t>T</a:t>
            </a:r>
            <a:r>
              <a:rPr lang="zh-CN" altLang="en-US" sz="1800" dirty="0"/>
              <a:t>若满足：</a:t>
            </a:r>
            <a:r>
              <a:rPr lang="en-US" altLang="zh-CN" sz="1800" dirty="0"/>
              <a:t>T</a:t>
            </a:r>
            <a:r>
              <a:rPr lang="en-US" altLang="zh-CN" sz="1800" dirty="0">
                <a:sym typeface="Symbol" panose="05050102010706020507" pitchFamily="18" charset="2"/>
              </a:rPr>
              <a:t>X，</a:t>
            </a:r>
            <a:r>
              <a:rPr lang="zh-CN" altLang="en-US" sz="1800" dirty="0">
                <a:sym typeface="Symbol" panose="05050102010706020507" pitchFamily="18" charset="2"/>
              </a:rPr>
              <a:t>则称事务</a:t>
            </a:r>
            <a:r>
              <a:rPr lang="en-US" altLang="zh-CN" sz="1800" dirty="0">
                <a:sym typeface="Symbol" panose="05050102010706020507" pitchFamily="18" charset="2"/>
              </a:rPr>
              <a:t>T</a:t>
            </a:r>
            <a:r>
              <a:rPr lang="zh-CN" altLang="en-US" sz="1800" dirty="0">
                <a:sym typeface="Symbol" panose="05050102010706020507" pitchFamily="18" charset="2"/>
              </a:rPr>
              <a:t>包含项目集</a:t>
            </a:r>
            <a:r>
              <a:rPr lang="en-US" altLang="zh-CN" sz="1800" dirty="0">
                <a:sym typeface="Symbol" panose="05050102010706020507" pitchFamily="18" charset="2"/>
              </a:rPr>
              <a:t>X。</a:t>
            </a:r>
          </a:p>
          <a:p>
            <a:pPr eaLnBrk="1" hangingPunct="1">
              <a:lnSpc>
                <a:spcPct val="90000"/>
              </a:lnSpc>
            </a:pPr>
            <a:r>
              <a:rPr lang="zh-CN" altLang="en-US" sz="1800" dirty="0">
                <a:sym typeface="Symbol" panose="05050102010706020507" pitchFamily="18" charset="2"/>
              </a:rPr>
              <a:t>在超市的关联规则挖掘问题中项目集可以看成一个或多个商品的集合。若某顾客一次购买所对应的事务</a:t>
            </a:r>
            <a:r>
              <a:rPr lang="en-US" altLang="zh-CN" sz="1800" dirty="0">
                <a:sym typeface="Symbol" panose="05050102010706020507" pitchFamily="18" charset="2"/>
              </a:rPr>
              <a:t>T</a:t>
            </a:r>
            <a:r>
              <a:rPr lang="zh-CN" altLang="en-US" sz="1800" dirty="0">
                <a:sym typeface="Symbol" panose="05050102010706020507" pitchFamily="18" charset="2"/>
              </a:rPr>
              <a:t>包含项目集</a:t>
            </a:r>
            <a:r>
              <a:rPr lang="en-US" altLang="zh-CN" sz="1800" dirty="0">
                <a:sym typeface="Symbol" panose="05050102010706020507" pitchFamily="18" charset="2"/>
              </a:rPr>
              <a:t>X，</a:t>
            </a:r>
            <a:r>
              <a:rPr lang="zh-CN" altLang="en-US" sz="1800" dirty="0">
                <a:sym typeface="Symbol" panose="05050102010706020507" pitchFamily="18" charset="2"/>
              </a:rPr>
              <a:t>就说该顾客在这次购物中购买了项目集</a:t>
            </a:r>
            <a:r>
              <a:rPr lang="en-US" altLang="zh-CN" sz="1800" dirty="0">
                <a:sym typeface="Symbol" panose="05050102010706020507" pitchFamily="18" charset="2"/>
              </a:rPr>
              <a:t>X</a:t>
            </a:r>
            <a:r>
              <a:rPr lang="zh-CN" altLang="en-US" sz="1800" dirty="0">
                <a:sym typeface="Symbol" panose="05050102010706020507" pitchFamily="18" charset="2"/>
              </a:rPr>
              <a:t>中的所有商品。</a:t>
            </a:r>
          </a:p>
          <a:p>
            <a:pPr eaLnBrk="1" hangingPunct="1">
              <a:lnSpc>
                <a:spcPct val="90000"/>
              </a:lnSpc>
              <a:buFont typeface="Wingdings" panose="05000000000000000000" pitchFamily="2" charset="2"/>
              <a:buNone/>
            </a:pPr>
            <a:endParaRPr lang="en-US" altLang="zh-CN" sz="1800" dirty="0"/>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4155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704453" y="411163"/>
            <a:ext cx="1765697" cy="348854"/>
          </a:xfrm>
        </p:spPr>
        <p:txBody>
          <a:bodyPr/>
          <a:lstStyle/>
          <a:p>
            <a:pPr algn="l" eaLnBrk="1" hangingPunct="1"/>
            <a:r>
              <a:rPr lang="zh-CN" altLang="en-US" sz="1500" b="1" dirty="0">
                <a:latin typeface="黑体" panose="02010609060101010101" pitchFamily="49" charset="-122"/>
                <a:ea typeface="黑体" panose="02010609060101010101" pitchFamily="49" charset="-122"/>
              </a:rPr>
              <a:t>频繁项目集</a:t>
            </a:r>
          </a:p>
        </p:txBody>
      </p:sp>
      <p:sp>
        <p:nvSpPr>
          <p:cNvPr id="120836" name="Rectangle 3"/>
          <p:cNvSpPr>
            <a:spLocks noGrp="1" noChangeArrowheads="1"/>
          </p:cNvSpPr>
          <p:nvPr>
            <p:ph type="body" idx="1"/>
          </p:nvPr>
        </p:nvSpPr>
        <p:spPr>
          <a:xfrm>
            <a:off x="704454" y="1714500"/>
            <a:ext cx="7982346" cy="2544366"/>
          </a:xfrm>
        </p:spPr>
        <p:txBody>
          <a:bodyPr/>
          <a:lstStyle/>
          <a:p>
            <a:pPr eaLnBrk="1" hangingPunct="1">
              <a:lnSpc>
                <a:spcPct val="90000"/>
              </a:lnSpc>
            </a:pPr>
            <a:r>
              <a:rPr lang="zh-CN" altLang="en-US" sz="1800" dirty="0"/>
              <a:t>定义5：对任意的项目集</a:t>
            </a:r>
            <a:r>
              <a:rPr lang="en-US" altLang="zh-CN" sz="1800" dirty="0"/>
              <a:t>X，</a:t>
            </a:r>
            <a:r>
              <a:rPr lang="zh-CN" altLang="en-US" sz="1800" dirty="0"/>
              <a:t>若事务数据库</a:t>
            </a:r>
            <a:r>
              <a:rPr lang="en-US" altLang="zh-CN" sz="1800" dirty="0"/>
              <a:t>D</a:t>
            </a:r>
            <a:r>
              <a:rPr lang="zh-CN" altLang="en-US" sz="1800" dirty="0"/>
              <a:t>中</a:t>
            </a:r>
            <a:r>
              <a:rPr lang="en-US" altLang="zh-CN" sz="1800" dirty="0">
                <a:cs typeface="Tahoma" panose="020B0604030504040204" pitchFamily="34" charset="0"/>
              </a:rPr>
              <a:t>ɛ%</a:t>
            </a:r>
            <a:r>
              <a:rPr lang="zh-CN" altLang="en-US" sz="1800" dirty="0"/>
              <a:t>的事务包含项目集</a:t>
            </a:r>
            <a:r>
              <a:rPr lang="en-US" altLang="zh-CN" sz="1800" dirty="0"/>
              <a:t>X，</a:t>
            </a:r>
            <a:r>
              <a:rPr lang="zh-CN" altLang="en-US" sz="1800" dirty="0"/>
              <a:t>则项目集的支持率为</a:t>
            </a:r>
            <a:r>
              <a:rPr lang="en-US" altLang="zh-CN" sz="1800" dirty="0">
                <a:cs typeface="Tahoma" panose="020B0604030504040204" pitchFamily="34" charset="0"/>
              </a:rPr>
              <a:t>ɛ</a:t>
            </a:r>
            <a:r>
              <a:rPr lang="en-US" altLang="zh-CN" sz="1800" dirty="0"/>
              <a:t>，</a:t>
            </a:r>
            <a:r>
              <a:rPr lang="zh-CN" altLang="en-US" sz="1800" dirty="0"/>
              <a:t>记为</a:t>
            </a:r>
            <a:r>
              <a:rPr lang="en-US" altLang="zh-CN" sz="1800" dirty="0" err="1"/>
              <a:t>support（X</a:t>
            </a:r>
            <a:r>
              <a:rPr lang="en-US" altLang="zh-CN" sz="1800" dirty="0"/>
              <a:t>）= </a:t>
            </a:r>
            <a:r>
              <a:rPr lang="en-US" altLang="zh-CN" sz="1800" dirty="0">
                <a:cs typeface="Tahoma" panose="020B0604030504040204" pitchFamily="34" charset="0"/>
              </a:rPr>
              <a:t>ɛ</a:t>
            </a:r>
            <a:r>
              <a:rPr lang="en-US" altLang="zh-CN" sz="1800" dirty="0"/>
              <a:t>，</a:t>
            </a:r>
            <a:r>
              <a:rPr lang="zh-CN" altLang="en-US" sz="1800" dirty="0"/>
              <a:t>其中包含项目集</a:t>
            </a:r>
            <a:r>
              <a:rPr lang="en-US" altLang="zh-CN" sz="1800" dirty="0"/>
              <a:t>X</a:t>
            </a:r>
            <a:r>
              <a:rPr lang="zh-CN" altLang="en-US" sz="1800" dirty="0"/>
              <a:t>的事务数称为项目集</a:t>
            </a:r>
            <a:r>
              <a:rPr lang="en-US" altLang="zh-CN" sz="1800" dirty="0"/>
              <a:t>X</a:t>
            </a:r>
            <a:r>
              <a:rPr lang="zh-CN" altLang="en-US" sz="1800" dirty="0"/>
              <a:t>的频度，记为</a:t>
            </a:r>
            <a:r>
              <a:rPr lang="en-US" altLang="zh-CN" sz="1800" dirty="0" err="1"/>
              <a:t>count（X</a:t>
            </a:r>
            <a:r>
              <a:rPr lang="en-US" altLang="zh-CN" sz="1800" dirty="0"/>
              <a:t>）。</a:t>
            </a:r>
            <a:r>
              <a:rPr lang="zh-CN" altLang="en-US" sz="1800" dirty="0"/>
              <a:t>若项目集</a:t>
            </a:r>
            <a:r>
              <a:rPr lang="en-US" altLang="zh-CN" sz="1800" dirty="0"/>
              <a:t>X</a:t>
            </a:r>
            <a:r>
              <a:rPr lang="zh-CN" altLang="en-US" sz="1800" dirty="0"/>
              <a:t>的支持率大于或等于用户指定的最小支持率（</a:t>
            </a:r>
            <a:r>
              <a:rPr lang="en-US" altLang="zh-CN" sz="1800" dirty="0" err="1"/>
              <a:t>minsupport</a:t>
            </a:r>
            <a:r>
              <a:rPr lang="en-US" altLang="zh-CN" sz="1800" dirty="0"/>
              <a:t>），</a:t>
            </a:r>
            <a:r>
              <a:rPr lang="zh-CN" altLang="en-US" sz="1800" dirty="0"/>
              <a:t>则项目集</a:t>
            </a:r>
            <a:r>
              <a:rPr lang="en-US" altLang="zh-CN" sz="1800" dirty="0"/>
              <a:t>X</a:t>
            </a:r>
            <a:r>
              <a:rPr lang="zh-CN" altLang="en-US" sz="1800" dirty="0"/>
              <a:t>称为</a:t>
            </a:r>
            <a:r>
              <a:rPr lang="zh-CN" altLang="en-US" sz="1800" b="1" dirty="0"/>
              <a:t>频繁项目集</a:t>
            </a:r>
            <a:r>
              <a:rPr lang="zh-CN" altLang="en-US" sz="1800" dirty="0"/>
              <a:t>（或大项目集），否则项目集</a:t>
            </a:r>
            <a:r>
              <a:rPr lang="en-US" altLang="zh-CN" sz="1800" dirty="0"/>
              <a:t>X</a:t>
            </a:r>
            <a:r>
              <a:rPr lang="zh-CN" altLang="en-US" sz="1800" dirty="0"/>
              <a:t>为非频繁项目集（或小项目集）。如果数据库</a:t>
            </a:r>
            <a:r>
              <a:rPr lang="en-US" altLang="zh-CN" sz="1800" dirty="0"/>
              <a:t>D</a:t>
            </a:r>
            <a:r>
              <a:rPr lang="zh-CN" altLang="en-US" sz="1800" dirty="0"/>
              <a:t>中的事务数记为|</a:t>
            </a:r>
            <a:r>
              <a:rPr lang="en-US" altLang="zh-CN" sz="1800" dirty="0"/>
              <a:t>D|，</a:t>
            </a:r>
            <a:r>
              <a:rPr lang="zh-CN" altLang="en-US" sz="1800" dirty="0"/>
              <a:t>频繁项目集是至少被</a:t>
            </a:r>
            <a:r>
              <a:rPr lang="en-US" altLang="zh-CN" sz="1800" dirty="0" err="1">
                <a:cs typeface="Tahoma" panose="020B0604030504040204" pitchFamily="34" charset="0"/>
              </a:rPr>
              <a:t>ɛ%x|D</a:t>
            </a:r>
            <a:r>
              <a:rPr lang="en-US" altLang="zh-CN" sz="1800" dirty="0">
                <a:cs typeface="Tahoma" panose="020B0604030504040204" pitchFamily="34" charset="0"/>
              </a:rPr>
              <a:t>|</a:t>
            </a:r>
            <a:r>
              <a:rPr lang="zh-CN" altLang="en-US" sz="1800" dirty="0"/>
              <a:t>条事务包含的项目集.</a:t>
            </a:r>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333704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lvl1pPr eaLnBrk="0" hangingPunct="0">
              <a:defRPr kumimoji="1" sz="1800">
                <a:solidFill>
                  <a:schemeClr val="tx1"/>
                </a:solidFill>
                <a:latin typeface="Tahoma" panose="020B0604030504040204" pitchFamily="34" charset="0"/>
                <a:ea typeface="宋体" panose="02010600030101010101" pitchFamily="2" charset="-122"/>
              </a:defRPr>
            </a:lvl1pPr>
            <a:lvl2pPr marL="557213" indent="-214313" eaLnBrk="0" hangingPunct="0">
              <a:defRPr kumimoji="1" sz="1800">
                <a:solidFill>
                  <a:schemeClr val="tx1"/>
                </a:solidFill>
                <a:latin typeface="Tahoma" panose="020B0604030504040204" pitchFamily="34" charset="0"/>
                <a:ea typeface="宋体" panose="02010600030101010101" pitchFamily="2" charset="-122"/>
              </a:defRPr>
            </a:lvl2pPr>
            <a:lvl3pPr marL="857250" indent="-171450" eaLnBrk="0" hangingPunct="0">
              <a:defRPr kumimoji="1" sz="1800">
                <a:solidFill>
                  <a:schemeClr val="tx1"/>
                </a:solidFill>
                <a:latin typeface="Tahoma" panose="020B0604030504040204" pitchFamily="34" charset="0"/>
                <a:ea typeface="宋体" panose="02010600030101010101" pitchFamily="2" charset="-122"/>
              </a:defRPr>
            </a:lvl3pPr>
            <a:lvl4pPr marL="1200150" indent="-171450" eaLnBrk="0" hangingPunct="0">
              <a:defRPr kumimoji="1" sz="1800">
                <a:solidFill>
                  <a:schemeClr val="tx1"/>
                </a:solidFill>
                <a:latin typeface="Tahoma" panose="020B0604030504040204" pitchFamily="34" charset="0"/>
                <a:ea typeface="宋体" panose="02010600030101010101" pitchFamily="2" charset="-122"/>
              </a:defRPr>
            </a:lvl4pPr>
            <a:lvl5pPr marL="1543050" indent="-171450" eaLnBrk="0" hangingPunct="0">
              <a:defRPr kumimoji="1" sz="1800">
                <a:solidFill>
                  <a:schemeClr val="tx1"/>
                </a:solidFill>
                <a:latin typeface="Tahoma" panose="020B0604030504040204" pitchFamily="34" charset="0"/>
                <a:ea typeface="宋体" panose="02010600030101010101" pitchFamily="2" charset="-122"/>
              </a:defRPr>
            </a:lvl5pPr>
            <a:lvl6pPr marL="18859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6pPr>
            <a:lvl7pPr marL="22288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7pPr>
            <a:lvl8pPr marL="25717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8pPr>
            <a:lvl9pPr marL="2914650" indent="-171450" eaLnBrk="0" fontAlgn="base" hangingPunct="0">
              <a:spcBef>
                <a:spcPct val="0"/>
              </a:spcBef>
              <a:spcAft>
                <a:spcPct val="0"/>
              </a:spcAft>
              <a:defRPr kumimoji="1" sz="1800">
                <a:solidFill>
                  <a:schemeClr val="tx1"/>
                </a:solidFill>
                <a:latin typeface="Tahoma" panose="020B0604030504040204" pitchFamily="34" charset="0"/>
                <a:ea typeface="宋体" panose="02010600030101010101" pitchFamily="2" charset="-122"/>
              </a:defRPr>
            </a:lvl9pPr>
          </a:lstStyle>
          <a:p>
            <a:pPr eaLnBrk="1" hangingPunct="1"/>
            <a:fld id="{4A6C75F6-6520-468C-BD3E-A662898E917A}" type="slidenum">
              <a:rPr kumimoji="0" lang="zh-CN" altLang="en-US" sz="1050"/>
              <a:pPr eaLnBrk="1" hangingPunct="1"/>
              <a:t>9</a:t>
            </a:fld>
            <a:endParaRPr kumimoji="0" lang="en-US" altLang="zh-CN" sz="1050"/>
          </a:p>
        </p:txBody>
      </p:sp>
      <p:sp>
        <p:nvSpPr>
          <p:cNvPr id="121859" name="Rectangle 2"/>
          <p:cNvSpPr>
            <a:spLocks noGrp="1" noChangeArrowheads="1"/>
          </p:cNvSpPr>
          <p:nvPr>
            <p:ph type="title"/>
          </p:nvPr>
        </p:nvSpPr>
        <p:spPr>
          <a:xfrm>
            <a:off x="774700" y="413146"/>
            <a:ext cx="2565797" cy="348854"/>
          </a:xfrm>
        </p:spPr>
        <p:txBody>
          <a:bodyPr/>
          <a:lstStyle/>
          <a:p>
            <a:pPr algn="l" eaLnBrk="1" hangingPunct="1"/>
            <a:r>
              <a:rPr lang="zh-CN" altLang="en-US" sz="1500" b="1" dirty="0">
                <a:latin typeface="黑体" panose="02010609060101010101" pitchFamily="49" charset="-122"/>
                <a:ea typeface="黑体" panose="02010609060101010101" pitchFamily="49" charset="-122"/>
              </a:rPr>
              <a:t>支持度和置信度</a:t>
            </a:r>
          </a:p>
        </p:txBody>
      </p:sp>
      <p:sp>
        <p:nvSpPr>
          <p:cNvPr id="121860" name="Rectangle 3"/>
          <p:cNvSpPr>
            <a:spLocks noGrp="1" noChangeArrowheads="1"/>
          </p:cNvSpPr>
          <p:nvPr>
            <p:ph type="body" idx="1"/>
          </p:nvPr>
        </p:nvSpPr>
        <p:spPr>
          <a:xfrm>
            <a:off x="933450" y="1513285"/>
            <a:ext cx="7874000" cy="2430065"/>
          </a:xfrm>
        </p:spPr>
        <p:txBody>
          <a:bodyPr/>
          <a:lstStyle/>
          <a:p>
            <a:pPr eaLnBrk="1" hangingPunct="1">
              <a:lnSpc>
                <a:spcPct val="90000"/>
              </a:lnSpc>
            </a:pPr>
            <a:r>
              <a:rPr lang="zh-CN" altLang="en-US" sz="1800" dirty="0"/>
              <a:t>定义6:关联规则是形如</a:t>
            </a:r>
            <a:r>
              <a:rPr lang="en-US" altLang="zh-CN" sz="1800" dirty="0"/>
              <a:t>X-&gt;Y</a:t>
            </a:r>
            <a:r>
              <a:rPr lang="zh-CN" altLang="en-US" sz="1800" dirty="0"/>
              <a:t>的规则，其中</a:t>
            </a:r>
            <a:r>
              <a:rPr lang="en-US" altLang="zh-CN" sz="1800" dirty="0"/>
              <a:t>X，Y</a:t>
            </a:r>
            <a:r>
              <a:rPr lang="zh-CN" altLang="en-US" sz="1800" dirty="0"/>
              <a:t>为项目集且</a:t>
            </a:r>
            <a:r>
              <a:rPr lang="en-US" altLang="zh-CN" sz="1800" dirty="0"/>
              <a:t>X</a:t>
            </a:r>
            <a:r>
              <a:rPr lang="en-US" altLang="zh-CN" sz="1800" dirty="0">
                <a:sym typeface="Symbol" panose="05050102010706020507" pitchFamily="18" charset="2"/>
              </a:rPr>
              <a:t>Y=。</a:t>
            </a:r>
          </a:p>
          <a:p>
            <a:pPr eaLnBrk="1" hangingPunct="1">
              <a:lnSpc>
                <a:spcPct val="90000"/>
              </a:lnSpc>
            </a:pPr>
            <a:r>
              <a:rPr lang="zh-CN" altLang="en-US" sz="1800" dirty="0">
                <a:sym typeface="Symbol" panose="05050102010706020507" pitchFamily="18" charset="2"/>
              </a:rPr>
              <a:t>定义7：在数据库</a:t>
            </a:r>
            <a:r>
              <a:rPr lang="en-US" altLang="zh-CN" sz="1800" dirty="0">
                <a:sym typeface="Symbol" panose="05050102010706020507" pitchFamily="18" charset="2"/>
              </a:rPr>
              <a:t>D</a:t>
            </a:r>
            <a:r>
              <a:rPr lang="zh-CN" altLang="en-US" sz="1800" dirty="0">
                <a:sym typeface="Symbol" panose="05050102010706020507" pitchFamily="18" charset="2"/>
              </a:rPr>
              <a:t>中，若</a:t>
            </a:r>
            <a:r>
              <a:rPr lang="en-US" altLang="zh-CN" sz="1800" dirty="0">
                <a:cs typeface="Tahoma" panose="020B0604030504040204" pitchFamily="34" charset="0"/>
              </a:rPr>
              <a:t>s%</a:t>
            </a:r>
            <a:r>
              <a:rPr lang="zh-CN" altLang="en-US" sz="1800" dirty="0"/>
              <a:t>的事务包含</a:t>
            </a:r>
            <a:r>
              <a:rPr lang="en-US" altLang="zh-CN" sz="1800" dirty="0"/>
              <a:t>X</a:t>
            </a:r>
            <a:r>
              <a:rPr lang="en-US" altLang="zh-CN" sz="1800" dirty="0">
                <a:sym typeface="Symbol" panose="05050102010706020507" pitchFamily="18" charset="2"/>
              </a:rPr>
              <a:t>Y，</a:t>
            </a:r>
            <a:r>
              <a:rPr lang="zh-CN" altLang="en-US" sz="1800" dirty="0">
                <a:sym typeface="Symbol" panose="05050102010706020507" pitchFamily="18" charset="2"/>
              </a:rPr>
              <a:t>则关联规则</a:t>
            </a:r>
            <a:r>
              <a:rPr lang="en-US" altLang="zh-CN" sz="1800" dirty="0"/>
              <a:t>X-&gt;Y</a:t>
            </a:r>
            <a:r>
              <a:rPr lang="zh-CN" altLang="en-US" sz="1800" dirty="0"/>
              <a:t>的支持度为</a:t>
            </a:r>
            <a:r>
              <a:rPr lang="en-US" altLang="zh-CN" sz="1800" dirty="0">
                <a:cs typeface="Tahoma" panose="020B0604030504040204" pitchFamily="34" charset="0"/>
              </a:rPr>
              <a:t>s%</a:t>
            </a:r>
            <a:r>
              <a:rPr lang="en-US" altLang="zh-CN" sz="1800" dirty="0"/>
              <a:t>；</a:t>
            </a:r>
            <a:r>
              <a:rPr lang="zh-CN" altLang="en-US" sz="1800" dirty="0"/>
              <a:t>在数据库</a:t>
            </a:r>
            <a:r>
              <a:rPr lang="en-US" altLang="zh-CN" sz="1800" dirty="0"/>
              <a:t>D</a:t>
            </a:r>
            <a:r>
              <a:rPr lang="zh-CN" altLang="en-US" sz="1800" dirty="0"/>
              <a:t>中，若</a:t>
            </a:r>
            <a:r>
              <a:rPr lang="en-US" altLang="zh-CN" sz="1800" dirty="0"/>
              <a:t>c%</a:t>
            </a:r>
            <a:r>
              <a:rPr lang="zh-CN" altLang="en-US" sz="1800" dirty="0"/>
              <a:t>的包含项目集</a:t>
            </a:r>
            <a:r>
              <a:rPr lang="en-US" altLang="zh-CN" sz="1800" dirty="0"/>
              <a:t>X</a:t>
            </a:r>
            <a:r>
              <a:rPr lang="zh-CN" altLang="en-US" sz="1800" dirty="0"/>
              <a:t>的事务也包含项目集</a:t>
            </a:r>
            <a:r>
              <a:rPr lang="en-US" altLang="zh-CN" sz="1800" dirty="0"/>
              <a:t>Y，</a:t>
            </a:r>
            <a:r>
              <a:rPr lang="zh-CN" altLang="en-US" sz="1800" dirty="0"/>
              <a:t>则关联规则</a:t>
            </a:r>
            <a:r>
              <a:rPr lang="en-US" altLang="zh-CN" sz="1800" dirty="0"/>
              <a:t>X-&gt;Y</a:t>
            </a:r>
            <a:r>
              <a:rPr lang="zh-CN" altLang="en-US" sz="1800" dirty="0"/>
              <a:t>的置信度为</a:t>
            </a:r>
            <a:r>
              <a:rPr lang="en-US" altLang="zh-CN" sz="1800" dirty="0"/>
              <a:t>c%:</a:t>
            </a:r>
          </a:p>
          <a:p>
            <a:pPr eaLnBrk="1" hangingPunct="1">
              <a:lnSpc>
                <a:spcPct val="90000"/>
              </a:lnSpc>
            </a:pPr>
            <a:r>
              <a:rPr lang="en-US" altLang="zh-CN" sz="1800" b="1" i="1" dirty="0" err="1">
                <a:solidFill>
                  <a:srgbClr val="676767"/>
                </a:solidFill>
                <a:latin typeface="Verdana" panose="020B0604030504040204" pitchFamily="34" charset="0"/>
                <a:cs typeface="Times New Roman" panose="02020603050405020304" pitchFamily="18" charset="0"/>
              </a:rPr>
              <a:t>p</a:t>
            </a:r>
            <a:r>
              <a:rPr lang="en-US" altLang="zh-CN" sz="1800" b="1" dirty="0" err="1">
                <a:solidFill>
                  <a:srgbClr val="676767"/>
                </a:solidFill>
                <a:latin typeface="Verdana" panose="020B0604030504040204" pitchFamily="34" charset="0"/>
                <a:cs typeface="Times New Roman" panose="02020603050405020304" pitchFamily="18" charset="0"/>
              </a:rPr>
              <a:t>（Y│X</a:t>
            </a:r>
            <a:r>
              <a:rPr lang="en-US" altLang="zh-CN" sz="1800" b="1" dirty="0">
                <a:solidFill>
                  <a:srgbClr val="676767"/>
                </a:solidFill>
                <a:latin typeface="Verdana" panose="020B0604030504040204" pitchFamily="34" charset="0"/>
                <a:cs typeface="Times New Roman" panose="02020603050405020304" pitchFamily="18" charset="0"/>
              </a:rPr>
              <a:t>）＝</a:t>
            </a:r>
            <a:r>
              <a:rPr lang="en-US" altLang="zh-CN" sz="1800" b="1" i="1" dirty="0" err="1">
                <a:solidFill>
                  <a:srgbClr val="676767"/>
                </a:solidFill>
                <a:latin typeface="Verdana" panose="020B0604030504040204" pitchFamily="34" charset="0"/>
                <a:cs typeface="Times New Roman" panose="02020603050405020304" pitchFamily="18" charset="0"/>
              </a:rPr>
              <a:t>p</a:t>
            </a:r>
            <a:r>
              <a:rPr lang="en-US" altLang="zh-CN" sz="1800" b="1" dirty="0" err="1">
                <a:solidFill>
                  <a:srgbClr val="676767"/>
                </a:solidFill>
                <a:latin typeface="Verdana" panose="020B0604030504040204" pitchFamily="34" charset="0"/>
                <a:cs typeface="Times New Roman" panose="02020603050405020304" pitchFamily="18" charset="0"/>
              </a:rPr>
              <a:t>（XY</a:t>
            </a:r>
            <a:r>
              <a:rPr lang="en-US" altLang="zh-CN" sz="1800" b="1" dirty="0">
                <a:solidFill>
                  <a:srgbClr val="676767"/>
                </a:solidFill>
                <a:latin typeface="Verdana" panose="020B0604030504040204" pitchFamily="34" charset="0"/>
                <a:cs typeface="Times New Roman" panose="02020603050405020304" pitchFamily="18" charset="0"/>
              </a:rPr>
              <a:t>）/</a:t>
            </a:r>
            <a:r>
              <a:rPr lang="en-US" altLang="zh-CN" sz="1800" b="1" i="1" dirty="0">
                <a:solidFill>
                  <a:srgbClr val="676767"/>
                </a:solidFill>
                <a:latin typeface="Verdana" panose="020B0604030504040204" pitchFamily="34" charset="0"/>
                <a:cs typeface="Times New Roman" panose="02020603050405020304" pitchFamily="18" charset="0"/>
              </a:rPr>
              <a:t>p</a:t>
            </a:r>
            <a:r>
              <a:rPr lang="en-US" altLang="zh-CN" sz="1800" b="1" dirty="0">
                <a:solidFill>
                  <a:srgbClr val="676767"/>
                </a:solidFill>
                <a:latin typeface="Verdana" panose="020B0604030504040204" pitchFamily="34" charset="0"/>
                <a:cs typeface="Times New Roman" panose="02020603050405020304" pitchFamily="18" charset="0"/>
              </a:rPr>
              <a:t>(X)</a:t>
            </a:r>
            <a:r>
              <a:rPr lang="en-US" altLang="zh-CN" sz="1800" dirty="0"/>
              <a:t>。</a:t>
            </a:r>
          </a:p>
          <a:p>
            <a:pPr eaLnBrk="1" hangingPunct="1">
              <a:lnSpc>
                <a:spcPct val="90000"/>
              </a:lnSpc>
            </a:pPr>
            <a:r>
              <a:rPr lang="zh-CN" altLang="en-US" sz="1800" dirty="0"/>
              <a:t>置信度反应了关联规则的可信度</a:t>
            </a:r>
            <a:r>
              <a:rPr lang="zh-CN" altLang="en-US" sz="1800" dirty="0">
                <a:latin typeface="Times New Roman" panose="02020603050405020304" pitchFamily="18" charset="0"/>
              </a:rPr>
              <a:t>—</a:t>
            </a:r>
            <a:r>
              <a:rPr lang="zh-CN" altLang="en-US" sz="1800" dirty="0"/>
              <a:t>购买了项目集</a:t>
            </a:r>
            <a:r>
              <a:rPr lang="en-US" altLang="zh-CN" sz="1800" dirty="0"/>
              <a:t>X</a:t>
            </a:r>
            <a:r>
              <a:rPr lang="zh-CN" altLang="en-US" sz="1800" dirty="0"/>
              <a:t>中的商品的顾客同时也购买了</a:t>
            </a:r>
            <a:r>
              <a:rPr lang="en-US" altLang="zh-CN" sz="1800" dirty="0"/>
              <a:t>Y</a:t>
            </a:r>
            <a:r>
              <a:rPr lang="zh-CN" altLang="en-US" sz="1800" dirty="0"/>
              <a:t>中商品的</a:t>
            </a:r>
            <a:r>
              <a:rPr lang="zh-CN" altLang="en-US" sz="1800" b="1" dirty="0"/>
              <a:t>可能性</a:t>
            </a:r>
            <a:r>
              <a:rPr lang="zh-CN" altLang="en-US" sz="1800" dirty="0"/>
              <a:t>有多大。</a:t>
            </a:r>
          </a:p>
          <a:p>
            <a:pPr eaLnBrk="1" hangingPunct="1">
              <a:lnSpc>
                <a:spcPct val="90000"/>
              </a:lnSpc>
            </a:pPr>
            <a:endParaRPr lang="zh-CN" altLang="en-US" sz="1800" dirty="0"/>
          </a:p>
        </p:txBody>
      </p:sp>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3939483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6433</TotalTime>
  <Words>3388</Words>
  <Application>Microsoft Office PowerPoint</Application>
  <PresentationFormat>全屏显示(16:9)</PresentationFormat>
  <Paragraphs>405</Paragraphs>
  <Slides>34</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PMingLiU</vt:lpstr>
      <vt:lpstr>黑体</vt:lpstr>
      <vt:lpstr>宋体</vt:lpstr>
      <vt:lpstr>微软雅黑</vt:lpstr>
      <vt:lpstr>Arial</vt:lpstr>
      <vt:lpstr>Calibri</vt:lpstr>
      <vt:lpstr>Cambria Math</vt:lpstr>
      <vt:lpstr>Symbol</vt:lpstr>
      <vt:lpstr>Tahoma</vt:lpstr>
      <vt:lpstr>Times New Roman</vt:lpstr>
      <vt:lpstr>Verdana</vt:lpstr>
      <vt:lpstr>Wingdings</vt:lpstr>
      <vt:lpstr>Office 主题</vt:lpstr>
      <vt:lpstr>Worksheet</vt:lpstr>
      <vt:lpstr>PowerPoint 演示文稿</vt:lpstr>
      <vt:lpstr>PowerPoint 演示文稿</vt:lpstr>
      <vt:lpstr>PowerPoint 演示文稿</vt:lpstr>
      <vt:lpstr>什么是关联挖掘?</vt:lpstr>
      <vt:lpstr>关联规则问题的形式化描述项目</vt:lpstr>
      <vt:lpstr>事务</vt:lpstr>
      <vt:lpstr>项目集</vt:lpstr>
      <vt:lpstr>频繁项目集</vt:lpstr>
      <vt:lpstr>支持度和置信度</vt:lpstr>
      <vt:lpstr>PowerPoint 演示文稿</vt:lpstr>
      <vt:lpstr>强关联规则</vt:lpstr>
      <vt:lpstr>关联规则挖掘问题的分解</vt:lpstr>
      <vt:lpstr>强关联规则的产生</vt:lpstr>
      <vt:lpstr>规则度量：支持度与可信度</vt:lpstr>
      <vt:lpstr>关联规则挖掘：路线图</vt:lpstr>
      <vt:lpstr>关联规则挖掘例子</vt:lpstr>
      <vt:lpstr>如何生成候选集</vt:lpstr>
      <vt:lpstr>生成候选集的例子</vt:lpstr>
      <vt:lpstr>Apriori算法例子</vt:lpstr>
      <vt:lpstr>Apriori算法的Python实现</vt:lpstr>
      <vt:lpstr>基于关联分析的服装缺陷管理</vt:lpstr>
      <vt:lpstr>服装缺陷数据提取与预处理</vt:lpstr>
      <vt:lpstr>服装缺陷的部分关联规则</vt:lpstr>
      <vt:lpstr>质量改善计划</vt:lpstr>
      <vt:lpstr>布尔型和数值型关联规则</vt:lpstr>
      <vt:lpstr>挖掘多层关联规则</vt:lpstr>
      <vt:lpstr>多层关联：冗余过滤</vt:lpstr>
      <vt:lpstr>分布式并行Apriori算法（1）</vt:lpstr>
      <vt:lpstr>分布式并行Apriori算法（2）</vt:lpstr>
      <vt:lpstr>分离关联规则</vt:lpstr>
      <vt:lpstr>FP增长算法 </vt:lpstr>
      <vt:lpstr>构造FP树</vt:lpstr>
      <vt:lpstr>利用FP树产生频繁项集 </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admin</cp:lastModifiedBy>
  <cp:revision>824</cp:revision>
  <dcterms:created xsi:type="dcterms:W3CDTF">2013-12-17T01:55:37Z</dcterms:created>
  <dcterms:modified xsi:type="dcterms:W3CDTF">2019-02-14T15:02:48Z</dcterms:modified>
</cp:coreProperties>
</file>