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70" r:id="rId2"/>
    <p:sldId id="275" r:id="rId3"/>
    <p:sldId id="326" r:id="rId4"/>
    <p:sldId id="341" r:id="rId5"/>
    <p:sldId id="350" r:id="rId6"/>
    <p:sldId id="353" r:id="rId7"/>
    <p:sldId id="357" r:id="rId8"/>
    <p:sldId id="358" r:id="rId9"/>
    <p:sldId id="359" r:id="rId10"/>
    <p:sldId id="360" r:id="rId11"/>
    <p:sldId id="361" r:id="rId12"/>
    <p:sldId id="362" r:id="rId13"/>
    <p:sldId id="368" r:id="rId14"/>
    <p:sldId id="369" r:id="rId15"/>
    <p:sldId id="382" r:id="rId16"/>
    <p:sldId id="370" r:id="rId17"/>
    <p:sldId id="383" r:id="rId18"/>
    <p:sldId id="384" r:id="rId19"/>
    <p:sldId id="371" r:id="rId20"/>
    <p:sldId id="386" r:id="rId21"/>
    <p:sldId id="387" r:id="rId22"/>
    <p:sldId id="388" r:id="rId23"/>
    <p:sldId id="389" r:id="rId24"/>
    <p:sldId id="372" r:id="rId25"/>
    <p:sldId id="374" r:id="rId26"/>
    <p:sldId id="394" r:id="rId27"/>
    <p:sldId id="403" r:id="rId28"/>
    <p:sldId id="404" r:id="rId29"/>
    <p:sldId id="395" r:id="rId30"/>
    <p:sldId id="396" r:id="rId31"/>
    <p:sldId id="397" r:id="rId32"/>
    <p:sldId id="398" r:id="rId33"/>
    <p:sldId id="399" r:id="rId34"/>
    <p:sldId id="400" r:id="rId35"/>
    <p:sldId id="401" r:id="rId36"/>
    <p:sldId id="405" r:id="rId37"/>
    <p:sldId id="406" r:id="rId38"/>
    <p:sldId id="402" r:id="rId39"/>
  </p:sldIdLst>
  <p:sldSz cx="9144000" cy="5143500" type="screen16x9"/>
  <p:notesSz cx="6858000" cy="9144000"/>
  <p:defaultTextStyle>
    <a:defPPr>
      <a:defRPr lang="zh-CN"/>
    </a:defPPr>
    <a:lvl1pPr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79646"/>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52" autoAdjust="0"/>
    <p:restoredTop sz="95915" autoAdjust="0"/>
  </p:normalViewPr>
  <p:slideViewPr>
    <p:cSldViewPr snapToGrid="0" snapToObjects="1">
      <p:cViewPr varScale="1">
        <p:scale>
          <a:sx n="87" d="100"/>
          <a:sy n="87" d="100"/>
        </p:scale>
        <p:origin x="-804" y="-9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pPr>
              <a:defRPr/>
            </a:pPr>
            <a:fld id="{CBD1F595-3A9E-4AFB-9409-00EE811EB6B0}" type="datetimeFigureOut">
              <a:rPr lang="zh-CN" altLang="en-US"/>
              <a:pPr>
                <a:defRPr/>
              </a:pPr>
              <a:t>2019/1/16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二级</a:t>
            </a:r>
          </a:p>
          <a:p>
            <a:pPr lvl="2"/>
            <a:r>
              <a:rPr lang="zh-CN" altLang="en-US" noProof="0" smtClean="0"/>
              <a:t>三级</a:t>
            </a:r>
          </a:p>
          <a:p>
            <a:pPr lvl="3"/>
            <a:r>
              <a:rPr lang="zh-CN" altLang="en-US" noProof="0" smtClean="0"/>
              <a:t>四级</a:t>
            </a:r>
          </a:p>
          <a:p>
            <a:pPr lvl="4"/>
            <a:r>
              <a:rPr lang="zh-CN" altLang="en-US" noProof="0" smtClean="0"/>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4A08D6A-97DB-47FF-BEFD-7D6BA57570F1}" type="slidenum">
              <a:rPr lang="zh-CN" altLang="en-US"/>
              <a:pPr>
                <a:defRPr/>
              </a:pPr>
              <a:t>‹#›</a:t>
            </a:fld>
            <a:endParaRPr lang="zh-CN" altLang="en-US"/>
          </a:p>
        </p:txBody>
      </p:sp>
    </p:spTree>
    <p:extLst>
      <p:ext uri="{BB962C8B-B14F-4D97-AF65-F5344CB8AC3E}">
        <p14:creationId xmlns:p14="http://schemas.microsoft.com/office/powerpoint/2010/main" val="184121973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kumimoji="1"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kumimoji="1"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kumimoji="1"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kumimoji="1"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410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BE23BB1E-609A-49A2-A808-03583B95337D}" type="slidenum">
              <a:rPr lang="zh-CN" altLang="en-US" smtClean="0"/>
              <a:pPr/>
              <a:t>1</a:t>
            </a:fld>
            <a:endParaRPr lang="zh-CN" altLang="en-US" smtClean="0"/>
          </a:p>
        </p:txBody>
      </p:sp>
    </p:spTree>
    <p:extLst>
      <p:ext uri="{BB962C8B-B14F-4D97-AF65-F5344CB8AC3E}">
        <p14:creationId xmlns:p14="http://schemas.microsoft.com/office/powerpoint/2010/main" val="140749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31</a:t>
            </a:fld>
            <a:endParaRPr lang="zh-CN" altLang="en-US" smtClean="0"/>
          </a:p>
        </p:txBody>
      </p:sp>
    </p:spTree>
    <p:extLst>
      <p:ext uri="{BB962C8B-B14F-4D97-AF65-F5344CB8AC3E}">
        <p14:creationId xmlns:p14="http://schemas.microsoft.com/office/powerpoint/2010/main" val="2134847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32</a:t>
            </a:fld>
            <a:endParaRPr lang="zh-CN" altLang="en-US" smtClean="0"/>
          </a:p>
        </p:txBody>
      </p:sp>
    </p:spTree>
    <p:extLst>
      <p:ext uri="{BB962C8B-B14F-4D97-AF65-F5344CB8AC3E}">
        <p14:creationId xmlns:p14="http://schemas.microsoft.com/office/powerpoint/2010/main" val="1112596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33</a:t>
            </a:fld>
            <a:endParaRPr lang="zh-CN" altLang="en-US" smtClean="0"/>
          </a:p>
        </p:txBody>
      </p:sp>
    </p:spTree>
    <p:extLst>
      <p:ext uri="{BB962C8B-B14F-4D97-AF65-F5344CB8AC3E}">
        <p14:creationId xmlns:p14="http://schemas.microsoft.com/office/powerpoint/2010/main" val="10772165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34</a:t>
            </a:fld>
            <a:endParaRPr lang="zh-CN" altLang="en-US" smtClean="0"/>
          </a:p>
        </p:txBody>
      </p:sp>
    </p:spTree>
    <p:extLst>
      <p:ext uri="{BB962C8B-B14F-4D97-AF65-F5344CB8AC3E}">
        <p14:creationId xmlns:p14="http://schemas.microsoft.com/office/powerpoint/2010/main" val="450611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35</a:t>
            </a:fld>
            <a:endParaRPr lang="zh-CN" altLang="en-US" smtClean="0"/>
          </a:p>
        </p:txBody>
      </p:sp>
    </p:spTree>
    <p:extLst>
      <p:ext uri="{BB962C8B-B14F-4D97-AF65-F5344CB8AC3E}">
        <p14:creationId xmlns:p14="http://schemas.microsoft.com/office/powerpoint/2010/main" val="1670000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36</a:t>
            </a:fld>
            <a:endParaRPr lang="zh-CN" altLang="en-US" smtClean="0"/>
          </a:p>
        </p:txBody>
      </p:sp>
    </p:spTree>
    <p:extLst>
      <p:ext uri="{BB962C8B-B14F-4D97-AF65-F5344CB8AC3E}">
        <p14:creationId xmlns:p14="http://schemas.microsoft.com/office/powerpoint/2010/main" val="16700000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37</a:t>
            </a:fld>
            <a:endParaRPr lang="zh-CN" altLang="en-US" smtClean="0"/>
          </a:p>
        </p:txBody>
      </p:sp>
    </p:spTree>
    <p:extLst>
      <p:ext uri="{BB962C8B-B14F-4D97-AF65-F5344CB8AC3E}">
        <p14:creationId xmlns:p14="http://schemas.microsoft.com/office/powerpoint/2010/main" val="1670000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2</a:t>
            </a:fld>
            <a:endParaRPr lang="zh-CN" altLang="en-US" smtClean="0"/>
          </a:p>
        </p:txBody>
      </p:sp>
    </p:spTree>
    <p:extLst>
      <p:ext uri="{BB962C8B-B14F-4D97-AF65-F5344CB8AC3E}">
        <p14:creationId xmlns:p14="http://schemas.microsoft.com/office/powerpoint/2010/main" val="1200410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3</a:t>
            </a:fld>
            <a:endParaRPr lang="zh-CN" altLang="en-US" smtClean="0"/>
          </a:p>
        </p:txBody>
      </p:sp>
    </p:spTree>
    <p:extLst>
      <p:ext uri="{BB962C8B-B14F-4D97-AF65-F5344CB8AC3E}">
        <p14:creationId xmlns:p14="http://schemas.microsoft.com/office/powerpoint/2010/main" val="833321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4</a:t>
            </a:fld>
            <a:endParaRPr lang="zh-CN" altLang="en-US" smtClean="0"/>
          </a:p>
        </p:txBody>
      </p:sp>
    </p:spTree>
    <p:extLst>
      <p:ext uri="{BB962C8B-B14F-4D97-AF65-F5344CB8AC3E}">
        <p14:creationId xmlns:p14="http://schemas.microsoft.com/office/powerpoint/2010/main" val="2519395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13</a:t>
            </a:fld>
            <a:endParaRPr lang="zh-CN" altLang="en-US" smtClean="0"/>
          </a:p>
        </p:txBody>
      </p:sp>
    </p:spTree>
    <p:extLst>
      <p:ext uri="{BB962C8B-B14F-4D97-AF65-F5344CB8AC3E}">
        <p14:creationId xmlns:p14="http://schemas.microsoft.com/office/powerpoint/2010/main" val="1282991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25</a:t>
            </a:fld>
            <a:endParaRPr lang="zh-CN" altLang="en-US" smtClean="0"/>
          </a:p>
        </p:txBody>
      </p:sp>
    </p:spTree>
    <p:extLst>
      <p:ext uri="{BB962C8B-B14F-4D97-AF65-F5344CB8AC3E}">
        <p14:creationId xmlns:p14="http://schemas.microsoft.com/office/powerpoint/2010/main" val="2120371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26</a:t>
            </a:fld>
            <a:endParaRPr lang="zh-CN" altLang="en-US" smtClean="0"/>
          </a:p>
        </p:txBody>
      </p:sp>
    </p:spTree>
    <p:extLst>
      <p:ext uri="{BB962C8B-B14F-4D97-AF65-F5344CB8AC3E}">
        <p14:creationId xmlns:p14="http://schemas.microsoft.com/office/powerpoint/2010/main" val="199988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29</a:t>
            </a:fld>
            <a:endParaRPr lang="zh-CN" altLang="en-US" smtClean="0"/>
          </a:p>
        </p:txBody>
      </p:sp>
    </p:spTree>
    <p:extLst>
      <p:ext uri="{BB962C8B-B14F-4D97-AF65-F5344CB8AC3E}">
        <p14:creationId xmlns:p14="http://schemas.microsoft.com/office/powerpoint/2010/main" val="625074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30</a:t>
            </a:fld>
            <a:endParaRPr lang="zh-CN" altLang="en-US" smtClean="0"/>
          </a:p>
        </p:txBody>
      </p:sp>
    </p:spTree>
    <p:extLst>
      <p:ext uri="{BB962C8B-B14F-4D97-AF65-F5344CB8AC3E}">
        <p14:creationId xmlns:p14="http://schemas.microsoft.com/office/powerpoint/2010/main" val="1044574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9E352615-5B88-4AFB-B152-CD531A06BEFF}" type="datetimeFigureOut">
              <a:rPr lang="zh-CN" altLang="en-US"/>
              <a:pPr>
                <a:defRPr/>
              </a:pPr>
              <a:t>2019/1/16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CA866F1B-3E27-40C1-8CE7-1946943F1725}" type="slidenum">
              <a:rPr lang="zh-CN" altLang="en-US"/>
              <a:pPr>
                <a:defRPr/>
              </a:pPr>
              <a:t>‹#›</a:t>
            </a:fld>
            <a:endParaRPr lang="zh-CN" altLang="en-US"/>
          </a:p>
        </p:txBody>
      </p:sp>
    </p:spTree>
    <p:extLst>
      <p:ext uri="{BB962C8B-B14F-4D97-AF65-F5344CB8AC3E}">
        <p14:creationId xmlns:p14="http://schemas.microsoft.com/office/powerpoint/2010/main" val="2824395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915A40D-CEB0-4353-8815-AB5DEA931718}" type="datetimeFigureOut">
              <a:rPr lang="zh-CN" altLang="en-US"/>
              <a:pPr>
                <a:defRPr/>
              </a:pPr>
              <a:t>2019/1/16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A38CB088-D95C-475C-A713-1F19E39F7C8B}" type="slidenum">
              <a:rPr lang="zh-CN" altLang="en-US"/>
              <a:pPr>
                <a:defRPr/>
              </a:pPr>
              <a:t>‹#›</a:t>
            </a:fld>
            <a:endParaRPr lang="zh-CN" altLang="en-US"/>
          </a:p>
        </p:txBody>
      </p:sp>
    </p:spTree>
    <p:extLst>
      <p:ext uri="{BB962C8B-B14F-4D97-AF65-F5344CB8AC3E}">
        <p14:creationId xmlns:p14="http://schemas.microsoft.com/office/powerpoint/2010/main" val="1192039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9F29064-3124-49DB-AE6C-BEB15672E674}" type="datetimeFigureOut">
              <a:rPr lang="zh-CN" altLang="en-US"/>
              <a:pPr>
                <a:defRPr/>
              </a:pPr>
              <a:t>2019/1/16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D1050CC0-5EC7-48A9-915E-FC046C222C4A}" type="slidenum">
              <a:rPr lang="zh-CN" altLang="en-US"/>
              <a:pPr>
                <a:defRPr/>
              </a:pPr>
              <a:t>‹#›</a:t>
            </a:fld>
            <a:endParaRPr lang="zh-CN" altLang="en-US"/>
          </a:p>
        </p:txBody>
      </p:sp>
    </p:spTree>
    <p:extLst>
      <p:ext uri="{BB962C8B-B14F-4D97-AF65-F5344CB8AC3E}">
        <p14:creationId xmlns:p14="http://schemas.microsoft.com/office/powerpoint/2010/main" val="2767482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0F34D6F-F29A-4B09-B655-E0971D462D4D}" type="datetimeFigureOut">
              <a:rPr lang="zh-CN" altLang="en-US"/>
              <a:pPr>
                <a:defRPr/>
              </a:pPr>
              <a:t>2019/1/16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E4318774-2AFB-4BC6-A124-21C0A835992E}" type="slidenum">
              <a:rPr lang="zh-CN" altLang="en-US"/>
              <a:pPr>
                <a:defRPr/>
              </a:pPr>
              <a:t>‹#›</a:t>
            </a:fld>
            <a:endParaRPr lang="zh-CN" altLang="en-US"/>
          </a:p>
        </p:txBody>
      </p:sp>
    </p:spTree>
    <p:extLst>
      <p:ext uri="{BB962C8B-B14F-4D97-AF65-F5344CB8AC3E}">
        <p14:creationId xmlns:p14="http://schemas.microsoft.com/office/powerpoint/2010/main" val="4294795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1B1F3E00-598D-4619-AC09-1B2F4CAF0CFA}" type="datetimeFigureOut">
              <a:rPr lang="zh-CN" altLang="en-US"/>
              <a:pPr>
                <a:defRPr/>
              </a:pPr>
              <a:t>2019/1/16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11394C03-1A74-40E1-A2C7-14AF901EAAEA}" type="slidenum">
              <a:rPr lang="zh-CN" altLang="en-US"/>
              <a:pPr>
                <a:defRPr/>
              </a:pPr>
              <a:t>‹#›</a:t>
            </a:fld>
            <a:endParaRPr lang="zh-CN" altLang="en-US"/>
          </a:p>
        </p:txBody>
      </p:sp>
    </p:spTree>
    <p:extLst>
      <p:ext uri="{BB962C8B-B14F-4D97-AF65-F5344CB8AC3E}">
        <p14:creationId xmlns:p14="http://schemas.microsoft.com/office/powerpoint/2010/main" val="1236252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日期占位符 3"/>
          <p:cNvSpPr>
            <a:spLocks noGrp="1"/>
          </p:cNvSpPr>
          <p:nvPr>
            <p:ph type="dt" sz="half" idx="10"/>
          </p:nvPr>
        </p:nvSpPr>
        <p:spPr/>
        <p:txBody>
          <a:bodyPr/>
          <a:lstStyle>
            <a:lvl1pPr>
              <a:defRPr/>
            </a:lvl1pPr>
          </a:lstStyle>
          <a:p>
            <a:pPr>
              <a:defRPr/>
            </a:pPr>
            <a:fld id="{9C465D57-868B-4329-B219-A3D0CF0F82FD}" type="datetimeFigureOut">
              <a:rPr lang="zh-CN" altLang="en-US"/>
              <a:pPr>
                <a:defRPr/>
              </a:pPr>
              <a:t>2019/1/16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7CDCE52D-9EC0-46FA-BD32-BFD5F9EDEFEA}" type="slidenum">
              <a:rPr lang="zh-CN" altLang="en-US"/>
              <a:pPr>
                <a:defRPr/>
              </a:pPr>
              <a:t>‹#›</a:t>
            </a:fld>
            <a:endParaRPr lang="zh-CN" altLang="en-US"/>
          </a:p>
        </p:txBody>
      </p:sp>
    </p:spTree>
    <p:extLst>
      <p:ext uri="{BB962C8B-B14F-4D97-AF65-F5344CB8AC3E}">
        <p14:creationId xmlns:p14="http://schemas.microsoft.com/office/powerpoint/2010/main" val="566055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A03843E-C564-478B-99FB-609A152B93F5}" type="datetimeFigureOut">
              <a:rPr lang="zh-CN" altLang="en-US"/>
              <a:pPr>
                <a:defRPr/>
              </a:pPr>
              <a:t>2019/1/16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幻灯片编号占位符 5"/>
          <p:cNvSpPr>
            <a:spLocks noGrp="1"/>
          </p:cNvSpPr>
          <p:nvPr>
            <p:ph type="sldNum" sz="quarter" idx="12"/>
          </p:nvPr>
        </p:nvSpPr>
        <p:spPr/>
        <p:txBody>
          <a:bodyPr/>
          <a:lstStyle>
            <a:lvl1pPr>
              <a:defRPr/>
            </a:lvl1pPr>
          </a:lstStyle>
          <a:p>
            <a:pPr>
              <a:defRPr/>
            </a:pPr>
            <a:fld id="{F059F594-FCA3-413B-AE4D-644B3718CE7D}" type="slidenum">
              <a:rPr lang="zh-CN" altLang="en-US"/>
              <a:pPr>
                <a:defRPr/>
              </a:pPr>
              <a:t>‹#›</a:t>
            </a:fld>
            <a:endParaRPr lang="zh-CN" altLang="en-US"/>
          </a:p>
        </p:txBody>
      </p:sp>
    </p:spTree>
    <p:extLst>
      <p:ext uri="{BB962C8B-B14F-4D97-AF65-F5344CB8AC3E}">
        <p14:creationId xmlns:p14="http://schemas.microsoft.com/office/powerpoint/2010/main" val="262582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002917F-96E4-4EC6-BDCE-C61C21F34681}" type="datetimeFigureOut">
              <a:rPr lang="zh-CN" altLang="en-US"/>
              <a:pPr>
                <a:defRPr/>
              </a:pPr>
              <a:t>2019/1/16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幻灯片编号占位符 5"/>
          <p:cNvSpPr>
            <a:spLocks noGrp="1"/>
          </p:cNvSpPr>
          <p:nvPr>
            <p:ph type="sldNum" sz="quarter" idx="12"/>
          </p:nvPr>
        </p:nvSpPr>
        <p:spPr/>
        <p:txBody>
          <a:bodyPr/>
          <a:lstStyle>
            <a:lvl1pPr>
              <a:defRPr/>
            </a:lvl1pPr>
          </a:lstStyle>
          <a:p>
            <a:pPr>
              <a:defRPr/>
            </a:pPr>
            <a:fld id="{DF5E0131-C8F4-4B80-9026-6BDE42ACBA1A}" type="slidenum">
              <a:rPr lang="zh-CN" altLang="en-US"/>
              <a:pPr>
                <a:defRPr/>
              </a:pPr>
              <a:t>‹#›</a:t>
            </a:fld>
            <a:endParaRPr lang="zh-CN" altLang="en-US"/>
          </a:p>
        </p:txBody>
      </p:sp>
    </p:spTree>
    <p:extLst>
      <p:ext uri="{BB962C8B-B14F-4D97-AF65-F5344CB8AC3E}">
        <p14:creationId xmlns:p14="http://schemas.microsoft.com/office/powerpoint/2010/main" val="437586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D301CEE-699B-4141-894F-943543098FD1}" type="datetimeFigureOut">
              <a:rPr lang="zh-CN" altLang="en-US"/>
              <a:pPr>
                <a:defRPr/>
              </a:pPr>
              <a:t>2019/1/16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幻灯片编号占位符 5"/>
          <p:cNvSpPr>
            <a:spLocks noGrp="1"/>
          </p:cNvSpPr>
          <p:nvPr>
            <p:ph type="sldNum" sz="quarter" idx="12"/>
          </p:nvPr>
        </p:nvSpPr>
        <p:spPr/>
        <p:txBody>
          <a:bodyPr/>
          <a:lstStyle>
            <a:lvl1pPr>
              <a:defRPr/>
            </a:lvl1pPr>
          </a:lstStyle>
          <a:p>
            <a:pPr>
              <a:defRPr/>
            </a:pPr>
            <a:fld id="{2B7868E7-D5D9-4E56-BB70-8497262E42C4}" type="slidenum">
              <a:rPr lang="zh-CN" altLang="en-US"/>
              <a:pPr>
                <a:defRPr/>
              </a:pPr>
              <a:t>‹#›</a:t>
            </a:fld>
            <a:endParaRPr lang="zh-CN" altLang="en-US"/>
          </a:p>
        </p:txBody>
      </p:sp>
    </p:spTree>
    <p:extLst>
      <p:ext uri="{BB962C8B-B14F-4D97-AF65-F5344CB8AC3E}">
        <p14:creationId xmlns:p14="http://schemas.microsoft.com/office/powerpoint/2010/main" val="1065015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29113E6-28E9-4FA0-950B-F5DFB2DE8A3C}" type="datetimeFigureOut">
              <a:rPr lang="zh-CN" altLang="en-US"/>
              <a:pPr>
                <a:defRPr/>
              </a:pPr>
              <a:t>2019/1/16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DB826BA7-9D41-40EB-8309-A41812C863F2}" type="slidenum">
              <a:rPr lang="zh-CN" altLang="en-US"/>
              <a:pPr>
                <a:defRPr/>
              </a:pPr>
              <a:t>‹#›</a:t>
            </a:fld>
            <a:endParaRPr lang="zh-CN" altLang="en-US"/>
          </a:p>
        </p:txBody>
      </p:sp>
    </p:spTree>
    <p:extLst>
      <p:ext uri="{BB962C8B-B14F-4D97-AF65-F5344CB8AC3E}">
        <p14:creationId xmlns:p14="http://schemas.microsoft.com/office/powerpoint/2010/main" val="3186069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4984F26-13DD-454C-B715-46E0AB1A29E1}" type="datetimeFigureOut">
              <a:rPr lang="zh-CN" altLang="en-US"/>
              <a:pPr>
                <a:defRPr/>
              </a:pPr>
              <a:t>2019/1/16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21FE3C7D-62D2-4F03-9F96-6EAD0A08E381}" type="slidenum">
              <a:rPr lang="zh-CN" altLang="en-US"/>
              <a:pPr>
                <a:defRPr/>
              </a:pPr>
              <a:t>‹#›</a:t>
            </a:fld>
            <a:endParaRPr lang="zh-CN" altLang="en-US"/>
          </a:p>
        </p:txBody>
      </p:sp>
    </p:spTree>
    <p:extLst>
      <p:ext uri="{BB962C8B-B14F-4D97-AF65-F5344CB8AC3E}">
        <p14:creationId xmlns:p14="http://schemas.microsoft.com/office/powerpoint/2010/main" val="667998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ea typeface="宋体" pitchFamily="2" charset="-122"/>
              </a:defRPr>
            </a:lvl1pPr>
          </a:lstStyle>
          <a:p>
            <a:pPr>
              <a:defRPr/>
            </a:pPr>
            <a:fld id="{6AA6EB28-9653-41F9-B7F4-349140C90BE1}" type="datetimeFigureOut">
              <a:rPr lang="zh-CN" altLang="en-US"/>
              <a:pPr>
                <a:defRPr/>
              </a:pPr>
              <a:t>2019/1/16</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幻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830A8E31-C401-4CEC-A97B-17FAC71BC97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defRPr kumimoji="1" sz="4400" kern="1200">
          <a:solidFill>
            <a:schemeClr val="tx1"/>
          </a:solidFill>
          <a:latin typeface="+mj-lt"/>
          <a:ea typeface="+mj-ea"/>
          <a:cs typeface="+mj-cs"/>
        </a:defRPr>
      </a:lvl1pPr>
      <a:lvl2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2pPr>
      <a:lvl3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3pPr>
      <a:lvl4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4pPr>
      <a:lvl5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5pPr>
      <a:lvl6pPr marL="457200" algn="ctr" defTabSz="457200" rtl="0" fontAlgn="base">
        <a:spcBef>
          <a:spcPct val="0"/>
        </a:spcBef>
        <a:spcAft>
          <a:spcPct val="0"/>
        </a:spcAft>
        <a:defRPr kumimoji="1" sz="4400">
          <a:solidFill>
            <a:schemeClr val="tx1"/>
          </a:solidFill>
          <a:latin typeface="Calibri" pitchFamily="34" charset="0"/>
          <a:ea typeface="宋体" pitchFamily="2" charset="-122"/>
        </a:defRPr>
      </a:lvl6pPr>
      <a:lvl7pPr marL="914400" algn="ctr" defTabSz="457200" rtl="0" fontAlgn="base">
        <a:spcBef>
          <a:spcPct val="0"/>
        </a:spcBef>
        <a:spcAft>
          <a:spcPct val="0"/>
        </a:spcAft>
        <a:defRPr kumimoji="1" sz="4400">
          <a:solidFill>
            <a:schemeClr val="tx1"/>
          </a:solidFill>
          <a:latin typeface="Calibri" pitchFamily="34" charset="0"/>
          <a:ea typeface="宋体" pitchFamily="2" charset="-122"/>
        </a:defRPr>
      </a:lvl7pPr>
      <a:lvl8pPr marL="1371600" algn="ctr" defTabSz="457200" rtl="0" fontAlgn="base">
        <a:spcBef>
          <a:spcPct val="0"/>
        </a:spcBef>
        <a:spcAft>
          <a:spcPct val="0"/>
        </a:spcAft>
        <a:defRPr kumimoji="1" sz="4400">
          <a:solidFill>
            <a:schemeClr val="tx1"/>
          </a:solidFill>
          <a:latin typeface="Calibri" pitchFamily="34" charset="0"/>
          <a:ea typeface="宋体" pitchFamily="2" charset="-122"/>
        </a:defRPr>
      </a:lvl8pPr>
      <a:lvl9pPr marL="1828800" algn="ctr" defTabSz="457200" rtl="0" fontAlgn="base">
        <a:spcBef>
          <a:spcPct val="0"/>
        </a:spcBef>
        <a:spcAft>
          <a:spcPct val="0"/>
        </a:spcAft>
        <a:defRPr kumimoji="1" sz="4400">
          <a:solidFill>
            <a:schemeClr val="tx1"/>
          </a:solidFill>
          <a:latin typeface="Calibri" pitchFamily="34" charset="0"/>
          <a:ea typeface="宋体" pitchFamily="2"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2052" name="矩形 2"/>
          <p:cNvSpPr>
            <a:spLocks noChangeArrowheads="1"/>
          </p:cNvSpPr>
          <p:nvPr/>
        </p:nvSpPr>
        <p:spPr bwMode="auto">
          <a:xfrm>
            <a:off x="3540124" y="738423"/>
            <a:ext cx="55086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宋体" pitchFamily="2" charset="-122"/>
              </a:defRPr>
            </a:lvl1pPr>
            <a:lvl2pPr marL="742950" indent="-285750">
              <a:defRPr kumimoji="1">
                <a:solidFill>
                  <a:schemeClr val="tx1"/>
                </a:solidFill>
                <a:latin typeface="Calibri" pitchFamily="34" charset="0"/>
                <a:ea typeface="宋体" pitchFamily="2" charset="-122"/>
              </a:defRPr>
            </a:lvl2pPr>
            <a:lvl3pPr marL="1143000" indent="-228600">
              <a:defRPr kumimoji="1">
                <a:solidFill>
                  <a:schemeClr val="tx1"/>
                </a:solidFill>
                <a:latin typeface="Calibri" pitchFamily="34" charset="0"/>
                <a:ea typeface="宋体" pitchFamily="2" charset="-122"/>
              </a:defRPr>
            </a:lvl3pPr>
            <a:lvl4pPr marL="1600200" indent="-228600">
              <a:defRPr kumimoji="1">
                <a:solidFill>
                  <a:schemeClr val="tx1"/>
                </a:solidFill>
                <a:latin typeface="Calibri" pitchFamily="34" charset="0"/>
                <a:ea typeface="宋体" pitchFamily="2" charset="-122"/>
              </a:defRPr>
            </a:lvl4pPr>
            <a:lvl5pPr marL="2057400" indent="-228600">
              <a:defRPr kumimoji="1">
                <a:solidFill>
                  <a:schemeClr val="tx1"/>
                </a:solidFill>
                <a:latin typeface="Calibri" pitchFamily="34" charset="0"/>
                <a:ea typeface="宋体" pitchFamily="2" charset="-122"/>
              </a:defRPr>
            </a:lvl5pPr>
            <a:lvl6pPr marL="25146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6pPr>
            <a:lvl7pPr marL="29718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7pPr>
            <a:lvl8pPr marL="34290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8pPr>
            <a:lvl9pPr marL="38862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9pPr>
          </a:lstStyle>
          <a:p>
            <a:pPr algn="ctr" eaLnBrk="1" hangingPunct="1">
              <a:defRPr/>
            </a:pPr>
            <a:r>
              <a:rPr lang="zh-CN" altLang="en-US"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rPr>
              <a:t>机器学习</a:t>
            </a:r>
            <a:endParaRPr lang="en-US" altLang="zh-CN"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endParaRPr>
          </a:p>
          <a:p>
            <a:pPr algn="ctr" eaLnBrk="1" hangingPunct="1">
              <a:defRPr/>
            </a:pPr>
            <a:r>
              <a:rPr lang="zh-CN" altLang="en-US"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rPr>
              <a:t>分布式机器学习</a:t>
            </a:r>
            <a:endParaRPr lang="zh-CN" altLang="en-US" sz="2800" b="1" dirty="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endParaRPr>
          </a:p>
        </p:txBody>
      </p:sp>
      <p:sp>
        <p:nvSpPr>
          <p:cNvPr id="3076" name="TextBox 1"/>
          <p:cNvSpPr txBox="1">
            <a:spLocks noChangeArrowheads="1"/>
          </p:cNvSpPr>
          <p:nvPr/>
        </p:nvSpPr>
        <p:spPr bwMode="auto">
          <a:xfrm>
            <a:off x="4487863" y="2085975"/>
            <a:ext cx="3076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en-US" sz="1800" b="1">
                <a:latin typeface="微软雅黑" panose="020B0503020204020204" pitchFamily="34" charset="-122"/>
                <a:ea typeface="微软雅黑" panose="020B0503020204020204" pitchFamily="34" charset="-122"/>
              </a:rPr>
              <a:t>复旦大学  </a:t>
            </a:r>
            <a:r>
              <a:rPr lang="zh-CN" altLang="en-US" b="1">
                <a:latin typeface="微软雅黑" panose="020B0503020204020204" pitchFamily="34" charset="-122"/>
                <a:ea typeface="微软雅黑" panose="020B0503020204020204" pitchFamily="34" charset="-122"/>
              </a:rPr>
              <a:t>赵卫东</a:t>
            </a:r>
            <a:r>
              <a:rPr lang="zh-CN" altLang="en-US" sz="1800" b="1">
                <a:latin typeface="微软雅黑" panose="020B0503020204020204" pitchFamily="34" charset="-122"/>
                <a:ea typeface="微软雅黑" panose="020B0503020204020204" pitchFamily="34" charset="-122"/>
              </a:rPr>
              <a:t>  博士</a:t>
            </a:r>
            <a:endParaRPr lang="en-US" altLang="zh-CN" sz="1800" b="1">
              <a:latin typeface="微软雅黑" panose="020B0503020204020204" pitchFamily="34" charset="-122"/>
              <a:ea typeface="微软雅黑" panose="020B0503020204020204" pitchFamily="34" charset="-122"/>
            </a:endParaRPr>
          </a:p>
        </p:txBody>
      </p:sp>
      <p:sp>
        <p:nvSpPr>
          <p:cNvPr id="3" name="TextBox 2"/>
          <p:cNvSpPr txBox="1"/>
          <p:nvPr/>
        </p:nvSpPr>
        <p:spPr>
          <a:xfrm>
            <a:off x="5272088" y="2755900"/>
            <a:ext cx="2152650" cy="307975"/>
          </a:xfrm>
          <a:prstGeom prst="rect">
            <a:avLst/>
          </a:prstGeom>
          <a:noFill/>
        </p:spPr>
        <p:txBody>
          <a:bodyPr wrap="none">
            <a:spAutoFit/>
          </a:bodyPr>
          <a:lstStyle/>
          <a:p>
            <a:pPr>
              <a:defRPr/>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wdzhao@fudan.edu.cn</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078" name="Picture 9" descr="http://homepage.fudan.edu.cn/wdzhao/files/2011/06/%E6%97%A0%E6%A0%87%E9%A2%98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9425" y="3063875"/>
            <a:ext cx="1470025"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8"/>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80621" y="457200"/>
            <a:ext cx="2585357"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92709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400" dirty="0" smtClean="0"/>
              <a:t>参数平均</a:t>
            </a:r>
            <a:endParaRPr kumimoji="0" lang="zh-CN" altLang="en-US" sz="14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80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r>
              <a:rPr lang="zh-CN" altLang="en-US" sz="1800" dirty="0" smtClean="0">
                <a:solidFill>
                  <a:srgbClr val="000000"/>
                </a:solidFill>
              </a:rPr>
              <a:t>参数平均是在每次训练迭代完成后计算各节点各模型参数平均值，这一方法操作简单，主要依赖网络同步更新，如果更新频率较慢会导致参数差别较大，平均之后的模型参数的局部差异化被抵消，效果较差，影响模型的精确性。反之，如果更新较快，对网络压力较大，通信和同步的成本较高，所以在应用中需要结合模型复杂度和优化方法进行平衡。</a:t>
            </a:r>
          </a:p>
        </p:txBody>
      </p:sp>
    </p:spTree>
    <p:extLst>
      <p:ext uri="{BB962C8B-B14F-4D97-AF65-F5344CB8AC3E}">
        <p14:creationId xmlns:p14="http://schemas.microsoft.com/office/powerpoint/2010/main" val="8146798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4496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400" dirty="0" smtClean="0"/>
              <a:t>异步梯度下降</a:t>
            </a:r>
            <a:endParaRPr kumimoji="0" lang="zh-CN" altLang="en-US" sz="14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80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r>
              <a:rPr lang="zh-CN" altLang="en-US" sz="1800" dirty="0" smtClean="0">
                <a:solidFill>
                  <a:srgbClr val="000000"/>
                </a:solidFill>
              </a:rPr>
              <a:t>异步梯度下降是一种基于更新的数据并行化，它传递的是模型训练过程中的梯度、动量等信息，而没有直接传递参数值，这样一方面可以减少传输数据量，提高网络传输效率；另一方面不同计算节点通过共享梯度，可以提高模型收敛速度。该方法的不足之处在于会随着引入参数数量的增多出现梯度值过时的问题。</a:t>
            </a:r>
          </a:p>
        </p:txBody>
      </p:sp>
    </p:spTree>
    <p:extLst>
      <p:ext uri="{BB962C8B-B14F-4D97-AF65-F5344CB8AC3E}">
        <p14:creationId xmlns:p14="http://schemas.microsoft.com/office/powerpoint/2010/main" val="1471310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2" y="430213"/>
            <a:ext cx="1127396"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smtClean="0"/>
              <a:t>混合并行</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80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r>
              <a:rPr lang="zh-CN" altLang="en-US" sz="1800" dirty="0" smtClean="0">
                <a:solidFill>
                  <a:srgbClr val="000000"/>
                </a:solidFill>
              </a:rPr>
              <a:t>混合并行的方式是指综合应用模型并行和数据并行，在训练集群的设计中，将上述两种方式进行合并，各取所长，形成互补。例如，可以在同一台机器上采用模型并行化，在</a:t>
            </a:r>
            <a:r>
              <a:rPr lang="en-US" altLang="zh-CN" sz="1800" dirty="0" smtClean="0">
                <a:solidFill>
                  <a:srgbClr val="000000"/>
                </a:solidFill>
              </a:rPr>
              <a:t>GPU</a:t>
            </a:r>
            <a:r>
              <a:rPr lang="zh-CN" altLang="en-US" sz="1800" dirty="0" smtClean="0">
                <a:solidFill>
                  <a:srgbClr val="000000"/>
                </a:solidFill>
              </a:rPr>
              <a:t>和</a:t>
            </a:r>
            <a:r>
              <a:rPr lang="en-US" altLang="zh-CN" sz="1800" dirty="0" smtClean="0">
                <a:solidFill>
                  <a:srgbClr val="000000"/>
                </a:solidFill>
              </a:rPr>
              <a:t>CPU</a:t>
            </a:r>
            <a:r>
              <a:rPr lang="zh-CN" altLang="en-US" sz="1800" dirty="0" smtClean="0">
                <a:solidFill>
                  <a:srgbClr val="000000"/>
                </a:solidFill>
              </a:rPr>
              <a:t>之间使用模型并行。然后在机器之间采用数据并行化，将数据分配在不同的机器上，既实现了计算资源利用的最大化，也减少了数据分发的压力。</a:t>
            </a:r>
          </a:p>
        </p:txBody>
      </p:sp>
    </p:spTree>
    <p:extLst>
      <p:ext uri="{BB962C8B-B14F-4D97-AF65-F5344CB8AC3E}">
        <p14:creationId xmlns:p14="http://schemas.microsoft.com/office/powerpoint/2010/main" val="5941432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962501"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分布式</a:t>
            </a:r>
            <a:r>
              <a:rPr kumimoji="0" lang="zh-CN" altLang="en-US" sz="2400" smtClean="0">
                <a:solidFill>
                  <a:schemeClr val="bg1"/>
                </a:solidFill>
                <a:latin typeface="微软雅黑" panose="020B0503020204020204" pitchFamily="34" charset="-122"/>
                <a:ea typeface="微软雅黑" panose="020B0503020204020204" pitchFamily="34" charset="-122"/>
              </a:rPr>
              <a:t>机器学习框架</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21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a:solidFill>
                <a:srgbClr val="000000"/>
              </a:solidFill>
            </a:endParaRPr>
          </a:p>
          <a:p>
            <a:r>
              <a:rPr lang="zh-CN" altLang="en-US" sz="1800" dirty="0" smtClean="0">
                <a:solidFill>
                  <a:srgbClr val="000000"/>
                </a:solidFill>
              </a:rPr>
              <a:t>分布式机器学习是机器学习领域的一大主要研究方向，其中</a:t>
            </a:r>
            <a:r>
              <a:rPr lang="en-US" altLang="zh-CN" sz="1800" dirty="0" err="1" smtClean="0">
                <a:solidFill>
                  <a:srgbClr val="000000"/>
                </a:solidFill>
              </a:rPr>
              <a:t>MapReduce</a:t>
            </a:r>
            <a:r>
              <a:rPr lang="zh-CN" altLang="en-US" sz="1800" dirty="0" smtClean="0">
                <a:solidFill>
                  <a:srgbClr val="000000"/>
                </a:solidFill>
              </a:rPr>
              <a:t>适合做离线计算，</a:t>
            </a:r>
            <a:r>
              <a:rPr lang="en-US" altLang="zh-CN" sz="1800" dirty="0" smtClean="0">
                <a:solidFill>
                  <a:srgbClr val="000000"/>
                </a:solidFill>
              </a:rPr>
              <a:t>Storm</a:t>
            </a:r>
            <a:r>
              <a:rPr lang="zh-CN" altLang="en-US" sz="1800" dirty="0" smtClean="0">
                <a:solidFill>
                  <a:srgbClr val="000000"/>
                </a:solidFill>
              </a:rPr>
              <a:t>适合做流式计算，</a:t>
            </a:r>
            <a:r>
              <a:rPr lang="en-US" altLang="zh-CN" sz="1800" dirty="0" smtClean="0">
                <a:solidFill>
                  <a:srgbClr val="000000"/>
                </a:solidFill>
              </a:rPr>
              <a:t>Spark</a:t>
            </a:r>
            <a:r>
              <a:rPr lang="zh-CN" altLang="en-US" sz="1800" dirty="0" smtClean="0">
                <a:solidFill>
                  <a:srgbClr val="000000"/>
                </a:solidFill>
              </a:rPr>
              <a:t>是内存计算框架，能快速得到计算结果。分布式机器学习平台归类为三种基本设计方法：基本数据流、参数服务器模型以及高级数据流。基于这三种方法来介绍分布式机器学习框架。</a:t>
            </a:r>
          </a:p>
          <a:p>
            <a:endParaRPr lang="en-US" altLang="zh-CN" sz="1800" dirty="0" smtClean="0">
              <a:solidFill>
                <a:srgbClr val="000000"/>
              </a:solidFill>
            </a:endParaRPr>
          </a:p>
        </p:txBody>
      </p:sp>
    </p:spTree>
    <p:extLst>
      <p:ext uri="{BB962C8B-B14F-4D97-AF65-F5344CB8AC3E}">
        <p14:creationId xmlns:p14="http://schemas.microsoft.com/office/powerpoint/2010/main" val="560617228"/>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2224676"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err="1" smtClean="0"/>
              <a:t>MapReduce</a:t>
            </a:r>
            <a:r>
              <a:rPr kumimoji="0" lang="zh-CN" altLang="en-US" dirty="0" smtClean="0"/>
              <a:t>编程模型</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err="1" smtClean="0">
                <a:solidFill>
                  <a:srgbClr val="000000"/>
                </a:solidFill>
              </a:rPr>
              <a:t>MapReduce</a:t>
            </a:r>
            <a:r>
              <a:rPr lang="zh-CN" altLang="en-US" sz="1800" dirty="0" smtClean="0">
                <a:solidFill>
                  <a:srgbClr val="000000"/>
                </a:solidFill>
              </a:rPr>
              <a:t>是一个能处理和生成超大数据集的算法模型，该架构能够在大量硬件配置不高的计算机上实现并行化处理，这一编程模型结合用户自定义的</a:t>
            </a:r>
            <a:r>
              <a:rPr lang="en-US" altLang="zh-CN" sz="1800" dirty="0" smtClean="0">
                <a:solidFill>
                  <a:srgbClr val="000000"/>
                </a:solidFill>
              </a:rPr>
              <a:t>Map</a:t>
            </a:r>
            <a:r>
              <a:rPr lang="zh-CN" altLang="en-US" sz="1800" dirty="0" smtClean="0">
                <a:solidFill>
                  <a:srgbClr val="000000"/>
                </a:solidFill>
              </a:rPr>
              <a:t>和</a:t>
            </a:r>
            <a:r>
              <a:rPr lang="en-US" altLang="zh-CN" sz="1800" dirty="0" smtClean="0">
                <a:solidFill>
                  <a:srgbClr val="000000"/>
                </a:solidFill>
              </a:rPr>
              <a:t>Reduce</a:t>
            </a:r>
            <a:r>
              <a:rPr lang="zh-CN" altLang="en-US" sz="1800" dirty="0" smtClean="0">
                <a:solidFill>
                  <a:srgbClr val="000000"/>
                </a:solidFill>
              </a:rPr>
              <a:t>函数。</a:t>
            </a:r>
            <a:r>
              <a:rPr lang="en-US" altLang="zh-CN" sz="1800" dirty="0" smtClean="0">
                <a:solidFill>
                  <a:srgbClr val="000000"/>
                </a:solidFill>
              </a:rPr>
              <a:t>Map</a:t>
            </a:r>
            <a:r>
              <a:rPr lang="zh-CN" altLang="en-US" sz="1800" dirty="0" smtClean="0">
                <a:solidFill>
                  <a:srgbClr val="000000"/>
                </a:solidFill>
              </a:rPr>
              <a:t>函数处理一个输入的基于</a:t>
            </a:r>
            <a:r>
              <a:rPr lang="en-US" altLang="zh-CN" sz="1800" dirty="0" smtClean="0">
                <a:solidFill>
                  <a:srgbClr val="000000"/>
                </a:solidFill>
              </a:rPr>
              <a:t>&lt;</a:t>
            </a:r>
            <a:r>
              <a:rPr lang="en-US" altLang="zh-CN" sz="1800" dirty="0" err="1" smtClean="0">
                <a:solidFill>
                  <a:srgbClr val="000000"/>
                </a:solidFill>
              </a:rPr>
              <a:t>Key,value</a:t>
            </a:r>
            <a:r>
              <a:rPr lang="en-US" altLang="zh-CN" sz="1800" dirty="0" smtClean="0">
                <a:solidFill>
                  <a:srgbClr val="000000"/>
                </a:solidFill>
              </a:rPr>
              <a:t>&gt;</a:t>
            </a:r>
            <a:r>
              <a:rPr lang="zh-CN" altLang="en-US" sz="1800" dirty="0" smtClean="0">
                <a:solidFill>
                  <a:srgbClr val="000000"/>
                </a:solidFill>
              </a:rPr>
              <a:t>对的集合，输出中间基于</a:t>
            </a:r>
            <a:r>
              <a:rPr lang="en-US" altLang="zh-CN" sz="1800" dirty="0" smtClean="0">
                <a:solidFill>
                  <a:srgbClr val="000000"/>
                </a:solidFill>
              </a:rPr>
              <a:t>&lt;</a:t>
            </a:r>
            <a:r>
              <a:rPr lang="en-US" altLang="zh-CN" sz="1800" dirty="0" err="1" smtClean="0">
                <a:solidFill>
                  <a:srgbClr val="000000"/>
                </a:solidFill>
              </a:rPr>
              <a:t>Key,value</a:t>
            </a:r>
            <a:r>
              <a:rPr lang="en-US" altLang="zh-CN" sz="1800" dirty="0" smtClean="0">
                <a:solidFill>
                  <a:srgbClr val="000000"/>
                </a:solidFill>
              </a:rPr>
              <a:t>&gt;</a:t>
            </a:r>
            <a:r>
              <a:rPr lang="zh-CN" altLang="en-US" sz="1800" dirty="0" smtClean="0">
                <a:solidFill>
                  <a:srgbClr val="000000"/>
                </a:solidFill>
              </a:rPr>
              <a:t>对的集合，</a:t>
            </a:r>
            <a:r>
              <a:rPr lang="en-US" altLang="zh-CN" sz="1800" dirty="0" smtClean="0">
                <a:solidFill>
                  <a:srgbClr val="000000"/>
                </a:solidFill>
              </a:rPr>
              <a:t>Reduce</a:t>
            </a:r>
            <a:r>
              <a:rPr lang="zh-CN" altLang="en-US" sz="1800" dirty="0" smtClean="0">
                <a:solidFill>
                  <a:srgbClr val="000000"/>
                </a:solidFill>
              </a:rPr>
              <a:t>函数是将所有具有相同</a:t>
            </a:r>
            <a:r>
              <a:rPr lang="en-US" altLang="zh-CN" sz="1800" dirty="0" smtClean="0">
                <a:solidFill>
                  <a:srgbClr val="000000"/>
                </a:solidFill>
              </a:rPr>
              <a:t>key</a:t>
            </a:r>
            <a:r>
              <a:rPr lang="zh-CN" altLang="en-US" sz="1800" dirty="0" smtClean="0">
                <a:solidFill>
                  <a:srgbClr val="000000"/>
                </a:solidFill>
              </a:rPr>
              <a:t>值的</a:t>
            </a:r>
            <a:r>
              <a:rPr lang="en-US" altLang="zh-CN" sz="1800" dirty="0" smtClean="0">
                <a:solidFill>
                  <a:srgbClr val="000000"/>
                </a:solidFill>
              </a:rPr>
              <a:t>value</a:t>
            </a:r>
            <a:r>
              <a:rPr lang="zh-CN" altLang="en-US" sz="1800" dirty="0" smtClean="0">
                <a:solidFill>
                  <a:srgbClr val="000000"/>
                </a:solidFill>
              </a:rPr>
              <a:t>值进行合并，将数据集合进行压缩。</a:t>
            </a:r>
            <a:endParaRPr lang="en-US" altLang="zh-CN" sz="1800" dirty="0">
              <a:solidFill>
                <a:srgbClr val="000000"/>
              </a:solidFill>
            </a:endParaRPr>
          </a:p>
        </p:txBody>
      </p:sp>
    </p:spTree>
    <p:extLst>
      <p:ext uri="{BB962C8B-B14F-4D97-AF65-F5344CB8AC3E}">
        <p14:creationId xmlns:p14="http://schemas.microsoft.com/office/powerpoint/2010/main" val="8137780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2224676"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err="1" smtClean="0"/>
              <a:t>MapReduce</a:t>
            </a:r>
            <a:r>
              <a:rPr kumimoji="0" lang="zh-CN" altLang="en-US" dirty="0" smtClean="0"/>
              <a:t>编程模型</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366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en-US" altLang="zh-CN" sz="1800" dirty="0" smtClean="0">
              <a:solidFill>
                <a:srgbClr val="000000"/>
              </a:solidFill>
            </a:endParaRPr>
          </a:p>
          <a:p>
            <a:r>
              <a:rPr lang="zh-CN" altLang="en-US" sz="1800" dirty="0" smtClean="0">
                <a:solidFill>
                  <a:srgbClr val="000000"/>
                </a:solidFill>
              </a:rPr>
              <a:t>一个典型的</a:t>
            </a:r>
            <a:r>
              <a:rPr lang="en-US" altLang="zh-CN" sz="1800" dirty="0" err="1" smtClean="0">
                <a:solidFill>
                  <a:srgbClr val="000000"/>
                </a:solidFill>
              </a:rPr>
              <a:t>MapReduce</a:t>
            </a:r>
            <a:r>
              <a:rPr lang="zh-CN" altLang="en-US" sz="1800" dirty="0" smtClean="0">
                <a:solidFill>
                  <a:srgbClr val="000000"/>
                </a:solidFill>
              </a:rPr>
              <a:t>程序的执行流程如下图所示。</a:t>
            </a:r>
          </a:p>
          <a:p>
            <a:pPr marL="0" indent="0">
              <a:buNone/>
            </a:pPr>
            <a:endParaRPr lang="zh-CN" altLang="en-US" sz="1800" dirty="0" smtClean="0">
              <a:solidFill>
                <a:srgbClr val="000000"/>
              </a:solidFill>
            </a:endParaRPr>
          </a:p>
          <a:p>
            <a:endParaRPr lang="zh-CN" altLang="en-US" sz="1800" dirty="0" smtClean="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889735"/>
            <a:ext cx="5101770" cy="179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89466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255560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smtClean="0"/>
              <a:t>Hadoop</a:t>
            </a:r>
            <a:r>
              <a:rPr kumimoji="0" lang="zh-CN" altLang="en-US" dirty="0" smtClean="0"/>
              <a:t> </a:t>
            </a:r>
            <a:r>
              <a:rPr kumimoji="0" lang="en-US" altLang="zh-CN" dirty="0" err="1" smtClean="0"/>
              <a:t>MapReduce</a:t>
            </a:r>
            <a:r>
              <a:rPr kumimoji="0" lang="zh-CN" altLang="en-US" dirty="0" smtClean="0"/>
              <a:t>框架</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0" y="892175"/>
            <a:ext cx="4334329" cy="374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r>
              <a:rPr lang="en-US" altLang="zh-CN" sz="1800" dirty="0" err="1" smtClean="0">
                <a:solidFill>
                  <a:srgbClr val="000000"/>
                </a:solidFill>
              </a:rPr>
              <a:t>Hadoop</a:t>
            </a:r>
            <a:r>
              <a:rPr lang="zh-CN" altLang="en-US" sz="1800" dirty="0" smtClean="0">
                <a:solidFill>
                  <a:srgbClr val="000000"/>
                </a:solidFill>
              </a:rPr>
              <a:t> </a:t>
            </a:r>
            <a:r>
              <a:rPr lang="en-US" altLang="zh-CN" sz="1800" dirty="0" err="1" smtClean="0">
                <a:solidFill>
                  <a:srgbClr val="000000"/>
                </a:solidFill>
              </a:rPr>
              <a:t>MapReduce</a:t>
            </a:r>
            <a:r>
              <a:rPr lang="zh-CN" altLang="en-US" sz="1800" dirty="0" smtClean="0">
                <a:solidFill>
                  <a:srgbClr val="000000"/>
                </a:solidFill>
              </a:rPr>
              <a:t>是</a:t>
            </a:r>
            <a:r>
              <a:rPr lang="en-US" altLang="zh-CN" sz="1800" dirty="0" smtClean="0">
                <a:solidFill>
                  <a:srgbClr val="000000"/>
                </a:solidFill>
              </a:rPr>
              <a:t>Hadoop</a:t>
            </a:r>
            <a:r>
              <a:rPr lang="zh-CN" altLang="en-US" sz="1800" dirty="0" smtClean="0">
                <a:solidFill>
                  <a:srgbClr val="000000"/>
                </a:solidFill>
              </a:rPr>
              <a:t>三大组件之一，包括</a:t>
            </a:r>
            <a:r>
              <a:rPr lang="en-US" altLang="zh-CN" sz="1800" dirty="0" err="1" smtClean="0">
                <a:solidFill>
                  <a:srgbClr val="000000"/>
                </a:solidFill>
              </a:rPr>
              <a:t>JobTracker</a:t>
            </a:r>
            <a:r>
              <a:rPr lang="zh-CN" altLang="en-US" sz="1800" dirty="0" smtClean="0">
                <a:solidFill>
                  <a:srgbClr val="000000"/>
                </a:solidFill>
              </a:rPr>
              <a:t>和一定数量的</a:t>
            </a:r>
            <a:r>
              <a:rPr lang="en-US" altLang="zh-CN" sz="1800" dirty="0" err="1" smtClean="0">
                <a:solidFill>
                  <a:srgbClr val="000000"/>
                </a:solidFill>
              </a:rPr>
              <a:t>TaskTracker</a:t>
            </a:r>
            <a:r>
              <a:rPr lang="zh-CN" altLang="en-US" sz="1800" dirty="0" smtClean="0">
                <a:solidFill>
                  <a:srgbClr val="000000"/>
                </a:solidFill>
              </a:rPr>
              <a:t>。</a:t>
            </a:r>
            <a:r>
              <a:rPr lang="en-US" altLang="zh-CN" sz="1800" dirty="0" err="1" smtClean="0">
                <a:solidFill>
                  <a:srgbClr val="000000"/>
                </a:solidFill>
              </a:rPr>
              <a:t>JobTracker</a:t>
            </a:r>
            <a:r>
              <a:rPr lang="zh-CN" altLang="en-US" sz="1800" dirty="0" smtClean="0">
                <a:solidFill>
                  <a:srgbClr val="000000"/>
                </a:solidFill>
              </a:rPr>
              <a:t>负责任务分配和调度，一个</a:t>
            </a:r>
            <a:r>
              <a:rPr lang="en-US" altLang="zh-CN" sz="1800" dirty="0" err="1" smtClean="0">
                <a:solidFill>
                  <a:srgbClr val="000000"/>
                </a:solidFill>
              </a:rPr>
              <a:t>MapReduce</a:t>
            </a:r>
            <a:r>
              <a:rPr lang="zh-CN" altLang="en-US" sz="1800" dirty="0" smtClean="0">
                <a:solidFill>
                  <a:srgbClr val="000000"/>
                </a:solidFill>
              </a:rPr>
              <a:t>作业通常会把输入的数据集切分为若干独立的数据块，由</a:t>
            </a:r>
            <a:r>
              <a:rPr lang="en-US" altLang="zh-CN" sz="1800" dirty="0" smtClean="0">
                <a:solidFill>
                  <a:srgbClr val="000000"/>
                </a:solidFill>
              </a:rPr>
              <a:t>Map</a:t>
            </a:r>
            <a:r>
              <a:rPr lang="zh-CN" altLang="en-US" sz="1800" dirty="0" smtClean="0">
                <a:solidFill>
                  <a:srgbClr val="000000"/>
                </a:solidFill>
              </a:rPr>
              <a:t>任务以并行方式处理它们，框架会对</a:t>
            </a:r>
            <a:r>
              <a:rPr lang="en-US" altLang="zh-CN" sz="1800" dirty="0" smtClean="0">
                <a:solidFill>
                  <a:srgbClr val="000000"/>
                </a:solidFill>
              </a:rPr>
              <a:t>Map</a:t>
            </a:r>
            <a:r>
              <a:rPr lang="zh-CN" altLang="en-US" sz="1800" dirty="0" smtClean="0">
                <a:solidFill>
                  <a:srgbClr val="000000"/>
                </a:solidFill>
              </a:rPr>
              <a:t>的输出先进行排序，然后把结果输入到</a:t>
            </a:r>
            <a:r>
              <a:rPr lang="en-US" altLang="zh-CN" sz="1800" dirty="0" smtClean="0">
                <a:solidFill>
                  <a:srgbClr val="000000"/>
                </a:solidFill>
              </a:rPr>
              <a:t>Reduce</a:t>
            </a:r>
            <a:r>
              <a:rPr lang="zh-CN" altLang="en-US" sz="1800" dirty="0" smtClean="0">
                <a:solidFill>
                  <a:srgbClr val="000000"/>
                </a:solidFill>
              </a:rPr>
              <a:t>任务中。通常作业的输入和输出都会被存储在文件系统</a:t>
            </a:r>
            <a:r>
              <a:rPr lang="en-US" altLang="zh-CN" sz="1800" dirty="0" smtClean="0">
                <a:solidFill>
                  <a:srgbClr val="000000"/>
                </a:solidFill>
              </a:rPr>
              <a:t>HDFS</a:t>
            </a:r>
            <a:r>
              <a:rPr lang="zh-CN" altLang="en-US" sz="1800" dirty="0" smtClean="0">
                <a:solidFill>
                  <a:srgbClr val="000000"/>
                </a:solidFill>
              </a:rPr>
              <a:t>中，由</a:t>
            </a:r>
            <a:r>
              <a:rPr lang="en-US" altLang="zh-CN" sz="1800" dirty="0" err="1" smtClean="0">
                <a:solidFill>
                  <a:srgbClr val="000000"/>
                </a:solidFill>
              </a:rPr>
              <a:t>JobTracker</a:t>
            </a:r>
            <a:r>
              <a:rPr lang="zh-CN" altLang="en-US" sz="1800" dirty="0" smtClean="0">
                <a:solidFill>
                  <a:srgbClr val="000000"/>
                </a:solidFill>
              </a:rPr>
              <a:t>负责任务的调度和监控，以及重新执行已经失败的任务。</a:t>
            </a:r>
            <a:endParaRPr lang="en-US" altLang="zh-CN" sz="1800" dirty="0" smtClean="0">
              <a:solidFill>
                <a:srgbClr val="000000"/>
              </a:solidFill>
            </a:endParaRPr>
          </a:p>
        </p:txBody>
      </p:sp>
      <p:pic>
        <p:nvPicPr>
          <p:cNvPr id="10" name="Picture 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4329" y="1267800"/>
            <a:ext cx="4717478" cy="306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22654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255560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smtClean="0"/>
              <a:t>Hadoop</a:t>
            </a:r>
            <a:r>
              <a:rPr kumimoji="0" lang="zh-CN" altLang="en-US" dirty="0" smtClean="0"/>
              <a:t> </a:t>
            </a:r>
            <a:r>
              <a:rPr kumimoji="0" lang="en-US" altLang="zh-CN" dirty="0" err="1" smtClean="0"/>
              <a:t>MapReduce</a:t>
            </a:r>
            <a:r>
              <a:rPr kumimoji="0" lang="zh-CN" altLang="en-US" dirty="0" smtClean="0"/>
              <a:t>框架</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3626757"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err="1" smtClean="0">
                <a:solidFill>
                  <a:srgbClr val="000000"/>
                </a:solidFill>
              </a:rPr>
              <a:t>Hadoop</a:t>
            </a:r>
            <a:r>
              <a:rPr lang="zh-CN" altLang="en-US" sz="1800" dirty="0" smtClean="0">
                <a:solidFill>
                  <a:srgbClr val="000000"/>
                </a:solidFill>
              </a:rPr>
              <a:t> </a:t>
            </a:r>
            <a:r>
              <a:rPr lang="en-US" altLang="zh-CN" sz="1800" dirty="0" err="1" smtClean="0">
                <a:solidFill>
                  <a:srgbClr val="000000"/>
                </a:solidFill>
              </a:rPr>
              <a:t>MapReduce</a:t>
            </a:r>
            <a:r>
              <a:rPr lang="zh-CN" altLang="en-US" sz="1800" dirty="0" smtClean="0">
                <a:solidFill>
                  <a:srgbClr val="000000"/>
                </a:solidFill>
              </a:rPr>
              <a:t>框架由一个单独的主</a:t>
            </a:r>
            <a:r>
              <a:rPr lang="en-US" altLang="zh-CN" sz="1800" dirty="0" err="1" smtClean="0">
                <a:solidFill>
                  <a:srgbClr val="000000"/>
                </a:solidFill>
              </a:rPr>
              <a:t>JobTracker</a:t>
            </a:r>
            <a:r>
              <a:rPr lang="zh-CN" altLang="en-US" sz="1800" dirty="0" smtClean="0">
                <a:solidFill>
                  <a:srgbClr val="000000"/>
                </a:solidFill>
              </a:rPr>
              <a:t>和每个集群节点对应一个备</a:t>
            </a:r>
            <a:r>
              <a:rPr lang="en-US" altLang="zh-CN" sz="1800" dirty="0" err="1" smtClean="0">
                <a:solidFill>
                  <a:srgbClr val="000000"/>
                </a:solidFill>
              </a:rPr>
              <a:t>TaskTracker</a:t>
            </a:r>
            <a:r>
              <a:rPr lang="zh-CN" altLang="en-US" sz="1800" dirty="0" smtClean="0">
                <a:solidFill>
                  <a:srgbClr val="000000"/>
                </a:solidFill>
              </a:rPr>
              <a:t>组成。</a:t>
            </a:r>
            <a:r>
              <a:rPr lang="en-US" altLang="zh-CN" sz="1800" dirty="0" err="1" smtClean="0">
                <a:solidFill>
                  <a:srgbClr val="000000"/>
                </a:solidFill>
              </a:rPr>
              <a:t>JobTracker</a:t>
            </a:r>
            <a:r>
              <a:rPr lang="zh-CN" altLang="en-US" sz="1800" dirty="0" smtClean="0">
                <a:solidFill>
                  <a:srgbClr val="000000"/>
                </a:solidFill>
              </a:rPr>
              <a:t>负责调度作业的所有任务，并监控它们的执行，这些任务分布在不同的备</a:t>
            </a:r>
            <a:r>
              <a:rPr lang="en-US" altLang="zh-CN" sz="1800" dirty="0" err="1" smtClean="0">
                <a:solidFill>
                  <a:srgbClr val="000000"/>
                </a:solidFill>
              </a:rPr>
              <a:t>TaskTracker</a:t>
            </a:r>
            <a:r>
              <a:rPr lang="zh-CN" altLang="en-US" sz="1800" dirty="0" smtClean="0">
                <a:solidFill>
                  <a:srgbClr val="000000"/>
                </a:solidFill>
              </a:rPr>
              <a:t>上。如果</a:t>
            </a:r>
            <a:r>
              <a:rPr lang="en-US" altLang="zh-CN" sz="1800" dirty="0" err="1" smtClean="0">
                <a:solidFill>
                  <a:srgbClr val="000000"/>
                </a:solidFill>
              </a:rPr>
              <a:t>TaskTracker</a:t>
            </a:r>
            <a:r>
              <a:rPr lang="zh-CN" altLang="en-US" sz="1800" dirty="0" smtClean="0">
                <a:solidFill>
                  <a:srgbClr val="000000"/>
                </a:solidFill>
              </a:rPr>
              <a:t>上的任务执行失败，还会调度其重新执行。而</a:t>
            </a:r>
            <a:r>
              <a:rPr lang="en-US" altLang="zh-CN" sz="1800" dirty="0" err="1" smtClean="0">
                <a:solidFill>
                  <a:srgbClr val="000000"/>
                </a:solidFill>
              </a:rPr>
              <a:t>TaskTracker</a:t>
            </a:r>
            <a:r>
              <a:rPr lang="zh-CN" altLang="en-US" sz="1800" dirty="0" smtClean="0">
                <a:solidFill>
                  <a:srgbClr val="000000"/>
                </a:solidFill>
              </a:rPr>
              <a:t>仅负责执行指派的任务。</a:t>
            </a:r>
            <a:endParaRPr lang="en-US" altLang="zh-CN" sz="1800" dirty="0" smtClean="0">
              <a:solidFill>
                <a:srgbClr val="000000"/>
              </a:solidFill>
            </a:endParaRPr>
          </a:p>
        </p:txBody>
      </p:sp>
      <p:pic>
        <p:nvPicPr>
          <p:cNvPr id="13" name="内容占位符 4"/>
          <p:cNvPicPr>
            <a:picLocks noGrp="1" noChangeAspect="1"/>
          </p:cNvPicPr>
          <p:nvPr>
            <p:ph idx="1"/>
          </p:nvPr>
        </p:nvPicPr>
        <p:blipFill>
          <a:blip r:embed="rId2">
            <a:extLst>
              <a:ext uri="{28A0092B-C50C-407E-A947-70E740481C1C}">
                <a14:useLocalDpi xmlns:a14="http://schemas.microsoft.com/office/drawing/2010/main" val="0"/>
              </a:ext>
            </a:extLst>
          </a:blip>
          <a:srcRect t="-1329" b="-1874"/>
          <a:stretch>
            <a:fillRect/>
          </a:stretch>
        </p:blipFill>
        <p:spPr>
          <a:xfrm>
            <a:off x="4572000" y="1092428"/>
            <a:ext cx="3490912" cy="3138618"/>
          </a:xfrm>
        </p:spPr>
      </p:pic>
    </p:spTree>
    <p:extLst>
      <p:ext uri="{BB962C8B-B14F-4D97-AF65-F5344CB8AC3E}">
        <p14:creationId xmlns:p14="http://schemas.microsoft.com/office/powerpoint/2010/main" val="4664348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255560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smtClean="0"/>
              <a:t>Hadoop</a:t>
            </a:r>
            <a:r>
              <a:rPr kumimoji="0" lang="zh-CN" altLang="en-US" dirty="0" smtClean="0"/>
              <a:t> </a:t>
            </a:r>
            <a:r>
              <a:rPr kumimoji="0" lang="en-US" altLang="zh-CN" dirty="0" err="1" smtClean="0"/>
              <a:t>MapReduce</a:t>
            </a:r>
            <a:r>
              <a:rPr kumimoji="0" lang="zh-CN" altLang="en-US" dirty="0" smtClean="0"/>
              <a:t>框架</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901" y="1139145"/>
            <a:ext cx="4886482" cy="2561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37126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74421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smtClean="0"/>
              <a:t>Spark</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与</a:t>
            </a:r>
            <a:r>
              <a:rPr lang="en-US" altLang="zh-CN" sz="1800" dirty="0" smtClean="0">
                <a:solidFill>
                  <a:srgbClr val="000000"/>
                </a:solidFill>
              </a:rPr>
              <a:t>Hadoop</a:t>
            </a:r>
            <a:r>
              <a:rPr lang="zh-CN" altLang="en-US" sz="1800" dirty="0" smtClean="0">
                <a:solidFill>
                  <a:srgbClr val="000000"/>
                </a:solidFill>
              </a:rPr>
              <a:t> </a:t>
            </a:r>
            <a:r>
              <a:rPr lang="en-US" altLang="zh-CN" sz="1800" dirty="0" err="1" smtClean="0">
                <a:solidFill>
                  <a:srgbClr val="000000"/>
                </a:solidFill>
              </a:rPr>
              <a:t>MapReduce</a:t>
            </a:r>
            <a:r>
              <a:rPr lang="zh-CN" altLang="en-US" sz="1800" dirty="0" smtClean="0">
                <a:solidFill>
                  <a:srgbClr val="000000"/>
                </a:solidFill>
              </a:rPr>
              <a:t>相比，</a:t>
            </a:r>
            <a:r>
              <a:rPr lang="en-US" altLang="zh-CN" sz="1800" dirty="0" smtClean="0">
                <a:solidFill>
                  <a:srgbClr val="000000"/>
                </a:solidFill>
              </a:rPr>
              <a:t>Spark</a:t>
            </a:r>
            <a:r>
              <a:rPr lang="zh-CN" altLang="en-US" sz="1800" dirty="0" smtClean="0">
                <a:solidFill>
                  <a:srgbClr val="000000"/>
                </a:solidFill>
              </a:rPr>
              <a:t>的优势在于处理迭代计算的机器学习任务，尤其是内存要求小的应用，性能提升很大，</a:t>
            </a:r>
            <a:r>
              <a:rPr lang="en-US" altLang="zh-CN" sz="1800" dirty="0" smtClean="0">
                <a:solidFill>
                  <a:srgbClr val="000000"/>
                </a:solidFill>
              </a:rPr>
              <a:t>Spark</a:t>
            </a:r>
            <a:r>
              <a:rPr lang="zh-CN" altLang="en-US" sz="1800" dirty="0" smtClean="0">
                <a:solidFill>
                  <a:srgbClr val="000000"/>
                </a:solidFill>
              </a:rPr>
              <a:t>还可以进行批处理、实时数据处理、机器学习以及图算法等计算模块。使用</a:t>
            </a:r>
            <a:r>
              <a:rPr lang="en-US" altLang="zh-CN" sz="1800" dirty="0" smtClean="0">
                <a:solidFill>
                  <a:srgbClr val="000000"/>
                </a:solidFill>
              </a:rPr>
              <a:t>Spark</a:t>
            </a:r>
            <a:r>
              <a:rPr lang="zh-CN" altLang="en-US" sz="1800" dirty="0" smtClean="0">
                <a:solidFill>
                  <a:srgbClr val="000000"/>
                </a:solidFill>
              </a:rPr>
              <a:t>平台无需关心分布式并行计算的细节，可以智能地进行数据切分、算法复制、分布执行、结果合并，以支持数据分析人员快速开发分布式应用。</a:t>
            </a:r>
            <a:endParaRPr lang="en-US" altLang="zh-CN" sz="1800" dirty="0">
              <a:solidFill>
                <a:srgbClr val="000000"/>
              </a:solidFill>
            </a:endParaRPr>
          </a:p>
        </p:txBody>
      </p:sp>
      <p:pic>
        <p:nvPicPr>
          <p:cNvPr id="1026" name="Picture 2" descr="http://spark.apache.org/images/logistic-regress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3553" y="2764972"/>
            <a:ext cx="3469822" cy="1790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52849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章节介绍</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6" name="矩形 3"/>
          <p:cNvSpPr>
            <a:spLocks noChangeArrowheads="1"/>
          </p:cNvSpPr>
          <p:nvPr/>
        </p:nvSpPr>
        <p:spPr bwMode="auto">
          <a:xfrm>
            <a:off x="596900" y="1000471"/>
            <a:ext cx="8045450" cy="2640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en-US" altLang="zh-CN" sz="1800" dirty="0" smtClean="0">
              <a:solidFill>
                <a:srgbClr val="000000"/>
              </a:solidFill>
            </a:endParaRPr>
          </a:p>
          <a:p>
            <a:r>
              <a:rPr lang="zh-CN" altLang="en-US" sz="1800" dirty="0" smtClean="0">
                <a:solidFill>
                  <a:srgbClr val="000000"/>
                </a:solidFill>
              </a:rPr>
              <a:t>机器学习方法是计算机利用已有的数据生成某种模型，并利用此模型预测的一种方法。在确定模型结构之后，根据已知模型寻找模型参数的过程就是训练，训练过程中不断依据训练数据来迭代调整模型的参数值，从而使模型的预测结果更为准确。在现实应用中，要达到好的效果，训练数据集可能很大，模型参数量剧增，会带来很多性能和算法设计问题，单台机器难以胜任，需要分布式的机器学习架构。本章主要介绍分布式机器学习基础知识，并介绍主流的分布式机器学习框架，结合实例介绍一些机器学习算法。</a:t>
            </a:r>
          </a:p>
        </p:txBody>
      </p:sp>
    </p:spTree>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74421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smtClean="0"/>
              <a:t>Spark</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03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smtClean="0">
              <a:solidFill>
                <a:srgbClr val="000000"/>
              </a:solidFill>
            </a:endParaRPr>
          </a:p>
          <a:p>
            <a:r>
              <a:rPr lang="en-US" altLang="zh-CN" sz="1800" dirty="0" smtClean="0">
                <a:solidFill>
                  <a:srgbClr val="000000"/>
                </a:solidFill>
              </a:rPr>
              <a:t>Spark</a:t>
            </a:r>
            <a:r>
              <a:rPr lang="zh-CN" altLang="en-US" sz="1800" dirty="0" smtClean="0">
                <a:solidFill>
                  <a:srgbClr val="000000"/>
                </a:solidFill>
              </a:rPr>
              <a:t>的基本框架如下图所示</a:t>
            </a:r>
          </a:p>
          <a:p>
            <a:endParaRPr lang="en-US" altLang="zh-CN" sz="1800"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772059368"/>
              </p:ext>
            </p:extLst>
          </p:nvPr>
        </p:nvGraphicFramePr>
        <p:xfrm>
          <a:off x="1663338" y="1849783"/>
          <a:ext cx="4889500" cy="2438400"/>
        </p:xfrm>
        <a:graphic>
          <a:graphicData uri="http://schemas.openxmlformats.org/presentationml/2006/ole">
            <mc:AlternateContent xmlns:mc="http://schemas.openxmlformats.org/markup-compatibility/2006">
              <mc:Choice xmlns:v="urn:schemas-microsoft-com:vml" Requires="v">
                <p:oleObj spid="_x0000_s4173" r:id="rId3" imgW="4914900" imgH="2463800" progId="Visio.Drawing.11">
                  <p:embed/>
                </p:oleObj>
              </mc:Choice>
              <mc:Fallback>
                <p:oleObj r:id="rId3" imgW="4914900" imgH="246380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3338" y="1849783"/>
                        <a:ext cx="4889500" cy="2438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502021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74421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smtClean="0"/>
              <a:t>Spark</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3681186" cy="3527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r>
              <a:rPr lang="en-US" altLang="zh-CN" sz="1800" dirty="0" smtClean="0">
                <a:solidFill>
                  <a:srgbClr val="000000"/>
                </a:solidFill>
              </a:rPr>
              <a:t>Spark</a:t>
            </a:r>
            <a:r>
              <a:rPr lang="zh-CN" altLang="en-US" sz="1800" dirty="0" smtClean="0">
                <a:solidFill>
                  <a:srgbClr val="000000"/>
                </a:solidFill>
              </a:rPr>
              <a:t>应用核心由启动环境和执行程序两部分组成，其中执行程序负责执行任务，运行执行程序的机器是工作节点，而启动环境由用户程序启动，通过集群管理器与各个执行程序进行通信。集群管理器主要负责集群的资源管理和调度，目前支持</a:t>
            </a:r>
            <a:r>
              <a:rPr lang="en-US" altLang="zh-CN" sz="1800" dirty="0" smtClean="0">
                <a:solidFill>
                  <a:srgbClr val="000000"/>
                </a:solidFill>
              </a:rPr>
              <a:t>Standalone</a:t>
            </a:r>
            <a:r>
              <a:rPr lang="zh-CN" altLang="en-US" sz="1800" dirty="0" smtClean="0">
                <a:solidFill>
                  <a:srgbClr val="000000"/>
                </a:solidFill>
              </a:rPr>
              <a:t>、</a:t>
            </a:r>
            <a:r>
              <a:rPr lang="en-US" altLang="zh-CN" sz="1800" dirty="0" smtClean="0">
                <a:solidFill>
                  <a:srgbClr val="000000"/>
                </a:solidFill>
              </a:rPr>
              <a:t>Apache</a:t>
            </a:r>
            <a:r>
              <a:rPr lang="zh-CN" altLang="en-US" sz="1800" dirty="0" smtClean="0">
                <a:solidFill>
                  <a:srgbClr val="000000"/>
                </a:solidFill>
              </a:rPr>
              <a:t> </a:t>
            </a:r>
            <a:r>
              <a:rPr lang="en-US" altLang="zh-CN" sz="1800" dirty="0" err="1" smtClean="0">
                <a:solidFill>
                  <a:srgbClr val="000000"/>
                </a:solidFill>
              </a:rPr>
              <a:t>Mesos</a:t>
            </a:r>
            <a:r>
              <a:rPr lang="zh-CN" altLang="en-US" sz="1800" dirty="0" smtClean="0">
                <a:solidFill>
                  <a:srgbClr val="000000"/>
                </a:solidFill>
              </a:rPr>
              <a:t>和</a:t>
            </a:r>
            <a:r>
              <a:rPr lang="en-US" altLang="zh-CN" sz="1800" dirty="0" smtClean="0">
                <a:solidFill>
                  <a:srgbClr val="000000"/>
                </a:solidFill>
              </a:rPr>
              <a:t>YARN</a:t>
            </a:r>
            <a:r>
              <a:rPr lang="zh-CN" altLang="en-US" sz="1800" dirty="0" smtClean="0">
                <a:solidFill>
                  <a:srgbClr val="000000"/>
                </a:solidFill>
              </a:rPr>
              <a:t>三种类型的管理器。</a:t>
            </a:r>
          </a:p>
          <a:p>
            <a:endParaRPr lang="en-US" altLang="zh-CN" sz="1800" dirty="0">
              <a:solidFill>
                <a:srgbClr val="000000"/>
              </a:solidFill>
            </a:endParaRPr>
          </a:p>
        </p:txBody>
      </p:sp>
      <p:pic>
        <p:nvPicPr>
          <p:cNvPr id="10" name="图片 9"/>
          <p:cNvPicPr>
            <a:picLocks noChangeAspect="1"/>
          </p:cNvPicPr>
          <p:nvPr/>
        </p:nvPicPr>
        <p:blipFill>
          <a:blip r:embed="rId2"/>
          <a:stretch>
            <a:fillRect/>
          </a:stretch>
        </p:blipFill>
        <p:spPr>
          <a:xfrm>
            <a:off x="4278086" y="1468630"/>
            <a:ext cx="4526150" cy="2950970"/>
          </a:xfrm>
          <a:prstGeom prst="rect">
            <a:avLst/>
          </a:prstGeom>
        </p:spPr>
      </p:pic>
    </p:spTree>
    <p:extLst>
      <p:ext uri="{BB962C8B-B14F-4D97-AF65-F5344CB8AC3E}">
        <p14:creationId xmlns:p14="http://schemas.microsoft.com/office/powerpoint/2010/main" val="19528876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74421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smtClean="0"/>
              <a:t>Spark</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72089" y="892175"/>
            <a:ext cx="4099719"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smtClean="0">
                <a:solidFill>
                  <a:srgbClr val="000000"/>
                </a:solidFill>
              </a:rPr>
              <a:t>Spark</a:t>
            </a:r>
            <a:r>
              <a:rPr lang="zh-CN" altLang="en-US" sz="1800" dirty="0" smtClean="0">
                <a:solidFill>
                  <a:srgbClr val="000000"/>
                </a:solidFill>
              </a:rPr>
              <a:t>使用弹性分布式数据集（</a:t>
            </a:r>
            <a:r>
              <a:rPr lang="en-US" altLang="zh-CN" sz="1800" dirty="0" smtClean="0">
                <a:solidFill>
                  <a:srgbClr val="000000"/>
                </a:solidFill>
              </a:rPr>
              <a:t>RDD</a:t>
            </a:r>
            <a:r>
              <a:rPr lang="zh-CN" altLang="en-US" sz="1800" dirty="0" smtClean="0">
                <a:solidFill>
                  <a:srgbClr val="000000"/>
                </a:solidFill>
              </a:rPr>
              <a:t>）抽象分布式计算，</a:t>
            </a:r>
            <a:r>
              <a:rPr lang="en-US" altLang="zh-CN" sz="1800" dirty="0" smtClean="0">
                <a:solidFill>
                  <a:srgbClr val="000000"/>
                </a:solidFill>
              </a:rPr>
              <a:t>RDD</a:t>
            </a:r>
            <a:r>
              <a:rPr lang="zh-CN" altLang="en-US" sz="1800" dirty="0" smtClean="0">
                <a:solidFill>
                  <a:srgbClr val="000000"/>
                </a:solidFill>
              </a:rPr>
              <a:t>是</a:t>
            </a:r>
            <a:r>
              <a:rPr lang="en-US" altLang="zh-CN" sz="1800" dirty="0" smtClean="0">
                <a:solidFill>
                  <a:srgbClr val="000000"/>
                </a:solidFill>
              </a:rPr>
              <a:t>Spark</a:t>
            </a:r>
            <a:r>
              <a:rPr lang="zh-CN" altLang="en-US" sz="1800" dirty="0" smtClean="0">
                <a:solidFill>
                  <a:srgbClr val="000000"/>
                </a:solidFill>
              </a:rPr>
              <a:t>并行数据处理的基础，它是一种只读的分区记录的集合，用户可以通过</a:t>
            </a:r>
            <a:r>
              <a:rPr lang="en-US" altLang="zh-CN" sz="1800" dirty="0" smtClean="0">
                <a:solidFill>
                  <a:srgbClr val="000000"/>
                </a:solidFill>
              </a:rPr>
              <a:t>RDD</a:t>
            </a:r>
            <a:r>
              <a:rPr lang="zh-CN" altLang="en-US" sz="1800" dirty="0" smtClean="0">
                <a:solidFill>
                  <a:srgbClr val="000000"/>
                </a:solidFill>
              </a:rPr>
              <a:t>对数据显示地控制存储位置和选择数据的分区。</a:t>
            </a:r>
            <a:r>
              <a:rPr lang="en-US" altLang="zh-CN" sz="1800" dirty="0" smtClean="0">
                <a:solidFill>
                  <a:srgbClr val="000000"/>
                </a:solidFill>
              </a:rPr>
              <a:t>RDD</a:t>
            </a:r>
            <a:r>
              <a:rPr lang="zh-CN" altLang="en-US" sz="1800" dirty="0" smtClean="0">
                <a:solidFill>
                  <a:srgbClr val="000000"/>
                </a:solidFill>
              </a:rPr>
              <a:t>主要通过转换和动作操作来进行分布式计算，转换是根据现有数据集创建新数据集，动作是在数据集上进行计算后返回值给</a:t>
            </a:r>
            <a:r>
              <a:rPr lang="en-US" altLang="zh-CN" sz="1800" dirty="0" smtClean="0">
                <a:solidFill>
                  <a:srgbClr val="000000"/>
                </a:solidFill>
              </a:rPr>
              <a:t>Driver</a:t>
            </a:r>
            <a:r>
              <a:rPr lang="zh-CN" altLang="en-US" sz="1800" dirty="0" smtClean="0">
                <a:solidFill>
                  <a:srgbClr val="000000"/>
                </a:solidFill>
              </a:rPr>
              <a:t>程序。使用</a:t>
            </a:r>
            <a:r>
              <a:rPr lang="en-US" altLang="zh-CN" sz="1800" dirty="0" smtClean="0">
                <a:solidFill>
                  <a:srgbClr val="000000"/>
                </a:solidFill>
              </a:rPr>
              <a:t>RDD</a:t>
            </a:r>
            <a:r>
              <a:rPr lang="zh-CN" altLang="en-US" sz="1800" dirty="0" smtClean="0">
                <a:solidFill>
                  <a:srgbClr val="000000"/>
                </a:solidFill>
              </a:rPr>
              <a:t>可以用基本一致的方式应对不同的大数据处理场景，还能够提高分布式计算的容错性。</a:t>
            </a:r>
            <a:endParaRPr lang="en-US" altLang="zh-CN" sz="1800" dirty="0">
              <a:solidFill>
                <a:srgbClr val="000000"/>
              </a:solidFill>
            </a:endParaRPr>
          </a:p>
        </p:txBody>
      </p:sp>
      <p:pic>
        <p:nvPicPr>
          <p:cNvPr id="10" name="图片 9"/>
          <p:cNvPicPr>
            <a:picLocks noChangeAspect="1"/>
          </p:cNvPicPr>
          <p:nvPr/>
        </p:nvPicPr>
        <p:blipFill>
          <a:blip r:embed="rId2"/>
          <a:stretch>
            <a:fillRect/>
          </a:stretch>
        </p:blipFill>
        <p:spPr>
          <a:xfrm>
            <a:off x="4073836" y="1086644"/>
            <a:ext cx="4983078" cy="3243660"/>
          </a:xfrm>
          <a:prstGeom prst="rect">
            <a:avLst/>
          </a:prstGeom>
        </p:spPr>
      </p:pic>
    </p:spTree>
    <p:extLst>
      <p:ext uri="{BB962C8B-B14F-4D97-AF65-F5344CB8AC3E}">
        <p14:creationId xmlns:p14="http://schemas.microsoft.com/office/powerpoint/2010/main" val="10319080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74421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smtClean="0"/>
              <a:t>Spark</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80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smtClean="0">
              <a:solidFill>
                <a:srgbClr val="000000"/>
              </a:solidFill>
            </a:endParaRPr>
          </a:p>
          <a:p>
            <a:r>
              <a:rPr lang="en-US" altLang="zh-CN" sz="1800" dirty="0" smtClean="0">
                <a:solidFill>
                  <a:srgbClr val="000000"/>
                </a:solidFill>
              </a:rPr>
              <a:t>Spark</a:t>
            </a:r>
            <a:r>
              <a:rPr lang="zh-CN" altLang="en-US" sz="1800" dirty="0" smtClean="0">
                <a:solidFill>
                  <a:srgbClr val="000000"/>
                </a:solidFill>
              </a:rPr>
              <a:t>是一种粗粒度、基于数据集的并行计算框架。其计算范式是数据集上的计算，在使用</a:t>
            </a:r>
            <a:r>
              <a:rPr lang="en-US" altLang="zh-CN" sz="1800" dirty="0" smtClean="0">
                <a:solidFill>
                  <a:srgbClr val="000000"/>
                </a:solidFill>
              </a:rPr>
              <a:t>Spark</a:t>
            </a:r>
            <a:r>
              <a:rPr lang="zh-CN" altLang="en-US" sz="1800" dirty="0" smtClean="0">
                <a:solidFill>
                  <a:srgbClr val="000000"/>
                </a:solidFill>
              </a:rPr>
              <a:t>的时候，要按照这一范式编写算法。所谓的数据集操作，就是成堆的数据，如果源数据集是按行存储的话，就需要对其进行适配，将若干记录组成一个集合。因此在提交给</a:t>
            </a:r>
            <a:r>
              <a:rPr lang="en-US" altLang="zh-CN" sz="1800" dirty="0" smtClean="0">
                <a:solidFill>
                  <a:srgbClr val="000000"/>
                </a:solidFill>
              </a:rPr>
              <a:t>Spark</a:t>
            </a:r>
            <a:r>
              <a:rPr lang="zh-CN" altLang="en-US" sz="1800" dirty="0" smtClean="0">
                <a:solidFill>
                  <a:srgbClr val="000000"/>
                </a:solidFill>
              </a:rPr>
              <a:t>任务时，需要先构建数据集，然后通过数据集的操作，实现目标任务。</a:t>
            </a:r>
            <a:endParaRPr lang="en-US" altLang="zh-CN" sz="1800" dirty="0">
              <a:solidFill>
                <a:srgbClr val="000000"/>
              </a:solidFill>
            </a:endParaRPr>
          </a:p>
        </p:txBody>
      </p:sp>
    </p:spTree>
    <p:extLst>
      <p:ext uri="{BB962C8B-B14F-4D97-AF65-F5344CB8AC3E}">
        <p14:creationId xmlns:p14="http://schemas.microsoft.com/office/powerpoint/2010/main" val="19450680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28415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err="1" smtClean="0"/>
              <a:t>TensorFlow</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err="1" smtClean="0">
                <a:solidFill>
                  <a:srgbClr val="000000"/>
                </a:solidFill>
              </a:rPr>
              <a:t>TensorFlow</a:t>
            </a:r>
            <a:r>
              <a:rPr lang="zh-CN" altLang="en-US" sz="1800" dirty="0" smtClean="0">
                <a:solidFill>
                  <a:srgbClr val="000000"/>
                </a:solidFill>
              </a:rPr>
              <a:t>为用户封装了底层的分布式操作，使其可以专注于编写机器学习代码。使用数据流图进行数值计算，用有向图中的节点表示，节点的状态是可变的，边是张量，对应为多维数组。</a:t>
            </a:r>
            <a:r>
              <a:rPr lang="en-US" altLang="zh-CN" sz="1800" dirty="0" err="1" smtClean="0">
                <a:solidFill>
                  <a:srgbClr val="000000"/>
                </a:solidFill>
              </a:rPr>
              <a:t>TensorFlow</a:t>
            </a:r>
            <a:r>
              <a:rPr lang="zh-CN" altLang="en-US" sz="1800" dirty="0" smtClean="0">
                <a:solidFill>
                  <a:srgbClr val="000000"/>
                </a:solidFill>
              </a:rPr>
              <a:t>中数据并行化的方式由</a:t>
            </a:r>
            <a:r>
              <a:rPr lang="en-US" altLang="zh-CN" sz="1800" dirty="0" smtClean="0">
                <a:solidFill>
                  <a:srgbClr val="000000"/>
                </a:solidFill>
              </a:rPr>
              <a:t>In-graph</a:t>
            </a:r>
            <a:r>
              <a:rPr lang="zh-CN" altLang="en-US" sz="1800" dirty="0" smtClean="0">
                <a:solidFill>
                  <a:srgbClr val="000000"/>
                </a:solidFill>
              </a:rPr>
              <a:t>、</a:t>
            </a:r>
            <a:r>
              <a:rPr lang="en-US" altLang="zh-CN" sz="1800" dirty="0" smtClean="0">
                <a:solidFill>
                  <a:srgbClr val="000000"/>
                </a:solidFill>
              </a:rPr>
              <a:t>Between-graph</a:t>
            </a:r>
            <a:r>
              <a:rPr lang="zh-CN" altLang="en-US" sz="1800" dirty="0" smtClean="0">
                <a:solidFill>
                  <a:srgbClr val="000000"/>
                </a:solidFill>
              </a:rPr>
              <a:t>、异步训练、同步训练几种方式，通过将模型训练分配给不同的工作节点，并使用参数服务器共享参数。</a:t>
            </a:r>
            <a:endParaRPr lang="en-US" altLang="zh-CN" sz="1800" dirty="0">
              <a:solidFill>
                <a:srgbClr val="000000"/>
              </a:solidFill>
            </a:endParaRPr>
          </a:p>
        </p:txBody>
      </p:sp>
    </p:spTree>
    <p:extLst>
      <p:ext uri="{BB962C8B-B14F-4D97-AF65-F5344CB8AC3E}">
        <p14:creationId xmlns:p14="http://schemas.microsoft.com/office/powerpoint/2010/main" val="18243278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5"/>
          <p:cNvSpPr txBox="1">
            <a:spLocks noChangeArrowheads="1"/>
          </p:cNvSpPr>
          <p:nvPr/>
        </p:nvSpPr>
        <p:spPr bwMode="auto">
          <a:xfrm>
            <a:off x="608013" y="430213"/>
            <a:ext cx="2039393" cy="369332"/>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1800" dirty="0" smtClean="0">
                <a:solidFill>
                  <a:schemeClr val="bg1"/>
                </a:solidFill>
                <a:latin typeface="微软雅黑" panose="020B0503020204020204" pitchFamily="34" charset="-122"/>
                <a:ea typeface="微软雅黑" panose="020B0503020204020204" pitchFamily="34" charset="-122"/>
              </a:rPr>
              <a:t>并行决策树</a:t>
            </a:r>
            <a:endParaRPr kumimoji="0" lang="zh-CN" altLang="en-US" sz="18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79170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1194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400" dirty="0" smtClean="0">
              <a:solidFill>
                <a:srgbClr val="000000"/>
              </a:solidFill>
            </a:endParaRPr>
          </a:p>
          <a:p>
            <a:r>
              <a:rPr lang="zh-CN" altLang="en-US" sz="1800" dirty="0" smtClean="0">
                <a:solidFill>
                  <a:srgbClr val="000000"/>
                </a:solidFill>
              </a:rPr>
              <a:t>随着大数据时代的到来，算法需要处理的数据量急剧增加，仅依靠原始的决策树算法进行分类无论在效率上还是准确性上都不足以满足需求。高效出色的在大数据量下使用决策树算法，需要将决策树算法并行化。</a:t>
            </a:r>
          </a:p>
        </p:txBody>
      </p:sp>
    </p:spTree>
    <p:extLst>
      <p:ext uri="{BB962C8B-B14F-4D97-AF65-F5344CB8AC3E}">
        <p14:creationId xmlns:p14="http://schemas.microsoft.com/office/powerpoint/2010/main" val="1981760234"/>
      </p:ext>
    </p:extLst>
  </p:cSld>
  <p:clrMapOvr>
    <a:masterClrMapping/>
  </p:clrMapOvr>
  <p:transition spd="slow">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5"/>
          <p:cNvSpPr txBox="1">
            <a:spLocks noChangeArrowheads="1"/>
          </p:cNvSpPr>
          <p:nvPr/>
        </p:nvSpPr>
        <p:spPr bwMode="auto">
          <a:xfrm>
            <a:off x="608013" y="430213"/>
            <a:ext cx="2039393" cy="369332"/>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1800" dirty="0" smtClean="0">
                <a:solidFill>
                  <a:schemeClr val="bg1"/>
                </a:solidFill>
                <a:latin typeface="微软雅黑" panose="020B0503020204020204" pitchFamily="34" charset="-122"/>
                <a:ea typeface="微软雅黑" panose="020B0503020204020204" pitchFamily="34" charset="-122"/>
              </a:rPr>
              <a:t>并行决策树</a:t>
            </a:r>
            <a:endParaRPr kumimoji="0" lang="zh-CN" altLang="en-US" sz="18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79170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2640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a:solidFill>
                <a:srgbClr val="000000"/>
              </a:solidFill>
            </a:endParaRPr>
          </a:p>
          <a:p>
            <a:r>
              <a:rPr lang="zh-CN" altLang="en-US" sz="1800" dirty="0" smtClean="0">
                <a:solidFill>
                  <a:srgbClr val="000000"/>
                </a:solidFill>
              </a:rPr>
              <a:t>并行决策树算法基于</a:t>
            </a:r>
            <a:r>
              <a:rPr lang="en-US" altLang="zh-CN" sz="1800" dirty="0" err="1" smtClean="0">
                <a:solidFill>
                  <a:srgbClr val="000000"/>
                </a:solidFill>
              </a:rPr>
              <a:t>MapReduce</a:t>
            </a:r>
            <a:r>
              <a:rPr lang="zh-CN" altLang="en-US" sz="1800" dirty="0" smtClean="0">
                <a:solidFill>
                  <a:srgbClr val="000000"/>
                </a:solidFill>
              </a:rPr>
              <a:t>框架，核心思想是分而治之的策略。</a:t>
            </a:r>
            <a:r>
              <a:rPr lang="en-US" altLang="zh-CN" sz="1800" dirty="0" err="1" smtClean="0">
                <a:solidFill>
                  <a:srgbClr val="000000"/>
                </a:solidFill>
              </a:rPr>
              <a:t>MapReduce</a:t>
            </a:r>
            <a:r>
              <a:rPr lang="zh-CN" altLang="en-US" sz="1800" dirty="0" smtClean="0">
                <a:solidFill>
                  <a:srgbClr val="000000"/>
                </a:solidFill>
              </a:rPr>
              <a:t>通过将海量数据集分割成多个小数据集交给多台不同计算机进行处理，实现并行化数据处理。应用到决策树算法上，通过</a:t>
            </a:r>
            <a:r>
              <a:rPr lang="en-US" altLang="zh-CN" sz="1800" dirty="0" err="1" smtClean="0">
                <a:solidFill>
                  <a:srgbClr val="000000"/>
                </a:solidFill>
              </a:rPr>
              <a:t>MapReduce</a:t>
            </a:r>
            <a:r>
              <a:rPr lang="zh-CN" altLang="en-US" sz="1800" dirty="0" smtClean="0">
                <a:solidFill>
                  <a:srgbClr val="000000"/>
                </a:solidFill>
              </a:rPr>
              <a:t>将决策树算法并行处理，将耗时的属性相似度计算的步骤并行执行。</a:t>
            </a:r>
            <a:r>
              <a:rPr lang="en-US" altLang="zh-CN" sz="1800" dirty="0" smtClean="0">
                <a:solidFill>
                  <a:srgbClr val="000000"/>
                </a:solidFill>
              </a:rPr>
              <a:t>Map</a:t>
            </a:r>
            <a:r>
              <a:rPr lang="zh-CN" altLang="en-US" sz="1800" dirty="0" smtClean="0">
                <a:solidFill>
                  <a:srgbClr val="000000"/>
                </a:solidFill>
              </a:rPr>
              <a:t>阶段，以单元组形式分解数据，计算属性相似度，以</a:t>
            </a:r>
            <a:r>
              <a:rPr lang="en-US" altLang="zh-CN" sz="1800" dirty="0" smtClean="0">
                <a:solidFill>
                  <a:srgbClr val="000000"/>
                </a:solidFill>
              </a:rPr>
              <a:t>&lt;</a:t>
            </a:r>
            <a:r>
              <a:rPr lang="zh-CN" altLang="en-US" sz="1800" dirty="0" smtClean="0">
                <a:solidFill>
                  <a:srgbClr val="000000"/>
                </a:solidFill>
              </a:rPr>
              <a:t>属性名，相似度</a:t>
            </a:r>
            <a:r>
              <a:rPr lang="en-US" altLang="zh-CN" sz="1800" dirty="0" smtClean="0">
                <a:solidFill>
                  <a:srgbClr val="000000"/>
                </a:solidFill>
              </a:rPr>
              <a:t>&gt;</a:t>
            </a:r>
            <a:r>
              <a:rPr lang="zh-CN" altLang="en-US" sz="1800" dirty="0" smtClean="0">
                <a:solidFill>
                  <a:srgbClr val="000000"/>
                </a:solidFill>
              </a:rPr>
              <a:t>形式输出。</a:t>
            </a:r>
            <a:r>
              <a:rPr lang="en-US" altLang="zh-CN" sz="1800" dirty="0" smtClean="0">
                <a:solidFill>
                  <a:srgbClr val="000000"/>
                </a:solidFill>
              </a:rPr>
              <a:t>Reduce</a:t>
            </a:r>
            <a:r>
              <a:rPr lang="zh-CN" altLang="en-US" sz="1800" dirty="0" smtClean="0">
                <a:solidFill>
                  <a:srgbClr val="000000"/>
                </a:solidFill>
              </a:rPr>
              <a:t>阶段，汇总所有局部结果，找到最大相似度属性名，以这个属性作为测试节点，若是叶子节点，则返回，否则执行分裂，将其录入待计算数据库中进行存储。不断重复上述过程完成决策树的构建。</a:t>
            </a:r>
          </a:p>
        </p:txBody>
      </p:sp>
    </p:spTree>
    <p:extLst>
      <p:ext uri="{BB962C8B-B14F-4D97-AF65-F5344CB8AC3E}">
        <p14:creationId xmlns:p14="http://schemas.microsoft.com/office/powerpoint/2010/main" val="2087569930"/>
      </p:ext>
    </p:extLst>
  </p:cSld>
  <p:clrMapOvr>
    <a:masterClrMapping/>
  </p:clrMapOvr>
  <p:transition spd="slow">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4" y="991791"/>
            <a:ext cx="8591550" cy="3799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椭圆 3"/>
          <p:cNvSpPr/>
          <p:nvPr/>
        </p:nvSpPr>
        <p:spPr>
          <a:xfrm>
            <a:off x="5553076" y="4105275"/>
            <a:ext cx="2124075" cy="685800"/>
          </a:xfrm>
          <a:prstGeom prst="ellipse">
            <a:avLst/>
          </a:prstGeom>
          <a:noFill/>
        </p:spPr>
        <p:style>
          <a:lnRef idx="1">
            <a:schemeClr val="accent1"/>
          </a:lnRef>
          <a:fillRef idx="3">
            <a:schemeClr val="accent1"/>
          </a:fillRef>
          <a:effectRef idx="2">
            <a:schemeClr val="accent1"/>
          </a:effectRef>
          <a:fontRef idx="minor">
            <a:schemeClr val="lt1"/>
          </a:fontRef>
        </p:style>
        <p:txBody>
          <a:bodyPr lIns="68562" tIns="34281" rIns="68562" bIns="34281" anchor="ctr"/>
          <a:lstStyle/>
          <a:p>
            <a:pPr algn="ctr">
              <a:defRPr/>
            </a:pPr>
            <a:endParaRPr lang="zh-CN" altLang="en-US"/>
          </a:p>
        </p:txBody>
      </p:sp>
      <p:sp>
        <p:nvSpPr>
          <p:cNvPr id="33797" name="TextBox 4"/>
          <p:cNvSpPr txBox="1">
            <a:spLocks noChangeArrowheads="1"/>
          </p:cNvSpPr>
          <p:nvPr/>
        </p:nvSpPr>
        <p:spPr bwMode="auto">
          <a:xfrm>
            <a:off x="6705601" y="923926"/>
            <a:ext cx="971550" cy="207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62" tIns="34281" rIns="68562" bIns="34281">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sz="900">
                <a:latin typeface="Calibri" pitchFamily="34" charset="0"/>
              </a:rPr>
              <a:t>键值对</a:t>
            </a:r>
          </a:p>
        </p:txBody>
      </p:sp>
      <p:sp>
        <p:nvSpPr>
          <p:cNvPr id="33798" name="TextBox 5"/>
          <p:cNvSpPr txBox="1">
            <a:spLocks noChangeArrowheads="1"/>
          </p:cNvSpPr>
          <p:nvPr/>
        </p:nvSpPr>
        <p:spPr bwMode="auto">
          <a:xfrm>
            <a:off x="7734301" y="4676776"/>
            <a:ext cx="476250" cy="207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62" tIns="34281" rIns="68562" bIns="34281">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900">
                <a:latin typeface="Calibri" pitchFamily="34" charset="0"/>
              </a:rPr>
              <a:t>&lt;</a:t>
            </a:r>
            <a:endParaRPr lang="zh-CN" altLang="en-US" sz="900">
              <a:latin typeface="Calibri" pitchFamily="34" charset="0"/>
            </a:endParaRPr>
          </a:p>
        </p:txBody>
      </p:sp>
      <p:sp>
        <p:nvSpPr>
          <p:cNvPr id="7" name="TextBox 5"/>
          <p:cNvSpPr txBox="1">
            <a:spLocks noChangeArrowheads="1"/>
          </p:cNvSpPr>
          <p:nvPr/>
        </p:nvSpPr>
        <p:spPr bwMode="auto">
          <a:xfrm>
            <a:off x="257174" y="439486"/>
            <a:ext cx="5468937" cy="36932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7" tIns="45714" rIns="91427" bIns="45714">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spcBef>
                <a:spcPct val="0"/>
              </a:spcBef>
              <a:buNone/>
            </a:pPr>
            <a:r>
              <a:rPr lang="zh-CN" altLang="en-US" sz="1800" b="1" dirty="0" smtClean="0">
                <a:solidFill>
                  <a:schemeClr val="bg1"/>
                </a:solidFill>
              </a:rPr>
              <a:t>并行决策</a:t>
            </a:r>
            <a:r>
              <a:rPr lang="zh-CN" altLang="en-US" sz="1800" b="1" dirty="0">
                <a:solidFill>
                  <a:schemeClr val="bg1"/>
                </a:solidFill>
              </a:rPr>
              <a:t>树算法</a:t>
            </a:r>
            <a:endParaRPr kumimoji="0" lang="zh-CN" altLang="en-US" sz="1800" dirty="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1387476" y="79258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4"/>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7" tIns="45714" rIns="91427" bIns="45714" anchor="ctr"/>
          <a:lstStyle/>
          <a:p>
            <a:pPr algn="ctr">
              <a:defRPr/>
            </a:pPr>
            <a:endParaRPr kumimoji="0" lang="zh-CN" altLang="en-US"/>
          </a:p>
        </p:txBody>
      </p:sp>
    </p:spTree>
    <p:extLst>
      <p:ext uri="{BB962C8B-B14F-4D97-AF65-F5344CB8AC3E}">
        <p14:creationId xmlns:p14="http://schemas.microsoft.com/office/powerpoint/2010/main" val="42176050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8" name="TextBox 5"/>
          <p:cNvSpPr txBox="1">
            <a:spLocks noChangeArrowheads="1"/>
          </p:cNvSpPr>
          <p:nvPr/>
        </p:nvSpPr>
        <p:spPr bwMode="auto">
          <a:xfrm>
            <a:off x="7734301" y="4676776"/>
            <a:ext cx="476250" cy="207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62" tIns="34281" rIns="68562" bIns="34281">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900">
                <a:latin typeface="Calibri" pitchFamily="34" charset="0"/>
              </a:rPr>
              <a:t>&lt;</a:t>
            </a:r>
            <a:endParaRPr lang="zh-CN" altLang="en-US" sz="900">
              <a:latin typeface="Calibri" pitchFamily="34" charset="0"/>
            </a:endParaRPr>
          </a:p>
        </p:txBody>
      </p:sp>
      <p:sp>
        <p:nvSpPr>
          <p:cNvPr id="7" name="TextBox 5"/>
          <p:cNvSpPr txBox="1">
            <a:spLocks noChangeArrowheads="1"/>
          </p:cNvSpPr>
          <p:nvPr/>
        </p:nvSpPr>
        <p:spPr bwMode="auto">
          <a:xfrm>
            <a:off x="257174" y="439486"/>
            <a:ext cx="6393997" cy="46165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7" tIns="45714" rIns="91427" bIns="45714">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spcBef>
                <a:spcPct val="0"/>
              </a:spcBef>
              <a:buNone/>
            </a:pPr>
            <a:r>
              <a:rPr kumimoji="0" lang="zh-CN" altLang="en-US" sz="2400" dirty="0">
                <a:solidFill>
                  <a:schemeClr val="bg1"/>
                </a:solidFill>
                <a:latin typeface="微软雅黑" panose="020B0503020204020204" pitchFamily="34" charset="-122"/>
                <a:ea typeface="微软雅黑" panose="020B0503020204020204" pitchFamily="34" charset="-122"/>
              </a:rPr>
              <a:t>并行化的随机森林</a:t>
            </a:r>
            <a:r>
              <a:rPr kumimoji="0" lang="en-US" altLang="zh-CN" sz="1800" dirty="0">
                <a:solidFill>
                  <a:schemeClr val="bg1"/>
                </a:solidFill>
                <a:latin typeface="微软雅黑" panose="020B0503020204020204" pitchFamily="34" charset="-122"/>
                <a:ea typeface="微软雅黑" panose="020B0503020204020204" pitchFamily="34" charset="-122"/>
              </a:rPr>
              <a:t>——</a:t>
            </a:r>
            <a:r>
              <a:rPr kumimoji="0" lang="zh-CN" altLang="en-US" sz="1800" dirty="0">
                <a:solidFill>
                  <a:schemeClr val="bg1"/>
                </a:solidFill>
                <a:latin typeface="微软雅黑" panose="020B0503020204020204" pitchFamily="34" charset="-122"/>
                <a:ea typeface="微软雅黑" panose="020B0503020204020204" pitchFamily="34" charset="-122"/>
              </a:rPr>
              <a:t>并行</a:t>
            </a:r>
            <a:r>
              <a:rPr kumimoji="0" lang="en-US" altLang="zh-CN" sz="1800" dirty="0">
                <a:solidFill>
                  <a:schemeClr val="bg1"/>
                </a:solidFill>
                <a:latin typeface="微软雅黑" panose="020B0503020204020204" pitchFamily="34" charset="-122"/>
                <a:ea typeface="微软雅黑" panose="020B0503020204020204" pitchFamily="34" charset="-122"/>
              </a:rPr>
              <a:t>CART</a:t>
            </a:r>
            <a:r>
              <a:rPr kumimoji="0" lang="zh-CN" altLang="en-US" sz="1800" dirty="0">
                <a:solidFill>
                  <a:schemeClr val="bg1"/>
                </a:solidFill>
                <a:latin typeface="微软雅黑" panose="020B0503020204020204" pitchFamily="34" charset="-122"/>
                <a:ea typeface="微软雅黑" panose="020B0503020204020204" pitchFamily="34" charset="-122"/>
              </a:rPr>
              <a:t>决策树算法</a:t>
            </a:r>
          </a:p>
        </p:txBody>
      </p:sp>
      <p:cxnSp>
        <p:nvCxnSpPr>
          <p:cNvPr id="8" name="直接连接符 13"/>
          <p:cNvCxnSpPr/>
          <p:nvPr/>
        </p:nvCxnSpPr>
        <p:spPr>
          <a:xfrm>
            <a:off x="1387476" y="90144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4"/>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7" tIns="45714" rIns="91427" bIns="45714" anchor="ctr"/>
          <a:lstStyle/>
          <a:p>
            <a:pPr algn="ctr">
              <a:defRPr/>
            </a:pPr>
            <a:endParaRPr kumimoji="0" lang="zh-CN" altLang="en-US"/>
          </a:p>
        </p:txBody>
      </p:sp>
      <p:pic>
        <p:nvPicPr>
          <p:cNvPr id="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6" y="1024249"/>
            <a:ext cx="8181975" cy="36525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35983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5"/>
          <p:cNvSpPr txBox="1">
            <a:spLocks noChangeArrowheads="1"/>
          </p:cNvSpPr>
          <p:nvPr/>
        </p:nvSpPr>
        <p:spPr bwMode="auto">
          <a:xfrm>
            <a:off x="608013" y="430213"/>
            <a:ext cx="2352901" cy="369332"/>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1800" dirty="0" smtClean="0">
                <a:solidFill>
                  <a:schemeClr val="bg1"/>
                </a:solidFill>
                <a:latin typeface="微软雅黑" panose="020B0503020204020204" pitchFamily="34" charset="-122"/>
                <a:ea typeface="微软雅黑" panose="020B0503020204020204" pitchFamily="34" charset="-122"/>
              </a:rPr>
              <a:t>并行</a:t>
            </a:r>
            <a:r>
              <a:rPr kumimoji="0" lang="en-US" altLang="zh-CN" sz="1800" dirty="0" smtClean="0">
                <a:solidFill>
                  <a:schemeClr val="bg1"/>
                </a:solidFill>
                <a:latin typeface="微软雅黑" panose="020B0503020204020204" pitchFamily="34" charset="-122"/>
                <a:ea typeface="微软雅黑" panose="020B0503020204020204" pitchFamily="34" charset="-122"/>
              </a:rPr>
              <a:t>k-</a:t>
            </a:r>
            <a:r>
              <a:rPr kumimoji="0" lang="zh-CN" altLang="en-US" sz="1800" dirty="0" smtClean="0">
                <a:solidFill>
                  <a:schemeClr val="bg1"/>
                </a:solidFill>
                <a:latin typeface="微软雅黑" panose="020B0503020204020204" pitchFamily="34" charset="-122"/>
                <a:ea typeface="微软雅黑" panose="020B0503020204020204" pitchFamily="34" charset="-122"/>
              </a:rPr>
              <a:t>均值算法</a:t>
            </a:r>
            <a:endParaRPr kumimoji="0" lang="zh-CN" altLang="en-US" sz="18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79170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1471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400" dirty="0" smtClean="0">
              <a:solidFill>
                <a:srgbClr val="000000"/>
              </a:solidFill>
            </a:endParaRPr>
          </a:p>
          <a:p>
            <a:r>
              <a:rPr lang="en-US" altLang="zh-CN" sz="1800" dirty="0" smtClean="0">
                <a:solidFill>
                  <a:srgbClr val="000000"/>
                </a:solidFill>
              </a:rPr>
              <a:t>k-</a:t>
            </a:r>
            <a:r>
              <a:rPr lang="zh-CN" altLang="en-US" sz="1800" dirty="0" smtClean="0">
                <a:solidFill>
                  <a:srgbClr val="000000"/>
                </a:solidFill>
              </a:rPr>
              <a:t>均值算法是应用最广泛的聚类算法之一，随着大数据的发展，在实际使用过程中如何提升该算法的性能成为了一个有挑战性的任务。可以基于</a:t>
            </a:r>
            <a:r>
              <a:rPr lang="en-US" altLang="zh-CN" sz="1800" dirty="0" smtClean="0">
                <a:solidFill>
                  <a:srgbClr val="000000"/>
                </a:solidFill>
              </a:rPr>
              <a:t>Map Reduce</a:t>
            </a:r>
            <a:r>
              <a:rPr lang="zh-CN" altLang="en-US" sz="1800" dirty="0" smtClean="0">
                <a:solidFill>
                  <a:srgbClr val="000000"/>
                </a:solidFill>
              </a:rPr>
              <a:t>实现</a:t>
            </a:r>
            <a:r>
              <a:rPr lang="en-US" altLang="zh-CN" sz="1800" dirty="0" smtClean="0">
                <a:solidFill>
                  <a:srgbClr val="000000"/>
                </a:solidFill>
              </a:rPr>
              <a:t>k-</a:t>
            </a:r>
            <a:r>
              <a:rPr lang="zh-CN" altLang="en-US" sz="1800" dirty="0" smtClean="0">
                <a:solidFill>
                  <a:srgbClr val="000000"/>
                </a:solidFill>
              </a:rPr>
              <a:t>均值算法，在</a:t>
            </a:r>
            <a:r>
              <a:rPr lang="en-US" altLang="zh-CN" sz="1800" dirty="0" smtClean="0">
                <a:solidFill>
                  <a:srgbClr val="000000"/>
                </a:solidFill>
              </a:rPr>
              <a:t>Hadoop</a:t>
            </a:r>
            <a:r>
              <a:rPr lang="zh-CN" altLang="en-US" sz="1800" dirty="0" smtClean="0">
                <a:solidFill>
                  <a:srgbClr val="000000"/>
                </a:solidFill>
              </a:rPr>
              <a:t>环境中并行运行，能够高效且廉价的处理大型数据集。</a:t>
            </a:r>
          </a:p>
        </p:txBody>
      </p:sp>
    </p:spTree>
    <p:extLst>
      <p:ext uri="{BB962C8B-B14F-4D97-AF65-F5344CB8AC3E}">
        <p14:creationId xmlns:p14="http://schemas.microsoft.com/office/powerpoint/2010/main" val="289826738"/>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章节结构</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6" name="矩形 3"/>
          <p:cNvSpPr>
            <a:spLocks noChangeArrowheads="1"/>
          </p:cNvSpPr>
          <p:nvPr/>
        </p:nvSpPr>
        <p:spPr bwMode="auto">
          <a:xfrm>
            <a:off x="596900" y="1000471"/>
            <a:ext cx="8045450" cy="321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分布式机器</a:t>
            </a:r>
            <a:r>
              <a:rPr lang="zh-CN" altLang="en-US" sz="1800" dirty="0" smtClean="0">
                <a:solidFill>
                  <a:srgbClr val="000000"/>
                </a:solidFill>
              </a:rPr>
              <a:t>学习基础</a:t>
            </a:r>
            <a:endParaRPr lang="en-US" altLang="zh-CN" sz="1800" dirty="0" smtClean="0">
              <a:solidFill>
                <a:srgbClr val="000000"/>
              </a:solidFill>
            </a:endParaRPr>
          </a:p>
          <a:p>
            <a:pPr lvl="1"/>
            <a:r>
              <a:rPr lang="zh-CN" altLang="en-US" sz="1400" dirty="0" smtClean="0">
                <a:solidFill>
                  <a:srgbClr val="000000"/>
                </a:solidFill>
              </a:rPr>
              <a:t>参数服务器</a:t>
            </a:r>
            <a:endParaRPr lang="en-US" altLang="zh-CN" sz="1400" dirty="0" smtClean="0">
              <a:solidFill>
                <a:srgbClr val="000000"/>
              </a:solidFill>
            </a:endParaRPr>
          </a:p>
          <a:p>
            <a:pPr lvl="1"/>
            <a:r>
              <a:rPr lang="zh-CN" altLang="en-US" sz="1400" dirty="0" smtClean="0">
                <a:solidFill>
                  <a:srgbClr val="000000"/>
                </a:solidFill>
              </a:rPr>
              <a:t>分布式并行计算类型</a:t>
            </a:r>
            <a:endParaRPr lang="en-US" altLang="zh-CN" sz="1800" dirty="0" smtClean="0">
              <a:solidFill>
                <a:srgbClr val="000000"/>
              </a:solidFill>
            </a:endParaRPr>
          </a:p>
          <a:p>
            <a:r>
              <a:rPr lang="zh-CN" altLang="en-US" sz="1800" dirty="0" smtClean="0">
                <a:solidFill>
                  <a:srgbClr val="000000"/>
                </a:solidFill>
              </a:rPr>
              <a:t>分布式机器学习框架</a:t>
            </a:r>
            <a:endParaRPr lang="en-US" altLang="zh-CN" sz="1800" dirty="0">
              <a:solidFill>
                <a:srgbClr val="000000"/>
              </a:solidFill>
            </a:endParaRPr>
          </a:p>
          <a:p>
            <a:pPr lvl="1"/>
            <a:r>
              <a:rPr lang="en-US" altLang="zh-CN" sz="1400" dirty="0" err="1" smtClean="0">
                <a:solidFill>
                  <a:srgbClr val="000000"/>
                </a:solidFill>
              </a:rPr>
              <a:t>MapReduce</a:t>
            </a:r>
            <a:r>
              <a:rPr lang="zh-CN" altLang="en-US" sz="1400" dirty="0" smtClean="0">
                <a:solidFill>
                  <a:srgbClr val="000000"/>
                </a:solidFill>
              </a:rPr>
              <a:t> 编程模型</a:t>
            </a:r>
          </a:p>
          <a:p>
            <a:pPr lvl="1"/>
            <a:r>
              <a:rPr lang="en-US" altLang="zh-CN" sz="1400" dirty="0" smtClean="0">
                <a:solidFill>
                  <a:srgbClr val="000000"/>
                </a:solidFill>
              </a:rPr>
              <a:t>Hadoop</a:t>
            </a:r>
            <a:r>
              <a:rPr lang="zh-CN" altLang="en-US" sz="1400" dirty="0" smtClean="0">
                <a:solidFill>
                  <a:srgbClr val="000000"/>
                </a:solidFill>
              </a:rPr>
              <a:t> </a:t>
            </a:r>
            <a:r>
              <a:rPr lang="en-US" altLang="zh-CN" sz="1400" dirty="0" err="1" smtClean="0">
                <a:solidFill>
                  <a:srgbClr val="000000"/>
                </a:solidFill>
              </a:rPr>
              <a:t>MapReduce</a:t>
            </a:r>
            <a:r>
              <a:rPr lang="zh-CN" altLang="en-US" sz="1400" dirty="0" smtClean="0">
                <a:solidFill>
                  <a:srgbClr val="000000"/>
                </a:solidFill>
              </a:rPr>
              <a:t> 框架</a:t>
            </a:r>
          </a:p>
          <a:p>
            <a:pPr lvl="1"/>
            <a:r>
              <a:rPr lang="en-US" altLang="zh-CN" sz="1400" dirty="0" smtClean="0">
                <a:solidFill>
                  <a:srgbClr val="000000"/>
                </a:solidFill>
              </a:rPr>
              <a:t>Spark</a:t>
            </a:r>
            <a:endParaRPr lang="zh-CN" altLang="en-US" sz="1400" dirty="0" smtClean="0">
              <a:solidFill>
                <a:srgbClr val="000000"/>
              </a:solidFill>
            </a:endParaRPr>
          </a:p>
          <a:p>
            <a:pPr lvl="1"/>
            <a:r>
              <a:rPr lang="en-US" altLang="zh-CN" sz="1400" dirty="0" smtClean="0">
                <a:solidFill>
                  <a:srgbClr val="000000"/>
                </a:solidFill>
              </a:rPr>
              <a:t>PMLS</a:t>
            </a:r>
            <a:endParaRPr lang="zh-CN" altLang="en-US" sz="1400" dirty="0">
              <a:solidFill>
                <a:srgbClr val="000000"/>
              </a:solidFill>
            </a:endParaRPr>
          </a:p>
          <a:p>
            <a:pPr lvl="1"/>
            <a:r>
              <a:rPr lang="en-US" altLang="zh-CN" sz="1400" dirty="0" err="1" smtClean="0">
                <a:solidFill>
                  <a:srgbClr val="000000"/>
                </a:solidFill>
              </a:rPr>
              <a:t>TensorFlow</a:t>
            </a:r>
            <a:endParaRPr lang="en-US" altLang="zh-CN" sz="1400" dirty="0" smtClean="0">
              <a:solidFill>
                <a:srgbClr val="000000"/>
              </a:solidFill>
            </a:endParaRPr>
          </a:p>
          <a:p>
            <a:r>
              <a:rPr lang="zh-CN" altLang="en-US" sz="1800" dirty="0" smtClean="0">
                <a:solidFill>
                  <a:srgbClr val="000000"/>
                </a:solidFill>
              </a:rPr>
              <a:t>并行决策树</a:t>
            </a:r>
          </a:p>
          <a:p>
            <a:r>
              <a:rPr lang="zh-CN" altLang="en-US" sz="1800" dirty="0" smtClean="0">
                <a:solidFill>
                  <a:srgbClr val="000000"/>
                </a:solidFill>
              </a:rPr>
              <a:t>并行</a:t>
            </a:r>
            <a:r>
              <a:rPr lang="en-US" altLang="zh-CN" sz="1800" dirty="0" smtClean="0">
                <a:solidFill>
                  <a:srgbClr val="000000"/>
                </a:solidFill>
              </a:rPr>
              <a:t>k-</a:t>
            </a:r>
            <a:r>
              <a:rPr lang="zh-CN" altLang="en-US" sz="1800" dirty="0" smtClean="0">
                <a:solidFill>
                  <a:srgbClr val="000000"/>
                </a:solidFill>
              </a:rPr>
              <a:t>均值算法</a:t>
            </a:r>
            <a:endParaRPr lang="zh-CN" altLang="en-US" sz="1800" dirty="0">
              <a:solidFill>
                <a:srgbClr val="000000"/>
              </a:solidFill>
            </a:endParaRPr>
          </a:p>
        </p:txBody>
      </p:sp>
    </p:spTree>
    <p:extLst>
      <p:ext uri="{BB962C8B-B14F-4D97-AF65-F5344CB8AC3E}">
        <p14:creationId xmlns:p14="http://schemas.microsoft.com/office/powerpoint/2010/main" val="1956967306"/>
      </p:ext>
    </p:extLst>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5"/>
          <p:cNvSpPr txBox="1">
            <a:spLocks noChangeArrowheads="1"/>
          </p:cNvSpPr>
          <p:nvPr/>
        </p:nvSpPr>
        <p:spPr bwMode="auto">
          <a:xfrm>
            <a:off x="608013" y="430213"/>
            <a:ext cx="2352901" cy="369332"/>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1800" dirty="0" smtClean="0">
                <a:solidFill>
                  <a:schemeClr val="bg1"/>
                </a:solidFill>
                <a:latin typeface="微软雅黑" panose="020B0503020204020204" pitchFamily="34" charset="-122"/>
                <a:ea typeface="微软雅黑" panose="020B0503020204020204" pitchFamily="34" charset="-122"/>
              </a:rPr>
              <a:t>并行</a:t>
            </a:r>
            <a:r>
              <a:rPr kumimoji="0" lang="en-US" altLang="zh-CN" sz="1800" dirty="0" smtClean="0">
                <a:solidFill>
                  <a:schemeClr val="bg1"/>
                </a:solidFill>
                <a:latin typeface="微软雅黑" panose="020B0503020204020204" pitchFamily="34" charset="-122"/>
                <a:ea typeface="微软雅黑" panose="020B0503020204020204" pitchFamily="34" charset="-122"/>
              </a:rPr>
              <a:t>k-</a:t>
            </a:r>
            <a:r>
              <a:rPr kumimoji="0" lang="zh-CN" altLang="en-US" sz="1800" dirty="0" smtClean="0">
                <a:solidFill>
                  <a:schemeClr val="bg1"/>
                </a:solidFill>
                <a:latin typeface="微软雅黑" panose="020B0503020204020204" pitchFamily="34" charset="-122"/>
                <a:ea typeface="微软雅黑" panose="020B0503020204020204" pitchFamily="34" charset="-122"/>
              </a:rPr>
              <a:t>均值算法</a:t>
            </a:r>
            <a:endParaRPr kumimoji="0" lang="zh-CN" altLang="en-US" sz="18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79170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208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r>
              <a:rPr lang="zh-CN" altLang="en-US" sz="1800" dirty="0" smtClean="0">
                <a:solidFill>
                  <a:srgbClr val="000000"/>
                </a:solidFill>
              </a:rPr>
              <a:t>在具体实现该算法时，将输入数据集存储在分布式文件系统</a:t>
            </a:r>
            <a:r>
              <a:rPr lang="en-US" altLang="zh-CN" sz="1800" dirty="0" smtClean="0">
                <a:solidFill>
                  <a:srgbClr val="000000"/>
                </a:solidFill>
              </a:rPr>
              <a:t>HDFS</a:t>
            </a:r>
            <a:r>
              <a:rPr lang="zh-CN" altLang="en-US" sz="1800" dirty="0" smtClean="0">
                <a:solidFill>
                  <a:srgbClr val="000000"/>
                </a:solidFill>
              </a:rPr>
              <a:t>中，作为</a:t>
            </a:r>
            <a:r>
              <a:rPr lang="en-US" altLang="zh-CN" sz="1800" dirty="0" smtClean="0">
                <a:solidFill>
                  <a:srgbClr val="000000"/>
                </a:solidFill>
              </a:rPr>
              <a:t>&lt;</a:t>
            </a:r>
            <a:r>
              <a:rPr lang="en-US" altLang="zh-CN" sz="1800" dirty="0" err="1" smtClean="0">
                <a:solidFill>
                  <a:srgbClr val="000000"/>
                </a:solidFill>
              </a:rPr>
              <a:t>key,value</a:t>
            </a:r>
            <a:r>
              <a:rPr lang="en-US" altLang="zh-CN" sz="1800" dirty="0" smtClean="0">
                <a:solidFill>
                  <a:srgbClr val="000000"/>
                </a:solidFill>
              </a:rPr>
              <a:t>&gt;</a:t>
            </a:r>
            <a:r>
              <a:rPr lang="zh-CN" altLang="en-US" sz="1800" dirty="0" smtClean="0">
                <a:solidFill>
                  <a:srgbClr val="000000"/>
                </a:solidFill>
              </a:rPr>
              <a:t>的序列文件，每个键值对代表数据集的一条记录，其中</a:t>
            </a:r>
            <a:r>
              <a:rPr lang="en-US" altLang="zh-CN" sz="1800" dirty="0" smtClean="0">
                <a:solidFill>
                  <a:srgbClr val="000000"/>
                </a:solidFill>
              </a:rPr>
              <a:t>key</a:t>
            </a:r>
            <a:r>
              <a:rPr lang="zh-CN" altLang="en-US" sz="1800" dirty="0" smtClean="0">
                <a:solidFill>
                  <a:srgbClr val="000000"/>
                </a:solidFill>
              </a:rPr>
              <a:t>记录的是数据文件距离起始位置的偏移量，</a:t>
            </a:r>
            <a:r>
              <a:rPr lang="en-US" altLang="zh-CN" sz="1800" dirty="0" smtClean="0">
                <a:solidFill>
                  <a:srgbClr val="000000"/>
                </a:solidFill>
              </a:rPr>
              <a:t>value</a:t>
            </a:r>
            <a:r>
              <a:rPr lang="zh-CN" altLang="en-US" sz="1800" dirty="0" smtClean="0">
                <a:solidFill>
                  <a:srgbClr val="000000"/>
                </a:solidFill>
              </a:rPr>
              <a:t>是该条记录的内容。将迭代后或初始化后的</a:t>
            </a:r>
            <a:r>
              <a:rPr lang="en-US" altLang="zh-CN" sz="1800" dirty="0" smtClean="0">
                <a:solidFill>
                  <a:srgbClr val="000000"/>
                </a:solidFill>
              </a:rPr>
              <a:t>k</a:t>
            </a:r>
            <a:r>
              <a:rPr lang="zh-CN" altLang="en-US" sz="1800" dirty="0" smtClean="0">
                <a:solidFill>
                  <a:srgbClr val="000000"/>
                </a:solidFill>
              </a:rPr>
              <a:t>个聚类中心放到</a:t>
            </a:r>
            <a:r>
              <a:rPr lang="en-US" altLang="zh-CN" sz="1800" dirty="0" smtClean="0">
                <a:solidFill>
                  <a:srgbClr val="000000"/>
                </a:solidFill>
              </a:rPr>
              <a:t>Configuration</a:t>
            </a:r>
            <a:r>
              <a:rPr lang="zh-CN" altLang="en-US" sz="1800" dirty="0" smtClean="0">
                <a:solidFill>
                  <a:srgbClr val="000000"/>
                </a:solidFill>
              </a:rPr>
              <a:t>中，然后在</a:t>
            </a:r>
            <a:r>
              <a:rPr lang="en-US" altLang="zh-CN" sz="1800" dirty="0" smtClean="0">
                <a:solidFill>
                  <a:srgbClr val="000000"/>
                </a:solidFill>
              </a:rPr>
              <a:t>Mapper</a:t>
            </a:r>
            <a:r>
              <a:rPr lang="zh-CN" altLang="en-US" sz="1800" dirty="0" smtClean="0">
                <a:solidFill>
                  <a:srgbClr val="000000"/>
                </a:solidFill>
              </a:rPr>
              <a:t>的</a:t>
            </a:r>
            <a:r>
              <a:rPr lang="en-US" altLang="zh-CN" sz="1800" dirty="0" err="1" smtClean="0">
                <a:solidFill>
                  <a:srgbClr val="000000"/>
                </a:solidFill>
              </a:rPr>
              <a:t>setUp</a:t>
            </a:r>
            <a:r>
              <a:rPr lang="zh-CN" altLang="en-US" sz="1800" dirty="0" smtClean="0">
                <a:solidFill>
                  <a:srgbClr val="000000"/>
                </a:solidFill>
              </a:rPr>
              <a:t>计算读取这</a:t>
            </a:r>
            <a:r>
              <a:rPr lang="en-US" altLang="zh-CN" sz="1800" dirty="0" smtClean="0">
                <a:solidFill>
                  <a:srgbClr val="000000"/>
                </a:solidFill>
              </a:rPr>
              <a:t>k</a:t>
            </a:r>
            <a:r>
              <a:rPr lang="zh-CN" altLang="en-US" sz="1800" dirty="0" smtClean="0">
                <a:solidFill>
                  <a:srgbClr val="000000"/>
                </a:solidFill>
              </a:rPr>
              <a:t>个聚类中心。</a:t>
            </a:r>
            <a:r>
              <a:rPr lang="en-US" altLang="zh-CN" sz="1800" dirty="0" smtClean="0">
                <a:solidFill>
                  <a:srgbClr val="000000"/>
                </a:solidFill>
              </a:rPr>
              <a:t>Mapper</a:t>
            </a:r>
            <a:r>
              <a:rPr lang="zh-CN" altLang="en-US" sz="1800" dirty="0" smtClean="0">
                <a:solidFill>
                  <a:srgbClr val="000000"/>
                </a:solidFill>
              </a:rPr>
              <a:t>会将同一类的数据发送至同一个</a:t>
            </a:r>
            <a:r>
              <a:rPr lang="en-US" altLang="zh-CN" sz="1800" dirty="0" smtClean="0">
                <a:solidFill>
                  <a:srgbClr val="000000"/>
                </a:solidFill>
              </a:rPr>
              <a:t>Reducer</a:t>
            </a:r>
            <a:r>
              <a:rPr lang="zh-CN" altLang="en-US" sz="1800" dirty="0" smtClean="0">
                <a:solidFill>
                  <a:srgbClr val="000000"/>
                </a:solidFill>
              </a:rPr>
              <a:t>。在</a:t>
            </a:r>
            <a:r>
              <a:rPr lang="en-US" altLang="zh-CN" sz="1800" dirty="0" smtClean="0">
                <a:solidFill>
                  <a:srgbClr val="000000"/>
                </a:solidFill>
              </a:rPr>
              <a:t>Reducer</a:t>
            </a:r>
            <a:r>
              <a:rPr lang="zh-CN" altLang="en-US" sz="1800" dirty="0" smtClean="0">
                <a:solidFill>
                  <a:srgbClr val="000000"/>
                </a:solidFill>
              </a:rPr>
              <a:t>中，只需要根据数据重新计算聚类中心即可。</a:t>
            </a:r>
          </a:p>
        </p:txBody>
      </p:sp>
    </p:spTree>
    <p:extLst>
      <p:ext uri="{BB962C8B-B14F-4D97-AF65-F5344CB8AC3E}">
        <p14:creationId xmlns:p14="http://schemas.microsoft.com/office/powerpoint/2010/main" val="1283415858"/>
      </p:ext>
    </p:extLst>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5"/>
          <p:cNvSpPr txBox="1">
            <a:spLocks noChangeArrowheads="1"/>
          </p:cNvSpPr>
          <p:nvPr/>
        </p:nvSpPr>
        <p:spPr bwMode="auto">
          <a:xfrm>
            <a:off x="608013" y="430213"/>
            <a:ext cx="2352901" cy="369332"/>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1800" dirty="0" smtClean="0">
                <a:solidFill>
                  <a:schemeClr val="bg1"/>
                </a:solidFill>
                <a:latin typeface="微软雅黑" panose="020B0503020204020204" pitchFamily="34" charset="-122"/>
                <a:ea typeface="微软雅黑" panose="020B0503020204020204" pitchFamily="34" charset="-122"/>
              </a:rPr>
              <a:t>并行</a:t>
            </a:r>
            <a:r>
              <a:rPr kumimoji="0" lang="en-US" altLang="zh-CN" sz="1800" dirty="0" smtClean="0">
                <a:solidFill>
                  <a:schemeClr val="bg1"/>
                </a:solidFill>
                <a:latin typeface="微软雅黑" panose="020B0503020204020204" pitchFamily="34" charset="-122"/>
                <a:ea typeface="微软雅黑" panose="020B0503020204020204" pitchFamily="34" charset="-122"/>
              </a:rPr>
              <a:t>k-</a:t>
            </a:r>
            <a:r>
              <a:rPr kumimoji="0" lang="zh-CN" altLang="en-US" sz="1800" dirty="0" smtClean="0">
                <a:solidFill>
                  <a:schemeClr val="bg1"/>
                </a:solidFill>
                <a:latin typeface="微软雅黑" panose="020B0503020204020204" pitchFamily="34" charset="-122"/>
                <a:ea typeface="微软雅黑" panose="020B0503020204020204" pitchFamily="34" charset="-122"/>
              </a:rPr>
              <a:t>均值算法</a:t>
            </a:r>
            <a:endParaRPr kumimoji="0" lang="zh-CN" altLang="en-US" sz="18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780822"/>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a:solidFill>
                <a:srgbClr val="000000"/>
              </a:solidFill>
            </a:endParaRPr>
          </a:p>
          <a:p>
            <a:r>
              <a:rPr lang="zh-CN" altLang="en-US" sz="1800" dirty="0" smtClean="0">
                <a:solidFill>
                  <a:srgbClr val="000000"/>
                </a:solidFill>
              </a:rPr>
              <a:t>使用</a:t>
            </a:r>
            <a:r>
              <a:rPr lang="en-US" altLang="zh-CN" sz="1800" dirty="0" err="1" smtClean="0">
                <a:solidFill>
                  <a:srgbClr val="000000"/>
                </a:solidFill>
              </a:rPr>
              <a:t>MapReduce</a:t>
            </a:r>
            <a:r>
              <a:rPr lang="zh-CN" altLang="en-US" sz="1800" dirty="0" smtClean="0">
                <a:solidFill>
                  <a:srgbClr val="000000"/>
                </a:solidFill>
              </a:rPr>
              <a:t>框架实现</a:t>
            </a:r>
            <a:r>
              <a:rPr lang="en-US" altLang="zh-CN" sz="1800" dirty="0" smtClean="0">
                <a:solidFill>
                  <a:srgbClr val="000000"/>
                </a:solidFill>
              </a:rPr>
              <a:t>k-</a:t>
            </a:r>
            <a:r>
              <a:rPr lang="zh-CN" altLang="en-US" sz="1800" dirty="0" smtClean="0">
                <a:solidFill>
                  <a:srgbClr val="000000"/>
                </a:solidFill>
              </a:rPr>
              <a:t>均值聚类算法时，需要将每一次迭代作为一个</a:t>
            </a:r>
            <a:r>
              <a:rPr lang="en-US" altLang="zh-CN" sz="1800" dirty="0" err="1" smtClean="0">
                <a:solidFill>
                  <a:srgbClr val="000000"/>
                </a:solidFill>
              </a:rPr>
              <a:t>MapReduce</a:t>
            </a:r>
            <a:r>
              <a:rPr lang="zh-CN" altLang="en-US" sz="1800" dirty="0" smtClean="0">
                <a:solidFill>
                  <a:srgbClr val="000000"/>
                </a:solidFill>
              </a:rPr>
              <a:t> </a:t>
            </a:r>
            <a:r>
              <a:rPr lang="en-US" altLang="zh-CN" sz="1800" dirty="0" smtClean="0">
                <a:solidFill>
                  <a:srgbClr val="000000"/>
                </a:solidFill>
              </a:rPr>
              <a:t>Job</a:t>
            </a:r>
            <a:r>
              <a:rPr lang="zh-CN" altLang="en-US" sz="1800" dirty="0" smtClean="0">
                <a:solidFill>
                  <a:srgbClr val="000000"/>
                </a:solidFill>
              </a:rPr>
              <a:t>进行计算，通过多次运行该</a:t>
            </a:r>
            <a:r>
              <a:rPr lang="en-US" altLang="zh-CN" sz="1800" dirty="0" smtClean="0">
                <a:solidFill>
                  <a:srgbClr val="000000"/>
                </a:solidFill>
              </a:rPr>
              <a:t>Job</a:t>
            </a:r>
            <a:r>
              <a:rPr lang="zh-CN" altLang="en-US" sz="1800" dirty="0" smtClean="0">
                <a:solidFill>
                  <a:srgbClr val="000000"/>
                </a:solidFill>
              </a:rPr>
              <a:t>达到迭代的效果，最终得到</a:t>
            </a:r>
            <a:r>
              <a:rPr lang="en-US" altLang="zh-CN" sz="1800" dirty="0" smtClean="0">
                <a:solidFill>
                  <a:srgbClr val="000000"/>
                </a:solidFill>
              </a:rPr>
              <a:t>k</a:t>
            </a:r>
            <a:r>
              <a:rPr lang="zh-CN" altLang="en-US" sz="1800" dirty="0" smtClean="0">
                <a:solidFill>
                  <a:srgbClr val="000000"/>
                </a:solidFill>
              </a:rPr>
              <a:t>个聚类中心。基于</a:t>
            </a:r>
            <a:r>
              <a:rPr lang="en-US" altLang="zh-CN" sz="1800" dirty="0" err="1" smtClean="0">
                <a:solidFill>
                  <a:srgbClr val="000000"/>
                </a:solidFill>
              </a:rPr>
              <a:t>MapReduce</a:t>
            </a:r>
            <a:r>
              <a:rPr lang="zh-CN" altLang="en-US" sz="1800" dirty="0" smtClean="0">
                <a:solidFill>
                  <a:srgbClr val="000000"/>
                </a:solidFill>
              </a:rPr>
              <a:t>的并行</a:t>
            </a:r>
            <a:r>
              <a:rPr lang="en-US" altLang="zh-CN" sz="1800" dirty="0" smtClean="0">
                <a:solidFill>
                  <a:srgbClr val="000000"/>
                </a:solidFill>
              </a:rPr>
              <a:t>k-</a:t>
            </a:r>
            <a:r>
              <a:rPr lang="zh-CN" altLang="en-US" sz="1800" dirty="0" smtClean="0">
                <a:solidFill>
                  <a:srgbClr val="000000"/>
                </a:solidFill>
              </a:rPr>
              <a:t>均值算法，可以在廉价机器上有效处理大型数据集。</a:t>
            </a:r>
          </a:p>
        </p:txBody>
      </p:sp>
    </p:spTree>
    <p:extLst>
      <p:ext uri="{BB962C8B-B14F-4D97-AF65-F5344CB8AC3E}">
        <p14:creationId xmlns:p14="http://schemas.microsoft.com/office/powerpoint/2010/main" val="61969235"/>
      </p:ext>
    </p:extLst>
  </p:cSld>
  <p:clrMapOvr>
    <a:masterClrMapping/>
  </p:clrMapOvr>
  <p:transition spd="slow">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5"/>
          <p:cNvSpPr txBox="1">
            <a:spLocks noChangeArrowheads="1"/>
          </p:cNvSpPr>
          <p:nvPr/>
        </p:nvSpPr>
        <p:spPr bwMode="auto">
          <a:xfrm>
            <a:off x="608013" y="430213"/>
            <a:ext cx="2352901" cy="369332"/>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en-US" altLang="zh-CN" sz="1800" dirty="0" smtClean="0">
                <a:solidFill>
                  <a:schemeClr val="bg1"/>
                </a:solidFill>
                <a:latin typeface="微软雅黑" panose="020B0503020204020204" pitchFamily="34" charset="-122"/>
                <a:ea typeface="微软雅黑" panose="020B0503020204020204" pitchFamily="34" charset="-122"/>
              </a:rPr>
              <a:t>k-</a:t>
            </a:r>
            <a:r>
              <a:rPr kumimoji="0" lang="zh-CN" altLang="en-US" sz="1800" dirty="0" smtClean="0">
                <a:solidFill>
                  <a:schemeClr val="bg1"/>
                </a:solidFill>
                <a:latin typeface="微软雅黑" panose="020B0503020204020204" pitchFamily="34" charset="-122"/>
                <a:ea typeface="微软雅黑" panose="020B0503020204020204" pitchFamily="34" charset="-122"/>
              </a:rPr>
              <a:t>均值算法算例</a:t>
            </a:r>
            <a:endParaRPr kumimoji="0" lang="zh-CN" altLang="en-US" sz="18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79170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103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smtClean="0">
              <a:solidFill>
                <a:srgbClr val="000000"/>
              </a:solidFill>
            </a:endParaRPr>
          </a:p>
          <a:p>
            <a:r>
              <a:rPr lang="zh-CN" altLang="en-US" sz="1800" dirty="0" smtClean="0">
                <a:solidFill>
                  <a:srgbClr val="000000"/>
                </a:solidFill>
              </a:rPr>
              <a:t>进行</a:t>
            </a:r>
            <a:r>
              <a:rPr lang="en-US" altLang="zh-CN" sz="1800" dirty="0" smtClean="0">
                <a:solidFill>
                  <a:srgbClr val="000000"/>
                </a:solidFill>
              </a:rPr>
              <a:t>k-</a:t>
            </a:r>
            <a:r>
              <a:rPr lang="zh-CN" altLang="en-US" sz="1800" dirty="0" smtClean="0">
                <a:solidFill>
                  <a:srgbClr val="000000"/>
                </a:solidFill>
              </a:rPr>
              <a:t>均值聚类的数据如下表：</a:t>
            </a:r>
          </a:p>
          <a:p>
            <a:endParaRPr lang="zh-CN" altLang="en-US" sz="1800" dirty="0" smtClean="0">
              <a:solidFill>
                <a:srgbClr val="000000"/>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1439256054"/>
              </p:ext>
            </p:extLst>
          </p:nvPr>
        </p:nvGraphicFramePr>
        <p:xfrm>
          <a:off x="988151" y="2034600"/>
          <a:ext cx="7262948" cy="2051142"/>
        </p:xfrm>
        <a:graphic>
          <a:graphicData uri="http://schemas.openxmlformats.org/drawingml/2006/table">
            <a:tbl>
              <a:tblPr firstRow="1" bandRow="1">
                <a:tableStyleId>{5C22544A-7EE6-4342-B048-85BDC9FD1C3A}</a:tableStyleId>
              </a:tblPr>
              <a:tblGrid>
                <a:gridCol w="660268"/>
                <a:gridCol w="660268"/>
                <a:gridCol w="660268"/>
                <a:gridCol w="660268"/>
                <a:gridCol w="660268"/>
                <a:gridCol w="660268"/>
                <a:gridCol w="660268"/>
                <a:gridCol w="660268"/>
                <a:gridCol w="660268"/>
                <a:gridCol w="660268"/>
                <a:gridCol w="660268"/>
              </a:tblGrid>
              <a:tr h="683714">
                <a:tc>
                  <a:txBody>
                    <a:bodyPr/>
                    <a:lstStyle/>
                    <a:p>
                      <a:pPr algn="ctr"/>
                      <a:r>
                        <a:rPr lang="en-US" altLang="zh-CN" dirty="0" smtClean="0"/>
                        <a:t>x1</a:t>
                      </a:r>
                      <a:endParaRPr lang="zh-CN" altLang="en-US" dirty="0"/>
                    </a:p>
                  </a:txBody>
                  <a:tcPr anchor="ctr"/>
                </a:tc>
                <a:tc>
                  <a:txBody>
                    <a:bodyPr/>
                    <a:lstStyle/>
                    <a:p>
                      <a:pPr algn="ctr"/>
                      <a:r>
                        <a:rPr lang="en-US" altLang="zh-CN" dirty="0" smtClean="0"/>
                        <a:t>x2</a:t>
                      </a:r>
                      <a:endParaRPr lang="zh-CN" altLang="en-US" dirty="0"/>
                    </a:p>
                  </a:txBody>
                  <a:tcPr anchor="ctr"/>
                </a:tc>
                <a:tc>
                  <a:txBody>
                    <a:bodyPr/>
                    <a:lstStyle/>
                    <a:p>
                      <a:pPr algn="ctr"/>
                      <a:r>
                        <a:rPr lang="en-US" altLang="zh-CN" dirty="0" smtClean="0"/>
                        <a:t>x3</a:t>
                      </a:r>
                      <a:endParaRPr lang="zh-CN" altLang="en-US" dirty="0"/>
                    </a:p>
                  </a:txBody>
                  <a:tcPr anchor="ctr"/>
                </a:tc>
                <a:tc>
                  <a:txBody>
                    <a:bodyPr/>
                    <a:lstStyle/>
                    <a:p>
                      <a:pPr algn="ctr"/>
                      <a:r>
                        <a:rPr lang="en-US" altLang="zh-CN" dirty="0" smtClean="0"/>
                        <a:t>x4</a:t>
                      </a:r>
                      <a:endParaRPr lang="zh-CN" altLang="en-US" dirty="0"/>
                    </a:p>
                  </a:txBody>
                  <a:tcPr anchor="ctr"/>
                </a:tc>
                <a:tc>
                  <a:txBody>
                    <a:bodyPr/>
                    <a:lstStyle/>
                    <a:p>
                      <a:pPr algn="ctr"/>
                      <a:r>
                        <a:rPr lang="en-US" altLang="zh-CN" dirty="0" smtClean="0"/>
                        <a:t>x5</a:t>
                      </a:r>
                      <a:endParaRPr lang="zh-CN" altLang="en-US" dirty="0"/>
                    </a:p>
                  </a:txBody>
                  <a:tcPr anchor="ctr"/>
                </a:tc>
                <a:tc>
                  <a:txBody>
                    <a:bodyPr/>
                    <a:lstStyle/>
                    <a:p>
                      <a:pPr algn="ctr"/>
                      <a:r>
                        <a:rPr lang="en-US" altLang="zh-CN" dirty="0" smtClean="0"/>
                        <a:t>x6</a:t>
                      </a:r>
                      <a:endParaRPr lang="zh-CN" altLang="en-US" dirty="0"/>
                    </a:p>
                  </a:txBody>
                  <a:tcPr anchor="ctr"/>
                </a:tc>
                <a:tc>
                  <a:txBody>
                    <a:bodyPr/>
                    <a:lstStyle/>
                    <a:p>
                      <a:pPr algn="ctr"/>
                      <a:r>
                        <a:rPr lang="en-US" altLang="zh-CN" dirty="0" smtClean="0"/>
                        <a:t>x7</a:t>
                      </a:r>
                      <a:endParaRPr lang="zh-CN" altLang="en-US" dirty="0"/>
                    </a:p>
                  </a:txBody>
                  <a:tcPr anchor="ctr"/>
                </a:tc>
                <a:tc>
                  <a:txBody>
                    <a:bodyPr/>
                    <a:lstStyle/>
                    <a:p>
                      <a:pPr algn="ctr"/>
                      <a:r>
                        <a:rPr lang="en-US" altLang="zh-CN" dirty="0" smtClean="0"/>
                        <a:t>x8</a:t>
                      </a:r>
                      <a:endParaRPr lang="zh-CN" altLang="en-US" dirty="0"/>
                    </a:p>
                  </a:txBody>
                  <a:tcPr anchor="ctr"/>
                </a:tc>
                <a:tc>
                  <a:txBody>
                    <a:bodyPr/>
                    <a:lstStyle/>
                    <a:p>
                      <a:pPr algn="ctr"/>
                      <a:r>
                        <a:rPr lang="en-US" altLang="zh-CN" dirty="0" smtClean="0"/>
                        <a:t>x9</a:t>
                      </a:r>
                      <a:endParaRPr lang="zh-CN" altLang="en-US" dirty="0"/>
                    </a:p>
                  </a:txBody>
                  <a:tcPr anchor="ctr"/>
                </a:tc>
                <a:tc>
                  <a:txBody>
                    <a:bodyPr/>
                    <a:lstStyle/>
                    <a:p>
                      <a:pPr algn="ctr"/>
                      <a:r>
                        <a:rPr lang="en-US" altLang="zh-CN" dirty="0" smtClean="0"/>
                        <a:t>x10</a:t>
                      </a:r>
                      <a:endParaRPr lang="zh-CN" altLang="en-US" dirty="0"/>
                    </a:p>
                  </a:txBody>
                  <a:tcPr anchor="ctr"/>
                </a:tc>
                <a:tc>
                  <a:txBody>
                    <a:bodyPr/>
                    <a:lstStyle/>
                    <a:p>
                      <a:pPr algn="ctr"/>
                      <a:r>
                        <a:rPr lang="en-US" altLang="zh-CN" dirty="0" smtClean="0"/>
                        <a:t>x11</a:t>
                      </a:r>
                      <a:endParaRPr lang="zh-CN" altLang="en-US" dirty="0"/>
                    </a:p>
                  </a:txBody>
                  <a:tcPr anchor="ctr"/>
                </a:tc>
              </a:tr>
              <a:tr h="683714">
                <a:tc>
                  <a:txBody>
                    <a:bodyPr/>
                    <a:lstStyle/>
                    <a:p>
                      <a:pPr algn="ctr"/>
                      <a:r>
                        <a:rPr lang="en-US" altLang="zh-CN" dirty="0" smtClean="0"/>
                        <a:t>1</a:t>
                      </a:r>
                      <a:endParaRPr lang="zh-CN" altLang="en-US" dirty="0"/>
                    </a:p>
                  </a:txBody>
                  <a:tcPr anchor="ctr"/>
                </a:tc>
                <a:tc>
                  <a:txBody>
                    <a:bodyPr/>
                    <a:lstStyle/>
                    <a:p>
                      <a:pPr algn="ctr"/>
                      <a:r>
                        <a:rPr lang="en-US" altLang="zh-CN" dirty="0" smtClean="0"/>
                        <a:t>2</a:t>
                      </a:r>
                      <a:endParaRPr lang="zh-CN" altLang="en-US" dirty="0"/>
                    </a:p>
                  </a:txBody>
                  <a:tcPr anchor="ctr"/>
                </a:tc>
                <a:tc>
                  <a:txBody>
                    <a:bodyPr/>
                    <a:lstStyle/>
                    <a:p>
                      <a:pPr algn="ctr"/>
                      <a:r>
                        <a:rPr lang="en-US" altLang="zh-CN" dirty="0" smtClean="0"/>
                        <a:t>2</a:t>
                      </a:r>
                      <a:endParaRPr lang="zh-CN" altLang="en-US" dirty="0"/>
                    </a:p>
                  </a:txBody>
                  <a:tcPr anchor="ctr"/>
                </a:tc>
                <a:tc>
                  <a:txBody>
                    <a:bodyPr/>
                    <a:lstStyle/>
                    <a:p>
                      <a:pPr algn="ctr"/>
                      <a:r>
                        <a:rPr lang="en-US" altLang="zh-CN" dirty="0" smtClean="0"/>
                        <a:t>3</a:t>
                      </a:r>
                      <a:endParaRPr lang="zh-CN" altLang="en-US" dirty="0"/>
                    </a:p>
                  </a:txBody>
                  <a:tcPr anchor="ctr"/>
                </a:tc>
                <a:tc>
                  <a:txBody>
                    <a:bodyPr/>
                    <a:lstStyle/>
                    <a:p>
                      <a:pPr algn="ctr"/>
                      <a:r>
                        <a:rPr lang="en-US" altLang="zh-CN" dirty="0" smtClean="0"/>
                        <a:t>9</a:t>
                      </a:r>
                      <a:endParaRPr lang="zh-CN" altLang="en-US" dirty="0"/>
                    </a:p>
                  </a:txBody>
                  <a:tcPr anchor="ctr"/>
                </a:tc>
                <a:tc>
                  <a:txBody>
                    <a:bodyPr/>
                    <a:lstStyle/>
                    <a:p>
                      <a:pPr algn="ctr"/>
                      <a:r>
                        <a:rPr lang="en-US" altLang="zh-CN" dirty="0" smtClean="0"/>
                        <a:t>10</a:t>
                      </a:r>
                      <a:endParaRPr lang="zh-CN" altLang="en-US" dirty="0"/>
                    </a:p>
                  </a:txBody>
                  <a:tcPr anchor="ctr"/>
                </a:tc>
                <a:tc>
                  <a:txBody>
                    <a:bodyPr/>
                    <a:lstStyle/>
                    <a:p>
                      <a:pPr algn="ctr"/>
                      <a:r>
                        <a:rPr lang="en-US" altLang="zh-CN" dirty="0" smtClean="0"/>
                        <a:t>10</a:t>
                      </a:r>
                      <a:endParaRPr lang="zh-CN" altLang="en-US" dirty="0"/>
                    </a:p>
                  </a:txBody>
                  <a:tcPr anchor="ctr"/>
                </a:tc>
                <a:tc>
                  <a:txBody>
                    <a:bodyPr/>
                    <a:lstStyle/>
                    <a:p>
                      <a:pPr algn="ctr"/>
                      <a:r>
                        <a:rPr lang="en-US" altLang="zh-CN" dirty="0" smtClean="0"/>
                        <a:t>11</a:t>
                      </a:r>
                      <a:endParaRPr lang="zh-CN" altLang="en-US" dirty="0"/>
                    </a:p>
                  </a:txBody>
                  <a:tcPr anchor="ctr"/>
                </a:tc>
                <a:tc>
                  <a:txBody>
                    <a:bodyPr/>
                    <a:lstStyle/>
                    <a:p>
                      <a:pPr algn="ctr"/>
                      <a:r>
                        <a:rPr lang="en-US" altLang="zh-CN" dirty="0" smtClean="0"/>
                        <a:t>15</a:t>
                      </a:r>
                      <a:endParaRPr lang="zh-CN" altLang="en-US" dirty="0"/>
                    </a:p>
                  </a:txBody>
                  <a:tcPr anchor="ctr"/>
                </a:tc>
                <a:tc>
                  <a:txBody>
                    <a:bodyPr/>
                    <a:lstStyle/>
                    <a:p>
                      <a:pPr algn="ctr"/>
                      <a:r>
                        <a:rPr lang="en-US" altLang="zh-CN" dirty="0" smtClean="0"/>
                        <a:t>16</a:t>
                      </a:r>
                      <a:endParaRPr lang="zh-CN" altLang="en-US" dirty="0"/>
                    </a:p>
                  </a:txBody>
                  <a:tcPr anchor="ctr"/>
                </a:tc>
                <a:tc>
                  <a:txBody>
                    <a:bodyPr/>
                    <a:lstStyle/>
                    <a:p>
                      <a:pPr algn="ctr"/>
                      <a:r>
                        <a:rPr lang="en-US" altLang="zh-CN" dirty="0" smtClean="0"/>
                        <a:t>16</a:t>
                      </a:r>
                      <a:endParaRPr lang="zh-CN" altLang="en-US" dirty="0"/>
                    </a:p>
                  </a:txBody>
                  <a:tcPr anchor="ctr"/>
                </a:tc>
              </a:tr>
              <a:tr h="683714">
                <a:tc>
                  <a:txBody>
                    <a:bodyPr/>
                    <a:lstStyle/>
                    <a:p>
                      <a:pPr algn="ctr"/>
                      <a:r>
                        <a:rPr lang="en-US" altLang="zh-CN" dirty="0" smtClean="0"/>
                        <a:t>2</a:t>
                      </a:r>
                      <a:endParaRPr lang="zh-CN" altLang="en-US" dirty="0"/>
                    </a:p>
                  </a:txBody>
                  <a:tcPr anchor="ctr"/>
                </a:tc>
                <a:tc>
                  <a:txBody>
                    <a:bodyPr/>
                    <a:lstStyle/>
                    <a:p>
                      <a:pPr algn="ctr"/>
                      <a:r>
                        <a:rPr lang="en-US" altLang="zh-CN" dirty="0" smtClean="0"/>
                        <a:t>2</a:t>
                      </a:r>
                      <a:endParaRPr lang="zh-CN" altLang="en-US" dirty="0"/>
                    </a:p>
                  </a:txBody>
                  <a:tcPr anchor="ctr"/>
                </a:tc>
                <a:tc>
                  <a:txBody>
                    <a:bodyPr/>
                    <a:lstStyle/>
                    <a:p>
                      <a:pPr algn="ctr"/>
                      <a:r>
                        <a:rPr lang="en-US" altLang="zh-CN" dirty="0" smtClean="0"/>
                        <a:t>5</a:t>
                      </a:r>
                      <a:endParaRPr lang="zh-CN" altLang="en-US" dirty="0"/>
                    </a:p>
                  </a:txBody>
                  <a:tcPr anchor="ctr"/>
                </a:tc>
                <a:tc>
                  <a:txBody>
                    <a:bodyPr/>
                    <a:lstStyle/>
                    <a:p>
                      <a:pPr algn="ctr"/>
                      <a:r>
                        <a:rPr lang="en-US" altLang="zh-CN" dirty="0" smtClean="0"/>
                        <a:t>3</a:t>
                      </a:r>
                      <a:endParaRPr lang="zh-CN" altLang="en-US" dirty="0"/>
                    </a:p>
                  </a:txBody>
                  <a:tcPr anchor="ctr"/>
                </a:tc>
                <a:tc>
                  <a:txBody>
                    <a:bodyPr/>
                    <a:lstStyle/>
                    <a:p>
                      <a:pPr algn="ctr"/>
                      <a:r>
                        <a:rPr lang="en-US" altLang="zh-CN" dirty="0" smtClean="0"/>
                        <a:t>14</a:t>
                      </a:r>
                      <a:endParaRPr lang="zh-CN" altLang="en-US" dirty="0"/>
                    </a:p>
                  </a:txBody>
                  <a:tcPr anchor="ctr"/>
                </a:tc>
                <a:tc>
                  <a:txBody>
                    <a:bodyPr/>
                    <a:lstStyle/>
                    <a:p>
                      <a:pPr algn="ctr"/>
                      <a:r>
                        <a:rPr lang="en-US" altLang="zh-CN" dirty="0" smtClean="0"/>
                        <a:t>13</a:t>
                      </a:r>
                      <a:endParaRPr lang="zh-CN" altLang="en-US" dirty="0"/>
                    </a:p>
                  </a:txBody>
                  <a:tcPr anchor="ctr"/>
                </a:tc>
                <a:tc>
                  <a:txBody>
                    <a:bodyPr/>
                    <a:lstStyle/>
                    <a:p>
                      <a:pPr algn="ctr"/>
                      <a:r>
                        <a:rPr lang="en-US" altLang="zh-CN" dirty="0" smtClean="0"/>
                        <a:t>15</a:t>
                      </a:r>
                      <a:endParaRPr lang="zh-CN" altLang="en-US" dirty="0"/>
                    </a:p>
                  </a:txBody>
                  <a:tcPr anchor="ctr"/>
                </a:tc>
                <a:tc>
                  <a:txBody>
                    <a:bodyPr/>
                    <a:lstStyle/>
                    <a:p>
                      <a:pPr algn="ctr"/>
                      <a:r>
                        <a:rPr lang="en-US" altLang="zh-CN" dirty="0" smtClean="0"/>
                        <a:t>16</a:t>
                      </a:r>
                      <a:endParaRPr lang="zh-CN" altLang="en-US" dirty="0"/>
                    </a:p>
                  </a:txBody>
                  <a:tcPr anchor="ctr"/>
                </a:tc>
                <a:tc>
                  <a:txBody>
                    <a:bodyPr/>
                    <a:lstStyle/>
                    <a:p>
                      <a:pPr algn="ctr"/>
                      <a:r>
                        <a:rPr lang="en-US" altLang="zh-CN" dirty="0" smtClean="0"/>
                        <a:t>6</a:t>
                      </a:r>
                      <a:endParaRPr lang="zh-CN" altLang="en-US" dirty="0"/>
                    </a:p>
                  </a:txBody>
                  <a:tcPr anchor="ctr"/>
                </a:tc>
                <a:tc>
                  <a:txBody>
                    <a:bodyPr/>
                    <a:lstStyle/>
                    <a:p>
                      <a:pPr algn="ctr"/>
                      <a:r>
                        <a:rPr lang="en-US" altLang="zh-CN" dirty="0" smtClean="0"/>
                        <a:t>5</a:t>
                      </a:r>
                      <a:endParaRPr lang="zh-CN" altLang="en-US" dirty="0"/>
                    </a:p>
                  </a:txBody>
                  <a:tcPr anchor="ctr"/>
                </a:tc>
                <a:tc>
                  <a:txBody>
                    <a:bodyPr/>
                    <a:lstStyle/>
                    <a:p>
                      <a:pPr algn="ctr"/>
                      <a:r>
                        <a:rPr lang="en-US" altLang="zh-CN" dirty="0" smtClean="0"/>
                        <a:t>8</a:t>
                      </a:r>
                      <a:endParaRPr lang="zh-CN" altLang="en-US" dirty="0"/>
                    </a:p>
                  </a:txBody>
                  <a:tcPr anchor="ctr"/>
                </a:tc>
              </a:tr>
            </a:tbl>
          </a:graphicData>
        </a:graphic>
      </p:graphicFrame>
    </p:spTree>
    <p:extLst>
      <p:ext uri="{BB962C8B-B14F-4D97-AF65-F5344CB8AC3E}">
        <p14:creationId xmlns:p14="http://schemas.microsoft.com/office/powerpoint/2010/main" val="603283328"/>
      </p:ext>
    </p:extLst>
  </p:cSld>
  <p:clrMapOvr>
    <a:masterClrMapping/>
  </p:clrMapOvr>
  <p:transition spd="slow">
    <p:pu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5"/>
          <p:cNvSpPr txBox="1">
            <a:spLocks noChangeArrowheads="1"/>
          </p:cNvSpPr>
          <p:nvPr/>
        </p:nvSpPr>
        <p:spPr bwMode="auto">
          <a:xfrm>
            <a:off x="608013" y="430213"/>
            <a:ext cx="2352901" cy="369332"/>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en-US" altLang="zh-CN" sz="1800" dirty="0" smtClean="0">
                <a:solidFill>
                  <a:schemeClr val="bg1"/>
                </a:solidFill>
                <a:latin typeface="微软雅黑" panose="020B0503020204020204" pitchFamily="34" charset="-122"/>
                <a:ea typeface="微软雅黑" panose="020B0503020204020204" pitchFamily="34" charset="-122"/>
              </a:rPr>
              <a:t>k-</a:t>
            </a:r>
            <a:r>
              <a:rPr kumimoji="0" lang="zh-CN" altLang="en-US" sz="1800" dirty="0" smtClean="0">
                <a:solidFill>
                  <a:schemeClr val="bg1"/>
                </a:solidFill>
                <a:latin typeface="微软雅黑" panose="020B0503020204020204" pitchFamily="34" charset="-122"/>
                <a:ea typeface="微软雅黑" panose="020B0503020204020204" pitchFamily="34" charset="-122"/>
              </a:rPr>
              <a:t>均值算法算例</a:t>
            </a:r>
            <a:endParaRPr kumimoji="0" lang="zh-CN" altLang="en-US" sz="18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79170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smtClean="0">
              <a:solidFill>
                <a:srgbClr val="000000"/>
              </a:solidFill>
            </a:endParaRPr>
          </a:p>
          <a:p>
            <a:r>
              <a:rPr lang="zh-CN" altLang="en-US" sz="1800" dirty="0" smtClean="0">
                <a:solidFill>
                  <a:srgbClr val="000000"/>
                </a:solidFill>
              </a:rPr>
              <a:t>将</a:t>
            </a:r>
            <a:r>
              <a:rPr lang="en-US" altLang="zh-CN" sz="1800" dirty="0" smtClean="0">
                <a:solidFill>
                  <a:srgbClr val="000000"/>
                </a:solidFill>
              </a:rPr>
              <a:t>x1—x6</a:t>
            </a:r>
            <a:r>
              <a:rPr lang="zh-CN" altLang="en-US" sz="1800" dirty="0" smtClean="0">
                <a:solidFill>
                  <a:srgbClr val="000000"/>
                </a:solidFill>
              </a:rPr>
              <a:t>分配给</a:t>
            </a:r>
            <a:r>
              <a:rPr lang="en-US" altLang="zh-CN" sz="1800" dirty="0" smtClean="0">
                <a:solidFill>
                  <a:srgbClr val="000000"/>
                </a:solidFill>
              </a:rPr>
              <a:t>node1</a:t>
            </a:r>
            <a:r>
              <a:rPr lang="zh-CN" altLang="en-US" sz="1800" dirty="0" smtClean="0">
                <a:solidFill>
                  <a:srgbClr val="000000"/>
                </a:solidFill>
              </a:rPr>
              <a:t>，将</a:t>
            </a:r>
            <a:r>
              <a:rPr lang="en-US" altLang="zh-CN" sz="1800" dirty="0" smtClean="0">
                <a:solidFill>
                  <a:srgbClr val="000000"/>
                </a:solidFill>
              </a:rPr>
              <a:t>x7-x11</a:t>
            </a:r>
            <a:r>
              <a:rPr lang="zh-CN" altLang="en-US" sz="1800" dirty="0" smtClean="0">
                <a:solidFill>
                  <a:srgbClr val="000000"/>
                </a:solidFill>
              </a:rPr>
              <a:t>分配给</a:t>
            </a:r>
            <a:r>
              <a:rPr lang="en-US" altLang="zh-CN" sz="1800" dirty="0" smtClean="0">
                <a:solidFill>
                  <a:srgbClr val="000000"/>
                </a:solidFill>
              </a:rPr>
              <a:t>node2</a:t>
            </a:r>
            <a:r>
              <a:rPr lang="zh-CN" altLang="en-US" sz="1800" dirty="0" smtClean="0">
                <a:solidFill>
                  <a:srgbClr val="000000"/>
                </a:solidFill>
              </a:rPr>
              <a:t>，选择</a:t>
            </a:r>
            <a:r>
              <a:rPr lang="en-US" altLang="zh-CN" sz="1800" dirty="0" smtClean="0">
                <a:solidFill>
                  <a:srgbClr val="000000"/>
                </a:solidFill>
              </a:rPr>
              <a:t>k=3</a:t>
            </a:r>
            <a:r>
              <a:rPr lang="zh-CN" altLang="en-US" sz="1800" dirty="0" smtClean="0">
                <a:solidFill>
                  <a:srgbClr val="000000"/>
                </a:solidFill>
              </a:rPr>
              <a:t>，在开始阶段，创建一个如下表的全局文件。</a:t>
            </a:r>
          </a:p>
          <a:p>
            <a:endParaRPr lang="zh-CN" altLang="en-US" sz="1800" dirty="0" smtClean="0">
              <a:solidFill>
                <a:srgbClr val="000000"/>
              </a:solidFill>
            </a:endParaRPr>
          </a:p>
          <a:p>
            <a:endParaRPr lang="zh-CN" altLang="en-US" sz="1800" dirty="0" smtClean="0">
              <a:solidFill>
                <a:srgbClr val="000000"/>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86365986"/>
              </p:ext>
            </p:extLst>
          </p:nvPr>
        </p:nvGraphicFramePr>
        <p:xfrm>
          <a:off x="1571625" y="2100743"/>
          <a:ext cx="6096000" cy="2358045"/>
        </p:xfrm>
        <a:graphic>
          <a:graphicData uri="http://schemas.openxmlformats.org/drawingml/2006/table">
            <a:tbl>
              <a:tblPr firstRow="1" bandRow="1">
                <a:tableStyleId>{5C22544A-7EE6-4342-B048-85BDC9FD1C3A}</a:tableStyleId>
              </a:tblPr>
              <a:tblGrid>
                <a:gridCol w="2032000"/>
                <a:gridCol w="2032000"/>
                <a:gridCol w="2032000"/>
              </a:tblGrid>
              <a:tr h="471609">
                <a:tc>
                  <a:txBody>
                    <a:bodyPr/>
                    <a:lstStyle/>
                    <a:p>
                      <a:pPr algn="ctr"/>
                      <a:r>
                        <a:rPr lang="zh-CN" altLang="en-US" dirty="0" smtClean="0"/>
                        <a:t>迭代次数</a:t>
                      </a:r>
                      <a:endParaRPr lang="zh-CN" altLang="en-US" dirty="0"/>
                    </a:p>
                  </a:txBody>
                  <a:tcPr anchor="ctr"/>
                </a:tc>
                <a:tc gridSpan="2">
                  <a:txBody>
                    <a:bodyPr/>
                    <a:lstStyle/>
                    <a:p>
                      <a:pPr algn="ctr"/>
                      <a:r>
                        <a:rPr lang="en-US" altLang="zh-CN" dirty="0" smtClean="0"/>
                        <a:t>0</a:t>
                      </a:r>
                      <a:endParaRPr lang="zh-CN" altLang="en-US" dirty="0"/>
                    </a:p>
                  </a:txBody>
                  <a:tcPr anchor="ctr"/>
                </a:tc>
                <a:tc hMerge="1">
                  <a:txBody>
                    <a:bodyPr/>
                    <a:lstStyle/>
                    <a:p>
                      <a:endParaRPr lang="zh-CN" altLang="en-US" dirty="0"/>
                    </a:p>
                  </a:txBody>
                  <a:tcPr/>
                </a:tc>
              </a:tr>
              <a:tr h="471609">
                <a:tc>
                  <a:txBody>
                    <a:bodyPr/>
                    <a:lstStyle/>
                    <a:p>
                      <a:pPr algn="ctr"/>
                      <a:r>
                        <a:rPr lang="zh-CN" altLang="en-US" dirty="0" smtClean="0"/>
                        <a:t>簇</a:t>
                      </a:r>
                      <a:r>
                        <a:rPr lang="en-US" altLang="zh-CN" dirty="0" smtClean="0"/>
                        <a:t>ID</a:t>
                      </a:r>
                      <a:endParaRPr lang="zh-CN" altLang="en-US" dirty="0"/>
                    </a:p>
                  </a:txBody>
                  <a:tcPr anchor="ctr"/>
                </a:tc>
                <a:tc>
                  <a:txBody>
                    <a:bodyPr/>
                    <a:lstStyle/>
                    <a:p>
                      <a:pPr algn="ctr"/>
                      <a:r>
                        <a:rPr lang="zh-CN" altLang="en-US" dirty="0" smtClean="0"/>
                        <a:t>簇中心</a:t>
                      </a:r>
                      <a:endParaRPr lang="zh-CN" altLang="en-US" dirty="0"/>
                    </a:p>
                  </a:txBody>
                  <a:tcPr anchor="ctr"/>
                </a:tc>
                <a:tc>
                  <a:txBody>
                    <a:bodyPr/>
                    <a:lstStyle/>
                    <a:p>
                      <a:pPr algn="ctr"/>
                      <a:r>
                        <a:rPr lang="zh-CN" altLang="en-US" dirty="0" smtClean="0"/>
                        <a:t>样本点数目</a:t>
                      </a:r>
                      <a:endParaRPr lang="zh-CN" altLang="en-US" dirty="0"/>
                    </a:p>
                  </a:txBody>
                  <a:tcPr anchor="ctr"/>
                </a:tc>
              </a:tr>
              <a:tr h="471609">
                <a:tc>
                  <a:txBody>
                    <a:bodyPr/>
                    <a:lstStyle/>
                    <a:p>
                      <a:pPr algn="ctr"/>
                      <a:r>
                        <a:rPr lang="en-US" altLang="zh-CN" dirty="0" smtClean="0"/>
                        <a:t>1</a:t>
                      </a:r>
                      <a:endParaRPr lang="zh-CN" altLang="en-US" dirty="0"/>
                    </a:p>
                  </a:txBody>
                  <a:tcPr anchor="ctr"/>
                </a:tc>
                <a:tc>
                  <a:txBody>
                    <a:bodyPr/>
                    <a:lstStyle/>
                    <a:p>
                      <a:pPr algn="ctr"/>
                      <a:r>
                        <a:rPr lang="zh-CN" altLang="en-US" dirty="0" smtClean="0"/>
                        <a:t>（</a:t>
                      </a:r>
                      <a:r>
                        <a:rPr lang="en-US" altLang="zh-CN" dirty="0" smtClean="0"/>
                        <a:t>1</a:t>
                      </a:r>
                      <a:r>
                        <a:rPr lang="zh-CN" altLang="en-US" dirty="0" smtClean="0"/>
                        <a:t>，</a:t>
                      </a:r>
                      <a:r>
                        <a:rPr lang="en-US" altLang="zh-CN" dirty="0" smtClean="0"/>
                        <a:t>2</a:t>
                      </a:r>
                      <a:r>
                        <a:rPr lang="zh-CN" altLang="en-US" dirty="0" smtClean="0"/>
                        <a:t>）</a:t>
                      </a:r>
                      <a:endParaRPr lang="zh-CN" altLang="en-US" dirty="0"/>
                    </a:p>
                  </a:txBody>
                  <a:tcPr anchor="ctr"/>
                </a:tc>
                <a:tc>
                  <a:txBody>
                    <a:bodyPr/>
                    <a:lstStyle/>
                    <a:p>
                      <a:pPr algn="ctr"/>
                      <a:r>
                        <a:rPr lang="en-US" altLang="zh-CN" dirty="0" smtClean="0"/>
                        <a:t>0</a:t>
                      </a:r>
                      <a:endParaRPr lang="zh-CN" altLang="en-US" dirty="0"/>
                    </a:p>
                  </a:txBody>
                  <a:tcPr anchor="ctr"/>
                </a:tc>
              </a:tr>
              <a:tr h="471609">
                <a:tc>
                  <a:txBody>
                    <a:bodyPr/>
                    <a:lstStyle/>
                    <a:p>
                      <a:pPr algn="ctr"/>
                      <a:r>
                        <a:rPr lang="en-US" altLang="zh-CN" dirty="0" smtClean="0"/>
                        <a:t>2</a:t>
                      </a:r>
                      <a:endParaRPr lang="zh-CN" altLang="en-US" dirty="0"/>
                    </a:p>
                  </a:txBody>
                  <a:tcPr anchor="ctr"/>
                </a:tc>
                <a:tc>
                  <a:txBody>
                    <a:bodyPr/>
                    <a:lstStyle/>
                    <a:p>
                      <a:pPr algn="ctr"/>
                      <a:r>
                        <a:rPr lang="zh-CN" altLang="en-US" dirty="0" smtClean="0"/>
                        <a:t>（</a:t>
                      </a:r>
                      <a:r>
                        <a:rPr lang="en-US" altLang="zh-CN" dirty="0" smtClean="0"/>
                        <a:t>2</a:t>
                      </a:r>
                      <a:r>
                        <a:rPr lang="zh-CN" altLang="en-US" dirty="0" smtClean="0"/>
                        <a:t>，</a:t>
                      </a:r>
                      <a:r>
                        <a:rPr lang="en-US" altLang="zh-CN" dirty="0" smtClean="0"/>
                        <a:t>2</a:t>
                      </a:r>
                      <a:r>
                        <a:rPr lang="zh-CN" altLang="en-US" dirty="0" smtClean="0"/>
                        <a:t>）</a:t>
                      </a:r>
                      <a:endParaRPr lang="zh-CN" altLang="en-US" dirty="0"/>
                    </a:p>
                  </a:txBody>
                  <a:tcPr anchor="ctr"/>
                </a:tc>
                <a:tc>
                  <a:txBody>
                    <a:bodyPr/>
                    <a:lstStyle/>
                    <a:p>
                      <a:pPr algn="ctr"/>
                      <a:r>
                        <a:rPr lang="en-US" altLang="zh-CN" dirty="0" smtClean="0"/>
                        <a:t>0</a:t>
                      </a:r>
                      <a:endParaRPr lang="zh-CN" altLang="en-US" dirty="0"/>
                    </a:p>
                  </a:txBody>
                  <a:tcPr anchor="ctr"/>
                </a:tc>
              </a:tr>
              <a:tr h="471609">
                <a:tc>
                  <a:txBody>
                    <a:bodyPr/>
                    <a:lstStyle/>
                    <a:p>
                      <a:pPr algn="ctr"/>
                      <a:r>
                        <a:rPr lang="en-US" altLang="zh-CN" dirty="0" smtClean="0"/>
                        <a:t>3</a:t>
                      </a:r>
                      <a:endParaRPr lang="zh-CN" altLang="en-US" dirty="0"/>
                    </a:p>
                  </a:txBody>
                  <a:tcPr anchor="ctr"/>
                </a:tc>
                <a:tc>
                  <a:txBody>
                    <a:bodyPr/>
                    <a:lstStyle/>
                    <a:p>
                      <a:pPr algn="ctr"/>
                      <a:r>
                        <a:rPr lang="zh-CN" altLang="en-US" dirty="0" smtClean="0"/>
                        <a:t>（</a:t>
                      </a:r>
                      <a:r>
                        <a:rPr lang="en-US" altLang="zh-CN" dirty="0" smtClean="0"/>
                        <a:t>2</a:t>
                      </a:r>
                      <a:r>
                        <a:rPr lang="zh-CN" altLang="en-US" dirty="0" smtClean="0"/>
                        <a:t>，</a:t>
                      </a:r>
                      <a:r>
                        <a:rPr lang="en-US" altLang="zh-CN" dirty="0" smtClean="0"/>
                        <a:t>5</a:t>
                      </a:r>
                      <a:r>
                        <a:rPr lang="zh-CN" altLang="en-US" dirty="0" smtClean="0"/>
                        <a:t>）</a:t>
                      </a:r>
                      <a:endParaRPr lang="zh-CN" altLang="en-US" dirty="0"/>
                    </a:p>
                  </a:txBody>
                  <a:tcPr anchor="ctr"/>
                </a:tc>
                <a:tc>
                  <a:txBody>
                    <a:bodyPr/>
                    <a:lstStyle/>
                    <a:p>
                      <a:pPr algn="ctr"/>
                      <a:r>
                        <a:rPr lang="en-US" altLang="zh-CN" dirty="0" smtClean="0"/>
                        <a:t>0</a:t>
                      </a:r>
                      <a:endParaRPr lang="zh-CN" altLang="en-US" dirty="0"/>
                    </a:p>
                  </a:txBody>
                  <a:tcPr anchor="ctr"/>
                </a:tc>
              </a:tr>
            </a:tbl>
          </a:graphicData>
        </a:graphic>
      </p:graphicFrame>
    </p:spTree>
    <p:extLst>
      <p:ext uri="{BB962C8B-B14F-4D97-AF65-F5344CB8AC3E}">
        <p14:creationId xmlns:p14="http://schemas.microsoft.com/office/powerpoint/2010/main" val="1757328483"/>
      </p:ext>
    </p:extLst>
  </p:cSld>
  <p:clrMapOvr>
    <a:masterClrMapping/>
  </p:clrMapOvr>
  <p:transition spd="slow">
    <p:push/>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5"/>
          <p:cNvSpPr txBox="1">
            <a:spLocks noChangeArrowheads="1"/>
          </p:cNvSpPr>
          <p:nvPr/>
        </p:nvSpPr>
        <p:spPr bwMode="auto">
          <a:xfrm>
            <a:off x="608013" y="430213"/>
            <a:ext cx="2352901" cy="369332"/>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en-US" altLang="zh-CN" sz="1800" dirty="0" smtClean="0">
                <a:solidFill>
                  <a:schemeClr val="bg1"/>
                </a:solidFill>
                <a:latin typeface="微软雅黑" panose="020B0503020204020204" pitchFamily="34" charset="-122"/>
                <a:ea typeface="微软雅黑" panose="020B0503020204020204" pitchFamily="34" charset="-122"/>
              </a:rPr>
              <a:t>k-</a:t>
            </a:r>
            <a:r>
              <a:rPr kumimoji="0" lang="zh-CN" altLang="en-US" sz="1800" dirty="0" smtClean="0">
                <a:solidFill>
                  <a:schemeClr val="bg1"/>
                </a:solidFill>
                <a:latin typeface="微软雅黑" panose="020B0503020204020204" pitchFamily="34" charset="-122"/>
                <a:ea typeface="微软雅黑" panose="020B0503020204020204" pitchFamily="34" charset="-122"/>
              </a:rPr>
              <a:t>均值算法算例</a:t>
            </a:r>
            <a:endParaRPr kumimoji="0" lang="zh-CN" altLang="en-US" sz="18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02594"/>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smtClean="0">
              <a:solidFill>
                <a:srgbClr val="000000"/>
              </a:solidFill>
            </a:endParaRPr>
          </a:p>
          <a:p>
            <a:r>
              <a:rPr lang="en-US" altLang="zh-CN" sz="1800" dirty="0" smtClean="0">
                <a:solidFill>
                  <a:srgbClr val="000000"/>
                </a:solidFill>
              </a:rPr>
              <a:t>Map</a:t>
            </a:r>
            <a:r>
              <a:rPr lang="zh-CN" altLang="en-US" sz="1800" dirty="0" smtClean="0">
                <a:solidFill>
                  <a:srgbClr val="000000"/>
                </a:solidFill>
              </a:rPr>
              <a:t>阶段对于数据集中的每一个节点，读取全局文件，获得上一轮迭代生成的簇中心信息，计算样本点到簇中心的距离。在</a:t>
            </a:r>
            <a:r>
              <a:rPr lang="en-US" altLang="zh-CN" sz="1800" dirty="0" smtClean="0">
                <a:solidFill>
                  <a:srgbClr val="000000"/>
                </a:solidFill>
              </a:rPr>
              <a:t>Reduce</a:t>
            </a:r>
            <a:r>
              <a:rPr lang="zh-CN" altLang="en-US" sz="1800" dirty="0" smtClean="0">
                <a:solidFill>
                  <a:srgbClr val="000000"/>
                </a:solidFill>
              </a:rPr>
              <a:t>阶段每个</a:t>
            </a:r>
            <a:r>
              <a:rPr lang="en-US" altLang="zh-CN" sz="1800" dirty="0" smtClean="0">
                <a:solidFill>
                  <a:srgbClr val="000000"/>
                </a:solidFill>
              </a:rPr>
              <a:t>reduce</a:t>
            </a:r>
            <a:r>
              <a:rPr lang="zh-CN" altLang="en-US" sz="1800" dirty="0" smtClean="0">
                <a:solidFill>
                  <a:srgbClr val="000000"/>
                </a:solidFill>
              </a:rPr>
              <a:t>收到关于某一个簇的信息。包括该簇的</a:t>
            </a:r>
            <a:r>
              <a:rPr lang="en-US" altLang="zh-CN" sz="1800" dirty="0" smtClean="0">
                <a:solidFill>
                  <a:srgbClr val="000000"/>
                </a:solidFill>
              </a:rPr>
              <a:t>ID</a:t>
            </a:r>
            <a:r>
              <a:rPr lang="zh-CN" altLang="en-US" sz="1800" dirty="0" smtClean="0">
                <a:solidFill>
                  <a:srgbClr val="000000"/>
                </a:solidFill>
              </a:rPr>
              <a:t>和簇的中心以及包含的样本个数。具体如下表。</a:t>
            </a:r>
          </a:p>
          <a:p>
            <a:endParaRPr lang="zh-CN" altLang="en-US" sz="1800" dirty="0" smtClean="0">
              <a:solidFill>
                <a:srgbClr val="000000"/>
              </a:solidFill>
            </a:endParaRPr>
          </a:p>
        </p:txBody>
      </p:sp>
      <p:graphicFrame>
        <p:nvGraphicFramePr>
          <p:cNvPr id="8" name="表格 7"/>
          <p:cNvGraphicFramePr>
            <a:graphicFrameLocks noGrp="1"/>
          </p:cNvGraphicFramePr>
          <p:nvPr>
            <p:extLst>
              <p:ext uri="{D42A27DB-BD31-4B8C-83A1-F6EECF244321}">
                <p14:modId xmlns:p14="http://schemas.microsoft.com/office/powerpoint/2010/main" val="120114489"/>
              </p:ext>
            </p:extLst>
          </p:nvPr>
        </p:nvGraphicFramePr>
        <p:xfrm>
          <a:off x="1778591" y="2516778"/>
          <a:ext cx="5662611" cy="1942010"/>
        </p:xfrm>
        <a:graphic>
          <a:graphicData uri="http://schemas.openxmlformats.org/drawingml/2006/table">
            <a:tbl>
              <a:tblPr firstRow="1" bandRow="1">
                <a:tableStyleId>{5C22544A-7EE6-4342-B048-85BDC9FD1C3A}</a:tableStyleId>
              </a:tblPr>
              <a:tblGrid>
                <a:gridCol w="1887537"/>
                <a:gridCol w="1887537"/>
                <a:gridCol w="1887537"/>
              </a:tblGrid>
              <a:tr h="388402">
                <a:tc>
                  <a:txBody>
                    <a:bodyPr/>
                    <a:lstStyle/>
                    <a:p>
                      <a:pPr algn="ctr"/>
                      <a:r>
                        <a:rPr lang="zh-CN" altLang="en-US" dirty="0" smtClean="0"/>
                        <a:t>迭代次数</a:t>
                      </a:r>
                      <a:endParaRPr lang="zh-CN" altLang="en-US" dirty="0"/>
                    </a:p>
                  </a:txBody>
                  <a:tcPr anchor="ctr"/>
                </a:tc>
                <a:tc gridSpan="2">
                  <a:txBody>
                    <a:bodyPr/>
                    <a:lstStyle/>
                    <a:p>
                      <a:pPr algn="ctr"/>
                      <a:r>
                        <a:rPr lang="en-US" altLang="zh-CN" dirty="0" smtClean="0"/>
                        <a:t>1</a:t>
                      </a:r>
                      <a:endParaRPr lang="zh-CN" altLang="en-US" dirty="0"/>
                    </a:p>
                  </a:txBody>
                  <a:tcPr anchor="ctr"/>
                </a:tc>
                <a:tc hMerge="1">
                  <a:txBody>
                    <a:bodyPr/>
                    <a:lstStyle/>
                    <a:p>
                      <a:endParaRPr lang="zh-CN" altLang="en-US" dirty="0"/>
                    </a:p>
                  </a:txBody>
                  <a:tcPr/>
                </a:tc>
              </a:tr>
              <a:tr h="388402">
                <a:tc>
                  <a:txBody>
                    <a:bodyPr/>
                    <a:lstStyle/>
                    <a:p>
                      <a:pPr algn="ctr"/>
                      <a:r>
                        <a:rPr lang="zh-CN" altLang="en-US" dirty="0" smtClean="0"/>
                        <a:t>簇</a:t>
                      </a:r>
                      <a:r>
                        <a:rPr lang="en-US" altLang="zh-CN" dirty="0" smtClean="0"/>
                        <a:t>ID</a:t>
                      </a:r>
                      <a:endParaRPr lang="zh-CN" altLang="en-US" dirty="0"/>
                    </a:p>
                  </a:txBody>
                  <a:tcPr anchor="ctr"/>
                </a:tc>
                <a:tc>
                  <a:txBody>
                    <a:bodyPr/>
                    <a:lstStyle/>
                    <a:p>
                      <a:pPr algn="ctr"/>
                      <a:r>
                        <a:rPr lang="zh-CN" altLang="en-US" dirty="0" smtClean="0"/>
                        <a:t>簇中心</a:t>
                      </a:r>
                      <a:endParaRPr lang="zh-CN" altLang="en-US" dirty="0"/>
                    </a:p>
                  </a:txBody>
                  <a:tcPr anchor="ctr"/>
                </a:tc>
                <a:tc>
                  <a:txBody>
                    <a:bodyPr/>
                    <a:lstStyle/>
                    <a:p>
                      <a:pPr algn="ctr"/>
                      <a:r>
                        <a:rPr lang="zh-CN" altLang="en-US" dirty="0" smtClean="0"/>
                        <a:t>样本点数目</a:t>
                      </a:r>
                      <a:endParaRPr lang="zh-CN" altLang="en-US" dirty="0"/>
                    </a:p>
                  </a:txBody>
                  <a:tcPr anchor="ctr"/>
                </a:tc>
              </a:tr>
              <a:tr h="388402">
                <a:tc>
                  <a:txBody>
                    <a:bodyPr/>
                    <a:lstStyle/>
                    <a:p>
                      <a:pPr algn="ctr"/>
                      <a:r>
                        <a:rPr lang="en-US" altLang="zh-CN" dirty="0" smtClean="0"/>
                        <a:t>1</a:t>
                      </a:r>
                      <a:endParaRPr lang="zh-CN" altLang="en-US" dirty="0"/>
                    </a:p>
                  </a:txBody>
                  <a:tcPr anchor="ctr"/>
                </a:tc>
                <a:tc>
                  <a:txBody>
                    <a:bodyPr/>
                    <a:lstStyle/>
                    <a:p>
                      <a:pPr algn="ctr"/>
                      <a:r>
                        <a:rPr lang="zh-CN" altLang="en-US" dirty="0" smtClean="0"/>
                        <a:t>（</a:t>
                      </a:r>
                      <a:r>
                        <a:rPr lang="en-US" altLang="zh-CN" dirty="0" smtClean="0"/>
                        <a:t>1</a:t>
                      </a:r>
                      <a:r>
                        <a:rPr lang="zh-CN" altLang="en-US" dirty="0" smtClean="0"/>
                        <a:t>，</a:t>
                      </a:r>
                      <a:r>
                        <a:rPr lang="en-US" altLang="zh-CN" dirty="0" smtClean="0"/>
                        <a:t>2</a:t>
                      </a:r>
                      <a:r>
                        <a:rPr lang="zh-CN" altLang="en-US" dirty="0" smtClean="0"/>
                        <a:t>）</a:t>
                      </a:r>
                      <a:endParaRPr lang="zh-CN" altLang="en-US" dirty="0"/>
                    </a:p>
                  </a:txBody>
                  <a:tcPr anchor="ctr"/>
                </a:tc>
                <a:tc>
                  <a:txBody>
                    <a:bodyPr/>
                    <a:lstStyle/>
                    <a:p>
                      <a:pPr algn="ctr"/>
                      <a:r>
                        <a:rPr lang="en-US" altLang="zh-CN" dirty="0" smtClean="0"/>
                        <a:t>1</a:t>
                      </a:r>
                      <a:endParaRPr lang="zh-CN" altLang="en-US" dirty="0"/>
                    </a:p>
                  </a:txBody>
                  <a:tcPr anchor="ctr"/>
                </a:tc>
              </a:tr>
              <a:tr h="388402">
                <a:tc>
                  <a:txBody>
                    <a:bodyPr/>
                    <a:lstStyle/>
                    <a:p>
                      <a:pPr algn="ctr"/>
                      <a:r>
                        <a:rPr lang="en-US" altLang="zh-CN" dirty="0" smtClean="0"/>
                        <a:t>2</a:t>
                      </a:r>
                      <a:endParaRPr lang="zh-CN" altLang="en-US" dirty="0"/>
                    </a:p>
                  </a:txBody>
                  <a:tcPr anchor="ctr"/>
                </a:tc>
                <a:tc>
                  <a:txBody>
                    <a:bodyPr/>
                    <a:lstStyle/>
                    <a:p>
                      <a:pPr algn="ctr"/>
                      <a:r>
                        <a:rPr lang="zh-CN" altLang="en-US" dirty="0" smtClean="0"/>
                        <a:t>（</a:t>
                      </a:r>
                      <a:r>
                        <a:rPr lang="en-US" altLang="zh-CN" dirty="0" smtClean="0"/>
                        <a:t>2</a:t>
                      </a:r>
                      <a:r>
                        <a:rPr lang="zh-CN" altLang="en-US" dirty="0" smtClean="0"/>
                        <a:t>，</a:t>
                      </a:r>
                      <a:r>
                        <a:rPr lang="en-US" altLang="zh-CN" dirty="0" smtClean="0"/>
                        <a:t>2</a:t>
                      </a:r>
                      <a:r>
                        <a:rPr lang="zh-CN" altLang="en-US" dirty="0" smtClean="0"/>
                        <a:t>）</a:t>
                      </a:r>
                      <a:endParaRPr lang="zh-CN" altLang="en-US" dirty="0"/>
                    </a:p>
                  </a:txBody>
                  <a:tcPr anchor="ctr"/>
                </a:tc>
                <a:tc>
                  <a:txBody>
                    <a:bodyPr/>
                    <a:lstStyle/>
                    <a:p>
                      <a:pPr algn="ctr"/>
                      <a:r>
                        <a:rPr lang="en-US" altLang="zh-CN" dirty="0" smtClean="0"/>
                        <a:t>1</a:t>
                      </a:r>
                      <a:endParaRPr lang="zh-CN" altLang="en-US" dirty="0"/>
                    </a:p>
                  </a:txBody>
                  <a:tcPr anchor="ctr"/>
                </a:tc>
              </a:tr>
              <a:tr h="388402">
                <a:tc>
                  <a:txBody>
                    <a:bodyPr/>
                    <a:lstStyle/>
                    <a:p>
                      <a:pPr algn="ctr"/>
                      <a:r>
                        <a:rPr lang="en-US" altLang="zh-CN" dirty="0" smtClean="0"/>
                        <a:t>3</a:t>
                      </a:r>
                      <a:endParaRPr lang="zh-CN" altLang="en-US" dirty="0"/>
                    </a:p>
                  </a:txBody>
                  <a:tcPr anchor="ctr"/>
                </a:tc>
                <a:tc>
                  <a:txBody>
                    <a:bodyPr/>
                    <a:lstStyle/>
                    <a:p>
                      <a:pPr algn="ctr"/>
                      <a:r>
                        <a:rPr lang="zh-CN" altLang="en-US" dirty="0" smtClean="0"/>
                        <a:t>（</a:t>
                      </a:r>
                      <a:r>
                        <a:rPr lang="en-US" altLang="zh-CN" dirty="0" smtClean="0"/>
                        <a:t>10.22</a:t>
                      </a:r>
                      <a:r>
                        <a:rPr lang="zh-CN" altLang="en-US" dirty="0" smtClean="0"/>
                        <a:t>，</a:t>
                      </a:r>
                      <a:r>
                        <a:rPr lang="en-US" altLang="zh-CN" dirty="0" smtClean="0"/>
                        <a:t>9.44</a:t>
                      </a:r>
                      <a:r>
                        <a:rPr lang="zh-CN" altLang="en-US" dirty="0" smtClean="0"/>
                        <a:t>）</a:t>
                      </a:r>
                      <a:endParaRPr lang="zh-CN" altLang="en-US" dirty="0"/>
                    </a:p>
                  </a:txBody>
                  <a:tcPr anchor="ctr"/>
                </a:tc>
                <a:tc>
                  <a:txBody>
                    <a:bodyPr/>
                    <a:lstStyle/>
                    <a:p>
                      <a:pPr algn="ctr"/>
                      <a:r>
                        <a:rPr lang="en-US" altLang="zh-CN" dirty="0" smtClean="0"/>
                        <a:t>9</a:t>
                      </a:r>
                      <a:endParaRPr lang="zh-CN" altLang="en-US" dirty="0"/>
                    </a:p>
                  </a:txBody>
                  <a:tcPr anchor="ctr"/>
                </a:tc>
              </a:tr>
            </a:tbl>
          </a:graphicData>
        </a:graphic>
      </p:graphicFrame>
    </p:spTree>
    <p:extLst>
      <p:ext uri="{BB962C8B-B14F-4D97-AF65-F5344CB8AC3E}">
        <p14:creationId xmlns:p14="http://schemas.microsoft.com/office/powerpoint/2010/main" val="1648404331"/>
      </p:ext>
    </p:extLst>
  </p:cSld>
  <p:clrMapOvr>
    <a:masterClrMapping/>
  </p:clrMapOvr>
  <p:transition spd="slow">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5"/>
          <p:cNvSpPr txBox="1">
            <a:spLocks noChangeArrowheads="1"/>
          </p:cNvSpPr>
          <p:nvPr/>
        </p:nvSpPr>
        <p:spPr bwMode="auto">
          <a:xfrm>
            <a:off x="608013" y="430213"/>
            <a:ext cx="2352901" cy="369332"/>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en-US" altLang="zh-CN" sz="1800" dirty="0" smtClean="0">
                <a:solidFill>
                  <a:schemeClr val="bg1"/>
                </a:solidFill>
                <a:latin typeface="微软雅黑" panose="020B0503020204020204" pitchFamily="34" charset="-122"/>
                <a:ea typeface="微软雅黑" panose="020B0503020204020204" pitchFamily="34" charset="-122"/>
              </a:rPr>
              <a:t>k-</a:t>
            </a:r>
            <a:r>
              <a:rPr kumimoji="0" lang="zh-CN" altLang="en-US" sz="1800" dirty="0" smtClean="0">
                <a:solidFill>
                  <a:schemeClr val="bg1"/>
                </a:solidFill>
                <a:latin typeface="微软雅黑" panose="020B0503020204020204" pitchFamily="34" charset="-122"/>
                <a:ea typeface="微软雅黑" panose="020B0503020204020204" pitchFamily="34" charset="-122"/>
              </a:rPr>
              <a:t>均值算法算例</a:t>
            </a:r>
            <a:endParaRPr kumimoji="0" lang="zh-CN" altLang="en-US" sz="18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79170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373126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一次迭代完成后，进入下一次</a:t>
            </a:r>
            <a:r>
              <a:rPr lang="zh-CN" altLang="en-US" sz="1800" smtClean="0">
                <a:solidFill>
                  <a:srgbClr val="000000"/>
                </a:solidFill>
              </a:rPr>
              <a:t>迭代，直到</a:t>
            </a:r>
            <a:r>
              <a:rPr lang="zh-CN" altLang="en-US" sz="1800" dirty="0" smtClean="0">
                <a:solidFill>
                  <a:srgbClr val="000000"/>
                </a:solidFill>
              </a:rPr>
              <a:t>聚类结果不再发生变化</a:t>
            </a:r>
            <a:r>
              <a:rPr lang="zh-CN" altLang="en-US" sz="1800" smtClean="0">
                <a:solidFill>
                  <a:srgbClr val="000000"/>
                </a:solidFill>
              </a:rPr>
              <a:t>，输出最终</a:t>
            </a:r>
            <a:r>
              <a:rPr lang="zh-CN" altLang="en-US" sz="1800" dirty="0" smtClean="0">
                <a:solidFill>
                  <a:srgbClr val="000000"/>
                </a:solidFill>
              </a:rPr>
              <a:t>得到的聚类结果如右表。</a:t>
            </a:r>
          </a:p>
        </p:txBody>
      </p:sp>
      <p:graphicFrame>
        <p:nvGraphicFramePr>
          <p:cNvPr id="2" name="表格 1"/>
          <p:cNvGraphicFramePr>
            <a:graphicFrameLocks noGrp="1"/>
          </p:cNvGraphicFramePr>
          <p:nvPr>
            <p:extLst>
              <p:ext uri="{D42A27DB-BD31-4B8C-83A1-F6EECF244321}">
                <p14:modId xmlns:p14="http://schemas.microsoft.com/office/powerpoint/2010/main" val="106358935"/>
              </p:ext>
            </p:extLst>
          </p:nvPr>
        </p:nvGraphicFramePr>
        <p:xfrm>
          <a:off x="5730241" y="999456"/>
          <a:ext cx="1471748" cy="3664816"/>
        </p:xfrm>
        <a:graphic>
          <a:graphicData uri="http://schemas.openxmlformats.org/drawingml/2006/table">
            <a:tbl>
              <a:tblPr firstRow="1" bandRow="1">
                <a:tableStyleId>{5C22544A-7EE6-4342-B048-85BDC9FD1C3A}</a:tableStyleId>
              </a:tblPr>
              <a:tblGrid>
                <a:gridCol w="735874"/>
                <a:gridCol w="735874"/>
              </a:tblGrid>
              <a:tr h="137615">
                <a:tc>
                  <a:txBody>
                    <a:bodyPr/>
                    <a:lstStyle/>
                    <a:p>
                      <a:pPr algn="ctr"/>
                      <a:r>
                        <a:rPr lang="zh-CN" altLang="en-US" sz="1400" dirty="0" smtClean="0"/>
                        <a:t>样本点</a:t>
                      </a:r>
                      <a:endParaRPr lang="zh-CN" altLang="en-US" sz="1400" dirty="0"/>
                    </a:p>
                  </a:txBody>
                  <a:tcPr anchor="ctr"/>
                </a:tc>
                <a:tc>
                  <a:txBody>
                    <a:bodyPr/>
                    <a:lstStyle/>
                    <a:p>
                      <a:pPr algn="ctr"/>
                      <a:r>
                        <a:rPr lang="zh-CN" altLang="en-US" sz="1400" dirty="0" smtClean="0"/>
                        <a:t>簇</a:t>
                      </a:r>
                      <a:r>
                        <a:rPr lang="en-US" altLang="zh-CN" sz="1400" dirty="0" smtClean="0"/>
                        <a:t>ID</a:t>
                      </a:r>
                      <a:endParaRPr lang="zh-CN" altLang="en-US" sz="1400" dirty="0"/>
                    </a:p>
                  </a:txBody>
                  <a:tcPr anchor="ctr"/>
                </a:tc>
              </a:tr>
              <a:tr h="305456">
                <a:tc>
                  <a:txBody>
                    <a:bodyPr/>
                    <a:lstStyle/>
                    <a:p>
                      <a:pPr algn="ctr"/>
                      <a:r>
                        <a:rPr lang="en-US" altLang="zh-CN" sz="1400" dirty="0" smtClean="0"/>
                        <a:t>x1</a:t>
                      </a:r>
                      <a:endParaRPr lang="zh-CN" altLang="en-US" sz="1400" dirty="0"/>
                    </a:p>
                  </a:txBody>
                  <a:tcPr anchor="ctr"/>
                </a:tc>
                <a:tc>
                  <a:txBody>
                    <a:bodyPr/>
                    <a:lstStyle/>
                    <a:p>
                      <a:pPr algn="ctr"/>
                      <a:r>
                        <a:rPr lang="zh-CN" altLang="en-US" sz="1400" dirty="0" smtClean="0"/>
                        <a:t>簇</a:t>
                      </a:r>
                      <a:r>
                        <a:rPr lang="en-US" altLang="zh-CN" sz="1400" dirty="0" smtClean="0"/>
                        <a:t>1</a:t>
                      </a:r>
                      <a:endParaRPr lang="zh-CN" altLang="en-US" sz="1400" dirty="0"/>
                    </a:p>
                  </a:txBody>
                  <a:tcPr anchor="ctr"/>
                </a:tc>
              </a:tr>
              <a:tr h="305456">
                <a:tc>
                  <a:txBody>
                    <a:bodyPr/>
                    <a:lstStyle/>
                    <a:p>
                      <a:pPr algn="ctr"/>
                      <a:r>
                        <a:rPr lang="en-US" altLang="zh-CN" sz="1400" dirty="0" smtClean="0"/>
                        <a:t>x2</a:t>
                      </a:r>
                      <a:endParaRPr lang="zh-CN" altLang="en-US" sz="1400" dirty="0"/>
                    </a:p>
                  </a:txBody>
                  <a:tcPr anchor="ctr"/>
                </a:tc>
                <a:tc>
                  <a:txBody>
                    <a:bodyPr/>
                    <a:lstStyle/>
                    <a:p>
                      <a:pPr algn="ctr"/>
                      <a:r>
                        <a:rPr lang="zh-CN" altLang="en-US" sz="1400" dirty="0" smtClean="0"/>
                        <a:t>簇</a:t>
                      </a:r>
                      <a:r>
                        <a:rPr lang="en-US" altLang="zh-CN" sz="1400" dirty="0" smtClean="0"/>
                        <a:t>1</a:t>
                      </a:r>
                      <a:endParaRPr lang="zh-CN" altLang="en-US" sz="1400" dirty="0"/>
                    </a:p>
                  </a:txBody>
                  <a:tcPr anchor="ctr"/>
                </a:tc>
              </a:tr>
              <a:tr h="305456">
                <a:tc>
                  <a:txBody>
                    <a:bodyPr/>
                    <a:lstStyle/>
                    <a:p>
                      <a:pPr algn="ctr"/>
                      <a:r>
                        <a:rPr lang="en-US" altLang="zh-CN" sz="1400" dirty="0" smtClean="0"/>
                        <a:t>x3</a:t>
                      </a:r>
                      <a:endParaRPr lang="zh-CN" altLang="en-US" sz="1400" dirty="0"/>
                    </a:p>
                  </a:txBody>
                  <a:tcPr anchor="ctr"/>
                </a:tc>
                <a:tc>
                  <a:txBody>
                    <a:bodyPr/>
                    <a:lstStyle/>
                    <a:p>
                      <a:pPr algn="ctr"/>
                      <a:r>
                        <a:rPr lang="zh-CN" altLang="en-US" sz="1400" dirty="0" smtClean="0"/>
                        <a:t>簇</a:t>
                      </a:r>
                      <a:r>
                        <a:rPr lang="en-US" altLang="zh-CN" sz="1400" dirty="0" smtClean="0"/>
                        <a:t>2</a:t>
                      </a:r>
                      <a:endParaRPr lang="zh-CN" altLang="en-US" sz="1400" dirty="0"/>
                    </a:p>
                  </a:txBody>
                  <a:tcPr anchor="ctr"/>
                </a:tc>
              </a:tr>
              <a:tr h="305456">
                <a:tc>
                  <a:txBody>
                    <a:bodyPr/>
                    <a:lstStyle/>
                    <a:p>
                      <a:pPr algn="ctr"/>
                      <a:r>
                        <a:rPr lang="en-US" altLang="zh-CN" sz="1400" dirty="0" smtClean="0"/>
                        <a:t>x4</a:t>
                      </a:r>
                      <a:endParaRPr lang="zh-CN" altLang="en-US" sz="1400" dirty="0"/>
                    </a:p>
                  </a:txBody>
                  <a:tcPr anchor="ctr"/>
                </a:tc>
                <a:tc>
                  <a:txBody>
                    <a:bodyPr/>
                    <a:lstStyle/>
                    <a:p>
                      <a:pPr algn="ctr"/>
                      <a:r>
                        <a:rPr lang="zh-CN" altLang="en-US" sz="1400" dirty="0" smtClean="0"/>
                        <a:t>簇</a:t>
                      </a:r>
                      <a:r>
                        <a:rPr lang="en-US" altLang="zh-CN" sz="1400" dirty="0" smtClean="0"/>
                        <a:t>2</a:t>
                      </a:r>
                      <a:endParaRPr lang="zh-CN" altLang="en-US" sz="1400" dirty="0"/>
                    </a:p>
                  </a:txBody>
                  <a:tcPr anchor="ctr"/>
                </a:tc>
              </a:tr>
              <a:tr h="305456">
                <a:tc>
                  <a:txBody>
                    <a:bodyPr/>
                    <a:lstStyle/>
                    <a:p>
                      <a:pPr algn="ctr"/>
                      <a:r>
                        <a:rPr lang="en-US" altLang="zh-CN" sz="1400" dirty="0" smtClean="0"/>
                        <a:t>x5</a:t>
                      </a:r>
                      <a:endParaRPr lang="zh-CN" altLang="en-US" sz="1400" dirty="0"/>
                    </a:p>
                  </a:txBody>
                  <a:tcPr anchor="ctr"/>
                </a:tc>
                <a:tc>
                  <a:txBody>
                    <a:bodyPr/>
                    <a:lstStyle/>
                    <a:p>
                      <a:pPr algn="ctr"/>
                      <a:r>
                        <a:rPr lang="zh-CN" altLang="en-US" sz="1400" dirty="0" smtClean="0"/>
                        <a:t>簇</a:t>
                      </a:r>
                      <a:r>
                        <a:rPr lang="en-US" altLang="zh-CN" sz="1400" dirty="0" smtClean="0"/>
                        <a:t>3</a:t>
                      </a:r>
                      <a:endParaRPr lang="zh-CN" altLang="en-US" sz="1400" dirty="0"/>
                    </a:p>
                  </a:txBody>
                  <a:tcPr anchor="ctr"/>
                </a:tc>
              </a:tr>
              <a:tr h="305456">
                <a:tc>
                  <a:txBody>
                    <a:bodyPr/>
                    <a:lstStyle/>
                    <a:p>
                      <a:pPr algn="ctr"/>
                      <a:r>
                        <a:rPr lang="en-US" altLang="zh-CN" sz="1400" dirty="0" smtClean="0"/>
                        <a:t>x6</a:t>
                      </a:r>
                      <a:endParaRPr lang="zh-CN" altLang="en-US" sz="1400" dirty="0"/>
                    </a:p>
                  </a:txBody>
                  <a:tcPr anchor="ctr"/>
                </a:tc>
                <a:tc>
                  <a:txBody>
                    <a:bodyPr/>
                    <a:lstStyle/>
                    <a:p>
                      <a:pPr algn="ctr"/>
                      <a:r>
                        <a:rPr lang="zh-CN" altLang="en-US" sz="1400" dirty="0" smtClean="0"/>
                        <a:t>簇</a:t>
                      </a:r>
                      <a:r>
                        <a:rPr lang="en-US" altLang="zh-CN" sz="1400" dirty="0" smtClean="0"/>
                        <a:t>3</a:t>
                      </a:r>
                      <a:endParaRPr lang="zh-CN" altLang="en-US" sz="1400" dirty="0"/>
                    </a:p>
                  </a:txBody>
                  <a:tcPr anchor="ctr"/>
                </a:tc>
              </a:tr>
              <a:tr h="305456">
                <a:tc>
                  <a:txBody>
                    <a:bodyPr/>
                    <a:lstStyle/>
                    <a:p>
                      <a:pPr algn="ctr"/>
                      <a:r>
                        <a:rPr lang="en-US" altLang="zh-CN" sz="1400" dirty="0" smtClean="0"/>
                        <a:t>x7</a:t>
                      </a:r>
                      <a:endParaRPr lang="zh-CN" altLang="en-US" sz="1400" dirty="0"/>
                    </a:p>
                  </a:txBody>
                  <a:tcPr anchor="ctr"/>
                </a:tc>
                <a:tc>
                  <a:txBody>
                    <a:bodyPr/>
                    <a:lstStyle/>
                    <a:p>
                      <a:pPr algn="ctr"/>
                      <a:r>
                        <a:rPr lang="zh-CN" altLang="en-US" sz="1400" dirty="0" smtClean="0"/>
                        <a:t>簇</a:t>
                      </a:r>
                      <a:r>
                        <a:rPr lang="en-US" altLang="zh-CN" sz="1400" dirty="0" smtClean="0"/>
                        <a:t>3</a:t>
                      </a:r>
                      <a:endParaRPr lang="zh-CN" altLang="en-US" sz="1400" dirty="0"/>
                    </a:p>
                  </a:txBody>
                  <a:tcPr anchor="ctr"/>
                </a:tc>
              </a:tr>
              <a:tr h="305456">
                <a:tc>
                  <a:txBody>
                    <a:bodyPr/>
                    <a:lstStyle/>
                    <a:p>
                      <a:pPr algn="ctr"/>
                      <a:r>
                        <a:rPr lang="en-US" altLang="zh-CN" sz="1400" dirty="0" smtClean="0"/>
                        <a:t>x8</a:t>
                      </a:r>
                      <a:endParaRPr lang="zh-CN" altLang="en-US" sz="1400" dirty="0"/>
                    </a:p>
                  </a:txBody>
                  <a:tcPr anchor="ctr"/>
                </a:tc>
                <a:tc>
                  <a:txBody>
                    <a:bodyPr/>
                    <a:lstStyle/>
                    <a:p>
                      <a:pPr algn="ctr"/>
                      <a:r>
                        <a:rPr lang="zh-CN" altLang="en-US" sz="1400" dirty="0" smtClean="0"/>
                        <a:t>簇</a:t>
                      </a:r>
                      <a:r>
                        <a:rPr lang="en-US" altLang="zh-CN" sz="1400" dirty="0" smtClean="0"/>
                        <a:t>3</a:t>
                      </a:r>
                      <a:endParaRPr lang="zh-CN" altLang="en-US" sz="1400" dirty="0"/>
                    </a:p>
                  </a:txBody>
                  <a:tcPr anchor="ctr"/>
                </a:tc>
              </a:tr>
              <a:tr h="305456">
                <a:tc>
                  <a:txBody>
                    <a:bodyPr/>
                    <a:lstStyle/>
                    <a:p>
                      <a:pPr algn="ctr"/>
                      <a:r>
                        <a:rPr lang="en-US" altLang="zh-CN" sz="1400" dirty="0" smtClean="0"/>
                        <a:t>x9</a:t>
                      </a:r>
                      <a:endParaRPr lang="zh-CN" altLang="en-US" sz="1400" dirty="0"/>
                    </a:p>
                  </a:txBody>
                  <a:tcPr anchor="ctr"/>
                </a:tc>
                <a:tc>
                  <a:txBody>
                    <a:bodyPr/>
                    <a:lstStyle/>
                    <a:p>
                      <a:pPr algn="ctr"/>
                      <a:r>
                        <a:rPr lang="zh-CN" altLang="en-US" sz="1400" dirty="0" smtClean="0"/>
                        <a:t>簇</a:t>
                      </a:r>
                      <a:r>
                        <a:rPr lang="en-US" altLang="zh-CN" sz="1400" dirty="0" smtClean="0"/>
                        <a:t>3</a:t>
                      </a:r>
                      <a:endParaRPr lang="zh-CN" altLang="en-US" sz="1400" dirty="0"/>
                    </a:p>
                  </a:txBody>
                  <a:tcPr anchor="ctr"/>
                </a:tc>
              </a:tr>
              <a:tr h="305456">
                <a:tc>
                  <a:txBody>
                    <a:bodyPr/>
                    <a:lstStyle/>
                    <a:p>
                      <a:pPr algn="ctr"/>
                      <a:r>
                        <a:rPr lang="en-US" altLang="zh-CN" sz="1400" dirty="0" smtClean="0"/>
                        <a:t>x10</a:t>
                      </a:r>
                      <a:endParaRPr lang="zh-CN" altLang="en-US" sz="1400" dirty="0"/>
                    </a:p>
                  </a:txBody>
                  <a:tcPr anchor="ctr"/>
                </a:tc>
                <a:tc>
                  <a:txBody>
                    <a:bodyPr/>
                    <a:lstStyle/>
                    <a:p>
                      <a:pPr algn="ctr"/>
                      <a:r>
                        <a:rPr lang="zh-CN" altLang="en-US" sz="1400" dirty="0" smtClean="0"/>
                        <a:t>簇</a:t>
                      </a:r>
                      <a:r>
                        <a:rPr lang="en-US" altLang="zh-CN" sz="1400" dirty="0" smtClean="0"/>
                        <a:t>3</a:t>
                      </a:r>
                      <a:endParaRPr lang="zh-CN" altLang="en-US" sz="1400" dirty="0"/>
                    </a:p>
                  </a:txBody>
                  <a:tcPr anchor="ctr"/>
                </a:tc>
              </a:tr>
              <a:tr h="305456">
                <a:tc>
                  <a:txBody>
                    <a:bodyPr/>
                    <a:lstStyle/>
                    <a:p>
                      <a:pPr algn="ctr"/>
                      <a:r>
                        <a:rPr lang="en-US" altLang="zh-CN" sz="1400" dirty="0" smtClean="0"/>
                        <a:t>x11</a:t>
                      </a:r>
                      <a:endParaRPr lang="zh-CN" altLang="en-US" sz="1400" dirty="0"/>
                    </a:p>
                  </a:txBody>
                  <a:tcPr anchor="ctr"/>
                </a:tc>
                <a:tc>
                  <a:txBody>
                    <a:bodyPr/>
                    <a:lstStyle/>
                    <a:p>
                      <a:pPr algn="ctr"/>
                      <a:r>
                        <a:rPr lang="zh-CN" altLang="en-US" sz="1400" dirty="0" smtClean="0"/>
                        <a:t>簇</a:t>
                      </a:r>
                      <a:r>
                        <a:rPr lang="en-US" altLang="zh-CN" sz="1400" dirty="0" smtClean="0"/>
                        <a:t>3</a:t>
                      </a:r>
                      <a:endParaRPr lang="zh-CN" altLang="en-US" sz="1400" dirty="0"/>
                    </a:p>
                  </a:txBody>
                  <a:tcPr anchor="ctr"/>
                </a:tc>
              </a:tr>
            </a:tbl>
          </a:graphicData>
        </a:graphic>
      </p:graphicFrame>
    </p:spTree>
    <p:extLst>
      <p:ext uri="{BB962C8B-B14F-4D97-AF65-F5344CB8AC3E}">
        <p14:creationId xmlns:p14="http://schemas.microsoft.com/office/powerpoint/2010/main" val="1025862362"/>
      </p:ext>
    </p:extLst>
  </p:cSld>
  <p:clrMapOvr>
    <a:masterClrMapping/>
  </p:clrMapOvr>
  <p:transition spd="slow">
    <p:pu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5"/>
          <p:cNvSpPr txBox="1">
            <a:spLocks noChangeArrowheads="1"/>
          </p:cNvSpPr>
          <p:nvPr/>
        </p:nvSpPr>
        <p:spPr bwMode="auto">
          <a:xfrm>
            <a:off x="608013" y="430213"/>
            <a:ext cx="2940730" cy="369332"/>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1800" dirty="0" smtClean="0">
                <a:solidFill>
                  <a:schemeClr val="bg1"/>
                </a:solidFill>
                <a:latin typeface="微软雅黑" panose="020B0503020204020204" pitchFamily="34" charset="-122"/>
                <a:ea typeface="微软雅黑" panose="020B0503020204020204" pitchFamily="34" charset="-122"/>
              </a:rPr>
              <a:t>多元线性回归模型</a:t>
            </a:r>
            <a:endParaRPr kumimoji="0" lang="zh-CN" altLang="en-US" sz="18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79170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456" y="1349827"/>
            <a:ext cx="4998512" cy="2090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5839" y="1649184"/>
            <a:ext cx="3288852" cy="1491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5427973"/>
      </p:ext>
    </p:extLst>
  </p:cSld>
  <p:clrMapOvr>
    <a:masterClrMapping/>
  </p:clrMapOvr>
  <p:transition spd="slow">
    <p:push/>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4257901" cy="369332"/>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1800" dirty="0" smtClean="0">
                <a:solidFill>
                  <a:schemeClr val="bg1"/>
                </a:solidFill>
                <a:latin typeface="微软雅黑" panose="020B0503020204020204" pitchFamily="34" charset="-122"/>
                <a:ea typeface="微软雅黑" panose="020B0503020204020204" pitchFamily="34" charset="-122"/>
              </a:rPr>
              <a:t>并行多元线性回归模型</a:t>
            </a:r>
            <a:endParaRPr kumimoji="0" lang="zh-CN" altLang="en-US" sz="18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2" y="1199471"/>
            <a:ext cx="4001861" cy="212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4372" y="1432832"/>
            <a:ext cx="4742543" cy="2927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3892599"/>
      </p:ext>
    </p:extLst>
  </p:cSld>
  <p:clrMapOvr>
    <a:masterClrMapping/>
  </p:clrMapOvr>
  <p:transition spd="slow">
    <p:pu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D67B0DD-3901-43E2-B383-F0710AB127CE}" type="slidenum">
              <a:rPr lang="zh-CN" altLang="en-US" smtClean="0"/>
              <a:pPr>
                <a:defRPr/>
              </a:pPr>
              <a:t>38</a:t>
            </a:fld>
            <a:endParaRPr lang="zh-CN" altLang="en-US"/>
          </a:p>
        </p:txBody>
      </p:sp>
      <p:sp>
        <p:nvSpPr>
          <p:cNvPr id="6" name="矩形 5"/>
          <p:cNvSpPr/>
          <p:nvPr/>
        </p:nvSpPr>
        <p:spPr>
          <a:xfrm>
            <a:off x="0" y="4779964"/>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7" tIns="45714" rIns="91427" bIns="45714" anchor="ctr"/>
          <a:lstStyle/>
          <a:p>
            <a:pPr algn="ctr">
              <a:defRPr/>
            </a:pPr>
            <a:endParaRPr kumimoji="0" lang="zh-CN" altLang="en-US"/>
          </a:p>
        </p:txBody>
      </p:sp>
      <p:pic>
        <p:nvPicPr>
          <p:cNvPr id="5" name="Picture 20" descr="thankyou"/>
          <p:cNvPicPr>
            <a:picLocks noChangeAspect="1" noChangeArrowheads="1"/>
          </p:cNvPicPr>
          <p:nvPr/>
        </p:nvPicPr>
        <p:blipFill>
          <a:blip r:embed="rId2"/>
          <a:srcRect/>
          <a:stretch>
            <a:fillRect/>
          </a:stretch>
        </p:blipFill>
        <p:spPr bwMode="auto">
          <a:xfrm>
            <a:off x="1956417" y="746407"/>
            <a:ext cx="4744596" cy="3186113"/>
          </a:xfrm>
          <a:prstGeom prst="rect">
            <a:avLst/>
          </a:prstGeom>
          <a:noFill/>
          <a:ln w="9525">
            <a:noFill/>
            <a:miter lim="800000"/>
            <a:headEnd/>
            <a:tailEnd/>
          </a:ln>
        </p:spPr>
      </p:pic>
    </p:spTree>
    <p:extLst>
      <p:ext uri="{BB962C8B-B14F-4D97-AF65-F5344CB8AC3E}">
        <p14:creationId xmlns:p14="http://schemas.microsoft.com/office/powerpoint/2010/main" val="2026127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5"/>
          <p:cNvSpPr txBox="1">
            <a:spLocks noChangeArrowheads="1"/>
          </p:cNvSpPr>
          <p:nvPr/>
        </p:nvSpPr>
        <p:spPr bwMode="auto">
          <a:xfrm>
            <a:off x="608013" y="430213"/>
            <a:ext cx="2936376" cy="369332"/>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1800" dirty="0" smtClean="0">
                <a:solidFill>
                  <a:schemeClr val="bg1"/>
                </a:solidFill>
                <a:latin typeface="微软雅黑" panose="020B0503020204020204" pitchFamily="34" charset="-122"/>
                <a:ea typeface="微软雅黑" panose="020B0503020204020204" pitchFamily="34" charset="-122"/>
              </a:rPr>
              <a:t>分布式机器学习基础</a:t>
            </a:r>
            <a:endParaRPr kumimoji="0" lang="zh-CN" altLang="en-US" sz="18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79170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268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分布式机器学习中的一些核心问题：</a:t>
            </a:r>
          </a:p>
          <a:p>
            <a:pPr lvl="1"/>
            <a:endParaRPr lang="en-US" altLang="zh-CN" sz="1400" dirty="0">
              <a:solidFill>
                <a:srgbClr val="000000"/>
              </a:solidFill>
            </a:endParaRPr>
          </a:p>
          <a:p>
            <a:pPr lvl="1"/>
            <a:r>
              <a:rPr lang="zh-CN" altLang="en-US" sz="1400" dirty="0" smtClean="0">
                <a:solidFill>
                  <a:srgbClr val="000000"/>
                </a:solidFill>
              </a:rPr>
              <a:t>如何提高各分布式任务节点之间的网络传输效率；</a:t>
            </a:r>
          </a:p>
          <a:p>
            <a:pPr lvl="1"/>
            <a:endParaRPr lang="zh-CN" altLang="en-US" sz="1400" dirty="0" smtClean="0">
              <a:solidFill>
                <a:srgbClr val="000000"/>
              </a:solidFill>
            </a:endParaRPr>
          </a:p>
          <a:p>
            <a:pPr lvl="1"/>
            <a:r>
              <a:rPr lang="zh-CN" altLang="en-US" sz="1400" dirty="0" smtClean="0">
                <a:solidFill>
                  <a:srgbClr val="000000"/>
                </a:solidFill>
              </a:rPr>
              <a:t>如何解决参数同步问题，传统训练模型是采用同步方法，如果机器性能不统一，必然会产生训练任务之间的协作；</a:t>
            </a:r>
          </a:p>
          <a:p>
            <a:pPr lvl="1"/>
            <a:endParaRPr lang="zh-CN" altLang="en-US" sz="1400" dirty="0" smtClean="0">
              <a:solidFill>
                <a:srgbClr val="000000"/>
              </a:solidFill>
            </a:endParaRPr>
          </a:p>
          <a:p>
            <a:pPr lvl="1"/>
            <a:r>
              <a:rPr lang="zh-CN" altLang="en-US" sz="1400" dirty="0" smtClean="0">
                <a:solidFill>
                  <a:srgbClr val="000000"/>
                </a:solidFill>
              </a:rPr>
              <a:t>分布式环境下如何提高容错能力，需要避免单点故障，并能合理处理异常，训练子节点出错不影响全局任务。</a:t>
            </a:r>
            <a:endParaRPr lang="en-US" altLang="zh-CN" sz="1400" dirty="0" smtClean="0">
              <a:solidFill>
                <a:srgbClr val="000000"/>
              </a:solidFill>
            </a:endParaRPr>
          </a:p>
          <a:p>
            <a:endParaRPr lang="en-US" altLang="zh-CN" sz="1800" dirty="0" smtClean="0">
              <a:solidFill>
                <a:srgbClr val="000000"/>
              </a:solidFill>
            </a:endParaRPr>
          </a:p>
        </p:txBody>
      </p:sp>
    </p:spTree>
    <p:extLst>
      <p:ext uri="{BB962C8B-B14F-4D97-AF65-F5344CB8AC3E}">
        <p14:creationId xmlns:p14="http://schemas.microsoft.com/office/powerpoint/2010/main" val="591320302"/>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327694"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参数服务器</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10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en-US" altLang="zh-CN" sz="1800" dirty="0" smtClean="0">
              <a:solidFill>
                <a:srgbClr val="000000"/>
              </a:solidFill>
            </a:endParaRPr>
          </a:p>
          <a:p>
            <a:r>
              <a:rPr lang="zh-CN" altLang="en-US" sz="1800" dirty="0" smtClean="0">
                <a:solidFill>
                  <a:srgbClr val="000000"/>
                </a:solidFill>
              </a:rPr>
              <a:t>应用传统的大数据处理框架训练大型的机器学习模型时，由于数据量比较大并且训练方法多样，存在着一致性、扩展性、稳定性的问题。较大的模型也意味着参数较多，因而需要实现分布式并行训练，参数服务器是分布式并行训练框架之一，存储着模型的参数和状态。参数服务器具有如下特点：</a:t>
            </a:r>
            <a:endParaRPr lang="en-US" altLang="zh-CN" sz="1800" dirty="0">
              <a:solidFill>
                <a:srgbClr val="000000"/>
              </a:solidFill>
            </a:endParaRPr>
          </a:p>
          <a:p>
            <a:pPr lvl="1"/>
            <a:r>
              <a:rPr lang="zh-CN" altLang="en-US" sz="1400" dirty="0" smtClean="0">
                <a:solidFill>
                  <a:srgbClr val="000000"/>
                </a:solidFill>
              </a:rPr>
              <a:t>高效通信</a:t>
            </a:r>
            <a:endParaRPr lang="en-US" altLang="zh-CN" sz="1400" dirty="0" smtClean="0">
              <a:solidFill>
                <a:srgbClr val="000000"/>
              </a:solidFill>
            </a:endParaRPr>
          </a:p>
          <a:p>
            <a:pPr lvl="1"/>
            <a:r>
              <a:rPr lang="zh-CN" altLang="en-US" sz="1400" dirty="0" smtClean="0">
                <a:solidFill>
                  <a:srgbClr val="000000"/>
                </a:solidFill>
              </a:rPr>
              <a:t>宽松一致性</a:t>
            </a:r>
          </a:p>
          <a:p>
            <a:pPr lvl="1"/>
            <a:r>
              <a:rPr lang="zh-CN" altLang="en-US" sz="1400" dirty="0" smtClean="0">
                <a:solidFill>
                  <a:srgbClr val="000000"/>
                </a:solidFill>
              </a:rPr>
              <a:t>灵活可扩展</a:t>
            </a:r>
          </a:p>
          <a:p>
            <a:pPr lvl="1"/>
            <a:r>
              <a:rPr lang="zh-CN" altLang="en-US" sz="1400" dirty="0" smtClean="0">
                <a:solidFill>
                  <a:srgbClr val="000000"/>
                </a:solidFill>
              </a:rPr>
              <a:t>容错能力强</a:t>
            </a:r>
          </a:p>
          <a:p>
            <a:pPr lvl="1"/>
            <a:r>
              <a:rPr lang="zh-CN" altLang="en-US" sz="1400" dirty="0" smtClean="0">
                <a:solidFill>
                  <a:srgbClr val="000000"/>
                </a:solidFill>
              </a:rPr>
              <a:t>易用</a:t>
            </a:r>
            <a:endParaRPr lang="en-US" altLang="zh-CN" sz="1400" dirty="0">
              <a:solidFill>
                <a:srgbClr val="000000"/>
              </a:solidFill>
            </a:endParaRPr>
          </a:p>
        </p:txBody>
      </p:sp>
    </p:spTree>
    <p:extLst>
      <p:ext uri="{BB962C8B-B14F-4D97-AF65-F5344CB8AC3E}">
        <p14:creationId xmlns:p14="http://schemas.microsoft.com/office/powerpoint/2010/main" val="909217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24931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灵活可扩展</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en-US" altLang="zh-CN" sz="1800" dirty="0" smtClean="0">
              <a:solidFill>
                <a:srgbClr val="000000"/>
              </a:solidFill>
            </a:endParaRPr>
          </a:p>
          <a:p>
            <a:r>
              <a:rPr lang="zh-CN" altLang="en-US" sz="1800" dirty="0" smtClean="0">
                <a:solidFill>
                  <a:srgbClr val="000000"/>
                </a:solidFill>
              </a:rPr>
              <a:t>训练</a:t>
            </a:r>
            <a:r>
              <a:rPr lang="zh-CN" altLang="en-US" sz="1800" dirty="0" smtClean="0">
                <a:solidFill>
                  <a:srgbClr val="000000"/>
                </a:solidFill>
              </a:rPr>
              <a:t>过程中支持动态扩展节点，不需要重启训练任务就可以动态插入新节点到集合中，这一特性无疑有利于那些训练周期较长（长达数天或数周）的机器学习项目，可节省大量训练时间</a:t>
            </a:r>
            <a:r>
              <a:rPr lang="zh-CN" altLang="en-US" sz="1800" dirty="0" smtClean="0">
                <a:solidFill>
                  <a:srgbClr val="000000"/>
                </a:solidFill>
              </a:rPr>
              <a:t>。</a:t>
            </a:r>
            <a:endParaRPr lang="en-US" altLang="zh-CN" sz="1800" dirty="0" smtClean="0">
              <a:solidFill>
                <a:srgbClr val="000000"/>
              </a:solidFill>
            </a:endParaRPr>
          </a:p>
          <a:p>
            <a:r>
              <a:rPr lang="zh-CN" altLang="en-US" sz="1800" dirty="0">
                <a:solidFill>
                  <a:srgbClr val="000000"/>
                </a:solidFill>
              </a:rPr>
              <a:t>在大型服务器集群中，由于节点较多，小概率故障往往常态化，所以需要节点的恢复（状态清理、任务重启）时间要短，而且不能中断训练过程，这就要求并行化系统具有较强的容错能力</a:t>
            </a:r>
            <a:r>
              <a:rPr lang="zh-CN" altLang="en-US" sz="1800" dirty="0" smtClean="0">
                <a:solidFill>
                  <a:srgbClr val="000000"/>
                </a:solidFill>
              </a:rPr>
              <a:t>。</a:t>
            </a:r>
            <a:endParaRPr lang="en-US" altLang="zh-CN" sz="1800" dirty="0" smtClean="0">
              <a:solidFill>
                <a:srgbClr val="000000"/>
              </a:solidFill>
            </a:endParaRPr>
          </a:p>
          <a:p>
            <a:r>
              <a:rPr lang="zh-CN" altLang="en-US" sz="1800" dirty="0">
                <a:solidFill>
                  <a:srgbClr val="000000"/>
                </a:solidFill>
              </a:rPr>
              <a:t>目前机器学习项目开发者数量较少，为了减少学习难度，需要尽可能的使用常用语言或将参数表示成通用的形式，如向量、矩阵等，并与现有机器学习框架无缝拼接。</a:t>
            </a:r>
            <a:endParaRPr lang="en-US" altLang="zh-CN" sz="1800" dirty="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p:txBody>
      </p:sp>
      <p:sp>
        <p:nvSpPr>
          <p:cNvPr id="10" name="矩形 9"/>
          <p:cNvSpPr/>
          <p:nvPr/>
        </p:nvSpPr>
        <p:spPr>
          <a:xfrm>
            <a:off x="4012383" y="399825"/>
            <a:ext cx="121448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容错能力强</a:t>
            </a:r>
            <a:endParaRPr kumimoji="0" lang="zh-CN" altLang="en-US" sz="1600" dirty="0"/>
          </a:p>
        </p:txBody>
      </p:sp>
      <p:sp>
        <p:nvSpPr>
          <p:cNvPr id="14" name="矩形 13"/>
          <p:cNvSpPr/>
          <p:nvPr/>
        </p:nvSpPr>
        <p:spPr>
          <a:xfrm>
            <a:off x="7770586" y="399825"/>
            <a:ext cx="66584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易用</a:t>
            </a:r>
            <a:endParaRPr kumimoji="0" lang="zh-CN" altLang="en-US" sz="1600" dirty="0"/>
          </a:p>
        </p:txBody>
      </p:sp>
    </p:spTree>
    <p:extLst>
      <p:ext uri="{BB962C8B-B14F-4D97-AF65-F5344CB8AC3E}">
        <p14:creationId xmlns:p14="http://schemas.microsoft.com/office/powerpoint/2010/main" val="41037504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1563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分布式并行计算框架</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326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en-US" altLang="zh-CN" sz="1800" dirty="0" smtClean="0">
              <a:solidFill>
                <a:srgbClr val="000000"/>
              </a:solidFill>
            </a:endParaRPr>
          </a:p>
          <a:p>
            <a:r>
              <a:rPr lang="zh-CN" altLang="en-US" sz="1800" dirty="0" smtClean="0">
                <a:solidFill>
                  <a:srgbClr val="000000"/>
                </a:solidFill>
              </a:rPr>
              <a:t>分布式并行计算的类型一般分为三种：</a:t>
            </a:r>
            <a:endParaRPr lang="en-US" altLang="zh-CN" sz="1800" dirty="0">
              <a:solidFill>
                <a:srgbClr val="000000"/>
              </a:solidFill>
            </a:endParaRPr>
          </a:p>
          <a:p>
            <a:endParaRPr lang="en-US" altLang="zh-CN" sz="1800" dirty="0">
              <a:solidFill>
                <a:srgbClr val="000000"/>
              </a:solidFill>
            </a:endParaRPr>
          </a:p>
          <a:p>
            <a:pPr lvl="1"/>
            <a:r>
              <a:rPr lang="zh-CN" altLang="en-US" sz="1400" dirty="0" smtClean="0">
                <a:solidFill>
                  <a:srgbClr val="000000"/>
                </a:solidFill>
              </a:rPr>
              <a:t>模型并行</a:t>
            </a:r>
            <a:endParaRPr lang="zh-CN" altLang="en-US" sz="1400" dirty="0">
              <a:solidFill>
                <a:srgbClr val="000000"/>
              </a:solidFill>
            </a:endParaRPr>
          </a:p>
          <a:p>
            <a:pPr lvl="1"/>
            <a:endParaRPr lang="en-US" altLang="zh-CN" sz="1400" dirty="0" smtClean="0">
              <a:solidFill>
                <a:srgbClr val="000000"/>
              </a:solidFill>
            </a:endParaRPr>
          </a:p>
          <a:p>
            <a:pPr lvl="1"/>
            <a:r>
              <a:rPr lang="zh-CN" altLang="en-US" sz="1400" dirty="0" smtClean="0">
                <a:solidFill>
                  <a:srgbClr val="000000"/>
                </a:solidFill>
              </a:rPr>
              <a:t>数据并行</a:t>
            </a:r>
          </a:p>
          <a:p>
            <a:pPr lvl="1"/>
            <a:endParaRPr lang="zh-CN" altLang="en-US" sz="1400" dirty="0">
              <a:solidFill>
                <a:srgbClr val="000000"/>
              </a:solidFill>
            </a:endParaRPr>
          </a:p>
          <a:p>
            <a:pPr lvl="1"/>
            <a:r>
              <a:rPr lang="zh-CN" altLang="en-US" sz="1400" dirty="0" smtClean="0">
                <a:solidFill>
                  <a:srgbClr val="000000"/>
                </a:solidFill>
              </a:rPr>
              <a:t>混合并行</a:t>
            </a:r>
            <a:endParaRPr lang="en-US" altLang="zh-CN" sz="1400" dirty="0">
              <a:solidFill>
                <a:srgbClr val="000000"/>
              </a:solidFill>
            </a:endParaRPr>
          </a:p>
        </p:txBody>
      </p:sp>
    </p:spTree>
    <p:extLst>
      <p:ext uri="{BB962C8B-B14F-4D97-AF65-F5344CB8AC3E}">
        <p14:creationId xmlns:p14="http://schemas.microsoft.com/office/powerpoint/2010/main" val="11639600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17094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模型并行</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模型并行是指将模型按照其结构放在不同的分布式机器上进行训练，一般用在那些内存要求较高的机器学习项目，例如，单机训练一个</a:t>
            </a:r>
            <a:r>
              <a:rPr lang="en-US" altLang="zh-CN" sz="1800" dirty="0" smtClean="0">
                <a:solidFill>
                  <a:srgbClr val="000000"/>
                </a:solidFill>
              </a:rPr>
              <a:t>1000</a:t>
            </a:r>
            <a:r>
              <a:rPr lang="zh-CN" altLang="en-US" sz="1800" dirty="0" smtClean="0">
                <a:solidFill>
                  <a:srgbClr val="000000"/>
                </a:solidFill>
              </a:rPr>
              <a:t>层的</a:t>
            </a:r>
            <a:r>
              <a:rPr lang="en-US" altLang="zh-CN" sz="1800" dirty="0" smtClean="0">
                <a:solidFill>
                  <a:srgbClr val="000000"/>
                </a:solidFill>
              </a:rPr>
              <a:t>DNN</a:t>
            </a:r>
            <a:r>
              <a:rPr lang="zh-CN" altLang="en-US" sz="1800" dirty="0" smtClean="0">
                <a:solidFill>
                  <a:srgbClr val="000000"/>
                </a:solidFill>
              </a:rPr>
              <a:t>网络，内存容易溢出，而使用模型并行，用不同的机器负责不同的层进行训练，通过维护各层间参数同步实现整个</a:t>
            </a:r>
            <a:r>
              <a:rPr lang="en-US" altLang="zh-CN" sz="1800" dirty="0" smtClean="0">
                <a:solidFill>
                  <a:srgbClr val="000000"/>
                </a:solidFill>
              </a:rPr>
              <a:t>DNN</a:t>
            </a:r>
            <a:r>
              <a:rPr lang="zh-CN" altLang="en-US" sz="1800" dirty="0" smtClean="0">
                <a:solidFill>
                  <a:srgbClr val="000000"/>
                </a:solidFill>
              </a:rPr>
              <a:t>网络的并行训练。</a:t>
            </a:r>
            <a:endParaRPr lang="en-US" altLang="zh-CN" sz="1800" dirty="0" smtClean="0">
              <a:solidFill>
                <a:srgbClr val="000000"/>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062" y="2124541"/>
            <a:ext cx="4619851" cy="2610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12410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10127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数据并行</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数据并行是指各机器上的模型相同，对训练数据进行分割，并分配到各机器上，最后将计算结果按照某种方式合并。该方法主要应用在海量训练数据的情况，数据以并行化方式训练，训练过程中组合各工作节点的结果，实现模型参数的更新。参数并行常用的方法有参数平均和异步梯度下降的方法。</a:t>
            </a:r>
            <a:endParaRPr lang="en-US" altLang="zh-CN" sz="1800" dirty="0" smtClean="0">
              <a:solidFill>
                <a:srgbClr val="000000"/>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8257" y="2293879"/>
            <a:ext cx="4510768" cy="2457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75959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lipFill>
          <a:blip xmlns:r="http://schemas.openxmlformats.org/officeDocument/2006/relationships" r:embed="rId1"/>
          <a:stretch>
            <a:fillRect l="-1571" r="-714"/>
          </a:stretch>
        </a:blipFill>
      </a:spPr>
      <a:bodyPr/>
      <a:lstStyle>
        <a:defPPr>
          <a:defRPr>
            <a:noFill/>
          </a:defRPr>
        </a:defPPr>
      </a:lstStyle>
    </a:tx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5411</TotalTime>
  <Words>2539</Words>
  <Application>Microsoft Office PowerPoint</Application>
  <PresentationFormat>全屏显示(16:9)</PresentationFormat>
  <Paragraphs>247</Paragraphs>
  <Slides>38</Slides>
  <Notes>16</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40" baseType="lpstr">
      <vt:lpstr>Office 主题</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王尚锋 w</dc:creator>
  <cp:lastModifiedBy>pc</cp:lastModifiedBy>
  <cp:revision>759</cp:revision>
  <dcterms:created xsi:type="dcterms:W3CDTF">2013-12-17T01:55:37Z</dcterms:created>
  <dcterms:modified xsi:type="dcterms:W3CDTF">2019-01-16T14:20:41Z</dcterms:modified>
</cp:coreProperties>
</file>