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0" r:id="rId2"/>
    <p:sldId id="351" r:id="rId3"/>
    <p:sldId id="380" r:id="rId4"/>
    <p:sldId id="381" r:id="rId5"/>
    <p:sldId id="382" r:id="rId6"/>
    <p:sldId id="383" r:id="rId7"/>
    <p:sldId id="384" r:id="rId8"/>
    <p:sldId id="403" r:id="rId9"/>
    <p:sldId id="395" r:id="rId10"/>
    <p:sldId id="385" r:id="rId11"/>
    <p:sldId id="397" r:id="rId12"/>
    <p:sldId id="396" r:id="rId13"/>
    <p:sldId id="399" r:id="rId14"/>
    <p:sldId id="398" r:id="rId15"/>
    <p:sldId id="401" r:id="rId16"/>
    <p:sldId id="400" r:id="rId17"/>
    <p:sldId id="386" r:id="rId18"/>
    <p:sldId id="368" r:id="rId19"/>
    <p:sldId id="369" r:id="rId20"/>
    <p:sldId id="388" r:id="rId21"/>
    <p:sldId id="389" r:id="rId22"/>
    <p:sldId id="390" r:id="rId23"/>
    <p:sldId id="391" r:id="rId24"/>
    <p:sldId id="402" r:id="rId25"/>
  </p:sldIdLst>
  <p:sldSz cx="9144000" cy="5143500" type="screen16x9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7964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9" autoAdjust="0"/>
    <p:restoredTop sz="89680" autoAdjust="0"/>
  </p:normalViewPr>
  <p:slideViewPr>
    <p:cSldViewPr snapToGrid="0" snapToObjects="1">
      <p:cViewPr>
        <p:scale>
          <a:sx n="125" d="100"/>
          <a:sy n="125" d="100"/>
        </p:scale>
        <p:origin x="1196" y="5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BD1F595-3A9E-4AFB-9409-00EE811EB6B0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A08D6A-97DB-47FF-BEFD-7D6BA5757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06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E23BB1E-609A-49A2-A808-03583B95337D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200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370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285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2615-5B88-4AFB-B152-CD531A06BEFF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66F1B-3E27-40C1-8CE7-1946943F1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A40D-CEB0-4353-8815-AB5DEA931718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B088-D95C-475C-A713-1F19E39F7C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3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9064-3124-49DB-AE6C-BEB15672E674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50CC0-5EC7-48A9-915E-FC046C222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8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34D6F-F29A-4B09-B655-E0971D462D4D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8774-2AFB-4BC6-A124-21C0A8359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3E00-598D-4619-AC09-1B2F4CAF0CFA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4C03-1A74-40E1-A2C7-14AF901EAA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65D57-868B-4329-B219-A3D0CF0F82FD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CE52D-9EC0-46FA-BD32-BFD5F9EDE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3843E-C564-478B-99FB-609A152B93F5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9F594-FCA3-413B-AE4D-644B3718CE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2917F-96E4-4EC6-BDCE-C61C21F3468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E0131-C8F4-4B80-9026-6BDE42ACB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8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01CEE-699B-4141-894F-943543098FD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868E7-D5D9-4E56-BB70-8497262E4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113E6-28E9-4FA0-950B-F5DFB2DE8A3C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26BA7-9D41-40EB-8309-A41812C86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84F26-13DD-454C-B715-46E0AB1A29E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3C7D-62D2-4F03-9F96-6EAD0A08E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AA6EB28-9653-41F9-B7F4-349140C90BE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30A8E31-C401-4CEC-A97B-17FAC71BC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2052" name="矩形 2"/>
          <p:cNvSpPr>
            <a:spLocks noChangeArrowheads="1"/>
          </p:cNvSpPr>
          <p:nvPr/>
        </p:nvSpPr>
        <p:spPr bwMode="auto">
          <a:xfrm>
            <a:off x="3540124" y="738423"/>
            <a:ext cx="5508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机器学习</a:t>
            </a:r>
            <a:endParaRPr lang="en-US" altLang="zh-CN" sz="2800" b="1" dirty="0" smtClean="0">
              <a:solidFill>
                <a:srgbClr val="E4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可视化分析</a:t>
            </a:r>
            <a:endParaRPr lang="zh-CN" altLang="en-US" sz="2800" b="1" dirty="0">
              <a:solidFill>
                <a:srgbClr val="E4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4487863" y="2085975"/>
            <a:ext cx="307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复旦大学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赵卫东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  博士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2088" y="2755900"/>
            <a:ext cx="215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wdzhao@fudan.edu.cn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8" name="Picture 9" descr="http://homepage.fudan.edu.cn/wdzhao/files/2011/06/%E6%97%A0%E6%A0%87%E9%A2%9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3063875"/>
            <a:ext cx="14700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621" y="457200"/>
            <a:ext cx="2585357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时间序列可视化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0" name="Picture 2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127333" y="1901667"/>
            <a:ext cx="2854960" cy="1846580"/>
          </a:xfrm>
          <a:prstGeom prst="rect">
            <a:avLst/>
          </a:prstGeom>
        </p:spPr>
      </p:pic>
      <p:pic>
        <p:nvPicPr>
          <p:cNvPr id="13" name="Picture 210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4019" y="1901667"/>
            <a:ext cx="2555875" cy="1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比例的可视化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792163" y="1684548"/>
            <a:ext cx="3112770" cy="2574925"/>
          </a:xfrm>
          <a:prstGeom prst="rect">
            <a:avLst/>
          </a:prstGeom>
        </p:spPr>
      </p:pic>
      <p:pic>
        <p:nvPicPr>
          <p:cNvPr id="15" name="Picture 81"/>
          <p:cNvPicPr/>
          <p:nvPr/>
        </p:nvPicPr>
        <p:blipFill>
          <a:blip r:embed="rId3"/>
          <a:stretch>
            <a:fillRect/>
          </a:stretch>
        </p:blipFill>
        <p:spPr>
          <a:xfrm>
            <a:off x="4696619" y="1684548"/>
            <a:ext cx="323469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关系可视化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0" name="Pictur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8063" y="1887689"/>
            <a:ext cx="2638425" cy="2183130"/>
          </a:xfrm>
          <a:prstGeom prst="rect">
            <a:avLst/>
          </a:prstGeom>
        </p:spPr>
      </p:pic>
      <p:pic>
        <p:nvPicPr>
          <p:cNvPr id="13" name="Picture 245"/>
          <p:cNvPicPr/>
          <p:nvPr/>
        </p:nvPicPr>
        <p:blipFill>
          <a:blip r:embed="rId3"/>
          <a:stretch>
            <a:fillRect/>
          </a:stretch>
        </p:blipFill>
        <p:spPr>
          <a:xfrm>
            <a:off x="5010564" y="1776246"/>
            <a:ext cx="2800350" cy="24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关系可视化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08063" y="1772498"/>
            <a:ext cx="3429000" cy="2604770"/>
          </a:xfrm>
          <a:prstGeom prst="rect">
            <a:avLst/>
          </a:prstGeom>
        </p:spPr>
      </p:pic>
      <p:pic>
        <p:nvPicPr>
          <p:cNvPr id="15" name="Picture 246"/>
          <p:cNvPicPr/>
          <p:nvPr/>
        </p:nvPicPr>
        <p:blipFill>
          <a:blip r:embed="rId3"/>
          <a:stretch>
            <a:fillRect/>
          </a:stretch>
        </p:blipFill>
        <p:spPr>
          <a:xfrm>
            <a:off x="5247032" y="2054120"/>
            <a:ext cx="2705100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差异可视化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0" name="Picture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792163" y="1639465"/>
            <a:ext cx="3453130" cy="2870835"/>
          </a:xfrm>
          <a:prstGeom prst="rect">
            <a:avLst/>
          </a:prstGeom>
        </p:spPr>
      </p:pic>
      <p:pic>
        <p:nvPicPr>
          <p:cNvPr id="13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5404817" y="1952519"/>
            <a:ext cx="2647950" cy="22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差异可视化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792163" y="1817898"/>
            <a:ext cx="3535045" cy="2441575"/>
          </a:xfrm>
          <a:prstGeom prst="rect">
            <a:avLst/>
          </a:prstGeom>
        </p:spPr>
      </p:pic>
      <p:pic>
        <p:nvPicPr>
          <p:cNvPr id="15" name="Picture 251"/>
          <p:cNvPicPr/>
          <p:nvPr/>
        </p:nvPicPr>
        <p:blipFill>
          <a:blip r:embed="rId3"/>
          <a:stretch>
            <a:fillRect/>
          </a:stretch>
        </p:blipFill>
        <p:spPr>
          <a:xfrm>
            <a:off x="5285988" y="2086185"/>
            <a:ext cx="260731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空间关系可视化</a:t>
            </a:r>
            <a:endParaRPr lang="en-US" altLang="zh-CN" sz="1400" dirty="0" smtClean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 rotWithShape="1">
          <a:blip r:embed="rId2"/>
          <a:srcRect t="6855"/>
          <a:stretch/>
        </p:blipFill>
        <p:spPr bwMode="auto">
          <a:xfrm>
            <a:off x="750888" y="1863935"/>
            <a:ext cx="2998470" cy="243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95" y="1662005"/>
            <a:ext cx="3305810" cy="2640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6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891736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/>
              <a:t>可视化分析面临的挑战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02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进行可视化分析时挑战主要来自于两个</a:t>
            </a:r>
            <a:r>
              <a:rPr lang="zh-CN" altLang="en-US" sz="1800" dirty="0" smtClean="0">
                <a:solidFill>
                  <a:srgbClr val="000000"/>
                </a:solidFill>
              </a:rPr>
              <a:t>方面：数据</a:t>
            </a:r>
            <a:r>
              <a:rPr lang="zh-CN" altLang="en-US" sz="1800" dirty="0">
                <a:solidFill>
                  <a:srgbClr val="000000"/>
                </a:solidFill>
              </a:rPr>
              <a:t>和可视化</a:t>
            </a:r>
            <a:r>
              <a:rPr lang="zh-CN" altLang="en-US" sz="1800" dirty="0" smtClean="0">
                <a:solidFill>
                  <a:srgbClr val="000000"/>
                </a:solidFill>
              </a:rPr>
              <a:t>结果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数据</a:t>
            </a:r>
            <a:r>
              <a:rPr lang="zh-CN" altLang="en-US" sz="1800" dirty="0">
                <a:solidFill>
                  <a:srgbClr val="000000"/>
                </a:solidFill>
              </a:rPr>
              <a:t>层面的挑战包括数据的来源不唯、数据质量良莠不齐、数据整合困难等挑战。信息</a:t>
            </a:r>
            <a:r>
              <a:rPr lang="zh-CN" altLang="en-US" sz="1800" dirty="0" smtClean="0">
                <a:solidFill>
                  <a:srgbClr val="000000"/>
                </a:solidFill>
              </a:rPr>
              <a:t>时代数据更新飞快、体量大，对可视化分析速度要求越来越高。分析过程涉及领域广而繁杂，对于数据</a:t>
            </a:r>
            <a:r>
              <a:rPr lang="zh-CN" altLang="en-US" sz="1800" dirty="0">
                <a:solidFill>
                  <a:srgbClr val="000000"/>
                </a:solidFill>
              </a:rPr>
              <a:t>的专业解读带来</a:t>
            </a:r>
            <a:r>
              <a:rPr lang="zh-CN" altLang="en-US" sz="1800" dirty="0" smtClean="0">
                <a:solidFill>
                  <a:srgbClr val="000000"/>
                </a:solidFill>
              </a:rPr>
              <a:t>挑战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在</a:t>
            </a:r>
            <a:r>
              <a:rPr lang="zh-CN" altLang="en-US" sz="1800" dirty="0">
                <a:solidFill>
                  <a:srgbClr val="000000"/>
                </a:solidFill>
              </a:rPr>
              <a:t>可视化结果</a:t>
            </a:r>
            <a:r>
              <a:rPr lang="zh-CN" altLang="en-US" sz="1800" dirty="0" smtClean="0">
                <a:solidFill>
                  <a:srgbClr val="000000"/>
                </a:solidFill>
              </a:rPr>
              <a:t>层面，数据</a:t>
            </a:r>
            <a:r>
              <a:rPr lang="zh-CN" altLang="en-US" sz="1800" dirty="0">
                <a:solidFill>
                  <a:srgbClr val="000000"/>
                </a:solidFill>
              </a:rPr>
              <a:t>集中样本的相关性导致视觉噪声的大量</a:t>
            </a:r>
            <a:r>
              <a:rPr lang="zh-CN" altLang="en-US" sz="1800" dirty="0" smtClean="0">
                <a:solidFill>
                  <a:srgbClr val="000000"/>
                </a:solidFill>
              </a:rPr>
              <a:t>出现，面临</a:t>
            </a:r>
            <a:r>
              <a:rPr lang="zh-CN" altLang="en-US" sz="1800" dirty="0">
                <a:solidFill>
                  <a:srgbClr val="000000"/>
                </a:solidFill>
              </a:rPr>
              <a:t>降噪的挑战。 受限于设备的长宽比、分辨率、现实世界的感受</a:t>
            </a:r>
            <a:r>
              <a:rPr lang="zh-CN" altLang="en-US" sz="1800" dirty="0" smtClean="0">
                <a:solidFill>
                  <a:srgbClr val="000000"/>
                </a:solidFill>
              </a:rPr>
              <a:t>等，可视化</a:t>
            </a:r>
            <a:r>
              <a:rPr lang="zh-CN" altLang="en-US" sz="1800" dirty="0">
                <a:solidFill>
                  <a:srgbClr val="000000"/>
                </a:solidFill>
              </a:rPr>
              <a:t>图表中大型图像的感知的</a:t>
            </a:r>
            <a:r>
              <a:rPr lang="zh-CN" altLang="en-US" sz="1800" dirty="0" smtClean="0">
                <a:solidFill>
                  <a:srgbClr val="000000"/>
                </a:solidFill>
              </a:rPr>
              <a:t>挑战；受</a:t>
            </a:r>
            <a:r>
              <a:rPr lang="zh-CN" altLang="en-US" sz="1800" dirty="0">
                <a:solidFill>
                  <a:srgbClr val="000000"/>
                </a:solidFill>
              </a:rPr>
              <a:t>限于可视化的算法以及硬件的</a:t>
            </a:r>
            <a:r>
              <a:rPr lang="zh-CN" altLang="en-US" sz="1800" dirty="0" smtClean="0">
                <a:solidFill>
                  <a:srgbClr val="000000"/>
                </a:solidFill>
              </a:rPr>
              <a:t>性能，及时响应，高速</a:t>
            </a:r>
            <a:r>
              <a:rPr lang="zh-CN" altLang="en-US" sz="1800" dirty="0">
                <a:solidFill>
                  <a:srgbClr val="000000"/>
                </a:solidFill>
              </a:rPr>
              <a:t>图像变换的</a:t>
            </a:r>
            <a:r>
              <a:rPr lang="zh-CN" altLang="en-US" sz="1800" dirty="0" smtClean="0">
                <a:solidFill>
                  <a:srgbClr val="000000"/>
                </a:solidFill>
              </a:rPr>
              <a:t>挑战；专业</a:t>
            </a:r>
            <a:r>
              <a:rPr lang="zh-CN" altLang="en-US" sz="1800" dirty="0">
                <a:solidFill>
                  <a:srgbClr val="000000"/>
                </a:solidFill>
              </a:rPr>
              <a:t>领域不同带来的可视化需求</a:t>
            </a:r>
            <a:r>
              <a:rPr lang="zh-CN" altLang="en-US" sz="1800" dirty="0" smtClean="0">
                <a:solidFill>
                  <a:srgbClr val="000000"/>
                </a:solidFill>
              </a:rPr>
              <a:t>不同，最大限度</a:t>
            </a:r>
            <a:r>
              <a:rPr lang="zh-CN" altLang="en-US" sz="1800" dirty="0">
                <a:solidFill>
                  <a:srgbClr val="000000"/>
                </a:solidFill>
              </a:rPr>
              <a:t>地满足受众视觉喜好的</a:t>
            </a:r>
            <a:r>
              <a:rPr lang="zh-CN" altLang="en-US" sz="1800" dirty="0" smtClean="0">
                <a:solidFill>
                  <a:srgbClr val="000000"/>
                </a:solidFill>
              </a:rPr>
              <a:t>挑战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此外</a:t>
            </a:r>
            <a:r>
              <a:rPr lang="zh-CN" altLang="en-US" sz="1800" dirty="0">
                <a:solidFill>
                  <a:srgbClr val="000000"/>
                </a:solidFill>
              </a:rPr>
              <a:t>还有可视化分析流程的</a:t>
            </a:r>
            <a:r>
              <a:rPr lang="zh-CN" altLang="en-US" sz="1800" dirty="0" smtClean="0">
                <a:solidFill>
                  <a:srgbClr val="000000"/>
                </a:solidFill>
              </a:rPr>
              <a:t>优化，可视化</a:t>
            </a:r>
            <a:r>
              <a:rPr lang="zh-CN" altLang="en-US" sz="1800" dirty="0">
                <a:solidFill>
                  <a:srgbClr val="000000"/>
                </a:solidFill>
              </a:rPr>
              <a:t>分析工具的可操作性等等。</a:t>
            </a:r>
            <a:endParaRPr lang="en-US" altLang="zh-CN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493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主成分分析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2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主成分分析是</a:t>
            </a:r>
            <a:r>
              <a:rPr lang="zh-CN" altLang="en-US" sz="1800" dirty="0">
                <a:solidFill>
                  <a:srgbClr val="000000"/>
                </a:solidFill>
              </a:rPr>
              <a:t>最常用的线性降维</a:t>
            </a:r>
            <a:r>
              <a:rPr lang="zh-CN" altLang="en-US" sz="1800" dirty="0" smtClean="0">
                <a:solidFill>
                  <a:srgbClr val="000000"/>
                </a:solidFill>
              </a:rPr>
              <a:t>方法，它</a:t>
            </a:r>
            <a:r>
              <a:rPr lang="zh-CN" altLang="en-US" sz="1800" dirty="0">
                <a:solidFill>
                  <a:srgbClr val="000000"/>
                </a:solidFill>
              </a:rPr>
              <a:t>的目标是通过某种线性</a:t>
            </a:r>
            <a:r>
              <a:rPr lang="zh-CN" altLang="en-US" sz="1800" dirty="0" smtClean="0">
                <a:solidFill>
                  <a:srgbClr val="000000"/>
                </a:solidFill>
              </a:rPr>
              <a:t>投影，将</a:t>
            </a:r>
            <a:r>
              <a:rPr lang="zh-CN" altLang="en-US" sz="1800" dirty="0">
                <a:solidFill>
                  <a:srgbClr val="000000"/>
                </a:solidFill>
              </a:rPr>
              <a:t>高维的数据映射到低维的空间</a:t>
            </a:r>
            <a:r>
              <a:rPr lang="zh-CN" altLang="en-US" sz="1800" dirty="0" smtClean="0">
                <a:solidFill>
                  <a:srgbClr val="000000"/>
                </a:solidFill>
              </a:rPr>
              <a:t>中，并</a:t>
            </a:r>
            <a:r>
              <a:rPr lang="zh-CN" altLang="en-US" sz="1800" dirty="0">
                <a:solidFill>
                  <a:srgbClr val="000000"/>
                </a:solidFill>
              </a:rPr>
              <a:t>期望在所投影的维度上数据的方差</a:t>
            </a:r>
            <a:r>
              <a:rPr lang="zh-CN" altLang="en-US" sz="1800" dirty="0" smtClean="0">
                <a:solidFill>
                  <a:srgbClr val="000000"/>
                </a:solidFill>
              </a:rPr>
              <a:t>最大，以此</a:t>
            </a:r>
            <a:r>
              <a:rPr lang="zh-CN" altLang="en-US" sz="1800" dirty="0">
                <a:solidFill>
                  <a:srgbClr val="000000"/>
                </a:solidFill>
              </a:rPr>
              <a:t>使用较少的维</a:t>
            </a:r>
            <a:r>
              <a:rPr lang="zh-CN" altLang="en-US" sz="1800" dirty="0" smtClean="0">
                <a:solidFill>
                  <a:srgbClr val="000000"/>
                </a:solidFill>
              </a:rPr>
              <a:t>度，同时</a:t>
            </a:r>
            <a:r>
              <a:rPr lang="zh-CN" altLang="en-US" sz="1800" dirty="0">
                <a:solidFill>
                  <a:srgbClr val="000000"/>
                </a:solidFill>
              </a:rPr>
              <a:t>保留较多原数据的维</a:t>
            </a:r>
            <a:r>
              <a:rPr lang="zh-CN" altLang="en-US" sz="1800" dirty="0" smtClean="0">
                <a:solidFill>
                  <a:srgbClr val="000000"/>
                </a:solidFill>
              </a:rPr>
              <a:t>度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尽可能</a:t>
            </a:r>
            <a:r>
              <a:rPr lang="zh-CN" altLang="en-US" sz="1800" dirty="0">
                <a:solidFill>
                  <a:srgbClr val="000000"/>
                </a:solidFill>
              </a:rPr>
              <a:t>如果把所有的点都映射到</a:t>
            </a:r>
            <a:r>
              <a:rPr lang="zh-CN" altLang="en-US" sz="1800" dirty="0" smtClean="0">
                <a:solidFill>
                  <a:srgbClr val="000000"/>
                </a:solidFill>
              </a:rPr>
              <a:t>一起，那么</a:t>
            </a:r>
            <a:r>
              <a:rPr lang="zh-CN" altLang="en-US" sz="1800" dirty="0">
                <a:solidFill>
                  <a:srgbClr val="000000"/>
                </a:solidFill>
              </a:rPr>
              <a:t>几乎所有的区分信息都丢失</a:t>
            </a:r>
            <a:r>
              <a:rPr lang="zh-CN" altLang="en-US" sz="1800" dirty="0" smtClean="0">
                <a:solidFill>
                  <a:srgbClr val="000000"/>
                </a:solidFill>
              </a:rPr>
              <a:t>了，而</a:t>
            </a:r>
            <a:r>
              <a:rPr lang="zh-CN" altLang="en-US" sz="1800" dirty="0">
                <a:solidFill>
                  <a:srgbClr val="000000"/>
                </a:solidFill>
              </a:rPr>
              <a:t>如果映射后</a:t>
            </a:r>
            <a:r>
              <a:rPr lang="zh-CN" altLang="en-US" sz="1800" dirty="0" smtClean="0">
                <a:solidFill>
                  <a:srgbClr val="000000"/>
                </a:solidFill>
              </a:rPr>
              <a:t>方差尽可能的大，那么</a:t>
            </a:r>
            <a:r>
              <a:rPr lang="zh-CN" altLang="en-US" sz="1800" dirty="0">
                <a:solidFill>
                  <a:srgbClr val="000000"/>
                </a:solidFill>
              </a:rPr>
              <a:t>数据点则</a:t>
            </a:r>
            <a:r>
              <a:rPr lang="zh-CN" altLang="en-US" sz="1800" dirty="0" smtClean="0">
                <a:solidFill>
                  <a:srgbClr val="000000"/>
                </a:solidFill>
              </a:rPr>
              <a:t>会分散开来，特征更加明显。</a:t>
            </a:r>
            <a:r>
              <a:rPr lang="en-US" altLang="zh-CN" sz="1800" dirty="0" smtClean="0">
                <a:solidFill>
                  <a:srgbClr val="000000"/>
                </a:solidFill>
              </a:rPr>
              <a:t>PCA</a:t>
            </a:r>
            <a:r>
              <a:rPr lang="zh-CN" altLang="en-US" sz="1800" dirty="0" smtClean="0">
                <a:solidFill>
                  <a:srgbClr val="000000"/>
                </a:solidFill>
              </a:rPr>
              <a:t>是丢失原始数据信息最少的一种线性降维方法，最</a:t>
            </a:r>
            <a:r>
              <a:rPr lang="zh-CN" altLang="en-US" sz="1800" dirty="0">
                <a:solidFill>
                  <a:srgbClr val="000000"/>
                </a:solidFill>
              </a:rPr>
              <a:t>接近</a:t>
            </a:r>
            <a:r>
              <a:rPr lang="zh-CN" altLang="en-US" sz="1800" dirty="0" smtClean="0">
                <a:solidFill>
                  <a:srgbClr val="000000"/>
                </a:solidFill>
              </a:rPr>
              <a:t>原始数据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PCA</a:t>
            </a:r>
            <a:r>
              <a:rPr lang="zh-CN" altLang="en-US" sz="1800" dirty="0">
                <a:solidFill>
                  <a:srgbClr val="000000"/>
                </a:solidFill>
              </a:rPr>
              <a:t>算法目标是求出样本数据的协方差矩阵的特征值和</a:t>
            </a:r>
            <a:r>
              <a:rPr lang="zh-CN" altLang="en-US" sz="1800" dirty="0" smtClean="0">
                <a:solidFill>
                  <a:srgbClr val="000000"/>
                </a:solidFill>
              </a:rPr>
              <a:t>特征向量，而</a:t>
            </a:r>
            <a:r>
              <a:rPr lang="zh-CN" altLang="en-US" sz="1800" dirty="0">
                <a:solidFill>
                  <a:srgbClr val="000000"/>
                </a:solidFill>
              </a:rPr>
              <a:t>协方差矩阵的特征向量的方向就是</a:t>
            </a:r>
            <a:r>
              <a:rPr lang="en-US" altLang="zh-CN" sz="1800" dirty="0">
                <a:solidFill>
                  <a:srgbClr val="000000"/>
                </a:solidFill>
              </a:rPr>
              <a:t>PCA</a:t>
            </a:r>
            <a:r>
              <a:rPr lang="zh-CN" altLang="en-US" sz="1800" dirty="0">
                <a:solidFill>
                  <a:srgbClr val="000000"/>
                </a:solidFill>
              </a:rPr>
              <a:t>需要投影的方向。使样本数据向低维投影</a:t>
            </a:r>
            <a:r>
              <a:rPr lang="zh-CN" altLang="en-US" sz="1800" dirty="0" smtClean="0">
                <a:solidFill>
                  <a:srgbClr val="000000"/>
                </a:solidFill>
              </a:rPr>
              <a:t>后，能</a:t>
            </a:r>
            <a:r>
              <a:rPr lang="zh-CN" altLang="en-US" sz="1800" dirty="0">
                <a:solidFill>
                  <a:srgbClr val="000000"/>
                </a:solidFill>
              </a:rPr>
              <a:t>尽可能表征原始的数据。协方差矩阵可以用散布矩阵</a:t>
            </a:r>
            <a:r>
              <a:rPr lang="zh-CN" altLang="en-US" sz="1800" dirty="0" smtClean="0">
                <a:solidFill>
                  <a:srgbClr val="000000"/>
                </a:solidFill>
              </a:rPr>
              <a:t>代替，协方差</a:t>
            </a:r>
            <a:r>
              <a:rPr lang="zh-CN" altLang="en-US" sz="1800" dirty="0">
                <a:solidFill>
                  <a:srgbClr val="000000"/>
                </a:solidFill>
              </a:rPr>
              <a:t>矩阵乘</a:t>
            </a:r>
            <a:r>
              <a:rPr lang="zh-CN" altLang="en-US" sz="1800" dirty="0" smtClean="0">
                <a:solidFill>
                  <a:srgbClr val="000000"/>
                </a:solidFill>
              </a:rPr>
              <a:t>以（</a:t>
            </a:r>
            <a:r>
              <a:rPr lang="en-US" altLang="zh-CN" sz="1800" dirty="0" smtClean="0">
                <a:solidFill>
                  <a:srgbClr val="000000"/>
                </a:solidFill>
              </a:rPr>
              <a:t>n-1</a:t>
            </a:r>
            <a:r>
              <a:rPr lang="zh-CN" altLang="en-US" sz="1800" dirty="0" smtClean="0">
                <a:solidFill>
                  <a:srgbClr val="000000"/>
                </a:solidFill>
              </a:rPr>
              <a:t>）就是</a:t>
            </a:r>
            <a:r>
              <a:rPr lang="zh-CN" altLang="en-US" sz="1800" dirty="0">
                <a:solidFill>
                  <a:srgbClr val="000000"/>
                </a:solidFill>
              </a:rPr>
              <a:t>散布</a:t>
            </a:r>
            <a:r>
              <a:rPr lang="zh-CN" altLang="en-US" sz="1800" dirty="0" smtClean="0">
                <a:solidFill>
                  <a:srgbClr val="000000"/>
                </a:solidFill>
              </a:rPr>
              <a:t>矩阵，</a:t>
            </a:r>
            <a:r>
              <a:rPr lang="en-US" altLang="zh-CN" sz="1800" dirty="0" smtClean="0">
                <a:solidFill>
                  <a:srgbClr val="000000"/>
                </a:solidFill>
              </a:rPr>
              <a:t>n</a:t>
            </a:r>
            <a:r>
              <a:rPr lang="zh-CN" altLang="en-US" sz="1800" dirty="0">
                <a:solidFill>
                  <a:srgbClr val="000000"/>
                </a:solidFill>
              </a:rPr>
              <a:t>为样本的数量。协方差矩阵和散布矩阵都是</a:t>
            </a:r>
            <a:r>
              <a:rPr lang="zh-CN" altLang="en-US" sz="1800" dirty="0" smtClean="0">
                <a:solidFill>
                  <a:srgbClr val="000000"/>
                </a:solidFill>
              </a:rPr>
              <a:t>对称矩阵，主</a:t>
            </a:r>
            <a:r>
              <a:rPr lang="zh-CN" altLang="en-US" sz="1800" dirty="0">
                <a:solidFill>
                  <a:srgbClr val="000000"/>
                </a:solidFill>
              </a:rPr>
              <a:t>对角线是各个</a:t>
            </a:r>
            <a:r>
              <a:rPr lang="zh-CN" altLang="en-US" sz="1800" dirty="0" smtClean="0">
                <a:solidFill>
                  <a:srgbClr val="000000"/>
                </a:solidFill>
              </a:rPr>
              <a:t>随机变量（各个</a:t>
            </a:r>
            <a:r>
              <a:rPr lang="zh-CN" altLang="en-US" sz="1800" dirty="0">
                <a:solidFill>
                  <a:srgbClr val="000000"/>
                </a:solidFill>
              </a:rPr>
              <a:t>维</a:t>
            </a:r>
            <a:r>
              <a:rPr lang="zh-CN" altLang="en-US" sz="1800" dirty="0" smtClean="0">
                <a:solidFill>
                  <a:srgbClr val="000000"/>
                </a:solidFill>
              </a:rPr>
              <a:t>度）的</a:t>
            </a:r>
            <a:r>
              <a:rPr lang="zh-CN" altLang="en-US" sz="1800" dirty="0">
                <a:solidFill>
                  <a:srgbClr val="000000"/>
                </a:solidFill>
              </a:rPr>
              <a:t>方差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493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主成分分析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3"/>
              <p:cNvSpPr>
                <a:spLocks noChangeArrowheads="1"/>
              </p:cNvSpPr>
              <p:nvPr/>
            </p:nvSpPr>
            <p:spPr bwMode="auto">
              <a:xfrm>
                <a:off x="596900" y="1000471"/>
                <a:ext cx="8045450" cy="228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dirty="0" smtClean="0">
                    <a:solidFill>
                      <a:srgbClr val="000000"/>
                    </a:solidFill>
                  </a:rPr>
                  <a:t>设有</a:t>
                </a: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m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条</a:t>
                </a: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维数据，</a:t>
                </a: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PCA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的一般步骤如下</a:t>
                </a:r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sz="1400" dirty="0" smtClean="0">
                    <a:solidFill>
                      <a:srgbClr val="000000"/>
                    </a:solidFill>
                  </a:rPr>
                  <a:t>将原始数据按列组成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行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m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列矩阵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X</a:t>
                </a:r>
              </a:p>
              <a:p>
                <a:pPr lvl="1"/>
                <a:r>
                  <a:rPr lang="zh-CN" altLang="en-US" sz="1400" dirty="0" smtClean="0">
                    <a:solidFill>
                      <a:srgbClr val="000000"/>
                    </a:solidFill>
                  </a:rPr>
                  <a:t>计算矩阵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X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中每个特征属性（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维）的平均向量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M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（平均值）</a:t>
                </a:r>
                <a:endParaRPr lang="en-US" altLang="zh-CN" sz="1400" dirty="0" smtClean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sz="1400" dirty="0" smtClean="0">
                    <a:solidFill>
                      <a:srgbClr val="000000"/>
                    </a:solidFill>
                  </a:rPr>
                  <a:t>将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X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的每行（代表一个属性字段）进行零均值化，即减去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M</a:t>
                </a:r>
              </a:p>
              <a:p>
                <a:pPr lvl="1"/>
                <a:r>
                  <a:rPr lang="zh-CN" altLang="en-US" sz="1400" dirty="0" smtClean="0">
                    <a:solidFill>
                      <a:srgbClr val="000000"/>
                    </a:solidFill>
                  </a:rPr>
                  <a:t>按照公式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400" dirty="0" smtClean="0">
                    <a:solidFill>
                      <a:srgbClr val="000000"/>
                    </a:solidFill>
                  </a:rPr>
                  <a:t>求出协方差矩阵</a:t>
                </a:r>
                <a:endParaRPr lang="en-US" altLang="zh-CN" sz="1400" dirty="0" smtClean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rgbClr val="000000"/>
                    </a:solidFill>
                  </a:rPr>
                  <a:t>求出协方差矩阵的特征值及对应的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特征向量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sz="1400" dirty="0" smtClean="0">
                    <a:solidFill>
                      <a:srgbClr val="000000"/>
                    </a:solidFill>
                  </a:rPr>
                  <a:t>将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特征向量按对应特征值从大到小按行排列成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矩阵，取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前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k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k </a:t>
                </a:r>
                <a:r>
                  <a:rPr lang="en-US" altLang="zh-CN" sz="1400" dirty="0">
                    <a:solidFill>
                      <a:srgbClr val="000000"/>
                    </a:solidFill>
                  </a:rPr>
                  <a:t>&lt; 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1400" dirty="0" smtClean="0">
                    <a:solidFill>
                      <a:srgbClr val="000000"/>
                    </a:solidFill>
                  </a:rPr>
                  <a:t>）行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组成基向量</a:t>
                </a:r>
                <a:r>
                  <a:rPr lang="en-US" altLang="zh-CN" sz="1400" dirty="0" smtClean="0">
                    <a:solidFill>
                      <a:srgbClr val="000000"/>
                    </a:solidFill>
                  </a:rPr>
                  <a:t>P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sz="1400" dirty="0" smtClean="0">
                    <a:solidFill>
                      <a:srgbClr val="000000"/>
                    </a:solidFill>
                  </a:rPr>
                  <a:t>通过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𝑃𝑋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</a:rPr>
                  <a:t>计算降维到</a:t>
                </a:r>
                <a:r>
                  <a:rPr lang="en-US" altLang="zh-CN" sz="1400" dirty="0">
                    <a:solidFill>
                      <a:srgbClr val="000000"/>
                    </a:solidFill>
                  </a:rPr>
                  <a:t>k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维后的样本特征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900" y="1000471"/>
                <a:ext cx="8045450" cy="2285562"/>
              </a:xfrm>
              <a:prstGeom prst="rect">
                <a:avLst/>
              </a:prstGeom>
              <a:blipFill>
                <a:blip r:embed="rId2"/>
                <a:stretch>
                  <a:fillRect l="-530" t="-2133" b="-21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1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章节结构</a:t>
            </a:r>
            <a:endParaRPr kumimoji="0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6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可视化</a:t>
            </a:r>
            <a:r>
              <a:rPr lang="zh-CN" altLang="en-US" sz="1800" dirty="0" smtClean="0">
                <a:solidFill>
                  <a:srgbClr val="000000"/>
                </a:solidFill>
              </a:rPr>
              <a:t>分析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可视化</a:t>
            </a:r>
            <a:r>
              <a:rPr lang="zh-CN" altLang="en-US" sz="1400" dirty="0" smtClean="0">
                <a:solidFill>
                  <a:srgbClr val="000000"/>
                </a:solidFill>
              </a:rPr>
              <a:t>分析的作用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可视化</a:t>
            </a:r>
            <a:r>
              <a:rPr lang="zh-CN" altLang="en-US" sz="1400" dirty="0" smtClean="0">
                <a:solidFill>
                  <a:srgbClr val="000000"/>
                </a:solidFill>
              </a:rPr>
              <a:t>分析方法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可视化</a:t>
            </a:r>
            <a:r>
              <a:rPr lang="zh-CN" altLang="en-US" sz="1400" dirty="0" smtClean="0">
                <a:solidFill>
                  <a:srgbClr val="000000"/>
                </a:solidFill>
              </a:rPr>
              <a:t>分析常用工具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常见的可视化图表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可视化</a:t>
            </a:r>
            <a:r>
              <a:rPr lang="zh-CN" altLang="en-US" sz="1400" dirty="0" smtClean="0">
                <a:solidFill>
                  <a:srgbClr val="000000"/>
                </a:solidFill>
              </a:rPr>
              <a:t>分析面临的挑战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2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493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主成分分析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基于</a:t>
            </a:r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Python</a:t>
            </a:r>
            <a:r>
              <a:rPr lang="zh-CN" altLang="en-US" sz="1800" dirty="0">
                <a:solidFill>
                  <a:srgbClr val="000000"/>
                </a:solidFill>
              </a:rPr>
              <a:t>语言下的机器学习库）和</a:t>
            </a:r>
            <a:r>
              <a:rPr lang="en-US" altLang="zh-CN" sz="1800" dirty="0" err="1">
                <a:solidFill>
                  <a:srgbClr val="000000"/>
                </a:solidFill>
              </a:rPr>
              <a:t>numpy</a:t>
            </a:r>
            <a:r>
              <a:rPr lang="zh-CN" altLang="en-US" sz="1800" dirty="0">
                <a:solidFill>
                  <a:srgbClr val="000000"/>
                </a:solidFill>
              </a:rPr>
              <a:t>随机生成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个类别共</a:t>
            </a:r>
            <a:r>
              <a:rPr lang="en-US" altLang="zh-CN" sz="1800" dirty="0">
                <a:solidFill>
                  <a:srgbClr val="000000"/>
                </a:solidFill>
              </a:rPr>
              <a:t>40</a:t>
            </a:r>
            <a:r>
              <a:rPr lang="zh-CN" altLang="en-US" sz="1800" dirty="0">
                <a:solidFill>
                  <a:srgbClr val="000000"/>
                </a:solidFill>
              </a:rPr>
              <a:t>个</a:t>
            </a:r>
            <a:r>
              <a:rPr lang="en-US" altLang="zh-CN" sz="1800" dirty="0">
                <a:solidFill>
                  <a:srgbClr val="000000"/>
                </a:solidFill>
              </a:rPr>
              <a:t>3</a:t>
            </a:r>
            <a:r>
              <a:rPr lang="zh-CN" altLang="en-US" sz="1800" dirty="0">
                <a:solidFill>
                  <a:srgbClr val="000000"/>
                </a:solidFill>
              </a:rPr>
              <a:t>维空间的样本点，生成的代码如下：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0147" y="1953325"/>
            <a:ext cx="7592943" cy="1162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mu_vec1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np.array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([0,0,0])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cov_mat1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np.array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([[1,0,0],[0,1,0],[0,0,1]])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class1_sample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np.random.multivariate_normal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(mu_vec1, cov_mat1, 20).T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mu_vec2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np.array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([1,1,1])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cov_mat2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np.array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([[1,0,0],[0,1,0],[0,0,1]])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class2_sample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np.random.multivariate_normal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(mu_vec2, cov_mat2, 20).T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493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主成分分析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生成的两个类别</a:t>
            </a:r>
            <a:r>
              <a:rPr lang="en-US" altLang="zh-CN" sz="1800" dirty="0">
                <a:solidFill>
                  <a:srgbClr val="000000"/>
                </a:solidFill>
              </a:rPr>
              <a:t>class1_sample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class2_sample</a:t>
            </a:r>
            <a:r>
              <a:rPr lang="zh-CN" altLang="en-US" sz="1800" dirty="0">
                <a:solidFill>
                  <a:srgbClr val="000000"/>
                </a:solidFill>
              </a:rPr>
              <a:t>的样本数据维度为</a:t>
            </a:r>
            <a:r>
              <a:rPr lang="en-US" altLang="zh-CN" sz="1800" dirty="0">
                <a:solidFill>
                  <a:srgbClr val="000000"/>
                </a:solidFill>
              </a:rPr>
              <a:t>3</a:t>
            </a:r>
            <a:r>
              <a:rPr lang="zh-CN" altLang="en-US" sz="1800" dirty="0">
                <a:solidFill>
                  <a:srgbClr val="000000"/>
                </a:solidFill>
              </a:rPr>
              <a:t>维，即样本数据的特征数量为</a:t>
            </a:r>
            <a:r>
              <a:rPr lang="en-US" altLang="zh-CN" sz="1800" dirty="0">
                <a:solidFill>
                  <a:srgbClr val="000000"/>
                </a:solidFill>
              </a:rPr>
              <a:t>3</a:t>
            </a:r>
            <a:r>
              <a:rPr lang="zh-CN" altLang="en-US" sz="1800" dirty="0">
                <a:solidFill>
                  <a:srgbClr val="000000"/>
                </a:solidFill>
              </a:rPr>
              <a:t>个，将其置于</a:t>
            </a:r>
            <a:r>
              <a:rPr lang="en-US" altLang="zh-CN" sz="1800" dirty="0">
                <a:solidFill>
                  <a:srgbClr val="000000"/>
                </a:solidFill>
              </a:rPr>
              <a:t>3</a:t>
            </a:r>
            <a:r>
              <a:rPr lang="zh-CN" altLang="en-US" sz="1800" dirty="0">
                <a:solidFill>
                  <a:srgbClr val="000000"/>
                </a:solidFill>
              </a:rPr>
              <a:t>维空间中展示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pic>
        <p:nvPicPr>
          <p:cNvPr id="10" name="Picture 41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5632" y="1797960"/>
            <a:ext cx="2832735" cy="2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493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主成分分析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计算</a:t>
            </a:r>
            <a:r>
              <a:rPr lang="en-US" altLang="zh-CN" sz="1800" dirty="0">
                <a:solidFill>
                  <a:srgbClr val="000000"/>
                </a:solidFill>
              </a:rPr>
              <a:t>40</a:t>
            </a:r>
            <a:r>
              <a:rPr lang="zh-CN" altLang="en-US" sz="1800" dirty="0">
                <a:solidFill>
                  <a:srgbClr val="000000"/>
                </a:solidFill>
              </a:rPr>
              <a:t>个点在</a:t>
            </a:r>
            <a:r>
              <a:rPr lang="en-US" altLang="zh-CN" sz="1800" dirty="0">
                <a:solidFill>
                  <a:srgbClr val="000000"/>
                </a:solidFill>
              </a:rPr>
              <a:t>3</a:t>
            </a:r>
            <a:r>
              <a:rPr lang="zh-CN" altLang="en-US" sz="1800" dirty="0">
                <a:solidFill>
                  <a:srgbClr val="000000"/>
                </a:solidFill>
              </a:rPr>
              <a:t>个维度上的平均向量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pic>
        <p:nvPicPr>
          <p:cNvPr id="13" name="Picture 428"/>
          <p:cNvPicPr/>
          <p:nvPr/>
        </p:nvPicPr>
        <p:blipFill>
          <a:blip r:embed="rId2"/>
          <a:stretch>
            <a:fillRect/>
          </a:stretch>
        </p:blipFill>
        <p:spPr>
          <a:xfrm>
            <a:off x="3074352" y="1733445"/>
            <a:ext cx="2995295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493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主成分分析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二</a:t>
            </a:r>
            <a:r>
              <a:rPr lang="zh-CN" altLang="en-US" sz="1800" dirty="0">
                <a:solidFill>
                  <a:srgbClr val="000000"/>
                </a:solidFill>
              </a:rPr>
              <a:t>维空间分布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pic>
        <p:nvPicPr>
          <p:cNvPr id="10" name="Picture 426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715" y="1728363"/>
            <a:ext cx="3290570" cy="25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666" y="908110"/>
            <a:ext cx="4346824" cy="341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84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956283" cy="461665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可视化分析是一</a:t>
            </a:r>
            <a:r>
              <a:rPr lang="zh-CN" altLang="en-US" sz="1800" dirty="0" smtClean="0">
                <a:solidFill>
                  <a:srgbClr val="000000"/>
                </a:solidFill>
              </a:rPr>
              <a:t>种数据分析方法，利用</a:t>
            </a:r>
            <a:r>
              <a:rPr lang="zh-CN" altLang="en-US" sz="1800" dirty="0">
                <a:solidFill>
                  <a:srgbClr val="000000"/>
                </a:solidFill>
              </a:rPr>
              <a:t>人类的形象思维将数据</a:t>
            </a:r>
            <a:r>
              <a:rPr lang="zh-CN" altLang="en-US" sz="1800" dirty="0" smtClean="0">
                <a:solidFill>
                  <a:srgbClr val="000000"/>
                </a:solidFill>
              </a:rPr>
              <a:t>关联，并</a:t>
            </a:r>
            <a:r>
              <a:rPr lang="zh-CN" altLang="en-US" sz="1800" dirty="0">
                <a:solidFill>
                  <a:srgbClr val="000000"/>
                </a:solidFill>
              </a:rPr>
              <a:t>映射为形象的图表。人脑对于视觉信息的处理要比文本信息容易得</a:t>
            </a:r>
            <a:r>
              <a:rPr lang="zh-CN" altLang="en-US" sz="1800" dirty="0" smtClean="0">
                <a:solidFill>
                  <a:srgbClr val="000000"/>
                </a:solidFill>
              </a:rPr>
              <a:t>多，所以</a:t>
            </a:r>
            <a:r>
              <a:rPr lang="zh-CN" altLang="en-US" sz="1800" dirty="0">
                <a:solidFill>
                  <a:srgbClr val="000000"/>
                </a:solidFill>
              </a:rPr>
              <a:t>可视化图表能够使用户更好地理解</a:t>
            </a:r>
            <a:r>
              <a:rPr lang="zh-CN" altLang="en-US" sz="1800" dirty="0" smtClean="0">
                <a:solidFill>
                  <a:srgbClr val="000000"/>
                </a:solidFill>
              </a:rPr>
              <a:t>信息，可视化</a:t>
            </a:r>
            <a:r>
              <a:rPr lang="zh-CN" altLang="en-US" sz="1800" dirty="0">
                <a:solidFill>
                  <a:srgbClr val="000000"/>
                </a:solidFill>
              </a:rPr>
              <a:t>分析凭借其直观</a:t>
            </a:r>
            <a:r>
              <a:rPr lang="zh-CN" altLang="en-US" sz="1800" dirty="0" smtClean="0">
                <a:solidFill>
                  <a:srgbClr val="000000"/>
                </a:solidFill>
              </a:rPr>
              <a:t>清晰，能够</a:t>
            </a:r>
            <a:r>
              <a:rPr lang="zh-CN" altLang="en-US" sz="1800" dirty="0">
                <a:solidFill>
                  <a:srgbClr val="000000"/>
                </a:solidFill>
              </a:rPr>
              <a:t>提供新洞察和发现机会的特点活跃在诸多科学</a:t>
            </a:r>
            <a:r>
              <a:rPr lang="zh-CN" altLang="en-US" sz="1800" dirty="0" smtClean="0">
                <a:solidFill>
                  <a:srgbClr val="000000"/>
                </a:solidFill>
              </a:rPr>
              <a:t>领域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57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202703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可视化</a:t>
            </a:r>
            <a:r>
              <a:rPr kumimoji="0" lang="zh-CN" altLang="en-US" dirty="0"/>
              <a:t>分析的作用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在数据分析</a:t>
            </a:r>
            <a:r>
              <a:rPr lang="zh-CN" altLang="en-US" sz="1800" dirty="0" smtClean="0">
                <a:solidFill>
                  <a:srgbClr val="000000"/>
                </a:solidFill>
              </a:rPr>
              <a:t>中，通过</a:t>
            </a:r>
            <a:r>
              <a:rPr lang="zh-CN" altLang="en-US" sz="1800" dirty="0">
                <a:solidFill>
                  <a:srgbClr val="000000"/>
                </a:solidFill>
              </a:rPr>
              <a:t>绘制图表更容易找到数据中的模式。传统的数据分析方法存在一些</a:t>
            </a:r>
            <a:r>
              <a:rPr lang="zh-CN" altLang="en-US" sz="1800" dirty="0" smtClean="0">
                <a:solidFill>
                  <a:srgbClr val="000000"/>
                </a:solidFill>
              </a:rPr>
              <a:t>局限性，需要</a:t>
            </a:r>
            <a:r>
              <a:rPr lang="zh-CN" altLang="en-US" sz="1800" dirty="0">
                <a:solidFill>
                  <a:srgbClr val="000000"/>
                </a:solidFill>
              </a:rPr>
              <a:t>借助于分析师丰富的分析经验。可视化分析方法将数据以图像的方式</a:t>
            </a:r>
            <a:r>
              <a:rPr lang="zh-CN" altLang="en-US" sz="1800" dirty="0" smtClean="0">
                <a:solidFill>
                  <a:srgbClr val="000000"/>
                </a:solidFill>
              </a:rPr>
              <a:t>展现，提供</a:t>
            </a:r>
            <a:r>
              <a:rPr lang="zh-CN" altLang="en-US" sz="1800" dirty="0">
                <a:solidFill>
                  <a:srgbClr val="000000"/>
                </a:solidFill>
              </a:rPr>
              <a:t>友好的</a:t>
            </a:r>
            <a:r>
              <a:rPr lang="zh-CN" altLang="en-US" sz="1800" dirty="0" smtClean="0">
                <a:solidFill>
                  <a:srgbClr val="000000"/>
                </a:solidFill>
              </a:rPr>
              <a:t>交互，还</a:t>
            </a:r>
            <a:r>
              <a:rPr lang="zh-CN" altLang="en-US" sz="1800" dirty="0">
                <a:solidFill>
                  <a:srgbClr val="000000"/>
                </a:solidFill>
              </a:rPr>
              <a:t>可以提供额外的记忆</a:t>
            </a:r>
            <a:r>
              <a:rPr lang="zh-CN" altLang="en-US" sz="1800" dirty="0" smtClean="0">
                <a:solidFill>
                  <a:srgbClr val="000000"/>
                </a:solidFill>
              </a:rPr>
              <a:t>帮助，对于</a:t>
            </a:r>
            <a:r>
              <a:rPr lang="zh-CN" altLang="en-US" sz="1800" dirty="0">
                <a:solidFill>
                  <a:srgbClr val="000000"/>
                </a:solidFill>
              </a:rPr>
              <a:t>将要分析的</a:t>
            </a:r>
            <a:r>
              <a:rPr lang="zh-CN" altLang="en-US" sz="1800" dirty="0" smtClean="0">
                <a:solidFill>
                  <a:srgbClr val="000000"/>
                </a:solidFill>
              </a:rPr>
              <a:t>问题，无需</a:t>
            </a:r>
            <a:r>
              <a:rPr lang="zh-CN" altLang="en-US" sz="1800" dirty="0">
                <a:solidFill>
                  <a:srgbClr val="000000"/>
                </a:solidFill>
              </a:rPr>
              <a:t>事先假设或</a:t>
            </a:r>
            <a:r>
              <a:rPr lang="zh-CN" altLang="en-US" sz="1800" dirty="0" smtClean="0">
                <a:solidFill>
                  <a:srgbClr val="000000"/>
                </a:solidFill>
              </a:rPr>
              <a:t>猜想，可以</a:t>
            </a:r>
            <a:r>
              <a:rPr lang="zh-CN" altLang="en-US" sz="1800" dirty="0">
                <a:solidFill>
                  <a:srgbClr val="000000"/>
                </a:solidFill>
              </a:rPr>
              <a:t>自动从数据中挖掘出更多的隐含</a:t>
            </a:r>
            <a:r>
              <a:rPr lang="zh-CN" altLang="en-US" sz="1800" dirty="0" smtClean="0">
                <a:solidFill>
                  <a:srgbClr val="000000"/>
                </a:solidFill>
              </a:rPr>
              <a:t>信息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在</a:t>
            </a:r>
            <a:r>
              <a:rPr lang="zh-CN" altLang="en-US" sz="1800" dirty="0">
                <a:solidFill>
                  <a:srgbClr val="000000"/>
                </a:solidFill>
              </a:rPr>
              <a:t>机器学习</a:t>
            </a:r>
            <a:r>
              <a:rPr lang="zh-CN" altLang="en-US" sz="1800" dirty="0" smtClean="0">
                <a:solidFill>
                  <a:srgbClr val="000000"/>
                </a:solidFill>
              </a:rPr>
              <a:t>领域，缺失</a:t>
            </a:r>
            <a:r>
              <a:rPr lang="zh-CN" altLang="en-US" sz="1800" dirty="0">
                <a:solidFill>
                  <a:srgbClr val="000000"/>
                </a:solidFill>
              </a:rPr>
              <a:t>数据、过度训练、过度调优等都会影响模型的</a:t>
            </a:r>
            <a:r>
              <a:rPr lang="zh-CN" altLang="en-US" sz="1800" dirty="0" smtClean="0">
                <a:solidFill>
                  <a:srgbClr val="000000"/>
                </a:solidFill>
              </a:rPr>
              <a:t>建立，可视化</a:t>
            </a:r>
            <a:r>
              <a:rPr lang="zh-CN" altLang="en-US" sz="1800" dirty="0">
                <a:solidFill>
                  <a:srgbClr val="000000"/>
                </a:solidFill>
              </a:rPr>
              <a:t>分析可以帮助解决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其中一些问题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可视化</a:t>
            </a:r>
            <a:r>
              <a:rPr lang="zh-CN" altLang="en-US" sz="1800" dirty="0">
                <a:solidFill>
                  <a:srgbClr val="000000"/>
                </a:solidFill>
              </a:rPr>
              <a:t>分析在机器学习的数据预处理、模型选择、参数调优等阶段也同样发挥重要作用。在数据建模的过程</a:t>
            </a:r>
            <a:r>
              <a:rPr lang="zh-CN" altLang="en-US" sz="1800" dirty="0" smtClean="0">
                <a:solidFill>
                  <a:srgbClr val="000000"/>
                </a:solidFill>
              </a:rPr>
              <a:t>中，容易</a:t>
            </a:r>
            <a:r>
              <a:rPr lang="zh-CN" altLang="en-US" sz="1800" dirty="0">
                <a:solidFill>
                  <a:srgbClr val="000000"/>
                </a:solidFill>
              </a:rPr>
              <a:t>辨别出数据的分布、异常、参数取值对模型性能的影响</a:t>
            </a:r>
            <a:r>
              <a:rPr lang="zh-CN" altLang="en-US" sz="1800" dirty="0" smtClean="0">
                <a:solidFill>
                  <a:srgbClr val="000000"/>
                </a:solidFill>
              </a:rPr>
              <a:t>等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202703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可视化</a:t>
            </a:r>
            <a:r>
              <a:rPr kumimoji="0" lang="zh-CN" altLang="en-US" dirty="0"/>
              <a:t>分析的作用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在</a:t>
            </a:r>
            <a:r>
              <a:rPr lang="zh-CN" altLang="en-US" sz="1800" dirty="0">
                <a:solidFill>
                  <a:srgbClr val="000000"/>
                </a:solidFill>
              </a:rPr>
              <a:t>分析结果展示</a:t>
            </a:r>
            <a:r>
              <a:rPr lang="zh-CN" altLang="en-US" sz="1800" dirty="0" smtClean="0">
                <a:solidFill>
                  <a:srgbClr val="000000"/>
                </a:solidFill>
              </a:rPr>
              <a:t>时，通过</a:t>
            </a:r>
            <a:r>
              <a:rPr lang="zh-CN" altLang="en-US" sz="1800" dirty="0">
                <a:solidFill>
                  <a:srgbClr val="000000"/>
                </a:solidFill>
              </a:rPr>
              <a:t>建立可视化仪表</a:t>
            </a:r>
            <a:r>
              <a:rPr lang="zh-CN" altLang="en-US" sz="1800" dirty="0" smtClean="0">
                <a:solidFill>
                  <a:srgbClr val="000000"/>
                </a:solidFill>
              </a:rPr>
              <a:t>板，组合</a:t>
            </a:r>
            <a:r>
              <a:rPr lang="zh-CN" altLang="en-US" sz="1800" dirty="0">
                <a:solidFill>
                  <a:srgbClr val="000000"/>
                </a:solidFill>
              </a:rPr>
              <a:t>多幅可视化</a:t>
            </a:r>
            <a:r>
              <a:rPr lang="zh-CN" altLang="en-US" sz="1800" dirty="0" smtClean="0">
                <a:solidFill>
                  <a:srgbClr val="000000"/>
                </a:solidFill>
              </a:rPr>
              <a:t>图表，从</a:t>
            </a:r>
            <a:r>
              <a:rPr lang="zh-CN" altLang="en-US" sz="1800" dirty="0">
                <a:solidFill>
                  <a:srgbClr val="000000"/>
                </a:solidFill>
              </a:rPr>
              <a:t>不同的角度来描述</a:t>
            </a:r>
            <a:r>
              <a:rPr lang="zh-CN" altLang="en-US" sz="1800" dirty="0" smtClean="0">
                <a:solidFill>
                  <a:srgbClr val="000000"/>
                </a:solidFill>
              </a:rPr>
              <a:t>信息，全方位</a:t>
            </a:r>
            <a:r>
              <a:rPr lang="zh-CN" altLang="en-US" sz="1800" dirty="0">
                <a:solidFill>
                  <a:srgbClr val="000000"/>
                </a:solidFill>
              </a:rPr>
              <a:t>展示分析</a:t>
            </a:r>
            <a:r>
              <a:rPr lang="zh-CN" altLang="en-US" sz="1800" dirty="0" smtClean="0">
                <a:solidFill>
                  <a:srgbClr val="000000"/>
                </a:solidFill>
              </a:rPr>
              <a:t>结论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除了辅助数据分析</a:t>
            </a:r>
            <a:r>
              <a:rPr lang="zh-CN" altLang="en-US" sz="1800" dirty="0" smtClean="0">
                <a:solidFill>
                  <a:srgbClr val="000000"/>
                </a:solidFill>
              </a:rPr>
              <a:t>之外，可视化</a:t>
            </a:r>
            <a:r>
              <a:rPr lang="zh-CN" altLang="en-US" sz="1800" dirty="0">
                <a:solidFill>
                  <a:srgbClr val="000000"/>
                </a:solidFill>
              </a:rPr>
              <a:t>分析为看似冰冷的数据带来更多</a:t>
            </a:r>
            <a:r>
              <a:rPr lang="zh-CN" altLang="en-US" sz="1800" dirty="0" smtClean="0">
                <a:solidFill>
                  <a:srgbClr val="000000"/>
                </a:solidFill>
              </a:rPr>
              <a:t>趣味性，直观</a:t>
            </a:r>
            <a:r>
              <a:rPr lang="zh-CN" altLang="en-US" sz="1800" dirty="0">
                <a:solidFill>
                  <a:srgbClr val="000000"/>
                </a:solidFill>
              </a:rPr>
              <a:t>清晰的表达拥有更多的受众。在信息传播</a:t>
            </a:r>
            <a:r>
              <a:rPr lang="zh-CN" altLang="en-US" sz="1800" dirty="0" smtClean="0">
                <a:solidFill>
                  <a:srgbClr val="000000"/>
                </a:solidFill>
              </a:rPr>
              <a:t>领域，可视化</a:t>
            </a:r>
            <a:r>
              <a:rPr lang="zh-CN" altLang="en-US" sz="1800" dirty="0">
                <a:solidFill>
                  <a:srgbClr val="000000"/>
                </a:solidFill>
              </a:rPr>
              <a:t>结果的独特</a:t>
            </a:r>
            <a:r>
              <a:rPr lang="zh-CN" altLang="en-US" sz="1800" dirty="0" smtClean="0">
                <a:solidFill>
                  <a:srgbClr val="000000"/>
                </a:solidFill>
              </a:rPr>
              <a:t>风格（颜色</a:t>
            </a:r>
            <a:r>
              <a:rPr lang="zh-CN" altLang="en-US" sz="1800" dirty="0">
                <a:solidFill>
                  <a:srgbClr val="000000"/>
                </a:solidFill>
              </a:rPr>
              <a:t>、线条、轴线、尺寸</a:t>
            </a:r>
            <a:r>
              <a:rPr lang="zh-CN" altLang="en-US" sz="1800" dirty="0" smtClean="0">
                <a:solidFill>
                  <a:srgbClr val="000000"/>
                </a:solidFill>
              </a:rPr>
              <a:t>等）不仅</a:t>
            </a:r>
            <a:r>
              <a:rPr lang="zh-CN" altLang="en-US" sz="1800" dirty="0">
                <a:solidFill>
                  <a:srgbClr val="000000"/>
                </a:solidFill>
              </a:rPr>
              <a:t>将有用的信息展示</a:t>
            </a:r>
            <a:r>
              <a:rPr lang="zh-CN" altLang="en-US" sz="1800" dirty="0" smtClean="0">
                <a:solidFill>
                  <a:srgbClr val="000000"/>
                </a:solidFill>
              </a:rPr>
              <a:t>出来，更</a:t>
            </a:r>
            <a:r>
              <a:rPr lang="zh-CN" altLang="en-US" sz="1800" dirty="0">
                <a:solidFill>
                  <a:srgbClr val="000000"/>
                </a:solidFill>
              </a:rPr>
              <a:t>像是种</a:t>
            </a:r>
            <a:r>
              <a:rPr lang="zh-CN" altLang="en-US" sz="1800" dirty="0" smtClean="0">
                <a:solidFill>
                  <a:srgbClr val="000000"/>
                </a:solidFill>
              </a:rPr>
              <a:t>精美</a:t>
            </a:r>
            <a:r>
              <a:rPr lang="zh-CN" altLang="en-US" sz="1800" dirty="0">
                <a:solidFill>
                  <a:srgbClr val="000000"/>
                </a:solidFill>
              </a:rPr>
              <a:t>的</a:t>
            </a:r>
            <a:r>
              <a:rPr lang="zh-CN" altLang="en-US" sz="1800" dirty="0" smtClean="0">
                <a:solidFill>
                  <a:srgbClr val="000000"/>
                </a:solidFill>
              </a:rPr>
              <a:t>艺术品，让</a:t>
            </a:r>
            <a:r>
              <a:rPr lang="zh-CN" altLang="en-US" sz="1800" dirty="0">
                <a:solidFill>
                  <a:srgbClr val="000000"/>
                </a:solidFill>
              </a:rPr>
              <a:t>数据展示也变得更加富有情感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202703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/>
              <a:t>可视化分析方法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为了获得易于理解的可视化</a:t>
            </a:r>
            <a:r>
              <a:rPr lang="zh-CN" altLang="en-US" sz="1800" dirty="0" smtClean="0">
                <a:solidFill>
                  <a:srgbClr val="000000"/>
                </a:solidFill>
              </a:rPr>
              <a:t>结果，人机交互</a:t>
            </a:r>
            <a:r>
              <a:rPr lang="zh-CN" altLang="en-US" sz="1800" dirty="0">
                <a:solidFill>
                  <a:srgbClr val="000000"/>
                </a:solidFill>
              </a:rPr>
              <a:t>很重要。可视化分析的常用方法大致可以划分为三个</a:t>
            </a:r>
            <a:r>
              <a:rPr lang="zh-CN" altLang="en-US" sz="1800" dirty="0" smtClean="0">
                <a:solidFill>
                  <a:srgbClr val="000000"/>
                </a:solidFill>
              </a:rPr>
              <a:t>层次：领域</a:t>
            </a:r>
            <a:r>
              <a:rPr lang="zh-CN" altLang="en-US" sz="1800" dirty="0">
                <a:solidFill>
                  <a:srgbClr val="000000"/>
                </a:solidFill>
              </a:rPr>
              <a:t>方法、基础方法以及方法论</a:t>
            </a:r>
            <a:r>
              <a:rPr lang="zh-CN" altLang="en-US" sz="1800" dirty="0" smtClean="0">
                <a:solidFill>
                  <a:srgbClr val="000000"/>
                </a:solidFill>
              </a:rPr>
              <a:t>基础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领城方法领域方法是根据数据的来源领域以及数据的性质进行</a:t>
            </a:r>
            <a:r>
              <a:rPr lang="zh-CN" altLang="en-US" sz="1800" dirty="0" smtClean="0">
                <a:solidFill>
                  <a:srgbClr val="000000"/>
                </a:solidFill>
              </a:rPr>
              <a:t>可视化，包括</a:t>
            </a:r>
            <a:r>
              <a:rPr lang="zh-CN" altLang="en-US" sz="1800" dirty="0">
                <a:solidFill>
                  <a:srgbClr val="000000"/>
                </a:solidFill>
              </a:rPr>
              <a:t>地理信息可视化、空间数据可视化、文本数据可视化、跨媒体数据可视化、实时数据可视化</a:t>
            </a:r>
            <a:r>
              <a:rPr lang="zh-CN" altLang="en-US" sz="1800" dirty="0" smtClean="0">
                <a:solidFill>
                  <a:srgbClr val="000000"/>
                </a:solidFill>
              </a:rPr>
              <a:t>等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可视化</a:t>
            </a:r>
            <a:r>
              <a:rPr lang="zh-CN" altLang="en-US" sz="1800" dirty="0">
                <a:solidFill>
                  <a:srgbClr val="000000"/>
                </a:solidFill>
              </a:rPr>
              <a:t>基础方法基础方法包括统计图表、视觉隐喻。常见的统计图表有柱状图、折线图、饼图、箱图、散点图、韦恩图、气泡图、雷达图、热地图、等值线</a:t>
            </a:r>
            <a:r>
              <a:rPr lang="zh-CN" altLang="en-US" sz="1800" dirty="0" smtClean="0">
                <a:solidFill>
                  <a:srgbClr val="000000"/>
                </a:solidFill>
              </a:rPr>
              <a:t>等，不同</a:t>
            </a:r>
            <a:r>
              <a:rPr lang="zh-CN" altLang="en-US" sz="1800" dirty="0">
                <a:solidFill>
                  <a:srgbClr val="000000"/>
                </a:solidFill>
              </a:rPr>
              <a:t>的统计图表有各自的适用</a:t>
            </a:r>
            <a:r>
              <a:rPr lang="zh-CN" altLang="en-US" sz="1800" dirty="0" smtClean="0">
                <a:solidFill>
                  <a:srgbClr val="000000"/>
                </a:solidFill>
              </a:rPr>
              <a:t>场合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可视化</a:t>
            </a:r>
            <a:r>
              <a:rPr lang="zh-CN" altLang="en-US" sz="1800" dirty="0">
                <a:solidFill>
                  <a:srgbClr val="000000"/>
                </a:solidFill>
              </a:rPr>
              <a:t>分析的方法论基础是</a:t>
            </a:r>
            <a:r>
              <a:rPr lang="zh-CN" altLang="en-US" sz="1800" dirty="0" smtClean="0">
                <a:solidFill>
                  <a:srgbClr val="000000"/>
                </a:solidFill>
              </a:rPr>
              <a:t>视觉编码，视觉编码</a:t>
            </a:r>
            <a:r>
              <a:rPr lang="zh-CN" altLang="en-US" sz="1800" dirty="0">
                <a:solidFill>
                  <a:srgbClr val="000000"/>
                </a:solidFill>
              </a:rPr>
              <a:t>是指受众对于接收到的视觉刺激进行</a:t>
            </a:r>
            <a:r>
              <a:rPr lang="zh-CN" altLang="en-US" sz="1800" dirty="0" smtClean="0">
                <a:solidFill>
                  <a:srgbClr val="000000"/>
                </a:solidFill>
              </a:rPr>
              <a:t>编码，所以</a:t>
            </a:r>
            <a:r>
              <a:rPr lang="zh-CN" altLang="en-US" sz="1800" dirty="0">
                <a:solidFill>
                  <a:srgbClr val="000000"/>
                </a:solidFill>
              </a:rPr>
              <a:t>视觉编码的关键在于使用符合目标用户人群视觉感知习惯的表达</a:t>
            </a:r>
            <a:r>
              <a:rPr lang="zh-CN" altLang="en-US" sz="1800" dirty="0" smtClean="0">
                <a:solidFill>
                  <a:srgbClr val="000000"/>
                </a:solidFill>
              </a:rPr>
              <a:t>方法，鉴于</a:t>
            </a:r>
            <a:r>
              <a:rPr lang="zh-CN" altLang="en-US" sz="1800" dirty="0">
                <a:solidFill>
                  <a:srgbClr val="000000"/>
                </a:solidFill>
              </a:rPr>
              <a:t>视觉感知习惯往往与一个人的知识、经验、心理等多种特异性的因素</a:t>
            </a:r>
            <a:r>
              <a:rPr lang="zh-CN" altLang="en-US" sz="1800" dirty="0" smtClean="0">
                <a:solidFill>
                  <a:srgbClr val="000000"/>
                </a:solidFill>
              </a:rPr>
              <a:t>相关，而且</a:t>
            </a:r>
            <a:r>
              <a:rPr lang="zh-CN" altLang="en-US" sz="1800" dirty="0">
                <a:solidFill>
                  <a:srgbClr val="000000"/>
                </a:solidFill>
              </a:rPr>
              <a:t>视觉感知是一种视觉信息直接映射与信息提取、转换、存储、处理、理解等后续活动结合而成的过程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/>
              <a:t>可视化分析常用工具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36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 smtClean="0">
                <a:solidFill>
                  <a:srgbClr val="000000"/>
                </a:solidFill>
              </a:rPr>
              <a:t>Excel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Tableau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Raw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Chart.js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Processing</a:t>
            </a:r>
          </a:p>
          <a:p>
            <a:r>
              <a:rPr lang="en-US" altLang="zh-CN" sz="1800" dirty="0" err="1" smtClean="0">
                <a:solidFill>
                  <a:srgbClr val="000000"/>
                </a:solidFill>
              </a:rPr>
              <a:t>Wordle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Orange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Facets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Python</a:t>
            </a:r>
            <a:r>
              <a:rPr lang="zh-CN" altLang="en-US" sz="1800" dirty="0" smtClean="0">
                <a:solidFill>
                  <a:srgbClr val="000000"/>
                </a:solidFill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</a:rPr>
              <a:t>R</a:t>
            </a:r>
            <a:r>
              <a:rPr lang="zh-CN" altLang="en-US" sz="1800" dirty="0" smtClean="0">
                <a:solidFill>
                  <a:srgbClr val="000000"/>
                </a:solidFill>
              </a:rPr>
              <a:t>语言库：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1400" dirty="0" err="1" smtClean="0">
                <a:solidFill>
                  <a:srgbClr val="000000"/>
                </a:solidFill>
              </a:rPr>
              <a:t>matplotlib</a:t>
            </a:r>
            <a:r>
              <a:rPr lang="zh-CN" altLang="en-US" sz="1400" dirty="0" smtClean="0">
                <a:solidFill>
                  <a:srgbClr val="000000"/>
                </a:solidFill>
              </a:rPr>
              <a:t>、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Seaborn</a:t>
            </a:r>
            <a:r>
              <a:rPr lang="zh-CN" altLang="en-US" sz="1400" dirty="0" smtClean="0">
                <a:solidFill>
                  <a:srgbClr val="000000"/>
                </a:solidFill>
              </a:rPr>
              <a:t>、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Pyecharts</a:t>
            </a:r>
            <a:r>
              <a:rPr lang="zh-CN" altLang="en-US" sz="1400" dirty="0" smtClean="0">
                <a:solidFill>
                  <a:srgbClr val="000000"/>
                </a:solidFill>
              </a:rPr>
              <a:t>、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ggplosts</a:t>
            </a:r>
            <a:endParaRPr lang="en-US" altLang="zh-CN" sz="1400" dirty="0" smtClean="0">
              <a:solidFill>
                <a:srgbClr val="000000"/>
              </a:solidFill>
            </a:endParaRPr>
          </a:p>
        </p:txBody>
      </p:sp>
      <p:pic>
        <p:nvPicPr>
          <p:cNvPr id="14" name="Picture 82"/>
          <p:cNvPicPr/>
          <p:nvPr/>
        </p:nvPicPr>
        <p:blipFill>
          <a:blip r:embed="rId2"/>
          <a:stretch>
            <a:fillRect/>
          </a:stretch>
        </p:blipFill>
        <p:spPr>
          <a:xfrm>
            <a:off x="4765040" y="1062951"/>
            <a:ext cx="3877310" cy="3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013" y="1049992"/>
            <a:ext cx="4572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as 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plt.rcParams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['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font.sans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-serif']=['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SimHei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'] #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用来正常显示中文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plt.rcParams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['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axes.unicode_minus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']=False #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用来正常显示负号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899" y="1645398"/>
            <a:ext cx="725678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labels =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财经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15%',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社会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30%',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体育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15%','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科技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10%',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其它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%‘  #</a:t>
            </a:r>
            <a:r>
              <a:rPr lang="zh-CN" altLang="zh-CN" sz="1000" dirty="0"/>
              <a:t>初始化参数</a:t>
            </a:r>
            <a:r>
              <a:rPr lang="en-US" altLang="zh-CN" sz="1000" dirty="0" err="1"/>
              <a:t>autopct</a:t>
            </a:r>
            <a:r>
              <a:rPr lang="zh-CN" altLang="zh-CN" sz="1000" dirty="0"/>
              <a:t>为显示的百分比样式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sizes = [15, 30, 15, 10, 30]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explode = (0, 0.1, 0, 0,0)#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突出第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项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fig1, ax1 = 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plt.subplots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</a:rPr>
              <a:t>pie = ax1.pie(sizes, explode=explode, labels=labels, </a:t>
            </a:r>
            <a:r>
              <a:rPr lang="en-US" altLang="zh-CN" sz="1000" dirty="0" err="1">
                <a:latin typeface="Courier New" panose="02070309020205020404" pitchFamily="49" charset="0"/>
              </a:rPr>
              <a:t>autopct</a:t>
            </a:r>
            <a:r>
              <a:rPr lang="en-US" altLang="zh-CN" sz="1000" dirty="0">
                <a:latin typeface="Courier New" panose="02070309020205020404" pitchFamily="49" charset="0"/>
              </a:rPr>
              <a:t>='%1.1f%%',shadow=False, </a:t>
            </a:r>
            <a:r>
              <a:rPr lang="en-US" altLang="zh-CN" sz="1000" dirty="0" err="1">
                <a:latin typeface="Courier New" panose="02070309020205020404" pitchFamily="49" charset="0"/>
              </a:rPr>
              <a:t>startangle</a:t>
            </a:r>
            <a:r>
              <a:rPr lang="en-US" altLang="zh-CN" sz="1000" dirty="0">
                <a:latin typeface="Courier New" panose="02070309020205020404" pitchFamily="49" charset="0"/>
              </a:rPr>
              <a:t>=90)</a:t>
            </a: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592611" y="267817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patches = pie[0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]   #</a:t>
            </a:r>
            <a:r>
              <a:rPr lang="zh-CN" altLang="zh-CN" sz="1000" dirty="0"/>
              <a:t>设置分块的填充模式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patches[0].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set_hatch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('.')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patches[1].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set_hatch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('-')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patches[2].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set_hatch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('+')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patches[3].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set_hatch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('x')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patches[4].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set_hatch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('o')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611" y="3759470"/>
            <a:ext cx="4572000" cy="8104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plt.legend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(patches, labels)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ax1.axis('equal')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plt.title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新闻网站用户兴趣分析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plt.show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97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680" y="2678176"/>
            <a:ext cx="2499360" cy="20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3351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常见可视化图表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74345" y="1265238"/>
            <a:ext cx="3628390" cy="29495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50360" y="106287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numpy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as np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N=5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inMeans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=(20,25,30,35,27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outMeans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=(25,35,34,20,25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inStd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= (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2,3,4,1,2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outStd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=(3,5,2,3,3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ind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np.arange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(N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    #Bar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坐标位置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width=0.5     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#Bar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zh-CN" sz="10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宽度</a:t>
            </a:r>
            <a:endParaRPr lang="en-US" altLang="zh-CN" sz="1000" kern="100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0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0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plt.bar</a:t>
            </a:r>
            <a:r>
              <a:rPr lang="en-US" altLang="zh-CN" sz="10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0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方法生成两个国人和国外两组</a:t>
            </a:r>
            <a:r>
              <a:rPr lang="zh-CN" altLang="zh-CN" sz="10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柱子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p1=</a:t>
            </a: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plt.bar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ind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inMeans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width, 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yerr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inStd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P2=</a:t>
            </a: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plt.bar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ind,outMeans,width,bottom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inMeans,yerr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000" kern="1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outStd</a:t>
            </a:r>
            <a:r>
              <a:rPr lang="en-US" altLang="zh-CN" sz="10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CN" sz="1000" kern="100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0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zh-CN" sz="10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不同组用户的总分值基础上</a:t>
            </a:r>
            <a:r>
              <a:rPr lang="zh-CN" altLang="zh-CN" sz="10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，查看</a:t>
            </a:r>
            <a:r>
              <a:rPr lang="zh-CN" altLang="zh-CN" sz="10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组内不同类别的用户分值占比</a:t>
            </a:r>
            <a:r>
              <a:rPr lang="zh-CN" altLang="zh-CN" sz="10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情况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plt.ylabel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分值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plt.title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不同组用户下国内外用户分值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plt.xticks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ind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('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组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1',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组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2',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组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3',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组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4',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组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5'))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plt.yticks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np.arange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(0, 81, 10))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plt.legend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((p1[0], p2[0]), ('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国内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', '</a:t>
            </a:r>
            <a:r>
              <a:rPr lang="zh-CN" altLang="zh-CN" sz="10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国外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'))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plt.show</a:t>
            </a:r>
            <a:r>
              <a:rPr lang="en-US" altLang="zh-CN" sz="1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0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blipFill>
          <a:blip xmlns:r="http://schemas.openxmlformats.org/officeDocument/2006/relationships" r:embed="rId1"/>
          <a:stretch>
            <a:fillRect l="-1571" r="-714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1541</Words>
  <Application>Microsoft Office PowerPoint</Application>
  <PresentationFormat>全屏显示(16:9)</PresentationFormat>
  <Paragraphs>143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王尚锋 w</dc:creator>
  <cp:lastModifiedBy>admin</cp:lastModifiedBy>
  <cp:revision>611</cp:revision>
  <dcterms:created xsi:type="dcterms:W3CDTF">2013-12-17T01:55:37Z</dcterms:created>
  <dcterms:modified xsi:type="dcterms:W3CDTF">2019-02-14T00:15:52Z</dcterms:modified>
</cp:coreProperties>
</file>