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70" r:id="rId2"/>
    <p:sldId id="326" r:id="rId3"/>
    <p:sldId id="352" r:id="rId4"/>
    <p:sldId id="353" r:id="rId5"/>
    <p:sldId id="354" r:id="rId6"/>
    <p:sldId id="355" r:id="rId7"/>
    <p:sldId id="356" r:id="rId8"/>
    <p:sldId id="357" r:id="rId9"/>
    <p:sldId id="358" r:id="rId10"/>
    <p:sldId id="359" r:id="rId11"/>
    <p:sldId id="360" r:id="rId12"/>
    <p:sldId id="406" r:id="rId13"/>
    <p:sldId id="361" r:id="rId14"/>
    <p:sldId id="408" r:id="rId15"/>
    <p:sldId id="407" r:id="rId16"/>
    <p:sldId id="402" r:id="rId17"/>
    <p:sldId id="409" r:id="rId18"/>
    <p:sldId id="410" r:id="rId19"/>
    <p:sldId id="411" r:id="rId20"/>
    <p:sldId id="412" r:id="rId21"/>
    <p:sldId id="413" r:id="rId22"/>
    <p:sldId id="362" r:id="rId23"/>
    <p:sldId id="414" r:id="rId24"/>
    <p:sldId id="415" r:id="rId25"/>
    <p:sldId id="416" r:id="rId26"/>
    <p:sldId id="366" r:id="rId27"/>
    <p:sldId id="417" r:id="rId28"/>
    <p:sldId id="420" r:id="rId29"/>
    <p:sldId id="418" r:id="rId30"/>
    <p:sldId id="363" r:id="rId31"/>
    <p:sldId id="419" r:id="rId32"/>
    <p:sldId id="405" r:id="rId33"/>
  </p:sldIdLst>
  <p:sldSz cx="9144000" cy="5143500" type="screen16x9"/>
  <p:notesSz cx="6858000" cy="9144000"/>
  <p:defaultTex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79646"/>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620" autoAdjust="0"/>
    <p:restoredTop sz="89680" autoAdjust="0"/>
  </p:normalViewPr>
  <p:slideViewPr>
    <p:cSldViewPr snapToGrid="0" snapToObjects="1">
      <p:cViewPr>
        <p:scale>
          <a:sx n="125" d="100"/>
          <a:sy n="125" d="100"/>
        </p:scale>
        <p:origin x="1220" y="58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fld id="{CBD1F595-3A9E-4AFB-9409-00EE811EB6B0}" type="datetimeFigureOut">
              <a:rPr lang="zh-CN" altLang="en-US"/>
              <a:pPr>
                <a:defRPr/>
              </a:pPr>
              <a:t>2019/2/14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二级</a:t>
            </a:r>
          </a:p>
          <a:p>
            <a:pPr lvl="2"/>
            <a:r>
              <a:rPr lang="zh-CN" altLang="en-US" noProof="0" smtClean="0"/>
              <a:t>三级</a:t>
            </a:r>
          </a:p>
          <a:p>
            <a:pPr lvl="3"/>
            <a:r>
              <a:rPr lang="zh-CN" altLang="en-US" noProof="0" smtClean="0"/>
              <a:t>四级</a:t>
            </a:r>
          </a:p>
          <a:p>
            <a:pPr lvl="4"/>
            <a:r>
              <a:rPr lang="zh-CN" altLang="en-US" noProof="0" smtClean="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4A08D6A-97DB-47FF-BEFD-7D6BA57570F1}" type="slidenum">
              <a:rPr lang="zh-CN" altLang="en-US"/>
              <a:pPr>
                <a:defRPr/>
              </a:pPr>
              <a:t>‹#›</a:t>
            </a:fld>
            <a:endParaRPr lang="zh-CN" altLang="en-US"/>
          </a:p>
        </p:txBody>
      </p:sp>
    </p:spTree>
    <p:extLst>
      <p:ext uri="{BB962C8B-B14F-4D97-AF65-F5344CB8AC3E}">
        <p14:creationId xmlns:p14="http://schemas.microsoft.com/office/powerpoint/2010/main" val="14080855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kumimoji="1"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kumimoji="1"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kumimoji="1"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kumimoji="1"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410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BE23BB1E-609A-49A2-A808-03583B95337D}" type="slidenum">
              <a:rPr lang="zh-CN" altLang="en-US" smtClean="0"/>
              <a:pPr/>
              <a:t>1</a:t>
            </a:fld>
            <a:endParaRPr lang="zh-CN" altLang="en-US" smtClean="0"/>
          </a:p>
        </p:txBody>
      </p:sp>
    </p:spTree>
    <p:extLst>
      <p:ext uri="{BB962C8B-B14F-4D97-AF65-F5344CB8AC3E}">
        <p14:creationId xmlns:p14="http://schemas.microsoft.com/office/powerpoint/2010/main" val="2452196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2</a:t>
            </a:fld>
            <a:endParaRPr lang="zh-CN" altLang="en-US" smtClean="0"/>
          </a:p>
        </p:txBody>
      </p:sp>
    </p:spTree>
    <p:extLst>
      <p:ext uri="{BB962C8B-B14F-4D97-AF65-F5344CB8AC3E}">
        <p14:creationId xmlns:p14="http://schemas.microsoft.com/office/powerpoint/2010/main" val="833321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3</a:t>
            </a:fld>
            <a:endParaRPr lang="zh-CN" altLang="en-US" smtClean="0"/>
          </a:p>
        </p:txBody>
      </p:sp>
    </p:spTree>
    <p:extLst>
      <p:ext uri="{BB962C8B-B14F-4D97-AF65-F5344CB8AC3E}">
        <p14:creationId xmlns:p14="http://schemas.microsoft.com/office/powerpoint/2010/main" val="1428952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幻灯片图像占位符 1"/>
          <p:cNvSpPr>
            <a:spLocks noGrp="1" noRot="1" noChangeAspect="1" noTextEdit="1"/>
          </p:cNvSpPr>
          <p:nvPr>
            <p:ph type="sldImg"/>
          </p:nvPr>
        </p:nvSpPr>
        <p:spPr>
          <a:ln/>
        </p:spPr>
      </p:sp>
      <p:sp>
        <p:nvSpPr>
          <p:cNvPr id="291843" name="备注占位符 2"/>
          <p:cNvSpPr>
            <a:spLocks noGrp="1"/>
          </p:cNvSpPr>
          <p:nvPr>
            <p:ph type="body" idx="1"/>
          </p:nvPr>
        </p:nvSpPr>
        <p:spPr>
          <a:noFill/>
        </p:spPr>
        <p:txBody>
          <a:bodyPr/>
          <a:lstStyle/>
          <a:p>
            <a:r>
              <a:rPr lang="en-US" altLang="zh-CN" smtClean="0"/>
              <a:t>http://www.yopai.com/show-3-199713-1.html</a:t>
            </a:r>
            <a:endParaRPr lang="zh-CN" altLang="en-US" smtClean="0"/>
          </a:p>
        </p:txBody>
      </p:sp>
      <p:sp>
        <p:nvSpPr>
          <p:cNvPr id="291844" name="灯片编号占位符 3"/>
          <p:cNvSpPr>
            <a:spLocks noGrp="1"/>
          </p:cNvSpPr>
          <p:nvPr>
            <p:ph type="sldNum" sz="quarter" idx="5"/>
          </p:nvPr>
        </p:nvSpPr>
        <p:spPr>
          <a:noFill/>
        </p:spPr>
        <p:txBody>
          <a:bodyPr/>
          <a:lstStyle>
            <a:lvl1pPr defTabSz="955675"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55675"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55675"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55675"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55675"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2724033-09C3-4DCC-BE1A-FD53F2C09EB7}" type="slidenum">
              <a:rPr kumimoji="0" lang="zh-TW" altLang="en-US" sz="1300">
                <a:latin typeface="Times New Roman" panose="02020603050405020304" pitchFamily="18" charset="0"/>
                <a:ea typeface="PMingLiU" panose="02020500000000000000" pitchFamily="18" charset="-120"/>
              </a:rPr>
              <a:pPr eaLnBrk="1" hangingPunct="1"/>
              <a:t>23</a:t>
            </a:fld>
            <a:endParaRPr kumimoji="0" lang="en-US" altLang="zh-TW" sz="1300">
              <a:latin typeface="Times New Roman" panose="02020603050405020304" pitchFamily="18" charset="0"/>
              <a:ea typeface="PMingLiU" panose="02020500000000000000" pitchFamily="18" charset="-120"/>
            </a:endParaRPr>
          </a:p>
        </p:txBody>
      </p:sp>
    </p:spTree>
    <p:extLst>
      <p:ext uri="{BB962C8B-B14F-4D97-AF65-F5344CB8AC3E}">
        <p14:creationId xmlns:p14="http://schemas.microsoft.com/office/powerpoint/2010/main" val="3296055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E352615-5B88-4AFB-B152-CD531A06BEFF}" type="datetimeFigureOut">
              <a:rPr lang="zh-CN" altLang="en-US"/>
              <a:pPr>
                <a:defRPr/>
              </a:pPr>
              <a:t>2019/2/14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CA866F1B-3E27-40C1-8CE7-1946943F1725}" type="slidenum">
              <a:rPr lang="zh-CN" altLang="en-US"/>
              <a:pPr>
                <a:defRPr/>
              </a:pPr>
              <a:t>‹#›</a:t>
            </a:fld>
            <a:endParaRPr lang="zh-CN" altLang="en-US"/>
          </a:p>
        </p:txBody>
      </p:sp>
    </p:spTree>
    <p:extLst>
      <p:ext uri="{BB962C8B-B14F-4D97-AF65-F5344CB8AC3E}">
        <p14:creationId xmlns:p14="http://schemas.microsoft.com/office/powerpoint/2010/main" val="2824395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915A40D-CEB0-4353-8815-AB5DEA931718}" type="datetimeFigureOut">
              <a:rPr lang="zh-CN" altLang="en-US"/>
              <a:pPr>
                <a:defRPr/>
              </a:pPr>
              <a:t>2019/2/14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A38CB088-D95C-475C-A713-1F19E39F7C8B}" type="slidenum">
              <a:rPr lang="zh-CN" altLang="en-US"/>
              <a:pPr>
                <a:defRPr/>
              </a:pPr>
              <a:t>‹#›</a:t>
            </a:fld>
            <a:endParaRPr lang="zh-CN" altLang="en-US"/>
          </a:p>
        </p:txBody>
      </p:sp>
    </p:spTree>
    <p:extLst>
      <p:ext uri="{BB962C8B-B14F-4D97-AF65-F5344CB8AC3E}">
        <p14:creationId xmlns:p14="http://schemas.microsoft.com/office/powerpoint/2010/main" val="1192039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9F29064-3124-49DB-AE6C-BEB15672E674}" type="datetimeFigureOut">
              <a:rPr lang="zh-CN" altLang="en-US"/>
              <a:pPr>
                <a:defRPr/>
              </a:pPr>
              <a:t>2019/2/14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D1050CC0-5EC7-48A9-915E-FC046C222C4A}" type="slidenum">
              <a:rPr lang="zh-CN" altLang="en-US"/>
              <a:pPr>
                <a:defRPr/>
              </a:pPr>
              <a:t>‹#›</a:t>
            </a:fld>
            <a:endParaRPr lang="zh-CN" altLang="en-US"/>
          </a:p>
        </p:txBody>
      </p:sp>
    </p:spTree>
    <p:extLst>
      <p:ext uri="{BB962C8B-B14F-4D97-AF65-F5344CB8AC3E}">
        <p14:creationId xmlns:p14="http://schemas.microsoft.com/office/powerpoint/2010/main" val="276748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0F34D6F-F29A-4B09-B655-E0971D462D4D}" type="datetimeFigureOut">
              <a:rPr lang="zh-CN" altLang="en-US"/>
              <a:pPr>
                <a:defRPr/>
              </a:pPr>
              <a:t>2019/2/14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E4318774-2AFB-4BC6-A124-21C0A835992E}" type="slidenum">
              <a:rPr lang="zh-CN" altLang="en-US"/>
              <a:pPr>
                <a:defRPr/>
              </a:pPr>
              <a:t>‹#›</a:t>
            </a:fld>
            <a:endParaRPr lang="zh-CN" altLang="en-US"/>
          </a:p>
        </p:txBody>
      </p:sp>
    </p:spTree>
    <p:extLst>
      <p:ext uri="{BB962C8B-B14F-4D97-AF65-F5344CB8AC3E}">
        <p14:creationId xmlns:p14="http://schemas.microsoft.com/office/powerpoint/2010/main" val="4294795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B1F3E00-598D-4619-AC09-1B2F4CAF0CFA}" type="datetimeFigureOut">
              <a:rPr lang="zh-CN" altLang="en-US"/>
              <a:pPr>
                <a:defRPr/>
              </a:pPr>
              <a:t>2019/2/14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11394C03-1A74-40E1-A2C7-14AF901EAAEA}" type="slidenum">
              <a:rPr lang="zh-CN" altLang="en-US"/>
              <a:pPr>
                <a:defRPr/>
              </a:pPr>
              <a:t>‹#›</a:t>
            </a:fld>
            <a:endParaRPr lang="zh-CN" altLang="en-US"/>
          </a:p>
        </p:txBody>
      </p:sp>
    </p:spTree>
    <p:extLst>
      <p:ext uri="{BB962C8B-B14F-4D97-AF65-F5344CB8AC3E}">
        <p14:creationId xmlns:p14="http://schemas.microsoft.com/office/powerpoint/2010/main" val="123625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C465D57-868B-4329-B219-A3D0CF0F82FD}" type="datetimeFigureOut">
              <a:rPr lang="zh-CN" altLang="en-US"/>
              <a:pPr>
                <a:defRPr/>
              </a:pPr>
              <a:t>2019/2/14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7CDCE52D-9EC0-46FA-BD32-BFD5F9EDEFEA}" type="slidenum">
              <a:rPr lang="zh-CN" altLang="en-US"/>
              <a:pPr>
                <a:defRPr/>
              </a:pPr>
              <a:t>‹#›</a:t>
            </a:fld>
            <a:endParaRPr lang="zh-CN" altLang="en-US"/>
          </a:p>
        </p:txBody>
      </p:sp>
    </p:spTree>
    <p:extLst>
      <p:ext uri="{BB962C8B-B14F-4D97-AF65-F5344CB8AC3E}">
        <p14:creationId xmlns:p14="http://schemas.microsoft.com/office/powerpoint/2010/main" val="566055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A03843E-C564-478B-99FB-609A152B93F5}" type="datetimeFigureOut">
              <a:rPr lang="zh-CN" altLang="en-US"/>
              <a:pPr>
                <a:defRPr/>
              </a:pPr>
              <a:t>2019/2/14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幻灯片编号占位符 5"/>
          <p:cNvSpPr>
            <a:spLocks noGrp="1"/>
          </p:cNvSpPr>
          <p:nvPr>
            <p:ph type="sldNum" sz="quarter" idx="12"/>
          </p:nvPr>
        </p:nvSpPr>
        <p:spPr/>
        <p:txBody>
          <a:bodyPr/>
          <a:lstStyle>
            <a:lvl1pPr>
              <a:defRPr/>
            </a:lvl1pPr>
          </a:lstStyle>
          <a:p>
            <a:pPr>
              <a:defRPr/>
            </a:pPr>
            <a:fld id="{F059F594-FCA3-413B-AE4D-644B3718CE7D}" type="slidenum">
              <a:rPr lang="zh-CN" altLang="en-US"/>
              <a:pPr>
                <a:defRPr/>
              </a:pPr>
              <a:t>‹#›</a:t>
            </a:fld>
            <a:endParaRPr lang="zh-CN" altLang="en-US"/>
          </a:p>
        </p:txBody>
      </p:sp>
    </p:spTree>
    <p:extLst>
      <p:ext uri="{BB962C8B-B14F-4D97-AF65-F5344CB8AC3E}">
        <p14:creationId xmlns:p14="http://schemas.microsoft.com/office/powerpoint/2010/main" val="26258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002917F-96E4-4EC6-BDCE-C61C21F34681}" type="datetimeFigureOut">
              <a:rPr lang="zh-CN" altLang="en-US"/>
              <a:pPr>
                <a:defRPr/>
              </a:pPr>
              <a:t>2019/2/14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幻灯片编号占位符 5"/>
          <p:cNvSpPr>
            <a:spLocks noGrp="1"/>
          </p:cNvSpPr>
          <p:nvPr>
            <p:ph type="sldNum" sz="quarter" idx="12"/>
          </p:nvPr>
        </p:nvSpPr>
        <p:spPr/>
        <p:txBody>
          <a:bodyPr/>
          <a:lstStyle>
            <a:lvl1pPr>
              <a:defRPr/>
            </a:lvl1pPr>
          </a:lstStyle>
          <a:p>
            <a:pPr>
              <a:defRPr/>
            </a:pPr>
            <a:fld id="{DF5E0131-C8F4-4B80-9026-6BDE42ACBA1A}" type="slidenum">
              <a:rPr lang="zh-CN" altLang="en-US"/>
              <a:pPr>
                <a:defRPr/>
              </a:pPr>
              <a:t>‹#›</a:t>
            </a:fld>
            <a:endParaRPr lang="zh-CN" altLang="en-US"/>
          </a:p>
        </p:txBody>
      </p:sp>
    </p:spTree>
    <p:extLst>
      <p:ext uri="{BB962C8B-B14F-4D97-AF65-F5344CB8AC3E}">
        <p14:creationId xmlns:p14="http://schemas.microsoft.com/office/powerpoint/2010/main" val="43758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D301CEE-699B-4141-894F-943543098FD1}" type="datetimeFigureOut">
              <a:rPr lang="zh-CN" altLang="en-US"/>
              <a:pPr>
                <a:defRPr/>
              </a:pPr>
              <a:t>2019/2/14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幻灯片编号占位符 5"/>
          <p:cNvSpPr>
            <a:spLocks noGrp="1"/>
          </p:cNvSpPr>
          <p:nvPr>
            <p:ph type="sldNum" sz="quarter" idx="12"/>
          </p:nvPr>
        </p:nvSpPr>
        <p:spPr/>
        <p:txBody>
          <a:bodyPr/>
          <a:lstStyle>
            <a:lvl1pPr>
              <a:defRPr/>
            </a:lvl1pPr>
          </a:lstStyle>
          <a:p>
            <a:pPr>
              <a:defRPr/>
            </a:pPr>
            <a:fld id="{2B7868E7-D5D9-4E56-BB70-8497262E42C4}" type="slidenum">
              <a:rPr lang="zh-CN" altLang="en-US"/>
              <a:pPr>
                <a:defRPr/>
              </a:pPr>
              <a:t>‹#›</a:t>
            </a:fld>
            <a:endParaRPr lang="zh-CN" altLang="en-US"/>
          </a:p>
        </p:txBody>
      </p:sp>
    </p:spTree>
    <p:extLst>
      <p:ext uri="{BB962C8B-B14F-4D97-AF65-F5344CB8AC3E}">
        <p14:creationId xmlns:p14="http://schemas.microsoft.com/office/powerpoint/2010/main" val="1065015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29113E6-28E9-4FA0-950B-F5DFB2DE8A3C}" type="datetimeFigureOut">
              <a:rPr lang="zh-CN" altLang="en-US"/>
              <a:pPr>
                <a:defRPr/>
              </a:pPr>
              <a:t>2019/2/14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DB826BA7-9D41-40EB-8309-A41812C863F2}" type="slidenum">
              <a:rPr lang="zh-CN" altLang="en-US"/>
              <a:pPr>
                <a:defRPr/>
              </a:pPr>
              <a:t>‹#›</a:t>
            </a:fld>
            <a:endParaRPr lang="zh-CN" altLang="en-US"/>
          </a:p>
        </p:txBody>
      </p:sp>
    </p:spTree>
    <p:extLst>
      <p:ext uri="{BB962C8B-B14F-4D97-AF65-F5344CB8AC3E}">
        <p14:creationId xmlns:p14="http://schemas.microsoft.com/office/powerpoint/2010/main" val="318606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4984F26-13DD-454C-B715-46E0AB1A29E1}" type="datetimeFigureOut">
              <a:rPr lang="zh-CN" altLang="en-US"/>
              <a:pPr>
                <a:defRPr/>
              </a:pPr>
              <a:t>2019/2/14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21FE3C7D-62D2-4F03-9F96-6EAD0A08E381}" type="slidenum">
              <a:rPr lang="zh-CN" altLang="en-US"/>
              <a:pPr>
                <a:defRPr/>
              </a:pPr>
              <a:t>‹#›</a:t>
            </a:fld>
            <a:endParaRPr lang="zh-CN" altLang="en-US"/>
          </a:p>
        </p:txBody>
      </p:sp>
    </p:spTree>
    <p:extLst>
      <p:ext uri="{BB962C8B-B14F-4D97-AF65-F5344CB8AC3E}">
        <p14:creationId xmlns:p14="http://schemas.microsoft.com/office/powerpoint/2010/main" val="667998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ea typeface="宋体" pitchFamily="2" charset="-122"/>
              </a:defRPr>
            </a:lvl1pPr>
          </a:lstStyle>
          <a:p>
            <a:pPr>
              <a:defRPr/>
            </a:pPr>
            <a:fld id="{6AA6EB28-9653-41F9-B7F4-349140C90BE1}" type="datetimeFigureOut">
              <a:rPr lang="zh-CN" altLang="en-US"/>
              <a:pPr>
                <a:defRPr/>
              </a:pPr>
              <a:t>2019/2/14</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幻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830A8E31-C401-4CEC-A97B-17FAC71BC97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kumimoji="1" sz="4400" kern="1200">
          <a:solidFill>
            <a:schemeClr val="tx1"/>
          </a:solidFill>
          <a:latin typeface="+mj-lt"/>
          <a:ea typeface="+mj-ea"/>
          <a:cs typeface="+mj-cs"/>
        </a:defRPr>
      </a:lvl1pPr>
      <a:lvl2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2pPr>
      <a:lvl3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3pPr>
      <a:lvl4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4pPr>
      <a:lvl5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5pPr>
      <a:lvl6pPr marL="457200" algn="ctr" defTabSz="457200" rtl="0" fontAlgn="base">
        <a:spcBef>
          <a:spcPct val="0"/>
        </a:spcBef>
        <a:spcAft>
          <a:spcPct val="0"/>
        </a:spcAft>
        <a:defRPr kumimoji="1" sz="4400">
          <a:solidFill>
            <a:schemeClr val="tx1"/>
          </a:solidFill>
          <a:latin typeface="Calibri" pitchFamily="34" charset="0"/>
          <a:ea typeface="宋体" pitchFamily="2" charset="-122"/>
        </a:defRPr>
      </a:lvl6pPr>
      <a:lvl7pPr marL="914400" algn="ctr" defTabSz="457200" rtl="0" fontAlgn="base">
        <a:spcBef>
          <a:spcPct val="0"/>
        </a:spcBef>
        <a:spcAft>
          <a:spcPct val="0"/>
        </a:spcAft>
        <a:defRPr kumimoji="1" sz="4400">
          <a:solidFill>
            <a:schemeClr val="tx1"/>
          </a:solidFill>
          <a:latin typeface="Calibri" pitchFamily="34" charset="0"/>
          <a:ea typeface="宋体" pitchFamily="2" charset="-122"/>
        </a:defRPr>
      </a:lvl7pPr>
      <a:lvl8pPr marL="1371600" algn="ctr" defTabSz="457200" rtl="0" fontAlgn="base">
        <a:spcBef>
          <a:spcPct val="0"/>
        </a:spcBef>
        <a:spcAft>
          <a:spcPct val="0"/>
        </a:spcAft>
        <a:defRPr kumimoji="1" sz="4400">
          <a:solidFill>
            <a:schemeClr val="tx1"/>
          </a:solidFill>
          <a:latin typeface="Calibri" pitchFamily="34" charset="0"/>
          <a:ea typeface="宋体" pitchFamily="2" charset="-122"/>
        </a:defRPr>
      </a:lvl8pPr>
      <a:lvl9pPr marL="1828800" algn="ctr" defTabSz="457200" rtl="0" fontAlgn="base">
        <a:spcBef>
          <a:spcPct val="0"/>
        </a:spcBef>
        <a:spcAft>
          <a:spcPct val="0"/>
        </a:spcAft>
        <a:defRPr kumimoji="1" sz="4400">
          <a:solidFill>
            <a:schemeClr val="tx1"/>
          </a:solidFill>
          <a:latin typeface="Calibri" pitchFamily="34" charset="0"/>
          <a:ea typeface="宋体" pitchFamily="2"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8.wmf"/><Relationship Id="rId5" Type="http://schemas.openxmlformats.org/officeDocument/2006/relationships/oleObject" Target="../embeddings/oleObject1.bin"/><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24.png"/><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1.wmf"/><Relationship Id="rId4" Type="http://schemas.openxmlformats.org/officeDocument/2006/relationships/oleObject" Target="../embeddings/oleObject2.bin"/><Relationship Id="rId9" Type="http://schemas.openxmlformats.org/officeDocument/2006/relationships/image" Target="../media/image23.wmf"/></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jpe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jpeg"/><Relationship Id="rId4" Type="http://schemas.openxmlformats.org/officeDocument/2006/relationships/image" Target="../media/image29.jpe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2.xml"/><Relationship Id="rId5" Type="http://schemas.openxmlformats.org/officeDocument/2006/relationships/image" Target="../media/image35.jpeg"/><Relationship Id="rId4" Type="http://schemas.openxmlformats.org/officeDocument/2006/relationships/image" Target="../media/image3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2.wmf"/></Relationships>
</file>

<file path=ppt/slides/_rels/slide3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2052" name="矩形 2"/>
          <p:cNvSpPr>
            <a:spLocks noChangeArrowheads="1"/>
          </p:cNvSpPr>
          <p:nvPr/>
        </p:nvSpPr>
        <p:spPr bwMode="auto">
          <a:xfrm>
            <a:off x="3540124" y="738423"/>
            <a:ext cx="55086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宋体" pitchFamily="2" charset="-122"/>
              </a:defRPr>
            </a:lvl1pPr>
            <a:lvl2pPr marL="742950" indent="-285750">
              <a:defRPr kumimoji="1">
                <a:solidFill>
                  <a:schemeClr val="tx1"/>
                </a:solidFill>
                <a:latin typeface="Calibri" pitchFamily="34" charset="0"/>
                <a:ea typeface="宋体" pitchFamily="2" charset="-122"/>
              </a:defRPr>
            </a:lvl2pPr>
            <a:lvl3pPr marL="1143000" indent="-228600">
              <a:defRPr kumimoji="1">
                <a:solidFill>
                  <a:schemeClr val="tx1"/>
                </a:solidFill>
                <a:latin typeface="Calibri" pitchFamily="34" charset="0"/>
                <a:ea typeface="宋体" pitchFamily="2" charset="-122"/>
              </a:defRPr>
            </a:lvl3pPr>
            <a:lvl4pPr marL="1600200" indent="-228600">
              <a:defRPr kumimoji="1">
                <a:solidFill>
                  <a:schemeClr val="tx1"/>
                </a:solidFill>
                <a:latin typeface="Calibri" pitchFamily="34" charset="0"/>
                <a:ea typeface="宋体" pitchFamily="2" charset="-122"/>
              </a:defRPr>
            </a:lvl4pPr>
            <a:lvl5pPr marL="2057400" indent="-228600">
              <a:defRPr kumimoji="1">
                <a:solidFill>
                  <a:schemeClr val="tx1"/>
                </a:solidFill>
                <a:latin typeface="Calibri" pitchFamily="34" charset="0"/>
                <a:ea typeface="宋体" pitchFamily="2" charset="-122"/>
              </a:defRPr>
            </a:lvl5pPr>
            <a:lvl6pPr marL="25146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6pPr>
            <a:lvl7pPr marL="29718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7pPr>
            <a:lvl8pPr marL="34290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8pPr>
            <a:lvl9pPr marL="38862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9pPr>
          </a:lstStyle>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机器学习</a:t>
            </a:r>
            <a:endParaRPr lang="en-US" altLang="zh-CN" sz="2800" b="1" dirty="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回归分析</a:t>
            </a:r>
            <a:endParaRPr lang="zh-CN" altLang="en-US" sz="2800" b="1" dirty="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p:txBody>
      </p:sp>
      <p:sp>
        <p:nvSpPr>
          <p:cNvPr id="3076" name="TextBox 1"/>
          <p:cNvSpPr txBox="1">
            <a:spLocks noChangeArrowheads="1"/>
          </p:cNvSpPr>
          <p:nvPr/>
        </p:nvSpPr>
        <p:spPr bwMode="auto">
          <a:xfrm>
            <a:off x="4487863" y="2085975"/>
            <a:ext cx="3076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1800" b="1">
                <a:latin typeface="微软雅黑" panose="020B0503020204020204" pitchFamily="34" charset="-122"/>
                <a:ea typeface="微软雅黑" panose="020B0503020204020204" pitchFamily="34" charset="-122"/>
              </a:rPr>
              <a:t>复旦大学  </a:t>
            </a:r>
            <a:r>
              <a:rPr lang="zh-CN" altLang="en-US" b="1">
                <a:latin typeface="微软雅黑" panose="020B0503020204020204" pitchFamily="34" charset="-122"/>
                <a:ea typeface="微软雅黑" panose="020B0503020204020204" pitchFamily="34" charset="-122"/>
              </a:rPr>
              <a:t>赵卫东</a:t>
            </a:r>
            <a:r>
              <a:rPr lang="zh-CN" altLang="en-US" sz="1800" b="1">
                <a:latin typeface="微软雅黑" panose="020B0503020204020204" pitchFamily="34" charset="-122"/>
                <a:ea typeface="微软雅黑" panose="020B0503020204020204" pitchFamily="34" charset="-122"/>
              </a:rPr>
              <a:t>  博士</a:t>
            </a:r>
            <a:endParaRPr lang="en-US" altLang="zh-CN" sz="1800" b="1">
              <a:latin typeface="微软雅黑" panose="020B0503020204020204" pitchFamily="34" charset="-122"/>
              <a:ea typeface="微软雅黑" panose="020B0503020204020204" pitchFamily="34" charset="-122"/>
            </a:endParaRPr>
          </a:p>
        </p:txBody>
      </p:sp>
      <p:sp>
        <p:nvSpPr>
          <p:cNvPr id="3" name="TextBox 2"/>
          <p:cNvSpPr txBox="1"/>
          <p:nvPr/>
        </p:nvSpPr>
        <p:spPr>
          <a:xfrm>
            <a:off x="5272088" y="2755900"/>
            <a:ext cx="2152650" cy="307975"/>
          </a:xfrm>
          <a:prstGeom prst="rect">
            <a:avLst/>
          </a:prstGeom>
          <a:noFill/>
        </p:spPr>
        <p:txBody>
          <a:bodyPr wrap="none">
            <a:spAutoFit/>
          </a:bodyPr>
          <a:lstStyle/>
          <a:p>
            <a:pPr>
              <a:defRPr/>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wdzhao@fudan.edu.cn</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078" name="Picture 9" descr="http://homepage.fudan.edu.cn/wdzhao/files/2011/06/%E6%97%A0%E6%A0%87%E9%A2%98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9425" y="3063875"/>
            <a:ext cx="147002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80621" y="457200"/>
            <a:ext cx="2585357"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36110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假设检验</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3055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假设检验假设检验是先对总体的</a:t>
                </a:r>
                <a:r>
                  <a:rPr lang="zh-CN" altLang="en-US" sz="1800" dirty="0" smtClean="0">
                    <a:solidFill>
                      <a:srgbClr val="000000"/>
                    </a:solidFill>
                  </a:rPr>
                  <a:t>参数（或</a:t>
                </a:r>
                <a:r>
                  <a:rPr lang="zh-CN" altLang="en-US" sz="1800" dirty="0">
                    <a:solidFill>
                      <a:srgbClr val="000000"/>
                    </a:solidFill>
                  </a:rPr>
                  <a:t>分布</a:t>
                </a:r>
                <a:r>
                  <a:rPr lang="zh-CN" altLang="en-US" sz="1800" dirty="0" smtClean="0">
                    <a:solidFill>
                      <a:srgbClr val="000000"/>
                    </a:solidFill>
                  </a:rPr>
                  <a:t>形式）提出</a:t>
                </a:r>
                <a:r>
                  <a:rPr lang="zh-CN" altLang="en-US" sz="1800" dirty="0">
                    <a:solidFill>
                      <a:srgbClr val="000000"/>
                    </a:solidFill>
                  </a:rPr>
                  <a:t>某种</a:t>
                </a:r>
                <a:r>
                  <a:rPr lang="zh-CN" altLang="en-US" sz="1800" dirty="0" smtClean="0">
                    <a:solidFill>
                      <a:srgbClr val="000000"/>
                    </a:solidFill>
                  </a:rPr>
                  <a:t>假设，然后</a:t>
                </a:r>
                <a:r>
                  <a:rPr lang="zh-CN" altLang="en-US" sz="1800" dirty="0">
                    <a:solidFill>
                      <a:srgbClr val="000000"/>
                    </a:solidFill>
                  </a:rPr>
                  <a:t>利用样本信息判断假设是否成立的过程。假设检验的基本思想是小概率反证法</a:t>
                </a:r>
                <a:r>
                  <a:rPr lang="zh-CN" altLang="en-US" sz="1800" dirty="0" smtClean="0">
                    <a:solidFill>
                      <a:srgbClr val="000000"/>
                    </a:solidFill>
                  </a:rPr>
                  <a:t>思想</a:t>
                </a:r>
                <a:endParaRPr lang="en-US" altLang="zh-CN" sz="1800" dirty="0">
                  <a:solidFill>
                    <a:srgbClr val="000000"/>
                  </a:solidFill>
                </a:endParaRPr>
              </a:p>
              <a:p>
                <a:r>
                  <a:rPr lang="zh-CN" altLang="en-US" sz="1800" dirty="0" smtClean="0">
                    <a:solidFill>
                      <a:srgbClr val="000000"/>
                    </a:solidFill>
                  </a:rPr>
                  <a:t>假设检验</a:t>
                </a:r>
                <a:r>
                  <a:rPr lang="zh-CN" altLang="en-US" sz="1800" dirty="0">
                    <a:solidFill>
                      <a:srgbClr val="000000"/>
                    </a:solidFill>
                  </a:rPr>
                  <a:t>包括</a:t>
                </a:r>
                <a:r>
                  <a:rPr lang="zh-CN" altLang="en-US" sz="1800" dirty="0" smtClean="0">
                    <a:solidFill>
                      <a:srgbClr val="000000"/>
                    </a:solidFill>
                  </a:rPr>
                  <a:t>原假设与</a:t>
                </a:r>
                <a:r>
                  <a:rPr lang="zh-CN" altLang="en-US" sz="1800" dirty="0">
                    <a:solidFill>
                      <a:srgbClr val="000000"/>
                    </a:solidFill>
                  </a:rPr>
                  <a:t>备选</a:t>
                </a:r>
                <a:r>
                  <a:rPr lang="zh-CN" altLang="en-US" sz="1800" dirty="0" smtClean="0">
                    <a:solidFill>
                      <a:srgbClr val="000000"/>
                    </a:solidFill>
                  </a:rPr>
                  <a:t>假设。</a:t>
                </a:r>
                <a:r>
                  <a:rPr lang="zh-CN" altLang="en-US" sz="1800" dirty="0">
                    <a:solidFill>
                      <a:srgbClr val="000000"/>
                    </a:solidFill>
                  </a:rPr>
                  <a:t>其中检验假设正确性的是</a:t>
                </a:r>
                <a:r>
                  <a:rPr lang="zh-CN" altLang="en-US" sz="1800" dirty="0" smtClean="0">
                    <a:solidFill>
                      <a:srgbClr val="000000"/>
                    </a:solidFill>
                  </a:rPr>
                  <a:t>原假设，</a:t>
                </a:r>
                <a:r>
                  <a:rPr lang="en-US" altLang="zh-CN" sz="1800" dirty="0" smtClean="0">
                    <a:solidFill>
                      <a:srgbClr val="000000"/>
                    </a:solidFill>
                  </a:rPr>
                  <a:t> </a:t>
                </a:r>
                <a:r>
                  <a:rPr lang="zh-CN" altLang="en-US" sz="1800" dirty="0">
                    <a:solidFill>
                      <a:srgbClr val="000000"/>
                    </a:solidFill>
                  </a:rPr>
                  <a:t>表明未知参数的看法。而备选假设通常反映研究者对参数可能数值对立的</a:t>
                </a:r>
                <a:r>
                  <a:rPr lang="zh-CN" altLang="en-US" sz="1800" dirty="0" smtClean="0">
                    <a:solidFill>
                      <a:srgbClr val="000000"/>
                    </a:solidFill>
                  </a:rPr>
                  <a:t>看法</a:t>
                </a:r>
                <a:endParaRPr lang="en-US" altLang="zh-CN" sz="1800" dirty="0">
                  <a:solidFill>
                    <a:srgbClr val="000000"/>
                  </a:solidFill>
                </a:endParaRPr>
              </a:p>
              <a:p>
                <a:r>
                  <a:rPr lang="zh-CN" altLang="en-US" sz="1800" dirty="0" smtClean="0">
                    <a:solidFill>
                      <a:srgbClr val="000000"/>
                    </a:solidFill>
                  </a:rPr>
                  <a:t>假设检验</a:t>
                </a:r>
                <a:r>
                  <a:rPr lang="zh-CN" altLang="en-US" sz="1800" dirty="0">
                    <a:solidFill>
                      <a:srgbClr val="000000"/>
                    </a:solidFill>
                  </a:rPr>
                  <a:t>的具体过程</a:t>
                </a:r>
                <a:r>
                  <a:rPr lang="zh-CN" altLang="en-US" sz="1800" dirty="0" smtClean="0">
                    <a:solidFill>
                      <a:srgbClr val="000000"/>
                    </a:solidFill>
                  </a:rPr>
                  <a:t>如下：首先</a:t>
                </a:r>
                <a:r>
                  <a:rPr lang="zh-CN" altLang="en-US" sz="1800" dirty="0">
                    <a:solidFill>
                      <a:srgbClr val="000000"/>
                    </a:solidFill>
                  </a:rPr>
                  <a:t>所研究问题的总体做某种</a:t>
                </a:r>
                <a:r>
                  <a:rPr lang="zh-CN" altLang="en-US" sz="1800" dirty="0" smtClean="0">
                    <a:solidFill>
                      <a:srgbClr val="000000"/>
                    </a:solidFill>
                  </a:rPr>
                  <a:t>假设，记</a:t>
                </a:r>
                <a:r>
                  <a:rPr lang="zh-CN" altLang="en-US" sz="1800" dirty="0">
                    <a:solidFill>
                      <a:srgbClr val="000000"/>
                    </a:solidFill>
                  </a:rPr>
                  <a:t>作</a:t>
                </a:r>
                <a:r>
                  <a:rPr lang="en-US" altLang="zh-CN" sz="1800" dirty="0" smtClean="0">
                    <a:solidFill>
                      <a:srgbClr val="000000"/>
                    </a:solidFill>
                  </a:rPr>
                  <a:t>HO</a:t>
                </a:r>
                <a:r>
                  <a:rPr lang="zh-CN" altLang="en-US" sz="1800" dirty="0" smtClean="0">
                    <a:solidFill>
                      <a:srgbClr val="000000"/>
                    </a:solidFill>
                  </a:rPr>
                  <a:t>；选取</a:t>
                </a:r>
                <a:r>
                  <a:rPr lang="zh-CN" altLang="en-US" sz="1800" dirty="0">
                    <a:solidFill>
                      <a:srgbClr val="000000"/>
                    </a:solidFill>
                  </a:rPr>
                  <a:t>合适的</a:t>
                </a:r>
                <a:r>
                  <a:rPr lang="zh-CN" altLang="en-US" sz="1800" dirty="0" smtClean="0">
                    <a:solidFill>
                      <a:srgbClr val="000000"/>
                    </a:solidFill>
                  </a:rPr>
                  <a:t>统计量，这个</a:t>
                </a:r>
                <a:r>
                  <a:rPr lang="zh-CN" altLang="en-US" sz="1800" dirty="0">
                    <a:solidFill>
                      <a:srgbClr val="000000"/>
                    </a:solidFill>
                  </a:rPr>
                  <a:t>统计量的选取要使得在假设</a:t>
                </a:r>
                <a:r>
                  <a:rPr lang="en-US" altLang="zh-CN" sz="1800" dirty="0">
                    <a:solidFill>
                      <a:srgbClr val="000000"/>
                    </a:solidFill>
                  </a:rPr>
                  <a:t>HO</a:t>
                </a:r>
                <a:r>
                  <a:rPr lang="zh-CN" altLang="en-US" sz="1800" dirty="0">
                    <a:solidFill>
                      <a:srgbClr val="000000"/>
                    </a:solidFill>
                  </a:rPr>
                  <a:t>成立</a:t>
                </a:r>
                <a:r>
                  <a:rPr lang="zh-CN" altLang="en-US" sz="1800" dirty="0" smtClean="0">
                    <a:solidFill>
                      <a:srgbClr val="000000"/>
                    </a:solidFill>
                  </a:rPr>
                  <a:t>时，其</a:t>
                </a:r>
                <a:r>
                  <a:rPr lang="zh-CN" altLang="en-US" sz="1800" dirty="0">
                    <a:solidFill>
                      <a:srgbClr val="000000"/>
                    </a:solidFill>
                  </a:rPr>
                  <a:t>分布为</a:t>
                </a:r>
                <a:r>
                  <a:rPr lang="zh-CN" altLang="en-US" sz="1800" dirty="0" smtClean="0">
                    <a:solidFill>
                      <a:srgbClr val="000000"/>
                    </a:solidFill>
                  </a:rPr>
                  <a:t>已知；由</a:t>
                </a:r>
                <a:r>
                  <a:rPr lang="zh-CN" altLang="en-US" sz="1800" dirty="0">
                    <a:solidFill>
                      <a:srgbClr val="000000"/>
                    </a:solidFill>
                  </a:rPr>
                  <a:t>实测的</a:t>
                </a:r>
                <a:r>
                  <a:rPr lang="zh-CN" altLang="en-US" sz="1800" dirty="0" smtClean="0">
                    <a:solidFill>
                      <a:srgbClr val="000000"/>
                    </a:solidFill>
                  </a:rPr>
                  <a:t>样本，计算</a:t>
                </a:r>
                <a:r>
                  <a:rPr lang="zh-CN" altLang="en-US" sz="1800" dirty="0">
                    <a:solidFill>
                      <a:srgbClr val="000000"/>
                    </a:solidFill>
                  </a:rPr>
                  <a:t>出统计量的</a:t>
                </a:r>
                <a:r>
                  <a:rPr lang="zh-CN" altLang="en-US" sz="1800" dirty="0" smtClean="0">
                    <a:solidFill>
                      <a:srgbClr val="000000"/>
                    </a:solidFill>
                  </a:rPr>
                  <a:t>值，并</a:t>
                </a:r>
                <a:r>
                  <a:rPr lang="zh-CN" altLang="en-US" sz="1800" dirty="0">
                    <a:solidFill>
                      <a:srgbClr val="000000"/>
                    </a:solidFill>
                  </a:rPr>
                  <a:t>根据预先给定的显著性水平进行</a:t>
                </a:r>
                <a:r>
                  <a:rPr lang="zh-CN" altLang="en-US" sz="1800" dirty="0" smtClean="0">
                    <a:solidFill>
                      <a:srgbClr val="000000"/>
                    </a:solidFill>
                  </a:rPr>
                  <a:t>检验，做出</a:t>
                </a:r>
                <a:r>
                  <a:rPr lang="zh-CN" altLang="en-US" sz="1800" dirty="0">
                    <a:solidFill>
                      <a:srgbClr val="000000"/>
                    </a:solidFill>
                  </a:rPr>
                  <a:t>拒绝或接受假设</a:t>
                </a:r>
                <a:r>
                  <a:rPr lang="en-US" altLang="zh-CN" sz="1800" dirty="0">
                    <a:solidFill>
                      <a:srgbClr val="000000"/>
                    </a:solidFill>
                  </a:rPr>
                  <a:t>HO</a:t>
                </a:r>
                <a:r>
                  <a:rPr lang="zh-CN" altLang="en-US" sz="1800" dirty="0">
                    <a:solidFill>
                      <a:srgbClr val="000000"/>
                    </a:solidFill>
                  </a:rPr>
                  <a:t>的</a:t>
                </a:r>
                <a:r>
                  <a:rPr lang="zh-CN" altLang="en-US" sz="1800" dirty="0" smtClean="0">
                    <a:solidFill>
                      <a:srgbClr val="000000"/>
                    </a:solidFill>
                  </a:rPr>
                  <a:t>判断</a:t>
                </a:r>
                <a:endParaRPr lang="en-US" altLang="zh-CN" sz="1800" dirty="0" smtClean="0">
                  <a:solidFill>
                    <a:srgbClr val="000000"/>
                  </a:solidFill>
                </a:endParaRPr>
              </a:p>
              <a:p>
                <a:r>
                  <a:rPr lang="zh-CN" altLang="en-US" sz="1800" dirty="0" smtClean="0">
                    <a:solidFill>
                      <a:srgbClr val="000000"/>
                    </a:solidFill>
                  </a:rPr>
                  <a:t>常用</a:t>
                </a:r>
                <a:r>
                  <a:rPr lang="zh-CN" altLang="en-US" sz="1800" dirty="0">
                    <a:solidFill>
                      <a:srgbClr val="000000"/>
                    </a:solidFill>
                  </a:rPr>
                  <a:t>的假设检验方法有</a:t>
                </a:r>
                <a14:m>
                  <m:oMath xmlns:m="http://schemas.openxmlformats.org/officeDocument/2006/math">
                    <m:r>
                      <a:rPr lang="en-US" altLang="zh-CN" sz="1800" i="1" dirty="0" smtClean="0">
                        <a:solidFill>
                          <a:srgbClr val="000000"/>
                        </a:solidFill>
                        <a:latin typeface="Cambria Math" panose="02040503050406030204" pitchFamily="18" charset="0"/>
                      </a:rPr>
                      <m:t>𝑢</m:t>
                    </m:r>
                  </m:oMath>
                </a14:m>
                <a:r>
                  <a:rPr lang="zh-CN" altLang="en-US" sz="1800" dirty="0">
                    <a:solidFill>
                      <a:srgbClr val="000000"/>
                    </a:solidFill>
                  </a:rPr>
                  <a:t>检验法、</a:t>
                </a:r>
                <a14:m>
                  <m:oMath xmlns:m="http://schemas.openxmlformats.org/officeDocument/2006/math">
                    <m:r>
                      <a:rPr lang="en-US" altLang="zh-CN" sz="1800" i="1" dirty="0" smtClean="0">
                        <a:solidFill>
                          <a:srgbClr val="000000"/>
                        </a:solidFill>
                        <a:latin typeface="Cambria Math" panose="02040503050406030204" pitchFamily="18" charset="0"/>
                      </a:rPr>
                      <m:t>𝑡</m:t>
                    </m:r>
                  </m:oMath>
                </a14:m>
                <a:r>
                  <a:rPr lang="zh-CN" altLang="en-US" sz="1800" dirty="0">
                    <a:solidFill>
                      <a:srgbClr val="000000"/>
                    </a:solidFill>
                  </a:rPr>
                  <a:t>检验法</a:t>
                </a:r>
                <a:r>
                  <a:rPr lang="zh-CN" altLang="en-US" sz="1800" dirty="0" smtClean="0">
                    <a:solidFill>
                      <a:srgbClr val="000000"/>
                    </a:solidFill>
                  </a:rPr>
                  <a:t>、</a:t>
                </a:r>
                <a14:m>
                  <m:oMath xmlns:m="http://schemas.openxmlformats.org/officeDocument/2006/math">
                    <m:r>
                      <a:rPr lang="en-US" altLang="zh-CN" sz="1800" i="1" dirty="0" smtClean="0">
                        <a:solidFill>
                          <a:srgbClr val="000000"/>
                        </a:solidFill>
                        <a:latin typeface="Cambria Math" panose="02040503050406030204" pitchFamily="18" charset="0"/>
                      </a:rPr>
                      <m:t>𝑥</m:t>
                    </m:r>
                    <m:r>
                      <a:rPr lang="en-US" altLang="zh-CN" sz="1800" i="1" baseline="-25000" dirty="0" smtClean="0">
                        <a:solidFill>
                          <a:srgbClr val="000000"/>
                        </a:solidFill>
                        <a:latin typeface="Cambria Math" panose="02040503050406030204" pitchFamily="18" charset="0"/>
                      </a:rPr>
                      <m:t>2</m:t>
                    </m:r>
                  </m:oMath>
                </a14:m>
                <a:r>
                  <a:rPr lang="zh-CN" altLang="en-US" sz="1800" dirty="0" smtClean="0">
                    <a:solidFill>
                      <a:srgbClr val="000000"/>
                    </a:solidFill>
                  </a:rPr>
                  <a:t>检验法（卡方检验）、</a:t>
                </a:r>
                <a14:m>
                  <m:oMath xmlns:m="http://schemas.openxmlformats.org/officeDocument/2006/math">
                    <m:r>
                      <a:rPr lang="en-US" altLang="zh-CN" sz="1800" i="1" dirty="0" smtClean="0">
                        <a:solidFill>
                          <a:srgbClr val="000000"/>
                        </a:solidFill>
                        <a:latin typeface="Cambria Math" panose="02040503050406030204" pitchFamily="18" charset="0"/>
                      </a:rPr>
                      <m:t>𝐹</m:t>
                    </m:r>
                  </m:oMath>
                </a14:m>
                <a:r>
                  <a:rPr lang="zh-CN" altLang="en-US" sz="1800" dirty="0">
                    <a:solidFill>
                      <a:srgbClr val="000000"/>
                    </a:solidFill>
                  </a:rPr>
                  <a:t>检验法、秩和检验</a:t>
                </a:r>
                <a:r>
                  <a:rPr lang="zh-CN" altLang="en-US" sz="1800" dirty="0" smtClean="0">
                    <a:solidFill>
                      <a:srgbClr val="000000"/>
                    </a:solidFill>
                  </a:rPr>
                  <a:t>等</a:t>
                </a:r>
                <a:endParaRPr lang="en-US" altLang="zh-CN" sz="1400" dirty="0" smtClean="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305520"/>
              </a:xfrm>
              <a:prstGeom prst="rect">
                <a:avLst/>
              </a:prstGeom>
              <a:blipFill>
                <a:blip r:embed="rId2"/>
                <a:stretch>
                  <a:fillRect l="-530" t="-923" b="-147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5465552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36110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假设检验</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64072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显著性检验是根据一定的理论或经验， 认为某一 假设 </a:t>
                </a:r>
                <a:r>
                  <a:rPr lang="en-US" altLang="zh-CN" sz="1800" dirty="0" smtClean="0">
                    <a:solidFill>
                      <a:srgbClr val="000000"/>
                    </a:solidFill>
                  </a:rPr>
                  <a:t>HO</a:t>
                </a:r>
                <a:r>
                  <a:rPr lang="zh-CN" altLang="en-US" sz="1800" dirty="0" smtClean="0">
                    <a:solidFill>
                      <a:srgbClr val="000000"/>
                    </a:solidFill>
                  </a:rPr>
                  <a:t>成立。例如，首先假设人的收入是服从</a:t>
                </a:r>
                <a:r>
                  <a:rPr lang="en-US" altLang="zh-CN" sz="1800" dirty="0" smtClean="0">
                    <a:solidFill>
                      <a:srgbClr val="000000"/>
                    </a:solidFill>
                  </a:rPr>
                  <a:t>F</a:t>
                </a:r>
                <a:r>
                  <a:rPr lang="zh-CN" altLang="en-US" sz="1800" dirty="0" smtClean="0">
                    <a:solidFill>
                      <a:srgbClr val="000000"/>
                    </a:solidFill>
                  </a:rPr>
                  <a:t>在分布的。当收集了一定的收入数据后。可以评价实际数据与理论假设</a:t>
                </a:r>
                <a:r>
                  <a:rPr lang="en-US" altLang="zh-CN" sz="1800" dirty="0" smtClean="0">
                    <a:solidFill>
                      <a:srgbClr val="000000"/>
                    </a:solidFill>
                  </a:rPr>
                  <a:t>HO &gt;</a:t>
                </a:r>
                <a:r>
                  <a:rPr lang="zh-CN" altLang="en-US" sz="1800" dirty="0" smtClean="0">
                    <a:solidFill>
                      <a:srgbClr val="000000"/>
                    </a:solidFill>
                  </a:rPr>
                  <a:t>间的偏离，如果偏离达到了“显著”的程度就拒绝</a:t>
                </a:r>
                <a:r>
                  <a:rPr lang="en-US" altLang="zh-CN" sz="1800" dirty="0" smtClean="0">
                    <a:solidFill>
                      <a:srgbClr val="000000"/>
                    </a:solidFill>
                  </a:rPr>
                  <a:t>H10</a:t>
                </a:r>
                <a:r>
                  <a:rPr lang="zh-CN" altLang="en-US" sz="1800" dirty="0" smtClean="0">
                    <a:solidFill>
                      <a:srgbClr val="000000"/>
                    </a:solidFill>
                  </a:rPr>
                  <a:t>假设，这样的检验方法称为显著性检验</a:t>
                </a:r>
                <a:endParaRPr lang="en-US" altLang="zh-CN" sz="1800" dirty="0" smtClean="0">
                  <a:solidFill>
                    <a:srgbClr val="000000"/>
                  </a:solidFill>
                </a:endParaRPr>
              </a:p>
              <a:p>
                <a:r>
                  <a:rPr lang="zh-CN" altLang="en-US" sz="1800" dirty="0" smtClean="0">
                    <a:solidFill>
                      <a:srgbClr val="000000"/>
                    </a:solidFill>
                  </a:rPr>
                  <a:t>显著程度从中心的</a:t>
                </a:r>
                <a:r>
                  <a:rPr lang="en-US" altLang="zh-CN" sz="1800" dirty="0" smtClean="0">
                    <a:solidFill>
                      <a:srgbClr val="000000"/>
                    </a:solidFill>
                  </a:rPr>
                  <a:t>H0“</a:t>
                </a:r>
                <a:r>
                  <a:rPr lang="zh-CN" altLang="en-US" sz="1800" dirty="0" smtClean="0">
                    <a:solidFill>
                      <a:srgbClr val="000000"/>
                    </a:solidFill>
                  </a:rPr>
                  <a:t>非常显著”开始向外不断移动，当偏离达到某一较低显著的程度</a:t>
                </a:r>
                <a14:m>
                  <m:oMath xmlns:m="http://schemas.openxmlformats.org/officeDocument/2006/math">
                    <m:r>
                      <a:rPr lang="zh-CN" altLang="en-US" sz="1800" i="1" smtClean="0">
                        <a:solidFill>
                          <a:srgbClr val="000000"/>
                        </a:solidFill>
                        <a:latin typeface="Cambria Math" panose="02040503050406030204" pitchFamily="18" charset="0"/>
                      </a:rPr>
                      <m:t>𝛼</m:t>
                    </m:r>
                  </m:oMath>
                </a14:m>
                <a:r>
                  <a:rPr lang="zh-CN" altLang="en-US" sz="1800" dirty="0" smtClean="0">
                    <a:solidFill>
                      <a:srgbClr val="000000"/>
                    </a:solidFill>
                  </a:rPr>
                  <a:t>（如</a:t>
                </a:r>
                <a:r>
                  <a:rPr lang="en-US" altLang="zh-CN" sz="1800" dirty="0" smtClean="0">
                    <a:solidFill>
                      <a:srgbClr val="000000"/>
                    </a:solidFill>
                  </a:rPr>
                  <a:t>0.05</a:t>
                </a:r>
                <a:r>
                  <a:rPr lang="zh-CN" altLang="en-US" sz="1800" dirty="0" smtClean="0">
                    <a:solidFill>
                      <a:srgbClr val="000000"/>
                    </a:solidFill>
                  </a:rPr>
                  <a:t>）时，再看</a:t>
                </a:r>
                <a:r>
                  <a:rPr lang="en-US" altLang="zh-CN" sz="1800" dirty="0" smtClean="0">
                    <a:solidFill>
                      <a:srgbClr val="000000"/>
                    </a:solidFill>
                  </a:rPr>
                  <a:t>H0</a:t>
                </a:r>
                <a:r>
                  <a:rPr lang="zh-CN" altLang="en-US" sz="1800" dirty="0" smtClean="0">
                    <a:solidFill>
                      <a:srgbClr val="000000"/>
                    </a:solidFill>
                  </a:rPr>
                  <a:t>假设，已经很难证明其正确了，这时就可以认为</a:t>
                </a:r>
                <a:r>
                  <a:rPr lang="en-US" altLang="zh-CN" sz="1800" dirty="0" smtClean="0">
                    <a:solidFill>
                      <a:srgbClr val="000000"/>
                    </a:solidFill>
                  </a:rPr>
                  <a:t>H0</a:t>
                </a:r>
                <a:r>
                  <a:rPr lang="zh-CN" altLang="en-US" sz="1800" dirty="0" smtClean="0">
                    <a:solidFill>
                      <a:srgbClr val="000000"/>
                    </a:solidFill>
                  </a:rPr>
                  <a:t>假设不成立，也就是被拒绝了， 就是它成立的概率不超过</a:t>
                </a:r>
                <a14:m>
                  <m:oMath xmlns:m="http://schemas.openxmlformats.org/officeDocument/2006/math">
                    <m:r>
                      <a:rPr lang="zh-CN" altLang="en-US" sz="1800" i="1">
                        <a:solidFill>
                          <a:srgbClr val="000000"/>
                        </a:solidFill>
                        <a:latin typeface="Cambria Math" panose="02040503050406030204" pitchFamily="18" charset="0"/>
                      </a:rPr>
                      <m:t>𝛼</m:t>
                    </m:r>
                  </m:oMath>
                </a14:m>
                <a:r>
                  <a:rPr lang="zh-CN" altLang="en-US" sz="1800" dirty="0" smtClean="0">
                    <a:solidFill>
                      <a:srgbClr val="000000"/>
                    </a:solidFill>
                  </a:rPr>
                  <a:t>，称</a:t>
                </a:r>
                <a14:m>
                  <m:oMath xmlns:m="http://schemas.openxmlformats.org/officeDocument/2006/math">
                    <m:r>
                      <a:rPr lang="zh-CN" altLang="en-US" sz="1800" i="1">
                        <a:solidFill>
                          <a:srgbClr val="000000"/>
                        </a:solidFill>
                        <a:latin typeface="Cambria Math" panose="02040503050406030204" pitchFamily="18" charset="0"/>
                      </a:rPr>
                      <m:t>𝛼</m:t>
                    </m:r>
                  </m:oMath>
                </a14:m>
                <a:r>
                  <a:rPr lang="zh-CN" altLang="en-US" sz="1800" dirty="0" smtClean="0">
                    <a:solidFill>
                      <a:srgbClr val="000000"/>
                    </a:solidFill>
                  </a:rPr>
                  <a:t>为显著性水平。这种假设检验的好处是不用考虑备择假设，只关心实验数据与理论之间拟合的程度，所以也称之为拟合优度检验</a:t>
                </a:r>
                <a:endParaRPr lang="en-US" altLang="zh-CN" sz="1400" dirty="0" smtClean="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640723"/>
              </a:xfrm>
              <a:prstGeom prst="rect">
                <a:avLst/>
              </a:prstGeom>
              <a:blipFill>
                <a:blip r:embed="rId2"/>
                <a:stretch>
                  <a:fillRect l="-530" t="-1848" r="-76" b="-207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32868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36110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回归分析</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分析一个变量与其他一个（或几个）变量之间的相关关系的统计方法就称为回归分析。常见的回归分析包括线性回归、多元回归、非线性回归、广义线性回归（对数回归、泊松回归）等。回归分析主要内容包括确定连续值变量之间的相关关系，建立回归模型，检验变量之间的相关程度，应用回归模型对变量进行预测等。 </a:t>
            </a:r>
          </a:p>
        </p:txBody>
      </p:sp>
      <p:grpSp>
        <p:nvGrpSpPr>
          <p:cNvPr id="10" name="Group 4"/>
          <p:cNvGrpSpPr>
            <a:grpSpLocks/>
          </p:cNvGrpSpPr>
          <p:nvPr/>
        </p:nvGrpSpPr>
        <p:grpSpPr bwMode="auto">
          <a:xfrm>
            <a:off x="2269581" y="2552714"/>
            <a:ext cx="4439920" cy="2163228"/>
            <a:chOff x="624" y="1872"/>
            <a:chExt cx="4249" cy="2268"/>
          </a:xfrm>
        </p:grpSpPr>
        <p:sp>
          <p:nvSpPr>
            <p:cNvPr id="13" name="Text Box 5"/>
            <p:cNvSpPr txBox="1">
              <a:spLocks noChangeArrowheads="1"/>
            </p:cNvSpPr>
            <p:nvPr/>
          </p:nvSpPr>
          <p:spPr bwMode="auto">
            <a:xfrm>
              <a:off x="1075" y="3337"/>
              <a:ext cx="219"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Aft>
                  <a:spcPct val="15000"/>
                </a:spcAft>
              </a:pPr>
              <a:r>
                <a:rPr kumimoji="0" lang="zh-CN" altLang="en-US" sz="1000">
                  <a:solidFill>
                    <a:srgbClr val="400097"/>
                  </a:solidFill>
                  <a:latin typeface="Times New Roman" panose="02020603050405020304" pitchFamily="18" charset="0"/>
                </a:rPr>
                <a:t>$0</a:t>
              </a:r>
            </a:p>
          </p:txBody>
        </p:sp>
        <p:sp>
          <p:nvSpPr>
            <p:cNvPr id="14" name="Text Box 6"/>
            <p:cNvSpPr txBox="1">
              <a:spLocks noChangeArrowheads="1"/>
            </p:cNvSpPr>
            <p:nvPr/>
          </p:nvSpPr>
          <p:spPr bwMode="auto">
            <a:xfrm>
              <a:off x="1072" y="2826"/>
              <a:ext cx="330"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Aft>
                  <a:spcPct val="15000"/>
                </a:spcAft>
              </a:pPr>
              <a:r>
                <a:rPr kumimoji="0" lang="zh-CN" altLang="en-US" sz="1000">
                  <a:solidFill>
                    <a:srgbClr val="400097"/>
                  </a:solidFill>
                  <a:latin typeface="Times New Roman" panose="02020603050405020304" pitchFamily="18" charset="0"/>
                </a:rPr>
                <a:t>$10</a:t>
              </a:r>
            </a:p>
          </p:txBody>
        </p:sp>
        <p:sp>
          <p:nvSpPr>
            <p:cNvPr id="15" name="Oval 7"/>
            <p:cNvSpPr>
              <a:spLocks noChangeArrowheads="1"/>
            </p:cNvSpPr>
            <p:nvPr/>
          </p:nvSpPr>
          <p:spPr bwMode="auto">
            <a:xfrm>
              <a:off x="4253" y="3333"/>
              <a:ext cx="103" cy="98"/>
            </a:xfrm>
            <a:prstGeom prst="ellipse">
              <a:avLst/>
            </a:prstGeom>
            <a:gradFill rotWithShape="0">
              <a:gsLst>
                <a:gs pos="0">
                  <a:srgbClr val="FFFFFF"/>
                </a:gs>
                <a:gs pos="100000">
                  <a:srgbClr val="00CE00"/>
                </a:gs>
              </a:gsLst>
              <a:path path="shape">
                <a:fillToRect l="50000" t="50000" r="50000" b="50000"/>
              </a:path>
            </a:gra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000"/>
            </a:p>
          </p:txBody>
        </p:sp>
        <p:sp>
          <p:nvSpPr>
            <p:cNvPr id="16" name="Oval 8"/>
            <p:cNvSpPr>
              <a:spLocks noChangeArrowheads="1"/>
            </p:cNvSpPr>
            <p:nvPr/>
          </p:nvSpPr>
          <p:spPr bwMode="auto">
            <a:xfrm>
              <a:off x="2079" y="2467"/>
              <a:ext cx="104" cy="98"/>
            </a:xfrm>
            <a:prstGeom prst="ellipse">
              <a:avLst/>
            </a:prstGeom>
            <a:gradFill rotWithShape="0">
              <a:gsLst>
                <a:gs pos="0">
                  <a:srgbClr val="FFFFFF"/>
                </a:gs>
                <a:gs pos="100000">
                  <a:srgbClr val="00CE00"/>
                </a:gs>
              </a:gsLst>
              <a:path path="shape">
                <a:fillToRect l="50000" t="50000" r="50000" b="50000"/>
              </a:path>
            </a:gra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000"/>
            </a:p>
          </p:txBody>
        </p:sp>
        <p:sp>
          <p:nvSpPr>
            <p:cNvPr id="17" name="Oval 9"/>
            <p:cNvSpPr>
              <a:spLocks noChangeArrowheads="1"/>
            </p:cNvSpPr>
            <p:nvPr/>
          </p:nvSpPr>
          <p:spPr bwMode="auto">
            <a:xfrm>
              <a:off x="3855" y="2840"/>
              <a:ext cx="103" cy="98"/>
            </a:xfrm>
            <a:prstGeom prst="ellipse">
              <a:avLst/>
            </a:prstGeom>
            <a:gradFill rotWithShape="0">
              <a:gsLst>
                <a:gs pos="0">
                  <a:srgbClr val="FFFFFF"/>
                </a:gs>
                <a:gs pos="100000">
                  <a:srgbClr val="00CE00"/>
                </a:gs>
              </a:gsLst>
              <a:path path="shape">
                <a:fillToRect l="50000" t="50000" r="50000" b="50000"/>
              </a:path>
            </a:gra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000"/>
            </a:p>
          </p:txBody>
        </p:sp>
        <p:sp>
          <p:nvSpPr>
            <p:cNvPr id="18" name="Oval 10"/>
            <p:cNvSpPr>
              <a:spLocks noChangeArrowheads="1"/>
            </p:cNvSpPr>
            <p:nvPr/>
          </p:nvSpPr>
          <p:spPr bwMode="auto">
            <a:xfrm>
              <a:off x="3456" y="3182"/>
              <a:ext cx="104" cy="98"/>
            </a:xfrm>
            <a:prstGeom prst="ellipse">
              <a:avLst/>
            </a:prstGeom>
            <a:gradFill rotWithShape="0">
              <a:gsLst>
                <a:gs pos="0">
                  <a:srgbClr val="FFFFFF"/>
                </a:gs>
                <a:gs pos="100000">
                  <a:srgbClr val="00CE00"/>
                </a:gs>
              </a:gsLst>
              <a:path path="shape">
                <a:fillToRect l="50000" t="50000" r="50000" b="50000"/>
              </a:path>
            </a:gra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000"/>
            </a:p>
          </p:txBody>
        </p:sp>
        <p:sp>
          <p:nvSpPr>
            <p:cNvPr id="19" name="Oval 11"/>
            <p:cNvSpPr>
              <a:spLocks noChangeArrowheads="1"/>
            </p:cNvSpPr>
            <p:nvPr/>
          </p:nvSpPr>
          <p:spPr bwMode="auto">
            <a:xfrm>
              <a:off x="3353" y="2984"/>
              <a:ext cx="103" cy="98"/>
            </a:xfrm>
            <a:prstGeom prst="ellipse">
              <a:avLst/>
            </a:prstGeom>
            <a:gradFill rotWithShape="0">
              <a:gsLst>
                <a:gs pos="0">
                  <a:srgbClr val="FFFFFF"/>
                </a:gs>
                <a:gs pos="100000">
                  <a:srgbClr val="00CE00"/>
                </a:gs>
              </a:gsLst>
              <a:path path="shape">
                <a:fillToRect l="50000" t="50000" r="50000" b="50000"/>
              </a:path>
            </a:gra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000"/>
            </a:p>
          </p:txBody>
        </p:sp>
        <p:sp>
          <p:nvSpPr>
            <p:cNvPr id="20" name="Oval 12"/>
            <p:cNvSpPr>
              <a:spLocks noChangeArrowheads="1"/>
            </p:cNvSpPr>
            <p:nvPr/>
          </p:nvSpPr>
          <p:spPr bwMode="auto">
            <a:xfrm>
              <a:off x="2397" y="3127"/>
              <a:ext cx="104" cy="98"/>
            </a:xfrm>
            <a:prstGeom prst="ellipse">
              <a:avLst/>
            </a:prstGeom>
            <a:gradFill rotWithShape="0">
              <a:gsLst>
                <a:gs pos="0">
                  <a:srgbClr val="FFFFFF"/>
                </a:gs>
                <a:gs pos="100000">
                  <a:srgbClr val="00CE00"/>
                </a:gs>
              </a:gsLst>
              <a:path path="shape">
                <a:fillToRect l="50000" t="50000" r="50000" b="50000"/>
              </a:path>
            </a:gra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000"/>
            </a:p>
          </p:txBody>
        </p:sp>
        <p:sp>
          <p:nvSpPr>
            <p:cNvPr id="21" name="Oval 13"/>
            <p:cNvSpPr>
              <a:spLocks noChangeArrowheads="1"/>
            </p:cNvSpPr>
            <p:nvPr/>
          </p:nvSpPr>
          <p:spPr bwMode="auto">
            <a:xfrm>
              <a:off x="2668" y="2848"/>
              <a:ext cx="104" cy="98"/>
            </a:xfrm>
            <a:prstGeom prst="ellipse">
              <a:avLst/>
            </a:prstGeom>
            <a:gradFill rotWithShape="0">
              <a:gsLst>
                <a:gs pos="0">
                  <a:srgbClr val="FFFFFF"/>
                </a:gs>
                <a:gs pos="100000">
                  <a:srgbClr val="00CE00"/>
                </a:gs>
              </a:gsLst>
              <a:path path="shape">
                <a:fillToRect l="50000" t="50000" r="50000" b="50000"/>
              </a:path>
            </a:gra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000"/>
            </a:p>
          </p:txBody>
        </p:sp>
        <p:sp>
          <p:nvSpPr>
            <p:cNvPr id="22" name="Oval 14"/>
            <p:cNvSpPr>
              <a:spLocks noChangeArrowheads="1"/>
            </p:cNvSpPr>
            <p:nvPr/>
          </p:nvSpPr>
          <p:spPr bwMode="auto">
            <a:xfrm>
              <a:off x="3926" y="3198"/>
              <a:ext cx="104" cy="98"/>
            </a:xfrm>
            <a:prstGeom prst="ellipse">
              <a:avLst/>
            </a:prstGeom>
            <a:gradFill rotWithShape="0">
              <a:gsLst>
                <a:gs pos="0">
                  <a:srgbClr val="FFFFFF"/>
                </a:gs>
                <a:gs pos="100000">
                  <a:srgbClr val="00CE00"/>
                </a:gs>
              </a:gsLst>
              <a:path path="shape">
                <a:fillToRect l="50000" t="50000" r="50000" b="50000"/>
              </a:path>
            </a:gra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000"/>
            </a:p>
          </p:txBody>
        </p:sp>
        <p:sp>
          <p:nvSpPr>
            <p:cNvPr id="23" name="Oval 15"/>
            <p:cNvSpPr>
              <a:spLocks noChangeArrowheads="1"/>
            </p:cNvSpPr>
            <p:nvPr/>
          </p:nvSpPr>
          <p:spPr bwMode="auto">
            <a:xfrm>
              <a:off x="1952" y="2300"/>
              <a:ext cx="104" cy="98"/>
            </a:xfrm>
            <a:prstGeom prst="ellipse">
              <a:avLst/>
            </a:prstGeom>
            <a:gradFill rotWithShape="0">
              <a:gsLst>
                <a:gs pos="0">
                  <a:srgbClr val="FFFFFF"/>
                </a:gs>
                <a:gs pos="100000">
                  <a:srgbClr val="00CE00"/>
                </a:gs>
              </a:gsLst>
              <a:path path="shape">
                <a:fillToRect l="50000" t="50000" r="50000" b="50000"/>
              </a:path>
            </a:gra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000"/>
            </a:p>
          </p:txBody>
        </p:sp>
        <p:sp>
          <p:nvSpPr>
            <p:cNvPr id="24" name="Oval 16"/>
            <p:cNvSpPr>
              <a:spLocks noChangeArrowheads="1"/>
            </p:cNvSpPr>
            <p:nvPr/>
          </p:nvSpPr>
          <p:spPr bwMode="auto">
            <a:xfrm>
              <a:off x="2182" y="2761"/>
              <a:ext cx="104" cy="98"/>
            </a:xfrm>
            <a:prstGeom prst="ellipse">
              <a:avLst/>
            </a:prstGeom>
            <a:gradFill rotWithShape="0">
              <a:gsLst>
                <a:gs pos="0">
                  <a:srgbClr val="FFFFFF"/>
                </a:gs>
                <a:gs pos="100000">
                  <a:srgbClr val="00CE00"/>
                </a:gs>
              </a:gsLst>
              <a:path path="shape">
                <a:fillToRect l="50000" t="50000" r="50000" b="50000"/>
              </a:path>
            </a:gra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000"/>
            </a:p>
          </p:txBody>
        </p:sp>
        <p:sp>
          <p:nvSpPr>
            <p:cNvPr id="25" name="Oval 17"/>
            <p:cNvSpPr>
              <a:spLocks noChangeArrowheads="1"/>
            </p:cNvSpPr>
            <p:nvPr/>
          </p:nvSpPr>
          <p:spPr bwMode="auto">
            <a:xfrm>
              <a:off x="1825" y="2507"/>
              <a:ext cx="104" cy="98"/>
            </a:xfrm>
            <a:prstGeom prst="ellipse">
              <a:avLst/>
            </a:prstGeom>
            <a:gradFill rotWithShape="0">
              <a:gsLst>
                <a:gs pos="0">
                  <a:srgbClr val="FFFFFF"/>
                </a:gs>
                <a:gs pos="100000">
                  <a:srgbClr val="00CE00"/>
                </a:gs>
              </a:gsLst>
              <a:path path="shape">
                <a:fillToRect l="50000" t="50000" r="50000" b="50000"/>
              </a:path>
            </a:gra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000"/>
            </a:p>
          </p:txBody>
        </p:sp>
        <p:sp>
          <p:nvSpPr>
            <p:cNvPr id="26" name="Line 18"/>
            <p:cNvSpPr>
              <a:spLocks noChangeShapeType="1"/>
            </p:cNvSpPr>
            <p:nvPr/>
          </p:nvSpPr>
          <p:spPr bwMode="auto">
            <a:xfrm>
              <a:off x="1392" y="3952"/>
              <a:ext cx="2923"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000"/>
            </a:p>
          </p:txBody>
        </p:sp>
        <p:sp>
          <p:nvSpPr>
            <p:cNvPr id="27" name="Oval 19"/>
            <p:cNvSpPr>
              <a:spLocks noChangeArrowheads="1"/>
            </p:cNvSpPr>
            <p:nvPr/>
          </p:nvSpPr>
          <p:spPr bwMode="auto">
            <a:xfrm>
              <a:off x="2581" y="2523"/>
              <a:ext cx="104" cy="98"/>
            </a:xfrm>
            <a:prstGeom prst="ellipse">
              <a:avLst/>
            </a:prstGeom>
            <a:gradFill rotWithShape="0">
              <a:gsLst>
                <a:gs pos="0">
                  <a:srgbClr val="FFFFFF"/>
                </a:gs>
                <a:gs pos="100000">
                  <a:srgbClr val="00CE00"/>
                </a:gs>
              </a:gsLst>
              <a:path path="shape">
                <a:fillToRect l="50000" t="50000" r="50000" b="50000"/>
              </a:path>
            </a:gra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000"/>
            </a:p>
          </p:txBody>
        </p:sp>
        <p:sp>
          <p:nvSpPr>
            <p:cNvPr id="28" name="Line 20"/>
            <p:cNvSpPr>
              <a:spLocks noChangeShapeType="1"/>
            </p:cNvSpPr>
            <p:nvPr/>
          </p:nvSpPr>
          <p:spPr bwMode="auto">
            <a:xfrm flipV="1">
              <a:off x="1392" y="2074"/>
              <a:ext cx="0" cy="187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000"/>
            </a:p>
          </p:txBody>
        </p:sp>
        <p:sp>
          <p:nvSpPr>
            <p:cNvPr id="29" name="Text Box 21"/>
            <p:cNvSpPr txBox="1">
              <a:spLocks noChangeArrowheads="1"/>
            </p:cNvSpPr>
            <p:nvPr/>
          </p:nvSpPr>
          <p:spPr bwMode="auto">
            <a:xfrm>
              <a:off x="1064" y="2278"/>
              <a:ext cx="330"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Aft>
                  <a:spcPct val="15000"/>
                </a:spcAft>
              </a:pPr>
              <a:r>
                <a:rPr kumimoji="0" lang="zh-CN" altLang="en-US" sz="1000">
                  <a:solidFill>
                    <a:srgbClr val="400097"/>
                  </a:solidFill>
                  <a:latin typeface="Times New Roman" panose="02020603050405020304" pitchFamily="18" charset="0"/>
                </a:rPr>
                <a:t>$20</a:t>
              </a:r>
            </a:p>
          </p:txBody>
        </p:sp>
        <p:sp>
          <p:nvSpPr>
            <p:cNvPr id="30" name="Text Box 22"/>
            <p:cNvSpPr txBox="1">
              <a:spLocks noChangeArrowheads="1"/>
            </p:cNvSpPr>
            <p:nvPr/>
          </p:nvSpPr>
          <p:spPr bwMode="auto">
            <a:xfrm>
              <a:off x="624" y="1872"/>
              <a:ext cx="687"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Aft>
                  <a:spcPct val="15000"/>
                </a:spcAft>
              </a:pPr>
              <a:r>
                <a:rPr kumimoji="0" lang="zh-CN" altLang="en-US" sz="1000">
                  <a:solidFill>
                    <a:srgbClr val="400097"/>
                  </a:solidFill>
                  <a:latin typeface="Times New Roman" panose="02020603050405020304" pitchFamily="18" charset="0"/>
                </a:rPr>
                <a:t>         利润</a:t>
              </a:r>
            </a:p>
          </p:txBody>
        </p:sp>
        <p:sp>
          <p:nvSpPr>
            <p:cNvPr id="31" name="Text Box 23"/>
            <p:cNvSpPr txBox="1">
              <a:spLocks noChangeArrowheads="1"/>
            </p:cNvSpPr>
            <p:nvPr/>
          </p:nvSpPr>
          <p:spPr bwMode="auto">
            <a:xfrm>
              <a:off x="4419" y="3910"/>
              <a:ext cx="344"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Aft>
                  <a:spcPct val="15000"/>
                </a:spcAft>
              </a:pPr>
              <a:r>
                <a:rPr kumimoji="0" lang="zh-CN" altLang="en-US" sz="1000">
                  <a:solidFill>
                    <a:srgbClr val="400097"/>
                  </a:solidFill>
                  <a:latin typeface="Times New Roman" panose="02020603050405020304" pitchFamily="18" charset="0"/>
                </a:rPr>
                <a:t>年龄</a:t>
              </a:r>
            </a:p>
          </p:txBody>
        </p:sp>
        <p:sp>
          <p:nvSpPr>
            <p:cNvPr id="32" name="Text Box 24"/>
            <p:cNvSpPr txBox="1">
              <a:spLocks noChangeArrowheads="1"/>
            </p:cNvSpPr>
            <p:nvPr/>
          </p:nvSpPr>
          <p:spPr bwMode="auto">
            <a:xfrm>
              <a:off x="1822" y="4031"/>
              <a:ext cx="220"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Aft>
                  <a:spcPct val="15000"/>
                </a:spcAft>
              </a:pPr>
              <a:r>
                <a:rPr kumimoji="0" lang="zh-CN" altLang="en-US" sz="1000">
                  <a:solidFill>
                    <a:srgbClr val="400097"/>
                  </a:solidFill>
                  <a:latin typeface="Times New Roman" panose="02020603050405020304" pitchFamily="18" charset="0"/>
                </a:rPr>
                <a:t>20</a:t>
              </a:r>
            </a:p>
          </p:txBody>
        </p:sp>
        <p:sp>
          <p:nvSpPr>
            <p:cNvPr id="33" name="Text Box 25"/>
            <p:cNvSpPr txBox="1">
              <a:spLocks noChangeArrowheads="1"/>
            </p:cNvSpPr>
            <p:nvPr/>
          </p:nvSpPr>
          <p:spPr bwMode="auto">
            <a:xfrm>
              <a:off x="3502" y="4032"/>
              <a:ext cx="219"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Aft>
                  <a:spcPct val="15000"/>
                </a:spcAft>
              </a:pPr>
              <a:r>
                <a:rPr kumimoji="0" lang="zh-CN" altLang="en-US" sz="1000">
                  <a:solidFill>
                    <a:srgbClr val="400097"/>
                  </a:solidFill>
                  <a:latin typeface="Times New Roman" panose="02020603050405020304" pitchFamily="18" charset="0"/>
                </a:rPr>
                <a:t>60</a:t>
              </a:r>
            </a:p>
          </p:txBody>
        </p:sp>
        <p:sp>
          <p:nvSpPr>
            <p:cNvPr id="34" name="Text Box 26"/>
            <p:cNvSpPr txBox="1">
              <a:spLocks noChangeArrowheads="1"/>
            </p:cNvSpPr>
            <p:nvPr/>
          </p:nvSpPr>
          <p:spPr bwMode="auto">
            <a:xfrm>
              <a:off x="2690" y="4016"/>
              <a:ext cx="219"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Aft>
                  <a:spcPct val="15000"/>
                </a:spcAft>
              </a:pPr>
              <a:r>
                <a:rPr kumimoji="0" lang="zh-CN" altLang="en-US" sz="1000">
                  <a:solidFill>
                    <a:srgbClr val="400097"/>
                  </a:solidFill>
                  <a:latin typeface="Times New Roman" panose="02020603050405020304" pitchFamily="18" charset="0"/>
                </a:rPr>
                <a:t>40</a:t>
              </a:r>
            </a:p>
          </p:txBody>
        </p:sp>
        <p:sp>
          <p:nvSpPr>
            <p:cNvPr id="35" name="Oval 27"/>
            <p:cNvSpPr>
              <a:spLocks noChangeArrowheads="1"/>
            </p:cNvSpPr>
            <p:nvPr/>
          </p:nvSpPr>
          <p:spPr bwMode="auto">
            <a:xfrm>
              <a:off x="3775" y="2626"/>
              <a:ext cx="104" cy="98"/>
            </a:xfrm>
            <a:prstGeom prst="ellipse">
              <a:avLst/>
            </a:prstGeom>
            <a:gradFill rotWithShape="0">
              <a:gsLst>
                <a:gs pos="0">
                  <a:srgbClr val="FFFFFF"/>
                </a:gs>
                <a:gs pos="100000">
                  <a:srgbClr val="00CE00"/>
                </a:gs>
              </a:gsLst>
              <a:path path="shape">
                <a:fillToRect l="50000" t="50000" r="50000" b="50000"/>
              </a:path>
            </a:gra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000"/>
            </a:p>
          </p:txBody>
        </p:sp>
        <p:sp>
          <p:nvSpPr>
            <p:cNvPr id="36" name="Oval 28"/>
            <p:cNvSpPr>
              <a:spLocks noChangeArrowheads="1"/>
            </p:cNvSpPr>
            <p:nvPr/>
          </p:nvSpPr>
          <p:spPr bwMode="auto">
            <a:xfrm>
              <a:off x="4101" y="2658"/>
              <a:ext cx="104" cy="98"/>
            </a:xfrm>
            <a:prstGeom prst="ellipse">
              <a:avLst/>
            </a:prstGeom>
            <a:gradFill rotWithShape="0">
              <a:gsLst>
                <a:gs pos="0">
                  <a:srgbClr val="FFFFFF"/>
                </a:gs>
                <a:gs pos="100000">
                  <a:srgbClr val="00CE00"/>
                </a:gs>
              </a:gsLst>
              <a:path path="shape">
                <a:fillToRect l="50000" t="50000" r="50000" b="50000"/>
              </a:path>
            </a:gra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000"/>
            </a:p>
          </p:txBody>
        </p:sp>
        <p:sp>
          <p:nvSpPr>
            <p:cNvPr id="37" name="Oval 29"/>
            <p:cNvSpPr>
              <a:spLocks noChangeArrowheads="1"/>
            </p:cNvSpPr>
            <p:nvPr/>
          </p:nvSpPr>
          <p:spPr bwMode="auto">
            <a:xfrm>
              <a:off x="2979" y="3143"/>
              <a:ext cx="104" cy="98"/>
            </a:xfrm>
            <a:prstGeom prst="ellipse">
              <a:avLst/>
            </a:prstGeom>
            <a:gradFill rotWithShape="0">
              <a:gsLst>
                <a:gs pos="0">
                  <a:srgbClr val="FFFFFF"/>
                </a:gs>
                <a:gs pos="100000">
                  <a:srgbClr val="00CE00"/>
                </a:gs>
              </a:gsLst>
              <a:path path="shape">
                <a:fillToRect l="50000" t="50000" r="50000" b="50000"/>
              </a:path>
            </a:gra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000"/>
            </a:p>
          </p:txBody>
        </p:sp>
        <p:sp>
          <p:nvSpPr>
            <p:cNvPr id="38" name="Oval 30"/>
            <p:cNvSpPr>
              <a:spLocks noChangeArrowheads="1"/>
            </p:cNvSpPr>
            <p:nvPr/>
          </p:nvSpPr>
          <p:spPr bwMode="auto">
            <a:xfrm>
              <a:off x="2684" y="2618"/>
              <a:ext cx="104" cy="98"/>
            </a:xfrm>
            <a:prstGeom prst="ellipse">
              <a:avLst/>
            </a:prstGeom>
            <a:gradFill rotWithShape="0">
              <a:gsLst>
                <a:gs pos="0">
                  <a:srgbClr val="FFFFFF"/>
                </a:gs>
                <a:gs pos="100000">
                  <a:srgbClr val="00CE00"/>
                </a:gs>
              </a:gsLst>
              <a:path path="shape">
                <a:fillToRect l="50000" t="50000" r="50000" b="50000"/>
              </a:path>
            </a:gra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000"/>
            </a:p>
          </p:txBody>
        </p:sp>
        <p:sp>
          <p:nvSpPr>
            <p:cNvPr id="39" name="Oval 31"/>
            <p:cNvSpPr>
              <a:spLocks noChangeArrowheads="1"/>
            </p:cNvSpPr>
            <p:nvPr/>
          </p:nvSpPr>
          <p:spPr bwMode="auto">
            <a:xfrm>
              <a:off x="3186" y="2642"/>
              <a:ext cx="103" cy="98"/>
            </a:xfrm>
            <a:prstGeom prst="ellipse">
              <a:avLst/>
            </a:prstGeom>
            <a:gradFill rotWithShape="0">
              <a:gsLst>
                <a:gs pos="0">
                  <a:srgbClr val="FFFFFF"/>
                </a:gs>
                <a:gs pos="100000">
                  <a:srgbClr val="00CE00"/>
                </a:gs>
              </a:gsLst>
              <a:path path="shape">
                <a:fillToRect l="50000" t="50000" r="50000" b="50000"/>
              </a:path>
            </a:gra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000"/>
            </a:p>
          </p:txBody>
        </p:sp>
        <p:sp>
          <p:nvSpPr>
            <p:cNvPr id="40" name="Oval 32"/>
            <p:cNvSpPr>
              <a:spLocks noChangeArrowheads="1"/>
            </p:cNvSpPr>
            <p:nvPr/>
          </p:nvSpPr>
          <p:spPr bwMode="auto">
            <a:xfrm>
              <a:off x="3026" y="2960"/>
              <a:ext cx="104" cy="98"/>
            </a:xfrm>
            <a:prstGeom prst="ellipse">
              <a:avLst/>
            </a:prstGeom>
            <a:gradFill rotWithShape="0">
              <a:gsLst>
                <a:gs pos="0">
                  <a:srgbClr val="FFFFFF"/>
                </a:gs>
                <a:gs pos="100000">
                  <a:srgbClr val="00CE00"/>
                </a:gs>
              </a:gsLst>
              <a:path path="shape">
                <a:fillToRect l="50000" t="50000" r="50000" b="50000"/>
              </a:path>
            </a:gra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000"/>
            </a:p>
          </p:txBody>
        </p:sp>
        <p:sp>
          <p:nvSpPr>
            <p:cNvPr id="41" name="Oval 33"/>
            <p:cNvSpPr>
              <a:spLocks noChangeArrowheads="1"/>
            </p:cNvSpPr>
            <p:nvPr/>
          </p:nvSpPr>
          <p:spPr bwMode="auto">
            <a:xfrm>
              <a:off x="1919" y="2912"/>
              <a:ext cx="104" cy="97"/>
            </a:xfrm>
            <a:prstGeom prst="ellipse">
              <a:avLst/>
            </a:prstGeom>
            <a:gradFill rotWithShape="0">
              <a:gsLst>
                <a:gs pos="0">
                  <a:srgbClr val="FFFFFF"/>
                </a:gs>
                <a:gs pos="100000">
                  <a:srgbClr val="00CE00"/>
                </a:gs>
              </a:gsLst>
              <a:path path="shape">
                <a:fillToRect l="50000" t="50000" r="50000" b="50000"/>
              </a:path>
            </a:gra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000"/>
            </a:p>
          </p:txBody>
        </p:sp>
        <p:sp>
          <p:nvSpPr>
            <p:cNvPr id="42" name="Oval 34"/>
            <p:cNvSpPr>
              <a:spLocks noChangeArrowheads="1"/>
            </p:cNvSpPr>
            <p:nvPr/>
          </p:nvSpPr>
          <p:spPr bwMode="auto">
            <a:xfrm>
              <a:off x="2135" y="3063"/>
              <a:ext cx="104" cy="98"/>
            </a:xfrm>
            <a:prstGeom prst="ellipse">
              <a:avLst/>
            </a:prstGeom>
            <a:gradFill rotWithShape="0">
              <a:gsLst>
                <a:gs pos="0">
                  <a:srgbClr val="FFFFFF"/>
                </a:gs>
                <a:gs pos="100000">
                  <a:srgbClr val="00CE00"/>
                </a:gs>
              </a:gsLst>
              <a:path path="shape">
                <a:fillToRect l="50000" t="50000" r="50000" b="50000"/>
              </a:path>
            </a:gra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000"/>
            </a:p>
          </p:txBody>
        </p:sp>
        <p:sp>
          <p:nvSpPr>
            <p:cNvPr id="43" name="Oval 35"/>
            <p:cNvSpPr>
              <a:spLocks noChangeArrowheads="1"/>
            </p:cNvSpPr>
            <p:nvPr/>
          </p:nvSpPr>
          <p:spPr bwMode="auto">
            <a:xfrm>
              <a:off x="2381" y="3723"/>
              <a:ext cx="104" cy="98"/>
            </a:xfrm>
            <a:prstGeom prst="ellipse">
              <a:avLst/>
            </a:prstGeom>
            <a:gradFill rotWithShape="0">
              <a:gsLst>
                <a:gs pos="0">
                  <a:srgbClr val="FFFFFF"/>
                </a:gs>
                <a:gs pos="100000">
                  <a:srgbClr val="00CE00"/>
                </a:gs>
              </a:gsLst>
              <a:path path="shape">
                <a:fillToRect l="50000" t="50000" r="50000" b="50000"/>
              </a:path>
            </a:gra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000"/>
            </a:p>
          </p:txBody>
        </p:sp>
        <p:sp>
          <p:nvSpPr>
            <p:cNvPr id="44" name="Oval 36"/>
            <p:cNvSpPr>
              <a:spLocks noChangeArrowheads="1"/>
            </p:cNvSpPr>
            <p:nvPr/>
          </p:nvSpPr>
          <p:spPr bwMode="auto">
            <a:xfrm>
              <a:off x="2843" y="3460"/>
              <a:ext cx="104" cy="99"/>
            </a:xfrm>
            <a:prstGeom prst="ellipse">
              <a:avLst/>
            </a:prstGeom>
            <a:gradFill rotWithShape="0">
              <a:gsLst>
                <a:gs pos="0">
                  <a:srgbClr val="FFFFFF"/>
                </a:gs>
                <a:gs pos="100000">
                  <a:srgbClr val="00CE00"/>
                </a:gs>
              </a:gsLst>
              <a:path path="shape">
                <a:fillToRect l="50000" t="50000" r="50000" b="50000"/>
              </a:path>
            </a:gra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000"/>
            </a:p>
          </p:txBody>
        </p:sp>
        <p:sp>
          <p:nvSpPr>
            <p:cNvPr id="45" name="Oval 37"/>
            <p:cNvSpPr>
              <a:spLocks noChangeArrowheads="1"/>
            </p:cNvSpPr>
            <p:nvPr/>
          </p:nvSpPr>
          <p:spPr bwMode="auto">
            <a:xfrm>
              <a:off x="1800" y="3405"/>
              <a:ext cx="104" cy="98"/>
            </a:xfrm>
            <a:prstGeom prst="ellipse">
              <a:avLst/>
            </a:prstGeom>
            <a:gradFill rotWithShape="0">
              <a:gsLst>
                <a:gs pos="0">
                  <a:srgbClr val="FFFFFF"/>
                </a:gs>
                <a:gs pos="100000">
                  <a:srgbClr val="00CE00"/>
                </a:gs>
              </a:gsLst>
              <a:path path="shape">
                <a:fillToRect l="50000" t="50000" r="50000" b="50000"/>
              </a:path>
            </a:gra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000"/>
            </a:p>
          </p:txBody>
        </p:sp>
        <p:sp>
          <p:nvSpPr>
            <p:cNvPr id="46" name="Oval 38"/>
            <p:cNvSpPr>
              <a:spLocks noChangeArrowheads="1"/>
            </p:cNvSpPr>
            <p:nvPr/>
          </p:nvSpPr>
          <p:spPr bwMode="auto">
            <a:xfrm>
              <a:off x="2477" y="1934"/>
              <a:ext cx="103" cy="98"/>
            </a:xfrm>
            <a:prstGeom prst="ellipse">
              <a:avLst/>
            </a:prstGeom>
            <a:gradFill rotWithShape="0">
              <a:gsLst>
                <a:gs pos="0">
                  <a:srgbClr val="FFFFFF"/>
                </a:gs>
                <a:gs pos="100000">
                  <a:srgbClr val="00CE00"/>
                </a:gs>
              </a:gsLst>
              <a:path path="shape">
                <a:fillToRect l="50000" t="50000" r="50000" b="50000"/>
              </a:path>
            </a:gra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000"/>
            </a:p>
          </p:txBody>
        </p:sp>
        <p:sp>
          <p:nvSpPr>
            <p:cNvPr id="47" name="Oval 39"/>
            <p:cNvSpPr>
              <a:spLocks noChangeArrowheads="1"/>
            </p:cNvSpPr>
            <p:nvPr/>
          </p:nvSpPr>
          <p:spPr bwMode="auto">
            <a:xfrm>
              <a:off x="2429" y="2936"/>
              <a:ext cx="103" cy="98"/>
            </a:xfrm>
            <a:prstGeom prst="ellipse">
              <a:avLst/>
            </a:prstGeom>
            <a:gradFill rotWithShape="0">
              <a:gsLst>
                <a:gs pos="0">
                  <a:srgbClr val="FFFFFF"/>
                </a:gs>
                <a:gs pos="100000">
                  <a:srgbClr val="00CE00"/>
                </a:gs>
              </a:gsLst>
              <a:path path="shape">
                <a:fillToRect l="50000" t="50000" r="50000" b="50000"/>
              </a:path>
            </a:gra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000"/>
            </a:p>
          </p:txBody>
        </p:sp>
        <p:sp>
          <p:nvSpPr>
            <p:cNvPr id="48" name="Oval 40"/>
            <p:cNvSpPr>
              <a:spLocks noChangeArrowheads="1"/>
            </p:cNvSpPr>
            <p:nvPr/>
          </p:nvSpPr>
          <p:spPr bwMode="auto">
            <a:xfrm>
              <a:off x="3130" y="2109"/>
              <a:ext cx="103" cy="98"/>
            </a:xfrm>
            <a:prstGeom prst="ellipse">
              <a:avLst/>
            </a:prstGeom>
            <a:gradFill rotWithShape="0">
              <a:gsLst>
                <a:gs pos="0">
                  <a:srgbClr val="FFFFFF"/>
                </a:gs>
                <a:gs pos="100000">
                  <a:srgbClr val="00CE00"/>
                </a:gs>
              </a:gsLst>
              <a:path path="shape">
                <a:fillToRect l="50000" t="50000" r="50000" b="50000"/>
              </a:path>
            </a:gra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000"/>
            </a:p>
          </p:txBody>
        </p:sp>
        <p:sp>
          <p:nvSpPr>
            <p:cNvPr id="49" name="Oval 41"/>
            <p:cNvSpPr>
              <a:spLocks noChangeArrowheads="1"/>
            </p:cNvSpPr>
            <p:nvPr/>
          </p:nvSpPr>
          <p:spPr bwMode="auto">
            <a:xfrm>
              <a:off x="4054" y="2181"/>
              <a:ext cx="103" cy="98"/>
            </a:xfrm>
            <a:prstGeom prst="ellipse">
              <a:avLst/>
            </a:prstGeom>
            <a:gradFill rotWithShape="0">
              <a:gsLst>
                <a:gs pos="0">
                  <a:srgbClr val="FFFFFF"/>
                </a:gs>
                <a:gs pos="100000">
                  <a:srgbClr val="00CE00"/>
                </a:gs>
              </a:gsLst>
              <a:path path="shape">
                <a:fillToRect l="50000" t="50000" r="50000" b="50000"/>
              </a:path>
            </a:gra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000"/>
            </a:p>
          </p:txBody>
        </p:sp>
        <p:sp>
          <p:nvSpPr>
            <p:cNvPr id="50" name="Oval 42"/>
            <p:cNvSpPr>
              <a:spLocks noChangeArrowheads="1"/>
            </p:cNvSpPr>
            <p:nvPr/>
          </p:nvSpPr>
          <p:spPr bwMode="auto">
            <a:xfrm>
              <a:off x="3584" y="3771"/>
              <a:ext cx="103" cy="98"/>
            </a:xfrm>
            <a:prstGeom prst="ellipse">
              <a:avLst/>
            </a:prstGeom>
            <a:gradFill rotWithShape="0">
              <a:gsLst>
                <a:gs pos="0">
                  <a:srgbClr val="FFFFFF"/>
                </a:gs>
                <a:gs pos="100000">
                  <a:srgbClr val="00CE00"/>
                </a:gs>
              </a:gsLst>
              <a:path path="shape">
                <a:fillToRect l="50000" t="50000" r="50000" b="50000"/>
              </a:path>
            </a:gra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000"/>
            </a:p>
          </p:txBody>
        </p:sp>
        <p:sp>
          <p:nvSpPr>
            <p:cNvPr id="51" name="Oval 43"/>
            <p:cNvSpPr>
              <a:spLocks noChangeArrowheads="1"/>
            </p:cNvSpPr>
            <p:nvPr/>
          </p:nvSpPr>
          <p:spPr bwMode="auto">
            <a:xfrm>
              <a:off x="2397" y="2705"/>
              <a:ext cx="104" cy="98"/>
            </a:xfrm>
            <a:prstGeom prst="ellipse">
              <a:avLst/>
            </a:prstGeom>
            <a:gradFill rotWithShape="0">
              <a:gsLst>
                <a:gs pos="0">
                  <a:srgbClr val="FFFFFF"/>
                </a:gs>
                <a:gs pos="100000">
                  <a:srgbClr val="00CE00"/>
                </a:gs>
              </a:gsLst>
              <a:path path="shape">
                <a:fillToRect l="50000" t="50000" r="50000" b="50000"/>
              </a:path>
            </a:gra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000"/>
            </a:p>
          </p:txBody>
        </p:sp>
        <p:sp>
          <p:nvSpPr>
            <p:cNvPr id="52" name="Oval 44"/>
            <p:cNvSpPr>
              <a:spLocks noChangeArrowheads="1"/>
            </p:cNvSpPr>
            <p:nvPr/>
          </p:nvSpPr>
          <p:spPr bwMode="auto">
            <a:xfrm>
              <a:off x="2684" y="3079"/>
              <a:ext cx="104" cy="98"/>
            </a:xfrm>
            <a:prstGeom prst="ellipse">
              <a:avLst/>
            </a:prstGeom>
            <a:gradFill rotWithShape="0">
              <a:gsLst>
                <a:gs pos="0">
                  <a:srgbClr val="FFFFFF"/>
                </a:gs>
                <a:gs pos="100000">
                  <a:srgbClr val="00CE00"/>
                </a:gs>
              </a:gsLst>
              <a:path path="shape">
                <a:fillToRect l="50000" t="50000" r="50000" b="50000"/>
              </a:path>
            </a:gra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000"/>
            </a:p>
          </p:txBody>
        </p:sp>
        <p:sp>
          <p:nvSpPr>
            <p:cNvPr id="53" name="Oval 45"/>
            <p:cNvSpPr>
              <a:spLocks noChangeArrowheads="1"/>
            </p:cNvSpPr>
            <p:nvPr/>
          </p:nvSpPr>
          <p:spPr bwMode="auto">
            <a:xfrm>
              <a:off x="3026" y="2999"/>
              <a:ext cx="104" cy="98"/>
            </a:xfrm>
            <a:prstGeom prst="ellipse">
              <a:avLst/>
            </a:prstGeom>
            <a:gradFill rotWithShape="0">
              <a:gsLst>
                <a:gs pos="0">
                  <a:srgbClr val="FFFFFF"/>
                </a:gs>
                <a:gs pos="100000">
                  <a:srgbClr val="00CE00"/>
                </a:gs>
              </a:gsLst>
              <a:path path="shape">
                <a:fillToRect l="50000" t="50000" r="50000" b="50000"/>
              </a:path>
            </a:gra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000"/>
            </a:p>
          </p:txBody>
        </p:sp>
        <p:sp>
          <p:nvSpPr>
            <p:cNvPr id="54" name="Oval 46"/>
            <p:cNvSpPr>
              <a:spLocks noChangeArrowheads="1"/>
            </p:cNvSpPr>
            <p:nvPr/>
          </p:nvSpPr>
          <p:spPr bwMode="auto">
            <a:xfrm>
              <a:off x="3759" y="2737"/>
              <a:ext cx="103" cy="98"/>
            </a:xfrm>
            <a:prstGeom prst="ellipse">
              <a:avLst/>
            </a:prstGeom>
            <a:gradFill rotWithShape="0">
              <a:gsLst>
                <a:gs pos="0">
                  <a:srgbClr val="FFFFFF"/>
                </a:gs>
                <a:gs pos="100000">
                  <a:srgbClr val="00CE00"/>
                </a:gs>
              </a:gsLst>
              <a:path path="shape">
                <a:fillToRect l="50000" t="50000" r="50000" b="50000"/>
              </a:path>
            </a:gra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000"/>
            </a:p>
          </p:txBody>
        </p:sp>
        <p:sp>
          <p:nvSpPr>
            <p:cNvPr id="55" name="Line 47"/>
            <p:cNvSpPr>
              <a:spLocks noChangeShapeType="1"/>
            </p:cNvSpPr>
            <p:nvPr/>
          </p:nvSpPr>
          <p:spPr bwMode="auto">
            <a:xfrm>
              <a:off x="1488" y="2602"/>
              <a:ext cx="2978" cy="612"/>
            </a:xfrm>
            <a:prstGeom prst="line">
              <a:avLst/>
            </a:prstGeom>
            <a:noFill/>
            <a:ln w="635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000"/>
            </a:p>
          </p:txBody>
        </p:sp>
        <p:sp>
          <p:nvSpPr>
            <p:cNvPr id="56" name="Line 48"/>
            <p:cNvSpPr>
              <a:spLocks noChangeShapeType="1"/>
            </p:cNvSpPr>
            <p:nvPr/>
          </p:nvSpPr>
          <p:spPr bwMode="auto">
            <a:xfrm>
              <a:off x="3184" y="2219"/>
              <a:ext cx="0" cy="731"/>
            </a:xfrm>
            <a:prstGeom prst="line">
              <a:avLst/>
            </a:prstGeom>
            <a:noFill/>
            <a:ln w="50800">
              <a:solidFill>
                <a:srgbClr val="E2208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000"/>
            </a:p>
          </p:txBody>
        </p:sp>
        <p:sp>
          <p:nvSpPr>
            <p:cNvPr id="57" name="Line 49"/>
            <p:cNvSpPr>
              <a:spLocks noChangeShapeType="1"/>
            </p:cNvSpPr>
            <p:nvPr/>
          </p:nvSpPr>
          <p:spPr bwMode="auto">
            <a:xfrm flipV="1">
              <a:off x="2180" y="2759"/>
              <a:ext cx="0" cy="295"/>
            </a:xfrm>
            <a:prstGeom prst="line">
              <a:avLst/>
            </a:prstGeom>
            <a:noFill/>
            <a:ln w="50800">
              <a:solidFill>
                <a:srgbClr val="E2208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000"/>
            </a:p>
          </p:txBody>
        </p:sp>
        <p:sp>
          <p:nvSpPr>
            <p:cNvPr id="58" name="Line 50"/>
            <p:cNvSpPr>
              <a:spLocks noChangeShapeType="1"/>
            </p:cNvSpPr>
            <p:nvPr/>
          </p:nvSpPr>
          <p:spPr bwMode="auto">
            <a:xfrm flipV="1">
              <a:off x="2634" y="2614"/>
              <a:ext cx="0" cy="195"/>
            </a:xfrm>
            <a:prstGeom prst="line">
              <a:avLst/>
            </a:prstGeom>
            <a:noFill/>
            <a:ln w="50800">
              <a:solidFill>
                <a:srgbClr val="E2208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000"/>
            </a:p>
          </p:txBody>
        </p:sp>
        <p:sp>
          <p:nvSpPr>
            <p:cNvPr id="59" name="Line 51"/>
            <p:cNvSpPr>
              <a:spLocks noChangeShapeType="1"/>
            </p:cNvSpPr>
            <p:nvPr/>
          </p:nvSpPr>
          <p:spPr bwMode="auto">
            <a:xfrm flipV="1">
              <a:off x="3502" y="2980"/>
              <a:ext cx="0" cy="195"/>
            </a:xfrm>
            <a:prstGeom prst="line">
              <a:avLst/>
            </a:prstGeom>
            <a:noFill/>
            <a:ln w="50800">
              <a:solidFill>
                <a:srgbClr val="E2208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000"/>
            </a:p>
          </p:txBody>
        </p:sp>
        <p:sp>
          <p:nvSpPr>
            <p:cNvPr id="60" name="Freeform 52"/>
            <p:cNvSpPr>
              <a:spLocks/>
            </p:cNvSpPr>
            <p:nvPr/>
          </p:nvSpPr>
          <p:spPr bwMode="auto">
            <a:xfrm>
              <a:off x="3215" y="2402"/>
              <a:ext cx="837" cy="95"/>
            </a:xfrm>
            <a:custGeom>
              <a:avLst/>
              <a:gdLst>
                <a:gd name="T0" fmla="*/ 0 w 837"/>
                <a:gd name="T1" fmla="*/ 87 h 95"/>
                <a:gd name="T2" fmla="*/ 9 w 837"/>
                <a:gd name="T3" fmla="*/ 79 h 95"/>
                <a:gd name="T4" fmla="*/ 645 w 837"/>
                <a:gd name="T5" fmla="*/ 0 h 95"/>
                <a:gd name="T6" fmla="*/ 494 w 837"/>
                <a:gd name="T7" fmla="*/ 95 h 95"/>
                <a:gd name="T8" fmla="*/ 837 w 837"/>
                <a:gd name="T9" fmla="*/ 71 h 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7" h="95">
                  <a:moveTo>
                    <a:pt x="0" y="87"/>
                  </a:moveTo>
                  <a:lnTo>
                    <a:pt x="9" y="79"/>
                  </a:lnTo>
                  <a:lnTo>
                    <a:pt x="645" y="0"/>
                  </a:lnTo>
                  <a:lnTo>
                    <a:pt x="494" y="95"/>
                  </a:lnTo>
                  <a:lnTo>
                    <a:pt x="837" y="71"/>
                  </a:lnTo>
                </a:path>
              </a:pathLst>
            </a:custGeom>
            <a:noFill/>
            <a:ln w="25400">
              <a:solidFill>
                <a:srgbClr val="000000"/>
              </a:solidFill>
              <a:round/>
              <a:headEnd type="triangl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000"/>
            </a:p>
          </p:txBody>
        </p:sp>
        <p:sp>
          <p:nvSpPr>
            <p:cNvPr id="61" name="Text Box 53"/>
            <p:cNvSpPr txBox="1">
              <a:spLocks noChangeArrowheads="1"/>
            </p:cNvSpPr>
            <p:nvPr/>
          </p:nvSpPr>
          <p:spPr bwMode="auto">
            <a:xfrm>
              <a:off x="4089" y="2359"/>
              <a:ext cx="784"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Aft>
                  <a:spcPct val="15000"/>
                </a:spcAft>
              </a:pPr>
              <a:r>
                <a:rPr kumimoji="0" lang="en-US" altLang="zh-CN" sz="1000">
                  <a:solidFill>
                    <a:srgbClr val="400097"/>
                  </a:solidFill>
                  <a:latin typeface="Times New Roman" panose="02020603050405020304" pitchFamily="18" charset="0"/>
                </a:rPr>
                <a:t>minimize</a:t>
              </a:r>
            </a:p>
          </p:txBody>
        </p:sp>
      </p:grpSp>
    </p:spTree>
    <p:extLst>
      <p:ext uri="{BB962C8B-B14F-4D97-AF65-F5344CB8AC3E}">
        <p14:creationId xmlns:p14="http://schemas.microsoft.com/office/powerpoint/2010/main" val="684144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36110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线性回归</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56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线性回归是</a:t>
            </a:r>
            <a:r>
              <a:rPr lang="zh-CN" altLang="en-US" sz="1800" dirty="0">
                <a:solidFill>
                  <a:srgbClr val="000000"/>
                </a:solidFill>
              </a:rPr>
              <a:t>种通过拟合</a:t>
            </a:r>
            <a:r>
              <a:rPr lang="zh-CN" altLang="en-US" sz="1800" dirty="0" smtClean="0">
                <a:solidFill>
                  <a:srgbClr val="000000"/>
                </a:solidFill>
              </a:rPr>
              <a:t>自变量与</a:t>
            </a:r>
            <a:r>
              <a:rPr lang="zh-CN" altLang="en-US" sz="1800" dirty="0">
                <a:solidFill>
                  <a:srgbClr val="000000"/>
                </a:solidFill>
              </a:rPr>
              <a:t>因变量之间最佳</a:t>
            </a:r>
            <a:r>
              <a:rPr lang="zh-CN" altLang="en-US" sz="1800" dirty="0" smtClean="0">
                <a:solidFill>
                  <a:srgbClr val="000000"/>
                </a:solidFill>
              </a:rPr>
              <a:t>线性关系，来</a:t>
            </a:r>
            <a:r>
              <a:rPr lang="zh-CN" altLang="en-US" sz="1800" dirty="0">
                <a:solidFill>
                  <a:srgbClr val="000000"/>
                </a:solidFill>
              </a:rPr>
              <a:t>预测目标变量的</a:t>
            </a:r>
            <a:r>
              <a:rPr lang="zh-CN" altLang="en-US" sz="1800" dirty="0" smtClean="0">
                <a:solidFill>
                  <a:srgbClr val="000000"/>
                </a:solidFill>
              </a:rPr>
              <a:t>方法</a:t>
            </a:r>
            <a:endParaRPr lang="en-US" altLang="zh-CN" sz="1800" dirty="0" smtClean="0">
              <a:solidFill>
                <a:srgbClr val="000000"/>
              </a:solidFill>
            </a:endParaRPr>
          </a:p>
          <a:p>
            <a:r>
              <a:rPr lang="zh-CN" altLang="en-US" sz="1800" dirty="0" smtClean="0">
                <a:solidFill>
                  <a:srgbClr val="000000"/>
                </a:solidFill>
              </a:rPr>
              <a:t>回归</a:t>
            </a:r>
            <a:r>
              <a:rPr lang="zh-CN" altLang="en-US" sz="1800" dirty="0">
                <a:solidFill>
                  <a:srgbClr val="000000"/>
                </a:solidFill>
              </a:rPr>
              <a:t>过程是给出一个样本</a:t>
            </a:r>
            <a:r>
              <a:rPr lang="zh-CN" altLang="en-US" sz="1800" dirty="0" smtClean="0">
                <a:solidFill>
                  <a:srgbClr val="000000"/>
                </a:solidFill>
              </a:rPr>
              <a:t>集， </a:t>
            </a:r>
            <a:r>
              <a:rPr lang="zh-CN" altLang="en-US" sz="1800" dirty="0">
                <a:solidFill>
                  <a:srgbClr val="000000"/>
                </a:solidFill>
              </a:rPr>
              <a:t>用函数拟合这 个</a:t>
            </a:r>
            <a:r>
              <a:rPr lang="zh-CN" altLang="en-US" sz="1800" dirty="0" smtClean="0">
                <a:solidFill>
                  <a:srgbClr val="000000"/>
                </a:solidFill>
              </a:rPr>
              <a:t>样本集，使</a:t>
            </a:r>
            <a:r>
              <a:rPr lang="zh-CN" altLang="en-US" sz="1800" dirty="0">
                <a:solidFill>
                  <a:srgbClr val="000000"/>
                </a:solidFill>
              </a:rPr>
              <a:t>样本集与拟合函数间</a:t>
            </a:r>
            <a:r>
              <a:rPr lang="zh-CN" altLang="en-US" sz="1800" dirty="0" smtClean="0">
                <a:solidFill>
                  <a:srgbClr val="000000"/>
                </a:solidFill>
              </a:rPr>
              <a:t>的误差最小</a:t>
            </a:r>
            <a:endParaRPr lang="en-US" altLang="zh-CN" sz="1800" dirty="0" smtClean="0">
              <a:solidFill>
                <a:srgbClr val="000000"/>
              </a:solidFill>
            </a:endParaRPr>
          </a:p>
          <a:p>
            <a:r>
              <a:rPr lang="zh-CN" altLang="en-US" sz="1800" dirty="0" smtClean="0">
                <a:solidFill>
                  <a:srgbClr val="000000"/>
                </a:solidFill>
              </a:rPr>
              <a:t>回归分析包括</a:t>
            </a:r>
            <a:r>
              <a:rPr lang="zh-CN" altLang="en-US" sz="1800" dirty="0">
                <a:solidFill>
                  <a:srgbClr val="000000"/>
                </a:solidFill>
              </a:rPr>
              <a:t>以下</a:t>
            </a:r>
            <a:r>
              <a:rPr lang="zh-CN" altLang="en-US" sz="1800" dirty="0" smtClean="0">
                <a:solidFill>
                  <a:srgbClr val="000000"/>
                </a:solidFill>
              </a:rPr>
              <a:t>内容</a:t>
            </a:r>
            <a:endParaRPr lang="en-US" altLang="zh-CN" sz="1800" dirty="0" smtClean="0">
              <a:solidFill>
                <a:srgbClr val="000000"/>
              </a:solidFill>
            </a:endParaRPr>
          </a:p>
          <a:p>
            <a:pPr lvl="1"/>
            <a:r>
              <a:rPr lang="zh-CN" altLang="en-US" sz="1400" dirty="0" smtClean="0">
                <a:solidFill>
                  <a:srgbClr val="000000"/>
                </a:solidFill>
              </a:rPr>
              <a:t>确定</a:t>
            </a:r>
            <a:r>
              <a:rPr lang="zh-CN" altLang="en-US" sz="1400" dirty="0">
                <a:solidFill>
                  <a:srgbClr val="000000"/>
                </a:solidFill>
              </a:rPr>
              <a:t>输入变量与目标变量间的回归</a:t>
            </a:r>
            <a:r>
              <a:rPr lang="zh-CN" altLang="en-US" sz="1400" dirty="0" smtClean="0">
                <a:solidFill>
                  <a:srgbClr val="000000"/>
                </a:solidFill>
              </a:rPr>
              <a:t>模型，即</a:t>
            </a:r>
            <a:r>
              <a:rPr lang="zh-CN" altLang="en-US" sz="1400" dirty="0">
                <a:solidFill>
                  <a:srgbClr val="000000"/>
                </a:solidFill>
              </a:rPr>
              <a:t>变量间相关关系的数学</a:t>
            </a:r>
            <a:r>
              <a:rPr lang="zh-CN" altLang="en-US" sz="1400" dirty="0" smtClean="0">
                <a:solidFill>
                  <a:srgbClr val="000000"/>
                </a:solidFill>
              </a:rPr>
              <a:t>表达式</a:t>
            </a:r>
            <a:endParaRPr lang="en-US" altLang="zh-CN" sz="1400" dirty="0">
              <a:solidFill>
                <a:srgbClr val="000000"/>
              </a:solidFill>
            </a:endParaRPr>
          </a:p>
          <a:p>
            <a:pPr lvl="1"/>
            <a:r>
              <a:rPr lang="zh-CN" altLang="en-US" sz="1400" dirty="0" smtClean="0">
                <a:solidFill>
                  <a:srgbClr val="000000"/>
                </a:solidFill>
              </a:rPr>
              <a:t>根据</a:t>
            </a:r>
            <a:r>
              <a:rPr lang="zh-CN" altLang="en-US" sz="1400" dirty="0">
                <a:solidFill>
                  <a:srgbClr val="000000"/>
                </a:solidFill>
              </a:rPr>
              <a:t>样本估计并检验回归模型及未知</a:t>
            </a:r>
            <a:r>
              <a:rPr lang="zh-CN" altLang="en-US" sz="1400" dirty="0" smtClean="0">
                <a:solidFill>
                  <a:srgbClr val="000000"/>
                </a:solidFill>
              </a:rPr>
              <a:t>参数</a:t>
            </a:r>
            <a:endParaRPr lang="en-US" altLang="zh-CN" sz="1400" dirty="0">
              <a:solidFill>
                <a:srgbClr val="000000"/>
              </a:solidFill>
            </a:endParaRPr>
          </a:p>
          <a:p>
            <a:pPr lvl="1"/>
            <a:r>
              <a:rPr lang="zh-CN" altLang="en-US" sz="1400" dirty="0" smtClean="0">
                <a:solidFill>
                  <a:srgbClr val="000000"/>
                </a:solidFill>
              </a:rPr>
              <a:t>从众</a:t>
            </a:r>
            <a:r>
              <a:rPr lang="zh-CN" altLang="en-US" sz="1400" dirty="0">
                <a:solidFill>
                  <a:srgbClr val="000000"/>
                </a:solidFill>
              </a:rPr>
              <a:t>多的输入变量</a:t>
            </a:r>
            <a:r>
              <a:rPr lang="zh-CN" altLang="en-US" sz="1400" dirty="0" smtClean="0">
                <a:solidFill>
                  <a:srgbClr val="000000"/>
                </a:solidFill>
              </a:rPr>
              <a:t>中，判断</a:t>
            </a:r>
            <a:r>
              <a:rPr lang="zh-CN" altLang="en-US" sz="1400" dirty="0">
                <a:solidFill>
                  <a:srgbClr val="000000"/>
                </a:solidFill>
              </a:rPr>
              <a:t>哪些变量对目标变量的影响是显著</a:t>
            </a:r>
            <a:r>
              <a:rPr lang="zh-CN" altLang="en-US" sz="1400" dirty="0" smtClean="0">
                <a:solidFill>
                  <a:srgbClr val="000000"/>
                </a:solidFill>
              </a:rPr>
              <a:t>的</a:t>
            </a:r>
            <a:endParaRPr lang="en-US" altLang="zh-CN" sz="1400" dirty="0">
              <a:solidFill>
                <a:srgbClr val="000000"/>
              </a:solidFill>
            </a:endParaRPr>
          </a:p>
          <a:p>
            <a:pPr lvl="1"/>
            <a:r>
              <a:rPr lang="zh-CN" altLang="en-US" sz="1400" dirty="0" smtClean="0">
                <a:solidFill>
                  <a:srgbClr val="000000"/>
                </a:solidFill>
              </a:rPr>
              <a:t>根据</a:t>
            </a:r>
            <a:r>
              <a:rPr lang="zh-CN" altLang="en-US" sz="1400" dirty="0">
                <a:solidFill>
                  <a:srgbClr val="000000"/>
                </a:solidFill>
              </a:rPr>
              <a:t>输入变量的已知值来估计目标变量的平均值并给出预测</a:t>
            </a:r>
            <a:r>
              <a:rPr lang="zh-CN" altLang="en-US" sz="1400" dirty="0" smtClean="0">
                <a:solidFill>
                  <a:srgbClr val="000000"/>
                </a:solidFill>
              </a:rPr>
              <a:t>精度</a:t>
            </a:r>
            <a:endParaRPr lang="en-US" altLang="zh-CN" sz="1400" dirty="0">
              <a:solidFill>
                <a:srgbClr val="000000"/>
              </a:solidFill>
            </a:endParaRPr>
          </a:p>
          <a:p>
            <a:pPr marL="342900" lvl="1" indent="-342900">
              <a:buFont typeface="Arial" panose="020B0604020202020204" pitchFamily="34" charset="0"/>
              <a:buChar char="•"/>
            </a:pPr>
            <a:r>
              <a:rPr lang="zh-CN" altLang="en-US" sz="1800" dirty="0">
                <a:solidFill>
                  <a:srgbClr val="000000"/>
                </a:solidFill>
              </a:rPr>
              <a:t>线性回归的类型包括简单线性回归和多元</a:t>
            </a:r>
            <a:r>
              <a:rPr lang="zh-CN" altLang="en-US" sz="1800" dirty="0" smtClean="0">
                <a:solidFill>
                  <a:srgbClr val="000000"/>
                </a:solidFill>
              </a:rPr>
              <a:t>线性回归</a:t>
            </a:r>
            <a:endParaRPr lang="en-US" altLang="zh-CN" sz="1800" dirty="0" smtClean="0">
              <a:solidFill>
                <a:srgbClr val="000000"/>
              </a:solidFill>
            </a:endParaRPr>
          </a:p>
          <a:p>
            <a:pPr marL="742950" lvl="2" indent="-342900"/>
            <a:r>
              <a:rPr lang="zh-CN" altLang="en-US" sz="1400" dirty="0" smtClean="0">
                <a:solidFill>
                  <a:srgbClr val="000000"/>
                </a:solidFill>
              </a:rPr>
              <a:t>简单</a:t>
            </a:r>
            <a:r>
              <a:rPr lang="zh-CN" altLang="en-US" sz="1400" dirty="0">
                <a:solidFill>
                  <a:srgbClr val="000000"/>
                </a:solidFill>
              </a:rPr>
              <a:t>线性回归使用一个</a:t>
            </a:r>
            <a:r>
              <a:rPr lang="zh-CN" altLang="en-US" sz="1400" dirty="0" smtClean="0">
                <a:solidFill>
                  <a:srgbClr val="000000"/>
                </a:solidFill>
              </a:rPr>
              <a:t>自变量，通过</a:t>
            </a:r>
            <a:r>
              <a:rPr lang="zh-CN" altLang="en-US" sz="1400" dirty="0">
                <a:solidFill>
                  <a:srgbClr val="000000"/>
                </a:solidFill>
              </a:rPr>
              <a:t>拟合最佳线性关系来预测</a:t>
            </a:r>
            <a:r>
              <a:rPr lang="zh-CN" altLang="en-US" sz="1400" dirty="0" smtClean="0">
                <a:solidFill>
                  <a:srgbClr val="000000"/>
                </a:solidFill>
              </a:rPr>
              <a:t>因变量</a:t>
            </a:r>
            <a:endParaRPr lang="en-US" altLang="zh-CN" sz="1400" dirty="0" smtClean="0">
              <a:solidFill>
                <a:srgbClr val="000000"/>
              </a:solidFill>
            </a:endParaRPr>
          </a:p>
          <a:p>
            <a:pPr marL="742950" lvl="2" indent="-342900"/>
            <a:r>
              <a:rPr lang="zh-CN" altLang="en-US" sz="1400" dirty="0" smtClean="0">
                <a:solidFill>
                  <a:srgbClr val="000000"/>
                </a:solidFill>
              </a:rPr>
              <a:t>多元</a:t>
            </a:r>
            <a:r>
              <a:rPr lang="zh-CN" altLang="en-US" sz="1400" dirty="0">
                <a:solidFill>
                  <a:srgbClr val="000000"/>
                </a:solidFill>
              </a:rPr>
              <a:t>线性回归使用多个独立</a:t>
            </a:r>
            <a:r>
              <a:rPr lang="zh-CN" altLang="en-US" sz="1400" dirty="0" smtClean="0">
                <a:solidFill>
                  <a:srgbClr val="000000"/>
                </a:solidFill>
              </a:rPr>
              <a:t>变量，通过</a:t>
            </a:r>
            <a:r>
              <a:rPr lang="zh-CN" altLang="en-US" sz="1400" dirty="0">
                <a:solidFill>
                  <a:srgbClr val="000000"/>
                </a:solidFill>
              </a:rPr>
              <a:t>拟合最佳线性关系来预测因变量</a:t>
            </a:r>
            <a:endParaRPr lang="en-US" altLang="zh-CN" sz="1400" dirty="0">
              <a:solidFill>
                <a:srgbClr val="000000"/>
              </a:solidFill>
            </a:endParaRPr>
          </a:p>
        </p:txBody>
      </p:sp>
    </p:spTree>
    <p:extLst>
      <p:ext uri="{BB962C8B-B14F-4D97-AF65-F5344CB8AC3E}">
        <p14:creationId xmlns:p14="http://schemas.microsoft.com/office/powerpoint/2010/main" val="13661279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62814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一元线性回归</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t>一元线性回归是描述两个变量之间线性相关关系的最简单的回归模型，如下图。在散点图中两个变量呈线性关系。一元线性回归模型表示为              </a:t>
            </a:r>
            <a:r>
              <a:rPr lang="zh-CN" altLang="en-US" sz="1600" dirty="0" smtClean="0"/>
              <a:t>    ，</a:t>
            </a:r>
            <a:r>
              <a:rPr lang="zh-CN" altLang="en-US" sz="1600" dirty="0"/>
              <a:t>其中</a:t>
            </a:r>
            <a:r>
              <a:rPr lang="en-US" altLang="zh-CN" sz="1600" i="1" dirty="0"/>
              <a:t>a</a:t>
            </a:r>
            <a:r>
              <a:rPr lang="zh-CN" altLang="en-US" sz="1600" dirty="0"/>
              <a:t>和</a:t>
            </a:r>
            <a:r>
              <a:rPr lang="en-US" altLang="zh-CN" sz="1600" i="1" dirty="0"/>
              <a:t>b</a:t>
            </a:r>
            <a:r>
              <a:rPr lang="zh-CN" altLang="en-US" sz="1600" dirty="0"/>
              <a:t>是系数， 是随机变量。在这个线性模型中，自变量</a:t>
            </a:r>
            <a:r>
              <a:rPr lang="en-US" altLang="zh-CN" sz="1600" dirty="0"/>
              <a:t>x</a:t>
            </a:r>
            <a:r>
              <a:rPr lang="zh-CN" altLang="en-US" sz="1600" dirty="0"/>
              <a:t>是非随机变量。随机变量要求服从正态分布。 </a:t>
            </a:r>
          </a:p>
        </p:txBody>
      </p:sp>
      <p:pic>
        <p:nvPicPr>
          <p:cNvPr id="2" name="图片 1"/>
          <p:cNvPicPr>
            <a:picLocks noChangeAspect="1"/>
          </p:cNvPicPr>
          <p:nvPr/>
        </p:nvPicPr>
        <p:blipFill>
          <a:blip r:embed="rId2"/>
          <a:stretch>
            <a:fillRect/>
          </a:stretch>
        </p:blipFill>
        <p:spPr>
          <a:xfrm>
            <a:off x="5882461" y="1265238"/>
            <a:ext cx="853619" cy="294121"/>
          </a:xfrm>
          <a:prstGeom prst="rect">
            <a:avLst/>
          </a:prstGeom>
        </p:spPr>
      </p:pic>
      <p:pic>
        <p:nvPicPr>
          <p:cNvPr id="3" name="图片 2"/>
          <p:cNvPicPr>
            <a:picLocks noChangeAspect="1"/>
          </p:cNvPicPr>
          <p:nvPr/>
        </p:nvPicPr>
        <p:blipFill>
          <a:blip r:embed="rId3"/>
          <a:stretch>
            <a:fillRect/>
          </a:stretch>
        </p:blipFill>
        <p:spPr>
          <a:xfrm>
            <a:off x="1408113" y="2077689"/>
            <a:ext cx="4682134" cy="2438611"/>
          </a:xfrm>
          <a:prstGeom prst="rect">
            <a:avLst/>
          </a:prstGeom>
        </p:spPr>
      </p:pic>
      <p:sp>
        <p:nvSpPr>
          <p:cNvPr id="4" name="矩形 3"/>
          <p:cNvSpPr/>
          <p:nvPr/>
        </p:nvSpPr>
        <p:spPr>
          <a:xfrm>
            <a:off x="4288790" y="3422321"/>
            <a:ext cx="4572000" cy="258532"/>
          </a:xfrm>
          <a:prstGeom prst="rect">
            <a:avLst/>
          </a:prstGeom>
        </p:spPr>
        <p:txBody>
          <a:bodyPr>
            <a:spAutoFit/>
          </a:bodyPr>
          <a:lstStyle/>
          <a:p>
            <a:pPr marL="285750" indent="-285750" eaLnBrk="1" hangingPunct="1">
              <a:lnSpc>
                <a:spcPct val="90000"/>
              </a:lnSpc>
              <a:buFont typeface="Wingdings" panose="05000000000000000000" pitchFamily="2" charset="2"/>
              <a:buChar char="Ø"/>
            </a:pPr>
            <a:r>
              <a:rPr lang="zh-CN" altLang="en-US" sz="1200" b="1" dirty="0">
                <a:latin typeface="Times New Roman" panose="02020603050405020304" pitchFamily="18" charset="0"/>
              </a:rPr>
              <a:t>发现一条穿过数据的线，线上的点使对应数据点的方差最小。</a:t>
            </a:r>
          </a:p>
        </p:txBody>
      </p:sp>
    </p:spTree>
    <p:extLst>
      <p:ext uri="{BB962C8B-B14F-4D97-AF65-F5344CB8AC3E}">
        <p14:creationId xmlns:p14="http://schemas.microsoft.com/office/powerpoint/2010/main" val="2002335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62814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一元线性回归</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660400" y="1134955"/>
            <a:ext cx="6664960" cy="3602146"/>
          </a:xfrm>
          <a:prstGeom prst="rect">
            <a:avLst/>
          </a:prstGeom>
        </p:spPr>
      </p:pic>
    </p:spTree>
    <p:extLst>
      <p:ext uri="{BB962C8B-B14F-4D97-AF65-F5344CB8AC3E}">
        <p14:creationId xmlns:p14="http://schemas.microsoft.com/office/powerpoint/2010/main" val="3346461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71891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线性回归示例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914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已知一个贸易公司某几个月的广告费用和销售额，如下表所示</a:t>
            </a:r>
            <a:endParaRPr lang="en-US" altLang="zh-CN" sz="1800" dirty="0" smtClean="0">
              <a:solidFill>
                <a:srgbClr val="000000"/>
              </a:solidFill>
            </a:endParaRPr>
          </a:p>
          <a:p>
            <a:endParaRPr lang="en-US" altLang="zh-CN" sz="1800" dirty="0" smtClean="0">
              <a:solidFill>
                <a:srgbClr val="000000"/>
              </a:solidFill>
            </a:endParaRPr>
          </a:p>
          <a:p>
            <a:endParaRPr lang="en-US" altLang="zh-CN" sz="1800" dirty="0" smtClean="0">
              <a:solidFill>
                <a:srgbClr val="000000"/>
              </a:solidFill>
            </a:endParaRPr>
          </a:p>
          <a:p>
            <a:r>
              <a:rPr lang="zh-CN" altLang="en-US" sz="1800" dirty="0" smtClean="0">
                <a:solidFill>
                  <a:srgbClr val="000000"/>
                </a:solidFill>
              </a:rPr>
              <a:t>可见随着广告费用的增加，公司的销售额也在增加，但是它们并非绝对的线性关系，而是趋向于平均，如下图所示</a:t>
            </a:r>
            <a:endParaRPr lang="en-US" altLang="zh-CN" sz="1800" dirty="0" smtClean="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r>
              <a:rPr lang="zh-CN" altLang="en-US" sz="1800" dirty="0" smtClean="0">
                <a:solidFill>
                  <a:srgbClr val="000000"/>
                </a:solidFill>
              </a:rPr>
              <a:t>上述线性回归模型的公司为：</a:t>
            </a:r>
            <a:r>
              <a:rPr lang="en-US" altLang="zh-CN" sz="1800" dirty="0" smtClean="0">
                <a:solidFill>
                  <a:srgbClr val="000000"/>
                </a:solidFill>
              </a:rPr>
              <a:t>y=1.38*x+30.6</a:t>
            </a:r>
            <a:r>
              <a:rPr lang="zh-CN" altLang="en-US" sz="1800" dirty="0" smtClean="0">
                <a:solidFill>
                  <a:srgbClr val="000000"/>
                </a:solidFill>
              </a:rPr>
              <a:t>，其中</a:t>
            </a:r>
            <a:r>
              <a:rPr lang="en-US" altLang="zh-CN" sz="1800" dirty="0" smtClean="0">
                <a:solidFill>
                  <a:srgbClr val="000000"/>
                </a:solidFill>
              </a:rPr>
              <a:t>x</a:t>
            </a:r>
            <a:r>
              <a:rPr lang="zh-CN" altLang="en-US" sz="1800" dirty="0" smtClean="0">
                <a:solidFill>
                  <a:srgbClr val="000000"/>
                </a:solidFill>
              </a:rPr>
              <a:t>表示广告费用，</a:t>
            </a:r>
            <a:r>
              <a:rPr lang="en-US" altLang="zh-CN" sz="1800" dirty="0" smtClean="0">
                <a:solidFill>
                  <a:srgbClr val="000000"/>
                </a:solidFill>
              </a:rPr>
              <a:t>y</a:t>
            </a:r>
            <a:r>
              <a:rPr lang="zh-CN" altLang="en-US" sz="1800" dirty="0" smtClean="0">
                <a:solidFill>
                  <a:srgbClr val="000000"/>
                </a:solidFill>
              </a:rPr>
              <a:t>表示销售额，通过线性回归的公式就可以预测企业的销售额了</a:t>
            </a:r>
            <a:endParaRPr lang="en-US" altLang="zh-CN" sz="1400" dirty="0">
              <a:solidFill>
                <a:srgbClr val="00000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3507005473"/>
              </p:ext>
            </p:extLst>
          </p:nvPr>
        </p:nvGraphicFramePr>
        <p:xfrm>
          <a:off x="750891" y="1381539"/>
          <a:ext cx="7717247" cy="507213"/>
        </p:xfrm>
        <a:graphic>
          <a:graphicData uri="http://schemas.openxmlformats.org/drawingml/2006/table">
            <a:tbl>
              <a:tblPr bandRow="1">
                <a:tableStyleId>{5C22544A-7EE6-4342-B048-85BDC9FD1C3A}</a:tableStyleId>
              </a:tblPr>
              <a:tblGrid>
                <a:gridCol w="1104788">
                  <a:extLst>
                    <a:ext uri="{9D8B030D-6E8A-4147-A177-3AD203B41FA5}">
                      <a16:colId xmlns:a16="http://schemas.microsoft.com/office/drawing/2014/main" xmlns="" val="1272459744"/>
                    </a:ext>
                  </a:extLst>
                </a:gridCol>
                <a:gridCol w="382336">
                  <a:extLst>
                    <a:ext uri="{9D8B030D-6E8A-4147-A177-3AD203B41FA5}">
                      <a16:colId xmlns:a16="http://schemas.microsoft.com/office/drawing/2014/main" xmlns="" val="285662863"/>
                    </a:ext>
                  </a:extLst>
                </a:gridCol>
                <a:gridCol w="403035">
                  <a:extLst>
                    <a:ext uri="{9D8B030D-6E8A-4147-A177-3AD203B41FA5}">
                      <a16:colId xmlns:a16="http://schemas.microsoft.com/office/drawing/2014/main" xmlns="" val="2221573605"/>
                    </a:ext>
                  </a:extLst>
                </a:gridCol>
                <a:gridCol w="432844">
                  <a:extLst>
                    <a:ext uri="{9D8B030D-6E8A-4147-A177-3AD203B41FA5}">
                      <a16:colId xmlns:a16="http://schemas.microsoft.com/office/drawing/2014/main" xmlns="" val="3251600397"/>
                    </a:ext>
                  </a:extLst>
                </a:gridCol>
                <a:gridCol w="410065">
                  <a:extLst>
                    <a:ext uri="{9D8B030D-6E8A-4147-A177-3AD203B41FA5}">
                      <a16:colId xmlns:a16="http://schemas.microsoft.com/office/drawing/2014/main" xmlns="" val="3040286907"/>
                    </a:ext>
                  </a:extLst>
                </a:gridCol>
                <a:gridCol w="382336">
                  <a:extLst>
                    <a:ext uri="{9D8B030D-6E8A-4147-A177-3AD203B41FA5}">
                      <a16:colId xmlns:a16="http://schemas.microsoft.com/office/drawing/2014/main" xmlns="" val="4070881217"/>
                    </a:ext>
                  </a:extLst>
                </a:gridCol>
                <a:gridCol w="398673">
                  <a:extLst>
                    <a:ext uri="{9D8B030D-6E8A-4147-A177-3AD203B41FA5}">
                      <a16:colId xmlns:a16="http://schemas.microsoft.com/office/drawing/2014/main" xmlns="" val="3765063788"/>
                    </a:ext>
                  </a:extLst>
                </a:gridCol>
                <a:gridCol w="478412">
                  <a:extLst>
                    <a:ext uri="{9D8B030D-6E8A-4147-A177-3AD203B41FA5}">
                      <a16:colId xmlns:a16="http://schemas.microsoft.com/office/drawing/2014/main" xmlns="" val="2448844677"/>
                    </a:ext>
                  </a:extLst>
                </a:gridCol>
                <a:gridCol w="444238">
                  <a:extLst>
                    <a:ext uri="{9D8B030D-6E8A-4147-A177-3AD203B41FA5}">
                      <a16:colId xmlns:a16="http://schemas.microsoft.com/office/drawing/2014/main" xmlns="" val="2796158181"/>
                    </a:ext>
                  </a:extLst>
                </a:gridCol>
                <a:gridCol w="410065">
                  <a:extLst>
                    <a:ext uri="{9D8B030D-6E8A-4147-A177-3AD203B41FA5}">
                      <a16:colId xmlns:a16="http://schemas.microsoft.com/office/drawing/2014/main" xmlns="" val="1951298369"/>
                    </a:ext>
                  </a:extLst>
                </a:gridCol>
                <a:gridCol w="410065">
                  <a:extLst>
                    <a:ext uri="{9D8B030D-6E8A-4147-A177-3AD203B41FA5}">
                      <a16:colId xmlns:a16="http://schemas.microsoft.com/office/drawing/2014/main" xmlns="" val="3196098215"/>
                    </a:ext>
                  </a:extLst>
                </a:gridCol>
                <a:gridCol w="410065">
                  <a:extLst>
                    <a:ext uri="{9D8B030D-6E8A-4147-A177-3AD203B41FA5}">
                      <a16:colId xmlns:a16="http://schemas.microsoft.com/office/drawing/2014/main" xmlns="" val="50868929"/>
                    </a:ext>
                  </a:extLst>
                </a:gridCol>
                <a:gridCol w="410065">
                  <a:extLst>
                    <a:ext uri="{9D8B030D-6E8A-4147-A177-3AD203B41FA5}">
                      <a16:colId xmlns:a16="http://schemas.microsoft.com/office/drawing/2014/main" xmlns="" val="331525213"/>
                    </a:ext>
                  </a:extLst>
                </a:gridCol>
                <a:gridCol w="410065">
                  <a:extLst>
                    <a:ext uri="{9D8B030D-6E8A-4147-A177-3AD203B41FA5}">
                      <a16:colId xmlns:a16="http://schemas.microsoft.com/office/drawing/2014/main" xmlns="" val="417212133"/>
                    </a:ext>
                  </a:extLst>
                </a:gridCol>
                <a:gridCol w="410065">
                  <a:extLst>
                    <a:ext uri="{9D8B030D-6E8A-4147-A177-3AD203B41FA5}">
                      <a16:colId xmlns:a16="http://schemas.microsoft.com/office/drawing/2014/main" xmlns="" val="2701213556"/>
                    </a:ext>
                  </a:extLst>
                </a:gridCol>
                <a:gridCol w="410065">
                  <a:extLst>
                    <a:ext uri="{9D8B030D-6E8A-4147-A177-3AD203B41FA5}">
                      <a16:colId xmlns:a16="http://schemas.microsoft.com/office/drawing/2014/main" xmlns="" val="2910072414"/>
                    </a:ext>
                  </a:extLst>
                </a:gridCol>
                <a:gridCol w="410065">
                  <a:extLst>
                    <a:ext uri="{9D8B030D-6E8A-4147-A177-3AD203B41FA5}">
                      <a16:colId xmlns:a16="http://schemas.microsoft.com/office/drawing/2014/main" xmlns="" val="1897196327"/>
                    </a:ext>
                  </a:extLst>
                </a:gridCol>
              </a:tblGrid>
              <a:tr h="138831">
                <a:tc>
                  <a:txBody>
                    <a:bodyPr/>
                    <a:lstStyle/>
                    <a:p>
                      <a:r>
                        <a:rPr lang="zh-CN" altLang="en-US" sz="900" dirty="0" smtClean="0"/>
                        <a:t>广告费（万元）</a:t>
                      </a:r>
                      <a:endParaRPr lang="zh-CN" altLang="en-US" sz="900" dirty="0"/>
                    </a:p>
                  </a:txBody>
                  <a:tcPr/>
                </a:tc>
                <a:tc>
                  <a:txBody>
                    <a:bodyPr/>
                    <a:lstStyle/>
                    <a:p>
                      <a:r>
                        <a:rPr lang="en-US" altLang="zh-CN" sz="900" dirty="0" smtClean="0"/>
                        <a:t>10</a:t>
                      </a:r>
                      <a:endParaRPr lang="zh-CN" altLang="en-US" sz="900" dirty="0"/>
                    </a:p>
                  </a:txBody>
                  <a:tcPr/>
                </a:tc>
                <a:tc>
                  <a:txBody>
                    <a:bodyPr/>
                    <a:lstStyle/>
                    <a:p>
                      <a:r>
                        <a:rPr lang="en-US" altLang="zh-CN" sz="900" dirty="0" smtClean="0"/>
                        <a:t>13</a:t>
                      </a:r>
                      <a:endParaRPr lang="zh-CN" altLang="en-US" sz="900" dirty="0"/>
                    </a:p>
                  </a:txBody>
                  <a:tcPr/>
                </a:tc>
                <a:tc>
                  <a:txBody>
                    <a:bodyPr/>
                    <a:lstStyle/>
                    <a:p>
                      <a:r>
                        <a:rPr lang="en-US" altLang="zh-CN" sz="900" dirty="0" smtClean="0"/>
                        <a:t>22</a:t>
                      </a:r>
                      <a:endParaRPr lang="zh-CN" altLang="en-US" sz="900" dirty="0"/>
                    </a:p>
                  </a:txBody>
                  <a:tcPr/>
                </a:tc>
                <a:tc>
                  <a:txBody>
                    <a:bodyPr/>
                    <a:lstStyle/>
                    <a:p>
                      <a:r>
                        <a:rPr lang="en-US" altLang="zh-CN" sz="900" dirty="0" smtClean="0"/>
                        <a:t>37</a:t>
                      </a:r>
                      <a:endParaRPr lang="zh-CN" altLang="en-US" sz="900" dirty="0"/>
                    </a:p>
                  </a:txBody>
                  <a:tcPr/>
                </a:tc>
                <a:tc>
                  <a:txBody>
                    <a:bodyPr/>
                    <a:lstStyle/>
                    <a:p>
                      <a:r>
                        <a:rPr lang="en-US" altLang="zh-CN" sz="900" dirty="0" smtClean="0"/>
                        <a:t>45</a:t>
                      </a:r>
                      <a:endParaRPr lang="zh-CN" altLang="en-US" sz="900" dirty="0"/>
                    </a:p>
                  </a:txBody>
                  <a:tcPr/>
                </a:tc>
                <a:tc>
                  <a:txBody>
                    <a:bodyPr/>
                    <a:lstStyle/>
                    <a:p>
                      <a:r>
                        <a:rPr lang="en-US" altLang="zh-CN" sz="900" dirty="0" smtClean="0"/>
                        <a:t>48</a:t>
                      </a:r>
                      <a:endParaRPr lang="zh-CN" altLang="en-US" sz="900" dirty="0"/>
                    </a:p>
                  </a:txBody>
                  <a:tcPr/>
                </a:tc>
                <a:tc>
                  <a:txBody>
                    <a:bodyPr/>
                    <a:lstStyle/>
                    <a:p>
                      <a:r>
                        <a:rPr lang="en-US" altLang="zh-CN" sz="900" dirty="0" smtClean="0"/>
                        <a:t>59</a:t>
                      </a:r>
                      <a:endParaRPr lang="zh-CN" altLang="en-US" sz="900" dirty="0"/>
                    </a:p>
                  </a:txBody>
                  <a:tcPr/>
                </a:tc>
                <a:tc>
                  <a:txBody>
                    <a:bodyPr/>
                    <a:lstStyle/>
                    <a:p>
                      <a:r>
                        <a:rPr lang="en-US" altLang="zh-CN" sz="900" dirty="0" smtClean="0"/>
                        <a:t>65</a:t>
                      </a:r>
                      <a:endParaRPr lang="zh-CN" altLang="en-US" sz="900" dirty="0"/>
                    </a:p>
                  </a:txBody>
                  <a:tcPr/>
                </a:tc>
                <a:tc>
                  <a:txBody>
                    <a:bodyPr/>
                    <a:lstStyle/>
                    <a:p>
                      <a:r>
                        <a:rPr lang="en-US" altLang="zh-CN" sz="900" dirty="0" smtClean="0"/>
                        <a:t>66</a:t>
                      </a:r>
                      <a:endParaRPr lang="zh-CN" altLang="en-US" sz="900" dirty="0"/>
                    </a:p>
                  </a:txBody>
                  <a:tcPr/>
                </a:tc>
                <a:tc>
                  <a:txBody>
                    <a:bodyPr/>
                    <a:lstStyle/>
                    <a:p>
                      <a:r>
                        <a:rPr lang="en-US" altLang="zh-CN" sz="900" dirty="0" smtClean="0"/>
                        <a:t>68</a:t>
                      </a:r>
                      <a:endParaRPr lang="zh-CN" altLang="en-US" sz="900" dirty="0"/>
                    </a:p>
                  </a:txBody>
                  <a:tcPr/>
                </a:tc>
                <a:tc>
                  <a:txBody>
                    <a:bodyPr/>
                    <a:lstStyle/>
                    <a:p>
                      <a:r>
                        <a:rPr lang="en-US" altLang="zh-CN" sz="900" dirty="0" smtClean="0"/>
                        <a:t>68</a:t>
                      </a:r>
                      <a:endParaRPr lang="zh-CN" altLang="en-US" sz="900" dirty="0"/>
                    </a:p>
                  </a:txBody>
                  <a:tcPr/>
                </a:tc>
                <a:tc>
                  <a:txBody>
                    <a:bodyPr/>
                    <a:lstStyle/>
                    <a:p>
                      <a:r>
                        <a:rPr lang="en-US" altLang="zh-CN" sz="900" dirty="0" smtClean="0"/>
                        <a:t>71</a:t>
                      </a:r>
                      <a:endParaRPr lang="zh-CN" altLang="en-US" sz="900" dirty="0"/>
                    </a:p>
                  </a:txBody>
                  <a:tcPr/>
                </a:tc>
                <a:tc>
                  <a:txBody>
                    <a:bodyPr/>
                    <a:lstStyle/>
                    <a:p>
                      <a:r>
                        <a:rPr lang="en-US" altLang="zh-CN" sz="900" dirty="0" smtClean="0"/>
                        <a:t>84</a:t>
                      </a:r>
                      <a:endParaRPr lang="zh-CN" altLang="en-US" sz="900" dirty="0"/>
                    </a:p>
                  </a:txBody>
                  <a:tcPr/>
                </a:tc>
                <a:tc>
                  <a:txBody>
                    <a:bodyPr/>
                    <a:lstStyle/>
                    <a:p>
                      <a:r>
                        <a:rPr lang="en-US" altLang="zh-CN" sz="900" dirty="0" smtClean="0"/>
                        <a:t>88</a:t>
                      </a:r>
                      <a:endParaRPr lang="zh-CN" altLang="en-US" sz="900" dirty="0"/>
                    </a:p>
                  </a:txBody>
                  <a:tcPr/>
                </a:tc>
                <a:tc>
                  <a:txBody>
                    <a:bodyPr/>
                    <a:lstStyle/>
                    <a:p>
                      <a:r>
                        <a:rPr lang="en-US" altLang="zh-CN" sz="900" dirty="0" smtClean="0"/>
                        <a:t>89</a:t>
                      </a:r>
                      <a:endParaRPr lang="zh-CN" altLang="en-US" sz="900" dirty="0"/>
                    </a:p>
                  </a:txBody>
                  <a:tcPr/>
                </a:tc>
                <a:tc>
                  <a:txBody>
                    <a:bodyPr/>
                    <a:lstStyle/>
                    <a:p>
                      <a:r>
                        <a:rPr lang="en-US" altLang="zh-CN" sz="900" dirty="0" smtClean="0"/>
                        <a:t>89</a:t>
                      </a:r>
                      <a:endParaRPr lang="zh-CN" altLang="en-US" sz="900" dirty="0"/>
                    </a:p>
                  </a:txBody>
                  <a:tcPr/>
                </a:tc>
                <a:extLst>
                  <a:ext uri="{0D108BD9-81ED-4DB2-BD59-A6C34878D82A}">
                    <a16:rowId xmlns:a16="http://schemas.microsoft.com/office/drawing/2014/main" xmlns="" val="1512338547"/>
                  </a:ext>
                </a:extLst>
              </a:tr>
              <a:tr h="278613">
                <a:tc>
                  <a:txBody>
                    <a:bodyPr/>
                    <a:lstStyle/>
                    <a:p>
                      <a:r>
                        <a:rPr lang="zh-CN" altLang="en-US" sz="900" dirty="0" smtClean="0"/>
                        <a:t>销售额（万元）</a:t>
                      </a:r>
                      <a:endParaRPr lang="zh-CN" altLang="en-US" sz="900" dirty="0"/>
                    </a:p>
                  </a:txBody>
                  <a:tcPr/>
                </a:tc>
                <a:tc>
                  <a:txBody>
                    <a:bodyPr/>
                    <a:lstStyle/>
                    <a:p>
                      <a:r>
                        <a:rPr lang="en-US" altLang="zh-CN" sz="900" dirty="0" smtClean="0"/>
                        <a:t>19</a:t>
                      </a:r>
                      <a:endParaRPr lang="zh-CN" altLang="en-US" sz="900" dirty="0"/>
                    </a:p>
                  </a:txBody>
                  <a:tcPr/>
                </a:tc>
                <a:tc>
                  <a:txBody>
                    <a:bodyPr/>
                    <a:lstStyle/>
                    <a:p>
                      <a:r>
                        <a:rPr lang="en-US" altLang="zh-CN" sz="900" dirty="0" smtClean="0"/>
                        <a:t>60</a:t>
                      </a:r>
                      <a:endParaRPr lang="zh-CN" altLang="en-US" sz="900" dirty="0"/>
                    </a:p>
                  </a:txBody>
                  <a:tcPr/>
                </a:tc>
                <a:tc>
                  <a:txBody>
                    <a:bodyPr/>
                    <a:lstStyle/>
                    <a:p>
                      <a:r>
                        <a:rPr lang="en-US" altLang="zh-CN" sz="900" dirty="0" smtClean="0"/>
                        <a:t>71</a:t>
                      </a:r>
                      <a:endParaRPr lang="zh-CN" altLang="en-US" sz="900" dirty="0"/>
                    </a:p>
                  </a:txBody>
                  <a:tcPr/>
                </a:tc>
                <a:tc>
                  <a:txBody>
                    <a:bodyPr/>
                    <a:lstStyle/>
                    <a:p>
                      <a:r>
                        <a:rPr lang="en-US" altLang="zh-CN" sz="900" dirty="0" smtClean="0"/>
                        <a:t>74</a:t>
                      </a:r>
                      <a:endParaRPr lang="zh-CN" altLang="en-US" sz="900" dirty="0"/>
                    </a:p>
                  </a:txBody>
                  <a:tcPr/>
                </a:tc>
                <a:tc>
                  <a:txBody>
                    <a:bodyPr/>
                    <a:lstStyle/>
                    <a:p>
                      <a:r>
                        <a:rPr lang="en-US" altLang="zh-CN" sz="900" dirty="0" smtClean="0"/>
                        <a:t>69</a:t>
                      </a:r>
                      <a:endParaRPr lang="zh-CN" altLang="en-US" sz="900" dirty="0"/>
                    </a:p>
                  </a:txBody>
                  <a:tcPr/>
                </a:tc>
                <a:tc>
                  <a:txBody>
                    <a:bodyPr/>
                    <a:lstStyle/>
                    <a:p>
                      <a:r>
                        <a:rPr lang="en-US" altLang="zh-CN" sz="900" dirty="0" smtClean="0"/>
                        <a:t>89</a:t>
                      </a:r>
                      <a:endParaRPr lang="zh-CN" altLang="en-US" sz="900" dirty="0"/>
                    </a:p>
                  </a:txBody>
                  <a:tcPr/>
                </a:tc>
                <a:tc>
                  <a:txBody>
                    <a:bodyPr/>
                    <a:lstStyle/>
                    <a:p>
                      <a:r>
                        <a:rPr lang="en-US" altLang="zh-CN" sz="900" dirty="0" smtClean="0"/>
                        <a:t>146</a:t>
                      </a:r>
                      <a:endParaRPr lang="zh-CN" altLang="en-US" sz="900" dirty="0"/>
                    </a:p>
                  </a:txBody>
                  <a:tcPr/>
                </a:tc>
                <a:tc>
                  <a:txBody>
                    <a:bodyPr/>
                    <a:lstStyle/>
                    <a:p>
                      <a:r>
                        <a:rPr lang="en-US" altLang="zh-CN" sz="900" dirty="0" smtClean="0"/>
                        <a:t>130</a:t>
                      </a:r>
                      <a:endParaRPr lang="zh-CN" altLang="en-US" sz="900" dirty="0"/>
                    </a:p>
                  </a:txBody>
                  <a:tcPr/>
                </a:tc>
                <a:tc>
                  <a:txBody>
                    <a:bodyPr/>
                    <a:lstStyle/>
                    <a:p>
                      <a:r>
                        <a:rPr lang="en-US" altLang="zh-CN" sz="900" dirty="0" smtClean="0"/>
                        <a:t>153</a:t>
                      </a:r>
                      <a:endParaRPr lang="zh-CN" altLang="en-US" sz="900" dirty="0"/>
                    </a:p>
                  </a:txBody>
                  <a:tcPr/>
                </a:tc>
                <a:tc>
                  <a:txBody>
                    <a:bodyPr/>
                    <a:lstStyle/>
                    <a:p>
                      <a:r>
                        <a:rPr lang="en-US" altLang="zh-CN" sz="900" dirty="0" smtClean="0"/>
                        <a:t>144</a:t>
                      </a:r>
                      <a:endParaRPr lang="zh-CN" altLang="en-US" sz="900" dirty="0"/>
                    </a:p>
                  </a:txBody>
                  <a:tcPr/>
                </a:tc>
                <a:tc>
                  <a:txBody>
                    <a:bodyPr/>
                    <a:lstStyle/>
                    <a:p>
                      <a:r>
                        <a:rPr lang="en-US" altLang="zh-CN" sz="900" dirty="0" smtClean="0"/>
                        <a:t>128</a:t>
                      </a:r>
                      <a:endParaRPr lang="zh-CN" altLang="en-US" sz="900" dirty="0"/>
                    </a:p>
                  </a:txBody>
                  <a:tcPr/>
                </a:tc>
                <a:tc>
                  <a:txBody>
                    <a:bodyPr/>
                    <a:lstStyle/>
                    <a:p>
                      <a:r>
                        <a:rPr lang="en-US" altLang="zh-CN" sz="900" dirty="0" smtClean="0"/>
                        <a:t>123</a:t>
                      </a:r>
                      <a:endParaRPr lang="zh-CN" altLang="en-US" sz="900" dirty="0"/>
                    </a:p>
                  </a:txBody>
                  <a:tcPr/>
                </a:tc>
                <a:tc>
                  <a:txBody>
                    <a:bodyPr/>
                    <a:lstStyle/>
                    <a:p>
                      <a:r>
                        <a:rPr lang="en-US" altLang="zh-CN" sz="900" dirty="0" smtClean="0"/>
                        <a:t>127</a:t>
                      </a:r>
                      <a:endParaRPr lang="zh-CN" altLang="en-US" sz="900" dirty="0"/>
                    </a:p>
                  </a:txBody>
                  <a:tcPr/>
                </a:tc>
                <a:tc>
                  <a:txBody>
                    <a:bodyPr/>
                    <a:lstStyle/>
                    <a:p>
                      <a:r>
                        <a:rPr lang="en-US" altLang="zh-CN" sz="900" dirty="0" smtClean="0"/>
                        <a:t>125</a:t>
                      </a:r>
                      <a:endParaRPr lang="zh-CN" altLang="en-US" sz="900" dirty="0"/>
                    </a:p>
                  </a:txBody>
                  <a:tcPr/>
                </a:tc>
                <a:tc>
                  <a:txBody>
                    <a:bodyPr/>
                    <a:lstStyle/>
                    <a:p>
                      <a:r>
                        <a:rPr lang="en-US" altLang="zh-CN" sz="900" dirty="0" smtClean="0"/>
                        <a:t>154</a:t>
                      </a:r>
                      <a:endParaRPr lang="zh-CN" altLang="en-US" sz="900" dirty="0"/>
                    </a:p>
                  </a:txBody>
                  <a:tcPr/>
                </a:tc>
                <a:tc>
                  <a:txBody>
                    <a:bodyPr/>
                    <a:lstStyle/>
                    <a:p>
                      <a:r>
                        <a:rPr lang="en-US" altLang="zh-CN" sz="900" dirty="0" smtClean="0"/>
                        <a:t>150</a:t>
                      </a:r>
                      <a:endParaRPr lang="zh-CN" altLang="en-US" sz="900" dirty="0"/>
                    </a:p>
                  </a:txBody>
                  <a:tcPr/>
                </a:tc>
                <a:extLst>
                  <a:ext uri="{0D108BD9-81ED-4DB2-BD59-A6C34878D82A}">
                    <a16:rowId xmlns:a16="http://schemas.microsoft.com/office/drawing/2014/main" xmlns="" val="3205734379"/>
                  </a:ext>
                </a:extLst>
              </a:tr>
            </a:tbl>
          </a:graphicData>
        </a:graphic>
      </p:graphicFrame>
      <p:pic>
        <p:nvPicPr>
          <p:cNvPr id="10" name="Picture 413"/>
          <p:cNvPicPr/>
          <p:nvPr/>
        </p:nvPicPr>
        <p:blipFill>
          <a:blip r:embed="rId2"/>
          <a:stretch>
            <a:fillRect/>
          </a:stretch>
        </p:blipFill>
        <p:spPr>
          <a:xfrm>
            <a:off x="3287609" y="2583150"/>
            <a:ext cx="2367755" cy="1666268"/>
          </a:xfrm>
          <a:prstGeom prst="rect">
            <a:avLst/>
          </a:prstGeom>
        </p:spPr>
      </p:pic>
    </p:spTree>
    <p:extLst>
      <p:ext uri="{BB962C8B-B14F-4D97-AF65-F5344CB8AC3E}">
        <p14:creationId xmlns:p14="http://schemas.microsoft.com/office/powerpoint/2010/main" val="33822077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8694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多元线性回归（</a:t>
            </a:r>
            <a:r>
              <a:rPr kumimoji="0" lang="en-US" altLang="zh-CN" dirty="0" smtClean="0"/>
              <a:t>1</a:t>
            </a:r>
            <a:r>
              <a:rPr kumimoji="0" lang="zh-CN" altLang="en-US" dirty="0" smtClean="0"/>
              <a:t>））</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700088" y="1308100"/>
            <a:ext cx="6390640" cy="2079180"/>
          </a:xfrm>
          <a:prstGeom prst="rect">
            <a:avLst/>
          </a:prstGeom>
        </p:spPr>
      </p:pic>
    </p:spTree>
    <p:extLst>
      <p:ext uri="{BB962C8B-B14F-4D97-AF65-F5344CB8AC3E}">
        <p14:creationId xmlns:p14="http://schemas.microsoft.com/office/powerpoint/2010/main" val="30063209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1074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多元线性回归（</a:t>
            </a:r>
            <a:r>
              <a:rPr kumimoji="0" lang="en-US" altLang="zh-CN" dirty="0" smtClean="0"/>
              <a:t>2</a:t>
            </a:r>
            <a:r>
              <a:rPr kumimoji="0" lang="zh-CN" altLang="en-US" dirty="0" smtClean="0"/>
              <a:t>）</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596900" y="1194478"/>
            <a:ext cx="5881682" cy="2227727"/>
          </a:xfrm>
          <a:prstGeom prst="rect">
            <a:avLst/>
          </a:prstGeom>
        </p:spPr>
      </p:pic>
    </p:spTree>
    <p:extLst>
      <p:ext uri="{BB962C8B-B14F-4D97-AF65-F5344CB8AC3E}">
        <p14:creationId xmlns:p14="http://schemas.microsoft.com/office/powerpoint/2010/main" val="9510105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99898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多元线性回归（</a:t>
            </a:r>
            <a:r>
              <a:rPr kumimoji="0" lang="en-US" altLang="zh-CN" dirty="0" smtClean="0"/>
              <a:t>3</a:t>
            </a:r>
            <a:r>
              <a:rPr kumimoji="0" lang="zh-CN" altLang="en-US" dirty="0" smtClean="0"/>
              <a:t>）</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750888" y="1207389"/>
            <a:ext cx="6347587" cy="3193860"/>
          </a:xfrm>
          <a:prstGeom prst="rect">
            <a:avLst/>
          </a:prstGeom>
        </p:spPr>
      </p:pic>
    </p:spTree>
    <p:extLst>
      <p:ext uri="{BB962C8B-B14F-4D97-AF65-F5344CB8AC3E}">
        <p14:creationId xmlns:p14="http://schemas.microsoft.com/office/powerpoint/2010/main" val="3679277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章节结构</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统计分析</a:t>
            </a:r>
            <a:endParaRPr lang="en-US" altLang="zh-CN" sz="1800" dirty="0" smtClean="0">
              <a:solidFill>
                <a:srgbClr val="000000"/>
              </a:solidFill>
            </a:endParaRPr>
          </a:p>
          <a:p>
            <a:pPr lvl="1"/>
            <a:r>
              <a:rPr lang="zh-CN" altLang="en-US" sz="1400" dirty="0">
                <a:solidFill>
                  <a:srgbClr val="000000"/>
                </a:solidFill>
              </a:rPr>
              <a:t>统计</a:t>
            </a:r>
            <a:r>
              <a:rPr lang="zh-CN" altLang="en-US" sz="1400" dirty="0" smtClean="0">
                <a:solidFill>
                  <a:srgbClr val="000000"/>
                </a:solidFill>
              </a:rPr>
              <a:t>基础</a:t>
            </a:r>
            <a:endParaRPr lang="en-US" altLang="zh-CN" sz="1400" dirty="0" smtClean="0">
              <a:solidFill>
                <a:srgbClr val="000000"/>
              </a:solidFill>
            </a:endParaRPr>
          </a:p>
          <a:p>
            <a:pPr lvl="1"/>
            <a:r>
              <a:rPr lang="zh-CN" altLang="en-US" sz="1400" dirty="0" smtClean="0">
                <a:solidFill>
                  <a:srgbClr val="000000"/>
                </a:solidFill>
              </a:rPr>
              <a:t>常见概率分布</a:t>
            </a:r>
            <a:endParaRPr lang="en-US" altLang="zh-CN" sz="1400" dirty="0" smtClean="0">
              <a:solidFill>
                <a:srgbClr val="000000"/>
              </a:solidFill>
            </a:endParaRPr>
          </a:p>
          <a:p>
            <a:pPr lvl="1"/>
            <a:r>
              <a:rPr lang="zh-CN" altLang="en-US" sz="1400" dirty="0" smtClean="0">
                <a:solidFill>
                  <a:srgbClr val="000000"/>
                </a:solidFill>
              </a:rPr>
              <a:t>参数估计</a:t>
            </a:r>
            <a:endParaRPr lang="en-US" altLang="zh-CN" sz="1400" dirty="0" smtClean="0">
              <a:solidFill>
                <a:srgbClr val="000000"/>
              </a:solidFill>
            </a:endParaRPr>
          </a:p>
          <a:p>
            <a:pPr lvl="1"/>
            <a:r>
              <a:rPr lang="zh-CN" altLang="en-US" sz="1400" dirty="0" smtClean="0">
                <a:solidFill>
                  <a:srgbClr val="000000"/>
                </a:solidFill>
              </a:rPr>
              <a:t>假设检验</a:t>
            </a:r>
            <a:endParaRPr lang="en-US" altLang="zh-CN" sz="1400" dirty="0" smtClean="0">
              <a:solidFill>
                <a:srgbClr val="000000"/>
              </a:solidFill>
            </a:endParaRPr>
          </a:p>
          <a:p>
            <a:pPr lvl="1"/>
            <a:r>
              <a:rPr lang="zh-CN" altLang="en-US" sz="1400" dirty="0" smtClean="0">
                <a:solidFill>
                  <a:srgbClr val="000000"/>
                </a:solidFill>
              </a:rPr>
              <a:t>线性回归</a:t>
            </a:r>
            <a:endParaRPr lang="en-US" altLang="zh-CN" sz="1400" dirty="0" smtClean="0">
              <a:solidFill>
                <a:srgbClr val="000000"/>
              </a:solidFill>
            </a:endParaRPr>
          </a:p>
          <a:p>
            <a:pPr lvl="1"/>
            <a:r>
              <a:rPr lang="en-US" altLang="zh-CN" sz="1400" dirty="0" smtClean="0">
                <a:solidFill>
                  <a:srgbClr val="000000"/>
                </a:solidFill>
              </a:rPr>
              <a:t>Logistics</a:t>
            </a:r>
            <a:r>
              <a:rPr lang="zh-CN" altLang="en-US" sz="1400" dirty="0" smtClean="0">
                <a:solidFill>
                  <a:srgbClr val="000000"/>
                </a:solidFill>
              </a:rPr>
              <a:t>回归</a:t>
            </a:r>
            <a:endParaRPr lang="en-US" altLang="zh-CN" sz="1400" dirty="0" smtClean="0">
              <a:solidFill>
                <a:srgbClr val="000000"/>
              </a:solidFill>
            </a:endParaRPr>
          </a:p>
        </p:txBody>
      </p:sp>
    </p:spTree>
    <p:extLst>
      <p:ext uri="{BB962C8B-B14F-4D97-AF65-F5344CB8AC3E}">
        <p14:creationId xmlns:p14="http://schemas.microsoft.com/office/powerpoint/2010/main" val="1956967306"/>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9682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多元线性回归案例</a:t>
            </a:r>
            <a:r>
              <a:rPr kumimoji="0" lang="en-US" altLang="zh-CN" dirty="0" smtClean="0"/>
              <a:t>(1)</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0" name="Rectangle 3"/>
          <p:cNvSpPr>
            <a:spLocks noChangeArrowheads="1"/>
          </p:cNvSpPr>
          <p:nvPr/>
        </p:nvSpPr>
        <p:spPr bwMode="auto">
          <a:xfrm>
            <a:off x="608013" y="917575"/>
            <a:ext cx="7364412"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buFontTx/>
              <a:buChar char="•"/>
            </a:pPr>
            <a:r>
              <a:rPr kumimoji="0" lang="zh-CN" altLang="en-US" sz="1600" dirty="0">
                <a:solidFill>
                  <a:srgbClr val="000000"/>
                </a:solidFill>
                <a:latin typeface="Times New Roman" panose="02020603050405020304" pitchFamily="18" charset="0"/>
              </a:rPr>
              <a:t>下表所示我国</a:t>
            </a:r>
            <a:r>
              <a:rPr kumimoji="0" lang="en-US" altLang="zh-CN" sz="1600" dirty="0">
                <a:solidFill>
                  <a:srgbClr val="000000"/>
                </a:solidFill>
                <a:latin typeface="Times New Roman" panose="02020603050405020304" pitchFamily="18" charset="0"/>
              </a:rPr>
              <a:t>1988–1998</a:t>
            </a:r>
            <a:r>
              <a:rPr kumimoji="0" lang="zh-CN" altLang="en-US" sz="1600" dirty="0">
                <a:solidFill>
                  <a:srgbClr val="000000"/>
                </a:solidFill>
                <a:latin typeface="Times New Roman" panose="02020603050405020304" pitchFamily="18" charset="0"/>
              </a:rPr>
              <a:t>年的城镇居民人均全年耐用消费品支出、人均全年可支配收入和耐用消费品价格指数的统计资料，试建立城镇居民人均全年耐用消费品支出</a:t>
            </a:r>
            <a:r>
              <a:rPr kumimoji="0" lang="en-US" altLang="zh-CN" sz="1600" dirty="0">
                <a:solidFill>
                  <a:srgbClr val="000000"/>
                </a:solidFill>
                <a:latin typeface="Times New Roman" panose="02020603050405020304" pitchFamily="18" charset="0"/>
              </a:rPr>
              <a:t>y</a:t>
            </a:r>
            <a:r>
              <a:rPr kumimoji="0" lang="zh-CN" altLang="en-US" sz="1600" dirty="0">
                <a:solidFill>
                  <a:srgbClr val="000000"/>
                </a:solidFill>
                <a:latin typeface="Times New Roman" panose="02020603050405020304" pitchFamily="18" charset="0"/>
              </a:rPr>
              <a:t>关于人均全年可支配收入</a:t>
            </a:r>
            <a:r>
              <a:rPr kumimoji="0" lang="en-US" altLang="zh-CN" sz="1600" dirty="0">
                <a:solidFill>
                  <a:srgbClr val="000000"/>
                </a:solidFill>
                <a:latin typeface="Times New Roman" panose="02020603050405020304" pitchFamily="18" charset="0"/>
              </a:rPr>
              <a:t>x</a:t>
            </a:r>
            <a:r>
              <a:rPr kumimoji="0" lang="en-US" altLang="zh-CN" sz="1600" baseline="-30000" dirty="0">
                <a:solidFill>
                  <a:srgbClr val="000000"/>
                </a:solidFill>
                <a:latin typeface="Times New Roman" panose="02020603050405020304" pitchFamily="18" charset="0"/>
              </a:rPr>
              <a:t>1</a:t>
            </a:r>
            <a:r>
              <a:rPr kumimoji="0" lang="zh-CN" altLang="en-US" sz="1600" dirty="0">
                <a:solidFill>
                  <a:srgbClr val="000000"/>
                </a:solidFill>
                <a:latin typeface="Times New Roman" panose="02020603050405020304" pitchFamily="18" charset="0"/>
              </a:rPr>
              <a:t>和耐用消费品价格指数</a:t>
            </a:r>
            <a:r>
              <a:rPr kumimoji="0" lang="en-US" altLang="zh-CN" sz="1600" dirty="0">
                <a:solidFill>
                  <a:srgbClr val="000000"/>
                </a:solidFill>
                <a:latin typeface="Times New Roman" panose="02020603050405020304" pitchFamily="18" charset="0"/>
              </a:rPr>
              <a:t>x</a:t>
            </a:r>
            <a:r>
              <a:rPr kumimoji="0" lang="en-US" altLang="zh-CN" sz="1600" baseline="-30000" dirty="0">
                <a:solidFill>
                  <a:srgbClr val="000000"/>
                </a:solidFill>
                <a:latin typeface="Times New Roman" panose="02020603050405020304" pitchFamily="18" charset="0"/>
              </a:rPr>
              <a:t>2</a:t>
            </a:r>
            <a:r>
              <a:rPr kumimoji="0" lang="zh-CN" altLang="en-US" sz="1600" dirty="0">
                <a:solidFill>
                  <a:srgbClr val="000000"/>
                </a:solidFill>
                <a:latin typeface="Times New Roman" panose="02020603050405020304" pitchFamily="18" charset="0"/>
              </a:rPr>
              <a:t>的回归模型。</a:t>
            </a:r>
            <a:endParaRPr kumimoji="0" lang="zh-CN" altLang="en-US" sz="1600" dirty="0">
              <a:latin typeface="Times New Roman" panose="02020603050405020304" pitchFamily="18" charset="0"/>
            </a:endParaRPr>
          </a:p>
        </p:txBody>
      </p:sp>
      <p:graphicFrame>
        <p:nvGraphicFramePr>
          <p:cNvPr id="12" name="Group 4"/>
          <p:cNvGraphicFramePr>
            <a:graphicFrameLocks noGrp="1"/>
          </p:cNvGraphicFramePr>
          <p:nvPr>
            <p:extLst>
              <p:ext uri="{D42A27DB-BD31-4B8C-83A1-F6EECF244321}">
                <p14:modId xmlns:p14="http://schemas.microsoft.com/office/powerpoint/2010/main" val="3084191527"/>
              </p:ext>
            </p:extLst>
          </p:nvPr>
        </p:nvGraphicFramePr>
        <p:xfrm>
          <a:off x="750888" y="1811337"/>
          <a:ext cx="6706234" cy="2743416"/>
        </p:xfrm>
        <a:graphic>
          <a:graphicData uri="http://schemas.openxmlformats.org/drawingml/2006/table">
            <a:tbl>
              <a:tblPr/>
              <a:tblGrid>
                <a:gridCol w="709654"/>
                <a:gridCol w="2055041"/>
                <a:gridCol w="1944158"/>
                <a:gridCol w="1997381"/>
              </a:tblGrid>
              <a:tr h="1996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dirty="0" smtClean="0">
                          <a:ln>
                            <a:noFill/>
                          </a:ln>
                          <a:solidFill>
                            <a:srgbClr val="000000"/>
                          </a:solidFill>
                          <a:effectLst/>
                          <a:latin typeface="宋体" pitchFamily="2" charset="-122"/>
                          <a:ea typeface="宋体" pitchFamily="2" charset="-122"/>
                        </a:rPr>
                        <a:t>年 份</a:t>
                      </a:r>
                      <a:endParaRPr kumimoji="0" lang="zh-CN" altLang="en-US" sz="900" b="0" i="0" u="none" strike="noStrike" cap="none" normalizeH="0" baseline="0" dirty="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dirty="0" smtClean="0">
                          <a:ln>
                            <a:noFill/>
                          </a:ln>
                          <a:solidFill>
                            <a:srgbClr val="000000"/>
                          </a:solidFill>
                          <a:effectLst/>
                          <a:latin typeface="Times New Roman" pitchFamily="18" charset="0"/>
                          <a:ea typeface="宋体" pitchFamily="2" charset="-122"/>
                        </a:rPr>
                        <a:t>人均耐用消费品支出</a:t>
                      </a:r>
                      <a:r>
                        <a:rPr kumimoji="0" lang="zh-CN" altLang="en-US" sz="900" b="1" i="0" u="none" strike="noStrike" cap="none" normalizeH="0" baseline="-30000" dirty="0" smtClean="0">
                          <a:ln>
                            <a:noFill/>
                          </a:ln>
                          <a:solidFill>
                            <a:srgbClr val="000000"/>
                          </a:solidFill>
                          <a:effectLst/>
                          <a:latin typeface="Times New Roman" pitchFamily="18" charset="0"/>
                          <a:ea typeface="宋体" pitchFamily="2" charset="-122"/>
                        </a:rPr>
                        <a:t> </a:t>
                      </a:r>
                      <a:r>
                        <a:rPr kumimoji="0" lang="en-US" altLang="zh-CN" sz="900" b="1" i="0" u="none" strike="noStrike" cap="none" normalizeH="0" baseline="0" dirty="0" smtClean="0">
                          <a:ln>
                            <a:noFill/>
                          </a:ln>
                          <a:solidFill>
                            <a:srgbClr val="000000"/>
                          </a:solidFill>
                          <a:effectLst/>
                          <a:latin typeface="Times New Roman" pitchFamily="18" charset="0"/>
                          <a:ea typeface="宋体" pitchFamily="2" charset="-122"/>
                        </a:rPr>
                        <a:t>y</a:t>
                      </a:r>
                      <a:endParaRPr kumimoji="0" lang="en-US" altLang="zh-CN" sz="900" b="0" i="0" u="none" strike="noStrike" cap="none" normalizeH="0" baseline="0" dirty="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smtClean="0">
                          <a:ln>
                            <a:noFill/>
                          </a:ln>
                          <a:solidFill>
                            <a:srgbClr val="000000"/>
                          </a:solidFill>
                          <a:effectLst/>
                          <a:latin typeface="Times New Roman" pitchFamily="18" charset="0"/>
                          <a:ea typeface="宋体" pitchFamily="2" charset="-122"/>
                        </a:rPr>
                        <a:t>人均全年可支配收入</a:t>
                      </a:r>
                      <a:r>
                        <a:rPr kumimoji="0" lang="en-US" altLang="zh-CN" sz="900" b="1" i="0" u="none" strike="noStrike" cap="none" normalizeH="0" baseline="0" smtClean="0">
                          <a:ln>
                            <a:noFill/>
                          </a:ln>
                          <a:solidFill>
                            <a:srgbClr val="000000"/>
                          </a:solidFill>
                          <a:effectLst/>
                          <a:latin typeface="Times New Roman" pitchFamily="18" charset="0"/>
                          <a:ea typeface="宋体" pitchFamily="2" charset="-122"/>
                        </a:rPr>
                        <a:t>x</a:t>
                      </a:r>
                      <a:r>
                        <a:rPr kumimoji="0" lang="en-US" altLang="zh-CN" sz="900" b="1" i="0" u="none" strike="noStrike" cap="none" normalizeH="0" baseline="-30000" smtClean="0">
                          <a:ln>
                            <a:noFill/>
                          </a:ln>
                          <a:solidFill>
                            <a:srgbClr val="000000"/>
                          </a:solidFill>
                          <a:effectLst/>
                          <a:latin typeface="Times New Roman" pitchFamily="18" charset="0"/>
                          <a:ea typeface="宋体" pitchFamily="2" charset="-122"/>
                        </a:rPr>
                        <a:t>1 </a:t>
                      </a:r>
                      <a:endParaRPr kumimoji="0" lang="en-US" altLang="zh-CN" sz="900" b="0" i="0" u="none" strike="noStrike" cap="none" normalizeH="0" baseline="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1" i="0" u="none" strike="noStrike" cap="none" normalizeH="0" baseline="0" smtClean="0">
                          <a:ln>
                            <a:noFill/>
                          </a:ln>
                          <a:solidFill>
                            <a:srgbClr val="000000"/>
                          </a:solidFill>
                          <a:effectLst/>
                          <a:latin typeface="宋体" pitchFamily="2" charset="-122"/>
                          <a:ea typeface="宋体" pitchFamily="2" charset="-122"/>
                        </a:rPr>
                        <a:t>耐用消费品价格指数</a:t>
                      </a:r>
                      <a:r>
                        <a:rPr kumimoji="0" lang="en-US" altLang="zh-CN" sz="900" b="1" i="0" u="none" strike="noStrike" cap="none" normalizeH="0" baseline="0" smtClean="0">
                          <a:ln>
                            <a:noFill/>
                          </a:ln>
                          <a:solidFill>
                            <a:srgbClr val="000000"/>
                          </a:solidFill>
                          <a:effectLst/>
                          <a:latin typeface="宋体" pitchFamily="2" charset="-122"/>
                          <a:ea typeface="宋体" pitchFamily="2" charset="-122"/>
                        </a:rPr>
                        <a:t>x</a:t>
                      </a:r>
                      <a:r>
                        <a:rPr kumimoji="0" lang="en-US" altLang="zh-CN" sz="900" b="1" i="0" u="none" strike="noStrike" cap="none" normalizeH="0" baseline="-30000" smtClean="0">
                          <a:ln>
                            <a:noFill/>
                          </a:ln>
                          <a:solidFill>
                            <a:srgbClr val="000000"/>
                          </a:solidFill>
                          <a:effectLst/>
                          <a:latin typeface="宋体" pitchFamily="2" charset="-122"/>
                          <a:ea typeface="宋体" pitchFamily="2" charset="-122"/>
                        </a:rPr>
                        <a:t>2 </a:t>
                      </a:r>
                      <a:endParaRPr kumimoji="0" lang="en-US" altLang="zh-CN" sz="900" b="0" i="0" u="none" strike="noStrike" cap="none" normalizeH="0" baseline="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996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00"/>
                          </a:solidFill>
                          <a:effectLst/>
                          <a:latin typeface="宋体" pitchFamily="2" charset="-122"/>
                          <a:ea typeface="宋体" pitchFamily="2" charset="-122"/>
                        </a:rPr>
                        <a:t>1988</a:t>
                      </a:r>
                      <a:endParaRPr kumimoji="0" lang="en-US" altLang="zh-CN" sz="900" b="0" i="0" u="none" strike="noStrike" cap="none" normalizeH="0" baseline="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rgbClr val="000000"/>
                          </a:solidFill>
                          <a:effectLst/>
                          <a:latin typeface="宋体" pitchFamily="2" charset="-122"/>
                          <a:ea typeface="宋体" pitchFamily="2" charset="-122"/>
                        </a:rPr>
                        <a:t>137.16</a:t>
                      </a:r>
                      <a:endParaRPr kumimoji="0" lang="en-US" altLang="zh-CN" sz="900" b="0" i="0" u="none" strike="noStrike" cap="none" normalizeH="0" baseline="0" dirty="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00"/>
                          </a:solidFill>
                          <a:effectLst/>
                          <a:latin typeface="宋体" pitchFamily="2" charset="-122"/>
                          <a:ea typeface="宋体" pitchFamily="2" charset="-122"/>
                        </a:rPr>
                        <a:t>1181.4</a:t>
                      </a:r>
                      <a:endParaRPr kumimoji="0" lang="en-US" altLang="zh-CN" sz="900" b="0" i="0" u="none" strike="noStrike" cap="none" normalizeH="0" baseline="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00"/>
                          </a:solidFill>
                          <a:effectLst/>
                          <a:latin typeface="宋体" pitchFamily="2" charset="-122"/>
                          <a:ea typeface="宋体" pitchFamily="2" charset="-122"/>
                        </a:rPr>
                        <a:t>115.96</a:t>
                      </a:r>
                      <a:endParaRPr kumimoji="0" lang="en-US" altLang="zh-CN" sz="900" b="0" i="0" u="none" strike="noStrike" cap="none" normalizeH="0" baseline="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996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00"/>
                          </a:solidFill>
                          <a:effectLst/>
                          <a:latin typeface="宋体" pitchFamily="2" charset="-122"/>
                          <a:ea typeface="宋体" pitchFamily="2" charset="-122"/>
                        </a:rPr>
                        <a:t>1989</a:t>
                      </a:r>
                      <a:endParaRPr kumimoji="0" lang="en-US" altLang="zh-CN" sz="900" b="0" i="0" u="none" strike="noStrike" cap="none" normalizeH="0" baseline="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rgbClr val="000000"/>
                          </a:solidFill>
                          <a:effectLst/>
                          <a:latin typeface="宋体" pitchFamily="2" charset="-122"/>
                          <a:ea typeface="宋体" pitchFamily="2" charset="-122"/>
                        </a:rPr>
                        <a:t>124.56</a:t>
                      </a:r>
                      <a:endParaRPr kumimoji="0" lang="en-US" altLang="zh-CN" sz="900" b="0" i="0" u="none" strike="noStrike" cap="none" normalizeH="0" baseline="0" dirty="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rgbClr val="000000"/>
                          </a:solidFill>
                          <a:effectLst/>
                          <a:latin typeface="宋体" pitchFamily="2" charset="-122"/>
                          <a:ea typeface="宋体" pitchFamily="2" charset="-122"/>
                        </a:rPr>
                        <a:t>1375.7</a:t>
                      </a:r>
                      <a:endParaRPr kumimoji="0" lang="en-US" altLang="zh-CN" sz="900" b="0" i="0" u="none" strike="noStrike" cap="none" normalizeH="0" baseline="0" dirty="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00"/>
                          </a:solidFill>
                          <a:effectLst/>
                          <a:latin typeface="宋体" pitchFamily="2" charset="-122"/>
                          <a:ea typeface="宋体" pitchFamily="2" charset="-122"/>
                        </a:rPr>
                        <a:t>133.35</a:t>
                      </a:r>
                      <a:endParaRPr kumimoji="0" lang="en-US" altLang="zh-CN" sz="900" b="0" i="0" u="none" strike="noStrike" cap="none" normalizeH="0" baseline="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996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00"/>
                          </a:solidFill>
                          <a:effectLst/>
                          <a:latin typeface="宋体" pitchFamily="2" charset="-122"/>
                          <a:ea typeface="宋体" pitchFamily="2" charset="-122"/>
                        </a:rPr>
                        <a:t>1990</a:t>
                      </a:r>
                      <a:endParaRPr kumimoji="0" lang="en-US" altLang="zh-CN" sz="900" b="0" i="0" u="none" strike="noStrike" cap="none" normalizeH="0" baseline="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00"/>
                          </a:solidFill>
                          <a:effectLst/>
                          <a:latin typeface="宋体" pitchFamily="2" charset="-122"/>
                          <a:ea typeface="宋体" pitchFamily="2" charset="-122"/>
                        </a:rPr>
                        <a:t>107.91</a:t>
                      </a:r>
                      <a:endParaRPr kumimoji="0" lang="en-US" altLang="zh-CN" sz="900" b="0" i="0" u="none" strike="noStrike" cap="none" normalizeH="0" baseline="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rgbClr val="000000"/>
                          </a:solidFill>
                          <a:effectLst/>
                          <a:latin typeface="宋体" pitchFamily="2" charset="-122"/>
                          <a:ea typeface="宋体" pitchFamily="2" charset="-122"/>
                        </a:rPr>
                        <a:t>1510.2</a:t>
                      </a:r>
                      <a:endParaRPr kumimoji="0" lang="en-US" altLang="zh-CN" sz="900" b="0" i="0" u="none" strike="noStrike" cap="none" normalizeH="0" baseline="0" dirty="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00"/>
                          </a:solidFill>
                          <a:effectLst/>
                          <a:latin typeface="宋体" pitchFamily="2" charset="-122"/>
                          <a:ea typeface="宋体" pitchFamily="2" charset="-122"/>
                        </a:rPr>
                        <a:t>128.21</a:t>
                      </a:r>
                      <a:endParaRPr kumimoji="0" lang="en-US" altLang="zh-CN" sz="900" b="0" i="0" u="none" strike="noStrike" cap="none" normalizeH="0" baseline="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996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00"/>
                          </a:solidFill>
                          <a:effectLst/>
                          <a:latin typeface="宋体" pitchFamily="2" charset="-122"/>
                          <a:ea typeface="宋体" pitchFamily="2" charset="-122"/>
                        </a:rPr>
                        <a:t>1991</a:t>
                      </a:r>
                      <a:endParaRPr kumimoji="0" lang="en-US" altLang="zh-CN" sz="900" b="0" i="0" u="none" strike="noStrike" cap="none" normalizeH="0" baseline="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00"/>
                          </a:solidFill>
                          <a:effectLst/>
                          <a:latin typeface="宋体" pitchFamily="2" charset="-122"/>
                          <a:ea typeface="宋体" pitchFamily="2" charset="-122"/>
                        </a:rPr>
                        <a:t>102.96</a:t>
                      </a:r>
                      <a:endParaRPr kumimoji="0" lang="en-US" altLang="zh-CN" sz="900" b="0" i="0" u="none" strike="noStrike" cap="none" normalizeH="0" baseline="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rgbClr val="000000"/>
                          </a:solidFill>
                          <a:effectLst/>
                          <a:latin typeface="宋体" pitchFamily="2" charset="-122"/>
                          <a:ea typeface="宋体" pitchFamily="2" charset="-122"/>
                        </a:rPr>
                        <a:t>1700.6</a:t>
                      </a:r>
                      <a:endParaRPr kumimoji="0" lang="en-US" altLang="zh-CN" sz="900" b="0" i="0" u="none" strike="noStrike" cap="none" normalizeH="0" baseline="0" dirty="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00"/>
                          </a:solidFill>
                          <a:effectLst/>
                          <a:latin typeface="宋体" pitchFamily="2" charset="-122"/>
                          <a:ea typeface="宋体" pitchFamily="2" charset="-122"/>
                        </a:rPr>
                        <a:t>124.85</a:t>
                      </a:r>
                      <a:endParaRPr kumimoji="0" lang="en-US" altLang="zh-CN" sz="900" b="0" i="0" u="none" strike="noStrike" cap="none" normalizeH="0" baseline="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996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00"/>
                          </a:solidFill>
                          <a:effectLst/>
                          <a:latin typeface="宋体" pitchFamily="2" charset="-122"/>
                          <a:ea typeface="宋体" pitchFamily="2" charset="-122"/>
                        </a:rPr>
                        <a:t>1992</a:t>
                      </a:r>
                      <a:endParaRPr kumimoji="0" lang="en-US" altLang="zh-CN" sz="900" b="0" i="0" u="none" strike="noStrike" cap="none" normalizeH="0" baseline="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00"/>
                          </a:solidFill>
                          <a:effectLst/>
                          <a:latin typeface="宋体" pitchFamily="2" charset="-122"/>
                          <a:ea typeface="宋体" pitchFamily="2" charset="-122"/>
                        </a:rPr>
                        <a:t>125.24</a:t>
                      </a:r>
                      <a:endParaRPr kumimoji="0" lang="en-US" altLang="zh-CN" sz="900" b="0" i="0" u="none" strike="noStrike" cap="none" normalizeH="0" baseline="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00"/>
                          </a:solidFill>
                          <a:effectLst/>
                          <a:latin typeface="宋体" pitchFamily="2" charset="-122"/>
                          <a:ea typeface="宋体" pitchFamily="2" charset="-122"/>
                        </a:rPr>
                        <a:t>2026.6</a:t>
                      </a:r>
                      <a:endParaRPr kumimoji="0" lang="en-US" altLang="zh-CN" sz="900" b="0" i="0" u="none" strike="noStrike" cap="none" normalizeH="0" baseline="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rgbClr val="000000"/>
                          </a:solidFill>
                          <a:effectLst/>
                          <a:latin typeface="宋体" pitchFamily="2" charset="-122"/>
                          <a:ea typeface="宋体" pitchFamily="2" charset="-122"/>
                        </a:rPr>
                        <a:t>122.49</a:t>
                      </a:r>
                      <a:endParaRPr kumimoji="0" lang="en-US" altLang="zh-CN" sz="900" b="0" i="0" u="none" strike="noStrike" cap="none" normalizeH="0" baseline="0" dirty="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996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00"/>
                          </a:solidFill>
                          <a:effectLst/>
                          <a:latin typeface="宋体" pitchFamily="2" charset="-122"/>
                          <a:ea typeface="宋体" pitchFamily="2" charset="-122"/>
                        </a:rPr>
                        <a:t>1993</a:t>
                      </a:r>
                      <a:endParaRPr kumimoji="0" lang="en-US" altLang="zh-CN" sz="900" b="0" i="0" u="none" strike="noStrike" cap="none" normalizeH="0" baseline="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00"/>
                          </a:solidFill>
                          <a:effectLst/>
                          <a:latin typeface="宋体" pitchFamily="2" charset="-122"/>
                          <a:ea typeface="宋体" pitchFamily="2" charset="-122"/>
                        </a:rPr>
                        <a:t>162.45</a:t>
                      </a:r>
                      <a:endParaRPr kumimoji="0" lang="en-US" altLang="zh-CN" sz="900" b="0" i="0" u="none" strike="noStrike" cap="none" normalizeH="0" baseline="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00"/>
                          </a:solidFill>
                          <a:effectLst/>
                          <a:latin typeface="宋体" pitchFamily="2" charset="-122"/>
                          <a:ea typeface="宋体" pitchFamily="2" charset="-122"/>
                        </a:rPr>
                        <a:t>2577.4</a:t>
                      </a:r>
                      <a:endParaRPr kumimoji="0" lang="en-US" altLang="zh-CN" sz="900" b="0" i="0" u="none" strike="noStrike" cap="none" normalizeH="0" baseline="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rgbClr val="000000"/>
                          </a:solidFill>
                          <a:effectLst/>
                          <a:latin typeface="宋体" pitchFamily="2" charset="-122"/>
                          <a:ea typeface="宋体" pitchFamily="2" charset="-122"/>
                        </a:rPr>
                        <a:t>129.86</a:t>
                      </a:r>
                      <a:endParaRPr kumimoji="0" lang="en-US" altLang="zh-CN" sz="900" b="0" i="0" u="none" strike="noStrike" cap="none" normalizeH="0" baseline="0" dirty="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996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00"/>
                          </a:solidFill>
                          <a:effectLst/>
                          <a:latin typeface="宋体" pitchFamily="2" charset="-122"/>
                          <a:ea typeface="宋体" pitchFamily="2" charset="-122"/>
                        </a:rPr>
                        <a:t>1994</a:t>
                      </a:r>
                      <a:endParaRPr kumimoji="0" lang="en-US" altLang="zh-CN" sz="900" b="0" i="0" u="none" strike="noStrike" cap="none" normalizeH="0" baseline="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00"/>
                          </a:solidFill>
                          <a:effectLst/>
                          <a:latin typeface="宋体" pitchFamily="2" charset="-122"/>
                          <a:ea typeface="宋体" pitchFamily="2" charset="-122"/>
                        </a:rPr>
                        <a:t>217.43</a:t>
                      </a:r>
                      <a:endParaRPr kumimoji="0" lang="en-US" altLang="zh-CN" sz="900" b="0" i="0" u="none" strike="noStrike" cap="none" normalizeH="0" baseline="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00"/>
                          </a:solidFill>
                          <a:effectLst/>
                          <a:latin typeface="宋体" pitchFamily="2" charset="-122"/>
                          <a:ea typeface="宋体" pitchFamily="2" charset="-122"/>
                        </a:rPr>
                        <a:t>3496.2</a:t>
                      </a:r>
                      <a:endParaRPr kumimoji="0" lang="en-US" altLang="zh-CN" sz="900" b="0" i="0" u="none" strike="noStrike" cap="none" normalizeH="0" baseline="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rgbClr val="000000"/>
                          </a:solidFill>
                          <a:effectLst/>
                          <a:latin typeface="宋体" pitchFamily="2" charset="-122"/>
                          <a:ea typeface="宋体" pitchFamily="2" charset="-122"/>
                        </a:rPr>
                        <a:t>139.52</a:t>
                      </a:r>
                      <a:endParaRPr kumimoji="0" lang="en-US" altLang="zh-CN" sz="900" b="0" i="0" u="none" strike="noStrike" cap="none" normalizeH="0" baseline="0" dirty="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996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00"/>
                          </a:solidFill>
                          <a:effectLst/>
                          <a:latin typeface="宋体" pitchFamily="2" charset="-122"/>
                          <a:ea typeface="宋体" pitchFamily="2" charset="-122"/>
                        </a:rPr>
                        <a:t>1995</a:t>
                      </a:r>
                      <a:endParaRPr kumimoji="0" lang="en-US" altLang="zh-CN" sz="900" b="0" i="0" u="none" strike="noStrike" cap="none" normalizeH="0" baseline="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00"/>
                          </a:solidFill>
                          <a:effectLst/>
                          <a:latin typeface="宋体" pitchFamily="2" charset="-122"/>
                          <a:ea typeface="宋体" pitchFamily="2" charset="-122"/>
                        </a:rPr>
                        <a:t>253.42</a:t>
                      </a:r>
                      <a:endParaRPr kumimoji="0" lang="en-US" altLang="zh-CN" sz="900" b="0" i="0" u="none" strike="noStrike" cap="none" normalizeH="0" baseline="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00"/>
                          </a:solidFill>
                          <a:effectLst/>
                          <a:latin typeface="宋体" pitchFamily="2" charset="-122"/>
                          <a:ea typeface="宋体" pitchFamily="2" charset="-122"/>
                        </a:rPr>
                        <a:t>4283.0</a:t>
                      </a:r>
                      <a:endParaRPr kumimoji="0" lang="en-US" altLang="zh-CN" sz="900" b="0" i="0" u="none" strike="noStrike" cap="none" normalizeH="0" baseline="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rgbClr val="000000"/>
                          </a:solidFill>
                          <a:effectLst/>
                          <a:latin typeface="宋体" pitchFamily="2" charset="-122"/>
                          <a:ea typeface="宋体" pitchFamily="2" charset="-122"/>
                        </a:rPr>
                        <a:t>140.44</a:t>
                      </a:r>
                      <a:endParaRPr kumimoji="0" lang="en-US" altLang="zh-CN" sz="900" b="0" i="0" u="none" strike="noStrike" cap="none" normalizeH="0" baseline="0" dirty="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996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00"/>
                          </a:solidFill>
                          <a:effectLst/>
                          <a:latin typeface="宋体" pitchFamily="2" charset="-122"/>
                          <a:ea typeface="宋体" pitchFamily="2" charset="-122"/>
                        </a:rPr>
                        <a:t>1996</a:t>
                      </a:r>
                      <a:endParaRPr kumimoji="0" lang="en-US" altLang="zh-CN" sz="900" b="0" i="0" u="none" strike="noStrike" cap="none" normalizeH="0" baseline="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00"/>
                          </a:solidFill>
                          <a:effectLst/>
                          <a:latin typeface="宋体" pitchFamily="2" charset="-122"/>
                          <a:ea typeface="宋体" pitchFamily="2" charset="-122"/>
                        </a:rPr>
                        <a:t>251.07</a:t>
                      </a:r>
                      <a:endParaRPr kumimoji="0" lang="en-US" altLang="zh-CN" sz="900" b="0" i="0" u="none" strike="noStrike" cap="none" normalizeH="0" baseline="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00"/>
                          </a:solidFill>
                          <a:effectLst/>
                          <a:latin typeface="宋体" pitchFamily="2" charset="-122"/>
                          <a:ea typeface="宋体" pitchFamily="2" charset="-122"/>
                        </a:rPr>
                        <a:t>4838.9</a:t>
                      </a:r>
                      <a:endParaRPr kumimoji="0" lang="en-US" altLang="zh-CN" sz="900" b="0" i="0" u="none" strike="noStrike" cap="none" normalizeH="0" baseline="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rgbClr val="000000"/>
                          </a:solidFill>
                          <a:effectLst/>
                          <a:latin typeface="宋体" pitchFamily="2" charset="-122"/>
                          <a:ea typeface="宋体" pitchFamily="2" charset="-122"/>
                        </a:rPr>
                        <a:t>139.12</a:t>
                      </a:r>
                      <a:endParaRPr kumimoji="0" lang="en-US" altLang="zh-CN" sz="900" b="0" i="0" u="none" strike="noStrike" cap="none" normalizeH="0" baseline="0" dirty="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996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00"/>
                          </a:solidFill>
                          <a:effectLst/>
                          <a:latin typeface="宋体" pitchFamily="2" charset="-122"/>
                          <a:ea typeface="宋体" pitchFamily="2" charset="-122"/>
                        </a:rPr>
                        <a:t>1997</a:t>
                      </a:r>
                      <a:endParaRPr kumimoji="0" lang="en-US" altLang="zh-CN" sz="900" b="0" i="0" u="none" strike="noStrike" cap="none" normalizeH="0" baseline="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00"/>
                          </a:solidFill>
                          <a:effectLst/>
                          <a:latin typeface="宋体" pitchFamily="2" charset="-122"/>
                          <a:ea typeface="宋体" pitchFamily="2" charset="-122"/>
                        </a:rPr>
                        <a:t>285.85</a:t>
                      </a:r>
                      <a:endParaRPr kumimoji="0" lang="en-US" altLang="zh-CN" sz="900" b="0" i="0" u="none" strike="noStrike" cap="none" normalizeH="0" baseline="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00"/>
                          </a:solidFill>
                          <a:effectLst/>
                          <a:latin typeface="宋体" pitchFamily="2" charset="-122"/>
                          <a:ea typeface="宋体" pitchFamily="2" charset="-122"/>
                        </a:rPr>
                        <a:t>5160.3</a:t>
                      </a:r>
                      <a:endParaRPr kumimoji="0" lang="en-US" altLang="zh-CN" sz="900" b="0" i="0" u="none" strike="noStrike" cap="none" normalizeH="0" baseline="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rgbClr val="000000"/>
                          </a:solidFill>
                          <a:effectLst/>
                          <a:latin typeface="宋体" pitchFamily="2" charset="-122"/>
                          <a:ea typeface="宋体" pitchFamily="2" charset="-122"/>
                        </a:rPr>
                        <a:t>133.35</a:t>
                      </a:r>
                      <a:endParaRPr kumimoji="0" lang="en-US" altLang="zh-CN" sz="900" b="0" i="0" u="none" strike="noStrike" cap="none" normalizeH="0" baseline="0" dirty="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996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00"/>
                          </a:solidFill>
                          <a:effectLst/>
                          <a:latin typeface="宋体" pitchFamily="2" charset="-122"/>
                          <a:ea typeface="宋体" pitchFamily="2" charset="-122"/>
                        </a:rPr>
                        <a:t>1998 </a:t>
                      </a:r>
                      <a:endParaRPr kumimoji="0" lang="en-US" altLang="zh-CN" sz="900" b="0" i="0" u="none" strike="noStrike" cap="none" normalizeH="0" baseline="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00"/>
                          </a:solidFill>
                          <a:effectLst/>
                          <a:latin typeface="宋体" pitchFamily="2" charset="-122"/>
                          <a:ea typeface="宋体" pitchFamily="2" charset="-122"/>
                        </a:rPr>
                        <a:t>327.26</a:t>
                      </a:r>
                      <a:endParaRPr kumimoji="0" lang="en-US" altLang="zh-CN" sz="900" b="0" i="0" u="none" strike="noStrike" cap="none" normalizeH="0" baseline="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rgbClr val="000000"/>
                          </a:solidFill>
                          <a:effectLst/>
                          <a:latin typeface="宋体" pitchFamily="2" charset="-122"/>
                          <a:ea typeface="宋体" pitchFamily="2" charset="-122"/>
                        </a:rPr>
                        <a:t>5425.1</a:t>
                      </a:r>
                      <a:endParaRPr kumimoji="0" lang="en-US" altLang="zh-CN" sz="900" b="0" i="0" u="none" strike="noStrike" cap="none" normalizeH="0" baseline="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rgbClr val="000000"/>
                          </a:solidFill>
                          <a:effectLst/>
                          <a:latin typeface="宋体" pitchFamily="2" charset="-122"/>
                          <a:ea typeface="宋体" pitchFamily="2" charset="-122"/>
                        </a:rPr>
                        <a:t>126.39</a:t>
                      </a:r>
                      <a:endParaRPr kumimoji="0" lang="en-US" altLang="zh-CN" sz="900" b="0" i="0" u="none" strike="noStrike" cap="none" normalizeH="0" baseline="0" dirty="0" smtClean="0">
                        <a:ln>
                          <a:noFill/>
                        </a:ln>
                        <a:solidFill>
                          <a:schemeClr val="tx1"/>
                        </a:solidFill>
                        <a:effectLst/>
                        <a:latin typeface="Times New Roman" pitchFamily="18"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639346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9682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多元线性回归案例</a:t>
            </a:r>
            <a:r>
              <a:rPr kumimoji="0" lang="en-US" altLang="zh-CN" dirty="0" smtClean="0"/>
              <a:t>(2)</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3" name="Rectangle 7"/>
          <p:cNvSpPr>
            <a:spLocks noChangeArrowheads="1"/>
          </p:cNvSpPr>
          <p:nvPr/>
        </p:nvSpPr>
        <p:spPr bwMode="auto">
          <a:xfrm>
            <a:off x="629127" y="4400551"/>
            <a:ext cx="1606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zh-CN" altLang="en-US" sz="1600" dirty="0">
                <a:solidFill>
                  <a:srgbClr val="000000"/>
                </a:solidFill>
                <a:latin typeface="宋体" panose="02010600030101010101" pitchFamily="2" charset="-122"/>
              </a:rPr>
              <a:t>估计的回归方程</a:t>
            </a:r>
            <a:endParaRPr kumimoji="0" lang="zh-CN" altLang="en-US" sz="1600" dirty="0">
              <a:latin typeface="Times New Roman" panose="02020603050405020304" pitchFamily="18" charset="0"/>
            </a:endParaRPr>
          </a:p>
        </p:txBody>
      </p:sp>
      <p:pic>
        <p:nvPicPr>
          <p:cNvPr id="1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3952" y="4387851"/>
            <a:ext cx="374491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127" y="846138"/>
            <a:ext cx="4773612"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8965"/>
                  </a:outerShdw>
                </a:effectLst>
              </a14:hiddenEffects>
            </a:ext>
          </a:extLst>
        </p:spPr>
      </p:pic>
      <p:sp>
        <p:nvSpPr>
          <p:cNvPr id="2" name="Rectangle 2"/>
          <p:cNvSpPr>
            <a:spLocks noChangeArrowheads="1"/>
          </p:cNvSpPr>
          <p:nvPr/>
        </p:nvSpPr>
        <p:spPr bwMode="auto">
          <a:xfrm>
            <a:off x="6044644"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170091"/>
              </p:ext>
            </p:extLst>
          </p:nvPr>
        </p:nvGraphicFramePr>
        <p:xfrm>
          <a:off x="6044644" y="2057400"/>
          <a:ext cx="1955800" cy="889000"/>
        </p:xfrm>
        <a:graphic>
          <a:graphicData uri="http://schemas.openxmlformats.org/presentationml/2006/ole">
            <mc:AlternateContent xmlns:mc="http://schemas.openxmlformats.org/markup-compatibility/2006">
              <mc:Choice xmlns:v="urn:schemas-microsoft-com:vml" Requires="v">
                <p:oleObj spid="_x0000_s8199" r:id="rId5" imgW="1955800" imgH="889000" progId="Equation.DSMT4">
                  <p:embed/>
                </p:oleObj>
              </mc:Choice>
              <mc:Fallback>
                <p:oleObj r:id="rId5" imgW="1955800" imgH="8890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44644" y="2057400"/>
                        <a:ext cx="195580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388620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67894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线性回归</a:t>
            </a:r>
            <a:r>
              <a:rPr kumimoji="0" lang="zh-CN" altLang="en-US" dirty="0"/>
              <a:t>检验</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79828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一般使用</a:t>
                </a:r>
                <a14:m>
                  <m:oMath xmlns:m="http://schemas.openxmlformats.org/officeDocument/2006/math">
                    <m:r>
                      <a:rPr lang="en-US" altLang="zh-CN" sz="1800" i="1" dirty="0" smtClean="0">
                        <a:solidFill>
                          <a:srgbClr val="000000"/>
                        </a:solidFill>
                        <a:latin typeface="Cambria Math" panose="02040503050406030204" pitchFamily="18" charset="0"/>
                      </a:rPr>
                      <m:t>𝑅</m:t>
                    </m:r>
                    <m:r>
                      <a:rPr lang="en-US" altLang="zh-CN" sz="1800" i="1" baseline="30000" dirty="0" smtClean="0">
                        <a:solidFill>
                          <a:srgbClr val="000000"/>
                        </a:solidFill>
                        <a:latin typeface="Cambria Math" panose="02040503050406030204" pitchFamily="18" charset="0"/>
                      </a:rPr>
                      <m:t>2</m:t>
                    </m:r>
                  </m:oMath>
                </a14:m>
                <a:r>
                  <a:rPr lang="zh-CN" altLang="en-US" sz="1800" dirty="0" smtClean="0">
                    <a:solidFill>
                      <a:srgbClr val="000000"/>
                    </a:solidFill>
                  </a:rPr>
                  <a:t>评价回归模型好坏</a:t>
                </a:r>
                <a:endParaRPr lang="en-US" altLang="zh-CN" sz="1800" dirty="0" smtClean="0">
                  <a:solidFill>
                    <a:srgbClr val="000000"/>
                  </a:solidFill>
                </a:endParaRPr>
              </a:p>
              <a:p>
                <a:pPr marL="0" indent="0" algn="ctr">
                  <a:buNone/>
                </a:pPr>
                <a:r>
                  <a:rPr lang="en-US" altLang="zh-CN" sz="1800" i="1" dirty="0" smtClean="0">
                    <a:solidFill>
                      <a:srgbClr val="000000"/>
                    </a:solidFill>
                  </a:rPr>
                  <a:t>R</a:t>
                </a:r>
                <a14:m>
                  <m:oMath xmlns:m="http://schemas.openxmlformats.org/officeDocument/2006/math">
                    <m:r>
                      <a:rPr lang="en-US" altLang="zh-CN" sz="1800" b="0" i="1" baseline="30000" smtClean="0">
                        <a:solidFill>
                          <a:srgbClr val="000000"/>
                        </a:solidFill>
                        <a:latin typeface="Cambria Math" panose="02040503050406030204" pitchFamily="18" charset="0"/>
                      </a:rPr>
                      <m:t>2</m:t>
                    </m:r>
                    <m:r>
                      <a:rPr lang="en-US" altLang="zh-CN" sz="1800" i="1">
                        <a:solidFill>
                          <a:srgbClr val="000000"/>
                        </a:solidFill>
                        <a:latin typeface="Cambria Math" panose="02040503050406030204" pitchFamily="18" charset="0"/>
                      </a:rPr>
                      <m:t>=</m:t>
                    </m:r>
                    <m:f>
                      <m:fPr>
                        <m:ctrlPr>
                          <a:rPr lang="en-US" altLang="zh-CN" sz="1800" i="1" smtClean="0">
                            <a:solidFill>
                              <a:srgbClr val="000000"/>
                            </a:solidFill>
                            <a:latin typeface="Cambria Math" panose="02040503050406030204" pitchFamily="18" charset="0"/>
                          </a:rPr>
                        </m:ctrlPr>
                      </m:fPr>
                      <m:num>
                        <m:r>
                          <a:rPr lang="en-US" altLang="zh-CN" sz="1800" b="0" i="1" smtClean="0">
                            <a:solidFill>
                              <a:srgbClr val="000000"/>
                            </a:solidFill>
                            <a:latin typeface="Cambria Math" panose="02040503050406030204" pitchFamily="18" charset="0"/>
                          </a:rPr>
                          <m:t>𝑆𝑆</m:t>
                        </m:r>
                        <m:r>
                          <a:rPr lang="en-US" altLang="zh-CN" sz="1800" b="0" i="1" baseline="-25000" smtClean="0">
                            <a:solidFill>
                              <a:srgbClr val="000000"/>
                            </a:solidFill>
                            <a:latin typeface="Cambria Math" panose="02040503050406030204" pitchFamily="18" charset="0"/>
                          </a:rPr>
                          <m:t>𝑅</m:t>
                        </m:r>
                      </m:num>
                      <m:den>
                        <m:r>
                          <a:rPr lang="en-US" altLang="zh-CN" sz="1800" b="0" i="1" smtClean="0">
                            <a:solidFill>
                              <a:srgbClr val="000000"/>
                            </a:solidFill>
                            <a:latin typeface="Cambria Math" panose="02040503050406030204" pitchFamily="18" charset="0"/>
                          </a:rPr>
                          <m:t>𝑆𝑆</m:t>
                        </m:r>
                        <m:r>
                          <a:rPr lang="en-US" altLang="zh-CN" sz="1800" b="0" i="1" baseline="-25000" smtClean="0">
                            <a:solidFill>
                              <a:srgbClr val="000000"/>
                            </a:solidFill>
                            <a:latin typeface="Cambria Math" panose="02040503050406030204" pitchFamily="18" charset="0"/>
                          </a:rPr>
                          <m:t>𝑇</m:t>
                        </m:r>
                      </m:den>
                    </m:f>
                    <m:r>
                      <a:rPr lang="en-US" altLang="zh-CN" sz="1800" i="1">
                        <a:solidFill>
                          <a:srgbClr val="000000"/>
                        </a:solidFill>
                        <a:latin typeface="Cambria Math" panose="02040503050406030204" pitchFamily="18" charset="0"/>
                      </a:rPr>
                      <m:t>=</m:t>
                    </m:r>
                    <m:r>
                      <a:rPr lang="en-US" altLang="zh-CN" sz="1800" b="0" i="1" smtClean="0">
                        <a:solidFill>
                          <a:srgbClr val="000000"/>
                        </a:solidFill>
                        <a:latin typeface="Cambria Math" panose="02040503050406030204" pitchFamily="18" charset="0"/>
                      </a:rPr>
                      <m:t>1</m:t>
                    </m:r>
                    <m:r>
                      <a:rPr lang="en-US" altLang="zh-CN" sz="1800" i="1">
                        <a:solidFill>
                          <a:srgbClr val="000000"/>
                        </a:solidFill>
                        <a:latin typeface="Cambria Math" panose="02040503050406030204" pitchFamily="18" charset="0"/>
                      </a:rPr>
                      <m:t>−</m:t>
                    </m:r>
                    <m:f>
                      <m:fPr>
                        <m:ctrlPr>
                          <a:rPr lang="en-US" altLang="zh-CN" sz="1800" i="1" smtClean="0">
                            <a:solidFill>
                              <a:srgbClr val="000000"/>
                            </a:solidFill>
                            <a:latin typeface="Cambria Math" panose="02040503050406030204" pitchFamily="18" charset="0"/>
                          </a:rPr>
                        </m:ctrlPr>
                      </m:fPr>
                      <m:num>
                        <m:r>
                          <a:rPr lang="en-US" altLang="zh-CN" sz="1800" b="0" i="1" smtClean="0">
                            <a:solidFill>
                              <a:srgbClr val="000000"/>
                            </a:solidFill>
                            <a:latin typeface="Cambria Math" panose="02040503050406030204" pitchFamily="18" charset="0"/>
                          </a:rPr>
                          <m:t>𝑆𝑆</m:t>
                        </m:r>
                        <m:r>
                          <a:rPr lang="en-US" altLang="zh-CN" sz="1800" b="0" i="1" baseline="-25000" smtClean="0">
                            <a:solidFill>
                              <a:srgbClr val="000000"/>
                            </a:solidFill>
                            <a:latin typeface="Cambria Math" panose="02040503050406030204" pitchFamily="18" charset="0"/>
                          </a:rPr>
                          <m:t>𝐸</m:t>
                        </m:r>
                      </m:num>
                      <m:den>
                        <m:r>
                          <a:rPr lang="en-US" altLang="zh-CN" sz="1800" b="0" i="1" smtClean="0">
                            <a:solidFill>
                              <a:srgbClr val="000000"/>
                            </a:solidFill>
                            <a:latin typeface="Cambria Math" panose="02040503050406030204" pitchFamily="18" charset="0"/>
                          </a:rPr>
                          <m:t>𝑆𝑆</m:t>
                        </m:r>
                        <m:r>
                          <a:rPr lang="en-US" altLang="zh-CN" sz="1800" b="0" i="1" baseline="-25000" smtClean="0">
                            <a:solidFill>
                              <a:srgbClr val="000000"/>
                            </a:solidFill>
                            <a:latin typeface="Cambria Math" panose="02040503050406030204" pitchFamily="18" charset="0"/>
                          </a:rPr>
                          <m:t>𝑇</m:t>
                        </m:r>
                      </m:den>
                    </m:f>
                  </m:oMath>
                </a14:m>
                <a:endParaRPr lang="en-US" altLang="zh-CN" sz="1800" dirty="0" smtClean="0">
                  <a:solidFill>
                    <a:srgbClr val="000000"/>
                  </a:solidFill>
                </a:endParaRPr>
              </a:p>
              <a:p>
                <a:pPr marL="0" indent="0">
                  <a:buNone/>
                </a:pPr>
                <a:r>
                  <a:rPr lang="en-US" altLang="zh-CN" sz="1800" dirty="0" smtClean="0">
                    <a:solidFill>
                      <a:srgbClr val="000000"/>
                    </a:solidFill>
                  </a:rPr>
                  <a:t>	</a:t>
                </a:r>
                <a:r>
                  <a:rPr lang="zh-CN" altLang="en-US" sz="1800" dirty="0" smtClean="0">
                    <a:solidFill>
                      <a:srgbClr val="000000"/>
                    </a:solidFill>
                  </a:rPr>
                  <a:t>其中</a:t>
                </a:r>
                <a:r>
                  <a:rPr lang="en-US" altLang="zh-CN" sz="1800" dirty="0" smtClean="0">
                    <a:solidFill>
                      <a:srgbClr val="000000"/>
                    </a:solidFill>
                  </a:rPr>
                  <a:t>SS</a:t>
                </a:r>
                <a:r>
                  <a:rPr lang="en-US" altLang="zh-CN" sz="1800" baseline="-25000" dirty="0" smtClean="0">
                    <a:solidFill>
                      <a:srgbClr val="000000"/>
                    </a:solidFill>
                  </a:rPr>
                  <a:t>T</a:t>
                </a:r>
                <a:r>
                  <a:rPr lang="zh-CN" altLang="en-US" sz="1800" dirty="0" smtClean="0">
                    <a:solidFill>
                      <a:srgbClr val="000000"/>
                    </a:solidFill>
                  </a:rPr>
                  <a:t>为总偏差平方，</a:t>
                </a:r>
                <a:r>
                  <a:rPr lang="en-US" altLang="zh-CN" sz="1800" dirty="0" smtClean="0">
                    <a:solidFill>
                      <a:srgbClr val="000000"/>
                    </a:solidFill>
                  </a:rPr>
                  <a:t>SS</a:t>
                </a:r>
                <a:r>
                  <a:rPr lang="en-US" altLang="zh-CN" sz="1800" baseline="-25000" dirty="0" smtClean="0">
                    <a:solidFill>
                      <a:srgbClr val="000000"/>
                    </a:solidFill>
                  </a:rPr>
                  <a:t>R</a:t>
                </a:r>
                <a:r>
                  <a:rPr lang="zh-CN" altLang="en-US" sz="1800" dirty="0" smtClean="0">
                    <a:solidFill>
                      <a:srgbClr val="000000"/>
                    </a:solidFill>
                  </a:rPr>
                  <a:t>为回归平方和，</a:t>
                </a:r>
                <a:r>
                  <a:rPr lang="en-US" altLang="zh-CN" sz="1800" dirty="0" smtClean="0">
                    <a:solidFill>
                      <a:srgbClr val="000000"/>
                    </a:solidFill>
                  </a:rPr>
                  <a:t>SS</a:t>
                </a:r>
                <a:r>
                  <a:rPr lang="en-US" altLang="zh-CN" sz="1800" baseline="-25000" dirty="0" smtClean="0">
                    <a:solidFill>
                      <a:srgbClr val="000000"/>
                    </a:solidFill>
                  </a:rPr>
                  <a:t>E</a:t>
                </a:r>
                <a:r>
                  <a:rPr lang="zh-CN" altLang="en-US" sz="1800" dirty="0" smtClean="0">
                    <a:solidFill>
                      <a:srgbClr val="000000"/>
                    </a:solidFill>
                  </a:rPr>
                  <a:t>为残差平方和</a:t>
                </a:r>
                <a:endParaRPr lang="en-US" altLang="zh-CN" sz="1800" dirty="0" smtClean="0">
                  <a:solidFill>
                    <a:srgbClr val="000000"/>
                  </a:solidFill>
                </a:endParaRPr>
              </a:p>
              <a:p>
                <a:pPr marL="0" indent="0">
                  <a:buNone/>
                </a:pPr>
                <a:endParaRPr lang="en-US" altLang="zh-CN" sz="1800" dirty="0" smtClean="0">
                  <a:solidFill>
                    <a:srgbClr val="000000"/>
                  </a:solidFill>
                </a:endParaRPr>
              </a:p>
              <a:p>
                <a:pPr marL="0" indent="0">
                  <a:buNone/>
                </a:pPr>
                <a:r>
                  <a:rPr lang="en-US" altLang="zh-CN" sz="1800" dirty="0">
                    <a:solidFill>
                      <a:srgbClr val="000000"/>
                    </a:solidFill>
                  </a:rPr>
                  <a:t> </a:t>
                </a:r>
                <a:r>
                  <a:rPr lang="en-US" altLang="zh-CN" sz="1800" dirty="0" smtClean="0">
                    <a:solidFill>
                      <a:srgbClr val="000000"/>
                    </a:solidFill>
                  </a:rPr>
                  <a:t>         </a:t>
                </a:r>
                <a:r>
                  <a:rPr lang="en-US" altLang="zh-CN" sz="1800" dirty="0"/>
                  <a:t>R</a:t>
                </a:r>
                <a:r>
                  <a:rPr lang="en-US" altLang="zh-CN" sz="1800" baseline="30000" dirty="0"/>
                  <a:t>2</a:t>
                </a:r>
                <a:r>
                  <a:rPr lang="zh-CN" altLang="en-US" sz="1800" dirty="0"/>
                  <a:t>判定系数度量一个线性回归方程的拟合程度，越接近</a:t>
                </a:r>
                <a:r>
                  <a:rPr lang="en-US" altLang="zh-CN" sz="1800" dirty="0"/>
                  <a:t>1</a:t>
                </a:r>
                <a:r>
                  <a:rPr lang="zh-CN" altLang="en-US" sz="1800" dirty="0"/>
                  <a:t>拟合程度越好</a:t>
                </a:r>
                <a:r>
                  <a:rPr lang="zh-CN" altLang="en-US" sz="1800" dirty="0" smtClean="0"/>
                  <a:t>。</a:t>
                </a:r>
                <a:endParaRPr lang="en-US" altLang="zh-CN" sz="1800" dirty="0" smtClean="0">
                  <a:solidFill>
                    <a:srgbClr val="000000"/>
                  </a:solidFill>
                </a:endParaRPr>
              </a:p>
              <a:p>
                <a:r>
                  <a:rPr lang="zh-CN" altLang="en-US" sz="1800" dirty="0" smtClean="0">
                    <a:solidFill>
                      <a:srgbClr val="000000"/>
                    </a:solidFill>
                  </a:rPr>
                  <a:t>多元回归的评价指标一般包括</a:t>
                </a:r>
                <a:endParaRPr lang="en-US" altLang="zh-CN" sz="1800" dirty="0" smtClean="0">
                  <a:solidFill>
                    <a:srgbClr val="000000"/>
                  </a:solidFill>
                </a:endParaRPr>
              </a:p>
              <a:p>
                <a:pPr lvl="1"/>
                <a:r>
                  <a:rPr lang="zh-CN" altLang="en-US" sz="1400" dirty="0">
                    <a:solidFill>
                      <a:srgbClr val="000000"/>
                    </a:solidFill>
                  </a:rPr>
                  <a:t>非</a:t>
                </a:r>
                <a:r>
                  <a:rPr lang="zh-CN" altLang="en-US" sz="1400" dirty="0" smtClean="0">
                    <a:solidFill>
                      <a:srgbClr val="000000"/>
                    </a:solidFill>
                  </a:rPr>
                  <a:t>标准化系数</a:t>
                </a:r>
                <a:endParaRPr lang="en-US" altLang="zh-CN" sz="1400" dirty="0" smtClean="0">
                  <a:solidFill>
                    <a:srgbClr val="000000"/>
                  </a:solidFill>
                </a:endParaRPr>
              </a:p>
              <a:p>
                <a:pPr lvl="1"/>
                <a:r>
                  <a:rPr lang="zh-CN" altLang="en-US" sz="1400" dirty="0" smtClean="0">
                    <a:solidFill>
                      <a:srgbClr val="000000"/>
                    </a:solidFill>
                  </a:rPr>
                  <a:t>标准化系数</a:t>
                </a:r>
                <a:endParaRPr lang="en-US" altLang="zh-CN" sz="1400" dirty="0" smtClean="0">
                  <a:solidFill>
                    <a:srgbClr val="000000"/>
                  </a:solidFill>
                </a:endParaRPr>
              </a:p>
              <a:p>
                <a:pPr lvl="1"/>
                <a14:m>
                  <m:oMath xmlns:m="http://schemas.openxmlformats.org/officeDocument/2006/math">
                    <m:r>
                      <a:rPr lang="en-US" altLang="zh-CN" sz="1400" i="1" dirty="0" smtClean="0">
                        <a:solidFill>
                          <a:srgbClr val="000000"/>
                        </a:solidFill>
                        <a:latin typeface="Cambria Math" panose="02040503050406030204" pitchFamily="18" charset="0"/>
                      </a:rPr>
                      <m:t>𝑡</m:t>
                    </m:r>
                  </m:oMath>
                </a14:m>
                <a:r>
                  <a:rPr lang="zh-CN" altLang="en-US" sz="1400" dirty="0" smtClean="0">
                    <a:solidFill>
                      <a:srgbClr val="000000"/>
                    </a:solidFill>
                  </a:rPr>
                  <a:t>检验和显著性水平</a:t>
                </a:r>
                <a:endParaRPr lang="en-US" altLang="zh-CN" sz="1400" dirty="0" smtClean="0">
                  <a:solidFill>
                    <a:srgbClr val="000000"/>
                  </a:solidFill>
                </a:endParaRPr>
              </a:p>
              <a:p>
                <a:pPr lvl="1"/>
                <a:r>
                  <a:rPr lang="en-US" altLang="zh-CN" sz="1400" dirty="0" smtClean="0">
                    <a:solidFill>
                      <a:srgbClr val="000000"/>
                    </a:solidFill>
                  </a:rPr>
                  <a:t>B</a:t>
                </a:r>
                <a:r>
                  <a:rPr lang="zh-CN" altLang="en-US" sz="1400" dirty="0" smtClean="0">
                    <a:solidFill>
                      <a:srgbClr val="000000"/>
                    </a:solidFill>
                  </a:rPr>
                  <a:t>的置信区间</a:t>
                </a:r>
                <a:endParaRPr lang="en-US" altLang="zh-CN" sz="1400" dirty="0" smtClean="0">
                  <a:solidFill>
                    <a:srgbClr val="000000"/>
                  </a:solidFill>
                </a:endParaRPr>
              </a:p>
              <a:p>
                <a:endParaRPr lang="en-US" altLang="zh-CN" sz="1800" dirty="0">
                  <a:solidFill>
                    <a:srgbClr val="000000"/>
                  </a:solidFill>
                </a:endParaRPr>
              </a:p>
              <a:p>
                <a:endParaRPr lang="en-US" altLang="zh-CN" sz="14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798284"/>
              </a:xfrm>
              <a:prstGeom prst="rect">
                <a:avLst/>
              </a:prstGeom>
              <a:blipFill rotWithShape="0">
                <a:blip r:embed="rId3"/>
                <a:stretch>
                  <a:fillRect l="-530" t="-128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2" name="对象 1"/>
          <p:cNvGraphicFramePr>
            <a:graphicFrameLocks noChangeAspect="1"/>
          </p:cNvGraphicFramePr>
          <p:nvPr>
            <p:extLst>
              <p:ext uri="{D42A27DB-BD31-4B8C-83A1-F6EECF244321}">
                <p14:modId xmlns:p14="http://schemas.microsoft.com/office/powerpoint/2010/main" val="634938363"/>
              </p:ext>
            </p:extLst>
          </p:nvPr>
        </p:nvGraphicFramePr>
        <p:xfrm>
          <a:off x="1350010" y="2222197"/>
          <a:ext cx="1143000" cy="279400"/>
        </p:xfrm>
        <a:graphic>
          <a:graphicData uri="http://schemas.openxmlformats.org/presentationml/2006/ole">
            <mc:AlternateContent xmlns:mc="http://schemas.openxmlformats.org/markup-compatibility/2006">
              <mc:Choice xmlns:v="urn:schemas-microsoft-com:vml" Requires="v">
                <p:oleObj spid="_x0000_s11283" r:id="rId4" imgW="1143000" imgH="279400" progId="Equation.2">
                  <p:embed/>
                </p:oleObj>
              </mc:Choice>
              <mc:Fallback>
                <p:oleObj r:id="rId4" imgW="1143000" imgH="279400" progId="Equation.2">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0010" y="2222197"/>
                        <a:ext cx="11430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601791631"/>
              </p:ext>
            </p:extLst>
          </p:nvPr>
        </p:nvGraphicFramePr>
        <p:xfrm>
          <a:off x="2842260" y="2219960"/>
          <a:ext cx="1181100" cy="279400"/>
        </p:xfrm>
        <a:graphic>
          <a:graphicData uri="http://schemas.openxmlformats.org/presentationml/2006/ole">
            <mc:AlternateContent xmlns:mc="http://schemas.openxmlformats.org/markup-compatibility/2006">
              <mc:Choice xmlns:v="urn:schemas-microsoft-com:vml" Requires="v">
                <p:oleObj spid="_x0000_s11284" r:id="rId6" imgW="1180588" imgH="279279" progId="Equation.2">
                  <p:embed/>
                </p:oleObj>
              </mc:Choice>
              <mc:Fallback>
                <p:oleObj r:id="rId6" imgW="1180588" imgH="279279" progId="Equation.2">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2260" y="2219960"/>
                        <a:ext cx="11811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464746416"/>
              </p:ext>
            </p:extLst>
          </p:nvPr>
        </p:nvGraphicFramePr>
        <p:xfrm>
          <a:off x="4306570" y="2143760"/>
          <a:ext cx="1079500" cy="431800"/>
        </p:xfrm>
        <a:graphic>
          <a:graphicData uri="http://schemas.openxmlformats.org/presentationml/2006/ole">
            <mc:AlternateContent xmlns:mc="http://schemas.openxmlformats.org/markup-compatibility/2006">
              <mc:Choice xmlns:v="urn:schemas-microsoft-com:vml" Requires="v">
                <p:oleObj spid="_x0000_s11285" r:id="rId8" imgW="1079032" imgH="431613" progId="Equation.3">
                  <p:embed/>
                </p:oleObj>
              </mc:Choice>
              <mc:Fallback>
                <p:oleObj r:id="rId8" imgW="1079032" imgH="431613" progId="Equation.3">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06570" y="2143760"/>
                        <a:ext cx="10795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a:spLocks noChangeArrowheads="1"/>
          </p:cNvSpPr>
          <p:nvPr/>
        </p:nvSpPr>
        <p:spPr bwMode="auto">
          <a:xfrm>
            <a:off x="4912360" y="221996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8168920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矩形 5"/>
          <p:cNvSpPr>
            <a:spLocks noChangeArrowheads="1"/>
          </p:cNvSpPr>
          <p:nvPr/>
        </p:nvSpPr>
        <p:spPr bwMode="auto">
          <a:xfrm>
            <a:off x="791666" y="979937"/>
            <a:ext cx="169469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350" dirty="0"/>
              <a:t>通过图片识别</a:t>
            </a:r>
            <a:r>
              <a:rPr lang="en-US" altLang="zh-CN" sz="1350" dirty="0"/>
              <a:t>PM2.5</a:t>
            </a:r>
          </a:p>
        </p:txBody>
      </p:sp>
      <p:pic>
        <p:nvPicPr>
          <p:cNvPr id="210949" name="Picture 2" descr="http://mmbiz.qpic.cn/mmbiz_jpg/1y1ObuUF34zFSbAR9ZzuSDibFzx5BXl7gH2GorEGQ8IZVcKJJSsy1gAiamyZ0jj3Dx0XRSjWia7QuYu72LA6UyJ3A/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934" y="1336675"/>
            <a:ext cx="2626519" cy="165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950" name="Picture 4" descr="http://mmbiz.qpic.cn/mmbiz_jpg/1y1ObuUF34zFSbAR9ZzuSDibFzx5BXl7gnY344QcKL6HyxMcZFJoSOGpibXu53WmTNvXib0HR5cibzEdJm9ibPiak0XQ/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934" y="2955290"/>
            <a:ext cx="2742009" cy="1659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95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9092" y="1336675"/>
            <a:ext cx="4199812" cy="3205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9682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kumimoji="0" lang="zh-CN" altLang="en-US" dirty="0" smtClean="0"/>
              <a:t>预测城市</a:t>
            </a:r>
            <a:r>
              <a:rPr kumimoji="0" lang="en-US" altLang="zh-CN" dirty="0" smtClean="0"/>
              <a:t>PM2.5(1)</a:t>
            </a:r>
            <a:endParaRPr kumimoji="0" lang="zh-CN" altLang="en-US" dirty="0"/>
          </a:p>
        </p:txBody>
      </p:sp>
    </p:spTree>
    <p:extLst>
      <p:ext uri="{BB962C8B-B14F-4D97-AF65-F5344CB8AC3E}">
        <p14:creationId xmlns:p14="http://schemas.microsoft.com/office/powerpoint/2010/main" val="3522723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973" name="Picture 2" descr="http://mmbiz.qpic.cn/mmbiz_png/1y1ObuUF34zFSbAR9ZzuSDibFzx5BXl7g2p0cDnkEN8JgzBT10rEbBvdule3D3M2AIvh9gXU0oicW6MKsaicGkT5A/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991" y="1829873"/>
            <a:ext cx="3132534" cy="1527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974" name="矩形 1"/>
          <p:cNvSpPr>
            <a:spLocks noChangeArrowheads="1"/>
          </p:cNvSpPr>
          <p:nvPr/>
        </p:nvSpPr>
        <p:spPr bwMode="auto">
          <a:xfrm>
            <a:off x="763827" y="1091209"/>
            <a:ext cx="307895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Char char="•"/>
            </a:pPr>
            <a:r>
              <a:rPr lang="zh-CN" altLang="en-US" sz="1050" dirty="0"/>
              <a:t>从衡量图像清晰程度的角度出发，对图像特征进行观察和分析，得到</a:t>
            </a:r>
            <a:r>
              <a:rPr lang="en-US" altLang="zh-CN" sz="1050" dirty="0"/>
              <a:t>4</a:t>
            </a:r>
            <a:r>
              <a:rPr lang="zh-CN" altLang="en-US" sz="1050" dirty="0"/>
              <a:t>个解释性变量：</a:t>
            </a:r>
            <a:r>
              <a:rPr lang="zh-CN" altLang="en-US" sz="1050" b="1" dirty="0"/>
              <a:t>灰度差分的方差、清晰度、饱和度、高频含量等</a:t>
            </a:r>
            <a:endParaRPr lang="zh-CN" altLang="en-US" sz="1050" dirty="0"/>
          </a:p>
        </p:txBody>
      </p:sp>
      <p:pic>
        <p:nvPicPr>
          <p:cNvPr id="2119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6526" y="1091209"/>
            <a:ext cx="3399393"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1976" name="Picture 5" descr="http://mmbiz.qpic.cn/mmbiz_png/1y1ObuUF34zFSbAR9ZzuSDibFzx5BXl7gLH8jw3K2Y4mibKMwoWZdnJicBBZs6shFKFuHls6Fic2SMKLiajPl93FIeQ/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5887" y="2440187"/>
            <a:ext cx="3399392" cy="1312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977" name="Picture 7" descr="http://mmbiz.qpic.cn/mmbiz_png/1y1ObuUF34zFSbAR9ZzuSDibFzx5BXl7gXYDq1YoibaffMOBPiaRHlarEVUJTfAhs0ThHaEcH0g2Dov65b13mialUQ/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0991" y="3441502"/>
            <a:ext cx="3132534" cy="1298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978"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2386" y="3752256"/>
            <a:ext cx="3526393" cy="1052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4" name="矩形 13"/>
          <p:cNvSpPr/>
          <p:nvPr/>
        </p:nvSpPr>
        <p:spPr>
          <a:xfrm>
            <a:off x="596900" y="430213"/>
            <a:ext cx="249682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kumimoji="0" lang="zh-CN" altLang="en-US" dirty="0" smtClean="0"/>
              <a:t>预测城市</a:t>
            </a:r>
            <a:r>
              <a:rPr kumimoji="0" lang="en-US" altLang="zh-CN" dirty="0" smtClean="0"/>
              <a:t>PM2.5(2)</a:t>
            </a:r>
            <a:endParaRPr kumimoji="0" lang="zh-CN" altLang="en-US" dirty="0"/>
          </a:p>
        </p:txBody>
      </p:sp>
    </p:spTree>
    <p:extLst>
      <p:ext uri="{BB962C8B-B14F-4D97-AF65-F5344CB8AC3E}">
        <p14:creationId xmlns:p14="http://schemas.microsoft.com/office/powerpoint/2010/main" val="3486592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7" name="矩形 1"/>
          <p:cNvSpPr>
            <a:spLocks noChangeArrowheads="1"/>
          </p:cNvSpPr>
          <p:nvPr/>
        </p:nvSpPr>
        <p:spPr bwMode="auto">
          <a:xfrm>
            <a:off x="997586" y="959882"/>
            <a:ext cx="307895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Char char="•"/>
            </a:pPr>
            <a:r>
              <a:rPr lang="zh-CN" altLang="en-US" sz="1050" dirty="0"/>
              <a:t>多元线性回归的拟合优度为</a:t>
            </a:r>
            <a:r>
              <a:rPr lang="en-US" altLang="zh-CN" sz="1050" dirty="0"/>
              <a:t>0.82</a:t>
            </a:r>
            <a:endParaRPr lang="zh-CN" altLang="en-US" sz="1050" dirty="0"/>
          </a:p>
        </p:txBody>
      </p:sp>
      <p:pic>
        <p:nvPicPr>
          <p:cNvPr id="212998" name="Picture 2" descr="http://mmbiz.qpic.cn/mmbiz_png/1y1ObuUF34zFSbAR9ZzuSDibFzx5BXl7gDVzoic8Z2RJv29ib3uX8jqLZRFiaowAGWyPVRTJr0ecXIPJLciaKJ7sqtw/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4862" y="1027747"/>
            <a:ext cx="3238817" cy="1329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29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4862" y="2607706"/>
            <a:ext cx="3307635" cy="18017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3000" name="Picture 5" descr="http://mmbiz.qpic.cn/mmbiz_png/1y1ObuUF34zFSbAR9ZzuSDibFzx5BXl7gXcxsScbHUByun4Z1ww0B1ianzK5SfelEDOKDm1yRJSEtWKKg7rZklaQ/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092" y="1286352"/>
            <a:ext cx="3359944" cy="1799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3001" name="Picture 7" descr="http://mmbiz.qpic.cn/mmbiz_png/1y1ObuUF34zFSbAR9ZzuSDibFzx5BXl7gb6WS2qExXVuKiaW6lAJlJia8yG98Iam7AsPI16rly8uGprjhCWM3UszA/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092" y="3064113"/>
            <a:ext cx="3187303" cy="1444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3" name="矩形 12"/>
          <p:cNvSpPr/>
          <p:nvPr/>
        </p:nvSpPr>
        <p:spPr>
          <a:xfrm>
            <a:off x="596900" y="430213"/>
            <a:ext cx="249682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kumimoji="0" lang="zh-CN" altLang="en-US" dirty="0" smtClean="0"/>
              <a:t>预测城市</a:t>
            </a:r>
            <a:r>
              <a:rPr kumimoji="0" lang="en-US" altLang="zh-CN" dirty="0" smtClean="0"/>
              <a:t>PM2.5(3)</a:t>
            </a:r>
            <a:endParaRPr kumimoji="0" lang="zh-CN" altLang="en-US" dirty="0"/>
          </a:p>
        </p:txBody>
      </p:sp>
    </p:spTree>
    <p:extLst>
      <p:ext uri="{BB962C8B-B14F-4D97-AF65-F5344CB8AC3E}">
        <p14:creationId xmlns:p14="http://schemas.microsoft.com/office/powerpoint/2010/main" val="3421803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64934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非线性模型</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在统计学</a:t>
            </a:r>
            <a:r>
              <a:rPr lang="zh-CN" altLang="en-US" sz="1800" dirty="0" smtClean="0">
                <a:solidFill>
                  <a:srgbClr val="000000"/>
                </a:solidFill>
              </a:rPr>
              <a:t>中，非线性回归</a:t>
            </a:r>
            <a:r>
              <a:rPr lang="zh-CN" altLang="en-US" sz="1800" dirty="0">
                <a:solidFill>
                  <a:srgbClr val="000000"/>
                </a:solidFill>
              </a:rPr>
              <a:t>是回归分析的</a:t>
            </a:r>
            <a:r>
              <a:rPr lang="zh-CN" altLang="en-US" sz="1800" dirty="0" smtClean="0">
                <a:solidFill>
                  <a:srgbClr val="000000"/>
                </a:solidFill>
              </a:rPr>
              <a:t>一种形式， </a:t>
            </a:r>
            <a:r>
              <a:rPr lang="zh-CN" altLang="en-US" sz="1800" dirty="0">
                <a:solidFill>
                  <a:srgbClr val="000000"/>
                </a:solidFill>
              </a:rPr>
              <a:t>非线性模型是由一个或多个自变量非线性</a:t>
            </a:r>
            <a:r>
              <a:rPr lang="zh-CN" altLang="en-US" sz="1800" dirty="0" smtClean="0">
                <a:solidFill>
                  <a:srgbClr val="000000"/>
                </a:solidFill>
              </a:rPr>
              <a:t>组合</a:t>
            </a:r>
            <a:endParaRPr lang="en-US" altLang="zh-CN" sz="1800" dirty="0" smtClean="0">
              <a:solidFill>
                <a:srgbClr val="000000"/>
              </a:solidFill>
            </a:endParaRPr>
          </a:p>
          <a:p>
            <a:r>
              <a:rPr lang="zh-CN" altLang="en-US" sz="1800" dirty="0" smtClean="0">
                <a:solidFill>
                  <a:srgbClr val="000000"/>
                </a:solidFill>
              </a:rPr>
              <a:t>一些</a:t>
            </a:r>
            <a:r>
              <a:rPr lang="zh-CN" altLang="en-US" sz="1800" dirty="0">
                <a:solidFill>
                  <a:srgbClr val="000000"/>
                </a:solidFill>
              </a:rPr>
              <a:t>常见</a:t>
            </a:r>
            <a:r>
              <a:rPr lang="zh-CN" altLang="en-US" sz="1800" dirty="0" smtClean="0">
                <a:solidFill>
                  <a:srgbClr val="000000"/>
                </a:solidFill>
              </a:rPr>
              <a:t>非线性模型</a:t>
            </a:r>
            <a:endParaRPr lang="en-US" altLang="zh-CN" sz="1800" dirty="0" smtClean="0">
              <a:solidFill>
                <a:srgbClr val="000000"/>
              </a:solidFill>
            </a:endParaRPr>
          </a:p>
          <a:p>
            <a:pPr lvl="1"/>
            <a:r>
              <a:rPr lang="zh-CN" altLang="en-US" sz="1400" dirty="0" smtClean="0">
                <a:solidFill>
                  <a:srgbClr val="000000"/>
                </a:solidFill>
              </a:rPr>
              <a:t>阶跃函数</a:t>
            </a:r>
            <a:endParaRPr lang="en-US" altLang="zh-CN" sz="1400" dirty="0" smtClean="0">
              <a:solidFill>
                <a:srgbClr val="000000"/>
              </a:solidFill>
            </a:endParaRPr>
          </a:p>
          <a:p>
            <a:pPr lvl="1"/>
            <a:r>
              <a:rPr lang="zh-CN" altLang="en-US" sz="1400" dirty="0">
                <a:solidFill>
                  <a:srgbClr val="000000"/>
                </a:solidFill>
              </a:rPr>
              <a:t>分段</a:t>
            </a:r>
            <a:r>
              <a:rPr lang="zh-CN" altLang="en-US" sz="1400" dirty="0" smtClean="0">
                <a:solidFill>
                  <a:srgbClr val="000000"/>
                </a:solidFill>
              </a:rPr>
              <a:t>函数</a:t>
            </a:r>
            <a:endParaRPr lang="en-US" altLang="zh-CN" sz="1400" dirty="0" smtClean="0">
              <a:solidFill>
                <a:srgbClr val="000000"/>
              </a:solidFill>
            </a:endParaRPr>
          </a:p>
          <a:p>
            <a:pPr lvl="1"/>
            <a:r>
              <a:rPr lang="zh-CN" altLang="en-US" sz="1400" dirty="0" smtClean="0">
                <a:solidFill>
                  <a:srgbClr val="000000"/>
                </a:solidFill>
              </a:rPr>
              <a:t>样条曲线</a:t>
            </a:r>
            <a:endParaRPr lang="en-US" altLang="zh-CN" sz="1400" dirty="0" smtClean="0">
              <a:solidFill>
                <a:srgbClr val="000000"/>
              </a:solidFill>
            </a:endParaRPr>
          </a:p>
          <a:p>
            <a:pPr lvl="1"/>
            <a:r>
              <a:rPr lang="zh-CN" altLang="en-US" sz="1400" dirty="0" smtClean="0">
                <a:solidFill>
                  <a:srgbClr val="000000"/>
                </a:solidFill>
              </a:rPr>
              <a:t>广义加性模型</a:t>
            </a:r>
            <a:endParaRPr lang="en-US" altLang="zh-CN" sz="1400" dirty="0">
              <a:solidFill>
                <a:srgbClr val="000000"/>
              </a:solidFill>
            </a:endParaRPr>
          </a:p>
        </p:txBody>
      </p:sp>
    </p:spTree>
    <p:extLst>
      <p:ext uri="{BB962C8B-B14F-4D97-AF65-F5344CB8AC3E}">
        <p14:creationId xmlns:p14="http://schemas.microsoft.com/office/powerpoint/2010/main" val="41726486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67894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kumimoji="0" lang="zh-CN" altLang="en-US" dirty="0" smtClean="0"/>
              <a:t>非线性回归</a:t>
            </a:r>
            <a:endParaRPr kumimoji="0" lang="zh-CN" altLang="en-US" dirty="0"/>
          </a:p>
        </p:txBody>
      </p:sp>
      <p:pic>
        <p:nvPicPr>
          <p:cNvPr id="2" name="图片 1"/>
          <p:cNvPicPr>
            <a:picLocks noChangeAspect="1"/>
          </p:cNvPicPr>
          <p:nvPr/>
        </p:nvPicPr>
        <p:blipFill>
          <a:blip r:embed="rId2"/>
          <a:stretch>
            <a:fillRect/>
          </a:stretch>
        </p:blipFill>
        <p:spPr>
          <a:xfrm>
            <a:off x="513080" y="1035678"/>
            <a:ext cx="5601550" cy="3338202"/>
          </a:xfrm>
          <a:prstGeom prst="rect">
            <a:avLst/>
          </a:prstGeom>
        </p:spPr>
      </p:pic>
      <p:pic>
        <p:nvPicPr>
          <p:cNvPr id="3" name="图片 2"/>
          <p:cNvPicPr>
            <a:picLocks noChangeAspect="1"/>
          </p:cNvPicPr>
          <p:nvPr/>
        </p:nvPicPr>
        <p:blipFill>
          <a:blip r:embed="rId3"/>
          <a:stretch>
            <a:fillRect/>
          </a:stretch>
        </p:blipFill>
        <p:spPr>
          <a:xfrm>
            <a:off x="6086475" y="1100138"/>
            <a:ext cx="3057525" cy="1714500"/>
          </a:xfrm>
          <a:prstGeom prst="rect">
            <a:avLst/>
          </a:prstGeom>
        </p:spPr>
      </p:pic>
      <p:pic>
        <p:nvPicPr>
          <p:cNvPr id="4" name="图片 3"/>
          <p:cNvPicPr>
            <a:picLocks noChangeAspect="1"/>
          </p:cNvPicPr>
          <p:nvPr/>
        </p:nvPicPr>
        <p:blipFill>
          <a:blip r:embed="rId4"/>
          <a:stretch>
            <a:fillRect/>
          </a:stretch>
        </p:blipFill>
        <p:spPr>
          <a:xfrm>
            <a:off x="5974080" y="2756535"/>
            <a:ext cx="3048000" cy="1714500"/>
          </a:xfrm>
          <a:prstGeom prst="rect">
            <a:avLst/>
          </a:prstGeom>
        </p:spPr>
      </p:pic>
    </p:spTree>
    <p:extLst>
      <p:ext uri="{BB962C8B-B14F-4D97-AF65-F5344CB8AC3E}">
        <p14:creationId xmlns:p14="http://schemas.microsoft.com/office/powerpoint/2010/main" val="35390218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13"/>
          <p:cNvCxnSpPr/>
          <p:nvPr/>
        </p:nvCxnSpPr>
        <p:spPr>
          <a:xfrm>
            <a:off x="355602" y="858839"/>
            <a:ext cx="8442495" cy="997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276" y="1468003"/>
            <a:ext cx="5252042" cy="2739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54" y="1180476"/>
            <a:ext cx="3694323" cy="2776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261620" y="419101"/>
            <a:ext cx="348234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b="1" dirty="0">
                <a:solidFill>
                  <a:schemeClr val="bg1"/>
                </a:solidFill>
                <a:latin typeface="宋体" pitchFamily="2" charset="-122"/>
                <a:cs typeface="Arial" pitchFamily="34" charset="0"/>
              </a:rPr>
              <a:t>耐热导线工厂质量管理数据分析</a:t>
            </a:r>
            <a:endParaRPr lang="zh-CN" altLang="en-US" dirty="0">
              <a:solidFill>
                <a:schemeClr val="bg1"/>
              </a:solidFill>
              <a:latin typeface="宋体" pitchFamily="2" charset="-122"/>
            </a:endParaRPr>
          </a:p>
        </p:txBody>
      </p:sp>
    </p:spTree>
    <p:extLst>
      <p:ext uri="{BB962C8B-B14F-4D97-AF65-F5344CB8AC3E}">
        <p14:creationId xmlns:p14="http://schemas.microsoft.com/office/powerpoint/2010/main" val="4013624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64934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smtClean="0"/>
              <a:t>Logistics</a:t>
            </a:r>
            <a:r>
              <a:rPr kumimoji="0" lang="zh-CN" altLang="en-US" dirty="0" smtClean="0"/>
              <a:t>回归</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596900" y="1157525"/>
            <a:ext cx="5648960" cy="1875631"/>
          </a:xfrm>
          <a:prstGeom prst="rect">
            <a:avLst/>
          </a:prstGeom>
        </p:spPr>
      </p:pic>
    </p:spTree>
    <p:extLst>
      <p:ext uri="{BB962C8B-B14F-4D97-AF65-F5344CB8AC3E}">
        <p14:creationId xmlns:p14="http://schemas.microsoft.com/office/powerpoint/2010/main" val="3727639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89144"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统计分析</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730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统计学是研究如何搜集资料、整理资料和进行量化分析、推断的一门</a:t>
            </a:r>
            <a:r>
              <a:rPr lang="zh-CN" altLang="en-US" sz="1800" dirty="0" smtClean="0">
                <a:solidFill>
                  <a:srgbClr val="000000"/>
                </a:solidFill>
              </a:rPr>
              <a:t>科学，在</a:t>
            </a:r>
            <a:r>
              <a:rPr lang="zh-CN" altLang="en-US" sz="1800" dirty="0">
                <a:solidFill>
                  <a:srgbClr val="000000"/>
                </a:solidFill>
              </a:rPr>
              <a:t>科学计算、工业和金融等领域有着重要</a:t>
            </a:r>
            <a:r>
              <a:rPr lang="zh-CN" altLang="en-US" sz="1800" dirty="0" smtClean="0">
                <a:solidFill>
                  <a:srgbClr val="000000"/>
                </a:solidFill>
              </a:rPr>
              <a:t>应用，统计分析</a:t>
            </a:r>
            <a:r>
              <a:rPr lang="zh-CN" altLang="en-US" sz="1800" dirty="0">
                <a:solidFill>
                  <a:srgbClr val="000000"/>
                </a:solidFill>
              </a:rPr>
              <a:t>是机器学习的基本</a:t>
            </a:r>
            <a:r>
              <a:rPr lang="zh-CN" altLang="en-US" sz="1800" dirty="0" smtClean="0">
                <a:solidFill>
                  <a:srgbClr val="000000"/>
                </a:solidFill>
              </a:rPr>
              <a:t>方法</a:t>
            </a:r>
            <a:endParaRPr lang="en-US" altLang="zh-CN" sz="1800" dirty="0">
              <a:solidFill>
                <a:srgbClr val="000000"/>
              </a:solidFill>
            </a:endParaRPr>
          </a:p>
          <a:p>
            <a:r>
              <a:rPr lang="zh-CN" altLang="en-US" sz="1800" dirty="0" smtClean="0">
                <a:solidFill>
                  <a:srgbClr val="000000"/>
                </a:solidFill>
              </a:rPr>
              <a:t>与</a:t>
            </a:r>
            <a:r>
              <a:rPr lang="zh-CN" altLang="en-US" sz="1800" dirty="0">
                <a:solidFill>
                  <a:srgbClr val="000000"/>
                </a:solidFill>
              </a:rPr>
              <a:t>统计分析相关的基本概念有以下几</a:t>
            </a:r>
            <a:r>
              <a:rPr lang="zh-CN" altLang="en-US" sz="1800" dirty="0" smtClean="0">
                <a:solidFill>
                  <a:srgbClr val="000000"/>
                </a:solidFill>
              </a:rPr>
              <a:t>个</a:t>
            </a:r>
            <a:endParaRPr lang="en-US" altLang="zh-CN" sz="1800" dirty="0" smtClean="0">
              <a:solidFill>
                <a:srgbClr val="000000"/>
              </a:solidFill>
            </a:endParaRPr>
          </a:p>
          <a:p>
            <a:pPr lvl="1"/>
            <a:r>
              <a:rPr lang="zh-CN" altLang="en-US" sz="1400" dirty="0" smtClean="0">
                <a:solidFill>
                  <a:srgbClr val="000000"/>
                </a:solidFill>
              </a:rPr>
              <a:t>总体：根据</a:t>
            </a:r>
            <a:r>
              <a:rPr lang="zh-CN" altLang="en-US" sz="1400" dirty="0">
                <a:solidFill>
                  <a:srgbClr val="000000"/>
                </a:solidFill>
              </a:rPr>
              <a:t>定目的确定的所要 研究事物的</a:t>
            </a:r>
            <a:r>
              <a:rPr lang="zh-CN" altLang="en-US" sz="1400" dirty="0" smtClean="0">
                <a:solidFill>
                  <a:srgbClr val="000000"/>
                </a:solidFill>
              </a:rPr>
              <a:t>全体</a:t>
            </a:r>
            <a:endParaRPr lang="en-US" altLang="zh-CN" sz="1400" dirty="0">
              <a:solidFill>
                <a:srgbClr val="000000"/>
              </a:solidFill>
            </a:endParaRPr>
          </a:p>
          <a:p>
            <a:pPr lvl="1"/>
            <a:r>
              <a:rPr lang="zh-CN" altLang="en-US" sz="1400" dirty="0" smtClean="0">
                <a:solidFill>
                  <a:srgbClr val="000000"/>
                </a:solidFill>
              </a:rPr>
              <a:t>样本：从</a:t>
            </a:r>
            <a:r>
              <a:rPr lang="zh-CN" altLang="en-US" sz="1400" dirty="0">
                <a:solidFill>
                  <a:srgbClr val="000000"/>
                </a:solidFill>
              </a:rPr>
              <a:t>总体中随机抽取的若干个体构成的</a:t>
            </a:r>
            <a:r>
              <a:rPr lang="zh-CN" altLang="en-US" sz="1400" dirty="0" smtClean="0">
                <a:solidFill>
                  <a:srgbClr val="000000"/>
                </a:solidFill>
              </a:rPr>
              <a:t>集合</a:t>
            </a:r>
            <a:endParaRPr lang="en-US" altLang="zh-CN" sz="1400" dirty="0" smtClean="0">
              <a:solidFill>
                <a:srgbClr val="000000"/>
              </a:solidFill>
            </a:endParaRPr>
          </a:p>
          <a:p>
            <a:pPr lvl="1"/>
            <a:r>
              <a:rPr lang="zh-CN" altLang="en-US" sz="1400" dirty="0" smtClean="0">
                <a:solidFill>
                  <a:srgbClr val="000000"/>
                </a:solidFill>
              </a:rPr>
              <a:t>推断：以</a:t>
            </a:r>
            <a:r>
              <a:rPr lang="zh-CN" altLang="en-US" sz="1400" dirty="0">
                <a:solidFill>
                  <a:srgbClr val="000000"/>
                </a:solidFill>
              </a:rPr>
              <a:t>样本所包含的信息为基础对总体的某些特征作出判断、预测和</a:t>
            </a:r>
            <a:r>
              <a:rPr lang="zh-CN" altLang="en-US" sz="1400" dirty="0" smtClean="0">
                <a:solidFill>
                  <a:srgbClr val="000000"/>
                </a:solidFill>
              </a:rPr>
              <a:t>估计</a:t>
            </a:r>
            <a:endParaRPr lang="en-US" altLang="zh-CN" sz="1400" dirty="0" smtClean="0">
              <a:solidFill>
                <a:srgbClr val="000000"/>
              </a:solidFill>
            </a:endParaRPr>
          </a:p>
          <a:p>
            <a:pPr lvl="1"/>
            <a:r>
              <a:rPr lang="zh-CN" altLang="en-US" sz="1400" dirty="0" smtClean="0">
                <a:solidFill>
                  <a:srgbClr val="000000"/>
                </a:solidFill>
              </a:rPr>
              <a:t>推断可靠性：对</a:t>
            </a:r>
            <a:r>
              <a:rPr lang="zh-CN" altLang="en-US" sz="1400" dirty="0">
                <a:solidFill>
                  <a:srgbClr val="000000"/>
                </a:solidFill>
              </a:rPr>
              <a:t>推断结果从概率上的</a:t>
            </a:r>
            <a:r>
              <a:rPr lang="zh-CN" altLang="en-US" sz="1400" dirty="0" smtClean="0">
                <a:solidFill>
                  <a:srgbClr val="000000"/>
                </a:solidFill>
              </a:rPr>
              <a:t>确认，作为</a:t>
            </a:r>
            <a:r>
              <a:rPr lang="zh-CN" altLang="en-US" sz="1400" dirty="0">
                <a:solidFill>
                  <a:srgbClr val="000000"/>
                </a:solidFill>
              </a:rPr>
              <a:t>决策的重要</a:t>
            </a:r>
            <a:r>
              <a:rPr lang="zh-CN" altLang="en-US" sz="1400" dirty="0" smtClean="0">
                <a:solidFill>
                  <a:srgbClr val="000000"/>
                </a:solidFill>
              </a:rPr>
              <a:t>依据</a:t>
            </a:r>
            <a:endParaRPr lang="en-US" altLang="zh-CN" sz="1400" dirty="0" smtClean="0">
              <a:solidFill>
                <a:srgbClr val="000000"/>
              </a:solidFill>
            </a:endParaRPr>
          </a:p>
          <a:p>
            <a:r>
              <a:rPr lang="zh-CN" altLang="en-US" sz="1800" dirty="0" smtClean="0">
                <a:solidFill>
                  <a:srgbClr val="000000"/>
                </a:solidFill>
              </a:rPr>
              <a:t>统计分析</a:t>
            </a:r>
            <a:r>
              <a:rPr lang="zh-CN" altLang="en-US" sz="1800" dirty="0">
                <a:solidFill>
                  <a:srgbClr val="000000"/>
                </a:solidFill>
              </a:rPr>
              <a:t>分为描述性统计和推断性</a:t>
            </a:r>
            <a:r>
              <a:rPr lang="zh-CN" altLang="en-US" sz="1800" dirty="0" smtClean="0">
                <a:solidFill>
                  <a:srgbClr val="000000"/>
                </a:solidFill>
              </a:rPr>
              <a:t>统计，描述性统计</a:t>
            </a:r>
            <a:r>
              <a:rPr lang="zh-CN" altLang="en-US" sz="1800" dirty="0">
                <a:solidFill>
                  <a:srgbClr val="000000"/>
                </a:solidFill>
              </a:rPr>
              <a:t>是通过对样本进行整理、分析并就数据的分布情况获取有意义的</a:t>
            </a:r>
            <a:r>
              <a:rPr lang="zh-CN" altLang="en-US" sz="1800" dirty="0" smtClean="0">
                <a:solidFill>
                  <a:srgbClr val="000000"/>
                </a:solidFill>
              </a:rPr>
              <a:t>信息，从而</a:t>
            </a:r>
            <a:r>
              <a:rPr lang="zh-CN" altLang="en-US" sz="1800" dirty="0">
                <a:solidFill>
                  <a:srgbClr val="000000"/>
                </a:solidFill>
              </a:rPr>
              <a:t>得到结论。推断统计又分为参数估计和</a:t>
            </a:r>
            <a:r>
              <a:rPr lang="zh-CN" altLang="en-US" sz="1800" dirty="0" smtClean="0">
                <a:solidFill>
                  <a:srgbClr val="000000"/>
                </a:solidFill>
              </a:rPr>
              <a:t>假设检验，参数估计</a:t>
            </a:r>
            <a:r>
              <a:rPr lang="zh-CN" altLang="en-US" sz="1800" dirty="0">
                <a:solidFill>
                  <a:srgbClr val="000000"/>
                </a:solidFill>
              </a:rPr>
              <a:t>是对样本整体中某个数值进行</a:t>
            </a:r>
            <a:r>
              <a:rPr lang="zh-CN" altLang="en-US" sz="1800" dirty="0" smtClean="0">
                <a:solidFill>
                  <a:srgbClr val="000000"/>
                </a:solidFill>
              </a:rPr>
              <a:t>估计，如</a:t>
            </a:r>
            <a:r>
              <a:rPr lang="zh-CN" altLang="en-US" sz="1800" dirty="0">
                <a:solidFill>
                  <a:srgbClr val="000000"/>
                </a:solidFill>
              </a:rPr>
              <a:t>推断总体平均数</a:t>
            </a:r>
            <a:r>
              <a:rPr lang="zh-CN" altLang="en-US" sz="1800" dirty="0" smtClean="0">
                <a:solidFill>
                  <a:srgbClr val="000000"/>
                </a:solidFill>
              </a:rPr>
              <a:t>等，而</a:t>
            </a:r>
            <a:r>
              <a:rPr lang="zh-CN" altLang="en-US" sz="1800" dirty="0">
                <a:solidFill>
                  <a:srgbClr val="000000"/>
                </a:solidFill>
              </a:rPr>
              <a:t>假设检验是通过对所做的推断</a:t>
            </a:r>
            <a:r>
              <a:rPr lang="zh-CN" altLang="en-US" sz="1800" dirty="0" smtClean="0">
                <a:solidFill>
                  <a:srgbClr val="000000"/>
                </a:solidFill>
              </a:rPr>
              <a:t>验证，从而</a:t>
            </a:r>
            <a:r>
              <a:rPr lang="zh-CN" altLang="en-US" sz="1800" dirty="0">
                <a:solidFill>
                  <a:srgbClr val="000000"/>
                </a:solidFill>
              </a:rPr>
              <a:t>进择行才</a:t>
            </a:r>
            <a:r>
              <a:rPr lang="zh-CN" altLang="en-US" sz="1800" dirty="0" smtClean="0">
                <a:solidFill>
                  <a:srgbClr val="000000"/>
                </a:solidFill>
              </a:rPr>
              <a:t>方案</a:t>
            </a:r>
            <a:endParaRPr lang="en-US" altLang="zh-CN" sz="1800" dirty="0" smtClean="0">
              <a:solidFill>
                <a:srgbClr val="000000"/>
              </a:solidFill>
            </a:endParaRPr>
          </a:p>
        </p:txBody>
      </p:sp>
    </p:spTree>
    <p:extLst>
      <p:ext uri="{BB962C8B-B14F-4D97-AF65-F5344CB8AC3E}">
        <p14:creationId xmlns:p14="http://schemas.microsoft.com/office/powerpoint/2010/main" val="2951131138"/>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64934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smtClean="0"/>
              <a:t>Logistics</a:t>
            </a:r>
            <a:r>
              <a:rPr kumimoji="0" lang="zh-CN" altLang="en-US" dirty="0" smtClean="0"/>
              <a:t>回归</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29320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逻辑</a:t>
                </a:r>
                <a:r>
                  <a:rPr lang="zh-CN" altLang="en-US" sz="1800" dirty="0" smtClean="0">
                    <a:solidFill>
                      <a:srgbClr val="000000"/>
                    </a:solidFill>
                  </a:rPr>
                  <a:t>回归是</a:t>
                </a:r>
                <a:r>
                  <a:rPr lang="zh-CN" altLang="en-US" sz="1800" dirty="0">
                    <a:solidFill>
                      <a:srgbClr val="000000"/>
                    </a:solidFill>
                  </a:rPr>
                  <a:t>一种预测</a:t>
                </a:r>
                <a:r>
                  <a:rPr lang="zh-CN" altLang="en-US" sz="1800" dirty="0" smtClean="0">
                    <a:solidFill>
                      <a:srgbClr val="000000"/>
                    </a:solidFill>
                  </a:rPr>
                  <a:t>分析， </a:t>
                </a:r>
                <a:r>
                  <a:rPr lang="zh-CN" altLang="en-US" sz="1800" dirty="0">
                    <a:solidFill>
                      <a:srgbClr val="000000"/>
                    </a:solidFill>
                  </a:rPr>
                  <a:t>解释因变量与一个或多个自变量之间的关与线性回归不同之处就是它的目标变量有几种</a:t>
                </a:r>
                <a:r>
                  <a:rPr lang="zh-CN" altLang="en-US" sz="1800" dirty="0" smtClean="0">
                    <a:solidFill>
                      <a:srgbClr val="000000"/>
                    </a:solidFill>
                  </a:rPr>
                  <a:t>类别，所以</a:t>
                </a:r>
                <a:r>
                  <a:rPr lang="zh-CN" altLang="en-US" sz="1800" dirty="0">
                    <a:solidFill>
                      <a:srgbClr val="000000"/>
                    </a:solidFill>
                  </a:rPr>
                  <a:t>逻辑回归主要用于解决分类</a:t>
                </a:r>
                <a:r>
                  <a:rPr lang="zh-CN" altLang="en-US" sz="1800" dirty="0" smtClean="0">
                    <a:solidFill>
                      <a:srgbClr val="000000"/>
                    </a:solidFill>
                  </a:rPr>
                  <a:t>问题，与</a:t>
                </a:r>
                <a:r>
                  <a:rPr lang="zh-CN" altLang="en-US" sz="1800" dirty="0">
                    <a:solidFill>
                      <a:srgbClr val="000000"/>
                    </a:solidFill>
                  </a:rPr>
                  <a:t>线性回归</a:t>
                </a:r>
                <a:r>
                  <a:rPr lang="zh-CN" altLang="en-US" sz="1800" dirty="0" smtClean="0">
                    <a:solidFill>
                      <a:srgbClr val="000000"/>
                    </a:solidFill>
                  </a:rPr>
                  <a:t>相比，它</a:t>
                </a:r>
                <a:r>
                  <a:rPr lang="zh-CN" altLang="en-US" sz="1800" dirty="0">
                    <a:solidFill>
                      <a:srgbClr val="000000"/>
                    </a:solidFill>
                  </a:rPr>
                  <a:t>是用概率的</a:t>
                </a:r>
                <a:r>
                  <a:rPr lang="zh-CN" altLang="en-US" sz="1800" dirty="0" smtClean="0">
                    <a:solidFill>
                      <a:srgbClr val="000000"/>
                    </a:solidFill>
                  </a:rPr>
                  <a:t>方式，预测</a:t>
                </a:r>
                <a:r>
                  <a:rPr lang="zh-CN" altLang="en-US" sz="1800" dirty="0">
                    <a:solidFill>
                      <a:srgbClr val="000000"/>
                    </a:solidFill>
                  </a:rPr>
                  <a:t>出来属于某一分类的概率值。如果超过</a:t>
                </a:r>
                <a:r>
                  <a:rPr lang="en-US" altLang="zh-CN" sz="1800" dirty="0">
                    <a:solidFill>
                      <a:srgbClr val="000000"/>
                    </a:solidFill>
                  </a:rPr>
                  <a:t>50</a:t>
                </a:r>
                <a:r>
                  <a:rPr lang="en-US" altLang="zh-CN" sz="1800" dirty="0" smtClean="0">
                    <a:solidFill>
                      <a:srgbClr val="000000"/>
                    </a:solidFill>
                  </a:rPr>
                  <a:t>%</a:t>
                </a:r>
                <a:r>
                  <a:rPr lang="zh-CN" altLang="en-US" sz="1800" dirty="0" smtClean="0">
                    <a:solidFill>
                      <a:srgbClr val="000000"/>
                    </a:solidFill>
                  </a:rPr>
                  <a:t>，则</a:t>
                </a:r>
                <a:r>
                  <a:rPr lang="zh-CN" altLang="en-US" sz="1800" dirty="0">
                    <a:solidFill>
                      <a:srgbClr val="000000"/>
                    </a:solidFill>
                  </a:rPr>
                  <a:t>属于某一分类。</a:t>
                </a:r>
                <a:r>
                  <a:rPr lang="zh-CN" altLang="en-US" sz="1800" dirty="0" smtClean="0">
                    <a:solidFill>
                      <a:srgbClr val="000000"/>
                    </a:solidFill>
                  </a:rPr>
                  <a:t>此外，它</a:t>
                </a:r>
                <a:r>
                  <a:rPr lang="zh-CN" altLang="en-US" sz="1800" dirty="0">
                    <a:solidFill>
                      <a:srgbClr val="000000"/>
                    </a:solidFill>
                  </a:rPr>
                  <a:t>的可解释</a:t>
                </a:r>
                <a:r>
                  <a:rPr lang="zh-CN" altLang="en-US" sz="1800" dirty="0" smtClean="0">
                    <a:solidFill>
                      <a:srgbClr val="000000"/>
                    </a:solidFill>
                  </a:rPr>
                  <a:t>强，可控性高，并且</a:t>
                </a:r>
                <a:r>
                  <a:rPr lang="zh-CN" altLang="en-US" sz="1800" dirty="0">
                    <a:solidFill>
                      <a:srgbClr val="000000"/>
                    </a:solidFill>
                  </a:rPr>
                  <a:t>训练速度</a:t>
                </a:r>
                <a:r>
                  <a:rPr lang="zh-CN" altLang="en-US" sz="1800" dirty="0" smtClean="0">
                    <a:solidFill>
                      <a:srgbClr val="000000"/>
                    </a:solidFill>
                  </a:rPr>
                  <a:t>快，特别是</a:t>
                </a:r>
                <a:r>
                  <a:rPr lang="zh-CN" altLang="en-US" sz="1800" dirty="0">
                    <a:solidFill>
                      <a:srgbClr val="000000"/>
                    </a:solidFill>
                  </a:rPr>
                  <a:t>经过特征工程之后效果</a:t>
                </a:r>
                <a:r>
                  <a:rPr lang="zh-CN" altLang="en-US" sz="1800" dirty="0" smtClean="0">
                    <a:solidFill>
                      <a:srgbClr val="000000"/>
                    </a:solidFill>
                  </a:rPr>
                  <a:t>更好</a:t>
                </a:r>
                <a:endParaRPr lang="en-US" altLang="zh-CN" sz="1800" dirty="0" smtClean="0">
                  <a:solidFill>
                    <a:srgbClr val="000000"/>
                  </a:solidFill>
                </a:endParaRPr>
              </a:p>
              <a:p>
                <a:r>
                  <a:rPr lang="zh-CN" altLang="en-US" sz="1800" dirty="0" smtClean="0">
                    <a:solidFill>
                      <a:srgbClr val="000000"/>
                    </a:solidFill>
                  </a:rPr>
                  <a:t>按照</a:t>
                </a:r>
                <a:r>
                  <a:rPr lang="zh-CN" altLang="en-US" sz="1800" dirty="0">
                    <a:solidFill>
                      <a:srgbClr val="000000"/>
                    </a:solidFill>
                  </a:rPr>
                  <a:t>逻辑回归的</a:t>
                </a:r>
                <a:r>
                  <a:rPr lang="zh-CN" altLang="en-US" sz="1800" dirty="0" smtClean="0">
                    <a:solidFill>
                      <a:srgbClr val="000000"/>
                    </a:solidFill>
                  </a:rPr>
                  <a:t>基本原理，求解</a:t>
                </a:r>
                <a:r>
                  <a:rPr lang="zh-CN" altLang="en-US" sz="1800" dirty="0">
                    <a:solidFill>
                      <a:srgbClr val="000000"/>
                    </a:solidFill>
                  </a:rPr>
                  <a:t>过程可以分为以下三</a:t>
                </a:r>
                <a:r>
                  <a:rPr lang="zh-CN" altLang="en-US" sz="1800" dirty="0" smtClean="0">
                    <a:solidFill>
                      <a:srgbClr val="000000"/>
                    </a:solidFill>
                  </a:rPr>
                  <a:t>步</a:t>
                </a:r>
                <a:endParaRPr lang="en-US" altLang="zh-CN" sz="1800" dirty="0" smtClean="0">
                  <a:solidFill>
                    <a:srgbClr val="000000"/>
                  </a:solidFill>
                </a:endParaRPr>
              </a:p>
              <a:p>
                <a:pPr lvl="1"/>
                <a:r>
                  <a:rPr lang="zh-CN" altLang="en-US" sz="1400" dirty="0" smtClean="0">
                    <a:solidFill>
                      <a:srgbClr val="000000"/>
                    </a:solidFill>
                  </a:rPr>
                  <a:t>找</a:t>
                </a:r>
                <a:r>
                  <a:rPr lang="zh-CN" altLang="en-US" sz="1400" dirty="0">
                    <a:solidFill>
                      <a:srgbClr val="000000"/>
                    </a:solidFill>
                  </a:rPr>
                  <a:t>一个合适的预测分</a:t>
                </a:r>
                <a:r>
                  <a:rPr lang="zh-CN" altLang="en-US" sz="1400" dirty="0" smtClean="0">
                    <a:solidFill>
                      <a:srgbClr val="000000"/>
                    </a:solidFill>
                  </a:rPr>
                  <a:t>类函数，用来</a:t>
                </a:r>
                <a:r>
                  <a:rPr lang="zh-CN" altLang="en-US" sz="1400" dirty="0">
                    <a:solidFill>
                      <a:srgbClr val="000000"/>
                    </a:solidFill>
                  </a:rPr>
                  <a:t>预测输入数据的分类</a:t>
                </a:r>
                <a:r>
                  <a:rPr lang="zh-CN" altLang="en-US" sz="1400" dirty="0" smtClean="0">
                    <a:solidFill>
                      <a:srgbClr val="000000"/>
                    </a:solidFill>
                  </a:rPr>
                  <a:t>结果，一 </a:t>
                </a:r>
                <a:r>
                  <a:rPr lang="zh-CN" altLang="en-US" sz="1400" dirty="0">
                    <a:solidFill>
                      <a:srgbClr val="000000"/>
                    </a:solidFill>
                  </a:rPr>
                  <a:t>般表示为</a:t>
                </a:r>
                <a:r>
                  <a:rPr lang="en-US" altLang="zh-CN" sz="1400" dirty="0">
                    <a:solidFill>
                      <a:srgbClr val="000000"/>
                    </a:solidFill>
                  </a:rPr>
                  <a:t>h</a:t>
                </a:r>
                <a:r>
                  <a:rPr lang="zh-CN" altLang="en-US" sz="1400" dirty="0" smtClean="0">
                    <a:solidFill>
                      <a:srgbClr val="000000"/>
                    </a:solidFill>
                  </a:rPr>
                  <a:t>函数，需要</a:t>
                </a:r>
                <a:r>
                  <a:rPr lang="zh-CN" altLang="en-US" sz="1400" dirty="0">
                    <a:solidFill>
                      <a:srgbClr val="000000"/>
                    </a:solidFill>
                  </a:rPr>
                  <a:t>对数据有一定的了解或</a:t>
                </a:r>
                <a:r>
                  <a:rPr lang="zh-CN" altLang="en-US" sz="1400" dirty="0" smtClean="0">
                    <a:solidFill>
                      <a:srgbClr val="000000"/>
                    </a:solidFill>
                  </a:rPr>
                  <a:t>分析，然后</a:t>
                </a:r>
                <a:r>
                  <a:rPr lang="zh-CN" altLang="en-US" sz="1400" dirty="0">
                    <a:solidFill>
                      <a:srgbClr val="000000"/>
                    </a:solidFill>
                  </a:rPr>
                  <a:t>确定函数的可能</a:t>
                </a:r>
                <a:r>
                  <a:rPr lang="zh-CN" altLang="en-US" sz="1400" dirty="0" smtClean="0">
                    <a:solidFill>
                      <a:srgbClr val="000000"/>
                    </a:solidFill>
                  </a:rPr>
                  <a:t>形式</a:t>
                </a:r>
                <a:endParaRPr lang="en-US" altLang="zh-CN" sz="1400" dirty="0" smtClean="0">
                  <a:solidFill>
                    <a:srgbClr val="000000"/>
                  </a:solidFill>
                </a:endParaRPr>
              </a:p>
              <a:p>
                <a:pPr lvl="1"/>
                <a:r>
                  <a:rPr lang="zh-CN" altLang="en-US" sz="1400" dirty="0" smtClean="0">
                    <a:solidFill>
                      <a:srgbClr val="000000"/>
                    </a:solidFill>
                  </a:rPr>
                  <a:t>构造</a:t>
                </a:r>
                <a:r>
                  <a:rPr lang="zh-CN" altLang="en-US" sz="1400" dirty="0">
                    <a:solidFill>
                      <a:srgbClr val="000000"/>
                    </a:solidFill>
                  </a:rPr>
                  <a:t>一个</a:t>
                </a:r>
                <a:r>
                  <a:rPr lang="zh-CN" altLang="en-US" sz="1400" dirty="0" smtClean="0">
                    <a:solidFill>
                      <a:srgbClr val="000000"/>
                    </a:solidFill>
                  </a:rPr>
                  <a:t>损失函数，该</a:t>
                </a:r>
                <a:r>
                  <a:rPr lang="zh-CN" altLang="en-US" sz="1400" dirty="0">
                    <a:solidFill>
                      <a:srgbClr val="000000"/>
                    </a:solidFill>
                  </a:rPr>
                  <a:t>函数表示预测</a:t>
                </a:r>
                <a:r>
                  <a:rPr lang="zh-CN" altLang="en-US" sz="1400" dirty="0" smtClean="0">
                    <a:solidFill>
                      <a:srgbClr val="000000"/>
                    </a:solidFill>
                  </a:rPr>
                  <a:t>输出（</a:t>
                </a:r>
                <a:r>
                  <a:rPr lang="en-US" altLang="zh-CN" sz="1400" dirty="0" smtClean="0">
                    <a:solidFill>
                      <a:srgbClr val="000000"/>
                    </a:solidFill>
                  </a:rPr>
                  <a:t>h</a:t>
                </a:r>
                <a:r>
                  <a:rPr lang="zh-CN" altLang="en-US" sz="1400" dirty="0" smtClean="0">
                    <a:solidFill>
                      <a:srgbClr val="000000"/>
                    </a:solidFill>
                  </a:rPr>
                  <a:t>）</a:t>
                </a:r>
                <a:r>
                  <a:rPr lang="en-US" altLang="zh-CN" sz="1400" dirty="0" smtClean="0">
                    <a:solidFill>
                      <a:srgbClr val="000000"/>
                    </a:solidFill>
                  </a:rPr>
                  <a:t> </a:t>
                </a:r>
                <a:r>
                  <a:rPr lang="zh-CN" altLang="en-US" sz="1400" dirty="0">
                    <a:solidFill>
                      <a:srgbClr val="000000"/>
                    </a:solidFill>
                  </a:rPr>
                  <a:t>与训练数据</a:t>
                </a:r>
                <a:r>
                  <a:rPr lang="zh-CN" altLang="en-US" sz="1400" dirty="0" smtClean="0">
                    <a:solidFill>
                      <a:srgbClr val="000000"/>
                    </a:solidFill>
                  </a:rPr>
                  <a:t>类别（</a:t>
                </a:r>
                <a:r>
                  <a:rPr lang="en-US" altLang="zh-CN" sz="1400" dirty="0" smtClean="0">
                    <a:solidFill>
                      <a:srgbClr val="000000"/>
                    </a:solidFill>
                  </a:rPr>
                  <a:t>y</a:t>
                </a:r>
                <a:r>
                  <a:rPr lang="zh-CN" altLang="en-US" sz="1400" dirty="0" smtClean="0">
                    <a:solidFill>
                      <a:srgbClr val="000000"/>
                    </a:solidFill>
                  </a:rPr>
                  <a:t>）之间</a:t>
                </a:r>
                <a:r>
                  <a:rPr lang="zh-CN" altLang="en-US" sz="1400" dirty="0">
                    <a:solidFill>
                      <a:srgbClr val="000000"/>
                    </a:solidFill>
                  </a:rPr>
                  <a:t>的</a:t>
                </a:r>
                <a:r>
                  <a:rPr lang="zh-CN" altLang="en-US" sz="1400" dirty="0" smtClean="0">
                    <a:solidFill>
                      <a:srgbClr val="000000"/>
                    </a:solidFill>
                  </a:rPr>
                  <a:t>偏差，一般是预测输出与</a:t>
                </a:r>
                <a:r>
                  <a:rPr lang="zh-CN" altLang="en-US" sz="1400" dirty="0">
                    <a:solidFill>
                      <a:srgbClr val="000000"/>
                    </a:solidFill>
                  </a:rPr>
                  <a:t>实际类别的</a:t>
                </a:r>
                <a:r>
                  <a:rPr lang="zh-CN" altLang="en-US" sz="1400" dirty="0" smtClean="0">
                    <a:solidFill>
                      <a:srgbClr val="000000"/>
                    </a:solidFill>
                  </a:rPr>
                  <a:t>差，可</a:t>
                </a:r>
                <a:r>
                  <a:rPr lang="zh-CN" altLang="en-US" sz="1400" dirty="0">
                    <a:solidFill>
                      <a:srgbClr val="000000"/>
                    </a:solidFill>
                  </a:rPr>
                  <a:t>对所有样本的</a:t>
                </a:r>
                <a:r>
                  <a:rPr lang="en-US" altLang="zh-CN" sz="1400" dirty="0">
                    <a:solidFill>
                      <a:srgbClr val="000000"/>
                    </a:solidFill>
                  </a:rPr>
                  <a:t>Cost</a:t>
                </a:r>
                <a:r>
                  <a:rPr lang="zh-CN" altLang="en-US" sz="1400" dirty="0">
                    <a:solidFill>
                      <a:srgbClr val="000000"/>
                    </a:solidFill>
                  </a:rPr>
                  <a:t>求</a:t>
                </a:r>
                <a:r>
                  <a:rPr lang="en-US" altLang="zh-CN" sz="1400" dirty="0">
                    <a:solidFill>
                      <a:srgbClr val="000000"/>
                    </a:solidFill>
                  </a:rPr>
                  <a:t>R</a:t>
                </a:r>
                <a:r>
                  <a:rPr lang="zh-CN" altLang="en-US" sz="1400" dirty="0">
                    <a:solidFill>
                      <a:srgbClr val="000000"/>
                    </a:solidFill>
                  </a:rPr>
                  <a:t>方值等作为评价</a:t>
                </a:r>
                <a:r>
                  <a:rPr lang="zh-CN" altLang="en-US" sz="1400" dirty="0" smtClean="0">
                    <a:solidFill>
                      <a:srgbClr val="000000"/>
                    </a:solidFill>
                  </a:rPr>
                  <a:t>标准， </a:t>
                </a:r>
                <a:r>
                  <a:rPr lang="zh-CN" altLang="en-US" sz="1400" dirty="0">
                    <a:solidFill>
                      <a:srgbClr val="000000"/>
                    </a:solidFill>
                  </a:rPr>
                  <a:t>记为</a:t>
                </a:r>
                <a14:m>
                  <m:oMath xmlns:m="http://schemas.openxmlformats.org/officeDocument/2006/math">
                    <m:r>
                      <a:rPr lang="en-US" altLang="zh-CN" sz="1400" i="1" dirty="0" smtClean="0">
                        <a:solidFill>
                          <a:srgbClr val="000000"/>
                        </a:solidFill>
                        <a:latin typeface="Cambria Math" panose="02040503050406030204" pitchFamily="18" charset="0"/>
                      </a:rPr>
                      <m:t>𝐽</m:t>
                    </m:r>
                    <m:r>
                      <a:rPr lang="zh-CN" altLang="en-US" sz="1400" i="1" dirty="0" smtClean="0">
                        <a:solidFill>
                          <a:srgbClr val="000000"/>
                        </a:solidFill>
                        <a:latin typeface="Cambria Math" panose="02040503050406030204" pitchFamily="18" charset="0"/>
                      </a:rPr>
                      <m:t>（</m:t>
                    </m:r>
                    <m:r>
                      <a:rPr lang="zh-CN" altLang="en-US" sz="1400" i="1" dirty="0" smtClean="0">
                        <a:solidFill>
                          <a:srgbClr val="000000"/>
                        </a:solidFill>
                        <a:latin typeface="Cambria Math" panose="02040503050406030204" pitchFamily="18" charset="0"/>
                      </a:rPr>
                      <m:t>𝜃</m:t>
                    </m:r>
                    <m:r>
                      <a:rPr lang="zh-CN" altLang="en-US" sz="1400" i="1" dirty="0" smtClean="0">
                        <a:solidFill>
                          <a:srgbClr val="000000"/>
                        </a:solidFill>
                        <a:latin typeface="Cambria Math" panose="02040503050406030204" pitchFamily="18" charset="0"/>
                      </a:rPr>
                      <m:t>）</m:t>
                    </m:r>
                  </m:oMath>
                </a14:m>
                <a:r>
                  <a:rPr lang="zh-CN" altLang="en-US" sz="1400" dirty="0" smtClean="0">
                    <a:solidFill>
                      <a:srgbClr val="000000"/>
                    </a:solidFill>
                  </a:rPr>
                  <a:t>函数</a:t>
                </a:r>
                <a:endParaRPr lang="en-US" altLang="zh-CN" sz="1400" dirty="0" smtClean="0">
                  <a:solidFill>
                    <a:srgbClr val="000000"/>
                  </a:solidFill>
                </a:endParaRPr>
              </a:p>
              <a:p>
                <a:pPr lvl="1"/>
                <a:r>
                  <a:rPr lang="zh-CN" altLang="en-US" sz="1400" dirty="0" smtClean="0">
                    <a:solidFill>
                      <a:srgbClr val="000000"/>
                    </a:solidFill>
                  </a:rPr>
                  <a:t>找到</a:t>
                </a:r>
                <a14:m>
                  <m:oMath xmlns:m="http://schemas.openxmlformats.org/officeDocument/2006/math">
                    <m:r>
                      <a:rPr lang="en-US" altLang="zh-CN" sz="1400" i="1" dirty="0">
                        <a:solidFill>
                          <a:srgbClr val="000000"/>
                        </a:solidFill>
                        <a:latin typeface="Cambria Math" panose="02040503050406030204" pitchFamily="18" charset="0"/>
                      </a:rPr>
                      <m:t>𝐽</m:t>
                    </m:r>
                    <m:r>
                      <a:rPr lang="zh-CN" altLang="en-US" sz="1400" i="1" dirty="0" smtClean="0">
                        <a:solidFill>
                          <a:srgbClr val="000000"/>
                        </a:solidFill>
                        <a:latin typeface="Cambria Math" panose="02040503050406030204" pitchFamily="18" charset="0"/>
                      </a:rPr>
                      <m:t>（</m:t>
                    </m:r>
                    <m:r>
                      <a:rPr lang="zh-CN" altLang="en-US" sz="1400" i="1" dirty="0">
                        <a:solidFill>
                          <a:srgbClr val="000000"/>
                        </a:solidFill>
                        <a:latin typeface="Cambria Math" panose="02040503050406030204" pitchFamily="18" charset="0"/>
                      </a:rPr>
                      <m:t>𝜃</m:t>
                    </m:r>
                    <m:r>
                      <a:rPr lang="zh-CN" altLang="en-US" sz="1400" i="1" dirty="0" smtClean="0">
                        <a:solidFill>
                          <a:srgbClr val="000000"/>
                        </a:solidFill>
                        <a:latin typeface="Cambria Math" panose="02040503050406030204" pitchFamily="18" charset="0"/>
                      </a:rPr>
                      <m:t>）</m:t>
                    </m:r>
                  </m:oMath>
                </a14:m>
                <a:r>
                  <a:rPr lang="zh-CN" altLang="en-US" sz="1400" dirty="0">
                    <a:solidFill>
                      <a:srgbClr val="000000"/>
                    </a:solidFill>
                  </a:rPr>
                  <a:t>函数的</a:t>
                </a:r>
                <a:r>
                  <a:rPr lang="zh-CN" altLang="en-US" sz="1400" dirty="0" smtClean="0">
                    <a:solidFill>
                      <a:srgbClr val="000000"/>
                    </a:solidFill>
                  </a:rPr>
                  <a:t>最小值，因为</a:t>
                </a:r>
                <a:r>
                  <a:rPr lang="zh-CN" altLang="en-US" sz="1400" dirty="0">
                    <a:solidFill>
                      <a:srgbClr val="000000"/>
                    </a:solidFill>
                  </a:rPr>
                  <a:t>值越小表示预测函数越准确。求解损失函数的最小值是采用梯度</a:t>
                </a:r>
                <a:r>
                  <a:rPr lang="zh-CN" altLang="en-US" sz="1400" dirty="0" smtClean="0">
                    <a:solidFill>
                      <a:srgbClr val="000000"/>
                    </a:solidFill>
                  </a:rPr>
                  <a:t>下降法实现</a:t>
                </a:r>
                <a:endParaRPr lang="en-US" altLang="zh-CN" sz="10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293209"/>
              </a:xfrm>
              <a:prstGeom prst="rect">
                <a:avLst/>
              </a:prstGeom>
              <a:blipFill>
                <a:blip r:embed="rId2"/>
                <a:stretch>
                  <a:fillRect l="-530" t="-1481" r="-30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5711627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lide Number Placeholder 5"/>
          <p:cNvSpPr>
            <a:spLocks noGrp="1"/>
          </p:cNvSpPr>
          <p:nvPr>
            <p:ph type="sldNum" sz="quarter" idx="12"/>
          </p:nvPr>
        </p:nvSpPr>
        <p:spPr>
          <a:noFill/>
        </p:spPr>
        <p:txBody>
          <a:bodyPr/>
          <a:lstStyle>
            <a:lvl1pPr eaLnBrk="0" hangingPunct="0">
              <a:defRPr kumimoji="1" sz="1800">
                <a:solidFill>
                  <a:schemeClr val="tx1"/>
                </a:solidFill>
                <a:latin typeface="Tahoma" panose="020B0604030504040204" pitchFamily="34" charset="0"/>
                <a:ea typeface="宋体" panose="02010600030101010101" pitchFamily="2" charset="-122"/>
              </a:defRPr>
            </a:lvl1pPr>
            <a:lvl2pPr marL="557213" indent="-214313" eaLnBrk="0" hangingPunct="0">
              <a:defRPr kumimoji="1" sz="1800">
                <a:solidFill>
                  <a:schemeClr val="tx1"/>
                </a:solidFill>
                <a:latin typeface="Tahoma" panose="020B0604030504040204" pitchFamily="34" charset="0"/>
                <a:ea typeface="宋体" panose="02010600030101010101" pitchFamily="2" charset="-122"/>
              </a:defRPr>
            </a:lvl2pPr>
            <a:lvl3pPr marL="857250" indent="-171450" eaLnBrk="0" hangingPunct="0">
              <a:defRPr kumimoji="1" sz="1800">
                <a:solidFill>
                  <a:schemeClr val="tx1"/>
                </a:solidFill>
                <a:latin typeface="Tahoma" panose="020B0604030504040204" pitchFamily="34" charset="0"/>
                <a:ea typeface="宋体" panose="02010600030101010101" pitchFamily="2" charset="-122"/>
              </a:defRPr>
            </a:lvl3pPr>
            <a:lvl4pPr marL="1200150" indent="-171450" eaLnBrk="0" hangingPunct="0">
              <a:defRPr kumimoji="1" sz="1800">
                <a:solidFill>
                  <a:schemeClr val="tx1"/>
                </a:solidFill>
                <a:latin typeface="Tahoma" panose="020B0604030504040204" pitchFamily="34" charset="0"/>
                <a:ea typeface="宋体" panose="02010600030101010101" pitchFamily="2" charset="-122"/>
              </a:defRPr>
            </a:lvl4pPr>
            <a:lvl5pPr marL="1543050" indent="-171450" eaLnBrk="0" hangingPunct="0">
              <a:defRPr kumimoji="1" sz="1800">
                <a:solidFill>
                  <a:schemeClr val="tx1"/>
                </a:solidFill>
                <a:latin typeface="Tahoma" panose="020B0604030504040204" pitchFamily="34" charset="0"/>
                <a:ea typeface="宋体" panose="02010600030101010101" pitchFamily="2" charset="-122"/>
              </a:defRPr>
            </a:lvl5pPr>
            <a:lvl6pPr marL="18859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6pPr>
            <a:lvl7pPr marL="22288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7pPr>
            <a:lvl8pPr marL="25717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8pPr>
            <a:lvl9pPr marL="29146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9pPr>
          </a:lstStyle>
          <a:p>
            <a:pPr eaLnBrk="1" hangingPunct="1"/>
            <a:fld id="{ECB710A3-2903-49CB-9086-6A427E15D924}" type="slidenum">
              <a:rPr kumimoji="0" lang="zh-CN" altLang="en-US" sz="1050"/>
              <a:pPr eaLnBrk="1" hangingPunct="1"/>
              <a:t>31</a:t>
            </a:fld>
            <a:endParaRPr kumimoji="0" lang="en-US" altLang="zh-CN" sz="1050"/>
          </a:p>
        </p:txBody>
      </p:sp>
      <p:sp>
        <p:nvSpPr>
          <p:cNvPr id="218116" name="Rectangle 3"/>
          <p:cNvSpPr>
            <a:spLocks noGrp="1" noChangeArrowheads="1"/>
          </p:cNvSpPr>
          <p:nvPr>
            <p:ph type="body" idx="1"/>
          </p:nvPr>
        </p:nvSpPr>
        <p:spPr>
          <a:xfrm>
            <a:off x="441960" y="1143357"/>
            <a:ext cx="6462713" cy="3002756"/>
          </a:xfrm>
        </p:spPr>
        <p:txBody>
          <a:bodyPr/>
          <a:lstStyle/>
          <a:p>
            <a:pPr eaLnBrk="1" hangingPunct="1">
              <a:lnSpc>
                <a:spcPct val="80000"/>
              </a:lnSpc>
            </a:pPr>
            <a:r>
              <a:rPr lang="zh-CN" altLang="en-US" sz="1400" dirty="0"/>
              <a:t>根据历史数据识别银行拖欠顾客的特征，预测潜在信贷顾客是否拖欠贷款。这里选取</a:t>
            </a:r>
            <a:r>
              <a:rPr lang="en-US" altLang="zh-CN" sz="1400" dirty="0"/>
              <a:t>700</a:t>
            </a:r>
            <a:r>
              <a:rPr lang="zh-CN" altLang="en-US" sz="1400" dirty="0"/>
              <a:t>个信贷顾客的历史记录，其中</a:t>
            </a:r>
            <a:r>
              <a:rPr lang="en-US" altLang="zh-CN" sz="1400" dirty="0"/>
              <a:t>21.5%</a:t>
            </a:r>
            <a:r>
              <a:rPr lang="zh-CN" altLang="en-US" sz="1400" dirty="0"/>
              <a:t>是拖欠顾客。这里选择顾客性别（</a:t>
            </a:r>
            <a:r>
              <a:rPr lang="en-US" altLang="zh-CN" sz="1400" dirty="0"/>
              <a:t>sex</a:t>
            </a:r>
            <a:r>
              <a:rPr lang="zh-CN" altLang="en-US" sz="1400" dirty="0"/>
              <a:t>）、收入（</a:t>
            </a:r>
            <a:r>
              <a:rPr lang="en-US" altLang="zh-CN" sz="1400" dirty="0"/>
              <a:t>income</a:t>
            </a:r>
            <a:r>
              <a:rPr lang="zh-CN" altLang="en-US" sz="1400" dirty="0"/>
              <a:t>）、年龄（</a:t>
            </a:r>
            <a:r>
              <a:rPr lang="en-US" altLang="zh-CN" sz="1400" dirty="0"/>
              <a:t>age)</a:t>
            </a:r>
            <a:r>
              <a:rPr lang="zh-CN" altLang="en-US" sz="1400" dirty="0"/>
              <a:t>、</a:t>
            </a:r>
            <a:r>
              <a:rPr lang="en-US" altLang="zh-CN" sz="1400" dirty="0" err="1"/>
              <a:t>edcation</a:t>
            </a:r>
            <a:r>
              <a:rPr lang="en-US" altLang="zh-CN" sz="1400" dirty="0"/>
              <a:t>(</a:t>
            </a:r>
            <a:r>
              <a:rPr lang="zh-CN" altLang="en-US" sz="1400" dirty="0"/>
              <a:t>文化程度</a:t>
            </a:r>
            <a:r>
              <a:rPr lang="en-US" altLang="zh-CN" sz="1400" dirty="0"/>
              <a:t>)</a:t>
            </a:r>
            <a:r>
              <a:rPr lang="zh-CN" altLang="en-US" sz="1400" dirty="0"/>
              <a:t>，</a:t>
            </a:r>
            <a:r>
              <a:rPr lang="en-US" altLang="zh-CN" sz="1400" dirty="0"/>
              <a:t>employ(</a:t>
            </a:r>
            <a:r>
              <a:rPr lang="zh-CN" altLang="en-US" sz="1400" dirty="0"/>
              <a:t>现单位工作年数</a:t>
            </a:r>
            <a:r>
              <a:rPr lang="en-US" altLang="zh-CN" sz="1400" dirty="0"/>
              <a:t>)</a:t>
            </a:r>
            <a:r>
              <a:rPr lang="zh-CN" altLang="en-US" sz="1400" dirty="0"/>
              <a:t>，</a:t>
            </a:r>
            <a:r>
              <a:rPr lang="en-US" altLang="zh-CN" sz="1400" dirty="0" err="1"/>
              <a:t>debtinc</a:t>
            </a:r>
            <a:r>
              <a:rPr lang="en-US" altLang="zh-CN" sz="1400" dirty="0"/>
              <a:t>(</a:t>
            </a:r>
            <a:r>
              <a:rPr lang="zh-CN" altLang="en-US" sz="1400" dirty="0"/>
              <a:t>负债率</a:t>
            </a:r>
            <a:r>
              <a:rPr lang="en-US" altLang="zh-CN" sz="1400" dirty="0"/>
              <a:t>)</a:t>
            </a:r>
            <a:r>
              <a:rPr lang="zh-CN" altLang="en-US" sz="1400" dirty="0"/>
              <a:t>和</a:t>
            </a:r>
            <a:r>
              <a:rPr lang="en-US" altLang="zh-CN" sz="1400" dirty="0" err="1"/>
              <a:t>creddebt</a:t>
            </a:r>
            <a:r>
              <a:rPr lang="zh-CN" altLang="en-US" sz="1400" dirty="0"/>
              <a:t>（信用卡债务）等作为自变量，顾客拖欠贷款与否作为因变量：</a:t>
            </a:r>
            <a:r>
              <a:rPr lang="en-US" altLang="zh-CN" sz="1400" dirty="0"/>
              <a:t>1</a:t>
            </a:r>
            <a:r>
              <a:rPr lang="zh-CN" altLang="en-US" sz="1400" dirty="0"/>
              <a:t>代表拖欠，</a:t>
            </a:r>
            <a:r>
              <a:rPr lang="en-US" altLang="zh-CN" sz="1400" dirty="0"/>
              <a:t>0</a:t>
            </a:r>
            <a:r>
              <a:rPr lang="zh-CN" altLang="en-US" sz="1400" dirty="0"/>
              <a:t>代表正常。选择</a:t>
            </a:r>
            <a:r>
              <a:rPr lang="en-US" altLang="zh-CN" sz="1400" dirty="0"/>
              <a:t>70%</a:t>
            </a:r>
            <a:r>
              <a:rPr lang="zh-CN" altLang="en-US" sz="1400" dirty="0"/>
              <a:t>历史记录进行训练，剩下</a:t>
            </a:r>
            <a:r>
              <a:rPr lang="en-US" altLang="zh-CN" sz="1400" dirty="0"/>
              <a:t>30%</a:t>
            </a:r>
            <a:r>
              <a:rPr lang="zh-CN" altLang="en-US" sz="1400" dirty="0"/>
              <a:t>历史数据用于验证，建立一个预测因变量取</a:t>
            </a:r>
            <a:r>
              <a:rPr lang="en-US" altLang="zh-CN" sz="1400" dirty="0"/>
              <a:t>1</a:t>
            </a:r>
            <a:r>
              <a:rPr lang="zh-CN" altLang="en-US" sz="1400" dirty="0"/>
              <a:t>的概率的</a:t>
            </a:r>
            <a:r>
              <a:rPr lang="en-US" altLang="zh-CN" sz="1400" dirty="0"/>
              <a:t>logistic</a:t>
            </a:r>
            <a:r>
              <a:rPr lang="zh-CN" altLang="en-US" sz="1400" dirty="0"/>
              <a:t>回归模型，以对新的潜在顾客是否拖欠贷款进行预测。</a:t>
            </a:r>
          </a:p>
          <a:p>
            <a:pPr eaLnBrk="1" hangingPunct="1">
              <a:lnSpc>
                <a:spcPct val="80000"/>
              </a:lnSpc>
            </a:pPr>
            <a:r>
              <a:rPr lang="zh-CN" altLang="en-US" sz="1400" dirty="0"/>
              <a:t>影响顾客拖欠的自变量比较多，这里采用</a:t>
            </a:r>
            <a:r>
              <a:rPr lang="en-US" altLang="zh-CN" sz="1400" dirty="0"/>
              <a:t>Forward/Backward</a:t>
            </a:r>
            <a:r>
              <a:rPr lang="zh-CN" altLang="en-US" sz="1400" dirty="0"/>
              <a:t>方式用于剔除不重要的自变量，例如收入水平、文化程度和年龄等对顾客信用的影响不显著，拖欠概率的回归方程如下： </a:t>
            </a:r>
          </a:p>
          <a:p>
            <a:pPr eaLnBrk="1" hangingPunct="1">
              <a:lnSpc>
                <a:spcPct val="80000"/>
              </a:lnSpc>
            </a:pPr>
            <a:endParaRPr lang="zh-CN" altLang="en-US" sz="1400" dirty="0"/>
          </a:p>
          <a:p>
            <a:pPr eaLnBrk="1" hangingPunct="1">
              <a:lnSpc>
                <a:spcPct val="80000"/>
              </a:lnSpc>
            </a:pPr>
            <a:endParaRPr lang="zh-CN" altLang="en-US" sz="1400" dirty="0"/>
          </a:p>
          <a:p>
            <a:pPr eaLnBrk="1" hangingPunct="1">
              <a:lnSpc>
                <a:spcPct val="80000"/>
              </a:lnSpc>
              <a:buFont typeface="Wingdings" panose="05000000000000000000" pitchFamily="2" charset="2"/>
              <a:buNone/>
            </a:pPr>
            <a:endParaRPr lang="zh-CN" altLang="en-US" sz="1400" dirty="0"/>
          </a:p>
          <a:p>
            <a:pPr eaLnBrk="1" hangingPunct="1">
              <a:lnSpc>
                <a:spcPct val="80000"/>
              </a:lnSpc>
            </a:pPr>
            <a:r>
              <a:rPr lang="zh-CN" altLang="en-US" sz="1400" dirty="0"/>
              <a:t>对模型进行显著性检验以及回归模型与样本数据的拟合程度以及模型预测精度进行评价，回归模型满足一定要求即可部署使用。从中可以发现拖欠贷款客户的特征：工作不稳定、住址经常变动、债务比率高、信用卡债务多的客户，拖欠贷款的概率较大。</a:t>
            </a:r>
          </a:p>
        </p:txBody>
      </p:sp>
      <p:sp>
        <p:nvSpPr>
          <p:cNvPr id="218117" name="Rectangle 4"/>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800"/>
          </a:p>
        </p:txBody>
      </p:sp>
      <p:graphicFrame>
        <p:nvGraphicFramePr>
          <p:cNvPr id="218118" name="Object 5"/>
          <p:cNvGraphicFramePr>
            <a:graphicFrameLocks noChangeAspect="1"/>
          </p:cNvGraphicFramePr>
          <p:nvPr>
            <p:extLst>
              <p:ext uri="{D42A27DB-BD31-4B8C-83A1-F6EECF244321}">
                <p14:modId xmlns:p14="http://schemas.microsoft.com/office/powerpoint/2010/main" val="859751125"/>
              </p:ext>
            </p:extLst>
          </p:nvPr>
        </p:nvGraphicFramePr>
        <p:xfrm>
          <a:off x="1398985" y="3066414"/>
          <a:ext cx="4212431" cy="377429"/>
        </p:xfrm>
        <a:graphic>
          <a:graphicData uri="http://schemas.openxmlformats.org/presentationml/2006/ole">
            <mc:AlternateContent xmlns:mc="http://schemas.openxmlformats.org/markup-compatibility/2006">
              <mc:Choice xmlns:v="urn:schemas-microsoft-com:vml" Requires="v">
                <p:oleObj spid="_x0000_s1032" name="Microsoft 公式 3.0" r:id="rId3" imgW="4787900" imgH="431800" progId="Equation.3">
                  <p:embed/>
                </p:oleObj>
              </mc:Choice>
              <mc:Fallback>
                <p:oleObj name="Microsoft 公式 3.0" r:id="rId3" imgW="47879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8985" y="3066414"/>
                        <a:ext cx="4212431" cy="377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7"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9" name="矩形 8"/>
          <p:cNvSpPr/>
          <p:nvPr/>
        </p:nvSpPr>
        <p:spPr>
          <a:xfrm>
            <a:off x="596900" y="430213"/>
            <a:ext cx="531114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b="1" dirty="0">
                <a:latin typeface="黑体" panose="02010609060101010101" pitchFamily="49" charset="-122"/>
                <a:ea typeface="黑体" panose="02010609060101010101" pitchFamily="49" charset="-122"/>
              </a:rPr>
              <a:t>应用</a:t>
            </a:r>
            <a:r>
              <a:rPr lang="en-US" altLang="zh-CN" b="1" dirty="0">
                <a:latin typeface="黑体" panose="02010609060101010101" pitchFamily="49" charset="-122"/>
                <a:ea typeface="黑体" panose="02010609060101010101" pitchFamily="49" charset="-122"/>
              </a:rPr>
              <a:t>logistic</a:t>
            </a:r>
            <a:r>
              <a:rPr lang="zh-CN" altLang="en-US" b="1" dirty="0">
                <a:latin typeface="黑体" panose="02010609060101010101" pitchFamily="49" charset="-122"/>
                <a:ea typeface="黑体" panose="02010609060101010101" pitchFamily="49" charset="-122"/>
              </a:rPr>
              <a:t>回归模型预测银行顾客是否拖欠贷款</a:t>
            </a:r>
            <a:r>
              <a:rPr lang="zh-CN" altLang="en-US" sz="3000" dirty="0"/>
              <a:t> </a:t>
            </a:r>
            <a:endParaRPr kumimoji="0" lang="zh-CN" altLang="en-US" dirty="0"/>
          </a:p>
        </p:txBody>
      </p:sp>
    </p:spTree>
    <p:extLst>
      <p:ext uri="{BB962C8B-B14F-4D97-AF65-F5344CB8AC3E}">
        <p14:creationId xmlns:p14="http://schemas.microsoft.com/office/powerpoint/2010/main" val="1015684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0" descr="thankyou"/>
          <p:cNvPicPr>
            <a:picLocks noChangeAspect="1" noChangeArrowheads="1"/>
          </p:cNvPicPr>
          <p:nvPr/>
        </p:nvPicPr>
        <p:blipFill>
          <a:blip r:embed="rId2"/>
          <a:srcRect/>
          <a:stretch>
            <a:fillRect/>
          </a:stretch>
        </p:blipFill>
        <p:spPr bwMode="auto">
          <a:xfrm>
            <a:off x="2178666" y="908110"/>
            <a:ext cx="4346824" cy="3413692"/>
          </a:xfrm>
          <a:prstGeom prst="rect">
            <a:avLst/>
          </a:prstGeom>
          <a:noFill/>
          <a:ln w="9525">
            <a:noFill/>
            <a:miter lim="800000"/>
            <a:headEnd/>
            <a:tailEnd/>
          </a:ln>
        </p:spPr>
      </p:pic>
    </p:spTree>
    <p:extLst>
      <p:ext uri="{BB962C8B-B14F-4D97-AF65-F5344CB8AC3E}">
        <p14:creationId xmlns:p14="http://schemas.microsoft.com/office/powerpoint/2010/main" val="3129448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1026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统计基础</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3178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输入</a:t>
                </a:r>
                <a:r>
                  <a:rPr lang="zh-CN" altLang="en-US" sz="1800" dirty="0">
                    <a:solidFill>
                      <a:srgbClr val="000000"/>
                    </a:solidFill>
                  </a:rPr>
                  <a:t>空间、特征空间和输出</a:t>
                </a:r>
                <a:r>
                  <a:rPr lang="zh-CN" altLang="en-US" sz="1800" dirty="0" smtClean="0">
                    <a:solidFill>
                      <a:srgbClr val="000000"/>
                    </a:solidFill>
                  </a:rPr>
                  <a:t>空间</a:t>
                </a:r>
                <a:endParaRPr lang="en-US" altLang="zh-CN" sz="1800" dirty="0" smtClean="0">
                  <a:solidFill>
                    <a:srgbClr val="000000"/>
                  </a:solidFill>
                </a:endParaRPr>
              </a:p>
              <a:p>
                <a:pPr lvl="1"/>
                <a:r>
                  <a:rPr lang="zh-CN" altLang="en-US" sz="1400" dirty="0" smtClean="0">
                    <a:solidFill>
                      <a:srgbClr val="000000"/>
                    </a:solidFill>
                  </a:rPr>
                  <a:t>向量</a:t>
                </a:r>
                <a:r>
                  <a:rPr lang="zh-CN" altLang="en-US" sz="1400" dirty="0">
                    <a:solidFill>
                      <a:srgbClr val="000000"/>
                    </a:solidFill>
                  </a:rPr>
                  <a:t>空间模型包括输入空间、特征空间与输出</a:t>
                </a:r>
                <a:r>
                  <a:rPr lang="zh-CN" altLang="en-US" sz="1400" dirty="0" smtClean="0">
                    <a:solidFill>
                      <a:srgbClr val="000000"/>
                    </a:solidFill>
                  </a:rPr>
                  <a:t>空间，输入</a:t>
                </a:r>
                <a:r>
                  <a:rPr lang="zh-CN" altLang="en-US" sz="1400" dirty="0">
                    <a:solidFill>
                      <a:srgbClr val="000000"/>
                    </a:solidFill>
                  </a:rPr>
                  <a:t>与输出所有的可能取值的集合分别称为输入空间与输出</a:t>
                </a:r>
                <a:r>
                  <a:rPr lang="zh-CN" altLang="en-US" sz="1400" dirty="0" smtClean="0">
                    <a:solidFill>
                      <a:srgbClr val="000000"/>
                    </a:solidFill>
                  </a:rPr>
                  <a:t>空间，每个</a:t>
                </a:r>
                <a:r>
                  <a:rPr lang="zh-CN" altLang="en-US" sz="1400" dirty="0">
                    <a:solidFill>
                      <a:srgbClr val="000000"/>
                    </a:solidFill>
                  </a:rPr>
                  <a:t>具体的输入是一个</a:t>
                </a:r>
                <a:r>
                  <a:rPr lang="zh-CN" altLang="en-US" sz="1400" dirty="0" smtClean="0">
                    <a:solidFill>
                      <a:srgbClr val="000000"/>
                    </a:solidFill>
                  </a:rPr>
                  <a:t>实例， </a:t>
                </a:r>
                <a:r>
                  <a:rPr lang="zh-CN" altLang="en-US" sz="1400" dirty="0">
                    <a:solidFill>
                      <a:srgbClr val="000000"/>
                    </a:solidFill>
                  </a:rPr>
                  <a:t>通常由特征向量</a:t>
                </a:r>
                <a:r>
                  <a:rPr lang="zh-CN" altLang="en-US" sz="1400" dirty="0" smtClean="0">
                    <a:solidFill>
                      <a:srgbClr val="000000"/>
                    </a:solidFill>
                  </a:rPr>
                  <a:t>表示，所有</a:t>
                </a:r>
                <a:r>
                  <a:rPr lang="zh-CN" altLang="en-US" sz="1400" dirty="0">
                    <a:solidFill>
                      <a:srgbClr val="000000"/>
                    </a:solidFill>
                  </a:rPr>
                  <a:t>特征向量存在的空间成为特征空间。输入变量用一般用</a:t>
                </a:r>
                <a:r>
                  <a:rPr lang="en-US" altLang="zh-CN" sz="1400" dirty="0">
                    <a:solidFill>
                      <a:srgbClr val="000000"/>
                    </a:solidFill>
                  </a:rPr>
                  <a:t>xx</a:t>
                </a:r>
                <a:r>
                  <a:rPr lang="zh-CN" altLang="en-US" sz="1400" dirty="0" smtClean="0">
                    <a:solidFill>
                      <a:srgbClr val="000000"/>
                    </a:solidFill>
                  </a:rPr>
                  <a:t>表示，输出变量</a:t>
                </a:r>
                <a:r>
                  <a:rPr lang="zh-CN" altLang="en-US" sz="1400" dirty="0">
                    <a:solidFill>
                      <a:srgbClr val="000000"/>
                    </a:solidFill>
                  </a:rPr>
                  <a:t>用</a:t>
                </a:r>
                <a:r>
                  <a:rPr lang="en-US" altLang="zh-CN" sz="1400" dirty="0">
                    <a:solidFill>
                      <a:srgbClr val="000000"/>
                    </a:solidFill>
                  </a:rPr>
                  <a:t>y</a:t>
                </a:r>
                <a:r>
                  <a:rPr lang="zh-CN" altLang="en-US" sz="1400" dirty="0" smtClean="0">
                    <a:solidFill>
                      <a:srgbClr val="000000"/>
                    </a:solidFill>
                  </a:rPr>
                  <a:t>表示</a:t>
                </a:r>
                <a:endParaRPr lang="en-US" altLang="zh-CN" sz="1400" dirty="0" smtClean="0">
                  <a:solidFill>
                    <a:srgbClr val="000000"/>
                  </a:solidFill>
                </a:endParaRPr>
              </a:p>
              <a:p>
                <a:r>
                  <a:rPr lang="zh-CN" altLang="en-US" sz="1800" dirty="0" smtClean="0">
                    <a:solidFill>
                      <a:srgbClr val="000000"/>
                    </a:solidFill>
                  </a:rPr>
                  <a:t>联合概率分布</a:t>
                </a:r>
                <a:endParaRPr lang="en-US" altLang="zh-CN" sz="1800" dirty="0" smtClean="0">
                  <a:solidFill>
                    <a:srgbClr val="000000"/>
                  </a:solidFill>
                </a:endParaRPr>
              </a:p>
              <a:p>
                <a:pPr lvl="1"/>
                <a:r>
                  <a:rPr lang="zh-CN" altLang="en-US" sz="1400" dirty="0" smtClean="0">
                    <a:solidFill>
                      <a:srgbClr val="000000"/>
                    </a:solidFill>
                  </a:rPr>
                  <a:t>在</a:t>
                </a:r>
                <a:r>
                  <a:rPr lang="zh-CN" altLang="en-US" sz="1400" dirty="0">
                    <a:solidFill>
                      <a:srgbClr val="000000"/>
                    </a:solidFill>
                  </a:rPr>
                  <a:t>监督式学习中是假设输入与输出的变量</a:t>
                </a:r>
                <a:r>
                  <a:rPr lang="en-US" altLang="zh-CN" sz="1400" dirty="0">
                    <a:solidFill>
                      <a:srgbClr val="000000"/>
                    </a:solidFill>
                  </a:rPr>
                  <a:t>x</a:t>
                </a:r>
                <a:r>
                  <a:rPr lang="zh-CN" altLang="en-US" sz="1400" dirty="0">
                    <a:solidFill>
                      <a:srgbClr val="000000"/>
                    </a:solidFill>
                  </a:rPr>
                  <a:t>和</a:t>
                </a:r>
                <a:r>
                  <a:rPr lang="en-US" altLang="zh-CN" sz="1400" dirty="0">
                    <a:solidFill>
                      <a:srgbClr val="000000"/>
                    </a:solidFill>
                  </a:rPr>
                  <a:t>y</a:t>
                </a:r>
                <a:r>
                  <a:rPr lang="zh-CN" altLang="en-US" sz="1400" dirty="0">
                    <a:solidFill>
                      <a:srgbClr val="000000"/>
                    </a:solidFill>
                  </a:rPr>
                  <a:t>遵循联合概率分布</a:t>
                </a:r>
                <a14:m>
                  <m:oMath xmlns:m="http://schemas.openxmlformats.org/officeDocument/2006/math">
                    <m:r>
                      <a:rPr lang="en-US" altLang="zh-CN" sz="1400" i="1" dirty="0" smtClean="0">
                        <a:solidFill>
                          <a:srgbClr val="000000"/>
                        </a:solidFill>
                        <a:latin typeface="Cambria Math" panose="02040503050406030204" pitchFamily="18" charset="0"/>
                      </a:rPr>
                      <m:t>𝑝</m:t>
                    </m:r>
                    <m:r>
                      <a:rPr lang="zh-CN" altLang="en-US" sz="1400" i="1" dirty="0" smtClean="0">
                        <a:solidFill>
                          <a:srgbClr val="000000"/>
                        </a:solidFill>
                        <a:latin typeface="Cambria Math" panose="02040503050406030204" pitchFamily="18" charset="0"/>
                      </a:rPr>
                      <m:t>（</m:t>
                    </m:r>
                    <m:r>
                      <a:rPr lang="en-US" altLang="zh-CN" sz="1400" i="1" dirty="0" err="1">
                        <a:solidFill>
                          <a:srgbClr val="000000"/>
                        </a:solidFill>
                        <a:latin typeface="Cambria Math" panose="02040503050406030204" pitchFamily="18" charset="0"/>
                      </a:rPr>
                      <m:t>𝑥</m:t>
                    </m:r>
                    <m:r>
                      <a:rPr lang="zh-CN" altLang="en-US" sz="1400" i="1" dirty="0" smtClean="0">
                        <a:solidFill>
                          <a:srgbClr val="000000"/>
                        </a:solidFill>
                        <a:latin typeface="Cambria Math" panose="02040503050406030204" pitchFamily="18" charset="0"/>
                      </a:rPr>
                      <m:t>，</m:t>
                    </m:r>
                    <m:r>
                      <a:rPr lang="en-US" altLang="zh-CN" sz="1400" i="1" dirty="0" err="1">
                        <a:solidFill>
                          <a:srgbClr val="000000"/>
                        </a:solidFill>
                        <a:latin typeface="Cambria Math" panose="02040503050406030204" pitchFamily="18" charset="0"/>
                      </a:rPr>
                      <m:t>𝑦</m:t>
                    </m:r>
                    <m:r>
                      <a:rPr lang="zh-CN" altLang="en-US" sz="1400" i="1" dirty="0" smtClean="0">
                        <a:solidFill>
                          <a:srgbClr val="000000"/>
                        </a:solidFill>
                        <a:latin typeface="Cambria Math" panose="02040503050406030204" pitchFamily="18" charset="0"/>
                      </a:rPr>
                      <m:t>）</m:t>
                    </m:r>
                  </m:oMath>
                </a14:m>
                <a:r>
                  <a:rPr lang="zh-CN" altLang="en-US" sz="1400" dirty="0" smtClean="0">
                    <a:solidFill>
                      <a:srgbClr val="000000"/>
                    </a:solidFill>
                  </a:rPr>
                  <a:t>，</a:t>
                </a:r>
                <a:r>
                  <a:rPr lang="zh-CN" altLang="en-US" sz="1400" dirty="0">
                    <a:solidFill>
                      <a:srgbClr val="000000"/>
                    </a:solidFill>
                  </a:rPr>
                  <a:t>表示样本数据存在一定的</a:t>
                </a:r>
                <a:r>
                  <a:rPr lang="zh-CN" altLang="en-US" sz="1400" dirty="0" smtClean="0">
                    <a:solidFill>
                      <a:srgbClr val="000000"/>
                    </a:solidFill>
                  </a:rPr>
                  <a:t>规律，可以</a:t>
                </a:r>
                <a:r>
                  <a:rPr lang="zh-CN" altLang="en-US" sz="1400" dirty="0">
                    <a:solidFill>
                      <a:srgbClr val="000000"/>
                    </a:solidFill>
                  </a:rPr>
                  <a:t>假定这个联合概率分布的</a:t>
                </a:r>
                <a:r>
                  <a:rPr lang="zh-CN" altLang="en-US" sz="1400" dirty="0" smtClean="0">
                    <a:solidFill>
                      <a:srgbClr val="000000"/>
                    </a:solidFill>
                  </a:rPr>
                  <a:t>存在，但是</a:t>
                </a:r>
                <a:r>
                  <a:rPr lang="zh-CN" altLang="en-US" sz="1400" dirty="0">
                    <a:solidFill>
                      <a:srgbClr val="000000"/>
                    </a:solidFill>
                  </a:rPr>
                  <a:t>其分布是未知</a:t>
                </a:r>
                <a:r>
                  <a:rPr lang="zh-CN" altLang="en-US" sz="1400" dirty="0" smtClean="0">
                    <a:solidFill>
                      <a:srgbClr val="000000"/>
                    </a:solidFill>
                  </a:rPr>
                  <a:t>的，</a:t>
                </a:r>
                <a:r>
                  <a:rPr lang="en-US" altLang="zh-CN" sz="1400" dirty="0" smtClean="0">
                    <a:solidFill>
                      <a:srgbClr val="000000"/>
                    </a:solidFill>
                  </a:rPr>
                  <a:t>x</a:t>
                </a:r>
                <a:r>
                  <a:rPr lang="zh-CN" altLang="en-US" sz="1400" dirty="0">
                    <a:solidFill>
                      <a:srgbClr val="000000"/>
                    </a:solidFill>
                  </a:rPr>
                  <a:t>和</a:t>
                </a:r>
                <a:r>
                  <a:rPr lang="en-US" altLang="zh-CN" sz="1400" dirty="0">
                    <a:solidFill>
                      <a:srgbClr val="000000"/>
                    </a:solidFill>
                  </a:rPr>
                  <a:t>y</a:t>
                </a:r>
                <a:r>
                  <a:rPr lang="zh-CN" altLang="en-US" sz="1400" dirty="0">
                    <a:solidFill>
                      <a:srgbClr val="000000"/>
                    </a:solidFill>
                  </a:rPr>
                  <a:t>具有联合概率分布的假设就是监督学习关于数据的基本</a:t>
                </a:r>
                <a:r>
                  <a:rPr lang="zh-CN" altLang="en-US" sz="1400" dirty="0" smtClean="0">
                    <a:solidFill>
                      <a:srgbClr val="000000"/>
                    </a:solidFill>
                  </a:rPr>
                  <a:t>假设</a:t>
                </a:r>
                <a:endParaRPr lang="en-US" altLang="zh-CN" sz="1400" dirty="0" smtClean="0">
                  <a:solidFill>
                    <a:srgbClr val="000000"/>
                  </a:solidFill>
                </a:endParaRPr>
              </a:p>
              <a:p>
                <a:r>
                  <a:rPr lang="zh-CN" altLang="en-US" sz="1800" dirty="0" smtClean="0">
                    <a:solidFill>
                      <a:srgbClr val="000000"/>
                    </a:solidFill>
                  </a:rPr>
                  <a:t>假设空间</a:t>
                </a:r>
                <a:endParaRPr lang="en-US" altLang="zh-CN" sz="1800" dirty="0" smtClean="0">
                  <a:solidFill>
                    <a:srgbClr val="000000"/>
                  </a:solidFill>
                </a:endParaRPr>
              </a:p>
              <a:p>
                <a:pPr lvl="1"/>
                <a:r>
                  <a:rPr lang="zh-CN" altLang="en-US" sz="1400" dirty="0">
                    <a:solidFill>
                      <a:srgbClr val="000000"/>
                    </a:solidFill>
                  </a:rPr>
                  <a:t>机器学习模型是由输入空间到输出空间的映射的</a:t>
                </a:r>
                <a:r>
                  <a:rPr lang="zh-CN" altLang="en-US" sz="1400" dirty="0" smtClean="0">
                    <a:solidFill>
                      <a:srgbClr val="000000"/>
                    </a:solidFill>
                  </a:rPr>
                  <a:t>集合，这个</a:t>
                </a:r>
                <a:r>
                  <a:rPr lang="zh-CN" altLang="en-US" sz="1400" dirty="0">
                    <a:solidFill>
                      <a:srgbClr val="000000"/>
                    </a:solidFill>
                  </a:rPr>
                  <a:t>集合就是假设</a:t>
                </a:r>
                <a:r>
                  <a:rPr lang="zh-CN" altLang="en-US" sz="1400" dirty="0" smtClean="0">
                    <a:solidFill>
                      <a:srgbClr val="000000"/>
                    </a:solidFill>
                  </a:rPr>
                  <a:t>空间</a:t>
                </a:r>
                <a:r>
                  <a:rPr lang="zh-CN" altLang="en-US" sz="1400" dirty="0">
                    <a:solidFill>
                      <a:srgbClr val="000000"/>
                    </a:solidFill>
                  </a:rPr>
                  <a:t>。</a:t>
                </a:r>
                <a:r>
                  <a:rPr lang="zh-CN" altLang="en-US" sz="1400" dirty="0" smtClean="0">
                    <a:solidFill>
                      <a:srgbClr val="000000"/>
                    </a:solidFill>
                  </a:rPr>
                  <a:t>假设</a:t>
                </a:r>
                <a:r>
                  <a:rPr lang="zh-CN" altLang="en-US" sz="1400" dirty="0">
                    <a:solidFill>
                      <a:srgbClr val="000000"/>
                    </a:solidFill>
                  </a:rPr>
                  <a:t>空间确定了预测的范围。监督学习的目标是学习一个由输入到输出的映射</a:t>
                </a:r>
                <a:r>
                  <a:rPr lang="zh-CN" altLang="en-US" sz="1400" dirty="0" smtClean="0">
                    <a:solidFill>
                      <a:srgbClr val="000000"/>
                    </a:solidFill>
                  </a:rPr>
                  <a:t>规律，这个</a:t>
                </a:r>
                <a:r>
                  <a:rPr lang="zh-CN" altLang="en-US" sz="1400" dirty="0">
                    <a:solidFill>
                      <a:srgbClr val="000000"/>
                    </a:solidFill>
                  </a:rPr>
                  <a:t>映射规律就是模型。监督学习的模型包括板率模型、非概率</a:t>
                </a:r>
                <a:r>
                  <a:rPr lang="zh-CN" altLang="en-US" sz="1400" dirty="0" smtClean="0">
                    <a:solidFill>
                      <a:srgbClr val="000000"/>
                    </a:solidFill>
                  </a:rPr>
                  <a:t>模型，前者</a:t>
                </a:r>
                <a:r>
                  <a:rPr lang="zh-CN" altLang="en-US" sz="1400" dirty="0">
                    <a:solidFill>
                      <a:srgbClr val="000000"/>
                    </a:solidFill>
                  </a:rPr>
                  <a:t>由条件概率分布</a:t>
                </a:r>
                <a14:m>
                  <m:oMath xmlns:m="http://schemas.openxmlformats.org/officeDocument/2006/math">
                    <m:r>
                      <a:rPr lang="en-US" altLang="zh-CN" sz="1400" i="1" dirty="0" smtClean="0">
                        <a:solidFill>
                          <a:srgbClr val="000000"/>
                        </a:solidFill>
                        <a:latin typeface="Cambria Math" panose="02040503050406030204" pitchFamily="18" charset="0"/>
                      </a:rPr>
                      <m:t>𝑝</m:t>
                    </m:r>
                    <m:r>
                      <a:rPr lang="zh-CN" altLang="en-US" sz="1400" i="1" dirty="0" smtClean="0">
                        <a:solidFill>
                          <a:srgbClr val="000000"/>
                        </a:solidFill>
                        <a:latin typeface="Cambria Math" panose="02040503050406030204" pitchFamily="18" charset="0"/>
                      </a:rPr>
                      <m:t>（</m:t>
                    </m:r>
                    <m:r>
                      <a:rPr lang="en-US" altLang="zh-CN" sz="1400" i="1" dirty="0" err="1" smtClean="0">
                        <a:solidFill>
                          <a:srgbClr val="000000"/>
                        </a:solidFill>
                        <a:latin typeface="Cambria Math" panose="02040503050406030204" pitchFamily="18" charset="0"/>
                      </a:rPr>
                      <m:t>𝑦</m:t>
                    </m:r>
                    <m:r>
                      <a:rPr lang="en-US" altLang="zh-CN" sz="1400" i="1" dirty="0" err="1" smtClean="0">
                        <a:solidFill>
                          <a:srgbClr val="000000"/>
                        </a:solidFill>
                        <a:latin typeface="Cambria Math" panose="02040503050406030204" pitchFamily="18" charset="0"/>
                      </a:rPr>
                      <m:t>|</m:t>
                    </m:r>
                    <m:r>
                      <a:rPr lang="en-US" altLang="zh-CN" sz="1400" i="1" dirty="0" err="1" smtClean="0">
                        <a:solidFill>
                          <a:srgbClr val="000000"/>
                        </a:solidFill>
                        <a:latin typeface="Cambria Math" panose="02040503050406030204" pitchFamily="18" charset="0"/>
                      </a:rPr>
                      <m:t>𝑥</m:t>
                    </m:r>
                    <m:r>
                      <a:rPr lang="zh-CN" altLang="en-US" sz="1400" i="1" dirty="0" smtClean="0">
                        <a:solidFill>
                          <a:srgbClr val="000000"/>
                        </a:solidFill>
                        <a:latin typeface="Cambria Math" panose="02040503050406030204" pitchFamily="18" charset="0"/>
                      </a:rPr>
                      <m:t>）</m:t>
                    </m:r>
                  </m:oMath>
                </a14:m>
                <a:r>
                  <a:rPr lang="zh-CN" altLang="en-US" sz="1400" dirty="0" smtClean="0">
                    <a:solidFill>
                      <a:srgbClr val="000000"/>
                    </a:solidFill>
                  </a:rPr>
                  <a:t>表示，后者</a:t>
                </a:r>
                <a:r>
                  <a:rPr lang="zh-CN" altLang="en-US" sz="1400" dirty="0">
                    <a:solidFill>
                      <a:srgbClr val="000000"/>
                    </a:solidFill>
                  </a:rPr>
                  <a:t>由函数</a:t>
                </a:r>
                <a14:m>
                  <m:oMath xmlns:m="http://schemas.openxmlformats.org/officeDocument/2006/math">
                    <m:r>
                      <a:rPr lang="en-US" altLang="zh-CN" sz="1400" i="1" dirty="0" smtClean="0">
                        <a:solidFill>
                          <a:srgbClr val="000000"/>
                        </a:solidFill>
                        <a:latin typeface="Cambria Math" panose="02040503050406030204" pitchFamily="18" charset="0"/>
                      </a:rPr>
                      <m:t>𝑦</m:t>
                    </m:r>
                    <m:r>
                      <a:rPr lang="en-US" altLang="zh-CN" sz="1400" i="1" dirty="0" smtClean="0">
                        <a:solidFill>
                          <a:srgbClr val="000000"/>
                        </a:solidFill>
                        <a:latin typeface="Cambria Math" panose="02040503050406030204" pitchFamily="18" charset="0"/>
                      </a:rPr>
                      <m:t>= </m:t>
                    </m:r>
                    <m:r>
                      <a:rPr lang="en-US" altLang="zh-CN" sz="1400" i="1" dirty="0" smtClean="0">
                        <a:solidFill>
                          <a:srgbClr val="000000"/>
                        </a:solidFill>
                        <a:latin typeface="Cambria Math" panose="02040503050406030204" pitchFamily="18" charset="0"/>
                      </a:rPr>
                      <m:t>𝑓</m:t>
                    </m:r>
                    <m:r>
                      <a:rPr lang="zh-CN" altLang="en-US" sz="1400" i="1" dirty="0" smtClean="0">
                        <a:solidFill>
                          <a:srgbClr val="000000"/>
                        </a:solidFill>
                        <a:latin typeface="Cambria Math" panose="02040503050406030204" pitchFamily="18" charset="0"/>
                      </a:rPr>
                      <m:t>（</m:t>
                    </m:r>
                    <m:r>
                      <a:rPr lang="en-US" altLang="zh-CN" sz="1400" i="1" dirty="0" smtClean="0">
                        <a:solidFill>
                          <a:srgbClr val="000000"/>
                        </a:solidFill>
                        <a:latin typeface="Cambria Math" panose="02040503050406030204" pitchFamily="18" charset="0"/>
                      </a:rPr>
                      <m:t>𝑥</m:t>
                    </m:r>
                    <m:r>
                      <a:rPr lang="zh-CN" altLang="en-US" sz="1400" i="1" dirty="0" smtClean="0">
                        <a:solidFill>
                          <a:srgbClr val="000000"/>
                        </a:solidFill>
                        <a:latin typeface="Cambria Math" panose="02040503050406030204" pitchFamily="18" charset="0"/>
                      </a:rPr>
                      <m:t>）</m:t>
                    </m:r>
                  </m:oMath>
                </a14:m>
                <a:r>
                  <a:rPr lang="zh-CN" altLang="en-US" sz="1400" dirty="0" smtClean="0">
                    <a:solidFill>
                      <a:srgbClr val="000000"/>
                    </a:solidFill>
                  </a:rPr>
                  <a:t>表示，模型确认</a:t>
                </a:r>
                <a:r>
                  <a:rPr lang="zh-CN" altLang="en-US" sz="1400" dirty="0">
                    <a:solidFill>
                      <a:srgbClr val="000000"/>
                    </a:solidFill>
                  </a:rPr>
                  <a:t>之后就可以对具体的输入进行相应的输出</a:t>
                </a:r>
                <a:r>
                  <a:rPr lang="zh-CN" altLang="en-US" sz="1400" dirty="0" smtClean="0">
                    <a:solidFill>
                      <a:srgbClr val="000000"/>
                    </a:solidFill>
                  </a:rPr>
                  <a:t>预测</a:t>
                </a:r>
                <a:endParaRPr lang="en-US" altLang="zh-CN" sz="1400" dirty="0" smtClean="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317831"/>
              </a:xfrm>
              <a:prstGeom prst="rect">
                <a:avLst/>
              </a:prstGeom>
              <a:blipFill>
                <a:blip r:embed="rId2"/>
                <a:stretch>
                  <a:fillRect l="-530" t="-1471" b="-73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1936420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1026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统计基础</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114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均值、标准差、方差、协方差</a:t>
            </a:r>
            <a:endParaRPr lang="en-US" altLang="zh-CN" sz="1800" dirty="0" smtClean="0">
              <a:solidFill>
                <a:srgbClr val="000000"/>
              </a:solidFill>
            </a:endParaRPr>
          </a:p>
          <a:p>
            <a:pPr lvl="1"/>
            <a:r>
              <a:rPr lang="zh-CN" altLang="en-US" sz="1400" dirty="0" smtClean="0">
                <a:solidFill>
                  <a:srgbClr val="000000"/>
                </a:solidFill>
              </a:rPr>
              <a:t>均值描述的是样本集合的平均值</a:t>
            </a:r>
            <a:endParaRPr lang="en-US" altLang="zh-CN" sz="1400" dirty="0" smtClean="0">
              <a:solidFill>
                <a:srgbClr val="000000"/>
              </a:solidFill>
            </a:endParaRPr>
          </a:p>
          <a:p>
            <a:pPr lvl="1"/>
            <a:r>
              <a:rPr lang="zh-CN" altLang="en-US" sz="1400" dirty="0" smtClean="0">
                <a:solidFill>
                  <a:srgbClr val="000000"/>
                </a:solidFill>
              </a:rPr>
              <a:t>标准差描述是样本集合的各个样本点到均值的距离分布，描述的是样本集的分散程度</a:t>
            </a:r>
            <a:endParaRPr lang="en-US" altLang="zh-CN" sz="1400" dirty="0" smtClean="0">
              <a:solidFill>
                <a:srgbClr val="000000"/>
              </a:solidFill>
            </a:endParaRPr>
          </a:p>
          <a:p>
            <a:pPr lvl="1"/>
            <a:r>
              <a:rPr lang="zh-CN" altLang="en-US" sz="1400" dirty="0" smtClean="0">
                <a:solidFill>
                  <a:srgbClr val="000000"/>
                </a:solidFill>
              </a:rPr>
              <a:t>在机器学习中的方差就是估计值与其期望值的统计方差。如果进行多次重复验证的过程，就会发现模型在训练集上的表现并不固定，会出现波动，这些波动越大，它的方差就越大</a:t>
            </a:r>
            <a:endParaRPr lang="en-US" altLang="zh-CN" sz="1400" dirty="0" smtClean="0">
              <a:solidFill>
                <a:srgbClr val="000000"/>
              </a:solidFill>
            </a:endParaRPr>
          </a:p>
          <a:p>
            <a:pPr lvl="1"/>
            <a:r>
              <a:rPr lang="zh-CN" altLang="en-US" sz="1400" dirty="0" smtClean="0">
                <a:solidFill>
                  <a:srgbClr val="000000"/>
                </a:solidFill>
              </a:rPr>
              <a:t>协方差主要用来度量两个随机变量关系，如果结果为正值，则说明两者是正相关的；结果为负值，说明两者是负相关的；如果为</a:t>
            </a:r>
            <a:r>
              <a:rPr lang="en-US" altLang="zh-CN" sz="1400" dirty="0" smtClean="0">
                <a:solidFill>
                  <a:srgbClr val="000000"/>
                </a:solidFill>
              </a:rPr>
              <a:t>0</a:t>
            </a:r>
            <a:r>
              <a:rPr lang="zh-CN" altLang="en-US" sz="1400" dirty="0" smtClean="0">
                <a:solidFill>
                  <a:srgbClr val="000000"/>
                </a:solidFill>
              </a:rPr>
              <a:t>，就是统计上的“相互独立”</a:t>
            </a:r>
            <a:endParaRPr lang="en-US" altLang="zh-CN" sz="1000" dirty="0">
              <a:solidFill>
                <a:srgbClr val="000000"/>
              </a:solidFill>
            </a:endParaRPr>
          </a:p>
          <a:p>
            <a:r>
              <a:rPr lang="zh-CN" altLang="en-US" sz="1800" dirty="0">
                <a:solidFill>
                  <a:srgbClr val="000000"/>
                </a:solidFill>
              </a:rPr>
              <a:t>超参数</a:t>
            </a:r>
            <a:endParaRPr lang="en-US" altLang="zh-CN" sz="1800" dirty="0">
              <a:solidFill>
                <a:srgbClr val="000000"/>
              </a:solidFill>
            </a:endParaRPr>
          </a:p>
          <a:p>
            <a:pPr lvl="1"/>
            <a:r>
              <a:rPr lang="zh-CN" altLang="en-US" sz="1400" dirty="0">
                <a:solidFill>
                  <a:srgbClr val="000000"/>
                </a:solidFill>
              </a:rPr>
              <a:t>超参数是机器学习算法的调优</a:t>
            </a:r>
            <a:r>
              <a:rPr lang="zh-CN" altLang="en-US" sz="1400" dirty="0" smtClean="0">
                <a:solidFill>
                  <a:srgbClr val="000000"/>
                </a:solidFill>
              </a:rPr>
              <a:t>参数，常</a:t>
            </a:r>
            <a:r>
              <a:rPr lang="zh-CN" altLang="en-US" sz="1400" dirty="0">
                <a:solidFill>
                  <a:srgbClr val="000000"/>
                </a:solidFill>
              </a:rPr>
              <a:t>应用于估计模型参数的过程</a:t>
            </a:r>
            <a:r>
              <a:rPr lang="zh-CN" altLang="en-US" sz="1400" dirty="0" smtClean="0">
                <a:solidFill>
                  <a:srgbClr val="000000"/>
                </a:solidFill>
              </a:rPr>
              <a:t>中，由</a:t>
            </a:r>
            <a:r>
              <a:rPr lang="zh-CN" altLang="en-US" sz="1400" dirty="0">
                <a:solidFill>
                  <a:srgbClr val="000000"/>
                </a:solidFill>
              </a:rPr>
              <a:t>用户直接</a:t>
            </a:r>
            <a:r>
              <a:rPr lang="zh-CN" altLang="en-US" sz="1400" dirty="0" smtClean="0">
                <a:solidFill>
                  <a:srgbClr val="000000"/>
                </a:solidFill>
              </a:rPr>
              <a:t>指定，可以</a:t>
            </a:r>
            <a:r>
              <a:rPr lang="zh-CN" altLang="en-US" sz="1400" dirty="0">
                <a:solidFill>
                  <a:srgbClr val="000000"/>
                </a:solidFill>
              </a:rPr>
              <a:t>使用启发式方法来</a:t>
            </a:r>
            <a:r>
              <a:rPr lang="zh-CN" altLang="en-US" sz="1400" dirty="0" smtClean="0">
                <a:solidFill>
                  <a:srgbClr val="000000"/>
                </a:solidFill>
              </a:rPr>
              <a:t>设置，并</a:t>
            </a:r>
            <a:r>
              <a:rPr lang="zh-CN" altLang="en-US" sz="1400" dirty="0">
                <a:solidFill>
                  <a:srgbClr val="000000"/>
                </a:solidFill>
              </a:rPr>
              <a:t>能依据给定的预测问题而</a:t>
            </a:r>
            <a:r>
              <a:rPr lang="zh-CN" altLang="en-US" sz="1400" dirty="0" smtClean="0">
                <a:solidFill>
                  <a:srgbClr val="000000"/>
                </a:solidFill>
              </a:rPr>
              <a:t>调整</a:t>
            </a:r>
            <a:endParaRPr lang="en-US" altLang="zh-CN" sz="1400" dirty="0">
              <a:solidFill>
                <a:srgbClr val="000000"/>
              </a:solidFill>
            </a:endParaRPr>
          </a:p>
          <a:p>
            <a:pPr lvl="1"/>
            <a:r>
              <a:rPr lang="zh-CN" altLang="en-US" sz="1400" dirty="0" smtClean="0">
                <a:solidFill>
                  <a:srgbClr val="000000"/>
                </a:solidFill>
              </a:rPr>
              <a:t>超</a:t>
            </a:r>
            <a:r>
              <a:rPr lang="zh-CN" altLang="en-US" sz="1400" dirty="0">
                <a:solidFill>
                  <a:srgbClr val="000000"/>
                </a:solidFill>
              </a:rPr>
              <a:t>参数与模型参数</a:t>
            </a:r>
            <a:r>
              <a:rPr lang="zh-CN" altLang="en-US" sz="1400" dirty="0" smtClean="0">
                <a:solidFill>
                  <a:srgbClr val="000000"/>
                </a:solidFill>
              </a:rPr>
              <a:t>不同，模型参数</a:t>
            </a:r>
            <a:r>
              <a:rPr lang="zh-CN" altLang="en-US" sz="1400" dirty="0">
                <a:solidFill>
                  <a:srgbClr val="000000"/>
                </a:solidFill>
              </a:rPr>
              <a:t>是学习算法拟合训练数据获得的</a:t>
            </a:r>
            <a:r>
              <a:rPr lang="zh-CN" altLang="en-US" sz="1400" dirty="0" smtClean="0">
                <a:solidFill>
                  <a:srgbClr val="000000"/>
                </a:solidFill>
              </a:rPr>
              <a:t>参数，即</a:t>
            </a:r>
            <a:r>
              <a:rPr lang="zh-CN" altLang="en-US" sz="1400" dirty="0">
                <a:solidFill>
                  <a:srgbClr val="000000"/>
                </a:solidFill>
              </a:rPr>
              <a:t>这些参数是作为模型本司身的参数而存在</a:t>
            </a:r>
            <a:r>
              <a:rPr lang="zh-CN" altLang="en-US" sz="1400" dirty="0" smtClean="0">
                <a:solidFill>
                  <a:srgbClr val="000000"/>
                </a:solidFill>
              </a:rPr>
              <a:t>的</a:t>
            </a:r>
            <a:endParaRPr lang="en-US" altLang="zh-CN" sz="1400" dirty="0" smtClean="0">
              <a:solidFill>
                <a:srgbClr val="000000"/>
              </a:solidFill>
            </a:endParaRPr>
          </a:p>
        </p:txBody>
      </p:sp>
    </p:spTree>
    <p:extLst>
      <p:ext uri="{BB962C8B-B14F-4D97-AF65-F5344CB8AC3E}">
        <p14:creationId xmlns:p14="http://schemas.microsoft.com/office/powerpoint/2010/main" val="2761528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1026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统计基础</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164968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损失函数</a:t>
                </a:r>
                <a:r>
                  <a:rPr lang="zh-CN" altLang="en-US" sz="1800" dirty="0">
                    <a:solidFill>
                      <a:srgbClr val="000000"/>
                    </a:solidFill>
                  </a:rPr>
                  <a:t>和</a:t>
                </a:r>
                <a:r>
                  <a:rPr lang="zh-CN" altLang="en-US" sz="1800" dirty="0" smtClean="0">
                    <a:solidFill>
                      <a:srgbClr val="000000"/>
                    </a:solidFill>
                  </a:rPr>
                  <a:t>风险函数</a:t>
                </a:r>
                <a:endParaRPr lang="en-US" altLang="zh-CN" sz="1800" dirty="0" smtClean="0">
                  <a:solidFill>
                    <a:srgbClr val="000000"/>
                  </a:solidFill>
                </a:endParaRPr>
              </a:p>
              <a:p>
                <a:pPr lvl="1"/>
                <a:r>
                  <a:rPr lang="zh-CN" altLang="en-US" sz="1400" dirty="0" smtClean="0">
                    <a:solidFill>
                      <a:srgbClr val="000000"/>
                    </a:solidFill>
                  </a:rPr>
                  <a:t>损失函数</a:t>
                </a:r>
                <a:r>
                  <a:rPr lang="zh-CN" altLang="en-US" sz="1400" dirty="0">
                    <a:solidFill>
                      <a:srgbClr val="000000"/>
                    </a:solidFill>
                  </a:rPr>
                  <a:t>是关于模型计算结果</a:t>
                </a:r>
                <a14:m>
                  <m:oMath xmlns:m="http://schemas.openxmlformats.org/officeDocument/2006/math">
                    <m:r>
                      <a:rPr lang="en-US" altLang="zh-CN" sz="1400" i="1" dirty="0" smtClean="0">
                        <a:solidFill>
                          <a:srgbClr val="000000"/>
                        </a:solidFill>
                        <a:latin typeface="Cambria Math" panose="02040503050406030204" pitchFamily="18" charset="0"/>
                      </a:rPr>
                      <m:t>𝑓</m:t>
                    </m:r>
                    <m:r>
                      <a:rPr lang="zh-CN" altLang="en-US" sz="1400" i="1" dirty="0" smtClean="0">
                        <a:solidFill>
                          <a:srgbClr val="000000"/>
                        </a:solidFill>
                        <a:latin typeface="Cambria Math" panose="02040503050406030204" pitchFamily="18" charset="0"/>
                      </a:rPr>
                      <m:t>（</m:t>
                    </m:r>
                    <m:r>
                      <a:rPr lang="en-US" altLang="zh-CN" sz="1400" i="1" dirty="0" smtClean="0">
                        <a:solidFill>
                          <a:srgbClr val="000000"/>
                        </a:solidFill>
                        <a:latin typeface="Cambria Math" panose="02040503050406030204" pitchFamily="18" charset="0"/>
                      </a:rPr>
                      <m:t>𝑥</m:t>
                    </m:r>
                    <m:r>
                      <a:rPr lang="zh-CN" altLang="en-US" sz="1400" i="1" dirty="0" smtClean="0">
                        <a:solidFill>
                          <a:srgbClr val="000000"/>
                        </a:solidFill>
                        <a:latin typeface="Cambria Math" panose="02040503050406030204" pitchFamily="18" charset="0"/>
                      </a:rPr>
                      <m:t>）</m:t>
                    </m:r>
                  </m:oMath>
                </a14:m>
                <a:r>
                  <a:rPr lang="zh-CN" altLang="en-US" sz="1400" dirty="0">
                    <a:solidFill>
                      <a:srgbClr val="000000"/>
                    </a:solidFill>
                  </a:rPr>
                  <a:t>和样本实际目标结果</a:t>
                </a:r>
                <a14:m>
                  <m:oMath xmlns:m="http://schemas.openxmlformats.org/officeDocument/2006/math">
                    <m:r>
                      <a:rPr lang="en-US" altLang="zh-CN" sz="1400" i="1" dirty="0" smtClean="0">
                        <a:solidFill>
                          <a:srgbClr val="000000"/>
                        </a:solidFill>
                        <a:latin typeface="Cambria Math" panose="02040503050406030204" pitchFamily="18" charset="0"/>
                      </a:rPr>
                      <m:t>𝑌</m:t>
                    </m:r>
                  </m:oMath>
                </a14:m>
                <a:r>
                  <a:rPr lang="zh-CN" altLang="en-US" sz="1400" dirty="0">
                    <a:solidFill>
                      <a:srgbClr val="000000"/>
                    </a:solidFill>
                  </a:rPr>
                  <a:t>的非负</a:t>
                </a:r>
                <a:r>
                  <a:rPr lang="zh-CN" altLang="en-US" sz="1400" dirty="0" smtClean="0">
                    <a:solidFill>
                      <a:srgbClr val="000000"/>
                    </a:solidFill>
                  </a:rPr>
                  <a:t>实值函数，记</a:t>
                </a:r>
                <a:r>
                  <a:rPr lang="zh-CN" altLang="en-US" sz="1400" dirty="0">
                    <a:solidFill>
                      <a:srgbClr val="000000"/>
                    </a:solidFill>
                  </a:rPr>
                  <a:t>作</a:t>
                </a:r>
                <a14:m>
                  <m:oMath xmlns:m="http://schemas.openxmlformats.org/officeDocument/2006/math">
                    <m:r>
                      <a:rPr lang="en-US" altLang="zh-CN" sz="1400" i="1" dirty="0" smtClean="0">
                        <a:solidFill>
                          <a:srgbClr val="000000"/>
                        </a:solidFill>
                        <a:latin typeface="Cambria Math" panose="02040503050406030204" pitchFamily="18" charset="0"/>
                      </a:rPr>
                      <m:t>𝐿</m:t>
                    </m:r>
                    <m:r>
                      <a:rPr lang="zh-CN" altLang="en-US" sz="1400" i="1" dirty="0" smtClean="0">
                        <a:solidFill>
                          <a:srgbClr val="000000"/>
                        </a:solidFill>
                        <a:latin typeface="Cambria Math" panose="02040503050406030204" pitchFamily="18" charset="0"/>
                      </a:rPr>
                      <m:t>（</m:t>
                    </m:r>
                    <m:r>
                      <a:rPr lang="en-US" altLang="zh-CN" sz="1400" i="1" dirty="0" err="1" smtClean="0">
                        <a:solidFill>
                          <a:srgbClr val="000000"/>
                        </a:solidFill>
                        <a:latin typeface="Cambria Math" panose="02040503050406030204" pitchFamily="18" charset="0"/>
                      </a:rPr>
                      <m:t>𝑦</m:t>
                    </m:r>
                    <m:r>
                      <a:rPr lang="zh-CN" altLang="en-US" sz="1400" i="1" dirty="0" smtClean="0">
                        <a:solidFill>
                          <a:srgbClr val="000000"/>
                        </a:solidFill>
                        <a:latin typeface="Cambria Math" panose="02040503050406030204" pitchFamily="18" charset="0"/>
                      </a:rPr>
                      <m:t>，</m:t>
                    </m:r>
                    <m:r>
                      <a:rPr lang="en-US" altLang="zh-CN" sz="1400" i="1" dirty="0" err="1" smtClean="0">
                        <a:solidFill>
                          <a:srgbClr val="000000"/>
                        </a:solidFill>
                        <a:latin typeface="Cambria Math" panose="02040503050406030204" pitchFamily="18" charset="0"/>
                      </a:rPr>
                      <m:t>𝑓</m:t>
                    </m:r>
                    <m:r>
                      <a:rPr lang="zh-CN" altLang="en-US" sz="1400" i="1" dirty="0" smtClean="0">
                        <a:solidFill>
                          <a:srgbClr val="000000"/>
                        </a:solidFill>
                        <a:latin typeface="Cambria Math" panose="02040503050406030204" pitchFamily="18" charset="0"/>
                      </a:rPr>
                      <m:t>（</m:t>
                    </m:r>
                    <m:r>
                      <a:rPr lang="en-US" altLang="zh-CN" sz="1400" i="1" dirty="0" smtClean="0">
                        <a:solidFill>
                          <a:srgbClr val="000000"/>
                        </a:solidFill>
                        <a:latin typeface="Cambria Math" panose="02040503050406030204" pitchFamily="18" charset="0"/>
                      </a:rPr>
                      <m:t>𝑥</m:t>
                    </m:r>
                    <m:r>
                      <a:rPr lang="zh-CN" altLang="en-US" sz="1400" i="1" dirty="0" smtClean="0">
                        <a:solidFill>
                          <a:srgbClr val="000000"/>
                        </a:solidFill>
                        <a:latin typeface="Cambria Math" panose="02040503050406030204" pitchFamily="18" charset="0"/>
                      </a:rPr>
                      <m:t>）），</m:t>
                    </m:r>
                  </m:oMath>
                </a14:m>
                <a:r>
                  <a:rPr lang="zh-CN" altLang="en-US" sz="1400" dirty="0">
                    <a:solidFill>
                      <a:srgbClr val="000000"/>
                    </a:solidFill>
                  </a:rPr>
                  <a:t>用它来解释模型在每个样本实例上的</a:t>
                </a:r>
                <a:r>
                  <a:rPr lang="zh-CN" altLang="en-US" sz="1400" dirty="0" smtClean="0">
                    <a:solidFill>
                      <a:srgbClr val="000000"/>
                    </a:solidFill>
                  </a:rPr>
                  <a:t>误差损失函数</a:t>
                </a:r>
                <a:r>
                  <a:rPr lang="zh-CN" altLang="en-US" sz="1400" dirty="0">
                    <a:solidFill>
                      <a:srgbClr val="000000"/>
                    </a:solidFill>
                  </a:rPr>
                  <a:t>的值越</a:t>
                </a:r>
                <a:r>
                  <a:rPr lang="zh-CN" altLang="en-US" sz="1400" dirty="0" smtClean="0">
                    <a:solidFill>
                      <a:srgbClr val="000000"/>
                    </a:solidFill>
                  </a:rPr>
                  <a:t>小，说明</a:t>
                </a:r>
                <a:r>
                  <a:rPr lang="zh-CN" altLang="en-US" sz="1400" dirty="0">
                    <a:solidFill>
                      <a:srgbClr val="000000"/>
                    </a:solidFill>
                  </a:rPr>
                  <a:t>预测值与实际值越</a:t>
                </a:r>
                <a:r>
                  <a:rPr lang="zh-CN" altLang="en-US" sz="1400" dirty="0" smtClean="0">
                    <a:solidFill>
                      <a:srgbClr val="000000"/>
                    </a:solidFill>
                  </a:rPr>
                  <a:t>接近，即</a:t>
                </a:r>
                <a:r>
                  <a:rPr lang="zh-CN" altLang="en-US" sz="1400" dirty="0">
                    <a:solidFill>
                      <a:srgbClr val="000000"/>
                    </a:solidFill>
                  </a:rPr>
                  <a:t>模型的拟合效果越</a:t>
                </a:r>
                <a:r>
                  <a:rPr lang="zh-CN" altLang="en-US" sz="1400" dirty="0" smtClean="0">
                    <a:solidFill>
                      <a:srgbClr val="000000"/>
                    </a:solidFill>
                  </a:rPr>
                  <a:t>好</a:t>
                </a:r>
                <a:endParaRPr lang="en-US" altLang="zh-CN" sz="1400" dirty="0" smtClean="0">
                  <a:solidFill>
                    <a:srgbClr val="000000"/>
                  </a:solidFill>
                </a:endParaRPr>
              </a:p>
              <a:p>
                <a:pPr lvl="1"/>
                <a:r>
                  <a:rPr lang="zh-CN" altLang="en-US" sz="1400" dirty="0" smtClean="0">
                    <a:solidFill>
                      <a:srgbClr val="000000"/>
                    </a:solidFill>
                  </a:rPr>
                  <a:t>损失函数</a:t>
                </a:r>
                <a:r>
                  <a:rPr lang="zh-CN" altLang="en-US" sz="1400" dirty="0">
                    <a:solidFill>
                      <a:srgbClr val="000000"/>
                    </a:solidFill>
                  </a:rPr>
                  <a:t>主要包括以下</a:t>
                </a:r>
                <a:r>
                  <a:rPr lang="zh-CN" altLang="en-US" sz="1400" dirty="0" smtClean="0">
                    <a:solidFill>
                      <a:srgbClr val="000000"/>
                    </a:solidFill>
                  </a:rPr>
                  <a:t>几种：</a:t>
                </a:r>
                <a:r>
                  <a:rPr lang="en-US" altLang="zh-CN" sz="1400" dirty="0" smtClean="0">
                    <a:solidFill>
                      <a:srgbClr val="000000"/>
                    </a:solidFill>
                  </a:rPr>
                  <a:t> </a:t>
                </a:r>
                <a:r>
                  <a:rPr lang="en-US" altLang="zh-CN" sz="1400" dirty="0">
                    <a:solidFill>
                      <a:srgbClr val="000000"/>
                    </a:solidFill>
                  </a:rPr>
                  <a:t>0-1</a:t>
                </a:r>
                <a:r>
                  <a:rPr lang="zh-CN" altLang="en-US" sz="1400" dirty="0" smtClean="0">
                    <a:solidFill>
                      <a:srgbClr val="000000"/>
                    </a:solidFill>
                  </a:rPr>
                  <a:t>损失函数、平方损失函数、绝对损失函数、</a:t>
                </a:r>
                <a:r>
                  <a:rPr lang="zh-CN" altLang="en-US" sz="1400" dirty="0">
                    <a:solidFill>
                      <a:srgbClr val="000000"/>
                    </a:solidFill>
                  </a:rPr>
                  <a:t>对数</a:t>
                </a:r>
                <a:r>
                  <a:rPr lang="zh-CN" altLang="en-US" sz="1400" dirty="0" smtClean="0">
                    <a:solidFill>
                      <a:srgbClr val="000000"/>
                    </a:solidFill>
                  </a:rPr>
                  <a:t>损失函数</a:t>
                </a:r>
                <a:endParaRPr lang="en-US" altLang="zh-CN" sz="1400" dirty="0" smtClean="0">
                  <a:solidFill>
                    <a:srgbClr val="000000"/>
                  </a:solidFill>
                </a:endParaRPr>
              </a:p>
              <a:p>
                <a:pPr marL="342900" lvl="1" indent="-342900">
                  <a:buFont typeface="Arial" panose="020B0604020202020204" pitchFamily="34" charset="0"/>
                  <a:buChar char="•"/>
                </a:pPr>
                <a:r>
                  <a:rPr lang="zh-CN" altLang="en-US" sz="1800" dirty="0">
                    <a:solidFill>
                      <a:srgbClr val="000000"/>
                    </a:solidFill>
                  </a:rPr>
                  <a:t>训练</a:t>
                </a:r>
                <a:r>
                  <a:rPr lang="zh-CN" altLang="en-US" sz="1800" dirty="0" smtClean="0">
                    <a:solidFill>
                      <a:srgbClr val="000000"/>
                    </a:solidFill>
                  </a:rPr>
                  <a:t>误差</a:t>
                </a:r>
                <a:endParaRPr lang="en-US" altLang="zh-CN" sz="1800" dirty="0" smtClean="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1649682"/>
              </a:xfrm>
              <a:prstGeom prst="rect">
                <a:avLst/>
              </a:prstGeom>
              <a:blipFill>
                <a:blip r:embed="rId2"/>
                <a:stretch>
                  <a:fillRect l="-530" t="-2952" b="-369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2745141" y="2654803"/>
                <a:ext cx="3176639" cy="6486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𝑒𝑥𝑝</m:t>
                          </m:r>
                        </m:sub>
                      </m:sSub>
                      <m:r>
                        <a:rPr lang="zh-CN" altLang="en-US" i="0">
                          <a:latin typeface="Cambria Math" panose="02040503050406030204" pitchFamily="18" charset="0"/>
                        </a:rPr>
                        <m:t>=</m:t>
                      </m:r>
                      <m:limLow>
                        <m:limLowPr>
                          <m:ctrlPr>
                            <a:rPr lang="zh-CN" altLang="en-US" i="1">
                              <a:latin typeface="Cambria Math" panose="02040503050406030204" pitchFamily="18" charset="0"/>
                            </a:rPr>
                          </m:ctrlPr>
                        </m:limLowPr>
                        <m:e>
                          <m:r>
                            <m:rPr>
                              <m:sty m:val="p"/>
                            </m:rPr>
                            <a:rPr lang="zh-CN" altLang="en-US" i="0">
                              <a:latin typeface="Cambria Math" panose="02040503050406030204" pitchFamily="18" charset="0"/>
                            </a:rPr>
                            <m:t>min</m:t>
                          </m:r>
                        </m:e>
                        <m:lim>
                          <m:r>
                            <a:rPr lang="zh-CN" altLang="en-US" i="1">
                              <a:latin typeface="Cambria Math" panose="02040503050406030204" pitchFamily="18" charset="0"/>
                            </a:rPr>
                            <m:t>𝑓</m:t>
                          </m:r>
                          <m:r>
                            <a:rPr lang="zh-CN" altLang="en-US" i="0">
                              <a:latin typeface="Cambria Math" panose="02040503050406030204" pitchFamily="18" charset="0"/>
                            </a:rPr>
                            <m:t>∈</m:t>
                          </m:r>
                          <m:r>
                            <a:rPr lang="zh-CN" altLang="en-US" i="0">
                              <a:latin typeface="Cambria Math" panose="02040503050406030204" pitchFamily="18" charset="0"/>
                            </a:rPr>
                            <m:t>ℱ</m:t>
                          </m:r>
                        </m:lim>
                      </m:limLow>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𝑛</m:t>
                          </m:r>
                        </m:den>
                      </m:f>
                      <m:nary>
                        <m:naryPr>
                          <m:chr m:val="∑"/>
                          <m:limLoc m:val="subSup"/>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𝐿</m:t>
                              </m:r>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𝑓</m:t>
                              </m:r>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e>
                          </m:d>
                        </m:e>
                      </m:nary>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2745141" y="2654803"/>
                <a:ext cx="3176639" cy="648639"/>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678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1026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统计基础</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正则化与交叉验证</a:t>
            </a:r>
            <a:endParaRPr lang="en-US" altLang="zh-CN" sz="1800" dirty="0" smtClean="0">
              <a:solidFill>
                <a:srgbClr val="000000"/>
              </a:solidFill>
            </a:endParaRPr>
          </a:p>
          <a:p>
            <a:pPr lvl="1"/>
            <a:r>
              <a:rPr lang="en-US" altLang="zh-CN" sz="1400" dirty="0" smtClean="0">
                <a:solidFill>
                  <a:srgbClr val="000000"/>
                </a:solidFill>
              </a:rPr>
              <a:t>L1</a:t>
            </a:r>
            <a:r>
              <a:rPr lang="zh-CN" altLang="en-US" sz="1400" dirty="0" smtClean="0">
                <a:solidFill>
                  <a:srgbClr val="000000"/>
                </a:solidFill>
              </a:rPr>
              <a:t>正则化</a:t>
            </a:r>
            <a:endParaRPr lang="en-US" altLang="zh-CN" sz="1400" dirty="0" smtClean="0">
              <a:solidFill>
                <a:srgbClr val="000000"/>
              </a:solidFill>
            </a:endParaRPr>
          </a:p>
          <a:p>
            <a:pPr lvl="1"/>
            <a:r>
              <a:rPr lang="en-US" altLang="zh-CN" sz="1400" dirty="0" smtClean="0">
                <a:solidFill>
                  <a:srgbClr val="000000"/>
                </a:solidFill>
              </a:rPr>
              <a:t>L2</a:t>
            </a:r>
            <a:r>
              <a:rPr lang="zh-CN" altLang="en-US" sz="1400" dirty="0" smtClean="0">
                <a:solidFill>
                  <a:srgbClr val="000000"/>
                </a:solidFill>
              </a:rPr>
              <a:t>正则化</a:t>
            </a:r>
            <a:endParaRPr lang="en-US" altLang="zh-CN" sz="1400" dirty="0" smtClean="0">
              <a:solidFill>
                <a:srgbClr val="000000"/>
              </a:solidFill>
            </a:endParaRPr>
          </a:p>
          <a:p>
            <a:pPr lvl="1"/>
            <a:r>
              <a:rPr lang="en-US" altLang="zh-CN" sz="1400" dirty="0" err="1" smtClean="0">
                <a:solidFill>
                  <a:srgbClr val="000000"/>
                </a:solidFill>
              </a:rPr>
              <a:t>HoldOut</a:t>
            </a:r>
            <a:r>
              <a:rPr lang="zh-CN" altLang="en-US" sz="1400" dirty="0" smtClean="0">
                <a:solidFill>
                  <a:srgbClr val="000000"/>
                </a:solidFill>
              </a:rPr>
              <a:t>检验</a:t>
            </a:r>
            <a:endParaRPr lang="en-US" altLang="zh-CN" sz="1400" dirty="0" smtClean="0">
              <a:solidFill>
                <a:srgbClr val="000000"/>
              </a:solidFill>
            </a:endParaRPr>
          </a:p>
          <a:p>
            <a:pPr lvl="1"/>
            <a:r>
              <a:rPr lang="zh-CN" altLang="en-US" sz="1400" dirty="0" smtClean="0">
                <a:solidFill>
                  <a:srgbClr val="000000"/>
                </a:solidFill>
              </a:rPr>
              <a:t>简单交叉检验</a:t>
            </a:r>
            <a:endParaRPr lang="en-US" altLang="zh-CN" sz="1400" dirty="0" smtClean="0">
              <a:solidFill>
                <a:srgbClr val="000000"/>
              </a:solidFill>
            </a:endParaRPr>
          </a:p>
          <a:p>
            <a:pPr lvl="1"/>
            <a:r>
              <a:rPr lang="en-US" altLang="zh-CN" sz="1400" dirty="0" smtClean="0">
                <a:solidFill>
                  <a:srgbClr val="000000"/>
                </a:solidFill>
              </a:rPr>
              <a:t>K</a:t>
            </a:r>
            <a:r>
              <a:rPr lang="zh-CN" altLang="en-US" sz="1400" dirty="0" smtClean="0">
                <a:solidFill>
                  <a:srgbClr val="000000"/>
                </a:solidFill>
              </a:rPr>
              <a:t>折交叉检验</a:t>
            </a:r>
            <a:endParaRPr lang="en-US" altLang="zh-CN" sz="1400" dirty="0" smtClean="0">
              <a:solidFill>
                <a:srgbClr val="000000"/>
              </a:solidFill>
            </a:endParaRPr>
          </a:p>
          <a:p>
            <a:pPr lvl="1"/>
            <a:r>
              <a:rPr lang="zh-CN" altLang="en-US" sz="1400" dirty="0" smtClean="0">
                <a:solidFill>
                  <a:srgbClr val="000000"/>
                </a:solidFill>
              </a:rPr>
              <a:t>留一交叉检验</a:t>
            </a:r>
            <a:endParaRPr lang="en-US" altLang="zh-CN" sz="1400" dirty="0" smtClean="0">
              <a:solidFill>
                <a:srgbClr val="000000"/>
              </a:solidFill>
            </a:endParaRPr>
          </a:p>
        </p:txBody>
      </p:sp>
    </p:spTree>
    <p:extLst>
      <p:ext uri="{BB962C8B-B14F-4D97-AF65-F5344CB8AC3E}">
        <p14:creationId xmlns:p14="http://schemas.microsoft.com/office/powerpoint/2010/main" val="2735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6891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常见概率分布</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69612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均匀分布</a:t>
                </a:r>
                <a:endParaRPr lang="en-US" altLang="zh-CN" sz="1800" dirty="0" smtClean="0">
                  <a:solidFill>
                    <a:srgbClr val="000000"/>
                  </a:solidFill>
                </a:endParaRPr>
              </a:p>
              <a:p>
                <a:r>
                  <a:rPr lang="zh-CN" altLang="en-US" sz="1800" dirty="0" smtClean="0">
                    <a:solidFill>
                      <a:srgbClr val="000000"/>
                    </a:solidFill>
                  </a:rPr>
                  <a:t>正态分布</a:t>
                </a:r>
                <a:endParaRPr lang="en-US" altLang="zh-CN" sz="1800" dirty="0" smtClean="0">
                  <a:solidFill>
                    <a:srgbClr val="000000"/>
                  </a:solidFill>
                </a:endParaRPr>
              </a:p>
              <a:p>
                <a14:m>
                  <m:oMath xmlns:m="http://schemas.openxmlformats.org/officeDocument/2006/math">
                    <m:r>
                      <a:rPr lang="en-US" altLang="zh-CN" sz="1800" i="1" dirty="0" smtClean="0">
                        <a:solidFill>
                          <a:srgbClr val="000000"/>
                        </a:solidFill>
                        <a:latin typeface="Cambria Math" panose="02040503050406030204" pitchFamily="18" charset="0"/>
                      </a:rPr>
                      <m:t>𝑡</m:t>
                    </m:r>
                  </m:oMath>
                </a14:m>
                <a:r>
                  <a:rPr lang="zh-CN" altLang="en-US" sz="1800" dirty="0" smtClean="0">
                    <a:solidFill>
                      <a:srgbClr val="000000"/>
                    </a:solidFill>
                  </a:rPr>
                  <a:t>分布</a:t>
                </a:r>
                <a:endParaRPr lang="en-US" altLang="zh-CN" sz="1800" dirty="0" smtClean="0">
                  <a:solidFill>
                    <a:srgbClr val="000000"/>
                  </a:solidFill>
                </a:endParaRPr>
              </a:p>
              <a:p>
                <a:r>
                  <a:rPr lang="zh-CN" altLang="en-US" sz="1800" dirty="0">
                    <a:solidFill>
                      <a:srgbClr val="000000"/>
                    </a:solidFill>
                  </a:rPr>
                  <a:t>卡方</a:t>
                </a:r>
                <a:r>
                  <a:rPr lang="zh-CN" altLang="en-US" sz="1800" dirty="0" smtClean="0">
                    <a:solidFill>
                      <a:srgbClr val="000000"/>
                    </a:solidFill>
                  </a:rPr>
                  <a:t>分布</a:t>
                </a:r>
                <a:endParaRPr lang="en-US" altLang="zh-CN" sz="1800" dirty="0" smtClean="0">
                  <a:solidFill>
                    <a:srgbClr val="000000"/>
                  </a:solidFill>
                </a:endParaRPr>
              </a:p>
              <a:p>
                <a:r>
                  <a:rPr lang="en-US" altLang="zh-CN" sz="1800" dirty="0" smtClean="0">
                    <a:solidFill>
                      <a:srgbClr val="000000"/>
                    </a:solidFill>
                  </a:rPr>
                  <a:t>F-</a:t>
                </a:r>
                <a:r>
                  <a:rPr lang="zh-CN" altLang="en-US" sz="1800" dirty="0" smtClean="0">
                    <a:solidFill>
                      <a:srgbClr val="000000"/>
                    </a:solidFill>
                  </a:rPr>
                  <a:t>分布</a:t>
                </a:r>
                <a:endParaRPr lang="en-US" altLang="zh-CN" sz="1800" dirty="0" smtClean="0">
                  <a:solidFill>
                    <a:srgbClr val="000000"/>
                  </a:solidFill>
                </a:endParaRPr>
              </a:p>
              <a:p>
                <a:r>
                  <a:rPr lang="zh-CN" altLang="en-US" sz="1800" dirty="0" smtClean="0">
                    <a:solidFill>
                      <a:srgbClr val="000000"/>
                    </a:solidFill>
                  </a:rPr>
                  <a:t>二项分布</a:t>
                </a:r>
                <a:endParaRPr lang="en-US" altLang="zh-CN" sz="1800" dirty="0" smtClean="0">
                  <a:solidFill>
                    <a:srgbClr val="000000"/>
                  </a:solidFill>
                </a:endParaRPr>
              </a:p>
              <a:p>
                <a:r>
                  <a:rPr lang="en-US" altLang="zh-CN" sz="1800" dirty="0" smtClean="0">
                    <a:solidFill>
                      <a:srgbClr val="000000"/>
                    </a:solidFill>
                  </a:rPr>
                  <a:t>0-1</a:t>
                </a:r>
                <a:r>
                  <a:rPr lang="zh-CN" altLang="en-US" sz="1800" dirty="0" smtClean="0">
                    <a:solidFill>
                      <a:srgbClr val="000000"/>
                    </a:solidFill>
                  </a:rPr>
                  <a:t>分布</a:t>
                </a:r>
                <a:endParaRPr lang="en-US" altLang="zh-CN" sz="1800" dirty="0" smtClean="0">
                  <a:solidFill>
                    <a:srgbClr val="000000"/>
                  </a:solidFill>
                </a:endParaRPr>
              </a:p>
              <a:p>
                <a:r>
                  <a:rPr lang="en-US" altLang="zh-CN" sz="1800" dirty="0" smtClean="0">
                    <a:solidFill>
                      <a:srgbClr val="000000"/>
                    </a:solidFill>
                  </a:rPr>
                  <a:t>Poisson</a:t>
                </a:r>
                <a:r>
                  <a:rPr lang="zh-CN" altLang="en-US" sz="1800" dirty="0" smtClean="0">
                    <a:solidFill>
                      <a:srgbClr val="000000"/>
                    </a:solidFill>
                  </a:rPr>
                  <a:t>分布</a:t>
                </a:r>
                <a:endParaRPr lang="en-US" altLang="zh-CN" sz="1400" dirty="0" smtClean="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696123"/>
              </a:xfrm>
              <a:prstGeom prst="rect">
                <a:avLst/>
              </a:prstGeom>
              <a:blipFill>
                <a:blip r:embed="rId2"/>
                <a:stretch>
                  <a:fillRect l="-530" t="-1810" b="-294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5188331" y="2976563"/>
            <a:ext cx="3466337" cy="1762760"/>
          </a:xfrm>
          <a:prstGeom prst="rect">
            <a:avLst/>
          </a:prstGeom>
        </p:spPr>
      </p:pic>
      <p:pic>
        <p:nvPicPr>
          <p:cNvPr id="3" name="图片 2"/>
          <p:cNvPicPr>
            <a:picLocks noChangeAspect="1"/>
          </p:cNvPicPr>
          <p:nvPr/>
        </p:nvPicPr>
        <p:blipFill>
          <a:blip r:embed="rId4"/>
          <a:stretch>
            <a:fillRect/>
          </a:stretch>
        </p:blipFill>
        <p:spPr>
          <a:xfrm>
            <a:off x="2517570" y="1002663"/>
            <a:ext cx="2179049" cy="1076960"/>
          </a:xfrm>
          <a:prstGeom prst="rect">
            <a:avLst/>
          </a:prstGeom>
        </p:spPr>
      </p:pic>
      <p:pic>
        <p:nvPicPr>
          <p:cNvPr id="5" name="图片 4"/>
          <p:cNvPicPr>
            <a:picLocks noChangeAspect="1"/>
          </p:cNvPicPr>
          <p:nvPr/>
        </p:nvPicPr>
        <p:blipFill>
          <a:blip r:embed="rId5"/>
          <a:stretch>
            <a:fillRect/>
          </a:stretch>
        </p:blipFill>
        <p:spPr>
          <a:xfrm>
            <a:off x="2623020" y="2372750"/>
            <a:ext cx="2272360" cy="1985558"/>
          </a:xfrm>
          <a:prstGeom prst="rect">
            <a:avLst/>
          </a:prstGeom>
        </p:spPr>
      </p:pic>
      <p:pic>
        <p:nvPicPr>
          <p:cNvPr id="6" name="图片 5"/>
          <p:cNvPicPr>
            <a:picLocks noChangeAspect="1"/>
          </p:cNvPicPr>
          <p:nvPr/>
        </p:nvPicPr>
        <p:blipFill>
          <a:blip r:embed="rId6"/>
          <a:stretch>
            <a:fillRect/>
          </a:stretch>
        </p:blipFill>
        <p:spPr>
          <a:xfrm>
            <a:off x="5188331" y="781685"/>
            <a:ext cx="3454019" cy="2194878"/>
          </a:xfrm>
          <a:prstGeom prst="rect">
            <a:avLst/>
          </a:prstGeom>
        </p:spPr>
      </p:pic>
    </p:spTree>
    <p:extLst>
      <p:ext uri="{BB962C8B-B14F-4D97-AF65-F5344CB8AC3E}">
        <p14:creationId xmlns:p14="http://schemas.microsoft.com/office/powerpoint/2010/main" val="1051273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36110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参数估计</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69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参数估计是</a:t>
            </a:r>
            <a:r>
              <a:rPr lang="zh-CN" altLang="en-US" sz="1800" dirty="0">
                <a:solidFill>
                  <a:srgbClr val="000000"/>
                </a:solidFill>
              </a:rPr>
              <a:t>用样本统计量去估计总体的</a:t>
            </a:r>
            <a:r>
              <a:rPr lang="zh-CN" altLang="en-US" sz="1800" dirty="0" smtClean="0">
                <a:solidFill>
                  <a:srgbClr val="000000"/>
                </a:solidFill>
              </a:rPr>
              <a:t>参数，即</a:t>
            </a:r>
            <a:r>
              <a:rPr lang="zh-CN" altLang="en-US" sz="1800" dirty="0">
                <a:solidFill>
                  <a:srgbClr val="000000"/>
                </a:solidFill>
              </a:rPr>
              <a:t>根据样本数据选择统计量去推断总体的分布或数字</a:t>
            </a:r>
            <a:r>
              <a:rPr lang="zh-CN" altLang="en-US" sz="1800" dirty="0" smtClean="0">
                <a:solidFill>
                  <a:srgbClr val="000000"/>
                </a:solidFill>
              </a:rPr>
              <a:t>特征</a:t>
            </a:r>
            <a:endParaRPr lang="en-US" altLang="zh-CN" sz="1800" dirty="0" smtClean="0">
              <a:solidFill>
                <a:srgbClr val="000000"/>
              </a:solidFill>
            </a:endParaRPr>
          </a:p>
          <a:p>
            <a:r>
              <a:rPr lang="zh-CN" altLang="en-US" sz="1800" dirty="0" smtClean="0">
                <a:solidFill>
                  <a:srgbClr val="000000"/>
                </a:solidFill>
              </a:rPr>
              <a:t>估计</a:t>
            </a:r>
            <a:r>
              <a:rPr lang="zh-CN" altLang="en-US" sz="1800" dirty="0">
                <a:solidFill>
                  <a:srgbClr val="000000"/>
                </a:solidFill>
              </a:rPr>
              <a:t>参数的</a:t>
            </a:r>
            <a:r>
              <a:rPr lang="zh-CN" altLang="en-US" sz="1800" dirty="0" smtClean="0">
                <a:solidFill>
                  <a:srgbClr val="000000"/>
                </a:solidFill>
              </a:rPr>
              <a:t>目的，是</a:t>
            </a:r>
            <a:r>
              <a:rPr lang="zh-CN" altLang="en-US" sz="1800" dirty="0">
                <a:solidFill>
                  <a:srgbClr val="000000"/>
                </a:solidFill>
              </a:rPr>
              <a:t>希望用较少的参数去描述数据的</a:t>
            </a:r>
            <a:r>
              <a:rPr lang="zh-CN" altLang="en-US" sz="1800" dirty="0" smtClean="0">
                <a:solidFill>
                  <a:srgbClr val="000000"/>
                </a:solidFill>
              </a:rPr>
              <a:t>总体分布，前提</a:t>
            </a:r>
            <a:r>
              <a:rPr lang="zh-CN" altLang="en-US" sz="1800" dirty="0">
                <a:solidFill>
                  <a:srgbClr val="000000"/>
                </a:solidFill>
              </a:rPr>
              <a:t>是要了解样本</a:t>
            </a:r>
            <a:r>
              <a:rPr lang="zh-CN" altLang="en-US" sz="1800" dirty="0" smtClean="0">
                <a:solidFill>
                  <a:srgbClr val="000000"/>
                </a:solidFill>
              </a:rPr>
              <a:t>总体分布（如正态分布），这样</a:t>
            </a:r>
            <a:r>
              <a:rPr lang="zh-CN" altLang="en-US" sz="1800" dirty="0">
                <a:solidFill>
                  <a:srgbClr val="000000"/>
                </a:solidFill>
              </a:rPr>
              <a:t>就只需要估计其中参数的值。如果无法确认</a:t>
            </a:r>
            <a:r>
              <a:rPr lang="zh-CN" altLang="en-US" sz="1800" dirty="0" smtClean="0">
                <a:solidFill>
                  <a:srgbClr val="000000"/>
                </a:solidFill>
              </a:rPr>
              <a:t>总体分布，那</a:t>
            </a:r>
            <a:r>
              <a:rPr lang="zh-CN" altLang="en-US" sz="1800" dirty="0">
                <a:solidFill>
                  <a:srgbClr val="000000"/>
                </a:solidFill>
              </a:rPr>
              <a:t>就要采用非参数估计的</a:t>
            </a:r>
            <a:r>
              <a:rPr lang="zh-CN" altLang="en-US" sz="1800" dirty="0" smtClean="0">
                <a:solidFill>
                  <a:srgbClr val="000000"/>
                </a:solidFill>
              </a:rPr>
              <a:t>方法</a:t>
            </a:r>
            <a:endParaRPr lang="en-US" altLang="zh-CN" sz="1800" dirty="0" smtClean="0">
              <a:solidFill>
                <a:srgbClr val="000000"/>
              </a:solidFill>
            </a:endParaRPr>
          </a:p>
          <a:p>
            <a:r>
              <a:rPr lang="zh-CN" altLang="en-US" sz="1800" dirty="0" smtClean="0">
                <a:solidFill>
                  <a:srgbClr val="000000"/>
                </a:solidFill>
              </a:rPr>
              <a:t>参数估计</a:t>
            </a:r>
            <a:r>
              <a:rPr lang="zh-CN" altLang="en-US" sz="1800" dirty="0">
                <a:solidFill>
                  <a:srgbClr val="000000"/>
                </a:solidFill>
              </a:rPr>
              <a:t>是统计推断的种基本</a:t>
            </a:r>
            <a:r>
              <a:rPr lang="zh-CN" altLang="en-US" sz="1800" dirty="0" smtClean="0">
                <a:solidFill>
                  <a:srgbClr val="000000"/>
                </a:solidFill>
              </a:rPr>
              <a:t>形式， </a:t>
            </a:r>
            <a:r>
              <a:rPr lang="zh-CN" altLang="en-US" sz="1800" dirty="0">
                <a:solidFill>
                  <a:srgbClr val="000000"/>
                </a:solidFill>
              </a:rPr>
              <a:t>分为点估计和区间估计两部分</a:t>
            </a:r>
            <a:r>
              <a:rPr lang="zh-CN" altLang="en-US" sz="1800" dirty="0" smtClean="0">
                <a:solidFill>
                  <a:srgbClr val="000000"/>
                </a:solidFill>
              </a:rPr>
              <a:t>。其中</a:t>
            </a:r>
            <a:r>
              <a:rPr lang="zh-CN" altLang="en-US" sz="1800" dirty="0">
                <a:solidFill>
                  <a:srgbClr val="000000"/>
                </a:solidFill>
              </a:rPr>
              <a:t>有多种</a:t>
            </a:r>
            <a:r>
              <a:rPr lang="zh-CN" altLang="en-US" sz="1800" dirty="0" smtClean="0">
                <a:solidFill>
                  <a:srgbClr val="000000"/>
                </a:solidFill>
              </a:rPr>
              <a:t>方法，除了</a:t>
            </a:r>
            <a:r>
              <a:rPr lang="zh-CN" altLang="en-US" sz="1800" dirty="0">
                <a:solidFill>
                  <a:srgbClr val="000000"/>
                </a:solidFill>
              </a:rPr>
              <a:t>最基本的最小二乘法和极大似然法、贝叶斯估计、极大</a:t>
            </a:r>
            <a:r>
              <a:rPr lang="zh-CN" altLang="en-US" sz="1800" dirty="0" smtClean="0">
                <a:solidFill>
                  <a:srgbClr val="000000"/>
                </a:solidFill>
              </a:rPr>
              <a:t>后验估计，还有</a:t>
            </a:r>
            <a:r>
              <a:rPr lang="zh-CN" altLang="en-US" sz="1800" dirty="0">
                <a:solidFill>
                  <a:srgbClr val="000000"/>
                </a:solidFill>
              </a:rPr>
              <a:t>矩估计、一致最小方差无偏估计、最小风险估计、最小二乘法、最小风险法和极小化极大熵法</a:t>
            </a:r>
            <a:r>
              <a:rPr lang="zh-CN" altLang="en-US" sz="1800" dirty="0" smtClean="0">
                <a:solidFill>
                  <a:srgbClr val="000000"/>
                </a:solidFill>
              </a:rPr>
              <a:t>等</a:t>
            </a:r>
            <a:endParaRPr lang="en-US" altLang="zh-CN" sz="1400" dirty="0" smtClean="0">
              <a:solidFill>
                <a:srgbClr val="000000"/>
              </a:solidFill>
            </a:endParaRPr>
          </a:p>
        </p:txBody>
      </p:sp>
    </p:spTree>
    <p:extLst>
      <p:ext uri="{BB962C8B-B14F-4D97-AF65-F5344CB8AC3E}">
        <p14:creationId xmlns:p14="http://schemas.microsoft.com/office/powerpoint/2010/main" val="10169756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lipFill>
          <a:blip xmlns:r="http://schemas.openxmlformats.org/officeDocument/2006/relationships" r:embed="rId1"/>
          <a:stretch>
            <a:fillRect l="-1571" r="-714"/>
          </a:stretch>
        </a:blipFill>
      </a:spPr>
      <a:bodyPr/>
      <a:lstStyle>
        <a:defPPr>
          <a:defRPr>
            <a:noFill/>
          </a:defRPr>
        </a:defPPr>
      </a:lstStyle>
    </a:tx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5505</TotalTime>
  <Words>2489</Words>
  <Application>Microsoft Office PowerPoint</Application>
  <PresentationFormat>全屏显示(16:9)</PresentationFormat>
  <Paragraphs>266</Paragraphs>
  <Slides>32</Slides>
  <Notes>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32</vt:i4>
      </vt:variant>
    </vt:vector>
  </HeadingPairs>
  <TitlesOfParts>
    <vt:vector size="47" baseType="lpstr">
      <vt:lpstr>PMingLiU</vt:lpstr>
      <vt:lpstr>黑体</vt:lpstr>
      <vt:lpstr>宋体</vt:lpstr>
      <vt:lpstr>微软雅黑</vt:lpstr>
      <vt:lpstr>Arial</vt:lpstr>
      <vt:lpstr>Calibri</vt:lpstr>
      <vt:lpstr>Cambria Math</vt:lpstr>
      <vt:lpstr>Tahoma</vt:lpstr>
      <vt:lpstr>Times New Roman</vt:lpstr>
      <vt:lpstr>Wingdings</vt:lpstr>
      <vt:lpstr>Office 主题</vt:lpstr>
      <vt:lpstr>Equation.DSMT4</vt:lpstr>
      <vt:lpstr>Equation.2</vt:lpstr>
      <vt:lpstr>Equation.3</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王尚锋 w</dc:creator>
  <cp:lastModifiedBy>admin</cp:lastModifiedBy>
  <cp:revision>622</cp:revision>
  <dcterms:created xsi:type="dcterms:W3CDTF">2013-12-17T01:55:37Z</dcterms:created>
  <dcterms:modified xsi:type="dcterms:W3CDTF">2019-02-14T00:27:54Z</dcterms:modified>
</cp:coreProperties>
</file>