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6"/>
  </p:notesMasterIdLst>
  <p:sldIdLst>
    <p:sldId id="270" r:id="rId2"/>
    <p:sldId id="275" r:id="rId3"/>
    <p:sldId id="326" r:id="rId4"/>
    <p:sldId id="351" r:id="rId5"/>
    <p:sldId id="352" r:id="rId6"/>
    <p:sldId id="353" r:id="rId7"/>
    <p:sldId id="354" r:id="rId8"/>
    <p:sldId id="355" r:id="rId9"/>
    <p:sldId id="356" r:id="rId10"/>
    <p:sldId id="357" r:id="rId11"/>
    <p:sldId id="358" r:id="rId12"/>
    <p:sldId id="359" r:id="rId13"/>
    <p:sldId id="360" r:id="rId14"/>
    <p:sldId id="361" r:id="rId15"/>
    <p:sldId id="362" r:id="rId16"/>
    <p:sldId id="363" r:id="rId17"/>
    <p:sldId id="364" r:id="rId18"/>
    <p:sldId id="365" r:id="rId19"/>
    <p:sldId id="366" r:id="rId20"/>
    <p:sldId id="367" r:id="rId21"/>
    <p:sldId id="368" r:id="rId22"/>
    <p:sldId id="370" r:id="rId23"/>
    <p:sldId id="393" r:id="rId24"/>
    <p:sldId id="394" r:id="rId25"/>
    <p:sldId id="395" r:id="rId26"/>
    <p:sldId id="396" r:id="rId27"/>
    <p:sldId id="397" r:id="rId28"/>
    <p:sldId id="398" r:id="rId29"/>
    <p:sldId id="399" r:id="rId30"/>
    <p:sldId id="400" r:id="rId31"/>
    <p:sldId id="401" r:id="rId32"/>
    <p:sldId id="402" r:id="rId33"/>
    <p:sldId id="403" r:id="rId34"/>
    <p:sldId id="405" r:id="rId35"/>
    <p:sldId id="404" r:id="rId36"/>
    <p:sldId id="421" r:id="rId37"/>
    <p:sldId id="422" r:id="rId38"/>
    <p:sldId id="406" r:id="rId39"/>
    <p:sldId id="407" r:id="rId40"/>
    <p:sldId id="408" r:id="rId41"/>
    <p:sldId id="409" r:id="rId42"/>
    <p:sldId id="410" r:id="rId43"/>
    <p:sldId id="411" r:id="rId44"/>
    <p:sldId id="412" r:id="rId45"/>
    <p:sldId id="413" r:id="rId46"/>
    <p:sldId id="414" r:id="rId47"/>
    <p:sldId id="415" r:id="rId48"/>
    <p:sldId id="416" r:id="rId49"/>
    <p:sldId id="417" r:id="rId50"/>
    <p:sldId id="418" r:id="rId51"/>
    <p:sldId id="419" r:id="rId52"/>
    <p:sldId id="420" r:id="rId53"/>
    <p:sldId id="424" r:id="rId54"/>
    <p:sldId id="425" r:id="rId55"/>
    <p:sldId id="426" r:id="rId56"/>
    <p:sldId id="427" r:id="rId57"/>
    <p:sldId id="428" r:id="rId58"/>
    <p:sldId id="429" r:id="rId59"/>
    <p:sldId id="430" r:id="rId60"/>
    <p:sldId id="431" r:id="rId61"/>
    <p:sldId id="432" r:id="rId62"/>
    <p:sldId id="433" r:id="rId63"/>
    <p:sldId id="434" r:id="rId64"/>
    <p:sldId id="435" r:id="rId65"/>
    <p:sldId id="436" r:id="rId66"/>
    <p:sldId id="437" r:id="rId67"/>
    <p:sldId id="438" r:id="rId68"/>
    <p:sldId id="439" r:id="rId69"/>
    <p:sldId id="440" r:id="rId70"/>
    <p:sldId id="441" r:id="rId71"/>
    <p:sldId id="442" r:id="rId72"/>
    <p:sldId id="443" r:id="rId73"/>
    <p:sldId id="444" r:id="rId74"/>
    <p:sldId id="423" r:id="rId75"/>
  </p:sldIdLst>
  <p:sldSz cx="9144000" cy="5143500" type="screen16x9"/>
  <p:notesSz cx="6858000" cy="9144000"/>
  <p:defaultTex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79646"/>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89680" autoAdjust="0"/>
  </p:normalViewPr>
  <p:slideViewPr>
    <p:cSldViewPr snapToGrid="0" snapToObjects="1">
      <p:cViewPr varScale="1">
        <p:scale>
          <a:sx n="92" d="100"/>
          <a:sy n="92" d="100"/>
        </p:scale>
        <p:origin x="-684" y="-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sz="1200">
                <a:ea typeface="宋体" panose="02010600030101010101" pitchFamily="2" charset="-122"/>
              </a:defRPr>
            </a:lvl1pPr>
          </a:lstStyle>
          <a:p>
            <a:pPr>
              <a:defRPr/>
            </a:pPr>
            <a:fld id="{CBD1F595-3A9E-4AFB-9409-00EE811EB6B0}" type="datetimeFigureOut">
              <a:rPr lang="zh-CN" altLang="en-US"/>
              <a:t>2019/1/15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二级</a:t>
            </a:r>
          </a:p>
          <a:p>
            <a:pPr lvl="2"/>
            <a:r>
              <a:rPr lang="zh-CN" altLang="en-US" noProof="0" smtClean="0"/>
              <a:t>三级</a:t>
            </a:r>
          </a:p>
          <a:p>
            <a:pPr lvl="3"/>
            <a:r>
              <a:rPr lang="zh-CN" altLang="en-US" noProof="0" smtClean="0"/>
              <a:t>四级</a:t>
            </a:r>
          </a:p>
          <a:p>
            <a:pPr lvl="4"/>
            <a:r>
              <a:rPr lang="zh-CN" altLang="en-US" noProof="0" smtClean="0"/>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a:defRPr/>
            </a:pPr>
            <a:fld id="{C4A08D6A-97DB-47FF-BEFD-7D6BA57570F1}" type="slidenum">
              <a:rPr lang="zh-CN" altLang="en-US"/>
              <a:t>‹#›</a:t>
            </a:fld>
            <a:endParaRPr lang="zh-CN" altLang="en-US"/>
          </a:p>
        </p:txBody>
      </p:sp>
    </p:spTree>
    <p:extLst>
      <p:ext uri="{BB962C8B-B14F-4D97-AF65-F5344CB8AC3E}">
        <p14:creationId xmlns:p14="http://schemas.microsoft.com/office/powerpoint/2010/main" val="2439486681"/>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kumimoji="1"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kumimoji="1"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kumimoji="1"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kumimoji="1"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410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BE23BB1E-609A-49A2-A808-03583B95337D}" type="slidenum">
              <a:rPr lang="zh-CN" altLang="en-US" smtClean="0"/>
              <a:t>1</a:t>
            </a:fld>
            <a:endParaRPr lang="zh-CN" altLang="en-US" smtClean="0"/>
          </a:p>
        </p:txBody>
      </p:sp>
    </p:spTree>
    <p:extLst>
      <p:ext uri="{BB962C8B-B14F-4D97-AF65-F5344CB8AC3E}">
        <p14:creationId xmlns:p14="http://schemas.microsoft.com/office/powerpoint/2010/main" val="2125502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t>35</a:t>
            </a:fld>
            <a:endParaRPr lang="zh-CN" altLang="en-US" smtClean="0"/>
          </a:p>
        </p:txBody>
      </p:sp>
    </p:spTree>
    <p:extLst>
      <p:ext uri="{BB962C8B-B14F-4D97-AF65-F5344CB8AC3E}">
        <p14:creationId xmlns:p14="http://schemas.microsoft.com/office/powerpoint/2010/main" val="663523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t>36</a:t>
            </a:fld>
            <a:endParaRPr lang="zh-CN" altLang="en-US" smtClean="0"/>
          </a:p>
        </p:txBody>
      </p:sp>
    </p:spTree>
    <p:extLst>
      <p:ext uri="{BB962C8B-B14F-4D97-AF65-F5344CB8AC3E}">
        <p14:creationId xmlns:p14="http://schemas.microsoft.com/office/powerpoint/2010/main" val="3347627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t>37</a:t>
            </a:fld>
            <a:endParaRPr lang="zh-CN" altLang="en-US" smtClean="0"/>
          </a:p>
        </p:txBody>
      </p:sp>
    </p:spTree>
    <p:extLst>
      <p:ext uri="{BB962C8B-B14F-4D97-AF65-F5344CB8AC3E}">
        <p14:creationId xmlns:p14="http://schemas.microsoft.com/office/powerpoint/2010/main" val="3392609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t>38</a:t>
            </a:fld>
            <a:endParaRPr lang="zh-CN" altLang="en-US" smtClean="0"/>
          </a:p>
        </p:txBody>
      </p:sp>
    </p:spTree>
    <p:extLst>
      <p:ext uri="{BB962C8B-B14F-4D97-AF65-F5344CB8AC3E}">
        <p14:creationId xmlns:p14="http://schemas.microsoft.com/office/powerpoint/2010/main" val="1219768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t>53</a:t>
            </a:fld>
            <a:endParaRPr lang="zh-CN" altLang="en-US" smtClean="0"/>
          </a:p>
        </p:txBody>
      </p:sp>
    </p:spTree>
    <p:extLst>
      <p:ext uri="{BB962C8B-B14F-4D97-AF65-F5344CB8AC3E}">
        <p14:creationId xmlns:p14="http://schemas.microsoft.com/office/powerpoint/2010/main" val="8640689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t>54</a:t>
            </a:fld>
            <a:endParaRPr lang="zh-CN" altLang="en-US" smtClean="0"/>
          </a:p>
        </p:txBody>
      </p:sp>
    </p:spTree>
    <p:extLst>
      <p:ext uri="{BB962C8B-B14F-4D97-AF65-F5344CB8AC3E}">
        <p14:creationId xmlns:p14="http://schemas.microsoft.com/office/powerpoint/2010/main" val="3871765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t>2</a:t>
            </a:fld>
            <a:endParaRPr lang="zh-CN" altLang="en-US" smtClean="0"/>
          </a:p>
        </p:txBody>
      </p:sp>
    </p:spTree>
    <p:extLst>
      <p:ext uri="{BB962C8B-B14F-4D97-AF65-F5344CB8AC3E}">
        <p14:creationId xmlns:p14="http://schemas.microsoft.com/office/powerpoint/2010/main" val="1637415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t>3</a:t>
            </a:fld>
            <a:endParaRPr lang="zh-CN" altLang="en-US" smtClean="0"/>
          </a:p>
        </p:txBody>
      </p:sp>
    </p:spTree>
    <p:extLst>
      <p:ext uri="{BB962C8B-B14F-4D97-AF65-F5344CB8AC3E}">
        <p14:creationId xmlns:p14="http://schemas.microsoft.com/office/powerpoint/2010/main" val="3913287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t>4</a:t>
            </a:fld>
            <a:endParaRPr lang="zh-CN" altLang="en-US" smtClean="0"/>
          </a:p>
        </p:txBody>
      </p:sp>
    </p:spTree>
    <p:extLst>
      <p:ext uri="{BB962C8B-B14F-4D97-AF65-F5344CB8AC3E}">
        <p14:creationId xmlns:p14="http://schemas.microsoft.com/office/powerpoint/2010/main" val="3980303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t>5</a:t>
            </a:fld>
            <a:endParaRPr lang="zh-CN" altLang="en-US" smtClean="0"/>
          </a:p>
        </p:txBody>
      </p:sp>
    </p:spTree>
    <p:extLst>
      <p:ext uri="{BB962C8B-B14F-4D97-AF65-F5344CB8AC3E}">
        <p14:creationId xmlns:p14="http://schemas.microsoft.com/office/powerpoint/2010/main" val="857703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t>6</a:t>
            </a:fld>
            <a:endParaRPr lang="zh-CN" altLang="en-US" smtClean="0"/>
          </a:p>
        </p:txBody>
      </p:sp>
    </p:spTree>
    <p:extLst>
      <p:ext uri="{BB962C8B-B14F-4D97-AF65-F5344CB8AC3E}">
        <p14:creationId xmlns:p14="http://schemas.microsoft.com/office/powerpoint/2010/main" val="806685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t>23</a:t>
            </a:fld>
            <a:endParaRPr lang="zh-CN" altLang="en-US" smtClean="0"/>
          </a:p>
        </p:txBody>
      </p:sp>
    </p:spTree>
    <p:extLst>
      <p:ext uri="{BB962C8B-B14F-4D97-AF65-F5344CB8AC3E}">
        <p14:creationId xmlns:p14="http://schemas.microsoft.com/office/powerpoint/2010/main" val="3940119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t>29</a:t>
            </a:fld>
            <a:endParaRPr lang="zh-CN" altLang="en-US" smtClean="0"/>
          </a:p>
        </p:txBody>
      </p:sp>
    </p:spTree>
    <p:extLst>
      <p:ext uri="{BB962C8B-B14F-4D97-AF65-F5344CB8AC3E}">
        <p14:creationId xmlns:p14="http://schemas.microsoft.com/office/powerpoint/2010/main" val="3953881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t>34</a:t>
            </a:fld>
            <a:endParaRPr lang="zh-CN" altLang="en-US" smtClean="0"/>
          </a:p>
        </p:txBody>
      </p:sp>
    </p:spTree>
    <p:extLst>
      <p:ext uri="{BB962C8B-B14F-4D97-AF65-F5344CB8AC3E}">
        <p14:creationId xmlns:p14="http://schemas.microsoft.com/office/powerpoint/2010/main" val="1943894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E352615-5B88-4AFB-B152-CD531A06BEFF}" type="datetimeFigureOut">
              <a:rPr lang="zh-CN" altLang="en-US"/>
              <a:t>2019/1/15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CA866F1B-3E27-40C1-8CE7-1946943F1725}"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915A40D-CEB0-4353-8815-AB5DEA931718}" type="datetimeFigureOut">
              <a:rPr lang="zh-CN" altLang="en-US"/>
              <a:t>2019/1/15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A38CB088-D95C-475C-A713-1F19E39F7C8B}"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9F29064-3124-49DB-AE6C-BEB15672E674}" type="datetimeFigureOut">
              <a:rPr lang="zh-CN" altLang="en-US"/>
              <a:t>2019/1/15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D1050CC0-5EC7-48A9-915E-FC046C222C4A}"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0F34D6F-F29A-4B09-B655-E0971D462D4D}" type="datetimeFigureOut">
              <a:rPr lang="zh-CN" altLang="en-US"/>
              <a:t>2019/1/15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E4318774-2AFB-4BC6-A124-21C0A835992E}"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1B1F3E00-598D-4619-AC09-1B2F4CAF0CFA}" type="datetimeFigureOut">
              <a:rPr lang="zh-CN" altLang="en-US"/>
              <a:t>2019/1/15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11394C03-1A74-40E1-A2C7-14AF901EAAEA}"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3"/>
          <p:cNvSpPr>
            <a:spLocks noGrp="1"/>
          </p:cNvSpPr>
          <p:nvPr>
            <p:ph type="dt" sz="half" idx="10"/>
          </p:nvPr>
        </p:nvSpPr>
        <p:spPr/>
        <p:txBody>
          <a:bodyPr/>
          <a:lstStyle>
            <a:lvl1pPr>
              <a:defRPr/>
            </a:lvl1pPr>
          </a:lstStyle>
          <a:p>
            <a:pPr>
              <a:defRPr/>
            </a:pPr>
            <a:fld id="{9C465D57-868B-4329-B219-A3D0CF0F82FD}" type="datetimeFigureOut">
              <a:rPr lang="zh-CN" altLang="en-US"/>
              <a:t>2019/1/15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7CDCE52D-9EC0-46FA-BD32-BFD5F9EDEFEA}"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A03843E-C564-478B-99FB-609A152B93F5}" type="datetimeFigureOut">
              <a:rPr lang="zh-CN" altLang="en-US"/>
              <a:t>2019/1/15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幻灯片编号占位符 5"/>
          <p:cNvSpPr>
            <a:spLocks noGrp="1"/>
          </p:cNvSpPr>
          <p:nvPr>
            <p:ph type="sldNum" sz="quarter" idx="12"/>
          </p:nvPr>
        </p:nvSpPr>
        <p:spPr/>
        <p:txBody>
          <a:bodyPr/>
          <a:lstStyle>
            <a:lvl1pPr>
              <a:defRPr/>
            </a:lvl1pPr>
          </a:lstStyle>
          <a:p>
            <a:pPr>
              <a:defRPr/>
            </a:pPr>
            <a:fld id="{F059F594-FCA3-413B-AE4D-644B3718CE7D}"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002917F-96E4-4EC6-BDCE-C61C21F34681}" type="datetimeFigureOut">
              <a:rPr lang="zh-CN" altLang="en-US"/>
              <a:t>2019/1/15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幻灯片编号占位符 5"/>
          <p:cNvSpPr>
            <a:spLocks noGrp="1"/>
          </p:cNvSpPr>
          <p:nvPr>
            <p:ph type="sldNum" sz="quarter" idx="12"/>
          </p:nvPr>
        </p:nvSpPr>
        <p:spPr/>
        <p:txBody>
          <a:bodyPr/>
          <a:lstStyle>
            <a:lvl1pPr>
              <a:defRPr/>
            </a:lvl1pPr>
          </a:lstStyle>
          <a:p>
            <a:pPr>
              <a:defRPr/>
            </a:pPr>
            <a:fld id="{DF5E0131-C8F4-4B80-9026-6BDE42ACBA1A}"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D301CEE-699B-4141-894F-943543098FD1}" type="datetimeFigureOut">
              <a:rPr lang="zh-CN" altLang="en-US"/>
              <a:t>2019/1/15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幻灯片编号占位符 5"/>
          <p:cNvSpPr>
            <a:spLocks noGrp="1"/>
          </p:cNvSpPr>
          <p:nvPr>
            <p:ph type="sldNum" sz="quarter" idx="12"/>
          </p:nvPr>
        </p:nvSpPr>
        <p:spPr/>
        <p:txBody>
          <a:bodyPr/>
          <a:lstStyle>
            <a:lvl1pPr>
              <a:defRPr/>
            </a:lvl1pPr>
          </a:lstStyle>
          <a:p>
            <a:pPr>
              <a:defRPr/>
            </a:pPr>
            <a:fld id="{2B7868E7-D5D9-4E56-BB70-8497262E42C4}"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29113E6-28E9-4FA0-950B-F5DFB2DE8A3C}" type="datetimeFigureOut">
              <a:rPr lang="zh-CN" altLang="en-US"/>
              <a:t>2019/1/15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DB826BA7-9D41-40EB-8309-A41812C863F2}"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4984F26-13DD-454C-B715-46E0AB1A29E1}" type="datetimeFigureOut">
              <a:rPr lang="zh-CN" altLang="en-US"/>
              <a:t>2019/1/15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21FE3C7D-62D2-4F03-9F96-6EAD0A08E381}"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lstStyle>
            <a:lvl1pPr eaLnBrk="1" hangingPunct="1">
              <a:defRPr sz="1200">
                <a:solidFill>
                  <a:srgbClr val="898989"/>
                </a:solidFill>
                <a:ea typeface="宋体" panose="02010600030101010101" pitchFamily="2" charset="-122"/>
              </a:defRPr>
            </a:lvl1pPr>
          </a:lstStyle>
          <a:p>
            <a:pPr>
              <a:defRPr/>
            </a:pPr>
            <a:fld id="{6AA6EB28-9653-41F9-B7F4-349140C90BE1}" type="datetimeFigureOut">
              <a:rPr lang="zh-CN" altLang="en-US"/>
              <a:t>2019/1/15</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幻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a:defRPr/>
            </a:pPr>
            <a:fld id="{830A8E31-C401-4CEC-A97B-17FAC71BC97B}"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kumimoji="1" sz="4400" kern="1200">
          <a:solidFill>
            <a:schemeClr val="tx1"/>
          </a:solidFill>
          <a:latin typeface="+mj-lt"/>
          <a:ea typeface="+mj-ea"/>
          <a:cs typeface="+mj-cs"/>
        </a:defRPr>
      </a:lvl1pPr>
      <a:lvl2pPr algn="ctr" defTabSz="457200"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defRPr>
      </a:lvl2pPr>
      <a:lvl3pPr algn="ctr" defTabSz="457200"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defRPr>
      </a:lvl3pPr>
      <a:lvl4pPr algn="ctr" defTabSz="457200"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defRPr>
      </a:lvl4pPr>
      <a:lvl5pPr algn="ctr" defTabSz="457200"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defRPr>
      </a:lvl5pPr>
      <a:lvl6pPr marL="457200" algn="ctr" defTabSz="457200" rtl="0" fontAlgn="base">
        <a:spcBef>
          <a:spcPct val="0"/>
        </a:spcBef>
        <a:spcAft>
          <a:spcPct val="0"/>
        </a:spcAft>
        <a:defRPr kumimoji="1" sz="4400">
          <a:solidFill>
            <a:schemeClr val="tx1"/>
          </a:solidFill>
          <a:latin typeface="Calibri" panose="020F0502020204030204" pitchFamily="34" charset="0"/>
          <a:ea typeface="宋体" panose="02010600030101010101" pitchFamily="2" charset="-122"/>
        </a:defRPr>
      </a:lvl6pPr>
      <a:lvl7pPr marL="914400" algn="ctr" defTabSz="457200" rtl="0" fontAlgn="base">
        <a:spcBef>
          <a:spcPct val="0"/>
        </a:spcBef>
        <a:spcAft>
          <a:spcPct val="0"/>
        </a:spcAft>
        <a:defRPr kumimoji="1" sz="4400">
          <a:solidFill>
            <a:schemeClr val="tx1"/>
          </a:solidFill>
          <a:latin typeface="Calibri" panose="020F0502020204030204" pitchFamily="34" charset="0"/>
          <a:ea typeface="宋体" panose="02010600030101010101" pitchFamily="2" charset="-122"/>
        </a:defRPr>
      </a:lvl7pPr>
      <a:lvl8pPr marL="1371600" algn="ctr" defTabSz="457200" rtl="0" fontAlgn="base">
        <a:spcBef>
          <a:spcPct val="0"/>
        </a:spcBef>
        <a:spcAft>
          <a:spcPct val="0"/>
        </a:spcAft>
        <a:defRPr kumimoji="1" sz="4400">
          <a:solidFill>
            <a:schemeClr val="tx1"/>
          </a:solidFill>
          <a:latin typeface="Calibri" panose="020F0502020204030204" pitchFamily="34" charset="0"/>
          <a:ea typeface="宋体" panose="02010600030101010101" pitchFamily="2" charset="-122"/>
        </a:defRPr>
      </a:lvl8pPr>
      <a:lvl9pPr marL="1828800" algn="ctr" defTabSz="457200" rtl="0" fontAlgn="base">
        <a:spcBef>
          <a:spcPct val="0"/>
        </a:spcBef>
        <a:spcAft>
          <a:spcPct val="0"/>
        </a:spcAft>
        <a:defRPr kumimoji="1" sz="4400">
          <a:solidFill>
            <a:schemeClr val="tx1"/>
          </a:solidFill>
          <a:latin typeface="Calibri" panose="020F0502020204030204" pitchFamily="34" charset="0"/>
          <a:ea typeface="宋体" panose="02010600030101010101" pitchFamily="2"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2052" name="矩形 2"/>
          <p:cNvSpPr>
            <a:spLocks noChangeArrowheads="1"/>
          </p:cNvSpPr>
          <p:nvPr/>
        </p:nvSpPr>
        <p:spPr bwMode="auto">
          <a:xfrm>
            <a:off x="3540124" y="738423"/>
            <a:ext cx="55086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机器学习</a:t>
            </a:r>
            <a:endParaRPr lang="en-US" altLang="zh-CN" sz="2800" b="1" dirty="0" smtClean="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endParaRPr>
          </a:p>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文本</a:t>
            </a:r>
            <a:r>
              <a:rPr lang="zh-CN" altLang="en-US" sz="2800" b="1" dirty="0" smtClean="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分析</a:t>
            </a:r>
            <a:endParaRPr lang="zh-CN" altLang="en-US" sz="2800" b="1" dirty="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3076" name="TextBox 1"/>
          <p:cNvSpPr txBox="1">
            <a:spLocks noChangeArrowheads="1"/>
          </p:cNvSpPr>
          <p:nvPr/>
        </p:nvSpPr>
        <p:spPr bwMode="auto">
          <a:xfrm>
            <a:off x="4487863" y="2085975"/>
            <a:ext cx="3076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1800" b="1">
                <a:latin typeface="微软雅黑" panose="020B0503020204020204" pitchFamily="34" charset="-122"/>
                <a:ea typeface="微软雅黑" panose="020B0503020204020204" pitchFamily="34" charset="-122"/>
              </a:rPr>
              <a:t>复旦大学  </a:t>
            </a:r>
            <a:r>
              <a:rPr lang="zh-CN" altLang="en-US" b="1">
                <a:latin typeface="微软雅黑" panose="020B0503020204020204" pitchFamily="34" charset="-122"/>
                <a:ea typeface="微软雅黑" panose="020B0503020204020204" pitchFamily="34" charset="-122"/>
              </a:rPr>
              <a:t>赵卫东</a:t>
            </a:r>
            <a:r>
              <a:rPr lang="zh-CN" altLang="en-US" sz="1800" b="1">
                <a:latin typeface="微软雅黑" panose="020B0503020204020204" pitchFamily="34" charset="-122"/>
                <a:ea typeface="微软雅黑" panose="020B0503020204020204" pitchFamily="34" charset="-122"/>
              </a:rPr>
              <a:t>  博士</a:t>
            </a:r>
            <a:endParaRPr lang="en-US" altLang="zh-CN" sz="1800" b="1">
              <a:latin typeface="微软雅黑" panose="020B0503020204020204" pitchFamily="34" charset="-122"/>
              <a:ea typeface="微软雅黑" panose="020B0503020204020204" pitchFamily="34" charset="-122"/>
            </a:endParaRPr>
          </a:p>
        </p:txBody>
      </p:sp>
      <p:sp>
        <p:nvSpPr>
          <p:cNvPr id="3" name="TextBox 2"/>
          <p:cNvSpPr txBox="1"/>
          <p:nvPr/>
        </p:nvSpPr>
        <p:spPr>
          <a:xfrm>
            <a:off x="5272088" y="2755900"/>
            <a:ext cx="2152650" cy="307975"/>
          </a:xfrm>
          <a:prstGeom prst="rect">
            <a:avLst/>
          </a:prstGeom>
          <a:noFill/>
        </p:spPr>
        <p:txBody>
          <a:bodyPr wrap="none">
            <a:spAutoFit/>
          </a:bodyPr>
          <a:lstStyle/>
          <a:p>
            <a:pPr>
              <a:defRPr/>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wdzhao@fudan.edu.cn</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078" name="Picture 9" descr="http://homepage.fudan.edu.cn/wdzhao/files/2011/06/%E6%97%A0%E6%A0%87%E9%A2%98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9425" y="3063875"/>
            <a:ext cx="1470025"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8"/>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80621" y="457200"/>
            <a:ext cx="2585357"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互信息</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275870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互信息</a:t>
                </a:r>
                <a:r>
                  <a:rPr lang="en-US" altLang="zh-CN" sz="1800" dirty="0">
                    <a:solidFill>
                      <a:srgbClr val="000000"/>
                    </a:solidFill>
                  </a:rPr>
                  <a:t>(MI)</a:t>
                </a:r>
                <a:r>
                  <a:rPr lang="zh-CN" altLang="zh-CN" sz="1800" dirty="0">
                    <a:solidFill>
                      <a:srgbClr val="000000"/>
                    </a:solidFill>
                  </a:rPr>
                  <a:t>表示两个变量</a:t>
                </a:r>
                <a14:m>
                  <m:oMath xmlns:m="http://schemas.openxmlformats.org/officeDocument/2006/math">
                    <m:r>
                      <a:rPr lang="en-US" altLang="zh-CN" sz="1800">
                        <a:solidFill>
                          <a:srgbClr val="000000"/>
                        </a:solidFill>
                        <a:latin typeface="Cambria Math" panose="02040503050406030204" pitchFamily="18" charset="0"/>
                      </a:rPr>
                      <m:t>𝑥</m:t>
                    </m:r>
                  </m:oMath>
                </a14:m>
                <a:r>
                  <a:rPr lang="zh-CN" altLang="zh-CN" sz="1800" dirty="0">
                    <a:solidFill>
                      <a:srgbClr val="000000"/>
                    </a:solidFill>
                  </a:rPr>
                  <a:t>与</a:t>
                </a:r>
                <a14:m>
                  <m:oMath xmlns:m="http://schemas.openxmlformats.org/officeDocument/2006/math">
                    <m:r>
                      <a:rPr lang="en-US" altLang="zh-CN" sz="1800">
                        <a:solidFill>
                          <a:srgbClr val="000000"/>
                        </a:solidFill>
                        <a:latin typeface="Cambria Math" panose="02040503050406030204" pitchFamily="18" charset="0"/>
                      </a:rPr>
                      <m:t>𝑦</m:t>
                    </m:r>
                  </m:oMath>
                </a14:m>
                <a:r>
                  <a:rPr lang="zh-CN" altLang="zh-CN" sz="1800" dirty="0">
                    <a:solidFill>
                      <a:srgbClr val="000000"/>
                    </a:solidFill>
                  </a:rPr>
                  <a:t>是否有关系，以及关系的强弱，可用于文本分类。</a:t>
                </a:r>
                <a:r>
                  <a:rPr lang="en-US" altLang="zh-CN" sz="1800" dirty="0">
                    <a:solidFill>
                      <a:srgbClr val="000000"/>
                    </a:solidFill>
                  </a:rPr>
                  <a:t>MI</a:t>
                </a:r>
                <a:r>
                  <a:rPr lang="zh-CN" altLang="zh-CN" sz="1800" dirty="0">
                    <a:solidFill>
                      <a:srgbClr val="000000"/>
                    </a:solidFill>
                  </a:rPr>
                  <a:t>计算的公式如下：</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𝑀𝐼</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𝑡</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𝐶</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nary>
                        <m:naryPr>
                          <m:chr m:val="∑"/>
                          <m:limLoc m:val="undOvr"/>
                          <m:supHide m:val="on"/>
                          <m:ctrlPr>
                            <a:rPr lang="zh-CN" altLang="zh-CN" sz="1800" i="1">
                              <a:solidFill>
                                <a:srgbClr val="000000"/>
                              </a:solidFill>
                              <a:latin typeface="Cambria Math"/>
                            </a:rPr>
                          </m:ctrlPr>
                        </m:naryPr>
                        <m:sub>
                          <m:r>
                            <a:rPr lang="en-US" altLang="zh-CN" sz="1800">
                              <a:solidFill>
                                <a:srgbClr val="000000"/>
                              </a:solidFill>
                              <a:latin typeface="Cambria Math" panose="02040503050406030204" pitchFamily="18" charset="0"/>
                            </a:rPr>
                            <m:t>𝑖</m:t>
                          </m:r>
                        </m:sub>
                        <m:sup/>
                        <m:e>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𝐶</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e>
                      </m:nary>
                      <m:func>
                        <m:funcPr>
                          <m:ctrlPr>
                            <a:rPr lang="zh-CN" altLang="zh-CN" sz="1800" i="1">
                              <a:solidFill>
                                <a:srgbClr val="000000"/>
                              </a:solidFill>
                              <a:latin typeface="Cambria Math"/>
                            </a:rPr>
                          </m:ctrlPr>
                        </m:funcPr>
                        <m:fName>
                          <m:r>
                            <m:rPr>
                              <m:sty m:val="p"/>
                            </m:rPr>
                            <a:rPr lang="en-US" altLang="zh-CN" sz="1800">
                              <a:solidFill>
                                <a:srgbClr val="000000"/>
                              </a:solidFill>
                              <a:latin typeface="Cambria Math" panose="02040503050406030204" pitchFamily="18" charset="0"/>
                            </a:rPr>
                            <m:t>log</m:t>
                          </m:r>
                        </m:fName>
                        <m:e>
                          <m:f>
                            <m:fPr>
                              <m:ctrlPr>
                                <a:rPr lang="zh-CN" altLang="zh-CN" sz="1800" i="1">
                                  <a:solidFill>
                                    <a:srgbClr val="000000"/>
                                  </a:solidFill>
                                  <a:latin typeface="Cambria Math"/>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𝑡</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𝐶</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num>
                            <m:den>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𝑡</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𝐶</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den>
                          </m:f>
                        </m:e>
                      </m:func>
                    </m:oMath>
                  </m:oMathPara>
                </a14:m>
                <a:endParaRPr lang="en-US" altLang="zh-CN" sz="1800" dirty="0" smtClean="0">
                  <a:solidFill>
                    <a:srgbClr val="000000"/>
                  </a:solidFill>
                </a:endParaRPr>
              </a:p>
              <a:p>
                <a:r>
                  <a:rPr lang="zh-CN" altLang="en-US" sz="1800" dirty="0">
                    <a:solidFill>
                      <a:srgbClr val="000000"/>
                    </a:solidFill>
                  </a:rPr>
                  <a:t>从互信息的定义可见，某个特征词在某个类别</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𝐶</m:t>
                        </m:r>
                      </m:e>
                      <m:sub>
                        <m:r>
                          <a:rPr lang="en-US" altLang="zh-CN" sz="1800">
                            <a:solidFill>
                              <a:srgbClr val="000000"/>
                            </a:solidFill>
                            <a:latin typeface="Cambria Math" panose="02040503050406030204" pitchFamily="18" charset="0"/>
                          </a:rPr>
                          <m:t>𝑖</m:t>
                        </m:r>
                      </m:sub>
                    </m:sSub>
                  </m:oMath>
                </a14:m>
                <a:r>
                  <a:rPr lang="zh-CN" altLang="en-US" sz="1800" dirty="0">
                    <a:solidFill>
                      <a:srgbClr val="000000"/>
                    </a:solidFill>
                  </a:rPr>
                  <a:t>出现频率高，但在其他类别出现频率比较低，则它与该类</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𝐶</m:t>
                        </m:r>
                      </m:e>
                      <m:sub>
                        <m:r>
                          <a:rPr lang="en-US" altLang="zh-CN" sz="1800">
                            <a:solidFill>
                              <a:srgbClr val="000000"/>
                            </a:solidFill>
                            <a:latin typeface="Cambria Math" panose="02040503050406030204" pitchFamily="18" charset="0"/>
                          </a:rPr>
                          <m:t>𝑖</m:t>
                        </m:r>
                      </m:sub>
                    </m:sSub>
                  </m:oMath>
                </a14:m>
                <a:r>
                  <a:rPr lang="zh-CN" altLang="en-US" sz="1800" dirty="0">
                    <a:solidFill>
                      <a:srgbClr val="000000"/>
                    </a:solidFill>
                  </a:rPr>
                  <a:t>的互信息就会比较大。用互信息作为特征词和类别之间的测度，如果特征词属于该类，它们的互信息量最大。由于该方法为统计方法，不需要对特征词和类别之间关系的性质做任何假设，因此适合于文本特征和类别的匹配</a:t>
                </a:r>
                <a:r>
                  <a:rPr lang="zh-CN" altLang="en-US" sz="1800" dirty="0" smtClean="0">
                    <a:solidFill>
                      <a:srgbClr val="000000"/>
                    </a:solidFill>
                  </a:rPr>
                  <a:t>检验</a:t>
                </a:r>
                <a:endParaRPr lang="zh-CN"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2758704"/>
              </a:xfrm>
              <a:prstGeom prst="rect">
                <a:avLst/>
              </a:prstGeom>
              <a:blipFill rotWithShape="1">
                <a:blip r:embed="rId2"/>
                <a:stretch>
                  <a:fillRect l="-530" t="-1766" r="-606" b="-176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互信息</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23864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点互信息</a:t>
                </a:r>
                <a:r>
                  <a:rPr lang="en-US" altLang="zh-CN" sz="1800" dirty="0">
                    <a:solidFill>
                      <a:srgbClr val="000000"/>
                    </a:solidFill>
                  </a:rPr>
                  <a:t>(Pointwise Mutual Information, PMI) </a:t>
                </a:r>
                <a:r>
                  <a:rPr lang="zh-CN" altLang="en-US" sz="1800" dirty="0">
                    <a:solidFill>
                      <a:srgbClr val="000000"/>
                    </a:solidFill>
                  </a:rPr>
                  <a:t>可用于度量事物之间的相关性，在文本分析领域，可用其计算词语间的语义相似度，基本思想是统计两个词语同时出现的概率，如果概率越大，其相关性就越大，关联度越高。两个词语</a:t>
                </a:r>
                <a:r>
                  <a:rPr lang="en-US" altLang="zh-CN" sz="1800" dirty="0">
                    <a:solidFill>
                      <a:srgbClr val="000000"/>
                    </a:solidFill>
                  </a:rPr>
                  <a:t>x</a:t>
                </a:r>
                <a:r>
                  <a:rPr lang="zh-CN" altLang="en-US" sz="1800" dirty="0">
                    <a:solidFill>
                      <a:srgbClr val="000000"/>
                    </a:solidFill>
                  </a:rPr>
                  <a:t>与</a:t>
                </a:r>
                <a:r>
                  <a:rPr lang="en-US" altLang="zh-CN" sz="1800" dirty="0">
                    <a:solidFill>
                      <a:srgbClr val="000000"/>
                    </a:solidFill>
                  </a:rPr>
                  <a:t>y</a:t>
                </a:r>
                <a:r>
                  <a:rPr lang="zh-CN" altLang="en-US" sz="1800" dirty="0">
                    <a:solidFill>
                      <a:srgbClr val="000000"/>
                    </a:solidFill>
                  </a:rPr>
                  <a:t>的</a:t>
                </a:r>
                <a:r>
                  <a:rPr lang="en-US" altLang="zh-CN" sz="1800" dirty="0">
                    <a:solidFill>
                      <a:srgbClr val="000000"/>
                    </a:solidFill>
                  </a:rPr>
                  <a:t>PMI</a:t>
                </a:r>
                <a:r>
                  <a:rPr lang="zh-CN" altLang="en-US" sz="1800" dirty="0">
                    <a:solidFill>
                      <a:srgbClr val="000000"/>
                    </a:solidFill>
                  </a:rPr>
                  <a:t>值计算公式如下</a:t>
                </a:r>
                <a:endParaRPr lang="en-US" altLang="zh-CN" sz="1800" dirty="0">
                  <a:solidFill>
                    <a:srgbClr val="000000"/>
                  </a:solidFill>
                </a:endParaRP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𝑃𝑀𝐼</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𝑥</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func>
                        <m:funcPr>
                          <m:ctrlPr>
                            <a:rPr lang="zh-CN" altLang="zh-CN" sz="1800" i="1">
                              <a:solidFill>
                                <a:srgbClr val="000000"/>
                              </a:solidFill>
                              <a:latin typeface="Cambria Math"/>
                            </a:rPr>
                          </m:ctrlPr>
                        </m:funcPr>
                        <m:fName>
                          <m:sSub>
                            <m:sSubPr>
                              <m:ctrlPr>
                                <a:rPr lang="zh-CN" altLang="zh-CN" sz="1800" i="1">
                                  <a:solidFill>
                                    <a:srgbClr val="000000"/>
                                  </a:solidFill>
                                  <a:latin typeface="Cambria Math"/>
                                </a:rPr>
                              </m:ctrlPr>
                            </m:sSubPr>
                            <m:e>
                              <m:r>
                                <m:rPr>
                                  <m:sty m:val="p"/>
                                </m:rPr>
                                <a:rPr lang="en-US" altLang="zh-CN" sz="1800">
                                  <a:solidFill>
                                    <a:srgbClr val="000000"/>
                                  </a:solidFill>
                                  <a:latin typeface="Cambria Math" panose="02040503050406030204" pitchFamily="18" charset="0"/>
                                </a:rPr>
                                <m:t>log</m:t>
                              </m:r>
                            </m:e>
                            <m:sub>
                              <m:r>
                                <a:rPr lang="en-US" altLang="zh-CN" sz="1800">
                                  <a:solidFill>
                                    <a:srgbClr val="000000"/>
                                  </a:solidFill>
                                  <a:latin typeface="Cambria Math" panose="02040503050406030204" pitchFamily="18" charset="0"/>
                                </a:rPr>
                                <m:t>2</m:t>
                              </m:r>
                            </m:sub>
                          </m:sSub>
                        </m:fName>
                        <m:e>
                          <m:f>
                            <m:fPr>
                              <m:ctrlPr>
                                <a:rPr lang="zh-CN" altLang="zh-CN" sz="1800" i="1">
                                  <a:solidFill>
                                    <a:srgbClr val="000000"/>
                                  </a:solidFill>
                                  <a:latin typeface="Cambria Math"/>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𝑥</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num>
                            <m:den>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𝑥</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den>
                          </m:f>
                        </m:e>
                      </m:func>
                    </m:oMath>
                  </m:oMathPara>
                </a14:m>
                <a:endParaRPr lang="zh-CN" altLang="zh-CN" sz="1800" dirty="0">
                  <a:solidFill>
                    <a:srgbClr val="000000"/>
                  </a:solidFill>
                </a:endParaRPr>
              </a:p>
              <a:p>
                <a:r>
                  <a:rPr lang="zh-CN" altLang="en-US" sz="1800" dirty="0">
                    <a:solidFill>
                      <a:srgbClr val="000000"/>
                    </a:solidFill>
                  </a:rPr>
                  <a:t>互信息在文本处理方面的主要缺点是没有将词与词之间的顺序、句法和语义等信息考虑进去，这限制了某些领域的应用效果</a:t>
                </a:r>
                <a:endParaRPr lang="zh-CN"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2386487"/>
              </a:xfrm>
              <a:prstGeom prst="rect">
                <a:avLst/>
              </a:prstGeom>
              <a:blipFill rotWithShape="1">
                <a:blip r:embed="rId2"/>
                <a:stretch>
                  <a:fillRect l="-530" t="-2041" b="-229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卡方统计量</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73140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卡方</a:t>
                </a:r>
                <a14:m>
                  <m:oMath xmlns:m="http://schemas.openxmlformats.org/officeDocument/2006/math">
                    <m:sSup>
                      <m:sSupPr>
                        <m:ctrlPr>
                          <a:rPr lang="en-US" altLang="zh-CN" sz="1800" i="1">
                            <a:solidFill>
                              <a:srgbClr val="000000"/>
                            </a:solidFill>
                            <a:latin typeface="Cambria Math"/>
                          </a:rPr>
                        </m:ctrlPr>
                      </m:sSupPr>
                      <m:e>
                        <m:r>
                          <m:rPr>
                            <m:sty m:val="p"/>
                          </m:rPr>
                          <a:rPr lang="en-US" altLang="zh-CN" sz="1800">
                            <a:solidFill>
                              <a:srgbClr val="000000"/>
                            </a:solidFill>
                            <a:latin typeface="Cambria Math" panose="02040503050406030204" pitchFamily="18" charset="0"/>
                          </a:rPr>
                          <m:t>x</m:t>
                        </m:r>
                      </m:e>
                      <m:sup>
                        <m:r>
                          <a:rPr lang="en-US" altLang="zh-CN" sz="1800">
                            <a:solidFill>
                              <a:srgbClr val="000000"/>
                            </a:solidFill>
                            <a:latin typeface="Cambria Math" panose="02040503050406030204" pitchFamily="18" charset="0"/>
                          </a:rPr>
                          <m:t>2</m:t>
                        </m:r>
                      </m:sup>
                    </m:sSup>
                  </m:oMath>
                </a14:m>
                <a:r>
                  <a:rPr lang="zh-CN" altLang="en-US" sz="1800" dirty="0">
                    <a:solidFill>
                      <a:srgbClr val="000000"/>
                    </a:solidFill>
                  </a:rPr>
                  <a:t>统计量在统计学中是用来检测两个事件的独立性。在文本特征选择中，两个事件分别指词项的出现与类别的归属，用于统计词项和类别之间的独立性。卡方的计算公式如下</a:t>
                </a:r>
                <a:r>
                  <a:rPr lang="en-US" altLang="zh-CN" sz="1800" dirty="0">
                    <a:solidFill>
                      <a:srgbClr val="000000"/>
                    </a:solidFill>
                  </a:rPr>
                  <a:t>:</a:t>
                </a:r>
              </a:p>
              <a:p>
                <a:pPr marL="0" indent="0">
                  <a:buNone/>
                </a:pPr>
                <a14:m>
                  <m:oMathPara xmlns:m="http://schemas.openxmlformats.org/officeDocument/2006/math">
                    <m:oMathParaPr>
                      <m:jc m:val="centerGroup"/>
                    </m:oMathParaPr>
                    <m:oMath xmlns:m="http://schemas.openxmlformats.org/officeDocument/2006/math">
                      <m:nary>
                        <m:naryPr>
                          <m:chr m:val="∑"/>
                          <m:ctrlPr>
                            <a:rPr lang="zh-CN" altLang="zh-CN" sz="1800" i="1">
                              <a:solidFill>
                                <a:srgbClr val="000000"/>
                              </a:solidFill>
                              <a:latin typeface="Cambria Math"/>
                            </a:rPr>
                          </m:ctrlPr>
                        </m:naryPr>
                        <m:sub>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𝑛</m:t>
                          </m:r>
                        </m:sup>
                        <m:e>
                          <m:f>
                            <m:fPr>
                              <m:ctrlPr>
                                <a:rPr lang="zh-CN" altLang="zh-CN" sz="1800" i="1">
                                  <a:solidFill>
                                    <a:srgbClr val="000000"/>
                                  </a:solidFill>
                                  <a:latin typeface="Cambria Math"/>
                                </a:rPr>
                              </m:ctrlPr>
                            </m:fPr>
                            <m:num>
                              <m:sSup>
                                <m:sSupPr>
                                  <m:ctrlPr>
                                    <a:rPr lang="zh-CN" altLang="zh-CN" sz="1800" i="1">
                                      <a:solidFill>
                                        <a:srgbClr val="000000"/>
                                      </a:solidFill>
                                      <a:latin typeface="Cambria Math"/>
                                    </a:rPr>
                                  </m:ctrlPr>
                                </m:sSupPr>
                                <m:e>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e>
                                <m:sup>
                                  <m:r>
                                    <a:rPr lang="en-US" altLang="zh-CN" sz="1800">
                                      <a:solidFill>
                                        <a:srgbClr val="000000"/>
                                      </a:solidFill>
                                      <a:latin typeface="Cambria Math" panose="02040503050406030204" pitchFamily="18" charset="0"/>
                                    </a:rPr>
                                    <m:t>2</m:t>
                                  </m:r>
                                </m:sup>
                              </m:sSup>
                            </m:num>
                            <m:den>
                              <m:r>
                                <a:rPr lang="en-US" altLang="zh-CN" sz="1800">
                                  <a:solidFill>
                                    <a:srgbClr val="000000"/>
                                  </a:solidFill>
                                  <a:latin typeface="Cambria Math" panose="02040503050406030204" pitchFamily="18" charset="0"/>
                                </a:rPr>
                                <m:t>𝐸</m:t>
                              </m:r>
                            </m:den>
                          </m:f>
                        </m:e>
                      </m:nary>
                    </m:oMath>
                  </m:oMathPara>
                </a14:m>
                <a:endParaRPr lang="zh-CN" altLang="zh-CN" sz="1800" dirty="0">
                  <a:solidFill>
                    <a:srgbClr val="000000"/>
                  </a:solidFill>
                </a:endParaRPr>
              </a:p>
              <a:p>
                <a:r>
                  <a:rPr lang="zh-CN" altLang="en-US" sz="1800" dirty="0">
                    <a:solidFill>
                      <a:srgbClr val="000000"/>
                    </a:solidFill>
                  </a:rPr>
                  <a:t>卡方是基于显著性统计来选择特征的，它统计文档中是否出现</a:t>
                </a:r>
                <a:r>
                  <a:rPr lang="zh-CN" altLang="en-US" sz="1800" dirty="0" smtClean="0">
                    <a:solidFill>
                      <a:srgbClr val="000000"/>
                    </a:solidFill>
                  </a:rPr>
                  <a:t>词</a:t>
                </a:r>
                <a14:m>
                  <m:oMath xmlns:m="http://schemas.openxmlformats.org/officeDocument/2006/math">
                    <m:r>
                      <a:rPr lang="en-US" altLang="zh-CN" sz="1800" i="1" dirty="0" smtClean="0">
                        <a:solidFill>
                          <a:srgbClr val="000000"/>
                        </a:solidFill>
                        <a:latin typeface="Cambria Math" panose="02040503050406030204" pitchFamily="18" charset="0"/>
                      </a:rPr>
                      <m:t>𝑡</m:t>
                    </m:r>
                  </m:oMath>
                </a14:m>
                <a:r>
                  <a:rPr lang="zh-CN" altLang="en-US" sz="1800" dirty="0" smtClean="0">
                    <a:solidFill>
                      <a:srgbClr val="000000"/>
                    </a:solidFill>
                  </a:rPr>
                  <a:t>，却不管</a:t>
                </a:r>
                <a14:m>
                  <m:oMath xmlns:m="http://schemas.openxmlformats.org/officeDocument/2006/math">
                    <m:r>
                      <a:rPr lang="en-US" altLang="zh-CN" sz="1800" i="1" dirty="0" smtClean="0">
                        <a:solidFill>
                          <a:srgbClr val="000000"/>
                        </a:solidFill>
                        <a:latin typeface="Cambria Math" panose="02040503050406030204" pitchFamily="18" charset="0"/>
                      </a:rPr>
                      <m:t>𝑡</m:t>
                    </m:r>
                  </m:oMath>
                </a14:m>
                <a:r>
                  <a:rPr lang="zh-CN" altLang="en-US" sz="1800" dirty="0">
                    <a:solidFill>
                      <a:srgbClr val="000000"/>
                    </a:solidFill>
                  </a:rPr>
                  <a:t>在该文档中出现了几次，这会使得它对低频词有</a:t>
                </a:r>
                <a:r>
                  <a:rPr lang="zh-CN" altLang="en-US" sz="1800" dirty="0" smtClean="0">
                    <a:solidFill>
                      <a:srgbClr val="000000"/>
                    </a:solidFill>
                  </a:rPr>
                  <a:t>所</a:t>
                </a:r>
                <a:r>
                  <a:rPr lang="zh-CN" altLang="en-US" sz="1800" dirty="0">
                    <a:solidFill>
                      <a:srgbClr val="000000"/>
                    </a:solidFill>
                  </a:rPr>
                  <a:t>偏袒</a:t>
                </a:r>
                <a:r>
                  <a:rPr lang="zh-CN" altLang="en-US" sz="1800" dirty="0" smtClean="0">
                    <a:solidFill>
                      <a:srgbClr val="000000"/>
                    </a:solidFill>
                  </a:rPr>
                  <a:t>。</a:t>
                </a:r>
                <a:r>
                  <a:rPr lang="zh-CN" altLang="en-US" sz="1800" dirty="0">
                    <a:solidFill>
                      <a:srgbClr val="000000"/>
                    </a:solidFill>
                  </a:rPr>
                  <a:t>特征选择时可能选出更多的少见词项，而漏掉出现次数较多的关键词，少见词项对分类并无用处，这就是所谓的“低频词缺陷”。因此卡方检验也经常与其他因素</a:t>
                </a:r>
                <a:r>
                  <a:rPr lang="en-US" altLang="zh-CN" sz="1800" dirty="0">
                    <a:solidFill>
                      <a:srgbClr val="000000"/>
                    </a:solidFill>
                  </a:rPr>
                  <a:t>(</a:t>
                </a:r>
                <a:r>
                  <a:rPr lang="zh-CN" altLang="en-US" sz="1800" dirty="0">
                    <a:solidFill>
                      <a:srgbClr val="000000"/>
                    </a:solidFill>
                  </a:rPr>
                  <a:t>如词频</a:t>
                </a:r>
                <a:r>
                  <a:rPr lang="en-US" altLang="zh-CN" sz="1800" dirty="0">
                    <a:solidFill>
                      <a:srgbClr val="000000"/>
                    </a:solidFill>
                  </a:rPr>
                  <a:t>)</a:t>
                </a:r>
                <a:r>
                  <a:rPr lang="zh-CN" altLang="en-US" sz="1800" dirty="0">
                    <a:solidFill>
                      <a:srgbClr val="000000"/>
                    </a:solidFill>
                  </a:rPr>
                  <a:t>综合来</a:t>
                </a:r>
                <a:r>
                  <a:rPr lang="zh-CN" altLang="en-US" sz="1800" dirty="0" smtClean="0">
                    <a:solidFill>
                      <a:srgbClr val="000000"/>
                    </a:solidFill>
                  </a:rPr>
                  <a:t>扬长避短</a:t>
                </a:r>
                <a:endParaRPr lang="en-US" altLang="zh-CN" sz="1800" dirty="0" smtClean="0">
                  <a:solidFill>
                    <a:srgbClr val="000000"/>
                  </a:solidFill>
                </a:endParaRPr>
              </a:p>
              <a:p>
                <a:r>
                  <a:rPr lang="zh-CN" altLang="en-US" sz="1800" dirty="0" smtClean="0">
                    <a:solidFill>
                      <a:srgbClr val="000000"/>
                    </a:solidFill>
                  </a:rPr>
                  <a:t>卡方</a:t>
                </a:r>
                <a:r>
                  <a:rPr lang="zh-CN" altLang="en-US" sz="1800" dirty="0">
                    <a:solidFill>
                      <a:srgbClr val="000000"/>
                    </a:solidFill>
                  </a:rPr>
                  <a:t>和互信息的出发点不同，但它们的准确性却</a:t>
                </a:r>
                <a:r>
                  <a:rPr lang="zh-CN" altLang="en-US" sz="1800" dirty="0" smtClean="0">
                    <a:solidFill>
                      <a:srgbClr val="000000"/>
                    </a:solidFill>
                  </a:rPr>
                  <a:t>差不多，且</a:t>
                </a:r>
                <a:r>
                  <a:rPr lang="zh-CN" altLang="en-US" sz="1800" dirty="0">
                    <a:solidFill>
                      <a:srgbClr val="000000"/>
                    </a:solidFill>
                  </a:rPr>
                  <a:t>都主要用于监督式文本分类，在非监督式分类中，般使用 </a:t>
                </a:r>
                <a:r>
                  <a:rPr lang="en-US" altLang="zh-CN" sz="1800" dirty="0">
                    <a:solidFill>
                      <a:srgbClr val="000000"/>
                    </a:solidFill>
                  </a:rPr>
                  <a:t>TF-IDF </a:t>
                </a:r>
                <a:r>
                  <a:rPr lang="zh-CN" altLang="en-US" sz="1800" dirty="0">
                    <a:solidFill>
                      <a:srgbClr val="000000"/>
                    </a:solidFill>
                  </a:rPr>
                  <a:t>作为特征词的选取方法</a:t>
                </a:r>
                <a:endParaRPr lang="zh-CN"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731406"/>
              </a:xfrm>
              <a:prstGeom prst="rect">
                <a:avLst/>
              </a:prstGeom>
              <a:blipFill rotWithShape="1">
                <a:blip r:embed="rId2"/>
                <a:stretch>
                  <a:fillRect l="-530" t="-980" b="-179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词嵌入</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74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词嵌入是将词转化为向量表示，即使用低维、稠密、实值的词向量来表示每个词， 从而使计算词语相关度成为可能。两个词具有语义相关或相似，则它们所对应的词向量之间距离相近。度量向量之间的距离可以使用经典的欧拉距离和余弦相似度等</a:t>
            </a:r>
            <a:endParaRPr lang="en-US" altLang="zh-CN" sz="1800" dirty="0">
              <a:solidFill>
                <a:srgbClr val="000000"/>
              </a:solidFill>
            </a:endParaRPr>
          </a:p>
          <a:p>
            <a:r>
              <a:rPr lang="zh-CN" altLang="zh-CN" sz="1800" dirty="0">
                <a:solidFill>
                  <a:srgbClr val="000000"/>
                </a:solidFill>
              </a:rPr>
              <a:t>在向量空间中，每一个词用</a:t>
            </a:r>
            <a:r>
              <a:rPr lang="en-US" altLang="zh-CN" sz="1800" dirty="0">
                <a:solidFill>
                  <a:srgbClr val="000000"/>
                </a:solidFill>
              </a:rPr>
              <a:t>1</a:t>
            </a:r>
            <a:r>
              <a:rPr lang="zh-CN" altLang="zh-CN" sz="1800" dirty="0">
                <a:solidFill>
                  <a:srgbClr val="000000"/>
                </a:solidFill>
              </a:rPr>
              <a:t>和</a:t>
            </a:r>
            <a:r>
              <a:rPr lang="en-US" altLang="zh-CN" sz="1800" dirty="0">
                <a:solidFill>
                  <a:srgbClr val="000000"/>
                </a:solidFill>
              </a:rPr>
              <a:t>0</a:t>
            </a:r>
            <a:r>
              <a:rPr lang="zh-CN" altLang="zh-CN" sz="1800" dirty="0">
                <a:solidFill>
                  <a:srgbClr val="000000"/>
                </a:solidFill>
              </a:rPr>
              <a:t>组成的向量表示（如</a:t>
            </a:r>
            <a:r>
              <a:rPr lang="en-US" altLang="zh-CN" sz="1800" dirty="0">
                <a:solidFill>
                  <a:srgbClr val="000000"/>
                </a:solidFill>
              </a:rPr>
              <a:t>[0,0,0,0,...,0,1,0,...,0,0,0]</a:t>
            </a:r>
            <a:r>
              <a:rPr lang="zh-CN" altLang="zh-CN" sz="1800" dirty="0">
                <a:solidFill>
                  <a:srgbClr val="000000"/>
                </a:solidFill>
              </a:rPr>
              <a:t>），有多少个词语就有多少维向量，这就是独热（</a:t>
            </a:r>
            <a:r>
              <a:rPr lang="en-US" altLang="zh-CN" sz="1800" dirty="0">
                <a:solidFill>
                  <a:srgbClr val="000000"/>
                </a:solidFill>
              </a:rPr>
              <a:t>one-hot</a:t>
            </a:r>
            <a:r>
              <a:rPr lang="zh-CN" altLang="zh-CN" sz="1800" dirty="0">
                <a:solidFill>
                  <a:srgbClr val="000000"/>
                </a:solidFill>
              </a:rPr>
              <a:t>）表示方法。如果要表示句子，则用句中的多个词构成一个向量矩阵。很明显，某种语言的词汇数量越多，词向量就越大，而句子的向量矩阵就会越大。但是，</a:t>
            </a:r>
            <a:r>
              <a:rPr lang="en-US" altLang="zh-CN" sz="1800" dirty="0">
                <a:solidFill>
                  <a:srgbClr val="000000"/>
                </a:solidFill>
              </a:rPr>
              <a:t>one-hot</a:t>
            </a:r>
            <a:r>
              <a:rPr lang="zh-CN" altLang="zh-CN" sz="1800" dirty="0">
                <a:solidFill>
                  <a:srgbClr val="000000"/>
                </a:solidFill>
              </a:rPr>
              <a:t>表示方法存在</a:t>
            </a:r>
            <a:r>
              <a:rPr lang="en-US" altLang="zh-CN" sz="1800" dirty="0">
                <a:solidFill>
                  <a:srgbClr val="000000"/>
                </a:solidFill>
              </a:rPr>
              <a:t>“</a:t>
            </a:r>
            <a:r>
              <a:rPr lang="zh-CN" altLang="zh-CN" sz="1800" dirty="0">
                <a:solidFill>
                  <a:srgbClr val="000000"/>
                </a:solidFill>
              </a:rPr>
              <a:t>词汇鸿沟</a:t>
            </a:r>
            <a:r>
              <a:rPr lang="en-US" altLang="zh-CN" sz="1800" dirty="0">
                <a:solidFill>
                  <a:srgbClr val="000000"/>
                </a:solidFill>
              </a:rPr>
              <a:t>” </a:t>
            </a:r>
            <a:r>
              <a:rPr lang="zh-CN" altLang="zh-CN" sz="1800" dirty="0">
                <a:solidFill>
                  <a:srgbClr val="000000"/>
                </a:solidFill>
              </a:rPr>
              <a:t>问题，即词与词之间没有同义、词序、搭配等关联信息，仅从词的向量中看不出两个词之间关系。为了解决这一问题，就需要对词向量进行训练，建立词向量之间的关系。训练方法是通过大量的现有语料句子传入神经网络模型中，用模型的参数来表示各个词向量之间的关系</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词嵌入</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083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训练词向量的典型工具有</a:t>
            </a:r>
            <a:r>
              <a:rPr lang="en-US" altLang="zh-CN" sz="1800" dirty="0">
                <a:solidFill>
                  <a:srgbClr val="000000"/>
                </a:solidFill>
              </a:rPr>
              <a:t>Word2Vec</a:t>
            </a:r>
            <a:r>
              <a:rPr lang="zh-CN" altLang="en-US" sz="1800" dirty="0">
                <a:solidFill>
                  <a:srgbClr val="000000"/>
                </a:solidFill>
              </a:rPr>
              <a:t>和</a:t>
            </a:r>
            <a:r>
              <a:rPr lang="en-US" altLang="zh-CN" sz="1800" dirty="0" err="1">
                <a:solidFill>
                  <a:srgbClr val="000000"/>
                </a:solidFill>
              </a:rPr>
              <a:t>GloVe</a:t>
            </a:r>
            <a:r>
              <a:rPr lang="zh-CN" altLang="en-US" sz="1800" dirty="0" smtClean="0">
                <a:solidFill>
                  <a:srgbClr val="000000"/>
                </a:solidFill>
              </a:rPr>
              <a:t>等</a:t>
            </a:r>
            <a:endParaRPr lang="en-US" altLang="zh-CN" sz="1800" dirty="0" smtClean="0">
              <a:solidFill>
                <a:srgbClr val="000000"/>
              </a:solidFill>
            </a:endParaRPr>
          </a:p>
          <a:p>
            <a:r>
              <a:rPr lang="en-US" altLang="zh-CN" sz="1800" dirty="0" smtClean="0">
                <a:solidFill>
                  <a:srgbClr val="000000"/>
                </a:solidFill>
              </a:rPr>
              <a:t>Word2Vec</a:t>
            </a:r>
            <a:r>
              <a:rPr lang="zh-CN" altLang="en-US" sz="1800" dirty="0">
                <a:solidFill>
                  <a:srgbClr val="000000"/>
                </a:solidFill>
              </a:rPr>
              <a:t>认为经常在一个句子中出现的 词语相似度是比较高的，即对于一个中心词， 最大化周边单词的概率。</a:t>
            </a:r>
            <a:r>
              <a:rPr lang="en-US" altLang="zh-CN" sz="1800" dirty="0">
                <a:solidFill>
                  <a:srgbClr val="000000"/>
                </a:solidFill>
              </a:rPr>
              <a:t>Word2Vec</a:t>
            </a:r>
            <a:r>
              <a:rPr lang="zh-CN" altLang="en-US" sz="1800" dirty="0">
                <a:solidFill>
                  <a:srgbClr val="000000"/>
                </a:solidFill>
              </a:rPr>
              <a:t>采用三层网络进行训练，最后一层采用霍夫曼树</a:t>
            </a:r>
            <a:r>
              <a:rPr lang="en-US" altLang="zh-CN" sz="1800" dirty="0" smtClean="0">
                <a:solidFill>
                  <a:srgbClr val="000000"/>
                </a:solidFill>
              </a:rPr>
              <a:t>(Huffman</a:t>
            </a:r>
            <a:r>
              <a:rPr lang="en-US" altLang="zh-CN" sz="1800" dirty="0">
                <a:solidFill>
                  <a:srgbClr val="000000"/>
                </a:solidFill>
              </a:rPr>
              <a:t>) </a:t>
            </a:r>
            <a:r>
              <a:rPr lang="zh-CN" altLang="en-US" sz="1800" dirty="0">
                <a:solidFill>
                  <a:srgbClr val="000000"/>
                </a:solidFill>
              </a:rPr>
              <a:t>来</a:t>
            </a:r>
            <a:r>
              <a:rPr lang="zh-CN" altLang="en-US" sz="1800" dirty="0" smtClean="0">
                <a:solidFill>
                  <a:srgbClr val="000000"/>
                </a:solidFill>
              </a:rPr>
              <a:t>预测</a:t>
            </a:r>
            <a:endParaRPr lang="en-US" altLang="zh-CN" sz="1800" dirty="0" smtClean="0">
              <a:solidFill>
                <a:srgbClr val="000000"/>
              </a:solidFill>
            </a:endParaRPr>
          </a:p>
          <a:p>
            <a:r>
              <a:rPr lang="en-US" altLang="zh-CN" sz="1800" dirty="0" err="1" smtClean="0">
                <a:solidFill>
                  <a:srgbClr val="000000"/>
                </a:solidFill>
              </a:rPr>
              <a:t>GloVe</a:t>
            </a:r>
            <a:r>
              <a:rPr lang="zh-CN" altLang="en-US" sz="1800" dirty="0">
                <a:solidFill>
                  <a:srgbClr val="000000"/>
                </a:solidFill>
              </a:rPr>
              <a:t>是通过共现计数来实现的</a:t>
            </a:r>
            <a:r>
              <a:rPr lang="en-US" altLang="zh-CN" sz="1800" dirty="0">
                <a:solidFill>
                  <a:srgbClr val="000000"/>
                </a:solidFill>
              </a:rPr>
              <a:t>:</a:t>
            </a:r>
            <a:r>
              <a:rPr lang="zh-CN" altLang="en-US" sz="1800" dirty="0">
                <a:solidFill>
                  <a:srgbClr val="000000"/>
                </a:solidFill>
              </a:rPr>
              <a:t>首先，</a:t>
            </a:r>
            <a:r>
              <a:rPr lang="zh-CN" altLang="en-US" sz="1800" dirty="0" smtClean="0">
                <a:solidFill>
                  <a:srgbClr val="000000"/>
                </a:solidFill>
              </a:rPr>
              <a:t>构建一个</a:t>
            </a:r>
            <a:r>
              <a:rPr lang="zh-CN" altLang="en-US" sz="1800" dirty="0">
                <a:solidFill>
                  <a:srgbClr val="000000"/>
                </a:solidFill>
              </a:rPr>
              <a:t>词汇的共现矩阵，每一行是</a:t>
            </a:r>
            <a:r>
              <a:rPr lang="zh-CN" altLang="en-US" sz="1800" dirty="0" smtClean="0">
                <a:solidFill>
                  <a:srgbClr val="000000"/>
                </a:solidFill>
              </a:rPr>
              <a:t>一个</a:t>
            </a:r>
            <a:r>
              <a:rPr lang="zh-CN" altLang="en-US" sz="1800" dirty="0">
                <a:solidFill>
                  <a:srgbClr val="000000"/>
                </a:solidFill>
              </a:rPr>
              <a:t>词， 每列是句子。 通过共现矩阵计算每个词在每个句子中出现的频率。由于句子是多种词汇的组合，其维度非常大，需要降维，即对共现矩阵进行降</a:t>
            </a:r>
            <a:r>
              <a:rPr lang="zh-CN" altLang="en-US" sz="1800" dirty="0" smtClean="0">
                <a:solidFill>
                  <a:srgbClr val="000000"/>
                </a:solidFill>
              </a:rPr>
              <a:t>维</a:t>
            </a:r>
            <a:endParaRPr lang="en-US" altLang="zh-CN" sz="1800" dirty="0" smtClean="0">
              <a:solidFill>
                <a:srgbClr val="000000"/>
              </a:solidFill>
            </a:endParaRPr>
          </a:p>
          <a:p>
            <a:r>
              <a:rPr lang="en-US" altLang="zh-CN" sz="1800" dirty="0" smtClean="0">
                <a:solidFill>
                  <a:srgbClr val="000000"/>
                </a:solidFill>
              </a:rPr>
              <a:t>Word2Vec</a:t>
            </a:r>
            <a:r>
              <a:rPr lang="zh-CN" altLang="en-US" sz="1800" dirty="0" smtClean="0">
                <a:solidFill>
                  <a:srgbClr val="000000"/>
                </a:solidFill>
              </a:rPr>
              <a:t>和</a:t>
            </a:r>
            <a:r>
              <a:rPr lang="en-US" altLang="zh-CN" sz="1800" dirty="0" smtClean="0">
                <a:solidFill>
                  <a:srgbClr val="000000"/>
                </a:solidFill>
              </a:rPr>
              <a:t>Glove</a:t>
            </a:r>
            <a:r>
              <a:rPr lang="zh-CN" altLang="en-US" sz="1800" dirty="0" smtClean="0">
                <a:solidFill>
                  <a:srgbClr val="000000"/>
                </a:solidFill>
              </a:rPr>
              <a:t>比较容易且快速地融合新的句子加入词汇表进行模型训练</a:t>
            </a:r>
            <a:endParaRPr lang="en-US" altLang="zh-CN" sz="1800" dirty="0" smtClean="0">
              <a:solidFill>
                <a:srgbClr val="000000"/>
              </a:solidFill>
            </a:endParaRPr>
          </a:p>
          <a:p>
            <a:r>
              <a:rPr lang="en-US" altLang="zh-CN" sz="1800" dirty="0" smtClean="0">
                <a:solidFill>
                  <a:srgbClr val="000000"/>
                </a:solidFill>
              </a:rPr>
              <a:t>Glove</a:t>
            </a:r>
            <a:r>
              <a:rPr lang="zh-CN" altLang="en-US" sz="1800" dirty="0" smtClean="0">
                <a:solidFill>
                  <a:srgbClr val="000000"/>
                </a:solidFill>
              </a:rPr>
              <a:t>在并行化处理上更有优势，处理速度较快</a:t>
            </a:r>
            <a:endParaRPr lang="zh-CN" altLang="zh-CN" sz="1800" dirty="0">
              <a:solidFill>
                <a:srgbClr val="00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词嵌入</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err="1">
                <a:solidFill>
                  <a:srgbClr val="000000"/>
                </a:solidFill>
              </a:rPr>
              <a:t>gensim</a:t>
            </a:r>
            <a:r>
              <a:rPr lang="zh-CN" altLang="zh-CN" sz="1800" dirty="0">
                <a:solidFill>
                  <a:srgbClr val="000000"/>
                </a:solidFill>
              </a:rPr>
              <a:t>是一款开源的</a:t>
            </a:r>
            <a:r>
              <a:rPr lang="en-US" altLang="zh-CN" sz="1800" dirty="0">
                <a:solidFill>
                  <a:srgbClr val="000000"/>
                </a:solidFill>
              </a:rPr>
              <a:t>Python</a:t>
            </a:r>
            <a:r>
              <a:rPr lang="zh-CN" altLang="zh-CN" sz="1800" dirty="0">
                <a:solidFill>
                  <a:srgbClr val="000000"/>
                </a:solidFill>
              </a:rPr>
              <a:t>工具包，用于从文本中无监督地学习文本隐层的向量表示，并提供了相似度计算、信息检索等</a:t>
            </a:r>
            <a:r>
              <a:rPr lang="en-US" altLang="zh-CN" sz="1800" dirty="0">
                <a:solidFill>
                  <a:srgbClr val="000000"/>
                </a:solidFill>
              </a:rPr>
              <a:t>API</a:t>
            </a:r>
            <a:r>
              <a:rPr lang="zh-CN" altLang="zh-CN" sz="1800" dirty="0">
                <a:solidFill>
                  <a:srgbClr val="000000"/>
                </a:solidFill>
              </a:rPr>
              <a:t>接口。以下是</a:t>
            </a:r>
            <a:r>
              <a:rPr lang="en-US" altLang="zh-CN" sz="1800" dirty="0" err="1">
                <a:solidFill>
                  <a:srgbClr val="000000"/>
                </a:solidFill>
              </a:rPr>
              <a:t>gensim</a:t>
            </a:r>
            <a:r>
              <a:rPr lang="zh-CN" altLang="zh-CN" sz="1800" dirty="0">
                <a:solidFill>
                  <a:srgbClr val="000000"/>
                </a:solidFill>
              </a:rPr>
              <a:t>官网上训练和使用</a:t>
            </a:r>
            <a:r>
              <a:rPr lang="en-US" altLang="zh-CN" sz="1800" dirty="0">
                <a:solidFill>
                  <a:srgbClr val="000000"/>
                </a:solidFill>
              </a:rPr>
              <a:t>Word2Vec</a:t>
            </a:r>
            <a:r>
              <a:rPr lang="zh-CN" altLang="zh-CN" sz="1800" dirty="0">
                <a:solidFill>
                  <a:srgbClr val="000000"/>
                </a:solidFill>
              </a:rPr>
              <a:t>模型的</a:t>
            </a:r>
            <a:r>
              <a:rPr lang="en-US" altLang="zh-CN" sz="1800" dirty="0">
                <a:solidFill>
                  <a:srgbClr val="000000"/>
                </a:solidFill>
              </a:rPr>
              <a:t>demo</a:t>
            </a:r>
            <a:r>
              <a:rPr lang="zh-CN" altLang="zh-CN" sz="1800" dirty="0" smtClean="0">
                <a:solidFill>
                  <a:srgbClr val="000000"/>
                </a:solidFill>
              </a:rPr>
              <a:t>代码</a:t>
            </a:r>
            <a:endParaRPr lang="zh-CN" altLang="zh-CN" sz="1800" dirty="0">
              <a:solidFill>
                <a:srgbClr val="000000"/>
              </a:solidFill>
            </a:endParaRPr>
          </a:p>
        </p:txBody>
      </p:sp>
      <p:sp>
        <p:nvSpPr>
          <p:cNvPr id="2" name="矩形 1"/>
          <p:cNvSpPr/>
          <p:nvPr/>
        </p:nvSpPr>
        <p:spPr>
          <a:xfrm>
            <a:off x="1008064" y="2200472"/>
            <a:ext cx="7231476" cy="1732654"/>
          </a:xfrm>
          <a:prstGeom prst="rect">
            <a:avLst/>
          </a:prstGeom>
        </p:spPr>
        <p:txBody>
          <a:bodyPr wrap="square">
            <a:spAutoFit/>
          </a:bodyPr>
          <a:lstStyle/>
          <a:p>
            <a:pPr>
              <a:lnSpc>
                <a:spcPts val="1400"/>
              </a:lnSpc>
              <a:spcAft>
                <a:spcPts val="0"/>
              </a:spcAft>
            </a:pPr>
            <a:r>
              <a:rPr lang="en-US" altLang="zh-CN" kern="100" dirty="0">
                <a:latin typeface="Courier New" panose="02070309020205020404" pitchFamily="49" charset="0"/>
                <a:cs typeface="Times New Roman" panose="02020603050405020304" pitchFamily="18" charset="0"/>
              </a:rPr>
              <a:t>from </a:t>
            </a:r>
            <a:r>
              <a:rPr lang="en-US" altLang="zh-CN" kern="100" dirty="0" err="1">
                <a:latin typeface="Courier New" panose="02070309020205020404" pitchFamily="49" charset="0"/>
                <a:cs typeface="Times New Roman" panose="02020603050405020304" pitchFamily="18" charset="0"/>
              </a:rPr>
              <a:t>gensim.models</a:t>
            </a:r>
            <a:r>
              <a:rPr lang="en-US" altLang="zh-CN" kern="100" dirty="0">
                <a:latin typeface="Courier New" panose="02070309020205020404" pitchFamily="49" charset="0"/>
                <a:cs typeface="Times New Roman" panose="02020603050405020304" pitchFamily="18" charset="0"/>
              </a:rPr>
              <a:t> import Word2Vec</a:t>
            </a:r>
            <a:endParaRPr lang="zh-CN" altLang="zh-CN" sz="240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kern="100" dirty="0">
                <a:latin typeface="Courier New" panose="02070309020205020404" pitchFamily="49" charset="0"/>
                <a:cs typeface="Times New Roman" panose="02020603050405020304" pitchFamily="18" charset="0"/>
              </a:rPr>
              <a:t>from gensim.models.word2vec import </a:t>
            </a:r>
            <a:r>
              <a:rPr lang="en-US" altLang="zh-CN" kern="100" dirty="0" err="1">
                <a:latin typeface="Courier New" panose="02070309020205020404" pitchFamily="49" charset="0"/>
                <a:cs typeface="Times New Roman" panose="02020603050405020304" pitchFamily="18" charset="0"/>
              </a:rPr>
              <a:t>LineSentence</a:t>
            </a:r>
            <a:endParaRPr lang="zh-CN" altLang="zh-CN" sz="240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kern="100" dirty="0">
                <a:latin typeface="Courier New" panose="02070309020205020404" pitchFamily="49" charset="0"/>
                <a:cs typeface="Times New Roman" panose="02020603050405020304" pitchFamily="18" charset="0"/>
              </a:rPr>
              <a:t>sentences = </a:t>
            </a:r>
            <a:r>
              <a:rPr lang="en-US" altLang="zh-CN" kern="100" dirty="0" err="1">
                <a:latin typeface="Courier New" panose="02070309020205020404" pitchFamily="49" charset="0"/>
                <a:cs typeface="Times New Roman" panose="02020603050405020304" pitchFamily="18" charset="0"/>
              </a:rPr>
              <a:t>LineSentence</a:t>
            </a:r>
            <a:r>
              <a:rPr lang="en-US" altLang="zh-CN" kern="100" dirty="0">
                <a:latin typeface="Courier New" panose="02070309020205020404" pitchFamily="49" charset="0"/>
                <a:cs typeface="Times New Roman" panose="02020603050405020304" pitchFamily="18" charset="0"/>
              </a:rPr>
              <a:t>('sentence_list.txt')</a:t>
            </a:r>
            <a:endParaRPr lang="zh-CN" altLang="zh-CN" sz="240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kern="100" dirty="0">
                <a:latin typeface="Courier New" panose="02070309020205020404" pitchFamily="49" charset="0"/>
                <a:cs typeface="Times New Roman" panose="02020603050405020304" pitchFamily="18" charset="0"/>
              </a:rPr>
              <a:t>model = Word2Vec(sentences, size=128, window=5, </a:t>
            </a:r>
            <a:r>
              <a:rPr lang="en-US" altLang="zh-CN" kern="100" dirty="0" err="1">
                <a:latin typeface="Courier New" panose="02070309020205020404" pitchFamily="49" charset="0"/>
                <a:cs typeface="Times New Roman" panose="02020603050405020304" pitchFamily="18" charset="0"/>
              </a:rPr>
              <a:t>min_count</a:t>
            </a:r>
            <a:r>
              <a:rPr lang="en-US" altLang="zh-CN" kern="100" dirty="0">
                <a:latin typeface="Courier New" panose="02070309020205020404" pitchFamily="49" charset="0"/>
                <a:cs typeface="Times New Roman" panose="02020603050405020304" pitchFamily="18" charset="0"/>
              </a:rPr>
              <a:t>=5, workers=4)</a:t>
            </a:r>
            <a:endParaRPr lang="zh-CN" altLang="zh-CN" sz="240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kern="100" dirty="0">
                <a:latin typeface="Courier New" panose="02070309020205020404" pitchFamily="49" charset="0"/>
                <a:cs typeface="Times New Roman" panose="02020603050405020304" pitchFamily="18" charset="0"/>
              </a:rPr>
              <a:t>items = </a:t>
            </a:r>
            <a:r>
              <a:rPr lang="en-US" altLang="zh-CN" kern="100" dirty="0" err="1">
                <a:latin typeface="Courier New" panose="02070309020205020404" pitchFamily="49" charset="0"/>
                <a:cs typeface="Times New Roman" panose="02020603050405020304" pitchFamily="18" charset="0"/>
              </a:rPr>
              <a:t>model.most_similar</a:t>
            </a:r>
            <a:r>
              <a:rPr lang="en-US" altLang="zh-CN" kern="100" dirty="0">
                <a:latin typeface="Courier New" panose="02070309020205020404" pitchFamily="49" charset="0"/>
                <a:cs typeface="Times New Roman" panose="02020603050405020304" pitchFamily="18" charset="0"/>
              </a:rPr>
              <a:t>('</a:t>
            </a:r>
            <a:r>
              <a:rPr lang="zh-CN" altLang="zh-CN" kern="100" dirty="0">
                <a:latin typeface="Courier New" panose="02070309020205020404" pitchFamily="49" charset="0"/>
                <a:cs typeface="Courier New" panose="02070309020205020404" pitchFamily="49" charset="0"/>
              </a:rPr>
              <a:t>学习</a:t>
            </a:r>
            <a:r>
              <a:rPr lang="en-US" altLang="zh-CN" kern="100" dirty="0">
                <a:latin typeface="Courier New" panose="02070309020205020404" pitchFamily="49" charset="0"/>
                <a:cs typeface="Times New Roman" panose="02020603050405020304" pitchFamily="18" charset="0"/>
              </a:rPr>
              <a:t>')</a:t>
            </a:r>
            <a:endParaRPr lang="zh-CN" altLang="zh-CN" sz="240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kern="100" dirty="0">
                <a:latin typeface="Courier New" panose="02070309020205020404" pitchFamily="49" charset="0"/>
                <a:cs typeface="Times New Roman" panose="02020603050405020304" pitchFamily="18" charset="0"/>
              </a:rPr>
              <a:t>for item in items:</a:t>
            </a:r>
            <a:endParaRPr lang="zh-CN" altLang="zh-CN" sz="240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kern="100" dirty="0">
                <a:latin typeface="Courier New" panose="02070309020205020404" pitchFamily="49" charset="0"/>
                <a:cs typeface="Times New Roman" panose="02020603050405020304" pitchFamily="18" charset="0"/>
              </a:rPr>
              <a:t>    print item[0], item[1]    </a:t>
            </a:r>
            <a:endParaRPr lang="zh-CN" altLang="zh-CN" sz="240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kern="100" dirty="0" err="1">
                <a:latin typeface="Courier New" panose="02070309020205020404" pitchFamily="49" charset="0"/>
                <a:cs typeface="Times New Roman" panose="02020603050405020304" pitchFamily="18" charset="0"/>
              </a:rPr>
              <a:t>model.similarity</a:t>
            </a:r>
            <a:r>
              <a:rPr lang="en-US" altLang="zh-CN" kern="100" dirty="0">
                <a:latin typeface="Courier New" panose="02070309020205020404" pitchFamily="49" charset="0"/>
                <a:cs typeface="Times New Roman" panose="02020603050405020304" pitchFamily="18" charset="0"/>
              </a:rPr>
              <a:t>('</a:t>
            </a:r>
            <a:r>
              <a:rPr lang="zh-CN" altLang="zh-CN" kern="100" dirty="0">
                <a:latin typeface="Courier New" panose="02070309020205020404" pitchFamily="49" charset="0"/>
                <a:cs typeface="Courier New" panose="02070309020205020404" pitchFamily="49" charset="0"/>
              </a:rPr>
              <a:t>英语</a:t>
            </a:r>
            <a:r>
              <a:rPr lang="en-US" altLang="zh-CN" kern="100" dirty="0">
                <a:latin typeface="Courier New" panose="02070309020205020404" pitchFamily="49" charset="0"/>
                <a:cs typeface="Times New Roman" panose="02020603050405020304" pitchFamily="18" charset="0"/>
              </a:rPr>
              <a:t>', '</a:t>
            </a:r>
            <a:r>
              <a:rPr lang="zh-CN" altLang="zh-CN" kern="100" dirty="0">
                <a:latin typeface="Courier New" panose="02070309020205020404" pitchFamily="49" charset="0"/>
                <a:cs typeface="Courier New" panose="02070309020205020404" pitchFamily="49" charset="0"/>
              </a:rPr>
              <a:t>数学</a:t>
            </a:r>
            <a:r>
              <a:rPr lang="en-US" altLang="zh-CN" kern="100" dirty="0">
                <a:latin typeface="Courier New" panose="02070309020205020404" pitchFamily="49" charset="0"/>
                <a:cs typeface="Times New Roman" panose="02020603050405020304" pitchFamily="18" charset="0"/>
              </a:rPr>
              <a:t>')</a:t>
            </a:r>
            <a:endParaRPr lang="zh-CN" altLang="zh-CN" sz="2400" kern="100" dirty="0">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语言模型</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63747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语言模型</a:t>
                </a:r>
                <a:r>
                  <a:rPr lang="en-US" altLang="zh-CN" sz="1800" dirty="0">
                    <a:solidFill>
                      <a:srgbClr val="000000"/>
                    </a:solidFill>
                  </a:rPr>
                  <a:t>(Language Model)</a:t>
                </a:r>
                <a:r>
                  <a:rPr lang="zh-CN" altLang="en-US" sz="1800" dirty="0">
                    <a:solidFill>
                      <a:srgbClr val="000000"/>
                    </a:solidFill>
                  </a:rPr>
                  <a:t>是通过概率分布的方式来计算句子完整性的模型，广泛应用于各种自然语言处理问题，例如语音识别、机器翻译、分词、词性标注等。例如，用于确定哪个词语序列的可能性更大，即句子的合法性判断。或者用于给定若干个词，预测下一个最可能出现的词话。也可用于计算某句子中词语搭配是否合理</a:t>
                </a:r>
                <a:endParaRPr lang="en-US" altLang="zh-CN" sz="1800" dirty="0">
                  <a:solidFill>
                    <a:srgbClr val="000000"/>
                  </a:solidFill>
                </a:endParaRPr>
              </a:p>
              <a:p>
                <a:r>
                  <a:rPr lang="zh-CN" altLang="zh-CN" sz="1800" dirty="0">
                    <a:solidFill>
                      <a:srgbClr val="000000"/>
                    </a:solidFill>
                  </a:rPr>
                  <a:t>对于一个由词语组成的的句子</a:t>
                </a:r>
                <a14:m>
                  <m:oMath xmlns:m="http://schemas.openxmlformats.org/officeDocument/2006/math">
                    <m:r>
                      <a:rPr lang="en-US" altLang="zh-CN" sz="1800">
                        <a:solidFill>
                          <a:srgbClr val="000000"/>
                        </a:solidFill>
                        <a:latin typeface="Cambria Math" panose="02040503050406030204" pitchFamily="18" charset="0"/>
                      </a:rPr>
                      <m:t>𝑆</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𝑤𝑜𝑟𝑑</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𝑤𝑜𝑟𝑑</m:t>
                        </m:r>
                      </m:e>
                      <m:sub>
                        <m:r>
                          <a:rPr lang="en-US" altLang="zh-CN" sz="1800">
                            <a:solidFill>
                              <a:srgbClr val="000000"/>
                            </a:solidFill>
                            <a:latin typeface="Cambria Math" panose="02040503050406030204" pitchFamily="18" charset="0"/>
                          </a:rPr>
                          <m:t>2</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𝑤𝑜𝑟𝑑</m:t>
                        </m:r>
                      </m:e>
                      <m:sub>
                        <m:r>
                          <a:rPr lang="en-US" altLang="zh-CN" sz="1800">
                            <a:solidFill>
                              <a:srgbClr val="000000"/>
                            </a:solidFill>
                            <a:latin typeface="Cambria Math" panose="02040503050406030204" pitchFamily="18" charset="0"/>
                          </a:rPr>
                          <m:t>𝑛</m:t>
                        </m:r>
                      </m:sub>
                    </m:sSub>
                  </m:oMath>
                </a14:m>
                <a:r>
                  <a:rPr lang="en-US" altLang="zh-CN" sz="1800" dirty="0">
                    <a:solidFill>
                      <a:srgbClr val="000000"/>
                    </a:solidFill>
                  </a:rPr>
                  <a:t>,</a:t>
                </a:r>
                <a:r>
                  <a:rPr lang="zh-CN" altLang="zh-CN" sz="1800" dirty="0">
                    <a:solidFill>
                      <a:srgbClr val="000000"/>
                    </a:solidFill>
                  </a:rPr>
                  <a:t>它的概率表示为</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                     </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a:rPr>
                          </m:ctrlPr>
                        </m:dPr>
                        <m:e>
                          <m:r>
                            <a:rPr lang="en-US" altLang="zh-CN" sz="1800">
                              <a:solidFill>
                                <a:srgbClr val="000000"/>
                              </a:solidFill>
                              <a:latin typeface="Cambria Math" panose="02040503050406030204" pitchFamily="18" charset="0"/>
                            </a:rPr>
                            <m:t>𝑆</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a:rPr>
                          </m:ctrlPr>
                        </m:dPr>
                        <m:e>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𝑤𝑜𝑟𝑑</m:t>
                              </m:r>
                            </m:e>
                            <m:sub>
                              <m:r>
                                <a:rPr lang="en-US" altLang="zh-CN" sz="1800">
                                  <a:solidFill>
                                    <a:srgbClr val="000000"/>
                                  </a:solidFill>
                                  <a:latin typeface="Cambria Math" panose="02040503050406030204" pitchFamily="18" charset="0"/>
                                </a:rPr>
                                <m:t>1,</m:t>
                              </m:r>
                            </m:sub>
                          </m:sSub>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𝑤𝑜𝑟𝑑</m:t>
                              </m:r>
                            </m:e>
                            <m:sub>
                              <m:r>
                                <a:rPr lang="en-US" altLang="zh-CN" sz="1800">
                                  <a:solidFill>
                                    <a:srgbClr val="000000"/>
                                  </a:solidFill>
                                  <a:latin typeface="Cambria Math" panose="02040503050406030204" pitchFamily="18" charset="0"/>
                                </a:rPr>
                                <m:t>2</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𝑤𝑜𝑟𝑑</m:t>
                              </m:r>
                            </m:e>
                            <m:sub>
                              <m:r>
                                <a:rPr lang="en-US" altLang="zh-CN" sz="1800">
                                  <a:solidFill>
                                    <a:srgbClr val="000000"/>
                                  </a:solidFill>
                                  <a:latin typeface="Cambria Math" panose="02040503050406030204" pitchFamily="18" charset="0"/>
                                </a:rPr>
                                <m:t>𝑘</m:t>
                              </m:r>
                            </m:sub>
                          </m:sSub>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a:rPr>
                          </m:ctrlPr>
                        </m:dPr>
                        <m:e>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𝑤𝑜𝑟𝑑</m:t>
                              </m:r>
                            </m:e>
                            <m:sub>
                              <m:r>
                                <a:rPr lang="en-US" altLang="zh-CN" sz="1800">
                                  <a:solidFill>
                                    <a:srgbClr val="000000"/>
                                  </a:solidFill>
                                  <a:latin typeface="Cambria Math" panose="02040503050406030204" pitchFamily="18" charset="0"/>
                                </a:rPr>
                                <m:t>1</m:t>
                              </m:r>
                            </m:sub>
                          </m:sSub>
                        </m:e>
                      </m:d>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a:rPr>
                          </m:ctrlPr>
                        </m:dPr>
                        <m:e>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𝑤𝑜𝑟𝑑</m:t>
                              </m:r>
                            </m:e>
                            <m:sub>
                              <m:r>
                                <a:rPr lang="en-US" altLang="zh-CN" sz="1800">
                                  <a:solidFill>
                                    <a:srgbClr val="000000"/>
                                  </a:solidFill>
                                  <a:latin typeface="Cambria Math" panose="02040503050406030204" pitchFamily="18" charset="0"/>
                                </a:rPr>
                                <m:t>2</m:t>
                              </m:r>
                            </m:sub>
                          </m:sSub>
                        </m:e>
                        <m:e>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𝑤𝑜𝑟𝑑</m:t>
                              </m:r>
                            </m:e>
                            <m:sub>
                              <m:r>
                                <a:rPr lang="en-US" altLang="zh-CN" sz="1800">
                                  <a:solidFill>
                                    <a:srgbClr val="000000"/>
                                  </a:solidFill>
                                  <a:latin typeface="Cambria Math" panose="02040503050406030204" pitchFamily="18" charset="0"/>
                                </a:rPr>
                                <m:t>1</m:t>
                              </m:r>
                            </m:sub>
                          </m:sSub>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𝑤𝑜𝑟𝑑</m:t>
                          </m:r>
                        </m:e>
                        <m:sub>
                          <m:r>
                            <a:rPr lang="en-US" altLang="zh-CN" sz="1800">
                              <a:solidFill>
                                <a:srgbClr val="000000"/>
                              </a:solidFill>
                              <a:latin typeface="Cambria Math" panose="02040503050406030204" pitchFamily="18" charset="0"/>
                            </a:rPr>
                            <m:t>𝑘</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𝑤𝑜𝑟𝑑</m:t>
                          </m:r>
                        </m:e>
                        <m:sub>
                          <m:r>
                            <a:rPr lang="en-US" altLang="zh-CN" sz="1800">
                              <a:solidFill>
                                <a:srgbClr val="000000"/>
                              </a:solidFill>
                              <a:latin typeface="Cambria Math" panose="02040503050406030204" pitchFamily="18" charset="0"/>
                            </a:rPr>
                            <m:t>1,</m:t>
                          </m:r>
                        </m:sub>
                      </m:sSub>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𝑤𝑜𝑟𝑑</m:t>
                          </m:r>
                        </m:e>
                        <m:sub>
                          <m:r>
                            <a:rPr lang="en-US" altLang="zh-CN" sz="1800">
                              <a:solidFill>
                                <a:srgbClr val="000000"/>
                              </a:solidFill>
                              <a:latin typeface="Cambria Math" panose="02040503050406030204" pitchFamily="18" charset="0"/>
                            </a:rPr>
                            <m:t>2,</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𝑤𝑜𝑟𝑑</m:t>
                          </m:r>
                        </m:e>
                        <m:sub>
                          <m:r>
                            <a:rPr lang="en-US" altLang="zh-CN" sz="1800">
                              <a:solidFill>
                                <a:srgbClr val="000000"/>
                              </a:solidFill>
                              <a:latin typeface="Cambria Math" panose="02040503050406030204" pitchFamily="18" charset="0"/>
                            </a:rPr>
                            <m:t>𝑘</m:t>
                          </m:r>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oMath>
                  </m:oMathPara>
                </a14:m>
                <a:endParaRPr lang="zh-CN" altLang="zh-CN" sz="1800" dirty="0">
                  <a:solidFill>
                    <a:srgbClr val="000000"/>
                  </a:solidFill>
                </a:endParaRPr>
              </a:p>
              <a:p>
                <a:r>
                  <a:rPr lang="zh-CN" altLang="zh-CN" sz="1800" dirty="0" smtClean="0">
                    <a:solidFill>
                      <a:srgbClr val="000000"/>
                    </a:solidFill>
                  </a:rPr>
                  <a:t>由于</a:t>
                </a:r>
                <a:r>
                  <a:rPr lang="zh-CN" altLang="zh-CN" sz="1800" dirty="0">
                    <a:solidFill>
                      <a:srgbClr val="000000"/>
                    </a:solidFill>
                  </a:rPr>
                  <a:t>上式中的参数过多，计算复杂度过高，需要近似的计算方法。最常用</a:t>
                </a:r>
                <a:r>
                  <a:rPr lang="en-US" altLang="zh-CN" sz="1800" dirty="0">
                    <a:solidFill>
                      <a:srgbClr val="000000"/>
                    </a:solidFill>
                  </a:rPr>
                  <a:t>n-gram</a:t>
                </a:r>
                <a:r>
                  <a:rPr lang="zh-CN" altLang="zh-CN" sz="1800" dirty="0">
                    <a:solidFill>
                      <a:srgbClr val="000000"/>
                    </a:solidFill>
                  </a:rPr>
                  <a:t>模型方法，此外还有决策树、最大熵、马尔科夫模型和条件随机域等方法</a:t>
                </a: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637471"/>
              </a:xfrm>
              <a:prstGeom prst="rect">
                <a:avLst/>
              </a:prstGeom>
              <a:blipFill rotWithShape="1">
                <a:blip r:embed="rId2"/>
                <a:stretch>
                  <a:fillRect l="-530" t="-1340" r="-60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语言模型</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1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a:solidFill>
                  <a:srgbClr val="000000"/>
                </a:solidFill>
              </a:rPr>
              <a:t>n-gram</a:t>
            </a:r>
            <a:r>
              <a:rPr lang="zh-CN" altLang="zh-CN" sz="1800" dirty="0">
                <a:solidFill>
                  <a:srgbClr val="000000"/>
                </a:solidFill>
              </a:rPr>
              <a:t>模型也称为</a:t>
            </a:r>
            <a:r>
              <a:rPr lang="en-US" altLang="zh-CN" sz="1800" dirty="0">
                <a:solidFill>
                  <a:srgbClr val="000000"/>
                </a:solidFill>
              </a:rPr>
              <a:t>n-1</a:t>
            </a:r>
            <a:r>
              <a:rPr lang="zh-CN" altLang="zh-CN" sz="1800" dirty="0">
                <a:solidFill>
                  <a:srgbClr val="000000"/>
                </a:solidFill>
              </a:rPr>
              <a:t>阶马尔科夫模型，它是一个有限历史假设，即当前词的出现概率仅仅与前面</a:t>
            </a:r>
            <a:r>
              <a:rPr lang="en-US" altLang="zh-CN" sz="1800" dirty="0">
                <a:solidFill>
                  <a:srgbClr val="000000"/>
                </a:solidFill>
              </a:rPr>
              <a:t>n-1</a:t>
            </a:r>
            <a:r>
              <a:rPr lang="zh-CN" altLang="zh-CN" sz="1800" dirty="0">
                <a:solidFill>
                  <a:srgbClr val="000000"/>
                </a:solidFill>
              </a:rPr>
              <a:t>个词相关。当</a:t>
            </a:r>
            <a:r>
              <a:rPr lang="en-US" altLang="zh-CN" sz="1800" dirty="0">
                <a:solidFill>
                  <a:srgbClr val="000000"/>
                </a:solidFill>
              </a:rPr>
              <a:t>n</a:t>
            </a:r>
            <a:r>
              <a:rPr lang="zh-CN" altLang="zh-CN" sz="1800" dirty="0">
                <a:solidFill>
                  <a:srgbClr val="000000"/>
                </a:solidFill>
              </a:rPr>
              <a:t>取</a:t>
            </a:r>
            <a:r>
              <a:rPr lang="en-US" altLang="zh-CN" sz="1800" dirty="0">
                <a:solidFill>
                  <a:srgbClr val="000000"/>
                </a:solidFill>
              </a:rPr>
              <a:t>1</a:t>
            </a:r>
            <a:r>
              <a:rPr lang="zh-CN" altLang="zh-CN" sz="1800" dirty="0">
                <a:solidFill>
                  <a:srgbClr val="000000"/>
                </a:solidFill>
              </a:rPr>
              <a:t>、</a:t>
            </a:r>
            <a:r>
              <a:rPr lang="en-US" altLang="zh-CN" sz="1800" dirty="0">
                <a:solidFill>
                  <a:srgbClr val="000000"/>
                </a:solidFill>
              </a:rPr>
              <a:t>2</a:t>
            </a:r>
            <a:r>
              <a:rPr lang="zh-CN" altLang="zh-CN" sz="1800" dirty="0">
                <a:solidFill>
                  <a:srgbClr val="000000"/>
                </a:solidFill>
              </a:rPr>
              <a:t>、</a:t>
            </a:r>
            <a:r>
              <a:rPr lang="en-US" altLang="zh-CN" sz="1800" dirty="0">
                <a:solidFill>
                  <a:srgbClr val="000000"/>
                </a:solidFill>
              </a:rPr>
              <a:t>3</a:t>
            </a:r>
            <a:r>
              <a:rPr lang="zh-CN" altLang="zh-CN" sz="1800" dirty="0">
                <a:solidFill>
                  <a:srgbClr val="000000"/>
                </a:solidFill>
              </a:rPr>
              <a:t>时，</a:t>
            </a:r>
            <a:r>
              <a:rPr lang="en-US" altLang="zh-CN" sz="1800" dirty="0">
                <a:solidFill>
                  <a:srgbClr val="000000"/>
                </a:solidFill>
              </a:rPr>
              <a:t>n-gram</a:t>
            </a:r>
            <a:r>
              <a:rPr lang="zh-CN" altLang="zh-CN" sz="1800" dirty="0">
                <a:solidFill>
                  <a:srgbClr val="000000"/>
                </a:solidFill>
              </a:rPr>
              <a:t>模型分别称为</a:t>
            </a:r>
            <a:r>
              <a:rPr lang="en-US" altLang="zh-CN" sz="1800" dirty="0">
                <a:solidFill>
                  <a:srgbClr val="000000"/>
                </a:solidFill>
              </a:rPr>
              <a:t>unigram</a:t>
            </a:r>
            <a:r>
              <a:rPr lang="zh-CN" altLang="zh-CN" sz="1800" dirty="0">
                <a:solidFill>
                  <a:srgbClr val="000000"/>
                </a:solidFill>
              </a:rPr>
              <a:t>、</a:t>
            </a:r>
            <a:r>
              <a:rPr lang="en-US" altLang="zh-CN" sz="1800" dirty="0">
                <a:solidFill>
                  <a:srgbClr val="000000"/>
                </a:solidFill>
              </a:rPr>
              <a:t>bigram</a:t>
            </a:r>
            <a:r>
              <a:rPr lang="zh-CN" altLang="zh-CN" sz="1800" dirty="0">
                <a:solidFill>
                  <a:srgbClr val="000000"/>
                </a:solidFill>
              </a:rPr>
              <a:t>和</a:t>
            </a:r>
            <a:r>
              <a:rPr lang="en-US" altLang="zh-CN" sz="1800" dirty="0">
                <a:solidFill>
                  <a:srgbClr val="000000"/>
                </a:solidFill>
              </a:rPr>
              <a:t>trigram</a:t>
            </a:r>
            <a:r>
              <a:rPr lang="zh-CN" altLang="zh-CN" sz="1800" dirty="0">
                <a:solidFill>
                  <a:srgbClr val="000000"/>
                </a:solidFill>
              </a:rPr>
              <a:t>语言模型。</a:t>
            </a:r>
            <a:r>
              <a:rPr lang="en-US" altLang="zh-CN" sz="1800" dirty="0">
                <a:solidFill>
                  <a:srgbClr val="000000"/>
                </a:solidFill>
              </a:rPr>
              <a:t>n</a:t>
            </a:r>
            <a:r>
              <a:rPr lang="zh-CN" altLang="zh-CN" sz="1800" dirty="0">
                <a:solidFill>
                  <a:srgbClr val="000000"/>
                </a:solidFill>
              </a:rPr>
              <a:t>越大，模型越准确，也越复杂，需要的计算量就越大。最常用的是</a:t>
            </a:r>
            <a:r>
              <a:rPr lang="en-US" altLang="zh-CN" sz="1800" dirty="0">
                <a:solidFill>
                  <a:srgbClr val="000000"/>
                </a:solidFill>
              </a:rPr>
              <a:t>bigram</a:t>
            </a:r>
            <a:r>
              <a:rPr lang="zh-CN" altLang="zh-CN" sz="1800" dirty="0">
                <a:solidFill>
                  <a:srgbClr val="000000"/>
                </a:solidFill>
              </a:rPr>
              <a:t>，其次是</a:t>
            </a:r>
            <a:r>
              <a:rPr lang="en-US" altLang="zh-CN" sz="1800" dirty="0">
                <a:solidFill>
                  <a:srgbClr val="000000"/>
                </a:solidFill>
              </a:rPr>
              <a:t>unigram</a:t>
            </a:r>
            <a:r>
              <a:rPr lang="zh-CN" altLang="zh-CN" sz="1800" dirty="0">
                <a:solidFill>
                  <a:srgbClr val="000000"/>
                </a:solidFill>
              </a:rPr>
              <a:t>和</a:t>
            </a:r>
            <a:r>
              <a:rPr lang="en-US" altLang="zh-CN" sz="1800" dirty="0">
                <a:solidFill>
                  <a:srgbClr val="000000"/>
                </a:solidFill>
              </a:rPr>
              <a:t>trigram</a:t>
            </a:r>
            <a:r>
              <a:rPr lang="zh-CN" altLang="zh-CN" sz="1800" dirty="0">
                <a:solidFill>
                  <a:srgbClr val="000000"/>
                </a:solidFill>
              </a:rPr>
              <a:t>，</a:t>
            </a:r>
            <a:r>
              <a:rPr lang="en-US" altLang="zh-CN" sz="1800" dirty="0">
                <a:solidFill>
                  <a:srgbClr val="000000"/>
                </a:solidFill>
              </a:rPr>
              <a:t>n</a:t>
            </a:r>
            <a:r>
              <a:rPr lang="zh-CN" altLang="zh-CN" sz="1800" dirty="0">
                <a:solidFill>
                  <a:srgbClr val="000000"/>
                </a:solidFill>
              </a:rPr>
              <a:t>取</a:t>
            </a:r>
            <a:r>
              <a:rPr lang="en-US" altLang="zh-CN" sz="1800" dirty="0">
                <a:solidFill>
                  <a:srgbClr val="000000"/>
                </a:solidFill>
              </a:rPr>
              <a:t>≥4</a:t>
            </a:r>
            <a:r>
              <a:rPr lang="zh-CN" altLang="zh-CN" sz="1800" dirty="0">
                <a:solidFill>
                  <a:srgbClr val="000000"/>
                </a:solidFill>
              </a:rPr>
              <a:t>的情况</a:t>
            </a:r>
            <a:r>
              <a:rPr lang="zh-CN" altLang="zh-CN" sz="1800" dirty="0" smtClean="0">
                <a:solidFill>
                  <a:srgbClr val="000000"/>
                </a:solidFill>
              </a:rPr>
              <a:t>较少</a:t>
            </a:r>
            <a:endParaRPr lang="en-US" altLang="zh-CN" sz="1800" dirty="0" smtClean="0">
              <a:solidFill>
                <a:srgbClr val="000000"/>
              </a:solidFill>
            </a:endParaRPr>
          </a:p>
          <a:p>
            <a:r>
              <a:rPr lang="zh-CN" altLang="en-US" sz="1800" dirty="0" smtClean="0">
                <a:solidFill>
                  <a:srgbClr val="000000"/>
                </a:solidFill>
              </a:rPr>
              <a:t>一般使用困惑度进行语言模型评测</a:t>
            </a:r>
            <a:endParaRPr lang="en-US" altLang="zh-CN" sz="1800" dirty="0" smtClean="0">
              <a:solidFill>
                <a:srgbClr val="000000"/>
              </a:solidFill>
            </a:endParaRPr>
          </a:p>
          <a:p>
            <a:r>
              <a:rPr lang="zh-CN" altLang="en-US" sz="1800" dirty="0" smtClean="0">
                <a:solidFill>
                  <a:srgbClr val="000000"/>
                </a:solidFill>
              </a:rPr>
              <a:t>训练工具有</a:t>
            </a:r>
            <a:r>
              <a:rPr lang="en-US" altLang="zh-CN" sz="1800" dirty="0" smtClean="0">
                <a:solidFill>
                  <a:srgbClr val="000000"/>
                </a:solidFill>
              </a:rPr>
              <a:t>SRILM</a:t>
            </a:r>
            <a:r>
              <a:rPr lang="zh-CN" altLang="en-US" sz="1800" dirty="0" smtClean="0">
                <a:solidFill>
                  <a:srgbClr val="000000"/>
                </a:solidFill>
              </a:rPr>
              <a:t>和</a:t>
            </a:r>
            <a:r>
              <a:rPr lang="en-US" altLang="zh-CN" sz="1800" dirty="0" err="1" smtClean="0">
                <a:solidFill>
                  <a:srgbClr val="000000"/>
                </a:solidFill>
              </a:rPr>
              <a:t>rnnlm</a:t>
            </a:r>
            <a:endParaRPr lang="en-US" altLang="zh-CN" sz="1800" dirty="0" smtClean="0">
              <a:solidFill>
                <a:srgbClr val="00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语言模型</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基于</a:t>
            </a:r>
            <a:r>
              <a:rPr lang="en-US" altLang="zh-CN" sz="1800" dirty="0">
                <a:solidFill>
                  <a:srgbClr val="000000"/>
                </a:solidFill>
              </a:rPr>
              <a:t>SRILM</a:t>
            </a:r>
            <a:r>
              <a:rPr lang="zh-CN" altLang="zh-CN" sz="1800" dirty="0">
                <a:solidFill>
                  <a:srgbClr val="000000"/>
                </a:solidFill>
              </a:rPr>
              <a:t>工具，可以用如下命令生成语言模型：</a:t>
            </a:r>
          </a:p>
          <a:p>
            <a:pPr marL="0" indent="0" algn="ctr">
              <a:buNone/>
            </a:pPr>
            <a:r>
              <a:rPr lang="en-US" altLang="zh-CN" sz="1800" dirty="0" err="1">
                <a:solidFill>
                  <a:srgbClr val="000000"/>
                </a:solidFill>
              </a:rPr>
              <a:t>ngram</a:t>
            </a:r>
            <a:r>
              <a:rPr lang="en-US" altLang="zh-CN" sz="1800" dirty="0">
                <a:solidFill>
                  <a:srgbClr val="000000"/>
                </a:solidFill>
              </a:rPr>
              <a:t>-count -text input.txt -lm </a:t>
            </a:r>
            <a:r>
              <a:rPr lang="en-US" altLang="zh-CN" sz="1800" dirty="0" err="1">
                <a:solidFill>
                  <a:srgbClr val="000000"/>
                </a:solidFill>
              </a:rPr>
              <a:t>output.lm</a:t>
            </a:r>
            <a:endParaRPr lang="zh-CN" altLang="zh-CN" sz="1800" dirty="0">
              <a:solidFill>
                <a:srgbClr val="000000"/>
              </a:solidFill>
            </a:endParaRPr>
          </a:p>
          <a:p>
            <a:r>
              <a:rPr lang="zh-CN" altLang="zh-CN" sz="1800" dirty="0">
                <a:solidFill>
                  <a:srgbClr val="000000"/>
                </a:solidFill>
              </a:rPr>
              <a:t>其中，</a:t>
            </a:r>
            <a:r>
              <a:rPr lang="en-US" altLang="zh-CN" sz="1800" dirty="0">
                <a:solidFill>
                  <a:srgbClr val="000000"/>
                </a:solidFill>
              </a:rPr>
              <a:t>input.txt</a:t>
            </a:r>
            <a:r>
              <a:rPr lang="zh-CN" altLang="zh-CN" sz="1800" dirty="0">
                <a:solidFill>
                  <a:srgbClr val="000000"/>
                </a:solidFill>
              </a:rPr>
              <a:t>是经过分词后的语料文本，每一行是一个句子。生成词频统计和语言模型保存在</a:t>
            </a:r>
            <a:r>
              <a:rPr lang="en-US" altLang="zh-CN" sz="1800" dirty="0" err="1">
                <a:solidFill>
                  <a:srgbClr val="000000"/>
                </a:solidFill>
              </a:rPr>
              <a:t>count.lm</a:t>
            </a:r>
            <a:r>
              <a:rPr lang="zh-CN" altLang="zh-CN" sz="1800" dirty="0">
                <a:solidFill>
                  <a:srgbClr val="000000"/>
                </a:solidFill>
              </a:rPr>
              <a:t>文件中。</a:t>
            </a:r>
          </a:p>
          <a:p>
            <a:r>
              <a:rPr lang="zh-CN" altLang="zh-CN" sz="1800" dirty="0" smtClean="0">
                <a:solidFill>
                  <a:srgbClr val="000000"/>
                </a:solidFill>
              </a:rPr>
              <a:t>执行</a:t>
            </a:r>
            <a:r>
              <a:rPr lang="zh-CN" altLang="zh-CN" sz="1800" dirty="0">
                <a:solidFill>
                  <a:srgbClr val="000000"/>
                </a:solidFill>
              </a:rPr>
              <a:t>如下命令可以基于语言模型来生成测试语句的困惑度：</a:t>
            </a:r>
          </a:p>
          <a:p>
            <a:pPr marL="0" indent="0" algn="ctr">
              <a:buNone/>
            </a:pPr>
            <a:r>
              <a:rPr lang="en-US" altLang="zh-CN" sz="1800" dirty="0" err="1">
                <a:solidFill>
                  <a:srgbClr val="000000"/>
                </a:solidFill>
              </a:rPr>
              <a:t>ngram</a:t>
            </a:r>
            <a:r>
              <a:rPr lang="en-US" altLang="zh-CN" sz="1800" dirty="0">
                <a:solidFill>
                  <a:srgbClr val="000000"/>
                </a:solidFill>
              </a:rPr>
              <a:t> -</a:t>
            </a:r>
            <a:r>
              <a:rPr lang="en-US" altLang="zh-CN" sz="1800" dirty="0" err="1">
                <a:solidFill>
                  <a:srgbClr val="000000"/>
                </a:solidFill>
              </a:rPr>
              <a:t>ppl</a:t>
            </a:r>
            <a:r>
              <a:rPr lang="en-US" altLang="zh-CN" sz="1800" dirty="0">
                <a:solidFill>
                  <a:srgbClr val="000000"/>
                </a:solidFill>
              </a:rPr>
              <a:t> test.txt -lm </a:t>
            </a:r>
            <a:r>
              <a:rPr lang="en-US" altLang="zh-CN" sz="1800" dirty="0" err="1">
                <a:solidFill>
                  <a:srgbClr val="000000"/>
                </a:solidFill>
              </a:rPr>
              <a:t>output.lm</a:t>
            </a:r>
            <a:r>
              <a:rPr lang="en-US" altLang="zh-CN" sz="1800" dirty="0">
                <a:solidFill>
                  <a:srgbClr val="000000"/>
                </a:solidFill>
              </a:rPr>
              <a:t> -debug 2 &gt; </a:t>
            </a:r>
            <a:r>
              <a:rPr lang="en-US" altLang="zh-CN" sz="1800" dirty="0" err="1">
                <a:solidFill>
                  <a:srgbClr val="000000"/>
                </a:solidFill>
              </a:rPr>
              <a:t>test_result.ppl</a:t>
            </a:r>
            <a:r>
              <a:rPr lang="en-US" altLang="zh-CN" sz="1800" dirty="0">
                <a:solidFill>
                  <a:srgbClr val="000000"/>
                </a:solidFill>
              </a:rPr>
              <a:t> </a:t>
            </a:r>
            <a:endParaRPr lang="zh-CN" altLang="zh-CN" sz="1800" dirty="0">
              <a:solidFill>
                <a:srgbClr val="000000"/>
              </a:solidFill>
            </a:endParaRPr>
          </a:p>
          <a:p>
            <a:r>
              <a:rPr lang="zh-CN" altLang="zh-CN" sz="1800" dirty="0">
                <a:solidFill>
                  <a:srgbClr val="000000"/>
                </a:solidFill>
              </a:rPr>
              <a:t>其中</a:t>
            </a:r>
            <a:r>
              <a:rPr lang="en-US" altLang="zh-CN" sz="1800" dirty="0">
                <a:solidFill>
                  <a:srgbClr val="000000"/>
                </a:solidFill>
              </a:rPr>
              <a:t>test.txt</a:t>
            </a:r>
            <a:r>
              <a:rPr lang="zh-CN" altLang="zh-CN" sz="1800" dirty="0">
                <a:solidFill>
                  <a:srgbClr val="000000"/>
                </a:solidFill>
              </a:rPr>
              <a:t>是待测试的文本句子，每行是一个经过分词的句子。通过</a:t>
            </a:r>
            <a:r>
              <a:rPr lang="en-US" altLang="zh-CN" sz="1800" dirty="0">
                <a:solidFill>
                  <a:srgbClr val="000000"/>
                </a:solidFill>
              </a:rPr>
              <a:t>-lm</a:t>
            </a:r>
            <a:r>
              <a:rPr lang="zh-CN" altLang="zh-CN" sz="1800" dirty="0">
                <a:solidFill>
                  <a:srgbClr val="000000"/>
                </a:solidFill>
              </a:rPr>
              <a:t>指定在上步中训练好的语言模型。检测结果储存在</a:t>
            </a:r>
            <a:r>
              <a:rPr lang="en-US" altLang="zh-CN" sz="1800" dirty="0" err="1">
                <a:solidFill>
                  <a:srgbClr val="000000"/>
                </a:solidFill>
              </a:rPr>
              <a:t>test_result.ppl</a:t>
            </a:r>
            <a:r>
              <a:rPr lang="zh-CN" altLang="zh-CN" sz="1800" dirty="0">
                <a:solidFill>
                  <a:srgbClr val="000000"/>
                </a:solidFill>
              </a:rPr>
              <a:t>中，示例如下</a:t>
            </a:r>
            <a:endParaRPr lang="en-US" altLang="zh-CN" sz="1800" dirty="0">
              <a:solidFill>
                <a:srgbClr val="00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语言模型</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914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pPr marL="0" indent="0">
              <a:buNone/>
            </a:pPr>
            <a:endParaRPr lang="en-US" altLang="zh-CN" sz="1800" dirty="0">
              <a:solidFill>
                <a:srgbClr val="000000"/>
              </a:solidFill>
            </a:endParaRPr>
          </a:p>
          <a:p>
            <a:endParaRPr lang="en-US" altLang="zh-CN" sz="1800" dirty="0" smtClean="0">
              <a:solidFill>
                <a:srgbClr val="000000"/>
              </a:solidFill>
            </a:endParaRPr>
          </a:p>
          <a:p>
            <a:r>
              <a:rPr lang="zh-CN" altLang="zh-CN" sz="1800" dirty="0" smtClean="0">
                <a:solidFill>
                  <a:srgbClr val="000000"/>
                </a:solidFill>
              </a:rPr>
              <a:t>检测结果最后</a:t>
            </a:r>
            <a:r>
              <a:rPr lang="zh-CN" altLang="zh-CN" sz="1800" dirty="0">
                <a:solidFill>
                  <a:srgbClr val="000000"/>
                </a:solidFill>
              </a:rPr>
              <a:t>一行是</a:t>
            </a:r>
            <a:r>
              <a:rPr lang="zh-CN" altLang="zh-CN" sz="1800" dirty="0" smtClean="0">
                <a:solidFill>
                  <a:srgbClr val="000000"/>
                </a:solidFill>
              </a:rPr>
              <a:t>评分基本</a:t>
            </a:r>
            <a:r>
              <a:rPr lang="zh-CN" altLang="zh-CN" sz="1800" dirty="0">
                <a:solidFill>
                  <a:srgbClr val="000000"/>
                </a:solidFill>
              </a:rPr>
              <a:t>情况，其中</a:t>
            </a:r>
            <a:r>
              <a:rPr lang="en-US" altLang="zh-CN" sz="1800" dirty="0" err="1">
                <a:solidFill>
                  <a:srgbClr val="000000"/>
                </a:solidFill>
              </a:rPr>
              <a:t>logprob</a:t>
            </a:r>
            <a:r>
              <a:rPr lang="zh-CN" altLang="zh-CN" sz="1800" dirty="0">
                <a:solidFill>
                  <a:srgbClr val="000000"/>
                </a:solidFill>
              </a:rPr>
              <a:t>是整个句子的概率，它由各词条件概率值相加得到的。</a:t>
            </a:r>
            <a:r>
              <a:rPr lang="en-US" altLang="zh-CN" sz="1800" dirty="0" err="1">
                <a:solidFill>
                  <a:srgbClr val="000000"/>
                </a:solidFill>
              </a:rPr>
              <a:t>ppl</a:t>
            </a:r>
            <a:r>
              <a:rPr lang="zh-CN" altLang="zh-CN" sz="1800" dirty="0">
                <a:solidFill>
                  <a:srgbClr val="000000"/>
                </a:solidFill>
              </a:rPr>
              <a:t>、</a:t>
            </a:r>
            <a:r>
              <a:rPr lang="en-US" altLang="zh-CN" sz="1800" dirty="0">
                <a:solidFill>
                  <a:srgbClr val="000000"/>
                </a:solidFill>
              </a:rPr>
              <a:t>ppl1</a:t>
            </a:r>
            <a:r>
              <a:rPr lang="zh-CN" altLang="zh-CN" sz="1800" dirty="0">
                <a:solidFill>
                  <a:srgbClr val="000000"/>
                </a:solidFill>
              </a:rPr>
              <a:t>均为困惑度</a:t>
            </a:r>
            <a:r>
              <a:rPr lang="zh-CN" altLang="zh-CN" sz="1800" dirty="0" smtClean="0">
                <a:solidFill>
                  <a:srgbClr val="000000"/>
                </a:solidFill>
              </a:rPr>
              <a:t>指标，</a:t>
            </a:r>
            <a:r>
              <a:rPr lang="zh-CN" altLang="zh-CN" sz="1800" dirty="0">
                <a:solidFill>
                  <a:srgbClr val="000000"/>
                </a:solidFill>
              </a:rPr>
              <a:t>它们的值越小，句子质量越高</a:t>
            </a:r>
            <a:endParaRPr lang="en-US" altLang="zh-CN" sz="1800" dirty="0">
              <a:solidFill>
                <a:srgbClr val="000000"/>
              </a:solidFill>
            </a:endParaRPr>
          </a:p>
        </p:txBody>
      </p:sp>
      <p:sp>
        <p:nvSpPr>
          <p:cNvPr id="3" name="矩形 2"/>
          <p:cNvSpPr/>
          <p:nvPr/>
        </p:nvSpPr>
        <p:spPr>
          <a:xfrm>
            <a:off x="2341149" y="1011583"/>
            <a:ext cx="5257248" cy="3062377"/>
          </a:xfrm>
          <a:prstGeom prst="rect">
            <a:avLst/>
          </a:prstGeom>
        </p:spPr>
        <p:txBody>
          <a:bodyPr wrap="square">
            <a:spAutoFit/>
          </a:bodyPr>
          <a:lstStyle/>
          <a:p>
            <a:pPr>
              <a:lnSpc>
                <a:spcPts val="1400"/>
              </a:lnSpc>
              <a:spcAft>
                <a:spcPts val="0"/>
              </a:spcAft>
            </a:pPr>
            <a:r>
              <a:rPr lang="zh-CN" altLang="zh-CN" sz="1050" kern="100" dirty="0">
                <a:latin typeface="宋体" panose="02010600030101010101" pitchFamily="2" charset="-122"/>
                <a:cs typeface="Times New Roman" panose="02020603050405020304" pitchFamily="18" charset="0"/>
              </a:rPr>
              <a:t>拥有 全新 骁龙</a:t>
            </a:r>
            <a:r>
              <a:rPr lang="en-US" altLang="zh-CN" sz="1050" kern="100" dirty="0">
                <a:latin typeface="宋体" panose="02010600030101010101" pitchFamily="2" charset="-122"/>
                <a:cs typeface="Times New Roman" panose="02020603050405020304" pitchFamily="18" charset="0"/>
              </a:rPr>
              <a:t> 660 </a:t>
            </a:r>
            <a:r>
              <a:rPr lang="zh-CN" altLang="zh-CN" sz="1050" kern="100" dirty="0">
                <a:latin typeface="宋体" panose="02010600030101010101" pitchFamily="2" charset="-122"/>
                <a:cs typeface="Times New Roman" panose="02020603050405020304" pitchFamily="18" charset="0"/>
              </a:rPr>
              <a:t>移动 平台 搭配</a:t>
            </a:r>
            <a:r>
              <a:rPr lang="en-US" altLang="zh-CN" sz="1050" kern="100" dirty="0">
                <a:latin typeface="宋体" panose="02010600030101010101" pitchFamily="2" charset="-122"/>
                <a:cs typeface="Times New Roman" panose="02020603050405020304" pitchFamily="18" charset="0"/>
              </a:rPr>
              <a:t> 6G </a:t>
            </a:r>
            <a:r>
              <a:rPr lang="zh-CN" altLang="zh-CN" sz="1050" kern="100" dirty="0">
                <a:latin typeface="宋体" panose="02010600030101010101" pitchFamily="2" charset="-122"/>
                <a:cs typeface="Times New Roman" panose="02020603050405020304" pitchFamily="18" charset="0"/>
              </a:rPr>
              <a:t>运存 让 数据处理 高效</a:t>
            </a:r>
            <a:endParaRPr lang="zh-CN" altLang="zh-CN" sz="120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050" kern="100" dirty="0">
                <a:latin typeface="宋体" panose="02010600030101010101" pitchFamily="2" charset="-122"/>
                <a:cs typeface="Times New Roman" panose="02020603050405020304" pitchFamily="18" charset="0"/>
              </a:rPr>
              <a:t>	p( </a:t>
            </a:r>
            <a:r>
              <a:rPr lang="zh-CN" altLang="zh-CN" sz="1050" kern="100" dirty="0">
                <a:latin typeface="宋体" panose="02010600030101010101" pitchFamily="2" charset="-122"/>
                <a:cs typeface="Times New Roman" panose="02020603050405020304" pitchFamily="18" charset="0"/>
              </a:rPr>
              <a:t>拥有</a:t>
            </a:r>
            <a:r>
              <a:rPr lang="en-US" altLang="zh-CN" sz="1050" kern="100" dirty="0">
                <a:latin typeface="宋体" panose="02010600030101010101" pitchFamily="2" charset="-122"/>
                <a:cs typeface="Times New Roman" panose="02020603050405020304" pitchFamily="18" charset="0"/>
              </a:rPr>
              <a:t> | &lt;s&gt; ) 	= [2gram] 0.01793821 [ -1.746221 ]</a:t>
            </a:r>
            <a:endParaRPr lang="zh-CN" altLang="zh-CN" sz="120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050" kern="100" dirty="0">
                <a:latin typeface="宋体" panose="02010600030101010101" pitchFamily="2" charset="-122"/>
                <a:cs typeface="Times New Roman" panose="02020603050405020304" pitchFamily="18" charset="0"/>
              </a:rPr>
              <a:t>	p( </a:t>
            </a:r>
            <a:r>
              <a:rPr lang="zh-CN" altLang="zh-CN" sz="1050" kern="100" dirty="0">
                <a:latin typeface="宋体" panose="02010600030101010101" pitchFamily="2" charset="-122"/>
                <a:cs typeface="Times New Roman" panose="02020603050405020304" pitchFamily="18" charset="0"/>
              </a:rPr>
              <a:t>全新</a:t>
            </a:r>
            <a:r>
              <a:rPr lang="en-US" altLang="zh-CN" sz="1050" kern="100" dirty="0">
                <a:latin typeface="宋体" panose="02010600030101010101" pitchFamily="2" charset="-122"/>
                <a:cs typeface="Times New Roman" panose="02020603050405020304" pitchFamily="18" charset="0"/>
              </a:rPr>
              <a:t> | </a:t>
            </a:r>
            <a:r>
              <a:rPr lang="zh-CN" altLang="zh-CN" sz="1050" kern="100" dirty="0">
                <a:latin typeface="宋体" panose="02010600030101010101" pitchFamily="2" charset="-122"/>
                <a:cs typeface="Times New Roman" panose="02020603050405020304" pitchFamily="18" charset="0"/>
              </a:rPr>
              <a:t>拥有</a:t>
            </a:r>
            <a:r>
              <a:rPr lang="en-US" altLang="zh-CN" sz="1050" kern="100" dirty="0">
                <a:latin typeface="宋体" panose="02010600030101010101" pitchFamily="2" charset="-122"/>
                <a:cs typeface="Times New Roman" panose="02020603050405020304" pitchFamily="18" charset="0"/>
              </a:rPr>
              <a:t> ...) 	= [2gram] 0.001913622 [ -2.718144 ]</a:t>
            </a:r>
            <a:endParaRPr lang="zh-CN" altLang="zh-CN" sz="120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050" kern="100" dirty="0">
                <a:latin typeface="宋体" panose="02010600030101010101" pitchFamily="2" charset="-122"/>
                <a:cs typeface="Times New Roman" panose="02020603050405020304" pitchFamily="18" charset="0"/>
              </a:rPr>
              <a:t>	p( </a:t>
            </a:r>
            <a:r>
              <a:rPr lang="zh-CN" altLang="zh-CN" sz="1050" kern="100" dirty="0">
                <a:latin typeface="宋体" panose="02010600030101010101" pitchFamily="2" charset="-122"/>
                <a:cs typeface="Times New Roman" panose="02020603050405020304" pitchFamily="18" charset="0"/>
              </a:rPr>
              <a:t>骁龙</a:t>
            </a:r>
            <a:r>
              <a:rPr lang="en-US" altLang="zh-CN" sz="1050" kern="100" dirty="0">
                <a:latin typeface="宋体" panose="02010600030101010101" pitchFamily="2" charset="-122"/>
                <a:cs typeface="Times New Roman" panose="02020603050405020304" pitchFamily="18" charset="0"/>
              </a:rPr>
              <a:t> | </a:t>
            </a:r>
            <a:r>
              <a:rPr lang="zh-CN" altLang="zh-CN" sz="1050" kern="100" dirty="0">
                <a:latin typeface="宋体" panose="02010600030101010101" pitchFamily="2" charset="-122"/>
                <a:cs typeface="Times New Roman" panose="02020603050405020304" pitchFamily="18" charset="0"/>
              </a:rPr>
              <a:t>全新</a:t>
            </a:r>
            <a:r>
              <a:rPr lang="en-US" altLang="zh-CN" sz="1050" kern="100" dirty="0">
                <a:latin typeface="宋体" panose="02010600030101010101" pitchFamily="2" charset="-122"/>
                <a:cs typeface="Times New Roman" panose="02020603050405020304" pitchFamily="18" charset="0"/>
              </a:rPr>
              <a:t> ...) 	= [1gram] 0.000736711 [ -3.132703 ]</a:t>
            </a:r>
            <a:endParaRPr lang="zh-CN" altLang="zh-CN" sz="120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050" kern="100" dirty="0">
                <a:latin typeface="宋体" panose="02010600030101010101" pitchFamily="2" charset="-122"/>
                <a:cs typeface="Times New Roman" panose="02020603050405020304" pitchFamily="18" charset="0"/>
              </a:rPr>
              <a:t>	p( 660 | </a:t>
            </a:r>
            <a:r>
              <a:rPr lang="zh-CN" altLang="zh-CN" sz="1050" kern="100" dirty="0">
                <a:latin typeface="宋体" panose="02010600030101010101" pitchFamily="2" charset="-122"/>
                <a:cs typeface="Times New Roman" panose="02020603050405020304" pitchFamily="18" charset="0"/>
              </a:rPr>
              <a:t>骁龙</a:t>
            </a:r>
            <a:r>
              <a:rPr lang="en-US" altLang="zh-CN" sz="1050" kern="100" dirty="0">
                <a:latin typeface="宋体" panose="02010600030101010101" pitchFamily="2" charset="-122"/>
                <a:cs typeface="Times New Roman" panose="02020603050405020304" pitchFamily="18" charset="0"/>
              </a:rPr>
              <a:t> ...) 	= [2gram] 0.02556118 [ -1.592419 ]</a:t>
            </a:r>
            <a:endParaRPr lang="zh-CN" altLang="zh-CN" sz="120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050" kern="100" dirty="0">
                <a:latin typeface="宋体" panose="02010600030101010101" pitchFamily="2" charset="-122"/>
                <a:cs typeface="Times New Roman" panose="02020603050405020304" pitchFamily="18" charset="0"/>
              </a:rPr>
              <a:t>	p( </a:t>
            </a:r>
            <a:r>
              <a:rPr lang="zh-CN" altLang="zh-CN" sz="1050" kern="100" dirty="0">
                <a:latin typeface="宋体" panose="02010600030101010101" pitchFamily="2" charset="-122"/>
                <a:cs typeface="Times New Roman" panose="02020603050405020304" pitchFamily="18" charset="0"/>
              </a:rPr>
              <a:t>移动</a:t>
            </a:r>
            <a:r>
              <a:rPr lang="en-US" altLang="zh-CN" sz="1050" kern="100" dirty="0">
                <a:latin typeface="宋体" panose="02010600030101010101" pitchFamily="2" charset="-122"/>
                <a:cs typeface="Times New Roman" panose="02020603050405020304" pitchFamily="18" charset="0"/>
              </a:rPr>
              <a:t> | 660 ...) 	= [1gram] 0.0001365131 [ -3.864826 ]</a:t>
            </a:r>
            <a:endParaRPr lang="zh-CN" altLang="zh-CN" sz="120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050" kern="100" dirty="0">
                <a:latin typeface="宋体" panose="02010600030101010101" pitchFamily="2" charset="-122"/>
                <a:cs typeface="Times New Roman" panose="02020603050405020304" pitchFamily="18" charset="0"/>
              </a:rPr>
              <a:t>	p( </a:t>
            </a:r>
            <a:r>
              <a:rPr lang="zh-CN" altLang="zh-CN" sz="1050" kern="100" dirty="0">
                <a:latin typeface="宋体" panose="02010600030101010101" pitchFamily="2" charset="-122"/>
                <a:cs typeface="Times New Roman" panose="02020603050405020304" pitchFamily="18" charset="0"/>
              </a:rPr>
              <a:t>平台</a:t>
            </a:r>
            <a:r>
              <a:rPr lang="en-US" altLang="zh-CN" sz="1050" kern="100" dirty="0">
                <a:latin typeface="宋体" panose="02010600030101010101" pitchFamily="2" charset="-122"/>
                <a:cs typeface="Times New Roman" panose="02020603050405020304" pitchFamily="18" charset="0"/>
              </a:rPr>
              <a:t> | </a:t>
            </a:r>
            <a:r>
              <a:rPr lang="zh-CN" altLang="zh-CN" sz="1050" kern="100" dirty="0">
                <a:latin typeface="宋体" panose="02010600030101010101" pitchFamily="2" charset="-122"/>
                <a:cs typeface="Times New Roman" panose="02020603050405020304" pitchFamily="18" charset="0"/>
              </a:rPr>
              <a:t>移动</a:t>
            </a:r>
            <a:r>
              <a:rPr lang="en-US" altLang="zh-CN" sz="1050" kern="100" dirty="0">
                <a:latin typeface="宋体" panose="02010600030101010101" pitchFamily="2" charset="-122"/>
                <a:cs typeface="Times New Roman" panose="02020603050405020304" pitchFamily="18" charset="0"/>
              </a:rPr>
              <a:t> ...) 	= [2gram] 0.0196641 [ -1.706326 ]</a:t>
            </a:r>
            <a:endParaRPr lang="zh-CN" altLang="zh-CN" sz="120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050" kern="100" dirty="0">
                <a:latin typeface="宋体" panose="02010600030101010101" pitchFamily="2" charset="-122"/>
                <a:cs typeface="Times New Roman" panose="02020603050405020304" pitchFamily="18" charset="0"/>
              </a:rPr>
              <a:t>	p( </a:t>
            </a:r>
            <a:r>
              <a:rPr lang="zh-CN" altLang="zh-CN" sz="1050" kern="100" dirty="0">
                <a:latin typeface="宋体" panose="02010600030101010101" pitchFamily="2" charset="-122"/>
                <a:cs typeface="Times New Roman" panose="02020603050405020304" pitchFamily="18" charset="0"/>
              </a:rPr>
              <a:t>搭配</a:t>
            </a:r>
            <a:r>
              <a:rPr lang="en-US" altLang="zh-CN" sz="1050" kern="100" dirty="0">
                <a:latin typeface="宋体" panose="02010600030101010101" pitchFamily="2" charset="-122"/>
                <a:cs typeface="Times New Roman" panose="02020603050405020304" pitchFamily="18" charset="0"/>
              </a:rPr>
              <a:t> | </a:t>
            </a:r>
            <a:r>
              <a:rPr lang="zh-CN" altLang="zh-CN" sz="1050" kern="100" dirty="0">
                <a:latin typeface="宋体" panose="02010600030101010101" pitchFamily="2" charset="-122"/>
                <a:cs typeface="Times New Roman" panose="02020603050405020304" pitchFamily="18" charset="0"/>
              </a:rPr>
              <a:t>平台</a:t>
            </a:r>
            <a:r>
              <a:rPr lang="en-US" altLang="zh-CN" sz="1050" kern="100" dirty="0">
                <a:latin typeface="宋体" panose="02010600030101010101" pitchFamily="2" charset="-122"/>
                <a:cs typeface="Times New Roman" panose="02020603050405020304" pitchFamily="18" charset="0"/>
              </a:rPr>
              <a:t> ...) 	= [1gram] 0.001986997 [ -2.701803 ]</a:t>
            </a:r>
            <a:endParaRPr lang="zh-CN" altLang="zh-CN" sz="120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050" kern="100" dirty="0">
                <a:latin typeface="宋体" panose="02010600030101010101" pitchFamily="2" charset="-122"/>
                <a:cs typeface="Times New Roman" panose="02020603050405020304" pitchFamily="18" charset="0"/>
              </a:rPr>
              <a:t>	p( 6G | </a:t>
            </a:r>
            <a:r>
              <a:rPr lang="zh-CN" altLang="zh-CN" sz="1050" kern="100" dirty="0">
                <a:latin typeface="宋体" panose="02010600030101010101" pitchFamily="2" charset="-122"/>
                <a:cs typeface="Times New Roman" panose="02020603050405020304" pitchFamily="18" charset="0"/>
              </a:rPr>
              <a:t>搭配</a:t>
            </a:r>
            <a:r>
              <a:rPr lang="en-US" altLang="zh-CN" sz="1050" kern="100" dirty="0">
                <a:latin typeface="宋体" panose="02010600030101010101" pitchFamily="2" charset="-122"/>
                <a:cs typeface="Times New Roman" panose="02020603050405020304" pitchFamily="18" charset="0"/>
              </a:rPr>
              <a:t> ...) 	= [2gram] 0.01205386 [ -1.918874 ]</a:t>
            </a:r>
            <a:endParaRPr lang="zh-CN" altLang="zh-CN" sz="120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050" kern="100" dirty="0">
                <a:latin typeface="宋体" panose="02010600030101010101" pitchFamily="2" charset="-122"/>
                <a:cs typeface="Times New Roman" panose="02020603050405020304" pitchFamily="18" charset="0"/>
              </a:rPr>
              <a:t>	p( </a:t>
            </a:r>
            <a:r>
              <a:rPr lang="zh-CN" altLang="zh-CN" sz="1050" kern="100" dirty="0">
                <a:latin typeface="宋体" panose="02010600030101010101" pitchFamily="2" charset="-122"/>
                <a:cs typeface="Times New Roman" panose="02020603050405020304" pitchFamily="18" charset="0"/>
              </a:rPr>
              <a:t>运存</a:t>
            </a:r>
            <a:r>
              <a:rPr lang="en-US" altLang="zh-CN" sz="1050" kern="100" dirty="0">
                <a:latin typeface="宋体" panose="02010600030101010101" pitchFamily="2" charset="-122"/>
                <a:cs typeface="Times New Roman" panose="02020603050405020304" pitchFamily="18" charset="0"/>
              </a:rPr>
              <a:t> | 6G ...) 	= [3gram] 0.3261201 [ -0.4866224 ]</a:t>
            </a:r>
            <a:endParaRPr lang="zh-CN" altLang="zh-CN" sz="120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050" kern="100" dirty="0">
                <a:latin typeface="宋体" panose="02010600030101010101" pitchFamily="2" charset="-122"/>
                <a:cs typeface="Times New Roman" panose="02020603050405020304" pitchFamily="18" charset="0"/>
              </a:rPr>
              <a:t>	p( </a:t>
            </a:r>
            <a:r>
              <a:rPr lang="zh-CN" altLang="zh-CN" sz="1050" kern="100" dirty="0">
                <a:latin typeface="宋体" panose="02010600030101010101" pitchFamily="2" charset="-122"/>
                <a:cs typeface="Times New Roman" panose="02020603050405020304" pitchFamily="18" charset="0"/>
              </a:rPr>
              <a:t>让</a:t>
            </a:r>
            <a:r>
              <a:rPr lang="en-US" altLang="zh-CN" sz="1050" kern="100" dirty="0">
                <a:latin typeface="宋体" panose="02010600030101010101" pitchFamily="2" charset="-122"/>
                <a:cs typeface="Times New Roman" panose="02020603050405020304" pitchFamily="18" charset="0"/>
              </a:rPr>
              <a:t> | </a:t>
            </a:r>
            <a:r>
              <a:rPr lang="zh-CN" altLang="zh-CN" sz="1050" kern="100" dirty="0">
                <a:latin typeface="宋体" panose="02010600030101010101" pitchFamily="2" charset="-122"/>
                <a:cs typeface="Times New Roman" panose="02020603050405020304" pitchFamily="18" charset="0"/>
              </a:rPr>
              <a:t>运存</a:t>
            </a:r>
            <a:r>
              <a:rPr lang="en-US" altLang="zh-CN" sz="1050" kern="100" dirty="0">
                <a:latin typeface="宋体" panose="02010600030101010101" pitchFamily="2" charset="-122"/>
                <a:cs typeface="Times New Roman" panose="02020603050405020304" pitchFamily="18" charset="0"/>
              </a:rPr>
              <a:t> ...) 	= [1gram] 0.005246758 [ -2.280109 ]</a:t>
            </a:r>
            <a:endParaRPr lang="zh-CN" altLang="zh-CN" sz="120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050" kern="100" dirty="0">
                <a:latin typeface="宋体" panose="02010600030101010101" pitchFamily="2" charset="-122"/>
                <a:cs typeface="Times New Roman" panose="02020603050405020304" pitchFamily="18" charset="0"/>
              </a:rPr>
              <a:t>	p( </a:t>
            </a:r>
            <a:r>
              <a:rPr lang="zh-CN" altLang="zh-CN" sz="1050" kern="100" dirty="0">
                <a:latin typeface="宋体" panose="02010600030101010101" pitchFamily="2" charset="-122"/>
                <a:cs typeface="Times New Roman" panose="02020603050405020304" pitchFamily="18" charset="0"/>
              </a:rPr>
              <a:t>数据处理</a:t>
            </a:r>
            <a:r>
              <a:rPr lang="en-US" altLang="zh-CN" sz="1050" kern="100" dirty="0">
                <a:latin typeface="宋体" panose="02010600030101010101" pitchFamily="2" charset="-122"/>
                <a:cs typeface="Times New Roman" panose="02020603050405020304" pitchFamily="18" charset="0"/>
              </a:rPr>
              <a:t> | </a:t>
            </a:r>
            <a:r>
              <a:rPr lang="zh-CN" altLang="zh-CN" sz="1050" kern="100" dirty="0">
                <a:latin typeface="宋体" panose="02010600030101010101" pitchFamily="2" charset="-122"/>
                <a:cs typeface="Times New Roman" panose="02020603050405020304" pitchFamily="18" charset="0"/>
              </a:rPr>
              <a:t>让</a:t>
            </a:r>
            <a:r>
              <a:rPr lang="en-US" altLang="zh-CN" sz="1050" kern="100" dirty="0">
                <a:latin typeface="宋体" panose="02010600030101010101" pitchFamily="2" charset="-122"/>
                <a:cs typeface="Times New Roman" panose="02020603050405020304" pitchFamily="18" charset="0"/>
              </a:rPr>
              <a:t> ...) 	= [1gram] 1.354035e-05 [ -4.86837 ]</a:t>
            </a:r>
            <a:endParaRPr lang="zh-CN" altLang="zh-CN" sz="120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050" kern="100" dirty="0">
                <a:latin typeface="宋体" panose="02010600030101010101" pitchFamily="2" charset="-122"/>
                <a:cs typeface="Times New Roman" panose="02020603050405020304" pitchFamily="18" charset="0"/>
              </a:rPr>
              <a:t>	p( </a:t>
            </a:r>
            <a:r>
              <a:rPr lang="zh-CN" altLang="zh-CN" sz="1050" kern="100" dirty="0">
                <a:latin typeface="宋体" panose="02010600030101010101" pitchFamily="2" charset="-122"/>
                <a:cs typeface="Times New Roman" panose="02020603050405020304" pitchFamily="18" charset="0"/>
              </a:rPr>
              <a:t>高效</a:t>
            </a:r>
            <a:r>
              <a:rPr lang="en-US" altLang="zh-CN" sz="1050" kern="100" dirty="0">
                <a:latin typeface="宋体" panose="02010600030101010101" pitchFamily="2" charset="-122"/>
                <a:cs typeface="Times New Roman" panose="02020603050405020304" pitchFamily="18" charset="0"/>
              </a:rPr>
              <a:t> | </a:t>
            </a:r>
            <a:r>
              <a:rPr lang="zh-CN" altLang="zh-CN" sz="1050" kern="100" dirty="0">
                <a:latin typeface="宋体" panose="02010600030101010101" pitchFamily="2" charset="-122"/>
                <a:cs typeface="Times New Roman" panose="02020603050405020304" pitchFamily="18" charset="0"/>
              </a:rPr>
              <a:t>数据处理</a:t>
            </a:r>
            <a:r>
              <a:rPr lang="en-US" altLang="zh-CN" sz="1050" kern="100" dirty="0">
                <a:latin typeface="宋体" panose="02010600030101010101" pitchFamily="2" charset="-122"/>
                <a:cs typeface="Times New Roman" panose="02020603050405020304" pitchFamily="18" charset="0"/>
              </a:rPr>
              <a:t> ...) 	= [1gram] 0.0005092599 [ -3.293061 ]</a:t>
            </a:r>
            <a:endParaRPr lang="zh-CN" altLang="zh-CN" sz="120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050" kern="100" dirty="0">
                <a:latin typeface="宋体" panose="02010600030101010101" pitchFamily="2" charset="-122"/>
                <a:cs typeface="Times New Roman" panose="02020603050405020304" pitchFamily="18" charset="0"/>
              </a:rPr>
              <a:t>	p( &lt;/s&gt; | </a:t>
            </a:r>
            <a:r>
              <a:rPr lang="zh-CN" altLang="zh-CN" sz="1050" kern="100" dirty="0">
                <a:latin typeface="宋体" panose="02010600030101010101" pitchFamily="2" charset="-122"/>
                <a:cs typeface="Times New Roman" panose="02020603050405020304" pitchFamily="18" charset="0"/>
              </a:rPr>
              <a:t>高效</a:t>
            </a:r>
            <a:r>
              <a:rPr lang="en-US" altLang="zh-CN" sz="1050" kern="100" dirty="0">
                <a:latin typeface="宋体" panose="02010600030101010101" pitchFamily="2" charset="-122"/>
                <a:cs typeface="Times New Roman" panose="02020603050405020304" pitchFamily="18" charset="0"/>
              </a:rPr>
              <a:t> ...) 	= [2gram] 0.05939064 [ -1.226282 ]</a:t>
            </a:r>
            <a:endParaRPr lang="zh-CN" altLang="zh-CN" sz="120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050" kern="100" dirty="0">
                <a:latin typeface="宋体" panose="02010600030101010101" pitchFamily="2" charset="-122"/>
                <a:cs typeface="Times New Roman" panose="02020603050405020304" pitchFamily="18" charset="0"/>
              </a:rPr>
              <a:t>1 sentences, 12 words, 0 OOVs</a:t>
            </a:r>
            <a:endParaRPr lang="zh-CN" altLang="zh-CN" sz="1200" kern="100" dirty="0">
              <a:latin typeface="宋体" panose="02010600030101010101" pitchFamily="2" charset="-122"/>
              <a:cs typeface="Times New Roman" panose="02020603050405020304" pitchFamily="18" charset="0"/>
            </a:endParaRPr>
          </a:p>
          <a:p>
            <a:r>
              <a:rPr lang="en-US" altLang="zh-CN" sz="1050" dirty="0">
                <a:latin typeface="宋体" panose="02010600030101010101" pitchFamily="2" charset="-122"/>
                <a:cs typeface="Times New Roman" panose="02020603050405020304" pitchFamily="18" charset="0"/>
              </a:rPr>
              <a:t>0 </a:t>
            </a:r>
            <a:r>
              <a:rPr lang="en-US" altLang="zh-CN" sz="1050" dirty="0" err="1">
                <a:latin typeface="宋体" panose="02010600030101010101" pitchFamily="2" charset="-122"/>
                <a:cs typeface="Times New Roman" panose="02020603050405020304" pitchFamily="18" charset="0"/>
              </a:rPr>
              <a:t>zeroprobs</a:t>
            </a:r>
            <a:r>
              <a:rPr lang="en-US" altLang="zh-CN" sz="1050" dirty="0">
                <a:latin typeface="宋体" panose="02010600030101010101" pitchFamily="2" charset="-122"/>
                <a:cs typeface="Times New Roman" panose="02020603050405020304" pitchFamily="18" charset="0"/>
              </a:rPr>
              <a:t>, </a:t>
            </a:r>
            <a:r>
              <a:rPr lang="en-US" altLang="zh-CN" sz="1050" dirty="0" err="1">
                <a:latin typeface="宋体" panose="02010600030101010101" pitchFamily="2" charset="-122"/>
                <a:cs typeface="Times New Roman" panose="02020603050405020304" pitchFamily="18" charset="0"/>
              </a:rPr>
              <a:t>logprob</a:t>
            </a:r>
            <a:r>
              <a:rPr lang="en-US" altLang="zh-CN" sz="1050" dirty="0">
                <a:latin typeface="宋体" panose="02010600030101010101" pitchFamily="2" charset="-122"/>
                <a:cs typeface="Times New Roman" panose="02020603050405020304" pitchFamily="18" charset="0"/>
              </a:rPr>
              <a:t>= -31.53576 </a:t>
            </a:r>
            <a:r>
              <a:rPr lang="en-US" altLang="zh-CN" sz="1050" dirty="0" err="1">
                <a:latin typeface="宋体" panose="02010600030101010101" pitchFamily="2" charset="-122"/>
                <a:cs typeface="Times New Roman" panose="02020603050405020304" pitchFamily="18" charset="0"/>
              </a:rPr>
              <a:t>ppl</a:t>
            </a:r>
            <a:r>
              <a:rPr lang="en-US" altLang="zh-CN" sz="1050" dirty="0">
                <a:latin typeface="宋体" panose="02010600030101010101" pitchFamily="2" charset="-122"/>
                <a:cs typeface="Times New Roman" panose="02020603050405020304" pitchFamily="18" charset="0"/>
              </a:rPr>
              <a:t>= 266.58 ppl1= 424.5999</a:t>
            </a:r>
            <a:endParaRPr lang="zh-CN" altLang="en-US" sz="105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章节介绍</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2640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文本分析是机器学习领域重要的应用之，也称之为</a:t>
            </a:r>
            <a:r>
              <a:rPr lang="zh-CN" altLang="en-US" sz="1800" dirty="0" smtClean="0">
                <a:solidFill>
                  <a:srgbClr val="000000"/>
                </a:solidFill>
              </a:rPr>
              <a:t>文本挖掘。</a:t>
            </a:r>
            <a:r>
              <a:rPr lang="zh-CN" altLang="en-US" sz="1800" dirty="0">
                <a:solidFill>
                  <a:srgbClr val="000000"/>
                </a:solidFill>
              </a:rPr>
              <a:t>通过对文本内部特征提取，获取隐含的语义信息或概括性主题，从而产生高质量的结构化信息，合理的文本分析技术能够获取作者的真实意图。典型的文本挖掘方法包括文本分类、文本聚类、实体挖掘、观点分析、文档摘要和实体关系提取等，常应用于论文查重、垃圾邮件过滤</a:t>
            </a:r>
            <a:r>
              <a:rPr lang="zh-CN" altLang="en-US" sz="1800" dirty="0" smtClean="0">
                <a:solidFill>
                  <a:srgbClr val="000000"/>
                </a:solidFill>
              </a:rPr>
              <a:t>、情感分析</a:t>
            </a:r>
            <a:r>
              <a:rPr lang="zh-CN" altLang="en-US" sz="1800" dirty="0">
                <a:solidFill>
                  <a:srgbClr val="000000"/>
                </a:solidFill>
              </a:rPr>
              <a:t>、智能机器和信息抽取等</a:t>
            </a:r>
            <a:r>
              <a:rPr lang="zh-CN" altLang="en-US" sz="1800" dirty="0" smtClean="0">
                <a:solidFill>
                  <a:srgbClr val="000000"/>
                </a:solidFill>
              </a:rPr>
              <a:t>方面</a:t>
            </a:r>
            <a:endParaRPr lang="en-US" altLang="zh-CN" sz="1800" dirty="0" smtClean="0">
              <a:solidFill>
                <a:srgbClr val="000000"/>
              </a:solidFill>
            </a:endParaRPr>
          </a:p>
          <a:p>
            <a:r>
              <a:rPr lang="zh-CN" altLang="en-US" sz="1800" dirty="0" smtClean="0">
                <a:solidFill>
                  <a:srgbClr val="000000"/>
                </a:solidFill>
              </a:rPr>
              <a:t>本章</a:t>
            </a:r>
            <a:r>
              <a:rPr lang="zh-CN" altLang="en-US" sz="1800" dirty="0">
                <a:solidFill>
                  <a:srgbClr val="000000"/>
                </a:solidFill>
              </a:rPr>
              <a:t>首先介绍文本分析基础知识，然后对文本特征选取与表示、知识图谱、语法分析、语义分析等常见文本处理技术详细说明，最后介绍文本分析应用</a:t>
            </a:r>
            <a:endParaRPr lang="zh-CN" altLang="en-US" sz="1400" dirty="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向量空间模型</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05705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向量空间模型能把文本表示成由多维特征构成的向量空间中的点，从而通过计算向量之间的距离来判定文档和查询关键词之间的相似程度</a:t>
                </a:r>
                <a:endParaRPr lang="en-US" altLang="zh-CN" sz="1800" dirty="0">
                  <a:solidFill>
                    <a:srgbClr val="000000"/>
                  </a:solidFill>
                </a:endParaRPr>
              </a:p>
              <a:p>
                <a:r>
                  <a:rPr lang="zh-CN" altLang="zh-CN" sz="1800" dirty="0">
                    <a:solidFill>
                      <a:srgbClr val="000000"/>
                    </a:solidFill>
                  </a:rPr>
                  <a:t>对于任一文档</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𝑑</m:t>
                        </m:r>
                      </m:e>
                      <m:sub>
                        <m:r>
                          <a:rPr lang="en-US" altLang="zh-CN" sz="1800">
                            <a:solidFill>
                              <a:srgbClr val="000000"/>
                            </a:solidFill>
                            <a:latin typeface="Cambria Math" panose="02040503050406030204" pitchFamily="18" charset="0"/>
                          </a:rPr>
                          <m:t>𝑗</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oMath>
                </a14:m>
                <a:r>
                  <a:rPr lang="zh-CN" altLang="zh-CN" sz="1800" dirty="0">
                    <a:solidFill>
                      <a:srgbClr val="000000"/>
                    </a:solidFill>
                  </a:rPr>
                  <a:t>，</a:t>
                </a:r>
                <a14:m>
                  <m:oMath xmlns:m="http://schemas.openxmlformats.org/officeDocument/2006/math">
                    <m:r>
                      <a:rPr lang="zh-CN" altLang="zh-CN" sz="1800">
                        <a:solidFill>
                          <a:srgbClr val="000000"/>
                        </a:solidFill>
                        <a:latin typeface="Cambria Math" panose="02040503050406030204" pitchFamily="18" charset="0"/>
                      </a:rPr>
                      <m:t> </m:t>
                    </m:r>
                    <m:r>
                      <a:rPr lang="en-US" altLang="zh-CN" sz="1800">
                        <a:solidFill>
                          <a:srgbClr val="000000"/>
                        </a:solidFill>
                        <a:latin typeface="Cambria Math" panose="02040503050406030204" pitchFamily="18" charset="0"/>
                      </a:rPr>
                      <m:t>𝐷</m:t>
                    </m:r>
                  </m:oMath>
                </a14:m>
                <a:r>
                  <a:rPr lang="zh-CN" altLang="zh-CN" sz="1800" dirty="0">
                    <a:solidFill>
                      <a:srgbClr val="000000"/>
                    </a:solidFill>
                  </a:rPr>
                  <a:t>为文档数据集，可将其表示成如下</a:t>
                </a:r>
                <a14:m>
                  <m:oMath xmlns:m="http://schemas.openxmlformats.org/officeDocument/2006/math">
                    <m:r>
                      <a:rPr lang="en-US" altLang="zh-CN" sz="1800">
                        <a:solidFill>
                          <a:srgbClr val="000000"/>
                        </a:solidFill>
                        <a:latin typeface="Cambria Math" panose="02040503050406030204" pitchFamily="18" charset="0"/>
                      </a:rPr>
                      <m:t>𝑛</m:t>
                    </m:r>
                  </m:oMath>
                </a14:m>
                <a:r>
                  <a:rPr lang="zh-CN" altLang="zh-CN" sz="1800" dirty="0">
                    <a:solidFill>
                      <a:srgbClr val="000000"/>
                    </a:solidFill>
                  </a:rPr>
                  <a:t>维向量的形式：</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𝑑</m:t>
                        </m:r>
                      </m:e>
                      <m:sub>
                        <m:r>
                          <a:rPr lang="en-US" altLang="zh-CN" sz="1800">
                            <a:solidFill>
                              <a:srgbClr val="000000"/>
                            </a:solidFill>
                            <a:latin typeface="Cambria Math" panose="02040503050406030204" pitchFamily="18" charset="0"/>
                          </a:rPr>
                          <m:t>𝑗</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𝑤</m:t>
                        </m:r>
                      </m:e>
                      <m:sub>
                        <m:r>
                          <a:rPr lang="en-US" altLang="zh-CN" sz="1800">
                            <a:solidFill>
                              <a:srgbClr val="000000"/>
                            </a:solidFill>
                            <a:latin typeface="Cambria Math" panose="02040503050406030204" pitchFamily="18" charset="0"/>
                          </a:rPr>
                          <m:t>1</m:t>
                        </m:r>
                        <m:r>
                          <a:rPr lang="en-US" altLang="zh-CN" sz="1800">
                            <a:solidFill>
                              <a:srgbClr val="000000"/>
                            </a:solidFill>
                            <a:latin typeface="Cambria Math" panose="02040503050406030204" pitchFamily="18" charset="0"/>
                          </a:rPr>
                          <m:t>𝑗</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𝑤</m:t>
                        </m:r>
                      </m:e>
                      <m:sub>
                        <m:r>
                          <a:rPr lang="en-US" altLang="zh-CN" sz="1800">
                            <a:solidFill>
                              <a:srgbClr val="000000"/>
                            </a:solidFill>
                            <a:latin typeface="Cambria Math" panose="02040503050406030204" pitchFamily="18" charset="0"/>
                          </a:rPr>
                          <m:t>2</m:t>
                        </m:r>
                        <m:r>
                          <a:rPr lang="en-US" altLang="zh-CN" sz="1800">
                            <a:solidFill>
                              <a:srgbClr val="000000"/>
                            </a:solidFill>
                            <a:latin typeface="Cambria Math" panose="02040503050406030204" pitchFamily="18" charset="0"/>
                          </a:rPr>
                          <m:t>𝑗</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𝑤</m:t>
                        </m:r>
                      </m:e>
                      <m:sub>
                        <m:r>
                          <a:rPr lang="en-US" altLang="zh-CN" sz="1800">
                            <a:solidFill>
                              <a:srgbClr val="000000"/>
                            </a:solidFill>
                            <a:latin typeface="Cambria Math" panose="02040503050406030204" pitchFamily="18" charset="0"/>
                          </a:rPr>
                          <m:t>𝑛𝑗</m:t>
                        </m:r>
                      </m:sub>
                    </m:sSub>
                    <m:r>
                      <a:rPr lang="en-US" altLang="zh-CN" sz="1800">
                        <a:solidFill>
                          <a:srgbClr val="000000"/>
                        </a:solidFill>
                        <a:latin typeface="Cambria Math" panose="02040503050406030204" pitchFamily="18" charset="0"/>
                      </a:rPr>
                      <m:t>)</m:t>
                    </m:r>
                  </m:oMath>
                </a14:m>
                <a:r>
                  <a:rPr lang="zh-CN" altLang="zh-CN" sz="1800" dirty="0">
                    <a:solidFill>
                      <a:srgbClr val="000000"/>
                    </a:solidFill>
                  </a:rPr>
                  <a:t>。其中</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𝑤</m:t>
                        </m:r>
                      </m:e>
                      <m:sub>
                        <m:r>
                          <a:rPr lang="en-US" altLang="zh-CN" sz="1800">
                            <a:solidFill>
                              <a:srgbClr val="000000"/>
                            </a:solidFill>
                            <a:latin typeface="Cambria Math" panose="02040503050406030204" pitchFamily="18" charset="0"/>
                          </a:rPr>
                          <m:t>𝑡𝑗</m:t>
                        </m:r>
                      </m:sub>
                    </m:sSub>
                  </m:oMath>
                </a14:m>
                <a:r>
                  <a:rPr lang="zh-CN" altLang="zh-CN" sz="1800" dirty="0">
                    <a:solidFill>
                      <a:srgbClr val="000000"/>
                    </a:solidFill>
                  </a:rPr>
                  <a:t>为第</a:t>
                </a:r>
                <a14:m>
                  <m:oMath xmlns:m="http://schemas.openxmlformats.org/officeDocument/2006/math">
                    <m:r>
                      <a:rPr lang="en-US" altLang="zh-CN" sz="1800">
                        <a:solidFill>
                          <a:srgbClr val="000000"/>
                        </a:solidFill>
                        <a:latin typeface="Cambria Math" panose="02040503050406030204" pitchFamily="18" charset="0"/>
                      </a:rPr>
                      <m:t>𝑛</m:t>
                    </m:r>
                  </m:oMath>
                </a14:m>
                <a:r>
                  <a:rPr lang="zh-CN" altLang="zh-CN" sz="1800" dirty="0">
                    <a:solidFill>
                      <a:srgbClr val="000000"/>
                    </a:solidFill>
                  </a:rPr>
                  <a:t>个特征词在文档</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𝑑</m:t>
                        </m:r>
                      </m:e>
                      <m:sub>
                        <m:r>
                          <a:rPr lang="en-US" altLang="zh-CN" sz="1800">
                            <a:solidFill>
                              <a:srgbClr val="000000"/>
                            </a:solidFill>
                            <a:latin typeface="Cambria Math" panose="02040503050406030204" pitchFamily="18" charset="0"/>
                          </a:rPr>
                          <m:t>𝑗</m:t>
                        </m:r>
                      </m:sub>
                    </m:sSub>
                  </m:oMath>
                </a14:m>
                <a:r>
                  <a:rPr lang="zh-CN" altLang="zh-CN" sz="1800" dirty="0">
                    <a:solidFill>
                      <a:srgbClr val="000000"/>
                    </a:solidFill>
                  </a:rPr>
                  <a:t>中的权重，</a:t>
                </a:r>
                <a14:m>
                  <m:oMath xmlns:m="http://schemas.openxmlformats.org/officeDocument/2006/math">
                    <m:r>
                      <a:rPr lang="en-US" altLang="zh-CN" sz="1800">
                        <a:solidFill>
                          <a:srgbClr val="000000"/>
                        </a:solidFill>
                        <a:latin typeface="Cambria Math" panose="02040503050406030204" pitchFamily="18" charset="0"/>
                      </a:rPr>
                      <m:t>𝑛</m:t>
                    </m:r>
                  </m:oMath>
                </a14:m>
                <a:r>
                  <a:rPr lang="zh-CN" altLang="zh-CN" sz="1800" dirty="0">
                    <a:solidFill>
                      <a:srgbClr val="000000"/>
                    </a:solidFill>
                  </a:rPr>
                  <a:t>为文档</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𝑑</m:t>
                        </m:r>
                      </m:e>
                      <m:sub>
                        <m:r>
                          <a:rPr lang="en-US" altLang="zh-CN" sz="1800">
                            <a:solidFill>
                              <a:srgbClr val="000000"/>
                            </a:solidFill>
                            <a:latin typeface="Cambria Math" panose="02040503050406030204" pitchFamily="18" charset="0"/>
                          </a:rPr>
                          <m:t>𝑗</m:t>
                        </m:r>
                      </m:sub>
                    </m:sSub>
                  </m:oMath>
                </a14:m>
                <a:r>
                  <a:rPr lang="zh-CN" altLang="zh-CN" sz="1800" dirty="0">
                    <a:solidFill>
                      <a:srgbClr val="000000"/>
                    </a:solidFill>
                  </a:rPr>
                  <a:t>的总特征词数。则此时文档数据集</a:t>
                </a:r>
                <a14:m>
                  <m:oMath xmlns:m="http://schemas.openxmlformats.org/officeDocument/2006/math">
                    <m:r>
                      <a:rPr lang="en-US" altLang="zh-CN" sz="1800">
                        <a:solidFill>
                          <a:srgbClr val="000000"/>
                        </a:solidFill>
                        <a:latin typeface="Cambria Math" panose="02040503050406030204" pitchFamily="18" charset="0"/>
                      </a:rPr>
                      <m:t>𝐷</m:t>
                    </m:r>
                  </m:oMath>
                </a14:m>
                <a:r>
                  <a:rPr lang="zh-CN" altLang="zh-CN" sz="1800" dirty="0">
                    <a:solidFill>
                      <a:srgbClr val="000000"/>
                    </a:solidFill>
                  </a:rPr>
                  <a:t>可以看做</a:t>
                </a:r>
                <a14:m>
                  <m:oMath xmlns:m="http://schemas.openxmlformats.org/officeDocument/2006/math">
                    <m:r>
                      <a:rPr lang="en-US" altLang="zh-CN" sz="1800">
                        <a:solidFill>
                          <a:srgbClr val="000000"/>
                        </a:solidFill>
                        <a:latin typeface="Cambria Math" panose="02040503050406030204" pitchFamily="18" charset="0"/>
                      </a:rPr>
                      <m:t>𝑛</m:t>
                    </m:r>
                  </m:oMath>
                </a14:m>
                <a:r>
                  <a:rPr lang="zh-CN" altLang="zh-CN" sz="1800" dirty="0">
                    <a:solidFill>
                      <a:srgbClr val="000000"/>
                    </a:solidFill>
                  </a:rPr>
                  <a:t>维空间下的一定数量的向量集合，</a:t>
                </a:r>
                <a:r>
                  <a:rPr lang="en-US" altLang="zh-CN" sz="1800" dirty="0">
                    <a:solidFill>
                      <a:srgbClr val="000000"/>
                    </a:solidFill>
                  </a:rPr>
                  <a:t>TF-IDF</a:t>
                </a:r>
                <a:r>
                  <a:rPr lang="zh-CN" altLang="zh-CN" sz="1800" dirty="0">
                    <a:solidFill>
                      <a:srgbClr val="000000"/>
                    </a:solidFill>
                  </a:rPr>
                  <a:t>值也常常被选作为特征词的权重。而文档之间的相似度指两个文档内容相关程度的大小，当文档以向量来表示时，则可以使用文档內积或夹角余弦值来表示，两者夹角越小说明相似度越高</a:t>
                </a:r>
                <a:endParaRPr lang="en-US" altLang="zh-CN" sz="1800" dirty="0">
                  <a:solidFill>
                    <a:srgbClr val="000000"/>
                  </a:solidFill>
                </a:endParaRPr>
              </a:p>
              <a:p>
                <a:r>
                  <a:rPr lang="zh-CN" altLang="zh-CN" sz="1800" dirty="0">
                    <a:solidFill>
                      <a:srgbClr val="000000"/>
                    </a:solidFill>
                  </a:rPr>
                  <a:t>用</a:t>
                </a:r>
                <a:r>
                  <a:rPr lang="en-US" altLang="zh-CN" sz="1800" dirty="0">
                    <a:solidFill>
                      <a:srgbClr val="000000"/>
                    </a:solidFill>
                  </a:rPr>
                  <a:t>VSM</a:t>
                </a:r>
                <a:r>
                  <a:rPr lang="zh-CN" altLang="zh-CN" sz="1800" dirty="0">
                    <a:solidFill>
                      <a:srgbClr val="000000"/>
                    </a:solidFill>
                  </a:rPr>
                  <a:t>将文档表示成向量形式后，在基于向量的文本相似度计算中，常用的相似度计算方案有内积、</a:t>
                </a:r>
                <a:r>
                  <a:rPr lang="en-US" altLang="zh-CN" sz="1800" dirty="0">
                    <a:solidFill>
                      <a:srgbClr val="000000"/>
                    </a:solidFill>
                  </a:rPr>
                  <a:t>Dice</a:t>
                </a:r>
                <a:r>
                  <a:rPr lang="zh-CN" altLang="zh-CN" sz="1800" dirty="0">
                    <a:solidFill>
                      <a:srgbClr val="000000"/>
                    </a:solidFill>
                  </a:rPr>
                  <a:t>系数、</a:t>
                </a:r>
                <a:r>
                  <a:rPr lang="en-US" altLang="zh-CN" sz="1800" dirty="0" err="1">
                    <a:solidFill>
                      <a:srgbClr val="000000"/>
                    </a:solidFill>
                  </a:rPr>
                  <a:t>Jaccard</a:t>
                </a:r>
                <a:r>
                  <a:rPr lang="zh-CN" altLang="zh-CN" sz="1800" dirty="0">
                    <a:solidFill>
                      <a:srgbClr val="000000"/>
                    </a:solidFill>
                  </a:rPr>
                  <a:t>系数和夹角余弦值</a:t>
                </a:r>
                <a:endParaRPr lang="en-US"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057055"/>
              </a:xfrm>
              <a:prstGeom prst="rect">
                <a:avLst/>
              </a:prstGeom>
              <a:blipFill rotWithShape="1">
                <a:blip r:embed="rId2"/>
                <a:stretch>
                  <a:fillRect l="-530" t="-996" r="-606" b="-219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向量空间模型</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575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a:solidFill>
                  <a:srgbClr val="000000"/>
                </a:solidFill>
              </a:rPr>
              <a:t>VSM</a:t>
            </a:r>
            <a:r>
              <a:rPr lang="zh-CN" altLang="en-US" sz="1800" dirty="0">
                <a:solidFill>
                  <a:srgbClr val="000000"/>
                </a:solidFill>
              </a:rPr>
              <a:t>在文本检索处理中所具有的优势主要表现在以下几个</a:t>
            </a:r>
            <a:r>
              <a:rPr lang="zh-CN" altLang="en-US" sz="1800" dirty="0" smtClean="0">
                <a:solidFill>
                  <a:srgbClr val="000000"/>
                </a:solidFill>
              </a:rPr>
              <a:t>方面</a:t>
            </a:r>
            <a:endParaRPr lang="en-US" altLang="zh-CN" sz="1800" dirty="0">
              <a:solidFill>
                <a:srgbClr val="000000"/>
              </a:solidFill>
            </a:endParaRPr>
          </a:p>
          <a:p>
            <a:pPr lvl="1"/>
            <a:r>
              <a:rPr lang="zh-CN" altLang="en-US" sz="1400" dirty="0" smtClean="0">
                <a:solidFill>
                  <a:srgbClr val="000000"/>
                </a:solidFill>
              </a:rPr>
              <a:t>对</a:t>
            </a:r>
            <a:r>
              <a:rPr lang="zh-CN" altLang="en-US" sz="1400" dirty="0">
                <a:solidFill>
                  <a:srgbClr val="000000"/>
                </a:solidFill>
              </a:rPr>
              <a:t>特征词的权重计算进行了改进，权重的计算通过对文本特征项的出现频次统计实现</a:t>
            </a:r>
            <a:r>
              <a:rPr lang="en-US" altLang="zh-CN" sz="1400" dirty="0">
                <a:solidFill>
                  <a:srgbClr val="000000"/>
                </a:solidFill>
              </a:rPr>
              <a:t>(TF-IDF</a:t>
            </a:r>
            <a:r>
              <a:rPr lang="zh-CN" altLang="en-US" sz="1400" dirty="0">
                <a:solidFill>
                  <a:srgbClr val="000000"/>
                </a:solidFill>
              </a:rPr>
              <a:t>值</a:t>
            </a:r>
            <a:r>
              <a:rPr lang="en-US" altLang="zh-CN" sz="1400" dirty="0">
                <a:solidFill>
                  <a:srgbClr val="000000"/>
                </a:solidFill>
              </a:rPr>
              <a:t>)</a:t>
            </a:r>
            <a:r>
              <a:rPr lang="zh-CN" altLang="en-US" sz="1400" dirty="0">
                <a:solidFill>
                  <a:srgbClr val="000000"/>
                </a:solidFill>
              </a:rPr>
              <a:t>，使问题的复杂性大为降低，改进了检索</a:t>
            </a:r>
            <a:r>
              <a:rPr lang="zh-CN" altLang="en-US" sz="1400" dirty="0" smtClean="0">
                <a:solidFill>
                  <a:srgbClr val="000000"/>
                </a:solidFill>
              </a:rPr>
              <a:t>效果</a:t>
            </a:r>
            <a:endParaRPr lang="en-US" altLang="zh-CN" sz="1400" dirty="0" smtClean="0">
              <a:solidFill>
                <a:srgbClr val="000000"/>
              </a:solidFill>
            </a:endParaRPr>
          </a:p>
          <a:p>
            <a:pPr lvl="1"/>
            <a:r>
              <a:rPr lang="zh-CN" altLang="en-US" sz="1400" dirty="0" smtClean="0">
                <a:solidFill>
                  <a:srgbClr val="000000"/>
                </a:solidFill>
              </a:rPr>
              <a:t>将</a:t>
            </a:r>
            <a:r>
              <a:rPr lang="zh-CN" altLang="en-US" sz="1400" dirty="0">
                <a:solidFill>
                  <a:srgbClr val="000000"/>
                </a:solidFill>
              </a:rPr>
              <a:t>文档简化为特征词及其权重集合的向量表示，对文档内容处理简化为</a:t>
            </a:r>
            <a:r>
              <a:rPr lang="en-US" altLang="zh-CN" sz="1400" dirty="0">
                <a:solidFill>
                  <a:srgbClr val="000000"/>
                </a:solidFill>
              </a:rPr>
              <a:t>VSM</a:t>
            </a:r>
            <a:r>
              <a:rPr lang="zh-CN" altLang="en-US" sz="1400" dirty="0">
                <a:solidFill>
                  <a:srgbClr val="000000"/>
                </a:solidFill>
              </a:rPr>
              <a:t>中向量</a:t>
            </a:r>
            <a:r>
              <a:rPr lang="zh-CN" altLang="en-US" sz="1400" dirty="0" smtClean="0">
                <a:solidFill>
                  <a:srgbClr val="000000"/>
                </a:solidFill>
              </a:rPr>
              <a:t>运算</a:t>
            </a:r>
            <a:endParaRPr lang="en-US" altLang="zh-CN" sz="1400" dirty="0" smtClean="0">
              <a:solidFill>
                <a:srgbClr val="000000"/>
              </a:solidFill>
            </a:endParaRPr>
          </a:p>
          <a:p>
            <a:pPr lvl="1"/>
            <a:r>
              <a:rPr lang="zh-CN" altLang="en-US" sz="1400" dirty="0" smtClean="0">
                <a:solidFill>
                  <a:srgbClr val="000000"/>
                </a:solidFill>
              </a:rPr>
              <a:t>根据</a:t>
            </a:r>
            <a:r>
              <a:rPr lang="zh-CN" altLang="en-US" sz="1400" dirty="0">
                <a:solidFill>
                  <a:srgbClr val="000000"/>
                </a:solidFill>
              </a:rPr>
              <a:t>文档和查询之间的相似度对检索结果进行排序，使对检索结果数量的控制与调整具有相当的弹性与自由度，有效地提高了检索效率</a:t>
            </a:r>
            <a:endParaRPr lang="en-US" altLang="zh-CN" sz="1400" dirty="0">
              <a:solidFill>
                <a:srgbClr val="000000"/>
              </a:solidFill>
            </a:endParaRPr>
          </a:p>
        </p:txBody>
      </p:sp>
      <p:grpSp>
        <p:nvGrpSpPr>
          <p:cNvPr id="13" name="组合 12"/>
          <p:cNvGrpSpPr/>
          <p:nvPr/>
        </p:nvGrpSpPr>
        <p:grpSpPr>
          <a:xfrm>
            <a:off x="2974463" y="2684583"/>
            <a:ext cx="2552077" cy="1852485"/>
            <a:chOff x="-25411" y="0"/>
            <a:chExt cx="3078287" cy="2636974"/>
          </a:xfrm>
        </p:grpSpPr>
        <p:sp>
          <p:nvSpPr>
            <p:cNvPr id="14" name="文本框 2"/>
            <p:cNvSpPr txBox="1">
              <a:spLocks noChangeArrowheads="1"/>
            </p:cNvSpPr>
            <p:nvPr/>
          </p:nvSpPr>
          <p:spPr bwMode="auto">
            <a:xfrm>
              <a:off x="1209675" y="0"/>
              <a:ext cx="400684" cy="368998"/>
            </a:xfrm>
            <a:prstGeom prst="rect">
              <a:avLst/>
            </a:prstGeom>
            <a:solidFill>
              <a:srgbClr val="FFFFFF"/>
            </a:solidFill>
            <a:ln w="9525">
              <a:noFill/>
              <a:miter lim="800000"/>
            </a:ln>
          </p:spPr>
          <p:txBody>
            <a:bodyPr rot="0" vert="horz" wrap="square" lIns="91440" tIns="45720" rIns="91440" bIns="45720" anchor="t" anchorCtr="0">
              <a:spAutoFit/>
            </a:bodyPr>
            <a:lstStyle/>
            <a:p>
              <a:pPr algn="just">
                <a:spcAft>
                  <a:spcPts val="0"/>
                </a:spcAft>
              </a:pPr>
              <a:r>
                <a:rPr lang="en-US" sz="1050" i="1" kern="100">
                  <a:effectLst/>
                  <a:latin typeface="Times New Roman" panose="02020603050405020304" pitchFamily="18" charset="0"/>
                  <a:ea typeface="宋体" panose="02010600030101010101" pitchFamily="2" charset="-122"/>
                  <a:cs typeface="Times New Roman" panose="02020603050405020304" pitchFamily="18" charset="0"/>
                </a:rPr>
                <a:t>T</a:t>
              </a:r>
              <a:r>
                <a:rPr lang="en-US" sz="1050" i="1" kern="100" baseline="-250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15" name="文本框 2"/>
            <p:cNvSpPr txBox="1">
              <a:spLocks noChangeArrowheads="1"/>
            </p:cNvSpPr>
            <p:nvPr/>
          </p:nvSpPr>
          <p:spPr bwMode="auto">
            <a:xfrm>
              <a:off x="2652192" y="1188512"/>
              <a:ext cx="400684" cy="368998"/>
            </a:xfrm>
            <a:prstGeom prst="rect">
              <a:avLst/>
            </a:prstGeom>
            <a:solidFill>
              <a:srgbClr val="FFFFFF"/>
            </a:solidFill>
            <a:ln w="9525">
              <a:noFill/>
              <a:miter lim="800000"/>
            </a:ln>
          </p:spPr>
          <p:txBody>
            <a:bodyPr rot="0" vert="horz" wrap="square" lIns="91440" tIns="45720" rIns="91440" bIns="45720" anchor="t" anchorCtr="0">
              <a:spAutoFit/>
            </a:bodyPr>
            <a:lstStyle/>
            <a:p>
              <a:pPr algn="just">
                <a:spcAft>
                  <a:spcPts val="0"/>
                </a:spcAft>
              </a:pPr>
              <a:r>
                <a:rPr lang="en-US" sz="1050" i="1" kern="100">
                  <a:effectLst/>
                  <a:latin typeface="Times New Roman" panose="02020603050405020304" pitchFamily="18" charset="0"/>
                  <a:ea typeface="宋体" panose="02010600030101010101" pitchFamily="2" charset="-122"/>
                  <a:cs typeface="Times New Roman" panose="02020603050405020304" pitchFamily="18" charset="0"/>
                </a:rPr>
                <a:t>T</a:t>
              </a:r>
              <a:r>
                <a:rPr lang="en-US" sz="1050" i="1" kern="100" baseline="-250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16" name="文本框 2"/>
            <p:cNvSpPr txBox="1">
              <a:spLocks noChangeArrowheads="1"/>
            </p:cNvSpPr>
            <p:nvPr/>
          </p:nvSpPr>
          <p:spPr bwMode="auto">
            <a:xfrm>
              <a:off x="866775" y="1990725"/>
              <a:ext cx="400684" cy="368998"/>
            </a:xfrm>
            <a:prstGeom prst="rect">
              <a:avLst/>
            </a:prstGeom>
            <a:solidFill>
              <a:srgbClr val="FFFFFF"/>
            </a:solidFill>
            <a:ln w="9525">
              <a:noFill/>
              <a:miter lim="800000"/>
            </a:ln>
          </p:spPr>
          <p:txBody>
            <a:bodyPr rot="0" vert="horz" wrap="square" lIns="91440" tIns="45720" rIns="91440" bIns="45720" anchor="t" anchorCtr="0">
              <a:spAutoFit/>
            </a:bodyPr>
            <a:lstStyle/>
            <a:p>
              <a:pPr algn="just">
                <a:spcAft>
                  <a:spcPts val="0"/>
                </a:spcAft>
              </a:pPr>
              <a:r>
                <a:rPr lang="en-US" sz="1050" i="1" kern="100">
                  <a:effectLst/>
                  <a:latin typeface="Times New Roman" panose="02020603050405020304" pitchFamily="18" charset="0"/>
                  <a:ea typeface="宋体" panose="02010600030101010101" pitchFamily="2" charset="-122"/>
                  <a:cs typeface="Times New Roman" panose="02020603050405020304" pitchFamily="18" charset="0"/>
                </a:rPr>
                <a:t>D</a:t>
              </a:r>
              <a:r>
                <a:rPr lang="en-US" sz="1050" i="1" kern="100" baseline="-250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17" name="文本框 2"/>
            <p:cNvSpPr txBox="1">
              <a:spLocks noChangeArrowheads="1"/>
            </p:cNvSpPr>
            <p:nvPr/>
          </p:nvSpPr>
          <p:spPr bwMode="auto">
            <a:xfrm>
              <a:off x="923925" y="533400"/>
              <a:ext cx="400684" cy="368998"/>
            </a:xfrm>
            <a:prstGeom prst="rect">
              <a:avLst/>
            </a:prstGeom>
            <a:solidFill>
              <a:srgbClr val="FFFFFF"/>
            </a:solidFill>
            <a:ln w="9525">
              <a:noFill/>
              <a:miter lim="800000"/>
            </a:ln>
          </p:spPr>
          <p:txBody>
            <a:bodyPr rot="0" vert="horz" wrap="square" lIns="91440" tIns="45720" rIns="91440" bIns="45720" anchor="t" anchorCtr="0">
              <a:spAutoFit/>
            </a:bodyPr>
            <a:lstStyle/>
            <a:p>
              <a:pPr algn="just">
                <a:spcAft>
                  <a:spcPts val="0"/>
                </a:spcAft>
              </a:pPr>
              <a:r>
                <a:rPr lang="en-US" sz="1050" i="1" kern="100">
                  <a:effectLst/>
                  <a:latin typeface="Times New Roman" panose="02020603050405020304" pitchFamily="18" charset="0"/>
                  <a:ea typeface="宋体" panose="02010600030101010101" pitchFamily="2" charset="-122"/>
                  <a:cs typeface="Times New Roman" panose="02020603050405020304" pitchFamily="18" charset="0"/>
                </a:rPr>
                <a:t>D</a:t>
              </a:r>
              <a:r>
                <a:rPr lang="en-US" sz="1050" i="1" kern="100" baseline="-250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18" name="文本框 2"/>
            <p:cNvSpPr txBox="1">
              <a:spLocks noChangeArrowheads="1"/>
            </p:cNvSpPr>
            <p:nvPr/>
          </p:nvSpPr>
          <p:spPr bwMode="auto">
            <a:xfrm>
              <a:off x="-25411" y="2245803"/>
              <a:ext cx="400684" cy="368998"/>
            </a:xfrm>
            <a:prstGeom prst="rect">
              <a:avLst/>
            </a:prstGeom>
            <a:solidFill>
              <a:srgbClr val="FFFFFF"/>
            </a:solidFill>
            <a:ln w="9525">
              <a:noFill/>
              <a:miter lim="800000"/>
            </a:ln>
          </p:spPr>
          <p:txBody>
            <a:bodyPr rot="0" vert="horz" wrap="square" lIns="91440" tIns="45720" rIns="91440" bIns="45720" anchor="t" anchorCtr="0">
              <a:spAutoFit/>
            </a:bodyPr>
            <a:lstStyle/>
            <a:p>
              <a:pPr algn="just">
                <a:spcAft>
                  <a:spcPts val="0"/>
                </a:spcAft>
              </a:pPr>
              <a:r>
                <a:rPr lang="en-US" sz="1050" i="1" kern="100">
                  <a:effectLst/>
                  <a:latin typeface="Times New Roman" panose="02020603050405020304" pitchFamily="18" charset="0"/>
                  <a:ea typeface="宋体" panose="02010600030101010101" pitchFamily="2" charset="-122"/>
                  <a:cs typeface="Times New Roman" panose="02020603050405020304" pitchFamily="18" charset="0"/>
                </a:rPr>
                <a:t>T</a:t>
              </a:r>
              <a:r>
                <a:rPr lang="en-US" sz="1050" i="1" kern="100" baseline="-250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cxnSp>
          <p:nvCxnSpPr>
            <p:cNvPr id="19" name="直接箭头连接符 18"/>
            <p:cNvCxnSpPr/>
            <p:nvPr/>
          </p:nvCxnSpPr>
          <p:spPr>
            <a:xfrm>
              <a:off x="1209675" y="1495425"/>
              <a:ext cx="18002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p:cNvCxnSpPr/>
            <p:nvPr/>
          </p:nvCxnSpPr>
          <p:spPr>
            <a:xfrm flipV="1">
              <a:off x="1209675" y="0"/>
              <a:ext cx="0" cy="14954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p:cNvCxnSpPr/>
            <p:nvPr/>
          </p:nvCxnSpPr>
          <p:spPr>
            <a:xfrm flipH="1">
              <a:off x="57150" y="1495425"/>
              <a:ext cx="1152525" cy="11415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flipH="1">
              <a:off x="809625" y="1495425"/>
              <a:ext cx="400050" cy="790575"/>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23" name="直接箭头连接符 22"/>
            <p:cNvCxnSpPr/>
            <p:nvPr/>
          </p:nvCxnSpPr>
          <p:spPr>
            <a:xfrm flipH="1" flipV="1">
              <a:off x="904875" y="466725"/>
              <a:ext cx="304800" cy="1038225"/>
            </a:xfrm>
            <a:prstGeom prst="straightConnector1">
              <a:avLst/>
            </a:prstGeom>
            <a:ln>
              <a:solidFill>
                <a:schemeClr val="accent1">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4" name="直接连接符 23"/>
            <p:cNvCxnSpPr/>
            <p:nvPr/>
          </p:nvCxnSpPr>
          <p:spPr>
            <a:xfrm>
              <a:off x="923925" y="466725"/>
              <a:ext cx="0" cy="14859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923925" y="1495425"/>
              <a:ext cx="466725" cy="4572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62000" y="1952625"/>
              <a:ext cx="16192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809625" y="2286000"/>
              <a:ext cx="0" cy="26606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90500" y="2543175"/>
              <a:ext cx="61912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809625" y="1543050"/>
              <a:ext cx="1019175" cy="99837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向量空间模型</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575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向量空间模型理论也存在着一定的缺陷，主要包括以下几个</a:t>
            </a:r>
            <a:r>
              <a:rPr lang="zh-CN" altLang="en-US" sz="1800" dirty="0" smtClean="0">
                <a:solidFill>
                  <a:srgbClr val="000000"/>
                </a:solidFill>
              </a:rPr>
              <a:t>方面</a:t>
            </a:r>
            <a:endParaRPr lang="en-US" altLang="zh-CN" sz="1800" dirty="0">
              <a:solidFill>
                <a:srgbClr val="000000"/>
              </a:solidFill>
            </a:endParaRPr>
          </a:p>
          <a:p>
            <a:pPr lvl="1"/>
            <a:r>
              <a:rPr lang="zh-CN" altLang="en-US" sz="1400" dirty="0" smtClean="0">
                <a:solidFill>
                  <a:srgbClr val="000000"/>
                </a:solidFill>
              </a:rPr>
              <a:t>各</a:t>
            </a:r>
            <a:r>
              <a:rPr lang="zh-CN" altLang="en-US" sz="1400" dirty="0">
                <a:solidFill>
                  <a:srgbClr val="000000"/>
                </a:solidFill>
              </a:rPr>
              <a:t>特征词之间的关系做了相互独立的前提假定，并且没有考虑词的顺序，这会失掉大量的文本结构信息，降低了语义的</a:t>
            </a:r>
            <a:r>
              <a:rPr lang="zh-CN" altLang="en-US" sz="1400" dirty="0" smtClean="0">
                <a:solidFill>
                  <a:srgbClr val="000000"/>
                </a:solidFill>
              </a:rPr>
              <a:t>准确性</a:t>
            </a:r>
            <a:endParaRPr lang="en-US" altLang="zh-CN" sz="1400" dirty="0" smtClean="0">
              <a:solidFill>
                <a:srgbClr val="000000"/>
              </a:solidFill>
            </a:endParaRPr>
          </a:p>
          <a:p>
            <a:pPr lvl="1"/>
            <a:r>
              <a:rPr lang="zh-CN" altLang="en-US" sz="1400" dirty="0" smtClean="0">
                <a:solidFill>
                  <a:srgbClr val="000000"/>
                </a:solidFill>
              </a:rPr>
              <a:t>相似度</a:t>
            </a:r>
            <a:r>
              <a:rPr lang="zh-CN" altLang="en-US" sz="1400" dirty="0">
                <a:solidFill>
                  <a:srgbClr val="000000"/>
                </a:solidFill>
              </a:rPr>
              <a:t>的计算量较大，当有新文档加入时， 必须重新计算特征词的</a:t>
            </a:r>
            <a:r>
              <a:rPr lang="zh-CN" altLang="en-US" sz="1400" dirty="0" smtClean="0">
                <a:solidFill>
                  <a:srgbClr val="000000"/>
                </a:solidFill>
              </a:rPr>
              <a:t>权重</a:t>
            </a:r>
            <a:endParaRPr lang="en-US" altLang="zh-CN" sz="1400" dirty="0" smtClean="0">
              <a:solidFill>
                <a:srgbClr val="000000"/>
              </a:solidFill>
            </a:endParaRPr>
          </a:p>
          <a:p>
            <a:pPr lvl="1"/>
            <a:r>
              <a:rPr lang="zh-CN" altLang="en-US" sz="1400" dirty="0" smtClean="0">
                <a:solidFill>
                  <a:srgbClr val="000000"/>
                </a:solidFill>
              </a:rPr>
              <a:t>在</a:t>
            </a:r>
            <a:r>
              <a:rPr lang="zh-CN" altLang="en-US" sz="1400" dirty="0">
                <a:solidFill>
                  <a:srgbClr val="000000"/>
                </a:solidFill>
              </a:rPr>
              <a:t>特征词权重的计算中，只考虑其出现次数等统计信息</a:t>
            </a:r>
            <a:r>
              <a:rPr lang="en-US" altLang="zh-CN" sz="1400" dirty="0">
                <a:solidFill>
                  <a:srgbClr val="000000"/>
                </a:solidFill>
              </a:rPr>
              <a:t>(</a:t>
            </a:r>
            <a:r>
              <a:rPr lang="zh-CN" altLang="en-US" sz="1400" dirty="0">
                <a:solidFill>
                  <a:srgbClr val="000000"/>
                </a:solidFill>
              </a:rPr>
              <a:t>如</a:t>
            </a:r>
            <a:r>
              <a:rPr lang="en-US" altLang="zh-CN" sz="1400" dirty="0">
                <a:solidFill>
                  <a:srgbClr val="000000"/>
                </a:solidFill>
              </a:rPr>
              <a:t>TF-IDF</a:t>
            </a:r>
            <a:r>
              <a:rPr lang="zh-CN" altLang="en-US" sz="1400" dirty="0">
                <a:solidFill>
                  <a:srgbClr val="000000"/>
                </a:solidFill>
              </a:rPr>
              <a:t>算法</a:t>
            </a:r>
            <a:r>
              <a:rPr lang="en-US" altLang="zh-CN" sz="1400" dirty="0">
                <a:solidFill>
                  <a:srgbClr val="000000"/>
                </a:solidFill>
              </a:rPr>
              <a:t>)</a:t>
            </a:r>
            <a:r>
              <a:rPr lang="zh-CN" altLang="en-US" sz="1400" dirty="0">
                <a:solidFill>
                  <a:srgbClr val="000000"/>
                </a:solidFill>
              </a:rPr>
              <a:t>，而以该信息来反映特征词的重要性，不免全面</a:t>
            </a:r>
            <a:endParaRPr lang="en-US" altLang="zh-CN" sz="1000" dirty="0">
              <a:solidFill>
                <a:srgbClr val="00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095430"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词法分析</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词法分析包括分词、词性标注、命名实体识别和词义消歧。其中命名实体识别是识别句子中的人名、地点、时间、产品名称和机构名称等命名实体，每个命名实体都是由一个或多个词语构成。词义消歧是根据句子上下文语境来判断某个词语的真实意思</a:t>
            </a:r>
            <a:endParaRPr lang="en-US" altLang="zh-CN" sz="1800" dirty="0" smtClean="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文本分词</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93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中文文本分词主要分为基于词典的分词方法、基于统计的分词方法和基于规则的分词方法</a:t>
            </a:r>
            <a:endParaRPr lang="en-US" altLang="zh-CN" sz="1800" dirty="0" smtClean="0">
              <a:solidFill>
                <a:srgbClr val="000000"/>
              </a:solidFill>
            </a:endParaRPr>
          </a:p>
          <a:p>
            <a:r>
              <a:rPr lang="zh-CN" altLang="en-US" sz="1800" dirty="0" smtClean="0">
                <a:solidFill>
                  <a:srgbClr val="000000"/>
                </a:solidFill>
              </a:rPr>
              <a:t>基于词典的分词方法</a:t>
            </a:r>
            <a:endParaRPr lang="en-US" altLang="zh-CN" sz="1800" dirty="0" smtClean="0">
              <a:solidFill>
                <a:srgbClr val="000000"/>
              </a:solidFill>
            </a:endParaRPr>
          </a:p>
          <a:p>
            <a:pPr lvl="1"/>
            <a:r>
              <a:rPr lang="zh-CN" altLang="en-US" sz="1400" dirty="0" smtClean="0">
                <a:solidFill>
                  <a:srgbClr val="000000"/>
                </a:solidFill>
              </a:rPr>
              <a:t>最大匹配法、最小分词方法</a:t>
            </a:r>
            <a:endParaRPr lang="en-US" altLang="zh-CN" sz="1400" dirty="0" smtClean="0">
              <a:solidFill>
                <a:srgbClr val="000000"/>
              </a:solidFill>
            </a:endParaRPr>
          </a:p>
          <a:p>
            <a:pPr lvl="1"/>
            <a:r>
              <a:rPr lang="zh-CN" altLang="en-US" sz="1400" dirty="0" smtClean="0">
                <a:solidFill>
                  <a:srgbClr val="000000"/>
                </a:solidFill>
              </a:rPr>
              <a:t>简单，分词效率高，但难以适应开放的大规模文本的分词处理</a:t>
            </a:r>
            <a:endParaRPr lang="en-US" altLang="zh-CN" sz="1400" dirty="0" smtClean="0">
              <a:solidFill>
                <a:srgbClr val="000000"/>
              </a:solidFill>
            </a:endParaRPr>
          </a:p>
          <a:p>
            <a:r>
              <a:rPr lang="zh-CN" altLang="en-US" sz="1800" dirty="0" smtClean="0">
                <a:solidFill>
                  <a:srgbClr val="000000"/>
                </a:solidFill>
              </a:rPr>
              <a:t>基于统计的分词</a:t>
            </a:r>
            <a:endParaRPr lang="en-US" altLang="zh-CN" sz="1800" dirty="0" smtClean="0">
              <a:solidFill>
                <a:srgbClr val="000000"/>
              </a:solidFill>
            </a:endParaRPr>
          </a:p>
          <a:p>
            <a:pPr lvl="1"/>
            <a:r>
              <a:rPr lang="zh-CN" altLang="en-US" sz="1400" dirty="0" smtClean="0">
                <a:solidFill>
                  <a:srgbClr val="000000"/>
                </a:solidFill>
              </a:rPr>
              <a:t>实用性好</a:t>
            </a:r>
            <a:endParaRPr lang="en-US" altLang="zh-CN" sz="1400" dirty="0" smtClean="0">
              <a:solidFill>
                <a:srgbClr val="000000"/>
              </a:solidFill>
            </a:endParaRPr>
          </a:p>
          <a:p>
            <a:r>
              <a:rPr lang="zh-CN" altLang="en-US" sz="1800" dirty="0" smtClean="0">
                <a:solidFill>
                  <a:srgbClr val="000000"/>
                </a:solidFill>
              </a:rPr>
              <a:t>基于规则的分词</a:t>
            </a:r>
            <a:endParaRPr lang="en-US" altLang="zh-CN" sz="1800" dirty="0" smtClean="0">
              <a:solidFill>
                <a:srgbClr val="000000"/>
              </a:solidFill>
            </a:endParaRPr>
          </a:p>
          <a:p>
            <a:pPr lvl="1"/>
            <a:r>
              <a:rPr lang="zh-CN" altLang="en-US" sz="1400" dirty="0">
                <a:solidFill>
                  <a:srgbClr val="000000"/>
                </a:solidFill>
              </a:rPr>
              <a:t>较</a:t>
            </a:r>
            <a:r>
              <a:rPr lang="zh-CN" altLang="en-US" sz="1400" dirty="0" smtClean="0">
                <a:solidFill>
                  <a:srgbClr val="000000"/>
                </a:solidFill>
              </a:rPr>
              <a:t>难，还在试验阶段</a:t>
            </a:r>
            <a:endParaRPr lang="en-US" altLang="zh-CN" sz="1400" dirty="0" smtClean="0">
              <a:solidFill>
                <a:srgbClr val="000000"/>
              </a:solidFill>
            </a:endParaRPr>
          </a:p>
          <a:p>
            <a:endParaRPr lang="zh-CN" altLang="zh-CN" sz="1400" dirty="0">
              <a:solidFill>
                <a:srgbClr val="00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文本分词</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437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常用的中文分词系统</a:t>
            </a:r>
            <a:endParaRPr lang="en-US" altLang="zh-CN" sz="1800" dirty="0" smtClean="0">
              <a:solidFill>
                <a:srgbClr val="000000"/>
              </a:solidFill>
            </a:endParaRPr>
          </a:p>
          <a:p>
            <a:pPr lvl="1"/>
            <a:r>
              <a:rPr lang="en-US" altLang="zh-CN" sz="1400" dirty="0" smtClean="0">
                <a:solidFill>
                  <a:srgbClr val="000000"/>
                </a:solidFill>
              </a:rPr>
              <a:t>SCWS-</a:t>
            </a:r>
            <a:r>
              <a:rPr lang="zh-CN" altLang="en-US" sz="1400" dirty="0" smtClean="0">
                <a:solidFill>
                  <a:srgbClr val="000000"/>
                </a:solidFill>
              </a:rPr>
              <a:t>简单中文分词系统</a:t>
            </a:r>
            <a:endParaRPr lang="en-US" altLang="zh-CN" sz="1400" dirty="0" smtClean="0">
              <a:solidFill>
                <a:srgbClr val="000000"/>
              </a:solidFill>
            </a:endParaRPr>
          </a:p>
          <a:p>
            <a:pPr lvl="1"/>
            <a:r>
              <a:rPr lang="en-US" altLang="zh-CN" sz="1400" dirty="0" smtClean="0">
                <a:solidFill>
                  <a:srgbClr val="000000"/>
                </a:solidFill>
              </a:rPr>
              <a:t>IK Analyzer</a:t>
            </a:r>
          </a:p>
          <a:p>
            <a:pPr lvl="1"/>
            <a:r>
              <a:rPr lang="en-US" altLang="zh-CN" sz="1400" dirty="0" smtClean="0">
                <a:solidFill>
                  <a:srgbClr val="000000"/>
                </a:solidFill>
              </a:rPr>
              <a:t>ICCTCLAS</a:t>
            </a:r>
          </a:p>
          <a:p>
            <a:pPr lvl="1"/>
            <a:r>
              <a:rPr lang="zh-CN" altLang="en-US" sz="1400" dirty="0" smtClean="0">
                <a:solidFill>
                  <a:srgbClr val="000000"/>
                </a:solidFill>
              </a:rPr>
              <a:t>结巴分词</a:t>
            </a:r>
            <a:endParaRPr lang="en-US" altLang="zh-CN" sz="1400" dirty="0" smtClean="0">
              <a:solidFill>
                <a:srgbClr val="000000"/>
              </a:solidFill>
            </a:endParaRPr>
          </a:p>
          <a:p>
            <a:pPr lvl="1"/>
            <a:r>
              <a:rPr lang="zh-CN" altLang="en-US" sz="1400" dirty="0" smtClean="0">
                <a:solidFill>
                  <a:srgbClr val="000000"/>
                </a:solidFill>
              </a:rPr>
              <a:t>斯坦福分词</a:t>
            </a:r>
            <a:endParaRPr lang="en-US" altLang="zh-CN" sz="1400" dirty="0" smtClean="0">
              <a:solidFill>
                <a:srgbClr val="000000"/>
              </a:solidFill>
            </a:endParaRPr>
          </a:p>
          <a:p>
            <a:pPr lvl="1"/>
            <a:r>
              <a:rPr lang="en-US" altLang="zh-CN" sz="1400" dirty="0" err="1" smtClean="0">
                <a:solidFill>
                  <a:srgbClr val="000000"/>
                </a:solidFill>
              </a:rPr>
              <a:t>HanLP</a:t>
            </a:r>
            <a:r>
              <a:rPr lang="zh-CN" altLang="en-US" sz="1400" dirty="0" smtClean="0">
                <a:solidFill>
                  <a:srgbClr val="000000"/>
                </a:solidFill>
              </a:rPr>
              <a:t>分词</a:t>
            </a:r>
            <a:endParaRPr lang="en-US" altLang="zh-CN" sz="1400" dirty="0" smtClean="0">
              <a:solidFill>
                <a:srgbClr val="000000"/>
              </a:solidFill>
            </a:endParaRPr>
          </a:p>
          <a:p>
            <a:pPr lvl="1"/>
            <a:r>
              <a:rPr lang="zh-CN" altLang="en-US" sz="1400" dirty="0" smtClean="0">
                <a:solidFill>
                  <a:srgbClr val="000000"/>
                </a:solidFill>
              </a:rPr>
              <a:t>哈工大分词器</a:t>
            </a:r>
            <a:endParaRPr lang="en-US" altLang="zh-CN" sz="1400" dirty="0" smtClean="0">
              <a:solidFill>
                <a:srgbClr val="000000"/>
              </a:solidFill>
            </a:endParaRPr>
          </a:p>
          <a:p>
            <a:pPr lvl="1"/>
            <a:r>
              <a:rPr lang="en-US" altLang="zh-CN" sz="1400" dirty="0" smtClean="0">
                <a:solidFill>
                  <a:srgbClr val="000000"/>
                </a:solidFill>
              </a:rPr>
              <a:t>THULAC</a:t>
            </a:r>
            <a:endParaRPr lang="zh-CN" altLang="zh-CN" sz="1400" dirty="0">
              <a:solidFill>
                <a:srgbClr val="00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文本分词</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144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英文分词</a:t>
            </a:r>
            <a:r>
              <a:rPr lang="en-US" altLang="zh-CN" sz="1800" dirty="0" smtClean="0">
                <a:solidFill>
                  <a:srgbClr val="000000"/>
                </a:solidFill>
              </a:rPr>
              <a:t>3S</a:t>
            </a:r>
            <a:r>
              <a:rPr lang="zh-CN" altLang="en-US" sz="1800" dirty="0" smtClean="0">
                <a:solidFill>
                  <a:srgbClr val="000000"/>
                </a:solidFill>
              </a:rPr>
              <a:t>步骤</a:t>
            </a:r>
            <a:endParaRPr lang="en-US" altLang="zh-CN" sz="1800" dirty="0" smtClean="0">
              <a:solidFill>
                <a:srgbClr val="000000"/>
              </a:solidFill>
            </a:endParaRPr>
          </a:p>
          <a:p>
            <a:pPr lvl="1"/>
            <a:r>
              <a:rPr lang="zh-CN" altLang="en-US" sz="1400" dirty="0" smtClean="0">
                <a:solidFill>
                  <a:srgbClr val="000000"/>
                </a:solidFill>
              </a:rPr>
              <a:t>根据空格拆分单词（</a:t>
            </a:r>
            <a:r>
              <a:rPr lang="en-US" altLang="zh-CN" sz="1400" dirty="0" smtClean="0">
                <a:solidFill>
                  <a:srgbClr val="000000"/>
                </a:solidFill>
              </a:rPr>
              <a:t>Split</a:t>
            </a:r>
            <a:r>
              <a:rPr lang="zh-CN" altLang="en-US" sz="1400" dirty="0" smtClean="0">
                <a:solidFill>
                  <a:srgbClr val="000000"/>
                </a:solidFill>
              </a:rPr>
              <a:t>）</a:t>
            </a:r>
            <a:endParaRPr lang="en-US" altLang="zh-CN" sz="1400" dirty="0" smtClean="0">
              <a:solidFill>
                <a:srgbClr val="000000"/>
              </a:solidFill>
            </a:endParaRPr>
          </a:p>
          <a:p>
            <a:pPr lvl="1"/>
            <a:r>
              <a:rPr lang="zh-CN" altLang="en-US" sz="1400" dirty="0" smtClean="0">
                <a:solidFill>
                  <a:srgbClr val="000000"/>
                </a:solidFill>
              </a:rPr>
              <a:t>去除停用词（</a:t>
            </a:r>
            <a:r>
              <a:rPr lang="en-US" altLang="zh-CN" sz="1400" dirty="0" smtClean="0">
                <a:solidFill>
                  <a:srgbClr val="000000"/>
                </a:solidFill>
              </a:rPr>
              <a:t>Stop word</a:t>
            </a:r>
            <a:r>
              <a:rPr lang="zh-CN" altLang="en-US" sz="1400" dirty="0" smtClean="0">
                <a:solidFill>
                  <a:srgbClr val="000000"/>
                </a:solidFill>
              </a:rPr>
              <a:t>）</a:t>
            </a:r>
            <a:endParaRPr lang="en-US" altLang="zh-CN" sz="1400" dirty="0" smtClean="0">
              <a:solidFill>
                <a:srgbClr val="000000"/>
              </a:solidFill>
            </a:endParaRPr>
          </a:p>
          <a:p>
            <a:pPr lvl="1"/>
            <a:r>
              <a:rPr lang="zh-CN" altLang="en-US" sz="1400" dirty="0" smtClean="0">
                <a:solidFill>
                  <a:srgbClr val="000000"/>
                </a:solidFill>
              </a:rPr>
              <a:t>提取词干（</a:t>
            </a:r>
            <a:r>
              <a:rPr lang="en-US" altLang="zh-CN" sz="1400" dirty="0" smtClean="0">
                <a:solidFill>
                  <a:srgbClr val="000000"/>
                </a:solidFill>
              </a:rPr>
              <a:t>Stemming</a:t>
            </a:r>
            <a:r>
              <a:rPr lang="zh-CN" altLang="en-US" sz="1400" dirty="0" smtClean="0">
                <a:solidFill>
                  <a:srgbClr val="000000"/>
                </a:solidFill>
              </a:rPr>
              <a:t>）</a:t>
            </a:r>
            <a:endParaRPr lang="zh-CN" altLang="zh-CN" sz="1400" dirty="0">
              <a:solidFill>
                <a:srgbClr val="00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命名实体识别</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80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命名实体识别</a:t>
            </a:r>
            <a:r>
              <a:rPr lang="en-US" altLang="zh-CN" sz="1800" dirty="0">
                <a:solidFill>
                  <a:srgbClr val="000000"/>
                </a:solidFill>
              </a:rPr>
              <a:t>(Named </a:t>
            </a:r>
            <a:r>
              <a:rPr lang="en-US" altLang="zh-CN" sz="1800" dirty="0" err="1">
                <a:solidFill>
                  <a:srgbClr val="000000"/>
                </a:solidFill>
              </a:rPr>
              <a:t>EntitiesRecognition</a:t>
            </a:r>
            <a:r>
              <a:rPr lang="en-US" altLang="zh-CN" sz="1800" dirty="0">
                <a:solidFill>
                  <a:srgbClr val="000000"/>
                </a:solidFill>
              </a:rPr>
              <a:t>, NER) </a:t>
            </a:r>
            <a:r>
              <a:rPr lang="zh-CN" altLang="en-US" sz="1800" dirty="0">
                <a:solidFill>
                  <a:srgbClr val="000000"/>
                </a:solidFill>
              </a:rPr>
              <a:t>是自然语言处理的基础任务，目标是识别人名、地名和组织机构名等命名实体，一般包括实体类、时间类和数字类</a:t>
            </a:r>
            <a:r>
              <a:rPr lang="en-US" altLang="zh-CN" sz="1800" dirty="0">
                <a:solidFill>
                  <a:srgbClr val="000000"/>
                </a:solidFill>
              </a:rPr>
              <a:t>3</a:t>
            </a:r>
            <a:r>
              <a:rPr lang="zh-CN" altLang="en-US" sz="1800" dirty="0">
                <a:solidFill>
                  <a:srgbClr val="000000"/>
                </a:solidFill>
              </a:rPr>
              <a:t>大类，以及人名、地名、机构名、时间、日期、货币和百分比等</a:t>
            </a:r>
            <a:r>
              <a:rPr lang="en-US" altLang="zh-CN" sz="1800" dirty="0">
                <a:solidFill>
                  <a:srgbClr val="000000"/>
                </a:solidFill>
              </a:rPr>
              <a:t>7</a:t>
            </a:r>
            <a:r>
              <a:rPr lang="zh-CN" altLang="en-US" sz="1800" dirty="0">
                <a:solidFill>
                  <a:srgbClr val="000000"/>
                </a:solidFill>
              </a:rPr>
              <a:t>小类。由于这些命名实体数量不断增加，通常无法通过词典的方法识别，</a:t>
            </a:r>
            <a:r>
              <a:rPr lang="zh-CN" altLang="en-US" sz="1800" dirty="0" smtClean="0">
                <a:solidFill>
                  <a:srgbClr val="000000"/>
                </a:solidFill>
              </a:rPr>
              <a:t>一般</a:t>
            </a:r>
            <a:r>
              <a:rPr lang="zh-CN" altLang="en-US" sz="1800" dirty="0">
                <a:solidFill>
                  <a:srgbClr val="000000"/>
                </a:solidFill>
              </a:rPr>
              <a:t>需要从词语形态或结构上进行</a:t>
            </a:r>
            <a:r>
              <a:rPr lang="zh-CN" altLang="en-US" sz="1800" dirty="0" smtClean="0">
                <a:solidFill>
                  <a:srgbClr val="000000"/>
                </a:solidFill>
              </a:rPr>
              <a:t>分析传统</a:t>
            </a:r>
            <a:r>
              <a:rPr lang="zh-CN" altLang="en-US" sz="1800" dirty="0">
                <a:solidFill>
                  <a:srgbClr val="000000"/>
                </a:solidFill>
              </a:rPr>
              <a:t>命名实体识别算法是基于统计的方法，包括隐马尔可夫模型、最大熵</a:t>
            </a:r>
            <a:r>
              <a:rPr lang="en-US" altLang="zh-CN" sz="1800" dirty="0">
                <a:solidFill>
                  <a:srgbClr val="000000"/>
                </a:solidFill>
              </a:rPr>
              <a:t>(</a:t>
            </a:r>
            <a:r>
              <a:rPr lang="en-US" altLang="zh-CN" sz="1800" dirty="0" err="1">
                <a:solidFill>
                  <a:srgbClr val="000000"/>
                </a:solidFill>
              </a:rPr>
              <a:t>MaxmiumEntropy,ME</a:t>
            </a:r>
            <a:r>
              <a:rPr lang="en-US" altLang="zh-CN" sz="1800" dirty="0">
                <a:solidFill>
                  <a:srgbClr val="000000"/>
                </a:solidFill>
              </a:rPr>
              <a:t>)</a:t>
            </a:r>
            <a:r>
              <a:rPr lang="zh-CN" altLang="en-US" sz="1800" dirty="0">
                <a:solidFill>
                  <a:srgbClr val="000000"/>
                </a:solidFill>
              </a:rPr>
              <a:t>、支持向量机</a:t>
            </a:r>
            <a:r>
              <a:rPr lang="en-US" altLang="zh-CN" sz="1800" dirty="0">
                <a:solidFill>
                  <a:srgbClr val="000000"/>
                </a:solidFill>
              </a:rPr>
              <a:t>(SVM)</a:t>
            </a:r>
            <a:r>
              <a:rPr lang="zh-CN" altLang="en-US" sz="1800" dirty="0">
                <a:solidFill>
                  <a:srgbClr val="000000"/>
                </a:solidFill>
              </a:rPr>
              <a:t>、条件随机场</a:t>
            </a:r>
            <a:r>
              <a:rPr lang="en-US" altLang="zh-CN" sz="1800" dirty="0">
                <a:solidFill>
                  <a:srgbClr val="000000"/>
                </a:solidFill>
              </a:rPr>
              <a:t>(CRF)</a:t>
            </a:r>
            <a:r>
              <a:rPr lang="zh-CN" altLang="en-US" sz="1800" dirty="0">
                <a:solidFill>
                  <a:srgbClr val="000000"/>
                </a:solidFill>
              </a:rPr>
              <a:t>等</a:t>
            </a:r>
            <a:endParaRPr lang="en-US" altLang="zh-CN" sz="1800" dirty="0">
              <a:solidFill>
                <a:srgbClr val="000000"/>
              </a:solidFill>
            </a:endParaRPr>
          </a:p>
          <a:p>
            <a:r>
              <a:rPr lang="zh-CN" altLang="en-US" sz="1800" dirty="0">
                <a:solidFill>
                  <a:srgbClr val="000000"/>
                </a:solidFill>
              </a:rPr>
              <a:t>基于统计的方法对特征选取的要求较高，对语料库的依赖也比较大，需要从文本中选择对该项任务有影响的各种特征，面可用的大规模通用语料库又比</a:t>
            </a:r>
            <a:r>
              <a:rPr lang="zh-CN" altLang="en-US" sz="1800" dirty="0" smtClean="0">
                <a:solidFill>
                  <a:srgbClr val="000000"/>
                </a:solidFill>
              </a:rPr>
              <a:t>较少</a:t>
            </a:r>
            <a:endParaRPr lang="en-US" altLang="zh-CN" sz="1800" dirty="0" smtClean="0">
              <a:solidFill>
                <a:srgbClr val="000000"/>
              </a:solidFill>
            </a:endParaRPr>
          </a:p>
          <a:p>
            <a:r>
              <a:rPr lang="zh-CN" altLang="en-US" sz="1800" dirty="0">
                <a:solidFill>
                  <a:srgbClr val="000000"/>
                </a:solidFill>
              </a:rPr>
              <a:t>目前中英文通用命名实体识别</a:t>
            </a:r>
            <a:r>
              <a:rPr lang="en-US" altLang="zh-CN" sz="1800" dirty="0">
                <a:solidFill>
                  <a:srgbClr val="000000"/>
                </a:solidFill>
              </a:rPr>
              <a:t>(</a:t>
            </a:r>
            <a:r>
              <a:rPr lang="zh-CN" altLang="en-US" sz="1800" dirty="0">
                <a:solidFill>
                  <a:srgbClr val="000000"/>
                </a:solidFill>
              </a:rPr>
              <a:t>人名、地名、机构名</a:t>
            </a:r>
            <a:r>
              <a:rPr lang="en-US" altLang="zh-CN" sz="1800" dirty="0">
                <a:solidFill>
                  <a:srgbClr val="000000"/>
                </a:solidFill>
              </a:rPr>
              <a:t>)</a:t>
            </a:r>
            <a:r>
              <a:rPr lang="zh-CN" altLang="en-US" sz="1800" dirty="0">
                <a:solidFill>
                  <a:srgbClr val="000000"/>
                </a:solidFill>
              </a:rPr>
              <a:t>的</a:t>
            </a:r>
            <a:r>
              <a:rPr lang="en-US" altLang="zh-CN" sz="1800" dirty="0">
                <a:solidFill>
                  <a:srgbClr val="000000"/>
                </a:solidFill>
              </a:rPr>
              <a:t>F1</a:t>
            </a:r>
            <a:r>
              <a:rPr lang="zh-CN" altLang="en-US" sz="1800" dirty="0">
                <a:solidFill>
                  <a:srgbClr val="000000"/>
                </a:solidFill>
              </a:rPr>
              <a:t>值都能达到</a:t>
            </a:r>
            <a:r>
              <a:rPr lang="en-US" altLang="zh-CN" sz="1800" dirty="0">
                <a:solidFill>
                  <a:srgbClr val="000000"/>
                </a:solidFill>
              </a:rPr>
              <a:t>90%</a:t>
            </a:r>
            <a:r>
              <a:rPr lang="zh-CN" altLang="en-US" sz="1800" dirty="0">
                <a:solidFill>
                  <a:srgbClr val="000000"/>
                </a:solidFill>
              </a:rPr>
              <a:t>以上。命名实体识别的主要难点是表达不规律、缺乏训练语料的开放域命名实体识别，如电影、歌曲名、网名等</a:t>
            </a:r>
            <a:endParaRPr lang="zh-CN" altLang="zh-CN" sz="1800" dirty="0">
              <a:solidFill>
                <a:srgbClr val="00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词义消歧</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词义消歧</a:t>
            </a:r>
            <a:r>
              <a:rPr lang="en-US" altLang="zh-CN" sz="1800" dirty="0">
                <a:solidFill>
                  <a:srgbClr val="000000"/>
                </a:solidFill>
              </a:rPr>
              <a:t>(WSD)</a:t>
            </a:r>
            <a:r>
              <a:rPr lang="zh-CN" altLang="en-US" sz="1800" dirty="0">
                <a:solidFill>
                  <a:srgbClr val="000000"/>
                </a:solidFill>
              </a:rPr>
              <a:t>是自然语言理解中核心的问题，在词义、句义、篇章含义层次都会出现不同的上下文</a:t>
            </a:r>
            <a:r>
              <a:rPr lang="en-US" altLang="zh-CN" sz="1800" dirty="0">
                <a:solidFill>
                  <a:srgbClr val="000000"/>
                </a:solidFill>
              </a:rPr>
              <a:t>(Context) </a:t>
            </a:r>
            <a:r>
              <a:rPr lang="zh-CN" altLang="en-US" sz="1800" dirty="0">
                <a:solidFill>
                  <a:srgbClr val="000000"/>
                </a:solidFill>
              </a:rPr>
              <a:t>下语义不同的现象。消歧就是根据上下文来确定对象的真实</a:t>
            </a:r>
            <a:r>
              <a:rPr lang="zh-CN" altLang="en-US" sz="1800" dirty="0" smtClean="0">
                <a:solidFill>
                  <a:srgbClr val="000000"/>
                </a:solidFill>
              </a:rPr>
              <a:t>语义</a:t>
            </a:r>
            <a:endParaRPr lang="en-US" altLang="zh-CN" sz="1800" dirty="0" smtClean="0">
              <a:solidFill>
                <a:srgbClr val="000000"/>
              </a:solidFill>
            </a:endParaRPr>
          </a:p>
          <a:p>
            <a:r>
              <a:rPr lang="zh-CN" altLang="en-US" sz="1800" dirty="0" smtClean="0">
                <a:solidFill>
                  <a:srgbClr val="000000"/>
                </a:solidFill>
              </a:rPr>
              <a:t>词义</a:t>
            </a:r>
            <a:r>
              <a:rPr lang="zh-CN" altLang="en-US" sz="1800" dirty="0">
                <a:solidFill>
                  <a:srgbClr val="000000"/>
                </a:solidFill>
              </a:rPr>
              <a:t>消歧是信息检索、观点挖掘、文本理解和自然语言生成、推理等自然语言处理的基础</a:t>
            </a:r>
            <a:r>
              <a:rPr lang="zh-CN" altLang="en-US" sz="1800" dirty="0" smtClean="0">
                <a:solidFill>
                  <a:srgbClr val="000000"/>
                </a:solidFill>
              </a:rPr>
              <a:t>模块</a:t>
            </a:r>
            <a:endParaRPr lang="en-US" altLang="zh-CN" sz="1800" dirty="0" smtClean="0">
              <a:solidFill>
                <a:srgbClr val="000000"/>
              </a:solidFill>
            </a:endParaRPr>
          </a:p>
          <a:p>
            <a:r>
              <a:rPr lang="zh-CN" altLang="en-US" sz="1800" dirty="0" smtClean="0">
                <a:solidFill>
                  <a:srgbClr val="000000"/>
                </a:solidFill>
              </a:rPr>
              <a:t>根据</a:t>
            </a:r>
            <a:r>
              <a:rPr lang="zh-CN" altLang="en-US" sz="1800" dirty="0">
                <a:solidFill>
                  <a:srgbClr val="000000"/>
                </a:solidFill>
              </a:rPr>
              <a:t>所使用的资源类型不同，可以将词义消歧方法分为以三</a:t>
            </a:r>
            <a:r>
              <a:rPr lang="zh-CN" altLang="en-US" sz="1800" dirty="0" smtClean="0">
                <a:solidFill>
                  <a:srgbClr val="000000"/>
                </a:solidFill>
              </a:rPr>
              <a:t>类</a:t>
            </a:r>
            <a:endParaRPr lang="en-US" altLang="zh-CN" sz="1800" dirty="0" smtClean="0">
              <a:solidFill>
                <a:srgbClr val="000000"/>
              </a:solidFill>
            </a:endParaRPr>
          </a:p>
          <a:p>
            <a:pPr lvl="1"/>
            <a:r>
              <a:rPr lang="zh-CN" altLang="en-US" sz="1400" dirty="0">
                <a:solidFill>
                  <a:srgbClr val="000000"/>
                </a:solidFill>
              </a:rPr>
              <a:t>基于词典的词义消</a:t>
            </a:r>
            <a:r>
              <a:rPr lang="zh-CN" altLang="en-US" sz="1400" dirty="0" smtClean="0">
                <a:solidFill>
                  <a:srgbClr val="000000"/>
                </a:solidFill>
              </a:rPr>
              <a:t>歧</a:t>
            </a:r>
            <a:endParaRPr lang="en-US" altLang="zh-CN" sz="1400" dirty="0" smtClean="0">
              <a:solidFill>
                <a:srgbClr val="000000"/>
              </a:solidFill>
            </a:endParaRPr>
          </a:p>
          <a:p>
            <a:pPr lvl="1"/>
            <a:r>
              <a:rPr lang="zh-CN" altLang="en-US" sz="1400" dirty="0">
                <a:solidFill>
                  <a:srgbClr val="000000"/>
                </a:solidFill>
              </a:rPr>
              <a:t>有监督词义消</a:t>
            </a:r>
            <a:r>
              <a:rPr lang="zh-CN" altLang="en-US" sz="1400" dirty="0" smtClean="0">
                <a:solidFill>
                  <a:srgbClr val="000000"/>
                </a:solidFill>
              </a:rPr>
              <a:t>歧</a:t>
            </a:r>
            <a:endParaRPr lang="en-US" altLang="zh-CN" sz="1400" dirty="0" smtClean="0">
              <a:solidFill>
                <a:srgbClr val="000000"/>
              </a:solidFill>
            </a:endParaRPr>
          </a:p>
          <a:p>
            <a:pPr lvl="1"/>
            <a:r>
              <a:rPr lang="zh-CN" altLang="en-US" sz="1400" dirty="0">
                <a:solidFill>
                  <a:srgbClr val="000000"/>
                </a:solidFill>
              </a:rPr>
              <a:t>无监督和半监督词义消歧</a:t>
            </a:r>
            <a:endParaRPr lang="en-US" altLang="zh-CN" sz="1400" dirty="0">
              <a:solidFill>
                <a:srgbClr val="000000"/>
              </a:solidFill>
            </a:endParaRPr>
          </a:p>
          <a:p>
            <a:endParaRPr lang="zh-CN" altLang="zh-CN" sz="1800" dirty="0">
              <a:solidFill>
                <a:srgbClr val="00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095430"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句法分析</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句法分析</a:t>
            </a:r>
            <a:r>
              <a:rPr lang="en-US" altLang="zh-CN" sz="1800" dirty="0">
                <a:solidFill>
                  <a:srgbClr val="000000"/>
                </a:solidFill>
              </a:rPr>
              <a:t>(Parsing) </a:t>
            </a:r>
            <a:r>
              <a:rPr lang="zh-CN" altLang="en-US" sz="1800" dirty="0">
                <a:solidFill>
                  <a:srgbClr val="000000"/>
                </a:solidFill>
              </a:rPr>
              <a:t>是将输入句子从序列形式变成树状结构，从而可以捕捉到句子内部词语之间的搭配或者修饰关系。句法分析在机器翻译、问答、文本挖掘、信息检索等方面广泛应用。目前两种主流的句法分析方法是短语结构句法分析和依存结构句法体分析。其中后者已经成为研究句法分析的热点</a:t>
            </a:r>
            <a:endParaRPr lang="en-US" altLang="zh-CN" sz="1800" dirty="0" smtClean="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章节结构</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387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文本分析介绍</a:t>
            </a:r>
            <a:endParaRPr lang="en-US" altLang="zh-CN" sz="1800" dirty="0" smtClean="0">
              <a:solidFill>
                <a:srgbClr val="000000"/>
              </a:solidFill>
            </a:endParaRPr>
          </a:p>
          <a:p>
            <a:r>
              <a:rPr lang="zh-CN" altLang="en-US" sz="1800" dirty="0" smtClean="0">
                <a:solidFill>
                  <a:srgbClr val="000000"/>
                </a:solidFill>
              </a:rPr>
              <a:t>文本特征提取及表示</a:t>
            </a:r>
            <a:endParaRPr lang="en-US" altLang="zh-CN" sz="1800" dirty="0" smtClean="0">
              <a:solidFill>
                <a:srgbClr val="000000"/>
              </a:solidFill>
            </a:endParaRPr>
          </a:p>
          <a:p>
            <a:pPr lvl="1"/>
            <a:r>
              <a:rPr lang="en-US" altLang="zh-CN" sz="1400" dirty="0" smtClean="0">
                <a:solidFill>
                  <a:srgbClr val="000000"/>
                </a:solidFill>
              </a:rPr>
              <a:t>TF-IDF</a:t>
            </a:r>
          </a:p>
          <a:p>
            <a:pPr lvl="1"/>
            <a:r>
              <a:rPr lang="zh-CN" altLang="en-US" sz="1400" dirty="0" smtClean="0">
                <a:solidFill>
                  <a:srgbClr val="000000"/>
                </a:solidFill>
              </a:rPr>
              <a:t>信息增益</a:t>
            </a:r>
            <a:endParaRPr lang="en-US" altLang="zh-CN" sz="1400" dirty="0" smtClean="0">
              <a:solidFill>
                <a:srgbClr val="000000"/>
              </a:solidFill>
            </a:endParaRPr>
          </a:p>
          <a:p>
            <a:pPr lvl="1"/>
            <a:r>
              <a:rPr lang="zh-CN" altLang="en-US" sz="1400" dirty="0" smtClean="0">
                <a:solidFill>
                  <a:srgbClr val="000000"/>
                </a:solidFill>
              </a:rPr>
              <a:t>互信息</a:t>
            </a:r>
            <a:endParaRPr lang="en-US" altLang="zh-CN" sz="1400" dirty="0" smtClean="0">
              <a:solidFill>
                <a:srgbClr val="000000"/>
              </a:solidFill>
            </a:endParaRPr>
          </a:p>
          <a:p>
            <a:pPr lvl="1"/>
            <a:r>
              <a:rPr lang="zh-CN" altLang="en-US" sz="1400" dirty="0" smtClean="0">
                <a:solidFill>
                  <a:srgbClr val="000000"/>
                </a:solidFill>
              </a:rPr>
              <a:t>卡方统计量</a:t>
            </a:r>
            <a:endParaRPr lang="en-US" altLang="zh-CN" sz="1400" dirty="0" smtClean="0">
              <a:solidFill>
                <a:srgbClr val="000000"/>
              </a:solidFill>
            </a:endParaRPr>
          </a:p>
          <a:p>
            <a:pPr lvl="1"/>
            <a:r>
              <a:rPr lang="zh-CN" altLang="en-US" sz="1400" dirty="0">
                <a:solidFill>
                  <a:srgbClr val="000000"/>
                </a:solidFill>
              </a:rPr>
              <a:t>词</a:t>
            </a:r>
            <a:r>
              <a:rPr lang="zh-CN" altLang="en-US" sz="1400" dirty="0" smtClean="0">
                <a:solidFill>
                  <a:srgbClr val="000000"/>
                </a:solidFill>
              </a:rPr>
              <a:t>嵌入</a:t>
            </a:r>
            <a:endParaRPr lang="en-US" altLang="zh-CN" sz="1400" dirty="0" smtClean="0">
              <a:solidFill>
                <a:srgbClr val="000000"/>
              </a:solidFill>
            </a:endParaRPr>
          </a:p>
          <a:p>
            <a:pPr lvl="1"/>
            <a:r>
              <a:rPr lang="zh-CN" altLang="en-US" sz="1400" dirty="0" smtClean="0">
                <a:solidFill>
                  <a:srgbClr val="000000"/>
                </a:solidFill>
              </a:rPr>
              <a:t>语言模型</a:t>
            </a:r>
            <a:endParaRPr lang="en-US" altLang="zh-CN" sz="1400" dirty="0" smtClean="0">
              <a:solidFill>
                <a:srgbClr val="000000"/>
              </a:solidFill>
            </a:endParaRPr>
          </a:p>
          <a:p>
            <a:pPr lvl="1"/>
            <a:r>
              <a:rPr lang="zh-CN" altLang="en-US" sz="1400" dirty="0">
                <a:solidFill>
                  <a:srgbClr val="000000"/>
                </a:solidFill>
              </a:rPr>
              <a:t>向量空间</a:t>
            </a:r>
            <a:r>
              <a:rPr lang="zh-CN" altLang="en-US" sz="1400" dirty="0" smtClean="0">
                <a:solidFill>
                  <a:srgbClr val="000000"/>
                </a:solidFill>
              </a:rPr>
              <a:t>模型</a:t>
            </a:r>
            <a:endParaRPr lang="en-US" altLang="zh-CN" sz="1400" dirty="0" smtClean="0">
              <a:solidFill>
                <a:srgbClr val="000000"/>
              </a:solidFill>
            </a:endParaRPr>
          </a:p>
          <a:p>
            <a:r>
              <a:rPr lang="zh-CN" altLang="en-US" sz="1800" dirty="0">
                <a:solidFill>
                  <a:srgbClr val="000000"/>
                </a:solidFill>
              </a:rPr>
              <a:t>知识</a:t>
            </a:r>
            <a:r>
              <a:rPr lang="zh-CN" altLang="en-US" sz="1800" dirty="0" smtClean="0">
                <a:solidFill>
                  <a:srgbClr val="000000"/>
                </a:solidFill>
              </a:rPr>
              <a:t>图谱</a:t>
            </a:r>
            <a:endParaRPr lang="en-US" altLang="zh-CN" sz="1800" dirty="0" smtClean="0">
              <a:solidFill>
                <a:srgbClr val="000000"/>
              </a:solidFill>
            </a:endParaRPr>
          </a:p>
          <a:p>
            <a:pPr lvl="1"/>
            <a:r>
              <a:rPr lang="zh-CN" altLang="en-US" sz="1400" dirty="0">
                <a:solidFill>
                  <a:srgbClr val="000000"/>
                </a:solidFill>
              </a:rPr>
              <a:t>知识</a:t>
            </a:r>
            <a:r>
              <a:rPr lang="zh-CN" altLang="en-US" sz="1400" dirty="0" smtClean="0">
                <a:solidFill>
                  <a:srgbClr val="000000"/>
                </a:solidFill>
              </a:rPr>
              <a:t>图谱相关概念</a:t>
            </a:r>
            <a:endParaRPr lang="en-US" altLang="zh-CN" sz="1400" dirty="0" smtClean="0">
              <a:solidFill>
                <a:srgbClr val="000000"/>
              </a:solidFill>
            </a:endParaRPr>
          </a:p>
          <a:p>
            <a:pPr lvl="1"/>
            <a:r>
              <a:rPr lang="zh-CN" altLang="en-US" sz="1400" dirty="0">
                <a:solidFill>
                  <a:srgbClr val="000000"/>
                </a:solidFill>
              </a:rPr>
              <a:t>知识</a:t>
            </a:r>
            <a:r>
              <a:rPr lang="zh-CN" altLang="en-US" sz="1400" dirty="0" smtClean="0">
                <a:solidFill>
                  <a:srgbClr val="000000"/>
                </a:solidFill>
              </a:rPr>
              <a:t>图谱的存储</a:t>
            </a:r>
            <a:endParaRPr lang="en-US" altLang="zh-CN" sz="1400" dirty="0" smtClean="0">
              <a:solidFill>
                <a:srgbClr val="000000"/>
              </a:solidFill>
            </a:endParaRPr>
          </a:p>
          <a:p>
            <a:pPr lvl="1"/>
            <a:r>
              <a:rPr lang="zh-CN" altLang="en-US" sz="1400" dirty="0">
                <a:solidFill>
                  <a:srgbClr val="000000"/>
                </a:solidFill>
              </a:rPr>
              <a:t>知识</a:t>
            </a:r>
            <a:r>
              <a:rPr lang="zh-CN" altLang="en-US" sz="1400" dirty="0" smtClean="0">
                <a:solidFill>
                  <a:srgbClr val="000000"/>
                </a:solidFill>
              </a:rPr>
              <a:t>图谱挖掘与计算</a:t>
            </a:r>
            <a:endParaRPr lang="en-US" altLang="zh-CN" sz="1400" dirty="0" smtClean="0">
              <a:solidFill>
                <a:srgbClr val="000000"/>
              </a:solidFill>
            </a:endParaRPr>
          </a:p>
          <a:p>
            <a:pPr lvl="1"/>
            <a:r>
              <a:rPr lang="zh-CN" altLang="en-US" sz="1400" dirty="0">
                <a:solidFill>
                  <a:srgbClr val="000000"/>
                </a:solidFill>
              </a:rPr>
              <a:t>知识</a:t>
            </a:r>
            <a:r>
              <a:rPr lang="zh-CN" altLang="en-US" sz="1400" dirty="0" smtClean="0">
                <a:solidFill>
                  <a:srgbClr val="000000"/>
                </a:solidFill>
              </a:rPr>
              <a:t>图谱的构建过程</a:t>
            </a:r>
            <a:endParaRPr lang="en-US" altLang="zh-CN" sz="1400" dirty="0" smtClean="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依存结构句法体分析</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依存句法</a:t>
            </a:r>
            <a:r>
              <a:rPr lang="en-US" altLang="zh-CN" sz="1800" dirty="0">
                <a:solidFill>
                  <a:srgbClr val="000000"/>
                </a:solidFill>
              </a:rPr>
              <a:t>(Dependency Parsing, DP) </a:t>
            </a:r>
            <a:r>
              <a:rPr lang="zh-CN" altLang="en-US" sz="1800" dirty="0">
                <a:solidFill>
                  <a:srgbClr val="000000"/>
                </a:solidFill>
              </a:rPr>
              <a:t>认为句法结构本质上包含词和词之间的依存关系，依存关系是指词与词之间存在修饰关系。通过分析语言单位成分之间的依存关系揭示其句法结构，将输入的文本从序列形式转化为树状结构，从而刻画句子内部词语之间的句法</a:t>
            </a:r>
            <a:r>
              <a:rPr lang="zh-CN" altLang="en-US" sz="1800" dirty="0" smtClean="0">
                <a:solidFill>
                  <a:srgbClr val="000000"/>
                </a:solidFill>
              </a:rPr>
              <a:t>关系</a:t>
            </a:r>
            <a:endParaRPr lang="zh-CN" altLang="zh-CN" sz="1800" dirty="0">
              <a:solidFill>
                <a:srgbClr val="000000"/>
              </a:solidFill>
            </a:endParaRPr>
          </a:p>
        </p:txBody>
      </p:sp>
      <p:pic>
        <p:nvPicPr>
          <p:cNvPr id="10" name="Picture 113"/>
          <p:cNvPicPr/>
          <p:nvPr/>
        </p:nvPicPr>
        <p:blipFill>
          <a:blip r:embed="rId2"/>
          <a:stretch>
            <a:fillRect/>
          </a:stretch>
        </p:blipFill>
        <p:spPr>
          <a:xfrm>
            <a:off x="2717358" y="2571749"/>
            <a:ext cx="3291840" cy="128206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依存结构句法体分析</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目前主要是数据驱动的依存句法分析，通过对大规模语料进行训练得到模型。这种方式生成的模型比较容易跨领域和语言环境。比较常见的是基于图</a:t>
            </a:r>
            <a:r>
              <a:rPr lang="en-US" altLang="zh-CN" sz="1800" dirty="0">
                <a:solidFill>
                  <a:srgbClr val="000000"/>
                </a:solidFill>
              </a:rPr>
              <a:t>(graph-based) </a:t>
            </a:r>
            <a:r>
              <a:rPr lang="zh-CN" altLang="en-US" sz="1800" dirty="0">
                <a:solidFill>
                  <a:srgbClr val="000000"/>
                </a:solidFill>
              </a:rPr>
              <a:t>的分析方法和基于转移</a:t>
            </a:r>
            <a:r>
              <a:rPr lang="en-US" altLang="zh-CN" sz="1800" dirty="0">
                <a:solidFill>
                  <a:srgbClr val="000000"/>
                </a:solidFill>
              </a:rPr>
              <a:t>( transition- based) </a:t>
            </a:r>
            <a:r>
              <a:rPr lang="zh-CN" altLang="en-US" sz="1800" dirty="0">
                <a:solidFill>
                  <a:srgbClr val="000000"/>
                </a:solidFill>
              </a:rPr>
              <a:t>的分析方法</a:t>
            </a:r>
            <a:endParaRPr lang="zh-CN" altLang="zh-CN" sz="1800" dirty="0">
              <a:solidFill>
                <a:srgbClr val="0000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短语结构句法分析</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短语结构句法分析的研究基于上下文无关文法（</a:t>
            </a:r>
            <a:r>
              <a:rPr lang="en-US" altLang="zh-CN" sz="1800" dirty="0">
                <a:solidFill>
                  <a:srgbClr val="000000"/>
                </a:solidFill>
              </a:rPr>
              <a:t>CFG</a:t>
            </a:r>
            <a:r>
              <a:rPr lang="zh-CN" altLang="en-US" sz="1800" dirty="0">
                <a:solidFill>
                  <a:srgbClr val="000000"/>
                </a:solidFill>
              </a:rPr>
              <a:t>），</a:t>
            </a:r>
            <a:r>
              <a:rPr lang="en-US" altLang="zh-CN" sz="1800" dirty="0">
                <a:solidFill>
                  <a:srgbClr val="000000"/>
                </a:solidFill>
              </a:rPr>
              <a:t>CFG</a:t>
            </a:r>
            <a:r>
              <a:rPr lang="zh-CN" altLang="en-US" sz="1800" dirty="0">
                <a:solidFill>
                  <a:srgbClr val="000000"/>
                </a:solidFill>
              </a:rPr>
              <a:t>主要是对句子成分结构进行建模。一个</a:t>
            </a:r>
            <a:r>
              <a:rPr lang="en-US" altLang="zh-CN" sz="1800" dirty="0">
                <a:solidFill>
                  <a:srgbClr val="000000"/>
                </a:solidFill>
              </a:rPr>
              <a:t>CFG</a:t>
            </a:r>
            <a:r>
              <a:rPr lang="zh-CN" altLang="en-US" sz="1800" dirty="0">
                <a:solidFill>
                  <a:srgbClr val="000000"/>
                </a:solidFill>
              </a:rPr>
              <a:t>由一系列规则组成，每个规则给出了语言中的符号可被组织或排列的方法，以及符号和单词构成的字典</a:t>
            </a:r>
            <a:endParaRPr lang="en-US" altLang="zh-CN" sz="1800" dirty="0">
              <a:solidFill>
                <a:srgbClr val="000000"/>
              </a:solidFill>
            </a:endParaRPr>
          </a:p>
          <a:p>
            <a:r>
              <a:rPr lang="zh-CN" altLang="zh-CN" sz="1800" dirty="0">
                <a:solidFill>
                  <a:srgbClr val="000000"/>
                </a:solidFill>
              </a:rPr>
              <a:t>与</a:t>
            </a:r>
            <a:r>
              <a:rPr lang="en-US" altLang="zh-CN" sz="1800" dirty="0">
                <a:solidFill>
                  <a:srgbClr val="000000"/>
                </a:solidFill>
              </a:rPr>
              <a:t>CFG</a:t>
            </a:r>
            <a:r>
              <a:rPr lang="zh-CN" altLang="zh-CN" sz="1800" dirty="0">
                <a:solidFill>
                  <a:srgbClr val="000000"/>
                </a:solidFill>
              </a:rPr>
              <a:t>相关的一个操作就是语法解析（</a:t>
            </a:r>
            <a:r>
              <a:rPr lang="en-US" altLang="zh-CN" sz="1800" dirty="0">
                <a:solidFill>
                  <a:srgbClr val="000000"/>
                </a:solidFill>
              </a:rPr>
              <a:t>Parsing</a:t>
            </a:r>
            <a:r>
              <a:rPr lang="zh-CN" altLang="zh-CN" sz="1800" dirty="0">
                <a:solidFill>
                  <a:srgbClr val="000000"/>
                </a:solidFill>
              </a:rPr>
              <a:t>）。语法解析是指在给定词串的情况下，根据某种给定的形式文法分析并确定其语法结构的一种过程。例如“一只小猫抓老鼠”这句话，通过斯坦福大学的</a:t>
            </a:r>
            <a:r>
              <a:rPr lang="en-US" altLang="zh-CN" sz="1800" dirty="0">
                <a:solidFill>
                  <a:srgbClr val="000000"/>
                </a:solidFill>
              </a:rPr>
              <a:t>NLP</a:t>
            </a:r>
            <a:r>
              <a:rPr lang="zh-CN" altLang="zh-CN" sz="1800" dirty="0">
                <a:solidFill>
                  <a:srgbClr val="000000"/>
                </a:solidFill>
              </a:rPr>
              <a:t>开源框架</a:t>
            </a:r>
            <a:r>
              <a:rPr lang="en-US" altLang="zh-CN" sz="1800" dirty="0">
                <a:solidFill>
                  <a:srgbClr val="000000"/>
                </a:solidFill>
              </a:rPr>
              <a:t>Stanford </a:t>
            </a:r>
            <a:r>
              <a:rPr lang="en-US" altLang="zh-CN" sz="1800" dirty="0" err="1">
                <a:solidFill>
                  <a:srgbClr val="000000"/>
                </a:solidFill>
              </a:rPr>
              <a:t>CoreNLP</a:t>
            </a:r>
            <a:r>
              <a:rPr lang="zh-CN" altLang="zh-CN" sz="1800" dirty="0">
                <a:solidFill>
                  <a:srgbClr val="000000"/>
                </a:solidFill>
              </a:rPr>
              <a:t>来识别其语法结构。代码如下</a:t>
            </a:r>
            <a:endParaRPr lang="zh-CN" altLang="en-US" sz="1800" dirty="0">
              <a:solidFill>
                <a:srgbClr val="000000"/>
              </a:solidFill>
            </a:endParaRPr>
          </a:p>
        </p:txBody>
      </p:sp>
      <p:sp>
        <p:nvSpPr>
          <p:cNvPr id="2" name="矩形 1"/>
          <p:cNvSpPr/>
          <p:nvPr/>
        </p:nvSpPr>
        <p:spPr>
          <a:xfrm>
            <a:off x="1308722" y="3090040"/>
            <a:ext cx="5655365" cy="1349087"/>
          </a:xfrm>
          <a:prstGeom prst="rect">
            <a:avLst/>
          </a:prstGeom>
        </p:spPr>
        <p:txBody>
          <a:bodyPr wrap="square">
            <a:spAutoFit/>
          </a:bodyPr>
          <a:lstStyle/>
          <a:p>
            <a:pPr indent="266700">
              <a:lnSpc>
                <a:spcPts val="1400"/>
              </a:lnSpc>
              <a:spcAft>
                <a:spcPts val="0"/>
              </a:spcAft>
            </a:pPr>
            <a:r>
              <a:rPr lang="en-US" altLang="zh-CN" sz="1200" kern="100" dirty="0">
                <a:latin typeface="Courier New" panose="02070309020205020404" pitchFamily="49" charset="0"/>
                <a:cs typeface="Times New Roman" panose="02020603050405020304" pitchFamily="18" charset="0"/>
              </a:rPr>
              <a:t>from </a:t>
            </a:r>
            <a:r>
              <a:rPr lang="en-US" altLang="zh-CN" sz="1200" kern="100" dirty="0" err="1">
                <a:latin typeface="Courier New" panose="02070309020205020404" pitchFamily="49" charset="0"/>
                <a:cs typeface="Times New Roman" panose="02020603050405020304" pitchFamily="18" charset="0"/>
              </a:rPr>
              <a:t>stanfordcorenlp</a:t>
            </a:r>
            <a:r>
              <a:rPr lang="en-US" altLang="zh-CN" sz="1200" kern="100" dirty="0">
                <a:latin typeface="Courier New" panose="02070309020205020404" pitchFamily="49" charset="0"/>
                <a:cs typeface="Times New Roman" panose="02020603050405020304" pitchFamily="18" charset="0"/>
              </a:rPr>
              <a:t> import </a:t>
            </a:r>
            <a:r>
              <a:rPr lang="en-US" altLang="zh-CN" sz="1200" kern="100" dirty="0" err="1">
                <a:latin typeface="Courier New" panose="02070309020205020404" pitchFamily="49" charset="0"/>
                <a:cs typeface="Times New Roman" panose="02020603050405020304" pitchFamily="18" charset="0"/>
              </a:rPr>
              <a:t>StanfordCoreNLP</a:t>
            </a:r>
            <a:endParaRPr lang="zh-CN" altLang="zh-CN" sz="1600" kern="100" dirty="0">
              <a:latin typeface="宋体" panose="02010600030101010101" pitchFamily="2" charset="-122"/>
              <a:cs typeface="Times New Roman" panose="02020603050405020304" pitchFamily="18" charset="0"/>
            </a:endParaRPr>
          </a:p>
          <a:p>
            <a:pPr indent="266700">
              <a:lnSpc>
                <a:spcPts val="1400"/>
              </a:lnSpc>
              <a:spcAft>
                <a:spcPts val="0"/>
              </a:spcAft>
            </a:pPr>
            <a:r>
              <a:rPr lang="en-US" altLang="zh-CN" sz="1200" kern="100" dirty="0" err="1">
                <a:latin typeface="Courier New" panose="02070309020205020404" pitchFamily="49" charset="0"/>
                <a:cs typeface="Times New Roman" panose="02020603050405020304" pitchFamily="18" charset="0"/>
              </a:rPr>
              <a:t>nlp</a:t>
            </a:r>
            <a:r>
              <a:rPr lang="en-US" altLang="zh-CN" sz="1200" kern="100" dirty="0">
                <a:latin typeface="Courier New" panose="02070309020205020404" pitchFamily="49" charset="0"/>
                <a:cs typeface="Times New Roman" panose="02020603050405020304" pitchFamily="18" charset="0"/>
              </a:rPr>
              <a:t> = </a:t>
            </a:r>
            <a:r>
              <a:rPr lang="en-US" altLang="zh-CN" sz="1200" kern="100" dirty="0" err="1">
                <a:latin typeface="Courier New" panose="02070309020205020404" pitchFamily="49" charset="0"/>
                <a:cs typeface="Times New Roman" panose="02020603050405020304" pitchFamily="18" charset="0"/>
              </a:rPr>
              <a:t>StanfordCoreNLP</a:t>
            </a:r>
            <a:r>
              <a:rPr lang="en-US" altLang="zh-CN" sz="1200" kern="100" dirty="0">
                <a:latin typeface="Courier New" panose="02070309020205020404" pitchFamily="49" charset="0"/>
                <a:cs typeface="Times New Roman" panose="02020603050405020304" pitchFamily="18" charset="0"/>
              </a:rPr>
              <a:t>(</a:t>
            </a:r>
            <a:r>
              <a:rPr lang="en-US" altLang="zh-CN" sz="1200" kern="100" dirty="0" err="1">
                <a:latin typeface="Courier New" panose="02070309020205020404" pitchFamily="49" charset="0"/>
                <a:cs typeface="Times New Roman" panose="02020603050405020304" pitchFamily="18" charset="0"/>
              </a:rPr>
              <a:t>model_path,lang</a:t>
            </a:r>
            <a:r>
              <a:rPr lang="en-US" altLang="zh-CN" sz="1200" kern="100" dirty="0">
                <a:latin typeface="Courier New" panose="02070309020205020404" pitchFamily="49" charset="0"/>
                <a:cs typeface="Times New Roman" panose="02020603050405020304" pitchFamily="18" charset="0"/>
              </a:rPr>
              <a:t>='</a:t>
            </a:r>
            <a:r>
              <a:rPr lang="en-US" altLang="zh-CN" sz="1200" kern="100" dirty="0" err="1">
                <a:latin typeface="Courier New" panose="02070309020205020404" pitchFamily="49" charset="0"/>
                <a:cs typeface="Times New Roman" panose="02020603050405020304" pitchFamily="18" charset="0"/>
              </a:rPr>
              <a:t>zh</a:t>
            </a:r>
            <a:r>
              <a:rPr lang="en-US" altLang="zh-CN" sz="1200" kern="100" dirty="0">
                <a:latin typeface="Courier New" panose="02070309020205020404" pitchFamily="49" charset="0"/>
                <a:cs typeface="Times New Roman" panose="02020603050405020304" pitchFamily="18" charset="0"/>
              </a:rPr>
              <a:t>',memory='8g')</a:t>
            </a:r>
            <a:endParaRPr lang="zh-CN" altLang="zh-CN" sz="1600" kern="100" dirty="0">
              <a:latin typeface="宋体" panose="02010600030101010101" pitchFamily="2" charset="-122"/>
              <a:cs typeface="Times New Roman" panose="02020603050405020304" pitchFamily="18" charset="0"/>
            </a:endParaRPr>
          </a:p>
          <a:p>
            <a:pPr indent="266700">
              <a:lnSpc>
                <a:spcPts val="1400"/>
              </a:lnSpc>
              <a:spcAft>
                <a:spcPts val="0"/>
              </a:spcAft>
            </a:pPr>
            <a:r>
              <a:rPr lang="en-US" altLang="zh-CN" sz="1200" kern="100" dirty="0">
                <a:latin typeface="Courier New" panose="02070309020205020404" pitchFamily="49" charset="0"/>
                <a:cs typeface="Times New Roman" panose="02020603050405020304" pitchFamily="18" charset="0"/>
              </a:rPr>
              <a:t>sentence = '</a:t>
            </a:r>
            <a:r>
              <a:rPr lang="zh-CN" altLang="zh-CN" sz="1200" kern="100" dirty="0">
                <a:latin typeface="Courier New" panose="02070309020205020404" pitchFamily="49" charset="0"/>
                <a:cs typeface="Courier New" panose="02070309020205020404" pitchFamily="49" charset="0"/>
              </a:rPr>
              <a:t>一只小猫抓老鼠</a:t>
            </a:r>
            <a:r>
              <a:rPr lang="en-US" altLang="zh-CN" sz="1200" kern="100" dirty="0">
                <a:latin typeface="Courier New" panose="02070309020205020404" pitchFamily="49" charset="0"/>
                <a:cs typeface="Times New Roman" panose="02020603050405020304" pitchFamily="18" charset="0"/>
              </a:rPr>
              <a:t>'</a:t>
            </a:r>
            <a:endParaRPr lang="zh-CN" altLang="zh-CN" sz="1600" kern="100" dirty="0">
              <a:latin typeface="宋体" panose="02010600030101010101" pitchFamily="2" charset="-122"/>
              <a:cs typeface="Times New Roman" panose="02020603050405020304" pitchFamily="18" charset="0"/>
            </a:endParaRPr>
          </a:p>
          <a:p>
            <a:pPr indent="266700">
              <a:lnSpc>
                <a:spcPts val="1400"/>
              </a:lnSpc>
              <a:spcAft>
                <a:spcPts val="0"/>
              </a:spcAft>
            </a:pPr>
            <a:r>
              <a:rPr lang="en-US" altLang="zh-CN" sz="1200" kern="100" dirty="0" err="1">
                <a:latin typeface="Courier New" panose="02070309020205020404" pitchFamily="49" charset="0"/>
                <a:cs typeface="Times New Roman" panose="02020603050405020304" pitchFamily="18" charset="0"/>
              </a:rPr>
              <a:t>pos_tag</a:t>
            </a:r>
            <a:r>
              <a:rPr lang="en-US" altLang="zh-CN" sz="1200" kern="100" dirty="0">
                <a:latin typeface="Courier New" panose="02070309020205020404" pitchFamily="49" charset="0"/>
                <a:cs typeface="Times New Roman" panose="02020603050405020304" pitchFamily="18" charset="0"/>
              </a:rPr>
              <a:t> = </a:t>
            </a:r>
            <a:r>
              <a:rPr lang="en-US" altLang="zh-CN" sz="1200" kern="100" dirty="0" err="1">
                <a:latin typeface="Courier New" panose="02070309020205020404" pitchFamily="49" charset="0"/>
                <a:cs typeface="Times New Roman" panose="02020603050405020304" pitchFamily="18" charset="0"/>
              </a:rPr>
              <a:t>nlp.pos_tag</a:t>
            </a:r>
            <a:r>
              <a:rPr lang="en-US" altLang="zh-CN" sz="1200" kern="100" dirty="0">
                <a:latin typeface="Courier New" panose="02070309020205020404" pitchFamily="49" charset="0"/>
                <a:cs typeface="Times New Roman" panose="02020603050405020304" pitchFamily="18" charset="0"/>
              </a:rPr>
              <a:t>(sentence)</a:t>
            </a:r>
            <a:endParaRPr lang="zh-CN" altLang="zh-CN" sz="1600" kern="100" dirty="0">
              <a:latin typeface="宋体" panose="02010600030101010101" pitchFamily="2" charset="-122"/>
              <a:cs typeface="Times New Roman" panose="02020603050405020304" pitchFamily="18" charset="0"/>
            </a:endParaRPr>
          </a:p>
          <a:p>
            <a:pPr indent="266700">
              <a:lnSpc>
                <a:spcPts val="1400"/>
              </a:lnSpc>
              <a:spcAft>
                <a:spcPts val="0"/>
              </a:spcAft>
            </a:pPr>
            <a:r>
              <a:rPr lang="en-US" altLang="zh-CN" sz="1200" kern="100" dirty="0">
                <a:latin typeface="Courier New" panose="02070309020205020404" pitchFamily="49" charset="0"/>
                <a:cs typeface="Times New Roman" panose="02020603050405020304" pitchFamily="18" charset="0"/>
              </a:rPr>
              <a:t>print("pos_tag:",</a:t>
            </a:r>
            <a:r>
              <a:rPr lang="en-US" altLang="zh-CN" sz="1200" kern="100" dirty="0" err="1">
                <a:latin typeface="Courier New" panose="02070309020205020404" pitchFamily="49" charset="0"/>
                <a:cs typeface="Times New Roman" panose="02020603050405020304" pitchFamily="18" charset="0"/>
              </a:rPr>
              <a:t>pos_tag</a:t>
            </a:r>
            <a:r>
              <a:rPr lang="en-US" altLang="zh-CN" sz="1200" kern="100" dirty="0">
                <a:latin typeface="Courier New" panose="02070309020205020404" pitchFamily="49" charset="0"/>
                <a:cs typeface="Times New Roman" panose="02020603050405020304" pitchFamily="18" charset="0"/>
              </a:rPr>
              <a:t>)</a:t>
            </a:r>
            <a:endParaRPr lang="zh-CN" altLang="zh-CN" sz="1600" kern="100" dirty="0">
              <a:latin typeface="宋体" panose="02010600030101010101" pitchFamily="2" charset="-122"/>
              <a:cs typeface="Times New Roman" panose="02020603050405020304" pitchFamily="18" charset="0"/>
            </a:endParaRPr>
          </a:p>
          <a:p>
            <a:pPr indent="266700">
              <a:lnSpc>
                <a:spcPts val="1400"/>
              </a:lnSpc>
              <a:spcAft>
                <a:spcPts val="0"/>
              </a:spcAft>
            </a:pPr>
            <a:r>
              <a:rPr lang="en-US" altLang="zh-CN" sz="1200" kern="100" dirty="0" err="1">
                <a:latin typeface="Courier New" panose="02070309020205020404" pitchFamily="49" charset="0"/>
                <a:cs typeface="Times New Roman" panose="02020603050405020304" pitchFamily="18" charset="0"/>
              </a:rPr>
              <a:t>parse_result</a:t>
            </a:r>
            <a:r>
              <a:rPr lang="en-US" altLang="zh-CN" sz="1200" kern="100" dirty="0">
                <a:latin typeface="Courier New" panose="02070309020205020404" pitchFamily="49" charset="0"/>
                <a:cs typeface="Times New Roman" panose="02020603050405020304" pitchFamily="18" charset="0"/>
              </a:rPr>
              <a:t> = </a:t>
            </a:r>
            <a:r>
              <a:rPr lang="en-US" altLang="zh-CN" sz="1200" kern="100" dirty="0" err="1">
                <a:latin typeface="Courier New" panose="02070309020205020404" pitchFamily="49" charset="0"/>
                <a:cs typeface="Times New Roman" panose="02020603050405020304" pitchFamily="18" charset="0"/>
              </a:rPr>
              <a:t>nlp.parse</a:t>
            </a:r>
            <a:r>
              <a:rPr lang="en-US" altLang="zh-CN" sz="1200" kern="100" dirty="0">
                <a:latin typeface="Courier New" panose="02070309020205020404" pitchFamily="49" charset="0"/>
                <a:cs typeface="Times New Roman" panose="02020603050405020304" pitchFamily="18" charset="0"/>
              </a:rPr>
              <a:t>(sentence) </a:t>
            </a:r>
            <a:endParaRPr lang="zh-CN" altLang="zh-CN" sz="1600" kern="100" dirty="0">
              <a:latin typeface="宋体" panose="02010600030101010101" pitchFamily="2" charset="-122"/>
              <a:cs typeface="Times New Roman" panose="02020603050405020304" pitchFamily="18" charset="0"/>
            </a:endParaRPr>
          </a:p>
          <a:p>
            <a:pPr indent="266700">
              <a:lnSpc>
                <a:spcPts val="1400"/>
              </a:lnSpc>
              <a:spcAft>
                <a:spcPts val="0"/>
              </a:spcAft>
            </a:pPr>
            <a:r>
              <a:rPr lang="en-US" altLang="zh-CN" sz="1200" kern="100" dirty="0">
                <a:latin typeface="Courier New" panose="02070309020205020404" pitchFamily="49" charset="0"/>
                <a:cs typeface="Times New Roman" panose="02020603050405020304" pitchFamily="18" charset="0"/>
              </a:rPr>
              <a:t>print("parse:",</a:t>
            </a:r>
            <a:r>
              <a:rPr lang="en-US" altLang="zh-CN" sz="1200" kern="100" dirty="0" err="1">
                <a:latin typeface="Courier New" panose="02070309020205020404" pitchFamily="49" charset="0"/>
                <a:cs typeface="Times New Roman" panose="02020603050405020304" pitchFamily="18" charset="0"/>
              </a:rPr>
              <a:t>parse_result</a:t>
            </a:r>
            <a:r>
              <a:rPr lang="en-US" altLang="zh-CN" sz="1200" kern="100" dirty="0">
                <a:latin typeface="Courier New" panose="02070309020205020404" pitchFamily="49" charset="0"/>
                <a:cs typeface="Times New Roman" panose="02020603050405020304" pitchFamily="18" charset="0"/>
              </a:rPr>
              <a:t>)</a:t>
            </a:r>
            <a:endParaRPr lang="zh-CN" altLang="zh-CN" sz="1600" kern="100" dirty="0">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短语结构句法分析</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360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运行之后将结果打印输出，其中词性标记（</a:t>
            </a:r>
            <a:r>
              <a:rPr lang="en-US" altLang="zh-CN" sz="1800" dirty="0" err="1">
                <a:solidFill>
                  <a:srgbClr val="000000"/>
                </a:solidFill>
              </a:rPr>
              <a:t>pos_result</a:t>
            </a:r>
            <a:r>
              <a:rPr lang="zh-CN" altLang="zh-CN" sz="1800" dirty="0">
                <a:solidFill>
                  <a:srgbClr val="000000"/>
                </a:solidFill>
              </a:rPr>
              <a:t>）的结果：</a:t>
            </a:r>
          </a:p>
          <a:p>
            <a:r>
              <a:rPr lang="en-US" altLang="zh-CN" sz="1800" dirty="0">
                <a:solidFill>
                  <a:srgbClr val="000000"/>
                </a:solidFill>
              </a:rPr>
              <a:t>[('</a:t>
            </a:r>
            <a:r>
              <a:rPr lang="zh-CN" altLang="zh-CN" sz="1800" dirty="0">
                <a:solidFill>
                  <a:srgbClr val="000000"/>
                </a:solidFill>
              </a:rPr>
              <a:t>一</a:t>
            </a:r>
            <a:r>
              <a:rPr lang="en-US" altLang="zh-CN" sz="1800" dirty="0">
                <a:solidFill>
                  <a:srgbClr val="000000"/>
                </a:solidFill>
              </a:rPr>
              <a:t>', 'CD'), ('</a:t>
            </a:r>
            <a:r>
              <a:rPr lang="zh-CN" altLang="zh-CN" sz="1800" dirty="0">
                <a:solidFill>
                  <a:srgbClr val="000000"/>
                </a:solidFill>
              </a:rPr>
              <a:t>只</a:t>
            </a:r>
            <a:r>
              <a:rPr lang="en-US" altLang="zh-CN" sz="1800" dirty="0">
                <a:solidFill>
                  <a:srgbClr val="000000"/>
                </a:solidFill>
              </a:rPr>
              <a:t>', 'M'), ('</a:t>
            </a:r>
            <a:r>
              <a:rPr lang="zh-CN" altLang="zh-CN" sz="1800" dirty="0">
                <a:solidFill>
                  <a:srgbClr val="000000"/>
                </a:solidFill>
              </a:rPr>
              <a:t>小</a:t>
            </a:r>
            <a:r>
              <a:rPr lang="en-US" altLang="zh-CN" sz="1800" dirty="0">
                <a:solidFill>
                  <a:srgbClr val="000000"/>
                </a:solidFill>
              </a:rPr>
              <a:t>', 'JJ'), ('</a:t>
            </a:r>
            <a:r>
              <a:rPr lang="zh-CN" altLang="zh-CN" sz="1800" dirty="0">
                <a:solidFill>
                  <a:srgbClr val="000000"/>
                </a:solidFill>
              </a:rPr>
              <a:t>猫</a:t>
            </a:r>
            <a:r>
              <a:rPr lang="en-US" altLang="zh-CN" sz="1800" dirty="0">
                <a:solidFill>
                  <a:srgbClr val="000000"/>
                </a:solidFill>
              </a:rPr>
              <a:t>', 'NN'), ('</a:t>
            </a:r>
            <a:r>
              <a:rPr lang="zh-CN" altLang="zh-CN" sz="1800" dirty="0">
                <a:solidFill>
                  <a:srgbClr val="000000"/>
                </a:solidFill>
              </a:rPr>
              <a:t>抓</a:t>
            </a:r>
            <a:r>
              <a:rPr lang="en-US" altLang="zh-CN" sz="1800" dirty="0">
                <a:solidFill>
                  <a:srgbClr val="000000"/>
                </a:solidFill>
              </a:rPr>
              <a:t>', 'VV'), ('</a:t>
            </a:r>
            <a:r>
              <a:rPr lang="zh-CN" altLang="zh-CN" sz="1800" dirty="0">
                <a:solidFill>
                  <a:srgbClr val="000000"/>
                </a:solidFill>
              </a:rPr>
              <a:t>老鼠</a:t>
            </a:r>
            <a:r>
              <a:rPr lang="en-US" altLang="zh-CN" sz="1800" dirty="0">
                <a:solidFill>
                  <a:srgbClr val="000000"/>
                </a:solidFill>
              </a:rPr>
              <a:t>', 'NN')]</a:t>
            </a:r>
            <a:endParaRPr lang="zh-CN" altLang="zh-CN" sz="1800" dirty="0">
              <a:solidFill>
                <a:srgbClr val="000000"/>
              </a:solidFill>
            </a:endParaRPr>
          </a:p>
          <a:p>
            <a:r>
              <a:rPr lang="zh-CN" altLang="zh-CN" sz="1800" dirty="0">
                <a:solidFill>
                  <a:srgbClr val="000000"/>
                </a:solidFill>
              </a:rPr>
              <a:t>解析树的结果（</a:t>
            </a:r>
            <a:r>
              <a:rPr lang="en-US" altLang="zh-CN" sz="1800" dirty="0" err="1">
                <a:solidFill>
                  <a:srgbClr val="000000"/>
                </a:solidFill>
              </a:rPr>
              <a:t>parse_result</a:t>
            </a:r>
            <a:r>
              <a:rPr lang="zh-CN" altLang="zh-CN" sz="1800" dirty="0">
                <a:solidFill>
                  <a:srgbClr val="000000"/>
                </a:solidFill>
              </a:rPr>
              <a:t>）如下</a:t>
            </a:r>
            <a:r>
              <a:rPr lang="zh-CN" altLang="zh-CN" sz="1800" dirty="0" smtClean="0">
                <a:solidFill>
                  <a:srgbClr val="000000"/>
                </a:solidFill>
              </a:rPr>
              <a:t>：</a:t>
            </a:r>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endParaRPr lang="zh-CN" altLang="en-US" sz="1800" dirty="0">
              <a:solidFill>
                <a:srgbClr val="000000"/>
              </a:solidFill>
            </a:endParaRPr>
          </a:p>
        </p:txBody>
      </p:sp>
      <p:sp>
        <p:nvSpPr>
          <p:cNvPr id="3" name="矩形 2"/>
          <p:cNvSpPr/>
          <p:nvPr/>
        </p:nvSpPr>
        <p:spPr>
          <a:xfrm>
            <a:off x="792163" y="2034600"/>
            <a:ext cx="4572000" cy="1708160"/>
          </a:xfrm>
          <a:prstGeom prst="rect">
            <a:avLst/>
          </a:prstGeom>
        </p:spPr>
        <p:txBody>
          <a:bodyPr>
            <a:spAutoFit/>
          </a:bodyPr>
          <a:lstStyle/>
          <a:p>
            <a:pPr indent="266700" algn="just">
              <a:lnSpc>
                <a:spcPts val="1400"/>
              </a:lnSpc>
              <a:spcAft>
                <a:spcPts val="0"/>
              </a:spcAft>
            </a:pPr>
            <a:r>
              <a:rPr lang="en-US" altLang="zh-CN" sz="1200" kern="100" dirty="0">
                <a:latin typeface="Courier New" panose="02070309020205020404" pitchFamily="49" charset="0"/>
                <a:cs typeface="Times New Roman" panose="02020603050405020304" pitchFamily="18" charset="0"/>
              </a:rPr>
              <a:t>(ROOT</a:t>
            </a:r>
            <a:endParaRPr lang="zh-CN" altLang="zh-CN" sz="16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200" kern="100" dirty="0">
                <a:latin typeface="Courier New" panose="02070309020205020404" pitchFamily="49" charset="0"/>
                <a:cs typeface="Times New Roman" panose="02020603050405020304" pitchFamily="18" charset="0"/>
              </a:rPr>
              <a:t>  (IP</a:t>
            </a:r>
            <a:endParaRPr lang="zh-CN" altLang="zh-CN" sz="16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200" kern="100" dirty="0">
                <a:latin typeface="Courier New" panose="02070309020205020404" pitchFamily="49" charset="0"/>
                <a:cs typeface="Times New Roman" panose="02020603050405020304" pitchFamily="18" charset="0"/>
              </a:rPr>
              <a:t>    (NP</a:t>
            </a:r>
            <a:endParaRPr lang="zh-CN" altLang="zh-CN" sz="16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200" kern="100" dirty="0">
                <a:latin typeface="Courier New" panose="02070309020205020404" pitchFamily="49" charset="0"/>
                <a:cs typeface="Times New Roman" panose="02020603050405020304" pitchFamily="18" charset="0"/>
              </a:rPr>
              <a:t>      (QP (CD </a:t>
            </a:r>
            <a:r>
              <a:rPr lang="zh-CN" altLang="zh-CN" sz="1200" kern="100" dirty="0">
                <a:latin typeface="Courier New" panose="02070309020205020404" pitchFamily="49" charset="0"/>
                <a:cs typeface="Courier New" panose="02070309020205020404" pitchFamily="49" charset="0"/>
              </a:rPr>
              <a:t>一</a:t>
            </a:r>
            <a:r>
              <a:rPr lang="en-US" altLang="zh-CN" sz="1200" kern="100" dirty="0">
                <a:latin typeface="Courier New" panose="02070309020205020404" pitchFamily="49" charset="0"/>
                <a:cs typeface="Times New Roman" panose="02020603050405020304" pitchFamily="18" charset="0"/>
              </a:rPr>
              <a:t>)</a:t>
            </a:r>
            <a:endParaRPr lang="zh-CN" altLang="zh-CN" sz="16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200" kern="100" dirty="0">
                <a:latin typeface="Courier New" panose="02070309020205020404" pitchFamily="49" charset="0"/>
                <a:cs typeface="Times New Roman" panose="02020603050405020304" pitchFamily="18" charset="0"/>
              </a:rPr>
              <a:t>        (CLP (M </a:t>
            </a:r>
            <a:r>
              <a:rPr lang="zh-CN" altLang="zh-CN" sz="1200" kern="100" dirty="0">
                <a:latin typeface="Courier New" panose="02070309020205020404" pitchFamily="49" charset="0"/>
                <a:cs typeface="Courier New" panose="02070309020205020404" pitchFamily="49" charset="0"/>
              </a:rPr>
              <a:t>只</a:t>
            </a:r>
            <a:r>
              <a:rPr lang="en-US" altLang="zh-CN" sz="1200" kern="100" dirty="0">
                <a:latin typeface="Courier New" panose="02070309020205020404" pitchFamily="49" charset="0"/>
                <a:cs typeface="Times New Roman" panose="02020603050405020304" pitchFamily="18" charset="0"/>
              </a:rPr>
              <a:t>)))</a:t>
            </a:r>
            <a:endParaRPr lang="zh-CN" altLang="zh-CN" sz="16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200" kern="100" dirty="0">
                <a:latin typeface="Courier New" panose="02070309020205020404" pitchFamily="49" charset="0"/>
                <a:cs typeface="Times New Roman" panose="02020603050405020304" pitchFamily="18" charset="0"/>
              </a:rPr>
              <a:t>      (ADJP (JJ </a:t>
            </a:r>
            <a:r>
              <a:rPr lang="zh-CN" altLang="zh-CN" sz="1200" kern="100" dirty="0">
                <a:latin typeface="Courier New" panose="02070309020205020404" pitchFamily="49" charset="0"/>
                <a:cs typeface="Courier New" panose="02070309020205020404" pitchFamily="49" charset="0"/>
              </a:rPr>
              <a:t>小</a:t>
            </a:r>
            <a:r>
              <a:rPr lang="en-US" altLang="zh-CN" sz="1200" kern="100" dirty="0">
                <a:latin typeface="Courier New" panose="02070309020205020404" pitchFamily="49" charset="0"/>
                <a:cs typeface="Times New Roman" panose="02020603050405020304" pitchFamily="18" charset="0"/>
              </a:rPr>
              <a:t>))</a:t>
            </a:r>
            <a:endParaRPr lang="zh-CN" altLang="zh-CN" sz="16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200" kern="100" dirty="0">
                <a:latin typeface="Courier New" panose="02070309020205020404" pitchFamily="49" charset="0"/>
                <a:cs typeface="Times New Roman" panose="02020603050405020304" pitchFamily="18" charset="0"/>
              </a:rPr>
              <a:t>      (NP (NN </a:t>
            </a:r>
            <a:r>
              <a:rPr lang="zh-CN" altLang="zh-CN" sz="1200" kern="100" dirty="0">
                <a:latin typeface="Courier New" panose="02070309020205020404" pitchFamily="49" charset="0"/>
                <a:cs typeface="Courier New" panose="02070309020205020404" pitchFamily="49" charset="0"/>
              </a:rPr>
              <a:t>猫</a:t>
            </a:r>
            <a:r>
              <a:rPr lang="en-US" altLang="zh-CN" sz="1200" kern="100" dirty="0">
                <a:latin typeface="Courier New" panose="02070309020205020404" pitchFamily="49" charset="0"/>
                <a:cs typeface="Times New Roman" panose="02020603050405020304" pitchFamily="18" charset="0"/>
              </a:rPr>
              <a:t>)))</a:t>
            </a:r>
            <a:endParaRPr lang="zh-CN" altLang="zh-CN" sz="16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200" kern="100" dirty="0">
                <a:latin typeface="Courier New" panose="02070309020205020404" pitchFamily="49" charset="0"/>
                <a:cs typeface="Times New Roman" panose="02020603050405020304" pitchFamily="18" charset="0"/>
              </a:rPr>
              <a:t>    (VP (VV </a:t>
            </a:r>
            <a:r>
              <a:rPr lang="zh-CN" altLang="zh-CN" sz="1200" kern="100" dirty="0">
                <a:latin typeface="Courier New" panose="02070309020205020404" pitchFamily="49" charset="0"/>
                <a:cs typeface="Courier New" panose="02070309020205020404" pitchFamily="49" charset="0"/>
              </a:rPr>
              <a:t>抓</a:t>
            </a:r>
            <a:r>
              <a:rPr lang="en-US" altLang="zh-CN" sz="1200" kern="100" dirty="0">
                <a:latin typeface="Courier New" panose="02070309020205020404" pitchFamily="49" charset="0"/>
                <a:cs typeface="Times New Roman" panose="02020603050405020304" pitchFamily="18" charset="0"/>
              </a:rPr>
              <a:t>)</a:t>
            </a:r>
            <a:endParaRPr lang="zh-CN" altLang="zh-CN" sz="16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200" kern="100" dirty="0">
                <a:latin typeface="Courier New" panose="02070309020205020404" pitchFamily="49" charset="0"/>
                <a:cs typeface="Times New Roman" panose="02020603050405020304" pitchFamily="18" charset="0"/>
              </a:rPr>
              <a:t>      (NP (NN </a:t>
            </a:r>
            <a:r>
              <a:rPr lang="zh-CN" altLang="zh-CN" sz="1200" kern="100" dirty="0">
                <a:latin typeface="Courier New" panose="02070309020205020404" pitchFamily="49" charset="0"/>
                <a:cs typeface="Courier New" panose="02070309020205020404" pitchFamily="49" charset="0"/>
              </a:rPr>
              <a:t>老鼠</a:t>
            </a:r>
            <a:r>
              <a:rPr lang="en-US" altLang="zh-CN" sz="1200" kern="100" dirty="0" smtClean="0">
                <a:latin typeface="Courier New" panose="02070309020205020404" pitchFamily="49" charset="0"/>
                <a:cs typeface="Times New Roman" panose="02020603050405020304" pitchFamily="18" charset="0"/>
              </a:rPr>
              <a:t>)))))</a:t>
            </a:r>
            <a:endParaRPr lang="zh-CN" altLang="zh-CN" sz="1600" kern="100" dirty="0">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095430"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语义分析</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2639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语义分析的目标是理解句子表达的真实意思。但是语义表示形式尚未完全统一。 语义角色标注是比较成熟的浅层语义分析技术。给定句子中的个谓词， 语义角 色标注的任务就是从句子中标注出这个谓词的施事、受事、时间、地点等参数。语义角色标注一般都在句法分析的基础上完成，句法结构对于语义角色标注的性能</a:t>
            </a:r>
            <a:r>
              <a:rPr lang="zh-CN" altLang="en-US" sz="1800" dirty="0" smtClean="0">
                <a:solidFill>
                  <a:srgbClr val="000000"/>
                </a:solidFill>
              </a:rPr>
              <a:t>至关重要</a:t>
            </a:r>
            <a:endParaRPr lang="en-US" altLang="zh-CN" sz="1800" dirty="0" smtClean="0">
              <a:solidFill>
                <a:srgbClr val="000000"/>
              </a:solidFill>
            </a:endParaRPr>
          </a:p>
          <a:p>
            <a:r>
              <a:rPr lang="zh-CN" altLang="en-US" sz="1800" dirty="0" smtClean="0">
                <a:solidFill>
                  <a:srgbClr val="000000"/>
                </a:solidFill>
              </a:rPr>
              <a:t>语义</a:t>
            </a:r>
            <a:r>
              <a:rPr lang="zh-CN" altLang="en-US" sz="1800" dirty="0">
                <a:solidFill>
                  <a:srgbClr val="000000"/>
                </a:solidFill>
              </a:rPr>
              <a:t>依存分析与句法依存分析的重要区别是语义依存分析不受句法结构的影响。语义依存关系分为三类</a:t>
            </a:r>
            <a:r>
              <a:rPr lang="en-US" altLang="zh-CN" sz="1800" dirty="0">
                <a:solidFill>
                  <a:srgbClr val="000000"/>
                </a:solidFill>
              </a:rPr>
              <a:t>:</a:t>
            </a:r>
            <a:r>
              <a:rPr lang="zh-CN" altLang="en-US" sz="1800" dirty="0">
                <a:solidFill>
                  <a:srgbClr val="000000"/>
                </a:solidFill>
              </a:rPr>
              <a:t>语义角色，每一种语义角色对应存在一个嵌套关系和反关系</a:t>
            </a:r>
            <a:r>
              <a:rPr lang="en-US" altLang="zh-CN" sz="1800" dirty="0">
                <a:solidFill>
                  <a:srgbClr val="000000"/>
                </a:solidFill>
              </a:rPr>
              <a:t>;</a:t>
            </a:r>
            <a:r>
              <a:rPr lang="zh-CN" altLang="en-US" sz="1800" dirty="0">
                <a:solidFill>
                  <a:srgbClr val="000000"/>
                </a:solidFill>
              </a:rPr>
              <a:t>事件关系，描述两个事件间的关系</a:t>
            </a:r>
            <a:r>
              <a:rPr lang="en-US" altLang="zh-CN" sz="1800" dirty="0">
                <a:solidFill>
                  <a:srgbClr val="000000"/>
                </a:solidFill>
              </a:rPr>
              <a:t>;</a:t>
            </a:r>
            <a:r>
              <a:rPr lang="zh-CN" altLang="en-US" sz="1800" dirty="0">
                <a:solidFill>
                  <a:srgbClr val="000000"/>
                </a:solidFill>
              </a:rPr>
              <a:t>语义依附标记，标记说话者语气等依附性</a:t>
            </a:r>
            <a:r>
              <a:rPr lang="zh-CN" altLang="en-US" sz="1800" dirty="0" smtClean="0">
                <a:solidFill>
                  <a:srgbClr val="000000"/>
                </a:solidFill>
              </a:rPr>
              <a:t>信息</a:t>
            </a:r>
          </a:p>
        </p:txBody>
      </p:sp>
    </p:spTree>
  </p:cSld>
  <p:clrMapOvr>
    <a:masterClrMapping/>
  </p:clrMapOvr>
  <p:transition spd="slow">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095430"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语义分析</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2363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语义依存与语义角色标注之间也存在关联，语义角色标注只关注句子主要谓词的论元以及谓词与论元之间的关系，而语义依存不仅关注谓词与论元的关系，还关注谓词之间、论元之间、论元内部的语义关系。论元是指句子中名词性的词或短语，并且与谓词搭配语义依存对句子语义信息的刻画更加完整全面</a:t>
            </a:r>
            <a:endParaRPr lang="en-US" altLang="zh-CN" sz="1800" dirty="0">
              <a:solidFill>
                <a:srgbClr val="000000"/>
              </a:solidFill>
            </a:endParaRPr>
          </a:p>
          <a:p>
            <a:r>
              <a:rPr lang="zh-CN" altLang="zh-CN" sz="1800" dirty="0">
                <a:solidFill>
                  <a:srgbClr val="000000"/>
                </a:solidFill>
              </a:rPr>
              <a:t>语义角色标注（</a:t>
            </a:r>
            <a:r>
              <a:rPr lang="en-US" altLang="zh-CN" sz="1800" dirty="0">
                <a:solidFill>
                  <a:srgbClr val="000000"/>
                </a:solidFill>
              </a:rPr>
              <a:t>SRL</a:t>
            </a:r>
            <a:r>
              <a:rPr lang="zh-CN" altLang="zh-CN" sz="1800" dirty="0">
                <a:solidFill>
                  <a:srgbClr val="000000"/>
                </a:solidFill>
              </a:rPr>
              <a:t>）通过标记与句子中谓词相关联的论元的角色，为每个语义角色被赋予一定的语义。语义角色标注系统已经处于</a:t>
            </a:r>
            <a:r>
              <a:rPr lang="en-US" altLang="zh-CN" sz="1800" dirty="0">
                <a:solidFill>
                  <a:srgbClr val="000000"/>
                </a:solidFill>
              </a:rPr>
              <a:t>NLP</a:t>
            </a:r>
            <a:r>
              <a:rPr lang="zh-CN" altLang="zh-CN" sz="1800" dirty="0">
                <a:solidFill>
                  <a:srgbClr val="000000"/>
                </a:solidFill>
              </a:rPr>
              <a:t>系统的末端，其精度和效率都受到前面分词、词性标记、句法分析模块的影响</a:t>
            </a:r>
            <a:endParaRPr lang="en-US" altLang="zh-CN" sz="1800" dirty="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095430"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语义分析</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2640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对“一只小猫抓老鼠” </a:t>
            </a:r>
            <a:r>
              <a:rPr lang="zh-CN" altLang="en-US" sz="1800" dirty="0" smtClean="0">
                <a:solidFill>
                  <a:srgbClr val="000000"/>
                </a:solidFill>
              </a:rPr>
              <a:t>进行语义依存分析，只需要一行代码</a:t>
            </a:r>
            <a:endParaRPr lang="en-US" altLang="zh-CN" sz="1800" dirty="0" smtClean="0">
              <a:solidFill>
                <a:srgbClr val="000000"/>
              </a:solidFill>
            </a:endParaRPr>
          </a:p>
          <a:p>
            <a:pPr marL="0" indent="0">
              <a:buNone/>
            </a:pPr>
            <a:endParaRPr lang="en-US" altLang="zh-CN" sz="1800" dirty="0" smtClean="0">
              <a:solidFill>
                <a:srgbClr val="000000"/>
              </a:solidFill>
            </a:endParaRPr>
          </a:p>
          <a:p>
            <a:pPr marL="0" indent="0">
              <a:buNone/>
            </a:pPr>
            <a:endParaRPr lang="en-US" altLang="zh-CN" sz="1800" dirty="0" smtClean="0">
              <a:solidFill>
                <a:srgbClr val="000000"/>
              </a:solidFill>
            </a:endParaRPr>
          </a:p>
          <a:p>
            <a:r>
              <a:rPr lang="zh-CN" altLang="en-US" sz="1800" dirty="0">
                <a:solidFill>
                  <a:srgbClr val="000000"/>
                </a:solidFill>
              </a:rPr>
              <a:t>得到分析结果</a:t>
            </a:r>
            <a:r>
              <a:rPr lang="zh-CN" altLang="en-US" sz="1800" dirty="0" smtClean="0">
                <a:solidFill>
                  <a:srgbClr val="000000"/>
                </a:solidFill>
              </a:rPr>
              <a:t>：</a:t>
            </a:r>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r>
              <a:rPr lang="zh-CN" altLang="en-US" sz="1800" dirty="0">
                <a:solidFill>
                  <a:srgbClr val="000000"/>
                </a:solidFill>
              </a:rPr>
              <a:t>其中的数字表示的是词语的序号，与分词列表进行匹配对应后重到结果如下：</a:t>
            </a:r>
            <a:endParaRPr lang="en-US" altLang="zh-CN" sz="1800" dirty="0">
              <a:solidFill>
                <a:srgbClr val="000000"/>
              </a:solidFill>
            </a:endParaRPr>
          </a:p>
        </p:txBody>
      </p:sp>
      <p:sp>
        <p:nvSpPr>
          <p:cNvPr id="4" name="矩形 3"/>
          <p:cNvSpPr/>
          <p:nvPr/>
        </p:nvSpPr>
        <p:spPr>
          <a:xfrm>
            <a:off x="860598" y="1548803"/>
            <a:ext cx="3035860" cy="271869"/>
          </a:xfrm>
          <a:prstGeom prst="rect">
            <a:avLst/>
          </a:prstGeom>
        </p:spPr>
        <p:txBody>
          <a:bodyPr wrap="square">
            <a:spAutoFit/>
          </a:bodyPr>
          <a:lstStyle/>
          <a:p>
            <a:pPr indent="266700" algn="just">
              <a:lnSpc>
                <a:spcPts val="1400"/>
              </a:lnSpc>
              <a:spcAft>
                <a:spcPts val="0"/>
              </a:spcAft>
            </a:pPr>
            <a:r>
              <a:rPr lang="en-US" altLang="zh-CN" sz="900" kern="100" dirty="0">
                <a:latin typeface="宋体" panose="02010600030101010101" pitchFamily="2" charset="-122"/>
                <a:cs typeface="Times New Roman" panose="02020603050405020304" pitchFamily="18" charset="0"/>
              </a:rPr>
              <a:t>dep =</a:t>
            </a:r>
            <a:r>
              <a:rPr lang="en-US" altLang="zh-CN" sz="900" kern="100" dirty="0" err="1">
                <a:latin typeface="宋体" panose="02010600030101010101" pitchFamily="2" charset="-122"/>
                <a:cs typeface="Times New Roman" panose="02020603050405020304" pitchFamily="18" charset="0"/>
              </a:rPr>
              <a:t>nlp.dependency_parse</a:t>
            </a:r>
            <a:r>
              <a:rPr lang="en-US" altLang="zh-CN" sz="900" kern="100" dirty="0">
                <a:latin typeface="宋体" panose="02010600030101010101" pitchFamily="2" charset="-122"/>
                <a:cs typeface="Times New Roman" panose="02020603050405020304" pitchFamily="18" charset="0"/>
              </a:rPr>
              <a:t>(sentence)</a:t>
            </a:r>
            <a:endParaRPr lang="zh-CN" altLang="zh-CN" sz="1050" kern="100" dirty="0">
              <a:latin typeface="宋体" panose="02010600030101010101" pitchFamily="2" charset="-122"/>
              <a:cs typeface="Times New Roman" panose="02020603050405020304" pitchFamily="18" charset="0"/>
            </a:endParaRPr>
          </a:p>
        </p:txBody>
      </p:sp>
      <p:sp>
        <p:nvSpPr>
          <p:cNvPr id="6" name="矩形 5"/>
          <p:cNvSpPr/>
          <p:nvPr/>
        </p:nvSpPr>
        <p:spPr>
          <a:xfrm>
            <a:off x="705678" y="2488653"/>
            <a:ext cx="7513983" cy="230832"/>
          </a:xfrm>
          <a:prstGeom prst="rect">
            <a:avLst/>
          </a:prstGeom>
        </p:spPr>
        <p:txBody>
          <a:bodyPr wrap="square">
            <a:spAutoFit/>
          </a:bodyPr>
          <a:lstStyle/>
          <a:p>
            <a:pPr indent="266700" algn="just">
              <a:spcAft>
                <a:spcPts val="0"/>
              </a:spcAft>
            </a:pPr>
            <a:r>
              <a:rPr lang="en-US" altLang="zh-CN" sz="900" kern="100" dirty="0">
                <a:latin typeface="Courier New" panose="02070309020205020404" pitchFamily="49" charset="0"/>
                <a:cs typeface="Times New Roman" panose="02020603050405020304" pitchFamily="18" charset="0"/>
              </a:rPr>
              <a:t>[('ROOT', 0, 5), ('</a:t>
            </a:r>
            <a:r>
              <a:rPr lang="en-US" altLang="zh-CN" sz="900" kern="100" dirty="0" err="1">
                <a:latin typeface="Courier New" panose="02070309020205020404" pitchFamily="49" charset="0"/>
                <a:cs typeface="Times New Roman" panose="02020603050405020304" pitchFamily="18" charset="0"/>
              </a:rPr>
              <a:t>nummod</a:t>
            </a:r>
            <a:r>
              <a:rPr lang="en-US" altLang="zh-CN" sz="900" kern="100" dirty="0">
                <a:latin typeface="Courier New" panose="02070309020205020404" pitchFamily="49" charset="0"/>
                <a:cs typeface="Times New Roman" panose="02020603050405020304" pitchFamily="18" charset="0"/>
              </a:rPr>
              <a:t>', 4, 1), ('</a:t>
            </a:r>
            <a:r>
              <a:rPr lang="en-US" altLang="zh-CN" sz="900" kern="100" dirty="0" err="1">
                <a:latin typeface="Courier New" panose="02070309020205020404" pitchFamily="49" charset="0"/>
                <a:cs typeface="Times New Roman" panose="02020603050405020304" pitchFamily="18" charset="0"/>
              </a:rPr>
              <a:t>mark:clf</a:t>
            </a:r>
            <a:r>
              <a:rPr lang="en-US" altLang="zh-CN" sz="900" kern="100" dirty="0">
                <a:latin typeface="Courier New" panose="02070309020205020404" pitchFamily="49" charset="0"/>
                <a:cs typeface="Times New Roman" panose="02020603050405020304" pitchFamily="18" charset="0"/>
              </a:rPr>
              <a:t>', 1, 2), ('</a:t>
            </a:r>
            <a:r>
              <a:rPr lang="en-US" altLang="zh-CN" sz="900" kern="100" dirty="0" err="1">
                <a:latin typeface="Courier New" panose="02070309020205020404" pitchFamily="49" charset="0"/>
                <a:cs typeface="Times New Roman" panose="02020603050405020304" pitchFamily="18" charset="0"/>
              </a:rPr>
              <a:t>amod</a:t>
            </a:r>
            <a:r>
              <a:rPr lang="en-US" altLang="zh-CN" sz="900" kern="100" dirty="0">
                <a:latin typeface="Courier New" panose="02070309020205020404" pitchFamily="49" charset="0"/>
                <a:cs typeface="Times New Roman" panose="02020603050405020304" pitchFamily="18" charset="0"/>
              </a:rPr>
              <a:t>', 4, 3), ('</a:t>
            </a:r>
            <a:r>
              <a:rPr lang="en-US" altLang="zh-CN" sz="900" kern="100" dirty="0" err="1">
                <a:latin typeface="Courier New" panose="02070309020205020404" pitchFamily="49" charset="0"/>
                <a:cs typeface="Times New Roman" panose="02020603050405020304" pitchFamily="18" charset="0"/>
              </a:rPr>
              <a:t>nsubj</a:t>
            </a:r>
            <a:r>
              <a:rPr lang="en-US" altLang="zh-CN" sz="900" kern="100" dirty="0">
                <a:latin typeface="Courier New" panose="02070309020205020404" pitchFamily="49" charset="0"/>
                <a:cs typeface="Times New Roman" panose="02020603050405020304" pitchFamily="18" charset="0"/>
              </a:rPr>
              <a:t>', 5, 4), ('</a:t>
            </a:r>
            <a:r>
              <a:rPr lang="en-US" altLang="zh-CN" sz="900" kern="100" dirty="0" err="1">
                <a:latin typeface="Courier New" panose="02070309020205020404" pitchFamily="49" charset="0"/>
                <a:cs typeface="Times New Roman" panose="02020603050405020304" pitchFamily="18" charset="0"/>
              </a:rPr>
              <a:t>dobj</a:t>
            </a:r>
            <a:r>
              <a:rPr lang="en-US" altLang="zh-CN" sz="900" kern="100" dirty="0">
                <a:latin typeface="Courier New" panose="02070309020205020404" pitchFamily="49" charset="0"/>
                <a:cs typeface="Times New Roman" panose="02020603050405020304" pitchFamily="18" charset="0"/>
              </a:rPr>
              <a:t>', 5, 6)]</a:t>
            </a:r>
            <a:endParaRPr lang="zh-CN" altLang="zh-CN" sz="1050" kern="100" dirty="0">
              <a:latin typeface="宋体" panose="02010600030101010101" pitchFamily="2" charset="-122"/>
              <a:cs typeface="Times New Roman" panose="02020603050405020304" pitchFamily="18" charset="0"/>
            </a:endParaRPr>
          </a:p>
        </p:txBody>
      </p:sp>
      <p:sp>
        <p:nvSpPr>
          <p:cNvPr id="9" name="矩形 8"/>
          <p:cNvSpPr/>
          <p:nvPr/>
        </p:nvSpPr>
        <p:spPr>
          <a:xfrm>
            <a:off x="860598" y="3694518"/>
            <a:ext cx="4572000" cy="990015"/>
          </a:xfrm>
          <a:prstGeom prst="rect">
            <a:avLst/>
          </a:prstGeom>
        </p:spPr>
        <p:txBody>
          <a:bodyPr>
            <a:spAutoFit/>
          </a:bodyPr>
          <a:lstStyle/>
          <a:p>
            <a:pPr indent="266700" algn="just">
              <a:lnSpc>
                <a:spcPts val="1400"/>
              </a:lnSpc>
              <a:spcAft>
                <a:spcPts val="0"/>
              </a:spcAft>
            </a:pPr>
            <a:r>
              <a:rPr lang="en-US" altLang="zh-CN" sz="900" kern="100" dirty="0" err="1">
                <a:latin typeface="Courier New" panose="02070309020205020404" pitchFamily="49" charset="0"/>
                <a:cs typeface="Times New Roman" panose="02020603050405020304" pitchFamily="18" charset="0"/>
              </a:rPr>
              <a:t>nummod</a:t>
            </a:r>
            <a:r>
              <a:rPr lang="en-US" altLang="zh-CN" sz="900" kern="100" dirty="0">
                <a:latin typeface="Courier New" panose="02070309020205020404" pitchFamily="49" charset="0"/>
                <a:cs typeface="Times New Roman" panose="02020603050405020304" pitchFamily="18" charset="0"/>
              </a:rPr>
              <a:t> </a:t>
            </a:r>
            <a:r>
              <a:rPr lang="zh-CN" altLang="zh-CN" sz="900" kern="100" dirty="0">
                <a:latin typeface="Courier New" panose="02070309020205020404" pitchFamily="49" charset="0"/>
                <a:cs typeface="Courier New" panose="02070309020205020404" pitchFamily="49" charset="0"/>
              </a:rPr>
              <a:t>猫</a:t>
            </a:r>
            <a:r>
              <a:rPr lang="zh-CN" altLang="zh-CN" sz="900" kern="100" dirty="0">
                <a:latin typeface="宋体" panose="02010600030101010101" pitchFamily="2" charset="-122"/>
                <a:ea typeface="Courier New" panose="02070309020205020404" pitchFamily="49" charset="0"/>
                <a:cs typeface="Times New Roman" panose="02020603050405020304" pitchFamily="18" charset="0"/>
              </a:rPr>
              <a:t> </a:t>
            </a:r>
            <a:r>
              <a:rPr lang="zh-CN" altLang="zh-CN" sz="900" kern="100" dirty="0">
                <a:latin typeface="Courier New" panose="02070309020205020404" pitchFamily="49" charset="0"/>
                <a:cs typeface="Courier New" panose="02070309020205020404" pitchFamily="49" charset="0"/>
              </a:rPr>
              <a:t>一</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err="1">
                <a:latin typeface="Courier New" panose="02070309020205020404" pitchFamily="49" charset="0"/>
                <a:cs typeface="Times New Roman" panose="02020603050405020304" pitchFamily="18" charset="0"/>
              </a:rPr>
              <a:t>mark:clf</a:t>
            </a:r>
            <a:r>
              <a:rPr lang="en-US" altLang="zh-CN" sz="900" kern="100" dirty="0">
                <a:latin typeface="Courier New" panose="02070309020205020404" pitchFamily="49" charset="0"/>
                <a:cs typeface="Times New Roman" panose="02020603050405020304" pitchFamily="18" charset="0"/>
              </a:rPr>
              <a:t> </a:t>
            </a:r>
            <a:r>
              <a:rPr lang="zh-CN" altLang="zh-CN" sz="900" kern="100" dirty="0">
                <a:latin typeface="Courier New" panose="02070309020205020404" pitchFamily="49" charset="0"/>
                <a:cs typeface="Courier New" panose="02070309020205020404" pitchFamily="49" charset="0"/>
              </a:rPr>
              <a:t>一</a:t>
            </a:r>
            <a:r>
              <a:rPr lang="zh-CN" altLang="zh-CN" sz="900" kern="100" dirty="0">
                <a:latin typeface="宋体" panose="02010600030101010101" pitchFamily="2" charset="-122"/>
                <a:ea typeface="Courier New" panose="02070309020205020404" pitchFamily="49" charset="0"/>
                <a:cs typeface="Times New Roman" panose="02020603050405020304" pitchFamily="18" charset="0"/>
              </a:rPr>
              <a:t> </a:t>
            </a:r>
            <a:r>
              <a:rPr lang="zh-CN" altLang="zh-CN" sz="900" kern="100" dirty="0">
                <a:latin typeface="Courier New" panose="02070309020205020404" pitchFamily="49" charset="0"/>
                <a:cs typeface="Courier New" panose="02070309020205020404" pitchFamily="49" charset="0"/>
              </a:rPr>
              <a:t>只</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err="1">
                <a:latin typeface="Courier New" panose="02070309020205020404" pitchFamily="49" charset="0"/>
                <a:cs typeface="Times New Roman" panose="02020603050405020304" pitchFamily="18" charset="0"/>
              </a:rPr>
              <a:t>amod</a:t>
            </a:r>
            <a:r>
              <a:rPr lang="en-US" altLang="zh-CN" sz="900" kern="100" dirty="0">
                <a:latin typeface="Courier New" panose="02070309020205020404" pitchFamily="49" charset="0"/>
                <a:cs typeface="Times New Roman" panose="02020603050405020304" pitchFamily="18" charset="0"/>
              </a:rPr>
              <a:t> </a:t>
            </a:r>
            <a:r>
              <a:rPr lang="zh-CN" altLang="zh-CN" sz="900" kern="100" dirty="0">
                <a:latin typeface="Courier New" panose="02070309020205020404" pitchFamily="49" charset="0"/>
                <a:cs typeface="Courier New" panose="02070309020205020404" pitchFamily="49" charset="0"/>
              </a:rPr>
              <a:t>猫</a:t>
            </a:r>
            <a:r>
              <a:rPr lang="zh-CN" altLang="zh-CN" sz="900" kern="100" dirty="0">
                <a:latin typeface="宋体" panose="02010600030101010101" pitchFamily="2" charset="-122"/>
                <a:ea typeface="Courier New" panose="02070309020205020404" pitchFamily="49" charset="0"/>
                <a:cs typeface="Times New Roman" panose="02020603050405020304" pitchFamily="18" charset="0"/>
              </a:rPr>
              <a:t> </a:t>
            </a:r>
            <a:r>
              <a:rPr lang="zh-CN" altLang="zh-CN" sz="900" kern="100" dirty="0">
                <a:latin typeface="Courier New" panose="02070309020205020404" pitchFamily="49" charset="0"/>
                <a:cs typeface="Courier New" panose="02070309020205020404" pitchFamily="49" charset="0"/>
              </a:rPr>
              <a:t>小</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err="1">
                <a:latin typeface="Courier New" panose="02070309020205020404" pitchFamily="49" charset="0"/>
                <a:cs typeface="Times New Roman" panose="02020603050405020304" pitchFamily="18" charset="0"/>
              </a:rPr>
              <a:t>nsubj</a:t>
            </a:r>
            <a:r>
              <a:rPr lang="en-US" altLang="zh-CN" sz="900" kern="100" dirty="0">
                <a:latin typeface="Courier New" panose="02070309020205020404" pitchFamily="49" charset="0"/>
                <a:cs typeface="Times New Roman" panose="02020603050405020304" pitchFamily="18" charset="0"/>
              </a:rPr>
              <a:t> </a:t>
            </a:r>
            <a:r>
              <a:rPr lang="zh-CN" altLang="zh-CN" sz="900" kern="100" dirty="0">
                <a:latin typeface="Courier New" panose="02070309020205020404" pitchFamily="49" charset="0"/>
                <a:cs typeface="Courier New" panose="02070309020205020404" pitchFamily="49" charset="0"/>
              </a:rPr>
              <a:t>抓</a:t>
            </a:r>
            <a:r>
              <a:rPr lang="zh-CN" altLang="zh-CN" sz="900" kern="100" dirty="0">
                <a:latin typeface="宋体" panose="02010600030101010101" pitchFamily="2" charset="-122"/>
                <a:ea typeface="Courier New" panose="02070309020205020404" pitchFamily="49" charset="0"/>
                <a:cs typeface="Times New Roman" panose="02020603050405020304" pitchFamily="18" charset="0"/>
              </a:rPr>
              <a:t> </a:t>
            </a:r>
            <a:r>
              <a:rPr lang="zh-CN" altLang="zh-CN" sz="900" kern="100" dirty="0">
                <a:latin typeface="Courier New" panose="02070309020205020404" pitchFamily="49" charset="0"/>
                <a:cs typeface="Courier New" panose="02070309020205020404" pitchFamily="49" charset="0"/>
              </a:rPr>
              <a:t>猫</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err="1">
                <a:latin typeface="Courier New" panose="02070309020205020404" pitchFamily="49" charset="0"/>
                <a:cs typeface="Times New Roman" panose="02020603050405020304" pitchFamily="18" charset="0"/>
              </a:rPr>
              <a:t>dobj</a:t>
            </a:r>
            <a:r>
              <a:rPr lang="en-US" altLang="zh-CN" sz="900" kern="100" dirty="0">
                <a:latin typeface="Courier New" panose="02070309020205020404" pitchFamily="49" charset="0"/>
                <a:cs typeface="Times New Roman" panose="02020603050405020304" pitchFamily="18" charset="0"/>
              </a:rPr>
              <a:t> </a:t>
            </a:r>
            <a:r>
              <a:rPr lang="zh-CN" altLang="zh-CN" sz="900" kern="100" dirty="0">
                <a:latin typeface="Courier New" panose="02070309020205020404" pitchFamily="49" charset="0"/>
                <a:cs typeface="Courier New" panose="02070309020205020404" pitchFamily="49" charset="0"/>
              </a:rPr>
              <a:t>抓</a:t>
            </a:r>
            <a:r>
              <a:rPr lang="zh-CN" altLang="zh-CN" sz="900" kern="100" dirty="0">
                <a:latin typeface="宋体" panose="02010600030101010101" pitchFamily="2" charset="-122"/>
                <a:ea typeface="Courier New" panose="02070309020205020404" pitchFamily="49" charset="0"/>
                <a:cs typeface="Times New Roman" panose="02020603050405020304" pitchFamily="18" charset="0"/>
              </a:rPr>
              <a:t> </a:t>
            </a:r>
            <a:r>
              <a:rPr lang="zh-CN" altLang="zh-CN" sz="900" kern="100" dirty="0">
                <a:latin typeface="Courier New" panose="02070309020205020404" pitchFamily="49" charset="0"/>
                <a:cs typeface="Courier New" panose="02070309020205020404" pitchFamily="49" charset="0"/>
              </a:rPr>
              <a:t>老鼠</a:t>
            </a:r>
            <a:endParaRPr lang="zh-CN" altLang="zh-CN" sz="1050" kern="100" dirty="0">
              <a:latin typeface="宋体" panose="02010600030101010101" pitchFamily="2" charset="-122"/>
              <a:cs typeface="Times New Roman" panose="02020603050405020304" pitchFamily="18" charset="0"/>
            </a:endParaRPr>
          </a:p>
        </p:txBody>
      </p:sp>
    </p:spTree>
  </p:cSld>
  <p:clrMapOvr>
    <a:masterClrMapping/>
  </p:clrMapOvr>
  <p:transition spd="slow">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095430"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语义分析</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基于哈工大</a:t>
            </a:r>
            <a:r>
              <a:rPr lang="en-US" altLang="zh-CN" sz="1800" dirty="0" err="1">
                <a:solidFill>
                  <a:srgbClr val="000000"/>
                </a:solidFill>
              </a:rPr>
              <a:t>pyltp</a:t>
            </a:r>
            <a:r>
              <a:rPr lang="zh-CN" altLang="en-US" sz="1800" dirty="0">
                <a:solidFill>
                  <a:srgbClr val="000000"/>
                </a:solidFill>
              </a:rPr>
              <a:t>开源程序对句子进行语义角色</a:t>
            </a:r>
            <a:r>
              <a:rPr lang="zh-CN" altLang="en-US" sz="1800" dirty="0" smtClean="0">
                <a:solidFill>
                  <a:srgbClr val="000000"/>
                </a:solidFill>
              </a:rPr>
              <a:t>标记</a:t>
            </a:r>
            <a:endParaRPr lang="en-US" altLang="zh-CN" sz="1800" dirty="0">
              <a:solidFill>
                <a:srgbClr val="000000"/>
              </a:solidFill>
            </a:endParaRPr>
          </a:p>
        </p:txBody>
      </p:sp>
      <p:sp>
        <p:nvSpPr>
          <p:cNvPr id="5" name="矩形 4"/>
          <p:cNvSpPr/>
          <p:nvPr/>
        </p:nvSpPr>
        <p:spPr>
          <a:xfrm>
            <a:off x="1836737" y="1276440"/>
            <a:ext cx="6356350" cy="3503523"/>
          </a:xfrm>
          <a:prstGeom prst="rect">
            <a:avLst/>
          </a:prstGeom>
        </p:spPr>
        <p:txBody>
          <a:bodyPr wrap="square">
            <a:spAutoFit/>
          </a:bodyPr>
          <a:lstStyle/>
          <a:p>
            <a:pPr indent="266700" algn="just">
              <a:lnSpc>
                <a:spcPts val="1400"/>
              </a:lnSpc>
              <a:spcAft>
                <a:spcPts val="0"/>
              </a:spcAft>
            </a:pPr>
            <a:r>
              <a:rPr lang="en-US" altLang="zh-CN" sz="900" kern="100" dirty="0">
                <a:latin typeface="Courier New" panose="02070309020205020404" pitchFamily="49" charset="0"/>
                <a:cs typeface="Times New Roman" panose="02020603050405020304" pitchFamily="18" charset="0"/>
              </a:rPr>
              <a:t>from </a:t>
            </a:r>
            <a:r>
              <a:rPr lang="en-US" altLang="zh-CN" sz="900" kern="100" dirty="0" err="1">
                <a:latin typeface="Courier New" panose="02070309020205020404" pitchFamily="49" charset="0"/>
                <a:cs typeface="Times New Roman" panose="02020603050405020304" pitchFamily="18" charset="0"/>
              </a:rPr>
              <a:t>pyltp</a:t>
            </a:r>
            <a:r>
              <a:rPr lang="en-US" altLang="zh-CN" sz="900" kern="100" dirty="0">
                <a:latin typeface="Courier New" panose="02070309020205020404" pitchFamily="49" charset="0"/>
                <a:cs typeface="Times New Roman" panose="02020603050405020304" pitchFamily="18" charset="0"/>
              </a:rPr>
              <a:t> import *</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a:latin typeface="Courier New" panose="02070309020205020404" pitchFamily="49" charset="0"/>
                <a:cs typeface="Times New Roman" panose="02020603050405020304" pitchFamily="18" charset="0"/>
              </a:rPr>
              <a:t>MODELDIR = "ltp_data_v3.4.0/"</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err="1">
                <a:latin typeface="Courier New" panose="02070309020205020404" pitchFamily="49" charset="0"/>
                <a:cs typeface="Times New Roman" panose="02020603050405020304" pitchFamily="18" charset="0"/>
              </a:rPr>
              <a:t>self.segmentor</a:t>
            </a:r>
            <a:r>
              <a:rPr lang="en-US" altLang="zh-CN" sz="900" kern="100" dirty="0">
                <a:latin typeface="Courier New" panose="02070309020205020404" pitchFamily="49" charset="0"/>
                <a:cs typeface="Times New Roman" panose="02020603050405020304" pitchFamily="18" charset="0"/>
              </a:rPr>
              <a:t> = </a:t>
            </a:r>
            <a:r>
              <a:rPr lang="en-US" altLang="zh-CN" sz="900" kern="100" dirty="0" err="1">
                <a:latin typeface="Courier New" panose="02070309020205020404" pitchFamily="49" charset="0"/>
                <a:cs typeface="Times New Roman" panose="02020603050405020304" pitchFamily="18" charset="0"/>
              </a:rPr>
              <a:t>Segmentor</a:t>
            </a:r>
            <a:r>
              <a:rPr lang="en-US" altLang="zh-CN" sz="900" kern="100" dirty="0">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err="1">
                <a:latin typeface="Courier New" panose="02070309020205020404" pitchFamily="49" charset="0"/>
                <a:cs typeface="Times New Roman" panose="02020603050405020304" pitchFamily="18" charset="0"/>
              </a:rPr>
              <a:t>m_path</a:t>
            </a:r>
            <a:r>
              <a:rPr lang="en-US" altLang="zh-CN" sz="900" kern="100" dirty="0">
                <a:latin typeface="Courier New" panose="02070309020205020404" pitchFamily="49" charset="0"/>
                <a:cs typeface="Times New Roman" panose="02020603050405020304" pitchFamily="18" charset="0"/>
              </a:rPr>
              <a:t> = </a:t>
            </a:r>
            <a:r>
              <a:rPr lang="en-US" altLang="zh-CN" sz="900" kern="100" dirty="0" err="1">
                <a:latin typeface="Courier New" panose="02070309020205020404" pitchFamily="49" charset="0"/>
                <a:cs typeface="Times New Roman" panose="02020603050405020304" pitchFamily="18" charset="0"/>
              </a:rPr>
              <a:t>os.path.join</a:t>
            </a:r>
            <a:r>
              <a:rPr lang="en-US" altLang="zh-CN" sz="900" kern="100" dirty="0">
                <a:latin typeface="Courier New" panose="02070309020205020404" pitchFamily="49" charset="0"/>
                <a:cs typeface="Times New Roman" panose="02020603050405020304" pitchFamily="18" charset="0"/>
              </a:rPr>
              <a:t>(MODELDIR,"</a:t>
            </a:r>
            <a:r>
              <a:rPr lang="en-US" altLang="zh-CN" sz="900" kern="100" dirty="0" err="1">
                <a:latin typeface="Courier New" panose="02070309020205020404" pitchFamily="49" charset="0"/>
                <a:cs typeface="Times New Roman" panose="02020603050405020304" pitchFamily="18" charset="0"/>
              </a:rPr>
              <a:t>cws.model</a:t>
            </a:r>
            <a:r>
              <a:rPr lang="en-US" altLang="zh-CN" sz="900" kern="100" dirty="0">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err="1">
                <a:latin typeface="Courier New" panose="02070309020205020404" pitchFamily="49" charset="0"/>
                <a:cs typeface="Times New Roman" panose="02020603050405020304" pitchFamily="18" charset="0"/>
              </a:rPr>
              <a:t>dict_path</a:t>
            </a:r>
            <a:r>
              <a:rPr lang="en-US" altLang="zh-CN" sz="900" kern="100" dirty="0">
                <a:latin typeface="Courier New" panose="02070309020205020404" pitchFamily="49" charset="0"/>
                <a:cs typeface="Times New Roman" panose="02020603050405020304" pitchFamily="18" charset="0"/>
              </a:rPr>
              <a:t> = </a:t>
            </a:r>
            <a:r>
              <a:rPr lang="en-US" altLang="zh-CN" sz="900" kern="100" dirty="0" err="1">
                <a:latin typeface="Courier New" panose="02070309020205020404" pitchFamily="49" charset="0"/>
                <a:cs typeface="Times New Roman" panose="02020603050405020304" pitchFamily="18" charset="0"/>
              </a:rPr>
              <a:t>str</a:t>
            </a:r>
            <a:r>
              <a:rPr lang="en-US" altLang="zh-CN" sz="900" kern="100" dirty="0">
                <a:latin typeface="Courier New" panose="02070309020205020404" pitchFamily="49" charset="0"/>
                <a:cs typeface="Times New Roman" panose="02020603050405020304" pitchFamily="18" charset="0"/>
              </a:rPr>
              <a:t>(</a:t>
            </a:r>
            <a:r>
              <a:rPr lang="en-US" altLang="zh-CN" sz="900" kern="100" dirty="0" err="1">
                <a:latin typeface="Courier New" panose="02070309020205020404" pitchFamily="49" charset="0"/>
                <a:cs typeface="Times New Roman" panose="02020603050405020304" pitchFamily="18" charset="0"/>
              </a:rPr>
              <a:t>os.path.join</a:t>
            </a:r>
            <a:r>
              <a:rPr lang="en-US" altLang="zh-CN" sz="900" kern="100" dirty="0">
                <a:latin typeface="Courier New" panose="02070309020205020404" pitchFamily="49" charset="0"/>
                <a:cs typeface="Times New Roman" panose="02020603050405020304" pitchFamily="18" charset="0"/>
              </a:rPr>
              <a:t>(MODELDIR, "dict.txt"))</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err="1">
                <a:latin typeface="Courier New" panose="02070309020205020404" pitchFamily="49" charset="0"/>
                <a:cs typeface="Times New Roman" panose="02020603050405020304" pitchFamily="18" charset="0"/>
              </a:rPr>
              <a:t>self.segmentor.load_with_lexicon</a:t>
            </a:r>
            <a:r>
              <a:rPr lang="en-US" altLang="zh-CN" sz="900" kern="100" dirty="0">
                <a:latin typeface="Courier New" panose="02070309020205020404" pitchFamily="49" charset="0"/>
                <a:cs typeface="Times New Roman" panose="02020603050405020304" pitchFamily="18" charset="0"/>
              </a:rPr>
              <a:t>(</a:t>
            </a:r>
            <a:r>
              <a:rPr lang="en-US" altLang="zh-CN" sz="900" kern="100" dirty="0" err="1">
                <a:latin typeface="Courier New" panose="02070309020205020404" pitchFamily="49" charset="0"/>
                <a:cs typeface="Times New Roman" panose="02020603050405020304" pitchFamily="18" charset="0"/>
              </a:rPr>
              <a:t>m_path,dict_path</a:t>
            </a:r>
            <a:r>
              <a:rPr lang="en-US" altLang="zh-CN" sz="900" kern="100" dirty="0">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err="1">
                <a:latin typeface="Courier New" panose="02070309020205020404" pitchFamily="49" charset="0"/>
                <a:cs typeface="Times New Roman" panose="02020603050405020304" pitchFamily="18" charset="0"/>
              </a:rPr>
              <a:t>self.postagger</a:t>
            </a:r>
            <a:r>
              <a:rPr lang="en-US" altLang="zh-CN" sz="900" kern="100" dirty="0">
                <a:latin typeface="Courier New" panose="02070309020205020404" pitchFamily="49" charset="0"/>
                <a:cs typeface="Times New Roman" panose="02020603050405020304" pitchFamily="18" charset="0"/>
              </a:rPr>
              <a:t> = </a:t>
            </a:r>
            <a:r>
              <a:rPr lang="en-US" altLang="zh-CN" sz="900" kern="100" dirty="0" err="1">
                <a:latin typeface="Courier New" panose="02070309020205020404" pitchFamily="49" charset="0"/>
                <a:cs typeface="Times New Roman" panose="02020603050405020304" pitchFamily="18" charset="0"/>
              </a:rPr>
              <a:t>Postagger</a:t>
            </a:r>
            <a:r>
              <a:rPr lang="en-US" altLang="zh-CN" sz="900" kern="100" dirty="0">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err="1">
                <a:latin typeface="Courier New" panose="02070309020205020404" pitchFamily="49" charset="0"/>
                <a:cs typeface="Times New Roman" panose="02020603050405020304" pitchFamily="18" charset="0"/>
              </a:rPr>
              <a:t>self.postagger.load</a:t>
            </a:r>
            <a:r>
              <a:rPr lang="en-US" altLang="zh-CN" sz="900" kern="100" dirty="0">
                <a:latin typeface="Courier New" panose="02070309020205020404" pitchFamily="49" charset="0"/>
                <a:cs typeface="Times New Roman" panose="02020603050405020304" pitchFamily="18" charset="0"/>
              </a:rPr>
              <a:t>(</a:t>
            </a:r>
            <a:r>
              <a:rPr lang="en-US" altLang="zh-CN" sz="900" kern="100" dirty="0" err="1">
                <a:latin typeface="Courier New" panose="02070309020205020404" pitchFamily="49" charset="0"/>
                <a:cs typeface="Times New Roman" panose="02020603050405020304" pitchFamily="18" charset="0"/>
              </a:rPr>
              <a:t>os.path.join</a:t>
            </a:r>
            <a:r>
              <a:rPr lang="en-US" altLang="zh-CN" sz="900" kern="100" dirty="0">
                <a:latin typeface="Courier New" panose="02070309020205020404" pitchFamily="49" charset="0"/>
                <a:cs typeface="Times New Roman" panose="02020603050405020304" pitchFamily="18" charset="0"/>
              </a:rPr>
              <a:t>(MODELDIR, "</a:t>
            </a:r>
            <a:r>
              <a:rPr lang="en-US" altLang="zh-CN" sz="900" kern="100" dirty="0" err="1">
                <a:latin typeface="Courier New" panose="02070309020205020404" pitchFamily="49" charset="0"/>
                <a:cs typeface="Times New Roman" panose="02020603050405020304" pitchFamily="18" charset="0"/>
              </a:rPr>
              <a:t>pos.model</a:t>
            </a:r>
            <a:r>
              <a:rPr lang="en-US" altLang="zh-CN" sz="900" kern="100" dirty="0">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err="1">
                <a:latin typeface="Courier New" panose="02070309020205020404" pitchFamily="49" charset="0"/>
                <a:cs typeface="Times New Roman" panose="02020603050405020304" pitchFamily="18" charset="0"/>
              </a:rPr>
              <a:t>self.parser</a:t>
            </a:r>
            <a:r>
              <a:rPr lang="en-US" altLang="zh-CN" sz="900" kern="100" dirty="0">
                <a:latin typeface="Courier New" panose="02070309020205020404" pitchFamily="49" charset="0"/>
                <a:cs typeface="Times New Roman" panose="02020603050405020304" pitchFamily="18" charset="0"/>
              </a:rPr>
              <a:t> = Parser()</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err="1">
                <a:latin typeface="Courier New" panose="02070309020205020404" pitchFamily="49" charset="0"/>
                <a:cs typeface="Times New Roman" panose="02020603050405020304" pitchFamily="18" charset="0"/>
              </a:rPr>
              <a:t>self.parser.load</a:t>
            </a:r>
            <a:r>
              <a:rPr lang="en-US" altLang="zh-CN" sz="900" kern="100" dirty="0">
                <a:latin typeface="Courier New" panose="02070309020205020404" pitchFamily="49" charset="0"/>
                <a:cs typeface="Times New Roman" panose="02020603050405020304" pitchFamily="18" charset="0"/>
              </a:rPr>
              <a:t>(</a:t>
            </a:r>
            <a:r>
              <a:rPr lang="en-US" altLang="zh-CN" sz="900" kern="100" dirty="0" err="1">
                <a:latin typeface="Courier New" panose="02070309020205020404" pitchFamily="49" charset="0"/>
                <a:cs typeface="Times New Roman" panose="02020603050405020304" pitchFamily="18" charset="0"/>
              </a:rPr>
              <a:t>os.path.join</a:t>
            </a:r>
            <a:r>
              <a:rPr lang="en-US" altLang="zh-CN" sz="900" kern="100" dirty="0">
                <a:latin typeface="Courier New" panose="02070309020205020404" pitchFamily="49" charset="0"/>
                <a:cs typeface="Times New Roman" panose="02020603050405020304" pitchFamily="18" charset="0"/>
              </a:rPr>
              <a:t>(MODELDIR, "</a:t>
            </a:r>
            <a:r>
              <a:rPr lang="en-US" altLang="zh-CN" sz="900" kern="100" dirty="0" err="1">
                <a:latin typeface="Courier New" panose="02070309020205020404" pitchFamily="49" charset="0"/>
                <a:cs typeface="Times New Roman" panose="02020603050405020304" pitchFamily="18" charset="0"/>
              </a:rPr>
              <a:t>parser.model</a:t>
            </a:r>
            <a:r>
              <a:rPr lang="en-US" altLang="zh-CN" sz="900" kern="100" dirty="0">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a:latin typeface="Courier New" panose="02070309020205020404" pitchFamily="49" charset="0"/>
                <a:cs typeface="Times New Roman" panose="02020603050405020304" pitchFamily="18" charset="0"/>
              </a:rPr>
              <a:t>#</a:t>
            </a:r>
            <a:r>
              <a:rPr lang="zh-CN" altLang="zh-CN" sz="900" kern="100" dirty="0">
                <a:latin typeface="Courier New" panose="02070309020205020404" pitchFamily="49" charset="0"/>
                <a:cs typeface="Courier New" panose="02070309020205020404" pitchFamily="49" charset="0"/>
              </a:rPr>
              <a:t>语义角色标注构建</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err="1">
                <a:latin typeface="Courier New" panose="02070309020205020404" pitchFamily="49" charset="0"/>
                <a:cs typeface="Times New Roman" panose="02020603050405020304" pitchFamily="18" charset="0"/>
              </a:rPr>
              <a:t>self.labeller</a:t>
            </a:r>
            <a:r>
              <a:rPr lang="en-US" altLang="zh-CN" sz="900" kern="100" dirty="0">
                <a:latin typeface="Courier New" panose="02070309020205020404" pitchFamily="49" charset="0"/>
                <a:cs typeface="Times New Roman" panose="02020603050405020304" pitchFamily="18" charset="0"/>
              </a:rPr>
              <a:t> = </a:t>
            </a:r>
            <a:r>
              <a:rPr lang="en-US" altLang="zh-CN" sz="900" kern="100" dirty="0" err="1">
                <a:latin typeface="Courier New" panose="02070309020205020404" pitchFamily="49" charset="0"/>
                <a:cs typeface="Times New Roman" panose="02020603050405020304" pitchFamily="18" charset="0"/>
              </a:rPr>
              <a:t>SementicRoleLabeller</a:t>
            </a:r>
            <a:r>
              <a:rPr lang="en-US" altLang="zh-CN" sz="900" kern="100" dirty="0">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err="1">
                <a:latin typeface="Courier New" panose="02070309020205020404" pitchFamily="49" charset="0"/>
                <a:cs typeface="Times New Roman" panose="02020603050405020304" pitchFamily="18" charset="0"/>
              </a:rPr>
              <a:t>self.labeller.load</a:t>
            </a:r>
            <a:r>
              <a:rPr lang="en-US" altLang="zh-CN" sz="900" kern="100" dirty="0">
                <a:latin typeface="Courier New" panose="02070309020205020404" pitchFamily="49" charset="0"/>
                <a:cs typeface="Times New Roman" panose="02020603050405020304" pitchFamily="18" charset="0"/>
              </a:rPr>
              <a:t>(</a:t>
            </a:r>
            <a:r>
              <a:rPr lang="en-US" altLang="zh-CN" sz="900" kern="100" dirty="0" err="1">
                <a:latin typeface="Courier New" panose="02070309020205020404" pitchFamily="49" charset="0"/>
                <a:cs typeface="Times New Roman" panose="02020603050405020304" pitchFamily="18" charset="0"/>
              </a:rPr>
              <a:t>os.path.join</a:t>
            </a:r>
            <a:r>
              <a:rPr lang="en-US" altLang="zh-CN" sz="900" kern="100" dirty="0">
                <a:latin typeface="Courier New" panose="02070309020205020404" pitchFamily="49" charset="0"/>
                <a:cs typeface="Times New Roman" panose="02020603050405020304" pitchFamily="18" charset="0"/>
              </a:rPr>
              <a:t>(MODELDIR, "</a:t>
            </a:r>
            <a:r>
              <a:rPr lang="en-US" altLang="zh-CN" sz="900" kern="100" dirty="0" err="1">
                <a:latin typeface="Courier New" panose="02070309020205020404" pitchFamily="49" charset="0"/>
                <a:cs typeface="Times New Roman" panose="02020603050405020304" pitchFamily="18" charset="0"/>
              </a:rPr>
              <a:t>pisrl.model</a:t>
            </a:r>
            <a:r>
              <a:rPr lang="en-US" altLang="zh-CN" sz="900" kern="100" dirty="0">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a:latin typeface="Courier New" panose="02070309020205020404" pitchFamily="49" charset="0"/>
                <a:cs typeface="Times New Roman" panose="02020603050405020304" pitchFamily="18" charset="0"/>
              </a:rPr>
              <a:t>words = </a:t>
            </a:r>
            <a:r>
              <a:rPr lang="en-US" altLang="zh-CN" sz="900" kern="100" dirty="0" err="1">
                <a:latin typeface="Courier New" panose="02070309020205020404" pitchFamily="49" charset="0"/>
                <a:cs typeface="Times New Roman" panose="02020603050405020304" pitchFamily="18" charset="0"/>
              </a:rPr>
              <a:t>self.segmentor.segment</a:t>
            </a:r>
            <a:r>
              <a:rPr lang="en-US" altLang="zh-CN" sz="900" kern="100" dirty="0">
                <a:latin typeface="Courier New" panose="02070309020205020404" pitchFamily="49" charset="0"/>
                <a:cs typeface="Times New Roman" panose="02020603050405020304" pitchFamily="18" charset="0"/>
              </a:rPr>
              <a:t>(sentence)</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a:latin typeface="Courier New" panose="02070309020205020404" pitchFamily="49" charset="0"/>
                <a:cs typeface="Times New Roman" panose="02020603050405020304" pitchFamily="18" charset="0"/>
              </a:rPr>
              <a:t>wordlist = list(words)</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err="1">
                <a:latin typeface="Courier New" panose="02070309020205020404" pitchFamily="49" charset="0"/>
                <a:cs typeface="Times New Roman" panose="02020603050405020304" pitchFamily="18" charset="0"/>
              </a:rPr>
              <a:t>postags</a:t>
            </a:r>
            <a:r>
              <a:rPr lang="en-US" altLang="zh-CN" sz="900" kern="100" dirty="0">
                <a:latin typeface="Courier New" panose="02070309020205020404" pitchFamily="49" charset="0"/>
                <a:cs typeface="Times New Roman" panose="02020603050405020304" pitchFamily="18" charset="0"/>
              </a:rPr>
              <a:t> = </a:t>
            </a:r>
            <a:r>
              <a:rPr lang="en-US" altLang="zh-CN" sz="900" kern="100" dirty="0" err="1">
                <a:latin typeface="Courier New" panose="02070309020205020404" pitchFamily="49" charset="0"/>
                <a:cs typeface="Times New Roman" panose="02020603050405020304" pitchFamily="18" charset="0"/>
              </a:rPr>
              <a:t>self.postagger.postag</a:t>
            </a:r>
            <a:r>
              <a:rPr lang="en-US" altLang="zh-CN" sz="900" kern="100" dirty="0">
                <a:latin typeface="Courier New" panose="02070309020205020404" pitchFamily="49" charset="0"/>
                <a:cs typeface="Times New Roman" panose="02020603050405020304" pitchFamily="18" charset="0"/>
              </a:rPr>
              <a:t>(words)</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a:latin typeface="Courier New" panose="02070309020205020404" pitchFamily="49" charset="0"/>
                <a:cs typeface="Times New Roman" panose="02020603050405020304" pitchFamily="18" charset="0"/>
              </a:rPr>
              <a:t>arcs = </a:t>
            </a:r>
            <a:r>
              <a:rPr lang="en-US" altLang="zh-CN" sz="900" kern="100" dirty="0" err="1">
                <a:latin typeface="Courier New" panose="02070309020205020404" pitchFamily="49" charset="0"/>
                <a:cs typeface="Times New Roman" panose="02020603050405020304" pitchFamily="18" charset="0"/>
              </a:rPr>
              <a:t>self.parser.parse</a:t>
            </a:r>
            <a:r>
              <a:rPr lang="en-US" altLang="zh-CN" sz="900" kern="100" dirty="0">
                <a:latin typeface="Courier New" panose="02070309020205020404" pitchFamily="49" charset="0"/>
                <a:cs typeface="Times New Roman" panose="02020603050405020304" pitchFamily="18" charset="0"/>
              </a:rPr>
              <a:t>(words, </a:t>
            </a:r>
            <a:r>
              <a:rPr lang="en-US" altLang="zh-CN" sz="900" kern="100" dirty="0" err="1">
                <a:latin typeface="Courier New" panose="02070309020205020404" pitchFamily="49" charset="0"/>
                <a:cs typeface="Times New Roman" panose="02020603050405020304" pitchFamily="18" charset="0"/>
              </a:rPr>
              <a:t>postags</a:t>
            </a:r>
            <a:r>
              <a:rPr lang="en-US" altLang="zh-CN" sz="900" kern="100" dirty="0">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a:latin typeface="Courier New" panose="02070309020205020404" pitchFamily="49" charset="0"/>
                <a:cs typeface="Times New Roman" panose="02020603050405020304" pitchFamily="18" charset="0"/>
              </a:rPr>
              <a:t>#</a:t>
            </a:r>
            <a:r>
              <a:rPr lang="zh-CN" altLang="zh-CN" sz="900" kern="100" dirty="0">
                <a:latin typeface="Courier New" panose="02070309020205020404" pitchFamily="49" charset="0"/>
                <a:cs typeface="Courier New" panose="02070309020205020404" pitchFamily="49" charset="0"/>
              </a:rPr>
              <a:t>语义角色标注结果</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a:latin typeface="Courier New" panose="02070309020205020404" pitchFamily="49" charset="0"/>
                <a:cs typeface="Times New Roman" panose="02020603050405020304" pitchFamily="18" charset="0"/>
              </a:rPr>
              <a:t>roles = </a:t>
            </a:r>
            <a:r>
              <a:rPr lang="en-US" altLang="zh-CN" sz="900" kern="100" dirty="0" err="1">
                <a:latin typeface="Courier New" panose="02070309020205020404" pitchFamily="49" charset="0"/>
                <a:cs typeface="Times New Roman" panose="02020603050405020304" pitchFamily="18" charset="0"/>
              </a:rPr>
              <a:t>self.labeller.label</a:t>
            </a:r>
            <a:r>
              <a:rPr lang="en-US" altLang="zh-CN" sz="900" kern="100" dirty="0">
                <a:latin typeface="Courier New" panose="02070309020205020404" pitchFamily="49" charset="0"/>
                <a:cs typeface="Times New Roman" panose="02020603050405020304" pitchFamily="18" charset="0"/>
              </a:rPr>
              <a:t>(words, </a:t>
            </a:r>
            <a:r>
              <a:rPr lang="en-US" altLang="zh-CN" sz="900" kern="100" dirty="0" err="1">
                <a:latin typeface="Courier New" panose="02070309020205020404" pitchFamily="49" charset="0"/>
                <a:cs typeface="Times New Roman" panose="02020603050405020304" pitchFamily="18" charset="0"/>
              </a:rPr>
              <a:t>postags</a:t>
            </a:r>
            <a:r>
              <a:rPr lang="en-US" altLang="zh-CN" sz="900" kern="100" dirty="0">
                <a:latin typeface="Courier New" panose="02070309020205020404" pitchFamily="49" charset="0"/>
                <a:cs typeface="Times New Roman" panose="02020603050405020304" pitchFamily="18" charset="0"/>
              </a:rPr>
              <a:t>, arcs)</a:t>
            </a:r>
            <a:endParaRPr lang="zh-CN" altLang="zh-CN" sz="1050" kern="100" dirty="0">
              <a:latin typeface="宋体" panose="02010600030101010101" pitchFamily="2" charset="-122"/>
              <a:cs typeface="Times New Roman" panose="02020603050405020304" pitchFamily="18" charset="0"/>
            </a:endParaRPr>
          </a:p>
        </p:txBody>
      </p:sp>
    </p:spTree>
  </p:cSld>
  <p:clrMapOvr>
    <a:masterClrMapping/>
  </p:clrMapOvr>
  <p:transition spd="slow">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095430"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文本分析应用</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文本分析在实际应用中涉及的范围较广，本节主要介绍文本分类、信息抽取、问答系统、情感分析和内容摘要，在具体领域内的应用一般是</a:t>
            </a:r>
            <a:r>
              <a:rPr lang="zh-CN" altLang="en-US" sz="1800" dirty="0" smtClean="0">
                <a:solidFill>
                  <a:srgbClr val="000000"/>
                </a:solidFill>
              </a:rPr>
              <a:t>上述</a:t>
            </a:r>
            <a:r>
              <a:rPr lang="zh-CN" altLang="en-US" sz="1800" dirty="0">
                <a:solidFill>
                  <a:srgbClr val="000000"/>
                </a:solidFill>
              </a:rPr>
              <a:t>技术的组合运用</a:t>
            </a:r>
            <a:endParaRPr lang="en-US" altLang="zh-CN" sz="1800" dirty="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文本分类</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527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文本分类</a:t>
            </a:r>
            <a:r>
              <a:rPr lang="en-US" altLang="zh-CN" sz="1800" dirty="0">
                <a:solidFill>
                  <a:srgbClr val="000000"/>
                </a:solidFill>
              </a:rPr>
              <a:t>(Text Classification)</a:t>
            </a:r>
            <a:r>
              <a:rPr lang="zh-CN" altLang="en-US" sz="1800" dirty="0">
                <a:solidFill>
                  <a:srgbClr val="000000"/>
                </a:solidFill>
              </a:rPr>
              <a:t>的任务是根据给定文档的内容或主题，自动分配预先定义的类别标签。对文档进行分类，先将文本表示成特征向量形式，然后采用各种分类或聚类模型，通过训练分类器或进行聚类，实现文本</a:t>
            </a:r>
            <a:r>
              <a:rPr lang="zh-CN" altLang="en-US" sz="1800" dirty="0" smtClean="0">
                <a:solidFill>
                  <a:srgbClr val="000000"/>
                </a:solidFill>
              </a:rPr>
              <a:t>分类</a:t>
            </a:r>
            <a:endParaRPr lang="en-US" altLang="zh-CN" sz="1800" dirty="0">
              <a:solidFill>
                <a:srgbClr val="000000"/>
              </a:solidFill>
            </a:endParaRPr>
          </a:p>
          <a:p>
            <a:r>
              <a:rPr lang="zh-CN" altLang="en-US" sz="1800" dirty="0">
                <a:solidFill>
                  <a:srgbClr val="000000"/>
                </a:solidFill>
              </a:rPr>
              <a:t>一般</a:t>
            </a:r>
            <a:r>
              <a:rPr lang="zh-CN" altLang="en-US" sz="1800" dirty="0" smtClean="0">
                <a:solidFill>
                  <a:srgbClr val="000000"/>
                </a:solidFill>
              </a:rPr>
              <a:t>可以</a:t>
            </a:r>
            <a:r>
              <a:rPr lang="zh-CN" altLang="en-US" sz="1800" dirty="0">
                <a:solidFill>
                  <a:srgbClr val="000000"/>
                </a:solidFill>
              </a:rPr>
              <a:t>直接使用经典的模型或算法解决文本分类或聚类问题。例如，对于文本分类， 可以选用朴素贝叶斯、决策树</a:t>
            </a:r>
            <a:r>
              <a:rPr lang="zh-CN" altLang="en-US" sz="1800" dirty="0" smtClean="0">
                <a:solidFill>
                  <a:srgbClr val="000000"/>
                </a:solidFill>
              </a:rPr>
              <a:t>、</a:t>
            </a:r>
            <a:r>
              <a:rPr lang="en-US" altLang="zh-CN" sz="1800" dirty="0" smtClean="0">
                <a:solidFill>
                  <a:srgbClr val="000000"/>
                </a:solidFill>
              </a:rPr>
              <a:t>KNN</a:t>
            </a:r>
            <a:r>
              <a:rPr lang="zh-CN" altLang="en-US" sz="1800" dirty="0">
                <a:solidFill>
                  <a:srgbClr val="000000"/>
                </a:solidFill>
              </a:rPr>
              <a:t>、逻辑回归、支持向量机等分类模型。对于文本聚类，可以选用</a:t>
            </a:r>
            <a:r>
              <a:rPr lang="en-US" altLang="zh-CN" sz="1800" dirty="0">
                <a:solidFill>
                  <a:srgbClr val="000000"/>
                </a:solidFill>
              </a:rPr>
              <a:t>k-</a:t>
            </a:r>
            <a:r>
              <a:rPr lang="zh-CN" altLang="en-US" sz="1800" dirty="0">
                <a:solidFill>
                  <a:srgbClr val="000000"/>
                </a:solidFill>
              </a:rPr>
              <a:t>均值、层次聚类或谱聚类等聚类算法。但是，在算法应用过程中会面临很多与文本特征相关的问题，例如，文本的向量是稀疏的，以及文本具有定的序列特点， 并且同</a:t>
            </a:r>
            <a:r>
              <a:rPr lang="zh-CN" altLang="en-US" sz="1800" dirty="0" smtClean="0">
                <a:solidFill>
                  <a:srgbClr val="000000"/>
                </a:solidFill>
              </a:rPr>
              <a:t>一语义</a:t>
            </a:r>
            <a:r>
              <a:rPr lang="zh-CN" altLang="en-US" sz="1800" dirty="0">
                <a:solidFill>
                  <a:srgbClr val="000000"/>
                </a:solidFill>
              </a:rPr>
              <a:t>对应多种表述方式等，这些问题都是构建文本分类模型所面临的关键</a:t>
            </a:r>
            <a:r>
              <a:rPr lang="zh-CN" altLang="en-US" sz="1800" dirty="0" smtClean="0">
                <a:solidFill>
                  <a:srgbClr val="000000"/>
                </a:solidFill>
              </a:rPr>
              <a:t>问题</a:t>
            </a:r>
            <a:endParaRPr lang="en-US" altLang="zh-CN" sz="1800" dirty="0" smtClean="0">
              <a:solidFill>
                <a:srgbClr val="000000"/>
              </a:solidFill>
            </a:endParaRPr>
          </a:p>
          <a:p>
            <a:r>
              <a:rPr lang="zh-CN" altLang="en-US" sz="1800" dirty="0">
                <a:solidFill>
                  <a:srgbClr val="000000"/>
                </a:solidFill>
              </a:rPr>
              <a:t>文本分类分为基于规则的分类模型、基于机器学习的分类模型和基于神经网络的模型</a:t>
            </a:r>
            <a:r>
              <a:rPr lang="zh-CN" altLang="en-US" sz="1800" dirty="0" smtClean="0">
                <a:solidFill>
                  <a:srgbClr val="000000"/>
                </a:solidFill>
              </a:rPr>
              <a:t>等</a:t>
            </a:r>
            <a:endParaRPr lang="en-US" altLang="zh-CN" sz="1800" dirty="0" smtClean="0">
              <a:solidFill>
                <a:srgbClr val="00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章节结构</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350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词法分析</a:t>
            </a:r>
            <a:endParaRPr lang="en-US" altLang="zh-CN" sz="1800" dirty="0" smtClean="0">
              <a:solidFill>
                <a:srgbClr val="000000"/>
              </a:solidFill>
            </a:endParaRPr>
          </a:p>
          <a:p>
            <a:pPr lvl="1"/>
            <a:r>
              <a:rPr lang="zh-CN" altLang="en-US" sz="1400" dirty="0" smtClean="0">
                <a:solidFill>
                  <a:srgbClr val="000000"/>
                </a:solidFill>
              </a:rPr>
              <a:t>文本分词</a:t>
            </a:r>
            <a:endParaRPr lang="en-US" altLang="zh-CN" sz="1400" dirty="0" smtClean="0">
              <a:solidFill>
                <a:srgbClr val="000000"/>
              </a:solidFill>
            </a:endParaRPr>
          </a:p>
          <a:p>
            <a:pPr lvl="1"/>
            <a:r>
              <a:rPr lang="zh-CN" altLang="en-US" sz="1400" dirty="0">
                <a:solidFill>
                  <a:srgbClr val="000000"/>
                </a:solidFill>
              </a:rPr>
              <a:t>命名</a:t>
            </a:r>
            <a:r>
              <a:rPr lang="zh-CN" altLang="en-US" sz="1400" dirty="0" smtClean="0">
                <a:solidFill>
                  <a:srgbClr val="000000"/>
                </a:solidFill>
              </a:rPr>
              <a:t>实体识别</a:t>
            </a:r>
            <a:endParaRPr lang="en-US" altLang="zh-CN" sz="1400" dirty="0" smtClean="0">
              <a:solidFill>
                <a:srgbClr val="000000"/>
              </a:solidFill>
            </a:endParaRPr>
          </a:p>
          <a:p>
            <a:pPr lvl="1"/>
            <a:r>
              <a:rPr lang="zh-CN" altLang="en-US" sz="1400" dirty="0">
                <a:solidFill>
                  <a:srgbClr val="000000"/>
                </a:solidFill>
              </a:rPr>
              <a:t>词义消</a:t>
            </a:r>
            <a:r>
              <a:rPr lang="zh-CN" altLang="en-US" sz="1400" dirty="0" smtClean="0">
                <a:solidFill>
                  <a:srgbClr val="000000"/>
                </a:solidFill>
              </a:rPr>
              <a:t>歧</a:t>
            </a:r>
            <a:endParaRPr lang="en-US" altLang="zh-CN" sz="1400" dirty="0" smtClean="0">
              <a:solidFill>
                <a:srgbClr val="000000"/>
              </a:solidFill>
            </a:endParaRPr>
          </a:p>
          <a:p>
            <a:r>
              <a:rPr lang="zh-CN" altLang="en-US" sz="1800" dirty="0" smtClean="0">
                <a:solidFill>
                  <a:srgbClr val="000000"/>
                </a:solidFill>
              </a:rPr>
              <a:t>句法分析</a:t>
            </a:r>
            <a:endParaRPr lang="en-US" altLang="zh-CN" sz="1800" dirty="0" smtClean="0">
              <a:solidFill>
                <a:srgbClr val="000000"/>
              </a:solidFill>
            </a:endParaRPr>
          </a:p>
          <a:p>
            <a:r>
              <a:rPr lang="zh-CN" altLang="en-US" sz="1800" dirty="0" smtClean="0">
                <a:solidFill>
                  <a:srgbClr val="000000"/>
                </a:solidFill>
              </a:rPr>
              <a:t>语义分析</a:t>
            </a:r>
            <a:endParaRPr lang="en-US" altLang="zh-CN" sz="1800" dirty="0" smtClean="0">
              <a:solidFill>
                <a:srgbClr val="000000"/>
              </a:solidFill>
            </a:endParaRPr>
          </a:p>
          <a:p>
            <a:r>
              <a:rPr lang="zh-CN" altLang="en-US" sz="1800" dirty="0" smtClean="0">
                <a:solidFill>
                  <a:srgbClr val="000000"/>
                </a:solidFill>
              </a:rPr>
              <a:t>文本分析应用</a:t>
            </a:r>
            <a:endParaRPr lang="en-US" altLang="zh-CN" sz="1800" dirty="0" smtClean="0">
              <a:solidFill>
                <a:srgbClr val="000000"/>
              </a:solidFill>
            </a:endParaRPr>
          </a:p>
          <a:p>
            <a:pPr lvl="1"/>
            <a:r>
              <a:rPr lang="zh-CN" altLang="en-US" sz="1400" dirty="0" smtClean="0">
                <a:solidFill>
                  <a:srgbClr val="000000"/>
                </a:solidFill>
              </a:rPr>
              <a:t>文本分类</a:t>
            </a:r>
            <a:endParaRPr lang="en-US" altLang="zh-CN" sz="1400" dirty="0" smtClean="0">
              <a:solidFill>
                <a:srgbClr val="000000"/>
              </a:solidFill>
            </a:endParaRPr>
          </a:p>
          <a:p>
            <a:pPr lvl="1"/>
            <a:r>
              <a:rPr lang="zh-CN" altLang="en-US" sz="1400" dirty="0" smtClean="0">
                <a:solidFill>
                  <a:srgbClr val="000000"/>
                </a:solidFill>
              </a:rPr>
              <a:t>信息抽取</a:t>
            </a:r>
            <a:endParaRPr lang="en-US" altLang="zh-CN" sz="1400" dirty="0" smtClean="0">
              <a:solidFill>
                <a:srgbClr val="000000"/>
              </a:solidFill>
            </a:endParaRPr>
          </a:p>
          <a:p>
            <a:pPr lvl="1"/>
            <a:r>
              <a:rPr lang="zh-CN" altLang="en-US" sz="1400" dirty="0">
                <a:solidFill>
                  <a:srgbClr val="000000"/>
                </a:solidFill>
              </a:rPr>
              <a:t>问答</a:t>
            </a:r>
            <a:r>
              <a:rPr lang="zh-CN" altLang="en-US" sz="1400" dirty="0" smtClean="0">
                <a:solidFill>
                  <a:srgbClr val="000000"/>
                </a:solidFill>
              </a:rPr>
              <a:t>系统</a:t>
            </a:r>
            <a:endParaRPr lang="en-US" altLang="zh-CN" sz="1400" dirty="0" smtClean="0">
              <a:solidFill>
                <a:srgbClr val="000000"/>
              </a:solidFill>
            </a:endParaRPr>
          </a:p>
          <a:p>
            <a:pPr lvl="1"/>
            <a:r>
              <a:rPr lang="zh-CN" altLang="en-US" sz="1400" dirty="0" smtClean="0">
                <a:solidFill>
                  <a:srgbClr val="000000"/>
                </a:solidFill>
              </a:rPr>
              <a:t>情感分析</a:t>
            </a:r>
            <a:endParaRPr lang="en-US" altLang="zh-CN" sz="1400" dirty="0" smtClean="0">
              <a:solidFill>
                <a:srgbClr val="000000"/>
              </a:solidFill>
            </a:endParaRPr>
          </a:p>
          <a:p>
            <a:pPr lvl="1"/>
            <a:r>
              <a:rPr lang="zh-CN" altLang="en-US" sz="1400" dirty="0" smtClean="0">
                <a:solidFill>
                  <a:srgbClr val="000000"/>
                </a:solidFill>
              </a:rPr>
              <a:t>自动摘要</a:t>
            </a:r>
            <a:endParaRPr lang="en-US" altLang="zh-CN" sz="1400" dirty="0" smtClean="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487956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基于</a:t>
            </a:r>
            <a:r>
              <a:rPr kumimoji="0" lang="en-US" altLang="zh-CN" dirty="0"/>
              <a:t>Spark</a:t>
            </a:r>
            <a:r>
              <a:rPr kumimoji="0" lang="zh-CN" altLang="en-US" dirty="0"/>
              <a:t>框架下逻辑回归方法进行文本分类</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smtClean="0">
                <a:solidFill>
                  <a:srgbClr val="000000"/>
                </a:solidFill>
              </a:rPr>
              <a:t>数据</a:t>
            </a:r>
            <a:r>
              <a:rPr lang="zh-CN" altLang="zh-CN" sz="1800" dirty="0">
                <a:solidFill>
                  <a:srgbClr val="000000"/>
                </a:solidFill>
              </a:rPr>
              <a:t>集来自</a:t>
            </a:r>
            <a:r>
              <a:rPr lang="en-US" altLang="zh-CN" sz="1800" dirty="0">
                <a:solidFill>
                  <a:srgbClr val="000000"/>
                </a:solidFill>
              </a:rPr>
              <a:t>AG</a:t>
            </a:r>
            <a:r>
              <a:rPr lang="zh-CN" altLang="zh-CN" sz="1800" dirty="0">
                <a:solidFill>
                  <a:srgbClr val="000000"/>
                </a:solidFill>
              </a:rPr>
              <a:t>新闻</a:t>
            </a:r>
            <a:r>
              <a:rPr lang="zh-CN" altLang="zh-CN" sz="1800" dirty="0" smtClean="0">
                <a:solidFill>
                  <a:srgbClr val="000000"/>
                </a:solidFill>
              </a:rPr>
              <a:t>语料库</a:t>
            </a:r>
            <a:r>
              <a:rPr lang="zh-CN" altLang="en-US" sz="1800" dirty="0">
                <a:solidFill>
                  <a:srgbClr val="000000"/>
                </a:solidFill>
              </a:rPr>
              <a:t>，</a:t>
            </a:r>
            <a:r>
              <a:rPr lang="zh-CN" altLang="zh-CN" sz="1800" dirty="0" smtClean="0">
                <a:solidFill>
                  <a:srgbClr val="000000"/>
                </a:solidFill>
              </a:rPr>
              <a:t>新闻</a:t>
            </a:r>
            <a:r>
              <a:rPr lang="zh-CN" altLang="zh-CN" sz="1800" dirty="0">
                <a:solidFill>
                  <a:srgbClr val="000000"/>
                </a:solidFill>
              </a:rPr>
              <a:t>类别包括</a:t>
            </a:r>
            <a:r>
              <a:rPr lang="zh-CN" altLang="zh-CN" sz="1800" dirty="0" smtClean="0">
                <a:solidFill>
                  <a:srgbClr val="000000"/>
                </a:solidFill>
              </a:rPr>
              <a:t>全球、体育、商业、科技</a:t>
            </a:r>
            <a:r>
              <a:rPr lang="zh-CN" altLang="en-US" sz="1800" dirty="0" smtClean="0">
                <a:solidFill>
                  <a:srgbClr val="000000"/>
                </a:solidFill>
              </a:rPr>
              <a:t>等</a:t>
            </a:r>
            <a:r>
              <a:rPr lang="zh-CN" altLang="zh-CN" sz="1800" dirty="0" smtClean="0">
                <a:solidFill>
                  <a:srgbClr val="000000"/>
                </a:solidFill>
              </a:rPr>
              <a:t>类别</a:t>
            </a:r>
            <a:endParaRPr lang="zh-CN" altLang="zh-CN" sz="1800" dirty="0">
              <a:solidFill>
                <a:srgbClr val="000000"/>
              </a:solidFill>
            </a:endParaRPr>
          </a:p>
          <a:p>
            <a:r>
              <a:rPr lang="zh-CN" altLang="zh-CN" sz="1800" dirty="0">
                <a:solidFill>
                  <a:srgbClr val="000000"/>
                </a:solidFill>
              </a:rPr>
              <a:t>首先，引入</a:t>
            </a:r>
            <a:r>
              <a:rPr lang="en-US" altLang="zh-CN" sz="1800" dirty="0">
                <a:solidFill>
                  <a:srgbClr val="000000"/>
                </a:solidFill>
              </a:rPr>
              <a:t>Python</a:t>
            </a:r>
            <a:r>
              <a:rPr lang="zh-CN" altLang="zh-CN" sz="1800" dirty="0">
                <a:solidFill>
                  <a:srgbClr val="000000"/>
                </a:solidFill>
              </a:rPr>
              <a:t>语言的</a:t>
            </a:r>
            <a:r>
              <a:rPr lang="en-US" altLang="zh-CN" sz="1800" dirty="0" err="1">
                <a:solidFill>
                  <a:srgbClr val="000000"/>
                </a:solidFill>
              </a:rPr>
              <a:t>pyspark</a:t>
            </a:r>
            <a:r>
              <a:rPr lang="zh-CN" altLang="zh-CN" sz="1800" dirty="0">
                <a:solidFill>
                  <a:srgbClr val="000000"/>
                </a:solidFill>
              </a:rPr>
              <a:t>库及相应模块包，并使用</a:t>
            </a:r>
            <a:r>
              <a:rPr lang="en-US" altLang="zh-CN" sz="1800" dirty="0">
                <a:solidFill>
                  <a:srgbClr val="000000"/>
                </a:solidFill>
              </a:rPr>
              <a:t>Spark</a:t>
            </a:r>
            <a:r>
              <a:rPr lang="zh-CN" altLang="zh-CN" sz="1800" dirty="0">
                <a:solidFill>
                  <a:srgbClr val="000000"/>
                </a:solidFill>
              </a:rPr>
              <a:t>中</a:t>
            </a:r>
            <a:r>
              <a:rPr lang="en-US" altLang="zh-CN" sz="1800" dirty="0" err="1">
                <a:solidFill>
                  <a:srgbClr val="000000"/>
                </a:solidFill>
              </a:rPr>
              <a:t>SQLContext</a:t>
            </a:r>
            <a:r>
              <a:rPr lang="zh-CN" altLang="zh-CN" sz="1800" dirty="0">
                <a:solidFill>
                  <a:srgbClr val="000000"/>
                </a:solidFill>
              </a:rPr>
              <a:t>读取</a:t>
            </a:r>
            <a:r>
              <a:rPr lang="en-US" altLang="zh-CN" sz="1800" dirty="0">
                <a:solidFill>
                  <a:srgbClr val="000000"/>
                </a:solidFill>
              </a:rPr>
              <a:t>csv</a:t>
            </a:r>
            <a:r>
              <a:rPr lang="zh-CN" altLang="zh-CN" sz="1800" dirty="0">
                <a:solidFill>
                  <a:srgbClr val="000000"/>
                </a:solidFill>
              </a:rPr>
              <a:t>格式的训练文本，代码如下</a:t>
            </a:r>
            <a:endParaRPr lang="en-US" altLang="zh-CN" sz="1800" dirty="0">
              <a:solidFill>
                <a:srgbClr val="000000"/>
              </a:solidFill>
            </a:endParaRPr>
          </a:p>
        </p:txBody>
      </p:sp>
      <p:sp>
        <p:nvSpPr>
          <p:cNvPr id="3" name="矩形 2"/>
          <p:cNvSpPr/>
          <p:nvPr/>
        </p:nvSpPr>
        <p:spPr>
          <a:xfrm>
            <a:off x="1133061" y="2076660"/>
            <a:ext cx="6877878" cy="2605842"/>
          </a:xfrm>
          <a:prstGeom prst="rect">
            <a:avLst/>
          </a:prstGeom>
        </p:spPr>
        <p:txBody>
          <a:bodyPr wrap="square">
            <a:spAutoFit/>
          </a:bodyPr>
          <a:lstStyle/>
          <a:p>
            <a:pPr>
              <a:lnSpc>
                <a:spcPts val="1400"/>
              </a:lnSpc>
              <a:spcAft>
                <a:spcPts val="0"/>
              </a:spcAft>
            </a:pPr>
            <a:r>
              <a:rPr lang="en-US" altLang="zh-CN" sz="900" kern="100" dirty="0">
                <a:latin typeface="Courier New" panose="02070309020205020404" pitchFamily="49" charset="0"/>
                <a:cs typeface="Times New Roman" panose="02020603050405020304" pitchFamily="18" charset="0"/>
              </a:rPr>
              <a:t>from </a:t>
            </a:r>
            <a:r>
              <a:rPr lang="en-US" altLang="zh-CN" sz="900" kern="100" dirty="0" err="1">
                <a:latin typeface="Courier New" panose="02070309020205020404" pitchFamily="49" charset="0"/>
                <a:cs typeface="Times New Roman" panose="02020603050405020304" pitchFamily="18" charset="0"/>
              </a:rPr>
              <a:t>pyspark.sql</a:t>
            </a:r>
            <a:r>
              <a:rPr lang="en-US" altLang="zh-CN" sz="900" kern="100" dirty="0">
                <a:latin typeface="Courier New" panose="02070309020205020404" pitchFamily="49" charset="0"/>
                <a:cs typeface="Times New Roman" panose="02020603050405020304" pitchFamily="18" charset="0"/>
              </a:rPr>
              <a:t> import </a:t>
            </a:r>
            <a:r>
              <a:rPr lang="en-US" altLang="zh-CN" sz="900" kern="100" dirty="0" err="1">
                <a:latin typeface="Courier New" panose="02070309020205020404" pitchFamily="49" charset="0"/>
                <a:cs typeface="Times New Roman" panose="02020603050405020304" pitchFamily="18" charset="0"/>
              </a:rPr>
              <a:t>SQLContext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900" kern="100" dirty="0">
                <a:latin typeface="Courier New" panose="02070309020205020404" pitchFamily="49" charset="0"/>
                <a:cs typeface="Times New Roman" panose="02020603050405020304" pitchFamily="18" charset="0"/>
              </a:rPr>
              <a:t>from </a:t>
            </a:r>
            <a:r>
              <a:rPr lang="en-US" altLang="zh-CN" sz="900" kern="100" dirty="0" err="1">
                <a:latin typeface="Courier New" panose="02070309020205020404" pitchFamily="49" charset="0"/>
                <a:cs typeface="Times New Roman" panose="02020603050405020304" pitchFamily="18" charset="0"/>
              </a:rPr>
              <a:t>pyspark</a:t>
            </a:r>
            <a:r>
              <a:rPr lang="en-US" altLang="zh-CN" sz="900" kern="100" dirty="0">
                <a:latin typeface="Courier New" panose="02070309020205020404" pitchFamily="49" charset="0"/>
                <a:cs typeface="Times New Roman" panose="02020603050405020304" pitchFamily="18" charset="0"/>
              </a:rPr>
              <a:t> import </a:t>
            </a:r>
            <a:r>
              <a:rPr lang="en-US" altLang="zh-CN" sz="900" kern="100" dirty="0" err="1">
                <a:latin typeface="Courier New" panose="02070309020205020404" pitchFamily="49" charset="0"/>
                <a:cs typeface="Times New Roman" panose="02020603050405020304" pitchFamily="18" charset="0"/>
              </a:rPr>
              <a:t>SparkContext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900" kern="100" dirty="0">
                <a:latin typeface="Courier New" panose="02070309020205020404" pitchFamily="49" charset="0"/>
                <a:cs typeface="Times New Roman" panose="02020603050405020304" pitchFamily="18" charset="0"/>
              </a:rPr>
              <a:t>from </a:t>
            </a:r>
            <a:r>
              <a:rPr lang="en-US" altLang="zh-CN" sz="900" kern="100" dirty="0" err="1">
                <a:latin typeface="Courier New" panose="02070309020205020404" pitchFamily="49" charset="0"/>
                <a:cs typeface="Times New Roman" panose="02020603050405020304" pitchFamily="18" charset="0"/>
              </a:rPr>
              <a:t>pyspark.sql.functions</a:t>
            </a:r>
            <a:r>
              <a:rPr lang="en-US" altLang="zh-CN" sz="900" kern="100" dirty="0">
                <a:latin typeface="Courier New" panose="02070309020205020404" pitchFamily="49" charset="0"/>
                <a:cs typeface="Times New Roman" panose="02020603050405020304" pitchFamily="18" charset="0"/>
              </a:rPr>
              <a:t> import col</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900" kern="100" dirty="0">
                <a:latin typeface="Courier New" panose="02070309020205020404" pitchFamily="49" charset="0"/>
                <a:cs typeface="Times New Roman" panose="02020603050405020304" pitchFamily="18" charset="0"/>
              </a:rPr>
              <a:t>from </a:t>
            </a:r>
            <a:r>
              <a:rPr lang="en-US" altLang="zh-CN" sz="900" kern="100" dirty="0" err="1">
                <a:latin typeface="Courier New" panose="02070309020205020404" pitchFamily="49" charset="0"/>
                <a:cs typeface="Times New Roman" panose="02020603050405020304" pitchFamily="18" charset="0"/>
              </a:rPr>
              <a:t>pyspark.ml.feature</a:t>
            </a:r>
            <a:r>
              <a:rPr lang="en-US" altLang="zh-CN" sz="900" kern="100" dirty="0">
                <a:latin typeface="Courier New" panose="02070309020205020404" pitchFamily="49" charset="0"/>
                <a:cs typeface="Times New Roman" panose="02020603050405020304" pitchFamily="18" charset="0"/>
              </a:rPr>
              <a:t> import </a:t>
            </a:r>
            <a:r>
              <a:rPr lang="en-US" altLang="zh-CN" sz="900" kern="100" dirty="0" err="1">
                <a:latin typeface="Courier New" panose="02070309020205020404" pitchFamily="49" charset="0"/>
                <a:cs typeface="Times New Roman" panose="02020603050405020304" pitchFamily="18" charset="0"/>
              </a:rPr>
              <a:t>RegexTokenizer</a:t>
            </a:r>
            <a:r>
              <a:rPr lang="en-US" altLang="zh-CN" sz="900" kern="100" dirty="0">
                <a:latin typeface="Courier New" panose="02070309020205020404" pitchFamily="49" charset="0"/>
                <a:cs typeface="Times New Roman" panose="02020603050405020304" pitchFamily="18" charset="0"/>
              </a:rPr>
              <a:t>, </a:t>
            </a:r>
            <a:r>
              <a:rPr lang="en-US" altLang="zh-CN" sz="900" kern="100" dirty="0" err="1">
                <a:latin typeface="Courier New" panose="02070309020205020404" pitchFamily="49" charset="0"/>
                <a:cs typeface="Times New Roman" panose="02020603050405020304" pitchFamily="18" charset="0"/>
              </a:rPr>
              <a:t>StopWordsRemover</a:t>
            </a:r>
            <a:r>
              <a:rPr lang="en-US" altLang="zh-CN" sz="900" kern="100" dirty="0">
                <a:latin typeface="Courier New" panose="02070309020205020404" pitchFamily="49" charset="0"/>
                <a:cs typeface="Times New Roman" panose="02020603050405020304" pitchFamily="18" charset="0"/>
              </a:rPr>
              <a:t>, </a:t>
            </a:r>
            <a:r>
              <a:rPr lang="en-US" altLang="zh-CN" sz="900" kern="100" dirty="0" err="1">
                <a:latin typeface="Courier New" panose="02070309020205020404" pitchFamily="49" charset="0"/>
                <a:cs typeface="Times New Roman" panose="02020603050405020304" pitchFamily="18" charset="0"/>
              </a:rPr>
              <a:t>CountVectorizer</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900" kern="100" dirty="0">
                <a:latin typeface="Courier New" panose="02070309020205020404" pitchFamily="49" charset="0"/>
                <a:cs typeface="Times New Roman" panose="02020603050405020304" pitchFamily="18" charset="0"/>
              </a:rPr>
              <a:t>from </a:t>
            </a:r>
            <a:r>
              <a:rPr lang="en-US" altLang="zh-CN" sz="900" kern="100" dirty="0" err="1">
                <a:latin typeface="Courier New" panose="02070309020205020404" pitchFamily="49" charset="0"/>
                <a:cs typeface="Times New Roman" panose="02020603050405020304" pitchFamily="18" charset="0"/>
              </a:rPr>
              <a:t>pyspark.ml.classification</a:t>
            </a:r>
            <a:r>
              <a:rPr lang="en-US" altLang="zh-CN" sz="900" kern="100" dirty="0">
                <a:latin typeface="Courier New" panose="02070309020205020404" pitchFamily="49" charset="0"/>
                <a:cs typeface="Times New Roman" panose="02020603050405020304" pitchFamily="18" charset="0"/>
              </a:rPr>
              <a:t> import </a:t>
            </a:r>
            <a:r>
              <a:rPr lang="en-US" altLang="zh-CN" sz="900" kern="100" dirty="0" err="1">
                <a:latin typeface="Courier New" panose="02070309020205020404" pitchFamily="49" charset="0"/>
                <a:cs typeface="Times New Roman" panose="02020603050405020304" pitchFamily="18" charset="0"/>
              </a:rPr>
              <a:t>LogisticRegression</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900" kern="100" dirty="0">
                <a:latin typeface="Courier New" panose="02070309020205020404" pitchFamily="49" charset="0"/>
                <a:cs typeface="Times New Roman" panose="02020603050405020304" pitchFamily="18" charset="0"/>
              </a:rPr>
              <a:t>from </a:t>
            </a:r>
            <a:r>
              <a:rPr lang="en-US" altLang="zh-CN" sz="900" kern="100" dirty="0" err="1">
                <a:latin typeface="Courier New" panose="02070309020205020404" pitchFamily="49" charset="0"/>
                <a:cs typeface="Times New Roman" panose="02020603050405020304" pitchFamily="18" charset="0"/>
              </a:rPr>
              <a:t>pyspark.ml.feature</a:t>
            </a:r>
            <a:r>
              <a:rPr lang="en-US" altLang="zh-CN" sz="900" kern="100" dirty="0">
                <a:latin typeface="Courier New" panose="02070309020205020404" pitchFamily="49" charset="0"/>
                <a:cs typeface="Times New Roman" panose="02020603050405020304" pitchFamily="18" charset="0"/>
              </a:rPr>
              <a:t> import </a:t>
            </a:r>
            <a:r>
              <a:rPr lang="en-US" altLang="zh-CN" sz="900" kern="100" dirty="0" err="1">
                <a:latin typeface="Courier New" panose="02070309020205020404" pitchFamily="49" charset="0"/>
                <a:cs typeface="Times New Roman" panose="02020603050405020304" pitchFamily="18" charset="0"/>
              </a:rPr>
              <a:t>OneHotEncoder</a:t>
            </a:r>
            <a:r>
              <a:rPr lang="en-US" altLang="zh-CN" sz="900" kern="100" dirty="0">
                <a:latin typeface="Courier New" panose="02070309020205020404" pitchFamily="49" charset="0"/>
                <a:cs typeface="Times New Roman" panose="02020603050405020304" pitchFamily="18" charset="0"/>
              </a:rPr>
              <a:t>, </a:t>
            </a:r>
            <a:r>
              <a:rPr lang="en-US" altLang="zh-CN" sz="900" kern="100" dirty="0" err="1">
                <a:latin typeface="Courier New" panose="02070309020205020404" pitchFamily="49" charset="0"/>
                <a:cs typeface="Times New Roman" panose="02020603050405020304" pitchFamily="18" charset="0"/>
              </a:rPr>
              <a:t>StringIndexer</a:t>
            </a:r>
            <a:r>
              <a:rPr lang="en-US" altLang="zh-CN" sz="900" kern="100" dirty="0">
                <a:latin typeface="Courier New" panose="02070309020205020404" pitchFamily="49" charset="0"/>
                <a:cs typeface="Times New Roman" panose="02020603050405020304" pitchFamily="18" charset="0"/>
              </a:rPr>
              <a:t>, </a:t>
            </a:r>
            <a:r>
              <a:rPr lang="en-US" altLang="zh-CN" sz="900" kern="100" dirty="0" err="1">
                <a:latin typeface="Courier New" panose="02070309020205020404" pitchFamily="49" charset="0"/>
                <a:cs typeface="Times New Roman" panose="02020603050405020304" pitchFamily="18" charset="0"/>
              </a:rPr>
              <a:t>VectorAssembler</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900" kern="100" dirty="0">
                <a:latin typeface="Courier New" panose="02070309020205020404" pitchFamily="49" charset="0"/>
                <a:cs typeface="Times New Roman" panose="02020603050405020304" pitchFamily="18" charset="0"/>
              </a:rPr>
              <a:t>from pyspark.ml import Pipeline</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900" kern="100" dirty="0">
                <a:latin typeface="Courier New" panose="02070309020205020404" pitchFamily="49" charset="0"/>
                <a:cs typeface="Times New Roman" panose="02020603050405020304" pitchFamily="18" charset="0"/>
              </a:rPr>
              <a:t>from </a:t>
            </a:r>
            <a:r>
              <a:rPr lang="en-US" altLang="zh-CN" sz="900" kern="100" dirty="0" err="1">
                <a:latin typeface="Courier New" panose="02070309020205020404" pitchFamily="49" charset="0"/>
                <a:cs typeface="Times New Roman" panose="02020603050405020304" pitchFamily="18" charset="0"/>
              </a:rPr>
              <a:t>pyspark.ml.feature</a:t>
            </a:r>
            <a:r>
              <a:rPr lang="en-US" altLang="zh-CN" sz="900" kern="100" dirty="0">
                <a:latin typeface="Courier New" panose="02070309020205020404" pitchFamily="49" charset="0"/>
                <a:cs typeface="Times New Roman" panose="02020603050405020304" pitchFamily="18" charset="0"/>
              </a:rPr>
              <a:t> import </a:t>
            </a:r>
            <a:r>
              <a:rPr lang="en-US" altLang="zh-CN" sz="900" kern="100" dirty="0" err="1">
                <a:latin typeface="Courier New" panose="02070309020205020404" pitchFamily="49" charset="0"/>
                <a:cs typeface="Times New Roman" panose="02020603050405020304" pitchFamily="18" charset="0"/>
              </a:rPr>
              <a:t>HashingTF</a:t>
            </a:r>
            <a:r>
              <a:rPr lang="en-US" altLang="zh-CN" sz="900" kern="100" dirty="0">
                <a:latin typeface="Courier New" panose="02070309020205020404" pitchFamily="49" charset="0"/>
                <a:cs typeface="Times New Roman" panose="02020603050405020304" pitchFamily="18" charset="0"/>
              </a:rPr>
              <a:t>, IDF</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900" kern="100" dirty="0">
                <a:latin typeface="Courier New" panose="02070309020205020404" pitchFamily="49" charset="0"/>
                <a:cs typeface="Times New Roman" panose="02020603050405020304" pitchFamily="18" charset="0"/>
              </a:rPr>
              <a:t>from </a:t>
            </a:r>
            <a:r>
              <a:rPr lang="en-US" altLang="zh-CN" sz="900" kern="100" dirty="0" err="1">
                <a:latin typeface="Courier New" panose="02070309020205020404" pitchFamily="49" charset="0"/>
                <a:cs typeface="Times New Roman" panose="02020603050405020304" pitchFamily="18" charset="0"/>
              </a:rPr>
              <a:t>pyspark.ml.evaluation</a:t>
            </a:r>
            <a:r>
              <a:rPr lang="en-US" altLang="zh-CN" sz="900" kern="100" dirty="0">
                <a:latin typeface="Courier New" panose="02070309020205020404" pitchFamily="49" charset="0"/>
                <a:cs typeface="Times New Roman" panose="02020603050405020304" pitchFamily="18" charset="0"/>
              </a:rPr>
              <a:t> import </a:t>
            </a:r>
            <a:r>
              <a:rPr lang="en-US" altLang="zh-CN" sz="900" kern="100" dirty="0" err="1">
                <a:latin typeface="Courier New" panose="02070309020205020404" pitchFamily="49" charset="0"/>
                <a:cs typeface="Times New Roman" panose="02020603050405020304" pitchFamily="18" charset="0"/>
              </a:rPr>
              <a:t>MulticlassClassificationEvaluator</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900" kern="100" dirty="0" err="1">
                <a:latin typeface="Courier New" panose="02070309020205020404" pitchFamily="49" charset="0"/>
                <a:cs typeface="Times New Roman" panose="02020603050405020304" pitchFamily="18" charset="0"/>
              </a:rPr>
              <a:t>sc</a:t>
            </a:r>
            <a:r>
              <a:rPr lang="en-US" altLang="zh-CN" sz="900" kern="100" dirty="0">
                <a:latin typeface="Courier New" panose="02070309020205020404" pitchFamily="49" charset="0"/>
                <a:cs typeface="Times New Roman" panose="02020603050405020304" pitchFamily="18" charset="0"/>
              </a:rPr>
              <a:t> =</a:t>
            </a:r>
            <a:r>
              <a:rPr lang="en-US" altLang="zh-CN" sz="900" kern="100" dirty="0" err="1">
                <a:latin typeface="Courier New" panose="02070309020205020404" pitchFamily="49" charset="0"/>
                <a:cs typeface="Times New Roman" panose="02020603050405020304" pitchFamily="18" charset="0"/>
              </a:rPr>
              <a:t>SparkContext</a:t>
            </a:r>
            <a:r>
              <a:rPr lang="en-US" altLang="zh-CN" sz="900" kern="100" dirty="0">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900" kern="100" dirty="0" err="1">
                <a:latin typeface="Courier New" panose="02070309020205020404" pitchFamily="49" charset="0"/>
                <a:cs typeface="Times New Roman" panose="02020603050405020304" pitchFamily="18" charset="0"/>
              </a:rPr>
              <a:t>sqlContext</a:t>
            </a:r>
            <a:r>
              <a:rPr lang="en-US" altLang="zh-CN" sz="900" kern="100" dirty="0">
                <a:latin typeface="Courier New" panose="02070309020205020404" pitchFamily="49" charset="0"/>
                <a:cs typeface="Times New Roman" panose="02020603050405020304" pitchFamily="18" charset="0"/>
              </a:rPr>
              <a:t> = </a:t>
            </a:r>
            <a:r>
              <a:rPr lang="en-US" altLang="zh-CN" sz="900" kern="100" dirty="0" err="1">
                <a:latin typeface="Courier New" panose="02070309020205020404" pitchFamily="49" charset="0"/>
                <a:cs typeface="Times New Roman" panose="02020603050405020304" pitchFamily="18" charset="0"/>
              </a:rPr>
              <a:t>SQLContext</a:t>
            </a:r>
            <a:r>
              <a:rPr lang="en-US" altLang="zh-CN" sz="900" kern="100" dirty="0">
                <a:latin typeface="Courier New" panose="02070309020205020404" pitchFamily="49" charset="0"/>
                <a:cs typeface="Times New Roman" panose="02020603050405020304" pitchFamily="18" charset="0"/>
              </a:rPr>
              <a:t>(</a:t>
            </a:r>
            <a:r>
              <a:rPr lang="en-US" altLang="zh-CN" sz="900" kern="100" dirty="0" err="1">
                <a:latin typeface="Courier New" panose="02070309020205020404" pitchFamily="49" charset="0"/>
                <a:cs typeface="Times New Roman" panose="02020603050405020304" pitchFamily="18" charset="0"/>
              </a:rPr>
              <a:t>sc</a:t>
            </a:r>
            <a:r>
              <a:rPr lang="en-US" altLang="zh-CN" sz="900" kern="100" dirty="0">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900" kern="100" dirty="0">
                <a:latin typeface="Courier New" panose="02070309020205020404" pitchFamily="49" charset="0"/>
                <a:cs typeface="Times New Roman" panose="02020603050405020304" pitchFamily="18" charset="0"/>
              </a:rPr>
              <a:t>data=</a:t>
            </a:r>
            <a:r>
              <a:rPr lang="en-US" altLang="zh-CN" sz="900" kern="100" dirty="0" err="1">
                <a:latin typeface="Courier New" panose="02070309020205020404" pitchFamily="49" charset="0"/>
                <a:cs typeface="Times New Roman" panose="02020603050405020304" pitchFamily="18" charset="0"/>
              </a:rPr>
              <a:t>sqlContext.read.format</a:t>
            </a:r>
            <a:r>
              <a:rPr lang="en-US" altLang="zh-CN" sz="900" kern="100" dirty="0">
                <a:latin typeface="Courier New" panose="02070309020205020404" pitchFamily="49" charset="0"/>
                <a:cs typeface="Times New Roman" panose="02020603050405020304" pitchFamily="18" charset="0"/>
              </a:rPr>
              <a:t>('com.databricks.spark.csv').options(header='true',</a:t>
            </a:r>
            <a:r>
              <a:rPr lang="en-US" altLang="zh-CN" sz="900" kern="100" dirty="0" err="1">
                <a:latin typeface="Courier New" panose="02070309020205020404" pitchFamily="49" charset="0"/>
                <a:cs typeface="Times New Roman" panose="02020603050405020304" pitchFamily="18" charset="0"/>
              </a:rPr>
              <a:t>inferschema</a:t>
            </a:r>
            <a:r>
              <a:rPr lang="en-US" altLang="zh-CN" sz="900" kern="100" dirty="0">
                <a:latin typeface="Courier New" panose="02070309020205020404" pitchFamily="49" charset="0"/>
                <a:cs typeface="Times New Roman" panose="02020603050405020304" pitchFamily="18" charset="0"/>
              </a:rPr>
              <a:t>='true').load('train_text.csv')</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900" kern="100" dirty="0" err="1">
                <a:latin typeface="Courier New" panose="02070309020205020404" pitchFamily="49" charset="0"/>
                <a:cs typeface="Times New Roman" panose="02020603050405020304" pitchFamily="18" charset="0"/>
              </a:rPr>
              <a:t>data.show</a:t>
            </a:r>
            <a:r>
              <a:rPr lang="en-US" altLang="zh-CN" sz="900" kern="100" dirty="0">
                <a:latin typeface="Courier New" panose="02070309020205020404" pitchFamily="49" charset="0"/>
                <a:cs typeface="Times New Roman" panose="02020603050405020304" pitchFamily="18" charset="0"/>
              </a:rPr>
              <a:t>(10)</a:t>
            </a:r>
            <a:endParaRPr lang="zh-CN" altLang="zh-CN" sz="1050" kern="100" dirty="0">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487956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基于</a:t>
            </a:r>
            <a:r>
              <a:rPr kumimoji="0" lang="en-US" altLang="zh-CN" dirty="0"/>
              <a:t>Spark</a:t>
            </a:r>
            <a:r>
              <a:rPr kumimoji="0" lang="zh-CN" altLang="en-US" dirty="0"/>
              <a:t>框架下逻辑回归方法进行文本分类</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每条新闻由类别（</a:t>
            </a:r>
            <a:r>
              <a:rPr lang="en-US" altLang="zh-CN" sz="1800" dirty="0">
                <a:solidFill>
                  <a:srgbClr val="000000"/>
                </a:solidFill>
              </a:rPr>
              <a:t>Category</a:t>
            </a:r>
            <a:r>
              <a:rPr lang="zh-CN" altLang="zh-CN" sz="1800" dirty="0">
                <a:solidFill>
                  <a:srgbClr val="000000"/>
                </a:solidFill>
              </a:rPr>
              <a:t>）、标题（</a:t>
            </a:r>
            <a:r>
              <a:rPr lang="en-US" altLang="zh-CN" sz="1800" dirty="0">
                <a:solidFill>
                  <a:srgbClr val="000000"/>
                </a:solidFill>
              </a:rPr>
              <a:t>Title</a:t>
            </a:r>
            <a:r>
              <a:rPr lang="zh-CN" altLang="zh-CN" sz="1800" dirty="0">
                <a:solidFill>
                  <a:srgbClr val="000000"/>
                </a:solidFill>
              </a:rPr>
              <a:t>）、内容详情</a:t>
            </a:r>
            <a:r>
              <a:rPr lang="en-US" altLang="zh-CN" sz="1800" dirty="0">
                <a:solidFill>
                  <a:srgbClr val="000000"/>
                </a:solidFill>
              </a:rPr>
              <a:t>(Detail)</a:t>
            </a:r>
            <a:r>
              <a:rPr lang="zh-CN" altLang="zh-CN" sz="1800" dirty="0">
                <a:solidFill>
                  <a:srgbClr val="000000"/>
                </a:solidFill>
              </a:rPr>
              <a:t>三部分</a:t>
            </a:r>
            <a:r>
              <a:rPr lang="zh-CN" altLang="zh-CN" sz="1800" dirty="0" smtClean="0">
                <a:solidFill>
                  <a:srgbClr val="000000"/>
                </a:solidFill>
              </a:rPr>
              <a:t>组成</a:t>
            </a:r>
            <a:endParaRPr lang="en-US" altLang="zh-CN" sz="1800" dirty="0" smtClean="0">
              <a:solidFill>
                <a:srgbClr val="000000"/>
              </a:solidFill>
            </a:endParaRPr>
          </a:p>
          <a:p>
            <a:r>
              <a:rPr lang="zh-CN" altLang="zh-CN" sz="1800" dirty="0" smtClean="0">
                <a:solidFill>
                  <a:srgbClr val="000000"/>
                </a:solidFill>
              </a:rPr>
              <a:t>训练集</a:t>
            </a:r>
            <a:r>
              <a:rPr lang="zh-CN" altLang="zh-CN" sz="1800" dirty="0">
                <a:solidFill>
                  <a:srgbClr val="000000"/>
                </a:solidFill>
              </a:rPr>
              <a:t>的</a:t>
            </a:r>
            <a:r>
              <a:rPr lang="en-US" altLang="zh-CN" sz="1800" dirty="0">
                <a:solidFill>
                  <a:srgbClr val="000000"/>
                </a:solidFill>
              </a:rPr>
              <a:t>10</a:t>
            </a:r>
            <a:r>
              <a:rPr lang="zh-CN" altLang="zh-CN" sz="1800" dirty="0">
                <a:solidFill>
                  <a:srgbClr val="000000"/>
                </a:solidFill>
              </a:rPr>
              <a:t>条新闻内容</a:t>
            </a:r>
            <a:endParaRPr lang="en-US" altLang="zh-CN" sz="1800" dirty="0">
              <a:solidFill>
                <a:srgbClr val="000000"/>
              </a:solidFill>
            </a:endParaRPr>
          </a:p>
        </p:txBody>
      </p:sp>
      <p:pic>
        <p:nvPicPr>
          <p:cNvPr id="10" name="Picture 43"/>
          <p:cNvPicPr/>
          <p:nvPr/>
        </p:nvPicPr>
        <p:blipFill>
          <a:blip r:embed="rId2"/>
          <a:stretch>
            <a:fillRect/>
          </a:stretch>
        </p:blipFill>
        <p:spPr>
          <a:xfrm>
            <a:off x="2828925" y="2177649"/>
            <a:ext cx="3486150" cy="1749425"/>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487956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基于</a:t>
            </a:r>
            <a:r>
              <a:rPr kumimoji="0" lang="en-US" altLang="zh-CN" dirty="0"/>
              <a:t>Spark</a:t>
            </a:r>
            <a:r>
              <a:rPr kumimoji="0" lang="zh-CN" altLang="en-US" dirty="0"/>
              <a:t>框架下逻辑回归方法进行文本分类</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在数据预处理时，首先应用正则化方法（</a:t>
            </a:r>
            <a:r>
              <a:rPr lang="en-US" altLang="zh-CN" sz="1800" dirty="0" err="1">
                <a:solidFill>
                  <a:srgbClr val="000000"/>
                </a:solidFill>
              </a:rPr>
              <a:t>RegexTokenizer</a:t>
            </a:r>
            <a:r>
              <a:rPr lang="zh-CN" altLang="zh-CN" sz="1800" dirty="0">
                <a:solidFill>
                  <a:srgbClr val="000000"/>
                </a:solidFill>
              </a:rPr>
              <a:t>方法实现）对详情字段分词，新增名为</a:t>
            </a:r>
            <a:r>
              <a:rPr lang="en-US" altLang="zh-CN" sz="1800" dirty="0">
                <a:solidFill>
                  <a:srgbClr val="000000"/>
                </a:solidFill>
              </a:rPr>
              <a:t>words</a:t>
            </a:r>
            <a:r>
              <a:rPr lang="zh-CN" altLang="zh-CN" sz="1800" dirty="0">
                <a:solidFill>
                  <a:srgbClr val="000000"/>
                </a:solidFill>
              </a:rPr>
              <a:t>的列，使用</a:t>
            </a:r>
            <a:r>
              <a:rPr lang="en-US" altLang="zh-CN" sz="1800" dirty="0" err="1">
                <a:solidFill>
                  <a:srgbClr val="000000"/>
                </a:solidFill>
              </a:rPr>
              <a:t>RegexTokenizer</a:t>
            </a:r>
            <a:r>
              <a:rPr lang="zh-CN" altLang="zh-CN" sz="1800" dirty="0">
                <a:solidFill>
                  <a:srgbClr val="000000"/>
                </a:solidFill>
              </a:rPr>
              <a:t>去掉</a:t>
            </a:r>
            <a:r>
              <a:rPr lang="en-US" altLang="zh-CN" sz="1800" dirty="0">
                <a:solidFill>
                  <a:srgbClr val="000000"/>
                </a:solidFill>
              </a:rPr>
              <a:t>words</a:t>
            </a:r>
            <a:r>
              <a:rPr lang="zh-CN" altLang="zh-CN" sz="1800" dirty="0">
                <a:solidFill>
                  <a:srgbClr val="000000"/>
                </a:solidFill>
              </a:rPr>
              <a:t>列中的停用词，增加名为</a:t>
            </a:r>
            <a:r>
              <a:rPr lang="en-US" altLang="zh-CN" sz="1800" dirty="0">
                <a:solidFill>
                  <a:srgbClr val="000000"/>
                </a:solidFill>
              </a:rPr>
              <a:t>filtered</a:t>
            </a:r>
            <a:r>
              <a:rPr lang="zh-CN" altLang="zh-CN" sz="1800" dirty="0">
                <a:solidFill>
                  <a:srgbClr val="000000"/>
                </a:solidFill>
              </a:rPr>
              <a:t>的列。采用</a:t>
            </a:r>
            <a:r>
              <a:rPr lang="en-US" altLang="zh-CN" sz="1800" dirty="0">
                <a:solidFill>
                  <a:srgbClr val="000000"/>
                </a:solidFill>
              </a:rPr>
              <a:t>TF-IDF</a:t>
            </a:r>
            <a:r>
              <a:rPr lang="zh-CN" altLang="zh-CN" sz="1800" dirty="0">
                <a:solidFill>
                  <a:srgbClr val="000000"/>
                </a:solidFill>
              </a:rPr>
              <a:t>提取新闻内容特征（作用于</a:t>
            </a:r>
            <a:r>
              <a:rPr lang="en-US" altLang="zh-CN" sz="1800" dirty="0">
                <a:solidFill>
                  <a:srgbClr val="000000"/>
                </a:solidFill>
              </a:rPr>
              <a:t>filtered</a:t>
            </a:r>
            <a:r>
              <a:rPr lang="zh-CN" altLang="zh-CN" sz="1800" dirty="0">
                <a:solidFill>
                  <a:srgbClr val="000000"/>
                </a:solidFill>
              </a:rPr>
              <a:t>列），其中词语在</a:t>
            </a:r>
            <a:r>
              <a:rPr lang="en-US" altLang="zh-CN" sz="1800" dirty="0">
                <a:solidFill>
                  <a:srgbClr val="000000"/>
                </a:solidFill>
              </a:rPr>
              <a:t>IDF</a:t>
            </a:r>
            <a:r>
              <a:rPr lang="zh-CN" altLang="zh-CN" sz="1800" dirty="0">
                <a:solidFill>
                  <a:srgbClr val="000000"/>
                </a:solidFill>
              </a:rPr>
              <a:t>最少要出现</a:t>
            </a:r>
            <a:r>
              <a:rPr lang="en-US" altLang="zh-CN" sz="1800" dirty="0">
                <a:solidFill>
                  <a:srgbClr val="000000"/>
                </a:solidFill>
              </a:rPr>
              <a:t>3</a:t>
            </a:r>
            <a:r>
              <a:rPr lang="zh-CN" altLang="zh-CN" sz="1800" dirty="0">
                <a:solidFill>
                  <a:srgbClr val="000000"/>
                </a:solidFill>
              </a:rPr>
              <a:t>次，输出的列名为</a:t>
            </a:r>
            <a:r>
              <a:rPr lang="en-US" altLang="zh-CN" sz="1800" dirty="0">
                <a:solidFill>
                  <a:srgbClr val="000000"/>
                </a:solidFill>
              </a:rPr>
              <a:t>features</a:t>
            </a:r>
            <a:r>
              <a:rPr lang="zh-CN" altLang="zh-CN" sz="1800" dirty="0">
                <a:solidFill>
                  <a:srgbClr val="000000"/>
                </a:solidFill>
              </a:rPr>
              <a:t>。用管道（</a:t>
            </a:r>
            <a:r>
              <a:rPr lang="en-US" altLang="zh-CN" sz="1800" dirty="0">
                <a:solidFill>
                  <a:srgbClr val="000000"/>
                </a:solidFill>
              </a:rPr>
              <a:t>Pipeline</a:t>
            </a:r>
            <a:r>
              <a:rPr lang="zh-CN" altLang="zh-CN" sz="1800" dirty="0">
                <a:solidFill>
                  <a:srgbClr val="000000"/>
                </a:solidFill>
              </a:rPr>
              <a:t>）按顺序执行前述的分词、去停用词、特征提取和类型转换等阶段（</a:t>
            </a:r>
            <a:r>
              <a:rPr lang="en-US" altLang="zh-CN" sz="1800" dirty="0">
                <a:solidFill>
                  <a:srgbClr val="000000"/>
                </a:solidFill>
              </a:rPr>
              <a:t>Stage</a:t>
            </a:r>
            <a:r>
              <a:rPr lang="zh-CN" altLang="zh-CN" sz="1800" dirty="0">
                <a:solidFill>
                  <a:srgbClr val="000000"/>
                </a:solidFill>
              </a:rPr>
              <a:t>），使用</a:t>
            </a:r>
            <a:r>
              <a:rPr lang="en-US" altLang="zh-CN" sz="1800" dirty="0" err="1">
                <a:solidFill>
                  <a:srgbClr val="000000"/>
                </a:solidFill>
              </a:rPr>
              <a:t>pipeline.fit</a:t>
            </a:r>
            <a:r>
              <a:rPr lang="en-US" altLang="zh-CN" sz="1800" dirty="0">
                <a:solidFill>
                  <a:srgbClr val="000000"/>
                </a:solidFill>
              </a:rPr>
              <a:t>()</a:t>
            </a:r>
            <a:r>
              <a:rPr lang="zh-CN" altLang="zh-CN" sz="1800" dirty="0">
                <a:solidFill>
                  <a:srgbClr val="000000"/>
                </a:solidFill>
              </a:rPr>
              <a:t>和</a:t>
            </a:r>
            <a:r>
              <a:rPr lang="en-US" altLang="zh-CN" sz="1800" dirty="0" err="1">
                <a:solidFill>
                  <a:srgbClr val="000000"/>
                </a:solidFill>
              </a:rPr>
              <a:t>pipeline.transform</a:t>
            </a:r>
            <a:r>
              <a:rPr lang="en-US" altLang="zh-CN" sz="1800" dirty="0">
                <a:solidFill>
                  <a:srgbClr val="000000"/>
                </a:solidFill>
              </a:rPr>
              <a:t>()</a:t>
            </a:r>
            <a:r>
              <a:rPr lang="zh-CN" altLang="zh-CN" sz="1800" dirty="0">
                <a:solidFill>
                  <a:srgbClr val="000000"/>
                </a:solidFill>
              </a:rPr>
              <a:t>方法执行各阶段（</a:t>
            </a:r>
            <a:r>
              <a:rPr lang="en-US" altLang="zh-CN" sz="1800" dirty="0">
                <a:solidFill>
                  <a:srgbClr val="000000"/>
                </a:solidFill>
              </a:rPr>
              <a:t>Stage</a:t>
            </a:r>
            <a:r>
              <a:rPr lang="zh-CN" altLang="zh-CN" sz="1800" dirty="0">
                <a:solidFill>
                  <a:srgbClr val="000000"/>
                </a:solidFill>
              </a:rPr>
              <a:t>）的原始</a:t>
            </a:r>
            <a:r>
              <a:rPr lang="en-US" altLang="zh-CN" sz="1800" dirty="0" err="1">
                <a:solidFill>
                  <a:srgbClr val="000000"/>
                </a:solidFill>
              </a:rPr>
              <a:t>DataFrame</a:t>
            </a:r>
            <a:r>
              <a:rPr lang="zh-CN" altLang="zh-CN" sz="1800" dirty="0">
                <a:solidFill>
                  <a:srgbClr val="000000"/>
                </a:solidFill>
              </a:rPr>
              <a:t>处理和转换。例如</a:t>
            </a:r>
            <a:r>
              <a:rPr lang="en-US" altLang="zh-CN" sz="1800" dirty="0" err="1">
                <a:solidFill>
                  <a:srgbClr val="000000"/>
                </a:solidFill>
              </a:rPr>
              <a:t>RegexTokenizer.transform</a:t>
            </a:r>
            <a:r>
              <a:rPr lang="en-US" altLang="zh-CN" sz="1800" dirty="0">
                <a:solidFill>
                  <a:srgbClr val="000000"/>
                </a:solidFill>
              </a:rPr>
              <a:t>()</a:t>
            </a:r>
            <a:r>
              <a:rPr lang="zh-CN" altLang="zh-CN" sz="1800" dirty="0">
                <a:solidFill>
                  <a:srgbClr val="000000"/>
                </a:solidFill>
              </a:rPr>
              <a:t>方法将实现分词，并增加</a:t>
            </a:r>
            <a:r>
              <a:rPr lang="en-US" altLang="zh-CN" sz="1800" dirty="0">
                <a:solidFill>
                  <a:srgbClr val="000000"/>
                </a:solidFill>
              </a:rPr>
              <a:t>words</a:t>
            </a:r>
            <a:r>
              <a:rPr lang="zh-CN" altLang="zh-CN" sz="1800" dirty="0">
                <a:solidFill>
                  <a:srgbClr val="000000"/>
                </a:solidFill>
              </a:rPr>
              <a:t>列到原始的</a:t>
            </a:r>
            <a:r>
              <a:rPr lang="en-US" altLang="zh-CN" sz="1800" dirty="0" err="1">
                <a:solidFill>
                  <a:srgbClr val="000000"/>
                </a:solidFill>
              </a:rPr>
              <a:t>dataframe</a:t>
            </a:r>
            <a:r>
              <a:rPr lang="zh-CN" altLang="zh-CN" sz="1800" dirty="0">
                <a:solidFill>
                  <a:srgbClr val="000000"/>
                </a:solidFill>
              </a:rPr>
              <a:t>上。</a:t>
            </a:r>
            <a:r>
              <a:rPr lang="en-US" altLang="zh-CN" sz="1800" dirty="0" err="1">
                <a:solidFill>
                  <a:srgbClr val="000000"/>
                </a:solidFill>
              </a:rPr>
              <a:t>HashingTF.transform</a:t>
            </a:r>
            <a:r>
              <a:rPr lang="en-US" altLang="zh-CN" sz="1800" dirty="0">
                <a:solidFill>
                  <a:srgbClr val="000000"/>
                </a:solidFill>
              </a:rPr>
              <a:t>()</a:t>
            </a:r>
            <a:r>
              <a:rPr lang="zh-CN" altLang="zh-CN" sz="1800" dirty="0">
                <a:solidFill>
                  <a:srgbClr val="000000"/>
                </a:solidFill>
              </a:rPr>
              <a:t>方法将单词列转化为特征向量，给</a:t>
            </a:r>
            <a:r>
              <a:rPr lang="en-US" altLang="zh-CN" sz="1800" dirty="0" err="1">
                <a:solidFill>
                  <a:srgbClr val="000000"/>
                </a:solidFill>
              </a:rPr>
              <a:t>dataframe</a:t>
            </a:r>
            <a:r>
              <a:rPr lang="zh-CN" altLang="zh-CN" sz="1800" dirty="0">
                <a:solidFill>
                  <a:srgbClr val="000000"/>
                </a:solidFill>
              </a:rPr>
              <a:t>增加一个带有特征向量的</a:t>
            </a:r>
            <a:r>
              <a:rPr lang="zh-CN" altLang="zh-CN" sz="1800" dirty="0" smtClean="0">
                <a:solidFill>
                  <a:srgbClr val="000000"/>
                </a:solidFill>
              </a:rPr>
              <a:t>列</a:t>
            </a:r>
            <a:endParaRPr lang="en-US" altLang="zh-CN" sz="1800" dirty="0">
              <a:solidFill>
                <a:srgbClr val="000000"/>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487956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基于</a:t>
            </a:r>
            <a:r>
              <a:rPr kumimoji="0" lang="en-US" altLang="zh-CN" dirty="0"/>
              <a:t>Spark</a:t>
            </a:r>
            <a:r>
              <a:rPr kumimoji="0" lang="zh-CN" altLang="en-US" dirty="0"/>
              <a:t>框架下逻辑回归方法进行文本分类</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828433" y="1516360"/>
            <a:ext cx="7487133" cy="1887696"/>
          </a:xfrm>
          <a:prstGeom prst="rect">
            <a:avLst/>
          </a:prstGeom>
        </p:spPr>
        <p:txBody>
          <a:bodyPr wrap="square">
            <a:spAutoFit/>
          </a:bodyPr>
          <a:lstStyle/>
          <a:p>
            <a:pPr>
              <a:lnSpc>
                <a:spcPts val="1400"/>
              </a:lnSpc>
              <a:spcAft>
                <a:spcPts val="0"/>
              </a:spcAft>
            </a:pPr>
            <a:r>
              <a:rPr lang="en-US" altLang="zh-CN" sz="900" kern="100" dirty="0" err="1">
                <a:latin typeface="Courier New" panose="02070309020205020404" pitchFamily="49" charset="0"/>
                <a:cs typeface="Times New Roman" panose="02020603050405020304" pitchFamily="18" charset="0"/>
              </a:rPr>
              <a:t>regexTokenizer</a:t>
            </a:r>
            <a:r>
              <a:rPr lang="en-US" altLang="zh-CN" sz="900" kern="100" dirty="0">
                <a:latin typeface="Courier New" panose="02070309020205020404" pitchFamily="49" charset="0"/>
                <a:cs typeface="Times New Roman" panose="02020603050405020304" pitchFamily="18" charset="0"/>
              </a:rPr>
              <a:t> = </a:t>
            </a:r>
            <a:r>
              <a:rPr lang="en-US" altLang="zh-CN" sz="900" kern="100" dirty="0" err="1">
                <a:latin typeface="Courier New" panose="02070309020205020404" pitchFamily="49" charset="0"/>
                <a:cs typeface="Times New Roman" panose="02020603050405020304" pitchFamily="18" charset="0"/>
              </a:rPr>
              <a:t>RegexTokenizer</a:t>
            </a:r>
            <a:r>
              <a:rPr lang="en-US" altLang="zh-CN" sz="900" kern="100" dirty="0">
                <a:latin typeface="Courier New" panose="02070309020205020404" pitchFamily="49" charset="0"/>
                <a:cs typeface="Times New Roman" panose="02020603050405020304" pitchFamily="18" charset="0"/>
              </a:rPr>
              <a:t>(</a:t>
            </a:r>
            <a:r>
              <a:rPr lang="en-US" altLang="zh-CN" sz="900" kern="100" dirty="0" err="1">
                <a:latin typeface="Courier New" panose="02070309020205020404" pitchFamily="49" charset="0"/>
                <a:cs typeface="Times New Roman" panose="02020603050405020304" pitchFamily="18" charset="0"/>
              </a:rPr>
              <a:t>inputCol</a:t>
            </a:r>
            <a:r>
              <a:rPr lang="en-US" altLang="zh-CN" sz="900" kern="100" dirty="0">
                <a:latin typeface="Courier New" panose="02070309020205020404" pitchFamily="49" charset="0"/>
                <a:cs typeface="Times New Roman" panose="02020603050405020304" pitchFamily="18" charset="0"/>
              </a:rPr>
              <a:t>="Detail", </a:t>
            </a:r>
            <a:r>
              <a:rPr lang="en-US" altLang="zh-CN" sz="900" kern="100" dirty="0" err="1">
                <a:latin typeface="Courier New" panose="02070309020205020404" pitchFamily="49" charset="0"/>
                <a:cs typeface="Times New Roman" panose="02020603050405020304" pitchFamily="18" charset="0"/>
              </a:rPr>
              <a:t>outputCol</a:t>
            </a:r>
            <a:r>
              <a:rPr lang="en-US" altLang="zh-CN" sz="900" kern="100" dirty="0">
                <a:latin typeface="Courier New" panose="02070309020205020404" pitchFamily="49" charset="0"/>
                <a:cs typeface="Times New Roman" panose="02020603050405020304" pitchFamily="18" charset="0"/>
              </a:rPr>
              <a:t>="words", pattern="\\W")</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900" kern="100" dirty="0" err="1">
                <a:latin typeface="Courier New" panose="02070309020205020404" pitchFamily="49" charset="0"/>
                <a:cs typeface="Times New Roman" panose="02020603050405020304" pitchFamily="18" charset="0"/>
              </a:rPr>
              <a:t>add_stopwords</a:t>
            </a:r>
            <a:r>
              <a:rPr lang="en-US" altLang="zh-CN" sz="900" kern="100" dirty="0">
                <a:latin typeface="Courier New" panose="02070309020205020404" pitchFamily="49" charset="0"/>
                <a:cs typeface="Times New Roman" panose="02020603050405020304" pitchFamily="18" charset="0"/>
              </a:rPr>
              <a:t>=["this","that","rt","t","c","the","me","he","it","a","an","is","has","had"]</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900" kern="100" dirty="0" err="1">
                <a:latin typeface="Courier New" panose="02070309020205020404" pitchFamily="49" charset="0"/>
                <a:cs typeface="Times New Roman" panose="02020603050405020304" pitchFamily="18" charset="0"/>
              </a:rPr>
              <a:t>stopwordsRemover</a:t>
            </a:r>
            <a:r>
              <a:rPr lang="en-US" altLang="zh-CN" sz="900" kern="100" dirty="0">
                <a:latin typeface="Courier New" panose="02070309020205020404" pitchFamily="49" charset="0"/>
                <a:cs typeface="Times New Roman" panose="02020603050405020304" pitchFamily="18" charset="0"/>
              </a:rPr>
              <a:t>=</a:t>
            </a:r>
            <a:r>
              <a:rPr lang="en-US" altLang="zh-CN" sz="900" kern="100" dirty="0" err="1">
                <a:latin typeface="Courier New" panose="02070309020205020404" pitchFamily="49" charset="0"/>
                <a:cs typeface="Times New Roman" panose="02020603050405020304" pitchFamily="18" charset="0"/>
              </a:rPr>
              <a:t>StopWordsRemover</a:t>
            </a:r>
            <a:r>
              <a:rPr lang="en-US" altLang="zh-CN" sz="900" kern="100" dirty="0">
                <a:latin typeface="Courier New" panose="02070309020205020404" pitchFamily="49" charset="0"/>
                <a:cs typeface="Times New Roman" panose="02020603050405020304" pitchFamily="18" charset="0"/>
              </a:rPr>
              <a:t>(</a:t>
            </a:r>
            <a:r>
              <a:rPr lang="en-US" altLang="zh-CN" sz="900" kern="100" dirty="0" err="1">
                <a:latin typeface="Courier New" panose="02070309020205020404" pitchFamily="49" charset="0"/>
                <a:cs typeface="Times New Roman" panose="02020603050405020304" pitchFamily="18" charset="0"/>
              </a:rPr>
              <a:t>inputCol</a:t>
            </a:r>
            <a:r>
              <a:rPr lang="en-US" altLang="zh-CN" sz="900" kern="100" dirty="0">
                <a:latin typeface="Courier New" panose="02070309020205020404" pitchFamily="49" charset="0"/>
                <a:cs typeface="Times New Roman" panose="02020603050405020304" pitchFamily="18" charset="0"/>
              </a:rPr>
              <a:t>="words",</a:t>
            </a:r>
            <a:r>
              <a:rPr lang="en-US" altLang="zh-CN" sz="900" kern="100" dirty="0" err="1">
                <a:latin typeface="Courier New" panose="02070309020205020404" pitchFamily="49" charset="0"/>
                <a:cs typeface="Times New Roman" panose="02020603050405020304" pitchFamily="18" charset="0"/>
              </a:rPr>
              <a:t>outputCol</a:t>
            </a:r>
            <a:r>
              <a:rPr lang="en-US" altLang="zh-CN" sz="900" kern="100" dirty="0">
                <a:latin typeface="Courier New" panose="02070309020205020404" pitchFamily="49" charset="0"/>
                <a:cs typeface="Times New Roman" panose="02020603050405020304" pitchFamily="18" charset="0"/>
              </a:rPr>
              <a:t>="filtered")</a:t>
            </a:r>
            <a:endParaRPr lang="zh-CN" altLang="zh-CN" sz="1050" kern="100" dirty="0">
              <a:latin typeface="宋体" panose="02010600030101010101" pitchFamily="2" charset="-122"/>
              <a:cs typeface="Times New Roman" panose="02020603050405020304" pitchFamily="18" charset="0"/>
            </a:endParaRPr>
          </a:p>
          <a:p>
            <a:pPr indent="266700">
              <a:lnSpc>
                <a:spcPts val="1400"/>
              </a:lnSpc>
              <a:spcAft>
                <a:spcPts val="0"/>
              </a:spcAft>
            </a:pPr>
            <a:r>
              <a:rPr lang="en-US" altLang="zh-CN" sz="900" kern="100" dirty="0">
                <a:latin typeface="Courier New" panose="02070309020205020404" pitchFamily="49" charset="0"/>
                <a:cs typeface="Times New Roman" panose="02020603050405020304" pitchFamily="18" charset="0"/>
              </a:rPr>
              <a:t>.</a:t>
            </a:r>
            <a:r>
              <a:rPr lang="en-US" altLang="zh-CN" sz="900" kern="100" dirty="0" err="1">
                <a:latin typeface="Courier New" panose="02070309020205020404" pitchFamily="49" charset="0"/>
                <a:cs typeface="Times New Roman" panose="02020603050405020304" pitchFamily="18" charset="0"/>
              </a:rPr>
              <a:t>setStopWords</a:t>
            </a:r>
            <a:r>
              <a:rPr lang="en-US" altLang="zh-CN" sz="900" kern="100" dirty="0">
                <a:latin typeface="Courier New" panose="02070309020205020404" pitchFamily="49" charset="0"/>
                <a:cs typeface="Times New Roman" panose="02020603050405020304" pitchFamily="18" charset="0"/>
              </a:rPr>
              <a:t>(</a:t>
            </a:r>
            <a:r>
              <a:rPr lang="en-US" altLang="zh-CN" sz="900" kern="100" dirty="0" err="1">
                <a:latin typeface="Courier New" panose="02070309020205020404" pitchFamily="49" charset="0"/>
                <a:cs typeface="Times New Roman" panose="02020603050405020304" pitchFamily="18" charset="0"/>
              </a:rPr>
              <a:t>add_stopwords</a:t>
            </a:r>
            <a:r>
              <a:rPr lang="en-US" altLang="zh-CN" sz="900" kern="100" dirty="0">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900" kern="100" dirty="0" err="1">
                <a:latin typeface="Courier New" panose="02070309020205020404" pitchFamily="49" charset="0"/>
                <a:cs typeface="Times New Roman" panose="02020603050405020304" pitchFamily="18" charset="0"/>
              </a:rPr>
              <a:t>label_stringIdx</a:t>
            </a:r>
            <a:r>
              <a:rPr lang="en-US" altLang="zh-CN" sz="900" kern="100" dirty="0">
                <a:latin typeface="Courier New" panose="02070309020205020404" pitchFamily="49" charset="0"/>
                <a:cs typeface="Times New Roman" panose="02020603050405020304" pitchFamily="18" charset="0"/>
              </a:rPr>
              <a:t> = </a:t>
            </a:r>
            <a:r>
              <a:rPr lang="en-US" altLang="zh-CN" sz="900" kern="100" dirty="0" err="1">
                <a:latin typeface="Courier New" panose="02070309020205020404" pitchFamily="49" charset="0"/>
                <a:cs typeface="Times New Roman" panose="02020603050405020304" pitchFamily="18" charset="0"/>
              </a:rPr>
              <a:t>StringIndexer</a:t>
            </a:r>
            <a:r>
              <a:rPr lang="en-US" altLang="zh-CN" sz="900" kern="100" dirty="0">
                <a:latin typeface="Courier New" panose="02070309020205020404" pitchFamily="49" charset="0"/>
                <a:cs typeface="Times New Roman" panose="02020603050405020304" pitchFamily="18" charset="0"/>
              </a:rPr>
              <a:t>(</a:t>
            </a:r>
            <a:r>
              <a:rPr lang="en-US" altLang="zh-CN" sz="900" kern="100" dirty="0" err="1">
                <a:latin typeface="Courier New" panose="02070309020205020404" pitchFamily="49" charset="0"/>
                <a:cs typeface="Times New Roman" panose="02020603050405020304" pitchFamily="18" charset="0"/>
              </a:rPr>
              <a:t>inputCol</a:t>
            </a:r>
            <a:r>
              <a:rPr lang="en-US" altLang="zh-CN" sz="900" kern="100" dirty="0">
                <a:latin typeface="Courier New" panose="02070309020205020404" pitchFamily="49" charset="0"/>
                <a:cs typeface="Times New Roman" panose="02020603050405020304" pitchFamily="18" charset="0"/>
              </a:rPr>
              <a:t> = "Category", </a:t>
            </a:r>
            <a:r>
              <a:rPr lang="en-US" altLang="zh-CN" sz="900" kern="100" dirty="0" err="1">
                <a:latin typeface="Courier New" panose="02070309020205020404" pitchFamily="49" charset="0"/>
                <a:cs typeface="Times New Roman" panose="02020603050405020304" pitchFamily="18" charset="0"/>
              </a:rPr>
              <a:t>outputCol</a:t>
            </a:r>
            <a:r>
              <a:rPr lang="en-US" altLang="zh-CN" sz="900" kern="100" dirty="0">
                <a:latin typeface="Courier New" panose="02070309020205020404" pitchFamily="49" charset="0"/>
                <a:cs typeface="Times New Roman" panose="02020603050405020304" pitchFamily="18" charset="0"/>
              </a:rPr>
              <a:t> = "label")</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900" kern="100" dirty="0" err="1">
                <a:latin typeface="Courier New" panose="02070309020205020404" pitchFamily="49" charset="0"/>
                <a:cs typeface="Times New Roman" panose="02020603050405020304" pitchFamily="18" charset="0"/>
              </a:rPr>
              <a:t>hashingTF</a:t>
            </a:r>
            <a:r>
              <a:rPr lang="en-US" altLang="zh-CN" sz="900" kern="100" dirty="0">
                <a:latin typeface="Courier New" panose="02070309020205020404" pitchFamily="49" charset="0"/>
                <a:cs typeface="Times New Roman" panose="02020603050405020304" pitchFamily="18" charset="0"/>
              </a:rPr>
              <a:t> = </a:t>
            </a:r>
            <a:r>
              <a:rPr lang="en-US" altLang="zh-CN" sz="900" kern="100" dirty="0" err="1">
                <a:latin typeface="Courier New" panose="02070309020205020404" pitchFamily="49" charset="0"/>
                <a:cs typeface="Times New Roman" panose="02020603050405020304" pitchFamily="18" charset="0"/>
              </a:rPr>
              <a:t>HashingTF</a:t>
            </a:r>
            <a:r>
              <a:rPr lang="en-US" altLang="zh-CN" sz="900" kern="100" dirty="0">
                <a:latin typeface="Courier New" panose="02070309020205020404" pitchFamily="49" charset="0"/>
                <a:cs typeface="Times New Roman" panose="02020603050405020304" pitchFamily="18" charset="0"/>
              </a:rPr>
              <a:t>(</a:t>
            </a:r>
            <a:r>
              <a:rPr lang="en-US" altLang="zh-CN" sz="900" kern="100" dirty="0" err="1">
                <a:latin typeface="Courier New" panose="02070309020205020404" pitchFamily="49" charset="0"/>
                <a:cs typeface="Times New Roman" panose="02020603050405020304" pitchFamily="18" charset="0"/>
              </a:rPr>
              <a:t>inputCol</a:t>
            </a:r>
            <a:r>
              <a:rPr lang="en-US" altLang="zh-CN" sz="900" kern="100" dirty="0">
                <a:latin typeface="Courier New" panose="02070309020205020404" pitchFamily="49" charset="0"/>
                <a:cs typeface="Times New Roman" panose="02020603050405020304" pitchFamily="18" charset="0"/>
              </a:rPr>
              <a:t>="filtered", </a:t>
            </a:r>
            <a:r>
              <a:rPr lang="en-US" altLang="zh-CN" sz="900" kern="100" dirty="0" err="1">
                <a:latin typeface="Courier New" panose="02070309020205020404" pitchFamily="49" charset="0"/>
                <a:cs typeface="Times New Roman" panose="02020603050405020304" pitchFamily="18" charset="0"/>
              </a:rPr>
              <a:t>outputCol</a:t>
            </a:r>
            <a:r>
              <a:rPr lang="en-US" altLang="zh-CN" sz="900" kern="100" dirty="0">
                <a:latin typeface="Courier New" panose="02070309020205020404" pitchFamily="49" charset="0"/>
                <a:cs typeface="Times New Roman" panose="02020603050405020304" pitchFamily="18" charset="0"/>
              </a:rPr>
              <a:t>="</a:t>
            </a:r>
            <a:r>
              <a:rPr lang="en-US" altLang="zh-CN" sz="900" kern="100" dirty="0" err="1">
                <a:latin typeface="Courier New" panose="02070309020205020404" pitchFamily="49" charset="0"/>
                <a:cs typeface="Times New Roman" panose="02020603050405020304" pitchFamily="18" charset="0"/>
              </a:rPr>
              <a:t>rawFeatures</a:t>
            </a:r>
            <a:r>
              <a:rPr lang="en-US" altLang="zh-CN" sz="900" kern="100" dirty="0">
                <a:latin typeface="Courier New" panose="02070309020205020404" pitchFamily="49" charset="0"/>
                <a:cs typeface="Times New Roman" panose="02020603050405020304" pitchFamily="18" charset="0"/>
              </a:rPr>
              <a:t>", </a:t>
            </a:r>
            <a:r>
              <a:rPr lang="en-US" altLang="zh-CN" sz="900" kern="100" dirty="0" err="1">
                <a:latin typeface="Courier New" panose="02070309020205020404" pitchFamily="49" charset="0"/>
                <a:cs typeface="Times New Roman" panose="02020603050405020304" pitchFamily="18" charset="0"/>
              </a:rPr>
              <a:t>numFeatures</a:t>
            </a:r>
            <a:r>
              <a:rPr lang="en-US" altLang="zh-CN" sz="900" kern="100" dirty="0">
                <a:latin typeface="Courier New" panose="02070309020205020404" pitchFamily="49" charset="0"/>
                <a:cs typeface="Times New Roman" panose="02020603050405020304" pitchFamily="18" charset="0"/>
              </a:rPr>
              <a:t>=100000)</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900" kern="100" dirty="0" err="1">
                <a:latin typeface="Courier New" panose="02070309020205020404" pitchFamily="49" charset="0"/>
                <a:cs typeface="Times New Roman" panose="02020603050405020304" pitchFamily="18" charset="0"/>
              </a:rPr>
              <a:t>idf</a:t>
            </a:r>
            <a:r>
              <a:rPr lang="en-US" altLang="zh-CN" sz="900" kern="100" dirty="0">
                <a:latin typeface="Courier New" panose="02070309020205020404" pitchFamily="49" charset="0"/>
                <a:cs typeface="Times New Roman" panose="02020603050405020304" pitchFamily="18" charset="0"/>
              </a:rPr>
              <a:t> = IDF(</a:t>
            </a:r>
            <a:r>
              <a:rPr lang="en-US" altLang="zh-CN" sz="900" kern="100" dirty="0" err="1">
                <a:latin typeface="Courier New" panose="02070309020205020404" pitchFamily="49" charset="0"/>
                <a:cs typeface="Times New Roman" panose="02020603050405020304" pitchFamily="18" charset="0"/>
              </a:rPr>
              <a:t>inputCol</a:t>
            </a:r>
            <a:r>
              <a:rPr lang="en-US" altLang="zh-CN" sz="900" kern="100" dirty="0">
                <a:latin typeface="Courier New" panose="02070309020205020404" pitchFamily="49" charset="0"/>
                <a:cs typeface="Times New Roman" panose="02020603050405020304" pitchFamily="18" charset="0"/>
              </a:rPr>
              <a:t>="</a:t>
            </a:r>
            <a:r>
              <a:rPr lang="en-US" altLang="zh-CN" sz="900" kern="100" dirty="0" err="1">
                <a:latin typeface="Courier New" panose="02070309020205020404" pitchFamily="49" charset="0"/>
                <a:cs typeface="Times New Roman" panose="02020603050405020304" pitchFamily="18" charset="0"/>
              </a:rPr>
              <a:t>rawFeatures</a:t>
            </a:r>
            <a:r>
              <a:rPr lang="en-US" altLang="zh-CN" sz="900" kern="100" dirty="0">
                <a:latin typeface="Courier New" panose="02070309020205020404" pitchFamily="49" charset="0"/>
                <a:cs typeface="Times New Roman" panose="02020603050405020304" pitchFamily="18" charset="0"/>
              </a:rPr>
              <a:t>", </a:t>
            </a:r>
            <a:r>
              <a:rPr lang="en-US" altLang="zh-CN" sz="900" kern="100" dirty="0" err="1">
                <a:latin typeface="Courier New" panose="02070309020205020404" pitchFamily="49" charset="0"/>
                <a:cs typeface="Times New Roman" panose="02020603050405020304" pitchFamily="18" charset="0"/>
              </a:rPr>
              <a:t>outputCol</a:t>
            </a:r>
            <a:r>
              <a:rPr lang="en-US" altLang="zh-CN" sz="900" kern="100" dirty="0">
                <a:latin typeface="Courier New" panose="02070309020205020404" pitchFamily="49" charset="0"/>
                <a:cs typeface="Times New Roman" panose="02020603050405020304" pitchFamily="18" charset="0"/>
              </a:rPr>
              <a:t>="features", </a:t>
            </a:r>
            <a:r>
              <a:rPr lang="en-US" altLang="zh-CN" sz="900" kern="100" dirty="0" err="1">
                <a:latin typeface="Courier New" panose="02070309020205020404" pitchFamily="49" charset="0"/>
                <a:cs typeface="Times New Roman" panose="02020603050405020304" pitchFamily="18" charset="0"/>
              </a:rPr>
              <a:t>minDocFreq</a:t>
            </a:r>
            <a:r>
              <a:rPr lang="en-US" altLang="zh-CN" sz="900" kern="100" dirty="0">
                <a:latin typeface="Courier New" panose="02070309020205020404" pitchFamily="49" charset="0"/>
                <a:cs typeface="Times New Roman" panose="02020603050405020304" pitchFamily="18" charset="0"/>
              </a:rPr>
              <a:t>=3) </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900" kern="100" dirty="0">
                <a:latin typeface="Courier New" panose="02070309020205020404" pitchFamily="49" charset="0"/>
                <a:cs typeface="Times New Roman" panose="02020603050405020304" pitchFamily="18" charset="0"/>
              </a:rPr>
              <a:t>pipeline = Pipeline(stages=[</a:t>
            </a:r>
            <a:r>
              <a:rPr lang="en-US" altLang="zh-CN" sz="900" kern="100" dirty="0" err="1">
                <a:latin typeface="Courier New" panose="02070309020205020404" pitchFamily="49" charset="0"/>
                <a:cs typeface="Times New Roman" panose="02020603050405020304" pitchFamily="18" charset="0"/>
              </a:rPr>
              <a:t>regexTokenizer</a:t>
            </a:r>
            <a:r>
              <a:rPr lang="en-US" altLang="zh-CN" sz="900" kern="100" dirty="0">
                <a:latin typeface="Courier New" panose="02070309020205020404" pitchFamily="49" charset="0"/>
                <a:cs typeface="Times New Roman" panose="02020603050405020304" pitchFamily="18" charset="0"/>
              </a:rPr>
              <a:t>, </a:t>
            </a:r>
            <a:r>
              <a:rPr lang="en-US" altLang="zh-CN" sz="900" kern="100" dirty="0" err="1">
                <a:latin typeface="Courier New" panose="02070309020205020404" pitchFamily="49" charset="0"/>
                <a:cs typeface="Times New Roman" panose="02020603050405020304" pitchFamily="18" charset="0"/>
              </a:rPr>
              <a:t>stopwordsRemover</a:t>
            </a:r>
            <a:r>
              <a:rPr lang="en-US" altLang="zh-CN" sz="900" kern="100" dirty="0">
                <a:latin typeface="Courier New" panose="02070309020205020404" pitchFamily="49" charset="0"/>
                <a:cs typeface="Times New Roman" panose="02020603050405020304" pitchFamily="18" charset="0"/>
              </a:rPr>
              <a:t>, </a:t>
            </a:r>
            <a:r>
              <a:rPr lang="en-US" altLang="zh-CN" sz="900" kern="100" dirty="0" err="1">
                <a:latin typeface="Courier New" panose="02070309020205020404" pitchFamily="49" charset="0"/>
                <a:cs typeface="Times New Roman" panose="02020603050405020304" pitchFamily="18" charset="0"/>
              </a:rPr>
              <a:t>hashingTF</a:t>
            </a:r>
            <a:r>
              <a:rPr lang="en-US" altLang="zh-CN" sz="900" kern="100" dirty="0">
                <a:latin typeface="Courier New" panose="02070309020205020404" pitchFamily="49" charset="0"/>
                <a:cs typeface="Times New Roman" panose="02020603050405020304" pitchFamily="18" charset="0"/>
              </a:rPr>
              <a:t>, </a:t>
            </a:r>
            <a:r>
              <a:rPr lang="en-US" altLang="zh-CN" sz="900" kern="100" dirty="0" err="1">
                <a:latin typeface="Courier New" panose="02070309020205020404" pitchFamily="49" charset="0"/>
                <a:cs typeface="Times New Roman" panose="02020603050405020304" pitchFamily="18" charset="0"/>
              </a:rPr>
              <a:t>idf</a:t>
            </a:r>
            <a:r>
              <a:rPr lang="en-US" altLang="zh-CN" sz="900" kern="100" dirty="0">
                <a:latin typeface="Courier New" panose="02070309020205020404" pitchFamily="49" charset="0"/>
                <a:cs typeface="Times New Roman" panose="02020603050405020304" pitchFamily="18" charset="0"/>
              </a:rPr>
              <a:t>, </a:t>
            </a:r>
            <a:r>
              <a:rPr lang="en-US" altLang="zh-CN" sz="900" kern="100" dirty="0" err="1">
                <a:latin typeface="Courier New" panose="02070309020205020404" pitchFamily="49" charset="0"/>
                <a:cs typeface="Times New Roman" panose="02020603050405020304" pitchFamily="18" charset="0"/>
              </a:rPr>
              <a:t>label_stringIdx</a:t>
            </a:r>
            <a:r>
              <a:rPr lang="en-US" altLang="zh-CN" sz="900" kern="100" dirty="0">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900" kern="100" dirty="0" err="1">
                <a:latin typeface="Courier New" panose="02070309020205020404" pitchFamily="49" charset="0"/>
                <a:cs typeface="Times New Roman" panose="02020603050405020304" pitchFamily="18" charset="0"/>
              </a:rPr>
              <a:t>pipelineFit</a:t>
            </a:r>
            <a:r>
              <a:rPr lang="en-US" altLang="zh-CN" sz="900" kern="100" dirty="0">
                <a:latin typeface="Courier New" panose="02070309020205020404" pitchFamily="49" charset="0"/>
                <a:cs typeface="Times New Roman" panose="02020603050405020304" pitchFamily="18" charset="0"/>
              </a:rPr>
              <a:t> = </a:t>
            </a:r>
            <a:r>
              <a:rPr lang="en-US" altLang="zh-CN" sz="900" kern="100" dirty="0" err="1">
                <a:latin typeface="Courier New" panose="02070309020205020404" pitchFamily="49" charset="0"/>
                <a:cs typeface="Times New Roman" panose="02020603050405020304" pitchFamily="18" charset="0"/>
              </a:rPr>
              <a:t>pipeline.fit</a:t>
            </a:r>
            <a:r>
              <a:rPr lang="en-US" altLang="zh-CN" sz="900" kern="100" dirty="0">
                <a:latin typeface="Courier New" panose="02070309020205020404" pitchFamily="49" charset="0"/>
                <a:cs typeface="Times New Roman" panose="02020603050405020304" pitchFamily="18" charset="0"/>
              </a:rPr>
              <a:t>(data)</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900" kern="100" dirty="0">
                <a:latin typeface="Courier New" panose="02070309020205020404" pitchFamily="49" charset="0"/>
                <a:cs typeface="Times New Roman" panose="02020603050405020304" pitchFamily="18" charset="0"/>
              </a:rPr>
              <a:t>dataset = </a:t>
            </a:r>
            <a:r>
              <a:rPr lang="en-US" altLang="zh-CN" sz="900" kern="100" dirty="0" err="1">
                <a:latin typeface="Courier New" panose="02070309020205020404" pitchFamily="49" charset="0"/>
                <a:cs typeface="Times New Roman" panose="02020603050405020304" pitchFamily="18" charset="0"/>
              </a:rPr>
              <a:t>pipelineFit.transform</a:t>
            </a:r>
            <a:r>
              <a:rPr lang="en-US" altLang="zh-CN" sz="900" kern="100" dirty="0">
                <a:latin typeface="Courier New" panose="02070309020205020404" pitchFamily="49" charset="0"/>
                <a:cs typeface="Times New Roman" panose="02020603050405020304" pitchFamily="18" charset="0"/>
              </a:rPr>
              <a:t>(data)</a:t>
            </a:r>
            <a:endParaRPr lang="zh-CN" altLang="zh-CN" sz="1050" kern="100" dirty="0">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487956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基于</a:t>
            </a:r>
            <a:r>
              <a:rPr kumimoji="0" lang="en-US" altLang="zh-CN" dirty="0"/>
              <a:t>Spark</a:t>
            </a:r>
            <a:r>
              <a:rPr kumimoji="0" lang="zh-CN" altLang="en-US" dirty="0"/>
              <a:t>框架下逻辑回归方法进行文本分类</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生成的数据集</a:t>
            </a:r>
            <a:r>
              <a:rPr lang="en-US" altLang="zh-CN" sz="1800" dirty="0">
                <a:solidFill>
                  <a:srgbClr val="000000"/>
                </a:solidFill>
              </a:rPr>
              <a:t>dataset</a:t>
            </a:r>
            <a:r>
              <a:rPr lang="zh-CN" altLang="zh-CN" sz="1800" dirty="0">
                <a:solidFill>
                  <a:srgbClr val="000000"/>
                </a:solidFill>
              </a:rPr>
              <a:t>中，选择</a:t>
            </a:r>
            <a:r>
              <a:rPr lang="en-US" altLang="zh-CN" sz="1800" dirty="0">
                <a:solidFill>
                  <a:srgbClr val="000000"/>
                </a:solidFill>
              </a:rPr>
              <a:t>10</a:t>
            </a:r>
            <a:r>
              <a:rPr lang="zh-CN" altLang="zh-CN" sz="1800" dirty="0">
                <a:solidFill>
                  <a:srgbClr val="000000"/>
                </a:solidFill>
              </a:rPr>
              <a:t>条新闻记录进行显示，包括字段为类型、</a:t>
            </a:r>
            <a:r>
              <a:rPr lang="en-US" altLang="zh-CN" sz="1800" dirty="0">
                <a:solidFill>
                  <a:srgbClr val="000000"/>
                </a:solidFill>
              </a:rPr>
              <a:t>filtered</a:t>
            </a:r>
            <a:r>
              <a:rPr lang="zh-CN" altLang="zh-CN" sz="1800" dirty="0">
                <a:solidFill>
                  <a:srgbClr val="000000"/>
                </a:solidFill>
              </a:rPr>
              <a:t>列、详情特征列行标签</a:t>
            </a:r>
            <a:endParaRPr lang="en-US" altLang="zh-CN" sz="1800" dirty="0">
              <a:solidFill>
                <a:srgbClr val="000000"/>
              </a:solidFill>
            </a:endParaRPr>
          </a:p>
        </p:txBody>
      </p:sp>
      <p:pic>
        <p:nvPicPr>
          <p:cNvPr id="10" name="Picture 44"/>
          <p:cNvPicPr/>
          <p:nvPr/>
        </p:nvPicPr>
        <p:blipFill>
          <a:blip r:embed="rId2"/>
          <a:stretch>
            <a:fillRect/>
          </a:stretch>
        </p:blipFill>
        <p:spPr>
          <a:xfrm>
            <a:off x="2696845" y="1911351"/>
            <a:ext cx="3845560" cy="1806575"/>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487956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基于</a:t>
            </a:r>
            <a:r>
              <a:rPr kumimoji="0" lang="en-US" altLang="zh-CN" dirty="0"/>
              <a:t>Spark</a:t>
            </a:r>
            <a:r>
              <a:rPr kumimoji="0" lang="zh-CN" altLang="en-US" dirty="0"/>
              <a:t>框架下逻辑回归方法进行文本分类</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将数据集按照</a:t>
            </a:r>
            <a:r>
              <a:rPr lang="en-US" altLang="zh-CN" sz="1800" dirty="0">
                <a:solidFill>
                  <a:srgbClr val="000000"/>
                </a:solidFill>
              </a:rPr>
              <a:t>7:3</a:t>
            </a:r>
            <a:r>
              <a:rPr lang="zh-CN" altLang="zh-CN" sz="1800" dirty="0">
                <a:solidFill>
                  <a:srgbClr val="000000"/>
                </a:solidFill>
              </a:rPr>
              <a:t>比例随机分为训练集和测试集，应用逻辑回归算法进行训练，最多训练迭代次数为</a:t>
            </a:r>
            <a:r>
              <a:rPr lang="en-US" altLang="zh-CN" sz="1800" dirty="0">
                <a:solidFill>
                  <a:srgbClr val="000000"/>
                </a:solidFill>
              </a:rPr>
              <a:t>20</a:t>
            </a:r>
            <a:r>
              <a:rPr lang="zh-CN" altLang="zh-CN" sz="1800" dirty="0">
                <a:solidFill>
                  <a:srgbClr val="000000"/>
                </a:solidFill>
              </a:rPr>
              <a:t>次。对模型</a:t>
            </a:r>
            <a:r>
              <a:rPr lang="en-US" altLang="zh-CN" sz="1800" dirty="0" err="1">
                <a:solidFill>
                  <a:srgbClr val="000000"/>
                </a:solidFill>
              </a:rPr>
              <a:t>lr</a:t>
            </a:r>
            <a:r>
              <a:rPr lang="zh-CN" altLang="zh-CN" sz="1800" dirty="0">
                <a:solidFill>
                  <a:srgbClr val="000000"/>
                </a:solidFill>
              </a:rPr>
              <a:t>训练后，使用测试集评估分类效果</a:t>
            </a:r>
            <a:endParaRPr lang="en-US" altLang="zh-CN" sz="1800" dirty="0">
              <a:solidFill>
                <a:srgbClr val="000000"/>
              </a:solidFill>
            </a:endParaRPr>
          </a:p>
        </p:txBody>
      </p:sp>
      <p:sp>
        <p:nvSpPr>
          <p:cNvPr id="3" name="矩形 2"/>
          <p:cNvSpPr/>
          <p:nvPr/>
        </p:nvSpPr>
        <p:spPr>
          <a:xfrm>
            <a:off x="1386889" y="1740723"/>
            <a:ext cx="6619460" cy="1349087"/>
          </a:xfrm>
          <a:prstGeom prst="rect">
            <a:avLst/>
          </a:prstGeom>
        </p:spPr>
        <p:txBody>
          <a:bodyPr wrap="square">
            <a:spAutoFit/>
          </a:bodyPr>
          <a:lstStyle/>
          <a:p>
            <a:pPr algn="just">
              <a:lnSpc>
                <a:spcPts val="1400"/>
              </a:lnSpc>
              <a:spcAft>
                <a:spcPts val="0"/>
              </a:spcAft>
            </a:pPr>
            <a:r>
              <a:rPr lang="zh-CN" altLang="zh-CN" sz="900" kern="100" dirty="0">
                <a:latin typeface="宋体" panose="02010600030101010101" pitchFamily="2" charset="-122"/>
                <a:ea typeface="Courier New" panose="02070309020205020404" pitchFamily="49" charset="0"/>
                <a:cs typeface="Times New Roman" panose="02020603050405020304" pitchFamily="18" charset="0"/>
              </a:rPr>
              <a:t> </a:t>
            </a:r>
            <a:r>
              <a:rPr lang="en-US" altLang="zh-CN" sz="900" kern="100" dirty="0">
                <a:latin typeface="宋体" panose="02010600030101010101" pitchFamily="2" charset="-122"/>
                <a:ea typeface="Courier New" panose="02070309020205020404" pitchFamily="49" charset="0"/>
                <a:cs typeface="Times New Roman" panose="02020603050405020304" pitchFamily="18" charset="0"/>
              </a:rPr>
              <a:t>(</a:t>
            </a:r>
            <a:r>
              <a:rPr lang="en-US" altLang="zh-CN" sz="900" kern="100" dirty="0" err="1">
                <a:latin typeface="宋体" panose="02010600030101010101" pitchFamily="2" charset="-122"/>
                <a:ea typeface="Courier New" panose="02070309020205020404" pitchFamily="49" charset="0"/>
                <a:cs typeface="Times New Roman" panose="02020603050405020304" pitchFamily="18" charset="0"/>
              </a:rPr>
              <a:t>trainingData</a:t>
            </a:r>
            <a:r>
              <a:rPr lang="en-US" altLang="zh-CN" sz="900" kern="100" dirty="0">
                <a:latin typeface="宋体" panose="02010600030101010101" pitchFamily="2" charset="-122"/>
                <a:ea typeface="Courier New" panose="02070309020205020404" pitchFamily="49" charset="0"/>
                <a:cs typeface="Times New Roman" panose="02020603050405020304" pitchFamily="18" charset="0"/>
              </a:rPr>
              <a:t>, </a:t>
            </a:r>
            <a:r>
              <a:rPr lang="en-US" altLang="zh-CN" sz="900" kern="100" dirty="0" err="1">
                <a:latin typeface="宋体" panose="02010600030101010101" pitchFamily="2" charset="-122"/>
                <a:ea typeface="Courier New" panose="02070309020205020404" pitchFamily="49" charset="0"/>
                <a:cs typeface="Times New Roman" panose="02020603050405020304" pitchFamily="18" charset="0"/>
              </a:rPr>
              <a:t>testData</a:t>
            </a:r>
            <a:r>
              <a:rPr lang="en-US" altLang="zh-CN" sz="900" kern="100" dirty="0">
                <a:latin typeface="宋体" panose="02010600030101010101" pitchFamily="2" charset="-122"/>
                <a:ea typeface="Courier New" panose="02070309020205020404" pitchFamily="49" charset="0"/>
                <a:cs typeface="Times New Roman" panose="02020603050405020304" pitchFamily="18" charset="0"/>
              </a:rPr>
              <a:t>) = </a:t>
            </a:r>
            <a:r>
              <a:rPr lang="en-US" altLang="zh-CN" sz="900" kern="100" dirty="0" err="1">
                <a:latin typeface="宋体" panose="02010600030101010101" pitchFamily="2" charset="-122"/>
                <a:ea typeface="Courier New" panose="02070309020205020404" pitchFamily="49" charset="0"/>
                <a:cs typeface="Times New Roman" panose="02020603050405020304" pitchFamily="18" charset="0"/>
              </a:rPr>
              <a:t>dataset.randomSplit</a:t>
            </a:r>
            <a:r>
              <a:rPr lang="en-US" altLang="zh-CN" sz="900" kern="100" dirty="0">
                <a:latin typeface="宋体" panose="02010600030101010101" pitchFamily="2" charset="-122"/>
                <a:ea typeface="Courier New" panose="02070309020205020404" pitchFamily="49" charset="0"/>
                <a:cs typeface="Times New Roman" panose="02020603050405020304" pitchFamily="18" charset="0"/>
              </a:rPr>
              <a:t>([0.7, 0.3], seed = 42)</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a:latin typeface="Courier New" panose="02070309020205020404" pitchFamily="49" charset="0"/>
                <a:cs typeface="Times New Roman" panose="02020603050405020304" pitchFamily="18" charset="0"/>
              </a:rPr>
              <a:t># </a:t>
            </a:r>
            <a:r>
              <a:rPr lang="zh-CN" altLang="zh-CN" sz="900" kern="100" dirty="0">
                <a:latin typeface="Courier New" panose="02070309020205020404" pitchFamily="49" charset="0"/>
                <a:cs typeface="Courier New" panose="02070309020205020404" pitchFamily="49" charset="0"/>
              </a:rPr>
              <a:t>训练模型</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err="1">
                <a:latin typeface="Courier New" panose="02070309020205020404" pitchFamily="49" charset="0"/>
                <a:cs typeface="Times New Roman" panose="02020603050405020304" pitchFamily="18" charset="0"/>
              </a:rPr>
              <a:t>lr</a:t>
            </a:r>
            <a:r>
              <a:rPr lang="en-US" altLang="zh-CN" sz="900" kern="100" dirty="0">
                <a:latin typeface="Courier New" panose="02070309020205020404" pitchFamily="49" charset="0"/>
                <a:cs typeface="Times New Roman" panose="02020603050405020304" pitchFamily="18" charset="0"/>
              </a:rPr>
              <a:t> = </a:t>
            </a:r>
            <a:r>
              <a:rPr lang="en-US" altLang="zh-CN" sz="900" kern="100" dirty="0" err="1">
                <a:latin typeface="Courier New" panose="02070309020205020404" pitchFamily="49" charset="0"/>
                <a:cs typeface="Times New Roman" panose="02020603050405020304" pitchFamily="18" charset="0"/>
              </a:rPr>
              <a:t>LogisticRegression</a:t>
            </a:r>
            <a:r>
              <a:rPr lang="en-US" altLang="zh-CN" sz="900" kern="100" dirty="0">
                <a:latin typeface="Courier New" panose="02070309020205020404" pitchFamily="49" charset="0"/>
                <a:cs typeface="Times New Roman" panose="02020603050405020304" pitchFamily="18" charset="0"/>
              </a:rPr>
              <a:t>(</a:t>
            </a:r>
            <a:r>
              <a:rPr lang="en-US" altLang="zh-CN" sz="900" kern="100" dirty="0" err="1">
                <a:latin typeface="Courier New" panose="02070309020205020404" pitchFamily="49" charset="0"/>
                <a:cs typeface="Times New Roman" panose="02020603050405020304" pitchFamily="18" charset="0"/>
              </a:rPr>
              <a:t>maxIter</a:t>
            </a:r>
            <a:r>
              <a:rPr lang="en-US" altLang="zh-CN" sz="900" kern="100" dirty="0">
                <a:latin typeface="Courier New" panose="02070309020205020404" pitchFamily="49" charset="0"/>
                <a:cs typeface="Times New Roman" panose="02020603050405020304" pitchFamily="18" charset="0"/>
              </a:rPr>
              <a:t>=20, </a:t>
            </a:r>
            <a:r>
              <a:rPr lang="en-US" altLang="zh-CN" sz="900" kern="100" dirty="0" err="1">
                <a:latin typeface="Courier New" panose="02070309020205020404" pitchFamily="49" charset="0"/>
                <a:cs typeface="Times New Roman" panose="02020603050405020304" pitchFamily="18" charset="0"/>
              </a:rPr>
              <a:t>regParam</a:t>
            </a:r>
            <a:r>
              <a:rPr lang="en-US" altLang="zh-CN" sz="900" kern="100" dirty="0">
                <a:latin typeface="Courier New" panose="02070309020205020404" pitchFamily="49" charset="0"/>
                <a:cs typeface="Times New Roman" panose="02020603050405020304" pitchFamily="18" charset="0"/>
              </a:rPr>
              <a:t>=0.3, </a:t>
            </a:r>
            <a:r>
              <a:rPr lang="en-US" altLang="zh-CN" sz="900" kern="100" dirty="0" err="1">
                <a:latin typeface="Courier New" panose="02070309020205020404" pitchFamily="49" charset="0"/>
                <a:cs typeface="Times New Roman" panose="02020603050405020304" pitchFamily="18" charset="0"/>
              </a:rPr>
              <a:t>elasticNetParam</a:t>
            </a:r>
            <a:r>
              <a:rPr lang="en-US" altLang="zh-CN" sz="900" kern="100" dirty="0">
                <a:latin typeface="Courier New" panose="02070309020205020404" pitchFamily="49" charset="0"/>
                <a:cs typeface="Times New Roman" panose="02020603050405020304" pitchFamily="18" charset="0"/>
              </a:rPr>
              <a:t>=0)</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err="1">
                <a:latin typeface="Courier New" panose="02070309020205020404" pitchFamily="49" charset="0"/>
                <a:cs typeface="Times New Roman" panose="02020603050405020304" pitchFamily="18" charset="0"/>
              </a:rPr>
              <a:t>lrModel</a:t>
            </a:r>
            <a:r>
              <a:rPr lang="en-US" altLang="zh-CN" sz="900" kern="100" dirty="0">
                <a:latin typeface="Courier New" panose="02070309020205020404" pitchFamily="49" charset="0"/>
                <a:cs typeface="Times New Roman" panose="02020603050405020304" pitchFamily="18" charset="0"/>
              </a:rPr>
              <a:t> = </a:t>
            </a:r>
            <a:r>
              <a:rPr lang="en-US" altLang="zh-CN" sz="900" kern="100" dirty="0" err="1">
                <a:latin typeface="Courier New" panose="02070309020205020404" pitchFamily="49" charset="0"/>
                <a:cs typeface="Times New Roman" panose="02020603050405020304" pitchFamily="18" charset="0"/>
              </a:rPr>
              <a:t>lr.fit</a:t>
            </a:r>
            <a:r>
              <a:rPr lang="en-US" altLang="zh-CN" sz="900" kern="100" dirty="0">
                <a:latin typeface="Courier New" panose="02070309020205020404" pitchFamily="49" charset="0"/>
                <a:cs typeface="Times New Roman" panose="02020603050405020304" pitchFamily="18" charset="0"/>
              </a:rPr>
              <a:t>(</a:t>
            </a:r>
            <a:r>
              <a:rPr lang="en-US" altLang="zh-CN" sz="900" kern="100" dirty="0" err="1">
                <a:latin typeface="Courier New" panose="02070309020205020404" pitchFamily="49" charset="0"/>
                <a:cs typeface="Times New Roman" panose="02020603050405020304" pitchFamily="18" charset="0"/>
              </a:rPr>
              <a:t>trainingData</a:t>
            </a:r>
            <a:r>
              <a:rPr lang="en-US" altLang="zh-CN" sz="900" kern="100" dirty="0">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a:latin typeface="Courier New" panose="02070309020205020404" pitchFamily="49" charset="0"/>
                <a:cs typeface="Times New Roman" panose="02020603050405020304" pitchFamily="18" charset="0"/>
              </a:rPr>
              <a:t>predictions = </a:t>
            </a:r>
            <a:r>
              <a:rPr lang="en-US" altLang="zh-CN" sz="900" kern="100" dirty="0" err="1">
                <a:latin typeface="Courier New" panose="02070309020205020404" pitchFamily="49" charset="0"/>
                <a:cs typeface="Times New Roman" panose="02020603050405020304" pitchFamily="18" charset="0"/>
              </a:rPr>
              <a:t>lrModel.transform</a:t>
            </a:r>
            <a:r>
              <a:rPr lang="en-US" altLang="zh-CN" sz="900" kern="100" dirty="0">
                <a:latin typeface="Courier New" panose="02070309020205020404" pitchFamily="49" charset="0"/>
                <a:cs typeface="Times New Roman" panose="02020603050405020304" pitchFamily="18" charset="0"/>
              </a:rPr>
              <a:t>(</a:t>
            </a:r>
            <a:r>
              <a:rPr lang="en-US" altLang="zh-CN" sz="900" kern="100" dirty="0" err="1">
                <a:latin typeface="Courier New" panose="02070309020205020404" pitchFamily="49" charset="0"/>
                <a:cs typeface="Times New Roman" panose="02020603050405020304" pitchFamily="18" charset="0"/>
              </a:rPr>
              <a:t>testData</a:t>
            </a:r>
            <a:r>
              <a:rPr lang="en-US" altLang="zh-CN" sz="900" kern="100" dirty="0">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err="1">
                <a:latin typeface="Courier New" panose="02070309020205020404" pitchFamily="49" charset="0"/>
                <a:cs typeface="Times New Roman" panose="02020603050405020304" pitchFamily="18" charset="0"/>
              </a:rPr>
              <a:t>predictions.select</a:t>
            </a:r>
            <a:r>
              <a:rPr lang="en-US" altLang="zh-CN" sz="900" kern="100" dirty="0">
                <a:latin typeface="Courier New" panose="02070309020205020404" pitchFamily="49" charset="0"/>
                <a:cs typeface="Times New Roman" panose="02020603050405020304" pitchFamily="18" charset="0"/>
              </a:rPr>
              <a:t>("</a:t>
            </a:r>
            <a:r>
              <a:rPr lang="en-US" altLang="zh-CN" sz="900" kern="100" dirty="0" err="1">
                <a:latin typeface="Courier New" panose="02070309020205020404" pitchFamily="49" charset="0"/>
                <a:cs typeface="Times New Roman" panose="02020603050405020304" pitchFamily="18" charset="0"/>
              </a:rPr>
              <a:t>Detail","Category","probability","label","prediction</a:t>
            </a:r>
            <a:r>
              <a:rPr lang="en-US" altLang="zh-CN" sz="900" kern="100" dirty="0">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a:latin typeface="Courier New" panose="02070309020205020404" pitchFamily="49" charset="0"/>
                <a:cs typeface="Times New Roman" panose="02020603050405020304" pitchFamily="18" charset="0"/>
              </a:rPr>
              <a:t>.show(n=10,truncate = 30)</a:t>
            </a:r>
            <a:endParaRPr lang="zh-CN" altLang="zh-CN" sz="1050" kern="100" dirty="0">
              <a:latin typeface="宋体" panose="02010600030101010101" pitchFamily="2" charset="-122"/>
              <a:cs typeface="Times New Roman" panose="02020603050405020304" pitchFamily="18" charset="0"/>
            </a:endParaRPr>
          </a:p>
        </p:txBody>
      </p:sp>
      <p:pic>
        <p:nvPicPr>
          <p:cNvPr id="13" name="Picture 107"/>
          <p:cNvPicPr/>
          <p:nvPr/>
        </p:nvPicPr>
        <p:blipFill>
          <a:blip r:embed="rId2"/>
          <a:stretch>
            <a:fillRect/>
          </a:stretch>
        </p:blipFill>
        <p:spPr>
          <a:xfrm>
            <a:off x="1408113" y="3242628"/>
            <a:ext cx="4963795" cy="1537335"/>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487956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基于</a:t>
            </a:r>
            <a:r>
              <a:rPr kumimoji="0" lang="en-US" altLang="zh-CN" dirty="0"/>
              <a:t>Spark</a:t>
            </a:r>
            <a:r>
              <a:rPr kumimoji="0" lang="zh-CN" altLang="en-US" dirty="0"/>
              <a:t>框架下逻辑回归方法进行文本分类</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应用多类别分类评估器（</a:t>
            </a:r>
            <a:r>
              <a:rPr lang="en-US" altLang="zh-CN" sz="1800" dirty="0" err="1">
                <a:solidFill>
                  <a:srgbClr val="000000"/>
                </a:solidFill>
              </a:rPr>
              <a:t>MulticlassClassificationEvaluator</a:t>
            </a:r>
            <a:r>
              <a:rPr lang="zh-CN" altLang="zh-CN" sz="1800" dirty="0">
                <a:solidFill>
                  <a:srgbClr val="000000"/>
                </a:solidFill>
              </a:rPr>
              <a:t>）对分类效果评估，代码如下</a:t>
            </a:r>
            <a:r>
              <a:rPr lang="zh-CN" altLang="zh-CN" sz="1800" dirty="0" smtClean="0">
                <a:solidFill>
                  <a:srgbClr val="000000"/>
                </a:solidFill>
              </a:rPr>
              <a:t>。</a:t>
            </a:r>
            <a:endParaRPr lang="en-US" altLang="zh-CN" sz="1800" dirty="0" smtClean="0">
              <a:solidFill>
                <a:srgbClr val="000000"/>
              </a:solidFill>
            </a:endParaRPr>
          </a:p>
          <a:p>
            <a:endParaRPr lang="zh-CN" altLang="zh-CN" sz="1800" dirty="0">
              <a:solidFill>
                <a:srgbClr val="000000"/>
              </a:solidFill>
            </a:endParaRPr>
          </a:p>
          <a:p>
            <a:pPr marL="0" indent="0" algn="ctr">
              <a:buNone/>
            </a:pPr>
            <a:r>
              <a:rPr lang="en-US" altLang="zh-CN" sz="900" kern="100" dirty="0" err="1">
                <a:latin typeface="Courier New" panose="02070309020205020404" pitchFamily="49" charset="0"/>
                <a:cs typeface="Times New Roman" panose="02020603050405020304" pitchFamily="18" charset="0"/>
              </a:rPr>
              <a:t>eval</a:t>
            </a:r>
            <a:r>
              <a:rPr lang="en-US" altLang="zh-CN" sz="900" kern="100" dirty="0">
                <a:latin typeface="Courier New" panose="02070309020205020404" pitchFamily="49" charset="0"/>
                <a:cs typeface="Times New Roman" panose="02020603050405020304" pitchFamily="18" charset="0"/>
              </a:rPr>
              <a:t> = </a:t>
            </a:r>
            <a:r>
              <a:rPr lang="en-US" altLang="zh-CN" sz="900" kern="100" dirty="0" err="1">
                <a:latin typeface="Courier New" panose="02070309020205020404" pitchFamily="49" charset="0"/>
                <a:cs typeface="Times New Roman" panose="02020603050405020304" pitchFamily="18" charset="0"/>
              </a:rPr>
              <a:t>MulticlassClassificationEvaluator</a:t>
            </a:r>
            <a:r>
              <a:rPr lang="en-US" altLang="zh-CN" sz="900" kern="100" dirty="0">
                <a:latin typeface="Courier New" panose="02070309020205020404" pitchFamily="49" charset="0"/>
                <a:cs typeface="Times New Roman" panose="02020603050405020304" pitchFamily="18" charset="0"/>
              </a:rPr>
              <a:t>(</a:t>
            </a:r>
            <a:r>
              <a:rPr lang="en-US" altLang="zh-CN" sz="900" kern="100" dirty="0" err="1">
                <a:latin typeface="Courier New" panose="02070309020205020404" pitchFamily="49" charset="0"/>
                <a:cs typeface="Times New Roman" panose="02020603050405020304" pitchFamily="18" charset="0"/>
              </a:rPr>
              <a:t>predictionCol</a:t>
            </a:r>
            <a:r>
              <a:rPr lang="en-US" altLang="zh-CN" sz="900" kern="100" dirty="0">
                <a:latin typeface="Courier New" panose="02070309020205020404" pitchFamily="49" charset="0"/>
                <a:cs typeface="Times New Roman" panose="02020603050405020304" pitchFamily="18" charset="0"/>
              </a:rPr>
              <a:t>="prediction")</a:t>
            </a:r>
            <a:endParaRPr lang="zh-CN" altLang="zh-CN" sz="900" kern="100" dirty="0">
              <a:latin typeface="Courier New" panose="02070309020205020404" pitchFamily="49" charset="0"/>
              <a:cs typeface="Times New Roman" panose="02020603050405020304" pitchFamily="18" charset="0"/>
            </a:endParaRPr>
          </a:p>
          <a:p>
            <a:pPr marL="0" indent="0" algn="ctr">
              <a:buNone/>
            </a:pPr>
            <a:r>
              <a:rPr lang="en-US" altLang="zh-CN" sz="900" kern="100" dirty="0">
                <a:latin typeface="Courier New" panose="02070309020205020404" pitchFamily="49" charset="0"/>
                <a:cs typeface="Times New Roman" panose="02020603050405020304" pitchFamily="18" charset="0"/>
              </a:rPr>
              <a:t>print("accuracy:",</a:t>
            </a:r>
            <a:r>
              <a:rPr lang="en-US" altLang="zh-CN" sz="900" kern="100" dirty="0" err="1">
                <a:latin typeface="Courier New" panose="02070309020205020404" pitchFamily="49" charset="0"/>
                <a:cs typeface="Times New Roman" panose="02020603050405020304" pitchFamily="18" charset="0"/>
              </a:rPr>
              <a:t>eval.evaluate</a:t>
            </a:r>
            <a:r>
              <a:rPr lang="en-US" altLang="zh-CN" sz="900" kern="100" dirty="0">
                <a:latin typeface="Courier New" panose="02070309020205020404" pitchFamily="49" charset="0"/>
                <a:cs typeface="Times New Roman" panose="02020603050405020304" pitchFamily="18" charset="0"/>
              </a:rPr>
              <a:t>(predictions,{eval.</a:t>
            </a:r>
            <a:r>
              <a:rPr lang="en-US" altLang="zh-CN" sz="900" kern="100" dirty="0" err="1">
                <a:latin typeface="Courier New" panose="02070309020205020404" pitchFamily="49" charset="0"/>
                <a:cs typeface="Times New Roman" panose="02020603050405020304" pitchFamily="18" charset="0"/>
              </a:rPr>
              <a:t>metricName</a:t>
            </a:r>
            <a:r>
              <a:rPr lang="en-US" altLang="zh-CN" sz="900" kern="100" dirty="0">
                <a:latin typeface="Courier New" panose="02070309020205020404" pitchFamily="49" charset="0"/>
                <a:cs typeface="Times New Roman" panose="02020603050405020304" pitchFamily="18" charset="0"/>
              </a:rPr>
              <a:t>:"accuracy</a:t>
            </a:r>
            <a:r>
              <a:rPr lang="en-US" altLang="zh-CN" sz="900" kern="100" dirty="0" smtClean="0">
                <a:latin typeface="Courier New" panose="02070309020205020404" pitchFamily="49" charset="0"/>
                <a:cs typeface="Times New Roman" panose="02020603050405020304" pitchFamily="18" charset="0"/>
              </a:rPr>
              <a:t>"}))</a:t>
            </a:r>
            <a:endParaRPr lang="zh-CN" altLang="zh-CN" sz="900" kern="100" dirty="0">
              <a:latin typeface="Courier New" panose="02070309020205020404" pitchFamily="49" charset="0"/>
              <a:cs typeface="Times New Roman" panose="02020603050405020304" pitchFamily="18" charset="0"/>
            </a:endParaRPr>
          </a:p>
          <a:p>
            <a:endParaRPr lang="en-US" altLang="zh-CN" sz="1800" dirty="0" smtClean="0">
              <a:solidFill>
                <a:srgbClr val="000000"/>
              </a:solidFill>
            </a:endParaRPr>
          </a:p>
          <a:p>
            <a:r>
              <a:rPr lang="zh-CN" altLang="zh-CN" sz="1800" dirty="0" smtClean="0">
                <a:solidFill>
                  <a:srgbClr val="000000"/>
                </a:solidFill>
              </a:rPr>
              <a:t>将</a:t>
            </a:r>
            <a:r>
              <a:rPr lang="zh-CN" altLang="zh-CN" sz="1800" dirty="0">
                <a:solidFill>
                  <a:srgbClr val="000000"/>
                </a:solidFill>
              </a:rPr>
              <a:t>评估结果输出</a:t>
            </a:r>
            <a:endParaRPr lang="en-US" altLang="zh-CN" sz="1800" dirty="0">
              <a:solidFill>
                <a:srgbClr val="000000"/>
              </a:solidFill>
            </a:endParaRPr>
          </a:p>
          <a:p>
            <a:r>
              <a:rPr lang="en-US" altLang="zh-CN" sz="1800" dirty="0">
                <a:solidFill>
                  <a:srgbClr val="000000"/>
                </a:solidFill>
              </a:rPr>
              <a:t>accuracy: 0.9037890353920889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信息抽取</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305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信息抽取</a:t>
            </a:r>
            <a:r>
              <a:rPr lang="en-US" altLang="zh-CN" sz="1800" dirty="0">
                <a:solidFill>
                  <a:srgbClr val="000000"/>
                </a:solidFill>
              </a:rPr>
              <a:t>(Information Extraction) </a:t>
            </a:r>
            <a:r>
              <a:rPr lang="zh-CN" altLang="en-US" sz="1800" dirty="0">
                <a:solidFill>
                  <a:srgbClr val="000000"/>
                </a:solidFill>
              </a:rPr>
              <a:t>是指从文本中提取指定类型的信息，如实体、属性、关系、事件等，并通过信息归并、冗余消除和冲突消解等手段将非结构化文本转换为结构化</a:t>
            </a:r>
            <a:r>
              <a:rPr lang="zh-CN" altLang="en-US" sz="1800" dirty="0" smtClean="0">
                <a:solidFill>
                  <a:srgbClr val="000000"/>
                </a:solidFill>
              </a:rPr>
              <a:t>信息</a:t>
            </a:r>
            <a:endParaRPr lang="en-US" altLang="zh-CN" sz="1800" dirty="0" smtClean="0">
              <a:solidFill>
                <a:srgbClr val="000000"/>
              </a:solidFill>
            </a:endParaRPr>
          </a:p>
          <a:p>
            <a:r>
              <a:rPr lang="zh-CN" altLang="en-US" sz="1800" dirty="0">
                <a:solidFill>
                  <a:srgbClr val="000000"/>
                </a:solidFill>
              </a:rPr>
              <a:t>每一句文本所蕴含的意思可以描述为其中实体之间的关联，因此文本实体和及其之间的语义关系也就成为理解文本意义的基础，信息抽取可以通过抽取实体之间的语义关系，或其语义角色关系，并基于这些信息进行计算和推理，有效理解文本的</a:t>
            </a:r>
            <a:r>
              <a:rPr lang="zh-CN" altLang="en-US" sz="1800" dirty="0" smtClean="0">
                <a:solidFill>
                  <a:srgbClr val="000000"/>
                </a:solidFill>
              </a:rPr>
              <a:t>语义</a:t>
            </a:r>
            <a:endParaRPr lang="en-US" altLang="zh-CN" sz="1800" dirty="0" smtClean="0">
              <a:solidFill>
                <a:srgbClr val="000000"/>
              </a:solidFill>
            </a:endParaRPr>
          </a:p>
          <a:p>
            <a:r>
              <a:rPr lang="zh-CN" altLang="en-US" sz="1800" dirty="0">
                <a:solidFill>
                  <a:srgbClr val="000000"/>
                </a:solidFill>
              </a:rPr>
              <a:t>关系抽取是</a:t>
            </a:r>
            <a:r>
              <a:rPr lang="zh-CN" altLang="en-US" sz="1800" dirty="0" smtClean="0">
                <a:solidFill>
                  <a:srgbClr val="000000"/>
                </a:solidFill>
              </a:rPr>
              <a:t>识别文本</a:t>
            </a:r>
            <a:r>
              <a:rPr lang="zh-CN" altLang="en-US" sz="1800" dirty="0">
                <a:solidFill>
                  <a:srgbClr val="000000"/>
                </a:solidFill>
              </a:rPr>
              <a:t>中实体之间的语义关系，关系抽取的输出通常是一个三元组</a:t>
            </a:r>
            <a:r>
              <a:rPr lang="en-US" altLang="zh-CN" sz="1800" dirty="0">
                <a:solidFill>
                  <a:srgbClr val="000000"/>
                </a:solidFill>
              </a:rPr>
              <a:t>(</a:t>
            </a:r>
            <a:r>
              <a:rPr lang="zh-CN" altLang="en-US" sz="1800" dirty="0">
                <a:solidFill>
                  <a:srgbClr val="000000"/>
                </a:solidFill>
              </a:rPr>
              <a:t>实体</a:t>
            </a:r>
            <a:r>
              <a:rPr lang="en-US" altLang="zh-CN" sz="1800" dirty="0">
                <a:solidFill>
                  <a:srgbClr val="000000"/>
                </a:solidFill>
              </a:rPr>
              <a:t>A</a:t>
            </a:r>
            <a:r>
              <a:rPr lang="zh-CN" altLang="en-US" sz="1800" dirty="0">
                <a:solidFill>
                  <a:srgbClr val="000000"/>
                </a:solidFill>
              </a:rPr>
              <a:t>，关系类别，实体</a:t>
            </a:r>
            <a:r>
              <a:rPr lang="en-US" altLang="zh-CN" sz="1800" dirty="0">
                <a:solidFill>
                  <a:srgbClr val="000000"/>
                </a:solidFill>
              </a:rPr>
              <a:t>B)</a:t>
            </a:r>
            <a:r>
              <a:rPr lang="zh-CN" altLang="en-US" sz="1800" dirty="0">
                <a:solidFill>
                  <a:srgbClr val="000000"/>
                </a:solidFill>
              </a:rPr>
              <a:t>来表示实体</a:t>
            </a:r>
            <a:r>
              <a:rPr lang="en-US" altLang="zh-CN" sz="1800" dirty="0">
                <a:solidFill>
                  <a:srgbClr val="000000"/>
                </a:solidFill>
              </a:rPr>
              <a:t>A</a:t>
            </a:r>
            <a:r>
              <a:rPr lang="zh-CN" altLang="en-US" sz="1800" dirty="0">
                <a:solidFill>
                  <a:srgbClr val="000000"/>
                </a:solidFill>
              </a:rPr>
              <a:t>和实体</a:t>
            </a:r>
            <a:r>
              <a:rPr lang="en-US" altLang="zh-CN" sz="1800" dirty="0">
                <a:solidFill>
                  <a:srgbClr val="000000"/>
                </a:solidFill>
              </a:rPr>
              <a:t>B</a:t>
            </a:r>
            <a:r>
              <a:rPr lang="zh-CN" altLang="en-US" sz="1800" dirty="0">
                <a:solidFill>
                  <a:srgbClr val="000000"/>
                </a:solidFill>
              </a:rPr>
              <a:t>之间存在特定类别的语义</a:t>
            </a:r>
            <a:r>
              <a:rPr lang="zh-CN" altLang="en-US" sz="1800" dirty="0" smtClean="0">
                <a:solidFill>
                  <a:srgbClr val="000000"/>
                </a:solidFill>
              </a:rPr>
              <a:t>关系</a:t>
            </a:r>
            <a:endParaRPr lang="en-US" altLang="zh-CN" sz="1800" dirty="0" smtClean="0">
              <a:solidFill>
                <a:srgbClr val="000000"/>
              </a:solidFill>
            </a:endParaRPr>
          </a:p>
          <a:p>
            <a:r>
              <a:rPr lang="zh-CN" altLang="en-US" sz="1800" dirty="0" smtClean="0">
                <a:solidFill>
                  <a:srgbClr val="000000"/>
                </a:solidFill>
              </a:rPr>
              <a:t>事件抽取是从非结构化文本中抽取事件</a:t>
            </a:r>
            <a:endParaRPr lang="en-US" altLang="zh-CN" sz="1800" dirty="0" smtClean="0">
              <a:solidFill>
                <a:srgbClr val="00000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问答系统</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74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自动问答</a:t>
            </a:r>
            <a:r>
              <a:rPr lang="en-US" altLang="zh-CN" sz="1800" dirty="0">
                <a:solidFill>
                  <a:srgbClr val="000000"/>
                </a:solidFill>
              </a:rPr>
              <a:t>(Question Answering, QA) </a:t>
            </a:r>
            <a:r>
              <a:rPr lang="zh-CN" altLang="en-US" sz="1800" dirty="0">
                <a:solidFill>
                  <a:srgbClr val="000000"/>
                </a:solidFill>
              </a:rPr>
              <a:t>是指计算机自动回答用户所提出的问题。问答系统是信息服务的一种高级形式， 不同于现有搜索引擎，系统返回用户的结果不再是基于关键同匹配排序的文档列表，而是精准的自然语言</a:t>
            </a:r>
            <a:r>
              <a:rPr lang="zh-CN" altLang="en-US" sz="1800" dirty="0" smtClean="0">
                <a:solidFill>
                  <a:srgbClr val="000000"/>
                </a:solidFill>
              </a:rPr>
              <a:t>答案</a:t>
            </a:r>
            <a:endParaRPr lang="en-US" altLang="zh-CN" sz="1800" dirty="0" smtClean="0">
              <a:solidFill>
                <a:srgbClr val="000000"/>
              </a:solidFill>
            </a:endParaRPr>
          </a:p>
          <a:p>
            <a:r>
              <a:rPr lang="zh-CN" altLang="en-US" sz="1800" dirty="0" smtClean="0">
                <a:solidFill>
                  <a:srgbClr val="000000"/>
                </a:solidFill>
              </a:rPr>
              <a:t>问答</a:t>
            </a:r>
            <a:r>
              <a:rPr lang="zh-CN" altLang="en-US" sz="1800" dirty="0">
                <a:solidFill>
                  <a:srgbClr val="000000"/>
                </a:solidFill>
              </a:rPr>
              <a:t>系统在回答用户问题时，首先需要正确理解用户所提的自然语言问题，并抽取其中的关键语义信息，然后在已有语料库、知识库或问答库中通过检索、匹配、推理的手段获取答案并返回给用户。上述过程涉及词法分析、句法分析、语义分析、信息检索、推理、知识工程、内容生成等多项关键</a:t>
            </a:r>
            <a:r>
              <a:rPr lang="zh-CN" altLang="en-US" sz="1800" dirty="0" smtClean="0">
                <a:solidFill>
                  <a:srgbClr val="000000"/>
                </a:solidFill>
              </a:rPr>
              <a:t>技术</a:t>
            </a:r>
            <a:endParaRPr lang="en-US" altLang="zh-CN" sz="1800" dirty="0" smtClean="0">
              <a:solidFill>
                <a:srgbClr val="000000"/>
              </a:solidFill>
            </a:endParaRPr>
          </a:p>
          <a:p>
            <a:r>
              <a:rPr lang="zh-CN" altLang="en-US" sz="1800" dirty="0" smtClean="0">
                <a:solidFill>
                  <a:srgbClr val="000000"/>
                </a:solidFill>
              </a:rPr>
              <a:t>自动</a:t>
            </a:r>
            <a:r>
              <a:rPr lang="zh-CN" altLang="en-US" sz="1800" dirty="0">
                <a:solidFill>
                  <a:srgbClr val="000000"/>
                </a:solidFill>
              </a:rPr>
              <a:t>问答的主要研究</a:t>
            </a:r>
            <a:r>
              <a:rPr lang="zh-CN" altLang="en-US" sz="1800" dirty="0" smtClean="0">
                <a:solidFill>
                  <a:srgbClr val="000000"/>
                </a:solidFill>
              </a:rPr>
              <a:t>问题包括</a:t>
            </a:r>
            <a:endParaRPr lang="en-US" altLang="zh-CN" sz="1800" dirty="0" smtClean="0">
              <a:solidFill>
                <a:srgbClr val="000000"/>
              </a:solidFill>
            </a:endParaRPr>
          </a:p>
          <a:p>
            <a:pPr lvl="1"/>
            <a:r>
              <a:rPr lang="zh-CN" altLang="en-US" sz="1400" dirty="0">
                <a:solidFill>
                  <a:srgbClr val="000000"/>
                </a:solidFill>
              </a:rPr>
              <a:t>问句</a:t>
            </a:r>
            <a:r>
              <a:rPr lang="zh-CN" altLang="en-US" sz="1400" dirty="0" smtClean="0">
                <a:solidFill>
                  <a:srgbClr val="000000"/>
                </a:solidFill>
              </a:rPr>
              <a:t>理解</a:t>
            </a:r>
            <a:endParaRPr lang="en-US" altLang="zh-CN" sz="1400" dirty="0" smtClean="0">
              <a:solidFill>
                <a:srgbClr val="000000"/>
              </a:solidFill>
            </a:endParaRPr>
          </a:p>
          <a:p>
            <a:pPr lvl="1"/>
            <a:r>
              <a:rPr lang="zh-CN" altLang="en-US" sz="1400" dirty="0" smtClean="0">
                <a:solidFill>
                  <a:srgbClr val="000000"/>
                </a:solidFill>
              </a:rPr>
              <a:t>文本信息抽取</a:t>
            </a:r>
            <a:endParaRPr lang="en-US" altLang="zh-CN" sz="1400" dirty="0" smtClean="0">
              <a:solidFill>
                <a:srgbClr val="000000"/>
              </a:solidFill>
            </a:endParaRPr>
          </a:p>
          <a:p>
            <a:pPr lvl="1"/>
            <a:r>
              <a:rPr lang="zh-CN" altLang="en-US" sz="1400" dirty="0" smtClean="0">
                <a:solidFill>
                  <a:srgbClr val="000000"/>
                </a:solidFill>
              </a:rPr>
              <a:t>知识推理</a:t>
            </a:r>
            <a:endParaRPr lang="en-US" altLang="zh-CN" sz="1400" dirty="0" smtClean="0">
              <a:solidFill>
                <a:srgbClr val="000000"/>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情感分析</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69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情感分析，也称为意见挖掘或观点挖掘。是对带有感情色彩的主观性文本进行分析、处理、归纳和推理的过程。一般是在句子级别或段落级别上进行极性分类，判断出此文字中表述的观点是积极的、消极的、还是中性的情绪。更高级的情感分析情绪状态较丰富，例如喜欢、高兴、惊讶、愤怒、伤心、害怕等</a:t>
            </a:r>
            <a:endParaRPr lang="en-US" altLang="zh-CN" sz="1800" dirty="0">
              <a:solidFill>
                <a:srgbClr val="000000"/>
              </a:solidFill>
            </a:endParaRPr>
          </a:p>
          <a:p>
            <a:r>
              <a:rPr lang="zh-CN" altLang="en-US" sz="1800" dirty="0">
                <a:solidFill>
                  <a:srgbClr val="000000"/>
                </a:solidFill>
              </a:rPr>
              <a:t>情感分析应用广泛，可应用于舆情监控、信息预测、产品评价等，作为文本处理的基础模块可以用于自然语言生成，例如对选择或生成的句子进行一次情感检测， 防止生成消极的文章</a:t>
            </a:r>
            <a:endParaRPr lang="en-US" altLang="zh-CN" sz="1800" dirty="0">
              <a:solidFill>
                <a:srgbClr val="000000"/>
              </a:solidFill>
            </a:endParaRPr>
          </a:p>
          <a:p>
            <a:r>
              <a:rPr lang="zh-CN" altLang="en-US" sz="1800" dirty="0">
                <a:solidFill>
                  <a:srgbClr val="000000"/>
                </a:solidFill>
              </a:rPr>
              <a:t>文本情感分析方法有基于词典的方法、机器学习方法、概念级技术等几类</a:t>
            </a:r>
            <a:endParaRPr lang="en-US" altLang="zh-CN" sz="1800" dirty="0">
              <a:solidFill>
                <a:srgbClr val="00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095430"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文本分析介绍</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文本分析的过程从文本获取开始，一般经过分词、文本特征提取与表示、特征选择、知识或信息挖掘和具体应用等步骤</a:t>
            </a:r>
            <a:endParaRPr lang="en-US" altLang="zh-CN" sz="1800" dirty="0" smtClean="0">
              <a:solidFill>
                <a:srgbClr val="000000"/>
              </a:solidFill>
            </a:endParaRPr>
          </a:p>
        </p:txBody>
      </p:sp>
      <p:pic>
        <p:nvPicPr>
          <p:cNvPr id="8" name="Picture 42"/>
          <p:cNvPicPr/>
          <p:nvPr/>
        </p:nvPicPr>
        <p:blipFill>
          <a:blip r:embed="rId3"/>
          <a:stretch>
            <a:fillRect/>
          </a:stretch>
        </p:blipFill>
        <p:spPr>
          <a:xfrm>
            <a:off x="1755775" y="2004364"/>
            <a:ext cx="5727700" cy="1393190"/>
          </a:xfrm>
          <a:prstGeom prst="rect">
            <a:avLst/>
          </a:prstGeom>
        </p:spPr>
      </p:pic>
    </p:spTree>
  </p:cSld>
  <p:clrMapOvr>
    <a:masterClrMapping/>
  </p:clrMapOvr>
  <p:transition spd="slow">
    <p:push/>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446211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基于机器学习的文本情感分析</a:t>
            </a:r>
            <a:r>
              <a:rPr kumimoji="0" lang="en-US" altLang="zh-CN" dirty="0"/>
              <a:t>-</a:t>
            </a:r>
            <a:r>
              <a:rPr kumimoji="0" lang="en-US" altLang="zh-CN" dirty="0" err="1"/>
              <a:t>SnowNLP</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err="1">
                <a:solidFill>
                  <a:srgbClr val="000000"/>
                </a:solidFill>
              </a:rPr>
              <a:t>SnowNLP</a:t>
            </a:r>
            <a:r>
              <a:rPr lang="zh-CN" altLang="zh-CN" sz="1800" dirty="0">
                <a:solidFill>
                  <a:srgbClr val="000000"/>
                </a:solidFill>
              </a:rPr>
              <a:t>是一个</a:t>
            </a:r>
            <a:r>
              <a:rPr lang="en-US" altLang="zh-CN" sz="1800" dirty="0">
                <a:solidFill>
                  <a:srgbClr val="000000"/>
                </a:solidFill>
              </a:rPr>
              <a:t>Python</a:t>
            </a:r>
            <a:r>
              <a:rPr lang="zh-CN" altLang="zh-CN" sz="1800" dirty="0">
                <a:solidFill>
                  <a:srgbClr val="000000"/>
                </a:solidFill>
              </a:rPr>
              <a:t>编写的开源情感分析程序，设计思路与英文情感分析框架</a:t>
            </a:r>
            <a:r>
              <a:rPr lang="en-US" altLang="zh-CN" sz="1800" dirty="0" err="1">
                <a:solidFill>
                  <a:srgbClr val="000000"/>
                </a:solidFill>
              </a:rPr>
              <a:t>TextBlob</a:t>
            </a:r>
            <a:r>
              <a:rPr lang="zh-CN" altLang="zh-CN" sz="1800" dirty="0">
                <a:solidFill>
                  <a:srgbClr val="000000"/>
                </a:solidFill>
              </a:rPr>
              <a:t>相似，不同之处在于</a:t>
            </a:r>
            <a:r>
              <a:rPr lang="en-US" altLang="zh-CN" sz="1800" dirty="0" err="1">
                <a:solidFill>
                  <a:srgbClr val="000000"/>
                </a:solidFill>
              </a:rPr>
              <a:t>SnowNLP</a:t>
            </a:r>
            <a:r>
              <a:rPr lang="zh-CN" altLang="zh-CN" sz="1800" dirty="0">
                <a:solidFill>
                  <a:srgbClr val="000000"/>
                </a:solidFill>
              </a:rPr>
              <a:t>可以处理中文并且不需要依赖</a:t>
            </a:r>
            <a:r>
              <a:rPr lang="en-US" altLang="zh-CN" sz="1800" dirty="0">
                <a:solidFill>
                  <a:srgbClr val="000000"/>
                </a:solidFill>
              </a:rPr>
              <a:t>NLTK</a:t>
            </a:r>
            <a:r>
              <a:rPr lang="zh-CN" altLang="zh-CN" sz="1800" dirty="0">
                <a:solidFill>
                  <a:srgbClr val="000000"/>
                </a:solidFill>
              </a:rPr>
              <a:t>等第三方库，本质上是贝叶斯分类。通过</a:t>
            </a:r>
            <a:r>
              <a:rPr lang="en-US" altLang="zh-CN" sz="1800" dirty="0">
                <a:solidFill>
                  <a:srgbClr val="000000"/>
                </a:solidFill>
              </a:rPr>
              <a:t>pip3 install </a:t>
            </a:r>
            <a:r>
              <a:rPr lang="en-US" altLang="zh-CN" sz="1800" dirty="0" err="1">
                <a:solidFill>
                  <a:srgbClr val="000000"/>
                </a:solidFill>
              </a:rPr>
              <a:t>snownlp</a:t>
            </a:r>
            <a:r>
              <a:rPr lang="zh-CN" altLang="zh-CN" sz="1800" dirty="0">
                <a:solidFill>
                  <a:srgbClr val="000000"/>
                </a:solidFill>
              </a:rPr>
              <a:t>就可以安装，其调用方法如下代码所示</a:t>
            </a:r>
            <a:endParaRPr lang="en-US" altLang="zh-CN" sz="1800" dirty="0">
              <a:solidFill>
                <a:srgbClr val="000000"/>
              </a:solidFill>
            </a:endParaRPr>
          </a:p>
        </p:txBody>
      </p:sp>
      <p:sp>
        <p:nvSpPr>
          <p:cNvPr id="4" name="矩形 3"/>
          <p:cNvSpPr/>
          <p:nvPr/>
        </p:nvSpPr>
        <p:spPr>
          <a:xfrm>
            <a:off x="792163" y="2472713"/>
            <a:ext cx="4572000" cy="1331134"/>
          </a:xfrm>
          <a:prstGeom prst="rect">
            <a:avLst/>
          </a:prstGeom>
        </p:spPr>
        <p:txBody>
          <a:bodyPr>
            <a:spAutoFit/>
          </a:bodyPr>
          <a:lstStyle/>
          <a:p>
            <a:pPr indent="266700" algn="just">
              <a:lnSpc>
                <a:spcPts val="1400"/>
              </a:lnSpc>
              <a:spcAft>
                <a:spcPts val="0"/>
              </a:spcAft>
            </a:pPr>
            <a:r>
              <a:rPr lang="en-US" altLang="zh-CN" sz="900" kern="100" dirty="0">
                <a:latin typeface="Courier New" panose="02070309020205020404" pitchFamily="49" charset="0"/>
                <a:cs typeface="Times New Roman" panose="02020603050405020304" pitchFamily="18" charset="0"/>
              </a:rPr>
              <a:t>from </a:t>
            </a:r>
            <a:r>
              <a:rPr lang="en-US" altLang="zh-CN" sz="900" kern="100" dirty="0" err="1">
                <a:latin typeface="Courier New" panose="02070309020205020404" pitchFamily="49" charset="0"/>
                <a:cs typeface="Times New Roman" panose="02020603050405020304" pitchFamily="18" charset="0"/>
              </a:rPr>
              <a:t>snownlp</a:t>
            </a:r>
            <a:r>
              <a:rPr lang="en-US" altLang="zh-CN" sz="900" kern="100" dirty="0">
                <a:latin typeface="Courier New" panose="02070309020205020404" pitchFamily="49" charset="0"/>
                <a:cs typeface="Times New Roman" panose="02020603050405020304" pitchFamily="18" charset="0"/>
              </a:rPr>
              <a:t> import </a:t>
            </a:r>
            <a:r>
              <a:rPr lang="en-US" altLang="zh-CN" sz="900" kern="100" dirty="0" err="1">
                <a:latin typeface="Courier New" panose="02070309020205020404" pitchFamily="49" charset="0"/>
                <a:cs typeface="Times New Roman" panose="02020603050405020304" pitchFamily="18" charset="0"/>
              </a:rPr>
              <a:t>SnowNLP</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a:latin typeface="Courier New" panose="02070309020205020404" pitchFamily="49" charset="0"/>
                <a:cs typeface="Times New Roman" panose="02020603050405020304" pitchFamily="18" charset="0"/>
              </a:rPr>
              <a:t>s = </a:t>
            </a:r>
            <a:r>
              <a:rPr lang="en-US" altLang="zh-CN" sz="900" kern="100" dirty="0" err="1">
                <a:latin typeface="Courier New" panose="02070309020205020404" pitchFamily="49" charset="0"/>
                <a:cs typeface="Times New Roman" panose="02020603050405020304" pitchFamily="18" charset="0"/>
              </a:rPr>
              <a:t>SnowNLP</a:t>
            </a:r>
            <a:r>
              <a:rPr lang="en-US" altLang="zh-CN" sz="900" kern="100" dirty="0">
                <a:latin typeface="Courier New" panose="02070309020205020404" pitchFamily="49" charset="0"/>
                <a:cs typeface="Times New Roman" panose="02020603050405020304" pitchFamily="18" charset="0"/>
              </a:rPr>
              <a:t>('</a:t>
            </a:r>
            <a:r>
              <a:rPr lang="zh-CN" altLang="zh-CN" sz="900" kern="100" dirty="0">
                <a:latin typeface="Courier New" panose="02070309020205020404" pitchFamily="49" charset="0"/>
                <a:cs typeface="Courier New" panose="02070309020205020404" pitchFamily="49" charset="0"/>
              </a:rPr>
              <a:t>这个件衣服看起来很漂亮</a:t>
            </a:r>
            <a:r>
              <a:rPr lang="en-US" altLang="zh-CN" sz="900" kern="100" dirty="0">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a:latin typeface="Courier New" panose="02070309020205020404" pitchFamily="49" charset="0"/>
                <a:cs typeface="Times New Roman" panose="02020603050405020304" pitchFamily="18" charset="0"/>
              </a:rPr>
              <a:t>print(</a:t>
            </a:r>
            <a:r>
              <a:rPr lang="en-US" altLang="zh-CN" sz="900" kern="100" dirty="0" err="1">
                <a:latin typeface="Courier New" panose="02070309020205020404" pitchFamily="49" charset="0"/>
                <a:cs typeface="Times New Roman" panose="02020603050405020304" pitchFamily="18" charset="0"/>
              </a:rPr>
              <a:t>s.words</a:t>
            </a:r>
            <a:r>
              <a:rPr lang="en-US" altLang="zh-CN" sz="900" kern="100" dirty="0">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a:latin typeface="Courier New" panose="02070309020205020404" pitchFamily="49" charset="0"/>
                <a:cs typeface="Times New Roman" panose="02020603050405020304" pitchFamily="18" charset="0"/>
              </a:rPr>
              <a:t>print(</a:t>
            </a:r>
            <a:r>
              <a:rPr lang="en-US" altLang="zh-CN" sz="900" kern="100" dirty="0" err="1">
                <a:latin typeface="Courier New" panose="02070309020205020404" pitchFamily="49" charset="0"/>
                <a:cs typeface="Times New Roman" panose="02020603050405020304" pitchFamily="18" charset="0"/>
              </a:rPr>
              <a:t>s.sentiments</a:t>
            </a:r>
            <a:r>
              <a:rPr lang="en-US" altLang="zh-CN" sz="900" kern="100" dirty="0">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indent="266700" algn="just">
              <a:spcAft>
                <a:spcPts val="0"/>
              </a:spcAft>
            </a:pPr>
            <a:r>
              <a:rPr lang="zh-CN" altLang="zh-CN" sz="1050" kern="100" dirty="0">
                <a:latin typeface="宋体" panose="02010600030101010101" pitchFamily="2" charset="-122"/>
                <a:cs typeface="Times New Roman" panose="02020603050405020304" pitchFamily="18" charset="0"/>
              </a:rPr>
              <a:t>输出结果为：</a:t>
            </a:r>
          </a:p>
          <a:p>
            <a:pPr indent="266700" algn="just">
              <a:lnSpc>
                <a:spcPts val="1400"/>
              </a:lnSpc>
              <a:spcAft>
                <a:spcPts val="0"/>
              </a:spcAft>
            </a:pPr>
            <a:r>
              <a:rPr lang="en-US" altLang="zh-CN" sz="900" kern="100" dirty="0">
                <a:latin typeface="Courier New" panose="02070309020205020404" pitchFamily="49" charset="0"/>
                <a:cs typeface="Times New Roman" panose="02020603050405020304" pitchFamily="18" charset="0"/>
              </a:rPr>
              <a:t>['</a:t>
            </a:r>
            <a:r>
              <a:rPr lang="zh-CN" altLang="zh-CN" sz="900" kern="100" dirty="0">
                <a:latin typeface="Courier New" panose="02070309020205020404" pitchFamily="49" charset="0"/>
                <a:cs typeface="Courier New" panose="02070309020205020404" pitchFamily="49" charset="0"/>
              </a:rPr>
              <a:t>这个</a:t>
            </a:r>
            <a:r>
              <a:rPr lang="en-US" altLang="zh-CN" sz="900" kern="100" dirty="0">
                <a:latin typeface="Courier New" panose="02070309020205020404" pitchFamily="49" charset="0"/>
                <a:cs typeface="Times New Roman" panose="02020603050405020304" pitchFamily="18" charset="0"/>
              </a:rPr>
              <a:t>', '</a:t>
            </a:r>
            <a:r>
              <a:rPr lang="zh-CN" altLang="zh-CN" sz="900" kern="100" dirty="0">
                <a:latin typeface="Courier New" panose="02070309020205020404" pitchFamily="49" charset="0"/>
                <a:cs typeface="Courier New" panose="02070309020205020404" pitchFamily="49" charset="0"/>
              </a:rPr>
              <a:t>件</a:t>
            </a:r>
            <a:r>
              <a:rPr lang="en-US" altLang="zh-CN" sz="900" kern="100" dirty="0">
                <a:latin typeface="Courier New" panose="02070309020205020404" pitchFamily="49" charset="0"/>
                <a:cs typeface="Times New Roman" panose="02020603050405020304" pitchFamily="18" charset="0"/>
              </a:rPr>
              <a:t>', '</a:t>
            </a:r>
            <a:r>
              <a:rPr lang="zh-CN" altLang="zh-CN" sz="900" kern="100" dirty="0">
                <a:latin typeface="Courier New" panose="02070309020205020404" pitchFamily="49" charset="0"/>
                <a:cs typeface="Courier New" panose="02070309020205020404" pitchFamily="49" charset="0"/>
              </a:rPr>
              <a:t>衣服</a:t>
            </a:r>
            <a:r>
              <a:rPr lang="en-US" altLang="zh-CN" sz="900" kern="100" dirty="0">
                <a:latin typeface="Courier New" panose="02070309020205020404" pitchFamily="49" charset="0"/>
                <a:cs typeface="Times New Roman" panose="02020603050405020304" pitchFamily="18" charset="0"/>
              </a:rPr>
              <a:t>', '</a:t>
            </a:r>
            <a:r>
              <a:rPr lang="zh-CN" altLang="zh-CN" sz="900" kern="100" dirty="0">
                <a:latin typeface="Courier New" panose="02070309020205020404" pitchFamily="49" charset="0"/>
                <a:cs typeface="Courier New" panose="02070309020205020404" pitchFamily="49" charset="0"/>
              </a:rPr>
              <a:t>看</a:t>
            </a:r>
            <a:r>
              <a:rPr lang="en-US" altLang="zh-CN" sz="900" kern="100" dirty="0">
                <a:latin typeface="Courier New" panose="02070309020205020404" pitchFamily="49" charset="0"/>
                <a:cs typeface="Times New Roman" panose="02020603050405020304" pitchFamily="18" charset="0"/>
              </a:rPr>
              <a:t>', '</a:t>
            </a:r>
            <a:r>
              <a:rPr lang="zh-CN" altLang="zh-CN" sz="900" kern="100" dirty="0">
                <a:latin typeface="Courier New" panose="02070309020205020404" pitchFamily="49" charset="0"/>
                <a:cs typeface="Courier New" panose="02070309020205020404" pitchFamily="49" charset="0"/>
              </a:rPr>
              <a:t>起来</a:t>
            </a:r>
            <a:r>
              <a:rPr lang="en-US" altLang="zh-CN" sz="900" kern="100" dirty="0">
                <a:latin typeface="Courier New" panose="02070309020205020404" pitchFamily="49" charset="0"/>
                <a:cs typeface="Times New Roman" panose="02020603050405020304" pitchFamily="18" charset="0"/>
              </a:rPr>
              <a:t>', '</a:t>
            </a:r>
            <a:r>
              <a:rPr lang="zh-CN" altLang="zh-CN" sz="900" kern="100" dirty="0">
                <a:latin typeface="Courier New" panose="02070309020205020404" pitchFamily="49" charset="0"/>
                <a:cs typeface="Courier New" panose="02070309020205020404" pitchFamily="49" charset="0"/>
              </a:rPr>
              <a:t>很</a:t>
            </a:r>
            <a:r>
              <a:rPr lang="en-US" altLang="zh-CN" sz="900" kern="100" dirty="0">
                <a:latin typeface="Courier New" panose="02070309020205020404" pitchFamily="49" charset="0"/>
                <a:cs typeface="Times New Roman" panose="02020603050405020304" pitchFamily="18" charset="0"/>
              </a:rPr>
              <a:t>', '</a:t>
            </a:r>
            <a:r>
              <a:rPr lang="zh-CN" altLang="zh-CN" sz="900" kern="100" dirty="0">
                <a:latin typeface="Courier New" panose="02070309020205020404" pitchFamily="49" charset="0"/>
                <a:cs typeface="Courier New" panose="02070309020205020404" pitchFamily="49" charset="0"/>
              </a:rPr>
              <a:t>漂亮</a:t>
            </a:r>
            <a:r>
              <a:rPr lang="en-US" altLang="zh-CN" sz="900" kern="100" dirty="0">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a:latin typeface="Courier New" panose="02070309020205020404" pitchFamily="49" charset="0"/>
                <a:cs typeface="Times New Roman" panose="02020603050405020304" pitchFamily="18" charset="0"/>
              </a:rPr>
              <a:t>0.959781206245387</a:t>
            </a:r>
            <a:endParaRPr lang="zh-CN" altLang="zh-CN" sz="1050" kern="100" dirty="0">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自动摘要</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19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自动文摘是指通过自动分析给定的篇或多篇文档，提炼，总结其中的要点信息，最终输出篇长度较短、可读性良好的摘要。该摘要中的句子可直接出自原文，也可利用内容生成技术</a:t>
            </a:r>
            <a:r>
              <a:rPr lang="zh-CN" altLang="en-US" sz="1800" dirty="0" smtClean="0">
                <a:solidFill>
                  <a:srgbClr val="000000"/>
                </a:solidFill>
              </a:rPr>
              <a:t>生成</a:t>
            </a:r>
            <a:r>
              <a:rPr lang="zh-CN" altLang="en-US" sz="1800" dirty="0">
                <a:solidFill>
                  <a:srgbClr val="000000"/>
                </a:solidFill>
              </a:rPr>
              <a:t>，即通过对原文本进行压缩、提炼，生成简明扼要的文字</a:t>
            </a:r>
            <a:r>
              <a:rPr lang="zh-CN" altLang="en-US" sz="1800" dirty="0" smtClean="0">
                <a:solidFill>
                  <a:srgbClr val="000000"/>
                </a:solidFill>
              </a:rPr>
              <a:t>描述</a:t>
            </a:r>
            <a:endParaRPr lang="en-US" altLang="zh-CN" sz="1800" dirty="0" smtClean="0">
              <a:solidFill>
                <a:srgbClr val="000000"/>
              </a:solidFill>
            </a:endParaRPr>
          </a:p>
          <a:p>
            <a:r>
              <a:rPr lang="zh-CN" altLang="en-US" sz="1800" dirty="0">
                <a:solidFill>
                  <a:srgbClr val="000000"/>
                </a:solidFill>
              </a:rPr>
              <a:t>自动文摘方法分为抽取式</a:t>
            </a:r>
            <a:r>
              <a:rPr lang="zh-CN" altLang="en-US" sz="1800" dirty="0" smtClean="0">
                <a:solidFill>
                  <a:srgbClr val="000000"/>
                </a:solidFill>
              </a:rPr>
              <a:t>摘要和</a:t>
            </a:r>
            <a:r>
              <a:rPr lang="zh-CN" altLang="en-US" sz="1800" dirty="0">
                <a:solidFill>
                  <a:srgbClr val="000000"/>
                </a:solidFill>
              </a:rPr>
              <a:t>生成式</a:t>
            </a:r>
            <a:r>
              <a:rPr lang="zh-CN" altLang="en-US" sz="1800" dirty="0" smtClean="0">
                <a:solidFill>
                  <a:srgbClr val="000000"/>
                </a:solidFill>
              </a:rPr>
              <a:t>摘要。</a:t>
            </a:r>
            <a:r>
              <a:rPr lang="zh-CN" altLang="en-US" sz="1800" dirty="0">
                <a:solidFill>
                  <a:srgbClr val="000000"/>
                </a:solidFill>
              </a:rPr>
              <a:t>抽取式方法相对比较简单，通常利用不同方法对文档结构单元</a:t>
            </a:r>
            <a:r>
              <a:rPr lang="en-US" altLang="zh-CN" sz="1800" dirty="0">
                <a:solidFill>
                  <a:srgbClr val="000000"/>
                </a:solidFill>
              </a:rPr>
              <a:t>(</a:t>
            </a:r>
            <a:r>
              <a:rPr lang="zh-CN" altLang="en-US" sz="1800" dirty="0">
                <a:solidFill>
                  <a:srgbClr val="000000"/>
                </a:solidFill>
              </a:rPr>
              <a:t>句子、段落等</a:t>
            </a:r>
            <a:r>
              <a:rPr lang="en-US" altLang="zh-CN" sz="1800" dirty="0">
                <a:solidFill>
                  <a:srgbClr val="000000"/>
                </a:solidFill>
              </a:rPr>
              <a:t>)</a:t>
            </a:r>
            <a:r>
              <a:rPr lang="zh-CN" altLang="en-US" sz="1800" dirty="0">
                <a:solidFill>
                  <a:srgbClr val="000000"/>
                </a:solidFill>
              </a:rPr>
              <a:t>进行评价，对每个结构单元赋予一定权重，然后选择最重要的结构单元组成摘要。而生成式方法通常需要利用自然语言理解技术对文本进行语法、语义分析，对信息进行融合，利用自然语言生成技术生成新的摘要句子。目前的自动文摘方法主要基于抽取式方法，其优点是易于实现，能保证摘要中的每个句子具有良好的</a:t>
            </a:r>
            <a:r>
              <a:rPr lang="zh-CN" altLang="en-US" sz="1800" dirty="0" smtClean="0">
                <a:solidFill>
                  <a:srgbClr val="000000"/>
                </a:solidFill>
              </a:rPr>
              <a:t>可读性</a:t>
            </a:r>
            <a:endParaRPr lang="en-US" altLang="zh-CN" sz="1800" dirty="0">
              <a:solidFill>
                <a:srgbClr val="00000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自动摘要</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19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也可以</a:t>
            </a:r>
            <a:r>
              <a:rPr lang="zh-CN" altLang="en-US" sz="1800" dirty="0" smtClean="0">
                <a:solidFill>
                  <a:srgbClr val="000000"/>
                </a:solidFill>
              </a:rPr>
              <a:t>利用拓展新将强的贝叶斯话题模型，对话题相关性概率进行建模。加权频数的定义可以有多种，如</a:t>
            </a:r>
            <a:r>
              <a:rPr lang="zh-CN" altLang="en-US" sz="1800" dirty="0">
                <a:solidFill>
                  <a:srgbClr val="000000"/>
                </a:solidFill>
              </a:rPr>
              <a:t>信息检索中常用的</a:t>
            </a:r>
            <a:r>
              <a:rPr lang="en-US" altLang="zh-CN" sz="1800" dirty="0">
                <a:solidFill>
                  <a:srgbClr val="000000"/>
                </a:solidFill>
              </a:rPr>
              <a:t>TF- IDF</a:t>
            </a:r>
            <a:r>
              <a:rPr lang="zh-CN" altLang="en-US" sz="1800" dirty="0">
                <a:solidFill>
                  <a:srgbClr val="000000"/>
                </a:solidFill>
              </a:rPr>
              <a:t>权重。还可以利用隐语义分析</a:t>
            </a:r>
            <a:r>
              <a:rPr lang="en-US" altLang="zh-CN" sz="1800" dirty="0">
                <a:solidFill>
                  <a:srgbClr val="000000"/>
                </a:solidFill>
              </a:rPr>
              <a:t>(LDA)</a:t>
            </a:r>
            <a:r>
              <a:rPr lang="zh-CN" altLang="en-US" sz="1800" dirty="0">
                <a:solidFill>
                  <a:srgbClr val="000000"/>
                </a:solidFill>
              </a:rPr>
              <a:t>得到低维隐含语义表示并加以利用。在多文档摘要任务中，重要的句子可能和更多其他句子较为相似，所以可以用相似度作为节点之间的边权，通过迭代</a:t>
            </a:r>
            <a:r>
              <a:rPr lang="zh-CN" altLang="en-US" sz="1800" dirty="0" smtClean="0">
                <a:solidFill>
                  <a:srgbClr val="000000"/>
                </a:solidFill>
              </a:rPr>
              <a:t>求解基于图</a:t>
            </a:r>
            <a:r>
              <a:rPr lang="zh-CN" altLang="en-US" sz="1800" dirty="0">
                <a:solidFill>
                  <a:srgbClr val="000000"/>
                </a:solidFill>
              </a:rPr>
              <a:t>的排序算法来得到句子的重要性</a:t>
            </a:r>
            <a:r>
              <a:rPr lang="zh-CN" altLang="en-US" sz="1800" dirty="0" smtClean="0">
                <a:solidFill>
                  <a:srgbClr val="000000"/>
                </a:solidFill>
              </a:rPr>
              <a:t>得分</a:t>
            </a:r>
            <a:endParaRPr lang="en-US" altLang="zh-CN" sz="1800" dirty="0" smtClean="0">
              <a:solidFill>
                <a:srgbClr val="000000"/>
              </a:solidFill>
            </a:endParaRPr>
          </a:p>
          <a:p>
            <a:r>
              <a:rPr lang="zh-CN" altLang="en-US" sz="1800" dirty="0" smtClean="0">
                <a:solidFill>
                  <a:srgbClr val="000000"/>
                </a:solidFill>
              </a:rPr>
              <a:t>另一方面</a:t>
            </a:r>
            <a:r>
              <a:rPr lang="zh-CN" altLang="en-US" sz="1800" dirty="0">
                <a:solidFill>
                  <a:srgbClr val="000000"/>
                </a:solidFill>
              </a:rPr>
              <a:t>，目前已经具备一定数量的公开摘要标记数据集， 可用于监督训练模型。 例如利用回归模型或排序学习模型进行有监督学习，得到句子或概念对应的得分。因为文档内容描述具有结构性，因此也可用隐马尔科夫模型</a:t>
            </a:r>
            <a:r>
              <a:rPr lang="en-US" altLang="zh-CN" sz="1800" dirty="0">
                <a:solidFill>
                  <a:srgbClr val="000000"/>
                </a:solidFill>
              </a:rPr>
              <a:t>(HMD)</a:t>
            </a:r>
            <a:r>
              <a:rPr lang="zh-CN" altLang="en-US" sz="1800" dirty="0">
                <a:solidFill>
                  <a:srgbClr val="000000"/>
                </a:solidFill>
              </a:rPr>
              <a:t>、 条件随机场</a:t>
            </a:r>
            <a:r>
              <a:rPr lang="en-US" altLang="zh-CN" sz="1800" dirty="0">
                <a:solidFill>
                  <a:srgbClr val="000000"/>
                </a:solidFill>
              </a:rPr>
              <a:t>(CRF)</a:t>
            </a:r>
            <a:r>
              <a:rPr lang="zh-CN" altLang="en-US" sz="1800" dirty="0">
                <a:solidFill>
                  <a:srgbClr val="000000"/>
                </a:solidFill>
              </a:rPr>
              <a:t>、 结构化支持向量机</a:t>
            </a:r>
            <a:r>
              <a:rPr lang="en-US" altLang="zh-CN" sz="1800" dirty="0">
                <a:solidFill>
                  <a:srgbClr val="000000"/>
                </a:solidFill>
              </a:rPr>
              <a:t>(Structural </a:t>
            </a:r>
            <a:r>
              <a:rPr lang="en-US" altLang="zh-CN" sz="1800" dirty="0" smtClean="0">
                <a:solidFill>
                  <a:srgbClr val="000000"/>
                </a:solidFill>
              </a:rPr>
              <a:t>SVM</a:t>
            </a:r>
            <a:r>
              <a:rPr lang="en-US" altLang="zh-CN" sz="1800" dirty="0">
                <a:solidFill>
                  <a:srgbClr val="000000"/>
                </a:solidFill>
              </a:rPr>
              <a:t>)</a:t>
            </a:r>
            <a:r>
              <a:rPr lang="zh-CN" altLang="en-US" sz="1800" dirty="0">
                <a:solidFill>
                  <a:srgbClr val="000000"/>
                </a:solidFill>
              </a:rPr>
              <a:t>等算法进行监督训练。对应的特征包括所在位置、包含词汇、与邻句的相似度等。内容选择方法包括贪心选择和全局</a:t>
            </a:r>
            <a:r>
              <a:rPr lang="zh-CN" altLang="en-US" sz="1800" dirty="0" smtClean="0">
                <a:solidFill>
                  <a:srgbClr val="000000"/>
                </a:solidFill>
              </a:rPr>
              <a:t>优化</a:t>
            </a:r>
            <a:endParaRPr lang="en-US" altLang="zh-CN" sz="1800" dirty="0">
              <a:solidFill>
                <a:srgbClr val="000000"/>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095430"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知识图谱</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250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知识图谱是结构化的语义知识库，用于以符号形式描述物理世界中的概念及其相互关系，由实体之间通过关系相互连接，构成网状的</a:t>
            </a:r>
            <a:r>
              <a:rPr lang="zh-CN" altLang="en-US" sz="1800" dirty="0" smtClean="0">
                <a:solidFill>
                  <a:srgbClr val="000000"/>
                </a:solidFill>
              </a:rPr>
              <a:t>知识结构</a:t>
            </a:r>
            <a:endParaRPr lang="en-US" altLang="zh-CN" sz="1800" dirty="0" smtClean="0">
              <a:solidFill>
                <a:srgbClr val="000000"/>
              </a:solidFill>
            </a:endParaRPr>
          </a:p>
          <a:p>
            <a:r>
              <a:rPr lang="zh-CN" altLang="en-US" sz="1800" dirty="0" smtClean="0">
                <a:solidFill>
                  <a:srgbClr val="000000"/>
                </a:solidFill>
              </a:rPr>
              <a:t>知识</a:t>
            </a:r>
            <a:r>
              <a:rPr lang="zh-CN" altLang="en-US" sz="1800" dirty="0">
                <a:solidFill>
                  <a:srgbClr val="000000"/>
                </a:solidFill>
              </a:rPr>
              <a:t>图谱的目标是为了让机器能够理解文本背后的含义。为此，需要对可描述的事物</a:t>
            </a:r>
            <a:r>
              <a:rPr lang="en-US" altLang="zh-CN" sz="1800" dirty="0">
                <a:solidFill>
                  <a:srgbClr val="000000"/>
                </a:solidFill>
              </a:rPr>
              <a:t>(</a:t>
            </a:r>
            <a:r>
              <a:rPr lang="zh-CN" altLang="en-US" sz="1800" dirty="0">
                <a:solidFill>
                  <a:srgbClr val="000000"/>
                </a:solidFill>
              </a:rPr>
              <a:t>实体</a:t>
            </a:r>
            <a:r>
              <a:rPr lang="en-US" altLang="zh-CN" sz="1800" dirty="0">
                <a:solidFill>
                  <a:srgbClr val="000000"/>
                </a:solidFill>
              </a:rPr>
              <a:t>)</a:t>
            </a:r>
            <a:r>
              <a:rPr lang="zh-CN" altLang="en-US" sz="1800" dirty="0">
                <a:solidFill>
                  <a:srgbClr val="000000"/>
                </a:solidFill>
              </a:rPr>
              <a:t>进行建模，填充它的属性，拓展它和其他实体的联系，即构建机器的先验知识。此外，还涉及知识提取、表达、存储和检索</a:t>
            </a:r>
            <a:r>
              <a:rPr lang="zh-CN" altLang="en-US" sz="1800" dirty="0" smtClean="0">
                <a:solidFill>
                  <a:srgbClr val="000000"/>
                </a:solidFill>
              </a:rPr>
              <a:t>一系列技术</a:t>
            </a:r>
            <a:endParaRPr lang="en-US" altLang="zh-CN" sz="1800" dirty="0" smtClean="0">
              <a:solidFill>
                <a:srgbClr val="000000"/>
              </a:solidFill>
            </a:endParaRPr>
          </a:p>
          <a:p>
            <a:r>
              <a:rPr lang="zh-CN" altLang="en-US" sz="1800" dirty="0">
                <a:solidFill>
                  <a:srgbClr val="000000"/>
                </a:solidFill>
              </a:rPr>
              <a:t>知识图谱首先是由</a:t>
            </a:r>
            <a:r>
              <a:rPr lang="en-US" altLang="zh-CN" sz="1800" dirty="0" smtClean="0">
                <a:solidFill>
                  <a:srgbClr val="000000"/>
                </a:solidFill>
              </a:rPr>
              <a:t>Google</a:t>
            </a:r>
            <a:r>
              <a:rPr lang="zh-CN" altLang="en-US" sz="1800" dirty="0" smtClean="0">
                <a:solidFill>
                  <a:srgbClr val="000000"/>
                </a:solidFill>
              </a:rPr>
              <a:t>于</a:t>
            </a:r>
            <a:r>
              <a:rPr lang="en-US" altLang="zh-CN" sz="1800" dirty="0">
                <a:solidFill>
                  <a:srgbClr val="000000"/>
                </a:solidFill>
              </a:rPr>
              <a:t>2012 </a:t>
            </a:r>
            <a:r>
              <a:rPr lang="zh-CN" altLang="en-US" sz="1800" dirty="0">
                <a:solidFill>
                  <a:srgbClr val="000000"/>
                </a:solidFill>
              </a:rPr>
              <a:t>年提出，目的是为了提升搜索结果的质量和提高检索效率，有知识图谱作为辅助，搜索引擎能够理解用户查询背后的语义信息，获取字符串背后隐含的对象或事物，这样返回的结果更为精准。此后，各个机构也开始着手打造各种知识库，比较知名的有</a:t>
            </a:r>
            <a:r>
              <a:rPr lang="en-US" altLang="zh-CN" sz="1800" dirty="0" err="1">
                <a:solidFill>
                  <a:srgbClr val="000000"/>
                </a:solidFill>
              </a:rPr>
              <a:t>DBPedia</a:t>
            </a:r>
            <a:r>
              <a:rPr lang="zh-CN" altLang="en-US" sz="1800" dirty="0">
                <a:solidFill>
                  <a:srgbClr val="000000"/>
                </a:solidFill>
              </a:rPr>
              <a:t>、</a:t>
            </a:r>
            <a:r>
              <a:rPr lang="en-US" altLang="zh-CN" sz="1800" dirty="0">
                <a:solidFill>
                  <a:srgbClr val="000000"/>
                </a:solidFill>
              </a:rPr>
              <a:t>NELL</a:t>
            </a:r>
            <a:r>
              <a:rPr lang="zh-CN" altLang="en-US" sz="1800" dirty="0">
                <a:solidFill>
                  <a:srgbClr val="000000"/>
                </a:solidFill>
              </a:rPr>
              <a:t>、</a:t>
            </a:r>
            <a:r>
              <a:rPr lang="en-US" altLang="zh-CN" sz="1800" dirty="0" err="1">
                <a:solidFill>
                  <a:srgbClr val="000000"/>
                </a:solidFill>
              </a:rPr>
              <a:t>OpenIE</a:t>
            </a:r>
            <a:r>
              <a:rPr lang="zh-CN" altLang="en-US" sz="1800" dirty="0">
                <a:solidFill>
                  <a:srgbClr val="000000"/>
                </a:solidFill>
              </a:rPr>
              <a:t>、</a:t>
            </a:r>
            <a:r>
              <a:rPr lang="en-US" altLang="zh-CN" sz="1800" dirty="0">
                <a:solidFill>
                  <a:srgbClr val="000000"/>
                </a:solidFill>
              </a:rPr>
              <a:t>Freebase</a:t>
            </a:r>
            <a:r>
              <a:rPr lang="zh-CN" altLang="en-US" sz="1800" dirty="0">
                <a:solidFill>
                  <a:srgbClr val="000000"/>
                </a:solidFill>
              </a:rPr>
              <a:t>、</a:t>
            </a:r>
            <a:r>
              <a:rPr lang="en-US" altLang="zh-CN" sz="1800" dirty="0">
                <a:solidFill>
                  <a:srgbClr val="000000"/>
                </a:solidFill>
              </a:rPr>
              <a:t>Google KG</a:t>
            </a:r>
            <a:r>
              <a:rPr lang="zh-CN" altLang="en-US" sz="1800" dirty="0">
                <a:solidFill>
                  <a:srgbClr val="000000"/>
                </a:solidFill>
              </a:rPr>
              <a:t>、</a:t>
            </a:r>
            <a:r>
              <a:rPr lang="en-US" altLang="zh-CN" sz="1800" dirty="0" err="1">
                <a:solidFill>
                  <a:srgbClr val="000000"/>
                </a:solidFill>
              </a:rPr>
              <a:t>BabeNet</a:t>
            </a:r>
            <a:r>
              <a:rPr lang="zh-CN" altLang="en-US" sz="1800" dirty="0">
                <a:solidFill>
                  <a:srgbClr val="000000"/>
                </a:solidFill>
              </a:rPr>
              <a:t>、</a:t>
            </a:r>
            <a:r>
              <a:rPr lang="en-US" altLang="zh-CN" sz="1800" dirty="0">
                <a:solidFill>
                  <a:srgbClr val="000000"/>
                </a:solidFill>
              </a:rPr>
              <a:t>WordNet</a:t>
            </a:r>
            <a:r>
              <a:rPr lang="zh-CN" altLang="en-US" sz="1800" dirty="0">
                <a:solidFill>
                  <a:srgbClr val="000000"/>
                </a:solidFill>
              </a:rPr>
              <a:t>和</a:t>
            </a:r>
            <a:r>
              <a:rPr lang="en-US" altLang="zh-CN" sz="1800" dirty="0" err="1">
                <a:solidFill>
                  <a:srgbClr val="000000"/>
                </a:solidFill>
              </a:rPr>
              <a:t>Yago</a:t>
            </a:r>
            <a:r>
              <a:rPr lang="zh-CN" altLang="en-US" sz="1800" dirty="0" smtClean="0">
                <a:solidFill>
                  <a:srgbClr val="000000"/>
                </a:solidFill>
              </a:rPr>
              <a:t>等</a:t>
            </a:r>
            <a:endParaRPr lang="en-US" altLang="zh-CN" sz="1800" dirty="0" smtClean="0">
              <a:solidFill>
                <a:srgbClr val="000000"/>
              </a:solidFill>
            </a:endParaRPr>
          </a:p>
        </p:txBody>
      </p:sp>
    </p:spTree>
    <p:extLst>
      <p:ext uri="{BB962C8B-B14F-4D97-AF65-F5344CB8AC3E}">
        <p14:creationId xmlns:p14="http://schemas.microsoft.com/office/powerpoint/2010/main" val="750032578"/>
      </p:ext>
    </p:extLst>
  </p:cSld>
  <p:clrMapOvr>
    <a:masterClrMapping/>
  </p:clrMapOvr>
  <p:transition spd="slow">
    <p:push/>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095430"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知识图谱</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2751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t>知识</a:t>
            </a:r>
            <a:r>
              <a:rPr lang="zh-CN" altLang="en-US" sz="1800" dirty="0"/>
              <a:t>图谱的应用非常广泛，特别适合于智能客服、金融、公安、航空和医疗等“知识密集型”</a:t>
            </a:r>
            <a:r>
              <a:rPr lang="zh-CN" altLang="en-US" sz="1800" dirty="0" smtClean="0"/>
              <a:t>领域</a:t>
            </a:r>
            <a:endParaRPr lang="en-US" altLang="zh-CN" sz="1800" dirty="0" smtClean="0"/>
          </a:p>
          <a:p>
            <a:r>
              <a:rPr lang="zh-CN" altLang="en-US" sz="1800" dirty="0" smtClean="0"/>
              <a:t>很多</a:t>
            </a:r>
            <a:r>
              <a:rPr lang="zh-CN" altLang="en-US" sz="1800" dirty="0"/>
              <a:t>金融公司构建了金融知识库对金融知识进行集成与管理，并辅助金融专家进行风控控制和欺诈识别</a:t>
            </a:r>
            <a:r>
              <a:rPr lang="zh-CN" altLang="en-US" sz="1800" dirty="0" smtClean="0"/>
              <a:t>等</a:t>
            </a:r>
            <a:endParaRPr lang="en-US" altLang="zh-CN" sz="1800" dirty="0" smtClean="0"/>
          </a:p>
          <a:p>
            <a:r>
              <a:rPr lang="zh-CN" altLang="en-US" sz="1800" dirty="0" smtClean="0"/>
              <a:t>生物医学</a:t>
            </a:r>
            <a:r>
              <a:rPr lang="zh-CN" altLang="en-US" sz="1800" dirty="0"/>
              <a:t>专家通过集成和分析大规模的生物医学知识图谱，辅助其进行药物</a:t>
            </a:r>
            <a:r>
              <a:rPr lang="zh-CN" altLang="en-US" sz="1800" dirty="0" smtClean="0"/>
              <a:t>发现</a:t>
            </a:r>
            <a:endParaRPr lang="en-US" altLang="zh-CN" sz="1800" dirty="0" smtClean="0"/>
          </a:p>
          <a:p>
            <a:r>
              <a:rPr lang="zh-CN" altLang="en-US" sz="1800" dirty="0" smtClean="0"/>
              <a:t>在</a:t>
            </a:r>
            <a:r>
              <a:rPr lang="zh-CN" altLang="en-US" sz="1800" dirty="0"/>
              <a:t>公安领城中，对人员、位置、事件和社交关系等信息应用知识图请可以及时发现热点事件的发展、传播与关键点，提早做出感知和识别，从而实现预防</a:t>
            </a:r>
            <a:r>
              <a:rPr lang="zh-CN" altLang="en-US" sz="1800" dirty="0" smtClean="0"/>
              <a:t>犯罪</a:t>
            </a:r>
            <a:endParaRPr lang="en-US" altLang="zh-CN" sz="1800" dirty="0" smtClean="0"/>
          </a:p>
        </p:txBody>
      </p:sp>
    </p:spTree>
    <p:extLst>
      <p:ext uri="{BB962C8B-B14F-4D97-AF65-F5344CB8AC3E}">
        <p14:creationId xmlns:p14="http://schemas.microsoft.com/office/powerpoint/2010/main" val="1414794516"/>
      </p:ext>
    </p:extLst>
  </p:cSld>
  <p:clrMapOvr>
    <a:masterClrMapping/>
  </p:clrMapOvr>
  <p:transition spd="slow">
    <p:push/>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知识图谱相关概念</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47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本体这个术语来自哲学概念，用于描述实体和实体间的关系。例如，“描述”都是“本体”的外在符号，人们所看到的图像、说的语言、对事物的感觉都是符号到本体的某种映射，所以它只可意会不可言传。在信息科学中的本体指的是语义层面的</a:t>
            </a:r>
            <a:r>
              <a:rPr lang="zh-CN" altLang="en-US" sz="1800" dirty="0" smtClean="0">
                <a:solidFill>
                  <a:srgbClr val="000000"/>
                </a:solidFill>
              </a:rPr>
              <a:t>意思。在</a:t>
            </a:r>
            <a:r>
              <a:rPr lang="zh-CN" altLang="en-US" sz="1800" dirty="0">
                <a:solidFill>
                  <a:srgbClr val="000000"/>
                </a:solidFill>
              </a:rPr>
              <a:t>人工智能领域中，本体就是用详细的描述方法定义出来的概念或者概念体系，建立本体的过程就是一个定义概念的</a:t>
            </a:r>
            <a:r>
              <a:rPr lang="zh-CN" altLang="en-US" sz="1800" dirty="0" smtClean="0">
                <a:solidFill>
                  <a:srgbClr val="000000"/>
                </a:solidFill>
              </a:rPr>
              <a:t>过程</a:t>
            </a:r>
            <a:endParaRPr lang="en-US" altLang="zh-CN" sz="1800" dirty="0" smtClean="0">
              <a:solidFill>
                <a:srgbClr val="000000"/>
              </a:solidFill>
            </a:endParaRPr>
          </a:p>
          <a:p>
            <a:r>
              <a:rPr lang="en-US" altLang="zh-CN" sz="1800" dirty="0" smtClean="0">
                <a:solidFill>
                  <a:srgbClr val="000000"/>
                </a:solidFill>
              </a:rPr>
              <a:t>Tom </a:t>
            </a:r>
            <a:r>
              <a:rPr lang="en-US" altLang="zh-CN" sz="1800" dirty="0">
                <a:solidFill>
                  <a:srgbClr val="000000"/>
                </a:solidFill>
              </a:rPr>
              <a:t>Gruber</a:t>
            </a:r>
            <a:r>
              <a:rPr lang="zh-CN" altLang="en-US" sz="1800" dirty="0">
                <a:solidFill>
                  <a:srgbClr val="000000"/>
                </a:solidFill>
              </a:rPr>
              <a:t>把本体定义为概念及其关系的形式化描述。本体类似于数据库中的表结构，主要用来定义类和关系，以及类层次和关系层次等。最常用的本体描述语言有</a:t>
            </a:r>
            <a:r>
              <a:rPr lang="en-US" altLang="zh-CN" sz="1800" dirty="0">
                <a:solidFill>
                  <a:srgbClr val="000000"/>
                </a:solidFill>
              </a:rPr>
              <a:t>RDF</a:t>
            </a:r>
            <a:r>
              <a:rPr lang="zh-CN" altLang="en-US" sz="1800" dirty="0">
                <a:solidFill>
                  <a:srgbClr val="000000"/>
                </a:solidFill>
              </a:rPr>
              <a:t>和网络本体语言</a:t>
            </a:r>
            <a:r>
              <a:rPr lang="en-US" altLang="zh-CN" sz="1800" dirty="0">
                <a:solidFill>
                  <a:srgbClr val="000000"/>
                </a:solidFill>
              </a:rPr>
              <a:t>(Ontology Web Language, OWL)</a:t>
            </a:r>
            <a:r>
              <a:rPr lang="zh-CN" altLang="en-US" sz="1800" dirty="0">
                <a:solidFill>
                  <a:srgbClr val="000000"/>
                </a:solidFill>
              </a:rPr>
              <a:t>等， 可以用于定义同义词、反义词，以及对属性的值域施加约束等。本体通常被用来为知识图谱定义图谱结构，个本体库是由类、属性和实例组成，在</a:t>
            </a:r>
            <a:r>
              <a:rPr lang="en-US" altLang="zh-CN" sz="1800" dirty="0">
                <a:solidFill>
                  <a:srgbClr val="000000"/>
                </a:solidFill>
              </a:rPr>
              <a:t>OWL</a:t>
            </a:r>
            <a:r>
              <a:rPr lang="zh-CN" altLang="en-US" sz="1800" dirty="0">
                <a:solidFill>
                  <a:srgbClr val="000000"/>
                </a:solidFill>
              </a:rPr>
              <a:t>里统称为实体</a:t>
            </a:r>
            <a:r>
              <a:rPr lang="en-US" altLang="zh-CN" sz="1800" dirty="0">
                <a:solidFill>
                  <a:srgbClr val="000000"/>
                </a:solidFill>
              </a:rPr>
              <a:t>(entity</a:t>
            </a:r>
            <a:r>
              <a:rPr lang="en-US" altLang="zh-CN" sz="1800" dirty="0" smtClean="0">
                <a:solidFill>
                  <a:srgbClr val="000000"/>
                </a:solidFill>
              </a:rPr>
              <a:t>)</a:t>
            </a:r>
            <a:endParaRPr lang="en-US" altLang="zh-CN" sz="1000" dirty="0">
              <a:solidFill>
                <a:srgbClr val="000000"/>
              </a:solidFill>
            </a:endParaRPr>
          </a:p>
        </p:txBody>
      </p:sp>
    </p:spTree>
    <p:extLst>
      <p:ext uri="{BB962C8B-B14F-4D97-AF65-F5344CB8AC3E}">
        <p14:creationId xmlns:p14="http://schemas.microsoft.com/office/powerpoint/2010/main" val="32085056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知识图谱相关概念</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97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知识库</a:t>
            </a:r>
            <a:r>
              <a:rPr lang="en-US" altLang="zh-CN" sz="1800" dirty="0">
                <a:solidFill>
                  <a:srgbClr val="000000"/>
                </a:solidFill>
              </a:rPr>
              <a:t>(Knowledge Base)</a:t>
            </a:r>
            <a:r>
              <a:rPr lang="zh-CN" altLang="en-US" sz="1800" dirty="0">
                <a:solidFill>
                  <a:srgbClr val="000000"/>
                </a:solidFill>
              </a:rPr>
              <a:t>是人工智能的经典概念之一。 最早作为专家系统</a:t>
            </a:r>
            <a:r>
              <a:rPr lang="en-US" altLang="zh-CN" sz="1800" dirty="0">
                <a:solidFill>
                  <a:srgbClr val="000000"/>
                </a:solidFill>
              </a:rPr>
              <a:t>(Expert System)</a:t>
            </a:r>
            <a:r>
              <a:rPr lang="zh-CN" altLang="en-US" sz="1800" dirty="0">
                <a:solidFill>
                  <a:srgbClr val="000000"/>
                </a:solidFill>
              </a:rPr>
              <a:t>的组成部分，用于实现决策推理。知识库中的知识有很多种不同的形式，例如本体知识、关联性知识、规则库和案例知识等</a:t>
            </a:r>
            <a:endParaRPr lang="en-US" altLang="zh-CN" sz="1800" dirty="0">
              <a:solidFill>
                <a:srgbClr val="000000"/>
              </a:solidFill>
            </a:endParaRPr>
          </a:p>
          <a:p>
            <a:r>
              <a:rPr lang="zh-CN" altLang="en-US" sz="1800" dirty="0">
                <a:solidFill>
                  <a:srgbClr val="000000"/>
                </a:solidFill>
              </a:rPr>
              <a:t>链接数据</a:t>
            </a:r>
            <a:r>
              <a:rPr lang="en-US" altLang="zh-CN" sz="1800" dirty="0">
                <a:solidFill>
                  <a:srgbClr val="000000"/>
                </a:solidFill>
              </a:rPr>
              <a:t>(Linked Data)</a:t>
            </a:r>
            <a:r>
              <a:rPr lang="zh-CN" altLang="en-US" sz="1800" dirty="0">
                <a:solidFill>
                  <a:srgbClr val="000000"/>
                </a:solidFill>
              </a:rPr>
              <a:t>是由</a:t>
            </a:r>
            <a:r>
              <a:rPr lang="en-US" altLang="zh-CN" sz="1800" dirty="0">
                <a:solidFill>
                  <a:srgbClr val="000000"/>
                </a:solidFill>
              </a:rPr>
              <a:t>Tim Berners Lee </a:t>
            </a:r>
            <a:r>
              <a:rPr lang="zh-CN" altLang="en-US" sz="1800" dirty="0">
                <a:solidFill>
                  <a:srgbClr val="000000"/>
                </a:solidFill>
              </a:rPr>
              <a:t>于</a:t>
            </a:r>
            <a:r>
              <a:rPr lang="en-US" altLang="zh-CN" sz="1800" dirty="0">
                <a:solidFill>
                  <a:srgbClr val="000000"/>
                </a:solidFill>
              </a:rPr>
              <a:t>2006</a:t>
            </a:r>
            <a:r>
              <a:rPr lang="zh-CN" altLang="en-US" sz="1800" dirty="0">
                <a:solidFill>
                  <a:srgbClr val="000000"/>
                </a:solidFill>
              </a:rPr>
              <a:t>年提出，为了强调语义互联网的目的建立数据之间的链接，而非仅仅把结构化的数据发布到网上。链接数据最接近于知识图谱的</a:t>
            </a:r>
            <a:r>
              <a:rPr lang="zh-CN" altLang="en-US" sz="1800" dirty="0" smtClean="0">
                <a:solidFill>
                  <a:srgbClr val="000000"/>
                </a:solidFill>
              </a:rPr>
              <a:t>概念</a:t>
            </a:r>
            <a:endParaRPr lang="en-US" altLang="zh-CN" sz="1800" dirty="0" smtClean="0">
              <a:solidFill>
                <a:srgbClr val="000000"/>
              </a:solidFill>
            </a:endParaRPr>
          </a:p>
          <a:p>
            <a:r>
              <a:rPr lang="zh-CN" altLang="en-US" sz="1800" dirty="0">
                <a:solidFill>
                  <a:srgbClr val="000000"/>
                </a:solidFill>
              </a:rPr>
              <a:t>语义网络</a:t>
            </a:r>
            <a:r>
              <a:rPr lang="en-US" altLang="zh-CN" sz="1800" dirty="0">
                <a:solidFill>
                  <a:srgbClr val="000000"/>
                </a:solidFill>
              </a:rPr>
              <a:t>(Semantic Network) </a:t>
            </a:r>
            <a:r>
              <a:rPr lang="zh-CN" altLang="en-US" sz="1800" dirty="0">
                <a:solidFill>
                  <a:srgbClr val="000000"/>
                </a:solidFill>
              </a:rPr>
              <a:t>最早是</a:t>
            </a:r>
            <a:r>
              <a:rPr lang="en-US" altLang="zh-CN" sz="1800" dirty="0">
                <a:solidFill>
                  <a:srgbClr val="000000"/>
                </a:solidFill>
              </a:rPr>
              <a:t>1960</a:t>
            </a:r>
            <a:r>
              <a:rPr lang="zh-CN" altLang="en-US" sz="1800" dirty="0">
                <a:solidFill>
                  <a:srgbClr val="000000"/>
                </a:solidFill>
              </a:rPr>
              <a:t>年由认知科学家</a:t>
            </a:r>
            <a:r>
              <a:rPr lang="en-US" altLang="zh-CN" sz="1800" dirty="0">
                <a:solidFill>
                  <a:srgbClr val="000000"/>
                </a:solidFill>
              </a:rPr>
              <a:t>Allan M. Collins </a:t>
            </a:r>
            <a:r>
              <a:rPr lang="zh-CN" altLang="en-US" sz="1800" dirty="0">
                <a:solidFill>
                  <a:srgbClr val="000000"/>
                </a:solidFill>
              </a:rPr>
              <a:t>作为知识表示的一种方法提出。其中</a:t>
            </a:r>
            <a:r>
              <a:rPr lang="en-US" altLang="zh-CN" sz="1800" dirty="0">
                <a:solidFill>
                  <a:srgbClr val="000000"/>
                </a:solidFill>
              </a:rPr>
              <a:t>WordNet</a:t>
            </a:r>
            <a:r>
              <a:rPr lang="zh-CN" altLang="en-US" sz="1800" dirty="0">
                <a:solidFill>
                  <a:srgbClr val="000000"/>
                </a:solidFill>
              </a:rPr>
              <a:t>是最典型的语义网络。与知识图谱相比，早期的语义网络更加侧重描述概念及其之间的关系，而知识图谱更加强调数据或事物之间的链接</a:t>
            </a:r>
            <a:endParaRPr lang="en-US" altLang="zh-CN" sz="1800" dirty="0">
              <a:solidFill>
                <a:srgbClr val="000000"/>
              </a:solidFill>
            </a:endParaRPr>
          </a:p>
        </p:txBody>
      </p:sp>
    </p:spTree>
    <p:extLst>
      <p:ext uri="{BB962C8B-B14F-4D97-AF65-F5344CB8AC3E}">
        <p14:creationId xmlns:p14="http://schemas.microsoft.com/office/powerpoint/2010/main" val="8701725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知识图谱的存储</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588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按照存储方式的不同，知识图谱的存储可分为基于表结构的存储和基于图结构的存储</a:t>
            </a:r>
            <a:r>
              <a:rPr lang="zh-CN" altLang="en-US" sz="1800" dirty="0" smtClean="0">
                <a:solidFill>
                  <a:srgbClr val="000000"/>
                </a:solidFill>
              </a:rPr>
              <a:t>。</a:t>
            </a:r>
            <a:endParaRPr lang="en-US" altLang="zh-CN" sz="1800" dirty="0" smtClean="0">
              <a:solidFill>
                <a:srgbClr val="000000"/>
              </a:solidFill>
            </a:endParaRPr>
          </a:p>
          <a:p>
            <a:r>
              <a:rPr lang="zh-CN" altLang="en-US" sz="1800" dirty="0" smtClean="0">
                <a:solidFill>
                  <a:srgbClr val="000000"/>
                </a:solidFill>
              </a:rPr>
              <a:t>基于</a:t>
            </a:r>
            <a:r>
              <a:rPr lang="zh-CN" altLang="en-US" sz="1800" dirty="0">
                <a:solidFill>
                  <a:srgbClr val="000000"/>
                </a:solidFill>
              </a:rPr>
              <a:t>表结构的存储采用二维数据表的方式存储数据，例如三元组表、类型表以及</a:t>
            </a:r>
            <a:r>
              <a:rPr lang="zh-CN" altLang="en-US" sz="1800" dirty="0" smtClean="0">
                <a:solidFill>
                  <a:srgbClr val="000000"/>
                </a:solidFill>
              </a:rPr>
              <a:t>关系数据库</a:t>
            </a:r>
            <a:endParaRPr lang="en-US" altLang="zh-CN" sz="1800" dirty="0" smtClean="0">
              <a:solidFill>
                <a:srgbClr val="000000"/>
              </a:solidFill>
            </a:endParaRPr>
          </a:p>
          <a:p>
            <a:r>
              <a:rPr lang="zh-CN" altLang="en-US" sz="1800" dirty="0" smtClean="0">
                <a:solidFill>
                  <a:srgbClr val="000000"/>
                </a:solidFill>
              </a:rPr>
              <a:t>基于</a:t>
            </a:r>
            <a:r>
              <a:rPr lang="zh-CN" altLang="en-US" sz="1800" dirty="0">
                <a:solidFill>
                  <a:srgbClr val="000000"/>
                </a:solidFill>
              </a:rPr>
              <a:t>图结构的存储可以使用图数据库</a:t>
            </a:r>
            <a:endParaRPr lang="en-US" altLang="zh-CN" sz="1800" dirty="0">
              <a:solidFill>
                <a:srgbClr val="000000"/>
              </a:solidFill>
            </a:endParaRPr>
          </a:p>
        </p:txBody>
      </p:sp>
    </p:spTree>
    <p:extLst>
      <p:ext uri="{BB962C8B-B14F-4D97-AF65-F5344CB8AC3E}">
        <p14:creationId xmlns:p14="http://schemas.microsoft.com/office/powerpoint/2010/main" val="17913761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知识图谱挖掘与计算</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560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知识图谱的挖掘主要是基于图运算的理论，从海量结点中寻找权威节点（重要节点），与目标节点最近（路径最短）且最权威的节点</a:t>
            </a:r>
            <a:endParaRPr lang="en-US" altLang="zh-CN" sz="1800" dirty="0">
              <a:solidFill>
                <a:srgbClr val="000000"/>
              </a:solidFill>
            </a:endParaRPr>
          </a:p>
          <a:p>
            <a:r>
              <a:rPr lang="zh-CN" altLang="en-US" sz="1800" b="1" dirty="0">
                <a:solidFill>
                  <a:srgbClr val="000000"/>
                </a:solidFill>
              </a:rPr>
              <a:t>最短路径路径</a:t>
            </a:r>
            <a:r>
              <a:rPr lang="zh-CN" altLang="en-US" sz="1800" dirty="0">
                <a:solidFill>
                  <a:srgbClr val="000000"/>
                </a:solidFill>
              </a:rPr>
              <a:t>算法有</a:t>
            </a:r>
            <a:r>
              <a:rPr lang="en-US" altLang="zh-CN" sz="1800" dirty="0" err="1">
                <a:solidFill>
                  <a:srgbClr val="000000"/>
                </a:solidFill>
              </a:rPr>
              <a:t>Dijkstra</a:t>
            </a:r>
            <a:r>
              <a:rPr lang="zh-CN" altLang="en-US" sz="1800" dirty="0">
                <a:solidFill>
                  <a:srgbClr val="000000"/>
                </a:solidFill>
              </a:rPr>
              <a:t>算法和</a:t>
            </a:r>
            <a:r>
              <a:rPr lang="en-US" altLang="zh-CN" sz="1800" dirty="0" err="1">
                <a:solidFill>
                  <a:srgbClr val="000000"/>
                </a:solidFill>
              </a:rPr>
              <a:t>Floyed</a:t>
            </a:r>
            <a:r>
              <a:rPr lang="zh-CN" altLang="en-US" sz="1800" dirty="0">
                <a:solidFill>
                  <a:srgbClr val="000000"/>
                </a:solidFill>
              </a:rPr>
              <a:t>算法</a:t>
            </a:r>
            <a:endParaRPr lang="en-US" altLang="zh-CN" sz="1800" dirty="0">
              <a:solidFill>
                <a:srgbClr val="000000"/>
              </a:solidFill>
            </a:endParaRPr>
          </a:p>
          <a:p>
            <a:r>
              <a:rPr lang="en-US" altLang="zh-CN" sz="1800" dirty="0" err="1">
                <a:solidFill>
                  <a:srgbClr val="000000"/>
                </a:solidFill>
              </a:rPr>
              <a:t>Dijkstra</a:t>
            </a:r>
            <a:r>
              <a:rPr lang="zh-CN" altLang="zh-CN" sz="1800" dirty="0">
                <a:solidFill>
                  <a:srgbClr val="000000"/>
                </a:solidFill>
              </a:rPr>
              <a:t>算法步骤：</a:t>
            </a:r>
          </a:p>
          <a:p>
            <a:pPr lvl="1"/>
            <a:r>
              <a:rPr lang="zh-CN" altLang="zh-CN" sz="1400" dirty="0">
                <a:solidFill>
                  <a:srgbClr val="000000"/>
                </a:solidFill>
              </a:rPr>
              <a:t>初始时，</a:t>
            </a:r>
            <a:r>
              <a:rPr lang="en-US" altLang="zh-CN" sz="1400" dirty="0">
                <a:solidFill>
                  <a:srgbClr val="000000"/>
                </a:solidFill>
              </a:rPr>
              <a:t>S</a:t>
            </a:r>
            <a:r>
              <a:rPr lang="zh-CN" altLang="zh-CN" sz="1400" dirty="0">
                <a:solidFill>
                  <a:srgbClr val="000000"/>
                </a:solidFill>
              </a:rPr>
              <a:t>只包含原点</a:t>
            </a:r>
            <a:r>
              <a:rPr lang="en-US" altLang="zh-CN" sz="1400" dirty="0">
                <a:solidFill>
                  <a:srgbClr val="000000"/>
                </a:solidFill>
              </a:rPr>
              <a:t>v,</a:t>
            </a:r>
            <a:r>
              <a:rPr lang="zh-CN" altLang="zh-CN" sz="1400" dirty="0">
                <a:solidFill>
                  <a:srgbClr val="000000"/>
                </a:solidFill>
              </a:rPr>
              <a:t>距离为</a:t>
            </a:r>
            <a:r>
              <a:rPr lang="en-US" altLang="zh-CN" sz="1400" dirty="0">
                <a:solidFill>
                  <a:srgbClr val="000000"/>
                </a:solidFill>
              </a:rPr>
              <a:t>0</a:t>
            </a:r>
            <a:r>
              <a:rPr lang="zh-CN" altLang="zh-CN" sz="1400" dirty="0">
                <a:solidFill>
                  <a:srgbClr val="000000"/>
                </a:solidFill>
              </a:rPr>
              <a:t>。用</a:t>
            </a:r>
            <a:r>
              <a:rPr lang="en-US" altLang="zh-CN" sz="1400" dirty="0">
                <a:solidFill>
                  <a:srgbClr val="000000"/>
                </a:solidFill>
              </a:rPr>
              <a:t>U</a:t>
            </a:r>
            <a:r>
              <a:rPr lang="zh-CN" altLang="zh-CN" sz="1400" dirty="0">
                <a:solidFill>
                  <a:srgbClr val="000000"/>
                </a:solidFill>
              </a:rPr>
              <a:t>表示与</a:t>
            </a:r>
            <a:r>
              <a:rPr lang="en-US" altLang="zh-CN" sz="1400" dirty="0">
                <a:solidFill>
                  <a:srgbClr val="000000"/>
                </a:solidFill>
              </a:rPr>
              <a:t>S</a:t>
            </a:r>
            <a:r>
              <a:rPr lang="zh-CN" altLang="zh-CN" sz="1400" dirty="0">
                <a:solidFill>
                  <a:srgbClr val="000000"/>
                </a:solidFill>
              </a:rPr>
              <a:t>对立的顶点集合。</a:t>
            </a:r>
          </a:p>
          <a:p>
            <a:pPr lvl="1"/>
            <a:r>
              <a:rPr lang="zh-CN" altLang="zh-CN" sz="1400" dirty="0">
                <a:solidFill>
                  <a:srgbClr val="000000"/>
                </a:solidFill>
              </a:rPr>
              <a:t>从</a:t>
            </a:r>
            <a:r>
              <a:rPr lang="en-US" altLang="zh-CN" sz="1400" dirty="0">
                <a:solidFill>
                  <a:srgbClr val="000000"/>
                </a:solidFill>
              </a:rPr>
              <a:t>U</a:t>
            </a:r>
            <a:r>
              <a:rPr lang="zh-CN" altLang="zh-CN" sz="1400" dirty="0">
                <a:solidFill>
                  <a:srgbClr val="000000"/>
                </a:solidFill>
              </a:rPr>
              <a:t>中选取一个距离</a:t>
            </a:r>
            <a:r>
              <a:rPr lang="en-US" altLang="zh-CN" sz="1400" dirty="0">
                <a:solidFill>
                  <a:srgbClr val="000000"/>
                </a:solidFill>
              </a:rPr>
              <a:t>v</a:t>
            </a:r>
            <a:r>
              <a:rPr lang="zh-CN" altLang="zh-CN" sz="1400" dirty="0">
                <a:solidFill>
                  <a:srgbClr val="000000"/>
                </a:solidFill>
              </a:rPr>
              <a:t>最小的顶点</a:t>
            </a:r>
            <a:r>
              <a:rPr lang="en-US" altLang="zh-CN" sz="1400" dirty="0">
                <a:solidFill>
                  <a:srgbClr val="000000"/>
                </a:solidFill>
              </a:rPr>
              <a:t>k</a:t>
            </a:r>
            <a:r>
              <a:rPr lang="zh-CN" altLang="zh-CN" sz="1400" dirty="0">
                <a:solidFill>
                  <a:srgbClr val="000000"/>
                </a:solidFill>
              </a:rPr>
              <a:t>，把</a:t>
            </a:r>
            <a:r>
              <a:rPr lang="en-US" altLang="zh-CN" sz="1400" dirty="0">
                <a:solidFill>
                  <a:srgbClr val="000000"/>
                </a:solidFill>
              </a:rPr>
              <a:t>k</a:t>
            </a:r>
            <a:r>
              <a:rPr lang="zh-CN" altLang="zh-CN" sz="1400" dirty="0">
                <a:solidFill>
                  <a:srgbClr val="000000"/>
                </a:solidFill>
              </a:rPr>
              <a:t>加入</a:t>
            </a:r>
            <a:r>
              <a:rPr lang="en-US" altLang="zh-CN" sz="1400" dirty="0">
                <a:solidFill>
                  <a:srgbClr val="000000"/>
                </a:solidFill>
              </a:rPr>
              <a:t>S</a:t>
            </a:r>
            <a:r>
              <a:rPr lang="zh-CN" altLang="zh-CN" sz="1400" dirty="0">
                <a:solidFill>
                  <a:srgbClr val="000000"/>
                </a:solidFill>
              </a:rPr>
              <a:t>集合。</a:t>
            </a:r>
          </a:p>
          <a:p>
            <a:pPr lvl="1"/>
            <a:r>
              <a:rPr lang="zh-CN" altLang="zh-CN" sz="1400" dirty="0">
                <a:solidFill>
                  <a:srgbClr val="000000"/>
                </a:solidFill>
              </a:rPr>
              <a:t>以</a:t>
            </a:r>
            <a:r>
              <a:rPr lang="en-US" altLang="zh-CN" sz="1400" dirty="0">
                <a:solidFill>
                  <a:srgbClr val="000000"/>
                </a:solidFill>
              </a:rPr>
              <a:t>k</a:t>
            </a:r>
            <a:r>
              <a:rPr lang="zh-CN" altLang="zh-CN" sz="1400" dirty="0">
                <a:solidFill>
                  <a:srgbClr val="000000"/>
                </a:solidFill>
              </a:rPr>
              <a:t>为另一个原点，对</a:t>
            </a:r>
            <a:r>
              <a:rPr lang="en-US" altLang="zh-CN" sz="1400" dirty="0">
                <a:solidFill>
                  <a:srgbClr val="000000"/>
                </a:solidFill>
              </a:rPr>
              <a:t>U</a:t>
            </a:r>
            <a:r>
              <a:rPr lang="zh-CN" altLang="zh-CN" sz="1400" dirty="0">
                <a:solidFill>
                  <a:srgbClr val="000000"/>
                </a:solidFill>
              </a:rPr>
              <a:t>中每个顶点修改到原点的最短距离，若到</a:t>
            </a:r>
            <a:r>
              <a:rPr lang="en-US" altLang="zh-CN" sz="1400" dirty="0">
                <a:solidFill>
                  <a:srgbClr val="000000"/>
                </a:solidFill>
              </a:rPr>
              <a:t>k</a:t>
            </a:r>
            <a:r>
              <a:rPr lang="zh-CN" altLang="zh-CN" sz="1400" dirty="0">
                <a:solidFill>
                  <a:srgbClr val="000000"/>
                </a:solidFill>
              </a:rPr>
              <a:t>的距离小于到</a:t>
            </a:r>
            <a:r>
              <a:rPr lang="en-US" altLang="zh-CN" sz="1400" dirty="0">
                <a:solidFill>
                  <a:srgbClr val="000000"/>
                </a:solidFill>
              </a:rPr>
              <a:t>v</a:t>
            </a:r>
            <a:r>
              <a:rPr lang="zh-CN" altLang="zh-CN" sz="1400" dirty="0">
                <a:solidFill>
                  <a:srgbClr val="000000"/>
                </a:solidFill>
              </a:rPr>
              <a:t>的距离，则将原有的距离修改为更小的值。</a:t>
            </a:r>
          </a:p>
          <a:p>
            <a:pPr lvl="1"/>
            <a:r>
              <a:rPr lang="zh-CN" altLang="zh-CN" sz="1400" dirty="0">
                <a:solidFill>
                  <a:srgbClr val="000000"/>
                </a:solidFill>
              </a:rPr>
              <a:t>重复</a:t>
            </a:r>
            <a:r>
              <a:rPr lang="en-US" altLang="zh-CN" sz="1400" dirty="0">
                <a:solidFill>
                  <a:srgbClr val="000000"/>
                </a:solidFill>
              </a:rPr>
              <a:t>2</a:t>
            </a:r>
            <a:r>
              <a:rPr lang="zh-CN" altLang="zh-CN" sz="1400" dirty="0">
                <a:solidFill>
                  <a:srgbClr val="000000"/>
                </a:solidFill>
              </a:rPr>
              <a:t>、</a:t>
            </a:r>
            <a:r>
              <a:rPr lang="en-US" altLang="zh-CN" sz="1400" dirty="0">
                <a:solidFill>
                  <a:srgbClr val="000000"/>
                </a:solidFill>
              </a:rPr>
              <a:t>3</a:t>
            </a:r>
            <a:r>
              <a:rPr lang="zh-CN" altLang="zh-CN" sz="1400" dirty="0">
                <a:solidFill>
                  <a:srgbClr val="000000"/>
                </a:solidFill>
              </a:rPr>
              <a:t>步骤，直到所有顶点都加入</a:t>
            </a:r>
            <a:r>
              <a:rPr lang="en-US" altLang="zh-CN" sz="1400" dirty="0">
                <a:solidFill>
                  <a:srgbClr val="000000"/>
                </a:solidFill>
              </a:rPr>
              <a:t>S</a:t>
            </a:r>
            <a:r>
              <a:rPr lang="zh-CN" altLang="zh-CN" sz="1400" dirty="0" smtClean="0">
                <a:solidFill>
                  <a:srgbClr val="000000"/>
                </a:solidFill>
              </a:rPr>
              <a:t>集合</a:t>
            </a:r>
            <a:endParaRPr lang="en-US" altLang="zh-CN" sz="1400" dirty="0" smtClean="0">
              <a:solidFill>
                <a:srgbClr val="000000"/>
              </a:solidFill>
            </a:endParaRPr>
          </a:p>
        </p:txBody>
      </p:sp>
    </p:spTree>
    <p:extLst>
      <p:ext uri="{BB962C8B-B14F-4D97-AF65-F5344CB8AC3E}">
        <p14:creationId xmlns:p14="http://schemas.microsoft.com/office/powerpoint/2010/main" val="364508288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知识图谱挖掘与计算</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35155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smtClean="0">
                    <a:solidFill>
                      <a:srgbClr val="000000"/>
                    </a:solidFill>
                  </a:rPr>
                  <a:t>Floyd</a:t>
                </a:r>
                <a:r>
                  <a:rPr lang="zh-CN" altLang="zh-CN" sz="1800" dirty="0">
                    <a:solidFill>
                      <a:srgbClr val="000000"/>
                    </a:solidFill>
                  </a:rPr>
                  <a:t>是一种动态规划算法，用于求每对顶点之间的最短路径，其算法步骤如下：</a:t>
                </a:r>
              </a:p>
              <a:p>
                <a:pPr lvl="1"/>
                <a:r>
                  <a:rPr lang="zh-CN" altLang="zh-CN" sz="1400" dirty="0">
                    <a:solidFill>
                      <a:srgbClr val="000000"/>
                    </a:solidFill>
                  </a:rPr>
                  <a:t>初始化某一个图的邻接矩阵</a:t>
                </a:r>
                <a:r>
                  <a:rPr lang="en-US" altLang="zh-CN" sz="1400" dirty="0">
                    <a:solidFill>
                      <a:srgbClr val="000000"/>
                    </a:solidFill>
                  </a:rPr>
                  <a:t>D</a:t>
                </a:r>
                <a:r>
                  <a:rPr lang="zh-CN" altLang="zh-CN" sz="1400" dirty="0">
                    <a:solidFill>
                      <a:srgbClr val="000000"/>
                    </a:solidFill>
                  </a:rPr>
                  <a:t>，矩阵中每个元素为</a:t>
                </a:r>
                <a14:m>
                  <m:oMath xmlns:m="http://schemas.openxmlformats.org/officeDocument/2006/math">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𝑑</m:t>
                        </m:r>
                      </m:e>
                      <m:sub>
                        <m:r>
                          <a:rPr lang="en-US" altLang="zh-CN" sz="1400">
                            <a:solidFill>
                              <a:srgbClr val="000000"/>
                            </a:solidFill>
                            <a:latin typeface="Cambria Math" panose="02040503050406030204" pitchFamily="18" charset="0"/>
                          </a:rPr>
                          <m:t>𝑖𝑗</m:t>
                        </m:r>
                      </m:sub>
                      <m:sup>
                        <m:d>
                          <m:dPr>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0</m:t>
                            </m:r>
                          </m:e>
                        </m:d>
                      </m:sup>
                    </m:sSubSup>
                  </m:oMath>
                </a14:m>
                <a:r>
                  <a:rPr lang="zh-CN" altLang="zh-CN" sz="1400" dirty="0">
                    <a:solidFill>
                      <a:srgbClr val="000000"/>
                    </a:solidFill>
                  </a:rPr>
                  <a:t>有：</a:t>
                </a:r>
              </a:p>
              <a:p>
                <a:pPr marL="0" indent="0">
                  <a:buNone/>
                </a:pPr>
                <a14:m>
                  <m:oMathPara xmlns:m="http://schemas.openxmlformats.org/officeDocument/2006/math">
                    <m:oMathParaPr>
                      <m:jc m:val="centerGroup"/>
                    </m:oMathParaPr>
                    <m:oMath xmlns:m="http://schemas.openxmlformats.org/officeDocument/2006/math">
                      <m:sSubSup>
                        <m:sSubSupPr>
                          <m:ctrlPr>
                            <a:rPr lang="zh-CN" altLang="zh-CN" sz="1800" i="1" smtClean="0">
                              <a:solidFill>
                                <a:srgbClr val="000000"/>
                              </a:solidFill>
                              <a:latin typeface="Cambria Math"/>
                            </a:rPr>
                          </m:ctrlPr>
                        </m:sSubSupPr>
                        <m:e>
                          <m:r>
                            <a:rPr lang="en-US" altLang="zh-CN" sz="1800">
                              <a:solidFill>
                                <a:srgbClr val="000000"/>
                              </a:solidFill>
                              <a:latin typeface="Cambria Math" panose="02040503050406030204" pitchFamily="18" charset="0"/>
                            </a:rPr>
                            <m:t>𝑑</m:t>
                          </m:r>
                        </m:e>
                        <m:sub>
                          <m:r>
                            <a:rPr lang="en-US" altLang="zh-CN" sz="1800">
                              <a:solidFill>
                                <a:srgbClr val="000000"/>
                              </a:solidFill>
                              <a:latin typeface="Cambria Math" panose="02040503050406030204" pitchFamily="18" charset="0"/>
                            </a:rPr>
                            <m:t>𝑖𝑗</m:t>
                          </m:r>
                        </m:sub>
                        <m:sup>
                          <m:d>
                            <m:dPr>
                              <m:ctrlPr>
                                <a:rPr lang="zh-CN" altLang="zh-CN" sz="1800" i="1">
                                  <a:solidFill>
                                    <a:srgbClr val="000000"/>
                                  </a:solidFill>
                                  <a:latin typeface="Cambria Math"/>
                                </a:rPr>
                              </m:ctrlPr>
                            </m:dPr>
                            <m:e>
                              <m:r>
                                <a:rPr lang="en-US" altLang="zh-CN" sz="1800">
                                  <a:solidFill>
                                    <a:srgbClr val="000000"/>
                                  </a:solidFill>
                                  <a:latin typeface="Cambria Math" panose="02040503050406030204" pitchFamily="18" charset="0"/>
                                </a:rPr>
                                <m:t>0</m:t>
                              </m:r>
                            </m:e>
                          </m:d>
                        </m:sup>
                      </m:sSubSup>
                      <m:r>
                        <a:rPr lang="en-US" altLang="zh-CN" sz="1800">
                          <a:solidFill>
                            <a:srgbClr val="000000"/>
                          </a:solidFill>
                          <a:latin typeface="Cambria Math" panose="02040503050406030204" pitchFamily="18" charset="0"/>
                        </a:rPr>
                        <m:t>=</m:t>
                      </m:r>
                      <m:d>
                        <m:dPr>
                          <m:begChr m:val="{"/>
                          <m:endChr m:val=""/>
                          <m:ctrlPr>
                            <a:rPr lang="zh-CN" altLang="zh-CN" sz="1800" i="1">
                              <a:solidFill>
                                <a:srgbClr val="000000"/>
                              </a:solidFill>
                              <a:latin typeface="Cambria Math"/>
                            </a:rPr>
                          </m:ctrlPr>
                        </m:dPr>
                        <m:e>
                          <m:eqArr>
                            <m:eqArrPr>
                              <m:ctrlPr>
                                <a:rPr lang="zh-CN" altLang="zh-CN" sz="1800" i="1">
                                  <a:solidFill>
                                    <a:srgbClr val="000000"/>
                                  </a:solidFill>
                                  <a:latin typeface="Cambria Math"/>
                                </a:rPr>
                              </m:ctrlPr>
                            </m:eqArrPr>
                            <m:e>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𝑙</m:t>
                                  </m:r>
                                </m:e>
                                <m:sub>
                                  <m:r>
                                    <a:rPr lang="en-US" altLang="zh-CN" sz="1800">
                                      <a:solidFill>
                                        <a:srgbClr val="000000"/>
                                      </a:solidFill>
                                      <a:latin typeface="Cambria Math" panose="02040503050406030204" pitchFamily="18" charset="0"/>
                                    </a:rPr>
                                    <m:t>𝑖𝑗</m:t>
                                  </m:r>
                                </m:sub>
                              </m:sSub>
                              <m:r>
                                <a:rPr lang="zh-CN"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𝑖</m:t>
                              </m:r>
                              <m:r>
                                <a:rPr lang="zh-CN" altLang="zh-CN" sz="1800">
                                  <a:solidFill>
                                    <a:srgbClr val="000000"/>
                                  </a:solidFill>
                                  <a:latin typeface="Cambria Math" panose="02040503050406030204" pitchFamily="18" charset="0"/>
                                </a:rPr>
                                <m:t>和</m:t>
                              </m:r>
                              <m:r>
                                <a:rPr lang="en-US" altLang="zh-CN" sz="1800">
                                  <a:solidFill>
                                    <a:srgbClr val="000000"/>
                                  </a:solidFill>
                                  <a:latin typeface="Cambria Math" panose="02040503050406030204" pitchFamily="18" charset="0"/>
                                </a:rPr>
                                <m:t>𝑗</m:t>
                              </m:r>
                              <m:r>
                                <a:rPr lang="zh-CN" altLang="zh-CN" sz="1800">
                                  <a:solidFill>
                                    <a:srgbClr val="000000"/>
                                  </a:solidFill>
                                  <a:latin typeface="Cambria Math" panose="02040503050406030204" pitchFamily="18" charset="0"/>
                                </a:rPr>
                                <m:t>连通</m:t>
                              </m:r>
                            </m:e>
                            <m:e>
                              <m:r>
                                <a:rPr lang="en-US" altLang="zh-CN" sz="1800">
                                  <a:solidFill>
                                    <a:srgbClr val="000000"/>
                                  </a:solidFill>
                                  <a:latin typeface="Cambria Math" panose="02040503050406030204" pitchFamily="18" charset="0"/>
                                </a:rPr>
                                <m:t>0</m:t>
                              </m:r>
                              <m:r>
                                <a:rPr lang="zh-CN"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𝑗</m:t>
                              </m:r>
                            </m:e>
                            <m:e>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𝑖</m:t>
                              </m:r>
                              <m:r>
                                <a:rPr lang="zh-CN" altLang="zh-CN" sz="1800">
                                  <a:solidFill>
                                    <a:srgbClr val="000000"/>
                                  </a:solidFill>
                                  <a:latin typeface="Cambria Math" panose="02040503050406030204" pitchFamily="18" charset="0"/>
                                </a:rPr>
                                <m:t>和</m:t>
                              </m:r>
                              <m:r>
                                <a:rPr lang="en-US" altLang="zh-CN" sz="1800">
                                  <a:solidFill>
                                    <a:srgbClr val="000000"/>
                                  </a:solidFill>
                                  <a:latin typeface="Cambria Math" panose="02040503050406030204" pitchFamily="18" charset="0"/>
                                </a:rPr>
                                <m:t>𝑗</m:t>
                              </m:r>
                              <m:r>
                                <a:rPr lang="zh-CN" altLang="zh-CN" sz="1800">
                                  <a:solidFill>
                                    <a:srgbClr val="000000"/>
                                  </a:solidFill>
                                  <a:latin typeface="Cambria Math" panose="02040503050406030204" pitchFamily="18" charset="0"/>
                                </a:rPr>
                                <m:t>不连通</m:t>
                              </m:r>
                            </m:e>
                          </m:eqArr>
                        </m:e>
                      </m:d>
                    </m:oMath>
                  </m:oMathPara>
                </a14:m>
                <a:endParaRPr lang="zh-CN" altLang="zh-CN" sz="1800" dirty="0">
                  <a:solidFill>
                    <a:srgbClr val="000000"/>
                  </a:solidFill>
                </a:endParaRPr>
              </a:p>
              <a:p>
                <a:pPr lvl="1"/>
                <a:r>
                  <a:rPr lang="zh-CN" altLang="zh-CN" sz="1400" dirty="0">
                    <a:solidFill>
                      <a:srgbClr val="000000"/>
                    </a:solidFill>
                  </a:rPr>
                  <a:t>在原路径中增加一个新节点，如果产生的新路径比原路径短，则将原路径值修改为更小值，这样会依次产生多个矩阵，</a:t>
                </a:r>
                <a14:m>
                  <m:oMath xmlns:m="http://schemas.openxmlformats.org/officeDocument/2006/math">
                    <m:sSup>
                      <m:sSupPr>
                        <m:ctrlPr>
                          <a:rPr lang="zh-CN" altLang="zh-CN" sz="1400" i="1">
                            <a:solidFill>
                              <a:srgbClr val="000000"/>
                            </a:solidFill>
                            <a:latin typeface="Cambria Math"/>
                          </a:rPr>
                        </m:ctrlPr>
                      </m:sSupPr>
                      <m:e>
                        <m:r>
                          <a:rPr lang="en-US" altLang="zh-CN" sz="1400">
                            <a:solidFill>
                              <a:srgbClr val="000000"/>
                            </a:solidFill>
                            <a:latin typeface="Cambria Math" panose="02040503050406030204" pitchFamily="18" charset="0"/>
                          </a:rPr>
                          <m:t>𝐷</m:t>
                        </m:r>
                      </m:e>
                      <m:sup>
                        <m:d>
                          <m:dPr>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1</m:t>
                            </m:r>
                          </m:e>
                        </m:d>
                      </m:sup>
                    </m:sSup>
                  </m:oMath>
                </a14:m>
                <a:r>
                  <a:rPr lang="zh-CN" altLang="zh-CN" sz="1400" dirty="0">
                    <a:solidFill>
                      <a:srgbClr val="000000"/>
                    </a:solidFill>
                  </a:rPr>
                  <a:t>，</a:t>
                </a:r>
                <a14:m>
                  <m:oMath xmlns:m="http://schemas.openxmlformats.org/officeDocument/2006/math">
                    <m:sSup>
                      <m:sSupPr>
                        <m:ctrlPr>
                          <a:rPr lang="zh-CN" altLang="zh-CN" sz="1400" i="1">
                            <a:solidFill>
                              <a:srgbClr val="000000"/>
                            </a:solidFill>
                            <a:latin typeface="Cambria Math"/>
                          </a:rPr>
                        </m:ctrlPr>
                      </m:sSupPr>
                      <m:e>
                        <m:r>
                          <a:rPr lang="en-US" altLang="zh-CN" sz="1400">
                            <a:solidFill>
                              <a:srgbClr val="000000"/>
                            </a:solidFill>
                            <a:latin typeface="Cambria Math" panose="02040503050406030204" pitchFamily="18" charset="0"/>
                          </a:rPr>
                          <m:t>𝐷</m:t>
                        </m:r>
                      </m:e>
                      <m:sup>
                        <m:d>
                          <m:dPr>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2</m:t>
                            </m:r>
                          </m:e>
                        </m:d>
                      </m:sup>
                    </m:sSup>
                    <m:r>
                      <a:rPr lang="zh-CN" altLang="zh-CN" sz="1400">
                        <a:solidFill>
                          <a:srgbClr val="000000"/>
                        </a:solidFill>
                        <a:latin typeface="Cambria Math" panose="02040503050406030204" pitchFamily="18" charset="0"/>
                      </a:rPr>
                      <m:t>，</m:t>
                    </m:r>
                    <m:r>
                      <a:rPr lang="zh-CN" altLang="zh-CN" sz="1400">
                        <a:solidFill>
                          <a:srgbClr val="000000"/>
                        </a:solidFill>
                        <a:latin typeface="Cambria Math" panose="02040503050406030204" pitchFamily="18" charset="0"/>
                      </a:rPr>
                      <m:t>…</m:t>
                    </m:r>
                    <m:r>
                      <a:rPr lang="zh-CN" altLang="zh-CN" sz="1400">
                        <a:solidFill>
                          <a:srgbClr val="000000"/>
                        </a:solidFill>
                        <a:latin typeface="Cambria Math" panose="02040503050406030204" pitchFamily="18" charset="0"/>
                      </a:rPr>
                      <m:t>，</m:t>
                    </m:r>
                    <m:sSup>
                      <m:sSupPr>
                        <m:ctrlPr>
                          <a:rPr lang="zh-CN" altLang="zh-CN" sz="1400" i="1">
                            <a:solidFill>
                              <a:srgbClr val="000000"/>
                            </a:solidFill>
                            <a:latin typeface="Cambria Math"/>
                          </a:rPr>
                        </m:ctrlPr>
                      </m:sSupPr>
                      <m:e>
                        <m:r>
                          <a:rPr lang="en-US" altLang="zh-CN" sz="1400">
                            <a:solidFill>
                              <a:srgbClr val="000000"/>
                            </a:solidFill>
                            <a:latin typeface="Cambria Math" panose="02040503050406030204" pitchFamily="18" charset="0"/>
                          </a:rPr>
                          <m:t>𝐷</m:t>
                        </m:r>
                      </m:e>
                      <m:sup>
                        <m:d>
                          <m:dPr>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𝑛</m:t>
                            </m:r>
                          </m:e>
                        </m:d>
                      </m:sup>
                    </m:sSup>
                  </m:oMath>
                </a14:m>
                <a:r>
                  <a:rPr lang="zh-CN" altLang="zh-CN" sz="1400" dirty="0">
                    <a:solidFill>
                      <a:srgbClr val="000000"/>
                    </a:solidFill>
                  </a:rPr>
                  <a:t>，对第</a:t>
                </a:r>
                <a14:m>
                  <m:oMath xmlns:m="http://schemas.openxmlformats.org/officeDocument/2006/math">
                    <m:r>
                      <a:rPr lang="en-US" altLang="zh-CN" sz="1400">
                        <a:solidFill>
                          <a:srgbClr val="000000"/>
                        </a:solidFill>
                        <a:latin typeface="Cambria Math" panose="02040503050406030204" pitchFamily="18" charset="0"/>
                      </a:rPr>
                      <m:t>𝑘</m:t>
                    </m:r>
                  </m:oMath>
                </a14:m>
                <a:r>
                  <a:rPr lang="zh-CN" altLang="zh-CN" sz="1400" dirty="0">
                    <a:solidFill>
                      <a:srgbClr val="000000"/>
                    </a:solidFill>
                  </a:rPr>
                  <a:t>个矩阵</a:t>
                </a:r>
                <a14:m>
                  <m:oMath xmlns:m="http://schemas.openxmlformats.org/officeDocument/2006/math">
                    <m:sSup>
                      <m:sSupPr>
                        <m:ctrlPr>
                          <a:rPr lang="zh-CN" altLang="zh-CN" sz="1400" i="1">
                            <a:solidFill>
                              <a:srgbClr val="000000"/>
                            </a:solidFill>
                            <a:latin typeface="Cambria Math"/>
                          </a:rPr>
                        </m:ctrlPr>
                      </m:sSupPr>
                      <m:e>
                        <m:r>
                          <a:rPr lang="en-US" altLang="zh-CN" sz="1400">
                            <a:solidFill>
                              <a:srgbClr val="000000"/>
                            </a:solidFill>
                            <a:latin typeface="Cambria Math" panose="02040503050406030204" pitchFamily="18" charset="0"/>
                          </a:rPr>
                          <m:t>𝐷</m:t>
                        </m:r>
                      </m:e>
                      <m:sup>
                        <m:d>
                          <m:dPr>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𝑘</m:t>
                            </m:r>
                          </m:e>
                        </m:d>
                      </m:sup>
                    </m:sSup>
                    <m:r>
                      <a:rPr lang="en-US" altLang="zh-CN" sz="1400">
                        <a:solidFill>
                          <a:srgbClr val="000000"/>
                        </a:solidFill>
                        <a:latin typeface="Cambria Math" panose="02040503050406030204" pitchFamily="18" charset="0"/>
                      </a:rPr>
                      <m:t>=</m:t>
                    </m:r>
                    <m:d>
                      <m:dPr>
                        <m:begChr m:val="{"/>
                        <m:endChr m:val="}"/>
                        <m:ctrlPr>
                          <a:rPr lang="zh-CN" altLang="zh-CN" sz="1400" i="1">
                            <a:solidFill>
                              <a:srgbClr val="000000"/>
                            </a:solidFill>
                            <a:latin typeface="Cambria Math"/>
                          </a:rPr>
                        </m:ctrlPr>
                      </m:dPr>
                      <m:e>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𝑑</m:t>
                            </m:r>
                          </m:e>
                          <m:sub>
                            <m:r>
                              <a:rPr lang="en-US" altLang="zh-CN" sz="1400">
                                <a:solidFill>
                                  <a:srgbClr val="000000"/>
                                </a:solidFill>
                                <a:latin typeface="Cambria Math" panose="02040503050406030204" pitchFamily="18" charset="0"/>
                              </a:rPr>
                              <m:t>𝑖𝑗</m:t>
                            </m:r>
                          </m:sub>
                          <m:sup>
                            <m:d>
                              <m:dPr>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𝑘</m:t>
                                </m:r>
                              </m:e>
                            </m:d>
                          </m:sup>
                        </m:sSubSup>
                      </m:e>
                    </m:d>
                  </m:oMath>
                </a14:m>
                <a:endParaRPr lang="zh-CN" altLang="zh-CN" sz="1400" dirty="0">
                  <a:solidFill>
                    <a:srgbClr val="000000"/>
                  </a:solidFill>
                </a:endParaRPr>
              </a:p>
              <a:p>
                <a:pPr marL="0" indent="0">
                  <a:buNone/>
                </a:pPr>
                <a14:m>
                  <m:oMathPara xmlns:m="http://schemas.openxmlformats.org/officeDocument/2006/math">
                    <m:oMathParaPr>
                      <m:jc m:val="centerGroup"/>
                    </m:oMathParaPr>
                    <m:oMath xmlns:m="http://schemas.openxmlformats.org/officeDocument/2006/math">
                      <m:sSubSup>
                        <m:sSubSupPr>
                          <m:ctrlPr>
                            <a:rPr lang="zh-CN" altLang="zh-CN" sz="1800" i="1">
                              <a:solidFill>
                                <a:srgbClr val="000000"/>
                              </a:solidFill>
                              <a:latin typeface="Cambria Math"/>
                            </a:rPr>
                          </m:ctrlPr>
                        </m:sSubSupPr>
                        <m:e>
                          <m:r>
                            <a:rPr lang="en-US" altLang="zh-CN" sz="1800">
                              <a:solidFill>
                                <a:srgbClr val="000000"/>
                              </a:solidFill>
                              <a:latin typeface="Cambria Math" panose="02040503050406030204" pitchFamily="18" charset="0"/>
                            </a:rPr>
                            <m:t>𝑑</m:t>
                          </m:r>
                        </m:e>
                        <m:sub>
                          <m:r>
                            <a:rPr lang="en-US" altLang="zh-CN" sz="1800">
                              <a:solidFill>
                                <a:srgbClr val="000000"/>
                              </a:solidFill>
                              <a:latin typeface="Cambria Math" panose="02040503050406030204" pitchFamily="18" charset="0"/>
                            </a:rPr>
                            <m:t>𝑖𝑗</m:t>
                          </m:r>
                        </m:sub>
                        <m:sup>
                          <m:d>
                            <m:dPr>
                              <m:ctrlPr>
                                <a:rPr lang="zh-CN" altLang="zh-CN" sz="1800" i="1">
                                  <a:solidFill>
                                    <a:srgbClr val="000000"/>
                                  </a:solidFill>
                                  <a:latin typeface="Cambria Math"/>
                                </a:rPr>
                              </m:ctrlPr>
                            </m:dPr>
                            <m:e>
                              <m:r>
                                <a:rPr lang="en-US" altLang="zh-CN" sz="1800">
                                  <a:solidFill>
                                    <a:srgbClr val="000000"/>
                                  </a:solidFill>
                                  <a:latin typeface="Cambria Math" panose="02040503050406030204" pitchFamily="18" charset="0"/>
                                </a:rPr>
                                <m:t>𝑘</m:t>
                              </m:r>
                            </m:e>
                          </m:d>
                        </m:sup>
                      </m:sSubSup>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𝑚𝑖𝑛</m:t>
                      </m:r>
                      <m:d>
                        <m:dPr>
                          <m:begChr m:val="{"/>
                          <m:endChr m:val="}"/>
                          <m:ctrlPr>
                            <a:rPr lang="zh-CN" altLang="zh-CN" sz="1800" i="1">
                              <a:solidFill>
                                <a:srgbClr val="000000"/>
                              </a:solidFill>
                              <a:latin typeface="Cambria Math"/>
                            </a:rPr>
                          </m:ctrlPr>
                        </m:dPr>
                        <m:e>
                          <m:sSubSup>
                            <m:sSubSupPr>
                              <m:ctrlPr>
                                <a:rPr lang="zh-CN" altLang="zh-CN" sz="1800" i="1">
                                  <a:solidFill>
                                    <a:srgbClr val="000000"/>
                                  </a:solidFill>
                                  <a:latin typeface="Cambria Math"/>
                                </a:rPr>
                              </m:ctrlPr>
                            </m:sSubSupPr>
                            <m:e>
                              <m:r>
                                <a:rPr lang="en-US" altLang="zh-CN" sz="1800">
                                  <a:solidFill>
                                    <a:srgbClr val="000000"/>
                                  </a:solidFill>
                                  <a:latin typeface="Cambria Math" panose="02040503050406030204" pitchFamily="18" charset="0"/>
                                </a:rPr>
                                <m:t>𝑑</m:t>
                              </m:r>
                            </m:e>
                            <m:sub>
                              <m:r>
                                <a:rPr lang="en-US" altLang="zh-CN" sz="1800">
                                  <a:solidFill>
                                    <a:srgbClr val="000000"/>
                                  </a:solidFill>
                                  <a:latin typeface="Cambria Math" panose="02040503050406030204" pitchFamily="18" charset="0"/>
                                </a:rPr>
                                <m:t>𝑖𝑗</m:t>
                              </m:r>
                            </m:sub>
                            <m:sup>
                              <m:d>
                                <m:dPr>
                                  <m:ctrlPr>
                                    <a:rPr lang="zh-CN" altLang="zh-CN" sz="1800" i="1">
                                      <a:solidFill>
                                        <a:srgbClr val="000000"/>
                                      </a:solidFill>
                                      <a:latin typeface="Cambria Math"/>
                                    </a:rPr>
                                  </m:ctrlPr>
                                </m:dPr>
                                <m:e>
                                  <m:r>
                                    <a:rPr lang="en-US" altLang="zh-CN" sz="1800">
                                      <a:solidFill>
                                        <a:srgbClr val="000000"/>
                                      </a:solidFill>
                                      <a:latin typeface="Cambria Math" panose="02040503050406030204" pitchFamily="18" charset="0"/>
                                    </a:rPr>
                                    <m:t>𝑘</m:t>
                                  </m:r>
                                  <m:r>
                                    <a:rPr lang="en-US" altLang="zh-CN" sz="1800">
                                      <a:solidFill>
                                        <a:srgbClr val="000000"/>
                                      </a:solidFill>
                                      <a:latin typeface="Cambria Math" panose="02040503050406030204" pitchFamily="18" charset="0"/>
                                    </a:rPr>
                                    <m:t>−1</m:t>
                                  </m:r>
                                </m:e>
                              </m:d>
                            </m:sup>
                          </m:sSubSup>
                          <m:r>
                            <a:rPr lang="zh-CN" altLang="zh-CN" sz="1800">
                              <a:solidFill>
                                <a:srgbClr val="000000"/>
                              </a:solidFill>
                              <a:latin typeface="Cambria Math" panose="02040503050406030204" pitchFamily="18" charset="0"/>
                            </a:rPr>
                            <m:t>，</m:t>
                          </m:r>
                          <m:sSubSup>
                            <m:sSubSupPr>
                              <m:ctrlPr>
                                <a:rPr lang="zh-CN" altLang="zh-CN" sz="1800" i="1">
                                  <a:solidFill>
                                    <a:srgbClr val="000000"/>
                                  </a:solidFill>
                                  <a:latin typeface="Cambria Math"/>
                                </a:rPr>
                              </m:ctrlPr>
                            </m:sSubSupPr>
                            <m:e>
                              <m:r>
                                <a:rPr lang="en-US" altLang="zh-CN" sz="1800">
                                  <a:solidFill>
                                    <a:srgbClr val="000000"/>
                                  </a:solidFill>
                                  <a:latin typeface="Cambria Math" panose="02040503050406030204" pitchFamily="18" charset="0"/>
                                </a:rPr>
                                <m:t>𝑑</m:t>
                              </m:r>
                            </m:e>
                            <m:sub>
                              <m:r>
                                <a:rPr lang="en-US" altLang="zh-CN" sz="1800">
                                  <a:solidFill>
                                    <a:srgbClr val="000000"/>
                                  </a:solidFill>
                                  <a:latin typeface="Cambria Math" panose="02040503050406030204" pitchFamily="18" charset="0"/>
                                </a:rPr>
                                <m:t>𝑖𝑘</m:t>
                              </m:r>
                            </m:sub>
                            <m:sup>
                              <m:d>
                                <m:dPr>
                                  <m:ctrlPr>
                                    <a:rPr lang="zh-CN" altLang="zh-CN" sz="1800" i="1">
                                      <a:solidFill>
                                        <a:srgbClr val="000000"/>
                                      </a:solidFill>
                                      <a:latin typeface="Cambria Math"/>
                                    </a:rPr>
                                  </m:ctrlPr>
                                </m:dPr>
                                <m:e>
                                  <m:r>
                                    <a:rPr lang="en-US" altLang="zh-CN" sz="1800">
                                      <a:solidFill>
                                        <a:srgbClr val="000000"/>
                                      </a:solidFill>
                                      <a:latin typeface="Cambria Math" panose="02040503050406030204" pitchFamily="18" charset="0"/>
                                    </a:rPr>
                                    <m:t>𝑘</m:t>
                                  </m:r>
                                  <m:r>
                                    <a:rPr lang="en-US" altLang="zh-CN" sz="1800">
                                      <a:solidFill>
                                        <a:srgbClr val="000000"/>
                                      </a:solidFill>
                                      <a:latin typeface="Cambria Math" panose="02040503050406030204" pitchFamily="18" charset="0"/>
                                    </a:rPr>
                                    <m:t>−1</m:t>
                                  </m:r>
                                </m:e>
                              </m:d>
                            </m:sup>
                          </m:sSubSup>
                          <m:r>
                            <a:rPr lang="en-US" altLang="zh-CN" sz="1800">
                              <a:solidFill>
                                <a:srgbClr val="000000"/>
                              </a:solidFill>
                              <a:latin typeface="Cambria Math" panose="02040503050406030204" pitchFamily="18" charset="0"/>
                            </a:rPr>
                            <m:t>+</m:t>
                          </m:r>
                          <m:sSubSup>
                            <m:sSubSupPr>
                              <m:ctrlPr>
                                <a:rPr lang="zh-CN" altLang="zh-CN" sz="1800" i="1">
                                  <a:solidFill>
                                    <a:srgbClr val="000000"/>
                                  </a:solidFill>
                                  <a:latin typeface="Cambria Math"/>
                                </a:rPr>
                              </m:ctrlPr>
                            </m:sSubSupPr>
                            <m:e>
                              <m:r>
                                <a:rPr lang="en-US" altLang="zh-CN" sz="1800">
                                  <a:solidFill>
                                    <a:srgbClr val="000000"/>
                                  </a:solidFill>
                                  <a:latin typeface="Cambria Math" panose="02040503050406030204" pitchFamily="18" charset="0"/>
                                </a:rPr>
                                <m:t>𝑑</m:t>
                              </m:r>
                            </m:e>
                            <m:sub>
                              <m:r>
                                <a:rPr lang="en-US" altLang="zh-CN" sz="1800">
                                  <a:solidFill>
                                    <a:srgbClr val="000000"/>
                                  </a:solidFill>
                                  <a:latin typeface="Cambria Math" panose="02040503050406030204" pitchFamily="18" charset="0"/>
                                </a:rPr>
                                <m:t>𝑘𝑗</m:t>
                              </m:r>
                            </m:sub>
                            <m:sup>
                              <m:d>
                                <m:dPr>
                                  <m:ctrlPr>
                                    <a:rPr lang="zh-CN" altLang="zh-CN" sz="1800" i="1">
                                      <a:solidFill>
                                        <a:srgbClr val="000000"/>
                                      </a:solidFill>
                                      <a:latin typeface="Cambria Math"/>
                                    </a:rPr>
                                  </m:ctrlPr>
                                </m:dPr>
                                <m:e>
                                  <m:r>
                                    <a:rPr lang="en-US" altLang="zh-CN" sz="1800">
                                      <a:solidFill>
                                        <a:srgbClr val="000000"/>
                                      </a:solidFill>
                                      <a:latin typeface="Cambria Math" panose="02040503050406030204" pitchFamily="18" charset="0"/>
                                    </a:rPr>
                                    <m:t>𝑘</m:t>
                                  </m:r>
                                  <m:r>
                                    <a:rPr lang="en-US" altLang="zh-CN" sz="1800">
                                      <a:solidFill>
                                        <a:srgbClr val="000000"/>
                                      </a:solidFill>
                                      <a:latin typeface="Cambria Math" panose="02040503050406030204" pitchFamily="18" charset="0"/>
                                    </a:rPr>
                                    <m:t>−1</m:t>
                                  </m:r>
                                </m:e>
                              </m:d>
                            </m:sup>
                          </m:sSubSup>
                        </m:e>
                      </m:d>
                    </m:oMath>
                  </m:oMathPara>
                </a14:m>
                <a:endParaRPr lang="zh-CN" altLang="zh-CN" sz="1800" dirty="0">
                  <a:solidFill>
                    <a:srgbClr val="000000"/>
                  </a:solidFill>
                </a:endParaRPr>
              </a:p>
              <a:p>
                <a:pPr marL="0" indent="0">
                  <a:buNone/>
                </a:pPr>
                <a:r>
                  <a:rPr lang="en-US" altLang="zh-CN" sz="1800" dirty="0" smtClean="0">
                    <a:solidFill>
                      <a:srgbClr val="000000"/>
                    </a:solidFill>
                  </a:rPr>
                  <a:t>		</a:t>
                </a:r>
                <a14:m>
                  <m:oMath xmlns:m="http://schemas.openxmlformats.org/officeDocument/2006/math">
                    <m:r>
                      <a:rPr lang="en-US" altLang="zh-CN" sz="1400">
                        <a:solidFill>
                          <a:srgbClr val="000000"/>
                        </a:solidFill>
                        <a:latin typeface="Cambria Math" panose="02040503050406030204" pitchFamily="18" charset="0"/>
                      </a:rPr>
                      <m:t>𝑘</m:t>
                    </m:r>
                  </m:oMath>
                </a14:m>
                <a:r>
                  <a:rPr lang="zh-CN" altLang="zh-CN" sz="1400" dirty="0">
                    <a:solidFill>
                      <a:srgbClr val="000000"/>
                    </a:solidFill>
                  </a:rPr>
                  <a:t>从</a:t>
                </a:r>
                <a:r>
                  <a:rPr lang="en-US" altLang="zh-CN" sz="1400" dirty="0">
                    <a:solidFill>
                      <a:srgbClr val="000000"/>
                    </a:solidFill>
                  </a:rPr>
                  <a:t>1</a:t>
                </a:r>
                <a:r>
                  <a:rPr lang="zh-CN" altLang="zh-CN" sz="1400" dirty="0">
                    <a:solidFill>
                      <a:srgbClr val="000000"/>
                    </a:solidFill>
                  </a:rPr>
                  <a:t>开始进行循环，</a:t>
                </a:r>
                <a14:m>
                  <m:oMath xmlns:m="http://schemas.openxmlformats.org/officeDocument/2006/math">
                    <m:r>
                      <a:rPr lang="en-US" altLang="zh-CN" sz="1400">
                        <a:solidFill>
                          <a:srgbClr val="000000"/>
                        </a:solidFill>
                        <a:latin typeface="Cambria Math" panose="02040503050406030204" pitchFamily="18" charset="0"/>
                      </a:rPr>
                      <m:t>𝑖</m:t>
                    </m:r>
                    <m:r>
                      <a:rPr lang="zh-CN"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𝑗</m:t>
                    </m:r>
                  </m:oMath>
                </a14:m>
                <a:r>
                  <a:rPr lang="zh-CN" altLang="zh-CN" sz="1400" dirty="0">
                    <a:solidFill>
                      <a:srgbClr val="000000"/>
                    </a:solidFill>
                  </a:rPr>
                  <a:t>分别从</a:t>
                </a:r>
                <a:r>
                  <a:rPr lang="en-US" altLang="zh-CN" sz="1400" dirty="0">
                    <a:solidFill>
                      <a:srgbClr val="000000"/>
                    </a:solidFill>
                  </a:rPr>
                  <a:t>1</a:t>
                </a:r>
                <a:r>
                  <a:rPr lang="zh-CN" altLang="zh-CN" sz="1400" dirty="0">
                    <a:solidFill>
                      <a:srgbClr val="000000"/>
                    </a:solidFill>
                  </a:rPr>
                  <a:t>到</a:t>
                </a:r>
                <a14:m>
                  <m:oMath xmlns:m="http://schemas.openxmlformats.org/officeDocument/2006/math">
                    <m:r>
                      <a:rPr lang="en-US" altLang="zh-CN" sz="1400">
                        <a:solidFill>
                          <a:srgbClr val="000000"/>
                        </a:solidFill>
                        <a:latin typeface="Cambria Math" panose="02040503050406030204" pitchFamily="18" charset="0"/>
                      </a:rPr>
                      <m:t>𝑛</m:t>
                    </m:r>
                  </m:oMath>
                </a14:m>
                <a:r>
                  <a:rPr lang="zh-CN" altLang="zh-CN" sz="1400" dirty="0">
                    <a:solidFill>
                      <a:srgbClr val="000000"/>
                    </a:solidFill>
                  </a:rPr>
                  <a:t>开始遍历，直到</a:t>
                </a:r>
                <a14:m>
                  <m:oMath xmlns:m="http://schemas.openxmlformats.org/officeDocument/2006/math">
                    <m:r>
                      <a:rPr lang="en-US" altLang="zh-CN" sz="1400">
                        <a:solidFill>
                          <a:srgbClr val="000000"/>
                        </a:solidFill>
                        <a:latin typeface="Cambria Math" panose="02040503050406030204" pitchFamily="18" charset="0"/>
                      </a:rPr>
                      <m:t>𝑘</m:t>
                    </m:r>
                  </m:oMath>
                </a14:m>
                <a:r>
                  <a:rPr lang="zh-CN" altLang="zh-CN" sz="1400" dirty="0">
                    <a:solidFill>
                      <a:srgbClr val="000000"/>
                    </a:solidFill>
                  </a:rPr>
                  <a:t>等于</a:t>
                </a:r>
                <a14:m>
                  <m:oMath xmlns:m="http://schemas.openxmlformats.org/officeDocument/2006/math">
                    <m:r>
                      <a:rPr lang="en-US" altLang="zh-CN" sz="1400">
                        <a:solidFill>
                          <a:srgbClr val="000000"/>
                        </a:solidFill>
                        <a:latin typeface="Cambria Math" panose="02040503050406030204" pitchFamily="18" charset="0"/>
                      </a:rPr>
                      <m:t>𝑛</m:t>
                    </m:r>
                  </m:oMath>
                </a14:m>
                <a:r>
                  <a:rPr lang="zh-CN" altLang="zh-CN" sz="1400" dirty="0">
                    <a:solidFill>
                      <a:srgbClr val="000000"/>
                    </a:solidFill>
                  </a:rPr>
                  <a:t>结束</a:t>
                </a:r>
                <a:endParaRPr lang="en-US" altLang="zh-CN" sz="14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351559"/>
              </a:xfrm>
              <a:prstGeom prst="rect">
                <a:avLst/>
              </a:prstGeom>
              <a:blipFill rotWithShape="1">
                <a:blip r:embed="rId2"/>
                <a:stretch>
                  <a:fillRect l="-530" t="-1455" b="-72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extLst>
      <p:ext uri="{BB962C8B-B14F-4D97-AF65-F5344CB8AC3E}">
        <p14:creationId xmlns:p14="http://schemas.microsoft.com/office/powerpoint/2010/main" val="11643588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069465"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文本特征提取及表示</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文本的特征表示是文本分析的基本问题，将文本中抽取出的特征词进行向量化表示，将非结构化的文本转化为结构化的计算机可以识别处理的信息，然后才可以建立文本的数学模型，从而实现对文本的计算、识别、分类等操作。通常采用向量空间模型</a:t>
            </a:r>
            <a:r>
              <a:rPr lang="en-US" altLang="zh-CN" sz="1800" dirty="0">
                <a:solidFill>
                  <a:srgbClr val="000000"/>
                </a:solidFill>
              </a:rPr>
              <a:t>(</a:t>
            </a:r>
            <a:r>
              <a:rPr lang="en-US" altLang="zh-CN" sz="1800" dirty="0" smtClean="0">
                <a:solidFill>
                  <a:srgbClr val="000000"/>
                </a:solidFill>
              </a:rPr>
              <a:t>Vector </a:t>
            </a:r>
            <a:r>
              <a:rPr lang="en-US" altLang="zh-CN" sz="1800" dirty="0">
                <a:solidFill>
                  <a:srgbClr val="000000"/>
                </a:solidFill>
              </a:rPr>
              <a:t>Space Model, VSM)</a:t>
            </a:r>
            <a:r>
              <a:rPr lang="zh-CN" altLang="en-US" sz="1800" dirty="0">
                <a:solidFill>
                  <a:srgbClr val="000000"/>
                </a:solidFill>
              </a:rPr>
              <a:t>来描述文本向量，在保证原文含义的基础上</a:t>
            </a:r>
            <a:r>
              <a:rPr lang="en-US" altLang="zh-CN" sz="1800" dirty="0">
                <a:solidFill>
                  <a:srgbClr val="000000"/>
                </a:solidFill>
              </a:rPr>
              <a:t>,</a:t>
            </a:r>
            <a:r>
              <a:rPr lang="zh-CN" altLang="en-US" sz="1800" dirty="0">
                <a:solidFill>
                  <a:srgbClr val="000000"/>
                </a:solidFill>
              </a:rPr>
              <a:t>找出最具代表性的文本特征，与之相关的有</a:t>
            </a:r>
            <a:r>
              <a:rPr lang="en-US" altLang="zh-CN" sz="1800" dirty="0" smtClean="0">
                <a:solidFill>
                  <a:srgbClr val="000000"/>
                </a:solidFill>
              </a:rPr>
              <a:t>TF-IDF</a:t>
            </a:r>
            <a:r>
              <a:rPr lang="zh-CN" altLang="en-US" sz="1800" dirty="0">
                <a:solidFill>
                  <a:srgbClr val="000000"/>
                </a:solidFill>
              </a:rPr>
              <a:t>、信息增益</a:t>
            </a:r>
            <a:r>
              <a:rPr lang="en-US" altLang="zh-CN" sz="1800" dirty="0">
                <a:solidFill>
                  <a:srgbClr val="000000"/>
                </a:solidFill>
              </a:rPr>
              <a:t>(Information Gain)</a:t>
            </a:r>
            <a:r>
              <a:rPr lang="zh-CN" altLang="en-US" sz="1800" dirty="0">
                <a:solidFill>
                  <a:srgbClr val="000000"/>
                </a:solidFill>
              </a:rPr>
              <a:t>和互信息</a:t>
            </a:r>
            <a:r>
              <a:rPr lang="en-US" altLang="zh-CN" sz="1800" dirty="0">
                <a:solidFill>
                  <a:srgbClr val="000000"/>
                </a:solidFill>
              </a:rPr>
              <a:t>(MI)</a:t>
            </a:r>
            <a:r>
              <a:rPr lang="zh-CN" altLang="en-US" sz="1800" dirty="0" smtClean="0">
                <a:solidFill>
                  <a:srgbClr val="000000"/>
                </a:solidFill>
              </a:rPr>
              <a:t>等</a:t>
            </a:r>
            <a:endParaRPr lang="en-US" altLang="zh-CN" sz="1800" dirty="0" smtClean="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知识图谱挖掘与计算</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859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b="1" dirty="0">
                <a:solidFill>
                  <a:srgbClr val="000000"/>
                </a:solidFill>
              </a:rPr>
              <a:t>权威结点分析</a:t>
            </a:r>
            <a:r>
              <a:rPr lang="zh-CN" altLang="en-US" sz="1800" dirty="0">
                <a:solidFill>
                  <a:srgbClr val="000000"/>
                </a:solidFill>
              </a:rPr>
              <a:t>是从知识图谱中分析结点的权威性，从中发现权威结点。权威结点分析常用于社交网络权威人物或权威机构的发现。权威结点分析主要采用互投票方法的方式，其思想来源于</a:t>
            </a:r>
            <a:r>
              <a:rPr lang="en-US" altLang="zh-CN" sz="1800" dirty="0">
                <a:solidFill>
                  <a:srgbClr val="000000"/>
                </a:solidFill>
              </a:rPr>
              <a:t>PageRank</a:t>
            </a:r>
            <a:r>
              <a:rPr lang="zh-CN" altLang="en-US" sz="1800" dirty="0">
                <a:solidFill>
                  <a:srgbClr val="000000"/>
                </a:solidFill>
              </a:rPr>
              <a:t>思想</a:t>
            </a:r>
            <a:endParaRPr lang="en-US" altLang="zh-CN" sz="1800" dirty="0">
              <a:solidFill>
                <a:srgbClr val="000000"/>
              </a:solidFill>
            </a:endParaRPr>
          </a:p>
          <a:p>
            <a:r>
              <a:rPr lang="en-US" altLang="zh-CN" sz="1800" dirty="0">
                <a:solidFill>
                  <a:srgbClr val="000000"/>
                </a:solidFill>
              </a:rPr>
              <a:t>PageRank</a:t>
            </a:r>
            <a:r>
              <a:rPr lang="zh-CN" altLang="en-US" sz="1800" dirty="0">
                <a:solidFill>
                  <a:srgbClr val="000000"/>
                </a:solidFill>
              </a:rPr>
              <a:t>是指被越多的优质网页所指向的网页，具有更高的优质概率。如果两个网页存在链接指向，说明这两个网页是存在关联，因此可采用一个相关性的参数来衡量。页面的质量是一</a:t>
            </a:r>
            <a:r>
              <a:rPr lang="zh-CN" altLang="en-US" sz="1800" dirty="0" smtClean="0">
                <a:solidFill>
                  <a:srgbClr val="000000"/>
                </a:solidFill>
              </a:rPr>
              <a:t>个累计</a:t>
            </a:r>
            <a:r>
              <a:rPr lang="zh-CN" altLang="en-US" sz="1800" dirty="0">
                <a:solidFill>
                  <a:srgbClr val="000000"/>
                </a:solidFill>
              </a:rPr>
              <a:t>值，由所有指向此页面的链接通过递归算法计算得到。一 个页面拥有越多的被指向页面，那么它的优质度就更高，反之，网页优质度就越</a:t>
            </a:r>
            <a:r>
              <a:rPr lang="zh-CN" altLang="en-US" sz="1800" dirty="0" smtClean="0">
                <a:solidFill>
                  <a:srgbClr val="000000"/>
                </a:solidFill>
              </a:rPr>
              <a:t>低</a:t>
            </a:r>
            <a:endParaRPr lang="en-US" altLang="zh-CN" sz="1800" dirty="0" smtClean="0">
              <a:solidFill>
                <a:srgbClr val="000000"/>
              </a:solidFill>
            </a:endParaRPr>
          </a:p>
          <a:p>
            <a:r>
              <a:rPr lang="zh-CN" altLang="en-US" sz="1800" dirty="0">
                <a:solidFill>
                  <a:srgbClr val="000000"/>
                </a:solidFill>
              </a:rPr>
              <a:t>如果知识图谱的数据量非常庞大，为了降低算法开销，可采用分块式的方式来实现算法，先计算每个分块图的</a:t>
            </a:r>
            <a:r>
              <a:rPr lang="en-US" altLang="zh-CN" sz="1800" dirty="0">
                <a:solidFill>
                  <a:srgbClr val="000000"/>
                </a:solidFill>
              </a:rPr>
              <a:t>PageRank,</a:t>
            </a:r>
            <a:r>
              <a:rPr lang="zh-CN" altLang="en-US" sz="1800" dirty="0">
                <a:solidFill>
                  <a:srgbClr val="000000"/>
                </a:solidFill>
              </a:rPr>
              <a:t>根据各数据块之间的相关性，得到新图的</a:t>
            </a:r>
            <a:r>
              <a:rPr lang="en-US" altLang="zh-CN" sz="1800" dirty="0">
                <a:solidFill>
                  <a:srgbClr val="000000"/>
                </a:solidFill>
              </a:rPr>
              <a:t>PageRank, </a:t>
            </a:r>
            <a:r>
              <a:rPr lang="zh-CN" altLang="en-US" sz="1800" dirty="0">
                <a:solidFill>
                  <a:srgbClr val="000000"/>
                </a:solidFill>
              </a:rPr>
              <a:t>再反复迭代，分析权威</a:t>
            </a:r>
            <a:r>
              <a:rPr lang="zh-CN" altLang="en-US" sz="1800" dirty="0" smtClean="0">
                <a:solidFill>
                  <a:srgbClr val="000000"/>
                </a:solidFill>
              </a:rPr>
              <a:t>节点</a:t>
            </a:r>
            <a:endParaRPr lang="en-US" altLang="zh-CN" sz="1800" dirty="0" smtClean="0">
              <a:solidFill>
                <a:srgbClr val="000000"/>
              </a:solidFill>
            </a:endParaRPr>
          </a:p>
          <a:p>
            <a:r>
              <a:rPr lang="zh-CN" altLang="en-US" sz="1800" dirty="0" smtClean="0">
                <a:solidFill>
                  <a:srgbClr val="000000"/>
                </a:solidFill>
              </a:rPr>
              <a:t>权威节点分析还可采用基于结点属性及结点间关系的多特征方法，将节点属性和关系综合分析</a:t>
            </a:r>
            <a:endParaRPr lang="en-US" altLang="zh-CN" sz="1800" dirty="0">
              <a:solidFill>
                <a:srgbClr val="000000"/>
              </a:solidFill>
            </a:endParaRPr>
          </a:p>
        </p:txBody>
      </p:sp>
    </p:spTree>
    <p:extLst>
      <p:ext uri="{BB962C8B-B14F-4D97-AF65-F5344CB8AC3E}">
        <p14:creationId xmlns:p14="http://schemas.microsoft.com/office/powerpoint/2010/main" val="130442996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知识图谱挖掘与计算</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4717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相似节点发现是指从知识图谱海量节结中，寻找与已知节点相似的结点，可基于结点进行属性计算以及关系计算。常常应用于企业寻找潜在客户、专利检索等</a:t>
                </a:r>
                <a:endParaRPr lang="en-US" altLang="zh-CN" sz="1800" dirty="0">
                  <a:solidFill>
                    <a:srgbClr val="000000"/>
                  </a:solidFill>
                </a:endParaRPr>
              </a:p>
              <a:p>
                <a:r>
                  <a:rPr lang="zh-CN" altLang="zh-CN" sz="1800" dirty="0">
                    <a:solidFill>
                      <a:srgbClr val="000000"/>
                    </a:solidFill>
                  </a:rPr>
                  <a:t>假定一个无向图</a:t>
                </a:r>
                <a:r>
                  <a:rPr lang="en-US" altLang="zh-CN" sz="1800" dirty="0">
                    <a:solidFill>
                      <a:srgbClr val="000000"/>
                    </a:solidFill>
                  </a:rPr>
                  <a:t>G= (V,E,M)</a:t>
                </a:r>
                <a:r>
                  <a:rPr lang="zh-CN" altLang="zh-CN" sz="1800" dirty="0">
                    <a:solidFill>
                      <a:srgbClr val="000000"/>
                    </a:solidFill>
                  </a:rPr>
                  <a:t>，</a:t>
                </a:r>
                <a:r>
                  <a:rPr lang="en-US" altLang="zh-CN" sz="1800" dirty="0">
                    <a:solidFill>
                      <a:srgbClr val="000000"/>
                    </a:solidFill>
                  </a:rPr>
                  <a:t>V</a:t>
                </a:r>
                <a:r>
                  <a:rPr lang="zh-CN" altLang="zh-CN" sz="1800" dirty="0">
                    <a:solidFill>
                      <a:srgbClr val="000000"/>
                    </a:solidFill>
                  </a:rPr>
                  <a:t>中结点总数为</a:t>
                </a:r>
                <a:r>
                  <a:rPr lang="en-US" altLang="zh-CN" sz="1800" dirty="0">
                    <a:solidFill>
                      <a:srgbClr val="000000"/>
                    </a:solidFill>
                  </a:rPr>
                  <a:t>N</a:t>
                </a:r>
                <a:r>
                  <a:rPr lang="zh-CN" altLang="zh-CN" sz="1800" dirty="0">
                    <a:solidFill>
                      <a:srgbClr val="000000"/>
                    </a:solidFill>
                  </a:rPr>
                  <a:t>，</a:t>
                </a:r>
                <a14:m>
                  <m:oMath xmlns:m="http://schemas.openxmlformats.org/officeDocument/2006/math">
                    <m:r>
                      <m:rPr>
                        <m:sty m:val="p"/>
                      </m:rPr>
                      <a:rPr lang="en-US" altLang="zh-CN" sz="1800">
                        <a:solidFill>
                          <a:srgbClr val="000000"/>
                        </a:solidFill>
                        <a:latin typeface="Cambria Math" panose="02040503050406030204" pitchFamily="18" charset="0"/>
                      </a:rPr>
                      <m:t>M</m:t>
                    </m:r>
                    <m:r>
                      <a:rPr lang="en-US" altLang="zh-CN" sz="1800">
                        <a:solidFill>
                          <a:srgbClr val="000000"/>
                        </a:solidFill>
                        <a:latin typeface="Cambria Math" panose="02040503050406030204" pitchFamily="18" charset="0"/>
                      </a:rPr>
                      <m:t> ={</m:t>
                    </m:r>
                    <m:sSub>
                      <m:sSubPr>
                        <m:ctrlPr>
                          <a:rPr lang="zh-CN" altLang="zh-CN" sz="1800" i="1">
                            <a:solidFill>
                              <a:srgbClr val="000000"/>
                            </a:solidFill>
                            <a:latin typeface="Cambria Math"/>
                          </a:rPr>
                        </m:ctrlPr>
                      </m:sSubPr>
                      <m:e>
                        <m:r>
                          <m:rPr>
                            <m:sty m:val="p"/>
                          </m:rPr>
                          <a:rPr lang="en-US" altLang="zh-CN" sz="1800">
                            <a:solidFill>
                              <a:srgbClr val="000000"/>
                            </a:solidFill>
                            <a:latin typeface="Cambria Math" panose="02040503050406030204" pitchFamily="18" charset="0"/>
                          </a:rPr>
                          <m:t>a</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m:rPr>
                            <m:sty m:val="p"/>
                          </m:rPr>
                          <a:rPr lang="en-US" altLang="zh-CN" sz="1800">
                            <a:solidFill>
                              <a:srgbClr val="000000"/>
                            </a:solidFill>
                            <a:latin typeface="Cambria Math" panose="02040503050406030204" pitchFamily="18" charset="0"/>
                          </a:rPr>
                          <m:t>a</m:t>
                        </m:r>
                      </m:e>
                      <m:sub>
                        <m:r>
                          <m:rPr>
                            <m:sty m:val="p"/>
                          </m:rPr>
                          <a:rPr lang="en-US" altLang="zh-CN" sz="1800">
                            <a:solidFill>
                              <a:srgbClr val="000000"/>
                            </a:solidFill>
                            <a:latin typeface="Cambria Math" panose="02040503050406030204" pitchFamily="18" charset="0"/>
                          </a:rPr>
                          <m:t>m</m:t>
                        </m:r>
                      </m:sub>
                    </m:sSub>
                    <m:r>
                      <a:rPr lang="en-US" altLang="zh-CN" sz="1800">
                        <a:solidFill>
                          <a:srgbClr val="000000"/>
                        </a:solidFill>
                        <a:latin typeface="Cambria Math" panose="02040503050406030204" pitchFamily="18" charset="0"/>
                      </a:rPr>
                      <m:t>}</m:t>
                    </m:r>
                  </m:oMath>
                </a14:m>
                <a:r>
                  <a:rPr lang="zh-CN" altLang="zh-CN" sz="1800" dirty="0">
                    <a:solidFill>
                      <a:srgbClr val="000000"/>
                    </a:solidFill>
                  </a:rPr>
                  <a:t>，其中</a:t>
                </a:r>
                <a14:m>
                  <m:oMath xmlns:m="http://schemas.openxmlformats.org/officeDocument/2006/math">
                    <m:sSub>
                      <m:sSubPr>
                        <m:ctrlPr>
                          <a:rPr lang="zh-CN" altLang="zh-CN" sz="1800" i="1">
                            <a:solidFill>
                              <a:srgbClr val="000000"/>
                            </a:solidFill>
                            <a:latin typeface="Cambria Math"/>
                          </a:rPr>
                        </m:ctrlPr>
                      </m:sSubPr>
                      <m:e>
                        <m:r>
                          <m:rPr>
                            <m:sty m:val="p"/>
                          </m:rPr>
                          <a:rPr lang="en-US" altLang="zh-CN" sz="1800">
                            <a:solidFill>
                              <a:srgbClr val="000000"/>
                            </a:solidFill>
                            <a:latin typeface="Cambria Math" panose="02040503050406030204" pitchFamily="18" charset="0"/>
                          </a:rPr>
                          <m:t>a</m:t>
                        </m:r>
                      </m:e>
                      <m:sub>
                        <m:r>
                          <m:rPr>
                            <m:sty m:val="p"/>
                          </m:rPr>
                          <a:rPr lang="en-US" altLang="zh-CN" sz="1800">
                            <a:solidFill>
                              <a:srgbClr val="000000"/>
                            </a:solidFill>
                            <a:latin typeface="Cambria Math" panose="02040503050406030204" pitchFamily="18" charset="0"/>
                          </a:rPr>
                          <m:t>i</m:t>
                        </m:r>
                      </m:sub>
                    </m:sSub>
                  </m:oMath>
                </a14:m>
                <a:r>
                  <a:rPr lang="zh-CN" altLang="zh-CN" sz="1800" dirty="0">
                    <a:solidFill>
                      <a:srgbClr val="000000"/>
                    </a:solidFill>
                  </a:rPr>
                  <a:t>是结点关联属性的</a:t>
                </a:r>
                <a:r>
                  <a:rPr lang="en-US" altLang="zh-CN" sz="1800" dirty="0">
                    <a:solidFill>
                      <a:srgbClr val="000000"/>
                    </a:solidFill>
                  </a:rPr>
                  <a:t>m</a:t>
                </a:r>
                <a:r>
                  <a:rPr lang="zh-CN" altLang="zh-CN" sz="1800" dirty="0">
                    <a:solidFill>
                      <a:srgbClr val="000000"/>
                    </a:solidFill>
                  </a:rPr>
                  <a:t>个取值。在原始图</a:t>
                </a:r>
                <a:r>
                  <a:rPr lang="en-US" altLang="zh-CN" sz="1800" dirty="0">
                    <a:solidFill>
                      <a:srgbClr val="000000"/>
                    </a:solidFill>
                  </a:rPr>
                  <a:t>G</a:t>
                </a:r>
                <a:r>
                  <a:rPr lang="zh-CN" altLang="zh-CN" sz="1800" dirty="0">
                    <a:solidFill>
                      <a:srgbClr val="000000"/>
                    </a:solidFill>
                  </a:rPr>
                  <a:t>中加入属性结点和属性边构造属性扩展图，针对属性扩展图</a:t>
                </a:r>
                <a:r>
                  <a:rPr lang="en-US" altLang="zh-CN" sz="1800" dirty="0">
                    <a:solidFill>
                      <a:srgbClr val="000000"/>
                    </a:solidFill>
                  </a:rPr>
                  <a:t>G'=( V', E',M),</a:t>
                </a:r>
                <a:r>
                  <a:rPr lang="zh-CN" altLang="zh-CN" sz="1800" dirty="0">
                    <a:solidFill>
                      <a:srgbClr val="000000"/>
                    </a:solidFill>
                  </a:rPr>
                  <a:t>使用基于结构情境的相似度计算方法</a:t>
                </a:r>
                <a:r>
                  <a:rPr lang="en-US" altLang="zh-CN" sz="1800" dirty="0">
                    <a:solidFill>
                      <a:srgbClr val="000000"/>
                    </a:solidFill>
                  </a:rPr>
                  <a:t>,</a:t>
                </a:r>
                <a:r>
                  <a:rPr lang="zh-CN" altLang="zh-CN" sz="1800" dirty="0">
                    <a:solidFill>
                      <a:srgbClr val="000000"/>
                    </a:solidFill>
                  </a:rPr>
                  <a:t>计算每个结构结点的结构相似度，属性边的加入会使得具有同一属性的结点之间的相似度增大，对于每个属性结点，计算其到所有与之相连的结构结点的转移概率，并将此转移概率与结点的结构相似度相结合计算出最终的结点相似度，最后使用改进的</a:t>
                </a:r>
                <a:r>
                  <a:rPr lang="en-US" altLang="zh-CN" sz="1800" dirty="0">
                    <a:solidFill>
                      <a:srgbClr val="000000"/>
                    </a:solidFill>
                  </a:rPr>
                  <a:t>K-means</a:t>
                </a:r>
                <a:r>
                  <a:rPr lang="zh-CN" altLang="zh-CN" sz="1800" dirty="0">
                    <a:solidFill>
                      <a:srgbClr val="000000"/>
                    </a:solidFill>
                  </a:rPr>
                  <a:t>聚类算法在结点相似度的基础上对结点进行聚类，求得最终结构。其中聚类初始中心点的选取遵循最大最小原则。具体步骤如下</a:t>
                </a:r>
                <a:r>
                  <a:rPr lang="zh-CN" altLang="zh-CN" sz="1800" dirty="0" smtClean="0">
                    <a:solidFill>
                      <a:srgbClr val="000000"/>
                    </a:solidFill>
                  </a:rPr>
                  <a:t>：</a:t>
                </a:r>
                <a:endParaRPr lang="zh-CN"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471720"/>
              </a:xfrm>
              <a:prstGeom prst="rect">
                <a:avLst/>
              </a:prstGeom>
              <a:blipFill rotWithShape="1">
                <a:blip r:embed="rId2"/>
                <a:stretch>
                  <a:fillRect l="-530" t="-877" r="-455" b="-122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extLst>
      <p:ext uri="{BB962C8B-B14F-4D97-AF65-F5344CB8AC3E}">
        <p14:creationId xmlns:p14="http://schemas.microsoft.com/office/powerpoint/2010/main" val="259788225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知识图谱挖掘与计算</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44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lvl="1"/>
            <a:r>
              <a:rPr lang="zh-CN" altLang="zh-CN" sz="1400" dirty="0" smtClean="0">
                <a:solidFill>
                  <a:srgbClr val="000000"/>
                </a:solidFill>
              </a:rPr>
              <a:t>当</a:t>
            </a:r>
            <a:r>
              <a:rPr lang="en-US" altLang="zh-CN" sz="1400" dirty="0">
                <a:solidFill>
                  <a:srgbClr val="000000"/>
                </a:solidFill>
              </a:rPr>
              <a:t>V</a:t>
            </a:r>
            <a:r>
              <a:rPr lang="zh-CN" altLang="zh-CN" sz="1400" dirty="0">
                <a:solidFill>
                  <a:srgbClr val="000000"/>
                </a:solidFill>
              </a:rPr>
              <a:t>不为空时，读入原始图</a:t>
            </a:r>
            <a:r>
              <a:rPr lang="en-US" altLang="zh-CN" sz="1400" dirty="0">
                <a:solidFill>
                  <a:srgbClr val="000000"/>
                </a:solidFill>
              </a:rPr>
              <a:t>G=</a:t>
            </a:r>
            <a:r>
              <a:rPr lang="zh-CN" altLang="zh-CN" sz="1400" dirty="0">
                <a:solidFill>
                  <a:srgbClr val="000000"/>
                </a:solidFill>
              </a:rPr>
              <a:t>（</a:t>
            </a:r>
            <a:r>
              <a:rPr lang="en-US" altLang="zh-CN" sz="1400" dirty="0">
                <a:solidFill>
                  <a:srgbClr val="000000"/>
                </a:solidFill>
              </a:rPr>
              <a:t>V</a:t>
            </a:r>
            <a:r>
              <a:rPr lang="zh-CN" altLang="zh-CN" sz="1400" dirty="0">
                <a:solidFill>
                  <a:srgbClr val="000000"/>
                </a:solidFill>
              </a:rPr>
              <a:t>，</a:t>
            </a:r>
            <a:r>
              <a:rPr lang="en-US" altLang="zh-CN" sz="1400" dirty="0">
                <a:solidFill>
                  <a:srgbClr val="000000"/>
                </a:solidFill>
              </a:rPr>
              <a:t>E</a:t>
            </a:r>
            <a:r>
              <a:rPr lang="zh-CN" altLang="zh-CN" sz="1400" dirty="0">
                <a:solidFill>
                  <a:srgbClr val="000000"/>
                </a:solidFill>
              </a:rPr>
              <a:t>，</a:t>
            </a:r>
            <a:r>
              <a:rPr lang="en-US" altLang="zh-CN" sz="1400" dirty="0">
                <a:solidFill>
                  <a:srgbClr val="000000"/>
                </a:solidFill>
              </a:rPr>
              <a:t>M</a:t>
            </a:r>
            <a:r>
              <a:rPr lang="zh-CN" altLang="zh-CN" sz="1400" dirty="0">
                <a:solidFill>
                  <a:srgbClr val="000000"/>
                </a:solidFill>
              </a:rPr>
              <a:t>），根据属性与结点的从属关系构造属性扩展图</a:t>
            </a:r>
            <a:r>
              <a:rPr lang="en-US" altLang="zh-CN" sz="1400" dirty="0">
                <a:solidFill>
                  <a:srgbClr val="000000"/>
                </a:solidFill>
              </a:rPr>
              <a:t>G'=( V', E',M)</a:t>
            </a:r>
            <a:r>
              <a:rPr lang="zh-CN" altLang="zh-CN" sz="1400" dirty="0">
                <a:solidFill>
                  <a:srgbClr val="000000"/>
                </a:solidFill>
              </a:rPr>
              <a:t>，得到</a:t>
            </a:r>
            <a:r>
              <a:rPr lang="en-US" altLang="zh-CN" sz="1400" dirty="0">
                <a:solidFill>
                  <a:srgbClr val="000000"/>
                </a:solidFill>
              </a:rPr>
              <a:t>G'</a:t>
            </a:r>
            <a:r>
              <a:rPr lang="zh-CN" altLang="zh-CN" sz="1400" dirty="0">
                <a:solidFill>
                  <a:srgbClr val="000000"/>
                </a:solidFill>
              </a:rPr>
              <a:t>中结点的邻接矩阵；</a:t>
            </a:r>
          </a:p>
          <a:p>
            <a:pPr lvl="1"/>
            <a:r>
              <a:rPr lang="zh-CN" altLang="zh-CN" sz="1400" dirty="0">
                <a:solidFill>
                  <a:srgbClr val="000000"/>
                </a:solidFill>
              </a:rPr>
              <a:t>计算得到属性扩展图</a:t>
            </a:r>
            <a:r>
              <a:rPr lang="en-US" altLang="zh-CN" sz="1400" dirty="0">
                <a:solidFill>
                  <a:srgbClr val="000000"/>
                </a:solidFill>
              </a:rPr>
              <a:t>G'</a:t>
            </a:r>
            <a:r>
              <a:rPr lang="zh-CN" altLang="zh-CN" sz="1400" dirty="0">
                <a:solidFill>
                  <a:srgbClr val="000000"/>
                </a:solidFill>
              </a:rPr>
              <a:t>中结点的结构相似度矩阵；</a:t>
            </a:r>
          </a:p>
          <a:p>
            <a:pPr lvl="1"/>
            <a:r>
              <a:rPr lang="zh-CN" altLang="zh-CN" sz="1400" dirty="0">
                <a:solidFill>
                  <a:srgbClr val="000000"/>
                </a:solidFill>
              </a:rPr>
              <a:t>当属性结点与其他它结点相邻时，用属性结点的转移概率矩阵更新结点的结构相似度，得到结点相似度矩阵；</a:t>
            </a:r>
          </a:p>
          <a:p>
            <a:pPr lvl="1"/>
            <a:r>
              <a:rPr lang="zh-CN" altLang="zh-CN" sz="1400" dirty="0">
                <a:solidFill>
                  <a:srgbClr val="000000"/>
                </a:solidFill>
              </a:rPr>
              <a:t>使用改进的</a:t>
            </a:r>
            <a:r>
              <a:rPr lang="en-US" altLang="zh-CN" sz="1400" dirty="0">
                <a:solidFill>
                  <a:srgbClr val="000000"/>
                </a:solidFill>
              </a:rPr>
              <a:t>k-means</a:t>
            </a:r>
            <a:r>
              <a:rPr lang="zh-CN" altLang="zh-CN" sz="1400" dirty="0">
                <a:solidFill>
                  <a:srgbClr val="000000"/>
                </a:solidFill>
              </a:rPr>
              <a:t>算法对图</a:t>
            </a:r>
            <a:r>
              <a:rPr lang="en-US" altLang="zh-CN" sz="1400" dirty="0">
                <a:solidFill>
                  <a:srgbClr val="000000"/>
                </a:solidFill>
              </a:rPr>
              <a:t>G'</a:t>
            </a:r>
            <a:r>
              <a:rPr lang="zh-CN" altLang="zh-CN" sz="1400" dirty="0">
                <a:solidFill>
                  <a:srgbClr val="000000"/>
                </a:solidFill>
              </a:rPr>
              <a:t>中的结点聚类，根据最大最小原则确定</a:t>
            </a:r>
            <a:r>
              <a:rPr lang="en-US" altLang="zh-CN" sz="1400" dirty="0">
                <a:solidFill>
                  <a:srgbClr val="000000"/>
                </a:solidFill>
              </a:rPr>
              <a:t>K</a:t>
            </a:r>
            <a:r>
              <a:rPr lang="zh-CN" altLang="zh-CN" sz="1400" dirty="0">
                <a:solidFill>
                  <a:srgbClr val="000000"/>
                </a:solidFill>
              </a:rPr>
              <a:t>个初始聚类中心点，即首先选择度数最大的结点</a:t>
            </a:r>
            <a:r>
              <a:rPr lang="en-US" altLang="zh-CN" sz="1400" dirty="0">
                <a:solidFill>
                  <a:srgbClr val="000000"/>
                </a:solidFill>
              </a:rPr>
              <a:t>k</a:t>
            </a:r>
            <a:r>
              <a:rPr lang="zh-CN" altLang="zh-CN" sz="1400" dirty="0">
                <a:solidFill>
                  <a:srgbClr val="000000"/>
                </a:solidFill>
              </a:rPr>
              <a:t>加入初始簇心中，然后采用最小相似度原则将与已入簇结点的平均相似度</a:t>
            </a:r>
            <a:r>
              <a:rPr lang="en-US" altLang="zh-CN" sz="1400" dirty="0">
                <a:solidFill>
                  <a:srgbClr val="000000"/>
                </a:solidFill>
              </a:rPr>
              <a:t>s</a:t>
            </a:r>
            <a:r>
              <a:rPr lang="zh-CN" altLang="zh-CN" sz="1400" dirty="0">
                <a:solidFill>
                  <a:srgbClr val="000000"/>
                </a:solidFill>
              </a:rPr>
              <a:t>最小的结点作为新的初始聚类中心点加入初始簇心集合。其中，为了排除孤立点的影响，选取结点度数平均值作为候选簇心的筛选阀值；</a:t>
            </a:r>
          </a:p>
          <a:p>
            <a:pPr lvl="1"/>
            <a:r>
              <a:rPr lang="zh-CN" altLang="zh-CN" sz="1400" dirty="0">
                <a:solidFill>
                  <a:srgbClr val="000000"/>
                </a:solidFill>
              </a:rPr>
              <a:t>更新簇，将除初始聚类中心点以外的其它结点划分到相似度较高的簇心所在的簇中，确定此次迭代后结构；</a:t>
            </a:r>
          </a:p>
          <a:p>
            <a:pPr lvl="1"/>
            <a:r>
              <a:rPr lang="zh-CN" altLang="zh-CN" sz="1400" dirty="0">
                <a:solidFill>
                  <a:srgbClr val="000000"/>
                </a:solidFill>
              </a:rPr>
              <a:t>更新簇心集合。计算结点在已划分好的图内部的度数，将度数最大的结点作为新的簇心。若新的簇心与上次迭代的簇心不同，则重复步骤</a:t>
            </a:r>
            <a:r>
              <a:rPr lang="en-US" altLang="zh-CN" sz="1400" dirty="0">
                <a:solidFill>
                  <a:srgbClr val="000000"/>
                </a:solidFill>
              </a:rPr>
              <a:t>5</a:t>
            </a:r>
            <a:r>
              <a:rPr lang="zh-CN" altLang="zh-CN" sz="1400" dirty="0">
                <a:solidFill>
                  <a:srgbClr val="000000"/>
                </a:solidFill>
              </a:rPr>
              <a:t>；若相同，则停止迭代，输出最终结构。</a:t>
            </a:r>
          </a:p>
          <a:p>
            <a:endParaRPr lang="en-US" altLang="zh-CN" sz="1800" dirty="0">
              <a:solidFill>
                <a:srgbClr val="000000"/>
              </a:solidFill>
            </a:endParaRPr>
          </a:p>
        </p:txBody>
      </p:sp>
    </p:spTree>
    <p:extLst>
      <p:ext uri="{BB962C8B-B14F-4D97-AF65-F5344CB8AC3E}">
        <p14:creationId xmlns:p14="http://schemas.microsoft.com/office/powerpoint/2010/main" val="319267537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知识图谱的构建过程</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640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知识图谱的逻辑结构分为数据层和模式层。数据层为知识图谱的数据存储，模式层在数据层之上，存储的是经过提炼的知识，通常采用本体库来管理知识图谱的模式层，规范实体、关系以及实体的类型和属性等对象之间的联系。本体库在知识图谱中相当于模具，拥有本体库的知识库一般冗余知识会比</a:t>
            </a:r>
            <a:r>
              <a:rPr lang="zh-CN" altLang="en-US" sz="1800" dirty="0" smtClean="0">
                <a:solidFill>
                  <a:srgbClr val="000000"/>
                </a:solidFill>
              </a:rPr>
              <a:t>较少</a:t>
            </a:r>
            <a:endParaRPr lang="en-US" altLang="zh-CN" sz="1800" dirty="0">
              <a:solidFill>
                <a:srgbClr val="000000"/>
              </a:solidFill>
            </a:endParaRPr>
          </a:p>
          <a:p>
            <a:r>
              <a:rPr lang="zh-CN" altLang="en-US" sz="1800" dirty="0" smtClean="0">
                <a:solidFill>
                  <a:srgbClr val="000000"/>
                </a:solidFill>
              </a:rPr>
              <a:t>技术</a:t>
            </a:r>
            <a:r>
              <a:rPr lang="zh-CN" altLang="en-US" sz="1800" dirty="0">
                <a:solidFill>
                  <a:srgbClr val="000000"/>
                </a:solidFill>
              </a:rPr>
              <a:t>结构方面，知识图谱的构建过程包括知识获取、数据融合，其中知识获取是从非结构化、半结构化以及结构化数据中获取知识，并对知识进行分词、词性标注、提取实体、语义消歧和</a:t>
            </a:r>
            <a:r>
              <a:rPr lang="zh-CN" altLang="en-US" sz="1800" dirty="0" smtClean="0">
                <a:solidFill>
                  <a:srgbClr val="000000"/>
                </a:solidFill>
              </a:rPr>
              <a:t>关系挖掘等</a:t>
            </a:r>
            <a:r>
              <a:rPr lang="zh-CN" altLang="en-US" sz="1800" dirty="0">
                <a:solidFill>
                  <a:srgbClr val="000000"/>
                </a:solidFill>
              </a:rPr>
              <a:t>基本文本处理。数据融合将不同来源的知识进行融合构建数据之间的</a:t>
            </a:r>
            <a:r>
              <a:rPr lang="zh-CN" altLang="en-US" sz="1800" dirty="0" smtClean="0">
                <a:solidFill>
                  <a:srgbClr val="000000"/>
                </a:solidFill>
              </a:rPr>
              <a:t>关联</a:t>
            </a:r>
            <a:endParaRPr lang="en-US" altLang="zh-CN" sz="1800" dirty="0" smtClean="0">
              <a:solidFill>
                <a:srgbClr val="000000"/>
              </a:solidFill>
            </a:endParaRPr>
          </a:p>
        </p:txBody>
      </p:sp>
    </p:spTree>
    <p:extLst>
      <p:ext uri="{BB962C8B-B14F-4D97-AF65-F5344CB8AC3E}">
        <p14:creationId xmlns:p14="http://schemas.microsoft.com/office/powerpoint/2010/main" val="138943384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知识图谱的构建过程</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知识图谱有</a:t>
            </a:r>
            <a:r>
              <a:rPr lang="zh-CN" altLang="en-US" sz="1800" dirty="0">
                <a:solidFill>
                  <a:srgbClr val="000000"/>
                </a:solidFill>
              </a:rPr>
              <a:t>自顶向下和自成向上两种构建方式。自顶向下的方式需要专家手工编辑形成数据模式，而自底向上的构建，则是借助一定的技术手段， 基于行业现有标准，从公开采集的数据中提取出资源模式进行映射，选择其中置信度较高的新模式，经人工审核之后，加入到知识库中。这个过程需要随时间不断更新循环，根据知识获取的逻辑，这步骤包含</a:t>
            </a:r>
            <a:r>
              <a:rPr lang="zh-CN" altLang="en-US" sz="1800" dirty="0" smtClean="0">
                <a:solidFill>
                  <a:srgbClr val="000000"/>
                </a:solidFill>
              </a:rPr>
              <a:t>三个阶段：信息</a:t>
            </a:r>
            <a:r>
              <a:rPr lang="zh-CN" altLang="en-US" sz="1800" dirty="0">
                <a:solidFill>
                  <a:srgbClr val="000000"/>
                </a:solidFill>
              </a:rPr>
              <a:t>抽取、知识融合以及知识加工</a:t>
            </a:r>
            <a:endParaRPr lang="zh-CN" altLang="zh-CN" sz="1800" dirty="0">
              <a:solidFill>
                <a:srgbClr val="000000"/>
              </a:solidFill>
            </a:endParaRPr>
          </a:p>
        </p:txBody>
      </p:sp>
    </p:spTree>
    <p:extLst>
      <p:ext uri="{BB962C8B-B14F-4D97-AF65-F5344CB8AC3E}">
        <p14:creationId xmlns:p14="http://schemas.microsoft.com/office/powerpoint/2010/main" val="5601180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知识图谱的构建过程</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78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下面以电商领域知识图谱构建为例，介绍知识图谱的一般构建过程。</a:t>
            </a:r>
          </a:p>
          <a:p>
            <a:pPr lvl="1"/>
            <a:r>
              <a:rPr lang="zh-CN" altLang="zh-CN" sz="1400" dirty="0">
                <a:solidFill>
                  <a:srgbClr val="000000"/>
                </a:solidFill>
              </a:rPr>
              <a:t>（</a:t>
            </a:r>
            <a:r>
              <a:rPr lang="en-US" altLang="zh-CN" sz="1400" dirty="0">
                <a:solidFill>
                  <a:srgbClr val="000000"/>
                </a:solidFill>
              </a:rPr>
              <a:t>1</a:t>
            </a:r>
            <a:r>
              <a:rPr lang="zh-CN" altLang="zh-CN" sz="1400" dirty="0">
                <a:solidFill>
                  <a:srgbClr val="000000"/>
                </a:solidFill>
              </a:rPr>
              <a:t>） 确定领域本体，一个本体描述的是一个特定的领域。例如要描述的领域是“电商”。</a:t>
            </a:r>
          </a:p>
          <a:p>
            <a:pPr lvl="1"/>
            <a:r>
              <a:rPr lang="zh-CN" altLang="zh-CN" sz="1400" dirty="0">
                <a:solidFill>
                  <a:srgbClr val="000000"/>
                </a:solidFill>
              </a:rPr>
              <a:t>（</a:t>
            </a:r>
            <a:r>
              <a:rPr lang="en-US" altLang="zh-CN" sz="1400" dirty="0">
                <a:solidFill>
                  <a:srgbClr val="000000"/>
                </a:solidFill>
              </a:rPr>
              <a:t>2</a:t>
            </a:r>
            <a:r>
              <a:rPr lang="zh-CN" altLang="zh-CN" sz="1400" dirty="0">
                <a:solidFill>
                  <a:srgbClr val="000000"/>
                </a:solidFill>
              </a:rPr>
              <a:t>）列举领域内的术语集合，指定领域中的一组重要概念。例如，要描述“电商”这个领域，可以列举出“商品”、“卖家”、“买家”、“厂家”等概念。</a:t>
            </a:r>
          </a:p>
          <a:p>
            <a:pPr lvl="1"/>
            <a:r>
              <a:rPr lang="zh-CN" altLang="zh-CN" sz="1400" dirty="0">
                <a:solidFill>
                  <a:srgbClr val="000000"/>
                </a:solidFill>
              </a:rPr>
              <a:t>（</a:t>
            </a:r>
            <a:r>
              <a:rPr lang="en-US" altLang="zh-CN" sz="1400" dirty="0">
                <a:solidFill>
                  <a:srgbClr val="000000"/>
                </a:solidFill>
              </a:rPr>
              <a:t>3</a:t>
            </a:r>
            <a:r>
              <a:rPr lang="zh-CN" altLang="zh-CN" sz="1400" dirty="0">
                <a:solidFill>
                  <a:srgbClr val="000000"/>
                </a:solidFill>
              </a:rPr>
              <a:t>）确认基本术语之间的关系，包括分类、类间层次结构和属性等。即确定概念之后，再确定这些概念之间的关系，例如并列关系、包含关系和关联关系等，“平台”与“卖家”是包含关系。</a:t>
            </a:r>
          </a:p>
          <a:p>
            <a:pPr lvl="1"/>
            <a:r>
              <a:rPr lang="zh-CN" altLang="zh-CN" sz="1400" dirty="0">
                <a:solidFill>
                  <a:srgbClr val="000000"/>
                </a:solidFill>
              </a:rPr>
              <a:t>（</a:t>
            </a:r>
            <a:r>
              <a:rPr lang="en-US" altLang="zh-CN" sz="1400" dirty="0">
                <a:solidFill>
                  <a:srgbClr val="000000"/>
                </a:solidFill>
              </a:rPr>
              <a:t>4</a:t>
            </a:r>
            <a:r>
              <a:rPr lang="zh-CN" altLang="zh-CN" sz="1400" dirty="0">
                <a:solidFill>
                  <a:srgbClr val="000000"/>
                </a:solidFill>
              </a:rPr>
              <a:t>）添加约束规则，包括属性约束（例如商品品牌、大小和重量等）、值约束（例如，只有卖家才可以发布商品）等。</a:t>
            </a:r>
          </a:p>
          <a:p>
            <a:pPr lvl="1"/>
            <a:r>
              <a:rPr lang="zh-CN" altLang="zh-CN" sz="1400" dirty="0">
                <a:solidFill>
                  <a:srgbClr val="000000"/>
                </a:solidFill>
              </a:rPr>
              <a:t>（</a:t>
            </a:r>
            <a:r>
              <a:rPr lang="en-US" altLang="zh-CN" sz="1400" dirty="0">
                <a:solidFill>
                  <a:srgbClr val="000000"/>
                </a:solidFill>
              </a:rPr>
              <a:t>5</a:t>
            </a:r>
            <a:r>
              <a:rPr lang="zh-CN" altLang="zh-CN" sz="1400" dirty="0">
                <a:solidFill>
                  <a:srgbClr val="000000"/>
                </a:solidFill>
              </a:rPr>
              <a:t>）定义实例，将具体的实例信息导入到之前建立的结构中，形成</a:t>
            </a:r>
            <a:r>
              <a:rPr lang="zh-CN" altLang="zh-CN" sz="1400" dirty="0" smtClean="0">
                <a:solidFill>
                  <a:srgbClr val="000000"/>
                </a:solidFill>
              </a:rPr>
              <a:t>知识库</a:t>
            </a:r>
            <a:endParaRPr lang="zh-CN" altLang="zh-CN" sz="1400" dirty="0">
              <a:solidFill>
                <a:srgbClr val="000000"/>
              </a:solidFill>
            </a:endParaRPr>
          </a:p>
          <a:p>
            <a:pPr lvl="1"/>
            <a:r>
              <a:rPr lang="zh-CN" altLang="zh-CN" sz="1400" dirty="0">
                <a:solidFill>
                  <a:srgbClr val="000000"/>
                </a:solidFill>
              </a:rPr>
              <a:t>（</a:t>
            </a:r>
            <a:r>
              <a:rPr lang="en-US" altLang="zh-CN" sz="1400" dirty="0">
                <a:solidFill>
                  <a:srgbClr val="000000"/>
                </a:solidFill>
              </a:rPr>
              <a:t>6</a:t>
            </a:r>
            <a:r>
              <a:rPr lang="zh-CN" altLang="zh-CN" sz="1400" dirty="0">
                <a:solidFill>
                  <a:srgbClr val="000000"/>
                </a:solidFill>
              </a:rPr>
              <a:t>）检查和验证，通过对本体自身的不一致和置入本体的实例集进行一致性检查</a:t>
            </a:r>
          </a:p>
        </p:txBody>
      </p:sp>
    </p:spTree>
    <p:extLst>
      <p:ext uri="{BB962C8B-B14F-4D97-AF65-F5344CB8AC3E}">
        <p14:creationId xmlns:p14="http://schemas.microsoft.com/office/powerpoint/2010/main" val="369733196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知识图谱的构建过程</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78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下面以电商领域知识图谱构建为例，介绍知识图谱的一般构建过程。</a:t>
            </a:r>
          </a:p>
          <a:p>
            <a:pPr lvl="1"/>
            <a:r>
              <a:rPr lang="zh-CN" altLang="zh-CN" sz="1400" dirty="0">
                <a:solidFill>
                  <a:srgbClr val="000000"/>
                </a:solidFill>
              </a:rPr>
              <a:t>（</a:t>
            </a:r>
            <a:r>
              <a:rPr lang="en-US" altLang="zh-CN" sz="1400" dirty="0">
                <a:solidFill>
                  <a:srgbClr val="000000"/>
                </a:solidFill>
              </a:rPr>
              <a:t>1</a:t>
            </a:r>
            <a:r>
              <a:rPr lang="zh-CN" altLang="zh-CN" sz="1400" dirty="0">
                <a:solidFill>
                  <a:srgbClr val="000000"/>
                </a:solidFill>
              </a:rPr>
              <a:t>） 确定领域本体，一个本体描述的是一个特定的领域。例如要描述的领域是“电商”。</a:t>
            </a:r>
          </a:p>
          <a:p>
            <a:pPr lvl="1"/>
            <a:r>
              <a:rPr lang="zh-CN" altLang="zh-CN" sz="1400" dirty="0">
                <a:solidFill>
                  <a:srgbClr val="000000"/>
                </a:solidFill>
              </a:rPr>
              <a:t>（</a:t>
            </a:r>
            <a:r>
              <a:rPr lang="en-US" altLang="zh-CN" sz="1400" dirty="0">
                <a:solidFill>
                  <a:srgbClr val="000000"/>
                </a:solidFill>
              </a:rPr>
              <a:t>2</a:t>
            </a:r>
            <a:r>
              <a:rPr lang="zh-CN" altLang="zh-CN" sz="1400" dirty="0">
                <a:solidFill>
                  <a:srgbClr val="000000"/>
                </a:solidFill>
              </a:rPr>
              <a:t>）列举领域内的术语集合，指定领域中的一组重要概念。例如，要描述“电商”这个领域，可以列举出“商品”、“卖家”、“买家”、“厂家”等概念。</a:t>
            </a:r>
          </a:p>
          <a:p>
            <a:pPr lvl="1"/>
            <a:r>
              <a:rPr lang="zh-CN" altLang="zh-CN" sz="1400" dirty="0">
                <a:solidFill>
                  <a:srgbClr val="000000"/>
                </a:solidFill>
              </a:rPr>
              <a:t>（</a:t>
            </a:r>
            <a:r>
              <a:rPr lang="en-US" altLang="zh-CN" sz="1400" dirty="0">
                <a:solidFill>
                  <a:srgbClr val="000000"/>
                </a:solidFill>
              </a:rPr>
              <a:t>3</a:t>
            </a:r>
            <a:r>
              <a:rPr lang="zh-CN" altLang="zh-CN" sz="1400" dirty="0">
                <a:solidFill>
                  <a:srgbClr val="000000"/>
                </a:solidFill>
              </a:rPr>
              <a:t>）确认基本术语之间的关系，包括分类、类间层次结构和属性等。即确定概念之后，再确定这些概念之间的关系，例如并列关系、包含关系和关联关系等，“平台”与“卖家”是包含关系。</a:t>
            </a:r>
          </a:p>
          <a:p>
            <a:pPr lvl="1"/>
            <a:r>
              <a:rPr lang="zh-CN" altLang="zh-CN" sz="1400" dirty="0">
                <a:solidFill>
                  <a:srgbClr val="000000"/>
                </a:solidFill>
              </a:rPr>
              <a:t>（</a:t>
            </a:r>
            <a:r>
              <a:rPr lang="en-US" altLang="zh-CN" sz="1400" dirty="0">
                <a:solidFill>
                  <a:srgbClr val="000000"/>
                </a:solidFill>
              </a:rPr>
              <a:t>4</a:t>
            </a:r>
            <a:r>
              <a:rPr lang="zh-CN" altLang="zh-CN" sz="1400" dirty="0">
                <a:solidFill>
                  <a:srgbClr val="000000"/>
                </a:solidFill>
              </a:rPr>
              <a:t>）添加约束规则，包括属性约束（例如商品品牌、大小和重量等）、值约束（例如，只有卖家才可以发布商品）等。</a:t>
            </a:r>
          </a:p>
          <a:p>
            <a:pPr lvl="1"/>
            <a:r>
              <a:rPr lang="zh-CN" altLang="zh-CN" sz="1400" dirty="0">
                <a:solidFill>
                  <a:srgbClr val="000000"/>
                </a:solidFill>
              </a:rPr>
              <a:t>（</a:t>
            </a:r>
            <a:r>
              <a:rPr lang="en-US" altLang="zh-CN" sz="1400" dirty="0">
                <a:solidFill>
                  <a:srgbClr val="000000"/>
                </a:solidFill>
              </a:rPr>
              <a:t>5</a:t>
            </a:r>
            <a:r>
              <a:rPr lang="zh-CN" altLang="zh-CN" sz="1400" dirty="0">
                <a:solidFill>
                  <a:srgbClr val="000000"/>
                </a:solidFill>
              </a:rPr>
              <a:t>）定义实例，将具体的实例信息导入到之前建立的结构中，形成</a:t>
            </a:r>
            <a:r>
              <a:rPr lang="zh-CN" altLang="zh-CN" sz="1400" dirty="0" smtClean="0">
                <a:solidFill>
                  <a:srgbClr val="000000"/>
                </a:solidFill>
              </a:rPr>
              <a:t>知识库</a:t>
            </a:r>
            <a:endParaRPr lang="zh-CN" altLang="zh-CN" sz="1400" dirty="0">
              <a:solidFill>
                <a:srgbClr val="000000"/>
              </a:solidFill>
            </a:endParaRPr>
          </a:p>
          <a:p>
            <a:pPr lvl="1"/>
            <a:r>
              <a:rPr lang="zh-CN" altLang="zh-CN" sz="1400" dirty="0">
                <a:solidFill>
                  <a:srgbClr val="000000"/>
                </a:solidFill>
              </a:rPr>
              <a:t>（</a:t>
            </a:r>
            <a:r>
              <a:rPr lang="en-US" altLang="zh-CN" sz="1400" dirty="0">
                <a:solidFill>
                  <a:srgbClr val="000000"/>
                </a:solidFill>
              </a:rPr>
              <a:t>6</a:t>
            </a:r>
            <a:r>
              <a:rPr lang="zh-CN" altLang="zh-CN" sz="1400" dirty="0">
                <a:solidFill>
                  <a:srgbClr val="000000"/>
                </a:solidFill>
              </a:rPr>
              <a:t>）检查和验证，通过对本体自身的不一致和置入本体的实例集进行一致性检查</a:t>
            </a:r>
          </a:p>
        </p:txBody>
      </p:sp>
    </p:spTree>
    <p:extLst>
      <p:ext uri="{BB962C8B-B14F-4D97-AF65-F5344CB8AC3E}">
        <p14:creationId xmlns:p14="http://schemas.microsoft.com/office/powerpoint/2010/main" val="402011278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45316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基于知识图谱的企业信息查询平台实现</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企业</a:t>
            </a:r>
            <a:r>
              <a:rPr lang="en-US" altLang="zh-CN" sz="1800" dirty="0">
                <a:solidFill>
                  <a:srgbClr val="000000"/>
                </a:solidFill>
              </a:rPr>
              <a:t>A</a:t>
            </a:r>
            <a:r>
              <a:rPr lang="zh-CN" altLang="zh-CN" sz="1800" dirty="0">
                <a:solidFill>
                  <a:srgbClr val="000000"/>
                </a:solidFill>
              </a:rPr>
              <a:t>关联族谱的数据结构</a:t>
            </a:r>
          </a:p>
        </p:txBody>
      </p:sp>
      <p:grpSp>
        <p:nvGrpSpPr>
          <p:cNvPr id="29" name="Canvas 550"/>
          <p:cNvGrpSpPr/>
          <p:nvPr/>
        </p:nvGrpSpPr>
        <p:grpSpPr>
          <a:xfrm>
            <a:off x="2806603" y="1668836"/>
            <a:ext cx="2715260" cy="2812415"/>
            <a:chOff x="0" y="0"/>
            <a:chExt cx="2715260" cy="2812415"/>
          </a:xfrm>
        </p:grpSpPr>
        <p:sp>
          <p:nvSpPr>
            <p:cNvPr id="30" name="矩形 29"/>
            <p:cNvSpPr/>
            <p:nvPr/>
          </p:nvSpPr>
          <p:spPr>
            <a:xfrm>
              <a:off x="0" y="0"/>
              <a:ext cx="2715260" cy="2812415"/>
            </a:xfrm>
            <a:prstGeom prst="rect">
              <a:avLst/>
            </a:prstGeom>
            <a:noFill/>
            <a:ln>
              <a:noFill/>
            </a:ln>
          </p:spPr>
        </p:sp>
        <p:grpSp>
          <p:nvGrpSpPr>
            <p:cNvPr id="31" name="Group 1078"/>
            <p:cNvGrpSpPr/>
            <p:nvPr/>
          </p:nvGrpSpPr>
          <p:grpSpPr bwMode="auto">
            <a:xfrm>
              <a:off x="111874" y="45774"/>
              <a:ext cx="2533013" cy="2731133"/>
              <a:chOff x="4245" y="6870"/>
              <a:chExt cx="3990" cy="4300"/>
            </a:xfrm>
          </p:grpSpPr>
          <p:sp>
            <p:nvSpPr>
              <p:cNvPr id="40" name="Text Box 1079"/>
              <p:cNvSpPr txBox="1"/>
              <p:nvPr/>
            </p:nvSpPr>
            <p:spPr bwMode="auto">
              <a:xfrm>
                <a:off x="4995" y="9730"/>
                <a:ext cx="1110" cy="510"/>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p>
                <a:pPr algn="ctr">
                  <a:spcAft>
                    <a:spcPts val="0"/>
                  </a:spcAft>
                </a:pPr>
                <a:r>
                  <a:rPr lang="en-US" sz="1050" b="1" kern="100">
                    <a:effectLst/>
                    <a:latin typeface="宋体" panose="02010600030101010101" pitchFamily="2" charset="-122"/>
                    <a:ea typeface="宋体" panose="02010600030101010101" pitchFamily="2" charset="-122"/>
                    <a:cs typeface="Times New Roman" panose="02020603050405020304" pitchFamily="18" charset="0"/>
                  </a:rPr>
                  <a:t>A</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41" name="Text Box 1080"/>
              <p:cNvSpPr txBox="1"/>
              <p:nvPr/>
            </p:nvSpPr>
            <p:spPr bwMode="auto">
              <a:xfrm>
                <a:off x="4245" y="8890"/>
                <a:ext cx="1080" cy="495"/>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p>
                <a:pPr algn="ctr">
                  <a:spcAft>
                    <a:spcPts val="0"/>
                  </a:spcAft>
                </a:pPr>
                <a:r>
                  <a:rPr lang="en-US" sz="1050" kern="100">
                    <a:effectLst/>
                    <a:latin typeface="宋体" panose="02010600030101010101" pitchFamily="2" charset="-122"/>
                    <a:ea typeface="宋体" panose="02010600030101010101" pitchFamily="2" charset="-122"/>
                    <a:cs typeface="Times New Roman" panose="02020603050405020304" pitchFamily="18" charset="0"/>
                  </a:rPr>
                  <a:t>b</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42" name="Text Box 1081"/>
              <p:cNvSpPr txBox="1"/>
              <p:nvPr/>
            </p:nvSpPr>
            <p:spPr bwMode="auto">
              <a:xfrm>
                <a:off x="5715" y="8890"/>
                <a:ext cx="1080" cy="495"/>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p>
                <a:pPr algn="ctr">
                  <a:spcAft>
                    <a:spcPts val="0"/>
                  </a:spcAft>
                </a:pPr>
                <a:r>
                  <a:rPr lang="en-US" sz="1050" kern="100">
                    <a:effectLst/>
                    <a:latin typeface="宋体" panose="02010600030101010101" pitchFamily="2" charset="-122"/>
                    <a:ea typeface="宋体" panose="02010600030101010101" pitchFamily="2" charset="-122"/>
                    <a:cs typeface="Times New Roman" panose="02020603050405020304" pitchFamily="18" charset="0"/>
                  </a:rPr>
                  <a:t>C</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43" name="Text Box 1082"/>
              <p:cNvSpPr txBox="1"/>
              <p:nvPr/>
            </p:nvSpPr>
            <p:spPr bwMode="auto">
              <a:xfrm>
                <a:off x="4995" y="7905"/>
                <a:ext cx="1080" cy="495"/>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p>
                <a:pPr algn="ctr">
                  <a:spcAft>
                    <a:spcPts val="0"/>
                  </a:spcAft>
                </a:pPr>
                <a:r>
                  <a:rPr lang="en-US" sz="1050" kern="100">
                    <a:effectLst/>
                    <a:latin typeface="宋体" panose="02010600030101010101" pitchFamily="2" charset="-122"/>
                    <a:ea typeface="宋体" panose="02010600030101010101" pitchFamily="2" charset="-122"/>
                    <a:cs typeface="Times New Roman" panose="02020603050405020304" pitchFamily="18" charset="0"/>
                  </a:rPr>
                  <a:t>D</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44" name="Text Box 1083"/>
              <p:cNvSpPr txBox="1"/>
              <p:nvPr/>
            </p:nvSpPr>
            <p:spPr bwMode="auto">
              <a:xfrm>
                <a:off x="6465" y="7905"/>
                <a:ext cx="1080" cy="495"/>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p>
                <a:pPr algn="ctr">
                  <a:spcAft>
                    <a:spcPts val="0"/>
                  </a:spcAft>
                </a:pPr>
                <a:r>
                  <a:rPr lang="en-US" sz="1050" kern="100">
                    <a:effectLst/>
                    <a:latin typeface="宋体" panose="02010600030101010101" pitchFamily="2" charset="-122"/>
                    <a:ea typeface="宋体" panose="02010600030101010101" pitchFamily="2" charset="-122"/>
                    <a:cs typeface="Times New Roman" panose="02020603050405020304" pitchFamily="18" charset="0"/>
                  </a:rPr>
                  <a:t>e</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45" name="Text Box 1084"/>
              <p:cNvSpPr txBox="1"/>
              <p:nvPr/>
            </p:nvSpPr>
            <p:spPr bwMode="auto">
              <a:xfrm>
                <a:off x="5025" y="6870"/>
                <a:ext cx="1080" cy="495"/>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p>
                <a:pPr algn="ctr">
                  <a:spcAft>
                    <a:spcPts val="0"/>
                  </a:spcAft>
                </a:pPr>
                <a:r>
                  <a:rPr lang="en-US" sz="1050" kern="100">
                    <a:effectLst/>
                    <a:latin typeface="宋体" panose="02010600030101010101" pitchFamily="2" charset="-122"/>
                    <a:ea typeface="宋体" panose="02010600030101010101" pitchFamily="2" charset="-122"/>
                    <a:cs typeface="Times New Roman" panose="02020603050405020304" pitchFamily="18" charset="0"/>
                  </a:rPr>
                  <a:t>f</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cxnSp>
            <p:nvCxnSpPr>
              <p:cNvPr id="46" name="AutoShape 1085"/>
              <p:cNvCxnSpPr/>
              <p:nvPr/>
            </p:nvCxnSpPr>
            <p:spPr bwMode="auto">
              <a:xfrm>
                <a:off x="5565" y="7365"/>
                <a:ext cx="0" cy="54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47" name="AutoShape 1086"/>
              <p:cNvCxnSpPr/>
              <p:nvPr/>
            </p:nvCxnSpPr>
            <p:spPr bwMode="auto">
              <a:xfrm flipH="1">
                <a:off x="6075" y="8190"/>
                <a:ext cx="390" cy="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48" name="AutoShape 1087"/>
              <p:cNvCxnSpPr/>
              <p:nvPr/>
            </p:nvCxnSpPr>
            <p:spPr bwMode="auto">
              <a:xfrm>
                <a:off x="5565" y="8410"/>
                <a:ext cx="705" cy="48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49" name="AutoShape 1088"/>
              <p:cNvCxnSpPr/>
              <p:nvPr/>
            </p:nvCxnSpPr>
            <p:spPr bwMode="auto">
              <a:xfrm flipH="1">
                <a:off x="6270" y="8410"/>
                <a:ext cx="735" cy="48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50" name="AutoShape 1089"/>
              <p:cNvCxnSpPr/>
              <p:nvPr/>
            </p:nvCxnSpPr>
            <p:spPr bwMode="auto">
              <a:xfrm>
                <a:off x="4800" y="9385"/>
                <a:ext cx="765" cy="345"/>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51" name="AutoShape 1090"/>
              <p:cNvCxnSpPr/>
              <p:nvPr/>
            </p:nvCxnSpPr>
            <p:spPr bwMode="auto">
              <a:xfrm flipH="1">
                <a:off x="5565" y="9385"/>
                <a:ext cx="705" cy="345"/>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sp>
            <p:nvSpPr>
              <p:cNvPr id="52" name="Text Box 1091"/>
              <p:cNvSpPr txBox="1"/>
              <p:nvPr/>
            </p:nvSpPr>
            <p:spPr bwMode="auto">
              <a:xfrm>
                <a:off x="7155" y="8890"/>
                <a:ext cx="1080" cy="495"/>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p>
                <a:pPr algn="ctr">
                  <a:spcAft>
                    <a:spcPts val="0"/>
                  </a:spcAft>
                </a:pPr>
                <a:r>
                  <a:rPr lang="en-US" sz="1050" kern="100">
                    <a:effectLst/>
                    <a:latin typeface="宋体" panose="02010600030101010101" pitchFamily="2" charset="-122"/>
                    <a:ea typeface="宋体" panose="02010600030101010101" pitchFamily="2" charset="-122"/>
                    <a:cs typeface="Times New Roman" panose="02020603050405020304" pitchFamily="18" charset="0"/>
                  </a:rPr>
                  <a:t>i</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53" name="Text Box 1092"/>
              <p:cNvSpPr txBox="1"/>
              <p:nvPr/>
            </p:nvSpPr>
            <p:spPr bwMode="auto">
              <a:xfrm>
                <a:off x="5025" y="10675"/>
                <a:ext cx="1080" cy="495"/>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p>
                <a:pPr algn="ctr">
                  <a:spcAft>
                    <a:spcPts val="0"/>
                  </a:spcAft>
                </a:pPr>
                <a:r>
                  <a:rPr lang="en-US" sz="1050" kern="100">
                    <a:effectLst/>
                    <a:latin typeface="宋体" panose="02010600030101010101" pitchFamily="2" charset="-122"/>
                    <a:ea typeface="宋体" panose="02010600030101010101" pitchFamily="2" charset="-122"/>
                    <a:cs typeface="Times New Roman" panose="02020603050405020304" pitchFamily="18" charset="0"/>
                  </a:rPr>
                  <a:t>G</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cxnSp>
            <p:nvCxnSpPr>
              <p:cNvPr id="54" name="AutoShape 1093"/>
              <p:cNvCxnSpPr/>
              <p:nvPr/>
            </p:nvCxnSpPr>
            <p:spPr bwMode="auto">
              <a:xfrm flipH="1">
                <a:off x="5715" y="9385"/>
                <a:ext cx="1965" cy="345"/>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55" name="AutoShape 1094"/>
              <p:cNvCxnSpPr/>
              <p:nvPr/>
            </p:nvCxnSpPr>
            <p:spPr bwMode="auto">
              <a:xfrm>
                <a:off x="5565" y="10240"/>
                <a:ext cx="0" cy="435"/>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grpSp>
        <p:sp>
          <p:nvSpPr>
            <p:cNvPr id="32" name="Text Box 1972"/>
            <p:cNvSpPr txBox="1"/>
            <p:nvPr/>
          </p:nvSpPr>
          <p:spPr bwMode="auto">
            <a:xfrm>
              <a:off x="729096" y="2146992"/>
              <a:ext cx="599440" cy="32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zh-CN" sz="1050" kern="100">
                  <a:effectLst/>
                  <a:latin typeface="宋体" panose="02010600030101010101" pitchFamily="2" charset="-122"/>
                  <a:ea typeface="宋体" panose="02010600030101010101" pitchFamily="2" charset="-122"/>
                  <a:cs typeface="Times New Roman" panose="02020603050405020304" pitchFamily="18" charset="0"/>
                </a:rPr>
                <a:t>投资</a:t>
              </a:r>
            </a:p>
          </p:txBody>
        </p:sp>
        <p:sp>
          <p:nvSpPr>
            <p:cNvPr id="33" name="Text Box 1973"/>
            <p:cNvSpPr txBox="1"/>
            <p:nvPr/>
          </p:nvSpPr>
          <p:spPr bwMode="auto">
            <a:xfrm>
              <a:off x="231256" y="1583747"/>
              <a:ext cx="456565" cy="32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zh-CN" sz="1050" kern="100">
                  <a:effectLst/>
                  <a:latin typeface="宋体" panose="02010600030101010101" pitchFamily="2" charset="-122"/>
                  <a:ea typeface="宋体" panose="02010600030101010101" pitchFamily="2" charset="-122"/>
                  <a:cs typeface="Times New Roman" panose="02020603050405020304" pitchFamily="18" charset="0"/>
                </a:rPr>
                <a:t>股东</a:t>
              </a:r>
            </a:p>
          </p:txBody>
        </p:sp>
        <p:sp>
          <p:nvSpPr>
            <p:cNvPr id="34" name="Text Box 1974"/>
            <p:cNvSpPr txBox="1"/>
            <p:nvPr/>
          </p:nvSpPr>
          <p:spPr bwMode="auto">
            <a:xfrm>
              <a:off x="778626" y="1545647"/>
              <a:ext cx="456565" cy="32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zh-CN" sz="1050" kern="100">
                  <a:effectLst/>
                  <a:latin typeface="宋体" panose="02010600030101010101" pitchFamily="2" charset="-122"/>
                  <a:ea typeface="宋体" panose="02010600030101010101" pitchFamily="2" charset="-122"/>
                  <a:cs typeface="Times New Roman" panose="02020603050405020304" pitchFamily="18" charset="0"/>
                </a:rPr>
                <a:t>股东</a:t>
              </a:r>
            </a:p>
          </p:txBody>
        </p:sp>
        <p:sp>
          <p:nvSpPr>
            <p:cNvPr id="35" name="Text Box 1975"/>
            <p:cNvSpPr txBox="1"/>
            <p:nvPr/>
          </p:nvSpPr>
          <p:spPr bwMode="auto">
            <a:xfrm>
              <a:off x="1691121" y="1630737"/>
              <a:ext cx="456565" cy="32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zh-CN" sz="1050" kern="100">
                  <a:effectLst/>
                  <a:latin typeface="宋体" panose="02010600030101010101" pitchFamily="2" charset="-122"/>
                  <a:ea typeface="宋体" panose="02010600030101010101" pitchFamily="2" charset="-122"/>
                  <a:cs typeface="Times New Roman" panose="02020603050405020304" pitchFamily="18" charset="0"/>
                </a:rPr>
                <a:t>股东</a:t>
              </a:r>
            </a:p>
          </p:txBody>
        </p:sp>
        <p:sp>
          <p:nvSpPr>
            <p:cNvPr id="36" name="Text Box 1976"/>
            <p:cNvSpPr txBox="1"/>
            <p:nvPr/>
          </p:nvSpPr>
          <p:spPr bwMode="auto">
            <a:xfrm>
              <a:off x="731001" y="1002722"/>
              <a:ext cx="456565" cy="32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zh-CN" sz="1050" kern="100">
                  <a:effectLst/>
                  <a:latin typeface="宋体" panose="02010600030101010101" pitchFamily="2" charset="-122"/>
                  <a:ea typeface="宋体" panose="02010600030101010101" pitchFamily="2" charset="-122"/>
                  <a:cs typeface="Times New Roman" panose="02020603050405020304" pitchFamily="18" charset="0"/>
                </a:rPr>
                <a:t>股东</a:t>
              </a:r>
            </a:p>
          </p:txBody>
        </p:sp>
        <p:sp>
          <p:nvSpPr>
            <p:cNvPr id="37" name="Text Box 1977"/>
            <p:cNvSpPr txBox="1"/>
            <p:nvPr/>
          </p:nvSpPr>
          <p:spPr bwMode="auto">
            <a:xfrm>
              <a:off x="1645401" y="1012247"/>
              <a:ext cx="456565" cy="32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zh-CN" sz="1050" kern="100">
                  <a:effectLst/>
                  <a:latin typeface="宋体" panose="02010600030101010101" pitchFamily="2" charset="-122"/>
                  <a:ea typeface="宋体" panose="02010600030101010101" pitchFamily="2" charset="-122"/>
                  <a:cs typeface="Times New Roman" panose="02020603050405020304" pitchFamily="18" charset="0"/>
                </a:rPr>
                <a:t>股东</a:t>
              </a:r>
            </a:p>
          </p:txBody>
        </p:sp>
        <p:sp>
          <p:nvSpPr>
            <p:cNvPr id="38" name="Text Box 1978"/>
            <p:cNvSpPr txBox="1"/>
            <p:nvPr/>
          </p:nvSpPr>
          <p:spPr bwMode="auto">
            <a:xfrm>
              <a:off x="1185026" y="631882"/>
              <a:ext cx="456565" cy="32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zh-CN" sz="1050" kern="100">
                  <a:effectLst/>
                  <a:latin typeface="宋体" panose="02010600030101010101" pitchFamily="2" charset="-122"/>
                  <a:ea typeface="宋体" panose="02010600030101010101" pitchFamily="2" charset="-122"/>
                  <a:cs typeface="Times New Roman" panose="02020603050405020304" pitchFamily="18" charset="0"/>
                </a:rPr>
                <a:t>股东</a:t>
              </a:r>
            </a:p>
          </p:txBody>
        </p:sp>
        <p:sp>
          <p:nvSpPr>
            <p:cNvPr id="39" name="Text Box 1979"/>
            <p:cNvSpPr txBox="1"/>
            <p:nvPr/>
          </p:nvSpPr>
          <p:spPr bwMode="auto">
            <a:xfrm>
              <a:off x="599556" y="360102"/>
              <a:ext cx="456565" cy="32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zh-CN" sz="1050" kern="100">
                  <a:effectLst/>
                  <a:latin typeface="宋体" panose="02010600030101010101" pitchFamily="2" charset="-122"/>
                  <a:ea typeface="宋体" panose="02010600030101010101" pitchFamily="2" charset="-122"/>
                  <a:cs typeface="Times New Roman" panose="02020603050405020304" pitchFamily="18" charset="0"/>
                </a:rPr>
                <a:t>股东</a:t>
              </a:r>
            </a:p>
          </p:txBody>
        </p:sp>
      </p:grpSp>
    </p:spTree>
    <p:extLst>
      <p:ext uri="{BB962C8B-B14F-4D97-AF65-F5344CB8AC3E}">
        <p14:creationId xmlns:p14="http://schemas.microsoft.com/office/powerpoint/2010/main" val="241992394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45316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基于知识图谱的企业信息查询平台实现</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a:solidFill>
                  <a:srgbClr val="000000"/>
                </a:solidFill>
              </a:rPr>
              <a:t>A</a:t>
            </a:r>
            <a:r>
              <a:rPr lang="zh-CN" altLang="zh-CN" sz="1800" dirty="0">
                <a:solidFill>
                  <a:srgbClr val="000000"/>
                </a:solidFill>
              </a:rPr>
              <a:t>、</a:t>
            </a:r>
            <a:r>
              <a:rPr lang="en-US" altLang="zh-CN" sz="1800" dirty="0">
                <a:solidFill>
                  <a:srgbClr val="000000"/>
                </a:solidFill>
              </a:rPr>
              <a:t>B</a:t>
            </a:r>
            <a:r>
              <a:rPr lang="zh-CN" altLang="zh-CN" sz="1800" dirty="0">
                <a:solidFill>
                  <a:srgbClr val="000000"/>
                </a:solidFill>
              </a:rPr>
              <a:t>两家公司的直接人员关联节点图</a:t>
            </a:r>
          </a:p>
        </p:txBody>
      </p:sp>
      <p:grpSp>
        <p:nvGrpSpPr>
          <p:cNvPr id="56" name="Canvas 551"/>
          <p:cNvGrpSpPr/>
          <p:nvPr/>
        </p:nvGrpSpPr>
        <p:grpSpPr>
          <a:xfrm>
            <a:off x="2192864" y="1941202"/>
            <a:ext cx="4450715" cy="1958340"/>
            <a:chOff x="0" y="0"/>
            <a:chExt cx="4450715" cy="1958340"/>
          </a:xfrm>
        </p:grpSpPr>
        <p:sp>
          <p:nvSpPr>
            <p:cNvPr id="57" name="矩形 56"/>
            <p:cNvSpPr/>
            <p:nvPr/>
          </p:nvSpPr>
          <p:spPr>
            <a:xfrm>
              <a:off x="0" y="0"/>
              <a:ext cx="4450715" cy="1958340"/>
            </a:xfrm>
            <a:prstGeom prst="rect">
              <a:avLst/>
            </a:prstGeom>
            <a:noFill/>
            <a:ln>
              <a:noFill/>
            </a:ln>
          </p:spPr>
        </p:sp>
        <p:cxnSp>
          <p:nvCxnSpPr>
            <p:cNvPr id="58" name="AutoShape 1098"/>
            <p:cNvCxnSpPr/>
            <p:nvPr/>
          </p:nvCxnSpPr>
          <p:spPr bwMode="auto">
            <a:xfrm>
              <a:off x="1142781" y="1158849"/>
              <a:ext cx="5891" cy="375388"/>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sp>
          <p:nvSpPr>
            <p:cNvPr id="59" name="Freeform 1100"/>
            <p:cNvSpPr/>
            <p:nvPr/>
          </p:nvSpPr>
          <p:spPr bwMode="auto">
            <a:xfrm>
              <a:off x="91040" y="366832"/>
              <a:ext cx="1081730" cy="923755"/>
            </a:xfrm>
            <a:custGeom>
              <a:avLst/>
              <a:gdLst>
                <a:gd name="T0" fmla="*/ 320 w 1791"/>
                <a:gd name="T1" fmla="*/ 0 h 1312"/>
                <a:gd name="T2" fmla="*/ 245 w 1791"/>
                <a:gd name="T3" fmla="*/ 1125 h 1312"/>
                <a:gd name="T4" fmla="*/ 1791 w 1791"/>
                <a:gd name="T5" fmla="*/ 1125 h 1312"/>
              </a:gdLst>
              <a:ahLst/>
              <a:cxnLst>
                <a:cxn ang="0">
                  <a:pos x="T0" y="T1"/>
                </a:cxn>
                <a:cxn ang="0">
                  <a:pos x="T2" y="T3"/>
                </a:cxn>
                <a:cxn ang="0">
                  <a:pos x="T4" y="T5"/>
                </a:cxn>
              </a:cxnLst>
              <a:rect l="0" t="0" r="r" b="b"/>
              <a:pathLst>
                <a:path w="1791" h="1312">
                  <a:moveTo>
                    <a:pt x="320" y="0"/>
                  </a:moveTo>
                  <a:cubicBezTo>
                    <a:pt x="160" y="469"/>
                    <a:pt x="0" y="938"/>
                    <a:pt x="245" y="1125"/>
                  </a:cubicBezTo>
                  <a:cubicBezTo>
                    <a:pt x="490" y="1312"/>
                    <a:pt x="1140" y="1218"/>
                    <a:pt x="1791" y="1125"/>
                  </a:cubicBez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77080" tIns="38539" rIns="77080" bIns="38539" anchor="t" anchorCtr="0" upright="1">
              <a:noAutofit/>
            </a:bodyPr>
            <a:lstStyle/>
            <a:p>
              <a:endParaRPr lang="zh-CN" altLang="en-US"/>
            </a:p>
          </p:txBody>
        </p:sp>
        <p:sp>
          <p:nvSpPr>
            <p:cNvPr id="60" name="Freeform 1102"/>
            <p:cNvSpPr/>
            <p:nvPr/>
          </p:nvSpPr>
          <p:spPr bwMode="auto">
            <a:xfrm>
              <a:off x="318097" y="366832"/>
              <a:ext cx="594418" cy="654931"/>
            </a:xfrm>
            <a:custGeom>
              <a:avLst/>
              <a:gdLst>
                <a:gd name="T0" fmla="*/ 0 w 900"/>
                <a:gd name="T1" fmla="*/ 0 h 915"/>
                <a:gd name="T2" fmla="*/ 180 w 900"/>
                <a:gd name="T3" fmla="*/ 615 h 915"/>
                <a:gd name="T4" fmla="*/ 900 w 900"/>
                <a:gd name="T5" fmla="*/ 915 h 915"/>
              </a:gdLst>
              <a:ahLst/>
              <a:cxnLst>
                <a:cxn ang="0">
                  <a:pos x="T0" y="T1"/>
                </a:cxn>
                <a:cxn ang="0">
                  <a:pos x="T2" y="T3"/>
                </a:cxn>
                <a:cxn ang="0">
                  <a:pos x="T4" y="T5"/>
                </a:cxn>
              </a:cxnLst>
              <a:rect l="0" t="0" r="r" b="b"/>
              <a:pathLst>
                <a:path w="900" h="915">
                  <a:moveTo>
                    <a:pt x="0" y="0"/>
                  </a:moveTo>
                  <a:cubicBezTo>
                    <a:pt x="15" y="231"/>
                    <a:pt x="30" y="463"/>
                    <a:pt x="180" y="615"/>
                  </a:cubicBezTo>
                  <a:cubicBezTo>
                    <a:pt x="330" y="767"/>
                    <a:pt x="775" y="853"/>
                    <a:pt x="900" y="915"/>
                  </a:cubicBez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77080" tIns="38539" rIns="77080" bIns="38539" anchor="t" anchorCtr="0" upright="1">
              <a:noAutofit/>
            </a:bodyPr>
            <a:lstStyle/>
            <a:p>
              <a:endParaRPr lang="zh-CN" altLang="en-US"/>
            </a:p>
          </p:txBody>
        </p:sp>
        <p:cxnSp>
          <p:nvCxnSpPr>
            <p:cNvPr id="61" name="AutoShape 1104"/>
            <p:cNvCxnSpPr/>
            <p:nvPr/>
          </p:nvCxnSpPr>
          <p:spPr bwMode="auto">
            <a:xfrm flipH="1">
              <a:off x="1148665" y="366832"/>
              <a:ext cx="18204" cy="449288"/>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sp>
          <p:nvSpPr>
            <p:cNvPr id="62" name="Text Box 1106"/>
            <p:cNvSpPr txBox="1"/>
            <p:nvPr/>
          </p:nvSpPr>
          <p:spPr bwMode="auto">
            <a:xfrm>
              <a:off x="606197" y="377539"/>
              <a:ext cx="489457" cy="3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77080" tIns="38539" rIns="77080" bIns="38539" anchor="t" anchorCtr="0" upright="1">
              <a:noAutofit/>
            </a:bodyPr>
            <a:lstStyle/>
            <a:p>
              <a:pPr algn="just">
                <a:spcAft>
                  <a:spcPts val="0"/>
                </a:spcAft>
              </a:pPr>
              <a:r>
                <a:rPr lang="zh-CN" sz="1000" kern="100">
                  <a:effectLst/>
                  <a:latin typeface="宋体" panose="02010600030101010101" pitchFamily="2" charset="-122"/>
                  <a:ea typeface="宋体" panose="02010600030101010101" pitchFamily="2" charset="-122"/>
                  <a:cs typeface="Times New Roman" panose="02020603050405020304" pitchFamily="18" charset="0"/>
                </a:rPr>
                <a:t>股东</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63" name="Text Box 1108"/>
            <p:cNvSpPr txBox="1"/>
            <p:nvPr/>
          </p:nvSpPr>
          <p:spPr bwMode="auto">
            <a:xfrm>
              <a:off x="807557" y="800058"/>
              <a:ext cx="670455" cy="358790"/>
            </a:xfrm>
            <a:prstGeom prst="rect">
              <a:avLst/>
            </a:prstGeom>
            <a:solidFill>
              <a:srgbClr val="FFFFFF"/>
            </a:solidFill>
            <a:ln w="9525">
              <a:solidFill>
                <a:srgbClr val="000000"/>
              </a:solidFill>
              <a:miter lim="800000"/>
            </a:ln>
          </p:spPr>
          <p:txBody>
            <a:bodyPr rot="0" vert="horz" wrap="square" lIns="77080" tIns="38539" rIns="77080" bIns="38539" anchor="t" anchorCtr="0" upright="1">
              <a:noAutofit/>
            </a:bodyPr>
            <a:lstStyle/>
            <a:p>
              <a:pPr algn="ctr">
                <a:spcAft>
                  <a:spcPts val="0"/>
                </a:spcAft>
              </a:pPr>
              <a:r>
                <a:rPr lang="en-US" sz="1050" b="1" kern="100">
                  <a:effectLst/>
                  <a:latin typeface="宋体" panose="02010600030101010101" pitchFamily="2" charset="-122"/>
                  <a:ea typeface="宋体" panose="02010600030101010101" pitchFamily="2" charset="-122"/>
                  <a:cs typeface="Times New Roman" panose="02020603050405020304" pitchFamily="18" charset="0"/>
                </a:rPr>
                <a:t>A</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cxnSp>
          <p:nvCxnSpPr>
            <p:cNvPr id="64" name="AutoShape 1109"/>
            <p:cNvCxnSpPr/>
            <p:nvPr/>
          </p:nvCxnSpPr>
          <p:spPr bwMode="auto">
            <a:xfrm flipH="1">
              <a:off x="1180802" y="366831"/>
              <a:ext cx="726682" cy="426268"/>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sp>
          <p:nvSpPr>
            <p:cNvPr id="65" name="Text Box 1112"/>
            <p:cNvSpPr txBox="1"/>
            <p:nvPr/>
          </p:nvSpPr>
          <p:spPr bwMode="auto">
            <a:xfrm>
              <a:off x="42844" y="18218"/>
              <a:ext cx="581030" cy="348614"/>
            </a:xfrm>
            <a:prstGeom prst="rect">
              <a:avLst/>
            </a:prstGeom>
            <a:solidFill>
              <a:srgbClr val="FFFFFF"/>
            </a:solidFill>
            <a:ln w="9525">
              <a:solidFill>
                <a:srgbClr val="000000"/>
              </a:solidFill>
              <a:miter lim="800000"/>
            </a:ln>
          </p:spPr>
          <p:txBody>
            <a:bodyPr rot="0" vert="horz" wrap="square" lIns="77080" tIns="38539" rIns="77080" bIns="38539" anchor="t" anchorCtr="0" upright="1">
              <a:noAutofit/>
            </a:bodyPr>
            <a:lstStyle/>
            <a:p>
              <a:pPr algn="ctr">
                <a:spcAft>
                  <a:spcPts val="0"/>
                </a:spcAft>
              </a:pPr>
              <a:r>
                <a:rPr lang="en-US" sz="1050" kern="100">
                  <a:effectLst/>
                  <a:latin typeface="宋体" panose="02010600030101010101" pitchFamily="2" charset="-122"/>
                  <a:ea typeface="宋体" panose="02010600030101010101" pitchFamily="2" charset="-122"/>
                  <a:cs typeface="Times New Roman" panose="02020603050405020304" pitchFamily="18" charset="0"/>
                </a:rPr>
                <a:t>c</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66" name="Text Box 1113"/>
            <p:cNvSpPr txBox="1"/>
            <p:nvPr/>
          </p:nvSpPr>
          <p:spPr bwMode="auto">
            <a:xfrm>
              <a:off x="878241" y="18218"/>
              <a:ext cx="544078" cy="348614"/>
            </a:xfrm>
            <a:prstGeom prst="rect">
              <a:avLst/>
            </a:prstGeom>
            <a:solidFill>
              <a:srgbClr val="FFFFFF"/>
            </a:solidFill>
            <a:ln w="9525">
              <a:solidFill>
                <a:srgbClr val="000000"/>
              </a:solidFill>
              <a:miter lim="800000"/>
            </a:ln>
          </p:spPr>
          <p:txBody>
            <a:bodyPr rot="0" vert="horz" wrap="square" lIns="77080" tIns="38539" rIns="77080" bIns="38539" anchor="t" anchorCtr="0" upright="1">
              <a:noAutofit/>
            </a:bodyPr>
            <a:lstStyle/>
            <a:p>
              <a:pPr algn="ctr">
                <a:spcAft>
                  <a:spcPts val="0"/>
                </a:spcAft>
              </a:pPr>
              <a:r>
                <a:rPr lang="en-US" sz="1050" kern="100">
                  <a:effectLst/>
                  <a:latin typeface="宋体" panose="02010600030101010101" pitchFamily="2" charset="-122"/>
                  <a:ea typeface="宋体" panose="02010600030101010101" pitchFamily="2" charset="-122"/>
                  <a:cs typeface="Times New Roman" panose="02020603050405020304" pitchFamily="18" charset="0"/>
                </a:rPr>
                <a:t>d</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cxnSp>
          <p:nvCxnSpPr>
            <p:cNvPr id="67" name="AutoShape 1114"/>
            <p:cNvCxnSpPr/>
            <p:nvPr/>
          </p:nvCxnSpPr>
          <p:spPr bwMode="auto">
            <a:xfrm>
              <a:off x="333631" y="366834"/>
              <a:ext cx="792015" cy="433225"/>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sp>
          <p:nvSpPr>
            <p:cNvPr id="68" name="Text Box 1115"/>
            <p:cNvSpPr txBox="1"/>
            <p:nvPr/>
          </p:nvSpPr>
          <p:spPr bwMode="auto">
            <a:xfrm>
              <a:off x="1695415" y="18218"/>
              <a:ext cx="423588" cy="348614"/>
            </a:xfrm>
            <a:prstGeom prst="rect">
              <a:avLst/>
            </a:prstGeom>
            <a:solidFill>
              <a:srgbClr val="FFFFFF"/>
            </a:solidFill>
            <a:ln w="9525">
              <a:solidFill>
                <a:srgbClr val="000000"/>
              </a:solidFill>
              <a:miter lim="800000"/>
            </a:ln>
          </p:spPr>
          <p:txBody>
            <a:bodyPr rot="0" vert="horz" wrap="square" lIns="77080" tIns="38539" rIns="77080" bIns="38539" anchor="t" anchorCtr="0" upright="1">
              <a:noAutofit/>
            </a:bodyPr>
            <a:lstStyle/>
            <a:p>
              <a:pPr algn="ctr">
                <a:spcAft>
                  <a:spcPts val="0"/>
                </a:spcAft>
              </a:pPr>
              <a:r>
                <a:rPr lang="en-US" sz="1050" kern="100">
                  <a:effectLst/>
                  <a:latin typeface="宋体" panose="02010600030101010101" pitchFamily="2" charset="-122"/>
                  <a:ea typeface="宋体" panose="02010600030101010101" pitchFamily="2" charset="-122"/>
                  <a:cs typeface="Times New Roman" panose="02020603050405020304" pitchFamily="18" charset="0"/>
                </a:rPr>
                <a:t>E</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69" name="Text Box 1116"/>
            <p:cNvSpPr txBox="1"/>
            <p:nvPr/>
          </p:nvSpPr>
          <p:spPr bwMode="auto">
            <a:xfrm>
              <a:off x="822549" y="1534243"/>
              <a:ext cx="652251" cy="348614"/>
            </a:xfrm>
            <a:prstGeom prst="rect">
              <a:avLst/>
            </a:prstGeom>
            <a:solidFill>
              <a:srgbClr val="FFFFFF"/>
            </a:solidFill>
            <a:ln w="9525">
              <a:solidFill>
                <a:srgbClr val="000000"/>
              </a:solidFill>
              <a:miter lim="800000"/>
            </a:ln>
          </p:spPr>
          <p:txBody>
            <a:bodyPr rot="0" vert="horz" wrap="square" lIns="77080" tIns="38539" rIns="77080" bIns="38539" anchor="t" anchorCtr="0" upright="1">
              <a:noAutofit/>
            </a:bodyPr>
            <a:lstStyle/>
            <a:p>
              <a:pPr algn="ctr">
                <a:spcAft>
                  <a:spcPts val="0"/>
                </a:spcAft>
              </a:pPr>
              <a:r>
                <a:rPr lang="en-US" sz="1050" kern="100">
                  <a:effectLst/>
                  <a:latin typeface="宋体" panose="02010600030101010101" pitchFamily="2" charset="-122"/>
                  <a:ea typeface="宋体" panose="02010600030101010101" pitchFamily="2" charset="-122"/>
                  <a:cs typeface="Times New Roman" panose="02020603050405020304" pitchFamily="18" charset="0"/>
                </a:rPr>
                <a:t>f</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70" name="Text Box 1117"/>
            <p:cNvSpPr txBox="1"/>
            <p:nvPr/>
          </p:nvSpPr>
          <p:spPr bwMode="auto">
            <a:xfrm>
              <a:off x="979461" y="377539"/>
              <a:ext cx="488917" cy="3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77080" tIns="38539" rIns="77080" bIns="38539" anchor="t" anchorCtr="0" upright="1">
              <a:noAutofit/>
            </a:bodyPr>
            <a:lstStyle/>
            <a:p>
              <a:pPr algn="just">
                <a:spcAft>
                  <a:spcPts val="0"/>
                </a:spcAft>
              </a:pPr>
              <a:r>
                <a:rPr lang="zh-CN" sz="1000" kern="100">
                  <a:effectLst/>
                  <a:latin typeface="宋体" panose="02010600030101010101" pitchFamily="2" charset="-122"/>
                  <a:ea typeface="宋体" panose="02010600030101010101" pitchFamily="2" charset="-122"/>
                  <a:cs typeface="Times New Roman" panose="02020603050405020304" pitchFamily="18" charset="0"/>
                </a:rPr>
                <a:t>股东</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71" name="Text Box 1118"/>
            <p:cNvSpPr txBox="1"/>
            <p:nvPr/>
          </p:nvSpPr>
          <p:spPr bwMode="auto">
            <a:xfrm>
              <a:off x="1590996" y="410205"/>
              <a:ext cx="489457" cy="3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77080" tIns="38539" rIns="77080" bIns="38539" anchor="t" anchorCtr="0" upright="1">
              <a:noAutofit/>
            </a:bodyPr>
            <a:lstStyle/>
            <a:p>
              <a:pPr algn="just">
                <a:spcAft>
                  <a:spcPts val="0"/>
                </a:spcAft>
              </a:pPr>
              <a:r>
                <a:rPr lang="zh-CN" sz="1000" kern="100">
                  <a:effectLst/>
                  <a:latin typeface="宋体" panose="02010600030101010101" pitchFamily="2" charset="-122"/>
                  <a:ea typeface="宋体" panose="02010600030101010101" pitchFamily="2" charset="-122"/>
                  <a:cs typeface="Times New Roman" panose="02020603050405020304" pitchFamily="18" charset="0"/>
                </a:rPr>
                <a:t>股东</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72" name="Text Box 1119"/>
            <p:cNvSpPr txBox="1"/>
            <p:nvPr/>
          </p:nvSpPr>
          <p:spPr bwMode="auto">
            <a:xfrm>
              <a:off x="222245" y="652254"/>
              <a:ext cx="1023894" cy="3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77080" tIns="38539" rIns="77080" bIns="38539" anchor="t" anchorCtr="0" upright="1">
              <a:noAutofit/>
            </a:bodyPr>
            <a:lstStyle/>
            <a:p>
              <a:pPr algn="just">
                <a:spcAft>
                  <a:spcPts val="0"/>
                </a:spcAft>
              </a:pPr>
              <a:r>
                <a:rPr lang="zh-CN" sz="1000" kern="100">
                  <a:effectLst/>
                  <a:latin typeface="宋体" panose="02010600030101010101" pitchFamily="2" charset="-122"/>
                  <a:ea typeface="宋体" panose="02010600030101010101" pitchFamily="2" charset="-122"/>
                  <a:cs typeface="Times New Roman" panose="02020603050405020304" pitchFamily="18" charset="0"/>
                </a:rPr>
                <a:t>法定代表人</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73" name="Text Box 1120"/>
            <p:cNvSpPr txBox="1"/>
            <p:nvPr/>
          </p:nvSpPr>
          <p:spPr bwMode="auto">
            <a:xfrm>
              <a:off x="113539" y="922694"/>
              <a:ext cx="806473" cy="327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77080" tIns="38539" rIns="77080" bIns="38539" anchor="t" anchorCtr="0" upright="1">
              <a:noAutofit/>
            </a:bodyPr>
            <a:lstStyle/>
            <a:p>
              <a:pPr algn="just">
                <a:spcAft>
                  <a:spcPts val="0"/>
                </a:spcAft>
              </a:pPr>
              <a:r>
                <a:rPr lang="zh-CN" sz="1000" kern="100">
                  <a:effectLst/>
                  <a:latin typeface="宋体" panose="02010600030101010101" pitchFamily="2" charset="-122"/>
                  <a:ea typeface="宋体" panose="02010600030101010101" pitchFamily="2" charset="-122"/>
                  <a:cs typeface="Times New Roman" panose="02020603050405020304" pitchFamily="18" charset="0"/>
                </a:rPr>
                <a:t>主要人员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74" name="Text Box 2004"/>
            <p:cNvSpPr txBox="1"/>
            <p:nvPr/>
          </p:nvSpPr>
          <p:spPr bwMode="auto">
            <a:xfrm>
              <a:off x="866994" y="1232750"/>
              <a:ext cx="693486" cy="301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77080" tIns="38539" rIns="77080" bIns="38539" anchor="t" anchorCtr="0" upright="1">
              <a:noAutofit/>
            </a:bodyPr>
            <a:lstStyle/>
            <a:p>
              <a:pPr algn="just">
                <a:spcAft>
                  <a:spcPts val="0"/>
                </a:spcAft>
              </a:pPr>
              <a:r>
                <a:rPr lang="zh-CN" sz="1000" kern="100">
                  <a:effectLst/>
                  <a:latin typeface="宋体" panose="02010600030101010101" pitchFamily="2" charset="-122"/>
                  <a:ea typeface="宋体" panose="02010600030101010101" pitchFamily="2" charset="-122"/>
                  <a:cs typeface="Times New Roman" panose="02020603050405020304" pitchFamily="18" charset="0"/>
                </a:rPr>
                <a:t>主要人员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cxnSp>
          <p:nvCxnSpPr>
            <p:cNvPr id="75" name="AutoShape 2008"/>
            <p:cNvCxnSpPr/>
            <p:nvPr/>
          </p:nvCxnSpPr>
          <p:spPr bwMode="auto">
            <a:xfrm>
              <a:off x="3349611" y="348630"/>
              <a:ext cx="532" cy="433225"/>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sp>
          <p:nvSpPr>
            <p:cNvPr id="76" name="Text Box 2011"/>
            <p:cNvSpPr txBox="1"/>
            <p:nvPr/>
          </p:nvSpPr>
          <p:spPr bwMode="auto">
            <a:xfrm>
              <a:off x="3713755" y="559616"/>
              <a:ext cx="656536" cy="275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77080" tIns="38539" rIns="77080" bIns="38539" anchor="t" anchorCtr="0" upright="1">
              <a:noAutofit/>
            </a:bodyPr>
            <a:lstStyle/>
            <a:p>
              <a:pPr algn="just">
                <a:spcAft>
                  <a:spcPts val="0"/>
                </a:spcAft>
              </a:pPr>
              <a:r>
                <a:rPr lang="zh-CN" sz="1000" kern="100">
                  <a:effectLst/>
                  <a:latin typeface="宋体" panose="02010600030101010101" pitchFamily="2" charset="-122"/>
                  <a:ea typeface="宋体" panose="02010600030101010101" pitchFamily="2" charset="-122"/>
                  <a:cs typeface="Times New Roman" panose="02020603050405020304" pitchFamily="18" charset="0"/>
                </a:rPr>
                <a:t>主要人员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77" name="Text Box 2013"/>
            <p:cNvSpPr txBox="1"/>
            <p:nvPr/>
          </p:nvSpPr>
          <p:spPr bwMode="auto">
            <a:xfrm>
              <a:off x="3469567" y="380752"/>
              <a:ext cx="735253" cy="28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77080" tIns="38539" rIns="77080" bIns="38539" anchor="t" anchorCtr="0" upright="1">
              <a:noAutofit/>
            </a:bodyPr>
            <a:lstStyle/>
            <a:p>
              <a:pPr algn="just">
                <a:spcAft>
                  <a:spcPts val="0"/>
                </a:spcAft>
              </a:pPr>
              <a:r>
                <a:rPr lang="zh-CN" sz="1000" kern="100">
                  <a:effectLst/>
                  <a:latin typeface="宋体" panose="02010600030101010101" pitchFamily="2" charset="-122"/>
                  <a:ea typeface="宋体" panose="02010600030101010101" pitchFamily="2" charset="-122"/>
                  <a:cs typeface="Times New Roman" panose="02020603050405020304" pitchFamily="18" charset="0"/>
                </a:rPr>
                <a:t>法定代表人</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78" name="Text Box 2015"/>
            <p:cNvSpPr txBox="1"/>
            <p:nvPr/>
          </p:nvSpPr>
          <p:spPr bwMode="auto">
            <a:xfrm>
              <a:off x="2580087" y="383440"/>
              <a:ext cx="424119" cy="290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77080" tIns="38539" rIns="77080" bIns="38539" anchor="t" anchorCtr="0" upright="1">
              <a:noAutofit/>
            </a:bodyPr>
            <a:lstStyle/>
            <a:p>
              <a:pPr algn="just">
                <a:spcAft>
                  <a:spcPts val="0"/>
                </a:spcAft>
              </a:pPr>
              <a:r>
                <a:rPr lang="zh-CN" sz="1000" kern="100">
                  <a:effectLst/>
                  <a:latin typeface="宋体" panose="02010600030101010101" pitchFamily="2" charset="-122"/>
                  <a:ea typeface="宋体" panose="02010600030101010101" pitchFamily="2" charset="-122"/>
                  <a:cs typeface="Times New Roman" panose="02020603050405020304" pitchFamily="18" charset="0"/>
                </a:rPr>
                <a:t>股东</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79" name="Text Box 2016"/>
            <p:cNvSpPr txBox="1"/>
            <p:nvPr/>
          </p:nvSpPr>
          <p:spPr bwMode="auto">
            <a:xfrm>
              <a:off x="3059899" y="375402"/>
              <a:ext cx="416092" cy="250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77080" tIns="38539" rIns="77080" bIns="38539" anchor="t" anchorCtr="0" upright="1">
              <a:noAutofit/>
            </a:bodyPr>
            <a:lstStyle/>
            <a:p>
              <a:pPr algn="just">
                <a:spcAft>
                  <a:spcPts val="0"/>
                </a:spcAft>
              </a:pPr>
              <a:r>
                <a:rPr lang="zh-CN" sz="1000" kern="100">
                  <a:effectLst/>
                  <a:latin typeface="宋体" panose="02010600030101010101" pitchFamily="2" charset="-122"/>
                  <a:ea typeface="宋体" panose="02010600030101010101" pitchFamily="2" charset="-122"/>
                  <a:cs typeface="Times New Roman" panose="02020603050405020304" pitchFamily="18" charset="0"/>
                </a:rPr>
                <a:t>股东</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cxnSp>
          <p:nvCxnSpPr>
            <p:cNvPr id="80" name="AutoShape 2018"/>
            <p:cNvCxnSpPr/>
            <p:nvPr/>
          </p:nvCxnSpPr>
          <p:spPr bwMode="auto">
            <a:xfrm>
              <a:off x="3318010" y="1140644"/>
              <a:ext cx="1606" cy="433225"/>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sp>
          <p:nvSpPr>
            <p:cNvPr id="81" name="Freeform 2019"/>
            <p:cNvSpPr/>
            <p:nvPr/>
          </p:nvSpPr>
          <p:spPr bwMode="auto">
            <a:xfrm flipH="1">
              <a:off x="3653242" y="359326"/>
              <a:ext cx="485175" cy="620118"/>
            </a:xfrm>
            <a:custGeom>
              <a:avLst/>
              <a:gdLst>
                <a:gd name="T0" fmla="*/ 0 w 900"/>
                <a:gd name="T1" fmla="*/ 0 h 915"/>
                <a:gd name="T2" fmla="*/ 180 w 900"/>
                <a:gd name="T3" fmla="*/ 615 h 915"/>
                <a:gd name="T4" fmla="*/ 900 w 900"/>
                <a:gd name="T5" fmla="*/ 915 h 915"/>
              </a:gdLst>
              <a:ahLst/>
              <a:cxnLst>
                <a:cxn ang="0">
                  <a:pos x="T0" y="T1"/>
                </a:cxn>
                <a:cxn ang="0">
                  <a:pos x="T2" y="T3"/>
                </a:cxn>
                <a:cxn ang="0">
                  <a:pos x="T4" y="T5"/>
                </a:cxn>
              </a:cxnLst>
              <a:rect l="0" t="0" r="r" b="b"/>
              <a:pathLst>
                <a:path w="900" h="915">
                  <a:moveTo>
                    <a:pt x="0" y="0"/>
                  </a:moveTo>
                  <a:cubicBezTo>
                    <a:pt x="15" y="231"/>
                    <a:pt x="30" y="463"/>
                    <a:pt x="180" y="615"/>
                  </a:cubicBezTo>
                  <a:cubicBezTo>
                    <a:pt x="330" y="767"/>
                    <a:pt x="775" y="853"/>
                    <a:pt x="900" y="915"/>
                  </a:cubicBez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77080" tIns="38539" rIns="77080" bIns="38539" anchor="t" anchorCtr="0" upright="1">
              <a:noAutofit/>
            </a:bodyPr>
            <a:lstStyle/>
            <a:p>
              <a:endParaRPr lang="zh-CN" altLang="en-US"/>
            </a:p>
          </p:txBody>
        </p:sp>
        <p:sp>
          <p:nvSpPr>
            <p:cNvPr id="82" name="Text Box 2020"/>
            <p:cNvSpPr txBox="1"/>
            <p:nvPr/>
          </p:nvSpPr>
          <p:spPr bwMode="auto">
            <a:xfrm>
              <a:off x="2982796" y="781849"/>
              <a:ext cx="670455" cy="358790"/>
            </a:xfrm>
            <a:prstGeom prst="rect">
              <a:avLst/>
            </a:prstGeom>
            <a:solidFill>
              <a:srgbClr val="FFFFFF"/>
            </a:solidFill>
            <a:ln w="9525">
              <a:solidFill>
                <a:srgbClr val="000000"/>
              </a:solidFill>
              <a:miter lim="800000"/>
            </a:ln>
          </p:spPr>
          <p:txBody>
            <a:bodyPr rot="0" vert="horz" wrap="square" lIns="77080" tIns="38539" rIns="77080" bIns="38539" anchor="t" anchorCtr="0" upright="1">
              <a:noAutofit/>
            </a:bodyPr>
            <a:lstStyle/>
            <a:p>
              <a:pPr algn="ctr">
                <a:spcAft>
                  <a:spcPts val="0"/>
                </a:spcAft>
              </a:pPr>
              <a:r>
                <a:rPr lang="en-US" sz="1050" b="1" kern="100">
                  <a:effectLst/>
                  <a:latin typeface="宋体" panose="02010600030101010101" pitchFamily="2" charset="-122"/>
                  <a:ea typeface="宋体" panose="02010600030101010101" pitchFamily="2" charset="-122"/>
                  <a:cs typeface="Times New Roman" panose="02020603050405020304" pitchFamily="18" charset="0"/>
                </a:rPr>
                <a:t>B</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83" name="Text Box 2022"/>
            <p:cNvSpPr txBox="1"/>
            <p:nvPr/>
          </p:nvSpPr>
          <p:spPr bwMode="auto">
            <a:xfrm>
              <a:off x="2428007" y="8"/>
              <a:ext cx="472319" cy="348614"/>
            </a:xfrm>
            <a:prstGeom prst="rect">
              <a:avLst/>
            </a:prstGeom>
            <a:solidFill>
              <a:srgbClr val="FFFFFF"/>
            </a:solidFill>
            <a:ln w="9525">
              <a:solidFill>
                <a:srgbClr val="000000"/>
              </a:solidFill>
              <a:miter lim="800000"/>
            </a:ln>
          </p:spPr>
          <p:txBody>
            <a:bodyPr rot="0" vert="horz" wrap="square" lIns="77080" tIns="38539" rIns="77080" bIns="38539" anchor="t" anchorCtr="0" upright="1">
              <a:noAutofit/>
            </a:bodyPr>
            <a:lstStyle/>
            <a:p>
              <a:pPr algn="ctr">
                <a:spcAft>
                  <a:spcPts val="0"/>
                </a:spcAft>
              </a:pPr>
              <a:r>
                <a:rPr lang="en-US" sz="1050" kern="100">
                  <a:effectLst/>
                  <a:latin typeface="宋体" panose="02010600030101010101" pitchFamily="2" charset="-122"/>
                  <a:ea typeface="宋体" panose="02010600030101010101" pitchFamily="2" charset="-122"/>
                  <a:cs typeface="Times New Roman" panose="02020603050405020304" pitchFamily="18" charset="0"/>
                </a:rPr>
                <a:t>c</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84" name="Text Box 2023"/>
            <p:cNvSpPr txBox="1"/>
            <p:nvPr/>
          </p:nvSpPr>
          <p:spPr bwMode="auto">
            <a:xfrm>
              <a:off x="3128448" y="8"/>
              <a:ext cx="472319" cy="348614"/>
            </a:xfrm>
            <a:prstGeom prst="rect">
              <a:avLst/>
            </a:prstGeom>
            <a:solidFill>
              <a:srgbClr val="FFFFFF"/>
            </a:solidFill>
            <a:ln w="9525">
              <a:solidFill>
                <a:srgbClr val="000000"/>
              </a:solidFill>
              <a:miter lim="800000"/>
            </a:ln>
          </p:spPr>
          <p:txBody>
            <a:bodyPr rot="0" vert="horz" wrap="square" lIns="77080" tIns="38539" rIns="77080" bIns="38539" anchor="t" anchorCtr="0" upright="1">
              <a:noAutofit/>
            </a:bodyPr>
            <a:lstStyle/>
            <a:p>
              <a:pPr algn="ctr">
                <a:spcAft>
                  <a:spcPts val="0"/>
                </a:spcAft>
              </a:pPr>
              <a:r>
                <a:rPr lang="en-US" sz="1050" kern="100">
                  <a:effectLst/>
                  <a:latin typeface="宋体" panose="02010600030101010101" pitchFamily="2" charset="-122"/>
                  <a:ea typeface="宋体" panose="02010600030101010101" pitchFamily="2" charset="-122"/>
                  <a:cs typeface="Times New Roman" panose="02020603050405020304" pitchFamily="18" charset="0"/>
                </a:rPr>
                <a:t>d</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cxnSp>
          <p:nvCxnSpPr>
            <p:cNvPr id="85" name="AutoShape 2024"/>
            <p:cNvCxnSpPr/>
            <p:nvPr/>
          </p:nvCxnSpPr>
          <p:spPr bwMode="auto">
            <a:xfrm>
              <a:off x="2664167" y="348630"/>
              <a:ext cx="653857" cy="433225"/>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sp>
          <p:nvSpPr>
            <p:cNvPr id="86" name="Text Box 2025"/>
            <p:cNvSpPr txBox="1"/>
            <p:nvPr/>
          </p:nvSpPr>
          <p:spPr bwMode="auto">
            <a:xfrm>
              <a:off x="3930646" y="8"/>
              <a:ext cx="472319" cy="348614"/>
            </a:xfrm>
            <a:prstGeom prst="rect">
              <a:avLst/>
            </a:prstGeom>
            <a:solidFill>
              <a:srgbClr val="FFFFFF"/>
            </a:solidFill>
            <a:ln w="9525">
              <a:solidFill>
                <a:srgbClr val="000000"/>
              </a:solidFill>
              <a:miter lim="800000"/>
            </a:ln>
          </p:spPr>
          <p:txBody>
            <a:bodyPr rot="0" vert="horz" wrap="square" lIns="77080" tIns="38539" rIns="77080" bIns="38539" anchor="t" anchorCtr="0" upright="1">
              <a:noAutofit/>
            </a:bodyPr>
            <a:lstStyle/>
            <a:p>
              <a:pPr algn="ctr">
                <a:spcAft>
                  <a:spcPts val="0"/>
                </a:spcAft>
              </a:pPr>
              <a:r>
                <a:rPr lang="en-US" sz="1050" kern="100">
                  <a:effectLst/>
                  <a:latin typeface="宋体" panose="02010600030101010101" pitchFamily="2" charset="-122"/>
                  <a:ea typeface="宋体" panose="02010600030101010101" pitchFamily="2" charset="-122"/>
                  <a:cs typeface="Times New Roman" panose="02020603050405020304" pitchFamily="18" charset="0"/>
                </a:rPr>
                <a:t>h</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87" name="Text Box 2026"/>
            <p:cNvSpPr txBox="1"/>
            <p:nvPr/>
          </p:nvSpPr>
          <p:spPr bwMode="auto">
            <a:xfrm>
              <a:off x="2993502" y="1573869"/>
              <a:ext cx="652251" cy="348614"/>
            </a:xfrm>
            <a:prstGeom prst="rect">
              <a:avLst/>
            </a:prstGeom>
            <a:solidFill>
              <a:srgbClr val="FFFFFF"/>
            </a:solidFill>
            <a:ln w="9525">
              <a:solidFill>
                <a:srgbClr val="000000"/>
              </a:solidFill>
              <a:miter lim="800000"/>
            </a:ln>
          </p:spPr>
          <p:txBody>
            <a:bodyPr rot="0" vert="horz" wrap="square" lIns="77080" tIns="38539" rIns="77080" bIns="38539" anchor="t" anchorCtr="0" upright="1">
              <a:noAutofit/>
            </a:bodyPr>
            <a:lstStyle/>
            <a:p>
              <a:pPr algn="ctr">
                <a:spcAft>
                  <a:spcPts val="0"/>
                </a:spcAft>
              </a:pPr>
              <a:r>
                <a:rPr lang="en-US" sz="1050" kern="100">
                  <a:effectLst/>
                  <a:latin typeface="宋体" panose="02010600030101010101" pitchFamily="2" charset="-122"/>
                  <a:ea typeface="宋体" panose="02010600030101010101" pitchFamily="2" charset="-122"/>
                  <a:cs typeface="Times New Roman" panose="02020603050405020304" pitchFamily="18" charset="0"/>
                </a:rPr>
                <a:t>f</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88" name="Text Box 2027"/>
            <p:cNvSpPr txBox="1"/>
            <p:nvPr/>
          </p:nvSpPr>
          <p:spPr bwMode="auto">
            <a:xfrm>
              <a:off x="3035804" y="1207047"/>
              <a:ext cx="643149" cy="239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77080" tIns="38539" rIns="77080" bIns="38539" anchor="t" anchorCtr="0" upright="1">
              <a:noAutofit/>
            </a:bodyPr>
            <a:lstStyle/>
            <a:p>
              <a:pPr algn="just">
                <a:spcAft>
                  <a:spcPts val="0"/>
                </a:spcAft>
              </a:pPr>
              <a:r>
                <a:rPr lang="zh-CN" sz="1000" kern="100">
                  <a:effectLst/>
                  <a:latin typeface="宋体" panose="02010600030101010101" pitchFamily="2" charset="-122"/>
                  <a:ea typeface="宋体" panose="02010600030101010101" pitchFamily="2" charset="-122"/>
                  <a:cs typeface="Times New Roman" panose="02020603050405020304" pitchFamily="18" charset="0"/>
                </a:rPr>
                <a:t>主要人员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cxnSp>
          <p:nvCxnSpPr>
            <p:cNvPr id="89" name="AutoShape 2067"/>
            <p:cNvCxnSpPr/>
            <p:nvPr/>
          </p:nvCxnSpPr>
          <p:spPr bwMode="auto">
            <a:xfrm flipH="1">
              <a:off x="3382287" y="348630"/>
              <a:ext cx="784515" cy="433225"/>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41360790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45316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基于知识图谱的企业信息查询平台实现</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15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从原始的工商信息中，公司</a:t>
            </a:r>
            <a:r>
              <a:rPr lang="en-US" altLang="zh-CN" sz="1800" dirty="0">
                <a:solidFill>
                  <a:srgbClr val="000000"/>
                </a:solidFill>
              </a:rPr>
              <a:t>A</a:t>
            </a:r>
            <a:r>
              <a:rPr lang="zh-CN" altLang="zh-CN" sz="1800" dirty="0">
                <a:solidFill>
                  <a:srgbClr val="000000"/>
                </a:solidFill>
              </a:rPr>
              <a:t>、</a:t>
            </a:r>
            <a:r>
              <a:rPr lang="en-US" altLang="zh-CN" sz="1800" dirty="0">
                <a:solidFill>
                  <a:srgbClr val="000000"/>
                </a:solidFill>
              </a:rPr>
              <a:t>B</a:t>
            </a:r>
            <a:r>
              <a:rPr lang="zh-CN" altLang="zh-CN" sz="1800" dirty="0">
                <a:solidFill>
                  <a:srgbClr val="000000"/>
                </a:solidFill>
              </a:rPr>
              <a:t>没有任何关联。计算</a:t>
            </a:r>
            <a:r>
              <a:rPr lang="en-US" altLang="zh-CN" sz="1800" dirty="0">
                <a:solidFill>
                  <a:srgbClr val="000000"/>
                </a:solidFill>
              </a:rPr>
              <a:t>A</a:t>
            </a:r>
            <a:r>
              <a:rPr lang="zh-CN" altLang="zh-CN" sz="1800" dirty="0">
                <a:solidFill>
                  <a:srgbClr val="000000"/>
                </a:solidFill>
              </a:rPr>
              <a:t>、</a:t>
            </a:r>
            <a:r>
              <a:rPr lang="en-US" altLang="zh-CN" sz="1800" dirty="0">
                <a:solidFill>
                  <a:srgbClr val="000000"/>
                </a:solidFill>
              </a:rPr>
              <a:t>B</a:t>
            </a:r>
            <a:r>
              <a:rPr lang="zh-CN" altLang="zh-CN" sz="1800" dirty="0">
                <a:solidFill>
                  <a:srgbClr val="000000"/>
                </a:solidFill>
              </a:rPr>
              <a:t>公司是否有疑似关联可以通过下面的多特征维度识别去重算法：</a:t>
            </a:r>
          </a:p>
          <a:p>
            <a:pPr lvl="1"/>
            <a:r>
              <a:rPr lang="zh-CN" altLang="zh-CN" sz="1400" dirty="0">
                <a:solidFill>
                  <a:srgbClr val="000000"/>
                </a:solidFill>
              </a:rPr>
              <a:t>将公司</a:t>
            </a:r>
            <a:r>
              <a:rPr lang="en-US" altLang="zh-CN" sz="1400" dirty="0">
                <a:solidFill>
                  <a:srgbClr val="000000"/>
                </a:solidFill>
              </a:rPr>
              <a:t>A</a:t>
            </a:r>
            <a:r>
              <a:rPr lang="zh-CN" altLang="zh-CN" sz="1400" dirty="0">
                <a:solidFill>
                  <a:srgbClr val="000000"/>
                </a:solidFill>
              </a:rPr>
              <a:t>的所有直接相邻节点去掉重复名称后得到数组</a:t>
            </a:r>
            <a:r>
              <a:rPr lang="en-US" altLang="zh-CN" sz="1400" dirty="0">
                <a:solidFill>
                  <a:srgbClr val="000000"/>
                </a:solidFill>
              </a:rPr>
              <a:t>A{c, d, E, f}</a:t>
            </a:r>
            <a:endParaRPr lang="zh-CN" altLang="zh-CN" sz="1400" dirty="0">
              <a:solidFill>
                <a:srgbClr val="000000"/>
              </a:solidFill>
            </a:endParaRPr>
          </a:p>
          <a:p>
            <a:pPr lvl="1"/>
            <a:r>
              <a:rPr lang="zh-CN" altLang="zh-CN" sz="1400" dirty="0">
                <a:solidFill>
                  <a:srgbClr val="000000"/>
                </a:solidFill>
              </a:rPr>
              <a:t>将公司</a:t>
            </a:r>
            <a:r>
              <a:rPr lang="en-US" altLang="zh-CN" sz="1400" dirty="0">
                <a:solidFill>
                  <a:srgbClr val="000000"/>
                </a:solidFill>
              </a:rPr>
              <a:t>B</a:t>
            </a:r>
            <a:r>
              <a:rPr lang="zh-CN" altLang="zh-CN" sz="1400" dirty="0">
                <a:solidFill>
                  <a:srgbClr val="000000"/>
                </a:solidFill>
              </a:rPr>
              <a:t>的所有直接相邻节点去掉重复名称后得到数组</a:t>
            </a:r>
            <a:r>
              <a:rPr lang="en-US" altLang="zh-CN" sz="1400" dirty="0">
                <a:solidFill>
                  <a:srgbClr val="000000"/>
                </a:solidFill>
              </a:rPr>
              <a:t>B{c, d, f, h}</a:t>
            </a:r>
            <a:endParaRPr lang="zh-CN" altLang="zh-CN" sz="1400" dirty="0">
              <a:solidFill>
                <a:srgbClr val="000000"/>
              </a:solidFill>
            </a:endParaRPr>
          </a:p>
          <a:p>
            <a:pPr lvl="1"/>
            <a:r>
              <a:rPr lang="zh-CN" altLang="zh-CN" sz="1400" dirty="0">
                <a:solidFill>
                  <a:srgbClr val="000000"/>
                </a:solidFill>
              </a:rPr>
              <a:t>循环数组</a:t>
            </a:r>
            <a:r>
              <a:rPr lang="en-US" altLang="zh-CN" sz="1400" dirty="0">
                <a:solidFill>
                  <a:srgbClr val="000000"/>
                </a:solidFill>
              </a:rPr>
              <a:t>B</a:t>
            </a:r>
            <a:r>
              <a:rPr lang="zh-CN" altLang="zh-CN" sz="1400" dirty="0">
                <a:solidFill>
                  <a:srgbClr val="000000"/>
                </a:solidFill>
              </a:rPr>
              <a:t>中的元素，将</a:t>
            </a:r>
            <a:r>
              <a:rPr lang="en-US" altLang="zh-CN" sz="1400" dirty="0">
                <a:solidFill>
                  <a:srgbClr val="000000"/>
                </a:solidFill>
              </a:rPr>
              <a:t>B</a:t>
            </a:r>
            <a:r>
              <a:rPr lang="zh-CN" altLang="zh-CN" sz="1400" dirty="0">
                <a:solidFill>
                  <a:srgbClr val="000000"/>
                </a:solidFill>
              </a:rPr>
              <a:t>中的元素添加进</a:t>
            </a:r>
            <a:r>
              <a:rPr lang="en-US" altLang="zh-CN" sz="1400" dirty="0">
                <a:solidFill>
                  <a:srgbClr val="000000"/>
                </a:solidFill>
              </a:rPr>
              <a:t>A</a:t>
            </a:r>
            <a:r>
              <a:rPr lang="zh-CN" altLang="zh-CN" sz="1400" dirty="0">
                <a:solidFill>
                  <a:srgbClr val="000000"/>
                </a:solidFill>
              </a:rPr>
              <a:t>中，如果遇到添加失败返回</a:t>
            </a:r>
            <a:r>
              <a:rPr lang="en-US" altLang="zh-CN" sz="1400" dirty="0">
                <a:solidFill>
                  <a:srgbClr val="000000"/>
                </a:solidFill>
              </a:rPr>
              <a:t>false</a:t>
            </a:r>
            <a:r>
              <a:rPr lang="zh-CN" altLang="zh-CN" sz="1400" dirty="0">
                <a:solidFill>
                  <a:srgbClr val="000000"/>
                </a:solidFill>
              </a:rPr>
              <a:t>，则将当前元素添加进临时数组</a:t>
            </a:r>
            <a:r>
              <a:rPr lang="en-US" altLang="zh-CN" sz="1400" dirty="0">
                <a:solidFill>
                  <a:srgbClr val="000000"/>
                </a:solidFill>
              </a:rPr>
              <a:t>temp</a:t>
            </a:r>
            <a:r>
              <a:rPr lang="zh-CN" altLang="zh-CN" sz="1400" dirty="0">
                <a:solidFill>
                  <a:srgbClr val="000000"/>
                </a:solidFill>
              </a:rPr>
              <a:t>中</a:t>
            </a:r>
          </a:p>
          <a:p>
            <a:pPr lvl="1"/>
            <a:r>
              <a:rPr lang="zh-CN" altLang="zh-CN" sz="1400" dirty="0">
                <a:solidFill>
                  <a:srgbClr val="000000"/>
                </a:solidFill>
              </a:rPr>
              <a:t>统计</a:t>
            </a:r>
            <a:r>
              <a:rPr lang="en-US" altLang="zh-CN" sz="1400" dirty="0">
                <a:solidFill>
                  <a:srgbClr val="000000"/>
                </a:solidFill>
              </a:rPr>
              <a:t>temp</a:t>
            </a:r>
            <a:r>
              <a:rPr lang="zh-CN" altLang="zh-CN" sz="1400" dirty="0">
                <a:solidFill>
                  <a:srgbClr val="000000"/>
                </a:solidFill>
              </a:rPr>
              <a:t>数组中元素数量，定义相似度衡量的阀值</a:t>
            </a:r>
          </a:p>
          <a:p>
            <a:pPr lvl="1"/>
            <a:r>
              <a:rPr lang="zh-CN" altLang="zh-CN" sz="1400" dirty="0">
                <a:solidFill>
                  <a:srgbClr val="000000"/>
                </a:solidFill>
              </a:rPr>
              <a:t>大于设定的阀值表示两家公司有疑似关联，否则没有关联</a:t>
            </a:r>
          </a:p>
        </p:txBody>
      </p:sp>
    </p:spTree>
    <p:extLst>
      <p:ext uri="{BB962C8B-B14F-4D97-AF65-F5344CB8AC3E}">
        <p14:creationId xmlns:p14="http://schemas.microsoft.com/office/powerpoint/2010/main" val="24013120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smtClean="0"/>
              <a:t>TF-IDF</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74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a:solidFill>
                  <a:srgbClr val="000000"/>
                </a:solidFill>
              </a:rPr>
              <a:t>TF-IDF (Term Frequency- Inverse Document Frequency)</a:t>
            </a:r>
            <a:r>
              <a:rPr lang="zh-CN" altLang="en-US" sz="1800" dirty="0">
                <a:solidFill>
                  <a:srgbClr val="000000"/>
                </a:solidFill>
              </a:rPr>
              <a:t>是一种文本统计方法，主要用来评估文本中的一个词对语料库</a:t>
            </a:r>
            <a:r>
              <a:rPr lang="zh-CN" altLang="en-US" sz="1800" dirty="0" smtClean="0">
                <a:solidFill>
                  <a:srgbClr val="000000"/>
                </a:solidFill>
              </a:rPr>
              <a:t>中一篇</a:t>
            </a:r>
            <a:r>
              <a:rPr lang="zh-CN" altLang="en-US" sz="1800" dirty="0">
                <a:solidFill>
                  <a:srgbClr val="000000"/>
                </a:solidFill>
              </a:rPr>
              <a:t>文档的重要程度，其中</a:t>
            </a:r>
            <a:r>
              <a:rPr lang="en-US" altLang="zh-CN" sz="1800" dirty="0">
                <a:solidFill>
                  <a:srgbClr val="000000"/>
                </a:solidFill>
              </a:rPr>
              <a:t>Term Frequency</a:t>
            </a:r>
            <a:r>
              <a:rPr lang="zh-CN" altLang="en-US" sz="1800" dirty="0">
                <a:solidFill>
                  <a:srgbClr val="000000"/>
                </a:solidFill>
              </a:rPr>
              <a:t>指词频，即某一个</a:t>
            </a:r>
            <a:r>
              <a:rPr lang="zh-CN" altLang="en-US" sz="1800" dirty="0" smtClean="0">
                <a:solidFill>
                  <a:srgbClr val="000000"/>
                </a:solidFill>
              </a:rPr>
              <a:t>给定</a:t>
            </a:r>
            <a:r>
              <a:rPr lang="zh-CN" altLang="en-US" sz="1800" dirty="0">
                <a:solidFill>
                  <a:srgbClr val="000000"/>
                </a:solidFill>
              </a:rPr>
              <a:t>的词语在该文件中出现的</a:t>
            </a:r>
            <a:r>
              <a:rPr lang="zh-CN" altLang="en-US" sz="1800" dirty="0" smtClean="0">
                <a:solidFill>
                  <a:srgbClr val="000000"/>
                </a:solidFill>
              </a:rPr>
              <a:t>频率：</a:t>
            </a:r>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r>
              <a:rPr lang="en-US" altLang="zh-CN" sz="1800" dirty="0" smtClean="0">
                <a:solidFill>
                  <a:srgbClr val="000000"/>
                </a:solidFill>
              </a:rPr>
              <a:t>Inverse </a:t>
            </a:r>
            <a:r>
              <a:rPr lang="en-US" altLang="zh-CN" sz="1800" dirty="0">
                <a:solidFill>
                  <a:srgbClr val="000000"/>
                </a:solidFill>
              </a:rPr>
              <a:t>Document Frequency</a:t>
            </a:r>
            <a:r>
              <a:rPr lang="zh-CN" altLang="en-US" sz="1800" dirty="0">
                <a:solidFill>
                  <a:srgbClr val="000000"/>
                </a:solidFill>
              </a:rPr>
              <a:t>指的是逆文档</a:t>
            </a:r>
            <a:r>
              <a:rPr lang="zh-CN" altLang="en-US" sz="1800" dirty="0" smtClean="0">
                <a:solidFill>
                  <a:srgbClr val="000000"/>
                </a:solidFill>
              </a:rPr>
              <a:t>频率：</a:t>
            </a:r>
            <a:endParaRPr lang="en-US" altLang="zh-CN" sz="1800" dirty="0" smtClean="0">
              <a:solidFill>
                <a:srgbClr val="000000"/>
              </a:solidFill>
            </a:endParaRPr>
          </a:p>
          <a:p>
            <a:endParaRPr lang="en-US" altLang="zh-CN" sz="1800" dirty="0" smtClean="0">
              <a:solidFill>
                <a:srgbClr val="000000"/>
              </a:solidFill>
            </a:endParaRPr>
          </a:p>
          <a:p>
            <a:endParaRPr lang="en-US" altLang="zh-CN" sz="1800" dirty="0" smtClean="0">
              <a:solidFill>
                <a:srgbClr val="000000"/>
              </a:solidFill>
            </a:endParaRPr>
          </a:p>
          <a:p>
            <a:r>
              <a:rPr lang="zh-CN" altLang="en-US" sz="1800" dirty="0" smtClean="0">
                <a:solidFill>
                  <a:srgbClr val="000000"/>
                </a:solidFill>
              </a:rPr>
              <a:t>基本</a:t>
            </a:r>
            <a:r>
              <a:rPr lang="zh-CN" altLang="en-US" sz="1800" dirty="0">
                <a:solidFill>
                  <a:srgbClr val="000000"/>
                </a:solidFill>
              </a:rPr>
              <a:t>思想</a:t>
            </a:r>
            <a:r>
              <a:rPr lang="zh-CN" altLang="en-US" sz="1800" dirty="0" smtClean="0">
                <a:solidFill>
                  <a:srgbClr val="000000"/>
                </a:solidFill>
              </a:rPr>
              <a:t>是：字词</a:t>
            </a:r>
            <a:r>
              <a:rPr lang="zh-CN" altLang="en-US" sz="1800" dirty="0">
                <a:solidFill>
                  <a:srgbClr val="000000"/>
                </a:solidFill>
              </a:rPr>
              <a:t>的重要性与它在当前文档中出现的次数</a:t>
            </a:r>
            <a:r>
              <a:rPr lang="en-US" altLang="zh-CN" sz="1800" dirty="0">
                <a:solidFill>
                  <a:srgbClr val="000000"/>
                </a:solidFill>
              </a:rPr>
              <a:t>(</a:t>
            </a:r>
            <a:r>
              <a:rPr lang="zh-CN" altLang="en-US" sz="1800" dirty="0">
                <a:solidFill>
                  <a:srgbClr val="000000"/>
                </a:solidFill>
              </a:rPr>
              <a:t>词频</a:t>
            </a:r>
            <a:r>
              <a:rPr lang="en-US" altLang="zh-CN" sz="1800" dirty="0">
                <a:solidFill>
                  <a:srgbClr val="000000"/>
                </a:solidFill>
              </a:rPr>
              <a:t>)</a:t>
            </a:r>
            <a:r>
              <a:rPr lang="zh-CN" altLang="en-US" sz="1800" dirty="0">
                <a:solidFill>
                  <a:srgbClr val="000000"/>
                </a:solidFill>
              </a:rPr>
              <a:t>成正比，与它在整个语料库中出现的频率成反比。例如，某个词在当前这篇文章中出现的词频较高，并且在其他文章中很少出现，则认为此词具有很好的类别区分能力，</a:t>
            </a:r>
            <a:r>
              <a:rPr lang="zh-CN" altLang="en-US" sz="1800" dirty="0" smtClean="0">
                <a:solidFill>
                  <a:srgbClr val="000000"/>
                </a:solidFill>
              </a:rPr>
              <a:t>适合作为当前文章的特征词</a:t>
            </a:r>
            <a:endParaRPr lang="en-US" altLang="zh-CN" sz="1800" dirty="0" smtClean="0">
              <a:solidFill>
                <a:srgbClr val="00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583" y="1970930"/>
            <a:ext cx="6410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8113" y="2890838"/>
            <a:ext cx="63246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45316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基于知识图谱的企业信息查询平台实现</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企业</a:t>
            </a:r>
            <a:r>
              <a:rPr lang="en-US" altLang="zh-CN" sz="1800" dirty="0">
                <a:solidFill>
                  <a:srgbClr val="000000"/>
                </a:solidFill>
              </a:rPr>
              <a:t>A</a:t>
            </a:r>
            <a:r>
              <a:rPr lang="zh-CN" altLang="zh-CN" sz="1800" dirty="0">
                <a:solidFill>
                  <a:srgbClr val="000000"/>
                </a:solidFill>
              </a:rPr>
              <a:t>关联风险分析</a:t>
            </a:r>
          </a:p>
        </p:txBody>
      </p:sp>
      <p:pic>
        <p:nvPicPr>
          <p:cNvPr id="10" name="Picture 1135"/>
          <p:cNvPicPr/>
          <p:nvPr/>
        </p:nvPicPr>
        <p:blipFill>
          <a:blip r:embed="rId2"/>
          <a:stretch>
            <a:fillRect/>
          </a:stretch>
        </p:blipFill>
        <p:spPr>
          <a:xfrm>
            <a:off x="2186388" y="1759586"/>
            <a:ext cx="4135120" cy="2110105"/>
          </a:xfrm>
          <a:prstGeom prst="rect">
            <a:avLst/>
          </a:prstGeom>
        </p:spPr>
      </p:pic>
    </p:spTree>
    <p:extLst>
      <p:ext uri="{BB962C8B-B14F-4D97-AF65-F5344CB8AC3E}">
        <p14:creationId xmlns:p14="http://schemas.microsoft.com/office/powerpoint/2010/main" val="353489285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45316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基于知识图谱的企业信息查询平台实现</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367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针对目标公司的企业关联风险有</a:t>
            </a:r>
            <a:r>
              <a:rPr lang="en-US" altLang="zh-CN" sz="1800" dirty="0">
                <a:solidFill>
                  <a:srgbClr val="000000"/>
                </a:solidFill>
              </a:rPr>
              <a:t>4</a:t>
            </a:r>
            <a:r>
              <a:rPr lang="zh-CN" altLang="zh-CN" sz="1800" dirty="0">
                <a:solidFill>
                  <a:srgbClr val="000000"/>
                </a:solidFill>
              </a:rPr>
              <a:t>个指标衡量：</a:t>
            </a:r>
          </a:p>
          <a:p>
            <a:pPr lvl="1"/>
            <a:r>
              <a:rPr lang="zh-CN" altLang="zh-CN" sz="1400" dirty="0">
                <a:solidFill>
                  <a:srgbClr val="000000"/>
                </a:solidFill>
              </a:rPr>
              <a:t>通过</a:t>
            </a:r>
            <a:r>
              <a:rPr lang="en-US" altLang="zh-CN" sz="1400" dirty="0">
                <a:solidFill>
                  <a:srgbClr val="000000"/>
                </a:solidFill>
              </a:rPr>
              <a:t>PageRank</a:t>
            </a:r>
            <a:r>
              <a:rPr lang="zh-CN" altLang="zh-CN" sz="1400" dirty="0">
                <a:solidFill>
                  <a:srgbClr val="000000"/>
                </a:solidFill>
              </a:rPr>
              <a:t>计算出来的每家企业的</a:t>
            </a:r>
            <a:r>
              <a:rPr lang="en-US" altLang="zh-CN" sz="1400" dirty="0">
                <a:solidFill>
                  <a:srgbClr val="000000"/>
                </a:solidFill>
              </a:rPr>
              <a:t>PR</a:t>
            </a:r>
            <a:r>
              <a:rPr lang="zh-CN" altLang="zh-CN" sz="1400" dirty="0">
                <a:solidFill>
                  <a:srgbClr val="000000"/>
                </a:solidFill>
              </a:rPr>
              <a:t>值。</a:t>
            </a:r>
          </a:p>
          <a:p>
            <a:pPr lvl="1"/>
            <a:r>
              <a:rPr lang="zh-CN" altLang="zh-CN" sz="1400" dirty="0">
                <a:solidFill>
                  <a:srgbClr val="000000"/>
                </a:solidFill>
              </a:rPr>
              <a:t>受到直接影响的企业与目标评估企业相互关联层级数，第一层影响大于第二层，第二层影响大于第三层，依次递减。</a:t>
            </a:r>
          </a:p>
          <a:p>
            <a:pPr lvl="1"/>
            <a:r>
              <a:rPr lang="zh-CN" altLang="zh-CN" sz="1400" dirty="0">
                <a:solidFill>
                  <a:srgbClr val="000000"/>
                </a:solidFill>
              </a:rPr>
              <a:t>受到直接影响的企业对目标评估企业的持股百分比，对目标企业持股比例越大，对目标企业影响就越大。</a:t>
            </a:r>
          </a:p>
          <a:p>
            <a:pPr lvl="1"/>
            <a:r>
              <a:rPr lang="zh-CN" altLang="zh-CN" sz="1400" dirty="0">
                <a:solidFill>
                  <a:srgbClr val="000000"/>
                </a:solidFill>
              </a:rPr>
              <a:t>对影响事件进行风险评估分类。根据人员种类分析对公司影响，如法定代表人、股东、主要人员、普通员工。针对影响事件划分不同影响等级，如行政处罚、经营异常、失信事件、被执行人事件、法院公告等。针对正负新闻舆情进行影响等级分类。越重要的人物对企业影响越大，越重要的事件对企业影响越大，负面新闻对公司影响大。</a:t>
            </a:r>
          </a:p>
          <a:p>
            <a:r>
              <a:rPr lang="zh-CN" altLang="zh-CN" sz="1800" dirty="0">
                <a:solidFill>
                  <a:srgbClr val="000000"/>
                </a:solidFill>
              </a:rPr>
              <a:t>经过这</a:t>
            </a:r>
            <a:r>
              <a:rPr lang="en-US" altLang="zh-CN" sz="1800" dirty="0">
                <a:solidFill>
                  <a:srgbClr val="000000"/>
                </a:solidFill>
              </a:rPr>
              <a:t>4</a:t>
            </a:r>
            <a:r>
              <a:rPr lang="zh-CN" altLang="zh-CN" sz="1800" dirty="0">
                <a:solidFill>
                  <a:srgbClr val="000000"/>
                </a:solidFill>
              </a:rPr>
              <a:t>个指标的综合衡量得到的风险影响因素，将对风险划分为</a:t>
            </a:r>
            <a:r>
              <a:rPr lang="en-US" altLang="zh-CN" sz="1800" dirty="0">
                <a:solidFill>
                  <a:srgbClr val="000000"/>
                </a:solidFill>
              </a:rPr>
              <a:t>5</a:t>
            </a:r>
            <a:r>
              <a:rPr lang="zh-CN" altLang="zh-CN" sz="1800" dirty="0">
                <a:solidFill>
                  <a:srgbClr val="000000"/>
                </a:solidFill>
              </a:rPr>
              <a:t>个等级，越大的数字表风险依次递增。其中，</a:t>
            </a:r>
            <a:r>
              <a:rPr lang="en-US" altLang="zh-CN" sz="1800" dirty="0">
                <a:solidFill>
                  <a:srgbClr val="000000"/>
                </a:solidFill>
              </a:rPr>
              <a:t>1</a:t>
            </a:r>
            <a:r>
              <a:rPr lang="zh-CN" altLang="zh-CN" sz="1800" dirty="0">
                <a:solidFill>
                  <a:srgbClr val="000000"/>
                </a:solidFill>
              </a:rPr>
              <a:t>为无风险，</a:t>
            </a:r>
            <a:r>
              <a:rPr lang="en-US" altLang="zh-CN" sz="1800" dirty="0">
                <a:solidFill>
                  <a:srgbClr val="000000"/>
                </a:solidFill>
              </a:rPr>
              <a:t>5</a:t>
            </a:r>
            <a:r>
              <a:rPr lang="zh-CN" altLang="zh-CN" sz="1800" dirty="0">
                <a:solidFill>
                  <a:srgbClr val="000000"/>
                </a:solidFill>
              </a:rPr>
              <a:t>为最严重风险，将这些风险分析后并最终显示给用户</a:t>
            </a:r>
          </a:p>
        </p:txBody>
      </p:sp>
    </p:spTree>
    <p:extLst>
      <p:ext uri="{BB962C8B-B14F-4D97-AF65-F5344CB8AC3E}">
        <p14:creationId xmlns:p14="http://schemas.microsoft.com/office/powerpoint/2010/main" val="274774586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45316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基于知识图谱的企业信息查询平台实现</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企业投资关系</a:t>
            </a:r>
            <a:r>
              <a:rPr lang="zh-CN" altLang="zh-CN" sz="1800" dirty="0" smtClean="0">
                <a:solidFill>
                  <a:srgbClr val="000000"/>
                </a:solidFill>
              </a:rPr>
              <a:t>路径</a:t>
            </a:r>
            <a:r>
              <a:rPr lang="zh-CN" altLang="en-US" sz="1800" dirty="0" smtClean="0">
                <a:solidFill>
                  <a:srgbClr val="000000"/>
                </a:solidFill>
              </a:rPr>
              <a:t>分析</a:t>
            </a:r>
            <a:endParaRPr lang="zh-CN" altLang="zh-CN" sz="1800" dirty="0">
              <a:solidFill>
                <a:srgbClr val="000000"/>
              </a:solidFill>
            </a:endParaRPr>
          </a:p>
        </p:txBody>
      </p:sp>
      <p:grpSp>
        <p:nvGrpSpPr>
          <p:cNvPr id="10" name="Canvas 1377"/>
          <p:cNvGrpSpPr/>
          <p:nvPr/>
        </p:nvGrpSpPr>
        <p:grpSpPr>
          <a:xfrm>
            <a:off x="2469681" y="1844156"/>
            <a:ext cx="3389630" cy="1836003"/>
            <a:chOff x="0" y="0"/>
            <a:chExt cx="3389630" cy="1836003"/>
          </a:xfrm>
        </p:grpSpPr>
        <p:sp>
          <p:nvSpPr>
            <p:cNvPr id="13" name="矩形 12"/>
            <p:cNvSpPr/>
            <p:nvPr/>
          </p:nvSpPr>
          <p:spPr>
            <a:xfrm>
              <a:off x="0" y="0"/>
              <a:ext cx="3389630" cy="1835785"/>
            </a:xfrm>
            <a:prstGeom prst="rect">
              <a:avLst/>
            </a:prstGeom>
            <a:noFill/>
            <a:ln>
              <a:noFill/>
            </a:ln>
          </p:spPr>
        </p:sp>
        <p:grpSp>
          <p:nvGrpSpPr>
            <p:cNvPr id="14" name="Group 1380"/>
            <p:cNvGrpSpPr/>
            <p:nvPr/>
          </p:nvGrpSpPr>
          <p:grpSpPr bwMode="auto">
            <a:xfrm>
              <a:off x="99967" y="39208"/>
              <a:ext cx="3198294" cy="1796795"/>
              <a:chOff x="3750" y="2020"/>
              <a:chExt cx="5340" cy="3000"/>
            </a:xfrm>
          </p:grpSpPr>
          <p:sp>
            <p:nvSpPr>
              <p:cNvPr id="19" name="Text Box 21"/>
              <p:cNvSpPr txBox="1"/>
              <p:nvPr/>
            </p:nvSpPr>
            <p:spPr bwMode="auto">
              <a:xfrm>
                <a:off x="5865" y="3295"/>
                <a:ext cx="1110" cy="510"/>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p>
                <a:pPr algn="ctr">
                  <a:spcAft>
                    <a:spcPts val="0"/>
                  </a:spcAft>
                </a:pPr>
                <a:r>
                  <a:rPr lang="zh-CN" sz="1050" kern="100">
                    <a:effectLst/>
                    <a:latin typeface="宋体" panose="02010600030101010101" pitchFamily="2" charset="-122"/>
                    <a:ea typeface="宋体" panose="02010600030101010101" pitchFamily="2" charset="-122"/>
                    <a:cs typeface="Times New Roman" panose="02020603050405020304" pitchFamily="18" charset="0"/>
                  </a:rPr>
                  <a:t>企业</a:t>
                </a:r>
                <a:r>
                  <a:rPr lang="en-US" sz="1050" kern="100">
                    <a:effectLst/>
                    <a:latin typeface="宋体" panose="02010600030101010101" pitchFamily="2" charset="-122"/>
                    <a:ea typeface="宋体" panose="02010600030101010101" pitchFamily="2" charset="-122"/>
                    <a:cs typeface="Times New Roman" panose="02020603050405020304" pitchFamily="18" charset="0"/>
                  </a:rPr>
                  <a:t>A</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20" name="Text Box 22"/>
              <p:cNvSpPr txBox="1"/>
              <p:nvPr/>
            </p:nvSpPr>
            <p:spPr bwMode="auto">
              <a:xfrm>
                <a:off x="3750" y="2020"/>
                <a:ext cx="1080" cy="495"/>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p>
                <a:pPr algn="ctr">
                  <a:spcAft>
                    <a:spcPts val="0"/>
                  </a:spcAft>
                </a:pPr>
                <a:r>
                  <a:rPr lang="zh-CN" sz="1050" kern="100">
                    <a:effectLst/>
                    <a:latin typeface="宋体" panose="02010600030101010101" pitchFamily="2" charset="-122"/>
                    <a:ea typeface="宋体" panose="02010600030101010101" pitchFamily="2" charset="-122"/>
                    <a:cs typeface="Times New Roman" panose="02020603050405020304" pitchFamily="18" charset="0"/>
                  </a:rPr>
                  <a:t>股东</a:t>
                </a:r>
                <a:r>
                  <a:rPr lang="en-US" sz="1050" kern="100">
                    <a:effectLst/>
                    <a:latin typeface="宋体" panose="02010600030101010101" pitchFamily="2" charset="-122"/>
                    <a:ea typeface="宋体" panose="02010600030101010101" pitchFamily="2" charset="-122"/>
                    <a:cs typeface="Times New Roman" panose="02020603050405020304" pitchFamily="18" charset="0"/>
                  </a:rPr>
                  <a:t>c</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21" name="Text Box 23"/>
              <p:cNvSpPr txBox="1"/>
              <p:nvPr/>
            </p:nvSpPr>
            <p:spPr bwMode="auto">
              <a:xfrm>
                <a:off x="5220" y="2020"/>
                <a:ext cx="1080" cy="495"/>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p>
                <a:pPr algn="ctr">
                  <a:spcAft>
                    <a:spcPts val="0"/>
                  </a:spcAft>
                </a:pPr>
                <a:r>
                  <a:rPr lang="zh-CN" sz="1050" kern="100">
                    <a:effectLst/>
                    <a:latin typeface="宋体" panose="02010600030101010101" pitchFamily="2" charset="-122"/>
                    <a:ea typeface="宋体" panose="02010600030101010101" pitchFamily="2" charset="-122"/>
                    <a:cs typeface="Times New Roman" panose="02020603050405020304" pitchFamily="18" charset="0"/>
                  </a:rPr>
                  <a:t>股东</a:t>
                </a:r>
                <a:r>
                  <a:rPr lang="en-US" sz="1050" kern="100">
                    <a:effectLst/>
                    <a:latin typeface="宋体" panose="02010600030101010101" pitchFamily="2" charset="-122"/>
                    <a:ea typeface="宋体" panose="02010600030101010101" pitchFamily="2" charset="-122"/>
                    <a:cs typeface="Times New Roman" panose="02020603050405020304" pitchFamily="18" charset="0"/>
                  </a:rPr>
                  <a:t>d</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22" name="Text Box 24"/>
              <p:cNvSpPr txBox="1"/>
              <p:nvPr/>
            </p:nvSpPr>
            <p:spPr bwMode="auto">
              <a:xfrm>
                <a:off x="5895" y="4525"/>
                <a:ext cx="1080" cy="495"/>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p>
                <a:pPr algn="ctr">
                  <a:spcAft>
                    <a:spcPts val="0"/>
                  </a:spcAft>
                </a:pPr>
                <a:r>
                  <a:rPr lang="zh-CN" sz="1050" kern="100">
                    <a:effectLst/>
                    <a:latin typeface="宋体" panose="02010600030101010101" pitchFamily="2" charset="-122"/>
                    <a:ea typeface="宋体" panose="02010600030101010101" pitchFamily="2" charset="-122"/>
                    <a:cs typeface="Times New Roman" panose="02020603050405020304" pitchFamily="18" charset="0"/>
                  </a:rPr>
                  <a:t>企业</a:t>
                </a:r>
                <a:r>
                  <a:rPr lang="en-US" sz="1050" kern="100">
                    <a:effectLst/>
                    <a:latin typeface="宋体" panose="02010600030101010101" pitchFamily="2" charset="-122"/>
                    <a:ea typeface="宋体" panose="02010600030101010101" pitchFamily="2" charset="-122"/>
                    <a:cs typeface="Times New Roman" panose="02020603050405020304" pitchFamily="18" charset="0"/>
                  </a:rPr>
                  <a:t>B</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23" name="Text Box 25"/>
              <p:cNvSpPr txBox="1"/>
              <p:nvPr/>
            </p:nvSpPr>
            <p:spPr bwMode="auto">
              <a:xfrm>
                <a:off x="6690" y="2020"/>
                <a:ext cx="2400" cy="495"/>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p>
                <a:pPr algn="ctr">
                  <a:spcAft>
                    <a:spcPts val="0"/>
                  </a:spcAft>
                </a:pPr>
                <a:r>
                  <a:rPr lang="zh-CN" sz="1050" kern="100">
                    <a:effectLst/>
                    <a:latin typeface="宋体" panose="02010600030101010101" pitchFamily="2" charset="-122"/>
                    <a:ea typeface="宋体" panose="02010600030101010101" pitchFamily="2" charset="-122"/>
                    <a:cs typeface="Times New Roman" panose="02020603050405020304" pitchFamily="18" charset="0"/>
                  </a:rPr>
                  <a:t>法定代表人</a:t>
                </a:r>
                <a:r>
                  <a:rPr lang="en-US" sz="1050" kern="100">
                    <a:effectLst/>
                    <a:latin typeface="宋体" panose="02010600030101010101" pitchFamily="2" charset="-122"/>
                    <a:ea typeface="宋体" panose="02010600030101010101" pitchFamily="2" charset="-122"/>
                    <a:cs typeface="Times New Roman" panose="02020603050405020304" pitchFamily="18" charset="0"/>
                  </a:rPr>
                  <a:t>&amp;</a:t>
                </a:r>
                <a:r>
                  <a:rPr lang="zh-CN" sz="1050" kern="100">
                    <a:effectLst/>
                    <a:latin typeface="宋体" panose="02010600030101010101" pitchFamily="2" charset="-122"/>
                    <a:ea typeface="宋体" panose="02010600030101010101" pitchFamily="2" charset="-122"/>
                    <a:cs typeface="Times New Roman" panose="02020603050405020304" pitchFamily="18" charset="0"/>
                  </a:rPr>
                  <a:t>股东</a:t>
                </a:r>
                <a:r>
                  <a:rPr lang="en-US" sz="1050" kern="100">
                    <a:effectLst/>
                    <a:latin typeface="宋体" panose="02010600030101010101" pitchFamily="2" charset="-122"/>
                    <a:ea typeface="宋体" panose="02010600030101010101" pitchFamily="2" charset="-122"/>
                    <a:cs typeface="Times New Roman" panose="02020603050405020304" pitchFamily="18" charset="0"/>
                  </a:rPr>
                  <a:t>e</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cxnSp>
            <p:nvCxnSpPr>
              <p:cNvPr id="24" name="AutoShape 27"/>
              <p:cNvCxnSpPr/>
              <p:nvPr/>
            </p:nvCxnSpPr>
            <p:spPr bwMode="auto">
              <a:xfrm>
                <a:off x="6450" y="3805"/>
                <a:ext cx="0" cy="72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25" name="AutoShape 31"/>
              <p:cNvCxnSpPr/>
              <p:nvPr/>
            </p:nvCxnSpPr>
            <p:spPr bwMode="auto">
              <a:xfrm>
                <a:off x="4290" y="2515"/>
                <a:ext cx="2160" cy="78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26" name="AutoShape 1388"/>
              <p:cNvCxnSpPr/>
              <p:nvPr/>
            </p:nvCxnSpPr>
            <p:spPr bwMode="auto">
              <a:xfrm>
                <a:off x="5865" y="2515"/>
                <a:ext cx="585" cy="78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27" name="AutoShape 1389"/>
              <p:cNvCxnSpPr/>
              <p:nvPr/>
            </p:nvCxnSpPr>
            <p:spPr bwMode="auto">
              <a:xfrm flipH="1">
                <a:off x="6450" y="2515"/>
                <a:ext cx="1410" cy="78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grpSp>
        <p:sp>
          <p:nvSpPr>
            <p:cNvPr id="15" name="Text Box 1390"/>
            <p:cNvSpPr txBox="1"/>
            <p:nvPr/>
          </p:nvSpPr>
          <p:spPr bwMode="auto">
            <a:xfrm>
              <a:off x="585104" y="410542"/>
              <a:ext cx="431230" cy="284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86205" tIns="43104" rIns="86205" bIns="43104" anchor="t" anchorCtr="0" upright="1">
              <a:noAutofit/>
            </a:bodyPr>
            <a:lstStyle/>
            <a:p>
              <a:pPr algn="just">
                <a:spcAft>
                  <a:spcPts val="0"/>
                </a:spcAft>
              </a:pPr>
              <a:r>
                <a:rPr lang="zh-CN" sz="1000" kern="100">
                  <a:effectLst/>
                  <a:latin typeface="宋体" panose="02010600030101010101" pitchFamily="2" charset="-122"/>
                  <a:ea typeface="宋体" panose="02010600030101010101" pitchFamily="2" charset="-122"/>
                  <a:cs typeface="Times New Roman" panose="02020603050405020304" pitchFamily="18" charset="0"/>
                </a:rPr>
                <a:t>投资</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16" name="Text Box 1391"/>
            <p:cNvSpPr txBox="1"/>
            <p:nvPr/>
          </p:nvSpPr>
          <p:spPr bwMode="auto">
            <a:xfrm>
              <a:off x="1465532" y="374607"/>
              <a:ext cx="431230" cy="284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86205" tIns="43104" rIns="86205" bIns="43104" anchor="t" anchorCtr="0" upright="1">
              <a:noAutofit/>
            </a:bodyPr>
            <a:lstStyle/>
            <a:p>
              <a:pPr algn="just">
                <a:spcAft>
                  <a:spcPts val="0"/>
                </a:spcAft>
              </a:pPr>
              <a:r>
                <a:rPr lang="zh-CN" sz="1000" kern="100">
                  <a:effectLst/>
                  <a:latin typeface="宋体" panose="02010600030101010101" pitchFamily="2" charset="-122"/>
                  <a:ea typeface="宋体" panose="02010600030101010101" pitchFamily="2" charset="-122"/>
                  <a:cs typeface="Times New Roman" panose="02020603050405020304" pitchFamily="18" charset="0"/>
                </a:rPr>
                <a:t>投资</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17" name="Text Box 1392"/>
            <p:cNvSpPr txBox="1"/>
            <p:nvPr/>
          </p:nvSpPr>
          <p:spPr bwMode="auto">
            <a:xfrm>
              <a:off x="2193234" y="392573"/>
              <a:ext cx="431230" cy="284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86205" tIns="43104" rIns="86205" bIns="43104" anchor="t" anchorCtr="0" upright="1">
              <a:noAutofit/>
            </a:bodyPr>
            <a:lstStyle/>
            <a:p>
              <a:pPr algn="just">
                <a:spcAft>
                  <a:spcPts val="0"/>
                </a:spcAft>
              </a:pPr>
              <a:r>
                <a:rPr lang="zh-CN" sz="1000" kern="100">
                  <a:effectLst/>
                  <a:latin typeface="宋体" panose="02010600030101010101" pitchFamily="2" charset="-122"/>
                  <a:ea typeface="宋体" panose="02010600030101010101" pitchFamily="2" charset="-122"/>
                  <a:cs typeface="Times New Roman" panose="02020603050405020304" pitchFamily="18" charset="0"/>
                </a:rPr>
                <a:t>投资</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18" name="Text Box 1393"/>
            <p:cNvSpPr txBox="1"/>
            <p:nvPr/>
          </p:nvSpPr>
          <p:spPr bwMode="auto">
            <a:xfrm>
              <a:off x="1384679" y="1159206"/>
              <a:ext cx="736686" cy="284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86205" tIns="43104" rIns="86205" bIns="43104" anchor="t" anchorCtr="0" upright="1">
              <a:noAutofit/>
            </a:bodyPr>
            <a:lstStyle/>
            <a:p>
              <a:pPr algn="just">
                <a:spcAft>
                  <a:spcPts val="0"/>
                </a:spcAft>
              </a:pPr>
              <a:r>
                <a:rPr lang="zh-CN" sz="1000" kern="100">
                  <a:effectLst/>
                  <a:latin typeface="宋体" panose="02010600030101010101" pitchFamily="2" charset="-122"/>
                  <a:ea typeface="宋体" panose="02010600030101010101" pitchFamily="2" charset="-122"/>
                  <a:cs typeface="Times New Roman" panose="02020603050405020304" pitchFamily="18" charset="0"/>
                </a:rPr>
                <a:t>投资</a:t>
              </a:r>
              <a:r>
                <a:rPr lang="en-US" sz="1000" kern="100">
                  <a:effectLst/>
                  <a:latin typeface="宋体" panose="02010600030101010101" pitchFamily="2" charset="-122"/>
                  <a:ea typeface="宋体" panose="02010600030101010101" pitchFamily="2" charset="-122"/>
                  <a:cs typeface="Times New Roman" panose="02020603050405020304" pitchFamily="18" charset="0"/>
                </a:rPr>
                <a:t>100%</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186624108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45316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基于知识图谱的企业信息查询平台实现</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69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企业知识图谱数据存储及</a:t>
            </a:r>
            <a:r>
              <a:rPr lang="zh-CN" altLang="en-US" sz="1800" dirty="0" smtClean="0">
                <a:solidFill>
                  <a:srgbClr val="000000"/>
                </a:solidFill>
              </a:rPr>
              <a:t>使用</a:t>
            </a:r>
            <a:endParaRPr lang="en-US" altLang="zh-CN" sz="1800" dirty="0" smtClean="0">
              <a:solidFill>
                <a:srgbClr val="000000"/>
              </a:solidFill>
            </a:endParaRPr>
          </a:p>
          <a:p>
            <a:r>
              <a:rPr lang="zh-CN" altLang="en-US" sz="1800" dirty="0" smtClean="0">
                <a:solidFill>
                  <a:srgbClr val="000000"/>
                </a:solidFill>
              </a:rPr>
              <a:t>在</a:t>
            </a:r>
            <a:r>
              <a:rPr lang="zh-CN" altLang="en-US" sz="1800" dirty="0">
                <a:solidFill>
                  <a:srgbClr val="000000"/>
                </a:solidFill>
              </a:rPr>
              <a:t>企业相关的数据维度中，以工商信息中的数据作为企业知识图谱的基础来源。工商信息主要包括工商照面信息</a:t>
            </a:r>
            <a:r>
              <a:rPr lang="en-US" altLang="zh-CN" sz="1800" dirty="0">
                <a:solidFill>
                  <a:srgbClr val="000000"/>
                </a:solidFill>
              </a:rPr>
              <a:t>(Company)</a:t>
            </a:r>
            <a:r>
              <a:rPr lang="zh-CN" altLang="en-US" sz="1800" dirty="0">
                <a:solidFill>
                  <a:srgbClr val="000000"/>
                </a:solidFill>
              </a:rPr>
              <a:t>、股东信息</a:t>
            </a:r>
            <a:r>
              <a:rPr lang="en-US" altLang="zh-CN" sz="1800" dirty="0">
                <a:solidFill>
                  <a:srgbClr val="000000"/>
                </a:solidFill>
              </a:rPr>
              <a:t>(Partner)</a:t>
            </a:r>
            <a:r>
              <a:rPr lang="zh-CN" altLang="en-US" sz="1800" dirty="0">
                <a:solidFill>
                  <a:srgbClr val="000000"/>
                </a:solidFill>
              </a:rPr>
              <a:t>、人员信息</a:t>
            </a:r>
            <a:r>
              <a:rPr lang="en-US" altLang="zh-CN" sz="1800" dirty="0">
                <a:solidFill>
                  <a:srgbClr val="000000"/>
                </a:solidFill>
              </a:rPr>
              <a:t>(Employee)</a:t>
            </a:r>
            <a:r>
              <a:rPr lang="zh-CN" altLang="en-US" sz="1800" dirty="0">
                <a:solidFill>
                  <a:srgbClr val="000000"/>
                </a:solidFill>
              </a:rPr>
              <a:t>、分支机构</a:t>
            </a:r>
            <a:r>
              <a:rPr lang="en-US" altLang="zh-CN" sz="1800" dirty="0">
                <a:solidFill>
                  <a:srgbClr val="000000"/>
                </a:solidFill>
              </a:rPr>
              <a:t>(Branch)</a:t>
            </a:r>
            <a:r>
              <a:rPr lang="zh-CN" altLang="en-US" sz="1800" dirty="0">
                <a:solidFill>
                  <a:srgbClr val="000000"/>
                </a:solidFill>
              </a:rPr>
              <a:t>和历史变更记录</a:t>
            </a:r>
            <a:r>
              <a:rPr lang="en-US" altLang="zh-CN" sz="1800" dirty="0">
                <a:solidFill>
                  <a:srgbClr val="000000"/>
                </a:solidFill>
              </a:rPr>
              <a:t>(Change)</a:t>
            </a:r>
            <a:r>
              <a:rPr lang="zh-CN" altLang="en-US" sz="1800" dirty="0" smtClean="0">
                <a:solidFill>
                  <a:srgbClr val="000000"/>
                </a:solidFill>
              </a:rPr>
              <a:t>等</a:t>
            </a:r>
            <a:endParaRPr lang="en-US" altLang="zh-CN" sz="1800" dirty="0" smtClean="0">
              <a:solidFill>
                <a:srgbClr val="000000"/>
              </a:solidFill>
            </a:endParaRPr>
          </a:p>
          <a:p>
            <a:r>
              <a:rPr lang="zh-CN" altLang="en-US" sz="1800" dirty="0" smtClean="0">
                <a:solidFill>
                  <a:srgbClr val="000000"/>
                </a:solidFill>
              </a:rPr>
              <a:t>实体</a:t>
            </a:r>
            <a:r>
              <a:rPr lang="zh-CN" altLang="en-US" sz="1800" dirty="0">
                <a:solidFill>
                  <a:srgbClr val="000000"/>
                </a:solidFill>
              </a:rPr>
              <a:t>和关系在提取后，选择免费开源的图数据库</a:t>
            </a:r>
            <a:r>
              <a:rPr lang="en-US" altLang="zh-CN" sz="1800" dirty="0">
                <a:solidFill>
                  <a:srgbClr val="000000"/>
                </a:solidFill>
              </a:rPr>
              <a:t>Neo4j</a:t>
            </a:r>
            <a:r>
              <a:rPr lang="zh-CN" altLang="en-US" sz="1800" dirty="0">
                <a:solidFill>
                  <a:srgbClr val="000000"/>
                </a:solidFill>
              </a:rPr>
              <a:t>作为关联关系存储的数据库。作为一个高性能的图形数据库，</a:t>
            </a:r>
            <a:r>
              <a:rPr lang="en-US" altLang="zh-CN" sz="1800" dirty="0">
                <a:solidFill>
                  <a:srgbClr val="000000"/>
                </a:solidFill>
              </a:rPr>
              <a:t>Neo4j </a:t>
            </a:r>
            <a:r>
              <a:rPr lang="zh-CN" altLang="en-US" sz="1800" dirty="0">
                <a:solidFill>
                  <a:srgbClr val="000000"/>
                </a:solidFill>
              </a:rPr>
              <a:t>将结构化好的数据存储在网络上而不是关系表中，基于图的搜索，具有完全事务管理功能，能很好支撑动态数据特性的应用需求。利用</a:t>
            </a:r>
            <a:r>
              <a:rPr lang="en-US" altLang="zh-CN" sz="1800" dirty="0">
                <a:solidFill>
                  <a:srgbClr val="000000"/>
                </a:solidFill>
              </a:rPr>
              <a:t>Neo4j </a:t>
            </a:r>
            <a:r>
              <a:rPr lang="zh-CN" altLang="en-US" sz="1800" dirty="0">
                <a:solidFill>
                  <a:srgbClr val="000000"/>
                </a:solidFill>
              </a:rPr>
              <a:t>提供的</a:t>
            </a:r>
            <a:r>
              <a:rPr lang="en-US" altLang="zh-CN" sz="1800" dirty="0" err="1">
                <a:solidFill>
                  <a:srgbClr val="000000"/>
                </a:solidFill>
              </a:rPr>
              <a:t>Cyhper</a:t>
            </a:r>
            <a:r>
              <a:rPr lang="zh-CN" altLang="en-US" sz="1800" dirty="0">
                <a:solidFill>
                  <a:srgbClr val="000000"/>
                </a:solidFill>
              </a:rPr>
              <a:t>语法，开发人员可以专注业务场景，而直接使用自带的图挖掘算法</a:t>
            </a:r>
            <a:endParaRPr lang="zh-CN" altLang="zh-CN" sz="1800" dirty="0">
              <a:solidFill>
                <a:srgbClr val="000000"/>
              </a:solidFill>
            </a:endParaRPr>
          </a:p>
        </p:txBody>
      </p:sp>
    </p:spTree>
    <p:extLst>
      <p:ext uri="{BB962C8B-B14F-4D97-AF65-F5344CB8AC3E}">
        <p14:creationId xmlns:p14="http://schemas.microsoft.com/office/powerpoint/2010/main" val="288430603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D67B0DD-3901-43E2-B383-F0710AB127CE}" type="slidenum">
              <a:rPr lang="zh-CN" altLang="en-US" smtClean="0"/>
              <a:pPr>
                <a:defRPr/>
              </a:pPr>
              <a:t>74</a:t>
            </a:fld>
            <a:endParaRPr lang="zh-CN" altLang="en-US"/>
          </a:p>
        </p:txBody>
      </p:sp>
      <p:sp>
        <p:nvSpPr>
          <p:cNvPr id="6" name="矩形 5"/>
          <p:cNvSpPr/>
          <p:nvPr/>
        </p:nvSpPr>
        <p:spPr>
          <a:xfrm>
            <a:off x="0" y="4779964"/>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7" tIns="45714" rIns="91427" bIns="45714" anchor="ctr"/>
          <a:lstStyle/>
          <a:p>
            <a:pPr algn="ctr">
              <a:defRPr/>
            </a:pPr>
            <a:endParaRPr kumimoji="0" lang="zh-CN" altLang="en-US"/>
          </a:p>
        </p:txBody>
      </p:sp>
      <p:pic>
        <p:nvPicPr>
          <p:cNvPr id="5" name="Picture 20" descr="thankyou"/>
          <p:cNvPicPr>
            <a:picLocks noChangeAspect="1" noChangeArrowheads="1"/>
          </p:cNvPicPr>
          <p:nvPr/>
        </p:nvPicPr>
        <p:blipFill>
          <a:blip r:embed="rId2"/>
          <a:srcRect/>
          <a:stretch>
            <a:fillRect/>
          </a:stretch>
        </p:blipFill>
        <p:spPr bwMode="auto">
          <a:xfrm>
            <a:off x="1956417" y="746407"/>
            <a:ext cx="4744596" cy="3186113"/>
          </a:xfrm>
          <a:prstGeom prst="rect">
            <a:avLst/>
          </a:prstGeom>
          <a:noFill/>
          <a:ln w="9525">
            <a:noFill/>
            <a:miter lim="800000"/>
            <a:headEnd/>
            <a:tailEnd/>
          </a:ln>
        </p:spPr>
      </p:pic>
    </p:spTree>
    <p:extLst>
      <p:ext uri="{BB962C8B-B14F-4D97-AF65-F5344CB8AC3E}">
        <p14:creationId xmlns:p14="http://schemas.microsoft.com/office/powerpoint/2010/main" val="2736554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信息增益</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14656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信息增益表示了某一个特征项的存在与否对类别预测的影响，定义为考虑某一特征项在文本中出现前后的信息熵之差</a:t>
                </a:r>
                <a:endParaRPr lang="en-US" altLang="zh-CN" sz="1800" dirty="0">
                  <a:solidFill>
                    <a:srgbClr val="000000"/>
                  </a:solidFill>
                </a:endParaRPr>
              </a:p>
              <a:p>
                <a:r>
                  <a:rPr lang="zh-CN" altLang="en-US" sz="1800" dirty="0">
                    <a:solidFill>
                      <a:srgbClr val="000000"/>
                    </a:solidFill>
                  </a:rPr>
                  <a:t>信息熵是信息论中对信息量多少的衡量指标，是对随机变量不确定性的度量，假如有变量</a:t>
                </a:r>
                <a14:m>
                  <m:oMath xmlns:m="http://schemas.openxmlformats.org/officeDocument/2006/math">
                    <m:r>
                      <a:rPr lang="en-US" altLang="zh-CN" sz="1800" i="1" dirty="0" smtClean="0">
                        <a:solidFill>
                          <a:srgbClr val="000000"/>
                        </a:solidFill>
                        <a:latin typeface="Cambria Math" panose="02040503050406030204" pitchFamily="18" charset="0"/>
                      </a:rPr>
                      <m:t>𝑋</m:t>
                    </m:r>
                  </m:oMath>
                </a14:m>
                <a:r>
                  <a:rPr lang="en-US" altLang="zh-CN" sz="1800" dirty="0">
                    <a:solidFill>
                      <a:srgbClr val="000000"/>
                    </a:solidFill>
                  </a:rPr>
                  <a:t>,</a:t>
                </a:r>
                <a:r>
                  <a:rPr lang="zh-CN" altLang="en-US" sz="1800" dirty="0" smtClean="0">
                    <a:solidFill>
                      <a:srgbClr val="000000"/>
                    </a:solidFill>
                  </a:rPr>
                  <a:t>它</a:t>
                </a:r>
                <a:r>
                  <a:rPr lang="zh-CN" altLang="zh-CN" sz="1800" dirty="0" smtClean="0">
                    <a:solidFill>
                      <a:srgbClr val="000000"/>
                    </a:solidFill>
                  </a:rPr>
                  <a:t>它</a:t>
                </a:r>
                <a:r>
                  <a:rPr lang="zh-CN" altLang="zh-CN" sz="1800" dirty="0">
                    <a:solidFill>
                      <a:srgbClr val="000000"/>
                    </a:solidFill>
                  </a:rPr>
                  <a:t>可能的取值有</a:t>
                </a:r>
                <a:r>
                  <a:rPr lang="en-US" altLang="zh-CN" sz="1800" dirty="0">
                    <a:solidFill>
                      <a:srgbClr val="000000"/>
                    </a:solidFill>
                  </a:rPr>
                  <a:t>n</a:t>
                </a:r>
                <a:r>
                  <a:rPr lang="zh-CN" altLang="zh-CN" sz="1800" dirty="0">
                    <a:solidFill>
                      <a:srgbClr val="000000"/>
                    </a:solidFill>
                  </a:rPr>
                  <a:t>种，分别是</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2</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𝑛</m:t>
                        </m:r>
                      </m:sub>
                    </m:sSub>
                  </m:oMath>
                </a14:m>
                <a:r>
                  <a:rPr lang="zh-CN" altLang="zh-CN" sz="1800" dirty="0">
                    <a:solidFill>
                      <a:srgbClr val="000000"/>
                    </a:solidFill>
                  </a:rPr>
                  <a:t>，每一种取到的概率分别是</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𝑝</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𝑝</m:t>
                        </m:r>
                      </m:e>
                      <m:sub>
                        <m:r>
                          <a:rPr lang="en-US" altLang="zh-CN" sz="1800">
                            <a:solidFill>
                              <a:srgbClr val="000000"/>
                            </a:solidFill>
                            <a:latin typeface="Cambria Math" panose="02040503050406030204" pitchFamily="18" charset="0"/>
                          </a:rPr>
                          <m:t>2</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𝑝</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𝑝</m:t>
                        </m:r>
                      </m:e>
                      <m:sub>
                        <m:r>
                          <a:rPr lang="en-US" altLang="zh-CN" sz="1800">
                            <a:solidFill>
                              <a:srgbClr val="000000"/>
                            </a:solidFill>
                            <a:latin typeface="Cambria Math" panose="02040503050406030204" pitchFamily="18" charset="0"/>
                          </a:rPr>
                          <m:t>𝑛</m:t>
                        </m:r>
                      </m:sub>
                    </m:sSub>
                  </m:oMath>
                </a14:m>
                <a:r>
                  <a:rPr lang="zh-CN" altLang="zh-CN" sz="1800" dirty="0">
                    <a:solidFill>
                      <a:srgbClr val="000000"/>
                    </a:solidFill>
                  </a:rPr>
                  <a:t>，那么</a:t>
                </a:r>
                <a:r>
                  <a:rPr lang="en-US" altLang="zh-CN" sz="1800" dirty="0">
                    <a:solidFill>
                      <a:srgbClr val="000000"/>
                    </a:solidFill>
                  </a:rPr>
                  <a:t>X</a:t>
                </a:r>
                <a:r>
                  <a:rPr lang="zh-CN" altLang="zh-CN" sz="1800" dirty="0">
                    <a:solidFill>
                      <a:srgbClr val="000000"/>
                    </a:solidFill>
                  </a:rPr>
                  <a:t>的熵就定义为：</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𝐻</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nary>
                        <m:naryPr>
                          <m:chr m:val="∑"/>
                          <m:limLoc m:val="undOvr"/>
                          <m:supHide m:val="on"/>
                          <m:ctrlPr>
                            <a:rPr lang="zh-CN" altLang="zh-CN" sz="1800" i="1">
                              <a:solidFill>
                                <a:srgbClr val="000000"/>
                              </a:solidFill>
                              <a:latin typeface="Cambria Math"/>
                            </a:rPr>
                          </m:ctrlPr>
                        </m:naryPr>
                        <m:sub>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𝑘</m:t>
                          </m:r>
                        </m:sub>
                        <m:sup/>
                        <m:e>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𝑝</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func>
                            <m:funcPr>
                              <m:ctrlPr>
                                <a:rPr lang="zh-CN" altLang="zh-CN" sz="1800" i="1">
                                  <a:solidFill>
                                    <a:srgbClr val="000000"/>
                                  </a:solidFill>
                                  <a:latin typeface="Cambria Math"/>
                                </a:rPr>
                              </m:ctrlPr>
                            </m:funcPr>
                            <m:fName>
                              <m:sSub>
                                <m:sSubPr>
                                  <m:ctrlPr>
                                    <a:rPr lang="zh-CN" altLang="zh-CN" sz="1800" i="1">
                                      <a:solidFill>
                                        <a:srgbClr val="000000"/>
                                      </a:solidFill>
                                      <a:latin typeface="Cambria Math"/>
                                    </a:rPr>
                                  </m:ctrlPr>
                                </m:sSubPr>
                                <m:e>
                                  <m:r>
                                    <m:rPr>
                                      <m:sty m:val="p"/>
                                    </m:rPr>
                                    <a:rPr lang="en-US" altLang="zh-CN" sz="1800">
                                      <a:solidFill>
                                        <a:srgbClr val="000000"/>
                                      </a:solidFill>
                                      <a:latin typeface="Cambria Math" panose="02040503050406030204" pitchFamily="18" charset="0"/>
                                    </a:rPr>
                                    <m:t>log</m:t>
                                  </m:r>
                                </m:e>
                                <m:sub>
                                  <m:r>
                                    <a:rPr lang="en-US" altLang="zh-CN" sz="1800">
                                      <a:solidFill>
                                        <a:srgbClr val="000000"/>
                                      </a:solidFill>
                                      <a:latin typeface="Cambria Math" panose="02040503050406030204" pitchFamily="18" charset="0"/>
                                    </a:rPr>
                                    <m:t>2</m:t>
                                  </m:r>
                                </m:sub>
                              </m:sSub>
                            </m:fName>
                            <m:e>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𝑝</m:t>
                                  </m:r>
                                </m:e>
                                <m:sub>
                                  <m:r>
                                    <a:rPr lang="en-US" altLang="zh-CN" sz="1800">
                                      <a:solidFill>
                                        <a:srgbClr val="000000"/>
                                      </a:solidFill>
                                      <a:latin typeface="Cambria Math" panose="02040503050406030204" pitchFamily="18" charset="0"/>
                                    </a:rPr>
                                    <m:t>𝑖</m:t>
                                  </m:r>
                                </m:sub>
                              </m:sSub>
                            </m:e>
                          </m:func>
                        </m:e>
                      </m:nary>
                    </m:oMath>
                  </m:oMathPara>
                </a14:m>
                <a:endParaRPr lang="en-US" altLang="zh-CN" sz="1800" dirty="0" smtClean="0">
                  <a:solidFill>
                    <a:srgbClr val="000000"/>
                  </a:solidFill>
                </a:endParaRPr>
              </a:p>
              <a:p>
                <a:r>
                  <a:rPr lang="zh-CN" altLang="en-US" sz="1800" dirty="0">
                    <a:solidFill>
                      <a:srgbClr val="000000"/>
                    </a:solidFill>
                  </a:rPr>
                  <a:t>一个变量可能的取值越多，它携带的信息量就越大，即熵与值的种类多少以及发生概率有关</a:t>
                </a:r>
                <a:endParaRPr lang="zh-CN" altLang="zh-CN" sz="1800" dirty="0">
                  <a:solidFill>
                    <a:srgbClr val="000000"/>
                  </a:solidFill>
                </a:endParaRPr>
              </a:p>
              <a:p>
                <a:endParaRPr lang="en-US"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146567"/>
              </a:xfrm>
              <a:prstGeom prst="rect">
                <a:avLst/>
              </a:prstGeom>
              <a:blipFill rotWithShape="1">
                <a:blip r:embed="rId2"/>
                <a:stretch>
                  <a:fillRect l="-530" t="-96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信息增益</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信息熵在分类问题时其输出就表示文本属于哪个类别的</a:t>
            </a:r>
            <a:r>
              <a:rPr lang="zh-CN" altLang="en-US" sz="1800" dirty="0" smtClean="0">
                <a:solidFill>
                  <a:srgbClr val="000000"/>
                </a:solidFill>
              </a:rPr>
              <a:t>值</a:t>
            </a:r>
            <a:endParaRPr lang="en-US" altLang="zh-CN" sz="1800" dirty="0" smtClean="0">
              <a:solidFill>
                <a:srgbClr val="000000"/>
              </a:solidFill>
            </a:endParaRPr>
          </a:p>
          <a:p>
            <a:r>
              <a:rPr lang="zh-CN" altLang="en-US" sz="1800" dirty="0">
                <a:solidFill>
                  <a:srgbClr val="000000"/>
                </a:solidFill>
              </a:rPr>
              <a:t>信息增益是信息论中比较重要的一个计算方法，估算系统中新引入的特征所带来的信息量，即信息的增加</a:t>
            </a:r>
            <a:r>
              <a:rPr lang="zh-CN" altLang="en-US" sz="1800" dirty="0" smtClean="0">
                <a:solidFill>
                  <a:srgbClr val="000000"/>
                </a:solidFill>
              </a:rPr>
              <a:t>量</a:t>
            </a:r>
            <a:endParaRPr lang="en-US" altLang="zh-CN" sz="1800" dirty="0" smtClean="0">
              <a:solidFill>
                <a:srgbClr val="000000"/>
              </a:solidFill>
            </a:endParaRPr>
          </a:p>
          <a:p>
            <a:r>
              <a:rPr lang="zh-CN" altLang="en-US" sz="1800" dirty="0" smtClean="0">
                <a:solidFill>
                  <a:srgbClr val="000000"/>
                </a:solidFill>
              </a:rPr>
              <a:t>信息</a:t>
            </a:r>
            <a:r>
              <a:rPr lang="zh-CN" altLang="en-US" sz="1800" dirty="0">
                <a:solidFill>
                  <a:srgbClr val="000000"/>
                </a:solidFill>
              </a:rPr>
              <a:t>增益表示在其引入特征的情况下，信息的不确定性减少的程度，用于度量特征的重要性。可以通过计算信息增益来选择使用哪个特征作为文本表示</a:t>
            </a:r>
            <a:endParaRPr lang="en-US" altLang="zh-CN" sz="1800" dirty="0">
              <a:solidFill>
                <a:srgbClr val="000000"/>
              </a:solidFill>
            </a:endParaRPr>
          </a:p>
        </p:txBody>
      </p:sp>
      <p:pic>
        <p:nvPicPr>
          <p:cNvPr id="10" name="Picture 475"/>
          <p:cNvPicPr/>
          <p:nvPr/>
        </p:nvPicPr>
        <p:blipFill>
          <a:blip r:embed="rId2"/>
          <a:stretch>
            <a:fillRect/>
          </a:stretch>
        </p:blipFill>
        <p:spPr>
          <a:xfrm>
            <a:off x="3353559" y="2763679"/>
            <a:ext cx="1939925" cy="188722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lipFill>
          <a:blip xmlns:r="http://schemas.openxmlformats.org/officeDocument/2006/relationships" r:embed="rId1"/>
          <a:stretch>
            <a:fillRect l="-1571" r="-714"/>
          </a:stretch>
        </a:blipFill>
      </a:spPr>
      <a:bodyPr/>
      <a:lstStyle>
        <a:defPPr>
          <a:defRPr>
            <a:noFill/>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9369</Words>
  <Application>Microsoft Office PowerPoint</Application>
  <PresentationFormat>全屏显示(16:9)</PresentationFormat>
  <Paragraphs>568</Paragraphs>
  <Slides>74</Slides>
  <Notes>15</Notes>
  <HiddenSlides>0</HiddenSlides>
  <MMClips>0</MMClips>
  <ScaleCrop>false</ScaleCrop>
  <HeadingPairs>
    <vt:vector size="4" baseType="variant">
      <vt:variant>
        <vt:lpstr>主题</vt:lpstr>
      </vt:variant>
      <vt:variant>
        <vt:i4>1</vt:i4>
      </vt:variant>
      <vt:variant>
        <vt:lpstr>幻灯片标题</vt:lpstr>
      </vt:variant>
      <vt:variant>
        <vt:i4>74</vt:i4>
      </vt:variant>
    </vt:vector>
  </HeadingPairs>
  <TitlesOfParts>
    <vt:vector size="75"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王尚锋 w</dc:creator>
  <cp:lastModifiedBy>pc</cp:lastModifiedBy>
  <cp:revision>572</cp:revision>
  <dcterms:created xsi:type="dcterms:W3CDTF">2013-12-17T01:55:00Z</dcterms:created>
  <dcterms:modified xsi:type="dcterms:W3CDTF">2019-01-15T14:34:22Z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