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53"/>
  </p:notesMasterIdLst>
  <p:sldIdLst>
    <p:sldId id="270" r:id="rId2"/>
    <p:sldId id="275" r:id="rId3"/>
    <p:sldId id="326" r:id="rId4"/>
    <p:sldId id="352" r:id="rId5"/>
    <p:sldId id="355" r:id="rId6"/>
    <p:sldId id="354" r:id="rId7"/>
    <p:sldId id="356" r:id="rId8"/>
    <p:sldId id="358" r:id="rId9"/>
    <p:sldId id="359" r:id="rId10"/>
    <p:sldId id="360" r:id="rId11"/>
    <p:sldId id="361" r:id="rId12"/>
    <p:sldId id="363" r:id="rId13"/>
    <p:sldId id="364" r:id="rId14"/>
    <p:sldId id="365" r:id="rId15"/>
    <p:sldId id="366" r:id="rId16"/>
    <p:sldId id="367" r:id="rId17"/>
    <p:sldId id="368" r:id="rId18"/>
    <p:sldId id="369" r:id="rId19"/>
    <p:sldId id="357" r:id="rId20"/>
    <p:sldId id="370" r:id="rId21"/>
    <p:sldId id="371" r:id="rId22"/>
    <p:sldId id="372" r:id="rId23"/>
    <p:sldId id="373" r:id="rId24"/>
    <p:sldId id="374" r:id="rId25"/>
    <p:sldId id="375" r:id="rId26"/>
    <p:sldId id="376" r:id="rId27"/>
    <p:sldId id="377" r:id="rId28"/>
    <p:sldId id="378" r:id="rId29"/>
    <p:sldId id="379" r:id="rId30"/>
    <p:sldId id="380" r:id="rId31"/>
    <p:sldId id="381" r:id="rId32"/>
    <p:sldId id="382" r:id="rId33"/>
    <p:sldId id="383" r:id="rId34"/>
    <p:sldId id="385" r:id="rId35"/>
    <p:sldId id="386" r:id="rId36"/>
    <p:sldId id="388" r:id="rId37"/>
    <p:sldId id="387" r:id="rId38"/>
    <p:sldId id="434" r:id="rId39"/>
    <p:sldId id="389" r:id="rId40"/>
    <p:sldId id="396" r:id="rId41"/>
    <p:sldId id="505" r:id="rId42"/>
    <p:sldId id="507" r:id="rId43"/>
    <p:sldId id="508" r:id="rId44"/>
    <p:sldId id="509" r:id="rId45"/>
    <p:sldId id="410" r:id="rId46"/>
    <p:sldId id="413" r:id="rId47"/>
    <p:sldId id="506" r:id="rId48"/>
    <p:sldId id="426" r:id="rId49"/>
    <p:sldId id="427" r:id="rId50"/>
    <p:sldId id="504" r:id="rId51"/>
    <p:sldId id="503" r:id="rId52"/>
  </p:sldIdLst>
  <p:sldSz cx="9144000" cy="5143500" type="screen16x9"/>
  <p:notesSz cx="6858000" cy="9144000"/>
  <p:defaultTextStyle>
    <a:defPPr>
      <a:defRPr lang="zh-CN"/>
    </a:defPPr>
    <a:lvl1pPr algn="l" defTabSz="457200" rtl="0" eaLnBrk="0" fontAlgn="base" hangingPunct="0">
      <a:spcBef>
        <a:spcPct val="0"/>
      </a:spcBef>
      <a:spcAft>
        <a:spcPct val="0"/>
      </a:spcAft>
      <a:defRPr kumimoji="1" kern="1200">
        <a:solidFill>
          <a:schemeClr val="tx1"/>
        </a:solidFill>
        <a:latin typeface="Calibri" panose="020F0502020204030204" pitchFamily="34" charset="0"/>
        <a:ea typeface="宋体" panose="02010600030101010101" pitchFamily="2" charset="-122"/>
        <a:cs typeface="+mn-cs"/>
      </a:defRPr>
    </a:lvl1pPr>
    <a:lvl2pPr marL="457200" algn="l" defTabSz="457200" rtl="0" eaLnBrk="0" fontAlgn="base" hangingPunct="0">
      <a:spcBef>
        <a:spcPct val="0"/>
      </a:spcBef>
      <a:spcAft>
        <a:spcPct val="0"/>
      </a:spcAft>
      <a:defRPr kumimoji="1" kern="1200">
        <a:solidFill>
          <a:schemeClr val="tx1"/>
        </a:solidFill>
        <a:latin typeface="Calibri" panose="020F0502020204030204" pitchFamily="34" charset="0"/>
        <a:ea typeface="宋体" panose="02010600030101010101" pitchFamily="2" charset="-122"/>
        <a:cs typeface="+mn-cs"/>
      </a:defRPr>
    </a:lvl2pPr>
    <a:lvl3pPr marL="914400" algn="l" defTabSz="457200" rtl="0" eaLnBrk="0" fontAlgn="base" hangingPunct="0">
      <a:spcBef>
        <a:spcPct val="0"/>
      </a:spcBef>
      <a:spcAft>
        <a:spcPct val="0"/>
      </a:spcAft>
      <a:defRPr kumimoji="1" kern="1200">
        <a:solidFill>
          <a:schemeClr val="tx1"/>
        </a:solidFill>
        <a:latin typeface="Calibri" panose="020F0502020204030204" pitchFamily="34" charset="0"/>
        <a:ea typeface="宋体" panose="02010600030101010101" pitchFamily="2" charset="-122"/>
        <a:cs typeface="+mn-cs"/>
      </a:defRPr>
    </a:lvl3pPr>
    <a:lvl4pPr marL="1371600" algn="l" defTabSz="457200" rtl="0" eaLnBrk="0" fontAlgn="base" hangingPunct="0">
      <a:spcBef>
        <a:spcPct val="0"/>
      </a:spcBef>
      <a:spcAft>
        <a:spcPct val="0"/>
      </a:spcAft>
      <a:defRPr kumimoji="1" kern="1200">
        <a:solidFill>
          <a:schemeClr val="tx1"/>
        </a:solidFill>
        <a:latin typeface="Calibri" panose="020F0502020204030204" pitchFamily="34" charset="0"/>
        <a:ea typeface="宋体" panose="02010600030101010101" pitchFamily="2" charset="-122"/>
        <a:cs typeface="+mn-cs"/>
      </a:defRPr>
    </a:lvl4pPr>
    <a:lvl5pPr marL="1828800" algn="l" defTabSz="457200" rtl="0" eaLnBrk="0" fontAlgn="base" hangingPunct="0">
      <a:spcBef>
        <a:spcPct val="0"/>
      </a:spcBef>
      <a:spcAft>
        <a:spcPct val="0"/>
      </a:spcAft>
      <a:defRPr kumimoji="1"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umimoji="1"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umimoji="1"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umimoji="1"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umimoji="1" kern="120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xmlns="">
        <p15:guide id="1" orient="horz" pos="1620">
          <p15:clr>
            <a:srgbClr val="A4A3A4"/>
          </p15:clr>
        </p15:guide>
        <p15:guide id="2" pos="291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F79646"/>
    <a:srgbClr val="B2B2B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89680" autoAdjust="0"/>
  </p:normalViewPr>
  <p:slideViewPr>
    <p:cSldViewPr snapToGrid="0" snapToObjects="1">
      <p:cViewPr varScale="1">
        <p:scale>
          <a:sx n="92" d="100"/>
          <a:sy n="92" d="100"/>
        </p:scale>
        <p:origin x="-690" y="-96"/>
      </p:cViewPr>
      <p:guideLst>
        <p:guide orient="horz" pos="1620"/>
        <p:guide pos="291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lstStyle>
            <a:lvl1pPr algn="r" eaLnBrk="1" hangingPunct="1">
              <a:defRPr sz="1200">
                <a:ea typeface="宋体" panose="02010600030101010101" pitchFamily="2" charset="-122"/>
              </a:defRPr>
            </a:lvl1pPr>
          </a:lstStyle>
          <a:p>
            <a:pPr>
              <a:defRPr/>
            </a:pPr>
            <a:fld id="{CBD1F595-3A9E-4AFB-9409-00EE811EB6B0}" type="datetimeFigureOut">
              <a:rPr lang="zh-CN" altLang="en-US"/>
              <a:t>2019/1/16</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lstStyle/>
          <a:p>
            <a:pPr lvl="0"/>
            <a:r>
              <a:rPr lang="zh-CN" altLang="en-US" noProof="0" smtClean="0"/>
              <a:t>单击此处编辑母版文本样式</a:t>
            </a:r>
          </a:p>
          <a:p>
            <a:pPr lvl="1"/>
            <a:r>
              <a:rPr lang="zh-CN" altLang="en-US" noProof="0" smtClean="0"/>
              <a:t>二级</a:t>
            </a:r>
          </a:p>
          <a:p>
            <a:pPr lvl="2"/>
            <a:r>
              <a:rPr lang="zh-CN" altLang="en-US" noProof="0" smtClean="0"/>
              <a:t>三级</a:t>
            </a:r>
          </a:p>
          <a:p>
            <a:pPr lvl="3"/>
            <a:r>
              <a:rPr lang="zh-CN" altLang="en-US" noProof="0" smtClean="0"/>
              <a:t>四级</a:t>
            </a:r>
          </a:p>
          <a:p>
            <a:pPr lvl="4"/>
            <a:r>
              <a:rPr lang="zh-CN" altLang="en-US" noProof="0" smtClean="0"/>
              <a:t>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7" name="幻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lstStyle>
            <a:lvl1pPr algn="r" eaLnBrk="1" hangingPunct="1">
              <a:defRPr sz="1200"/>
            </a:lvl1pPr>
          </a:lstStyle>
          <a:p>
            <a:pPr>
              <a:defRPr/>
            </a:pPr>
            <a:fld id="{C4A08D6A-97DB-47FF-BEFD-7D6BA57570F1}" type="slidenum">
              <a:rPr lang="zh-CN" altLang="en-US"/>
              <a:t>‹#›</a:t>
            </a:fld>
            <a:endParaRPr lang="zh-CN" altLang="en-US"/>
          </a:p>
        </p:txBody>
      </p:sp>
    </p:spTree>
    <p:extLst>
      <p:ext uri="{BB962C8B-B14F-4D97-AF65-F5344CB8AC3E}">
        <p14:creationId xmlns:p14="http://schemas.microsoft.com/office/powerpoint/2010/main" val="2498515367"/>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kumimoji="1" sz="1200" kern="1200">
        <a:solidFill>
          <a:schemeClr val="tx1"/>
        </a:solidFill>
        <a:latin typeface="+mn-lt"/>
        <a:ea typeface="+mn-ea"/>
        <a:cs typeface="+mn-cs"/>
      </a:defRPr>
    </a:lvl1pPr>
    <a:lvl2pPr marL="457200" algn="l" defTabSz="457200" rtl="0" eaLnBrk="0" fontAlgn="base" hangingPunct="0">
      <a:spcBef>
        <a:spcPct val="30000"/>
      </a:spcBef>
      <a:spcAft>
        <a:spcPct val="0"/>
      </a:spcAft>
      <a:defRPr kumimoji="1" sz="1200" kern="1200">
        <a:solidFill>
          <a:schemeClr val="tx1"/>
        </a:solidFill>
        <a:latin typeface="+mn-lt"/>
        <a:ea typeface="+mn-ea"/>
        <a:cs typeface="+mn-cs"/>
      </a:defRPr>
    </a:lvl2pPr>
    <a:lvl3pPr marL="914400" algn="l" defTabSz="457200" rtl="0" eaLnBrk="0" fontAlgn="base" hangingPunct="0">
      <a:spcBef>
        <a:spcPct val="30000"/>
      </a:spcBef>
      <a:spcAft>
        <a:spcPct val="0"/>
      </a:spcAft>
      <a:defRPr kumimoji="1" sz="1200" kern="1200">
        <a:solidFill>
          <a:schemeClr val="tx1"/>
        </a:solidFill>
        <a:latin typeface="+mn-lt"/>
        <a:ea typeface="+mn-ea"/>
        <a:cs typeface="+mn-cs"/>
      </a:defRPr>
    </a:lvl3pPr>
    <a:lvl4pPr marL="1371600" algn="l" defTabSz="457200" rtl="0" eaLnBrk="0" fontAlgn="base" hangingPunct="0">
      <a:spcBef>
        <a:spcPct val="30000"/>
      </a:spcBef>
      <a:spcAft>
        <a:spcPct val="0"/>
      </a:spcAft>
      <a:defRPr kumimoji="1" sz="1200" kern="1200">
        <a:solidFill>
          <a:schemeClr val="tx1"/>
        </a:solidFill>
        <a:latin typeface="+mn-lt"/>
        <a:ea typeface="+mn-ea"/>
        <a:cs typeface="+mn-cs"/>
      </a:defRPr>
    </a:lvl4pPr>
    <a:lvl5pPr marL="1828800" algn="l" defTabSz="457200" rtl="0" eaLnBrk="0" fontAlgn="base" hangingPunct="0">
      <a:spcBef>
        <a:spcPct val="30000"/>
      </a:spcBef>
      <a:spcAft>
        <a:spcPct val="0"/>
      </a:spcAft>
      <a:defRPr kumimoji="1"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smtClean="0"/>
          </a:p>
        </p:txBody>
      </p:sp>
      <p:sp>
        <p:nvSpPr>
          <p:cNvPr id="4100" name="幻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Calibri" panose="020F0502020204030204" pitchFamily="34" charset="0"/>
                <a:ea typeface="宋体" panose="02010600030101010101" pitchFamily="2" charset="-122"/>
              </a:defRPr>
            </a:lvl1pPr>
            <a:lvl2pPr marL="742950" indent="-285750">
              <a:defRPr kumimoji="1">
                <a:solidFill>
                  <a:schemeClr val="tx1"/>
                </a:solidFill>
                <a:latin typeface="Calibri" panose="020F0502020204030204" pitchFamily="34" charset="0"/>
                <a:ea typeface="宋体" panose="02010600030101010101" pitchFamily="2" charset="-122"/>
              </a:defRPr>
            </a:lvl2pPr>
            <a:lvl3pPr marL="1143000" indent="-228600">
              <a:defRPr kumimoji="1">
                <a:solidFill>
                  <a:schemeClr val="tx1"/>
                </a:solidFill>
                <a:latin typeface="Calibri" panose="020F0502020204030204" pitchFamily="34" charset="0"/>
                <a:ea typeface="宋体" panose="02010600030101010101" pitchFamily="2" charset="-122"/>
              </a:defRPr>
            </a:lvl3pPr>
            <a:lvl4pPr marL="1600200" indent="-228600">
              <a:defRPr kumimoji="1">
                <a:solidFill>
                  <a:schemeClr val="tx1"/>
                </a:solidFill>
                <a:latin typeface="Calibri" panose="020F0502020204030204" pitchFamily="34" charset="0"/>
                <a:ea typeface="宋体" panose="02010600030101010101" pitchFamily="2" charset="-122"/>
              </a:defRPr>
            </a:lvl4pPr>
            <a:lvl5pPr marL="2057400" indent="-228600">
              <a:defRPr kumimoji="1">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9pPr>
          </a:lstStyle>
          <a:p>
            <a:fld id="{BE23BB1E-609A-49A2-A808-03583B95337D}" type="slidenum">
              <a:rPr lang="zh-CN" altLang="en-US" smtClean="0"/>
              <a:t>1</a:t>
            </a:fld>
            <a:endParaRPr lang="zh-CN" altLang="en-US" smtClean="0"/>
          </a:p>
        </p:txBody>
      </p:sp>
    </p:spTree>
    <p:extLst>
      <p:ext uri="{BB962C8B-B14F-4D97-AF65-F5344CB8AC3E}">
        <p14:creationId xmlns:p14="http://schemas.microsoft.com/office/powerpoint/2010/main" val="36430391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170" name="Slide Image Placeholder 1"/>
          <p:cNvSpPr>
            <a:spLocks noGrp="1" noRot="1" noChangeAspect="1" noTextEdit="1"/>
          </p:cNvSpPr>
          <p:nvPr>
            <p:ph type="sldImg"/>
          </p:nvPr>
        </p:nvSpPr>
        <p:spPr>
          <a:xfrm>
            <a:off x="381000" y="685800"/>
            <a:ext cx="6096000" cy="3429000"/>
          </a:xfrm>
          <a:ln/>
        </p:spPr>
      </p:sp>
      <p:sp>
        <p:nvSpPr>
          <p:cNvPr id="263171" name="Notes Placeholder 2"/>
          <p:cNvSpPr>
            <a:spLocks noGrp="1"/>
          </p:cNvSpPr>
          <p:nvPr>
            <p:ph type="body" idx="1"/>
          </p:nvPr>
        </p:nvSpPr>
        <p:spPr>
          <a:noFill/>
        </p:spPr>
        <p:txBody>
          <a:bodyPr/>
          <a:lstStyle/>
          <a:p>
            <a:r>
              <a:rPr lang="en-US" altLang="zh-CN" smtClean="0"/>
              <a:t>Peixin Zhao, Cun-Quan Zhang. A new clustering method and its application in social networks. Pattern Recognition Letters, 2011,32:2109-2118</a:t>
            </a:r>
            <a:endParaRPr lang="zh-CN" altLang="en-US" smtClean="0"/>
          </a:p>
        </p:txBody>
      </p:sp>
      <p:sp>
        <p:nvSpPr>
          <p:cNvPr id="263172" name="Slide Number Placeholder 3"/>
          <p:cNvSpPr>
            <a:spLocks noGrp="1"/>
          </p:cNvSpPr>
          <p:nvPr>
            <p:ph type="sldNum" sz="quarter" idx="5"/>
          </p:nvPr>
        </p:nvSpPr>
        <p:spPr>
          <a:noFill/>
        </p:spPr>
        <p:txBody>
          <a:bodyPr/>
          <a:lstStyle>
            <a:lvl1pPr defTabSz="882184" eaLnBrk="0" hangingPunct="0">
              <a:defRPr kumimoji="1" sz="2200">
                <a:solidFill>
                  <a:schemeClr val="tx1"/>
                </a:solidFill>
                <a:latin typeface="Tahoma" pitchFamily="34" charset="0"/>
                <a:ea typeface="宋体" charset="-122"/>
              </a:defRPr>
            </a:lvl1pPr>
            <a:lvl2pPr marL="685817" indent="-263776" defTabSz="882184" eaLnBrk="0" hangingPunct="0">
              <a:defRPr kumimoji="1" sz="2200">
                <a:solidFill>
                  <a:schemeClr val="tx1"/>
                </a:solidFill>
                <a:latin typeface="Tahoma" pitchFamily="34" charset="0"/>
                <a:ea typeface="宋体" charset="-122"/>
              </a:defRPr>
            </a:lvl2pPr>
            <a:lvl3pPr marL="1055103" indent="-211021" defTabSz="882184" eaLnBrk="0" hangingPunct="0">
              <a:defRPr kumimoji="1" sz="2200">
                <a:solidFill>
                  <a:schemeClr val="tx1"/>
                </a:solidFill>
                <a:latin typeface="Tahoma" pitchFamily="34" charset="0"/>
                <a:ea typeface="宋体" charset="-122"/>
              </a:defRPr>
            </a:lvl3pPr>
            <a:lvl4pPr marL="1477145" indent="-211021" defTabSz="882184" eaLnBrk="0" hangingPunct="0">
              <a:defRPr kumimoji="1" sz="2200">
                <a:solidFill>
                  <a:schemeClr val="tx1"/>
                </a:solidFill>
                <a:latin typeface="Tahoma" pitchFamily="34" charset="0"/>
                <a:ea typeface="宋体" charset="-122"/>
              </a:defRPr>
            </a:lvl4pPr>
            <a:lvl5pPr marL="1899186" indent="-211021" defTabSz="882184" eaLnBrk="0" hangingPunct="0">
              <a:defRPr kumimoji="1" sz="2200">
                <a:solidFill>
                  <a:schemeClr val="tx1"/>
                </a:solidFill>
                <a:latin typeface="Tahoma" pitchFamily="34" charset="0"/>
                <a:ea typeface="宋体" charset="-122"/>
              </a:defRPr>
            </a:lvl5pPr>
            <a:lvl6pPr marL="2321227" indent="-211021" defTabSz="882184" eaLnBrk="0" fontAlgn="base" hangingPunct="0">
              <a:spcBef>
                <a:spcPct val="0"/>
              </a:spcBef>
              <a:spcAft>
                <a:spcPct val="0"/>
              </a:spcAft>
              <a:defRPr kumimoji="1" sz="2200">
                <a:solidFill>
                  <a:schemeClr val="tx1"/>
                </a:solidFill>
                <a:latin typeface="Tahoma" pitchFamily="34" charset="0"/>
                <a:ea typeface="宋体" charset="-122"/>
              </a:defRPr>
            </a:lvl6pPr>
            <a:lvl7pPr marL="2743269" indent="-211021" defTabSz="882184" eaLnBrk="0" fontAlgn="base" hangingPunct="0">
              <a:spcBef>
                <a:spcPct val="0"/>
              </a:spcBef>
              <a:spcAft>
                <a:spcPct val="0"/>
              </a:spcAft>
              <a:defRPr kumimoji="1" sz="2200">
                <a:solidFill>
                  <a:schemeClr val="tx1"/>
                </a:solidFill>
                <a:latin typeface="Tahoma" pitchFamily="34" charset="0"/>
                <a:ea typeface="宋体" charset="-122"/>
              </a:defRPr>
            </a:lvl7pPr>
            <a:lvl8pPr marL="3165310" indent="-211021" defTabSz="882184" eaLnBrk="0" fontAlgn="base" hangingPunct="0">
              <a:spcBef>
                <a:spcPct val="0"/>
              </a:spcBef>
              <a:spcAft>
                <a:spcPct val="0"/>
              </a:spcAft>
              <a:defRPr kumimoji="1" sz="2200">
                <a:solidFill>
                  <a:schemeClr val="tx1"/>
                </a:solidFill>
                <a:latin typeface="Tahoma" pitchFamily="34" charset="0"/>
                <a:ea typeface="宋体" charset="-122"/>
              </a:defRPr>
            </a:lvl8pPr>
            <a:lvl9pPr marL="3587351" indent="-211021" defTabSz="882184" eaLnBrk="0" fontAlgn="base" hangingPunct="0">
              <a:spcBef>
                <a:spcPct val="0"/>
              </a:spcBef>
              <a:spcAft>
                <a:spcPct val="0"/>
              </a:spcAft>
              <a:defRPr kumimoji="1" sz="2200">
                <a:solidFill>
                  <a:schemeClr val="tx1"/>
                </a:solidFill>
                <a:latin typeface="Tahoma" pitchFamily="34" charset="0"/>
                <a:ea typeface="宋体" charset="-122"/>
              </a:defRPr>
            </a:lvl9pPr>
          </a:lstStyle>
          <a:p>
            <a:pPr eaLnBrk="1" hangingPunct="1"/>
            <a:fld id="{7876BA44-83C5-488C-9508-7CCFA9174A4F}" type="slidenum">
              <a:rPr kumimoji="0" lang="en-US" altLang="zh-CN" sz="1200">
                <a:latin typeface="Times New Roman" pitchFamily="18" charset="0"/>
                <a:ea typeface="PMingLiU" pitchFamily="18" charset="-120"/>
              </a:rPr>
              <a:pPr eaLnBrk="1" hangingPunct="1"/>
              <a:t>50</a:t>
            </a:fld>
            <a:endParaRPr kumimoji="0" lang="en-US" altLang="zh-CN" sz="1200">
              <a:latin typeface="Times New Roman" pitchFamily="18" charset="0"/>
              <a:ea typeface="PMingLiU" pitchFamily="18" charset="-12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61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smtClean="0"/>
          </a:p>
        </p:txBody>
      </p:sp>
      <p:sp>
        <p:nvSpPr>
          <p:cNvPr id="6148" name="幻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Calibri" panose="020F0502020204030204" pitchFamily="34" charset="0"/>
                <a:ea typeface="宋体" panose="02010600030101010101" pitchFamily="2" charset="-122"/>
              </a:defRPr>
            </a:lvl1pPr>
            <a:lvl2pPr marL="742950" indent="-285750">
              <a:defRPr kumimoji="1">
                <a:solidFill>
                  <a:schemeClr val="tx1"/>
                </a:solidFill>
                <a:latin typeface="Calibri" panose="020F0502020204030204" pitchFamily="34" charset="0"/>
                <a:ea typeface="宋体" panose="02010600030101010101" pitchFamily="2" charset="-122"/>
              </a:defRPr>
            </a:lvl2pPr>
            <a:lvl3pPr marL="1143000" indent="-228600">
              <a:defRPr kumimoji="1">
                <a:solidFill>
                  <a:schemeClr val="tx1"/>
                </a:solidFill>
                <a:latin typeface="Calibri" panose="020F0502020204030204" pitchFamily="34" charset="0"/>
                <a:ea typeface="宋体" panose="02010600030101010101" pitchFamily="2" charset="-122"/>
              </a:defRPr>
            </a:lvl3pPr>
            <a:lvl4pPr marL="1600200" indent="-228600">
              <a:defRPr kumimoji="1">
                <a:solidFill>
                  <a:schemeClr val="tx1"/>
                </a:solidFill>
                <a:latin typeface="Calibri" panose="020F0502020204030204" pitchFamily="34" charset="0"/>
                <a:ea typeface="宋体" panose="02010600030101010101" pitchFamily="2" charset="-122"/>
              </a:defRPr>
            </a:lvl4pPr>
            <a:lvl5pPr marL="2057400" indent="-228600">
              <a:defRPr kumimoji="1">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9pPr>
          </a:lstStyle>
          <a:p>
            <a:fld id="{EE54F37F-5E21-4447-9EEF-AAF683DCA89E}" type="slidenum">
              <a:rPr lang="zh-CN" altLang="en-US" smtClean="0"/>
              <a:t>2</a:t>
            </a:fld>
            <a:endParaRPr lang="zh-CN" altLang="en-US" smtClean="0"/>
          </a:p>
        </p:txBody>
      </p:sp>
    </p:spTree>
    <p:extLst>
      <p:ext uri="{BB962C8B-B14F-4D97-AF65-F5344CB8AC3E}">
        <p14:creationId xmlns:p14="http://schemas.microsoft.com/office/powerpoint/2010/main" val="7237249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61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smtClean="0"/>
          </a:p>
        </p:txBody>
      </p:sp>
      <p:sp>
        <p:nvSpPr>
          <p:cNvPr id="6148" name="幻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Calibri" panose="020F0502020204030204" pitchFamily="34" charset="0"/>
                <a:ea typeface="宋体" panose="02010600030101010101" pitchFamily="2" charset="-122"/>
              </a:defRPr>
            </a:lvl1pPr>
            <a:lvl2pPr marL="742950" indent="-285750">
              <a:defRPr kumimoji="1">
                <a:solidFill>
                  <a:schemeClr val="tx1"/>
                </a:solidFill>
                <a:latin typeface="Calibri" panose="020F0502020204030204" pitchFamily="34" charset="0"/>
                <a:ea typeface="宋体" panose="02010600030101010101" pitchFamily="2" charset="-122"/>
              </a:defRPr>
            </a:lvl2pPr>
            <a:lvl3pPr marL="1143000" indent="-228600">
              <a:defRPr kumimoji="1">
                <a:solidFill>
                  <a:schemeClr val="tx1"/>
                </a:solidFill>
                <a:latin typeface="Calibri" panose="020F0502020204030204" pitchFamily="34" charset="0"/>
                <a:ea typeface="宋体" panose="02010600030101010101" pitchFamily="2" charset="-122"/>
              </a:defRPr>
            </a:lvl3pPr>
            <a:lvl4pPr marL="1600200" indent="-228600">
              <a:defRPr kumimoji="1">
                <a:solidFill>
                  <a:schemeClr val="tx1"/>
                </a:solidFill>
                <a:latin typeface="Calibri" panose="020F0502020204030204" pitchFamily="34" charset="0"/>
                <a:ea typeface="宋体" panose="02010600030101010101" pitchFamily="2" charset="-122"/>
              </a:defRPr>
            </a:lvl4pPr>
            <a:lvl5pPr marL="2057400" indent="-228600">
              <a:defRPr kumimoji="1">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9pPr>
          </a:lstStyle>
          <a:p>
            <a:fld id="{EE54F37F-5E21-4447-9EEF-AAF683DCA89E}" type="slidenum">
              <a:rPr lang="zh-CN" altLang="en-US" smtClean="0"/>
              <a:t>3</a:t>
            </a:fld>
            <a:endParaRPr lang="zh-CN" altLang="en-US" smtClean="0"/>
          </a:p>
        </p:txBody>
      </p:sp>
    </p:spTree>
    <p:extLst>
      <p:ext uri="{BB962C8B-B14F-4D97-AF65-F5344CB8AC3E}">
        <p14:creationId xmlns:p14="http://schemas.microsoft.com/office/powerpoint/2010/main" val="25007043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61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smtClean="0"/>
          </a:p>
        </p:txBody>
      </p:sp>
      <p:sp>
        <p:nvSpPr>
          <p:cNvPr id="6148" name="幻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Calibri" panose="020F0502020204030204" pitchFamily="34" charset="0"/>
                <a:ea typeface="宋体" panose="02010600030101010101" pitchFamily="2" charset="-122"/>
              </a:defRPr>
            </a:lvl1pPr>
            <a:lvl2pPr marL="742950" indent="-285750">
              <a:defRPr kumimoji="1">
                <a:solidFill>
                  <a:schemeClr val="tx1"/>
                </a:solidFill>
                <a:latin typeface="Calibri" panose="020F0502020204030204" pitchFamily="34" charset="0"/>
                <a:ea typeface="宋体" panose="02010600030101010101" pitchFamily="2" charset="-122"/>
              </a:defRPr>
            </a:lvl2pPr>
            <a:lvl3pPr marL="1143000" indent="-228600">
              <a:defRPr kumimoji="1">
                <a:solidFill>
                  <a:schemeClr val="tx1"/>
                </a:solidFill>
                <a:latin typeface="Calibri" panose="020F0502020204030204" pitchFamily="34" charset="0"/>
                <a:ea typeface="宋体" panose="02010600030101010101" pitchFamily="2" charset="-122"/>
              </a:defRPr>
            </a:lvl3pPr>
            <a:lvl4pPr marL="1600200" indent="-228600">
              <a:defRPr kumimoji="1">
                <a:solidFill>
                  <a:schemeClr val="tx1"/>
                </a:solidFill>
                <a:latin typeface="Calibri" panose="020F0502020204030204" pitchFamily="34" charset="0"/>
                <a:ea typeface="宋体" panose="02010600030101010101" pitchFamily="2" charset="-122"/>
              </a:defRPr>
            </a:lvl4pPr>
            <a:lvl5pPr marL="2057400" indent="-228600">
              <a:defRPr kumimoji="1">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9pPr>
          </a:lstStyle>
          <a:p>
            <a:fld id="{EE54F37F-5E21-4447-9EEF-AAF683DCA89E}" type="slidenum">
              <a:rPr lang="zh-CN" altLang="en-US" smtClean="0"/>
              <a:t>4</a:t>
            </a:fld>
            <a:endParaRPr lang="zh-CN" altLang="en-US" smtClean="0"/>
          </a:p>
        </p:txBody>
      </p:sp>
    </p:spTree>
    <p:extLst>
      <p:ext uri="{BB962C8B-B14F-4D97-AF65-F5344CB8AC3E}">
        <p14:creationId xmlns:p14="http://schemas.microsoft.com/office/powerpoint/2010/main" val="13443277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61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smtClean="0"/>
          </a:p>
        </p:txBody>
      </p:sp>
      <p:sp>
        <p:nvSpPr>
          <p:cNvPr id="6148" name="幻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Calibri" panose="020F0502020204030204" pitchFamily="34" charset="0"/>
                <a:ea typeface="宋体" panose="02010600030101010101" pitchFamily="2" charset="-122"/>
              </a:defRPr>
            </a:lvl1pPr>
            <a:lvl2pPr marL="742950" indent="-285750">
              <a:defRPr kumimoji="1">
                <a:solidFill>
                  <a:schemeClr val="tx1"/>
                </a:solidFill>
                <a:latin typeface="Calibri" panose="020F0502020204030204" pitchFamily="34" charset="0"/>
                <a:ea typeface="宋体" panose="02010600030101010101" pitchFamily="2" charset="-122"/>
              </a:defRPr>
            </a:lvl2pPr>
            <a:lvl3pPr marL="1143000" indent="-228600">
              <a:defRPr kumimoji="1">
                <a:solidFill>
                  <a:schemeClr val="tx1"/>
                </a:solidFill>
                <a:latin typeface="Calibri" panose="020F0502020204030204" pitchFamily="34" charset="0"/>
                <a:ea typeface="宋体" panose="02010600030101010101" pitchFamily="2" charset="-122"/>
              </a:defRPr>
            </a:lvl3pPr>
            <a:lvl4pPr marL="1600200" indent="-228600">
              <a:defRPr kumimoji="1">
                <a:solidFill>
                  <a:schemeClr val="tx1"/>
                </a:solidFill>
                <a:latin typeface="Calibri" panose="020F0502020204030204" pitchFamily="34" charset="0"/>
                <a:ea typeface="宋体" panose="02010600030101010101" pitchFamily="2" charset="-122"/>
              </a:defRPr>
            </a:lvl4pPr>
            <a:lvl5pPr marL="2057400" indent="-228600">
              <a:defRPr kumimoji="1">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9pPr>
          </a:lstStyle>
          <a:p>
            <a:fld id="{EE54F37F-5E21-4447-9EEF-AAF683DCA89E}" type="slidenum">
              <a:rPr lang="zh-CN" altLang="en-US" smtClean="0"/>
              <a:t>7</a:t>
            </a:fld>
            <a:endParaRPr lang="zh-CN" altLang="en-US" smtClean="0"/>
          </a:p>
        </p:txBody>
      </p:sp>
    </p:spTree>
    <p:extLst>
      <p:ext uri="{BB962C8B-B14F-4D97-AF65-F5344CB8AC3E}">
        <p14:creationId xmlns:p14="http://schemas.microsoft.com/office/powerpoint/2010/main" val="10034372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61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smtClean="0"/>
          </a:p>
        </p:txBody>
      </p:sp>
      <p:sp>
        <p:nvSpPr>
          <p:cNvPr id="6148" name="幻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Calibri" panose="020F0502020204030204" pitchFamily="34" charset="0"/>
                <a:ea typeface="宋体" panose="02010600030101010101" pitchFamily="2" charset="-122"/>
              </a:defRPr>
            </a:lvl1pPr>
            <a:lvl2pPr marL="742950" indent="-285750">
              <a:defRPr kumimoji="1">
                <a:solidFill>
                  <a:schemeClr val="tx1"/>
                </a:solidFill>
                <a:latin typeface="Calibri" panose="020F0502020204030204" pitchFamily="34" charset="0"/>
                <a:ea typeface="宋体" panose="02010600030101010101" pitchFamily="2" charset="-122"/>
              </a:defRPr>
            </a:lvl2pPr>
            <a:lvl3pPr marL="1143000" indent="-228600">
              <a:defRPr kumimoji="1">
                <a:solidFill>
                  <a:schemeClr val="tx1"/>
                </a:solidFill>
                <a:latin typeface="Calibri" panose="020F0502020204030204" pitchFamily="34" charset="0"/>
                <a:ea typeface="宋体" panose="02010600030101010101" pitchFamily="2" charset="-122"/>
              </a:defRPr>
            </a:lvl3pPr>
            <a:lvl4pPr marL="1600200" indent="-228600">
              <a:defRPr kumimoji="1">
                <a:solidFill>
                  <a:schemeClr val="tx1"/>
                </a:solidFill>
                <a:latin typeface="Calibri" panose="020F0502020204030204" pitchFamily="34" charset="0"/>
                <a:ea typeface="宋体" panose="02010600030101010101" pitchFamily="2" charset="-122"/>
              </a:defRPr>
            </a:lvl4pPr>
            <a:lvl5pPr marL="2057400" indent="-228600">
              <a:defRPr kumimoji="1">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9pPr>
          </a:lstStyle>
          <a:p>
            <a:fld id="{EE54F37F-5E21-4447-9EEF-AAF683DCA89E}" type="slidenum">
              <a:rPr lang="zh-CN" altLang="en-US" smtClean="0"/>
              <a:t>18</a:t>
            </a:fld>
            <a:endParaRPr lang="zh-CN" altLang="en-US" smtClean="0"/>
          </a:p>
        </p:txBody>
      </p:sp>
    </p:spTree>
    <p:extLst>
      <p:ext uri="{BB962C8B-B14F-4D97-AF65-F5344CB8AC3E}">
        <p14:creationId xmlns:p14="http://schemas.microsoft.com/office/powerpoint/2010/main" val="12536032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61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smtClean="0"/>
          </a:p>
        </p:txBody>
      </p:sp>
      <p:sp>
        <p:nvSpPr>
          <p:cNvPr id="6148" name="幻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Calibri" panose="020F0502020204030204" pitchFamily="34" charset="0"/>
                <a:ea typeface="宋体" panose="02010600030101010101" pitchFamily="2" charset="-122"/>
              </a:defRPr>
            </a:lvl1pPr>
            <a:lvl2pPr marL="742950" indent="-285750">
              <a:defRPr kumimoji="1">
                <a:solidFill>
                  <a:schemeClr val="tx1"/>
                </a:solidFill>
                <a:latin typeface="Calibri" panose="020F0502020204030204" pitchFamily="34" charset="0"/>
                <a:ea typeface="宋体" panose="02010600030101010101" pitchFamily="2" charset="-122"/>
              </a:defRPr>
            </a:lvl2pPr>
            <a:lvl3pPr marL="1143000" indent="-228600">
              <a:defRPr kumimoji="1">
                <a:solidFill>
                  <a:schemeClr val="tx1"/>
                </a:solidFill>
                <a:latin typeface="Calibri" panose="020F0502020204030204" pitchFamily="34" charset="0"/>
                <a:ea typeface="宋体" panose="02010600030101010101" pitchFamily="2" charset="-122"/>
              </a:defRPr>
            </a:lvl3pPr>
            <a:lvl4pPr marL="1600200" indent="-228600">
              <a:defRPr kumimoji="1">
                <a:solidFill>
                  <a:schemeClr val="tx1"/>
                </a:solidFill>
                <a:latin typeface="Calibri" panose="020F0502020204030204" pitchFamily="34" charset="0"/>
                <a:ea typeface="宋体" panose="02010600030101010101" pitchFamily="2" charset="-122"/>
              </a:defRPr>
            </a:lvl4pPr>
            <a:lvl5pPr marL="2057400" indent="-228600">
              <a:defRPr kumimoji="1">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9pPr>
          </a:lstStyle>
          <a:p>
            <a:fld id="{EE54F37F-5E21-4447-9EEF-AAF683DCA89E}" type="slidenum">
              <a:rPr lang="zh-CN" altLang="en-US" smtClean="0"/>
              <a:t>32</a:t>
            </a:fld>
            <a:endParaRPr lang="zh-CN" altLang="en-US" smtClean="0"/>
          </a:p>
        </p:txBody>
      </p:sp>
    </p:spTree>
    <p:extLst>
      <p:ext uri="{BB962C8B-B14F-4D97-AF65-F5344CB8AC3E}">
        <p14:creationId xmlns:p14="http://schemas.microsoft.com/office/powerpoint/2010/main" val="13645608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61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smtClean="0"/>
          </a:p>
        </p:txBody>
      </p:sp>
      <p:sp>
        <p:nvSpPr>
          <p:cNvPr id="6148" name="幻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Calibri" panose="020F0502020204030204" pitchFamily="34" charset="0"/>
                <a:ea typeface="宋体" panose="02010600030101010101" pitchFamily="2" charset="-122"/>
              </a:defRPr>
            </a:lvl1pPr>
            <a:lvl2pPr marL="742950" indent="-285750">
              <a:defRPr kumimoji="1">
                <a:solidFill>
                  <a:schemeClr val="tx1"/>
                </a:solidFill>
                <a:latin typeface="Calibri" panose="020F0502020204030204" pitchFamily="34" charset="0"/>
                <a:ea typeface="宋体" panose="02010600030101010101" pitchFamily="2" charset="-122"/>
              </a:defRPr>
            </a:lvl2pPr>
            <a:lvl3pPr marL="1143000" indent="-228600">
              <a:defRPr kumimoji="1">
                <a:solidFill>
                  <a:schemeClr val="tx1"/>
                </a:solidFill>
                <a:latin typeface="Calibri" panose="020F0502020204030204" pitchFamily="34" charset="0"/>
                <a:ea typeface="宋体" panose="02010600030101010101" pitchFamily="2" charset="-122"/>
              </a:defRPr>
            </a:lvl3pPr>
            <a:lvl4pPr marL="1600200" indent="-228600">
              <a:defRPr kumimoji="1">
                <a:solidFill>
                  <a:schemeClr val="tx1"/>
                </a:solidFill>
                <a:latin typeface="Calibri" panose="020F0502020204030204" pitchFamily="34" charset="0"/>
                <a:ea typeface="宋体" panose="02010600030101010101" pitchFamily="2" charset="-122"/>
              </a:defRPr>
            </a:lvl4pPr>
            <a:lvl5pPr marL="2057400" indent="-228600">
              <a:defRPr kumimoji="1">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9pPr>
          </a:lstStyle>
          <a:p>
            <a:fld id="{EE54F37F-5E21-4447-9EEF-AAF683DCA89E}" type="slidenum">
              <a:rPr lang="zh-CN" altLang="en-US" smtClean="0"/>
              <a:t>40</a:t>
            </a:fld>
            <a:endParaRPr lang="zh-CN" altLang="en-US" smtClean="0"/>
          </a:p>
        </p:txBody>
      </p:sp>
    </p:spTree>
    <p:extLst>
      <p:ext uri="{BB962C8B-B14F-4D97-AF65-F5344CB8AC3E}">
        <p14:creationId xmlns:p14="http://schemas.microsoft.com/office/powerpoint/2010/main" val="23854512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61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smtClean="0"/>
          </a:p>
        </p:txBody>
      </p:sp>
      <p:sp>
        <p:nvSpPr>
          <p:cNvPr id="6148" name="幻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Calibri" panose="020F0502020204030204" pitchFamily="34" charset="0"/>
                <a:ea typeface="宋体" panose="02010600030101010101" pitchFamily="2" charset="-122"/>
              </a:defRPr>
            </a:lvl1pPr>
            <a:lvl2pPr marL="742950" indent="-285750">
              <a:defRPr kumimoji="1">
                <a:solidFill>
                  <a:schemeClr val="tx1"/>
                </a:solidFill>
                <a:latin typeface="Calibri" panose="020F0502020204030204" pitchFamily="34" charset="0"/>
                <a:ea typeface="宋体" panose="02010600030101010101" pitchFamily="2" charset="-122"/>
              </a:defRPr>
            </a:lvl2pPr>
            <a:lvl3pPr marL="1143000" indent="-228600">
              <a:defRPr kumimoji="1">
                <a:solidFill>
                  <a:schemeClr val="tx1"/>
                </a:solidFill>
                <a:latin typeface="Calibri" panose="020F0502020204030204" pitchFamily="34" charset="0"/>
                <a:ea typeface="宋体" panose="02010600030101010101" pitchFamily="2" charset="-122"/>
              </a:defRPr>
            </a:lvl3pPr>
            <a:lvl4pPr marL="1600200" indent="-228600">
              <a:defRPr kumimoji="1">
                <a:solidFill>
                  <a:schemeClr val="tx1"/>
                </a:solidFill>
                <a:latin typeface="Calibri" panose="020F0502020204030204" pitchFamily="34" charset="0"/>
                <a:ea typeface="宋体" panose="02010600030101010101" pitchFamily="2" charset="-122"/>
              </a:defRPr>
            </a:lvl4pPr>
            <a:lvl5pPr marL="2057400" indent="-228600">
              <a:defRPr kumimoji="1">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9pPr>
          </a:lstStyle>
          <a:p>
            <a:fld id="{EE54F37F-5E21-4447-9EEF-AAF683DCA89E}" type="slidenum">
              <a:rPr lang="zh-CN" altLang="en-US" smtClean="0"/>
              <a:t>46</a:t>
            </a:fld>
            <a:endParaRPr lang="zh-CN" altLang="en-US" smtClean="0"/>
          </a:p>
        </p:txBody>
      </p:sp>
    </p:spTree>
    <p:extLst>
      <p:ext uri="{BB962C8B-B14F-4D97-AF65-F5344CB8AC3E}">
        <p14:creationId xmlns:p14="http://schemas.microsoft.com/office/powerpoint/2010/main" val="32841695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19"/>
            <a:ext cx="7772400" cy="1102519"/>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pPr>
              <a:defRPr/>
            </a:pPr>
            <a:fld id="{9E352615-5B88-4AFB-B152-CD531A06BEFF}" type="datetimeFigureOut">
              <a:rPr lang="zh-CN" altLang="en-US"/>
              <a:t>2019/1/16</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幻灯片编号占位符 5"/>
          <p:cNvSpPr>
            <a:spLocks noGrp="1"/>
          </p:cNvSpPr>
          <p:nvPr>
            <p:ph type="sldNum" sz="quarter" idx="12"/>
          </p:nvPr>
        </p:nvSpPr>
        <p:spPr/>
        <p:txBody>
          <a:bodyPr/>
          <a:lstStyle>
            <a:lvl1pPr>
              <a:defRPr/>
            </a:lvl1pPr>
          </a:lstStyle>
          <a:p>
            <a:pPr>
              <a:defRPr/>
            </a:pPr>
            <a:fld id="{CA866F1B-3E27-40C1-8CE7-1946943F1725}" type="slidenum">
              <a:rPr lang="zh-CN" altLang="en-US"/>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本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4" name="日期占位符 3"/>
          <p:cNvSpPr>
            <a:spLocks noGrp="1"/>
          </p:cNvSpPr>
          <p:nvPr>
            <p:ph type="dt" sz="half" idx="10"/>
          </p:nvPr>
        </p:nvSpPr>
        <p:spPr/>
        <p:txBody>
          <a:bodyPr/>
          <a:lstStyle>
            <a:lvl1pPr>
              <a:defRPr/>
            </a:lvl1pPr>
          </a:lstStyle>
          <a:p>
            <a:pPr>
              <a:defRPr/>
            </a:pPr>
            <a:fld id="{D915A40D-CEB0-4353-8815-AB5DEA931718}" type="datetimeFigureOut">
              <a:rPr lang="zh-CN" altLang="en-US"/>
              <a:t>2019/1/16</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幻灯片编号占位符 5"/>
          <p:cNvSpPr>
            <a:spLocks noGrp="1"/>
          </p:cNvSpPr>
          <p:nvPr>
            <p:ph type="sldNum" sz="quarter" idx="12"/>
          </p:nvPr>
        </p:nvSpPr>
        <p:spPr/>
        <p:txBody>
          <a:bodyPr/>
          <a:lstStyle>
            <a:lvl1pPr>
              <a:defRPr/>
            </a:lvl1pPr>
          </a:lstStyle>
          <a:p>
            <a:pPr>
              <a:defRPr/>
            </a:pPr>
            <a:fld id="{A38CB088-D95C-475C-A713-1F19E39F7C8B}" type="slidenum">
              <a:rPr lang="zh-CN" altLang="en-US"/>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79"/>
            <a:ext cx="2057400" cy="4388644"/>
          </a:xfrm>
        </p:spPr>
        <p:txBody>
          <a:bodyPr vert="eaVert"/>
          <a:lstStyle/>
          <a:p>
            <a:r>
              <a:rPr lang="zh-CN" altLang="en-US" smtClean="0"/>
              <a:t>单击此处编辑母版标题样式</a:t>
            </a:r>
            <a:endParaRPr lang="zh-CN" altLang="en-US"/>
          </a:p>
        </p:txBody>
      </p:sp>
      <p:sp>
        <p:nvSpPr>
          <p:cNvPr id="3" name="竖排文本占位符 2"/>
          <p:cNvSpPr>
            <a:spLocks noGrp="1"/>
          </p:cNvSpPr>
          <p:nvPr>
            <p:ph type="body" orient="vert" idx="1"/>
          </p:nvPr>
        </p:nvSpPr>
        <p:spPr>
          <a:xfrm>
            <a:off x="457200" y="205979"/>
            <a:ext cx="6019800" cy="4388644"/>
          </a:xfrm>
        </p:spPr>
        <p:txBody>
          <a:bodyPr vert="eaVe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4" name="日期占位符 3"/>
          <p:cNvSpPr>
            <a:spLocks noGrp="1"/>
          </p:cNvSpPr>
          <p:nvPr>
            <p:ph type="dt" sz="half" idx="10"/>
          </p:nvPr>
        </p:nvSpPr>
        <p:spPr/>
        <p:txBody>
          <a:bodyPr/>
          <a:lstStyle>
            <a:lvl1pPr>
              <a:defRPr/>
            </a:lvl1pPr>
          </a:lstStyle>
          <a:p>
            <a:pPr>
              <a:defRPr/>
            </a:pPr>
            <a:fld id="{79F29064-3124-49DB-AE6C-BEB15672E674}" type="datetimeFigureOut">
              <a:rPr lang="zh-CN" altLang="en-US"/>
              <a:t>2019/1/16</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幻灯片编号占位符 5"/>
          <p:cNvSpPr>
            <a:spLocks noGrp="1"/>
          </p:cNvSpPr>
          <p:nvPr>
            <p:ph type="sldNum" sz="quarter" idx="12"/>
          </p:nvPr>
        </p:nvSpPr>
        <p:spPr/>
        <p:txBody>
          <a:bodyPr/>
          <a:lstStyle>
            <a:lvl1pPr>
              <a:defRPr/>
            </a:lvl1pPr>
          </a:lstStyle>
          <a:p>
            <a:pPr>
              <a:defRPr/>
            </a:pPr>
            <a:fld id="{D1050CC0-5EC7-48A9-915E-FC046C222C4A}" type="slidenum">
              <a:rPr lang="zh-CN" altLang="en-US"/>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4" name="日期占位符 3"/>
          <p:cNvSpPr>
            <a:spLocks noGrp="1"/>
          </p:cNvSpPr>
          <p:nvPr>
            <p:ph type="dt" sz="half" idx="10"/>
          </p:nvPr>
        </p:nvSpPr>
        <p:spPr/>
        <p:txBody>
          <a:bodyPr/>
          <a:lstStyle>
            <a:lvl1pPr>
              <a:defRPr/>
            </a:lvl1pPr>
          </a:lstStyle>
          <a:p>
            <a:pPr>
              <a:defRPr/>
            </a:pPr>
            <a:fld id="{B0F34D6F-F29A-4B09-B655-E0971D462D4D}" type="datetimeFigureOut">
              <a:rPr lang="zh-CN" altLang="en-US"/>
              <a:t>2019/1/16</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幻灯片编号占位符 5"/>
          <p:cNvSpPr>
            <a:spLocks noGrp="1"/>
          </p:cNvSpPr>
          <p:nvPr>
            <p:ph type="sldNum" sz="quarter" idx="12"/>
          </p:nvPr>
        </p:nvSpPr>
        <p:spPr/>
        <p:txBody>
          <a:bodyPr/>
          <a:lstStyle>
            <a:lvl1pPr>
              <a:defRPr/>
            </a:lvl1pPr>
          </a:lstStyle>
          <a:p>
            <a:pPr>
              <a:defRPr/>
            </a:pPr>
            <a:fld id="{E4318774-2AFB-4BC6-A124-21C0A835992E}" type="slidenum">
              <a:rPr lang="zh-CN" altLang="en-US"/>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fld id="{1B1F3E00-598D-4619-AC09-1B2F4CAF0CFA}" type="datetimeFigureOut">
              <a:rPr lang="zh-CN" altLang="en-US"/>
              <a:t>2019/1/16</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幻灯片编号占位符 5"/>
          <p:cNvSpPr>
            <a:spLocks noGrp="1"/>
          </p:cNvSpPr>
          <p:nvPr>
            <p:ph type="sldNum" sz="quarter" idx="12"/>
          </p:nvPr>
        </p:nvSpPr>
        <p:spPr/>
        <p:txBody>
          <a:bodyPr/>
          <a:lstStyle>
            <a:lvl1pPr>
              <a:defRPr/>
            </a:lvl1pPr>
          </a:lstStyle>
          <a:p>
            <a:pPr>
              <a:defRPr/>
            </a:pPr>
            <a:fld id="{11394C03-1A74-40E1-A2C7-14AF901EAAEA}" type="slidenum">
              <a:rPr lang="zh-CN" altLang="en-US"/>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4" name="内容占位符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5" name="日期占位符 3"/>
          <p:cNvSpPr>
            <a:spLocks noGrp="1"/>
          </p:cNvSpPr>
          <p:nvPr>
            <p:ph type="dt" sz="half" idx="10"/>
          </p:nvPr>
        </p:nvSpPr>
        <p:spPr/>
        <p:txBody>
          <a:bodyPr/>
          <a:lstStyle>
            <a:lvl1pPr>
              <a:defRPr/>
            </a:lvl1pPr>
          </a:lstStyle>
          <a:p>
            <a:pPr>
              <a:defRPr/>
            </a:pPr>
            <a:fld id="{9C465D57-868B-4329-B219-A3D0CF0F82FD}" type="datetimeFigureOut">
              <a:rPr lang="zh-CN" altLang="en-US"/>
              <a:t>2019/1/16</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幻灯片编号占位符 5"/>
          <p:cNvSpPr>
            <a:spLocks noGrp="1"/>
          </p:cNvSpPr>
          <p:nvPr>
            <p:ph type="sldNum" sz="quarter" idx="12"/>
          </p:nvPr>
        </p:nvSpPr>
        <p:spPr/>
        <p:txBody>
          <a:bodyPr/>
          <a:lstStyle>
            <a:lvl1pPr>
              <a:defRPr/>
            </a:lvl1pPr>
          </a:lstStyle>
          <a:p>
            <a:pPr>
              <a:defRPr/>
            </a:pPr>
            <a:fld id="{7CDCE52D-9EC0-46FA-BD32-BFD5F9EDEFEA}" type="slidenum">
              <a:rPr lang="zh-CN" altLang="en-US"/>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7" name="日期占位符 3"/>
          <p:cNvSpPr>
            <a:spLocks noGrp="1"/>
          </p:cNvSpPr>
          <p:nvPr>
            <p:ph type="dt" sz="half" idx="10"/>
          </p:nvPr>
        </p:nvSpPr>
        <p:spPr/>
        <p:txBody>
          <a:bodyPr/>
          <a:lstStyle>
            <a:lvl1pPr>
              <a:defRPr/>
            </a:lvl1pPr>
          </a:lstStyle>
          <a:p>
            <a:pPr>
              <a:defRPr/>
            </a:pPr>
            <a:fld id="{FA03843E-C564-478B-99FB-609A152B93F5}" type="datetimeFigureOut">
              <a:rPr lang="zh-CN" altLang="en-US"/>
              <a:t>2019/1/16</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幻灯片编号占位符 5"/>
          <p:cNvSpPr>
            <a:spLocks noGrp="1"/>
          </p:cNvSpPr>
          <p:nvPr>
            <p:ph type="sldNum" sz="quarter" idx="12"/>
          </p:nvPr>
        </p:nvSpPr>
        <p:spPr/>
        <p:txBody>
          <a:bodyPr/>
          <a:lstStyle>
            <a:lvl1pPr>
              <a:defRPr/>
            </a:lvl1pPr>
          </a:lstStyle>
          <a:p>
            <a:pPr>
              <a:defRPr/>
            </a:pPr>
            <a:fld id="{F059F594-FCA3-413B-AE4D-644B3718CE7D}" type="slidenum">
              <a:rPr lang="zh-CN" altLang="en-US"/>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a:defRPr/>
            </a:pPr>
            <a:fld id="{4002917F-96E4-4EC6-BDCE-C61C21F34681}" type="datetimeFigureOut">
              <a:rPr lang="zh-CN" altLang="en-US"/>
              <a:t>2019/1/16</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幻灯片编号占位符 5"/>
          <p:cNvSpPr>
            <a:spLocks noGrp="1"/>
          </p:cNvSpPr>
          <p:nvPr>
            <p:ph type="sldNum" sz="quarter" idx="12"/>
          </p:nvPr>
        </p:nvSpPr>
        <p:spPr/>
        <p:txBody>
          <a:bodyPr/>
          <a:lstStyle>
            <a:lvl1pPr>
              <a:defRPr/>
            </a:lvl1pPr>
          </a:lstStyle>
          <a:p>
            <a:pPr>
              <a:defRPr/>
            </a:pPr>
            <a:fld id="{DF5E0131-C8F4-4B80-9026-6BDE42ACBA1A}" type="slidenum">
              <a:rPr lang="zh-CN" altLang="en-US"/>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2D301CEE-699B-4141-894F-943543098FD1}" type="datetimeFigureOut">
              <a:rPr lang="zh-CN" altLang="en-US"/>
              <a:t>2019/1/16</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幻灯片编号占位符 5"/>
          <p:cNvSpPr>
            <a:spLocks noGrp="1"/>
          </p:cNvSpPr>
          <p:nvPr>
            <p:ph type="sldNum" sz="quarter" idx="12"/>
          </p:nvPr>
        </p:nvSpPr>
        <p:spPr/>
        <p:txBody>
          <a:bodyPr/>
          <a:lstStyle>
            <a:lvl1pPr>
              <a:defRPr/>
            </a:lvl1pPr>
          </a:lstStyle>
          <a:p>
            <a:pPr>
              <a:defRPr/>
            </a:pPr>
            <a:fld id="{2B7868E7-D5D9-4E56-BB70-8497262E42C4}" type="slidenum">
              <a:rPr lang="zh-CN" altLang="en-US"/>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4" name="文本占位符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629113E6-28E9-4FA0-950B-F5DFB2DE8A3C}" type="datetimeFigureOut">
              <a:rPr lang="zh-CN" altLang="en-US"/>
              <a:t>2019/1/16</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幻灯片编号占位符 5"/>
          <p:cNvSpPr>
            <a:spLocks noGrp="1"/>
          </p:cNvSpPr>
          <p:nvPr>
            <p:ph type="sldNum" sz="quarter" idx="12"/>
          </p:nvPr>
        </p:nvSpPr>
        <p:spPr/>
        <p:txBody>
          <a:bodyPr/>
          <a:lstStyle>
            <a:lvl1pPr>
              <a:defRPr/>
            </a:lvl1pPr>
          </a:lstStyle>
          <a:p>
            <a:pPr>
              <a:defRPr/>
            </a:pPr>
            <a:fld id="{DB826BA7-9D41-40EB-8309-A41812C863F2}" type="slidenum">
              <a:rPr lang="zh-CN" altLang="en-US"/>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459581"/>
            <a:ext cx="5486400" cy="30861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94984F26-13DD-454C-B715-46E0AB1A29E1}" type="datetimeFigureOut">
              <a:rPr lang="zh-CN" altLang="en-US"/>
              <a:t>2019/1/16</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幻灯片编号占位符 5"/>
          <p:cNvSpPr>
            <a:spLocks noGrp="1"/>
          </p:cNvSpPr>
          <p:nvPr>
            <p:ph type="sldNum" sz="quarter" idx="12"/>
          </p:nvPr>
        </p:nvSpPr>
        <p:spPr/>
        <p:txBody>
          <a:bodyPr/>
          <a:lstStyle>
            <a:lvl1pPr>
              <a:defRPr/>
            </a:lvl1pPr>
          </a:lstStyle>
          <a:p>
            <a:pPr>
              <a:defRPr/>
            </a:pPr>
            <a:fld id="{21FE3C7D-62D2-4F03-9F96-6EAD0A08E381}" type="slidenum">
              <a:rPr lang="zh-CN" altLang="en-US"/>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457200" y="206375"/>
            <a:ext cx="8229600"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smtClean="0"/>
              <a:t>单击此处编辑母版标题样式</a:t>
            </a:r>
          </a:p>
        </p:txBody>
      </p:sp>
      <p:sp>
        <p:nvSpPr>
          <p:cNvPr id="1027" name="文本占位符 2"/>
          <p:cNvSpPr>
            <a:spLocks noGrp="1"/>
          </p:cNvSpPr>
          <p:nvPr>
            <p:ph type="body" idx="1"/>
          </p:nvPr>
        </p:nvSpPr>
        <p:spPr bwMode="auto">
          <a:xfrm>
            <a:off x="457200" y="1200150"/>
            <a:ext cx="8229600" cy="339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p>
        </p:txBody>
      </p:sp>
      <p:sp>
        <p:nvSpPr>
          <p:cNvPr id="4" name="日期占位符 3"/>
          <p:cNvSpPr>
            <a:spLocks noGrp="1"/>
          </p:cNvSpPr>
          <p:nvPr>
            <p:ph type="dt" sz="half" idx="2"/>
          </p:nvPr>
        </p:nvSpPr>
        <p:spPr>
          <a:xfrm>
            <a:off x="457200" y="4767263"/>
            <a:ext cx="2133600" cy="274637"/>
          </a:xfrm>
          <a:prstGeom prst="rect">
            <a:avLst/>
          </a:prstGeom>
        </p:spPr>
        <p:txBody>
          <a:bodyPr vert="horz" wrap="square" lIns="91440" tIns="45720" rIns="91440" bIns="45720" numCol="1" anchor="ctr" anchorCtr="0" compatLnSpc="1"/>
          <a:lstStyle>
            <a:lvl1pPr eaLnBrk="1" hangingPunct="1">
              <a:defRPr sz="1200">
                <a:solidFill>
                  <a:srgbClr val="898989"/>
                </a:solidFill>
                <a:ea typeface="宋体" panose="02010600030101010101" pitchFamily="2" charset="-122"/>
              </a:defRPr>
            </a:lvl1pPr>
          </a:lstStyle>
          <a:p>
            <a:pPr>
              <a:defRPr/>
            </a:pPr>
            <a:fld id="{6AA6EB28-9653-41F9-B7F4-349140C90BE1}" type="datetimeFigureOut">
              <a:rPr lang="zh-CN" altLang="en-US"/>
              <a:t>2019/1/16</a:t>
            </a:fld>
            <a:endParaRPr lang="zh-CN" altLang="en-US"/>
          </a:p>
        </p:txBody>
      </p:sp>
      <p:sp>
        <p:nvSpPr>
          <p:cNvPr id="5" name="页脚占位符 4"/>
          <p:cNvSpPr>
            <a:spLocks noGrp="1"/>
          </p:cNvSpPr>
          <p:nvPr>
            <p:ph type="ftr" sz="quarter" idx="3"/>
          </p:nvPr>
        </p:nvSpPr>
        <p:spPr>
          <a:xfrm>
            <a:off x="3124200" y="4767263"/>
            <a:ext cx="2895600" cy="274637"/>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幻灯片编号占位符 5"/>
          <p:cNvSpPr>
            <a:spLocks noGrp="1"/>
          </p:cNvSpPr>
          <p:nvPr>
            <p:ph type="sldNum" sz="quarter" idx="4"/>
          </p:nvPr>
        </p:nvSpPr>
        <p:spPr>
          <a:xfrm>
            <a:off x="6553200" y="4767263"/>
            <a:ext cx="2133600" cy="274637"/>
          </a:xfrm>
          <a:prstGeom prst="rect">
            <a:avLst/>
          </a:prstGeom>
        </p:spPr>
        <p:txBody>
          <a:bodyPr vert="horz" wrap="square" lIns="91440" tIns="45720" rIns="91440" bIns="45720" numCol="1" anchor="ctr" anchorCtr="0" compatLnSpc="1"/>
          <a:lstStyle>
            <a:lvl1pPr algn="r" eaLnBrk="1" hangingPunct="1">
              <a:defRPr sz="1200">
                <a:solidFill>
                  <a:srgbClr val="898989"/>
                </a:solidFill>
              </a:defRPr>
            </a:lvl1pPr>
          </a:lstStyle>
          <a:p>
            <a:pPr>
              <a:defRPr/>
            </a:pPr>
            <a:fld id="{830A8E31-C401-4CEC-A97B-17FAC71BC97B}" type="slidenum">
              <a:rPr lang="zh-CN" altLang="en-US"/>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0" fontAlgn="base" hangingPunct="0">
        <a:spcBef>
          <a:spcPct val="0"/>
        </a:spcBef>
        <a:spcAft>
          <a:spcPct val="0"/>
        </a:spcAft>
        <a:defRPr kumimoji="1" sz="4400" kern="1200">
          <a:solidFill>
            <a:schemeClr val="tx1"/>
          </a:solidFill>
          <a:latin typeface="+mj-lt"/>
          <a:ea typeface="+mj-ea"/>
          <a:cs typeface="+mj-cs"/>
        </a:defRPr>
      </a:lvl1pPr>
      <a:lvl2pPr algn="ctr" defTabSz="457200" rtl="0" eaLnBrk="0" fontAlgn="base" hangingPunct="0">
        <a:spcBef>
          <a:spcPct val="0"/>
        </a:spcBef>
        <a:spcAft>
          <a:spcPct val="0"/>
        </a:spcAft>
        <a:defRPr kumimoji="1" sz="4400">
          <a:solidFill>
            <a:schemeClr val="tx1"/>
          </a:solidFill>
          <a:latin typeface="Calibri" panose="020F0502020204030204" pitchFamily="34" charset="0"/>
          <a:ea typeface="宋体" panose="02010600030101010101" pitchFamily="2" charset="-122"/>
        </a:defRPr>
      </a:lvl2pPr>
      <a:lvl3pPr algn="ctr" defTabSz="457200" rtl="0" eaLnBrk="0" fontAlgn="base" hangingPunct="0">
        <a:spcBef>
          <a:spcPct val="0"/>
        </a:spcBef>
        <a:spcAft>
          <a:spcPct val="0"/>
        </a:spcAft>
        <a:defRPr kumimoji="1" sz="4400">
          <a:solidFill>
            <a:schemeClr val="tx1"/>
          </a:solidFill>
          <a:latin typeface="Calibri" panose="020F0502020204030204" pitchFamily="34" charset="0"/>
          <a:ea typeface="宋体" panose="02010600030101010101" pitchFamily="2" charset="-122"/>
        </a:defRPr>
      </a:lvl3pPr>
      <a:lvl4pPr algn="ctr" defTabSz="457200" rtl="0" eaLnBrk="0" fontAlgn="base" hangingPunct="0">
        <a:spcBef>
          <a:spcPct val="0"/>
        </a:spcBef>
        <a:spcAft>
          <a:spcPct val="0"/>
        </a:spcAft>
        <a:defRPr kumimoji="1" sz="4400">
          <a:solidFill>
            <a:schemeClr val="tx1"/>
          </a:solidFill>
          <a:latin typeface="Calibri" panose="020F0502020204030204" pitchFamily="34" charset="0"/>
          <a:ea typeface="宋体" panose="02010600030101010101" pitchFamily="2" charset="-122"/>
        </a:defRPr>
      </a:lvl4pPr>
      <a:lvl5pPr algn="ctr" defTabSz="457200" rtl="0" eaLnBrk="0" fontAlgn="base" hangingPunct="0">
        <a:spcBef>
          <a:spcPct val="0"/>
        </a:spcBef>
        <a:spcAft>
          <a:spcPct val="0"/>
        </a:spcAft>
        <a:defRPr kumimoji="1" sz="4400">
          <a:solidFill>
            <a:schemeClr val="tx1"/>
          </a:solidFill>
          <a:latin typeface="Calibri" panose="020F0502020204030204" pitchFamily="34" charset="0"/>
          <a:ea typeface="宋体" panose="02010600030101010101" pitchFamily="2" charset="-122"/>
        </a:defRPr>
      </a:lvl5pPr>
      <a:lvl6pPr marL="457200" algn="ctr" defTabSz="457200" rtl="0" fontAlgn="base">
        <a:spcBef>
          <a:spcPct val="0"/>
        </a:spcBef>
        <a:spcAft>
          <a:spcPct val="0"/>
        </a:spcAft>
        <a:defRPr kumimoji="1" sz="4400">
          <a:solidFill>
            <a:schemeClr val="tx1"/>
          </a:solidFill>
          <a:latin typeface="Calibri" panose="020F0502020204030204" pitchFamily="34" charset="0"/>
          <a:ea typeface="宋体" panose="02010600030101010101" pitchFamily="2" charset="-122"/>
        </a:defRPr>
      </a:lvl6pPr>
      <a:lvl7pPr marL="914400" algn="ctr" defTabSz="457200" rtl="0" fontAlgn="base">
        <a:spcBef>
          <a:spcPct val="0"/>
        </a:spcBef>
        <a:spcAft>
          <a:spcPct val="0"/>
        </a:spcAft>
        <a:defRPr kumimoji="1" sz="4400">
          <a:solidFill>
            <a:schemeClr val="tx1"/>
          </a:solidFill>
          <a:latin typeface="Calibri" panose="020F0502020204030204" pitchFamily="34" charset="0"/>
          <a:ea typeface="宋体" panose="02010600030101010101" pitchFamily="2" charset="-122"/>
        </a:defRPr>
      </a:lvl7pPr>
      <a:lvl8pPr marL="1371600" algn="ctr" defTabSz="457200" rtl="0" fontAlgn="base">
        <a:spcBef>
          <a:spcPct val="0"/>
        </a:spcBef>
        <a:spcAft>
          <a:spcPct val="0"/>
        </a:spcAft>
        <a:defRPr kumimoji="1" sz="4400">
          <a:solidFill>
            <a:schemeClr val="tx1"/>
          </a:solidFill>
          <a:latin typeface="Calibri" panose="020F0502020204030204" pitchFamily="34" charset="0"/>
          <a:ea typeface="宋体" panose="02010600030101010101" pitchFamily="2" charset="-122"/>
        </a:defRPr>
      </a:lvl8pPr>
      <a:lvl9pPr marL="1828800" algn="ctr" defTabSz="457200" rtl="0" fontAlgn="base">
        <a:spcBef>
          <a:spcPct val="0"/>
        </a:spcBef>
        <a:spcAft>
          <a:spcPct val="0"/>
        </a:spcAft>
        <a:defRPr kumimoji="1" sz="4400">
          <a:solidFill>
            <a:schemeClr val="tx1"/>
          </a:solidFill>
          <a:latin typeface="Calibri" panose="020F0502020204030204" pitchFamily="34" charset="0"/>
          <a:ea typeface="宋体" panose="02010600030101010101" pitchFamily="2" charset="-122"/>
        </a:defRPr>
      </a:lvl9pPr>
    </p:titleStyle>
    <p:bodyStyle>
      <a:lvl1pPr marL="342900" indent="-342900" algn="l" defTabSz="457200" rtl="0" eaLnBrk="0" fontAlgn="base" hangingPunct="0">
        <a:spcBef>
          <a:spcPct val="20000"/>
        </a:spcBef>
        <a:spcAft>
          <a:spcPct val="0"/>
        </a:spcAft>
        <a:buFont typeface="Arial" panose="020B0604020202020204" pitchFamily="34" charset="0"/>
        <a:buChar char="•"/>
        <a:defRPr kumimoji="1" sz="3200" kern="1200">
          <a:solidFill>
            <a:schemeClr val="tx1"/>
          </a:solidFill>
          <a:latin typeface="+mn-lt"/>
          <a:ea typeface="+mn-ea"/>
          <a:cs typeface="+mn-cs"/>
        </a:defRPr>
      </a:lvl1pPr>
      <a:lvl2pPr marL="742950" indent="-285750" algn="l" defTabSz="457200" rtl="0" eaLnBrk="0" fontAlgn="base" hangingPunct="0">
        <a:spcBef>
          <a:spcPct val="20000"/>
        </a:spcBef>
        <a:spcAft>
          <a:spcPct val="0"/>
        </a:spcAft>
        <a:buFont typeface="Arial" panose="020B0604020202020204" pitchFamily="34" charset="0"/>
        <a:buChar char="–"/>
        <a:defRPr kumimoji="1" sz="2800" kern="1200">
          <a:solidFill>
            <a:schemeClr val="tx1"/>
          </a:solidFill>
          <a:latin typeface="+mn-lt"/>
          <a:ea typeface="+mn-ea"/>
          <a:cs typeface="+mn-cs"/>
        </a:defRPr>
      </a:lvl2pPr>
      <a:lvl3pPr marL="1143000" indent="-228600" algn="l" defTabSz="457200" rtl="0" eaLnBrk="0" fontAlgn="base" hangingPunct="0">
        <a:spcBef>
          <a:spcPct val="20000"/>
        </a:spcBef>
        <a:spcAft>
          <a:spcPct val="0"/>
        </a:spcAft>
        <a:buFont typeface="Arial" panose="020B0604020202020204" pitchFamily="34" charset="0"/>
        <a:buChar char="•"/>
        <a:defRPr kumimoji="1" sz="2400" kern="1200">
          <a:solidFill>
            <a:schemeClr val="tx1"/>
          </a:solidFill>
          <a:latin typeface="+mn-lt"/>
          <a:ea typeface="+mn-ea"/>
          <a:cs typeface="+mn-cs"/>
        </a:defRPr>
      </a:lvl3pPr>
      <a:lvl4pPr marL="1600200" indent="-228600" algn="l" defTabSz="457200" rtl="0" eaLnBrk="0" fontAlgn="base" hangingPunct="0">
        <a:spcBef>
          <a:spcPct val="20000"/>
        </a:spcBef>
        <a:spcAft>
          <a:spcPct val="0"/>
        </a:spcAft>
        <a:buFont typeface="Arial" panose="020B0604020202020204" pitchFamily="34" charset="0"/>
        <a:buChar char="–"/>
        <a:defRPr kumimoji="1" sz="2000" kern="1200">
          <a:solidFill>
            <a:schemeClr val="tx1"/>
          </a:solidFill>
          <a:latin typeface="+mn-lt"/>
          <a:ea typeface="+mn-ea"/>
          <a:cs typeface="+mn-cs"/>
        </a:defRPr>
      </a:lvl4pPr>
      <a:lvl5pPr marL="2057400" indent="-228600" algn="l" defTabSz="457200" rtl="0" eaLnBrk="0" fontAlgn="base" hangingPunct="0">
        <a:spcBef>
          <a:spcPct val="20000"/>
        </a:spcBef>
        <a:spcAft>
          <a:spcPct val="0"/>
        </a:spcAft>
        <a:buFont typeface="Arial" panose="020B0604020202020204" pitchFamily="34" charset="0"/>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p:bodyStyle>
    <p:other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emf"/><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2052" name="矩形 2"/>
          <p:cNvSpPr>
            <a:spLocks noChangeArrowheads="1"/>
          </p:cNvSpPr>
          <p:nvPr/>
        </p:nvSpPr>
        <p:spPr bwMode="auto">
          <a:xfrm>
            <a:off x="3540124" y="738423"/>
            <a:ext cx="5508625"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alibri" panose="020F0502020204030204" pitchFamily="34" charset="0"/>
                <a:ea typeface="宋体" panose="02010600030101010101" pitchFamily="2" charset="-122"/>
              </a:defRPr>
            </a:lvl1pPr>
            <a:lvl2pPr marL="742950" indent="-285750">
              <a:defRPr kumimoji="1">
                <a:solidFill>
                  <a:schemeClr val="tx1"/>
                </a:solidFill>
                <a:latin typeface="Calibri" panose="020F0502020204030204" pitchFamily="34" charset="0"/>
                <a:ea typeface="宋体" panose="02010600030101010101" pitchFamily="2" charset="-122"/>
              </a:defRPr>
            </a:lvl2pPr>
            <a:lvl3pPr marL="1143000" indent="-228600">
              <a:defRPr kumimoji="1">
                <a:solidFill>
                  <a:schemeClr val="tx1"/>
                </a:solidFill>
                <a:latin typeface="Calibri" panose="020F0502020204030204" pitchFamily="34" charset="0"/>
                <a:ea typeface="宋体" panose="02010600030101010101" pitchFamily="2" charset="-122"/>
              </a:defRPr>
            </a:lvl3pPr>
            <a:lvl4pPr marL="1600200" indent="-228600">
              <a:defRPr kumimoji="1">
                <a:solidFill>
                  <a:schemeClr val="tx1"/>
                </a:solidFill>
                <a:latin typeface="Calibri" panose="020F0502020204030204" pitchFamily="34" charset="0"/>
                <a:ea typeface="宋体" panose="02010600030101010101" pitchFamily="2" charset="-122"/>
              </a:defRPr>
            </a:lvl4pPr>
            <a:lvl5pPr marL="2057400" indent="-228600">
              <a:defRPr kumimoji="1">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9pPr>
          </a:lstStyle>
          <a:p>
            <a:pPr algn="ctr" eaLnBrk="1" hangingPunct="1">
              <a:defRPr/>
            </a:pPr>
            <a:r>
              <a:rPr lang="zh-CN" altLang="en-US" sz="2800" b="1" dirty="0" smtClean="0">
                <a:solidFill>
                  <a:srgbClr val="E46C0A"/>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Arial" panose="020B0604020202020204" pitchFamily="34" charset="0"/>
              </a:rPr>
              <a:t>机器学习</a:t>
            </a:r>
            <a:endParaRPr lang="en-US" altLang="zh-CN" sz="2800" b="1" dirty="0" smtClean="0">
              <a:solidFill>
                <a:srgbClr val="E46C0A"/>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Arial" panose="020B0604020202020204" pitchFamily="34" charset="0"/>
            </a:endParaRPr>
          </a:p>
          <a:p>
            <a:pPr algn="ctr" eaLnBrk="1" hangingPunct="1">
              <a:defRPr/>
            </a:pPr>
            <a:r>
              <a:rPr lang="zh-CN" altLang="en-US" sz="2800" b="1" dirty="0" smtClean="0">
                <a:solidFill>
                  <a:srgbClr val="E46C0A"/>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Arial" panose="020B0604020202020204" pitchFamily="34" charset="0"/>
              </a:rPr>
              <a:t>聚类分析</a:t>
            </a:r>
            <a:endParaRPr lang="zh-CN" altLang="en-US" sz="2800" b="1" dirty="0">
              <a:solidFill>
                <a:srgbClr val="E46C0A"/>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Arial" panose="020B0604020202020204" pitchFamily="34" charset="0"/>
            </a:endParaRPr>
          </a:p>
        </p:txBody>
      </p:sp>
      <p:sp>
        <p:nvSpPr>
          <p:cNvPr id="3076" name="TextBox 1"/>
          <p:cNvSpPr txBox="1">
            <a:spLocks noChangeArrowheads="1"/>
          </p:cNvSpPr>
          <p:nvPr/>
        </p:nvSpPr>
        <p:spPr bwMode="auto">
          <a:xfrm>
            <a:off x="4487863" y="2085975"/>
            <a:ext cx="30765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a:spcBef>
                <a:spcPct val="0"/>
              </a:spcBef>
              <a:buFontTx/>
              <a:buNone/>
            </a:pPr>
            <a:r>
              <a:rPr lang="zh-CN" altLang="en-US" sz="1800" b="1">
                <a:latin typeface="微软雅黑" panose="020B0503020204020204" pitchFamily="34" charset="-122"/>
                <a:ea typeface="微软雅黑" panose="020B0503020204020204" pitchFamily="34" charset="-122"/>
              </a:rPr>
              <a:t>复旦大学  </a:t>
            </a:r>
            <a:r>
              <a:rPr lang="zh-CN" altLang="en-US" b="1">
                <a:latin typeface="微软雅黑" panose="020B0503020204020204" pitchFamily="34" charset="-122"/>
                <a:ea typeface="微软雅黑" panose="020B0503020204020204" pitchFamily="34" charset="-122"/>
              </a:rPr>
              <a:t>赵卫东</a:t>
            </a:r>
            <a:r>
              <a:rPr lang="zh-CN" altLang="en-US" sz="1800" b="1">
                <a:latin typeface="微软雅黑" panose="020B0503020204020204" pitchFamily="34" charset="-122"/>
                <a:ea typeface="微软雅黑" panose="020B0503020204020204" pitchFamily="34" charset="-122"/>
              </a:rPr>
              <a:t>  博士</a:t>
            </a:r>
            <a:endParaRPr lang="en-US" altLang="zh-CN" sz="1800" b="1">
              <a:latin typeface="微软雅黑" panose="020B0503020204020204" pitchFamily="34" charset="-122"/>
              <a:ea typeface="微软雅黑" panose="020B0503020204020204" pitchFamily="34" charset="-122"/>
            </a:endParaRPr>
          </a:p>
        </p:txBody>
      </p:sp>
      <p:sp>
        <p:nvSpPr>
          <p:cNvPr id="3" name="TextBox 2"/>
          <p:cNvSpPr txBox="1"/>
          <p:nvPr/>
        </p:nvSpPr>
        <p:spPr>
          <a:xfrm>
            <a:off x="5272088" y="2755900"/>
            <a:ext cx="2152650" cy="307975"/>
          </a:xfrm>
          <a:prstGeom prst="rect">
            <a:avLst/>
          </a:prstGeom>
          <a:noFill/>
        </p:spPr>
        <p:txBody>
          <a:bodyPr wrap="none">
            <a:spAutoFit/>
          </a:bodyPr>
          <a:lstStyle/>
          <a:p>
            <a:pPr>
              <a:defRPr/>
            </a:pPr>
            <a:r>
              <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rPr>
              <a:t>wdzhao@fudan.edu.cn</a:t>
            </a:r>
            <a:endPar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3078" name="Picture 9" descr="http://homepage.fudan.edu.cn/wdzhao/files/2011/06/%E6%97%A0%E6%A0%87%E9%A2%985.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59425" y="3063875"/>
            <a:ext cx="1470025" cy="147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9" name="Picture 8"/>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980621" y="457200"/>
            <a:ext cx="2585357" cy="3619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899" y="430213"/>
            <a:ext cx="2523987"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CN" altLang="en-US" dirty="0" smtClean="0"/>
              <a:t>外部指标</a:t>
            </a:r>
            <a:endParaRPr kumimoji="0" lang="zh-CN" altLang="en-US"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12" name="矩形 3"/>
              <p:cNvSpPr>
                <a:spLocks noChangeArrowheads="1"/>
              </p:cNvSpPr>
              <p:nvPr/>
            </p:nvSpPr>
            <p:spPr bwMode="auto">
              <a:xfrm>
                <a:off x="596900" y="1000471"/>
                <a:ext cx="8045450" cy="2182329"/>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lvl="0"/>
                <a:r>
                  <a:rPr lang="en-US" altLang="zh-CN" sz="1800" dirty="0" err="1" smtClean="0">
                    <a:solidFill>
                      <a:srgbClr val="000000"/>
                    </a:solidFill>
                  </a:rPr>
                  <a:t>Jaccard</a:t>
                </a:r>
                <a:r>
                  <a:rPr lang="zh-CN" altLang="zh-CN" sz="1800" dirty="0">
                    <a:solidFill>
                      <a:srgbClr val="000000"/>
                    </a:solidFill>
                  </a:rPr>
                  <a:t>系数（</a:t>
                </a:r>
                <a:r>
                  <a:rPr lang="en-US" altLang="zh-CN" sz="1800" dirty="0" err="1">
                    <a:solidFill>
                      <a:srgbClr val="000000"/>
                    </a:solidFill>
                  </a:rPr>
                  <a:t>Jaccard</a:t>
                </a:r>
                <a:r>
                  <a:rPr lang="en-US" altLang="zh-CN" sz="1800" dirty="0">
                    <a:solidFill>
                      <a:srgbClr val="000000"/>
                    </a:solidFill>
                  </a:rPr>
                  <a:t> Coefficient</a:t>
                </a:r>
                <a:r>
                  <a:rPr lang="zh-CN" altLang="zh-CN" sz="1800" dirty="0">
                    <a:solidFill>
                      <a:srgbClr val="000000"/>
                    </a:solidFill>
                  </a:rPr>
                  <a:t>）</a:t>
                </a:r>
              </a:p>
              <a:p>
                <a:pPr lvl="1"/>
                <a14:m>
                  <m:oMath xmlns:m="http://schemas.openxmlformats.org/officeDocument/2006/math">
                    <m:r>
                      <a:rPr lang="en-US" altLang="zh-CN" sz="1400">
                        <a:solidFill>
                          <a:srgbClr val="000000"/>
                        </a:solidFill>
                        <a:latin typeface="Cambria Math" panose="02040503050406030204" pitchFamily="18" charset="0"/>
                      </a:rPr>
                      <m:t>𝐽</m:t>
                    </m:r>
                    <m:r>
                      <a:rPr lang="en-US" altLang="zh-CN" sz="1400">
                        <a:solidFill>
                          <a:srgbClr val="000000"/>
                        </a:solidFill>
                        <a:latin typeface="Cambria Math" panose="02040503050406030204" pitchFamily="18" charset="0"/>
                      </a:rPr>
                      <m:t>=</m:t>
                    </m:r>
                    <m:f>
                      <m:fPr>
                        <m:ctrlPr>
                          <a:rPr lang="zh-CN" altLang="zh-CN" sz="1400" i="1">
                            <a:solidFill>
                              <a:srgbClr val="000000"/>
                            </a:solidFill>
                            <a:latin typeface="Cambria Math"/>
                          </a:rPr>
                        </m:ctrlPr>
                      </m:fPr>
                      <m:num>
                        <m:r>
                          <a:rPr lang="en-US" altLang="zh-CN" sz="1400">
                            <a:solidFill>
                              <a:srgbClr val="000000"/>
                            </a:solidFill>
                            <a:latin typeface="Cambria Math" panose="02040503050406030204" pitchFamily="18" charset="0"/>
                          </a:rPr>
                          <m:t>𝑎</m:t>
                        </m:r>
                      </m:num>
                      <m:den>
                        <m:r>
                          <a:rPr lang="en-US" altLang="zh-CN" sz="1400">
                            <a:solidFill>
                              <a:srgbClr val="000000"/>
                            </a:solidFill>
                            <a:latin typeface="Cambria Math" panose="02040503050406030204" pitchFamily="18" charset="0"/>
                          </a:rPr>
                          <m:t>𝑎</m:t>
                        </m:r>
                        <m:r>
                          <a:rPr lang="en-US" altLang="zh-CN" sz="1400">
                            <a:solidFill>
                              <a:srgbClr val="000000"/>
                            </a:solidFill>
                            <a:latin typeface="Cambria Math" panose="02040503050406030204" pitchFamily="18" charset="0"/>
                          </a:rPr>
                          <m:t>+</m:t>
                        </m:r>
                        <m:r>
                          <a:rPr lang="en-US" altLang="zh-CN" sz="1400">
                            <a:solidFill>
                              <a:srgbClr val="000000"/>
                            </a:solidFill>
                            <a:latin typeface="Cambria Math" panose="02040503050406030204" pitchFamily="18" charset="0"/>
                          </a:rPr>
                          <m:t>𝑏</m:t>
                        </m:r>
                        <m:r>
                          <a:rPr lang="en-US" altLang="zh-CN" sz="1400">
                            <a:solidFill>
                              <a:srgbClr val="000000"/>
                            </a:solidFill>
                            <a:latin typeface="Cambria Math" panose="02040503050406030204" pitchFamily="18" charset="0"/>
                          </a:rPr>
                          <m:t>+</m:t>
                        </m:r>
                        <m:r>
                          <a:rPr lang="en-US" altLang="zh-CN" sz="1400">
                            <a:solidFill>
                              <a:srgbClr val="000000"/>
                            </a:solidFill>
                            <a:latin typeface="Cambria Math" panose="02040503050406030204" pitchFamily="18" charset="0"/>
                          </a:rPr>
                          <m:t>𝑐</m:t>
                        </m:r>
                      </m:den>
                    </m:f>
                  </m:oMath>
                </a14:m>
                <a:endParaRPr lang="zh-CN" altLang="zh-CN" sz="1400" dirty="0">
                  <a:solidFill>
                    <a:srgbClr val="000000"/>
                  </a:solidFill>
                </a:endParaRPr>
              </a:p>
              <a:p>
                <a:pPr lvl="0"/>
                <a:r>
                  <a:rPr lang="en-US" altLang="zh-CN" sz="1800" dirty="0">
                    <a:solidFill>
                      <a:srgbClr val="000000"/>
                    </a:solidFill>
                  </a:rPr>
                  <a:t>FM</a:t>
                </a:r>
                <a:r>
                  <a:rPr lang="zh-CN" altLang="zh-CN" sz="1800" dirty="0">
                    <a:solidFill>
                      <a:srgbClr val="000000"/>
                    </a:solidFill>
                  </a:rPr>
                  <a:t>指数（</a:t>
                </a:r>
                <a:r>
                  <a:rPr lang="en-US" altLang="zh-CN" sz="1800" dirty="0">
                    <a:solidFill>
                      <a:srgbClr val="000000"/>
                    </a:solidFill>
                  </a:rPr>
                  <a:t>Fowlkes and Mallows Index</a:t>
                </a:r>
                <a:r>
                  <a:rPr lang="zh-CN" altLang="zh-CN" sz="1800" dirty="0">
                    <a:solidFill>
                      <a:srgbClr val="000000"/>
                    </a:solidFill>
                  </a:rPr>
                  <a:t>）</a:t>
                </a:r>
              </a:p>
              <a:p>
                <a:pPr lvl="1"/>
                <a14:m>
                  <m:oMath xmlns:m="http://schemas.openxmlformats.org/officeDocument/2006/math">
                    <m:r>
                      <a:rPr lang="en-US" altLang="zh-CN" sz="1400">
                        <a:solidFill>
                          <a:srgbClr val="000000"/>
                        </a:solidFill>
                        <a:latin typeface="Cambria Math" panose="02040503050406030204" pitchFamily="18" charset="0"/>
                      </a:rPr>
                      <m:t>𝐹𝑀</m:t>
                    </m:r>
                    <m:r>
                      <a:rPr lang="en-US" altLang="zh-CN" sz="1400">
                        <a:solidFill>
                          <a:srgbClr val="000000"/>
                        </a:solidFill>
                        <a:latin typeface="Cambria Math" panose="02040503050406030204" pitchFamily="18" charset="0"/>
                      </a:rPr>
                      <m:t>=</m:t>
                    </m:r>
                    <m:rad>
                      <m:radPr>
                        <m:degHide m:val="on"/>
                        <m:ctrlPr>
                          <a:rPr lang="zh-CN" altLang="zh-CN" sz="1400" i="1">
                            <a:solidFill>
                              <a:srgbClr val="000000"/>
                            </a:solidFill>
                            <a:latin typeface="Cambria Math"/>
                          </a:rPr>
                        </m:ctrlPr>
                      </m:radPr>
                      <m:deg/>
                      <m:e>
                        <m:f>
                          <m:fPr>
                            <m:ctrlPr>
                              <a:rPr lang="zh-CN" altLang="zh-CN" sz="1400" i="1">
                                <a:solidFill>
                                  <a:srgbClr val="000000"/>
                                </a:solidFill>
                                <a:latin typeface="Cambria Math"/>
                              </a:rPr>
                            </m:ctrlPr>
                          </m:fPr>
                          <m:num>
                            <m:r>
                              <a:rPr lang="en-US" altLang="zh-CN" sz="1400">
                                <a:solidFill>
                                  <a:srgbClr val="000000"/>
                                </a:solidFill>
                                <a:latin typeface="Cambria Math" panose="02040503050406030204" pitchFamily="18" charset="0"/>
                              </a:rPr>
                              <m:t>𝑎</m:t>
                            </m:r>
                          </m:num>
                          <m:den>
                            <m:r>
                              <a:rPr lang="en-US" altLang="zh-CN" sz="1400">
                                <a:solidFill>
                                  <a:srgbClr val="000000"/>
                                </a:solidFill>
                                <a:latin typeface="Cambria Math" panose="02040503050406030204" pitchFamily="18" charset="0"/>
                              </a:rPr>
                              <m:t>𝑎</m:t>
                            </m:r>
                            <m:r>
                              <a:rPr lang="en-US" altLang="zh-CN" sz="1400">
                                <a:solidFill>
                                  <a:srgbClr val="000000"/>
                                </a:solidFill>
                                <a:latin typeface="Cambria Math" panose="02040503050406030204" pitchFamily="18" charset="0"/>
                              </a:rPr>
                              <m:t>+</m:t>
                            </m:r>
                            <m:r>
                              <a:rPr lang="en-US" altLang="zh-CN" sz="1400">
                                <a:solidFill>
                                  <a:srgbClr val="000000"/>
                                </a:solidFill>
                                <a:latin typeface="Cambria Math" panose="02040503050406030204" pitchFamily="18" charset="0"/>
                              </a:rPr>
                              <m:t>𝑏</m:t>
                            </m:r>
                          </m:den>
                        </m:f>
                        <m:r>
                          <a:rPr lang="en-US" altLang="zh-CN" sz="1400">
                            <a:solidFill>
                              <a:srgbClr val="000000"/>
                            </a:solidFill>
                            <a:latin typeface="Cambria Math" panose="02040503050406030204" pitchFamily="18" charset="0"/>
                          </a:rPr>
                          <m:t>∙</m:t>
                        </m:r>
                        <m:f>
                          <m:fPr>
                            <m:ctrlPr>
                              <a:rPr lang="zh-CN" altLang="zh-CN" sz="1400" i="1">
                                <a:solidFill>
                                  <a:srgbClr val="000000"/>
                                </a:solidFill>
                                <a:latin typeface="Cambria Math"/>
                              </a:rPr>
                            </m:ctrlPr>
                          </m:fPr>
                          <m:num>
                            <m:r>
                              <a:rPr lang="en-US" altLang="zh-CN" sz="1400">
                                <a:solidFill>
                                  <a:srgbClr val="000000"/>
                                </a:solidFill>
                                <a:latin typeface="Cambria Math" panose="02040503050406030204" pitchFamily="18" charset="0"/>
                              </a:rPr>
                              <m:t>𝑎</m:t>
                            </m:r>
                          </m:num>
                          <m:den>
                            <m:r>
                              <a:rPr lang="en-US" altLang="zh-CN" sz="1400">
                                <a:solidFill>
                                  <a:srgbClr val="000000"/>
                                </a:solidFill>
                                <a:latin typeface="Cambria Math" panose="02040503050406030204" pitchFamily="18" charset="0"/>
                              </a:rPr>
                              <m:t>𝑎</m:t>
                            </m:r>
                            <m:r>
                              <a:rPr lang="en-US" altLang="zh-CN" sz="1400">
                                <a:solidFill>
                                  <a:srgbClr val="000000"/>
                                </a:solidFill>
                                <a:latin typeface="Cambria Math" panose="02040503050406030204" pitchFamily="18" charset="0"/>
                              </a:rPr>
                              <m:t>+</m:t>
                            </m:r>
                            <m:r>
                              <a:rPr lang="en-US" altLang="zh-CN" sz="1400">
                                <a:solidFill>
                                  <a:srgbClr val="000000"/>
                                </a:solidFill>
                                <a:latin typeface="Cambria Math" panose="02040503050406030204" pitchFamily="18" charset="0"/>
                              </a:rPr>
                              <m:t>𝑐</m:t>
                            </m:r>
                          </m:den>
                        </m:f>
                      </m:e>
                    </m:rad>
                  </m:oMath>
                </a14:m>
                <a:endParaRPr lang="zh-CN" altLang="zh-CN" sz="1400" dirty="0">
                  <a:solidFill>
                    <a:srgbClr val="000000"/>
                  </a:solidFill>
                </a:endParaRPr>
              </a:p>
              <a:p>
                <a:r>
                  <a:rPr lang="zh-CN" altLang="zh-CN" sz="1800" dirty="0" smtClean="0">
                    <a:solidFill>
                      <a:srgbClr val="000000"/>
                    </a:solidFill>
                  </a:rPr>
                  <a:t>以上</a:t>
                </a:r>
                <a:r>
                  <a:rPr lang="zh-CN" altLang="zh-CN" sz="1800" dirty="0">
                    <a:solidFill>
                      <a:srgbClr val="000000"/>
                    </a:solidFill>
                  </a:rPr>
                  <a:t>四个度量指标的值越大，表明聚类结果和参考模型直接的划分结果越吻合，聚类结果就越</a:t>
                </a:r>
                <a:r>
                  <a:rPr lang="zh-CN" altLang="zh-CN" sz="1800" dirty="0" smtClean="0">
                    <a:solidFill>
                      <a:srgbClr val="000000"/>
                    </a:solidFill>
                  </a:rPr>
                  <a:t>好</a:t>
                </a:r>
                <a:endParaRPr lang="zh-CN" altLang="zh-CN" sz="1800" dirty="0">
                  <a:solidFill>
                    <a:srgbClr val="000000"/>
                  </a:solidFill>
                </a:endParaRPr>
              </a:p>
            </p:txBody>
          </p:sp>
        </mc:Choice>
        <mc:Fallback xmlns="">
          <p:sp>
            <p:nvSpPr>
              <p:cNvPr id="12" name="矩形 3"/>
              <p:cNvSpPr>
                <a:spLocks noRot="1" noChangeAspect="1" noMove="1" noResize="1" noEditPoints="1" noAdjustHandles="1" noChangeArrowheads="1" noChangeShapeType="1" noTextEdit="1"/>
              </p:cNvSpPr>
              <p:nvPr/>
            </p:nvSpPr>
            <p:spPr bwMode="auto">
              <a:xfrm>
                <a:off x="596900" y="1000471"/>
                <a:ext cx="8045450" cy="2182329"/>
              </a:xfrm>
              <a:prstGeom prst="rect">
                <a:avLst/>
              </a:prstGeom>
              <a:blipFill rotWithShape="1">
                <a:blip r:embed="rId2"/>
                <a:stretch>
                  <a:fillRect l="-530" t="-2235" b="-2514"/>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endParaRPr lang="zh-CN" altLang="en-US">
                  <a:noFill/>
                </a:endParaRPr>
              </a:p>
            </p:txBody>
          </p:sp>
        </mc:Fallback>
      </mc:AlternateContent>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899" y="430213"/>
            <a:ext cx="2523987"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CN" altLang="en-US" dirty="0" smtClean="0"/>
              <a:t>内部指标</a:t>
            </a:r>
            <a:endParaRPr kumimoji="0" lang="zh-CN" altLang="en-US"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12" name="矩形 3"/>
              <p:cNvSpPr>
                <a:spLocks noChangeArrowheads="1"/>
              </p:cNvSpPr>
              <p:nvPr/>
            </p:nvSpPr>
            <p:spPr bwMode="auto">
              <a:xfrm>
                <a:off x="596900" y="1000471"/>
                <a:ext cx="8045450" cy="2714141"/>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lvl="0"/>
                <a:r>
                  <a:rPr lang="zh-CN" altLang="zh-CN" sz="1800" dirty="0" smtClean="0">
                    <a:solidFill>
                      <a:srgbClr val="000000"/>
                    </a:solidFill>
                  </a:rPr>
                  <a:t>内部指标不借助外部参考模型，利用样本点和聚类中心之间的距离来衡量聚类结果的好坏。在聚类分析中，对于两个</a:t>
                </a:r>
                <a14:m>
                  <m:oMath xmlns:m="http://schemas.openxmlformats.org/officeDocument/2006/math">
                    <m:r>
                      <a:rPr lang="en-US" altLang="zh-CN" sz="1800">
                        <a:solidFill>
                          <a:srgbClr val="000000"/>
                        </a:solidFill>
                        <a:latin typeface="Cambria Math" panose="02040503050406030204" pitchFamily="18" charset="0"/>
                      </a:rPr>
                      <m:t>𝑚</m:t>
                    </m:r>
                  </m:oMath>
                </a14:m>
                <a:r>
                  <a:rPr lang="zh-CN" altLang="zh-CN" sz="1800" dirty="0">
                    <a:solidFill>
                      <a:srgbClr val="000000"/>
                    </a:solidFill>
                  </a:rPr>
                  <a:t>维样本</a:t>
                </a:r>
                <a14:m>
                  <m:oMath xmlns:m="http://schemas.openxmlformats.org/officeDocument/2006/math">
                    <m:sSub>
                      <m:sSubPr>
                        <m:ctrlPr>
                          <a:rPr lang="zh-CN" altLang="zh-CN" sz="1800" i="1">
                            <a:solidFill>
                              <a:srgbClr val="000000"/>
                            </a:solidFill>
                            <a:latin typeface="Cambria Math"/>
                          </a:rPr>
                        </m:ctrlPr>
                      </m:sSubPr>
                      <m:e>
                        <m:r>
                          <a:rPr lang="en-US" altLang="zh-CN" sz="1800">
                            <a:solidFill>
                              <a:srgbClr val="000000"/>
                            </a:solidFill>
                            <a:latin typeface="Cambria Math" panose="02040503050406030204" pitchFamily="18" charset="0"/>
                          </a:rPr>
                          <m:t>𝑥</m:t>
                        </m:r>
                      </m:e>
                      <m:sub>
                        <m:r>
                          <a:rPr lang="en-US" altLang="zh-CN" sz="1800">
                            <a:solidFill>
                              <a:srgbClr val="000000"/>
                            </a:solidFill>
                            <a:latin typeface="Cambria Math" panose="02040503050406030204" pitchFamily="18" charset="0"/>
                          </a:rPr>
                          <m:t>𝑖</m:t>
                        </m:r>
                      </m:sub>
                    </m:sSub>
                    <m:r>
                      <a:rPr lang="en-US" altLang="zh-CN" sz="1800">
                        <a:solidFill>
                          <a:srgbClr val="000000"/>
                        </a:solidFill>
                        <a:latin typeface="Cambria Math" panose="02040503050406030204" pitchFamily="18" charset="0"/>
                      </a:rPr>
                      <m:t>=</m:t>
                    </m:r>
                    <m:d>
                      <m:dPr>
                        <m:ctrlPr>
                          <a:rPr lang="zh-CN" altLang="zh-CN" sz="1800" i="1">
                            <a:solidFill>
                              <a:srgbClr val="000000"/>
                            </a:solidFill>
                            <a:latin typeface="Cambria Math"/>
                          </a:rPr>
                        </m:ctrlPr>
                      </m:dPr>
                      <m:e>
                        <m:sSub>
                          <m:sSubPr>
                            <m:ctrlPr>
                              <a:rPr lang="zh-CN" altLang="zh-CN" sz="1800" i="1">
                                <a:solidFill>
                                  <a:srgbClr val="000000"/>
                                </a:solidFill>
                                <a:latin typeface="Cambria Math"/>
                              </a:rPr>
                            </m:ctrlPr>
                          </m:sSubPr>
                          <m:e>
                            <m:r>
                              <a:rPr lang="en-US" altLang="zh-CN" sz="1800">
                                <a:solidFill>
                                  <a:srgbClr val="000000"/>
                                </a:solidFill>
                                <a:latin typeface="Cambria Math" panose="02040503050406030204" pitchFamily="18" charset="0"/>
                              </a:rPr>
                              <m:t>𝑥</m:t>
                            </m:r>
                          </m:e>
                          <m:sub>
                            <m:r>
                              <a:rPr lang="en-US" altLang="zh-CN" sz="1800">
                                <a:solidFill>
                                  <a:srgbClr val="000000"/>
                                </a:solidFill>
                                <a:latin typeface="Cambria Math" panose="02040503050406030204" pitchFamily="18" charset="0"/>
                              </a:rPr>
                              <m:t>𝑖</m:t>
                            </m:r>
                            <m:r>
                              <a:rPr lang="en-US" altLang="zh-CN" sz="1800">
                                <a:solidFill>
                                  <a:srgbClr val="000000"/>
                                </a:solidFill>
                                <a:latin typeface="Cambria Math" panose="02040503050406030204" pitchFamily="18" charset="0"/>
                              </a:rPr>
                              <m:t>1</m:t>
                            </m:r>
                          </m:sub>
                        </m:sSub>
                        <m:r>
                          <a:rPr lang="en-US" altLang="zh-CN" sz="1800">
                            <a:solidFill>
                              <a:srgbClr val="000000"/>
                            </a:solidFill>
                            <a:latin typeface="Cambria Math" panose="02040503050406030204" pitchFamily="18" charset="0"/>
                          </a:rPr>
                          <m:t>,</m:t>
                        </m:r>
                        <m:sSub>
                          <m:sSubPr>
                            <m:ctrlPr>
                              <a:rPr lang="zh-CN" altLang="zh-CN" sz="1800" i="1">
                                <a:solidFill>
                                  <a:srgbClr val="000000"/>
                                </a:solidFill>
                                <a:latin typeface="Cambria Math"/>
                              </a:rPr>
                            </m:ctrlPr>
                          </m:sSubPr>
                          <m:e>
                            <m:r>
                              <a:rPr lang="en-US" altLang="zh-CN" sz="1800">
                                <a:solidFill>
                                  <a:srgbClr val="000000"/>
                                </a:solidFill>
                                <a:latin typeface="Cambria Math" panose="02040503050406030204" pitchFamily="18" charset="0"/>
                              </a:rPr>
                              <m:t>𝑥</m:t>
                            </m:r>
                          </m:e>
                          <m:sub>
                            <m:r>
                              <a:rPr lang="en-US" altLang="zh-CN" sz="1800">
                                <a:solidFill>
                                  <a:srgbClr val="000000"/>
                                </a:solidFill>
                                <a:latin typeface="Cambria Math" panose="02040503050406030204" pitchFamily="18" charset="0"/>
                              </a:rPr>
                              <m:t>𝑖</m:t>
                            </m:r>
                            <m:r>
                              <a:rPr lang="en-US" altLang="zh-CN" sz="1800">
                                <a:solidFill>
                                  <a:srgbClr val="000000"/>
                                </a:solidFill>
                                <a:latin typeface="Cambria Math" panose="02040503050406030204" pitchFamily="18" charset="0"/>
                              </a:rPr>
                              <m:t>2</m:t>
                            </m:r>
                          </m:sub>
                        </m:sSub>
                        <m:r>
                          <a:rPr lang="en-US" altLang="zh-CN" sz="1800">
                            <a:solidFill>
                              <a:srgbClr val="000000"/>
                            </a:solidFill>
                            <a:latin typeface="Cambria Math" panose="02040503050406030204" pitchFamily="18" charset="0"/>
                          </a:rPr>
                          <m:t>,…,</m:t>
                        </m:r>
                        <m:sSub>
                          <m:sSubPr>
                            <m:ctrlPr>
                              <a:rPr lang="zh-CN" altLang="zh-CN" sz="1800" i="1">
                                <a:solidFill>
                                  <a:srgbClr val="000000"/>
                                </a:solidFill>
                                <a:latin typeface="Cambria Math"/>
                              </a:rPr>
                            </m:ctrlPr>
                          </m:sSubPr>
                          <m:e>
                            <m:r>
                              <a:rPr lang="en-US" altLang="zh-CN" sz="1800">
                                <a:solidFill>
                                  <a:srgbClr val="000000"/>
                                </a:solidFill>
                                <a:latin typeface="Cambria Math" panose="02040503050406030204" pitchFamily="18" charset="0"/>
                              </a:rPr>
                              <m:t>𝑥</m:t>
                            </m:r>
                          </m:e>
                          <m:sub>
                            <m:r>
                              <a:rPr lang="en-US" altLang="zh-CN" sz="1800">
                                <a:solidFill>
                                  <a:srgbClr val="000000"/>
                                </a:solidFill>
                                <a:latin typeface="Cambria Math" panose="02040503050406030204" pitchFamily="18" charset="0"/>
                              </a:rPr>
                              <m:t>𝑖𝑚</m:t>
                            </m:r>
                          </m:sub>
                        </m:sSub>
                      </m:e>
                    </m:d>
                  </m:oMath>
                </a14:m>
                <a:r>
                  <a:rPr lang="zh-CN" altLang="zh-CN" sz="1800" dirty="0">
                    <a:solidFill>
                      <a:srgbClr val="000000"/>
                    </a:solidFill>
                  </a:rPr>
                  <a:t>和</a:t>
                </a:r>
                <a14:m>
                  <m:oMath xmlns:m="http://schemas.openxmlformats.org/officeDocument/2006/math">
                    <m:sSub>
                      <m:sSubPr>
                        <m:ctrlPr>
                          <a:rPr lang="zh-CN" altLang="zh-CN" sz="1800" i="1">
                            <a:solidFill>
                              <a:srgbClr val="000000"/>
                            </a:solidFill>
                            <a:latin typeface="Cambria Math"/>
                          </a:rPr>
                        </m:ctrlPr>
                      </m:sSubPr>
                      <m:e>
                        <m:r>
                          <a:rPr lang="en-US" altLang="zh-CN" sz="1800">
                            <a:solidFill>
                              <a:srgbClr val="000000"/>
                            </a:solidFill>
                            <a:latin typeface="Cambria Math" panose="02040503050406030204" pitchFamily="18" charset="0"/>
                          </a:rPr>
                          <m:t>𝑥</m:t>
                        </m:r>
                      </m:e>
                      <m:sub>
                        <m:r>
                          <a:rPr lang="en-US" altLang="zh-CN" sz="1800">
                            <a:solidFill>
                              <a:srgbClr val="000000"/>
                            </a:solidFill>
                            <a:latin typeface="Cambria Math" panose="02040503050406030204" pitchFamily="18" charset="0"/>
                          </a:rPr>
                          <m:t>𝑗</m:t>
                        </m:r>
                      </m:sub>
                    </m:sSub>
                    <m:r>
                      <a:rPr lang="en-US" altLang="zh-CN" sz="1800">
                        <a:solidFill>
                          <a:srgbClr val="000000"/>
                        </a:solidFill>
                        <a:latin typeface="Cambria Math" panose="02040503050406030204" pitchFamily="18" charset="0"/>
                      </a:rPr>
                      <m:t>=</m:t>
                    </m:r>
                    <m:d>
                      <m:dPr>
                        <m:ctrlPr>
                          <a:rPr lang="zh-CN" altLang="zh-CN" sz="1800" i="1">
                            <a:solidFill>
                              <a:srgbClr val="000000"/>
                            </a:solidFill>
                            <a:latin typeface="Cambria Math"/>
                          </a:rPr>
                        </m:ctrlPr>
                      </m:dPr>
                      <m:e>
                        <m:sSub>
                          <m:sSubPr>
                            <m:ctrlPr>
                              <a:rPr lang="zh-CN" altLang="zh-CN" sz="1800" i="1">
                                <a:solidFill>
                                  <a:srgbClr val="000000"/>
                                </a:solidFill>
                                <a:latin typeface="Cambria Math"/>
                              </a:rPr>
                            </m:ctrlPr>
                          </m:sSubPr>
                          <m:e>
                            <m:r>
                              <a:rPr lang="en-US" altLang="zh-CN" sz="1800">
                                <a:solidFill>
                                  <a:srgbClr val="000000"/>
                                </a:solidFill>
                                <a:latin typeface="Cambria Math" panose="02040503050406030204" pitchFamily="18" charset="0"/>
                              </a:rPr>
                              <m:t>𝑥</m:t>
                            </m:r>
                          </m:e>
                          <m:sub>
                            <m:r>
                              <a:rPr lang="en-US" altLang="zh-CN" sz="1800">
                                <a:solidFill>
                                  <a:srgbClr val="000000"/>
                                </a:solidFill>
                                <a:latin typeface="Cambria Math" panose="02040503050406030204" pitchFamily="18" charset="0"/>
                              </a:rPr>
                              <m:t>𝑗</m:t>
                            </m:r>
                            <m:r>
                              <a:rPr lang="en-US" altLang="zh-CN" sz="1800">
                                <a:solidFill>
                                  <a:srgbClr val="000000"/>
                                </a:solidFill>
                                <a:latin typeface="Cambria Math" panose="02040503050406030204" pitchFamily="18" charset="0"/>
                              </a:rPr>
                              <m:t>1</m:t>
                            </m:r>
                          </m:sub>
                        </m:sSub>
                        <m:r>
                          <a:rPr lang="en-US" altLang="zh-CN" sz="1800">
                            <a:solidFill>
                              <a:srgbClr val="000000"/>
                            </a:solidFill>
                            <a:latin typeface="Cambria Math" panose="02040503050406030204" pitchFamily="18" charset="0"/>
                          </a:rPr>
                          <m:t>,</m:t>
                        </m:r>
                        <m:sSub>
                          <m:sSubPr>
                            <m:ctrlPr>
                              <a:rPr lang="zh-CN" altLang="zh-CN" sz="1800" i="1">
                                <a:solidFill>
                                  <a:srgbClr val="000000"/>
                                </a:solidFill>
                                <a:latin typeface="Cambria Math"/>
                              </a:rPr>
                            </m:ctrlPr>
                          </m:sSubPr>
                          <m:e>
                            <m:r>
                              <a:rPr lang="en-US" altLang="zh-CN" sz="1800">
                                <a:solidFill>
                                  <a:srgbClr val="000000"/>
                                </a:solidFill>
                                <a:latin typeface="Cambria Math" panose="02040503050406030204" pitchFamily="18" charset="0"/>
                              </a:rPr>
                              <m:t>𝑥</m:t>
                            </m:r>
                          </m:e>
                          <m:sub>
                            <m:r>
                              <a:rPr lang="en-US" altLang="zh-CN" sz="1800">
                                <a:solidFill>
                                  <a:srgbClr val="000000"/>
                                </a:solidFill>
                                <a:latin typeface="Cambria Math" panose="02040503050406030204" pitchFamily="18" charset="0"/>
                              </a:rPr>
                              <m:t>𝑗</m:t>
                            </m:r>
                            <m:r>
                              <a:rPr lang="en-US" altLang="zh-CN" sz="1800">
                                <a:solidFill>
                                  <a:srgbClr val="000000"/>
                                </a:solidFill>
                                <a:latin typeface="Cambria Math" panose="02040503050406030204" pitchFamily="18" charset="0"/>
                              </a:rPr>
                              <m:t>2</m:t>
                            </m:r>
                          </m:sub>
                        </m:sSub>
                        <m:r>
                          <a:rPr lang="en-US" altLang="zh-CN" sz="1800">
                            <a:solidFill>
                              <a:srgbClr val="000000"/>
                            </a:solidFill>
                            <a:latin typeface="Cambria Math" panose="02040503050406030204" pitchFamily="18" charset="0"/>
                          </a:rPr>
                          <m:t>,…,</m:t>
                        </m:r>
                        <m:sSub>
                          <m:sSubPr>
                            <m:ctrlPr>
                              <a:rPr lang="zh-CN" altLang="zh-CN" sz="1800" i="1">
                                <a:solidFill>
                                  <a:srgbClr val="000000"/>
                                </a:solidFill>
                                <a:latin typeface="Cambria Math"/>
                              </a:rPr>
                            </m:ctrlPr>
                          </m:sSubPr>
                          <m:e>
                            <m:r>
                              <a:rPr lang="en-US" altLang="zh-CN" sz="1800">
                                <a:solidFill>
                                  <a:srgbClr val="000000"/>
                                </a:solidFill>
                                <a:latin typeface="Cambria Math" panose="02040503050406030204" pitchFamily="18" charset="0"/>
                              </a:rPr>
                              <m:t>𝑥</m:t>
                            </m:r>
                          </m:e>
                          <m:sub>
                            <m:r>
                              <a:rPr lang="en-US" altLang="zh-CN" sz="1800">
                                <a:solidFill>
                                  <a:srgbClr val="000000"/>
                                </a:solidFill>
                                <a:latin typeface="Cambria Math" panose="02040503050406030204" pitchFamily="18" charset="0"/>
                              </a:rPr>
                              <m:t>𝑗𝑚</m:t>
                            </m:r>
                          </m:sub>
                        </m:sSub>
                      </m:e>
                    </m:d>
                  </m:oMath>
                </a14:m>
                <a:endParaRPr lang="en-US" altLang="zh-CN" sz="1800" dirty="0" smtClean="0">
                  <a:solidFill>
                    <a:srgbClr val="000000"/>
                  </a:solidFill>
                </a:endParaRPr>
              </a:p>
              <a:p>
                <a:pPr lvl="0"/>
                <a:r>
                  <a:rPr lang="zh-CN" altLang="zh-CN" sz="1800" dirty="0" smtClean="0">
                    <a:solidFill>
                      <a:srgbClr val="000000"/>
                    </a:solidFill>
                  </a:rPr>
                  <a:t>常用</a:t>
                </a:r>
                <a:r>
                  <a:rPr lang="zh-CN" altLang="zh-CN" sz="1800" dirty="0">
                    <a:solidFill>
                      <a:srgbClr val="000000"/>
                    </a:solidFill>
                  </a:rPr>
                  <a:t>的距离度量有欧式距离、曼哈顿距离、切比雪夫距离和明可夫斯基距离</a:t>
                </a:r>
                <a:r>
                  <a:rPr lang="zh-CN" altLang="zh-CN" sz="1800" dirty="0" smtClean="0">
                    <a:solidFill>
                      <a:srgbClr val="000000"/>
                    </a:solidFill>
                  </a:rPr>
                  <a:t>等</a:t>
                </a:r>
                <a:endParaRPr lang="en-US" altLang="zh-CN" sz="1800" dirty="0" smtClean="0">
                  <a:solidFill>
                    <a:srgbClr val="000000"/>
                  </a:solidFill>
                </a:endParaRPr>
              </a:p>
              <a:p>
                <a:r>
                  <a:rPr lang="zh-CN" altLang="zh-CN" sz="1800" dirty="0">
                    <a:solidFill>
                      <a:srgbClr val="000000"/>
                    </a:solidFill>
                  </a:rPr>
                  <a:t>欧式距离（</a:t>
                </a:r>
                <a:r>
                  <a:rPr lang="en-US" altLang="zh-CN" sz="1800" dirty="0">
                    <a:solidFill>
                      <a:srgbClr val="000000"/>
                    </a:solidFill>
                  </a:rPr>
                  <a:t>Euclidean Distance</a:t>
                </a:r>
                <a:r>
                  <a:rPr lang="zh-CN" altLang="zh-CN" sz="1800" dirty="0">
                    <a:solidFill>
                      <a:srgbClr val="000000"/>
                    </a:solidFill>
                  </a:rPr>
                  <a:t>）是计算欧式空间中两点之间的距离，是最容易理解的距离计算方法，其计算公式如下：</a:t>
                </a:r>
              </a:p>
              <a:p>
                <a:pPr lvl="1"/>
                <a14:m>
                  <m:oMath xmlns:m="http://schemas.openxmlformats.org/officeDocument/2006/math">
                    <m:sSub>
                      <m:sSubPr>
                        <m:ctrlPr>
                          <a:rPr lang="zh-CN" altLang="zh-CN" sz="1400" i="1">
                            <a:solidFill>
                              <a:srgbClr val="000000"/>
                            </a:solidFill>
                            <a:latin typeface="Cambria Math"/>
                          </a:rPr>
                        </m:ctrlPr>
                      </m:sSubPr>
                      <m:e>
                        <m:r>
                          <a:rPr lang="en-US" altLang="zh-CN" sz="1400">
                            <a:solidFill>
                              <a:srgbClr val="000000"/>
                            </a:solidFill>
                            <a:latin typeface="Cambria Math" panose="02040503050406030204" pitchFamily="18" charset="0"/>
                          </a:rPr>
                          <m:t>𝑑𝑖𝑠𝑡</m:t>
                        </m:r>
                      </m:e>
                      <m:sub>
                        <m:r>
                          <a:rPr lang="en-US" altLang="zh-CN" sz="1400">
                            <a:solidFill>
                              <a:srgbClr val="000000"/>
                            </a:solidFill>
                            <a:latin typeface="Cambria Math" panose="02040503050406030204" pitchFamily="18" charset="0"/>
                          </a:rPr>
                          <m:t>𝑒𝑑</m:t>
                        </m:r>
                      </m:sub>
                    </m:sSub>
                    <m:r>
                      <a:rPr lang="en-US" altLang="zh-CN" sz="1400">
                        <a:solidFill>
                          <a:srgbClr val="000000"/>
                        </a:solidFill>
                        <a:latin typeface="Cambria Math" panose="02040503050406030204" pitchFamily="18" charset="0"/>
                      </a:rPr>
                      <m:t>=</m:t>
                    </m:r>
                    <m:rad>
                      <m:radPr>
                        <m:degHide m:val="on"/>
                        <m:ctrlPr>
                          <a:rPr lang="zh-CN" altLang="zh-CN" sz="1400" i="1">
                            <a:solidFill>
                              <a:srgbClr val="000000"/>
                            </a:solidFill>
                            <a:latin typeface="Cambria Math"/>
                          </a:rPr>
                        </m:ctrlPr>
                      </m:radPr>
                      <m:deg/>
                      <m:e>
                        <m:nary>
                          <m:naryPr>
                            <m:chr m:val="∑"/>
                            <m:limLoc m:val="undOvr"/>
                            <m:ctrlPr>
                              <a:rPr lang="zh-CN" altLang="zh-CN" sz="1400" i="1">
                                <a:solidFill>
                                  <a:srgbClr val="000000"/>
                                </a:solidFill>
                                <a:latin typeface="Cambria Math"/>
                              </a:rPr>
                            </m:ctrlPr>
                          </m:naryPr>
                          <m:sub>
                            <m:r>
                              <a:rPr lang="en-US" altLang="zh-CN" sz="1400">
                                <a:solidFill>
                                  <a:srgbClr val="000000"/>
                                </a:solidFill>
                                <a:latin typeface="Cambria Math" panose="02040503050406030204" pitchFamily="18" charset="0"/>
                              </a:rPr>
                              <m:t>𝑘</m:t>
                            </m:r>
                            <m:r>
                              <a:rPr lang="en-US" altLang="zh-CN" sz="1400">
                                <a:solidFill>
                                  <a:srgbClr val="000000"/>
                                </a:solidFill>
                                <a:latin typeface="Cambria Math" panose="02040503050406030204" pitchFamily="18" charset="0"/>
                              </a:rPr>
                              <m:t>=1</m:t>
                            </m:r>
                          </m:sub>
                          <m:sup>
                            <m:r>
                              <a:rPr lang="en-US" altLang="zh-CN" sz="1400">
                                <a:solidFill>
                                  <a:srgbClr val="000000"/>
                                </a:solidFill>
                                <a:latin typeface="Cambria Math" panose="02040503050406030204" pitchFamily="18" charset="0"/>
                              </a:rPr>
                              <m:t>𝑚</m:t>
                            </m:r>
                          </m:sup>
                          <m:e>
                            <m:sSup>
                              <m:sSupPr>
                                <m:ctrlPr>
                                  <a:rPr lang="zh-CN" altLang="zh-CN" sz="1400" i="1">
                                    <a:solidFill>
                                      <a:srgbClr val="000000"/>
                                    </a:solidFill>
                                    <a:latin typeface="Cambria Math"/>
                                  </a:rPr>
                                </m:ctrlPr>
                              </m:sSupPr>
                              <m:e>
                                <m:d>
                                  <m:dPr>
                                    <m:ctrlPr>
                                      <a:rPr lang="zh-CN" altLang="zh-CN" sz="1400" i="1">
                                        <a:solidFill>
                                          <a:srgbClr val="000000"/>
                                        </a:solidFill>
                                        <a:latin typeface="Cambria Math"/>
                                      </a:rPr>
                                    </m:ctrlPr>
                                  </m:dPr>
                                  <m:e>
                                    <m:sSub>
                                      <m:sSubPr>
                                        <m:ctrlPr>
                                          <a:rPr lang="zh-CN" altLang="zh-CN" sz="1400" i="1">
                                            <a:solidFill>
                                              <a:srgbClr val="000000"/>
                                            </a:solidFill>
                                            <a:latin typeface="Cambria Math"/>
                                          </a:rPr>
                                        </m:ctrlPr>
                                      </m:sSubPr>
                                      <m:e>
                                        <m:r>
                                          <a:rPr lang="en-US" altLang="zh-CN" sz="1400">
                                            <a:solidFill>
                                              <a:srgbClr val="000000"/>
                                            </a:solidFill>
                                            <a:latin typeface="Cambria Math" panose="02040503050406030204" pitchFamily="18" charset="0"/>
                                          </a:rPr>
                                          <m:t>𝑥</m:t>
                                        </m:r>
                                      </m:e>
                                      <m:sub>
                                        <m:r>
                                          <a:rPr lang="en-US" altLang="zh-CN" sz="1400">
                                            <a:solidFill>
                                              <a:srgbClr val="000000"/>
                                            </a:solidFill>
                                            <a:latin typeface="Cambria Math" panose="02040503050406030204" pitchFamily="18" charset="0"/>
                                          </a:rPr>
                                          <m:t>𝑖𝑘</m:t>
                                        </m:r>
                                      </m:sub>
                                    </m:sSub>
                                    <m:r>
                                      <a:rPr lang="en-US" altLang="zh-CN" sz="1400">
                                        <a:solidFill>
                                          <a:srgbClr val="000000"/>
                                        </a:solidFill>
                                        <a:latin typeface="Cambria Math" panose="02040503050406030204" pitchFamily="18" charset="0"/>
                                      </a:rPr>
                                      <m:t>−</m:t>
                                    </m:r>
                                    <m:sSub>
                                      <m:sSubPr>
                                        <m:ctrlPr>
                                          <a:rPr lang="zh-CN" altLang="zh-CN" sz="1400" i="1">
                                            <a:solidFill>
                                              <a:srgbClr val="000000"/>
                                            </a:solidFill>
                                            <a:latin typeface="Cambria Math"/>
                                          </a:rPr>
                                        </m:ctrlPr>
                                      </m:sSubPr>
                                      <m:e>
                                        <m:r>
                                          <a:rPr lang="en-US" altLang="zh-CN" sz="1400">
                                            <a:solidFill>
                                              <a:srgbClr val="000000"/>
                                            </a:solidFill>
                                            <a:latin typeface="Cambria Math" panose="02040503050406030204" pitchFamily="18" charset="0"/>
                                          </a:rPr>
                                          <m:t>𝑥</m:t>
                                        </m:r>
                                      </m:e>
                                      <m:sub>
                                        <m:r>
                                          <a:rPr lang="en-US" altLang="zh-CN" sz="1400">
                                            <a:solidFill>
                                              <a:srgbClr val="000000"/>
                                            </a:solidFill>
                                            <a:latin typeface="Cambria Math" panose="02040503050406030204" pitchFamily="18" charset="0"/>
                                          </a:rPr>
                                          <m:t>𝑗𝑘</m:t>
                                        </m:r>
                                      </m:sub>
                                    </m:sSub>
                                  </m:e>
                                </m:d>
                              </m:e>
                              <m:sup>
                                <m:r>
                                  <a:rPr lang="en-US" altLang="zh-CN" sz="1400">
                                    <a:solidFill>
                                      <a:srgbClr val="000000"/>
                                    </a:solidFill>
                                    <a:latin typeface="Cambria Math" panose="02040503050406030204" pitchFamily="18" charset="0"/>
                                  </a:rPr>
                                  <m:t>2</m:t>
                                </m:r>
                              </m:sup>
                            </m:sSup>
                          </m:e>
                        </m:nary>
                      </m:e>
                    </m:rad>
                  </m:oMath>
                </a14:m>
                <a:endParaRPr lang="zh-CN" altLang="zh-CN" sz="1400" dirty="0">
                  <a:solidFill>
                    <a:srgbClr val="000000"/>
                  </a:solidFill>
                </a:endParaRPr>
              </a:p>
            </p:txBody>
          </p:sp>
        </mc:Choice>
        <mc:Fallback xmlns="">
          <p:sp>
            <p:nvSpPr>
              <p:cNvPr id="12" name="矩形 3"/>
              <p:cNvSpPr>
                <a:spLocks noRot="1" noChangeAspect="1" noMove="1" noResize="1" noEditPoints="1" noAdjustHandles="1" noChangeArrowheads="1" noChangeShapeType="1" noTextEdit="1"/>
              </p:cNvSpPr>
              <p:nvPr/>
            </p:nvSpPr>
            <p:spPr bwMode="auto">
              <a:xfrm>
                <a:off x="596900" y="1000471"/>
                <a:ext cx="8045450" cy="2714141"/>
              </a:xfrm>
              <a:prstGeom prst="rect">
                <a:avLst/>
              </a:prstGeom>
              <a:blipFill rotWithShape="1">
                <a:blip r:embed="rId2"/>
                <a:stretch>
                  <a:fillRect l="-530" t="-1124" r="-76"/>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endParaRPr lang="zh-CN" altLang="en-US">
                  <a:noFill/>
                </a:endParaRPr>
              </a:p>
            </p:txBody>
          </p:sp>
        </mc:Fallback>
      </mc:AlternateContent>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899" y="430213"/>
            <a:ext cx="2523987"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CN" altLang="en-US" dirty="0" smtClean="0"/>
              <a:t>内部指标</a:t>
            </a:r>
            <a:endParaRPr kumimoji="0" lang="zh-CN" altLang="en-US"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12" name="矩形 3"/>
              <p:cNvSpPr>
                <a:spLocks noChangeArrowheads="1"/>
              </p:cNvSpPr>
              <p:nvPr/>
            </p:nvSpPr>
            <p:spPr bwMode="auto">
              <a:xfrm>
                <a:off x="596900" y="1000471"/>
                <a:ext cx="8045450" cy="3294300"/>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zh-CN" sz="1800" dirty="0" smtClean="0">
                    <a:solidFill>
                      <a:srgbClr val="000000"/>
                    </a:solidFill>
                  </a:rPr>
                  <a:t>曼哈顿距离（</a:t>
                </a:r>
                <a:r>
                  <a:rPr lang="en-US" altLang="zh-CN" sz="1800" dirty="0">
                    <a:solidFill>
                      <a:srgbClr val="000000"/>
                    </a:solidFill>
                  </a:rPr>
                  <a:t>Manhattan Distance</a:t>
                </a:r>
                <a:r>
                  <a:rPr lang="zh-CN" altLang="zh-CN" sz="1800" dirty="0">
                    <a:solidFill>
                      <a:srgbClr val="000000"/>
                    </a:solidFill>
                  </a:rPr>
                  <a:t>）也称城市街区距离，欧式距离表明了空间中两点间的直线距离，但是在城市中，两个地点之间的实际距离是要沿着道路行驶的距离，而不能计算直接穿过大楼的直线距离，曼哈顿距离就用于度量这样的实际行驶</a:t>
                </a:r>
                <a:r>
                  <a:rPr lang="zh-CN" altLang="zh-CN" sz="1800" dirty="0" smtClean="0">
                    <a:solidFill>
                      <a:srgbClr val="000000"/>
                    </a:solidFill>
                  </a:rPr>
                  <a:t>距离</a:t>
                </a:r>
                <a:endParaRPr lang="zh-CN" altLang="zh-CN" sz="1800" dirty="0">
                  <a:solidFill>
                    <a:srgbClr val="000000"/>
                  </a:solidFill>
                </a:endParaRPr>
              </a:p>
              <a:p>
                <a:pPr lvl="1"/>
                <a14:m>
                  <m:oMath xmlns:m="http://schemas.openxmlformats.org/officeDocument/2006/math">
                    <m:sSub>
                      <m:sSubPr>
                        <m:ctrlPr>
                          <a:rPr lang="zh-CN" altLang="zh-CN" sz="1400" i="1">
                            <a:solidFill>
                              <a:srgbClr val="000000"/>
                            </a:solidFill>
                            <a:latin typeface="Cambria Math"/>
                          </a:rPr>
                        </m:ctrlPr>
                      </m:sSubPr>
                      <m:e>
                        <m:r>
                          <a:rPr lang="en-US" altLang="zh-CN" sz="1400">
                            <a:solidFill>
                              <a:srgbClr val="000000"/>
                            </a:solidFill>
                            <a:latin typeface="Cambria Math" panose="02040503050406030204" pitchFamily="18" charset="0"/>
                          </a:rPr>
                          <m:t>𝑑𝑖𝑠𝑡</m:t>
                        </m:r>
                      </m:e>
                      <m:sub>
                        <m:r>
                          <a:rPr lang="en-US" altLang="zh-CN" sz="1400">
                            <a:solidFill>
                              <a:srgbClr val="000000"/>
                            </a:solidFill>
                            <a:latin typeface="Cambria Math" panose="02040503050406030204" pitchFamily="18" charset="0"/>
                          </a:rPr>
                          <m:t>𝑚𝑎𝑛𝑑</m:t>
                        </m:r>
                      </m:sub>
                    </m:sSub>
                    <m:r>
                      <a:rPr lang="en-US" altLang="zh-CN" sz="1400">
                        <a:solidFill>
                          <a:srgbClr val="000000"/>
                        </a:solidFill>
                        <a:latin typeface="Cambria Math" panose="02040503050406030204" pitchFamily="18" charset="0"/>
                      </a:rPr>
                      <m:t>=</m:t>
                    </m:r>
                    <m:nary>
                      <m:naryPr>
                        <m:chr m:val="∑"/>
                        <m:limLoc m:val="undOvr"/>
                        <m:ctrlPr>
                          <a:rPr lang="zh-CN" altLang="zh-CN" sz="1400" i="1">
                            <a:solidFill>
                              <a:srgbClr val="000000"/>
                            </a:solidFill>
                            <a:latin typeface="Cambria Math"/>
                          </a:rPr>
                        </m:ctrlPr>
                      </m:naryPr>
                      <m:sub>
                        <m:r>
                          <a:rPr lang="en-US" altLang="zh-CN" sz="1400">
                            <a:solidFill>
                              <a:srgbClr val="000000"/>
                            </a:solidFill>
                            <a:latin typeface="Cambria Math" panose="02040503050406030204" pitchFamily="18" charset="0"/>
                          </a:rPr>
                          <m:t>𝑘</m:t>
                        </m:r>
                        <m:r>
                          <a:rPr lang="en-US" altLang="zh-CN" sz="1400">
                            <a:solidFill>
                              <a:srgbClr val="000000"/>
                            </a:solidFill>
                            <a:latin typeface="Cambria Math" panose="02040503050406030204" pitchFamily="18" charset="0"/>
                          </a:rPr>
                          <m:t>=1</m:t>
                        </m:r>
                      </m:sub>
                      <m:sup>
                        <m:r>
                          <a:rPr lang="en-US" altLang="zh-CN" sz="1400">
                            <a:solidFill>
                              <a:srgbClr val="000000"/>
                            </a:solidFill>
                            <a:latin typeface="Cambria Math" panose="02040503050406030204" pitchFamily="18" charset="0"/>
                          </a:rPr>
                          <m:t>𝑚</m:t>
                        </m:r>
                      </m:sup>
                      <m:e>
                        <m:d>
                          <m:dPr>
                            <m:begChr m:val="|"/>
                            <m:endChr m:val="|"/>
                            <m:ctrlPr>
                              <a:rPr lang="zh-CN" altLang="zh-CN" sz="1400" i="1">
                                <a:solidFill>
                                  <a:srgbClr val="000000"/>
                                </a:solidFill>
                                <a:latin typeface="Cambria Math"/>
                              </a:rPr>
                            </m:ctrlPr>
                          </m:dPr>
                          <m:e>
                            <m:sSub>
                              <m:sSubPr>
                                <m:ctrlPr>
                                  <a:rPr lang="zh-CN" altLang="zh-CN" sz="1400" i="1">
                                    <a:solidFill>
                                      <a:srgbClr val="000000"/>
                                    </a:solidFill>
                                    <a:latin typeface="Cambria Math"/>
                                  </a:rPr>
                                </m:ctrlPr>
                              </m:sSubPr>
                              <m:e>
                                <m:r>
                                  <a:rPr lang="en-US" altLang="zh-CN" sz="1400">
                                    <a:solidFill>
                                      <a:srgbClr val="000000"/>
                                    </a:solidFill>
                                    <a:latin typeface="Cambria Math" panose="02040503050406030204" pitchFamily="18" charset="0"/>
                                  </a:rPr>
                                  <m:t>𝑥</m:t>
                                </m:r>
                              </m:e>
                              <m:sub>
                                <m:r>
                                  <a:rPr lang="en-US" altLang="zh-CN" sz="1400">
                                    <a:solidFill>
                                      <a:srgbClr val="000000"/>
                                    </a:solidFill>
                                    <a:latin typeface="Cambria Math" panose="02040503050406030204" pitchFamily="18" charset="0"/>
                                  </a:rPr>
                                  <m:t>𝑖𝑘</m:t>
                                </m:r>
                              </m:sub>
                            </m:sSub>
                            <m:r>
                              <a:rPr lang="en-US" altLang="zh-CN" sz="1400">
                                <a:solidFill>
                                  <a:srgbClr val="000000"/>
                                </a:solidFill>
                                <a:latin typeface="Cambria Math" panose="02040503050406030204" pitchFamily="18" charset="0"/>
                              </a:rPr>
                              <m:t>−</m:t>
                            </m:r>
                            <m:sSub>
                              <m:sSubPr>
                                <m:ctrlPr>
                                  <a:rPr lang="zh-CN" altLang="zh-CN" sz="1400" i="1">
                                    <a:solidFill>
                                      <a:srgbClr val="000000"/>
                                    </a:solidFill>
                                    <a:latin typeface="Cambria Math"/>
                                  </a:rPr>
                                </m:ctrlPr>
                              </m:sSubPr>
                              <m:e>
                                <m:r>
                                  <a:rPr lang="en-US" altLang="zh-CN" sz="1400">
                                    <a:solidFill>
                                      <a:srgbClr val="000000"/>
                                    </a:solidFill>
                                    <a:latin typeface="Cambria Math" panose="02040503050406030204" pitchFamily="18" charset="0"/>
                                  </a:rPr>
                                  <m:t>𝑥</m:t>
                                </m:r>
                              </m:e>
                              <m:sub>
                                <m:r>
                                  <a:rPr lang="en-US" altLang="zh-CN" sz="1400">
                                    <a:solidFill>
                                      <a:srgbClr val="000000"/>
                                    </a:solidFill>
                                    <a:latin typeface="Cambria Math" panose="02040503050406030204" pitchFamily="18" charset="0"/>
                                  </a:rPr>
                                  <m:t>𝑗𝑘</m:t>
                                </m:r>
                              </m:sub>
                            </m:sSub>
                          </m:e>
                        </m:d>
                      </m:e>
                    </m:nary>
                  </m:oMath>
                </a14:m>
                <a:endParaRPr lang="en-US" altLang="zh-CN" sz="1400" dirty="0" smtClean="0">
                  <a:solidFill>
                    <a:srgbClr val="000000"/>
                  </a:solidFill>
                </a:endParaRPr>
              </a:p>
              <a:p>
                <a:r>
                  <a:rPr lang="zh-CN" altLang="zh-CN" sz="1800" dirty="0">
                    <a:solidFill>
                      <a:srgbClr val="000000"/>
                    </a:solidFill>
                  </a:rPr>
                  <a:t>切比雪夫距离（</a:t>
                </a:r>
                <a:r>
                  <a:rPr lang="en-US" altLang="zh-CN" sz="1800" dirty="0" err="1">
                    <a:solidFill>
                      <a:srgbClr val="000000"/>
                    </a:solidFill>
                  </a:rPr>
                  <a:t>Chebyshev</a:t>
                </a:r>
                <a:r>
                  <a:rPr lang="en-US" altLang="zh-CN" sz="1800" dirty="0">
                    <a:solidFill>
                      <a:srgbClr val="000000"/>
                    </a:solidFill>
                  </a:rPr>
                  <a:t> Distance</a:t>
                </a:r>
                <a:r>
                  <a:rPr lang="zh-CN" altLang="zh-CN" sz="1800" dirty="0">
                    <a:solidFill>
                      <a:srgbClr val="000000"/>
                    </a:solidFill>
                  </a:rPr>
                  <a:t>）是向量空间中的一种度量，将空间坐标中两个点的距离定义为其各坐标数值差绝对值的最大值。切比雪夫距离在国际象棋棋盘中，表示国王从一个格子移动到此外一个格子所走的步数</a:t>
                </a:r>
              </a:p>
              <a:p>
                <a:pPr lvl="1"/>
                <a14:m>
                  <m:oMath xmlns:m="http://schemas.openxmlformats.org/officeDocument/2006/math">
                    <m:sSub>
                      <m:sSubPr>
                        <m:ctrlPr>
                          <a:rPr lang="zh-CN" altLang="zh-CN" sz="1400" i="1">
                            <a:solidFill>
                              <a:srgbClr val="000000"/>
                            </a:solidFill>
                            <a:latin typeface="Cambria Math"/>
                          </a:rPr>
                        </m:ctrlPr>
                      </m:sSubPr>
                      <m:e>
                        <m:r>
                          <a:rPr lang="en-US" altLang="zh-CN" sz="1400">
                            <a:solidFill>
                              <a:srgbClr val="000000"/>
                            </a:solidFill>
                            <a:latin typeface="Cambria Math" panose="02040503050406030204" pitchFamily="18" charset="0"/>
                          </a:rPr>
                          <m:t>𝑑𝑖𝑠𝑡</m:t>
                        </m:r>
                      </m:e>
                      <m:sub>
                        <m:r>
                          <a:rPr lang="en-US" altLang="zh-CN" sz="1400">
                            <a:solidFill>
                              <a:srgbClr val="000000"/>
                            </a:solidFill>
                            <a:latin typeface="Cambria Math" panose="02040503050406030204" pitchFamily="18" charset="0"/>
                          </a:rPr>
                          <m:t>𝑐𝑑</m:t>
                        </m:r>
                      </m:sub>
                    </m:sSub>
                    <m:r>
                      <a:rPr lang="en-US" altLang="zh-CN" sz="1400">
                        <a:solidFill>
                          <a:srgbClr val="000000"/>
                        </a:solidFill>
                        <a:latin typeface="Cambria Math" panose="02040503050406030204" pitchFamily="18" charset="0"/>
                      </a:rPr>
                      <m:t>=</m:t>
                    </m:r>
                    <m:func>
                      <m:funcPr>
                        <m:ctrlPr>
                          <a:rPr lang="zh-CN" altLang="zh-CN" sz="1400" i="1">
                            <a:solidFill>
                              <a:srgbClr val="000000"/>
                            </a:solidFill>
                            <a:latin typeface="Cambria Math"/>
                          </a:rPr>
                        </m:ctrlPr>
                      </m:funcPr>
                      <m:fName>
                        <m:limLow>
                          <m:limLowPr>
                            <m:ctrlPr>
                              <a:rPr lang="zh-CN" altLang="zh-CN" sz="1400" i="1">
                                <a:solidFill>
                                  <a:srgbClr val="000000"/>
                                </a:solidFill>
                                <a:latin typeface="Cambria Math"/>
                              </a:rPr>
                            </m:ctrlPr>
                          </m:limLowPr>
                          <m:e>
                            <m:r>
                              <m:rPr>
                                <m:sty m:val="p"/>
                              </m:rPr>
                              <a:rPr lang="en-US" altLang="zh-CN" sz="1400">
                                <a:solidFill>
                                  <a:srgbClr val="000000"/>
                                </a:solidFill>
                                <a:latin typeface="Cambria Math" panose="02040503050406030204" pitchFamily="18" charset="0"/>
                              </a:rPr>
                              <m:t>lim</m:t>
                            </m:r>
                          </m:e>
                          <m:lim>
                            <m:r>
                              <a:rPr lang="en-US" altLang="zh-CN" sz="1400">
                                <a:solidFill>
                                  <a:srgbClr val="000000"/>
                                </a:solidFill>
                                <a:latin typeface="Cambria Math" panose="02040503050406030204" pitchFamily="18" charset="0"/>
                              </a:rPr>
                              <m:t>𝑡</m:t>
                            </m:r>
                            <m:r>
                              <a:rPr lang="en-US" altLang="zh-CN" sz="1400">
                                <a:solidFill>
                                  <a:srgbClr val="000000"/>
                                </a:solidFill>
                                <a:latin typeface="Cambria Math" panose="02040503050406030204" pitchFamily="18" charset="0"/>
                              </a:rPr>
                              <m:t>→∞</m:t>
                            </m:r>
                          </m:lim>
                        </m:limLow>
                      </m:fName>
                      <m:e>
                        <m:sSup>
                          <m:sSupPr>
                            <m:ctrlPr>
                              <a:rPr lang="zh-CN" altLang="zh-CN" sz="1400" i="1">
                                <a:solidFill>
                                  <a:srgbClr val="000000"/>
                                </a:solidFill>
                                <a:latin typeface="Cambria Math"/>
                              </a:rPr>
                            </m:ctrlPr>
                          </m:sSupPr>
                          <m:e>
                            <m:d>
                              <m:dPr>
                                <m:ctrlPr>
                                  <a:rPr lang="zh-CN" altLang="zh-CN" sz="1400" i="1">
                                    <a:solidFill>
                                      <a:srgbClr val="000000"/>
                                    </a:solidFill>
                                    <a:latin typeface="Cambria Math"/>
                                  </a:rPr>
                                </m:ctrlPr>
                              </m:dPr>
                              <m:e>
                                <m:nary>
                                  <m:naryPr>
                                    <m:chr m:val="∑"/>
                                    <m:limLoc m:val="undOvr"/>
                                    <m:ctrlPr>
                                      <a:rPr lang="zh-CN" altLang="zh-CN" sz="1400" i="1">
                                        <a:solidFill>
                                          <a:srgbClr val="000000"/>
                                        </a:solidFill>
                                        <a:latin typeface="Cambria Math"/>
                                      </a:rPr>
                                    </m:ctrlPr>
                                  </m:naryPr>
                                  <m:sub>
                                    <m:r>
                                      <a:rPr lang="en-US" altLang="zh-CN" sz="1400">
                                        <a:solidFill>
                                          <a:srgbClr val="000000"/>
                                        </a:solidFill>
                                        <a:latin typeface="Cambria Math" panose="02040503050406030204" pitchFamily="18" charset="0"/>
                                      </a:rPr>
                                      <m:t>𝑘</m:t>
                                    </m:r>
                                    <m:r>
                                      <a:rPr lang="en-US" altLang="zh-CN" sz="1400">
                                        <a:solidFill>
                                          <a:srgbClr val="000000"/>
                                        </a:solidFill>
                                        <a:latin typeface="Cambria Math" panose="02040503050406030204" pitchFamily="18" charset="0"/>
                                      </a:rPr>
                                      <m:t>=1</m:t>
                                    </m:r>
                                  </m:sub>
                                  <m:sup>
                                    <m:r>
                                      <a:rPr lang="en-US" altLang="zh-CN" sz="1400">
                                        <a:solidFill>
                                          <a:srgbClr val="000000"/>
                                        </a:solidFill>
                                        <a:latin typeface="Cambria Math" panose="02040503050406030204" pitchFamily="18" charset="0"/>
                                      </a:rPr>
                                      <m:t>𝑚</m:t>
                                    </m:r>
                                  </m:sup>
                                  <m:e>
                                    <m:sSup>
                                      <m:sSupPr>
                                        <m:ctrlPr>
                                          <a:rPr lang="zh-CN" altLang="zh-CN" sz="1400" i="1">
                                            <a:solidFill>
                                              <a:srgbClr val="000000"/>
                                            </a:solidFill>
                                            <a:latin typeface="Cambria Math"/>
                                          </a:rPr>
                                        </m:ctrlPr>
                                      </m:sSupPr>
                                      <m:e>
                                        <m:d>
                                          <m:dPr>
                                            <m:begChr m:val="|"/>
                                            <m:endChr m:val="|"/>
                                            <m:ctrlPr>
                                              <a:rPr lang="zh-CN" altLang="zh-CN" sz="1400" i="1">
                                                <a:solidFill>
                                                  <a:srgbClr val="000000"/>
                                                </a:solidFill>
                                                <a:latin typeface="Cambria Math"/>
                                              </a:rPr>
                                            </m:ctrlPr>
                                          </m:dPr>
                                          <m:e>
                                            <m:sSub>
                                              <m:sSubPr>
                                                <m:ctrlPr>
                                                  <a:rPr lang="zh-CN" altLang="zh-CN" sz="1400" i="1">
                                                    <a:solidFill>
                                                      <a:srgbClr val="000000"/>
                                                    </a:solidFill>
                                                    <a:latin typeface="Cambria Math"/>
                                                  </a:rPr>
                                                </m:ctrlPr>
                                              </m:sSubPr>
                                              <m:e>
                                                <m:r>
                                                  <a:rPr lang="en-US" altLang="zh-CN" sz="1400">
                                                    <a:solidFill>
                                                      <a:srgbClr val="000000"/>
                                                    </a:solidFill>
                                                    <a:latin typeface="Cambria Math" panose="02040503050406030204" pitchFamily="18" charset="0"/>
                                                  </a:rPr>
                                                  <m:t>𝑥</m:t>
                                                </m:r>
                                              </m:e>
                                              <m:sub>
                                                <m:r>
                                                  <a:rPr lang="en-US" altLang="zh-CN" sz="1400">
                                                    <a:solidFill>
                                                      <a:srgbClr val="000000"/>
                                                    </a:solidFill>
                                                    <a:latin typeface="Cambria Math" panose="02040503050406030204" pitchFamily="18" charset="0"/>
                                                  </a:rPr>
                                                  <m:t>𝑖𝑘</m:t>
                                                </m:r>
                                              </m:sub>
                                            </m:sSub>
                                            <m:r>
                                              <a:rPr lang="en-US" altLang="zh-CN" sz="1400">
                                                <a:solidFill>
                                                  <a:srgbClr val="000000"/>
                                                </a:solidFill>
                                                <a:latin typeface="Cambria Math" panose="02040503050406030204" pitchFamily="18" charset="0"/>
                                              </a:rPr>
                                              <m:t>−</m:t>
                                            </m:r>
                                            <m:sSub>
                                              <m:sSubPr>
                                                <m:ctrlPr>
                                                  <a:rPr lang="zh-CN" altLang="zh-CN" sz="1400" i="1">
                                                    <a:solidFill>
                                                      <a:srgbClr val="000000"/>
                                                    </a:solidFill>
                                                    <a:latin typeface="Cambria Math"/>
                                                  </a:rPr>
                                                </m:ctrlPr>
                                              </m:sSubPr>
                                              <m:e>
                                                <m:r>
                                                  <a:rPr lang="en-US" altLang="zh-CN" sz="1400">
                                                    <a:solidFill>
                                                      <a:srgbClr val="000000"/>
                                                    </a:solidFill>
                                                    <a:latin typeface="Cambria Math" panose="02040503050406030204" pitchFamily="18" charset="0"/>
                                                  </a:rPr>
                                                  <m:t>𝑥</m:t>
                                                </m:r>
                                              </m:e>
                                              <m:sub>
                                                <m:r>
                                                  <a:rPr lang="en-US" altLang="zh-CN" sz="1400">
                                                    <a:solidFill>
                                                      <a:srgbClr val="000000"/>
                                                    </a:solidFill>
                                                    <a:latin typeface="Cambria Math" panose="02040503050406030204" pitchFamily="18" charset="0"/>
                                                  </a:rPr>
                                                  <m:t>𝑗𝑘</m:t>
                                                </m:r>
                                              </m:sub>
                                            </m:sSub>
                                          </m:e>
                                        </m:d>
                                      </m:e>
                                      <m:sup>
                                        <m:r>
                                          <a:rPr lang="en-US" altLang="zh-CN" sz="1400">
                                            <a:solidFill>
                                              <a:srgbClr val="000000"/>
                                            </a:solidFill>
                                            <a:latin typeface="Cambria Math" panose="02040503050406030204" pitchFamily="18" charset="0"/>
                                          </a:rPr>
                                          <m:t>𝑡</m:t>
                                        </m:r>
                                      </m:sup>
                                    </m:sSup>
                                  </m:e>
                                </m:nary>
                              </m:e>
                            </m:d>
                          </m:e>
                          <m:sup>
                            <m:f>
                              <m:fPr>
                                <m:ctrlPr>
                                  <a:rPr lang="zh-CN" altLang="zh-CN" sz="1400" i="1">
                                    <a:solidFill>
                                      <a:srgbClr val="000000"/>
                                    </a:solidFill>
                                    <a:latin typeface="Cambria Math"/>
                                  </a:rPr>
                                </m:ctrlPr>
                              </m:fPr>
                              <m:num>
                                <m:r>
                                  <a:rPr lang="en-US" altLang="zh-CN" sz="1400">
                                    <a:solidFill>
                                      <a:srgbClr val="000000"/>
                                    </a:solidFill>
                                    <a:latin typeface="Cambria Math" panose="02040503050406030204" pitchFamily="18" charset="0"/>
                                  </a:rPr>
                                  <m:t>1</m:t>
                                </m:r>
                              </m:num>
                              <m:den>
                                <m:r>
                                  <a:rPr lang="en-US" altLang="zh-CN" sz="1400">
                                    <a:solidFill>
                                      <a:srgbClr val="000000"/>
                                    </a:solidFill>
                                    <a:latin typeface="Cambria Math" panose="02040503050406030204" pitchFamily="18" charset="0"/>
                                  </a:rPr>
                                  <m:t>𝑡</m:t>
                                </m:r>
                              </m:den>
                            </m:f>
                          </m:sup>
                        </m:sSup>
                      </m:e>
                    </m:func>
                  </m:oMath>
                </a14:m>
                <a:endParaRPr lang="zh-CN" altLang="zh-CN" sz="1400" dirty="0">
                  <a:solidFill>
                    <a:srgbClr val="000000"/>
                  </a:solidFill>
                </a:endParaRPr>
              </a:p>
              <a:p>
                <a:endParaRPr lang="zh-CN" altLang="zh-CN" sz="1800" dirty="0">
                  <a:solidFill>
                    <a:srgbClr val="000000"/>
                  </a:solidFill>
                </a:endParaRPr>
              </a:p>
            </p:txBody>
          </p:sp>
        </mc:Choice>
        <mc:Fallback xmlns="">
          <p:sp>
            <p:nvSpPr>
              <p:cNvPr id="12" name="矩形 3"/>
              <p:cNvSpPr>
                <a:spLocks noRot="1" noChangeAspect="1" noMove="1" noResize="1" noEditPoints="1" noAdjustHandles="1" noChangeArrowheads="1" noChangeShapeType="1" noTextEdit="1"/>
              </p:cNvSpPr>
              <p:nvPr/>
            </p:nvSpPr>
            <p:spPr bwMode="auto">
              <a:xfrm>
                <a:off x="596900" y="1000471"/>
                <a:ext cx="8045450" cy="3294300"/>
              </a:xfrm>
              <a:prstGeom prst="rect">
                <a:avLst/>
              </a:prstGeom>
              <a:blipFill rotWithShape="1">
                <a:blip r:embed="rId2"/>
                <a:stretch>
                  <a:fillRect l="-530" t="-1479"/>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endParaRPr lang="zh-CN" altLang="en-US">
                  <a:noFill/>
                </a:endParaRPr>
              </a:p>
            </p:txBody>
          </p:sp>
        </mc:Fallback>
      </mc:AlternateContent>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899" y="430213"/>
            <a:ext cx="2523987"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CN" altLang="en-US" dirty="0" smtClean="0"/>
              <a:t>内部指标</a:t>
            </a:r>
            <a:endParaRPr kumimoji="0" lang="zh-CN" altLang="en-US"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12" name="矩形 3"/>
              <p:cNvSpPr>
                <a:spLocks noChangeArrowheads="1"/>
              </p:cNvSpPr>
              <p:nvPr/>
            </p:nvSpPr>
            <p:spPr bwMode="auto">
              <a:xfrm>
                <a:off x="596900" y="1000471"/>
                <a:ext cx="8045450" cy="2486130"/>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zh-CN" sz="1800" dirty="0">
                    <a:solidFill>
                      <a:srgbClr val="000000"/>
                    </a:solidFill>
                  </a:rPr>
                  <a:t>明可夫斯基距离（</a:t>
                </a:r>
                <a:r>
                  <a:rPr lang="en-US" altLang="zh-CN" sz="1800" dirty="0" err="1">
                    <a:solidFill>
                      <a:srgbClr val="000000"/>
                    </a:solidFill>
                  </a:rPr>
                  <a:t>Minkowski</a:t>
                </a:r>
                <a:r>
                  <a:rPr lang="en-US" altLang="zh-CN" sz="1800" dirty="0">
                    <a:solidFill>
                      <a:srgbClr val="000000"/>
                    </a:solidFill>
                  </a:rPr>
                  <a:t> Distance</a:t>
                </a:r>
                <a:r>
                  <a:rPr lang="zh-CN" altLang="zh-CN" sz="1800" dirty="0">
                    <a:solidFill>
                      <a:srgbClr val="000000"/>
                    </a:solidFill>
                  </a:rPr>
                  <a:t>）是欧式空间的一种测度，是一组距离的定义，被看作是欧式距离和曼哈顿距离的一种</a:t>
                </a:r>
                <a:r>
                  <a:rPr lang="zh-CN" altLang="zh-CN" sz="1800" dirty="0" smtClean="0">
                    <a:solidFill>
                      <a:srgbClr val="000000"/>
                    </a:solidFill>
                  </a:rPr>
                  <a:t>推广</a:t>
                </a:r>
                <a:endParaRPr lang="zh-CN" altLang="zh-CN" sz="1800" dirty="0">
                  <a:solidFill>
                    <a:srgbClr val="000000"/>
                  </a:solidFill>
                </a:endParaRPr>
              </a:p>
              <a:p>
                <a14:m>
                  <m:oMath xmlns:m="http://schemas.openxmlformats.org/officeDocument/2006/math">
                    <m:sSub>
                      <m:sSubPr>
                        <m:ctrlPr>
                          <a:rPr lang="zh-CN" altLang="zh-CN" sz="1800" i="1">
                            <a:solidFill>
                              <a:srgbClr val="000000"/>
                            </a:solidFill>
                            <a:latin typeface="Cambria Math"/>
                          </a:rPr>
                        </m:ctrlPr>
                      </m:sSubPr>
                      <m:e>
                        <m:r>
                          <a:rPr lang="en-US" altLang="zh-CN" sz="1800">
                            <a:solidFill>
                              <a:srgbClr val="000000"/>
                            </a:solidFill>
                            <a:latin typeface="Cambria Math" panose="02040503050406030204" pitchFamily="18" charset="0"/>
                          </a:rPr>
                          <m:t>𝑑𝑖𝑠𝑡</m:t>
                        </m:r>
                      </m:e>
                      <m:sub>
                        <m:r>
                          <a:rPr lang="en-US" altLang="zh-CN" sz="1800">
                            <a:solidFill>
                              <a:srgbClr val="000000"/>
                            </a:solidFill>
                            <a:latin typeface="Cambria Math" panose="02040503050406030204" pitchFamily="18" charset="0"/>
                          </a:rPr>
                          <m:t>𝑚𝑖𝑛𝑑</m:t>
                        </m:r>
                      </m:sub>
                    </m:sSub>
                    <m:r>
                      <a:rPr lang="en-US" altLang="zh-CN" sz="1800">
                        <a:solidFill>
                          <a:srgbClr val="000000"/>
                        </a:solidFill>
                        <a:latin typeface="Cambria Math" panose="02040503050406030204" pitchFamily="18" charset="0"/>
                      </a:rPr>
                      <m:t>=</m:t>
                    </m:r>
                    <m:rad>
                      <m:radPr>
                        <m:ctrlPr>
                          <a:rPr lang="zh-CN" altLang="zh-CN" sz="1800" i="1">
                            <a:solidFill>
                              <a:srgbClr val="000000"/>
                            </a:solidFill>
                            <a:latin typeface="Cambria Math"/>
                          </a:rPr>
                        </m:ctrlPr>
                      </m:radPr>
                      <m:deg>
                        <m:r>
                          <a:rPr lang="en-US" altLang="zh-CN" sz="1800">
                            <a:solidFill>
                              <a:srgbClr val="000000"/>
                            </a:solidFill>
                            <a:latin typeface="Cambria Math" panose="02040503050406030204" pitchFamily="18" charset="0"/>
                          </a:rPr>
                          <m:t>𝑝</m:t>
                        </m:r>
                      </m:deg>
                      <m:e>
                        <m:nary>
                          <m:naryPr>
                            <m:chr m:val="∑"/>
                            <m:limLoc m:val="undOvr"/>
                            <m:ctrlPr>
                              <a:rPr lang="zh-CN" altLang="zh-CN" sz="1800" i="1">
                                <a:solidFill>
                                  <a:srgbClr val="000000"/>
                                </a:solidFill>
                                <a:latin typeface="Cambria Math"/>
                              </a:rPr>
                            </m:ctrlPr>
                          </m:naryPr>
                          <m:sub>
                            <m:r>
                              <a:rPr lang="en-US" altLang="zh-CN" sz="1800">
                                <a:solidFill>
                                  <a:srgbClr val="000000"/>
                                </a:solidFill>
                                <a:latin typeface="Cambria Math" panose="02040503050406030204" pitchFamily="18" charset="0"/>
                              </a:rPr>
                              <m:t>𝑘</m:t>
                            </m:r>
                            <m:r>
                              <a:rPr lang="en-US" altLang="zh-CN" sz="1800">
                                <a:solidFill>
                                  <a:srgbClr val="000000"/>
                                </a:solidFill>
                                <a:latin typeface="Cambria Math" panose="02040503050406030204" pitchFamily="18" charset="0"/>
                              </a:rPr>
                              <m:t>=1</m:t>
                            </m:r>
                          </m:sub>
                          <m:sup>
                            <m:r>
                              <a:rPr lang="en-US" altLang="zh-CN" sz="1800">
                                <a:solidFill>
                                  <a:srgbClr val="000000"/>
                                </a:solidFill>
                                <a:latin typeface="Cambria Math" panose="02040503050406030204" pitchFamily="18" charset="0"/>
                              </a:rPr>
                              <m:t>𝑚</m:t>
                            </m:r>
                          </m:sup>
                          <m:e>
                            <m:sSup>
                              <m:sSupPr>
                                <m:ctrlPr>
                                  <a:rPr lang="zh-CN" altLang="zh-CN" sz="1800" i="1">
                                    <a:solidFill>
                                      <a:srgbClr val="000000"/>
                                    </a:solidFill>
                                    <a:latin typeface="Cambria Math"/>
                                  </a:rPr>
                                </m:ctrlPr>
                              </m:sSupPr>
                              <m:e>
                                <m:d>
                                  <m:dPr>
                                    <m:begChr m:val="|"/>
                                    <m:endChr m:val="|"/>
                                    <m:ctrlPr>
                                      <a:rPr lang="zh-CN" altLang="zh-CN" sz="1800" i="1">
                                        <a:solidFill>
                                          <a:srgbClr val="000000"/>
                                        </a:solidFill>
                                        <a:latin typeface="Cambria Math"/>
                                      </a:rPr>
                                    </m:ctrlPr>
                                  </m:dPr>
                                  <m:e>
                                    <m:sSub>
                                      <m:sSubPr>
                                        <m:ctrlPr>
                                          <a:rPr lang="zh-CN" altLang="zh-CN" sz="1800" i="1">
                                            <a:solidFill>
                                              <a:srgbClr val="000000"/>
                                            </a:solidFill>
                                            <a:latin typeface="Cambria Math"/>
                                          </a:rPr>
                                        </m:ctrlPr>
                                      </m:sSubPr>
                                      <m:e>
                                        <m:r>
                                          <a:rPr lang="en-US" altLang="zh-CN" sz="1800">
                                            <a:solidFill>
                                              <a:srgbClr val="000000"/>
                                            </a:solidFill>
                                            <a:latin typeface="Cambria Math" panose="02040503050406030204" pitchFamily="18" charset="0"/>
                                          </a:rPr>
                                          <m:t>𝑥</m:t>
                                        </m:r>
                                      </m:e>
                                      <m:sub>
                                        <m:r>
                                          <a:rPr lang="en-US" altLang="zh-CN" sz="1800">
                                            <a:solidFill>
                                              <a:srgbClr val="000000"/>
                                            </a:solidFill>
                                            <a:latin typeface="Cambria Math" panose="02040503050406030204" pitchFamily="18" charset="0"/>
                                          </a:rPr>
                                          <m:t>𝑖𝑘</m:t>
                                        </m:r>
                                      </m:sub>
                                    </m:sSub>
                                    <m:r>
                                      <a:rPr lang="en-US" altLang="zh-CN" sz="1800">
                                        <a:solidFill>
                                          <a:srgbClr val="000000"/>
                                        </a:solidFill>
                                        <a:latin typeface="Cambria Math" panose="02040503050406030204" pitchFamily="18" charset="0"/>
                                      </a:rPr>
                                      <m:t>−</m:t>
                                    </m:r>
                                    <m:sSub>
                                      <m:sSubPr>
                                        <m:ctrlPr>
                                          <a:rPr lang="zh-CN" altLang="zh-CN" sz="1800" i="1">
                                            <a:solidFill>
                                              <a:srgbClr val="000000"/>
                                            </a:solidFill>
                                            <a:latin typeface="Cambria Math"/>
                                          </a:rPr>
                                        </m:ctrlPr>
                                      </m:sSubPr>
                                      <m:e>
                                        <m:r>
                                          <a:rPr lang="en-US" altLang="zh-CN" sz="1800">
                                            <a:solidFill>
                                              <a:srgbClr val="000000"/>
                                            </a:solidFill>
                                            <a:latin typeface="Cambria Math" panose="02040503050406030204" pitchFamily="18" charset="0"/>
                                          </a:rPr>
                                          <m:t>𝑥</m:t>
                                        </m:r>
                                      </m:e>
                                      <m:sub>
                                        <m:r>
                                          <a:rPr lang="en-US" altLang="zh-CN" sz="1800">
                                            <a:solidFill>
                                              <a:srgbClr val="000000"/>
                                            </a:solidFill>
                                            <a:latin typeface="Cambria Math" panose="02040503050406030204" pitchFamily="18" charset="0"/>
                                          </a:rPr>
                                          <m:t>𝑗𝑘</m:t>
                                        </m:r>
                                      </m:sub>
                                    </m:sSub>
                                  </m:e>
                                </m:d>
                              </m:e>
                              <m:sup>
                                <m:r>
                                  <a:rPr lang="en-US" altLang="zh-CN" sz="1800">
                                    <a:solidFill>
                                      <a:srgbClr val="000000"/>
                                    </a:solidFill>
                                    <a:latin typeface="Cambria Math" panose="02040503050406030204" pitchFamily="18" charset="0"/>
                                  </a:rPr>
                                  <m:t>𝑝</m:t>
                                </m:r>
                              </m:sup>
                            </m:sSup>
                          </m:e>
                        </m:nary>
                      </m:e>
                    </m:rad>
                  </m:oMath>
                </a14:m>
                <a:endParaRPr lang="zh-CN" altLang="zh-CN" sz="1800" dirty="0">
                  <a:solidFill>
                    <a:srgbClr val="000000"/>
                  </a:solidFill>
                </a:endParaRPr>
              </a:p>
              <a:p>
                <a:r>
                  <a:rPr lang="zh-CN" altLang="zh-CN" sz="1800" dirty="0" smtClean="0">
                    <a:solidFill>
                      <a:srgbClr val="000000"/>
                    </a:solidFill>
                  </a:rPr>
                  <a:t>其中</a:t>
                </a:r>
                <a14:m>
                  <m:oMath xmlns:m="http://schemas.openxmlformats.org/officeDocument/2006/math">
                    <m:r>
                      <a:rPr lang="en-US" altLang="zh-CN" sz="1800">
                        <a:solidFill>
                          <a:srgbClr val="000000"/>
                        </a:solidFill>
                        <a:latin typeface="Cambria Math" panose="02040503050406030204" pitchFamily="18" charset="0"/>
                      </a:rPr>
                      <m:t>𝑝</m:t>
                    </m:r>
                  </m:oMath>
                </a14:m>
                <a:r>
                  <a:rPr lang="zh-CN" altLang="zh-CN" sz="1800" dirty="0">
                    <a:solidFill>
                      <a:srgbClr val="000000"/>
                    </a:solidFill>
                  </a:rPr>
                  <a:t>是一个可变的参数，根据</a:t>
                </a:r>
                <a14:m>
                  <m:oMath xmlns:m="http://schemas.openxmlformats.org/officeDocument/2006/math">
                    <m:r>
                      <a:rPr lang="en-US" altLang="zh-CN" sz="1800">
                        <a:solidFill>
                          <a:srgbClr val="000000"/>
                        </a:solidFill>
                        <a:latin typeface="Cambria Math" panose="02040503050406030204" pitchFamily="18" charset="0"/>
                      </a:rPr>
                      <m:t>𝑝</m:t>
                    </m:r>
                  </m:oMath>
                </a14:m>
                <a:r>
                  <a:rPr lang="zh-CN" altLang="zh-CN" sz="1800" dirty="0">
                    <a:solidFill>
                      <a:srgbClr val="000000"/>
                    </a:solidFill>
                  </a:rPr>
                  <a:t>取值的不同，明可夫斯基距离可以表示一类距离。当</a:t>
                </a:r>
                <a14:m>
                  <m:oMath xmlns:m="http://schemas.openxmlformats.org/officeDocument/2006/math">
                    <m:r>
                      <a:rPr lang="en-US" altLang="zh-CN" sz="1800">
                        <a:solidFill>
                          <a:srgbClr val="000000"/>
                        </a:solidFill>
                        <a:latin typeface="Cambria Math" panose="02040503050406030204" pitchFamily="18" charset="0"/>
                      </a:rPr>
                      <m:t>𝑝</m:t>
                    </m:r>
                    <m:r>
                      <a:rPr lang="en-US" altLang="zh-CN" sz="1800">
                        <a:solidFill>
                          <a:srgbClr val="000000"/>
                        </a:solidFill>
                        <a:latin typeface="Cambria Math" panose="02040503050406030204" pitchFamily="18" charset="0"/>
                      </a:rPr>
                      <m:t>=1</m:t>
                    </m:r>
                  </m:oMath>
                </a14:m>
                <a:r>
                  <a:rPr lang="zh-CN" altLang="zh-CN" sz="1800" dirty="0">
                    <a:solidFill>
                      <a:srgbClr val="000000"/>
                    </a:solidFill>
                  </a:rPr>
                  <a:t>时，明可夫斯基距离就变成了曼哈顿距离；当</a:t>
                </a:r>
                <a14:m>
                  <m:oMath xmlns:m="http://schemas.openxmlformats.org/officeDocument/2006/math">
                    <m:r>
                      <a:rPr lang="en-US" altLang="zh-CN" sz="1800">
                        <a:solidFill>
                          <a:srgbClr val="000000"/>
                        </a:solidFill>
                        <a:latin typeface="Cambria Math" panose="02040503050406030204" pitchFamily="18" charset="0"/>
                      </a:rPr>
                      <m:t>𝑝</m:t>
                    </m:r>
                    <m:r>
                      <a:rPr lang="en-US" altLang="zh-CN" sz="1800">
                        <a:solidFill>
                          <a:srgbClr val="000000"/>
                        </a:solidFill>
                        <a:latin typeface="Cambria Math" panose="02040503050406030204" pitchFamily="18" charset="0"/>
                      </a:rPr>
                      <m:t>=2</m:t>
                    </m:r>
                  </m:oMath>
                </a14:m>
                <a:r>
                  <a:rPr lang="zh-CN" altLang="zh-CN" sz="1800" dirty="0">
                    <a:solidFill>
                      <a:srgbClr val="000000"/>
                    </a:solidFill>
                  </a:rPr>
                  <a:t>时，明可夫斯基距离就变成了欧式距离；当</a:t>
                </a:r>
                <a14:m>
                  <m:oMath xmlns:m="http://schemas.openxmlformats.org/officeDocument/2006/math">
                    <m:r>
                      <a:rPr lang="en-US" altLang="zh-CN" sz="1800">
                        <a:solidFill>
                          <a:srgbClr val="000000"/>
                        </a:solidFill>
                        <a:latin typeface="Cambria Math" panose="02040503050406030204" pitchFamily="18" charset="0"/>
                      </a:rPr>
                      <m:t>𝑝</m:t>
                    </m:r>
                    <m:r>
                      <a:rPr lang="en-US" altLang="zh-CN" sz="1800">
                        <a:solidFill>
                          <a:srgbClr val="000000"/>
                        </a:solidFill>
                        <a:latin typeface="Cambria Math" panose="02040503050406030204" pitchFamily="18" charset="0"/>
                      </a:rPr>
                      <m:t>→∞</m:t>
                    </m:r>
                  </m:oMath>
                </a14:m>
                <a:r>
                  <a:rPr lang="zh-CN" altLang="zh-CN" sz="1800" dirty="0">
                    <a:solidFill>
                      <a:srgbClr val="000000"/>
                    </a:solidFill>
                  </a:rPr>
                  <a:t>时，明可夫斯基距离就变成了切比雪夫</a:t>
                </a:r>
                <a:r>
                  <a:rPr lang="zh-CN" altLang="zh-CN" sz="1800" dirty="0" smtClean="0">
                    <a:solidFill>
                      <a:srgbClr val="000000"/>
                    </a:solidFill>
                  </a:rPr>
                  <a:t>距离</a:t>
                </a:r>
                <a:endParaRPr lang="zh-CN" altLang="zh-CN" sz="1800" dirty="0">
                  <a:solidFill>
                    <a:srgbClr val="000000"/>
                  </a:solidFill>
                </a:endParaRPr>
              </a:p>
            </p:txBody>
          </p:sp>
        </mc:Choice>
        <mc:Fallback xmlns="">
          <p:sp>
            <p:nvSpPr>
              <p:cNvPr id="12" name="矩形 3"/>
              <p:cNvSpPr>
                <a:spLocks noRot="1" noChangeAspect="1" noMove="1" noResize="1" noEditPoints="1" noAdjustHandles="1" noChangeArrowheads="1" noChangeShapeType="1" noTextEdit="1"/>
              </p:cNvSpPr>
              <p:nvPr/>
            </p:nvSpPr>
            <p:spPr bwMode="auto">
              <a:xfrm>
                <a:off x="596900" y="1000471"/>
                <a:ext cx="8045450" cy="2486130"/>
              </a:xfrm>
              <a:prstGeom prst="rect">
                <a:avLst/>
              </a:prstGeom>
              <a:blipFill rotWithShape="1">
                <a:blip r:embed="rId2"/>
                <a:stretch>
                  <a:fillRect l="-530" t="-1961" r="-606" b="-2206"/>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endParaRPr lang="zh-CN" altLang="en-US">
                  <a:noFill/>
                </a:endParaRPr>
              </a:p>
            </p:txBody>
          </p:sp>
        </mc:Fallback>
      </mc:AlternateContent>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899" y="430213"/>
            <a:ext cx="2523987"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CN" altLang="en-US" dirty="0" smtClean="0"/>
              <a:t>内部指标</a:t>
            </a:r>
            <a:endParaRPr kumimoji="0" lang="zh-CN" altLang="en-US"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12" name="矩形 3"/>
              <p:cNvSpPr>
                <a:spLocks noChangeArrowheads="1"/>
              </p:cNvSpPr>
              <p:nvPr/>
            </p:nvSpPr>
            <p:spPr bwMode="auto">
              <a:xfrm>
                <a:off x="596900" y="1000471"/>
                <a:ext cx="8045450" cy="2373342"/>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en-US" sz="1800" dirty="0">
                    <a:solidFill>
                      <a:srgbClr val="000000"/>
                    </a:solidFill>
                  </a:rPr>
                  <a:t>根据空间中点的距离度量，可以得出以下聚类性能度量内部指标</a:t>
                </a:r>
                <a:endParaRPr lang="en-US" altLang="zh-CN" sz="1800" dirty="0">
                  <a:solidFill>
                    <a:srgbClr val="000000"/>
                  </a:solidFill>
                </a:endParaRPr>
              </a:p>
              <a:p>
                <a:r>
                  <a:rPr lang="zh-CN" altLang="zh-CN" sz="1800" dirty="0">
                    <a:solidFill>
                      <a:srgbClr val="000000"/>
                    </a:solidFill>
                  </a:rPr>
                  <a:t>紧密度（</a:t>
                </a:r>
                <a:r>
                  <a:rPr lang="en-US" altLang="zh-CN" sz="1800" dirty="0">
                    <a:solidFill>
                      <a:srgbClr val="000000"/>
                    </a:solidFill>
                  </a:rPr>
                  <a:t>Compactness</a:t>
                </a:r>
                <a:r>
                  <a:rPr lang="zh-CN" altLang="zh-CN" sz="1800" dirty="0">
                    <a:solidFill>
                      <a:srgbClr val="000000"/>
                    </a:solidFill>
                  </a:rPr>
                  <a:t>）是每个簇中的样本点到聚类中心的平均距离。对于有</a:t>
                </a:r>
                <a14:m>
                  <m:oMath xmlns:m="http://schemas.openxmlformats.org/officeDocument/2006/math">
                    <m:r>
                      <a:rPr lang="en-US" altLang="zh-CN" sz="1800">
                        <a:solidFill>
                          <a:srgbClr val="000000"/>
                        </a:solidFill>
                        <a:latin typeface="Cambria Math" panose="02040503050406030204" pitchFamily="18" charset="0"/>
                      </a:rPr>
                      <m:t>𝑛</m:t>
                    </m:r>
                  </m:oMath>
                </a14:m>
                <a:r>
                  <a:rPr lang="zh-CN" altLang="zh-CN" sz="1800" dirty="0">
                    <a:solidFill>
                      <a:srgbClr val="000000"/>
                    </a:solidFill>
                  </a:rPr>
                  <a:t>个样本点的簇</a:t>
                </a:r>
                <a14:m>
                  <m:oMath xmlns:m="http://schemas.openxmlformats.org/officeDocument/2006/math">
                    <m:r>
                      <a:rPr lang="en-US" altLang="zh-CN" sz="1800">
                        <a:solidFill>
                          <a:srgbClr val="000000"/>
                        </a:solidFill>
                        <a:latin typeface="Cambria Math" panose="02040503050406030204" pitchFamily="18" charset="0"/>
                      </a:rPr>
                      <m:t>𝐶</m:t>
                    </m:r>
                  </m:oMath>
                </a14:m>
                <a:r>
                  <a:rPr lang="zh-CN" altLang="zh-CN" sz="1800" dirty="0">
                    <a:solidFill>
                      <a:srgbClr val="000000"/>
                    </a:solidFill>
                  </a:rPr>
                  <a:t>来说，该簇的紧密度为：</a:t>
                </a:r>
                <a14:m>
                  <m:oMath xmlns:m="http://schemas.openxmlformats.org/officeDocument/2006/math">
                    <m:sSub>
                      <m:sSubPr>
                        <m:ctrlPr>
                          <a:rPr lang="zh-CN" altLang="zh-CN" sz="1800" i="1">
                            <a:solidFill>
                              <a:srgbClr val="000000"/>
                            </a:solidFill>
                            <a:latin typeface="Cambria Math"/>
                          </a:rPr>
                        </m:ctrlPr>
                      </m:sSubPr>
                      <m:e>
                        <m:r>
                          <a:rPr lang="en-US" altLang="zh-CN" sz="1800">
                            <a:solidFill>
                              <a:srgbClr val="000000"/>
                            </a:solidFill>
                            <a:latin typeface="Cambria Math" panose="02040503050406030204" pitchFamily="18" charset="0"/>
                          </a:rPr>
                          <m:t>𝐶𝑃</m:t>
                        </m:r>
                      </m:e>
                      <m:sub>
                        <m:r>
                          <a:rPr lang="en-US" altLang="zh-CN" sz="1800">
                            <a:solidFill>
                              <a:srgbClr val="000000"/>
                            </a:solidFill>
                            <a:latin typeface="Cambria Math" panose="02040503050406030204" pitchFamily="18" charset="0"/>
                          </a:rPr>
                          <m:t>𝑐</m:t>
                        </m:r>
                      </m:sub>
                    </m:sSub>
                    <m:r>
                      <a:rPr lang="en-US" altLang="zh-CN" sz="1800">
                        <a:solidFill>
                          <a:srgbClr val="000000"/>
                        </a:solidFill>
                        <a:latin typeface="Cambria Math" panose="02040503050406030204" pitchFamily="18" charset="0"/>
                      </a:rPr>
                      <m:t>=</m:t>
                    </m:r>
                    <m:f>
                      <m:fPr>
                        <m:ctrlPr>
                          <a:rPr lang="zh-CN" altLang="zh-CN" sz="1800" i="1">
                            <a:solidFill>
                              <a:srgbClr val="000000"/>
                            </a:solidFill>
                            <a:latin typeface="Cambria Math"/>
                          </a:rPr>
                        </m:ctrlPr>
                      </m:fPr>
                      <m:num>
                        <m:r>
                          <a:rPr lang="en-US" altLang="zh-CN" sz="1800">
                            <a:solidFill>
                              <a:srgbClr val="000000"/>
                            </a:solidFill>
                            <a:latin typeface="Cambria Math" panose="02040503050406030204" pitchFamily="18" charset="0"/>
                          </a:rPr>
                          <m:t>1</m:t>
                        </m:r>
                      </m:num>
                      <m:den>
                        <m:r>
                          <a:rPr lang="en-US" altLang="zh-CN" sz="1800">
                            <a:solidFill>
                              <a:srgbClr val="000000"/>
                            </a:solidFill>
                            <a:latin typeface="Cambria Math" panose="02040503050406030204" pitchFamily="18" charset="0"/>
                          </a:rPr>
                          <m:t>𝑛</m:t>
                        </m:r>
                      </m:den>
                    </m:f>
                    <m:nary>
                      <m:naryPr>
                        <m:chr m:val="∑"/>
                        <m:limLoc m:val="undOvr"/>
                        <m:ctrlPr>
                          <a:rPr lang="zh-CN" altLang="zh-CN" sz="1800" i="1">
                            <a:solidFill>
                              <a:srgbClr val="000000"/>
                            </a:solidFill>
                            <a:latin typeface="Cambria Math"/>
                          </a:rPr>
                        </m:ctrlPr>
                      </m:naryPr>
                      <m:sub>
                        <m:r>
                          <a:rPr lang="en-US" altLang="zh-CN" sz="1800">
                            <a:solidFill>
                              <a:srgbClr val="000000"/>
                            </a:solidFill>
                            <a:latin typeface="Cambria Math" panose="02040503050406030204" pitchFamily="18" charset="0"/>
                          </a:rPr>
                          <m:t>𝑖</m:t>
                        </m:r>
                        <m:r>
                          <a:rPr lang="en-US" altLang="zh-CN" sz="1800">
                            <a:solidFill>
                              <a:srgbClr val="000000"/>
                            </a:solidFill>
                            <a:latin typeface="Cambria Math" panose="02040503050406030204" pitchFamily="18" charset="0"/>
                          </a:rPr>
                          <m:t>=1</m:t>
                        </m:r>
                      </m:sub>
                      <m:sup>
                        <m:r>
                          <a:rPr lang="en-US" altLang="zh-CN" sz="1800">
                            <a:solidFill>
                              <a:srgbClr val="000000"/>
                            </a:solidFill>
                            <a:latin typeface="Cambria Math" panose="02040503050406030204" pitchFamily="18" charset="0"/>
                          </a:rPr>
                          <m:t>𝑛</m:t>
                        </m:r>
                      </m:sup>
                      <m:e>
                        <m:d>
                          <m:dPr>
                            <m:begChr m:val="‖"/>
                            <m:endChr m:val="‖"/>
                            <m:ctrlPr>
                              <a:rPr lang="zh-CN" altLang="zh-CN" sz="1800" i="1">
                                <a:solidFill>
                                  <a:srgbClr val="000000"/>
                                </a:solidFill>
                                <a:latin typeface="Cambria Math"/>
                              </a:rPr>
                            </m:ctrlPr>
                          </m:dPr>
                          <m:e>
                            <m:sSub>
                              <m:sSubPr>
                                <m:ctrlPr>
                                  <a:rPr lang="zh-CN" altLang="zh-CN" sz="1800" i="1">
                                    <a:solidFill>
                                      <a:srgbClr val="000000"/>
                                    </a:solidFill>
                                    <a:latin typeface="Cambria Math"/>
                                  </a:rPr>
                                </m:ctrlPr>
                              </m:sSubPr>
                              <m:e>
                                <m:r>
                                  <a:rPr lang="en-US" altLang="zh-CN" sz="1800">
                                    <a:solidFill>
                                      <a:srgbClr val="000000"/>
                                    </a:solidFill>
                                    <a:latin typeface="Cambria Math" panose="02040503050406030204" pitchFamily="18" charset="0"/>
                                  </a:rPr>
                                  <m:t>𝑥</m:t>
                                </m:r>
                              </m:e>
                              <m:sub>
                                <m:r>
                                  <a:rPr lang="en-US" altLang="zh-CN" sz="1800">
                                    <a:solidFill>
                                      <a:srgbClr val="000000"/>
                                    </a:solidFill>
                                    <a:latin typeface="Cambria Math" panose="02040503050406030204" pitchFamily="18" charset="0"/>
                                  </a:rPr>
                                  <m:t>𝑖</m:t>
                                </m:r>
                              </m:sub>
                            </m:sSub>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𝐶</m:t>
                            </m:r>
                          </m:e>
                        </m:d>
                      </m:e>
                    </m:nary>
                  </m:oMath>
                </a14:m>
                <a:r>
                  <a:rPr lang="zh-CN" altLang="en-US" sz="1800" dirty="0" smtClean="0">
                    <a:solidFill>
                      <a:srgbClr val="000000"/>
                    </a:solidFill>
                  </a:rPr>
                  <a:t>，</a:t>
                </a:r>
                <a:r>
                  <a:rPr lang="zh-CN" altLang="zh-CN" sz="1800" dirty="0" smtClean="0">
                    <a:solidFill>
                      <a:srgbClr val="000000"/>
                    </a:solidFill>
                  </a:rPr>
                  <a:t>其中</a:t>
                </a:r>
                <a14:m>
                  <m:oMath xmlns:m="http://schemas.openxmlformats.org/officeDocument/2006/math">
                    <m:sSub>
                      <m:sSubPr>
                        <m:ctrlPr>
                          <a:rPr lang="zh-CN" altLang="zh-CN" sz="1800" i="1">
                            <a:solidFill>
                              <a:srgbClr val="000000"/>
                            </a:solidFill>
                            <a:latin typeface="Cambria Math"/>
                          </a:rPr>
                        </m:ctrlPr>
                      </m:sSubPr>
                      <m:e>
                        <m:r>
                          <a:rPr lang="en-US" altLang="zh-CN" sz="1800">
                            <a:solidFill>
                              <a:srgbClr val="000000"/>
                            </a:solidFill>
                            <a:latin typeface="Cambria Math" panose="02040503050406030204" pitchFamily="18" charset="0"/>
                          </a:rPr>
                          <m:t>𝑤</m:t>
                        </m:r>
                      </m:e>
                      <m:sub>
                        <m:r>
                          <a:rPr lang="en-US" altLang="zh-CN" sz="1800">
                            <a:solidFill>
                              <a:srgbClr val="000000"/>
                            </a:solidFill>
                            <a:latin typeface="Cambria Math" panose="02040503050406030204" pitchFamily="18" charset="0"/>
                          </a:rPr>
                          <m:t>𝑐</m:t>
                        </m:r>
                      </m:sub>
                    </m:sSub>
                  </m:oMath>
                </a14:m>
                <a:r>
                  <a:rPr lang="zh-CN" altLang="zh-CN" sz="1800" dirty="0">
                    <a:solidFill>
                      <a:srgbClr val="000000"/>
                    </a:solidFill>
                  </a:rPr>
                  <a:t>为簇</a:t>
                </a:r>
                <a14:m>
                  <m:oMath xmlns:m="http://schemas.openxmlformats.org/officeDocument/2006/math">
                    <m:r>
                      <a:rPr lang="en-US" altLang="zh-CN" sz="1800">
                        <a:solidFill>
                          <a:srgbClr val="000000"/>
                        </a:solidFill>
                        <a:latin typeface="Cambria Math" panose="02040503050406030204" pitchFamily="18" charset="0"/>
                      </a:rPr>
                      <m:t>𝑐</m:t>
                    </m:r>
                  </m:oMath>
                </a14:m>
                <a:r>
                  <a:rPr lang="zh-CN" altLang="zh-CN" sz="1800" dirty="0">
                    <a:solidFill>
                      <a:srgbClr val="000000"/>
                    </a:solidFill>
                  </a:rPr>
                  <a:t>的聚类</a:t>
                </a:r>
                <a:r>
                  <a:rPr lang="zh-CN" altLang="zh-CN" sz="1800" dirty="0" smtClean="0">
                    <a:solidFill>
                      <a:srgbClr val="000000"/>
                    </a:solidFill>
                  </a:rPr>
                  <a:t>中心</a:t>
                </a:r>
                <a:endParaRPr lang="zh-CN" altLang="zh-CN" sz="1800" dirty="0">
                  <a:solidFill>
                    <a:srgbClr val="000000"/>
                  </a:solidFill>
                </a:endParaRPr>
              </a:p>
              <a:p>
                <a:r>
                  <a:rPr lang="zh-CN" altLang="zh-CN" sz="1800" dirty="0">
                    <a:solidFill>
                      <a:srgbClr val="000000"/>
                    </a:solidFill>
                  </a:rPr>
                  <a:t>对于聚类结果，需要使用所有簇紧密度的平均值来衡量聚类结果的好坏，假设总共有</a:t>
                </a:r>
                <a14:m>
                  <m:oMath xmlns:m="http://schemas.openxmlformats.org/officeDocument/2006/math">
                    <m:r>
                      <a:rPr lang="en-US" altLang="zh-CN" sz="1800">
                        <a:solidFill>
                          <a:srgbClr val="000000"/>
                        </a:solidFill>
                        <a:latin typeface="Cambria Math" panose="02040503050406030204" pitchFamily="18" charset="0"/>
                      </a:rPr>
                      <m:t>𝑘</m:t>
                    </m:r>
                  </m:oMath>
                </a14:m>
                <a:r>
                  <a:rPr lang="zh-CN" altLang="zh-CN" sz="1800" dirty="0">
                    <a:solidFill>
                      <a:srgbClr val="000000"/>
                    </a:solidFill>
                  </a:rPr>
                  <a:t>个</a:t>
                </a:r>
                <a:r>
                  <a:rPr lang="zh-CN" altLang="zh-CN" sz="1800" dirty="0" smtClean="0">
                    <a:solidFill>
                      <a:srgbClr val="000000"/>
                    </a:solidFill>
                  </a:rPr>
                  <a:t>簇</a:t>
                </a:r>
                <a:r>
                  <a:rPr lang="zh-CN" altLang="en-US" sz="1800" dirty="0" smtClean="0">
                    <a:solidFill>
                      <a:srgbClr val="000000"/>
                    </a:solidFill>
                  </a:rPr>
                  <a:t>：</a:t>
                </a:r>
                <a14:m>
                  <m:oMath xmlns:m="http://schemas.openxmlformats.org/officeDocument/2006/math">
                    <m:r>
                      <a:rPr lang="en-US" altLang="zh-CN" sz="1800">
                        <a:solidFill>
                          <a:srgbClr val="000000"/>
                        </a:solidFill>
                        <a:latin typeface="Cambria Math" panose="02040503050406030204" pitchFamily="18" charset="0"/>
                      </a:rPr>
                      <m:t>𝐶𝑃</m:t>
                    </m:r>
                    <m:r>
                      <a:rPr lang="en-US" altLang="zh-CN" sz="1800">
                        <a:solidFill>
                          <a:srgbClr val="000000"/>
                        </a:solidFill>
                        <a:latin typeface="Cambria Math" panose="02040503050406030204" pitchFamily="18" charset="0"/>
                      </a:rPr>
                      <m:t>=</m:t>
                    </m:r>
                    <m:f>
                      <m:fPr>
                        <m:ctrlPr>
                          <a:rPr lang="zh-CN" altLang="zh-CN" sz="1800" i="1">
                            <a:solidFill>
                              <a:srgbClr val="000000"/>
                            </a:solidFill>
                            <a:latin typeface="Cambria Math"/>
                          </a:rPr>
                        </m:ctrlPr>
                      </m:fPr>
                      <m:num>
                        <m:r>
                          <a:rPr lang="en-US" altLang="zh-CN" sz="1800">
                            <a:solidFill>
                              <a:srgbClr val="000000"/>
                            </a:solidFill>
                            <a:latin typeface="Cambria Math" panose="02040503050406030204" pitchFamily="18" charset="0"/>
                          </a:rPr>
                          <m:t>1</m:t>
                        </m:r>
                      </m:num>
                      <m:den>
                        <m:r>
                          <a:rPr lang="en-US" altLang="zh-CN" sz="1800">
                            <a:solidFill>
                              <a:srgbClr val="000000"/>
                            </a:solidFill>
                            <a:latin typeface="Cambria Math" panose="02040503050406030204" pitchFamily="18" charset="0"/>
                          </a:rPr>
                          <m:t>𝑘</m:t>
                        </m:r>
                      </m:den>
                    </m:f>
                    <m:nary>
                      <m:naryPr>
                        <m:chr m:val="∑"/>
                        <m:limLoc m:val="undOvr"/>
                        <m:ctrlPr>
                          <a:rPr lang="zh-CN" altLang="zh-CN" sz="1800" i="1">
                            <a:solidFill>
                              <a:srgbClr val="000000"/>
                            </a:solidFill>
                            <a:latin typeface="Cambria Math"/>
                          </a:rPr>
                        </m:ctrlPr>
                      </m:naryPr>
                      <m:sub>
                        <m:r>
                          <a:rPr lang="en-US" altLang="zh-CN" sz="1800">
                            <a:solidFill>
                              <a:srgbClr val="000000"/>
                            </a:solidFill>
                            <a:latin typeface="Cambria Math" panose="02040503050406030204" pitchFamily="18" charset="0"/>
                          </a:rPr>
                          <m:t>𝑖</m:t>
                        </m:r>
                        <m:r>
                          <a:rPr lang="en-US" altLang="zh-CN" sz="1800">
                            <a:solidFill>
                              <a:srgbClr val="000000"/>
                            </a:solidFill>
                            <a:latin typeface="Cambria Math" panose="02040503050406030204" pitchFamily="18" charset="0"/>
                          </a:rPr>
                          <m:t>=1</m:t>
                        </m:r>
                      </m:sub>
                      <m:sup>
                        <m:r>
                          <a:rPr lang="en-US" altLang="zh-CN" sz="1800">
                            <a:solidFill>
                              <a:srgbClr val="000000"/>
                            </a:solidFill>
                            <a:latin typeface="Cambria Math" panose="02040503050406030204" pitchFamily="18" charset="0"/>
                          </a:rPr>
                          <m:t>𝑘</m:t>
                        </m:r>
                      </m:sup>
                      <m:e>
                        <m:sSub>
                          <m:sSubPr>
                            <m:ctrlPr>
                              <a:rPr lang="zh-CN" altLang="zh-CN" sz="1800" i="1">
                                <a:solidFill>
                                  <a:srgbClr val="000000"/>
                                </a:solidFill>
                                <a:latin typeface="Cambria Math"/>
                              </a:rPr>
                            </m:ctrlPr>
                          </m:sSubPr>
                          <m:e>
                            <m:r>
                              <a:rPr lang="en-US" altLang="zh-CN" sz="1800">
                                <a:solidFill>
                                  <a:srgbClr val="000000"/>
                                </a:solidFill>
                                <a:latin typeface="Cambria Math" panose="02040503050406030204" pitchFamily="18" charset="0"/>
                              </a:rPr>
                              <m:t>𝐶𝑃</m:t>
                            </m:r>
                          </m:e>
                          <m:sub>
                            <m:r>
                              <a:rPr lang="en-US" altLang="zh-CN" sz="1800">
                                <a:solidFill>
                                  <a:srgbClr val="000000"/>
                                </a:solidFill>
                                <a:latin typeface="Cambria Math" panose="02040503050406030204" pitchFamily="18" charset="0"/>
                              </a:rPr>
                              <m:t>𝑖</m:t>
                            </m:r>
                          </m:sub>
                        </m:sSub>
                      </m:e>
                    </m:nary>
                  </m:oMath>
                </a14:m>
                <a:r>
                  <a:rPr lang="zh-CN" altLang="en-US" sz="1800" dirty="0" smtClean="0">
                    <a:solidFill>
                      <a:srgbClr val="000000"/>
                    </a:solidFill>
                  </a:rPr>
                  <a:t>，</a:t>
                </a:r>
                <a:r>
                  <a:rPr lang="zh-CN" altLang="zh-CN" sz="1800" dirty="0" smtClean="0">
                    <a:solidFill>
                      <a:srgbClr val="000000"/>
                    </a:solidFill>
                  </a:rPr>
                  <a:t>紧密</a:t>
                </a:r>
                <a:r>
                  <a:rPr lang="zh-CN" altLang="zh-CN" sz="1800" dirty="0">
                    <a:solidFill>
                      <a:srgbClr val="000000"/>
                    </a:solidFill>
                  </a:rPr>
                  <a:t>度的值越小，表示簇内样本点的距离越近，即簇内样本的相似度越高</a:t>
                </a:r>
              </a:p>
            </p:txBody>
          </p:sp>
        </mc:Choice>
        <mc:Fallback xmlns="">
          <p:sp>
            <p:nvSpPr>
              <p:cNvPr id="12" name="矩形 3"/>
              <p:cNvSpPr>
                <a:spLocks noRot="1" noChangeAspect="1" noMove="1" noResize="1" noEditPoints="1" noAdjustHandles="1" noChangeArrowheads="1" noChangeShapeType="1" noTextEdit="1"/>
              </p:cNvSpPr>
              <p:nvPr/>
            </p:nvSpPr>
            <p:spPr bwMode="auto">
              <a:xfrm>
                <a:off x="596900" y="1000471"/>
                <a:ext cx="8045450" cy="2373342"/>
              </a:xfrm>
              <a:prstGeom prst="rect">
                <a:avLst/>
              </a:prstGeom>
              <a:blipFill rotWithShape="1">
                <a:blip r:embed="rId2"/>
                <a:stretch>
                  <a:fillRect l="-530" t="-2057" b="-14139"/>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899" y="430213"/>
            <a:ext cx="2523987"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CN" altLang="en-US" dirty="0" smtClean="0"/>
              <a:t>内部指标</a:t>
            </a:r>
            <a:endParaRPr kumimoji="0" lang="zh-CN" altLang="en-US"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12" name="矩形 3"/>
              <p:cNvSpPr>
                <a:spLocks noChangeArrowheads="1"/>
              </p:cNvSpPr>
              <p:nvPr/>
            </p:nvSpPr>
            <p:spPr bwMode="auto">
              <a:xfrm>
                <a:off x="596900" y="1000471"/>
                <a:ext cx="8045450" cy="1417439"/>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zh-CN" sz="1800" dirty="0">
                    <a:solidFill>
                      <a:srgbClr val="000000"/>
                    </a:solidFill>
                  </a:rPr>
                  <a:t>分隔度（</a:t>
                </a:r>
                <a:r>
                  <a:rPr lang="en-US" altLang="zh-CN" sz="1800" dirty="0" err="1">
                    <a:solidFill>
                      <a:srgbClr val="000000"/>
                    </a:solidFill>
                  </a:rPr>
                  <a:t>Seperation</a:t>
                </a:r>
                <a:r>
                  <a:rPr lang="zh-CN" altLang="zh-CN" sz="1800" dirty="0">
                    <a:solidFill>
                      <a:srgbClr val="000000"/>
                    </a:solidFill>
                  </a:rPr>
                  <a:t>）是各簇的聚类中心</a:t>
                </a:r>
                <a14:m>
                  <m:oMath xmlns:m="http://schemas.openxmlformats.org/officeDocument/2006/math">
                    <m:sSub>
                      <m:sSubPr>
                        <m:ctrlPr>
                          <a:rPr lang="zh-CN" altLang="zh-CN" sz="1800" i="1">
                            <a:solidFill>
                              <a:srgbClr val="000000"/>
                            </a:solidFill>
                            <a:latin typeface="Cambria Math"/>
                          </a:rPr>
                        </m:ctrlPr>
                      </m:sSubPr>
                      <m:e>
                        <m:r>
                          <a:rPr lang="en-US" altLang="zh-CN" sz="1800">
                            <a:solidFill>
                              <a:srgbClr val="000000"/>
                            </a:solidFill>
                            <a:latin typeface="Cambria Math" panose="02040503050406030204" pitchFamily="18" charset="0"/>
                          </a:rPr>
                          <m:t>𝑐</m:t>
                        </m:r>
                      </m:e>
                      <m:sub>
                        <m:r>
                          <a:rPr lang="en-US" altLang="zh-CN" sz="1800">
                            <a:solidFill>
                              <a:srgbClr val="000000"/>
                            </a:solidFill>
                            <a:latin typeface="Cambria Math" panose="02040503050406030204" pitchFamily="18" charset="0"/>
                          </a:rPr>
                          <m:t>𝑖</m:t>
                        </m:r>
                      </m:sub>
                    </m:sSub>
                    <m:r>
                      <a:rPr lang="zh-CN" altLang="zh-CN" sz="1800">
                        <a:solidFill>
                          <a:srgbClr val="000000"/>
                        </a:solidFill>
                        <a:latin typeface="Cambria Math" panose="02040503050406030204" pitchFamily="18" charset="0"/>
                      </a:rPr>
                      <m:t>、</m:t>
                    </m:r>
                    <m:sSub>
                      <m:sSubPr>
                        <m:ctrlPr>
                          <a:rPr lang="zh-CN" altLang="zh-CN" sz="1800" i="1">
                            <a:solidFill>
                              <a:srgbClr val="000000"/>
                            </a:solidFill>
                            <a:latin typeface="Cambria Math"/>
                          </a:rPr>
                        </m:ctrlPr>
                      </m:sSubPr>
                      <m:e>
                        <m:r>
                          <a:rPr lang="en-US" altLang="zh-CN" sz="1800">
                            <a:solidFill>
                              <a:srgbClr val="000000"/>
                            </a:solidFill>
                            <a:latin typeface="Cambria Math" panose="02040503050406030204" pitchFamily="18" charset="0"/>
                          </a:rPr>
                          <m:t>𝑐</m:t>
                        </m:r>
                      </m:e>
                      <m:sub>
                        <m:r>
                          <a:rPr lang="en-US" altLang="zh-CN" sz="1800">
                            <a:solidFill>
                              <a:srgbClr val="000000"/>
                            </a:solidFill>
                            <a:latin typeface="Cambria Math" panose="02040503050406030204" pitchFamily="18" charset="0"/>
                          </a:rPr>
                          <m:t>𝑗</m:t>
                        </m:r>
                      </m:sub>
                    </m:sSub>
                  </m:oMath>
                </a14:m>
                <a:r>
                  <a:rPr lang="zh-CN" altLang="zh-CN" sz="1800" dirty="0">
                    <a:solidFill>
                      <a:srgbClr val="000000"/>
                    </a:solidFill>
                  </a:rPr>
                  <a:t>两两之间的平均距离，其计算公式如下：</a:t>
                </a:r>
              </a:p>
              <a:p>
                <a14:m>
                  <m:oMath xmlns:m="http://schemas.openxmlformats.org/officeDocument/2006/math">
                    <m:r>
                      <a:rPr lang="en-US" altLang="zh-CN" sz="1800">
                        <a:solidFill>
                          <a:srgbClr val="000000"/>
                        </a:solidFill>
                        <a:latin typeface="Cambria Math" panose="02040503050406030204" pitchFamily="18" charset="0"/>
                      </a:rPr>
                      <m:t>𝑆𝑃</m:t>
                    </m:r>
                    <m:r>
                      <a:rPr lang="en-US" altLang="zh-CN" sz="1800">
                        <a:solidFill>
                          <a:srgbClr val="000000"/>
                        </a:solidFill>
                        <a:latin typeface="Cambria Math" panose="02040503050406030204" pitchFamily="18" charset="0"/>
                      </a:rPr>
                      <m:t>=</m:t>
                    </m:r>
                    <m:f>
                      <m:fPr>
                        <m:ctrlPr>
                          <a:rPr lang="zh-CN" altLang="zh-CN" sz="1800" i="1">
                            <a:solidFill>
                              <a:srgbClr val="000000"/>
                            </a:solidFill>
                            <a:latin typeface="Cambria Math"/>
                          </a:rPr>
                        </m:ctrlPr>
                      </m:fPr>
                      <m:num>
                        <m:r>
                          <a:rPr lang="en-US" altLang="zh-CN" sz="1800">
                            <a:solidFill>
                              <a:srgbClr val="000000"/>
                            </a:solidFill>
                            <a:latin typeface="Cambria Math" panose="02040503050406030204" pitchFamily="18" charset="0"/>
                          </a:rPr>
                          <m:t>2</m:t>
                        </m:r>
                      </m:num>
                      <m:den>
                        <m:sSup>
                          <m:sSupPr>
                            <m:ctrlPr>
                              <a:rPr lang="zh-CN" altLang="zh-CN" sz="1800" i="1">
                                <a:solidFill>
                                  <a:srgbClr val="000000"/>
                                </a:solidFill>
                                <a:latin typeface="Cambria Math"/>
                              </a:rPr>
                            </m:ctrlPr>
                          </m:sSupPr>
                          <m:e>
                            <m:r>
                              <a:rPr lang="en-US" altLang="zh-CN" sz="1800">
                                <a:solidFill>
                                  <a:srgbClr val="000000"/>
                                </a:solidFill>
                                <a:latin typeface="Cambria Math" panose="02040503050406030204" pitchFamily="18" charset="0"/>
                              </a:rPr>
                              <m:t>𝑘</m:t>
                            </m:r>
                          </m:e>
                          <m:sup>
                            <m:r>
                              <a:rPr lang="en-US" altLang="zh-CN" sz="1800">
                                <a:solidFill>
                                  <a:srgbClr val="000000"/>
                                </a:solidFill>
                                <a:latin typeface="Cambria Math" panose="02040503050406030204" pitchFamily="18" charset="0"/>
                              </a:rPr>
                              <m:t>2</m:t>
                            </m:r>
                          </m:sup>
                        </m:sSup>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𝑘</m:t>
                        </m:r>
                      </m:den>
                    </m:f>
                    <m:nary>
                      <m:naryPr>
                        <m:chr m:val="∑"/>
                        <m:limLoc m:val="undOvr"/>
                        <m:ctrlPr>
                          <a:rPr lang="zh-CN" altLang="zh-CN" sz="1800" i="1">
                            <a:solidFill>
                              <a:srgbClr val="000000"/>
                            </a:solidFill>
                            <a:latin typeface="Cambria Math"/>
                          </a:rPr>
                        </m:ctrlPr>
                      </m:naryPr>
                      <m:sub>
                        <m:r>
                          <a:rPr lang="en-US" altLang="zh-CN" sz="1800">
                            <a:solidFill>
                              <a:srgbClr val="000000"/>
                            </a:solidFill>
                            <a:latin typeface="Cambria Math" panose="02040503050406030204" pitchFamily="18" charset="0"/>
                          </a:rPr>
                          <m:t>𝑖</m:t>
                        </m:r>
                        <m:r>
                          <a:rPr lang="en-US" altLang="zh-CN" sz="1800">
                            <a:solidFill>
                              <a:srgbClr val="000000"/>
                            </a:solidFill>
                            <a:latin typeface="Cambria Math" panose="02040503050406030204" pitchFamily="18" charset="0"/>
                          </a:rPr>
                          <m:t>=1</m:t>
                        </m:r>
                      </m:sub>
                      <m:sup>
                        <m:r>
                          <a:rPr lang="en-US" altLang="zh-CN" sz="1800">
                            <a:solidFill>
                              <a:srgbClr val="000000"/>
                            </a:solidFill>
                            <a:latin typeface="Cambria Math" panose="02040503050406030204" pitchFamily="18" charset="0"/>
                          </a:rPr>
                          <m:t>𝑘</m:t>
                        </m:r>
                      </m:sup>
                      <m:e>
                        <m:nary>
                          <m:naryPr>
                            <m:chr m:val="∑"/>
                            <m:limLoc m:val="undOvr"/>
                            <m:ctrlPr>
                              <a:rPr lang="zh-CN" altLang="zh-CN" sz="1800" i="1">
                                <a:solidFill>
                                  <a:srgbClr val="000000"/>
                                </a:solidFill>
                                <a:latin typeface="Cambria Math"/>
                              </a:rPr>
                            </m:ctrlPr>
                          </m:naryPr>
                          <m:sub>
                            <m:r>
                              <a:rPr lang="en-US" altLang="zh-CN" sz="1800">
                                <a:solidFill>
                                  <a:srgbClr val="000000"/>
                                </a:solidFill>
                                <a:latin typeface="Cambria Math" panose="02040503050406030204" pitchFamily="18" charset="0"/>
                              </a:rPr>
                              <m:t>𝑗</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𝑖</m:t>
                            </m:r>
                            <m:r>
                              <a:rPr lang="en-US" altLang="zh-CN" sz="1800">
                                <a:solidFill>
                                  <a:srgbClr val="000000"/>
                                </a:solidFill>
                                <a:latin typeface="Cambria Math" panose="02040503050406030204" pitchFamily="18" charset="0"/>
                              </a:rPr>
                              <m:t>+1</m:t>
                            </m:r>
                          </m:sub>
                          <m:sup>
                            <m:r>
                              <a:rPr lang="en-US" altLang="zh-CN" sz="1800">
                                <a:solidFill>
                                  <a:srgbClr val="000000"/>
                                </a:solidFill>
                                <a:latin typeface="Cambria Math" panose="02040503050406030204" pitchFamily="18" charset="0"/>
                              </a:rPr>
                              <m:t>𝑘</m:t>
                            </m:r>
                          </m:sup>
                          <m:e>
                            <m:d>
                              <m:dPr>
                                <m:begChr m:val="‖"/>
                                <m:endChr m:val="‖"/>
                                <m:ctrlPr>
                                  <a:rPr lang="zh-CN" altLang="zh-CN" sz="1800" i="1">
                                    <a:solidFill>
                                      <a:srgbClr val="000000"/>
                                    </a:solidFill>
                                    <a:latin typeface="Cambria Math"/>
                                  </a:rPr>
                                </m:ctrlPr>
                              </m:dPr>
                              <m:e>
                                <m:sSub>
                                  <m:sSubPr>
                                    <m:ctrlPr>
                                      <a:rPr lang="zh-CN" altLang="zh-CN" sz="1800" i="1">
                                        <a:solidFill>
                                          <a:srgbClr val="000000"/>
                                        </a:solidFill>
                                        <a:latin typeface="Cambria Math"/>
                                      </a:rPr>
                                    </m:ctrlPr>
                                  </m:sSubPr>
                                  <m:e>
                                    <m:r>
                                      <a:rPr lang="en-US" altLang="zh-CN" sz="1800">
                                        <a:solidFill>
                                          <a:srgbClr val="000000"/>
                                        </a:solidFill>
                                        <a:latin typeface="Cambria Math" panose="02040503050406030204" pitchFamily="18" charset="0"/>
                                      </a:rPr>
                                      <m:t>𝑐</m:t>
                                    </m:r>
                                  </m:e>
                                  <m:sub>
                                    <m:r>
                                      <a:rPr lang="en-US" altLang="zh-CN" sz="1800">
                                        <a:solidFill>
                                          <a:srgbClr val="000000"/>
                                        </a:solidFill>
                                        <a:latin typeface="Cambria Math" panose="02040503050406030204" pitchFamily="18" charset="0"/>
                                      </a:rPr>
                                      <m:t>𝑖</m:t>
                                    </m:r>
                                  </m:sub>
                                </m:sSub>
                                <m:r>
                                  <a:rPr lang="en-US" altLang="zh-CN" sz="1800">
                                    <a:solidFill>
                                      <a:srgbClr val="000000"/>
                                    </a:solidFill>
                                    <a:latin typeface="Cambria Math" panose="02040503050406030204" pitchFamily="18" charset="0"/>
                                  </a:rPr>
                                  <m:t>−</m:t>
                                </m:r>
                                <m:sSub>
                                  <m:sSubPr>
                                    <m:ctrlPr>
                                      <a:rPr lang="zh-CN" altLang="zh-CN" sz="1800" i="1">
                                        <a:solidFill>
                                          <a:srgbClr val="000000"/>
                                        </a:solidFill>
                                        <a:latin typeface="Cambria Math"/>
                                      </a:rPr>
                                    </m:ctrlPr>
                                  </m:sSubPr>
                                  <m:e>
                                    <m:r>
                                      <a:rPr lang="en-US" altLang="zh-CN" sz="1800">
                                        <a:solidFill>
                                          <a:srgbClr val="000000"/>
                                        </a:solidFill>
                                        <a:latin typeface="Cambria Math" panose="02040503050406030204" pitchFamily="18" charset="0"/>
                                      </a:rPr>
                                      <m:t>𝑐</m:t>
                                    </m:r>
                                  </m:e>
                                  <m:sub>
                                    <m:r>
                                      <a:rPr lang="en-US" altLang="zh-CN" sz="1800">
                                        <a:solidFill>
                                          <a:srgbClr val="000000"/>
                                        </a:solidFill>
                                        <a:latin typeface="Cambria Math" panose="02040503050406030204" pitchFamily="18" charset="0"/>
                                      </a:rPr>
                                      <m:t>𝑗</m:t>
                                    </m:r>
                                  </m:sub>
                                </m:sSub>
                              </m:e>
                            </m:d>
                          </m:e>
                        </m:nary>
                      </m:e>
                    </m:nary>
                  </m:oMath>
                </a14:m>
                <a:r>
                  <a:rPr lang="zh-CN" altLang="en-US" sz="1800" dirty="0" smtClean="0">
                    <a:solidFill>
                      <a:srgbClr val="000000"/>
                    </a:solidFill>
                  </a:rPr>
                  <a:t>，</a:t>
                </a:r>
                <a:r>
                  <a:rPr lang="en-US" altLang="zh-CN" sz="1800" dirty="0">
                    <a:solidFill>
                      <a:srgbClr val="000000"/>
                    </a:solidFill>
                  </a:rPr>
                  <a:t>	</a:t>
                </a:r>
                <a:r>
                  <a:rPr lang="zh-CN" altLang="zh-CN" sz="1800" dirty="0">
                    <a:solidFill>
                      <a:srgbClr val="000000"/>
                    </a:solidFill>
                  </a:rPr>
                  <a:t>分隔度的值越大，表示各聚类中心相互之间的距离越远，即簇间相似度越低</a:t>
                </a:r>
              </a:p>
            </p:txBody>
          </p:sp>
        </mc:Choice>
        <mc:Fallback xmlns="">
          <p:sp>
            <p:nvSpPr>
              <p:cNvPr id="12" name="矩形 3"/>
              <p:cNvSpPr>
                <a:spLocks noRot="1" noChangeAspect="1" noMove="1" noResize="1" noEditPoints="1" noAdjustHandles="1" noChangeArrowheads="1" noChangeShapeType="1" noTextEdit="1"/>
              </p:cNvSpPr>
              <p:nvPr/>
            </p:nvSpPr>
            <p:spPr bwMode="auto">
              <a:xfrm>
                <a:off x="596900" y="1000471"/>
                <a:ext cx="8045450" cy="1417439"/>
              </a:xfrm>
              <a:prstGeom prst="rect">
                <a:avLst/>
              </a:prstGeom>
              <a:blipFill rotWithShape="1">
                <a:blip r:embed="rId2"/>
                <a:stretch>
                  <a:fillRect l="-530" t="-3433" b="-24034"/>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899" y="430213"/>
            <a:ext cx="2523987"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CN" altLang="en-US" dirty="0" smtClean="0"/>
              <a:t>内部指标</a:t>
            </a:r>
            <a:endParaRPr kumimoji="0" lang="zh-CN" altLang="en-US"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12" name="矩形 3"/>
              <p:cNvSpPr>
                <a:spLocks noChangeArrowheads="1"/>
              </p:cNvSpPr>
              <p:nvPr/>
            </p:nvSpPr>
            <p:spPr bwMode="auto">
              <a:xfrm>
                <a:off x="596900" y="1000471"/>
                <a:ext cx="8045450" cy="3591561"/>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zh-CN" sz="1800" dirty="0">
                    <a:solidFill>
                      <a:srgbClr val="000000"/>
                    </a:solidFill>
                  </a:rPr>
                  <a:t>戴维森堡丁指数（</a:t>
                </a:r>
                <a:r>
                  <a:rPr lang="en-US" altLang="zh-CN" sz="1800" dirty="0">
                    <a:solidFill>
                      <a:srgbClr val="000000"/>
                    </a:solidFill>
                  </a:rPr>
                  <a:t>Davies-</a:t>
                </a:r>
                <a:r>
                  <a:rPr lang="en-US" altLang="zh-CN" sz="1800" dirty="0" err="1">
                    <a:solidFill>
                      <a:srgbClr val="000000"/>
                    </a:solidFill>
                  </a:rPr>
                  <a:t>Bouldin</a:t>
                </a:r>
                <a:r>
                  <a:rPr lang="en-US" altLang="zh-CN" sz="1800" dirty="0">
                    <a:solidFill>
                      <a:srgbClr val="000000"/>
                    </a:solidFill>
                  </a:rPr>
                  <a:t> Index</a:t>
                </a:r>
                <a:r>
                  <a:rPr lang="zh-CN" altLang="zh-CN" sz="1800" dirty="0">
                    <a:solidFill>
                      <a:srgbClr val="000000"/>
                    </a:solidFill>
                  </a:rPr>
                  <a:t>，</a:t>
                </a:r>
                <a:r>
                  <a:rPr lang="en-US" altLang="zh-CN" sz="1800" dirty="0">
                    <a:solidFill>
                      <a:srgbClr val="000000"/>
                    </a:solidFill>
                  </a:rPr>
                  <a:t>DBI</a:t>
                </a:r>
                <a:r>
                  <a:rPr lang="zh-CN" altLang="zh-CN" sz="1800" dirty="0">
                    <a:solidFill>
                      <a:srgbClr val="000000"/>
                    </a:solidFill>
                  </a:rPr>
                  <a:t>）衡量任意两个簇的簇内距离之和与簇间距离之比，求最大值。首先定义簇中</a:t>
                </a:r>
                <a14:m>
                  <m:oMath xmlns:m="http://schemas.openxmlformats.org/officeDocument/2006/math">
                    <m:r>
                      <a:rPr lang="en-US" altLang="zh-CN" sz="1800">
                        <a:solidFill>
                          <a:srgbClr val="000000"/>
                        </a:solidFill>
                        <a:latin typeface="Cambria Math" panose="02040503050406030204" pitchFamily="18" charset="0"/>
                      </a:rPr>
                      <m:t>𝑛</m:t>
                    </m:r>
                  </m:oMath>
                </a14:m>
                <a:r>
                  <a:rPr lang="zh-CN" altLang="zh-CN" sz="1800" dirty="0">
                    <a:solidFill>
                      <a:srgbClr val="000000"/>
                    </a:solidFill>
                  </a:rPr>
                  <a:t>个</a:t>
                </a:r>
                <a14:m>
                  <m:oMath xmlns:m="http://schemas.openxmlformats.org/officeDocument/2006/math">
                    <m:r>
                      <a:rPr lang="en-US" altLang="zh-CN" sz="1800">
                        <a:solidFill>
                          <a:srgbClr val="000000"/>
                        </a:solidFill>
                        <a:latin typeface="Cambria Math" panose="02040503050406030204" pitchFamily="18" charset="0"/>
                      </a:rPr>
                      <m:t>𝑚</m:t>
                    </m:r>
                  </m:oMath>
                </a14:m>
                <a:r>
                  <a:rPr lang="zh-CN" altLang="zh-CN" sz="1800" dirty="0">
                    <a:solidFill>
                      <a:srgbClr val="000000"/>
                    </a:solidFill>
                  </a:rPr>
                  <a:t>维样本点之间的平均距离</a:t>
                </a:r>
                <a14:m>
                  <m:oMath xmlns:m="http://schemas.openxmlformats.org/officeDocument/2006/math">
                    <m:r>
                      <a:rPr lang="en-US" altLang="zh-CN" sz="1800">
                        <a:solidFill>
                          <a:srgbClr val="000000"/>
                        </a:solidFill>
                        <a:latin typeface="Cambria Math" panose="02040503050406030204" pitchFamily="18" charset="0"/>
                      </a:rPr>
                      <m:t>𝑎𝑣𝑔</m:t>
                    </m:r>
                  </m:oMath>
                </a14:m>
                <a:endParaRPr lang="zh-CN" altLang="zh-CN" sz="1800" dirty="0">
                  <a:solidFill>
                    <a:srgbClr val="000000"/>
                  </a:solidFill>
                </a:endParaRPr>
              </a:p>
              <a:p>
                <a14:m>
                  <m:oMath xmlns:m="http://schemas.openxmlformats.org/officeDocument/2006/math">
                    <m:r>
                      <a:rPr lang="en-US" altLang="zh-CN" sz="1800">
                        <a:solidFill>
                          <a:srgbClr val="000000"/>
                        </a:solidFill>
                        <a:latin typeface="Cambria Math" panose="02040503050406030204" pitchFamily="18" charset="0"/>
                      </a:rPr>
                      <m:t>𝑎𝑣𝑔</m:t>
                    </m:r>
                    <m:r>
                      <a:rPr lang="en-US" altLang="zh-CN" sz="1800">
                        <a:solidFill>
                          <a:srgbClr val="000000"/>
                        </a:solidFill>
                        <a:latin typeface="Cambria Math" panose="02040503050406030204" pitchFamily="18" charset="0"/>
                      </a:rPr>
                      <m:t>=</m:t>
                    </m:r>
                    <m:f>
                      <m:fPr>
                        <m:ctrlPr>
                          <a:rPr lang="zh-CN" altLang="zh-CN" sz="1800" i="1">
                            <a:solidFill>
                              <a:srgbClr val="000000"/>
                            </a:solidFill>
                            <a:latin typeface="Cambria Math"/>
                          </a:rPr>
                        </m:ctrlPr>
                      </m:fPr>
                      <m:num>
                        <m:r>
                          <a:rPr lang="en-US" altLang="zh-CN" sz="1800">
                            <a:solidFill>
                              <a:srgbClr val="000000"/>
                            </a:solidFill>
                            <a:latin typeface="Cambria Math" panose="02040503050406030204" pitchFamily="18" charset="0"/>
                          </a:rPr>
                          <m:t>2</m:t>
                        </m:r>
                      </m:num>
                      <m:den>
                        <m:r>
                          <a:rPr lang="en-US" altLang="zh-CN" sz="1800">
                            <a:solidFill>
                              <a:srgbClr val="000000"/>
                            </a:solidFill>
                            <a:latin typeface="Cambria Math" panose="02040503050406030204" pitchFamily="18" charset="0"/>
                          </a:rPr>
                          <m:t>𝑛</m:t>
                        </m:r>
                        <m:d>
                          <m:dPr>
                            <m:ctrlPr>
                              <a:rPr lang="zh-CN" altLang="zh-CN" sz="1800" i="1">
                                <a:solidFill>
                                  <a:srgbClr val="000000"/>
                                </a:solidFill>
                                <a:latin typeface="Cambria Math"/>
                              </a:rPr>
                            </m:ctrlPr>
                          </m:dPr>
                          <m:e>
                            <m:r>
                              <a:rPr lang="en-US" altLang="zh-CN" sz="1800">
                                <a:solidFill>
                                  <a:srgbClr val="000000"/>
                                </a:solidFill>
                                <a:latin typeface="Cambria Math" panose="02040503050406030204" pitchFamily="18" charset="0"/>
                              </a:rPr>
                              <m:t>𝑛</m:t>
                            </m:r>
                            <m:r>
                              <a:rPr lang="en-US" altLang="zh-CN" sz="1800">
                                <a:solidFill>
                                  <a:srgbClr val="000000"/>
                                </a:solidFill>
                                <a:latin typeface="Cambria Math" panose="02040503050406030204" pitchFamily="18" charset="0"/>
                              </a:rPr>
                              <m:t>−1</m:t>
                            </m:r>
                          </m:e>
                        </m:d>
                      </m:den>
                    </m:f>
                    <m:nary>
                      <m:naryPr>
                        <m:chr m:val="∑"/>
                        <m:limLoc m:val="subSup"/>
                        <m:supHide m:val="on"/>
                        <m:ctrlPr>
                          <a:rPr lang="zh-CN" altLang="zh-CN" sz="1800" i="1">
                            <a:solidFill>
                              <a:srgbClr val="000000"/>
                            </a:solidFill>
                            <a:latin typeface="Cambria Math"/>
                          </a:rPr>
                        </m:ctrlPr>
                      </m:naryPr>
                      <m:sub>
                        <m:r>
                          <a:rPr lang="en-US" altLang="zh-CN" sz="1800">
                            <a:solidFill>
                              <a:srgbClr val="000000"/>
                            </a:solidFill>
                            <a:latin typeface="Cambria Math" panose="02040503050406030204" pitchFamily="18" charset="0"/>
                          </a:rPr>
                          <m:t>1≤</m:t>
                        </m:r>
                        <m:r>
                          <a:rPr lang="en-US" altLang="zh-CN" sz="1800">
                            <a:solidFill>
                              <a:srgbClr val="000000"/>
                            </a:solidFill>
                            <a:latin typeface="Cambria Math" panose="02040503050406030204" pitchFamily="18" charset="0"/>
                          </a:rPr>
                          <m:t>𝑖</m:t>
                        </m:r>
                        <m:r>
                          <a:rPr lang="en-US" altLang="zh-CN" sz="1800">
                            <a:solidFill>
                              <a:srgbClr val="000000"/>
                            </a:solidFill>
                            <a:latin typeface="Cambria Math" panose="02040503050406030204" pitchFamily="18" charset="0"/>
                          </a:rPr>
                          <m:t>&lt;</m:t>
                        </m:r>
                        <m:r>
                          <a:rPr lang="en-US" altLang="zh-CN" sz="1800">
                            <a:solidFill>
                              <a:srgbClr val="000000"/>
                            </a:solidFill>
                            <a:latin typeface="Cambria Math" panose="02040503050406030204" pitchFamily="18" charset="0"/>
                          </a:rPr>
                          <m:t>𝑗</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𝑛</m:t>
                        </m:r>
                      </m:sub>
                      <m:sup/>
                      <m:e>
                        <m:rad>
                          <m:radPr>
                            <m:degHide m:val="on"/>
                            <m:ctrlPr>
                              <a:rPr lang="zh-CN" altLang="zh-CN" sz="1800" i="1">
                                <a:solidFill>
                                  <a:srgbClr val="000000"/>
                                </a:solidFill>
                                <a:latin typeface="Cambria Math"/>
                              </a:rPr>
                            </m:ctrlPr>
                          </m:radPr>
                          <m:deg/>
                          <m:e>
                            <m:nary>
                              <m:naryPr>
                                <m:chr m:val="∑"/>
                                <m:limLoc m:val="undOvr"/>
                                <m:ctrlPr>
                                  <a:rPr lang="zh-CN" altLang="zh-CN" sz="1800" i="1">
                                    <a:solidFill>
                                      <a:srgbClr val="000000"/>
                                    </a:solidFill>
                                    <a:latin typeface="Cambria Math"/>
                                  </a:rPr>
                                </m:ctrlPr>
                              </m:naryPr>
                              <m:sub>
                                <m:r>
                                  <a:rPr lang="en-US" altLang="zh-CN" sz="1800">
                                    <a:solidFill>
                                      <a:srgbClr val="000000"/>
                                    </a:solidFill>
                                    <a:latin typeface="Cambria Math" panose="02040503050406030204" pitchFamily="18" charset="0"/>
                                  </a:rPr>
                                  <m:t>𝑡</m:t>
                                </m:r>
                                <m:r>
                                  <a:rPr lang="en-US" altLang="zh-CN" sz="1800">
                                    <a:solidFill>
                                      <a:srgbClr val="000000"/>
                                    </a:solidFill>
                                    <a:latin typeface="Cambria Math" panose="02040503050406030204" pitchFamily="18" charset="0"/>
                                  </a:rPr>
                                  <m:t>=1</m:t>
                                </m:r>
                              </m:sub>
                              <m:sup>
                                <m:r>
                                  <a:rPr lang="en-US" altLang="zh-CN" sz="1800">
                                    <a:solidFill>
                                      <a:srgbClr val="000000"/>
                                    </a:solidFill>
                                    <a:latin typeface="Cambria Math" panose="02040503050406030204" pitchFamily="18" charset="0"/>
                                  </a:rPr>
                                  <m:t>𝑚</m:t>
                                </m:r>
                              </m:sup>
                              <m:e>
                                <m:sSup>
                                  <m:sSupPr>
                                    <m:ctrlPr>
                                      <a:rPr lang="zh-CN" altLang="zh-CN" sz="1800" i="1">
                                        <a:solidFill>
                                          <a:srgbClr val="000000"/>
                                        </a:solidFill>
                                        <a:latin typeface="Cambria Math"/>
                                      </a:rPr>
                                    </m:ctrlPr>
                                  </m:sSupPr>
                                  <m:e>
                                    <m:d>
                                      <m:dPr>
                                        <m:ctrlPr>
                                          <a:rPr lang="zh-CN" altLang="zh-CN" sz="1800" i="1">
                                            <a:solidFill>
                                              <a:srgbClr val="000000"/>
                                            </a:solidFill>
                                            <a:latin typeface="Cambria Math"/>
                                          </a:rPr>
                                        </m:ctrlPr>
                                      </m:dPr>
                                      <m:e>
                                        <m:sSub>
                                          <m:sSubPr>
                                            <m:ctrlPr>
                                              <a:rPr lang="zh-CN" altLang="zh-CN" sz="1800" i="1">
                                                <a:solidFill>
                                                  <a:srgbClr val="000000"/>
                                                </a:solidFill>
                                                <a:latin typeface="Cambria Math"/>
                                              </a:rPr>
                                            </m:ctrlPr>
                                          </m:sSubPr>
                                          <m:e>
                                            <m:r>
                                              <a:rPr lang="en-US" altLang="zh-CN" sz="1800">
                                                <a:solidFill>
                                                  <a:srgbClr val="000000"/>
                                                </a:solidFill>
                                                <a:latin typeface="Cambria Math" panose="02040503050406030204" pitchFamily="18" charset="0"/>
                                              </a:rPr>
                                              <m:t>𝑥</m:t>
                                            </m:r>
                                          </m:e>
                                          <m:sub>
                                            <m:r>
                                              <a:rPr lang="en-US" altLang="zh-CN" sz="1800">
                                                <a:solidFill>
                                                  <a:srgbClr val="000000"/>
                                                </a:solidFill>
                                                <a:latin typeface="Cambria Math" panose="02040503050406030204" pitchFamily="18" charset="0"/>
                                              </a:rPr>
                                              <m:t>𝑖𝑡</m:t>
                                            </m:r>
                                          </m:sub>
                                        </m:sSub>
                                        <m:r>
                                          <a:rPr lang="en-US" altLang="zh-CN" sz="1800">
                                            <a:solidFill>
                                              <a:srgbClr val="000000"/>
                                            </a:solidFill>
                                            <a:latin typeface="Cambria Math" panose="02040503050406030204" pitchFamily="18" charset="0"/>
                                          </a:rPr>
                                          <m:t>−</m:t>
                                        </m:r>
                                        <m:sSub>
                                          <m:sSubPr>
                                            <m:ctrlPr>
                                              <a:rPr lang="zh-CN" altLang="zh-CN" sz="1800" i="1">
                                                <a:solidFill>
                                                  <a:srgbClr val="000000"/>
                                                </a:solidFill>
                                                <a:latin typeface="Cambria Math"/>
                                              </a:rPr>
                                            </m:ctrlPr>
                                          </m:sSubPr>
                                          <m:e>
                                            <m:r>
                                              <a:rPr lang="en-US" altLang="zh-CN" sz="1800">
                                                <a:solidFill>
                                                  <a:srgbClr val="000000"/>
                                                </a:solidFill>
                                                <a:latin typeface="Cambria Math" panose="02040503050406030204" pitchFamily="18" charset="0"/>
                                              </a:rPr>
                                              <m:t>𝑥</m:t>
                                            </m:r>
                                          </m:e>
                                          <m:sub>
                                            <m:r>
                                              <a:rPr lang="en-US" altLang="zh-CN" sz="1800">
                                                <a:solidFill>
                                                  <a:srgbClr val="000000"/>
                                                </a:solidFill>
                                                <a:latin typeface="Cambria Math" panose="02040503050406030204" pitchFamily="18" charset="0"/>
                                              </a:rPr>
                                              <m:t>𝑗𝑡</m:t>
                                            </m:r>
                                          </m:sub>
                                        </m:sSub>
                                      </m:e>
                                    </m:d>
                                  </m:e>
                                  <m:sup>
                                    <m:r>
                                      <a:rPr lang="en-US" altLang="zh-CN" sz="1800">
                                        <a:solidFill>
                                          <a:srgbClr val="000000"/>
                                        </a:solidFill>
                                        <a:latin typeface="Cambria Math" panose="02040503050406030204" pitchFamily="18" charset="0"/>
                                      </a:rPr>
                                      <m:t>2</m:t>
                                    </m:r>
                                  </m:sup>
                                </m:sSup>
                              </m:e>
                            </m:nary>
                          </m:e>
                        </m:rad>
                      </m:e>
                    </m:nary>
                  </m:oMath>
                </a14:m>
                <a:endParaRPr lang="zh-CN" altLang="zh-CN" sz="1800" dirty="0">
                  <a:solidFill>
                    <a:srgbClr val="000000"/>
                  </a:solidFill>
                </a:endParaRPr>
              </a:p>
              <a:p>
                <a:r>
                  <a:rPr lang="zh-CN" altLang="zh-CN" sz="1800" dirty="0">
                    <a:solidFill>
                      <a:srgbClr val="000000"/>
                    </a:solidFill>
                  </a:rPr>
                  <a:t>根据两个簇内样本间的平均距离，可以得出戴维森堡丁指数的计算公式如下，其中</a:t>
                </a:r>
                <a14:m>
                  <m:oMath xmlns:m="http://schemas.openxmlformats.org/officeDocument/2006/math">
                    <m:sSub>
                      <m:sSubPr>
                        <m:ctrlPr>
                          <a:rPr lang="zh-CN" altLang="zh-CN" sz="1800" i="1">
                            <a:solidFill>
                              <a:srgbClr val="000000"/>
                            </a:solidFill>
                            <a:latin typeface="Cambria Math"/>
                          </a:rPr>
                        </m:ctrlPr>
                      </m:sSubPr>
                      <m:e>
                        <m:r>
                          <a:rPr lang="en-US" altLang="zh-CN" sz="1800">
                            <a:solidFill>
                              <a:srgbClr val="000000"/>
                            </a:solidFill>
                            <a:latin typeface="Cambria Math" panose="02040503050406030204" pitchFamily="18" charset="0"/>
                          </a:rPr>
                          <m:t>𝑐</m:t>
                        </m:r>
                      </m:e>
                      <m:sub>
                        <m:r>
                          <a:rPr lang="en-US" altLang="zh-CN" sz="1800">
                            <a:solidFill>
                              <a:srgbClr val="000000"/>
                            </a:solidFill>
                            <a:latin typeface="Cambria Math" panose="02040503050406030204" pitchFamily="18" charset="0"/>
                          </a:rPr>
                          <m:t>𝑖</m:t>
                        </m:r>
                      </m:sub>
                    </m:sSub>
                    <m:r>
                      <a:rPr lang="zh-CN" altLang="zh-CN" sz="1800">
                        <a:solidFill>
                          <a:srgbClr val="000000"/>
                        </a:solidFill>
                        <a:latin typeface="Cambria Math" panose="02040503050406030204" pitchFamily="18" charset="0"/>
                      </a:rPr>
                      <m:t>、</m:t>
                    </m:r>
                    <m:sSub>
                      <m:sSubPr>
                        <m:ctrlPr>
                          <a:rPr lang="zh-CN" altLang="zh-CN" sz="1800" i="1">
                            <a:solidFill>
                              <a:srgbClr val="000000"/>
                            </a:solidFill>
                            <a:latin typeface="Cambria Math"/>
                          </a:rPr>
                        </m:ctrlPr>
                      </m:sSubPr>
                      <m:e>
                        <m:r>
                          <a:rPr lang="en-US" altLang="zh-CN" sz="1800">
                            <a:solidFill>
                              <a:srgbClr val="000000"/>
                            </a:solidFill>
                            <a:latin typeface="Cambria Math" panose="02040503050406030204" pitchFamily="18" charset="0"/>
                          </a:rPr>
                          <m:t>𝑐</m:t>
                        </m:r>
                      </m:e>
                      <m:sub>
                        <m:r>
                          <a:rPr lang="en-US" altLang="zh-CN" sz="1800">
                            <a:solidFill>
                              <a:srgbClr val="000000"/>
                            </a:solidFill>
                            <a:latin typeface="Cambria Math" panose="02040503050406030204" pitchFamily="18" charset="0"/>
                          </a:rPr>
                          <m:t>𝑗</m:t>
                        </m:r>
                      </m:sub>
                    </m:sSub>
                  </m:oMath>
                </a14:m>
                <a:r>
                  <a:rPr lang="zh-CN" altLang="zh-CN" sz="1800" dirty="0">
                    <a:solidFill>
                      <a:srgbClr val="000000"/>
                    </a:solidFill>
                  </a:rPr>
                  <a:t>表示簇</a:t>
                </a:r>
                <a14:m>
                  <m:oMath xmlns:m="http://schemas.openxmlformats.org/officeDocument/2006/math">
                    <m:sSub>
                      <m:sSubPr>
                        <m:ctrlPr>
                          <a:rPr lang="zh-CN" altLang="zh-CN" sz="1800" i="1">
                            <a:solidFill>
                              <a:srgbClr val="000000"/>
                            </a:solidFill>
                            <a:latin typeface="Cambria Math"/>
                          </a:rPr>
                        </m:ctrlPr>
                      </m:sSubPr>
                      <m:e>
                        <m:r>
                          <a:rPr lang="en-US" altLang="zh-CN" sz="1800">
                            <a:solidFill>
                              <a:srgbClr val="000000"/>
                            </a:solidFill>
                            <a:latin typeface="Cambria Math" panose="02040503050406030204" pitchFamily="18" charset="0"/>
                          </a:rPr>
                          <m:t>𝐶</m:t>
                        </m:r>
                      </m:e>
                      <m:sub>
                        <m:r>
                          <a:rPr lang="en-US" altLang="zh-CN" sz="1800">
                            <a:solidFill>
                              <a:srgbClr val="000000"/>
                            </a:solidFill>
                            <a:latin typeface="Cambria Math" panose="02040503050406030204" pitchFamily="18" charset="0"/>
                          </a:rPr>
                          <m:t>𝑖</m:t>
                        </m:r>
                      </m:sub>
                    </m:sSub>
                  </m:oMath>
                </a14:m>
                <a:r>
                  <a:rPr lang="zh-CN" altLang="zh-CN" sz="1800" dirty="0">
                    <a:solidFill>
                      <a:srgbClr val="000000"/>
                    </a:solidFill>
                  </a:rPr>
                  <a:t>、</a:t>
                </a:r>
                <a14:m>
                  <m:oMath xmlns:m="http://schemas.openxmlformats.org/officeDocument/2006/math">
                    <m:sSub>
                      <m:sSubPr>
                        <m:ctrlPr>
                          <a:rPr lang="zh-CN" altLang="zh-CN" sz="1800" i="1">
                            <a:solidFill>
                              <a:srgbClr val="000000"/>
                            </a:solidFill>
                            <a:latin typeface="Cambria Math"/>
                          </a:rPr>
                        </m:ctrlPr>
                      </m:sSubPr>
                      <m:e>
                        <m:r>
                          <a:rPr lang="en-US" altLang="zh-CN" sz="1800">
                            <a:solidFill>
                              <a:srgbClr val="000000"/>
                            </a:solidFill>
                            <a:latin typeface="Cambria Math" panose="02040503050406030204" pitchFamily="18" charset="0"/>
                          </a:rPr>
                          <m:t>𝐶</m:t>
                        </m:r>
                      </m:e>
                      <m:sub>
                        <m:r>
                          <a:rPr lang="en-US" altLang="zh-CN" sz="1800">
                            <a:solidFill>
                              <a:srgbClr val="000000"/>
                            </a:solidFill>
                            <a:latin typeface="Cambria Math" panose="02040503050406030204" pitchFamily="18" charset="0"/>
                          </a:rPr>
                          <m:t>𝑗</m:t>
                        </m:r>
                      </m:sub>
                    </m:sSub>
                  </m:oMath>
                </a14:m>
                <a:r>
                  <a:rPr lang="zh-CN" altLang="zh-CN" sz="1800" dirty="0">
                    <a:solidFill>
                      <a:srgbClr val="000000"/>
                    </a:solidFill>
                  </a:rPr>
                  <a:t>的聚类</a:t>
                </a:r>
                <a:r>
                  <a:rPr lang="zh-CN" altLang="zh-CN" sz="1800" dirty="0" smtClean="0">
                    <a:solidFill>
                      <a:srgbClr val="000000"/>
                    </a:solidFill>
                  </a:rPr>
                  <a:t>中心</a:t>
                </a:r>
                <a:endParaRPr lang="zh-CN" altLang="zh-CN" sz="1800" dirty="0">
                  <a:solidFill>
                    <a:srgbClr val="000000"/>
                  </a:solidFill>
                </a:endParaRPr>
              </a:p>
              <a:p>
                <a14:m>
                  <m:oMath xmlns:m="http://schemas.openxmlformats.org/officeDocument/2006/math">
                    <m:r>
                      <a:rPr lang="en-US" altLang="zh-CN" sz="1800">
                        <a:solidFill>
                          <a:srgbClr val="000000"/>
                        </a:solidFill>
                        <a:latin typeface="Cambria Math" panose="02040503050406030204" pitchFamily="18" charset="0"/>
                      </a:rPr>
                      <m:t>𝐷𝐵𝐼</m:t>
                    </m:r>
                    <m:r>
                      <a:rPr lang="en-US" altLang="zh-CN" sz="1800">
                        <a:solidFill>
                          <a:srgbClr val="000000"/>
                        </a:solidFill>
                        <a:latin typeface="Cambria Math" panose="02040503050406030204" pitchFamily="18" charset="0"/>
                      </a:rPr>
                      <m:t>=</m:t>
                    </m:r>
                    <m:f>
                      <m:fPr>
                        <m:ctrlPr>
                          <a:rPr lang="zh-CN" altLang="zh-CN" sz="1800" i="1">
                            <a:solidFill>
                              <a:srgbClr val="000000"/>
                            </a:solidFill>
                            <a:latin typeface="Cambria Math"/>
                          </a:rPr>
                        </m:ctrlPr>
                      </m:fPr>
                      <m:num>
                        <m:r>
                          <a:rPr lang="en-US" altLang="zh-CN" sz="1800">
                            <a:solidFill>
                              <a:srgbClr val="000000"/>
                            </a:solidFill>
                            <a:latin typeface="Cambria Math" panose="02040503050406030204" pitchFamily="18" charset="0"/>
                          </a:rPr>
                          <m:t>1</m:t>
                        </m:r>
                      </m:num>
                      <m:den>
                        <m:r>
                          <a:rPr lang="en-US" altLang="zh-CN" sz="1800">
                            <a:solidFill>
                              <a:srgbClr val="000000"/>
                            </a:solidFill>
                            <a:latin typeface="Cambria Math" panose="02040503050406030204" pitchFamily="18" charset="0"/>
                          </a:rPr>
                          <m:t>𝑘</m:t>
                        </m:r>
                      </m:den>
                    </m:f>
                    <m:nary>
                      <m:naryPr>
                        <m:chr m:val="∑"/>
                        <m:limLoc m:val="undOvr"/>
                        <m:ctrlPr>
                          <a:rPr lang="zh-CN" altLang="zh-CN" sz="1800" i="1">
                            <a:solidFill>
                              <a:srgbClr val="000000"/>
                            </a:solidFill>
                            <a:latin typeface="Cambria Math"/>
                          </a:rPr>
                        </m:ctrlPr>
                      </m:naryPr>
                      <m:sub>
                        <m:r>
                          <a:rPr lang="en-US" altLang="zh-CN" sz="1800">
                            <a:solidFill>
                              <a:srgbClr val="000000"/>
                            </a:solidFill>
                            <a:latin typeface="Cambria Math" panose="02040503050406030204" pitchFamily="18" charset="0"/>
                          </a:rPr>
                          <m:t>𝑖</m:t>
                        </m:r>
                        <m:r>
                          <a:rPr lang="en-US" altLang="zh-CN" sz="1800">
                            <a:solidFill>
                              <a:srgbClr val="000000"/>
                            </a:solidFill>
                            <a:latin typeface="Cambria Math" panose="02040503050406030204" pitchFamily="18" charset="0"/>
                          </a:rPr>
                          <m:t>=1</m:t>
                        </m:r>
                      </m:sub>
                      <m:sup>
                        <m:r>
                          <a:rPr lang="en-US" altLang="zh-CN" sz="1800">
                            <a:solidFill>
                              <a:srgbClr val="000000"/>
                            </a:solidFill>
                            <a:latin typeface="Cambria Math" panose="02040503050406030204" pitchFamily="18" charset="0"/>
                          </a:rPr>
                          <m:t>𝑘</m:t>
                        </m:r>
                      </m:sup>
                      <m:e>
                        <m:func>
                          <m:funcPr>
                            <m:ctrlPr>
                              <a:rPr lang="zh-CN" altLang="zh-CN" sz="1800" i="1">
                                <a:solidFill>
                                  <a:srgbClr val="000000"/>
                                </a:solidFill>
                                <a:latin typeface="Cambria Math"/>
                              </a:rPr>
                            </m:ctrlPr>
                          </m:funcPr>
                          <m:fName>
                            <m:limLow>
                              <m:limLowPr>
                                <m:ctrlPr>
                                  <a:rPr lang="zh-CN" altLang="zh-CN" sz="1800" i="1">
                                    <a:solidFill>
                                      <a:srgbClr val="000000"/>
                                    </a:solidFill>
                                    <a:latin typeface="Cambria Math"/>
                                  </a:rPr>
                                </m:ctrlPr>
                              </m:limLowPr>
                              <m:e>
                                <m:r>
                                  <m:rPr>
                                    <m:sty m:val="p"/>
                                  </m:rPr>
                                  <a:rPr lang="en-US" altLang="zh-CN" sz="1800">
                                    <a:solidFill>
                                      <a:srgbClr val="000000"/>
                                    </a:solidFill>
                                    <a:latin typeface="Cambria Math" panose="02040503050406030204" pitchFamily="18" charset="0"/>
                                  </a:rPr>
                                  <m:t>max</m:t>
                                </m:r>
                              </m:e>
                              <m:lim>
                                <m:r>
                                  <a:rPr lang="en-US" altLang="zh-CN" sz="1800">
                                    <a:solidFill>
                                      <a:srgbClr val="000000"/>
                                    </a:solidFill>
                                    <a:latin typeface="Cambria Math" panose="02040503050406030204" pitchFamily="18" charset="0"/>
                                  </a:rPr>
                                  <m:t>𝑗</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𝑖</m:t>
                                </m:r>
                              </m:lim>
                            </m:limLow>
                          </m:fName>
                          <m:e>
                            <m:d>
                              <m:dPr>
                                <m:ctrlPr>
                                  <a:rPr lang="zh-CN" altLang="zh-CN" sz="1800" i="1">
                                    <a:solidFill>
                                      <a:srgbClr val="000000"/>
                                    </a:solidFill>
                                    <a:latin typeface="Cambria Math"/>
                                  </a:rPr>
                                </m:ctrlPr>
                              </m:dPr>
                              <m:e>
                                <m:f>
                                  <m:fPr>
                                    <m:ctrlPr>
                                      <a:rPr lang="zh-CN" altLang="zh-CN" sz="1800" i="1">
                                        <a:solidFill>
                                          <a:srgbClr val="000000"/>
                                        </a:solidFill>
                                        <a:latin typeface="Cambria Math"/>
                                      </a:rPr>
                                    </m:ctrlPr>
                                  </m:fPr>
                                  <m:num>
                                    <m:r>
                                      <a:rPr lang="en-US" altLang="zh-CN" sz="1800">
                                        <a:solidFill>
                                          <a:srgbClr val="000000"/>
                                        </a:solidFill>
                                        <a:latin typeface="Cambria Math" panose="02040503050406030204" pitchFamily="18" charset="0"/>
                                      </a:rPr>
                                      <m:t>𝑎𝑣𝑔</m:t>
                                    </m:r>
                                    <m:d>
                                      <m:dPr>
                                        <m:ctrlPr>
                                          <a:rPr lang="zh-CN" altLang="zh-CN" sz="1800" i="1">
                                            <a:solidFill>
                                              <a:srgbClr val="000000"/>
                                            </a:solidFill>
                                            <a:latin typeface="Cambria Math"/>
                                          </a:rPr>
                                        </m:ctrlPr>
                                      </m:dPr>
                                      <m:e>
                                        <m:sSub>
                                          <m:sSubPr>
                                            <m:ctrlPr>
                                              <a:rPr lang="zh-CN" altLang="zh-CN" sz="1800" i="1">
                                                <a:solidFill>
                                                  <a:srgbClr val="000000"/>
                                                </a:solidFill>
                                                <a:latin typeface="Cambria Math"/>
                                              </a:rPr>
                                            </m:ctrlPr>
                                          </m:sSubPr>
                                          <m:e>
                                            <m:r>
                                              <a:rPr lang="en-US" altLang="zh-CN" sz="1800">
                                                <a:solidFill>
                                                  <a:srgbClr val="000000"/>
                                                </a:solidFill>
                                                <a:latin typeface="Cambria Math" panose="02040503050406030204" pitchFamily="18" charset="0"/>
                                              </a:rPr>
                                              <m:t>𝐶</m:t>
                                            </m:r>
                                          </m:e>
                                          <m:sub>
                                            <m:r>
                                              <a:rPr lang="en-US" altLang="zh-CN" sz="1800">
                                                <a:solidFill>
                                                  <a:srgbClr val="000000"/>
                                                </a:solidFill>
                                                <a:latin typeface="Cambria Math" panose="02040503050406030204" pitchFamily="18" charset="0"/>
                                              </a:rPr>
                                              <m:t>𝑖</m:t>
                                            </m:r>
                                          </m:sub>
                                        </m:sSub>
                                      </m:e>
                                    </m:d>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𝑎𝑣𝑔</m:t>
                                    </m:r>
                                    <m:d>
                                      <m:dPr>
                                        <m:ctrlPr>
                                          <a:rPr lang="zh-CN" altLang="zh-CN" sz="1800" i="1">
                                            <a:solidFill>
                                              <a:srgbClr val="000000"/>
                                            </a:solidFill>
                                            <a:latin typeface="Cambria Math"/>
                                          </a:rPr>
                                        </m:ctrlPr>
                                      </m:dPr>
                                      <m:e>
                                        <m:sSub>
                                          <m:sSubPr>
                                            <m:ctrlPr>
                                              <a:rPr lang="zh-CN" altLang="zh-CN" sz="1800" i="1">
                                                <a:solidFill>
                                                  <a:srgbClr val="000000"/>
                                                </a:solidFill>
                                                <a:latin typeface="Cambria Math"/>
                                              </a:rPr>
                                            </m:ctrlPr>
                                          </m:sSubPr>
                                          <m:e>
                                            <m:r>
                                              <a:rPr lang="en-US" altLang="zh-CN" sz="1800">
                                                <a:solidFill>
                                                  <a:srgbClr val="000000"/>
                                                </a:solidFill>
                                                <a:latin typeface="Cambria Math" panose="02040503050406030204" pitchFamily="18" charset="0"/>
                                              </a:rPr>
                                              <m:t>𝐶</m:t>
                                            </m:r>
                                          </m:e>
                                          <m:sub>
                                            <m:r>
                                              <a:rPr lang="en-US" altLang="zh-CN" sz="1800">
                                                <a:solidFill>
                                                  <a:srgbClr val="000000"/>
                                                </a:solidFill>
                                                <a:latin typeface="Cambria Math" panose="02040503050406030204" pitchFamily="18" charset="0"/>
                                              </a:rPr>
                                              <m:t>𝑗</m:t>
                                            </m:r>
                                          </m:sub>
                                        </m:sSub>
                                      </m:e>
                                    </m:d>
                                  </m:num>
                                  <m:den>
                                    <m:sSub>
                                      <m:sSubPr>
                                        <m:ctrlPr>
                                          <a:rPr lang="zh-CN" altLang="zh-CN" sz="1800" i="1">
                                            <a:solidFill>
                                              <a:srgbClr val="000000"/>
                                            </a:solidFill>
                                            <a:latin typeface="Cambria Math"/>
                                          </a:rPr>
                                        </m:ctrlPr>
                                      </m:sSubPr>
                                      <m:e>
                                        <m:d>
                                          <m:dPr>
                                            <m:begChr m:val="‖"/>
                                            <m:endChr m:val="‖"/>
                                            <m:ctrlPr>
                                              <a:rPr lang="zh-CN" altLang="zh-CN" sz="1800" i="1">
                                                <a:solidFill>
                                                  <a:srgbClr val="000000"/>
                                                </a:solidFill>
                                                <a:latin typeface="Cambria Math"/>
                                              </a:rPr>
                                            </m:ctrlPr>
                                          </m:dPr>
                                          <m:e>
                                            <m:sSub>
                                              <m:sSubPr>
                                                <m:ctrlPr>
                                                  <a:rPr lang="zh-CN" altLang="zh-CN" sz="1800" i="1">
                                                    <a:solidFill>
                                                      <a:srgbClr val="000000"/>
                                                    </a:solidFill>
                                                    <a:latin typeface="Cambria Math"/>
                                                  </a:rPr>
                                                </m:ctrlPr>
                                              </m:sSubPr>
                                              <m:e>
                                                <m:r>
                                                  <a:rPr lang="en-US" altLang="zh-CN" sz="1800">
                                                    <a:solidFill>
                                                      <a:srgbClr val="000000"/>
                                                    </a:solidFill>
                                                    <a:latin typeface="Cambria Math" panose="02040503050406030204" pitchFamily="18" charset="0"/>
                                                  </a:rPr>
                                                  <m:t>𝑐</m:t>
                                                </m:r>
                                              </m:e>
                                              <m:sub>
                                                <m:r>
                                                  <a:rPr lang="en-US" altLang="zh-CN" sz="1800">
                                                    <a:solidFill>
                                                      <a:srgbClr val="000000"/>
                                                    </a:solidFill>
                                                    <a:latin typeface="Cambria Math" panose="02040503050406030204" pitchFamily="18" charset="0"/>
                                                  </a:rPr>
                                                  <m:t>𝑖</m:t>
                                                </m:r>
                                              </m:sub>
                                            </m:sSub>
                                            <m:r>
                                              <a:rPr lang="en-US" altLang="zh-CN" sz="1800">
                                                <a:solidFill>
                                                  <a:srgbClr val="000000"/>
                                                </a:solidFill>
                                                <a:latin typeface="Cambria Math" panose="02040503050406030204" pitchFamily="18" charset="0"/>
                                              </a:rPr>
                                              <m:t>−</m:t>
                                            </m:r>
                                            <m:sSub>
                                              <m:sSubPr>
                                                <m:ctrlPr>
                                                  <a:rPr lang="zh-CN" altLang="zh-CN" sz="1800" i="1">
                                                    <a:solidFill>
                                                      <a:srgbClr val="000000"/>
                                                    </a:solidFill>
                                                    <a:latin typeface="Cambria Math"/>
                                                  </a:rPr>
                                                </m:ctrlPr>
                                              </m:sSubPr>
                                              <m:e>
                                                <m:r>
                                                  <a:rPr lang="en-US" altLang="zh-CN" sz="1800">
                                                    <a:solidFill>
                                                      <a:srgbClr val="000000"/>
                                                    </a:solidFill>
                                                    <a:latin typeface="Cambria Math" panose="02040503050406030204" pitchFamily="18" charset="0"/>
                                                  </a:rPr>
                                                  <m:t>𝑐</m:t>
                                                </m:r>
                                              </m:e>
                                              <m:sub>
                                                <m:r>
                                                  <a:rPr lang="en-US" altLang="zh-CN" sz="1800">
                                                    <a:solidFill>
                                                      <a:srgbClr val="000000"/>
                                                    </a:solidFill>
                                                    <a:latin typeface="Cambria Math" panose="02040503050406030204" pitchFamily="18" charset="0"/>
                                                  </a:rPr>
                                                  <m:t>𝑗</m:t>
                                                </m:r>
                                              </m:sub>
                                            </m:sSub>
                                          </m:e>
                                        </m:d>
                                      </m:e>
                                      <m:sub>
                                        <m:r>
                                          <a:rPr lang="en-US" altLang="zh-CN" sz="1800">
                                            <a:solidFill>
                                              <a:srgbClr val="000000"/>
                                            </a:solidFill>
                                            <a:latin typeface="Cambria Math" panose="02040503050406030204" pitchFamily="18" charset="0"/>
                                          </a:rPr>
                                          <m:t>2</m:t>
                                        </m:r>
                                      </m:sub>
                                    </m:sSub>
                                  </m:den>
                                </m:f>
                              </m:e>
                            </m:d>
                          </m:e>
                        </m:func>
                      </m:e>
                    </m:nary>
                  </m:oMath>
                </a14:m>
                <a:endParaRPr lang="zh-CN" altLang="zh-CN" sz="1800" dirty="0">
                  <a:solidFill>
                    <a:srgbClr val="000000"/>
                  </a:solidFill>
                </a:endParaRPr>
              </a:p>
              <a:p>
                <a14:m>
                  <m:oMath xmlns:m="http://schemas.openxmlformats.org/officeDocument/2006/math">
                    <m:r>
                      <a:rPr lang="en-US" altLang="zh-CN" sz="1800">
                        <a:solidFill>
                          <a:srgbClr val="000000"/>
                        </a:solidFill>
                        <a:latin typeface="Cambria Math" panose="02040503050406030204" pitchFamily="18" charset="0"/>
                      </a:rPr>
                      <m:t>𝐷𝐵𝐼</m:t>
                    </m:r>
                  </m:oMath>
                </a14:m>
                <a:r>
                  <a:rPr lang="zh-CN" altLang="zh-CN" sz="1800" dirty="0">
                    <a:solidFill>
                      <a:srgbClr val="000000"/>
                    </a:solidFill>
                  </a:rPr>
                  <a:t>的值越小，表示簇内样本之间的距离越小，同时簇间距离越大，即簇内相似度高，簇间相似度低，说明聚类结果越</a:t>
                </a:r>
                <a:r>
                  <a:rPr lang="zh-CN" altLang="zh-CN" sz="1800" dirty="0" smtClean="0">
                    <a:solidFill>
                      <a:srgbClr val="000000"/>
                    </a:solidFill>
                  </a:rPr>
                  <a:t>好</a:t>
                </a:r>
                <a:endParaRPr lang="zh-CN" altLang="zh-CN" sz="1800" dirty="0">
                  <a:solidFill>
                    <a:srgbClr val="000000"/>
                  </a:solidFill>
                </a:endParaRPr>
              </a:p>
            </p:txBody>
          </p:sp>
        </mc:Choice>
        <mc:Fallback xmlns="">
          <p:sp>
            <p:nvSpPr>
              <p:cNvPr id="12" name="矩形 3"/>
              <p:cNvSpPr>
                <a:spLocks noRot="1" noChangeAspect="1" noMove="1" noResize="1" noEditPoints="1" noAdjustHandles="1" noChangeArrowheads="1" noChangeShapeType="1" noTextEdit="1"/>
              </p:cNvSpPr>
              <p:nvPr/>
            </p:nvSpPr>
            <p:spPr bwMode="auto">
              <a:xfrm>
                <a:off x="596900" y="1000471"/>
                <a:ext cx="8045450" cy="3591561"/>
              </a:xfrm>
              <a:prstGeom prst="rect">
                <a:avLst/>
              </a:prstGeom>
              <a:blipFill rotWithShape="1">
                <a:blip r:embed="rId2"/>
                <a:stretch>
                  <a:fillRect l="-530" t="-1358" r="-455" b="-1188"/>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endParaRPr lang="zh-CN" altLang="en-US">
                  <a:noFill/>
                </a:endParaRPr>
              </a:p>
            </p:txBody>
          </p:sp>
        </mc:Fallback>
      </mc:AlternateContent>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899" y="430213"/>
            <a:ext cx="2523987"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CN" altLang="en-US" dirty="0" smtClean="0"/>
              <a:t>内部指标</a:t>
            </a:r>
            <a:endParaRPr kumimoji="0" lang="zh-CN" altLang="en-US"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12" name="矩形 3"/>
              <p:cNvSpPr>
                <a:spLocks noChangeArrowheads="1"/>
              </p:cNvSpPr>
              <p:nvPr/>
            </p:nvSpPr>
            <p:spPr bwMode="auto">
              <a:xfrm>
                <a:off x="596900" y="1000471"/>
                <a:ext cx="8045450" cy="2418226"/>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zh-CN" sz="1800" dirty="0">
                    <a:solidFill>
                      <a:srgbClr val="000000"/>
                    </a:solidFill>
                  </a:rPr>
                  <a:t>邓恩指数（</a:t>
                </a:r>
                <a:r>
                  <a:rPr lang="en-US" altLang="zh-CN" sz="1800" dirty="0">
                    <a:solidFill>
                      <a:srgbClr val="000000"/>
                    </a:solidFill>
                  </a:rPr>
                  <a:t>Dunn Validity Index</a:t>
                </a:r>
                <a:r>
                  <a:rPr lang="zh-CN" altLang="zh-CN" sz="1800" dirty="0">
                    <a:solidFill>
                      <a:srgbClr val="000000"/>
                    </a:solidFill>
                  </a:rPr>
                  <a:t>，</a:t>
                </a:r>
                <a:r>
                  <a:rPr lang="en-US" altLang="zh-CN" sz="1800" dirty="0">
                    <a:solidFill>
                      <a:srgbClr val="000000"/>
                    </a:solidFill>
                  </a:rPr>
                  <a:t>DVI</a:t>
                </a:r>
                <a:r>
                  <a:rPr lang="zh-CN" altLang="zh-CN" sz="1800" dirty="0">
                    <a:solidFill>
                      <a:srgbClr val="000000"/>
                    </a:solidFill>
                  </a:rPr>
                  <a:t>）是计算任意两个簇的样本点的最短距离与任意簇中样本点的最大距离之商。假设聚类结果中有</a:t>
                </a:r>
                <a14:m>
                  <m:oMath xmlns:m="http://schemas.openxmlformats.org/officeDocument/2006/math">
                    <m:r>
                      <a:rPr lang="en-US" altLang="zh-CN" sz="1800">
                        <a:solidFill>
                          <a:srgbClr val="000000"/>
                        </a:solidFill>
                        <a:latin typeface="Cambria Math" panose="02040503050406030204" pitchFamily="18" charset="0"/>
                      </a:rPr>
                      <m:t>𝑘</m:t>
                    </m:r>
                  </m:oMath>
                </a14:m>
                <a:r>
                  <a:rPr lang="zh-CN" altLang="zh-CN" sz="1800" dirty="0">
                    <a:solidFill>
                      <a:srgbClr val="000000"/>
                    </a:solidFill>
                  </a:rPr>
                  <a:t>个簇，其计算公式如下：</a:t>
                </a:r>
              </a:p>
              <a:p>
                <a14:m>
                  <m:oMath xmlns:m="http://schemas.openxmlformats.org/officeDocument/2006/math">
                    <m:r>
                      <a:rPr lang="en-US" altLang="zh-CN" sz="1800">
                        <a:solidFill>
                          <a:srgbClr val="000000"/>
                        </a:solidFill>
                        <a:latin typeface="Cambria Math" panose="02040503050406030204" pitchFamily="18" charset="0"/>
                      </a:rPr>
                      <m:t>𝐷𝑉𝐼</m:t>
                    </m:r>
                    <m:r>
                      <a:rPr lang="en-US" altLang="zh-CN" sz="1800">
                        <a:solidFill>
                          <a:srgbClr val="000000"/>
                        </a:solidFill>
                        <a:latin typeface="Cambria Math" panose="02040503050406030204" pitchFamily="18" charset="0"/>
                      </a:rPr>
                      <m:t>=</m:t>
                    </m:r>
                    <m:f>
                      <m:fPr>
                        <m:ctrlPr>
                          <a:rPr lang="zh-CN" altLang="zh-CN" sz="1800" i="1">
                            <a:solidFill>
                              <a:srgbClr val="000000"/>
                            </a:solidFill>
                            <a:latin typeface="Cambria Math"/>
                          </a:rPr>
                        </m:ctrlPr>
                      </m:fPr>
                      <m:num>
                        <m:func>
                          <m:funcPr>
                            <m:ctrlPr>
                              <a:rPr lang="zh-CN" altLang="zh-CN" sz="1800" i="1">
                                <a:solidFill>
                                  <a:srgbClr val="000000"/>
                                </a:solidFill>
                                <a:latin typeface="Cambria Math"/>
                              </a:rPr>
                            </m:ctrlPr>
                          </m:funcPr>
                          <m:fName>
                            <m:limLow>
                              <m:limLowPr>
                                <m:ctrlPr>
                                  <a:rPr lang="zh-CN" altLang="zh-CN" sz="1800" i="1">
                                    <a:solidFill>
                                      <a:srgbClr val="000000"/>
                                    </a:solidFill>
                                    <a:latin typeface="Cambria Math"/>
                                  </a:rPr>
                                </m:ctrlPr>
                              </m:limLowPr>
                              <m:e>
                                <m:r>
                                  <m:rPr>
                                    <m:sty m:val="p"/>
                                  </m:rPr>
                                  <a:rPr lang="en-US" altLang="zh-CN" sz="1800">
                                    <a:solidFill>
                                      <a:srgbClr val="000000"/>
                                    </a:solidFill>
                                    <a:latin typeface="Cambria Math" panose="02040503050406030204" pitchFamily="18" charset="0"/>
                                  </a:rPr>
                                  <m:t>min</m:t>
                                </m:r>
                              </m:e>
                              <m:lim>
                                <m:r>
                                  <a:rPr lang="en-US" altLang="zh-CN" sz="1800">
                                    <a:solidFill>
                                      <a:srgbClr val="000000"/>
                                    </a:solidFill>
                                    <a:latin typeface="Cambria Math" panose="02040503050406030204" pitchFamily="18" charset="0"/>
                                  </a:rPr>
                                  <m:t>0&lt;</m:t>
                                </m:r>
                                <m:r>
                                  <a:rPr lang="en-US" altLang="zh-CN" sz="1800">
                                    <a:solidFill>
                                      <a:srgbClr val="000000"/>
                                    </a:solidFill>
                                    <a:latin typeface="Cambria Math" panose="02040503050406030204" pitchFamily="18" charset="0"/>
                                  </a:rPr>
                                  <m:t>𝑚</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𝑛</m:t>
                                </m:r>
                                <m:r>
                                  <a:rPr lang="en-US" altLang="zh-CN" sz="1800">
                                    <a:solidFill>
                                      <a:srgbClr val="000000"/>
                                    </a:solidFill>
                                    <a:latin typeface="Cambria Math" panose="02040503050406030204" pitchFamily="18" charset="0"/>
                                  </a:rPr>
                                  <m:t>&lt;</m:t>
                                </m:r>
                                <m:r>
                                  <a:rPr lang="en-US" altLang="zh-CN" sz="1800">
                                    <a:solidFill>
                                      <a:srgbClr val="000000"/>
                                    </a:solidFill>
                                    <a:latin typeface="Cambria Math" panose="02040503050406030204" pitchFamily="18" charset="0"/>
                                  </a:rPr>
                                  <m:t>𝑘</m:t>
                                </m:r>
                              </m:lim>
                            </m:limLow>
                          </m:fName>
                          <m:e>
                            <m:d>
                              <m:dPr>
                                <m:begChr m:val="{"/>
                                <m:endChr m:val="}"/>
                                <m:ctrlPr>
                                  <a:rPr lang="zh-CN" altLang="zh-CN" sz="1800" i="1">
                                    <a:solidFill>
                                      <a:srgbClr val="000000"/>
                                    </a:solidFill>
                                    <a:latin typeface="Cambria Math"/>
                                  </a:rPr>
                                </m:ctrlPr>
                              </m:dPr>
                              <m:e>
                                <m:func>
                                  <m:funcPr>
                                    <m:ctrlPr>
                                      <a:rPr lang="zh-CN" altLang="zh-CN" sz="1800" i="1">
                                        <a:solidFill>
                                          <a:srgbClr val="000000"/>
                                        </a:solidFill>
                                        <a:latin typeface="Cambria Math"/>
                                      </a:rPr>
                                    </m:ctrlPr>
                                  </m:funcPr>
                                  <m:fName>
                                    <m:limLow>
                                      <m:limLowPr>
                                        <m:ctrlPr>
                                          <a:rPr lang="zh-CN" altLang="zh-CN" sz="1800" i="1">
                                            <a:solidFill>
                                              <a:srgbClr val="000000"/>
                                            </a:solidFill>
                                            <a:latin typeface="Cambria Math"/>
                                          </a:rPr>
                                        </m:ctrlPr>
                                      </m:limLowPr>
                                      <m:e>
                                        <m:r>
                                          <m:rPr>
                                            <m:sty m:val="p"/>
                                          </m:rPr>
                                          <a:rPr lang="en-US" altLang="zh-CN" sz="1800">
                                            <a:solidFill>
                                              <a:srgbClr val="000000"/>
                                            </a:solidFill>
                                            <a:latin typeface="Cambria Math" panose="02040503050406030204" pitchFamily="18" charset="0"/>
                                          </a:rPr>
                                          <m:t>min</m:t>
                                        </m:r>
                                      </m:e>
                                      <m:lim>
                                        <m:r>
                                          <a:rPr lang="en-US" altLang="zh-CN" sz="1800">
                                            <a:solidFill>
                                              <a:srgbClr val="000000"/>
                                            </a:solidFill>
                                            <a:latin typeface="Cambria Math" panose="02040503050406030204" pitchFamily="18" charset="0"/>
                                          </a:rPr>
                                          <m:t>∀</m:t>
                                        </m:r>
                                        <m:sSub>
                                          <m:sSubPr>
                                            <m:ctrlPr>
                                              <a:rPr lang="zh-CN" altLang="zh-CN" sz="1800" i="1">
                                                <a:solidFill>
                                                  <a:srgbClr val="000000"/>
                                                </a:solidFill>
                                                <a:latin typeface="Cambria Math"/>
                                              </a:rPr>
                                            </m:ctrlPr>
                                          </m:sSubPr>
                                          <m:e>
                                            <m:r>
                                              <a:rPr lang="en-US" altLang="zh-CN" sz="1800">
                                                <a:solidFill>
                                                  <a:srgbClr val="000000"/>
                                                </a:solidFill>
                                                <a:latin typeface="Cambria Math" panose="02040503050406030204" pitchFamily="18" charset="0"/>
                                              </a:rPr>
                                              <m:t>𝑥</m:t>
                                            </m:r>
                                          </m:e>
                                          <m:sub>
                                            <m:r>
                                              <a:rPr lang="en-US" altLang="zh-CN" sz="1800">
                                                <a:solidFill>
                                                  <a:srgbClr val="000000"/>
                                                </a:solidFill>
                                                <a:latin typeface="Cambria Math" panose="02040503050406030204" pitchFamily="18" charset="0"/>
                                              </a:rPr>
                                              <m:t>𝑖</m:t>
                                            </m:r>
                                          </m:sub>
                                        </m:sSub>
                                        <m:r>
                                          <a:rPr lang="en-US" altLang="zh-CN" sz="1800">
                                            <a:solidFill>
                                              <a:srgbClr val="000000"/>
                                            </a:solidFill>
                                            <a:latin typeface="Cambria Math" panose="02040503050406030204" pitchFamily="18" charset="0"/>
                                          </a:rPr>
                                          <m:t>∈</m:t>
                                        </m:r>
                                        <m:sSub>
                                          <m:sSubPr>
                                            <m:ctrlPr>
                                              <a:rPr lang="zh-CN" altLang="zh-CN" sz="1800" i="1">
                                                <a:solidFill>
                                                  <a:srgbClr val="000000"/>
                                                </a:solidFill>
                                                <a:latin typeface="Cambria Math"/>
                                              </a:rPr>
                                            </m:ctrlPr>
                                          </m:sSubPr>
                                          <m:e>
                                            <m:r>
                                              <a:rPr lang="en-US" altLang="zh-CN" sz="1800">
                                                <a:solidFill>
                                                  <a:srgbClr val="000000"/>
                                                </a:solidFill>
                                                <a:latin typeface="Cambria Math" panose="02040503050406030204" pitchFamily="18" charset="0"/>
                                              </a:rPr>
                                              <m:t>𝐶</m:t>
                                            </m:r>
                                          </m:e>
                                          <m:sub>
                                            <m:r>
                                              <a:rPr lang="en-US" altLang="zh-CN" sz="1800">
                                                <a:solidFill>
                                                  <a:srgbClr val="000000"/>
                                                </a:solidFill>
                                                <a:latin typeface="Cambria Math" panose="02040503050406030204" pitchFamily="18" charset="0"/>
                                              </a:rPr>
                                              <m:t>𝑚</m:t>
                                            </m:r>
                                          </m:sub>
                                        </m:sSub>
                                        <m:r>
                                          <a:rPr lang="en-US" altLang="zh-CN" sz="1800">
                                            <a:solidFill>
                                              <a:srgbClr val="000000"/>
                                            </a:solidFill>
                                            <a:latin typeface="Cambria Math" panose="02040503050406030204" pitchFamily="18" charset="0"/>
                                          </a:rPr>
                                          <m:t>,</m:t>
                                        </m:r>
                                        <m:sSub>
                                          <m:sSubPr>
                                            <m:ctrlPr>
                                              <a:rPr lang="zh-CN" altLang="zh-CN" sz="1800" i="1">
                                                <a:solidFill>
                                                  <a:srgbClr val="000000"/>
                                                </a:solidFill>
                                                <a:latin typeface="Cambria Math"/>
                                              </a:rPr>
                                            </m:ctrlPr>
                                          </m:sSubPr>
                                          <m:e>
                                            <m:r>
                                              <a:rPr lang="en-US" altLang="zh-CN" sz="1800">
                                                <a:solidFill>
                                                  <a:srgbClr val="000000"/>
                                                </a:solidFill>
                                                <a:latin typeface="Cambria Math" panose="02040503050406030204" pitchFamily="18" charset="0"/>
                                              </a:rPr>
                                              <m:t>𝑥</m:t>
                                            </m:r>
                                          </m:e>
                                          <m:sub>
                                            <m:r>
                                              <a:rPr lang="en-US" altLang="zh-CN" sz="1800">
                                                <a:solidFill>
                                                  <a:srgbClr val="000000"/>
                                                </a:solidFill>
                                                <a:latin typeface="Cambria Math" panose="02040503050406030204" pitchFamily="18" charset="0"/>
                                              </a:rPr>
                                              <m:t>𝑗</m:t>
                                            </m:r>
                                          </m:sub>
                                        </m:sSub>
                                        <m:r>
                                          <a:rPr lang="en-US" altLang="zh-CN" sz="1800">
                                            <a:solidFill>
                                              <a:srgbClr val="000000"/>
                                            </a:solidFill>
                                            <a:latin typeface="Cambria Math" panose="02040503050406030204" pitchFamily="18" charset="0"/>
                                          </a:rPr>
                                          <m:t>∈</m:t>
                                        </m:r>
                                        <m:sSub>
                                          <m:sSubPr>
                                            <m:ctrlPr>
                                              <a:rPr lang="zh-CN" altLang="zh-CN" sz="1800" i="1">
                                                <a:solidFill>
                                                  <a:srgbClr val="000000"/>
                                                </a:solidFill>
                                                <a:latin typeface="Cambria Math"/>
                                              </a:rPr>
                                            </m:ctrlPr>
                                          </m:sSubPr>
                                          <m:e>
                                            <m:r>
                                              <a:rPr lang="en-US" altLang="zh-CN" sz="1800">
                                                <a:solidFill>
                                                  <a:srgbClr val="000000"/>
                                                </a:solidFill>
                                                <a:latin typeface="Cambria Math" panose="02040503050406030204" pitchFamily="18" charset="0"/>
                                              </a:rPr>
                                              <m:t>𝐶</m:t>
                                            </m:r>
                                          </m:e>
                                          <m:sub>
                                            <m:r>
                                              <a:rPr lang="en-US" altLang="zh-CN" sz="1800">
                                                <a:solidFill>
                                                  <a:srgbClr val="000000"/>
                                                </a:solidFill>
                                                <a:latin typeface="Cambria Math" panose="02040503050406030204" pitchFamily="18" charset="0"/>
                                              </a:rPr>
                                              <m:t>𝑛</m:t>
                                            </m:r>
                                          </m:sub>
                                        </m:sSub>
                                      </m:lim>
                                    </m:limLow>
                                  </m:fName>
                                  <m:e>
                                    <m:d>
                                      <m:dPr>
                                        <m:begChr m:val="{"/>
                                        <m:endChr m:val="}"/>
                                        <m:ctrlPr>
                                          <a:rPr lang="zh-CN" altLang="zh-CN" sz="1800" i="1">
                                            <a:solidFill>
                                              <a:srgbClr val="000000"/>
                                            </a:solidFill>
                                            <a:latin typeface="Cambria Math"/>
                                          </a:rPr>
                                        </m:ctrlPr>
                                      </m:dPr>
                                      <m:e>
                                        <m:d>
                                          <m:dPr>
                                            <m:begChr m:val="‖"/>
                                            <m:endChr m:val="‖"/>
                                            <m:ctrlPr>
                                              <a:rPr lang="zh-CN" altLang="zh-CN" sz="1800" i="1">
                                                <a:solidFill>
                                                  <a:srgbClr val="000000"/>
                                                </a:solidFill>
                                                <a:latin typeface="Cambria Math"/>
                                              </a:rPr>
                                            </m:ctrlPr>
                                          </m:dPr>
                                          <m:e>
                                            <m:sSub>
                                              <m:sSubPr>
                                                <m:ctrlPr>
                                                  <a:rPr lang="zh-CN" altLang="zh-CN" sz="1800" i="1">
                                                    <a:solidFill>
                                                      <a:srgbClr val="000000"/>
                                                    </a:solidFill>
                                                    <a:latin typeface="Cambria Math"/>
                                                  </a:rPr>
                                                </m:ctrlPr>
                                              </m:sSubPr>
                                              <m:e>
                                                <m:r>
                                                  <a:rPr lang="en-US" altLang="zh-CN" sz="1800">
                                                    <a:solidFill>
                                                      <a:srgbClr val="000000"/>
                                                    </a:solidFill>
                                                    <a:latin typeface="Cambria Math" panose="02040503050406030204" pitchFamily="18" charset="0"/>
                                                  </a:rPr>
                                                  <m:t>𝑥</m:t>
                                                </m:r>
                                              </m:e>
                                              <m:sub>
                                                <m:r>
                                                  <a:rPr lang="en-US" altLang="zh-CN" sz="1800">
                                                    <a:solidFill>
                                                      <a:srgbClr val="000000"/>
                                                    </a:solidFill>
                                                    <a:latin typeface="Cambria Math" panose="02040503050406030204" pitchFamily="18" charset="0"/>
                                                  </a:rPr>
                                                  <m:t>𝑖</m:t>
                                                </m:r>
                                              </m:sub>
                                            </m:sSub>
                                            <m:r>
                                              <a:rPr lang="en-US" altLang="zh-CN" sz="1800">
                                                <a:solidFill>
                                                  <a:srgbClr val="000000"/>
                                                </a:solidFill>
                                                <a:latin typeface="Cambria Math" panose="02040503050406030204" pitchFamily="18" charset="0"/>
                                              </a:rPr>
                                              <m:t>−</m:t>
                                            </m:r>
                                            <m:sSub>
                                              <m:sSubPr>
                                                <m:ctrlPr>
                                                  <a:rPr lang="zh-CN" altLang="zh-CN" sz="1800" i="1">
                                                    <a:solidFill>
                                                      <a:srgbClr val="000000"/>
                                                    </a:solidFill>
                                                    <a:latin typeface="Cambria Math"/>
                                                  </a:rPr>
                                                </m:ctrlPr>
                                              </m:sSubPr>
                                              <m:e>
                                                <m:r>
                                                  <a:rPr lang="en-US" altLang="zh-CN" sz="1800">
                                                    <a:solidFill>
                                                      <a:srgbClr val="000000"/>
                                                    </a:solidFill>
                                                    <a:latin typeface="Cambria Math" panose="02040503050406030204" pitchFamily="18" charset="0"/>
                                                  </a:rPr>
                                                  <m:t>𝑥</m:t>
                                                </m:r>
                                              </m:e>
                                              <m:sub>
                                                <m:r>
                                                  <a:rPr lang="en-US" altLang="zh-CN" sz="1800">
                                                    <a:solidFill>
                                                      <a:srgbClr val="000000"/>
                                                    </a:solidFill>
                                                    <a:latin typeface="Cambria Math" panose="02040503050406030204" pitchFamily="18" charset="0"/>
                                                  </a:rPr>
                                                  <m:t>𝑗</m:t>
                                                </m:r>
                                              </m:sub>
                                            </m:sSub>
                                          </m:e>
                                        </m:d>
                                      </m:e>
                                    </m:d>
                                  </m:e>
                                </m:func>
                              </m:e>
                            </m:d>
                          </m:e>
                        </m:func>
                      </m:num>
                      <m:den>
                        <m:func>
                          <m:funcPr>
                            <m:ctrlPr>
                              <a:rPr lang="zh-CN" altLang="zh-CN" sz="1800" i="1">
                                <a:solidFill>
                                  <a:srgbClr val="000000"/>
                                </a:solidFill>
                                <a:latin typeface="Cambria Math"/>
                              </a:rPr>
                            </m:ctrlPr>
                          </m:funcPr>
                          <m:fName>
                            <m:limLow>
                              <m:limLowPr>
                                <m:ctrlPr>
                                  <a:rPr lang="zh-CN" altLang="zh-CN" sz="1800" i="1">
                                    <a:solidFill>
                                      <a:srgbClr val="000000"/>
                                    </a:solidFill>
                                    <a:latin typeface="Cambria Math"/>
                                  </a:rPr>
                                </m:ctrlPr>
                              </m:limLowPr>
                              <m:e>
                                <m:r>
                                  <m:rPr>
                                    <m:sty m:val="p"/>
                                  </m:rPr>
                                  <a:rPr lang="en-US" altLang="zh-CN" sz="1800">
                                    <a:solidFill>
                                      <a:srgbClr val="000000"/>
                                    </a:solidFill>
                                    <a:latin typeface="Cambria Math" panose="02040503050406030204" pitchFamily="18" charset="0"/>
                                  </a:rPr>
                                  <m:t>max</m:t>
                                </m:r>
                              </m:e>
                              <m:lim>
                                <m:r>
                                  <a:rPr lang="en-US" altLang="zh-CN" sz="1800">
                                    <a:solidFill>
                                      <a:srgbClr val="000000"/>
                                    </a:solidFill>
                                    <a:latin typeface="Cambria Math" panose="02040503050406030204" pitchFamily="18" charset="0"/>
                                  </a:rPr>
                                  <m:t>0&lt;</m:t>
                                </m:r>
                                <m:r>
                                  <a:rPr lang="en-US" altLang="zh-CN" sz="1800">
                                    <a:solidFill>
                                      <a:srgbClr val="000000"/>
                                    </a:solidFill>
                                    <a:latin typeface="Cambria Math" panose="02040503050406030204" pitchFamily="18" charset="0"/>
                                  </a:rPr>
                                  <m:t>𝑛</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𝑘</m:t>
                                </m:r>
                              </m:lim>
                            </m:limLow>
                          </m:fName>
                          <m:e>
                            <m:func>
                              <m:funcPr>
                                <m:ctrlPr>
                                  <a:rPr lang="zh-CN" altLang="zh-CN" sz="1800" i="1">
                                    <a:solidFill>
                                      <a:srgbClr val="000000"/>
                                    </a:solidFill>
                                    <a:latin typeface="Cambria Math"/>
                                  </a:rPr>
                                </m:ctrlPr>
                              </m:funcPr>
                              <m:fName>
                                <m:limLow>
                                  <m:limLowPr>
                                    <m:ctrlPr>
                                      <a:rPr lang="zh-CN" altLang="zh-CN" sz="1800" i="1">
                                        <a:solidFill>
                                          <a:srgbClr val="000000"/>
                                        </a:solidFill>
                                        <a:latin typeface="Cambria Math"/>
                                      </a:rPr>
                                    </m:ctrlPr>
                                  </m:limLowPr>
                                  <m:e>
                                    <m:r>
                                      <m:rPr>
                                        <m:sty m:val="p"/>
                                      </m:rPr>
                                      <a:rPr lang="en-US" altLang="zh-CN" sz="1800">
                                        <a:solidFill>
                                          <a:srgbClr val="000000"/>
                                        </a:solidFill>
                                        <a:latin typeface="Cambria Math" panose="02040503050406030204" pitchFamily="18" charset="0"/>
                                      </a:rPr>
                                      <m:t>max</m:t>
                                    </m:r>
                                  </m:e>
                                  <m:lim>
                                    <m:r>
                                      <a:rPr lang="en-US" altLang="zh-CN" sz="1800">
                                        <a:solidFill>
                                          <a:srgbClr val="000000"/>
                                        </a:solidFill>
                                        <a:latin typeface="Cambria Math" panose="02040503050406030204" pitchFamily="18" charset="0"/>
                                      </a:rPr>
                                      <m:t>∀</m:t>
                                    </m:r>
                                    <m:sSub>
                                      <m:sSubPr>
                                        <m:ctrlPr>
                                          <a:rPr lang="zh-CN" altLang="zh-CN" sz="1800" i="1">
                                            <a:solidFill>
                                              <a:srgbClr val="000000"/>
                                            </a:solidFill>
                                            <a:latin typeface="Cambria Math"/>
                                          </a:rPr>
                                        </m:ctrlPr>
                                      </m:sSubPr>
                                      <m:e>
                                        <m:r>
                                          <a:rPr lang="en-US" altLang="zh-CN" sz="1800">
                                            <a:solidFill>
                                              <a:srgbClr val="000000"/>
                                            </a:solidFill>
                                            <a:latin typeface="Cambria Math" panose="02040503050406030204" pitchFamily="18" charset="0"/>
                                          </a:rPr>
                                          <m:t>𝑥</m:t>
                                        </m:r>
                                      </m:e>
                                      <m:sub>
                                        <m:r>
                                          <a:rPr lang="en-US" altLang="zh-CN" sz="1800">
                                            <a:solidFill>
                                              <a:srgbClr val="000000"/>
                                            </a:solidFill>
                                            <a:latin typeface="Cambria Math" panose="02040503050406030204" pitchFamily="18" charset="0"/>
                                          </a:rPr>
                                          <m:t>𝑖</m:t>
                                        </m:r>
                                      </m:sub>
                                    </m:sSub>
                                    <m:r>
                                      <a:rPr lang="en-US" altLang="zh-CN" sz="1800">
                                        <a:solidFill>
                                          <a:srgbClr val="000000"/>
                                        </a:solidFill>
                                        <a:latin typeface="Cambria Math" panose="02040503050406030204" pitchFamily="18" charset="0"/>
                                      </a:rPr>
                                      <m:t>,</m:t>
                                    </m:r>
                                    <m:sSub>
                                      <m:sSubPr>
                                        <m:ctrlPr>
                                          <a:rPr lang="zh-CN" altLang="zh-CN" sz="1800" i="1">
                                            <a:solidFill>
                                              <a:srgbClr val="000000"/>
                                            </a:solidFill>
                                            <a:latin typeface="Cambria Math"/>
                                          </a:rPr>
                                        </m:ctrlPr>
                                      </m:sSubPr>
                                      <m:e>
                                        <m:r>
                                          <a:rPr lang="en-US" altLang="zh-CN" sz="1800">
                                            <a:solidFill>
                                              <a:srgbClr val="000000"/>
                                            </a:solidFill>
                                            <a:latin typeface="Cambria Math" panose="02040503050406030204" pitchFamily="18" charset="0"/>
                                          </a:rPr>
                                          <m:t>𝑥</m:t>
                                        </m:r>
                                      </m:e>
                                      <m:sub>
                                        <m:r>
                                          <a:rPr lang="en-US" altLang="zh-CN" sz="1800">
                                            <a:solidFill>
                                              <a:srgbClr val="000000"/>
                                            </a:solidFill>
                                            <a:latin typeface="Cambria Math" panose="02040503050406030204" pitchFamily="18" charset="0"/>
                                          </a:rPr>
                                          <m:t>𝑗</m:t>
                                        </m:r>
                                      </m:sub>
                                    </m:sSub>
                                    <m:r>
                                      <a:rPr lang="en-US" altLang="zh-CN" sz="1800">
                                        <a:solidFill>
                                          <a:srgbClr val="000000"/>
                                        </a:solidFill>
                                        <a:latin typeface="Cambria Math" panose="02040503050406030204" pitchFamily="18" charset="0"/>
                                      </a:rPr>
                                      <m:t>∈</m:t>
                                    </m:r>
                                    <m:sSub>
                                      <m:sSubPr>
                                        <m:ctrlPr>
                                          <a:rPr lang="zh-CN" altLang="zh-CN" sz="1800" i="1">
                                            <a:solidFill>
                                              <a:srgbClr val="000000"/>
                                            </a:solidFill>
                                            <a:latin typeface="Cambria Math"/>
                                          </a:rPr>
                                        </m:ctrlPr>
                                      </m:sSubPr>
                                      <m:e>
                                        <m:r>
                                          <a:rPr lang="en-US" altLang="zh-CN" sz="1800">
                                            <a:solidFill>
                                              <a:srgbClr val="000000"/>
                                            </a:solidFill>
                                            <a:latin typeface="Cambria Math" panose="02040503050406030204" pitchFamily="18" charset="0"/>
                                          </a:rPr>
                                          <m:t>𝐶</m:t>
                                        </m:r>
                                      </m:e>
                                      <m:sub>
                                        <m:r>
                                          <a:rPr lang="en-US" altLang="zh-CN" sz="1800">
                                            <a:solidFill>
                                              <a:srgbClr val="000000"/>
                                            </a:solidFill>
                                            <a:latin typeface="Cambria Math" panose="02040503050406030204" pitchFamily="18" charset="0"/>
                                          </a:rPr>
                                          <m:t>𝑛</m:t>
                                        </m:r>
                                      </m:sub>
                                    </m:sSub>
                                  </m:lim>
                                </m:limLow>
                              </m:fName>
                              <m:e>
                                <m:d>
                                  <m:dPr>
                                    <m:begChr m:val="{"/>
                                    <m:endChr m:val="}"/>
                                    <m:ctrlPr>
                                      <a:rPr lang="zh-CN" altLang="zh-CN" sz="1800" i="1">
                                        <a:solidFill>
                                          <a:srgbClr val="000000"/>
                                        </a:solidFill>
                                        <a:latin typeface="Cambria Math"/>
                                      </a:rPr>
                                    </m:ctrlPr>
                                  </m:dPr>
                                  <m:e>
                                    <m:d>
                                      <m:dPr>
                                        <m:begChr m:val="‖"/>
                                        <m:endChr m:val="‖"/>
                                        <m:ctrlPr>
                                          <a:rPr lang="zh-CN" altLang="zh-CN" sz="1800" i="1">
                                            <a:solidFill>
                                              <a:srgbClr val="000000"/>
                                            </a:solidFill>
                                            <a:latin typeface="Cambria Math"/>
                                          </a:rPr>
                                        </m:ctrlPr>
                                      </m:dPr>
                                      <m:e>
                                        <m:sSub>
                                          <m:sSubPr>
                                            <m:ctrlPr>
                                              <a:rPr lang="zh-CN" altLang="zh-CN" sz="1800" i="1">
                                                <a:solidFill>
                                                  <a:srgbClr val="000000"/>
                                                </a:solidFill>
                                                <a:latin typeface="Cambria Math"/>
                                              </a:rPr>
                                            </m:ctrlPr>
                                          </m:sSubPr>
                                          <m:e>
                                            <m:r>
                                              <a:rPr lang="en-US" altLang="zh-CN" sz="1800">
                                                <a:solidFill>
                                                  <a:srgbClr val="000000"/>
                                                </a:solidFill>
                                                <a:latin typeface="Cambria Math" panose="02040503050406030204" pitchFamily="18" charset="0"/>
                                              </a:rPr>
                                              <m:t>𝑥</m:t>
                                            </m:r>
                                          </m:e>
                                          <m:sub>
                                            <m:r>
                                              <a:rPr lang="en-US" altLang="zh-CN" sz="1800">
                                                <a:solidFill>
                                                  <a:srgbClr val="000000"/>
                                                </a:solidFill>
                                                <a:latin typeface="Cambria Math" panose="02040503050406030204" pitchFamily="18" charset="0"/>
                                              </a:rPr>
                                              <m:t>𝑖</m:t>
                                            </m:r>
                                          </m:sub>
                                        </m:sSub>
                                        <m:r>
                                          <a:rPr lang="en-US" altLang="zh-CN" sz="1800">
                                            <a:solidFill>
                                              <a:srgbClr val="000000"/>
                                            </a:solidFill>
                                            <a:latin typeface="Cambria Math" panose="02040503050406030204" pitchFamily="18" charset="0"/>
                                          </a:rPr>
                                          <m:t>−</m:t>
                                        </m:r>
                                        <m:sSub>
                                          <m:sSubPr>
                                            <m:ctrlPr>
                                              <a:rPr lang="zh-CN" altLang="zh-CN" sz="1800" i="1">
                                                <a:solidFill>
                                                  <a:srgbClr val="000000"/>
                                                </a:solidFill>
                                                <a:latin typeface="Cambria Math"/>
                                              </a:rPr>
                                            </m:ctrlPr>
                                          </m:sSubPr>
                                          <m:e>
                                            <m:r>
                                              <a:rPr lang="en-US" altLang="zh-CN" sz="1800">
                                                <a:solidFill>
                                                  <a:srgbClr val="000000"/>
                                                </a:solidFill>
                                                <a:latin typeface="Cambria Math" panose="02040503050406030204" pitchFamily="18" charset="0"/>
                                              </a:rPr>
                                              <m:t>𝑥</m:t>
                                            </m:r>
                                          </m:e>
                                          <m:sub>
                                            <m:r>
                                              <a:rPr lang="en-US" altLang="zh-CN" sz="1800">
                                                <a:solidFill>
                                                  <a:srgbClr val="000000"/>
                                                </a:solidFill>
                                                <a:latin typeface="Cambria Math" panose="02040503050406030204" pitchFamily="18" charset="0"/>
                                              </a:rPr>
                                              <m:t>𝑗</m:t>
                                            </m:r>
                                          </m:sub>
                                        </m:sSub>
                                      </m:e>
                                    </m:d>
                                  </m:e>
                                </m:d>
                              </m:e>
                            </m:func>
                          </m:e>
                        </m:func>
                      </m:den>
                    </m:f>
                  </m:oMath>
                </a14:m>
                <a:endParaRPr lang="zh-CN" altLang="zh-CN" sz="1800" dirty="0">
                  <a:solidFill>
                    <a:srgbClr val="000000"/>
                  </a:solidFill>
                </a:endParaRPr>
              </a:p>
              <a:p>
                <a:r>
                  <a:rPr lang="en-US" altLang="zh-CN" sz="1800" dirty="0">
                    <a:solidFill>
                      <a:srgbClr val="000000"/>
                    </a:solidFill>
                  </a:rPr>
                  <a:t>    </a:t>
                </a:r>
                <a14:m>
                  <m:oMath xmlns:m="http://schemas.openxmlformats.org/officeDocument/2006/math">
                    <m:r>
                      <a:rPr lang="en-US" altLang="zh-CN" sz="1800">
                        <a:solidFill>
                          <a:srgbClr val="000000"/>
                        </a:solidFill>
                        <a:latin typeface="Cambria Math" panose="02040503050406030204" pitchFamily="18" charset="0"/>
                      </a:rPr>
                      <m:t>𝐷𝑉𝐼</m:t>
                    </m:r>
                  </m:oMath>
                </a14:m>
                <a:r>
                  <a:rPr lang="zh-CN" altLang="zh-CN" sz="1800" dirty="0">
                    <a:solidFill>
                      <a:srgbClr val="000000"/>
                    </a:solidFill>
                  </a:rPr>
                  <a:t>的值越大，表示簇间样本距离越远，簇内样本距离越近，即簇间相似度低，簇内相似度高，聚类结果越好。</a:t>
                </a:r>
              </a:p>
            </p:txBody>
          </p:sp>
        </mc:Choice>
        <mc:Fallback xmlns="">
          <p:sp>
            <p:nvSpPr>
              <p:cNvPr id="12" name="矩形 3"/>
              <p:cNvSpPr>
                <a:spLocks noRot="1" noChangeAspect="1" noMove="1" noResize="1" noEditPoints="1" noAdjustHandles="1" noChangeArrowheads="1" noChangeShapeType="1" noTextEdit="1"/>
              </p:cNvSpPr>
              <p:nvPr/>
            </p:nvSpPr>
            <p:spPr bwMode="auto">
              <a:xfrm>
                <a:off x="596900" y="1000471"/>
                <a:ext cx="8045450" cy="2418226"/>
              </a:xfrm>
              <a:prstGeom prst="rect">
                <a:avLst/>
              </a:prstGeom>
              <a:blipFill rotWithShape="1">
                <a:blip r:embed="rId2"/>
                <a:stretch>
                  <a:fillRect l="-530" t="-2015" r="-76" b="-2267"/>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endParaRPr lang="zh-CN" altLang="en-US">
                  <a:noFill/>
                </a:endParaRPr>
              </a:p>
            </p:txBody>
          </p:sp>
        </mc:Fallback>
      </mc:AlternateContent>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596900" y="430213"/>
            <a:ext cx="1408113"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5123" name="TextBox 5"/>
          <p:cNvSpPr txBox="1">
            <a:spLocks noChangeArrowheads="1"/>
          </p:cNvSpPr>
          <p:nvPr/>
        </p:nvSpPr>
        <p:spPr bwMode="auto">
          <a:xfrm>
            <a:off x="608012" y="430213"/>
            <a:ext cx="2473117" cy="461665"/>
          </a:xfrm>
          <a:prstGeom prst="rect">
            <a:avLst/>
          </a:prstGeom>
          <a:solidFill>
            <a:srgbClr val="FF6600"/>
          </a:solidFill>
          <a:ln>
            <a:noFill/>
          </a:ln>
        </p:spPr>
        <p:txBody>
          <a:bodyPr wrap="squar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kumimoji="0" lang="zh-CN" altLang="en-US" sz="2400" dirty="0">
                <a:solidFill>
                  <a:schemeClr val="bg1"/>
                </a:solidFill>
                <a:latin typeface="微软雅黑" panose="020B0503020204020204" pitchFamily="34" charset="-122"/>
                <a:ea typeface="微软雅黑" panose="020B0503020204020204" pitchFamily="34" charset="-122"/>
              </a:rPr>
              <a:t>基于划分的方法</a:t>
            </a:r>
          </a:p>
        </p:txBody>
      </p:sp>
      <p:cxnSp>
        <p:nvCxnSpPr>
          <p:cNvPr id="13" name="直接连接符 13"/>
          <p:cNvCxnSpPr/>
          <p:nvPr/>
        </p:nvCxnSpPr>
        <p:spPr>
          <a:xfrm>
            <a:off x="1387475" y="846138"/>
            <a:ext cx="7254875"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2" name="矩形 3"/>
          <p:cNvSpPr>
            <a:spLocks noChangeArrowheads="1"/>
          </p:cNvSpPr>
          <p:nvPr/>
        </p:nvSpPr>
        <p:spPr bwMode="auto">
          <a:xfrm>
            <a:off x="596900" y="1000471"/>
            <a:ext cx="8045450" cy="1366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en-US" sz="1800" dirty="0">
                <a:solidFill>
                  <a:srgbClr val="000000"/>
                </a:solidFill>
              </a:rPr>
              <a:t>基于划分的方法是简单、常用</a:t>
            </a:r>
            <a:r>
              <a:rPr lang="zh-CN" altLang="en-US" sz="1800" dirty="0" smtClean="0">
                <a:solidFill>
                  <a:srgbClr val="000000"/>
                </a:solidFill>
              </a:rPr>
              <a:t>的一种</a:t>
            </a:r>
            <a:r>
              <a:rPr lang="zh-CN" altLang="en-US" sz="1800" dirty="0">
                <a:solidFill>
                  <a:srgbClr val="000000"/>
                </a:solidFill>
              </a:rPr>
              <a:t>聚类</a:t>
            </a:r>
            <a:r>
              <a:rPr lang="zh-CN" altLang="en-US" sz="1800" dirty="0" smtClean="0">
                <a:solidFill>
                  <a:srgbClr val="000000"/>
                </a:solidFill>
              </a:rPr>
              <a:t>方法</a:t>
            </a:r>
            <a:endParaRPr lang="en-US" altLang="zh-CN" sz="1800" dirty="0" smtClean="0">
              <a:solidFill>
                <a:srgbClr val="000000"/>
              </a:solidFill>
            </a:endParaRPr>
          </a:p>
          <a:p>
            <a:r>
              <a:rPr lang="zh-CN" altLang="en-US" sz="1800" dirty="0" smtClean="0">
                <a:solidFill>
                  <a:srgbClr val="000000"/>
                </a:solidFill>
              </a:rPr>
              <a:t>通过</a:t>
            </a:r>
            <a:r>
              <a:rPr lang="zh-CN" altLang="en-US" sz="1800" dirty="0">
                <a:solidFill>
                  <a:srgbClr val="000000"/>
                </a:solidFill>
              </a:rPr>
              <a:t>将对象划分为互斥</a:t>
            </a:r>
            <a:r>
              <a:rPr lang="zh-CN" altLang="en-US" sz="1800" dirty="0" smtClean="0">
                <a:solidFill>
                  <a:srgbClr val="000000"/>
                </a:solidFill>
              </a:rPr>
              <a:t>的簇进行</a:t>
            </a:r>
            <a:r>
              <a:rPr lang="zh-CN" altLang="en-US" sz="1800" dirty="0">
                <a:solidFill>
                  <a:srgbClr val="000000"/>
                </a:solidFill>
              </a:rPr>
              <a:t>聚类， 每个对象属于且仅属于一个</a:t>
            </a:r>
            <a:r>
              <a:rPr lang="zh-CN" altLang="en-US" sz="1800" dirty="0" smtClean="0">
                <a:solidFill>
                  <a:srgbClr val="000000"/>
                </a:solidFill>
              </a:rPr>
              <a:t>簇</a:t>
            </a:r>
            <a:endParaRPr lang="en-US" altLang="zh-CN" sz="1800" dirty="0" smtClean="0">
              <a:solidFill>
                <a:srgbClr val="000000"/>
              </a:solidFill>
            </a:endParaRPr>
          </a:p>
          <a:p>
            <a:r>
              <a:rPr lang="zh-CN" altLang="en-US" sz="1800" dirty="0" smtClean="0">
                <a:solidFill>
                  <a:srgbClr val="000000"/>
                </a:solidFill>
              </a:rPr>
              <a:t>划分</a:t>
            </a:r>
            <a:r>
              <a:rPr lang="zh-CN" altLang="en-US" sz="1800" dirty="0">
                <a:solidFill>
                  <a:srgbClr val="000000"/>
                </a:solidFill>
              </a:rPr>
              <a:t>结果旨在使簇之间的相似性低，簇内部的相似度</a:t>
            </a:r>
            <a:r>
              <a:rPr lang="zh-CN" altLang="en-US" sz="1800" dirty="0" smtClean="0">
                <a:solidFill>
                  <a:srgbClr val="000000"/>
                </a:solidFill>
              </a:rPr>
              <a:t>高</a:t>
            </a:r>
            <a:endParaRPr lang="en-US" altLang="zh-CN" sz="1800" dirty="0" smtClean="0">
              <a:solidFill>
                <a:srgbClr val="000000"/>
              </a:solidFill>
            </a:endParaRPr>
          </a:p>
          <a:p>
            <a:r>
              <a:rPr lang="zh-CN" altLang="en-US" sz="1800" dirty="0" smtClean="0">
                <a:solidFill>
                  <a:srgbClr val="000000"/>
                </a:solidFill>
              </a:rPr>
              <a:t>基于</a:t>
            </a:r>
            <a:r>
              <a:rPr lang="zh-CN" altLang="en-US" sz="1800" dirty="0">
                <a:solidFill>
                  <a:srgbClr val="000000"/>
                </a:solidFill>
              </a:rPr>
              <a:t>划分的方法常用算法有</a:t>
            </a:r>
            <a:r>
              <a:rPr lang="en-US" altLang="zh-CN" sz="1800" dirty="0">
                <a:solidFill>
                  <a:srgbClr val="000000"/>
                </a:solidFill>
              </a:rPr>
              <a:t>k</a:t>
            </a:r>
            <a:r>
              <a:rPr lang="zh-CN" altLang="en-US" sz="1800" dirty="0">
                <a:solidFill>
                  <a:srgbClr val="000000"/>
                </a:solidFill>
              </a:rPr>
              <a:t>均值、</a:t>
            </a:r>
            <a:r>
              <a:rPr lang="en-US" altLang="zh-CN" sz="1800" dirty="0" smtClean="0">
                <a:solidFill>
                  <a:srgbClr val="000000"/>
                </a:solidFill>
              </a:rPr>
              <a:t>k-</a:t>
            </a:r>
            <a:r>
              <a:rPr lang="en-US" altLang="zh-CN" sz="1800" dirty="0" err="1" smtClean="0">
                <a:solidFill>
                  <a:srgbClr val="000000"/>
                </a:solidFill>
              </a:rPr>
              <a:t>medoids</a:t>
            </a:r>
            <a:r>
              <a:rPr lang="zh-CN" altLang="en-US" sz="1800" dirty="0" smtClean="0">
                <a:solidFill>
                  <a:srgbClr val="000000"/>
                </a:solidFill>
              </a:rPr>
              <a:t>、</a:t>
            </a:r>
            <a:r>
              <a:rPr lang="en-US" altLang="zh-CN" sz="1800" dirty="0" smtClean="0">
                <a:solidFill>
                  <a:srgbClr val="000000"/>
                </a:solidFill>
              </a:rPr>
              <a:t>k-prototype</a:t>
            </a:r>
            <a:r>
              <a:rPr lang="zh-CN" altLang="en-US" sz="1800" dirty="0">
                <a:solidFill>
                  <a:srgbClr val="000000"/>
                </a:solidFill>
              </a:rPr>
              <a:t>等</a:t>
            </a:r>
            <a:endParaRPr lang="en-US" altLang="zh-CN" sz="1800" dirty="0" smtClean="0">
              <a:solidFill>
                <a:srgbClr val="000000"/>
              </a:solidFill>
            </a:endParaRPr>
          </a:p>
        </p:txBody>
      </p:sp>
    </p:spTree>
  </p:cSld>
  <p:clrMapOvr>
    <a:masterClrMapping/>
  </p:clrMapOvr>
  <p:transition spd="slow">
    <p:push/>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899" y="430213"/>
            <a:ext cx="2523987"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en-US" altLang="zh-CN" dirty="0"/>
              <a:t>k-</a:t>
            </a:r>
            <a:r>
              <a:rPr kumimoji="0" lang="zh-CN" altLang="en-US" dirty="0"/>
              <a:t>均值算法</a:t>
            </a:r>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12" name="矩形 3"/>
              <p:cNvSpPr>
                <a:spLocks noChangeArrowheads="1"/>
              </p:cNvSpPr>
              <p:nvPr/>
            </p:nvSpPr>
            <p:spPr bwMode="auto">
              <a:xfrm>
                <a:off x="596900" y="1000471"/>
                <a:ext cx="8045450" cy="2936188"/>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en-US" altLang="zh-CN" sz="1800" dirty="0">
                    <a:solidFill>
                      <a:srgbClr val="000000"/>
                    </a:solidFill>
                  </a:rPr>
                  <a:t>k-</a:t>
                </a:r>
                <a:r>
                  <a:rPr lang="zh-CN" altLang="en-US" sz="1800" dirty="0">
                    <a:solidFill>
                      <a:srgbClr val="000000"/>
                    </a:solidFill>
                  </a:rPr>
                  <a:t>均值聚类是基于划分的聚类算法，计算样本点与类簇质心的距离，与类簇质心相近的样本点划分为同一类簇。</a:t>
                </a:r>
                <a:r>
                  <a:rPr lang="en-US" altLang="zh-CN" sz="1800" dirty="0">
                    <a:solidFill>
                      <a:srgbClr val="000000"/>
                    </a:solidFill>
                  </a:rPr>
                  <a:t>k-</a:t>
                </a:r>
                <a:r>
                  <a:rPr lang="zh-CN" altLang="en-US" sz="1800" dirty="0">
                    <a:solidFill>
                      <a:srgbClr val="000000"/>
                    </a:solidFill>
                  </a:rPr>
                  <a:t>均值通过样本间的距离来衡量它们之间的相似度，两个样本距离越远，则相似度越低，否则相似度越高</a:t>
                </a:r>
                <a:endParaRPr lang="en-US" altLang="zh-CN" sz="1800" dirty="0">
                  <a:solidFill>
                    <a:srgbClr val="000000"/>
                  </a:solidFill>
                </a:endParaRPr>
              </a:p>
              <a:p>
                <a:r>
                  <a:rPr lang="en-US" altLang="zh-CN" sz="1800" dirty="0">
                    <a:solidFill>
                      <a:srgbClr val="000000"/>
                    </a:solidFill>
                  </a:rPr>
                  <a:t>k-</a:t>
                </a:r>
                <a:r>
                  <a:rPr lang="zh-CN" altLang="zh-CN" sz="1800" dirty="0">
                    <a:solidFill>
                      <a:srgbClr val="000000"/>
                    </a:solidFill>
                  </a:rPr>
                  <a:t>均值算法聚类步骤如下：</a:t>
                </a:r>
              </a:p>
              <a:p>
                <a:pPr lvl="1"/>
                <a:r>
                  <a:rPr lang="zh-CN" altLang="zh-CN" sz="1400" dirty="0" smtClean="0">
                    <a:solidFill>
                      <a:srgbClr val="000000"/>
                    </a:solidFill>
                  </a:rPr>
                  <a:t>首先</a:t>
                </a:r>
                <a:r>
                  <a:rPr lang="zh-CN" altLang="zh-CN" sz="1400" dirty="0">
                    <a:solidFill>
                      <a:srgbClr val="000000"/>
                    </a:solidFill>
                  </a:rPr>
                  <a:t>选取</a:t>
                </a:r>
                <a14:m>
                  <m:oMath xmlns:m="http://schemas.openxmlformats.org/officeDocument/2006/math">
                    <m:r>
                      <a:rPr lang="en-US" altLang="zh-CN" sz="1400">
                        <a:solidFill>
                          <a:srgbClr val="000000"/>
                        </a:solidFill>
                        <a:latin typeface="Cambria Math" panose="02040503050406030204" pitchFamily="18" charset="0"/>
                      </a:rPr>
                      <m:t>𝑘</m:t>
                    </m:r>
                  </m:oMath>
                </a14:m>
                <a:r>
                  <a:rPr lang="zh-CN" altLang="zh-CN" sz="1400" dirty="0">
                    <a:solidFill>
                      <a:srgbClr val="000000"/>
                    </a:solidFill>
                  </a:rPr>
                  <a:t>个类簇（</a:t>
                </a:r>
                <a14:m>
                  <m:oMath xmlns:m="http://schemas.openxmlformats.org/officeDocument/2006/math">
                    <m:r>
                      <a:rPr lang="en-US" altLang="zh-CN" sz="1400">
                        <a:solidFill>
                          <a:srgbClr val="000000"/>
                        </a:solidFill>
                        <a:latin typeface="Cambria Math" panose="02040503050406030204" pitchFamily="18" charset="0"/>
                      </a:rPr>
                      <m:t>𝑘</m:t>
                    </m:r>
                  </m:oMath>
                </a14:m>
                <a:r>
                  <a:rPr lang="zh-CN" altLang="zh-CN" sz="1400" dirty="0">
                    <a:solidFill>
                      <a:srgbClr val="000000"/>
                    </a:solidFill>
                  </a:rPr>
                  <a:t>需要用户进行指定）的质心，通常是随机选取。</a:t>
                </a:r>
              </a:p>
              <a:p>
                <a:pPr lvl="1"/>
                <a:r>
                  <a:rPr lang="zh-CN" altLang="zh-CN" sz="1400" dirty="0" smtClean="0">
                    <a:solidFill>
                      <a:srgbClr val="000000"/>
                    </a:solidFill>
                  </a:rPr>
                  <a:t>对</a:t>
                </a:r>
                <a:r>
                  <a:rPr lang="zh-CN" altLang="zh-CN" sz="1400" dirty="0">
                    <a:solidFill>
                      <a:srgbClr val="000000"/>
                    </a:solidFill>
                  </a:rPr>
                  <a:t>剩余的每个样本点，计算它们到各个质心的欧式距离，并将其归入到相互间距离最小的质心所在的簇。计算各个新簇的质心。</a:t>
                </a:r>
              </a:p>
              <a:p>
                <a:pPr lvl="1"/>
                <a:r>
                  <a:rPr lang="zh-CN" altLang="zh-CN" sz="1400" dirty="0" smtClean="0">
                    <a:solidFill>
                      <a:srgbClr val="000000"/>
                    </a:solidFill>
                  </a:rPr>
                  <a:t>在</a:t>
                </a:r>
                <a:r>
                  <a:rPr lang="zh-CN" altLang="zh-CN" sz="1400" dirty="0">
                    <a:solidFill>
                      <a:srgbClr val="000000"/>
                    </a:solidFill>
                  </a:rPr>
                  <a:t>所有样本点都划分完毕后，根据划分情况重新计算各个簇的质心所在位置，然后迭代计算各个样本点到各簇质心的距离，对所有样本点重新进行划分。</a:t>
                </a:r>
              </a:p>
              <a:p>
                <a:pPr lvl="1"/>
                <a:r>
                  <a:rPr lang="zh-CN" altLang="zh-CN" sz="1400" dirty="0" smtClean="0">
                    <a:solidFill>
                      <a:srgbClr val="000000"/>
                    </a:solidFill>
                  </a:rPr>
                  <a:t>重复</a:t>
                </a:r>
                <a:r>
                  <a:rPr lang="zh-CN" altLang="zh-CN" sz="1400" dirty="0">
                    <a:solidFill>
                      <a:srgbClr val="000000"/>
                    </a:solidFill>
                  </a:rPr>
                  <a:t>第（</a:t>
                </a:r>
                <a:r>
                  <a:rPr lang="en-US" altLang="zh-CN" sz="1400" dirty="0">
                    <a:solidFill>
                      <a:srgbClr val="000000"/>
                    </a:solidFill>
                  </a:rPr>
                  <a:t>2</a:t>
                </a:r>
                <a:r>
                  <a:rPr lang="zh-CN" altLang="zh-CN" sz="1400" dirty="0">
                    <a:solidFill>
                      <a:srgbClr val="000000"/>
                    </a:solidFill>
                  </a:rPr>
                  <a:t>）步和第（</a:t>
                </a:r>
                <a:r>
                  <a:rPr lang="en-US" altLang="zh-CN" sz="1400" dirty="0">
                    <a:solidFill>
                      <a:srgbClr val="000000"/>
                    </a:solidFill>
                  </a:rPr>
                  <a:t>3</a:t>
                </a:r>
                <a:r>
                  <a:rPr lang="zh-CN" altLang="zh-CN" sz="1400" dirty="0">
                    <a:solidFill>
                      <a:srgbClr val="000000"/>
                    </a:solidFill>
                  </a:rPr>
                  <a:t>）步</a:t>
                </a:r>
                <a:r>
                  <a:rPr lang="en-US" altLang="zh-CN" sz="1400" dirty="0">
                    <a:solidFill>
                      <a:srgbClr val="000000"/>
                    </a:solidFill>
                  </a:rPr>
                  <a:t>, </a:t>
                </a:r>
                <a:r>
                  <a:rPr lang="zh-CN" altLang="zh-CN" sz="1400" dirty="0">
                    <a:solidFill>
                      <a:srgbClr val="000000"/>
                    </a:solidFill>
                  </a:rPr>
                  <a:t>直到迭代计算后，所有样本点的划分情况保持不变，此时说明</a:t>
                </a:r>
                <a:r>
                  <a:rPr lang="en-US" altLang="zh-CN" sz="1400" dirty="0">
                    <a:solidFill>
                      <a:srgbClr val="000000"/>
                    </a:solidFill>
                  </a:rPr>
                  <a:t>k-</a:t>
                </a:r>
                <a:r>
                  <a:rPr lang="zh-CN" altLang="zh-CN" sz="1400" dirty="0">
                    <a:solidFill>
                      <a:srgbClr val="000000"/>
                    </a:solidFill>
                  </a:rPr>
                  <a:t>均值算法已经得到了最优解，将运行结果返回</a:t>
                </a:r>
                <a:endParaRPr lang="en-US" altLang="zh-CN" sz="1400" dirty="0">
                  <a:solidFill>
                    <a:srgbClr val="000000"/>
                  </a:solidFill>
                </a:endParaRPr>
              </a:p>
            </p:txBody>
          </p:sp>
        </mc:Choice>
        <mc:Fallback xmlns="">
          <p:sp>
            <p:nvSpPr>
              <p:cNvPr id="12" name="矩形 3"/>
              <p:cNvSpPr>
                <a:spLocks noRot="1" noChangeAspect="1" noMove="1" noResize="1" noEditPoints="1" noAdjustHandles="1" noChangeArrowheads="1" noChangeShapeType="1" noTextEdit="1"/>
              </p:cNvSpPr>
              <p:nvPr/>
            </p:nvSpPr>
            <p:spPr bwMode="auto">
              <a:xfrm>
                <a:off x="596900" y="1000471"/>
                <a:ext cx="8045450" cy="2936188"/>
              </a:xfrm>
              <a:prstGeom prst="rect">
                <a:avLst/>
              </a:prstGeom>
              <a:blipFill rotWithShape="1">
                <a:blip r:embed="rId2"/>
                <a:stretch>
                  <a:fillRect l="-530" t="-1660" r="-379" b="-1452"/>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endParaRPr lang="zh-CN" altLang="en-US">
                  <a:noFill/>
                </a:endParaRPr>
              </a:p>
            </p:txBody>
          </p:sp>
        </mc:Fallback>
      </mc:AlternateContent>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596900" y="430213"/>
            <a:ext cx="1408113"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5123" name="TextBox 5"/>
          <p:cNvSpPr txBox="1">
            <a:spLocks noChangeArrowheads="1"/>
          </p:cNvSpPr>
          <p:nvPr/>
        </p:nvSpPr>
        <p:spPr bwMode="auto">
          <a:xfrm>
            <a:off x="608013" y="430213"/>
            <a:ext cx="14160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章节介绍</a:t>
            </a:r>
          </a:p>
        </p:txBody>
      </p:sp>
      <p:cxnSp>
        <p:nvCxnSpPr>
          <p:cNvPr id="13" name="直接连接符 13"/>
          <p:cNvCxnSpPr/>
          <p:nvPr/>
        </p:nvCxnSpPr>
        <p:spPr>
          <a:xfrm>
            <a:off x="1387475" y="846138"/>
            <a:ext cx="7254875"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5126" name="矩形 3"/>
          <p:cNvSpPr>
            <a:spLocks noChangeArrowheads="1"/>
          </p:cNvSpPr>
          <p:nvPr/>
        </p:nvSpPr>
        <p:spPr bwMode="auto">
          <a:xfrm>
            <a:off x="596900" y="1000471"/>
            <a:ext cx="8045450" cy="24191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en-US" sz="1800" dirty="0" smtClean="0">
                <a:solidFill>
                  <a:srgbClr val="000000"/>
                </a:solidFill>
              </a:rPr>
              <a:t>聚类分析</a:t>
            </a:r>
            <a:r>
              <a:rPr lang="zh-CN" altLang="en-US" sz="1800" dirty="0">
                <a:solidFill>
                  <a:srgbClr val="000000"/>
                </a:solidFill>
              </a:rPr>
              <a:t>是一种典型的无监督学习， 用于对未知类别的样本进行划分，将它们按照一定的规则划分成若干个类族，把相似</a:t>
            </a:r>
            <a:r>
              <a:rPr lang="en-US" altLang="zh-CN" sz="1800" dirty="0">
                <a:solidFill>
                  <a:srgbClr val="000000"/>
                </a:solidFill>
              </a:rPr>
              <a:t>(</a:t>
            </a:r>
            <a:r>
              <a:rPr lang="zh-CN" altLang="en-US" sz="1800" dirty="0">
                <a:solidFill>
                  <a:srgbClr val="000000"/>
                </a:solidFill>
              </a:rPr>
              <a:t>距高相近</a:t>
            </a:r>
            <a:r>
              <a:rPr lang="en-US" altLang="zh-CN" sz="1800" dirty="0">
                <a:solidFill>
                  <a:srgbClr val="000000"/>
                </a:solidFill>
              </a:rPr>
              <a:t>)</a:t>
            </a:r>
            <a:r>
              <a:rPr lang="zh-CN" altLang="en-US" sz="1800" dirty="0">
                <a:solidFill>
                  <a:srgbClr val="000000"/>
                </a:solidFill>
              </a:rPr>
              <a:t>的样本聚在同一个</a:t>
            </a:r>
            <a:r>
              <a:rPr lang="zh-CN" altLang="en-US" sz="1800" dirty="0" smtClean="0">
                <a:solidFill>
                  <a:srgbClr val="000000"/>
                </a:solidFill>
              </a:rPr>
              <a:t>类簇中</a:t>
            </a:r>
            <a:r>
              <a:rPr lang="zh-CN" altLang="en-US" sz="1800" dirty="0">
                <a:solidFill>
                  <a:srgbClr val="000000"/>
                </a:solidFill>
              </a:rPr>
              <a:t>， 把不相似的样本分为不</a:t>
            </a:r>
            <a:r>
              <a:rPr lang="zh-CN" altLang="en-US" sz="1800" dirty="0" smtClean="0">
                <a:solidFill>
                  <a:srgbClr val="000000"/>
                </a:solidFill>
              </a:rPr>
              <a:t>同类</a:t>
            </a:r>
            <a:r>
              <a:rPr lang="zh-CN" altLang="en-US" sz="1800" dirty="0">
                <a:solidFill>
                  <a:srgbClr val="000000"/>
                </a:solidFill>
              </a:rPr>
              <a:t>簇</a:t>
            </a:r>
            <a:r>
              <a:rPr lang="zh-CN" altLang="en-US" sz="1800" dirty="0" smtClean="0">
                <a:solidFill>
                  <a:srgbClr val="000000"/>
                </a:solidFill>
              </a:rPr>
              <a:t>，</a:t>
            </a:r>
            <a:r>
              <a:rPr lang="zh-CN" altLang="en-US" sz="1800" dirty="0">
                <a:solidFill>
                  <a:srgbClr val="000000"/>
                </a:solidFill>
              </a:rPr>
              <a:t>从而揭示样本之间内在的性质以及相互之间的联系</a:t>
            </a:r>
            <a:r>
              <a:rPr lang="zh-CN" altLang="en-US" sz="1800" dirty="0" smtClean="0">
                <a:solidFill>
                  <a:srgbClr val="000000"/>
                </a:solidFill>
              </a:rPr>
              <a:t>规律</a:t>
            </a:r>
            <a:endParaRPr lang="en-US" altLang="zh-CN" sz="1800" dirty="0" smtClean="0">
              <a:solidFill>
                <a:srgbClr val="000000"/>
              </a:solidFill>
            </a:endParaRPr>
          </a:p>
          <a:p>
            <a:r>
              <a:rPr lang="zh-CN" altLang="en-US" sz="1800" dirty="0" smtClean="0">
                <a:solidFill>
                  <a:srgbClr val="000000"/>
                </a:solidFill>
              </a:rPr>
              <a:t>聚类</a:t>
            </a:r>
            <a:r>
              <a:rPr lang="zh-CN" altLang="en-US" sz="1800" dirty="0">
                <a:solidFill>
                  <a:srgbClr val="000000"/>
                </a:solidFill>
              </a:rPr>
              <a:t>算法在银行、零售、保险、医学、军事等诸多领域有着广泛的</a:t>
            </a:r>
            <a:r>
              <a:rPr lang="zh-CN" altLang="en-US" sz="1800" dirty="0" smtClean="0">
                <a:solidFill>
                  <a:srgbClr val="000000"/>
                </a:solidFill>
              </a:rPr>
              <a:t>应用</a:t>
            </a:r>
            <a:endParaRPr lang="en-US" altLang="zh-CN" sz="1800" dirty="0" smtClean="0">
              <a:solidFill>
                <a:srgbClr val="000000"/>
              </a:solidFill>
            </a:endParaRPr>
          </a:p>
          <a:p>
            <a:r>
              <a:rPr lang="zh-CN" altLang="en-US" sz="1800" dirty="0" smtClean="0">
                <a:solidFill>
                  <a:srgbClr val="000000"/>
                </a:solidFill>
              </a:rPr>
              <a:t>本章</a:t>
            </a:r>
            <a:r>
              <a:rPr lang="zh-CN" altLang="en-US" sz="1800" dirty="0">
                <a:solidFill>
                  <a:srgbClr val="000000"/>
                </a:solidFill>
              </a:rPr>
              <a:t>主要内容包括聚类分析基础、聚类效果评价指标、聚类实现方法，重点</a:t>
            </a:r>
            <a:r>
              <a:rPr lang="zh-CN" altLang="en-US" sz="1800" dirty="0" smtClean="0">
                <a:solidFill>
                  <a:srgbClr val="000000"/>
                </a:solidFill>
              </a:rPr>
              <a:t>介绍基于划分</a:t>
            </a:r>
            <a:r>
              <a:rPr lang="zh-CN" altLang="en-US" sz="1800" dirty="0">
                <a:solidFill>
                  <a:srgbClr val="000000"/>
                </a:solidFill>
              </a:rPr>
              <a:t>的方法、基于密度的方法、基于层次的</a:t>
            </a:r>
            <a:r>
              <a:rPr lang="zh-CN" altLang="en-US" sz="1800" dirty="0" smtClean="0">
                <a:solidFill>
                  <a:srgbClr val="000000"/>
                </a:solidFill>
              </a:rPr>
              <a:t>方法等方法</a:t>
            </a:r>
            <a:r>
              <a:rPr lang="zh-CN" altLang="en-US" sz="1800" dirty="0">
                <a:solidFill>
                  <a:srgbClr val="000000"/>
                </a:solidFill>
              </a:rPr>
              <a:t>，并结合实例讲解聚类算法的</a:t>
            </a:r>
            <a:r>
              <a:rPr lang="zh-CN" altLang="en-US" sz="1800" dirty="0" smtClean="0">
                <a:solidFill>
                  <a:srgbClr val="000000"/>
                </a:solidFill>
              </a:rPr>
              <a:t>应用</a:t>
            </a:r>
            <a:endParaRPr lang="zh-CN" altLang="en-US" sz="1400" dirty="0">
              <a:solidFill>
                <a:srgbClr val="000000"/>
              </a:solidFill>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27110" y="3324154"/>
            <a:ext cx="1715240" cy="14558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slow">
    <p:push/>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899" y="430213"/>
            <a:ext cx="2523987"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en-US" altLang="zh-CN" dirty="0"/>
              <a:t>k-</a:t>
            </a:r>
            <a:r>
              <a:rPr kumimoji="0" lang="zh-CN" altLang="en-US" dirty="0"/>
              <a:t>均值算法</a:t>
            </a:r>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596900" y="1000471"/>
            <a:ext cx="804545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en-US" altLang="zh-CN" sz="1800" dirty="0" smtClean="0">
                <a:solidFill>
                  <a:srgbClr val="000000"/>
                </a:solidFill>
              </a:rPr>
              <a:t>k-</a:t>
            </a:r>
            <a:r>
              <a:rPr lang="zh-CN" altLang="en-US" sz="1800" dirty="0">
                <a:solidFill>
                  <a:srgbClr val="000000"/>
                </a:solidFill>
              </a:rPr>
              <a:t>均值聚类算法过程</a:t>
            </a:r>
            <a:endParaRPr lang="en-US" altLang="zh-CN" sz="1400" dirty="0">
              <a:solidFill>
                <a:srgbClr val="000000"/>
              </a:solidFill>
            </a:endParaRPr>
          </a:p>
        </p:txBody>
      </p:sp>
      <p:pic>
        <p:nvPicPr>
          <p:cNvPr id="10" name="Picture 6" descr="http://www.ppvke.com/Answer/uploads/questions/20150701/c5a391c31942f2e3a8b1c1b9d9b8f89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3483" y="1369803"/>
            <a:ext cx="5305496" cy="339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899" y="430213"/>
            <a:ext cx="2523987"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en-US" altLang="zh-CN" dirty="0"/>
              <a:t>k-</a:t>
            </a:r>
            <a:r>
              <a:rPr kumimoji="0" lang="zh-CN" altLang="en-US" dirty="0"/>
              <a:t>均值算法</a:t>
            </a:r>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12" name="矩形 3"/>
              <p:cNvSpPr>
                <a:spLocks noChangeArrowheads="1"/>
              </p:cNvSpPr>
              <p:nvPr/>
            </p:nvSpPr>
            <p:spPr bwMode="auto">
              <a:xfrm>
                <a:off x="596900" y="1000471"/>
                <a:ext cx="8045450" cy="2529923"/>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en-US" altLang="zh-CN" sz="1800" dirty="0">
                    <a:solidFill>
                      <a:srgbClr val="000000"/>
                    </a:solidFill>
                  </a:rPr>
                  <a:t>k-</a:t>
                </a:r>
                <a:r>
                  <a:rPr lang="zh-CN" altLang="en-US" sz="1800" dirty="0">
                    <a:solidFill>
                      <a:srgbClr val="000000"/>
                    </a:solidFill>
                  </a:rPr>
                  <a:t>均值算法原理简单，容易实现，且运行效率比较高</a:t>
                </a:r>
                <a:endParaRPr lang="en-US" altLang="zh-CN" sz="1800" dirty="0">
                  <a:solidFill>
                    <a:srgbClr val="000000"/>
                  </a:solidFill>
                </a:endParaRPr>
              </a:p>
              <a:p>
                <a:r>
                  <a:rPr lang="en-US" altLang="zh-CN" sz="1800" dirty="0">
                    <a:solidFill>
                      <a:srgbClr val="000000"/>
                    </a:solidFill>
                  </a:rPr>
                  <a:t>k-</a:t>
                </a:r>
                <a:r>
                  <a:rPr lang="zh-CN" altLang="en-US" sz="1800" dirty="0">
                    <a:solidFill>
                      <a:srgbClr val="000000"/>
                    </a:solidFill>
                  </a:rPr>
                  <a:t>均值算法聚类结果容易解释，适用于高维数据的聚类</a:t>
                </a:r>
                <a:endParaRPr lang="en-US" altLang="zh-CN" sz="1800" dirty="0">
                  <a:solidFill>
                    <a:srgbClr val="000000"/>
                  </a:solidFill>
                </a:endParaRPr>
              </a:p>
              <a:p>
                <a:r>
                  <a:rPr lang="en-US" altLang="zh-CN" sz="1800" dirty="0">
                    <a:solidFill>
                      <a:srgbClr val="000000"/>
                    </a:solidFill>
                  </a:rPr>
                  <a:t>k-</a:t>
                </a:r>
                <a:r>
                  <a:rPr lang="zh-CN" altLang="en-US" sz="1800" dirty="0">
                    <a:solidFill>
                      <a:srgbClr val="000000"/>
                    </a:solidFill>
                  </a:rPr>
                  <a:t>均值算法采用贪心策略，导致容易局部收敛，在大规模数据集上求解较慢</a:t>
                </a:r>
                <a:endParaRPr lang="en-US" altLang="zh-CN" sz="1800" dirty="0">
                  <a:solidFill>
                    <a:srgbClr val="000000"/>
                  </a:solidFill>
                </a:endParaRPr>
              </a:p>
              <a:p>
                <a:r>
                  <a:rPr lang="en-US" altLang="zh-CN" sz="1800" dirty="0">
                    <a:solidFill>
                      <a:srgbClr val="000000"/>
                    </a:solidFill>
                  </a:rPr>
                  <a:t>k-</a:t>
                </a:r>
                <a:r>
                  <a:rPr lang="zh-CN" altLang="en-US" sz="1800" dirty="0">
                    <a:solidFill>
                      <a:srgbClr val="000000"/>
                    </a:solidFill>
                  </a:rPr>
                  <a:t>均值算法对离群点和噪声点非常敏感，少量的离群点和噪声点可能对算法求平均值产生极大影响，从而影响聚类结果</a:t>
                </a:r>
                <a:endParaRPr lang="en-US" altLang="zh-CN" sz="1800" dirty="0">
                  <a:solidFill>
                    <a:srgbClr val="000000"/>
                  </a:solidFill>
                </a:endParaRPr>
              </a:p>
              <a:p>
                <a:r>
                  <a:rPr lang="en-US" altLang="zh-CN" sz="1800" dirty="0">
                    <a:solidFill>
                      <a:srgbClr val="000000"/>
                    </a:solidFill>
                  </a:rPr>
                  <a:t>k-</a:t>
                </a:r>
                <a:r>
                  <a:rPr lang="zh-CN" altLang="zh-CN" sz="1800" dirty="0">
                    <a:solidFill>
                      <a:srgbClr val="000000"/>
                    </a:solidFill>
                  </a:rPr>
                  <a:t>均值算法中初始聚类中心的选取也对算法结果影响很大，不同的初始中心可能会导致不同的聚类结果。对此，研究人员提出</a:t>
                </a:r>
                <a14:m>
                  <m:oMath xmlns:m="http://schemas.openxmlformats.org/officeDocument/2006/math">
                    <m:r>
                      <m:rPr>
                        <m:sty m:val="p"/>
                      </m:rPr>
                      <a:rPr lang="en-US" altLang="zh-CN" sz="1800">
                        <a:solidFill>
                          <a:srgbClr val="000000"/>
                        </a:solidFill>
                        <a:latin typeface="Cambria Math" panose="02040503050406030204" pitchFamily="18" charset="0"/>
                      </a:rPr>
                      <m:t>k</m:t>
                    </m:r>
                  </m:oMath>
                </a14:m>
                <a:r>
                  <a:rPr lang="en-US" altLang="zh-CN" sz="1800" dirty="0">
                    <a:solidFill>
                      <a:srgbClr val="000000"/>
                    </a:solidFill>
                  </a:rPr>
                  <a:t>-</a:t>
                </a:r>
                <a:r>
                  <a:rPr lang="zh-CN" altLang="zh-CN" sz="1800" dirty="0">
                    <a:solidFill>
                      <a:srgbClr val="000000"/>
                    </a:solidFill>
                  </a:rPr>
                  <a:t>均值</a:t>
                </a:r>
                <a:r>
                  <a:rPr lang="en-US" altLang="zh-CN" sz="1800" dirty="0">
                    <a:solidFill>
                      <a:srgbClr val="000000"/>
                    </a:solidFill>
                  </a:rPr>
                  <a:t>++</a:t>
                </a:r>
                <a:r>
                  <a:rPr lang="zh-CN" altLang="zh-CN" sz="1800" dirty="0">
                    <a:solidFill>
                      <a:srgbClr val="000000"/>
                    </a:solidFill>
                  </a:rPr>
                  <a:t>算法，其思想是使初始的聚类中心之间的相互距离尽可能远</a:t>
                </a:r>
                <a:endParaRPr lang="en-US" altLang="zh-CN" sz="1800" dirty="0">
                  <a:solidFill>
                    <a:srgbClr val="000000"/>
                  </a:solidFill>
                </a:endParaRPr>
              </a:p>
            </p:txBody>
          </p:sp>
        </mc:Choice>
        <mc:Fallback xmlns="">
          <p:sp>
            <p:nvSpPr>
              <p:cNvPr id="12" name="矩形 3"/>
              <p:cNvSpPr>
                <a:spLocks noRot="1" noChangeAspect="1" noMove="1" noResize="1" noEditPoints="1" noAdjustHandles="1" noChangeArrowheads="1" noChangeShapeType="1" noTextEdit="1"/>
              </p:cNvSpPr>
              <p:nvPr/>
            </p:nvSpPr>
            <p:spPr bwMode="auto">
              <a:xfrm>
                <a:off x="596900" y="1000471"/>
                <a:ext cx="8045450" cy="2529923"/>
              </a:xfrm>
              <a:prstGeom prst="rect">
                <a:avLst/>
              </a:prstGeom>
              <a:blipFill rotWithShape="1">
                <a:blip r:embed="rId2"/>
                <a:stretch>
                  <a:fillRect l="-530" t="-1928" r="-606" b="-2169"/>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endParaRPr lang="zh-CN" altLang="en-US">
                  <a:noFill/>
                </a:endParaRPr>
              </a:p>
            </p:txBody>
          </p:sp>
        </mc:Fallback>
      </mc:AlternateContent>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899" y="430213"/>
            <a:ext cx="2523987"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en-US" altLang="zh-CN" dirty="0"/>
              <a:t>k-</a:t>
            </a:r>
            <a:r>
              <a:rPr kumimoji="0" lang="zh-CN" altLang="en-US" dirty="0"/>
              <a:t>均值算法</a:t>
            </a:r>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12" name="矩形 3"/>
              <p:cNvSpPr>
                <a:spLocks noChangeArrowheads="1"/>
              </p:cNvSpPr>
              <p:nvPr/>
            </p:nvSpPr>
            <p:spPr bwMode="auto">
              <a:xfrm>
                <a:off x="596900" y="1000471"/>
                <a:ext cx="8045450" cy="2095638"/>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14:m>
                  <m:oMath xmlns:m="http://schemas.openxmlformats.org/officeDocument/2006/math">
                    <m:r>
                      <m:rPr>
                        <m:sty m:val="p"/>
                      </m:rPr>
                      <a:rPr lang="en-US" altLang="zh-CN" sz="1800">
                        <a:solidFill>
                          <a:srgbClr val="000000"/>
                        </a:solidFill>
                        <a:latin typeface="Cambria Math" panose="02040503050406030204" pitchFamily="18" charset="0"/>
                      </a:rPr>
                      <m:t>k</m:t>
                    </m:r>
                  </m:oMath>
                </a14:m>
                <a:r>
                  <a:rPr lang="en-US" altLang="zh-CN" sz="1800" dirty="0">
                    <a:solidFill>
                      <a:srgbClr val="000000"/>
                    </a:solidFill>
                  </a:rPr>
                  <a:t>-</a:t>
                </a:r>
                <a:r>
                  <a:rPr lang="zh-CN" altLang="zh-CN" sz="1800" dirty="0">
                    <a:solidFill>
                      <a:srgbClr val="000000"/>
                    </a:solidFill>
                  </a:rPr>
                  <a:t>均值</a:t>
                </a:r>
                <a:r>
                  <a:rPr lang="en-US" altLang="zh-CN" sz="1800" dirty="0">
                    <a:solidFill>
                      <a:srgbClr val="000000"/>
                    </a:solidFill>
                  </a:rPr>
                  <a:t>++</a:t>
                </a:r>
                <a:r>
                  <a:rPr lang="zh-CN" altLang="zh-CN" sz="1800" dirty="0">
                    <a:solidFill>
                      <a:srgbClr val="000000"/>
                    </a:solidFill>
                  </a:rPr>
                  <a:t>算法步骤如下：</a:t>
                </a:r>
              </a:p>
              <a:p>
                <a:pPr lvl="1"/>
                <a:r>
                  <a:rPr lang="zh-CN" altLang="zh-CN" sz="1400" dirty="0">
                    <a:solidFill>
                      <a:srgbClr val="000000"/>
                    </a:solidFill>
                  </a:rPr>
                  <a:t>从样本集</a:t>
                </a:r>
                <a14:m>
                  <m:oMath xmlns:m="http://schemas.openxmlformats.org/officeDocument/2006/math">
                    <m:r>
                      <a:rPr lang="en-US" altLang="zh-CN" sz="1400">
                        <a:solidFill>
                          <a:srgbClr val="000000"/>
                        </a:solidFill>
                        <a:latin typeface="Cambria Math" panose="02040503050406030204" pitchFamily="18" charset="0"/>
                      </a:rPr>
                      <m:t>𝜒</m:t>
                    </m:r>
                  </m:oMath>
                </a14:m>
                <a:r>
                  <a:rPr lang="zh-CN" altLang="zh-CN" sz="1400" dirty="0">
                    <a:solidFill>
                      <a:srgbClr val="000000"/>
                    </a:solidFill>
                  </a:rPr>
                  <a:t>中随机选择一个样本点</a:t>
                </a:r>
                <a14:m>
                  <m:oMath xmlns:m="http://schemas.openxmlformats.org/officeDocument/2006/math">
                    <m:sSub>
                      <m:sSubPr>
                        <m:ctrlPr>
                          <a:rPr lang="zh-CN" altLang="zh-CN" sz="1400" i="1">
                            <a:solidFill>
                              <a:srgbClr val="000000"/>
                            </a:solidFill>
                            <a:latin typeface="Cambria Math"/>
                          </a:rPr>
                        </m:ctrlPr>
                      </m:sSubPr>
                      <m:e>
                        <m:r>
                          <a:rPr lang="en-US" altLang="zh-CN" sz="1400">
                            <a:solidFill>
                              <a:srgbClr val="000000"/>
                            </a:solidFill>
                            <a:latin typeface="Cambria Math" panose="02040503050406030204" pitchFamily="18" charset="0"/>
                          </a:rPr>
                          <m:t>𝑐</m:t>
                        </m:r>
                      </m:e>
                      <m:sub>
                        <m:r>
                          <a:rPr lang="en-US" altLang="zh-CN" sz="1400">
                            <a:solidFill>
                              <a:srgbClr val="000000"/>
                            </a:solidFill>
                            <a:latin typeface="Cambria Math" panose="02040503050406030204" pitchFamily="18" charset="0"/>
                          </a:rPr>
                          <m:t>1</m:t>
                        </m:r>
                      </m:sub>
                    </m:sSub>
                  </m:oMath>
                </a14:m>
                <a:r>
                  <a:rPr lang="zh-CN" altLang="zh-CN" sz="1400" dirty="0">
                    <a:solidFill>
                      <a:srgbClr val="000000"/>
                    </a:solidFill>
                  </a:rPr>
                  <a:t>作为第</a:t>
                </a:r>
                <a:r>
                  <a:rPr lang="en-US" altLang="zh-CN" sz="1400" dirty="0">
                    <a:solidFill>
                      <a:srgbClr val="000000"/>
                    </a:solidFill>
                  </a:rPr>
                  <a:t>1</a:t>
                </a:r>
                <a:r>
                  <a:rPr lang="zh-CN" altLang="zh-CN" sz="1400" dirty="0">
                    <a:solidFill>
                      <a:srgbClr val="000000"/>
                    </a:solidFill>
                  </a:rPr>
                  <a:t>个聚类中心；</a:t>
                </a:r>
              </a:p>
              <a:p>
                <a:pPr lvl="1"/>
                <a:r>
                  <a:rPr lang="zh-CN" altLang="zh-CN" sz="1400" dirty="0">
                    <a:solidFill>
                      <a:srgbClr val="000000"/>
                    </a:solidFill>
                  </a:rPr>
                  <a:t>计算其它样本点</a:t>
                </a:r>
                <a14:m>
                  <m:oMath xmlns:m="http://schemas.openxmlformats.org/officeDocument/2006/math">
                    <m:r>
                      <a:rPr lang="en-US" altLang="zh-CN" sz="1400">
                        <a:solidFill>
                          <a:srgbClr val="000000"/>
                        </a:solidFill>
                        <a:latin typeface="Cambria Math" panose="02040503050406030204" pitchFamily="18" charset="0"/>
                      </a:rPr>
                      <m:t>𝑥</m:t>
                    </m:r>
                  </m:oMath>
                </a14:m>
                <a:r>
                  <a:rPr lang="zh-CN" altLang="zh-CN" sz="1400" dirty="0">
                    <a:solidFill>
                      <a:srgbClr val="000000"/>
                    </a:solidFill>
                  </a:rPr>
                  <a:t>到最近的聚类中心的距离</a:t>
                </a:r>
                <a14:m>
                  <m:oMath xmlns:m="http://schemas.openxmlformats.org/officeDocument/2006/math">
                    <m:r>
                      <a:rPr lang="en-US" altLang="zh-CN" sz="1400">
                        <a:solidFill>
                          <a:srgbClr val="000000"/>
                        </a:solidFill>
                        <a:latin typeface="Cambria Math" panose="02040503050406030204" pitchFamily="18" charset="0"/>
                      </a:rPr>
                      <m:t>𝑑</m:t>
                    </m:r>
                    <m:r>
                      <a:rPr lang="en-US" altLang="zh-CN" sz="1400">
                        <a:solidFill>
                          <a:srgbClr val="000000"/>
                        </a:solidFill>
                        <a:latin typeface="Cambria Math" panose="02040503050406030204" pitchFamily="18" charset="0"/>
                      </a:rPr>
                      <m:t>(</m:t>
                    </m:r>
                    <m:r>
                      <a:rPr lang="en-US" altLang="zh-CN" sz="1400">
                        <a:solidFill>
                          <a:srgbClr val="000000"/>
                        </a:solidFill>
                        <a:latin typeface="Cambria Math" panose="02040503050406030204" pitchFamily="18" charset="0"/>
                      </a:rPr>
                      <m:t>𝑥</m:t>
                    </m:r>
                    <m:r>
                      <a:rPr lang="en-US" altLang="zh-CN" sz="1400">
                        <a:solidFill>
                          <a:srgbClr val="000000"/>
                        </a:solidFill>
                        <a:latin typeface="Cambria Math" panose="02040503050406030204" pitchFamily="18" charset="0"/>
                      </a:rPr>
                      <m:t>)</m:t>
                    </m:r>
                  </m:oMath>
                </a14:m>
                <a:r>
                  <a:rPr lang="zh-CN" altLang="zh-CN" sz="1400" dirty="0">
                    <a:solidFill>
                      <a:srgbClr val="000000"/>
                    </a:solidFill>
                  </a:rPr>
                  <a:t>；</a:t>
                </a:r>
              </a:p>
              <a:p>
                <a:pPr lvl="1"/>
                <a:r>
                  <a:rPr lang="zh-CN" altLang="zh-CN" sz="1400" dirty="0">
                    <a:solidFill>
                      <a:srgbClr val="000000"/>
                    </a:solidFill>
                  </a:rPr>
                  <a:t>以概率</a:t>
                </a:r>
                <a14:m>
                  <m:oMath xmlns:m="http://schemas.openxmlformats.org/officeDocument/2006/math">
                    <m:f>
                      <m:fPr>
                        <m:ctrlPr>
                          <a:rPr lang="zh-CN" altLang="zh-CN" sz="1400" i="1">
                            <a:solidFill>
                              <a:srgbClr val="000000"/>
                            </a:solidFill>
                            <a:latin typeface="Cambria Math"/>
                          </a:rPr>
                        </m:ctrlPr>
                      </m:fPr>
                      <m:num>
                        <m:r>
                          <a:rPr lang="en-US" altLang="zh-CN" sz="1400">
                            <a:solidFill>
                              <a:srgbClr val="000000"/>
                            </a:solidFill>
                            <a:latin typeface="Cambria Math" panose="02040503050406030204" pitchFamily="18" charset="0"/>
                          </a:rPr>
                          <m:t>𝑑</m:t>
                        </m:r>
                        <m:sSup>
                          <m:sSupPr>
                            <m:ctrlPr>
                              <a:rPr lang="zh-CN" altLang="zh-CN" sz="1400" i="1">
                                <a:solidFill>
                                  <a:srgbClr val="000000"/>
                                </a:solidFill>
                                <a:latin typeface="Cambria Math"/>
                              </a:rPr>
                            </m:ctrlPr>
                          </m:sSupPr>
                          <m:e>
                            <m:d>
                              <m:dPr>
                                <m:ctrlPr>
                                  <a:rPr lang="zh-CN" altLang="zh-CN" sz="1400" i="1">
                                    <a:solidFill>
                                      <a:srgbClr val="000000"/>
                                    </a:solidFill>
                                    <a:latin typeface="Cambria Math"/>
                                  </a:rPr>
                                </m:ctrlPr>
                              </m:dPr>
                              <m:e>
                                <m:r>
                                  <a:rPr lang="en-US" altLang="zh-CN" sz="1400">
                                    <a:solidFill>
                                      <a:srgbClr val="000000"/>
                                    </a:solidFill>
                                    <a:latin typeface="Cambria Math" panose="02040503050406030204" pitchFamily="18" charset="0"/>
                                  </a:rPr>
                                  <m:t>𝑥</m:t>
                                </m:r>
                              </m:e>
                            </m:d>
                          </m:e>
                          <m:sup>
                            <m:r>
                              <a:rPr lang="en-US" altLang="zh-CN" sz="1400">
                                <a:solidFill>
                                  <a:srgbClr val="000000"/>
                                </a:solidFill>
                                <a:latin typeface="Cambria Math" panose="02040503050406030204" pitchFamily="18" charset="0"/>
                              </a:rPr>
                              <m:t>2</m:t>
                            </m:r>
                          </m:sup>
                        </m:sSup>
                      </m:num>
                      <m:den>
                        <m:nary>
                          <m:naryPr>
                            <m:chr m:val="∑"/>
                            <m:limLoc m:val="subSup"/>
                            <m:supHide m:val="on"/>
                            <m:ctrlPr>
                              <a:rPr lang="zh-CN" altLang="zh-CN" sz="1400" i="1">
                                <a:solidFill>
                                  <a:srgbClr val="000000"/>
                                </a:solidFill>
                                <a:latin typeface="Cambria Math"/>
                              </a:rPr>
                            </m:ctrlPr>
                          </m:naryPr>
                          <m:sub>
                            <m:r>
                              <a:rPr lang="en-US" altLang="zh-CN" sz="1400">
                                <a:solidFill>
                                  <a:srgbClr val="000000"/>
                                </a:solidFill>
                                <a:latin typeface="Cambria Math" panose="02040503050406030204" pitchFamily="18" charset="0"/>
                              </a:rPr>
                              <m:t>𝑥</m:t>
                            </m:r>
                            <m:r>
                              <a:rPr lang="en-US" altLang="zh-CN" sz="1400">
                                <a:solidFill>
                                  <a:srgbClr val="000000"/>
                                </a:solidFill>
                                <a:latin typeface="Cambria Math" panose="02040503050406030204" pitchFamily="18" charset="0"/>
                              </a:rPr>
                              <m:t>∈</m:t>
                            </m:r>
                            <m:r>
                              <a:rPr lang="en-US" altLang="zh-CN" sz="1400">
                                <a:solidFill>
                                  <a:srgbClr val="000000"/>
                                </a:solidFill>
                                <a:latin typeface="Cambria Math" panose="02040503050406030204" pitchFamily="18" charset="0"/>
                              </a:rPr>
                              <m:t>𝜒</m:t>
                            </m:r>
                          </m:sub>
                          <m:sup/>
                          <m:e>
                            <m:r>
                              <a:rPr lang="en-US" altLang="zh-CN" sz="1400">
                                <a:solidFill>
                                  <a:srgbClr val="000000"/>
                                </a:solidFill>
                                <a:latin typeface="Cambria Math" panose="02040503050406030204" pitchFamily="18" charset="0"/>
                              </a:rPr>
                              <m:t>𝑑</m:t>
                            </m:r>
                            <m:sSup>
                              <m:sSupPr>
                                <m:ctrlPr>
                                  <a:rPr lang="zh-CN" altLang="zh-CN" sz="1400" i="1">
                                    <a:solidFill>
                                      <a:srgbClr val="000000"/>
                                    </a:solidFill>
                                    <a:latin typeface="Cambria Math"/>
                                  </a:rPr>
                                </m:ctrlPr>
                              </m:sSupPr>
                              <m:e>
                                <m:d>
                                  <m:dPr>
                                    <m:ctrlPr>
                                      <a:rPr lang="zh-CN" altLang="zh-CN" sz="1400" i="1">
                                        <a:solidFill>
                                          <a:srgbClr val="000000"/>
                                        </a:solidFill>
                                        <a:latin typeface="Cambria Math"/>
                                      </a:rPr>
                                    </m:ctrlPr>
                                  </m:dPr>
                                  <m:e>
                                    <m:r>
                                      <a:rPr lang="en-US" altLang="zh-CN" sz="1400">
                                        <a:solidFill>
                                          <a:srgbClr val="000000"/>
                                        </a:solidFill>
                                        <a:latin typeface="Cambria Math" panose="02040503050406030204" pitchFamily="18" charset="0"/>
                                      </a:rPr>
                                      <m:t>𝑥</m:t>
                                    </m:r>
                                  </m:e>
                                </m:d>
                              </m:e>
                              <m:sup>
                                <m:r>
                                  <a:rPr lang="en-US" altLang="zh-CN" sz="1400">
                                    <a:solidFill>
                                      <a:srgbClr val="000000"/>
                                    </a:solidFill>
                                    <a:latin typeface="Cambria Math" panose="02040503050406030204" pitchFamily="18" charset="0"/>
                                  </a:rPr>
                                  <m:t>2</m:t>
                                </m:r>
                              </m:sup>
                            </m:sSup>
                          </m:e>
                        </m:nary>
                      </m:den>
                    </m:f>
                  </m:oMath>
                </a14:m>
                <a:r>
                  <a:rPr lang="zh-CN" altLang="zh-CN" sz="1400" dirty="0">
                    <a:solidFill>
                      <a:srgbClr val="000000"/>
                    </a:solidFill>
                  </a:rPr>
                  <a:t>选择一个新样本点</a:t>
                </a:r>
                <a14:m>
                  <m:oMath xmlns:m="http://schemas.openxmlformats.org/officeDocument/2006/math">
                    <m:sSub>
                      <m:sSubPr>
                        <m:ctrlPr>
                          <a:rPr lang="zh-CN" altLang="zh-CN" sz="1400" i="1">
                            <a:solidFill>
                              <a:srgbClr val="000000"/>
                            </a:solidFill>
                            <a:latin typeface="Cambria Math"/>
                          </a:rPr>
                        </m:ctrlPr>
                      </m:sSubPr>
                      <m:e>
                        <m:r>
                          <a:rPr lang="en-US" altLang="zh-CN" sz="1400">
                            <a:solidFill>
                              <a:srgbClr val="000000"/>
                            </a:solidFill>
                            <a:latin typeface="Cambria Math" panose="02040503050406030204" pitchFamily="18" charset="0"/>
                          </a:rPr>
                          <m:t>𝑐</m:t>
                        </m:r>
                      </m:e>
                      <m:sub>
                        <m:r>
                          <a:rPr lang="en-US" altLang="zh-CN" sz="1400">
                            <a:solidFill>
                              <a:srgbClr val="000000"/>
                            </a:solidFill>
                            <a:latin typeface="Cambria Math" panose="02040503050406030204" pitchFamily="18" charset="0"/>
                          </a:rPr>
                          <m:t>𝑖</m:t>
                        </m:r>
                      </m:sub>
                    </m:sSub>
                  </m:oMath>
                </a14:m>
                <a:r>
                  <a:rPr lang="zh-CN" altLang="zh-CN" sz="1400" dirty="0">
                    <a:solidFill>
                      <a:srgbClr val="000000"/>
                    </a:solidFill>
                  </a:rPr>
                  <a:t>加入聚类中心点集合中，其中距离值</a:t>
                </a:r>
                <a14:m>
                  <m:oMath xmlns:m="http://schemas.openxmlformats.org/officeDocument/2006/math">
                    <m:r>
                      <a:rPr lang="en-US" altLang="zh-CN" sz="1400">
                        <a:solidFill>
                          <a:srgbClr val="000000"/>
                        </a:solidFill>
                        <a:latin typeface="Cambria Math" panose="02040503050406030204" pitchFamily="18" charset="0"/>
                      </a:rPr>
                      <m:t>𝑑</m:t>
                    </m:r>
                    <m:r>
                      <a:rPr lang="en-US" altLang="zh-CN" sz="1400">
                        <a:solidFill>
                          <a:srgbClr val="000000"/>
                        </a:solidFill>
                        <a:latin typeface="Cambria Math" panose="02040503050406030204" pitchFamily="18" charset="0"/>
                      </a:rPr>
                      <m:t>(</m:t>
                    </m:r>
                    <m:r>
                      <a:rPr lang="en-US" altLang="zh-CN" sz="1400">
                        <a:solidFill>
                          <a:srgbClr val="000000"/>
                        </a:solidFill>
                        <a:latin typeface="Cambria Math" panose="02040503050406030204" pitchFamily="18" charset="0"/>
                      </a:rPr>
                      <m:t>𝑥</m:t>
                    </m:r>
                    <m:r>
                      <a:rPr lang="en-US" altLang="zh-CN" sz="1400">
                        <a:solidFill>
                          <a:srgbClr val="000000"/>
                        </a:solidFill>
                        <a:latin typeface="Cambria Math" panose="02040503050406030204" pitchFamily="18" charset="0"/>
                      </a:rPr>
                      <m:t>)</m:t>
                    </m:r>
                  </m:oMath>
                </a14:m>
                <a:r>
                  <a:rPr lang="zh-CN" altLang="zh-CN" sz="1400" dirty="0">
                    <a:solidFill>
                      <a:srgbClr val="000000"/>
                    </a:solidFill>
                  </a:rPr>
                  <a:t>越大，被选中的可能性越高；</a:t>
                </a:r>
              </a:p>
              <a:p>
                <a:pPr lvl="1"/>
                <a:r>
                  <a:rPr lang="zh-CN" altLang="zh-CN" sz="1400" dirty="0">
                    <a:solidFill>
                      <a:srgbClr val="000000"/>
                    </a:solidFill>
                  </a:rPr>
                  <a:t>重复步骤</a:t>
                </a:r>
                <a:r>
                  <a:rPr lang="en-US" altLang="zh-CN" sz="1400" dirty="0">
                    <a:solidFill>
                      <a:srgbClr val="000000"/>
                    </a:solidFill>
                  </a:rPr>
                  <a:t>(2)</a:t>
                </a:r>
                <a:r>
                  <a:rPr lang="zh-CN" altLang="zh-CN" sz="1400" dirty="0">
                    <a:solidFill>
                      <a:srgbClr val="000000"/>
                    </a:solidFill>
                  </a:rPr>
                  <a:t>和</a:t>
                </a:r>
                <a:r>
                  <a:rPr lang="en-US" altLang="zh-CN" sz="1400" dirty="0">
                    <a:solidFill>
                      <a:srgbClr val="000000"/>
                    </a:solidFill>
                  </a:rPr>
                  <a:t>(3)</a:t>
                </a:r>
                <a:r>
                  <a:rPr lang="zh-CN" altLang="zh-CN" sz="1400" dirty="0">
                    <a:solidFill>
                      <a:srgbClr val="000000"/>
                    </a:solidFill>
                  </a:rPr>
                  <a:t>选定</a:t>
                </a:r>
                <a:r>
                  <a:rPr lang="en-US" altLang="zh-CN" sz="1400" dirty="0">
                    <a:solidFill>
                      <a:srgbClr val="000000"/>
                    </a:solidFill>
                  </a:rPr>
                  <a:t>k</a:t>
                </a:r>
                <a:r>
                  <a:rPr lang="zh-CN" altLang="zh-CN" sz="1400" dirty="0">
                    <a:solidFill>
                      <a:srgbClr val="000000"/>
                    </a:solidFill>
                  </a:rPr>
                  <a:t>个聚类中心；</a:t>
                </a:r>
              </a:p>
              <a:p>
                <a:pPr lvl="1"/>
                <a:r>
                  <a:rPr lang="zh-CN" altLang="zh-CN" sz="1400" dirty="0">
                    <a:solidFill>
                      <a:srgbClr val="000000"/>
                    </a:solidFill>
                  </a:rPr>
                  <a:t>基于这</a:t>
                </a:r>
                <a:r>
                  <a:rPr lang="en-US" altLang="zh-CN" sz="1400" dirty="0">
                    <a:solidFill>
                      <a:srgbClr val="000000"/>
                    </a:solidFill>
                  </a:rPr>
                  <a:t>k</a:t>
                </a:r>
                <a:r>
                  <a:rPr lang="zh-CN" altLang="zh-CN" sz="1400" dirty="0">
                    <a:solidFill>
                      <a:srgbClr val="000000"/>
                    </a:solidFill>
                  </a:rPr>
                  <a:t>个聚类中心进行</a:t>
                </a:r>
                <a:r>
                  <a:rPr lang="en-US" altLang="zh-CN" sz="1400" dirty="0">
                    <a:solidFill>
                      <a:srgbClr val="000000"/>
                    </a:solidFill>
                  </a:rPr>
                  <a:t>k-</a:t>
                </a:r>
                <a:r>
                  <a:rPr lang="zh-CN" altLang="zh-CN" sz="1400" dirty="0">
                    <a:solidFill>
                      <a:srgbClr val="000000"/>
                    </a:solidFill>
                  </a:rPr>
                  <a:t>均值运算</a:t>
                </a:r>
                <a:endParaRPr lang="en-US" altLang="zh-CN" sz="1400" dirty="0">
                  <a:solidFill>
                    <a:srgbClr val="000000"/>
                  </a:solidFill>
                </a:endParaRPr>
              </a:p>
            </p:txBody>
          </p:sp>
        </mc:Choice>
        <mc:Fallback xmlns="">
          <p:sp>
            <p:nvSpPr>
              <p:cNvPr id="12" name="矩形 3"/>
              <p:cNvSpPr>
                <a:spLocks noRot="1" noChangeAspect="1" noMove="1" noResize="1" noEditPoints="1" noAdjustHandles="1" noChangeArrowheads="1" noChangeShapeType="1" noTextEdit="1"/>
              </p:cNvSpPr>
              <p:nvPr/>
            </p:nvSpPr>
            <p:spPr bwMode="auto">
              <a:xfrm>
                <a:off x="596900" y="1000471"/>
                <a:ext cx="8045450" cy="2095638"/>
              </a:xfrm>
              <a:prstGeom prst="rect">
                <a:avLst/>
              </a:prstGeom>
              <a:blipFill rotWithShape="1">
                <a:blip r:embed="rId2"/>
                <a:stretch>
                  <a:fillRect l="-530" t="-2326" b="-2326"/>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endParaRPr lang="zh-CN" altLang="en-US">
                  <a:noFill/>
                </a:endParaRPr>
              </a:p>
            </p:txBody>
          </p:sp>
        </mc:Fallback>
      </mc:AlternateContent>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899" y="430213"/>
            <a:ext cx="2523987"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en-US" altLang="zh-CN" dirty="0"/>
              <a:t>k-</a:t>
            </a:r>
            <a:r>
              <a:rPr kumimoji="0" lang="zh-CN" altLang="en-US" dirty="0"/>
              <a:t>均值算法</a:t>
            </a:r>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596900" y="1000471"/>
            <a:ext cx="804545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en-US" altLang="zh-CN" sz="1800" dirty="0">
                <a:solidFill>
                  <a:srgbClr val="000000"/>
                </a:solidFill>
              </a:rPr>
              <a:t>k-</a:t>
            </a:r>
            <a:r>
              <a:rPr lang="zh-CN" altLang="zh-CN" sz="1800" dirty="0">
                <a:solidFill>
                  <a:srgbClr val="000000"/>
                </a:solidFill>
              </a:rPr>
              <a:t>均值算法不适用于非凸面形状（非球形）的数据集，例如</a:t>
            </a:r>
            <a:r>
              <a:rPr lang="zh-CN" altLang="zh-CN" sz="1800" dirty="0" smtClean="0">
                <a:solidFill>
                  <a:srgbClr val="000000"/>
                </a:solidFill>
              </a:rPr>
              <a:t>图</a:t>
            </a:r>
            <a:r>
              <a:rPr lang="zh-CN" altLang="en-US" sz="1800" dirty="0" smtClean="0">
                <a:solidFill>
                  <a:srgbClr val="000000"/>
                </a:solidFill>
              </a:rPr>
              <a:t>中</a:t>
            </a:r>
            <a:r>
              <a:rPr lang="zh-CN" altLang="zh-CN" sz="1800" dirty="0" smtClean="0">
                <a:solidFill>
                  <a:srgbClr val="000000"/>
                </a:solidFill>
              </a:rPr>
              <a:t>例子</a:t>
            </a:r>
            <a:r>
              <a:rPr lang="zh-CN" altLang="zh-CN" sz="1800" dirty="0">
                <a:solidFill>
                  <a:srgbClr val="000000"/>
                </a:solidFill>
              </a:rPr>
              <a:t>，</a:t>
            </a:r>
            <a:r>
              <a:rPr lang="en-US" altLang="zh-CN" sz="1800" dirty="0">
                <a:solidFill>
                  <a:srgbClr val="000000"/>
                </a:solidFill>
              </a:rPr>
              <a:t>k-</a:t>
            </a:r>
            <a:r>
              <a:rPr lang="zh-CN" altLang="zh-CN" sz="1800" dirty="0">
                <a:solidFill>
                  <a:srgbClr val="000000"/>
                </a:solidFill>
              </a:rPr>
              <a:t>均值算法的聚类结果就与初始目标有非常大的差别</a:t>
            </a:r>
            <a:endParaRPr lang="en-US" altLang="zh-CN" sz="1800" dirty="0">
              <a:solidFill>
                <a:srgbClr val="000000"/>
              </a:solidFill>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646802"/>
            <a:ext cx="3476625" cy="175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8" descr="http://www.itongji.cn/uploads/userup/16/130R5143452-5555-13.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68900" y="1646801"/>
            <a:ext cx="3975100" cy="2976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9"/>
          <p:cNvPicPr>
            <a:picLocks noChangeAspect="1" noChangeArrowheads="1"/>
          </p:cNvPicPr>
          <p:nvPr/>
        </p:nvPicPr>
        <p:blipFill>
          <a:blip r:embed="rId4"/>
          <a:srcRect/>
          <a:stretch>
            <a:fillRect/>
          </a:stretch>
        </p:blipFill>
        <p:spPr bwMode="auto">
          <a:xfrm>
            <a:off x="1994045" y="1815870"/>
            <a:ext cx="3346450" cy="2638425"/>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solidFill>
                  <a:schemeClr val="tx1"/>
                </a:solidFill>
                <a:prstDash val="solid"/>
                <a:miter lim="800000"/>
                <a:headEnd type="none" w="med" len="med"/>
                <a:tailEnd type="none" w="med" len="med"/>
              </a14:hiddenLine>
            </a:ext>
          </a:extLst>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899" y="430213"/>
            <a:ext cx="2523987"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en-US" altLang="zh-CN" dirty="0"/>
              <a:t>k-</a:t>
            </a:r>
            <a:r>
              <a:rPr kumimoji="0" lang="zh-CN" altLang="en-US" dirty="0"/>
              <a:t>均值算法</a:t>
            </a:r>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596900" y="1000471"/>
            <a:ext cx="8045450" cy="21667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zh-CN" sz="1800" dirty="0">
                <a:solidFill>
                  <a:srgbClr val="000000"/>
                </a:solidFill>
              </a:rPr>
              <a:t>使</a:t>
            </a:r>
            <a:r>
              <a:rPr lang="en-US" altLang="zh-CN" sz="1800" dirty="0">
                <a:solidFill>
                  <a:srgbClr val="000000"/>
                </a:solidFill>
              </a:rPr>
              <a:t>k-</a:t>
            </a:r>
            <a:r>
              <a:rPr lang="zh-CN" altLang="zh-CN" sz="1800" dirty="0">
                <a:solidFill>
                  <a:srgbClr val="000000"/>
                </a:solidFill>
              </a:rPr>
              <a:t>均值聚类时，需要注意如下</a:t>
            </a:r>
            <a:r>
              <a:rPr lang="zh-CN" altLang="zh-CN" sz="1800" dirty="0" smtClean="0">
                <a:solidFill>
                  <a:srgbClr val="000000"/>
                </a:solidFill>
              </a:rPr>
              <a:t>问题</a:t>
            </a:r>
            <a:r>
              <a:rPr lang="zh-CN" altLang="en-US" sz="1800" dirty="0" smtClean="0">
                <a:solidFill>
                  <a:srgbClr val="000000"/>
                </a:solidFill>
              </a:rPr>
              <a:t>：</a:t>
            </a:r>
            <a:endParaRPr lang="en-US" altLang="zh-CN" sz="1800" dirty="0" smtClean="0">
              <a:solidFill>
                <a:srgbClr val="000000"/>
              </a:solidFill>
            </a:endParaRPr>
          </a:p>
          <a:p>
            <a:pPr lvl="1"/>
            <a:r>
              <a:rPr lang="zh-CN" altLang="zh-CN" sz="1400" dirty="0" smtClean="0">
                <a:solidFill>
                  <a:srgbClr val="000000"/>
                </a:solidFill>
              </a:rPr>
              <a:t>模型</a:t>
            </a:r>
            <a:r>
              <a:rPr lang="zh-CN" altLang="zh-CN" sz="1400" dirty="0">
                <a:solidFill>
                  <a:srgbClr val="000000"/>
                </a:solidFill>
              </a:rPr>
              <a:t>的输入数据为数值型数据（如果是离散变量，需要作哑变量</a:t>
            </a:r>
            <a:r>
              <a:rPr lang="zh-CN" altLang="zh-CN" sz="1400" dirty="0" smtClean="0">
                <a:solidFill>
                  <a:srgbClr val="000000"/>
                </a:solidFill>
              </a:rPr>
              <a:t>处理</a:t>
            </a:r>
            <a:endParaRPr lang="en-US" altLang="zh-CN" sz="1400" dirty="0" smtClean="0">
              <a:solidFill>
                <a:srgbClr val="000000"/>
              </a:solidFill>
            </a:endParaRPr>
          </a:p>
          <a:p>
            <a:pPr lvl="1"/>
            <a:r>
              <a:rPr lang="zh-CN" altLang="zh-CN" sz="1400" dirty="0" smtClean="0">
                <a:solidFill>
                  <a:srgbClr val="000000"/>
                </a:solidFill>
              </a:rPr>
              <a:t>需要</a:t>
            </a:r>
            <a:r>
              <a:rPr lang="zh-CN" altLang="zh-CN" sz="1400" dirty="0">
                <a:solidFill>
                  <a:srgbClr val="000000"/>
                </a:solidFill>
              </a:rPr>
              <a:t>将原始数据作标准化处理（防止不同量纲对聚类产生影响</a:t>
            </a:r>
            <a:r>
              <a:rPr lang="zh-CN" altLang="zh-CN" sz="1400" dirty="0" smtClean="0">
                <a:solidFill>
                  <a:srgbClr val="000000"/>
                </a:solidFill>
              </a:rPr>
              <a:t>）</a:t>
            </a:r>
            <a:endParaRPr lang="en-US" altLang="zh-CN" sz="1400" dirty="0" smtClean="0">
              <a:solidFill>
                <a:srgbClr val="000000"/>
              </a:solidFill>
            </a:endParaRPr>
          </a:p>
          <a:p>
            <a:r>
              <a:rPr lang="zh-CN" altLang="en-US" sz="1800" dirty="0" smtClean="0">
                <a:solidFill>
                  <a:srgbClr val="000000"/>
                </a:solidFill>
              </a:rPr>
              <a:t>对</a:t>
            </a:r>
            <a:r>
              <a:rPr lang="en-US" altLang="zh-CN" sz="1800" dirty="0" smtClean="0">
                <a:solidFill>
                  <a:srgbClr val="000000"/>
                </a:solidFill>
              </a:rPr>
              <a:t>k</a:t>
            </a:r>
            <a:r>
              <a:rPr lang="zh-CN" altLang="en-US" sz="1800" dirty="0" smtClean="0">
                <a:solidFill>
                  <a:srgbClr val="000000"/>
                </a:solidFill>
              </a:rPr>
              <a:t>值的选取，主要有以下几种：</a:t>
            </a:r>
            <a:endParaRPr lang="en-US" altLang="zh-CN" sz="1800" dirty="0" smtClean="0">
              <a:solidFill>
                <a:srgbClr val="000000"/>
              </a:solidFill>
            </a:endParaRPr>
          </a:p>
          <a:p>
            <a:pPr lvl="1"/>
            <a:r>
              <a:rPr lang="zh-CN" altLang="en-US" sz="1400" dirty="0" smtClean="0">
                <a:solidFill>
                  <a:srgbClr val="000000"/>
                </a:solidFill>
              </a:rPr>
              <a:t>与层次聚类算法结合，先通过层次聚类算法得出大致的聚类数目，并且获得一个初始聚类结果，然后再通过</a:t>
            </a:r>
            <a:r>
              <a:rPr lang="en-US" altLang="zh-CN" sz="1400" dirty="0" smtClean="0">
                <a:solidFill>
                  <a:srgbClr val="000000"/>
                </a:solidFill>
              </a:rPr>
              <a:t>k-</a:t>
            </a:r>
            <a:r>
              <a:rPr lang="zh-CN" altLang="en-US" sz="1400" dirty="0" smtClean="0">
                <a:solidFill>
                  <a:srgbClr val="000000"/>
                </a:solidFill>
              </a:rPr>
              <a:t>均值算法改进聚类结果</a:t>
            </a:r>
            <a:endParaRPr lang="en-US" altLang="zh-CN" sz="1400" dirty="0" smtClean="0">
              <a:solidFill>
                <a:srgbClr val="000000"/>
              </a:solidFill>
            </a:endParaRPr>
          </a:p>
          <a:p>
            <a:pPr lvl="1"/>
            <a:r>
              <a:rPr lang="zh-CN" altLang="en-US" sz="1400" dirty="0" smtClean="0">
                <a:solidFill>
                  <a:srgbClr val="000000"/>
                </a:solidFill>
              </a:rPr>
              <a:t>基于系统演化的方法，将数据集视为伪热力学系统，在分裂和合并过程中，将系统演化到稳定平衡状态从而确定</a:t>
            </a:r>
            <a:r>
              <a:rPr lang="en-US" altLang="zh-CN" sz="1400" dirty="0" smtClean="0">
                <a:solidFill>
                  <a:srgbClr val="000000"/>
                </a:solidFill>
              </a:rPr>
              <a:t>k</a:t>
            </a:r>
            <a:r>
              <a:rPr lang="zh-CN" altLang="en-US" sz="1400" dirty="0" smtClean="0">
                <a:solidFill>
                  <a:srgbClr val="000000"/>
                </a:solidFill>
              </a:rPr>
              <a:t>值</a:t>
            </a:r>
            <a:endParaRPr lang="en-US" altLang="zh-CN" sz="1400" dirty="0">
              <a:solidFill>
                <a:srgbClr val="000000"/>
              </a:solidFill>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899" y="430213"/>
            <a:ext cx="2523987"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en-US" altLang="zh-CN" dirty="0"/>
              <a:t>k-</a:t>
            </a:r>
            <a:r>
              <a:rPr kumimoji="0" lang="zh-CN" altLang="en-US" dirty="0"/>
              <a:t>均值算法</a:t>
            </a:r>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596900" y="1000471"/>
            <a:ext cx="8045450"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zh-CN" sz="1800" dirty="0">
                <a:solidFill>
                  <a:srgbClr val="000000"/>
                </a:solidFill>
              </a:rPr>
              <a:t>利用</a:t>
            </a:r>
            <a:r>
              <a:rPr lang="en-US" altLang="zh-CN" sz="1800" dirty="0" err="1">
                <a:solidFill>
                  <a:srgbClr val="000000"/>
                </a:solidFill>
              </a:rPr>
              <a:t>sklearn</a:t>
            </a:r>
            <a:r>
              <a:rPr lang="zh-CN" altLang="zh-CN" sz="1800" dirty="0">
                <a:solidFill>
                  <a:srgbClr val="000000"/>
                </a:solidFill>
              </a:rPr>
              <a:t>库应用</a:t>
            </a:r>
            <a:r>
              <a:rPr lang="en-US" altLang="zh-CN" sz="1800" dirty="0">
                <a:solidFill>
                  <a:srgbClr val="000000"/>
                </a:solidFill>
              </a:rPr>
              <a:t>k-</a:t>
            </a:r>
            <a:r>
              <a:rPr lang="zh-CN" altLang="zh-CN" sz="1800" dirty="0">
                <a:solidFill>
                  <a:srgbClr val="000000"/>
                </a:solidFill>
              </a:rPr>
              <a:t>均值聚类算法实现对</a:t>
            </a:r>
            <a:r>
              <a:rPr lang="en-US" altLang="zh-CN" sz="1800" dirty="0">
                <a:solidFill>
                  <a:srgbClr val="000000"/>
                </a:solidFill>
              </a:rPr>
              <a:t>Iris</a:t>
            </a:r>
            <a:r>
              <a:rPr lang="zh-CN" altLang="zh-CN" sz="1800" dirty="0">
                <a:solidFill>
                  <a:srgbClr val="000000"/>
                </a:solidFill>
              </a:rPr>
              <a:t>数据集进行聚类。首先引用相应的库，其中</a:t>
            </a:r>
            <a:r>
              <a:rPr lang="en-US" altLang="zh-CN" sz="1800" dirty="0" err="1">
                <a:solidFill>
                  <a:srgbClr val="000000"/>
                </a:solidFill>
              </a:rPr>
              <a:t>sklearn.cluster</a:t>
            </a:r>
            <a:r>
              <a:rPr lang="zh-CN" altLang="zh-CN" sz="1800" dirty="0">
                <a:solidFill>
                  <a:srgbClr val="000000"/>
                </a:solidFill>
              </a:rPr>
              <a:t>为</a:t>
            </a:r>
            <a:r>
              <a:rPr lang="en-US" altLang="zh-CN" sz="1800" dirty="0" err="1">
                <a:solidFill>
                  <a:srgbClr val="000000"/>
                </a:solidFill>
              </a:rPr>
              <a:t>sklearn</a:t>
            </a:r>
            <a:r>
              <a:rPr lang="zh-CN" altLang="zh-CN" sz="1800" dirty="0">
                <a:solidFill>
                  <a:srgbClr val="000000"/>
                </a:solidFill>
              </a:rPr>
              <a:t>中已经实现的聚类算法工具包，代码如下</a:t>
            </a:r>
            <a:endParaRPr lang="en-US" altLang="zh-CN" sz="1800" dirty="0">
              <a:solidFill>
                <a:srgbClr val="000000"/>
              </a:solidFill>
            </a:endParaRPr>
          </a:p>
        </p:txBody>
      </p:sp>
      <p:sp>
        <p:nvSpPr>
          <p:cNvPr id="2" name="矩形 1"/>
          <p:cNvSpPr/>
          <p:nvPr/>
        </p:nvSpPr>
        <p:spPr>
          <a:xfrm>
            <a:off x="750888" y="2032097"/>
            <a:ext cx="7851914" cy="1349087"/>
          </a:xfrm>
          <a:prstGeom prst="rect">
            <a:avLst/>
          </a:prstGeom>
        </p:spPr>
        <p:txBody>
          <a:bodyPr wrap="square">
            <a:spAutoFit/>
          </a:bodyPr>
          <a:lstStyle/>
          <a:p>
            <a:pPr indent="266700" algn="just">
              <a:lnSpc>
                <a:spcPts val="1400"/>
              </a:lnSpc>
              <a:spcAft>
                <a:spcPts val="0"/>
              </a:spcAft>
            </a:pPr>
            <a:r>
              <a:rPr lang="en-US" altLang="zh-CN" sz="1400" kern="100" dirty="0">
                <a:solidFill>
                  <a:srgbClr val="000000"/>
                </a:solidFill>
                <a:latin typeface="Courier New" panose="02070309020205020404" pitchFamily="49" charset="0"/>
                <a:cs typeface="Times New Roman" panose="02020603050405020304" pitchFamily="18" charset="0"/>
              </a:rPr>
              <a:t>import </a:t>
            </a:r>
            <a:r>
              <a:rPr lang="en-US" altLang="zh-CN" sz="1400" kern="100" dirty="0" err="1">
                <a:solidFill>
                  <a:srgbClr val="000000"/>
                </a:solidFill>
                <a:latin typeface="Courier New" panose="02070309020205020404" pitchFamily="49" charset="0"/>
                <a:cs typeface="Times New Roman" panose="02020603050405020304" pitchFamily="18" charset="0"/>
              </a:rPr>
              <a:t>numpy</a:t>
            </a:r>
            <a:r>
              <a:rPr lang="en-US" altLang="zh-CN" sz="1400" kern="100" dirty="0">
                <a:solidFill>
                  <a:srgbClr val="000000"/>
                </a:solidFill>
                <a:latin typeface="Courier New" panose="02070309020205020404" pitchFamily="49" charset="0"/>
                <a:cs typeface="Times New Roman" panose="02020603050405020304" pitchFamily="18" charset="0"/>
              </a:rPr>
              <a:t> as np</a:t>
            </a:r>
            <a:endParaRPr lang="zh-CN" altLang="zh-CN" kern="100" dirty="0">
              <a:latin typeface="宋体" panose="02010600030101010101" pitchFamily="2" charset="-122"/>
              <a:cs typeface="Times New Roman" panose="02020603050405020304" pitchFamily="18" charset="0"/>
            </a:endParaRPr>
          </a:p>
          <a:p>
            <a:pPr indent="266700" algn="just">
              <a:lnSpc>
                <a:spcPts val="1400"/>
              </a:lnSpc>
              <a:spcAft>
                <a:spcPts val="0"/>
              </a:spcAft>
            </a:pPr>
            <a:r>
              <a:rPr lang="en-US" altLang="zh-CN" sz="1400" kern="100" dirty="0">
                <a:solidFill>
                  <a:srgbClr val="000000"/>
                </a:solidFill>
                <a:latin typeface="Courier New" panose="02070309020205020404" pitchFamily="49" charset="0"/>
                <a:cs typeface="Times New Roman" panose="02020603050405020304" pitchFamily="18" charset="0"/>
              </a:rPr>
              <a:t>import </a:t>
            </a:r>
            <a:r>
              <a:rPr lang="en-US" altLang="zh-CN" sz="1400" kern="100" dirty="0" err="1">
                <a:solidFill>
                  <a:srgbClr val="000000"/>
                </a:solidFill>
                <a:latin typeface="Courier New" panose="02070309020205020404" pitchFamily="49" charset="0"/>
                <a:cs typeface="Times New Roman" panose="02020603050405020304" pitchFamily="18" charset="0"/>
              </a:rPr>
              <a:t>matplotlib.pyplot</a:t>
            </a:r>
            <a:r>
              <a:rPr lang="en-US" altLang="zh-CN" sz="1400" kern="100" dirty="0">
                <a:solidFill>
                  <a:srgbClr val="000000"/>
                </a:solidFill>
                <a:latin typeface="Courier New" panose="02070309020205020404" pitchFamily="49" charset="0"/>
                <a:cs typeface="Times New Roman" panose="02020603050405020304" pitchFamily="18" charset="0"/>
              </a:rPr>
              <a:t> as </a:t>
            </a:r>
            <a:r>
              <a:rPr lang="en-US" altLang="zh-CN" sz="1400" kern="100" dirty="0" err="1">
                <a:solidFill>
                  <a:srgbClr val="000000"/>
                </a:solidFill>
                <a:latin typeface="Courier New" panose="02070309020205020404" pitchFamily="49" charset="0"/>
                <a:cs typeface="Times New Roman" panose="02020603050405020304" pitchFamily="18" charset="0"/>
              </a:rPr>
              <a:t>plt</a:t>
            </a:r>
            <a:endParaRPr lang="zh-CN" altLang="zh-CN" kern="100" dirty="0">
              <a:latin typeface="宋体" panose="02010600030101010101" pitchFamily="2" charset="-122"/>
              <a:cs typeface="Times New Roman" panose="02020603050405020304" pitchFamily="18" charset="0"/>
            </a:endParaRPr>
          </a:p>
          <a:p>
            <a:pPr indent="266700" algn="just">
              <a:lnSpc>
                <a:spcPts val="1400"/>
              </a:lnSpc>
              <a:spcAft>
                <a:spcPts val="0"/>
              </a:spcAft>
            </a:pPr>
            <a:r>
              <a:rPr lang="en-US" altLang="zh-CN" sz="1400" kern="100" dirty="0">
                <a:solidFill>
                  <a:srgbClr val="000000"/>
                </a:solidFill>
                <a:latin typeface="Courier New" panose="02070309020205020404" pitchFamily="49" charset="0"/>
                <a:cs typeface="Times New Roman" panose="02020603050405020304" pitchFamily="18" charset="0"/>
              </a:rPr>
              <a:t>from mpl_toolkits.mplot3d import Axes3D</a:t>
            </a:r>
            <a:endParaRPr lang="zh-CN" altLang="zh-CN" kern="100" dirty="0">
              <a:latin typeface="宋体" panose="02010600030101010101" pitchFamily="2" charset="-122"/>
              <a:cs typeface="Times New Roman" panose="02020603050405020304" pitchFamily="18" charset="0"/>
            </a:endParaRPr>
          </a:p>
          <a:p>
            <a:pPr indent="266700" algn="just">
              <a:lnSpc>
                <a:spcPts val="1400"/>
              </a:lnSpc>
              <a:spcAft>
                <a:spcPts val="0"/>
              </a:spcAft>
            </a:pPr>
            <a:r>
              <a:rPr lang="en-US" altLang="zh-CN" sz="1400" kern="100" dirty="0">
                <a:solidFill>
                  <a:srgbClr val="000000"/>
                </a:solidFill>
                <a:latin typeface="Courier New" panose="02070309020205020404" pitchFamily="49" charset="0"/>
                <a:cs typeface="Times New Roman" panose="02020603050405020304" pitchFamily="18" charset="0"/>
              </a:rPr>
              <a:t>from </a:t>
            </a:r>
            <a:r>
              <a:rPr lang="en-US" altLang="zh-CN" sz="1400" kern="100" dirty="0" err="1">
                <a:solidFill>
                  <a:srgbClr val="000000"/>
                </a:solidFill>
                <a:latin typeface="Courier New" panose="02070309020205020404" pitchFamily="49" charset="0"/>
                <a:cs typeface="Times New Roman" panose="02020603050405020304" pitchFamily="18" charset="0"/>
              </a:rPr>
              <a:t>sklearn.cluster</a:t>
            </a:r>
            <a:r>
              <a:rPr lang="en-US" altLang="zh-CN" sz="1400" kern="100" dirty="0">
                <a:solidFill>
                  <a:srgbClr val="000000"/>
                </a:solidFill>
                <a:latin typeface="Courier New" panose="02070309020205020404" pitchFamily="49" charset="0"/>
                <a:cs typeface="Times New Roman" panose="02020603050405020304" pitchFamily="18" charset="0"/>
              </a:rPr>
              <a:t> import </a:t>
            </a:r>
            <a:r>
              <a:rPr lang="en-US" altLang="zh-CN" sz="1400" kern="100" dirty="0" err="1">
                <a:solidFill>
                  <a:srgbClr val="000000"/>
                </a:solidFill>
                <a:latin typeface="Courier New" panose="02070309020205020404" pitchFamily="49" charset="0"/>
                <a:cs typeface="Times New Roman" panose="02020603050405020304" pitchFamily="18" charset="0"/>
              </a:rPr>
              <a:t>KMeans</a:t>
            </a:r>
            <a:endParaRPr lang="zh-CN" altLang="zh-CN" kern="100" dirty="0">
              <a:latin typeface="宋体" panose="02010600030101010101" pitchFamily="2" charset="-122"/>
              <a:cs typeface="Times New Roman" panose="02020603050405020304" pitchFamily="18" charset="0"/>
            </a:endParaRPr>
          </a:p>
          <a:p>
            <a:pPr indent="266700" algn="just">
              <a:lnSpc>
                <a:spcPts val="1400"/>
              </a:lnSpc>
              <a:spcAft>
                <a:spcPts val="0"/>
              </a:spcAft>
            </a:pPr>
            <a:r>
              <a:rPr lang="en-US" altLang="zh-CN" sz="1400" kern="100" dirty="0">
                <a:solidFill>
                  <a:srgbClr val="000000"/>
                </a:solidFill>
                <a:latin typeface="Courier New" panose="02070309020205020404" pitchFamily="49" charset="0"/>
                <a:cs typeface="Times New Roman" panose="02020603050405020304" pitchFamily="18" charset="0"/>
              </a:rPr>
              <a:t>from </a:t>
            </a:r>
            <a:r>
              <a:rPr lang="en-US" altLang="zh-CN" sz="1400" kern="100" dirty="0" err="1">
                <a:solidFill>
                  <a:srgbClr val="000000"/>
                </a:solidFill>
                <a:latin typeface="Courier New" panose="02070309020205020404" pitchFamily="49" charset="0"/>
                <a:cs typeface="Times New Roman" panose="02020603050405020304" pitchFamily="18" charset="0"/>
              </a:rPr>
              <a:t>sklearn</a:t>
            </a:r>
            <a:r>
              <a:rPr lang="en-US" altLang="zh-CN" sz="1400" kern="100" dirty="0">
                <a:solidFill>
                  <a:srgbClr val="000000"/>
                </a:solidFill>
                <a:latin typeface="Courier New" panose="02070309020205020404" pitchFamily="49" charset="0"/>
                <a:cs typeface="Times New Roman" panose="02020603050405020304" pitchFamily="18" charset="0"/>
              </a:rPr>
              <a:t> import datasets</a:t>
            </a:r>
            <a:endParaRPr lang="zh-CN" altLang="zh-CN" kern="100" dirty="0">
              <a:latin typeface="宋体" panose="02010600030101010101" pitchFamily="2" charset="-122"/>
              <a:cs typeface="Times New Roman" panose="02020603050405020304" pitchFamily="18" charset="0"/>
            </a:endParaRPr>
          </a:p>
          <a:p>
            <a:pPr indent="266700" algn="just">
              <a:lnSpc>
                <a:spcPts val="1400"/>
              </a:lnSpc>
              <a:spcAft>
                <a:spcPts val="0"/>
              </a:spcAft>
            </a:pPr>
            <a:r>
              <a:rPr lang="en-US" altLang="zh-CN" sz="1400" kern="100" dirty="0" err="1">
                <a:solidFill>
                  <a:srgbClr val="000000"/>
                </a:solidFill>
                <a:latin typeface="Courier New" panose="02070309020205020404" pitchFamily="49" charset="0"/>
                <a:cs typeface="Times New Roman" panose="02020603050405020304" pitchFamily="18" charset="0"/>
              </a:rPr>
              <a:t>plt.rcParams</a:t>
            </a:r>
            <a:r>
              <a:rPr lang="en-US" altLang="zh-CN" sz="1400" kern="100" dirty="0">
                <a:solidFill>
                  <a:srgbClr val="000000"/>
                </a:solidFill>
                <a:latin typeface="Courier New" panose="02070309020205020404" pitchFamily="49" charset="0"/>
                <a:cs typeface="Times New Roman" panose="02020603050405020304" pitchFamily="18" charset="0"/>
              </a:rPr>
              <a:t>['</a:t>
            </a:r>
            <a:r>
              <a:rPr lang="en-US" altLang="zh-CN" sz="1400" kern="100" dirty="0" err="1">
                <a:solidFill>
                  <a:srgbClr val="000000"/>
                </a:solidFill>
                <a:latin typeface="Courier New" panose="02070309020205020404" pitchFamily="49" charset="0"/>
                <a:cs typeface="Times New Roman" panose="02020603050405020304" pitchFamily="18" charset="0"/>
              </a:rPr>
              <a:t>font.sans</a:t>
            </a:r>
            <a:r>
              <a:rPr lang="en-US" altLang="zh-CN" sz="1400" kern="100" dirty="0">
                <a:solidFill>
                  <a:srgbClr val="000000"/>
                </a:solidFill>
                <a:latin typeface="Courier New" panose="02070309020205020404" pitchFamily="49" charset="0"/>
                <a:cs typeface="Times New Roman" panose="02020603050405020304" pitchFamily="18" charset="0"/>
              </a:rPr>
              <a:t>-serif']=['</a:t>
            </a:r>
            <a:r>
              <a:rPr lang="en-US" altLang="zh-CN" sz="1400" kern="100" dirty="0" err="1">
                <a:solidFill>
                  <a:srgbClr val="000000"/>
                </a:solidFill>
                <a:latin typeface="Courier New" panose="02070309020205020404" pitchFamily="49" charset="0"/>
                <a:cs typeface="Times New Roman" panose="02020603050405020304" pitchFamily="18" charset="0"/>
              </a:rPr>
              <a:t>SimHei</a:t>
            </a:r>
            <a:r>
              <a:rPr lang="en-US" altLang="zh-CN" sz="1400" kern="100" dirty="0">
                <a:solidFill>
                  <a:srgbClr val="000000"/>
                </a:solidFill>
                <a:latin typeface="Courier New" panose="02070309020205020404" pitchFamily="49" charset="0"/>
                <a:cs typeface="Times New Roman" panose="02020603050405020304" pitchFamily="18" charset="0"/>
              </a:rPr>
              <a:t>'] #</a:t>
            </a:r>
            <a:r>
              <a:rPr lang="zh-CN" altLang="zh-CN" sz="1400" kern="100" dirty="0">
                <a:solidFill>
                  <a:srgbClr val="000000"/>
                </a:solidFill>
                <a:latin typeface="Courier New" panose="02070309020205020404" pitchFamily="49" charset="0"/>
                <a:cs typeface="Courier New" panose="02070309020205020404" pitchFamily="49" charset="0"/>
              </a:rPr>
              <a:t>用来正常显示中文标签</a:t>
            </a:r>
            <a:endParaRPr lang="zh-CN" altLang="zh-CN" kern="100" dirty="0">
              <a:latin typeface="宋体" panose="02010600030101010101" pitchFamily="2" charset="-122"/>
              <a:cs typeface="Times New Roman" panose="02020603050405020304" pitchFamily="18" charset="0"/>
            </a:endParaRPr>
          </a:p>
          <a:p>
            <a:pPr indent="266700" algn="just">
              <a:lnSpc>
                <a:spcPts val="1400"/>
              </a:lnSpc>
              <a:spcAft>
                <a:spcPts val="0"/>
              </a:spcAft>
            </a:pPr>
            <a:r>
              <a:rPr lang="en-US" altLang="zh-CN" sz="1400" kern="100" dirty="0" err="1">
                <a:solidFill>
                  <a:srgbClr val="000000"/>
                </a:solidFill>
                <a:latin typeface="Courier New" panose="02070309020205020404" pitchFamily="49" charset="0"/>
                <a:cs typeface="Times New Roman" panose="02020603050405020304" pitchFamily="18" charset="0"/>
              </a:rPr>
              <a:t>plt.rcParams</a:t>
            </a:r>
            <a:r>
              <a:rPr lang="en-US" altLang="zh-CN" sz="1400" kern="100" dirty="0">
                <a:solidFill>
                  <a:srgbClr val="000000"/>
                </a:solidFill>
                <a:latin typeface="Courier New" panose="02070309020205020404" pitchFamily="49" charset="0"/>
                <a:cs typeface="Times New Roman" panose="02020603050405020304" pitchFamily="18" charset="0"/>
              </a:rPr>
              <a:t>['</a:t>
            </a:r>
            <a:r>
              <a:rPr lang="en-US" altLang="zh-CN" sz="1400" kern="100" dirty="0" err="1">
                <a:solidFill>
                  <a:srgbClr val="000000"/>
                </a:solidFill>
                <a:latin typeface="Courier New" panose="02070309020205020404" pitchFamily="49" charset="0"/>
                <a:cs typeface="Times New Roman" panose="02020603050405020304" pitchFamily="18" charset="0"/>
              </a:rPr>
              <a:t>axes.unicode_minus</a:t>
            </a:r>
            <a:r>
              <a:rPr lang="en-US" altLang="zh-CN" sz="1400" kern="100" dirty="0">
                <a:solidFill>
                  <a:srgbClr val="000000"/>
                </a:solidFill>
                <a:latin typeface="Courier New" panose="02070309020205020404" pitchFamily="49" charset="0"/>
                <a:cs typeface="Times New Roman" panose="02020603050405020304" pitchFamily="18" charset="0"/>
              </a:rPr>
              <a:t>']=False #</a:t>
            </a:r>
            <a:r>
              <a:rPr lang="zh-CN" altLang="zh-CN" sz="1400" kern="100" dirty="0">
                <a:solidFill>
                  <a:srgbClr val="000000"/>
                </a:solidFill>
                <a:latin typeface="Courier New" panose="02070309020205020404" pitchFamily="49" charset="0"/>
                <a:cs typeface="Courier New" panose="02070309020205020404" pitchFamily="49" charset="0"/>
              </a:rPr>
              <a:t>用来正常显示负号</a:t>
            </a:r>
            <a:endParaRPr lang="zh-CN" altLang="zh-CN" kern="100" dirty="0">
              <a:latin typeface="宋体" panose="02010600030101010101" pitchFamily="2" charset="-122"/>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899" y="430213"/>
            <a:ext cx="2523987"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en-US" altLang="zh-CN" dirty="0"/>
              <a:t>k-</a:t>
            </a:r>
            <a:r>
              <a:rPr kumimoji="0" lang="zh-CN" altLang="en-US" dirty="0"/>
              <a:t>均值算法</a:t>
            </a:r>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596900" y="1000471"/>
            <a:ext cx="8045450"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zh-CN" sz="1800" dirty="0">
                <a:solidFill>
                  <a:srgbClr val="000000"/>
                </a:solidFill>
              </a:rPr>
              <a:t>首先，</a:t>
            </a:r>
            <a:r>
              <a:rPr lang="zh-CN" altLang="zh-CN" sz="1800" dirty="0" smtClean="0">
                <a:solidFill>
                  <a:srgbClr val="000000"/>
                </a:solidFill>
              </a:rPr>
              <a:t>从</a:t>
            </a:r>
            <a:r>
              <a:rPr lang="en-US" altLang="zh-CN" sz="1800" dirty="0" smtClean="0">
                <a:solidFill>
                  <a:srgbClr val="000000"/>
                </a:solidFill>
              </a:rPr>
              <a:t>IRIS</a:t>
            </a:r>
            <a:r>
              <a:rPr lang="zh-CN" altLang="zh-CN" sz="1800" dirty="0" smtClean="0">
                <a:solidFill>
                  <a:srgbClr val="000000"/>
                </a:solidFill>
              </a:rPr>
              <a:t>数据</a:t>
            </a:r>
            <a:r>
              <a:rPr lang="zh-CN" altLang="zh-CN" sz="1800" dirty="0">
                <a:solidFill>
                  <a:srgbClr val="000000"/>
                </a:solidFill>
              </a:rPr>
              <a:t>集中加载鸢尾花样本信息到</a:t>
            </a:r>
            <a:r>
              <a:rPr lang="en-US" altLang="zh-CN" sz="1800" dirty="0">
                <a:solidFill>
                  <a:srgbClr val="000000"/>
                </a:solidFill>
              </a:rPr>
              <a:t>X</a:t>
            </a:r>
            <a:r>
              <a:rPr lang="zh-CN" altLang="zh-CN" sz="1800" dirty="0">
                <a:solidFill>
                  <a:srgbClr val="000000"/>
                </a:solidFill>
              </a:rPr>
              <a:t>和</a:t>
            </a:r>
            <a:r>
              <a:rPr lang="en-US" altLang="zh-CN" sz="1800" dirty="0">
                <a:solidFill>
                  <a:srgbClr val="000000"/>
                </a:solidFill>
              </a:rPr>
              <a:t>y</a:t>
            </a:r>
            <a:r>
              <a:rPr lang="zh-CN" altLang="zh-CN" sz="1800" dirty="0">
                <a:solidFill>
                  <a:srgbClr val="000000"/>
                </a:solidFill>
              </a:rPr>
              <a:t>两个变量中，其中，</a:t>
            </a:r>
            <a:r>
              <a:rPr lang="en-US" altLang="zh-CN" sz="1800" dirty="0">
                <a:solidFill>
                  <a:srgbClr val="000000"/>
                </a:solidFill>
              </a:rPr>
              <a:t>X</a:t>
            </a:r>
            <a:r>
              <a:rPr lang="zh-CN" altLang="zh-CN" sz="1800" dirty="0">
                <a:solidFill>
                  <a:srgbClr val="000000"/>
                </a:solidFill>
              </a:rPr>
              <a:t>存放花瓣长宽等特征，</a:t>
            </a:r>
            <a:r>
              <a:rPr lang="en-US" altLang="zh-CN" sz="1800" dirty="0">
                <a:solidFill>
                  <a:srgbClr val="000000"/>
                </a:solidFill>
              </a:rPr>
              <a:t>y</a:t>
            </a:r>
            <a:r>
              <a:rPr lang="zh-CN" altLang="zh-CN" sz="1800" dirty="0">
                <a:solidFill>
                  <a:srgbClr val="000000"/>
                </a:solidFill>
              </a:rPr>
              <a:t>存放花的类别标签。构造并初始化</a:t>
            </a:r>
            <a:r>
              <a:rPr lang="en-US" altLang="zh-CN" sz="1800" dirty="0">
                <a:solidFill>
                  <a:srgbClr val="000000"/>
                </a:solidFill>
              </a:rPr>
              <a:t>K-</a:t>
            </a:r>
            <a:r>
              <a:rPr lang="zh-CN" altLang="zh-CN" sz="1800" dirty="0">
                <a:solidFill>
                  <a:srgbClr val="000000"/>
                </a:solidFill>
              </a:rPr>
              <a:t>均值模型，设置类簇数量为</a:t>
            </a:r>
            <a:r>
              <a:rPr lang="en-US" altLang="zh-CN" sz="1800" dirty="0">
                <a:solidFill>
                  <a:srgbClr val="000000"/>
                </a:solidFill>
              </a:rPr>
              <a:t>3</a:t>
            </a:r>
            <a:r>
              <a:rPr lang="zh-CN" altLang="zh-CN" sz="1800" dirty="0">
                <a:solidFill>
                  <a:srgbClr val="000000"/>
                </a:solidFill>
              </a:rPr>
              <a:t>类，调用</a:t>
            </a:r>
            <a:r>
              <a:rPr lang="en-US" altLang="zh-CN" sz="1800" dirty="0">
                <a:solidFill>
                  <a:srgbClr val="000000"/>
                </a:solidFill>
              </a:rPr>
              <a:t>fit</a:t>
            </a:r>
            <a:r>
              <a:rPr lang="zh-CN" altLang="zh-CN" sz="1800" dirty="0">
                <a:solidFill>
                  <a:srgbClr val="000000"/>
                </a:solidFill>
              </a:rPr>
              <a:t>方法执行聚类，代码如下</a:t>
            </a:r>
            <a:endParaRPr lang="en-US" altLang="zh-CN" sz="1800" dirty="0">
              <a:solidFill>
                <a:srgbClr val="000000"/>
              </a:solidFill>
            </a:endParaRPr>
          </a:p>
        </p:txBody>
      </p:sp>
      <p:sp>
        <p:nvSpPr>
          <p:cNvPr id="2" name="矩形 1"/>
          <p:cNvSpPr/>
          <p:nvPr/>
        </p:nvSpPr>
        <p:spPr>
          <a:xfrm>
            <a:off x="750888" y="2032097"/>
            <a:ext cx="7851914" cy="1349087"/>
          </a:xfrm>
          <a:prstGeom prst="rect">
            <a:avLst/>
          </a:prstGeom>
        </p:spPr>
        <p:txBody>
          <a:bodyPr wrap="square">
            <a:spAutoFit/>
          </a:bodyPr>
          <a:lstStyle/>
          <a:p>
            <a:pPr indent="266700" algn="just">
              <a:lnSpc>
                <a:spcPts val="1400"/>
              </a:lnSpc>
              <a:spcAft>
                <a:spcPts val="0"/>
              </a:spcAft>
            </a:pPr>
            <a:r>
              <a:rPr lang="en-US" altLang="zh-CN" sz="1400" kern="100" dirty="0" err="1">
                <a:solidFill>
                  <a:srgbClr val="000000"/>
                </a:solidFill>
                <a:latin typeface="Courier New" panose="02070309020205020404" pitchFamily="49" charset="0"/>
                <a:cs typeface="Times New Roman" panose="02020603050405020304" pitchFamily="18" charset="0"/>
              </a:rPr>
              <a:t>np.random.seed</a:t>
            </a:r>
            <a:r>
              <a:rPr lang="en-US" altLang="zh-CN" sz="1400" kern="100" dirty="0">
                <a:solidFill>
                  <a:srgbClr val="000000"/>
                </a:solidFill>
                <a:latin typeface="Courier New" panose="02070309020205020404" pitchFamily="49" charset="0"/>
                <a:cs typeface="Times New Roman" panose="02020603050405020304" pitchFamily="18" charset="0"/>
              </a:rPr>
              <a:t>(5)</a:t>
            </a:r>
          </a:p>
          <a:p>
            <a:pPr indent="266700" algn="just">
              <a:lnSpc>
                <a:spcPts val="1400"/>
              </a:lnSpc>
              <a:spcAft>
                <a:spcPts val="0"/>
              </a:spcAft>
            </a:pPr>
            <a:r>
              <a:rPr lang="en-US" altLang="zh-CN" sz="1400" kern="100" dirty="0">
                <a:solidFill>
                  <a:srgbClr val="000000"/>
                </a:solidFill>
                <a:latin typeface="Courier New" panose="02070309020205020404" pitchFamily="49" charset="0"/>
                <a:cs typeface="Times New Roman" panose="02020603050405020304" pitchFamily="18" charset="0"/>
              </a:rPr>
              <a:t>iris = </a:t>
            </a:r>
            <a:r>
              <a:rPr lang="en-US" altLang="zh-CN" sz="1400" kern="100" dirty="0" err="1">
                <a:solidFill>
                  <a:srgbClr val="000000"/>
                </a:solidFill>
                <a:latin typeface="Courier New" panose="02070309020205020404" pitchFamily="49" charset="0"/>
                <a:cs typeface="Times New Roman" panose="02020603050405020304" pitchFamily="18" charset="0"/>
              </a:rPr>
              <a:t>datasets.load_iris</a:t>
            </a:r>
            <a:r>
              <a:rPr lang="en-US" altLang="zh-CN" sz="1400" kern="100" dirty="0">
                <a:solidFill>
                  <a:srgbClr val="000000"/>
                </a:solidFill>
                <a:latin typeface="Courier New" panose="02070309020205020404" pitchFamily="49" charset="0"/>
                <a:cs typeface="Times New Roman" panose="02020603050405020304" pitchFamily="18" charset="0"/>
              </a:rPr>
              <a:t>()</a:t>
            </a:r>
          </a:p>
          <a:p>
            <a:pPr indent="266700" algn="just">
              <a:lnSpc>
                <a:spcPts val="1400"/>
              </a:lnSpc>
              <a:spcAft>
                <a:spcPts val="0"/>
              </a:spcAft>
            </a:pPr>
            <a:r>
              <a:rPr lang="en-US" altLang="zh-CN" sz="1400" kern="100" dirty="0">
                <a:solidFill>
                  <a:srgbClr val="000000"/>
                </a:solidFill>
                <a:latin typeface="Courier New" panose="02070309020205020404" pitchFamily="49" charset="0"/>
                <a:cs typeface="Times New Roman" panose="02020603050405020304" pitchFamily="18" charset="0"/>
              </a:rPr>
              <a:t>X = </a:t>
            </a:r>
            <a:r>
              <a:rPr lang="en-US" altLang="zh-CN" sz="1400" kern="100" dirty="0" err="1">
                <a:solidFill>
                  <a:srgbClr val="000000"/>
                </a:solidFill>
                <a:latin typeface="Courier New" panose="02070309020205020404" pitchFamily="49" charset="0"/>
                <a:cs typeface="Times New Roman" panose="02020603050405020304" pitchFamily="18" charset="0"/>
              </a:rPr>
              <a:t>iris.data</a:t>
            </a:r>
            <a:endParaRPr lang="en-US" altLang="zh-CN" sz="1400" kern="100" dirty="0">
              <a:solidFill>
                <a:srgbClr val="000000"/>
              </a:solidFill>
              <a:latin typeface="Courier New" panose="02070309020205020404" pitchFamily="49" charset="0"/>
              <a:cs typeface="Times New Roman" panose="02020603050405020304" pitchFamily="18" charset="0"/>
            </a:endParaRPr>
          </a:p>
          <a:p>
            <a:pPr indent="266700" algn="just">
              <a:lnSpc>
                <a:spcPts val="1400"/>
              </a:lnSpc>
              <a:spcAft>
                <a:spcPts val="0"/>
              </a:spcAft>
            </a:pPr>
            <a:r>
              <a:rPr lang="en-US" altLang="zh-CN" sz="1400" kern="100" dirty="0">
                <a:solidFill>
                  <a:srgbClr val="000000"/>
                </a:solidFill>
                <a:latin typeface="Courier New" panose="02070309020205020404" pitchFamily="49" charset="0"/>
                <a:cs typeface="Times New Roman" panose="02020603050405020304" pitchFamily="18" charset="0"/>
              </a:rPr>
              <a:t>y = </a:t>
            </a:r>
            <a:r>
              <a:rPr lang="en-US" altLang="zh-CN" sz="1400" kern="100" dirty="0" err="1">
                <a:solidFill>
                  <a:srgbClr val="000000"/>
                </a:solidFill>
                <a:latin typeface="Courier New" panose="02070309020205020404" pitchFamily="49" charset="0"/>
                <a:cs typeface="Times New Roman" panose="02020603050405020304" pitchFamily="18" charset="0"/>
              </a:rPr>
              <a:t>iris.target</a:t>
            </a:r>
            <a:endParaRPr lang="en-US" altLang="zh-CN" sz="1400" kern="100" dirty="0">
              <a:solidFill>
                <a:srgbClr val="000000"/>
              </a:solidFill>
              <a:latin typeface="Courier New" panose="02070309020205020404" pitchFamily="49" charset="0"/>
              <a:cs typeface="Times New Roman" panose="02020603050405020304" pitchFamily="18" charset="0"/>
            </a:endParaRPr>
          </a:p>
          <a:p>
            <a:pPr indent="266700" algn="just">
              <a:lnSpc>
                <a:spcPts val="1400"/>
              </a:lnSpc>
              <a:spcAft>
                <a:spcPts val="0"/>
              </a:spcAft>
            </a:pPr>
            <a:r>
              <a:rPr lang="en-US" altLang="zh-CN" sz="1400" kern="100" dirty="0" err="1">
                <a:solidFill>
                  <a:srgbClr val="000000"/>
                </a:solidFill>
                <a:latin typeface="Courier New" panose="02070309020205020404" pitchFamily="49" charset="0"/>
                <a:cs typeface="Times New Roman" panose="02020603050405020304" pitchFamily="18" charset="0"/>
              </a:rPr>
              <a:t>est</a:t>
            </a:r>
            <a:r>
              <a:rPr lang="en-US" altLang="zh-CN" sz="1400" kern="100" dirty="0">
                <a:solidFill>
                  <a:srgbClr val="000000"/>
                </a:solidFill>
                <a:latin typeface="Courier New" panose="02070309020205020404" pitchFamily="49" charset="0"/>
                <a:cs typeface="Times New Roman" panose="02020603050405020304" pitchFamily="18" charset="0"/>
              </a:rPr>
              <a:t> = </a:t>
            </a:r>
            <a:r>
              <a:rPr lang="en-US" altLang="zh-CN" sz="1400" kern="100" dirty="0" err="1">
                <a:solidFill>
                  <a:srgbClr val="000000"/>
                </a:solidFill>
                <a:latin typeface="Courier New" panose="02070309020205020404" pitchFamily="49" charset="0"/>
                <a:cs typeface="Times New Roman" panose="02020603050405020304" pitchFamily="18" charset="0"/>
              </a:rPr>
              <a:t>KMeans</a:t>
            </a:r>
            <a:r>
              <a:rPr lang="en-US" altLang="zh-CN" sz="1400" kern="100" dirty="0">
                <a:solidFill>
                  <a:srgbClr val="000000"/>
                </a:solidFill>
                <a:latin typeface="Courier New" panose="02070309020205020404" pitchFamily="49" charset="0"/>
                <a:cs typeface="Times New Roman" panose="02020603050405020304" pitchFamily="18" charset="0"/>
              </a:rPr>
              <a:t>(</a:t>
            </a:r>
            <a:r>
              <a:rPr lang="en-US" altLang="zh-CN" sz="1400" kern="100" dirty="0" err="1">
                <a:solidFill>
                  <a:srgbClr val="000000"/>
                </a:solidFill>
                <a:latin typeface="Courier New" panose="02070309020205020404" pitchFamily="49" charset="0"/>
                <a:cs typeface="Times New Roman" panose="02020603050405020304" pitchFamily="18" charset="0"/>
              </a:rPr>
              <a:t>n_clusters</a:t>
            </a:r>
            <a:r>
              <a:rPr lang="en-US" altLang="zh-CN" sz="1400" kern="100" dirty="0">
                <a:solidFill>
                  <a:srgbClr val="000000"/>
                </a:solidFill>
                <a:latin typeface="Courier New" panose="02070309020205020404" pitchFamily="49" charset="0"/>
                <a:cs typeface="Times New Roman" panose="02020603050405020304" pitchFamily="18" charset="0"/>
              </a:rPr>
              <a:t>=3)</a:t>
            </a:r>
          </a:p>
          <a:p>
            <a:pPr indent="266700" algn="just">
              <a:lnSpc>
                <a:spcPts val="1400"/>
              </a:lnSpc>
              <a:spcAft>
                <a:spcPts val="0"/>
              </a:spcAft>
            </a:pPr>
            <a:r>
              <a:rPr lang="en-US" altLang="zh-CN" sz="1400" kern="100" dirty="0" err="1">
                <a:solidFill>
                  <a:srgbClr val="000000"/>
                </a:solidFill>
                <a:latin typeface="Courier New" panose="02070309020205020404" pitchFamily="49" charset="0"/>
                <a:cs typeface="Times New Roman" panose="02020603050405020304" pitchFamily="18" charset="0"/>
              </a:rPr>
              <a:t>est.fit</a:t>
            </a:r>
            <a:r>
              <a:rPr lang="en-US" altLang="zh-CN" sz="1400" kern="100" dirty="0">
                <a:solidFill>
                  <a:srgbClr val="000000"/>
                </a:solidFill>
                <a:latin typeface="Courier New" panose="02070309020205020404" pitchFamily="49" charset="0"/>
                <a:cs typeface="Times New Roman" panose="02020603050405020304" pitchFamily="18" charset="0"/>
              </a:rPr>
              <a:t>(X)</a:t>
            </a:r>
          </a:p>
          <a:p>
            <a:pPr indent="266700" algn="just">
              <a:lnSpc>
                <a:spcPts val="1400"/>
              </a:lnSpc>
              <a:spcAft>
                <a:spcPts val="0"/>
              </a:spcAft>
            </a:pPr>
            <a:r>
              <a:rPr lang="en-US" altLang="zh-CN" sz="1400" kern="100" dirty="0">
                <a:solidFill>
                  <a:srgbClr val="000000"/>
                </a:solidFill>
                <a:latin typeface="Courier New" panose="02070309020205020404" pitchFamily="49" charset="0"/>
                <a:cs typeface="Times New Roman" panose="02020603050405020304" pitchFamily="18" charset="0"/>
              </a:rPr>
              <a:t>labels = </a:t>
            </a:r>
            <a:r>
              <a:rPr lang="en-US" altLang="zh-CN" sz="1400" kern="100" dirty="0" err="1">
                <a:solidFill>
                  <a:srgbClr val="000000"/>
                </a:solidFill>
                <a:latin typeface="Courier New" panose="02070309020205020404" pitchFamily="49" charset="0"/>
                <a:cs typeface="Times New Roman" panose="02020603050405020304" pitchFamily="18" charset="0"/>
              </a:rPr>
              <a:t>est.labels</a:t>
            </a:r>
            <a:r>
              <a:rPr lang="en-US" altLang="zh-CN" sz="1400" kern="100" dirty="0">
                <a:solidFill>
                  <a:srgbClr val="000000"/>
                </a:solidFill>
                <a:latin typeface="Courier New" panose="02070309020205020404" pitchFamily="49" charset="0"/>
                <a:cs typeface="Times New Roman" panose="02020603050405020304" pitchFamily="18" charset="0"/>
              </a:rPr>
              <a:t>_</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899" y="430213"/>
            <a:ext cx="2523987"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en-US" altLang="zh-CN" dirty="0"/>
              <a:t>k-</a:t>
            </a:r>
            <a:r>
              <a:rPr kumimoji="0" lang="zh-CN" altLang="en-US" dirty="0"/>
              <a:t>均值算法</a:t>
            </a:r>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596900" y="1000471"/>
            <a:ext cx="804545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zh-CN" sz="1800" dirty="0">
                <a:solidFill>
                  <a:srgbClr val="000000"/>
                </a:solidFill>
              </a:rPr>
              <a:t>接下来，对聚类的结果可视化显示，使用</a:t>
            </a:r>
            <a:r>
              <a:rPr lang="en-US" altLang="zh-CN" sz="1800" dirty="0">
                <a:solidFill>
                  <a:srgbClr val="000000"/>
                </a:solidFill>
              </a:rPr>
              <a:t>Axes3D</a:t>
            </a:r>
            <a:r>
              <a:rPr lang="zh-CN" altLang="zh-CN" sz="1800" dirty="0">
                <a:solidFill>
                  <a:srgbClr val="000000"/>
                </a:solidFill>
              </a:rPr>
              <a:t>将其显示在</a:t>
            </a:r>
            <a:r>
              <a:rPr lang="en-US" altLang="zh-CN" sz="1800" dirty="0">
                <a:solidFill>
                  <a:srgbClr val="000000"/>
                </a:solidFill>
              </a:rPr>
              <a:t>3</a:t>
            </a:r>
            <a:r>
              <a:rPr lang="zh-CN" altLang="zh-CN" sz="1800" dirty="0">
                <a:solidFill>
                  <a:srgbClr val="000000"/>
                </a:solidFill>
              </a:rPr>
              <a:t>维空间中，其中花瓣宽度、萼片长度、花瓣长度分别作为</a:t>
            </a:r>
            <a:r>
              <a:rPr lang="en-US" altLang="zh-CN" sz="1800" dirty="0" err="1">
                <a:solidFill>
                  <a:srgbClr val="000000"/>
                </a:solidFill>
              </a:rPr>
              <a:t>x,y,z</a:t>
            </a:r>
            <a:r>
              <a:rPr lang="zh-CN" altLang="zh-CN" sz="1800" dirty="0">
                <a:solidFill>
                  <a:srgbClr val="000000"/>
                </a:solidFill>
              </a:rPr>
              <a:t>三个维</a:t>
            </a:r>
            <a:r>
              <a:rPr lang="zh-CN" altLang="zh-CN" sz="1800" dirty="0" smtClean="0">
                <a:solidFill>
                  <a:srgbClr val="000000"/>
                </a:solidFill>
              </a:rPr>
              <a:t>度</a:t>
            </a:r>
            <a:endParaRPr lang="en-US" altLang="zh-CN" sz="1800" dirty="0">
              <a:solidFill>
                <a:srgbClr val="000000"/>
              </a:solidFill>
            </a:endParaRPr>
          </a:p>
        </p:txBody>
      </p:sp>
      <p:sp>
        <p:nvSpPr>
          <p:cNvPr id="2" name="矩形 1"/>
          <p:cNvSpPr/>
          <p:nvPr/>
        </p:nvSpPr>
        <p:spPr>
          <a:xfrm>
            <a:off x="231654" y="1937108"/>
            <a:ext cx="8929929" cy="2246769"/>
          </a:xfrm>
          <a:prstGeom prst="rect">
            <a:avLst/>
          </a:prstGeom>
        </p:spPr>
        <p:txBody>
          <a:bodyPr wrap="square">
            <a:spAutoFit/>
          </a:bodyPr>
          <a:lstStyle/>
          <a:p>
            <a:pPr indent="266700">
              <a:lnSpc>
                <a:spcPts val="1400"/>
              </a:lnSpc>
              <a:spcAft>
                <a:spcPts val="0"/>
              </a:spcAft>
            </a:pPr>
            <a:r>
              <a:rPr lang="en-US" altLang="zh-CN" sz="1400" kern="100" dirty="0">
                <a:solidFill>
                  <a:srgbClr val="000000"/>
                </a:solidFill>
                <a:latin typeface="Courier New" panose="02070309020205020404" pitchFamily="49" charset="0"/>
                <a:cs typeface="Times New Roman" panose="02020603050405020304" pitchFamily="18" charset="0"/>
              </a:rPr>
              <a:t>fig = </a:t>
            </a:r>
            <a:r>
              <a:rPr lang="en-US" altLang="zh-CN" sz="1400" kern="100" dirty="0" err="1">
                <a:solidFill>
                  <a:srgbClr val="000000"/>
                </a:solidFill>
                <a:latin typeface="Courier New" panose="02070309020205020404" pitchFamily="49" charset="0"/>
                <a:cs typeface="Times New Roman" panose="02020603050405020304" pitchFamily="18" charset="0"/>
              </a:rPr>
              <a:t>plt.figure</a:t>
            </a:r>
            <a:r>
              <a:rPr lang="en-US" altLang="zh-CN" sz="1400" kern="100" dirty="0">
                <a:solidFill>
                  <a:srgbClr val="000000"/>
                </a:solidFill>
                <a:latin typeface="Courier New" panose="02070309020205020404" pitchFamily="49" charset="0"/>
                <a:cs typeface="Times New Roman" panose="02020603050405020304" pitchFamily="18" charset="0"/>
              </a:rPr>
              <a:t>(1, </a:t>
            </a:r>
            <a:r>
              <a:rPr lang="en-US" altLang="zh-CN" sz="1400" kern="100" dirty="0" err="1">
                <a:solidFill>
                  <a:srgbClr val="000000"/>
                </a:solidFill>
                <a:latin typeface="Courier New" panose="02070309020205020404" pitchFamily="49" charset="0"/>
                <a:cs typeface="Times New Roman" panose="02020603050405020304" pitchFamily="18" charset="0"/>
              </a:rPr>
              <a:t>figsize</a:t>
            </a:r>
            <a:r>
              <a:rPr lang="en-US" altLang="zh-CN" sz="1400" kern="100" dirty="0">
                <a:solidFill>
                  <a:srgbClr val="000000"/>
                </a:solidFill>
                <a:latin typeface="Courier New" panose="02070309020205020404" pitchFamily="49" charset="0"/>
                <a:cs typeface="Times New Roman" panose="02020603050405020304" pitchFamily="18" charset="0"/>
              </a:rPr>
              <a:t>=(4, 3))</a:t>
            </a:r>
          </a:p>
          <a:p>
            <a:pPr indent="266700">
              <a:lnSpc>
                <a:spcPts val="1400"/>
              </a:lnSpc>
              <a:spcAft>
                <a:spcPts val="0"/>
              </a:spcAft>
            </a:pPr>
            <a:r>
              <a:rPr lang="en-US" altLang="zh-CN" sz="1400" kern="100" dirty="0">
                <a:solidFill>
                  <a:srgbClr val="000000"/>
                </a:solidFill>
                <a:latin typeface="Courier New" panose="02070309020205020404" pitchFamily="49" charset="0"/>
                <a:cs typeface="Times New Roman" panose="02020603050405020304" pitchFamily="18" charset="0"/>
              </a:rPr>
              <a:t>ax = Axes3D(fig, </a:t>
            </a:r>
            <a:r>
              <a:rPr lang="en-US" altLang="zh-CN" sz="1400" kern="100" dirty="0" err="1">
                <a:solidFill>
                  <a:srgbClr val="000000"/>
                </a:solidFill>
                <a:latin typeface="Courier New" panose="02070309020205020404" pitchFamily="49" charset="0"/>
                <a:cs typeface="Times New Roman" panose="02020603050405020304" pitchFamily="18" charset="0"/>
              </a:rPr>
              <a:t>rect</a:t>
            </a:r>
            <a:r>
              <a:rPr lang="en-US" altLang="zh-CN" sz="1400" kern="100" dirty="0">
                <a:solidFill>
                  <a:srgbClr val="000000"/>
                </a:solidFill>
                <a:latin typeface="Courier New" panose="02070309020205020404" pitchFamily="49" charset="0"/>
                <a:cs typeface="Times New Roman" panose="02020603050405020304" pitchFamily="18" charset="0"/>
              </a:rPr>
              <a:t>=[0, 0, .95, 1], </a:t>
            </a:r>
            <a:r>
              <a:rPr lang="en-US" altLang="zh-CN" sz="1400" kern="100" dirty="0" err="1">
                <a:solidFill>
                  <a:srgbClr val="000000"/>
                </a:solidFill>
                <a:latin typeface="Courier New" panose="02070309020205020404" pitchFamily="49" charset="0"/>
                <a:cs typeface="Times New Roman" panose="02020603050405020304" pitchFamily="18" charset="0"/>
              </a:rPr>
              <a:t>elev</a:t>
            </a:r>
            <a:r>
              <a:rPr lang="en-US" altLang="zh-CN" sz="1400" kern="100" dirty="0">
                <a:solidFill>
                  <a:srgbClr val="000000"/>
                </a:solidFill>
                <a:latin typeface="Courier New" panose="02070309020205020404" pitchFamily="49" charset="0"/>
                <a:cs typeface="Times New Roman" panose="02020603050405020304" pitchFamily="18" charset="0"/>
              </a:rPr>
              <a:t>=48, </a:t>
            </a:r>
            <a:r>
              <a:rPr lang="en-US" altLang="zh-CN" sz="1400" kern="100" dirty="0" err="1">
                <a:solidFill>
                  <a:srgbClr val="000000"/>
                </a:solidFill>
                <a:latin typeface="Courier New" panose="02070309020205020404" pitchFamily="49" charset="0"/>
                <a:cs typeface="Times New Roman" panose="02020603050405020304" pitchFamily="18" charset="0"/>
              </a:rPr>
              <a:t>azim</a:t>
            </a:r>
            <a:r>
              <a:rPr lang="en-US" altLang="zh-CN" sz="1400" kern="100" dirty="0">
                <a:solidFill>
                  <a:srgbClr val="000000"/>
                </a:solidFill>
                <a:latin typeface="Courier New" panose="02070309020205020404" pitchFamily="49" charset="0"/>
                <a:cs typeface="Times New Roman" panose="02020603050405020304" pitchFamily="18" charset="0"/>
              </a:rPr>
              <a:t>=134)</a:t>
            </a:r>
          </a:p>
          <a:p>
            <a:pPr indent="266700">
              <a:lnSpc>
                <a:spcPts val="1400"/>
              </a:lnSpc>
              <a:spcAft>
                <a:spcPts val="0"/>
              </a:spcAft>
            </a:pPr>
            <a:r>
              <a:rPr lang="en-US" altLang="zh-CN" sz="1400" kern="100" dirty="0" err="1">
                <a:solidFill>
                  <a:srgbClr val="000000"/>
                </a:solidFill>
                <a:latin typeface="Courier New" panose="02070309020205020404" pitchFamily="49" charset="0"/>
                <a:cs typeface="Times New Roman" panose="02020603050405020304" pitchFamily="18" charset="0"/>
              </a:rPr>
              <a:t>ax.scatter</a:t>
            </a:r>
            <a:r>
              <a:rPr lang="en-US" altLang="zh-CN" sz="1400" kern="100" dirty="0">
                <a:solidFill>
                  <a:srgbClr val="000000"/>
                </a:solidFill>
                <a:latin typeface="Courier New" panose="02070309020205020404" pitchFamily="49" charset="0"/>
                <a:cs typeface="Times New Roman" panose="02020603050405020304" pitchFamily="18" charset="0"/>
              </a:rPr>
              <a:t>(X[:, 3], X[:, 0], X[:, 2],c=</a:t>
            </a:r>
            <a:r>
              <a:rPr lang="en-US" altLang="zh-CN" sz="1400" kern="100" dirty="0" err="1">
                <a:solidFill>
                  <a:srgbClr val="000000"/>
                </a:solidFill>
                <a:latin typeface="Courier New" panose="02070309020205020404" pitchFamily="49" charset="0"/>
                <a:cs typeface="Times New Roman" panose="02020603050405020304" pitchFamily="18" charset="0"/>
              </a:rPr>
              <a:t>labels.astype</a:t>
            </a:r>
            <a:r>
              <a:rPr lang="en-US" altLang="zh-CN" sz="1400" kern="100" dirty="0">
                <a:solidFill>
                  <a:srgbClr val="000000"/>
                </a:solidFill>
                <a:latin typeface="Courier New" panose="02070309020205020404" pitchFamily="49" charset="0"/>
                <a:cs typeface="Times New Roman" panose="02020603050405020304" pitchFamily="18" charset="0"/>
              </a:rPr>
              <a:t>(</a:t>
            </a:r>
            <a:r>
              <a:rPr lang="en-US" altLang="zh-CN" sz="1400" kern="100" dirty="0" err="1">
                <a:solidFill>
                  <a:srgbClr val="000000"/>
                </a:solidFill>
                <a:latin typeface="Courier New" panose="02070309020205020404" pitchFamily="49" charset="0"/>
                <a:cs typeface="Times New Roman" panose="02020603050405020304" pitchFamily="18" charset="0"/>
              </a:rPr>
              <a:t>np.float</a:t>
            </a:r>
            <a:r>
              <a:rPr lang="en-US" altLang="zh-CN" sz="1400" kern="100" dirty="0">
                <a:solidFill>
                  <a:srgbClr val="000000"/>
                </a:solidFill>
                <a:latin typeface="Courier New" panose="02070309020205020404" pitchFamily="49" charset="0"/>
                <a:cs typeface="Times New Roman" panose="02020603050405020304" pitchFamily="18" charset="0"/>
              </a:rPr>
              <a:t>), </a:t>
            </a:r>
            <a:r>
              <a:rPr lang="en-US" altLang="zh-CN" sz="1400" kern="100" dirty="0" err="1">
                <a:solidFill>
                  <a:srgbClr val="000000"/>
                </a:solidFill>
                <a:latin typeface="Courier New" panose="02070309020205020404" pitchFamily="49" charset="0"/>
                <a:cs typeface="Times New Roman" panose="02020603050405020304" pitchFamily="18" charset="0"/>
              </a:rPr>
              <a:t>edgecolor</a:t>
            </a:r>
            <a:r>
              <a:rPr lang="en-US" altLang="zh-CN" sz="1400" kern="100" dirty="0">
                <a:solidFill>
                  <a:srgbClr val="000000"/>
                </a:solidFill>
                <a:latin typeface="Courier New" panose="02070309020205020404" pitchFamily="49" charset="0"/>
                <a:cs typeface="Times New Roman" panose="02020603050405020304" pitchFamily="18" charset="0"/>
              </a:rPr>
              <a:t>='k')</a:t>
            </a:r>
          </a:p>
          <a:p>
            <a:pPr indent="266700">
              <a:lnSpc>
                <a:spcPts val="1400"/>
              </a:lnSpc>
              <a:spcAft>
                <a:spcPts val="0"/>
              </a:spcAft>
            </a:pPr>
            <a:r>
              <a:rPr lang="en-US" altLang="zh-CN" sz="1400" kern="100" dirty="0" err="1">
                <a:solidFill>
                  <a:srgbClr val="000000"/>
                </a:solidFill>
                <a:latin typeface="Courier New" panose="02070309020205020404" pitchFamily="49" charset="0"/>
                <a:cs typeface="Times New Roman" panose="02020603050405020304" pitchFamily="18" charset="0"/>
              </a:rPr>
              <a:t>ax.w_xaxis.set_ticklabels</a:t>
            </a:r>
            <a:r>
              <a:rPr lang="en-US" altLang="zh-CN" sz="1400" kern="100" dirty="0">
                <a:solidFill>
                  <a:srgbClr val="000000"/>
                </a:solidFill>
                <a:latin typeface="Courier New" panose="02070309020205020404" pitchFamily="49" charset="0"/>
                <a:cs typeface="Times New Roman" panose="02020603050405020304" pitchFamily="18" charset="0"/>
              </a:rPr>
              <a:t>([])</a:t>
            </a:r>
          </a:p>
          <a:p>
            <a:pPr indent="266700">
              <a:lnSpc>
                <a:spcPts val="1400"/>
              </a:lnSpc>
              <a:spcAft>
                <a:spcPts val="0"/>
              </a:spcAft>
            </a:pPr>
            <a:r>
              <a:rPr lang="en-US" altLang="zh-CN" sz="1400" kern="100" dirty="0" err="1">
                <a:solidFill>
                  <a:srgbClr val="000000"/>
                </a:solidFill>
                <a:latin typeface="Courier New" panose="02070309020205020404" pitchFamily="49" charset="0"/>
                <a:cs typeface="Times New Roman" panose="02020603050405020304" pitchFamily="18" charset="0"/>
              </a:rPr>
              <a:t>ax.w_yaxis.set_ticklabels</a:t>
            </a:r>
            <a:r>
              <a:rPr lang="en-US" altLang="zh-CN" sz="1400" kern="100" dirty="0">
                <a:solidFill>
                  <a:srgbClr val="000000"/>
                </a:solidFill>
                <a:latin typeface="Courier New" panose="02070309020205020404" pitchFamily="49" charset="0"/>
                <a:cs typeface="Times New Roman" panose="02020603050405020304" pitchFamily="18" charset="0"/>
              </a:rPr>
              <a:t>([])</a:t>
            </a:r>
          </a:p>
          <a:p>
            <a:pPr indent="266700">
              <a:lnSpc>
                <a:spcPts val="1400"/>
              </a:lnSpc>
              <a:spcAft>
                <a:spcPts val="0"/>
              </a:spcAft>
            </a:pPr>
            <a:r>
              <a:rPr lang="en-US" altLang="zh-CN" sz="1400" kern="100" dirty="0" err="1">
                <a:solidFill>
                  <a:srgbClr val="000000"/>
                </a:solidFill>
                <a:latin typeface="Courier New" panose="02070309020205020404" pitchFamily="49" charset="0"/>
                <a:cs typeface="Times New Roman" panose="02020603050405020304" pitchFamily="18" charset="0"/>
              </a:rPr>
              <a:t>ax.w_zaxis.set_ticklabels</a:t>
            </a:r>
            <a:r>
              <a:rPr lang="en-US" altLang="zh-CN" sz="1400" kern="100" dirty="0">
                <a:solidFill>
                  <a:srgbClr val="000000"/>
                </a:solidFill>
                <a:latin typeface="Courier New" panose="02070309020205020404" pitchFamily="49" charset="0"/>
                <a:cs typeface="Times New Roman" panose="02020603050405020304" pitchFamily="18" charset="0"/>
              </a:rPr>
              <a:t>([])</a:t>
            </a:r>
          </a:p>
          <a:p>
            <a:pPr indent="266700">
              <a:lnSpc>
                <a:spcPts val="1400"/>
              </a:lnSpc>
              <a:spcAft>
                <a:spcPts val="0"/>
              </a:spcAft>
            </a:pPr>
            <a:r>
              <a:rPr lang="en-US" altLang="zh-CN" sz="1400" kern="100" dirty="0" err="1">
                <a:solidFill>
                  <a:srgbClr val="000000"/>
                </a:solidFill>
                <a:latin typeface="Courier New" panose="02070309020205020404" pitchFamily="49" charset="0"/>
                <a:cs typeface="Times New Roman" panose="02020603050405020304" pitchFamily="18" charset="0"/>
              </a:rPr>
              <a:t>ax.set_xlabel</a:t>
            </a:r>
            <a:r>
              <a:rPr lang="en-US" altLang="zh-CN" sz="1400" kern="100" dirty="0">
                <a:solidFill>
                  <a:srgbClr val="000000"/>
                </a:solidFill>
                <a:latin typeface="Courier New" panose="02070309020205020404" pitchFamily="49" charset="0"/>
                <a:cs typeface="Times New Roman" panose="02020603050405020304" pitchFamily="18" charset="0"/>
              </a:rPr>
              <a:t>('</a:t>
            </a:r>
            <a:r>
              <a:rPr lang="zh-CN" altLang="en-US" sz="1400" kern="100" dirty="0">
                <a:solidFill>
                  <a:srgbClr val="000000"/>
                </a:solidFill>
                <a:latin typeface="Courier New" panose="02070309020205020404" pitchFamily="49" charset="0"/>
                <a:cs typeface="Times New Roman" panose="02020603050405020304" pitchFamily="18" charset="0"/>
              </a:rPr>
              <a:t>花瓣宽度</a:t>
            </a:r>
            <a:r>
              <a:rPr lang="en-US" altLang="zh-CN" sz="1400" kern="100" dirty="0">
                <a:solidFill>
                  <a:srgbClr val="000000"/>
                </a:solidFill>
                <a:latin typeface="Courier New" panose="02070309020205020404" pitchFamily="49" charset="0"/>
                <a:cs typeface="Times New Roman" panose="02020603050405020304" pitchFamily="18" charset="0"/>
              </a:rPr>
              <a:t>')</a:t>
            </a:r>
          </a:p>
          <a:p>
            <a:pPr indent="266700">
              <a:lnSpc>
                <a:spcPts val="1400"/>
              </a:lnSpc>
              <a:spcAft>
                <a:spcPts val="0"/>
              </a:spcAft>
            </a:pPr>
            <a:r>
              <a:rPr lang="en-US" altLang="zh-CN" sz="1400" kern="100" dirty="0" err="1">
                <a:solidFill>
                  <a:srgbClr val="000000"/>
                </a:solidFill>
                <a:latin typeface="Courier New" panose="02070309020205020404" pitchFamily="49" charset="0"/>
                <a:cs typeface="Times New Roman" panose="02020603050405020304" pitchFamily="18" charset="0"/>
              </a:rPr>
              <a:t>ax.set_ylabel</a:t>
            </a:r>
            <a:r>
              <a:rPr lang="en-US" altLang="zh-CN" sz="1400" kern="100" dirty="0">
                <a:solidFill>
                  <a:srgbClr val="000000"/>
                </a:solidFill>
                <a:latin typeface="Courier New" panose="02070309020205020404" pitchFamily="49" charset="0"/>
                <a:cs typeface="Times New Roman" panose="02020603050405020304" pitchFamily="18" charset="0"/>
              </a:rPr>
              <a:t>('</a:t>
            </a:r>
            <a:r>
              <a:rPr lang="zh-CN" altLang="en-US" sz="1400" kern="100" dirty="0">
                <a:solidFill>
                  <a:srgbClr val="000000"/>
                </a:solidFill>
                <a:latin typeface="Courier New" panose="02070309020205020404" pitchFamily="49" charset="0"/>
                <a:cs typeface="Times New Roman" panose="02020603050405020304" pitchFamily="18" charset="0"/>
              </a:rPr>
              <a:t>萼片长度</a:t>
            </a:r>
            <a:r>
              <a:rPr lang="en-US" altLang="zh-CN" sz="1400" kern="100" dirty="0">
                <a:solidFill>
                  <a:srgbClr val="000000"/>
                </a:solidFill>
                <a:latin typeface="Courier New" panose="02070309020205020404" pitchFamily="49" charset="0"/>
                <a:cs typeface="Times New Roman" panose="02020603050405020304" pitchFamily="18" charset="0"/>
              </a:rPr>
              <a:t>')</a:t>
            </a:r>
          </a:p>
          <a:p>
            <a:pPr indent="266700">
              <a:lnSpc>
                <a:spcPts val="1400"/>
              </a:lnSpc>
              <a:spcAft>
                <a:spcPts val="0"/>
              </a:spcAft>
            </a:pPr>
            <a:r>
              <a:rPr lang="en-US" altLang="zh-CN" sz="1400" kern="100" dirty="0" err="1">
                <a:solidFill>
                  <a:srgbClr val="000000"/>
                </a:solidFill>
                <a:latin typeface="Courier New" panose="02070309020205020404" pitchFamily="49" charset="0"/>
                <a:cs typeface="Times New Roman" panose="02020603050405020304" pitchFamily="18" charset="0"/>
              </a:rPr>
              <a:t>ax.set_zlabel</a:t>
            </a:r>
            <a:r>
              <a:rPr lang="en-US" altLang="zh-CN" sz="1400" kern="100" dirty="0">
                <a:solidFill>
                  <a:srgbClr val="000000"/>
                </a:solidFill>
                <a:latin typeface="Courier New" panose="02070309020205020404" pitchFamily="49" charset="0"/>
                <a:cs typeface="Times New Roman" panose="02020603050405020304" pitchFamily="18" charset="0"/>
              </a:rPr>
              <a:t>('</a:t>
            </a:r>
            <a:r>
              <a:rPr lang="zh-CN" altLang="en-US" sz="1400" kern="100" dirty="0">
                <a:solidFill>
                  <a:srgbClr val="000000"/>
                </a:solidFill>
                <a:latin typeface="Courier New" panose="02070309020205020404" pitchFamily="49" charset="0"/>
                <a:cs typeface="Times New Roman" panose="02020603050405020304" pitchFamily="18" charset="0"/>
              </a:rPr>
              <a:t>花瓣长度</a:t>
            </a:r>
            <a:r>
              <a:rPr lang="en-US" altLang="zh-CN" sz="1400" kern="100" dirty="0">
                <a:solidFill>
                  <a:srgbClr val="000000"/>
                </a:solidFill>
                <a:latin typeface="Courier New" panose="02070309020205020404" pitchFamily="49" charset="0"/>
                <a:cs typeface="Times New Roman" panose="02020603050405020304" pitchFamily="18" charset="0"/>
              </a:rPr>
              <a:t>')</a:t>
            </a:r>
          </a:p>
          <a:p>
            <a:pPr indent="266700">
              <a:lnSpc>
                <a:spcPts val="1400"/>
              </a:lnSpc>
              <a:spcAft>
                <a:spcPts val="0"/>
              </a:spcAft>
            </a:pPr>
            <a:r>
              <a:rPr lang="en-US" altLang="zh-CN" sz="1400" kern="100" dirty="0" err="1">
                <a:solidFill>
                  <a:srgbClr val="000000"/>
                </a:solidFill>
                <a:latin typeface="Courier New" panose="02070309020205020404" pitchFamily="49" charset="0"/>
                <a:cs typeface="Times New Roman" panose="02020603050405020304" pitchFamily="18" charset="0"/>
              </a:rPr>
              <a:t>ax.set_title</a:t>
            </a:r>
            <a:r>
              <a:rPr lang="en-US" altLang="zh-CN" sz="1400" kern="100" dirty="0">
                <a:solidFill>
                  <a:srgbClr val="000000"/>
                </a:solidFill>
                <a:latin typeface="Courier New" panose="02070309020205020404" pitchFamily="49" charset="0"/>
                <a:cs typeface="Times New Roman" panose="02020603050405020304" pitchFamily="18" charset="0"/>
              </a:rPr>
              <a:t>("3</a:t>
            </a:r>
            <a:r>
              <a:rPr lang="zh-CN" altLang="en-US" sz="1400" kern="100" dirty="0">
                <a:solidFill>
                  <a:srgbClr val="000000"/>
                </a:solidFill>
                <a:latin typeface="Courier New" panose="02070309020205020404" pitchFamily="49" charset="0"/>
                <a:cs typeface="Times New Roman" panose="02020603050405020304" pitchFamily="18" charset="0"/>
              </a:rPr>
              <a:t>类</a:t>
            </a:r>
            <a:r>
              <a:rPr lang="en-US" altLang="zh-CN" sz="1400" kern="100" dirty="0">
                <a:solidFill>
                  <a:srgbClr val="000000"/>
                </a:solidFill>
                <a:latin typeface="Courier New" panose="02070309020205020404" pitchFamily="49" charset="0"/>
                <a:cs typeface="Times New Roman" panose="02020603050405020304" pitchFamily="18" charset="0"/>
              </a:rPr>
              <a:t>")</a:t>
            </a:r>
          </a:p>
          <a:p>
            <a:pPr indent="266700">
              <a:lnSpc>
                <a:spcPts val="1400"/>
              </a:lnSpc>
              <a:spcAft>
                <a:spcPts val="0"/>
              </a:spcAft>
            </a:pPr>
            <a:r>
              <a:rPr lang="en-US" altLang="zh-CN" sz="1400" kern="100" dirty="0" err="1">
                <a:solidFill>
                  <a:srgbClr val="000000"/>
                </a:solidFill>
                <a:latin typeface="Courier New" panose="02070309020205020404" pitchFamily="49" charset="0"/>
                <a:cs typeface="Times New Roman" panose="02020603050405020304" pitchFamily="18" charset="0"/>
              </a:rPr>
              <a:t>ax.dist</a:t>
            </a:r>
            <a:r>
              <a:rPr lang="en-US" altLang="zh-CN" sz="1400" kern="100" dirty="0">
                <a:solidFill>
                  <a:srgbClr val="000000"/>
                </a:solidFill>
                <a:latin typeface="Courier New" panose="02070309020205020404" pitchFamily="49" charset="0"/>
                <a:cs typeface="Times New Roman" panose="02020603050405020304" pitchFamily="18" charset="0"/>
              </a:rPr>
              <a:t> = 12</a:t>
            </a:r>
          </a:p>
          <a:p>
            <a:pPr indent="266700">
              <a:lnSpc>
                <a:spcPts val="1400"/>
              </a:lnSpc>
              <a:spcAft>
                <a:spcPts val="0"/>
              </a:spcAft>
            </a:pPr>
            <a:r>
              <a:rPr lang="en-US" altLang="zh-CN" sz="1400" kern="100" dirty="0" err="1">
                <a:solidFill>
                  <a:srgbClr val="000000"/>
                </a:solidFill>
                <a:latin typeface="Courier New" panose="02070309020205020404" pitchFamily="49" charset="0"/>
                <a:cs typeface="Times New Roman" panose="02020603050405020304" pitchFamily="18" charset="0"/>
              </a:rPr>
              <a:t>plt.show</a:t>
            </a:r>
            <a:r>
              <a:rPr lang="en-US" altLang="zh-CN" sz="1400" kern="100" dirty="0">
                <a:solidFill>
                  <a:srgbClr val="000000"/>
                </a:solidFill>
                <a:latin typeface="Courier New" panose="02070309020205020404" pitchFamily="49" charset="0"/>
                <a:cs typeface="Times New Roman" panose="02020603050405020304" pitchFamily="18" charset="0"/>
              </a:rPr>
              <a:t>()</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899" y="430213"/>
            <a:ext cx="2523987"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en-US" altLang="zh-CN" dirty="0"/>
              <a:t>k-</a:t>
            </a:r>
            <a:r>
              <a:rPr kumimoji="0" lang="zh-CN" altLang="en-US" dirty="0"/>
              <a:t>均值算法</a:t>
            </a:r>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596900" y="1000471"/>
            <a:ext cx="804545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en-US" altLang="zh-CN" sz="1800" dirty="0" smtClean="0">
                <a:solidFill>
                  <a:srgbClr val="000000"/>
                </a:solidFill>
              </a:rPr>
              <a:t>k-</a:t>
            </a:r>
            <a:r>
              <a:rPr lang="zh-CN" altLang="en-US" sz="1800" dirty="0">
                <a:solidFill>
                  <a:srgbClr val="000000"/>
                </a:solidFill>
              </a:rPr>
              <a:t>均值</a:t>
            </a:r>
            <a:r>
              <a:rPr lang="zh-CN" altLang="en-US" sz="1800" dirty="0" smtClean="0">
                <a:solidFill>
                  <a:srgbClr val="000000"/>
                </a:solidFill>
              </a:rPr>
              <a:t>对</a:t>
            </a:r>
            <a:r>
              <a:rPr lang="en-US" altLang="zh-CN" sz="1800" dirty="0" smtClean="0">
                <a:solidFill>
                  <a:srgbClr val="000000"/>
                </a:solidFill>
              </a:rPr>
              <a:t>IRIS</a:t>
            </a:r>
            <a:r>
              <a:rPr lang="zh-CN" altLang="en-US" sz="1800" dirty="0" smtClean="0">
                <a:solidFill>
                  <a:srgbClr val="000000"/>
                </a:solidFill>
              </a:rPr>
              <a:t>数据</a:t>
            </a:r>
            <a:r>
              <a:rPr lang="zh-CN" altLang="en-US" sz="1800" dirty="0">
                <a:solidFill>
                  <a:srgbClr val="000000"/>
                </a:solidFill>
              </a:rPr>
              <a:t>集聚类的效果</a:t>
            </a:r>
            <a:endParaRPr lang="en-US" altLang="zh-CN" sz="1800" dirty="0">
              <a:solidFill>
                <a:srgbClr val="000000"/>
              </a:solidFill>
            </a:endParaRPr>
          </a:p>
        </p:txBody>
      </p:sp>
      <p:pic>
        <p:nvPicPr>
          <p:cNvPr id="10" name="Picture 1018"/>
          <p:cNvPicPr/>
          <p:nvPr/>
        </p:nvPicPr>
        <p:blipFill>
          <a:blip r:embed="rId2"/>
          <a:stretch>
            <a:fillRect/>
          </a:stretch>
        </p:blipFill>
        <p:spPr>
          <a:xfrm>
            <a:off x="2842825" y="1713231"/>
            <a:ext cx="2921635" cy="2202815"/>
          </a:xfrm>
          <a:prstGeom prst="rect">
            <a:avLst/>
          </a:prstGeom>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899" y="430213"/>
            <a:ext cx="2523987"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en-US" altLang="zh-CN" dirty="0" smtClean="0"/>
              <a:t>k-</a:t>
            </a:r>
            <a:r>
              <a:rPr kumimoji="0" lang="en-US" altLang="zh-CN" dirty="0" err="1" smtClean="0"/>
              <a:t>medoids</a:t>
            </a:r>
            <a:r>
              <a:rPr kumimoji="0" lang="zh-CN" altLang="en-US" dirty="0" smtClean="0"/>
              <a:t>算法</a:t>
            </a:r>
            <a:endParaRPr kumimoji="0" lang="zh-CN" altLang="en-US"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mc:AlternateContent xmlns:mc="http://schemas.openxmlformats.org/markup-compatibility/2006">
        <mc:Choice xmlns:a14="http://schemas.microsoft.com/office/drawing/2010/main" Requires="a14">
          <p:sp>
            <p:nvSpPr>
              <p:cNvPr id="12" name="矩形 3"/>
              <p:cNvSpPr>
                <a:spLocks noChangeArrowheads="1"/>
              </p:cNvSpPr>
              <p:nvPr/>
            </p:nvSpPr>
            <p:spPr bwMode="auto">
              <a:xfrm>
                <a:off x="596900" y="1000471"/>
                <a:ext cx="8045450" cy="3147913"/>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en-US" altLang="zh-CN" sz="1800" dirty="0" smtClean="0">
                    <a:solidFill>
                      <a:srgbClr val="000000"/>
                    </a:solidFill>
                  </a:rPr>
                  <a:t>k-</a:t>
                </a:r>
                <a:r>
                  <a:rPr lang="zh-CN" altLang="en-US" sz="1800" dirty="0">
                    <a:solidFill>
                      <a:srgbClr val="000000"/>
                    </a:solidFill>
                  </a:rPr>
                  <a:t>均值算法簇的聚类中心选取受到噪声点的影响很大，因为噪声点与其他样本点的距离远，在计算距离时会严重影响簇的中心。</a:t>
                </a:r>
                <a:r>
                  <a:rPr lang="en-US" altLang="zh-CN" sz="1800" dirty="0">
                    <a:solidFill>
                      <a:srgbClr val="000000"/>
                    </a:solidFill>
                  </a:rPr>
                  <a:t>k-</a:t>
                </a:r>
                <a:r>
                  <a:rPr lang="en-US" altLang="zh-CN" sz="1800" dirty="0" err="1">
                    <a:solidFill>
                      <a:srgbClr val="000000"/>
                    </a:solidFill>
                  </a:rPr>
                  <a:t>medoids</a:t>
                </a:r>
                <a:r>
                  <a:rPr lang="en-US" altLang="zh-CN" sz="1800" dirty="0">
                    <a:solidFill>
                      <a:srgbClr val="000000"/>
                    </a:solidFill>
                  </a:rPr>
                  <a:t> </a:t>
                </a:r>
                <a:r>
                  <a:rPr lang="zh-CN" altLang="en-US" sz="1800" dirty="0">
                    <a:solidFill>
                      <a:srgbClr val="000000"/>
                    </a:solidFill>
                  </a:rPr>
                  <a:t>算法克服了</a:t>
                </a:r>
                <a:r>
                  <a:rPr lang="en-US" altLang="zh-CN" sz="1800" dirty="0">
                    <a:solidFill>
                      <a:srgbClr val="000000"/>
                    </a:solidFill>
                  </a:rPr>
                  <a:t>k-</a:t>
                </a:r>
                <a:r>
                  <a:rPr lang="zh-CN" altLang="en-US" sz="1800" dirty="0">
                    <a:solidFill>
                      <a:srgbClr val="000000"/>
                    </a:solidFill>
                  </a:rPr>
                  <a:t>均值算法的这一缺点， </a:t>
                </a:r>
                <a:r>
                  <a:rPr lang="en-US" altLang="zh-CN" sz="1800" dirty="0">
                    <a:solidFill>
                      <a:srgbClr val="000000"/>
                    </a:solidFill>
                  </a:rPr>
                  <a:t>k -</a:t>
                </a:r>
                <a:r>
                  <a:rPr lang="en-US" altLang="zh-CN" sz="1800" dirty="0" err="1">
                    <a:solidFill>
                      <a:srgbClr val="000000"/>
                    </a:solidFill>
                  </a:rPr>
                  <a:t>medoids</a:t>
                </a:r>
                <a:r>
                  <a:rPr lang="zh-CN" altLang="en-US" sz="1800" dirty="0">
                    <a:solidFill>
                      <a:srgbClr val="000000"/>
                    </a:solidFill>
                  </a:rPr>
                  <a:t>算法不通过计算簇中所有样本的平均值得到簇的中心，而是</a:t>
                </a:r>
                <a:r>
                  <a:rPr lang="zh-CN" altLang="en-US" sz="1800" u="sng" dirty="0">
                    <a:solidFill>
                      <a:srgbClr val="000000"/>
                    </a:solidFill>
                  </a:rPr>
                  <a:t>通过选取原有样本中的样本点作为代表对象代表这个簇，计算剩下的样本点与代表对象的距离，将样本点划分到与其距离最近的代表对象所在的簇中</a:t>
                </a:r>
                <a:endParaRPr lang="en-US" altLang="zh-CN" sz="1800" u="sng" dirty="0">
                  <a:solidFill>
                    <a:srgbClr val="000000"/>
                  </a:solidFill>
                </a:endParaRPr>
              </a:p>
              <a:p>
                <a:r>
                  <a:rPr lang="zh-CN" altLang="en-US" sz="1800" dirty="0">
                    <a:solidFill>
                      <a:srgbClr val="000000"/>
                    </a:solidFill>
                  </a:rPr>
                  <a:t>距离计算过程与</a:t>
                </a:r>
                <a:r>
                  <a:rPr lang="en-US" altLang="zh-CN" sz="1800" dirty="0">
                    <a:solidFill>
                      <a:srgbClr val="000000"/>
                    </a:solidFill>
                  </a:rPr>
                  <a:t>k</a:t>
                </a:r>
                <a:r>
                  <a:rPr lang="zh-CN" altLang="en-US" sz="1800" dirty="0">
                    <a:solidFill>
                      <a:srgbClr val="000000"/>
                    </a:solidFill>
                  </a:rPr>
                  <a:t>均值算法的计算过程类似，只是将距离度量中的中心替换为代表对象，绝对误差标准如下</a:t>
                </a:r>
                <a:endParaRPr lang="en-US" altLang="zh-CN" sz="1800" dirty="0">
                  <a:solidFill>
                    <a:srgbClr val="000000"/>
                  </a:solidFill>
                </a:endParaRPr>
              </a:p>
              <a:p>
                <a14:m>
                  <m:oMath xmlns:m="http://schemas.openxmlformats.org/officeDocument/2006/math">
                    <m:r>
                      <a:rPr lang="en-US" altLang="zh-CN" sz="1800">
                        <a:solidFill>
                          <a:srgbClr val="000000"/>
                        </a:solidFill>
                        <a:latin typeface="Cambria Math" panose="02040503050406030204" pitchFamily="18" charset="0"/>
                      </a:rPr>
                      <m:t>𝐸</m:t>
                    </m:r>
                    <m:r>
                      <a:rPr lang="en-US" altLang="zh-CN" sz="1800">
                        <a:solidFill>
                          <a:srgbClr val="000000"/>
                        </a:solidFill>
                        <a:latin typeface="Cambria Math" panose="02040503050406030204" pitchFamily="18" charset="0"/>
                      </a:rPr>
                      <m:t>=</m:t>
                    </m:r>
                    <m:nary>
                      <m:naryPr>
                        <m:chr m:val="∑"/>
                        <m:limLoc m:val="undOvr"/>
                        <m:grow m:val="on"/>
                        <m:ctrlPr>
                          <a:rPr lang="zh-CN" altLang="zh-CN" sz="1800" i="1">
                            <a:solidFill>
                              <a:srgbClr val="000000"/>
                            </a:solidFill>
                            <a:latin typeface="Cambria Math"/>
                          </a:rPr>
                        </m:ctrlPr>
                      </m:naryPr>
                      <m:sub>
                        <m:r>
                          <a:rPr lang="en-US" altLang="zh-CN" sz="1800">
                            <a:solidFill>
                              <a:srgbClr val="000000"/>
                            </a:solidFill>
                            <a:latin typeface="Cambria Math" panose="02040503050406030204" pitchFamily="18" charset="0"/>
                          </a:rPr>
                          <m:t>𝑖</m:t>
                        </m:r>
                        <m:r>
                          <a:rPr lang="en-US" altLang="zh-CN" sz="1800">
                            <a:solidFill>
                              <a:srgbClr val="000000"/>
                            </a:solidFill>
                            <a:latin typeface="Cambria Math" panose="02040503050406030204" pitchFamily="18" charset="0"/>
                          </a:rPr>
                          <m:t>=1</m:t>
                        </m:r>
                      </m:sub>
                      <m:sup>
                        <m:r>
                          <a:rPr lang="en-US" altLang="zh-CN" sz="1800">
                            <a:solidFill>
                              <a:srgbClr val="000000"/>
                            </a:solidFill>
                            <a:latin typeface="Cambria Math" panose="02040503050406030204" pitchFamily="18" charset="0"/>
                          </a:rPr>
                          <m:t>𝑘</m:t>
                        </m:r>
                      </m:sup>
                      <m:e/>
                    </m:nary>
                    <m:nary>
                      <m:naryPr>
                        <m:chr m:val="∑"/>
                        <m:limLoc m:val="undOvr"/>
                        <m:ctrlPr>
                          <a:rPr lang="zh-CN" altLang="zh-CN" sz="1800" i="1">
                            <a:solidFill>
                              <a:srgbClr val="000000"/>
                            </a:solidFill>
                            <a:latin typeface="Cambria Math"/>
                          </a:rPr>
                        </m:ctrlPr>
                      </m:naryPr>
                      <m:sub>
                        <m:sSup>
                          <m:sSupPr>
                            <m:ctrlPr>
                              <a:rPr lang="zh-CN" altLang="zh-CN" sz="1800" i="1">
                                <a:solidFill>
                                  <a:srgbClr val="000000"/>
                                </a:solidFill>
                                <a:latin typeface="Cambria Math"/>
                              </a:rPr>
                            </m:ctrlPr>
                          </m:sSupPr>
                          <m:e>
                            <m:r>
                              <a:rPr lang="en-US" altLang="zh-CN" sz="1800">
                                <a:solidFill>
                                  <a:srgbClr val="000000"/>
                                </a:solidFill>
                                <a:latin typeface="Cambria Math" panose="02040503050406030204" pitchFamily="18" charset="0"/>
                              </a:rPr>
                              <m:t>𝑥</m:t>
                            </m:r>
                          </m:e>
                          <m:sup>
                            <m:d>
                              <m:dPr>
                                <m:ctrlPr>
                                  <a:rPr lang="zh-CN" altLang="zh-CN" sz="1800" i="1">
                                    <a:solidFill>
                                      <a:srgbClr val="000000"/>
                                    </a:solidFill>
                                    <a:latin typeface="Cambria Math"/>
                                  </a:rPr>
                                </m:ctrlPr>
                              </m:dPr>
                              <m:e>
                                <m:r>
                                  <a:rPr lang="en-US" altLang="zh-CN" sz="1800">
                                    <a:solidFill>
                                      <a:srgbClr val="000000"/>
                                    </a:solidFill>
                                    <a:latin typeface="Cambria Math" panose="02040503050406030204" pitchFamily="18" charset="0"/>
                                  </a:rPr>
                                  <m:t>𝑗</m:t>
                                </m:r>
                              </m:e>
                            </m:d>
                          </m:sup>
                        </m:sSup>
                        <m:r>
                          <a:rPr lang="en-US" altLang="zh-CN" sz="1800">
                            <a:solidFill>
                              <a:srgbClr val="000000"/>
                            </a:solidFill>
                            <a:latin typeface="Cambria Math" panose="02040503050406030204" pitchFamily="18" charset="0"/>
                          </a:rPr>
                          <m:t>∈</m:t>
                        </m:r>
                        <m:sSub>
                          <m:sSubPr>
                            <m:ctrlPr>
                              <a:rPr lang="zh-CN" altLang="zh-CN" sz="1800" i="1">
                                <a:solidFill>
                                  <a:srgbClr val="000000"/>
                                </a:solidFill>
                                <a:latin typeface="Cambria Math"/>
                              </a:rPr>
                            </m:ctrlPr>
                          </m:sSubPr>
                          <m:e>
                            <m:r>
                              <a:rPr lang="en-US" altLang="zh-CN" sz="1800">
                                <a:solidFill>
                                  <a:srgbClr val="000000"/>
                                </a:solidFill>
                                <a:latin typeface="Cambria Math" panose="02040503050406030204" pitchFamily="18" charset="0"/>
                              </a:rPr>
                              <m:t>𝐶</m:t>
                            </m:r>
                          </m:e>
                          <m:sub>
                            <m:r>
                              <a:rPr lang="en-US" altLang="zh-CN" sz="1800">
                                <a:solidFill>
                                  <a:srgbClr val="000000"/>
                                </a:solidFill>
                                <a:latin typeface="Cambria Math" panose="02040503050406030204" pitchFamily="18" charset="0"/>
                              </a:rPr>
                              <m:t>𝑖</m:t>
                            </m:r>
                          </m:sub>
                        </m:sSub>
                      </m:sub>
                      <m:sup/>
                      <m:e>
                        <m:sSup>
                          <m:sSupPr>
                            <m:ctrlPr>
                              <a:rPr lang="zh-CN" altLang="zh-CN" sz="1800" i="1">
                                <a:solidFill>
                                  <a:srgbClr val="000000"/>
                                </a:solidFill>
                                <a:latin typeface="Cambria Math"/>
                              </a:rPr>
                            </m:ctrlPr>
                          </m:sSupPr>
                          <m:e>
                            <m:d>
                              <m:dPr>
                                <m:begChr m:val="‖"/>
                                <m:endChr m:val="‖"/>
                                <m:ctrlPr>
                                  <a:rPr lang="zh-CN" altLang="zh-CN" sz="1800" i="1">
                                    <a:solidFill>
                                      <a:srgbClr val="000000"/>
                                    </a:solidFill>
                                    <a:latin typeface="Cambria Math"/>
                                  </a:rPr>
                                </m:ctrlPr>
                              </m:dPr>
                              <m:e>
                                <m:sSup>
                                  <m:sSupPr>
                                    <m:ctrlPr>
                                      <a:rPr lang="zh-CN" altLang="zh-CN" sz="1800" i="1">
                                        <a:solidFill>
                                          <a:srgbClr val="000000"/>
                                        </a:solidFill>
                                        <a:latin typeface="Cambria Math"/>
                                      </a:rPr>
                                    </m:ctrlPr>
                                  </m:sSupPr>
                                  <m:e>
                                    <m:r>
                                      <a:rPr lang="en-US" altLang="zh-CN" sz="1800">
                                        <a:solidFill>
                                          <a:srgbClr val="000000"/>
                                        </a:solidFill>
                                        <a:latin typeface="Cambria Math" panose="02040503050406030204" pitchFamily="18" charset="0"/>
                                      </a:rPr>
                                      <m:t>𝑥</m:t>
                                    </m:r>
                                  </m:e>
                                  <m:sup>
                                    <m:d>
                                      <m:dPr>
                                        <m:ctrlPr>
                                          <a:rPr lang="zh-CN" altLang="zh-CN" sz="1800" i="1">
                                            <a:solidFill>
                                              <a:srgbClr val="000000"/>
                                            </a:solidFill>
                                            <a:latin typeface="Cambria Math"/>
                                          </a:rPr>
                                        </m:ctrlPr>
                                      </m:dPr>
                                      <m:e>
                                        <m:r>
                                          <a:rPr lang="en-US" altLang="zh-CN" sz="1800">
                                            <a:solidFill>
                                              <a:srgbClr val="000000"/>
                                            </a:solidFill>
                                            <a:latin typeface="Cambria Math" panose="02040503050406030204" pitchFamily="18" charset="0"/>
                                          </a:rPr>
                                          <m:t>𝑗</m:t>
                                        </m:r>
                                      </m:e>
                                    </m:d>
                                  </m:sup>
                                </m:sSup>
                                <m:r>
                                  <a:rPr lang="en-US" altLang="zh-CN" sz="1800">
                                    <a:solidFill>
                                      <a:srgbClr val="000000"/>
                                    </a:solidFill>
                                    <a:latin typeface="Cambria Math" panose="02040503050406030204" pitchFamily="18" charset="0"/>
                                  </a:rPr>
                                  <m:t>−</m:t>
                                </m:r>
                                <m:sSub>
                                  <m:sSubPr>
                                    <m:ctrlPr>
                                      <a:rPr lang="zh-CN" altLang="zh-CN" sz="1800" i="1">
                                        <a:solidFill>
                                          <a:srgbClr val="000000"/>
                                        </a:solidFill>
                                        <a:latin typeface="Cambria Math"/>
                                      </a:rPr>
                                    </m:ctrlPr>
                                  </m:sSubPr>
                                  <m:e>
                                    <m:r>
                                      <a:rPr lang="en-US" altLang="zh-CN" sz="1800">
                                        <a:solidFill>
                                          <a:srgbClr val="000000"/>
                                        </a:solidFill>
                                        <a:latin typeface="Cambria Math" panose="02040503050406030204" pitchFamily="18" charset="0"/>
                                      </a:rPr>
                                      <m:t>𝑜</m:t>
                                    </m:r>
                                  </m:e>
                                  <m:sub>
                                    <m:r>
                                      <a:rPr lang="en-US" altLang="zh-CN" sz="1800">
                                        <a:solidFill>
                                          <a:srgbClr val="000000"/>
                                        </a:solidFill>
                                        <a:latin typeface="Cambria Math" panose="02040503050406030204" pitchFamily="18" charset="0"/>
                                      </a:rPr>
                                      <m:t>𝑐</m:t>
                                    </m:r>
                                  </m:sub>
                                </m:sSub>
                                <m:d>
                                  <m:dPr>
                                    <m:ctrlPr>
                                      <a:rPr lang="zh-CN" altLang="zh-CN" sz="1800" i="1">
                                        <a:solidFill>
                                          <a:srgbClr val="000000"/>
                                        </a:solidFill>
                                        <a:latin typeface="Cambria Math"/>
                                      </a:rPr>
                                    </m:ctrlPr>
                                  </m:dPr>
                                  <m:e>
                                    <m:r>
                                      <a:rPr lang="en-US" altLang="zh-CN" sz="1800">
                                        <a:solidFill>
                                          <a:srgbClr val="000000"/>
                                        </a:solidFill>
                                        <a:latin typeface="Cambria Math" panose="02040503050406030204" pitchFamily="18" charset="0"/>
                                      </a:rPr>
                                      <m:t>𝑖</m:t>
                                    </m:r>
                                  </m:e>
                                </m:d>
                              </m:e>
                            </m:d>
                          </m:e>
                          <m:sup>
                            <m:r>
                              <a:rPr lang="en-US" altLang="zh-CN" sz="1800">
                                <a:solidFill>
                                  <a:srgbClr val="000000"/>
                                </a:solidFill>
                                <a:latin typeface="Cambria Math" panose="02040503050406030204" pitchFamily="18" charset="0"/>
                              </a:rPr>
                              <m:t>2</m:t>
                            </m:r>
                          </m:sup>
                        </m:sSup>
                      </m:e>
                    </m:nary>
                  </m:oMath>
                </a14:m>
                <a:r>
                  <a:rPr lang="zh-CN" altLang="en-US" sz="1800" dirty="0" smtClean="0">
                    <a:solidFill>
                      <a:srgbClr val="000000"/>
                    </a:solidFill>
                  </a:rPr>
                  <a:t>，</a:t>
                </a:r>
                <a:r>
                  <a:rPr lang="zh-CN" altLang="zh-CN" sz="1800" dirty="0" smtClean="0">
                    <a:solidFill>
                      <a:srgbClr val="000000"/>
                    </a:solidFill>
                  </a:rPr>
                  <a:t>式</a:t>
                </a:r>
                <a:r>
                  <a:rPr lang="zh-CN" altLang="zh-CN" sz="1800" dirty="0">
                    <a:solidFill>
                      <a:srgbClr val="000000"/>
                    </a:solidFill>
                  </a:rPr>
                  <a:t>中</a:t>
                </a:r>
                <a14:m>
                  <m:oMath xmlns:m="http://schemas.openxmlformats.org/officeDocument/2006/math">
                    <m:sSub>
                      <m:sSubPr>
                        <m:ctrlPr>
                          <a:rPr lang="zh-CN" altLang="zh-CN" sz="1800" i="1">
                            <a:solidFill>
                              <a:srgbClr val="000000"/>
                            </a:solidFill>
                            <a:latin typeface="Cambria Math"/>
                          </a:rPr>
                        </m:ctrlPr>
                      </m:sSubPr>
                      <m:e>
                        <m:r>
                          <a:rPr lang="en-US" altLang="zh-CN" sz="1800">
                            <a:solidFill>
                              <a:srgbClr val="000000"/>
                            </a:solidFill>
                            <a:latin typeface="Cambria Math" panose="02040503050406030204" pitchFamily="18" charset="0"/>
                          </a:rPr>
                          <m:t>𝑜</m:t>
                        </m:r>
                      </m:e>
                      <m:sub>
                        <m:r>
                          <a:rPr lang="en-US" altLang="zh-CN" sz="1800">
                            <a:solidFill>
                              <a:srgbClr val="000000"/>
                            </a:solidFill>
                            <a:latin typeface="Cambria Math" panose="02040503050406030204" pitchFamily="18" charset="0"/>
                          </a:rPr>
                          <m:t>𝑐</m:t>
                        </m:r>
                      </m:sub>
                    </m:sSub>
                    <m:d>
                      <m:dPr>
                        <m:ctrlPr>
                          <a:rPr lang="zh-CN" altLang="zh-CN" sz="1800" i="1">
                            <a:solidFill>
                              <a:srgbClr val="000000"/>
                            </a:solidFill>
                            <a:latin typeface="Cambria Math"/>
                          </a:rPr>
                        </m:ctrlPr>
                      </m:dPr>
                      <m:e>
                        <m:r>
                          <a:rPr lang="en-US" altLang="zh-CN" sz="1800">
                            <a:solidFill>
                              <a:srgbClr val="000000"/>
                            </a:solidFill>
                            <a:latin typeface="Cambria Math" panose="02040503050406030204" pitchFamily="18" charset="0"/>
                          </a:rPr>
                          <m:t>𝑖</m:t>
                        </m:r>
                      </m:e>
                    </m:d>
                  </m:oMath>
                </a14:m>
                <a:r>
                  <a:rPr lang="zh-CN" altLang="zh-CN" sz="1800" dirty="0">
                    <a:solidFill>
                      <a:srgbClr val="000000"/>
                    </a:solidFill>
                  </a:rPr>
                  <a:t>表示第</a:t>
                </a:r>
                <a14:m>
                  <m:oMath xmlns:m="http://schemas.openxmlformats.org/officeDocument/2006/math">
                    <m:r>
                      <a:rPr lang="en-US" altLang="zh-CN" sz="1800">
                        <a:solidFill>
                          <a:srgbClr val="000000"/>
                        </a:solidFill>
                        <a:latin typeface="Cambria Math" panose="02040503050406030204" pitchFamily="18" charset="0"/>
                      </a:rPr>
                      <m:t>𝑖</m:t>
                    </m:r>
                  </m:oMath>
                </a14:m>
                <a:r>
                  <a:rPr lang="zh-CN" altLang="zh-CN" sz="1800" dirty="0">
                    <a:solidFill>
                      <a:srgbClr val="000000"/>
                    </a:solidFill>
                  </a:rPr>
                  <a:t>簇</a:t>
                </a:r>
                <a14:m>
                  <m:oMath xmlns:m="http://schemas.openxmlformats.org/officeDocument/2006/math">
                    <m:sSub>
                      <m:sSubPr>
                        <m:ctrlPr>
                          <a:rPr lang="zh-CN" altLang="zh-CN" sz="1800" i="1">
                            <a:solidFill>
                              <a:srgbClr val="000000"/>
                            </a:solidFill>
                            <a:latin typeface="Cambria Math"/>
                          </a:rPr>
                        </m:ctrlPr>
                      </m:sSubPr>
                      <m:e>
                        <m:r>
                          <m:rPr>
                            <m:sty m:val="p"/>
                          </m:rPr>
                          <a:rPr lang="en-US" altLang="zh-CN" sz="1800">
                            <a:solidFill>
                              <a:srgbClr val="000000"/>
                            </a:solidFill>
                            <a:latin typeface="Cambria Math" panose="02040503050406030204" pitchFamily="18" charset="0"/>
                          </a:rPr>
                          <m:t>C</m:t>
                        </m:r>
                      </m:e>
                      <m:sub>
                        <m:r>
                          <a:rPr lang="en-US" altLang="zh-CN" sz="1800">
                            <a:solidFill>
                              <a:srgbClr val="000000"/>
                            </a:solidFill>
                            <a:latin typeface="Cambria Math" panose="02040503050406030204" pitchFamily="18" charset="0"/>
                          </a:rPr>
                          <m:t>𝑖</m:t>
                        </m:r>
                      </m:sub>
                    </m:sSub>
                  </m:oMath>
                </a14:m>
                <a:r>
                  <a:rPr lang="zh-CN" altLang="zh-CN" sz="1800" dirty="0">
                    <a:solidFill>
                      <a:srgbClr val="000000"/>
                    </a:solidFill>
                  </a:rPr>
                  <a:t>的中心</a:t>
                </a:r>
                <a14:m>
                  <m:oMath xmlns:m="http://schemas.openxmlformats.org/officeDocument/2006/math">
                    <m:r>
                      <a:rPr lang="zh-CN" altLang="en-US" sz="1800" b="0" i="0" smtClean="0">
                        <a:solidFill>
                          <a:srgbClr val="000000"/>
                        </a:solidFill>
                        <a:latin typeface="Cambria Math"/>
                      </a:rPr>
                      <m:t>，</m:t>
                    </m:r>
                    <m:r>
                      <a:rPr lang="en-US" altLang="zh-CN" sz="1800">
                        <a:solidFill>
                          <a:srgbClr val="000000"/>
                        </a:solidFill>
                        <a:latin typeface="Cambria Math" panose="02040503050406030204" pitchFamily="18" charset="0"/>
                      </a:rPr>
                      <m:t> </m:t>
                    </m:r>
                    <m:sSup>
                      <m:sSupPr>
                        <m:ctrlPr>
                          <a:rPr lang="zh-CN" altLang="zh-CN" sz="1800" i="1">
                            <a:solidFill>
                              <a:srgbClr val="000000"/>
                            </a:solidFill>
                            <a:latin typeface="Cambria Math"/>
                          </a:rPr>
                        </m:ctrlPr>
                      </m:sSupPr>
                      <m:e>
                        <m:r>
                          <a:rPr lang="en-US" altLang="zh-CN" sz="1800">
                            <a:solidFill>
                              <a:srgbClr val="000000"/>
                            </a:solidFill>
                            <a:latin typeface="Cambria Math" panose="02040503050406030204" pitchFamily="18" charset="0"/>
                          </a:rPr>
                          <m:t>𝑥</m:t>
                        </m:r>
                      </m:e>
                      <m:sup>
                        <m:d>
                          <m:dPr>
                            <m:ctrlPr>
                              <a:rPr lang="zh-CN" altLang="zh-CN" sz="1800" i="1">
                                <a:solidFill>
                                  <a:srgbClr val="000000"/>
                                </a:solidFill>
                                <a:latin typeface="Cambria Math"/>
                              </a:rPr>
                            </m:ctrlPr>
                          </m:dPr>
                          <m:e>
                            <m:r>
                              <a:rPr lang="en-US" altLang="zh-CN" sz="1800">
                                <a:solidFill>
                                  <a:srgbClr val="000000"/>
                                </a:solidFill>
                                <a:latin typeface="Cambria Math" panose="02040503050406030204" pitchFamily="18" charset="0"/>
                              </a:rPr>
                              <m:t>𝑗</m:t>
                            </m:r>
                          </m:e>
                        </m:d>
                      </m:sup>
                    </m:sSup>
                  </m:oMath>
                </a14:m>
                <a:r>
                  <a:rPr lang="zh-CN" altLang="zh-CN" sz="1800" dirty="0">
                    <a:solidFill>
                      <a:srgbClr val="000000"/>
                    </a:solidFill>
                  </a:rPr>
                  <a:t>表示</a:t>
                </a:r>
                <a14:m>
                  <m:oMath xmlns:m="http://schemas.openxmlformats.org/officeDocument/2006/math">
                    <m:sSub>
                      <m:sSubPr>
                        <m:ctrlPr>
                          <a:rPr lang="zh-CN" altLang="zh-CN" sz="1800" i="1">
                            <a:solidFill>
                              <a:srgbClr val="000000"/>
                            </a:solidFill>
                            <a:latin typeface="Cambria Math"/>
                          </a:rPr>
                        </m:ctrlPr>
                      </m:sSubPr>
                      <m:e>
                        <m:r>
                          <m:rPr>
                            <m:sty m:val="p"/>
                          </m:rPr>
                          <a:rPr lang="en-US" altLang="zh-CN" sz="1800">
                            <a:solidFill>
                              <a:srgbClr val="000000"/>
                            </a:solidFill>
                            <a:latin typeface="Cambria Math" panose="02040503050406030204" pitchFamily="18" charset="0"/>
                          </a:rPr>
                          <m:t>C</m:t>
                        </m:r>
                      </m:e>
                      <m:sub>
                        <m:r>
                          <a:rPr lang="en-US" altLang="zh-CN" sz="1800">
                            <a:solidFill>
                              <a:srgbClr val="000000"/>
                            </a:solidFill>
                            <a:latin typeface="Cambria Math" panose="02040503050406030204" pitchFamily="18" charset="0"/>
                          </a:rPr>
                          <m:t>𝑖</m:t>
                        </m:r>
                      </m:sub>
                    </m:sSub>
                  </m:oMath>
                </a14:m>
                <a:r>
                  <a:rPr lang="zh-CN" altLang="zh-CN" sz="1800" dirty="0">
                    <a:solidFill>
                      <a:srgbClr val="000000"/>
                    </a:solidFill>
                  </a:rPr>
                  <a:t>簇中的点</a:t>
                </a:r>
                <a14:m>
                  <m:oMath xmlns:m="http://schemas.openxmlformats.org/officeDocument/2006/math">
                    <m:r>
                      <a:rPr lang="zh-CN" altLang="en-US" sz="1800" b="0" i="0" smtClean="0">
                        <a:solidFill>
                          <a:srgbClr val="000000"/>
                        </a:solidFill>
                        <a:latin typeface="Cambria Math"/>
                      </a:rPr>
                      <m:t>，</m:t>
                    </m:r>
                    <m:r>
                      <a:rPr lang="en-US" altLang="zh-CN" sz="1800">
                        <a:solidFill>
                          <a:srgbClr val="000000"/>
                        </a:solidFill>
                        <a:latin typeface="Cambria Math" panose="02040503050406030204" pitchFamily="18" charset="0"/>
                      </a:rPr>
                      <m:t>𝐸</m:t>
                    </m:r>
                  </m:oMath>
                </a14:m>
                <a:r>
                  <a:rPr lang="zh-CN" altLang="zh-CN" sz="1800" dirty="0">
                    <a:solidFill>
                      <a:srgbClr val="000000"/>
                    </a:solidFill>
                  </a:rPr>
                  <a:t>最小表示最小化所有簇中点与点之间距离</a:t>
                </a:r>
                <a:endParaRPr lang="en-US" altLang="zh-CN" sz="1800" dirty="0">
                  <a:solidFill>
                    <a:srgbClr val="000000"/>
                  </a:solidFill>
                </a:endParaRPr>
              </a:p>
            </p:txBody>
          </p:sp>
        </mc:Choice>
        <mc:Fallback>
          <p:sp>
            <p:nvSpPr>
              <p:cNvPr id="12" name="矩形 3"/>
              <p:cNvSpPr>
                <a:spLocks noRot="1" noChangeAspect="1" noMove="1" noResize="1" noEditPoints="1" noAdjustHandles="1" noChangeArrowheads="1" noChangeShapeType="1" noTextEdit="1"/>
              </p:cNvSpPr>
              <p:nvPr/>
            </p:nvSpPr>
            <p:spPr bwMode="auto">
              <a:xfrm>
                <a:off x="596900" y="1000471"/>
                <a:ext cx="8045450" cy="3147913"/>
              </a:xfrm>
              <a:prstGeom prst="rect">
                <a:avLst/>
              </a:prstGeom>
              <a:blipFill rotWithShape="1">
                <a:blip r:embed="rId2"/>
                <a:stretch>
                  <a:fillRect l="-530" t="-1547" r="-379" b="-10058"/>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596900" y="430213"/>
            <a:ext cx="1408113"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5123" name="TextBox 5"/>
          <p:cNvSpPr txBox="1">
            <a:spLocks noChangeArrowheads="1"/>
          </p:cNvSpPr>
          <p:nvPr/>
        </p:nvSpPr>
        <p:spPr bwMode="auto">
          <a:xfrm>
            <a:off x="608013" y="430213"/>
            <a:ext cx="14160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dirty="0" smtClean="0">
                <a:solidFill>
                  <a:schemeClr val="bg1"/>
                </a:solidFill>
                <a:latin typeface="微软雅黑" panose="020B0503020204020204" pitchFamily="34" charset="-122"/>
                <a:ea typeface="微软雅黑" panose="020B0503020204020204" pitchFamily="34" charset="-122"/>
              </a:rPr>
              <a:t>章节结构</a:t>
            </a:r>
            <a:endParaRPr kumimoji="0" lang="zh-CN" altLang="en-US" sz="2400" dirty="0">
              <a:solidFill>
                <a:schemeClr val="bg1"/>
              </a:solidFill>
              <a:latin typeface="微软雅黑" panose="020B0503020204020204" pitchFamily="34" charset="-122"/>
              <a:ea typeface="微软雅黑" panose="020B0503020204020204" pitchFamily="34" charset="-122"/>
            </a:endParaRPr>
          </a:p>
        </p:txBody>
      </p:sp>
      <p:cxnSp>
        <p:nvCxnSpPr>
          <p:cNvPr id="13" name="直接连接符 13"/>
          <p:cNvCxnSpPr/>
          <p:nvPr/>
        </p:nvCxnSpPr>
        <p:spPr>
          <a:xfrm>
            <a:off x="1387475" y="846138"/>
            <a:ext cx="7254875"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5126" name="矩形 3"/>
          <p:cNvSpPr>
            <a:spLocks noChangeArrowheads="1"/>
          </p:cNvSpPr>
          <p:nvPr/>
        </p:nvSpPr>
        <p:spPr bwMode="auto">
          <a:xfrm>
            <a:off x="596900" y="1000471"/>
            <a:ext cx="8045450" cy="3767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en-US" sz="1800" dirty="0" smtClean="0">
                <a:solidFill>
                  <a:srgbClr val="000000"/>
                </a:solidFill>
              </a:rPr>
              <a:t>聚类分析概念</a:t>
            </a:r>
            <a:endParaRPr lang="en-US" altLang="zh-CN" sz="1800" dirty="0" smtClean="0">
              <a:solidFill>
                <a:srgbClr val="000000"/>
              </a:solidFill>
            </a:endParaRPr>
          </a:p>
          <a:p>
            <a:pPr lvl="1"/>
            <a:r>
              <a:rPr lang="zh-CN" altLang="en-US" sz="1400" dirty="0" smtClean="0">
                <a:solidFill>
                  <a:srgbClr val="000000"/>
                </a:solidFill>
              </a:rPr>
              <a:t>聚类方法分类</a:t>
            </a:r>
            <a:endParaRPr lang="en-US" altLang="zh-CN" sz="1400" dirty="0" smtClean="0">
              <a:solidFill>
                <a:srgbClr val="000000"/>
              </a:solidFill>
            </a:endParaRPr>
          </a:p>
          <a:p>
            <a:pPr lvl="1"/>
            <a:r>
              <a:rPr lang="zh-CN" altLang="en-US" sz="1400" dirty="0" smtClean="0">
                <a:solidFill>
                  <a:srgbClr val="000000"/>
                </a:solidFill>
              </a:rPr>
              <a:t>良好聚类算法的特征</a:t>
            </a:r>
            <a:endParaRPr lang="en-US" altLang="zh-CN" sz="1400" dirty="0" smtClean="0">
              <a:solidFill>
                <a:srgbClr val="000000"/>
              </a:solidFill>
            </a:endParaRPr>
          </a:p>
          <a:p>
            <a:r>
              <a:rPr lang="zh-CN" altLang="en-US" sz="1800" dirty="0" smtClean="0">
                <a:solidFill>
                  <a:srgbClr val="000000"/>
                </a:solidFill>
              </a:rPr>
              <a:t>聚类分析的度量</a:t>
            </a:r>
            <a:endParaRPr lang="en-US" altLang="zh-CN" sz="1800" dirty="0" smtClean="0">
              <a:solidFill>
                <a:srgbClr val="000000"/>
              </a:solidFill>
            </a:endParaRPr>
          </a:p>
          <a:p>
            <a:pPr lvl="1"/>
            <a:r>
              <a:rPr lang="zh-CN" altLang="en-US" sz="1400" dirty="0" smtClean="0">
                <a:solidFill>
                  <a:srgbClr val="000000"/>
                </a:solidFill>
              </a:rPr>
              <a:t>外部指标</a:t>
            </a:r>
            <a:endParaRPr lang="en-US" altLang="zh-CN" sz="1400" dirty="0" smtClean="0">
              <a:solidFill>
                <a:srgbClr val="000000"/>
              </a:solidFill>
            </a:endParaRPr>
          </a:p>
          <a:p>
            <a:pPr lvl="1"/>
            <a:r>
              <a:rPr lang="zh-CN" altLang="en-US" sz="1400" dirty="0" smtClean="0">
                <a:solidFill>
                  <a:srgbClr val="000000"/>
                </a:solidFill>
              </a:rPr>
              <a:t>内部指标</a:t>
            </a:r>
            <a:endParaRPr lang="en-US" altLang="zh-CN" sz="1400" dirty="0" smtClean="0">
              <a:solidFill>
                <a:srgbClr val="000000"/>
              </a:solidFill>
            </a:endParaRPr>
          </a:p>
          <a:p>
            <a:r>
              <a:rPr lang="zh-CN" altLang="en-US" sz="1800" dirty="0" smtClean="0">
                <a:solidFill>
                  <a:srgbClr val="000000"/>
                </a:solidFill>
              </a:rPr>
              <a:t>基于划分的聚类</a:t>
            </a:r>
            <a:endParaRPr lang="en-US" altLang="zh-CN" sz="1800" dirty="0" smtClean="0">
              <a:solidFill>
                <a:srgbClr val="000000"/>
              </a:solidFill>
            </a:endParaRPr>
          </a:p>
          <a:p>
            <a:pPr lvl="1"/>
            <a:r>
              <a:rPr lang="en-US" altLang="zh-CN" sz="1400" dirty="0">
                <a:solidFill>
                  <a:srgbClr val="000000"/>
                </a:solidFill>
              </a:rPr>
              <a:t>k</a:t>
            </a:r>
            <a:r>
              <a:rPr lang="en-US" altLang="zh-CN" sz="1400" dirty="0" smtClean="0">
                <a:solidFill>
                  <a:srgbClr val="000000"/>
                </a:solidFill>
              </a:rPr>
              <a:t>-</a:t>
            </a:r>
            <a:r>
              <a:rPr lang="zh-CN" altLang="en-US" sz="1400" dirty="0" smtClean="0">
                <a:solidFill>
                  <a:srgbClr val="000000"/>
                </a:solidFill>
              </a:rPr>
              <a:t>均值算法、</a:t>
            </a:r>
            <a:r>
              <a:rPr lang="en-US" altLang="zh-CN" sz="1400" dirty="0" smtClean="0">
                <a:solidFill>
                  <a:srgbClr val="000000"/>
                </a:solidFill>
              </a:rPr>
              <a:t>k-</a:t>
            </a:r>
            <a:r>
              <a:rPr lang="en-US" altLang="zh-CN" sz="1400" dirty="0" err="1" smtClean="0">
                <a:solidFill>
                  <a:srgbClr val="000000"/>
                </a:solidFill>
              </a:rPr>
              <a:t>medoids</a:t>
            </a:r>
            <a:r>
              <a:rPr lang="zh-CN" altLang="en-US" sz="1400" dirty="0" smtClean="0">
                <a:solidFill>
                  <a:srgbClr val="000000"/>
                </a:solidFill>
              </a:rPr>
              <a:t>算法、</a:t>
            </a:r>
            <a:r>
              <a:rPr lang="en-US" altLang="zh-CN" sz="1400" dirty="0" smtClean="0">
                <a:solidFill>
                  <a:srgbClr val="000000"/>
                </a:solidFill>
              </a:rPr>
              <a:t>k-prototype</a:t>
            </a:r>
            <a:r>
              <a:rPr lang="zh-CN" altLang="en-US" sz="1400" dirty="0" smtClean="0">
                <a:solidFill>
                  <a:srgbClr val="000000"/>
                </a:solidFill>
              </a:rPr>
              <a:t>算法</a:t>
            </a:r>
            <a:endParaRPr lang="en-US" altLang="zh-CN" sz="1400" dirty="0" smtClean="0">
              <a:solidFill>
                <a:srgbClr val="000000"/>
              </a:solidFill>
            </a:endParaRPr>
          </a:p>
          <a:p>
            <a:r>
              <a:rPr lang="zh-CN" altLang="en-US" sz="1800" dirty="0" smtClean="0">
                <a:solidFill>
                  <a:srgbClr val="000000"/>
                </a:solidFill>
              </a:rPr>
              <a:t>基于密度聚类</a:t>
            </a:r>
            <a:endParaRPr lang="en-US" altLang="zh-CN" sz="1800" dirty="0" smtClean="0">
              <a:solidFill>
                <a:srgbClr val="000000"/>
              </a:solidFill>
            </a:endParaRPr>
          </a:p>
          <a:p>
            <a:pPr lvl="1"/>
            <a:r>
              <a:rPr lang="en-US" altLang="zh-CN" sz="1200" dirty="0" smtClean="0">
                <a:solidFill>
                  <a:srgbClr val="000000"/>
                </a:solidFill>
              </a:rPr>
              <a:t>DBSCAN</a:t>
            </a:r>
            <a:r>
              <a:rPr lang="zh-CN" altLang="en-US" sz="1200" dirty="0" smtClean="0">
                <a:solidFill>
                  <a:srgbClr val="000000"/>
                </a:solidFill>
              </a:rPr>
              <a:t>算法、</a:t>
            </a:r>
            <a:r>
              <a:rPr lang="en-US" altLang="zh-CN" sz="1200" dirty="0" smtClean="0">
                <a:solidFill>
                  <a:srgbClr val="000000"/>
                </a:solidFill>
              </a:rPr>
              <a:t>OPTICS</a:t>
            </a:r>
            <a:r>
              <a:rPr lang="zh-CN" altLang="en-US" sz="1200" dirty="0" smtClean="0">
                <a:solidFill>
                  <a:srgbClr val="000000"/>
                </a:solidFill>
              </a:rPr>
              <a:t>算法、</a:t>
            </a:r>
            <a:r>
              <a:rPr lang="en-US" altLang="zh-CN" sz="1200" dirty="0" smtClean="0">
                <a:solidFill>
                  <a:srgbClr val="000000"/>
                </a:solidFill>
              </a:rPr>
              <a:t>DENCLUE</a:t>
            </a:r>
            <a:r>
              <a:rPr lang="zh-CN" altLang="en-US" sz="1200" dirty="0" smtClean="0">
                <a:solidFill>
                  <a:srgbClr val="000000"/>
                </a:solidFill>
              </a:rPr>
              <a:t>算法</a:t>
            </a:r>
            <a:endParaRPr lang="en-US" altLang="zh-CN" sz="1200" dirty="0" smtClean="0">
              <a:solidFill>
                <a:srgbClr val="000000"/>
              </a:solidFill>
            </a:endParaRPr>
          </a:p>
          <a:p>
            <a:r>
              <a:rPr lang="zh-CN" altLang="en-US" sz="1800" dirty="0">
                <a:solidFill>
                  <a:srgbClr val="000000"/>
                </a:solidFill>
              </a:rPr>
              <a:t>基于模型的聚类</a:t>
            </a:r>
            <a:endParaRPr lang="en-US" altLang="zh-CN" sz="1800" dirty="0">
              <a:solidFill>
                <a:srgbClr val="000000"/>
              </a:solidFill>
            </a:endParaRPr>
          </a:p>
          <a:p>
            <a:pPr lvl="1"/>
            <a:r>
              <a:rPr lang="zh-CN" altLang="en-US" sz="1400" dirty="0" smtClean="0">
                <a:solidFill>
                  <a:srgbClr val="000000"/>
                </a:solidFill>
              </a:rPr>
              <a:t>模糊聚类、</a:t>
            </a:r>
            <a:r>
              <a:rPr lang="en-US" altLang="zh-CN" sz="1400" dirty="0" err="1" smtClean="0">
                <a:solidFill>
                  <a:srgbClr val="000000"/>
                </a:solidFill>
              </a:rPr>
              <a:t>Kohonen</a:t>
            </a:r>
            <a:r>
              <a:rPr lang="zh-CN" altLang="en-US" sz="1400" dirty="0">
                <a:solidFill>
                  <a:srgbClr val="000000"/>
                </a:solidFill>
              </a:rPr>
              <a:t>神经网络聚类</a:t>
            </a:r>
            <a:endParaRPr lang="en-US" altLang="zh-CN" sz="1400" dirty="0">
              <a:solidFill>
                <a:srgbClr val="000000"/>
              </a:solidFill>
            </a:endParaRPr>
          </a:p>
          <a:p>
            <a:pPr marL="457200" lvl="1" indent="-457200">
              <a:buFont typeface="Wingdings" pitchFamily="2" charset="2"/>
              <a:buChar char="l"/>
            </a:pPr>
            <a:endParaRPr lang="en-US" altLang="zh-CN" sz="1600" dirty="0" smtClean="0">
              <a:solidFill>
                <a:srgbClr val="000000"/>
              </a:solidFill>
            </a:endParaRPr>
          </a:p>
        </p:txBody>
      </p:sp>
    </p:spTree>
  </p:cSld>
  <p:clrMapOvr>
    <a:masterClrMapping/>
  </p:clrMapOvr>
  <p:transition spd="slow">
    <p:push/>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899" y="430213"/>
            <a:ext cx="2523987"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en-US" altLang="zh-CN" dirty="0" smtClean="0"/>
              <a:t>k-</a:t>
            </a:r>
            <a:r>
              <a:rPr kumimoji="0" lang="en-US" altLang="zh-CN" dirty="0" err="1" smtClean="0"/>
              <a:t>medoids</a:t>
            </a:r>
            <a:r>
              <a:rPr kumimoji="0" lang="zh-CN" altLang="en-US" dirty="0" smtClean="0"/>
              <a:t>算法</a:t>
            </a:r>
            <a:endParaRPr kumimoji="0" lang="zh-CN" altLang="en-US"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596900" y="1000471"/>
            <a:ext cx="8045450" cy="2917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en-US" sz="1800" dirty="0">
                <a:solidFill>
                  <a:srgbClr val="000000"/>
                </a:solidFill>
              </a:rPr>
              <a:t>围绕中心点划分</a:t>
            </a:r>
            <a:r>
              <a:rPr lang="en-US" altLang="zh-CN" sz="1800" dirty="0">
                <a:solidFill>
                  <a:srgbClr val="000000"/>
                </a:solidFill>
              </a:rPr>
              <a:t>(Partitioning Around </a:t>
            </a:r>
            <a:r>
              <a:rPr lang="en-US" altLang="zh-CN" sz="1800" dirty="0" err="1">
                <a:solidFill>
                  <a:srgbClr val="000000"/>
                </a:solidFill>
              </a:rPr>
              <a:t>Mediods</a:t>
            </a:r>
            <a:r>
              <a:rPr lang="en-US" altLang="zh-CN" sz="1800" dirty="0">
                <a:solidFill>
                  <a:srgbClr val="000000"/>
                </a:solidFill>
              </a:rPr>
              <a:t>, PAM) </a:t>
            </a:r>
            <a:r>
              <a:rPr lang="zh-CN" altLang="en-US" sz="1800" dirty="0">
                <a:solidFill>
                  <a:srgbClr val="000000"/>
                </a:solidFill>
              </a:rPr>
              <a:t>算法是</a:t>
            </a:r>
            <a:r>
              <a:rPr lang="en-US" altLang="zh-CN" sz="1800" dirty="0">
                <a:solidFill>
                  <a:srgbClr val="000000"/>
                </a:solidFill>
              </a:rPr>
              <a:t>k -</a:t>
            </a:r>
            <a:r>
              <a:rPr lang="en-US" altLang="zh-CN" sz="1800" dirty="0" err="1">
                <a:solidFill>
                  <a:srgbClr val="000000"/>
                </a:solidFill>
              </a:rPr>
              <a:t>medoids</a:t>
            </a:r>
            <a:r>
              <a:rPr lang="zh-CN" altLang="en-US" sz="1800" dirty="0">
                <a:solidFill>
                  <a:srgbClr val="000000"/>
                </a:solidFill>
              </a:rPr>
              <a:t>聚类的一种典型实现。</a:t>
            </a:r>
            <a:r>
              <a:rPr lang="en-US" altLang="zh-CN" sz="1800" dirty="0">
                <a:solidFill>
                  <a:srgbClr val="000000"/>
                </a:solidFill>
              </a:rPr>
              <a:t>PAM </a:t>
            </a:r>
            <a:r>
              <a:rPr lang="zh-CN" altLang="en-US" sz="1800" dirty="0">
                <a:solidFill>
                  <a:srgbClr val="000000"/>
                </a:solidFill>
              </a:rPr>
              <a:t>算法中簇的中心点是一</a:t>
            </a:r>
            <a:r>
              <a:rPr lang="zh-CN" altLang="en-US" sz="1800" dirty="0" smtClean="0">
                <a:solidFill>
                  <a:srgbClr val="000000"/>
                </a:solidFill>
              </a:rPr>
              <a:t>个真实</a:t>
            </a:r>
            <a:r>
              <a:rPr lang="zh-CN" altLang="en-US" sz="1800" dirty="0">
                <a:solidFill>
                  <a:srgbClr val="000000"/>
                </a:solidFill>
              </a:rPr>
              <a:t>的样本点而不是通过距离计算出来的中心。</a:t>
            </a:r>
            <a:r>
              <a:rPr lang="en-US" altLang="zh-CN" sz="1800" dirty="0">
                <a:solidFill>
                  <a:srgbClr val="000000"/>
                </a:solidFill>
              </a:rPr>
              <a:t>PAM</a:t>
            </a:r>
            <a:r>
              <a:rPr lang="zh-CN" altLang="en-US" sz="1800" dirty="0">
                <a:solidFill>
                  <a:srgbClr val="000000"/>
                </a:solidFill>
              </a:rPr>
              <a:t>算法与</a:t>
            </a:r>
            <a:r>
              <a:rPr lang="en-US" altLang="zh-CN" sz="1800" dirty="0">
                <a:solidFill>
                  <a:srgbClr val="000000"/>
                </a:solidFill>
              </a:rPr>
              <a:t>k</a:t>
            </a:r>
            <a:r>
              <a:rPr lang="zh-CN" altLang="en-US" sz="1800" dirty="0">
                <a:solidFill>
                  <a:srgbClr val="000000"/>
                </a:solidFill>
              </a:rPr>
              <a:t>均值</a:t>
            </a:r>
            <a:r>
              <a:rPr lang="zh-CN" altLang="en-US" sz="1800" dirty="0" smtClean="0">
                <a:solidFill>
                  <a:srgbClr val="000000"/>
                </a:solidFill>
              </a:rPr>
              <a:t>一样</a:t>
            </a:r>
            <a:r>
              <a:rPr lang="zh-CN" altLang="en-US" sz="1800" dirty="0">
                <a:solidFill>
                  <a:srgbClr val="000000"/>
                </a:solidFill>
              </a:rPr>
              <a:t>，使用贪心策略来处理聚类</a:t>
            </a:r>
            <a:r>
              <a:rPr lang="zh-CN" altLang="en-US" sz="1800" dirty="0" smtClean="0">
                <a:solidFill>
                  <a:srgbClr val="000000"/>
                </a:solidFill>
              </a:rPr>
              <a:t>过程</a:t>
            </a:r>
            <a:endParaRPr lang="en-US" altLang="zh-CN" sz="1800" dirty="0" smtClean="0">
              <a:solidFill>
                <a:srgbClr val="000000"/>
              </a:solidFill>
            </a:endParaRPr>
          </a:p>
          <a:p>
            <a:r>
              <a:rPr lang="en-US" altLang="zh-CN" sz="1800" dirty="0" smtClean="0">
                <a:solidFill>
                  <a:srgbClr val="000000"/>
                </a:solidFill>
              </a:rPr>
              <a:t>k-</a:t>
            </a:r>
            <a:r>
              <a:rPr lang="zh-CN" altLang="en-US" sz="1800" dirty="0">
                <a:solidFill>
                  <a:srgbClr val="000000"/>
                </a:solidFill>
              </a:rPr>
              <a:t>均值迭代计算簇的中心的过程，在</a:t>
            </a:r>
            <a:r>
              <a:rPr lang="en-US" altLang="zh-CN" sz="1800" dirty="0">
                <a:solidFill>
                  <a:srgbClr val="000000"/>
                </a:solidFill>
              </a:rPr>
              <a:t>PAM</a:t>
            </a:r>
            <a:r>
              <a:rPr lang="zh-CN" altLang="en-US" sz="1800" dirty="0">
                <a:solidFill>
                  <a:srgbClr val="000000"/>
                </a:solidFill>
              </a:rPr>
              <a:t>算法中对应计算是否替代对象</a:t>
            </a:r>
            <a:r>
              <a:rPr lang="en-US" altLang="zh-CN" sz="1800" dirty="0">
                <a:solidFill>
                  <a:srgbClr val="000000"/>
                </a:solidFill>
              </a:rPr>
              <a:t>o'</a:t>
            </a:r>
            <a:r>
              <a:rPr lang="zh-CN" altLang="en-US" sz="1800" dirty="0">
                <a:solidFill>
                  <a:srgbClr val="000000"/>
                </a:solidFill>
              </a:rPr>
              <a:t>比原来的代表对象</a:t>
            </a:r>
            <a:r>
              <a:rPr lang="en-US" altLang="zh-CN" sz="1800" dirty="0">
                <a:solidFill>
                  <a:srgbClr val="000000"/>
                </a:solidFill>
              </a:rPr>
              <a:t>o</a:t>
            </a:r>
            <a:r>
              <a:rPr lang="zh-CN" altLang="en-US" sz="1800" dirty="0">
                <a:solidFill>
                  <a:srgbClr val="000000"/>
                </a:solidFill>
              </a:rPr>
              <a:t>能够具有更好的聚类结果，替换后对所有样本点进行重新计算各自代表样本的绝对误差标准。若替换后，替换总代价小于</a:t>
            </a:r>
            <a:r>
              <a:rPr lang="en-US" altLang="zh-CN" sz="1800" dirty="0">
                <a:solidFill>
                  <a:srgbClr val="000000"/>
                </a:solidFill>
              </a:rPr>
              <a:t>0</a:t>
            </a:r>
            <a:r>
              <a:rPr lang="zh-CN" altLang="en-US" sz="1800" dirty="0">
                <a:solidFill>
                  <a:srgbClr val="000000"/>
                </a:solidFill>
              </a:rPr>
              <a:t>，即绝对误差标准减小，则说明替换后能够得到更好的聚类结果，若替换总代价大于</a:t>
            </a:r>
            <a:r>
              <a:rPr lang="en-US" altLang="zh-CN" sz="1800" dirty="0">
                <a:solidFill>
                  <a:srgbClr val="000000"/>
                </a:solidFill>
              </a:rPr>
              <a:t>0</a:t>
            </a:r>
            <a:r>
              <a:rPr lang="zh-CN" altLang="en-US" sz="1800" dirty="0">
                <a:solidFill>
                  <a:srgbClr val="000000"/>
                </a:solidFill>
              </a:rPr>
              <a:t>，则不能得到更好的聚类结果，原有代表对象不进行替换。在替换过程中，尝试所有可能的替换情况，用其他对象迭代替换代表对象，直到聚类的质量不能再被提高为止</a:t>
            </a:r>
            <a:endParaRPr lang="en-US" altLang="zh-CN" sz="1800" dirty="0">
              <a:solidFill>
                <a:srgbClr val="000000"/>
              </a:solidFill>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899" y="430213"/>
            <a:ext cx="2523987"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en-US" altLang="zh-CN" dirty="0"/>
              <a:t>k-prototype </a:t>
            </a:r>
            <a:r>
              <a:rPr kumimoji="0" lang="zh-CN" altLang="en-US" dirty="0"/>
              <a:t>算法</a:t>
            </a:r>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mc:AlternateContent xmlns:mc="http://schemas.openxmlformats.org/markup-compatibility/2006">
        <mc:Choice xmlns:a14="http://schemas.microsoft.com/office/drawing/2010/main" Requires="a14">
          <p:sp>
            <p:nvSpPr>
              <p:cNvPr id="12" name="矩形 3"/>
              <p:cNvSpPr>
                <a:spLocks noChangeArrowheads="1"/>
              </p:cNvSpPr>
              <p:nvPr/>
            </p:nvSpPr>
            <p:spPr bwMode="auto">
              <a:xfrm>
                <a:off x="596900" y="1000471"/>
                <a:ext cx="8045450" cy="2415533"/>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en-US" altLang="zh-CN" sz="1800" dirty="0">
                    <a:solidFill>
                      <a:srgbClr val="000000"/>
                    </a:solidFill>
                  </a:rPr>
                  <a:t>k-prototype</a:t>
                </a:r>
                <a:r>
                  <a:rPr lang="zh-CN" altLang="zh-CN" sz="1800" dirty="0">
                    <a:solidFill>
                      <a:srgbClr val="000000"/>
                    </a:solidFill>
                  </a:rPr>
                  <a:t>算法的聚类过程与</a:t>
                </a:r>
                <a:r>
                  <a:rPr lang="en-US" altLang="zh-CN" sz="1800" dirty="0">
                    <a:solidFill>
                      <a:srgbClr val="000000"/>
                    </a:solidFill>
                  </a:rPr>
                  <a:t>k-</a:t>
                </a:r>
                <a:r>
                  <a:rPr lang="zh-CN" altLang="zh-CN" sz="1800" dirty="0">
                    <a:solidFill>
                      <a:srgbClr val="000000"/>
                    </a:solidFill>
                  </a:rPr>
                  <a:t>均值算法相同，只是在聚类过程中引入参数</a:t>
                </a:r>
                <a14:m>
                  <m:oMath xmlns:m="http://schemas.openxmlformats.org/officeDocument/2006/math">
                    <m:r>
                      <a:rPr lang="en-US" altLang="zh-CN" sz="1800">
                        <a:solidFill>
                          <a:srgbClr val="000000"/>
                        </a:solidFill>
                        <a:latin typeface="Cambria Math" panose="02040503050406030204" pitchFamily="18" charset="0"/>
                      </a:rPr>
                      <m:t>𝛾</m:t>
                    </m:r>
                  </m:oMath>
                </a14:m>
                <a:r>
                  <a:rPr lang="zh-CN" altLang="zh-CN" sz="1800" dirty="0">
                    <a:solidFill>
                      <a:srgbClr val="000000"/>
                    </a:solidFill>
                  </a:rPr>
                  <a:t>来控制数值属性和分类属性的权重。对于</a:t>
                </a:r>
                <a14:m>
                  <m:oMath xmlns:m="http://schemas.openxmlformats.org/officeDocument/2006/math">
                    <m:r>
                      <a:rPr lang="en-US" altLang="zh-CN" sz="1800">
                        <a:solidFill>
                          <a:srgbClr val="000000"/>
                        </a:solidFill>
                        <a:latin typeface="Cambria Math" panose="02040503050406030204" pitchFamily="18" charset="0"/>
                      </a:rPr>
                      <m:t>𝑚</m:t>
                    </m:r>
                  </m:oMath>
                </a14:m>
                <a:r>
                  <a:rPr lang="zh-CN" altLang="zh-CN" sz="1800" dirty="0">
                    <a:solidFill>
                      <a:srgbClr val="000000"/>
                    </a:solidFill>
                  </a:rPr>
                  <a:t>维样本</a:t>
                </a:r>
                <a14:m>
                  <m:oMath xmlns:m="http://schemas.openxmlformats.org/officeDocument/2006/math">
                    <m:sSub>
                      <m:sSubPr>
                        <m:ctrlPr>
                          <a:rPr lang="zh-CN" altLang="zh-CN" sz="1800" i="1">
                            <a:solidFill>
                              <a:srgbClr val="000000"/>
                            </a:solidFill>
                            <a:latin typeface="Cambria Math"/>
                          </a:rPr>
                        </m:ctrlPr>
                      </m:sSubPr>
                      <m:e>
                        <m:r>
                          <a:rPr lang="en-US" altLang="zh-CN" sz="1800">
                            <a:solidFill>
                              <a:srgbClr val="000000"/>
                            </a:solidFill>
                            <a:latin typeface="Cambria Math" panose="02040503050406030204" pitchFamily="18" charset="0"/>
                          </a:rPr>
                          <m:t>𝑥</m:t>
                        </m:r>
                      </m:e>
                      <m:sub>
                        <m:r>
                          <a:rPr lang="en-US" altLang="zh-CN" sz="1800">
                            <a:solidFill>
                              <a:srgbClr val="000000"/>
                            </a:solidFill>
                            <a:latin typeface="Cambria Math" panose="02040503050406030204" pitchFamily="18" charset="0"/>
                          </a:rPr>
                          <m:t>𝑖</m:t>
                        </m:r>
                      </m:sub>
                    </m:sSub>
                    <m:r>
                      <a:rPr lang="en-US" altLang="zh-CN" sz="1800">
                        <a:solidFill>
                          <a:srgbClr val="000000"/>
                        </a:solidFill>
                        <a:latin typeface="Cambria Math" panose="02040503050406030204" pitchFamily="18" charset="0"/>
                      </a:rPr>
                      <m:t>=</m:t>
                    </m:r>
                    <m:d>
                      <m:dPr>
                        <m:ctrlPr>
                          <a:rPr lang="zh-CN" altLang="zh-CN" sz="1800" i="1">
                            <a:solidFill>
                              <a:srgbClr val="000000"/>
                            </a:solidFill>
                            <a:latin typeface="Cambria Math"/>
                          </a:rPr>
                        </m:ctrlPr>
                      </m:dPr>
                      <m:e>
                        <m:sSubSup>
                          <m:sSubSupPr>
                            <m:ctrlPr>
                              <a:rPr lang="zh-CN" altLang="zh-CN" sz="1800" i="1">
                                <a:solidFill>
                                  <a:srgbClr val="000000"/>
                                </a:solidFill>
                                <a:latin typeface="Cambria Math"/>
                              </a:rPr>
                            </m:ctrlPr>
                          </m:sSubSupPr>
                          <m:e>
                            <m:r>
                              <a:rPr lang="en-US" altLang="zh-CN" sz="1800">
                                <a:solidFill>
                                  <a:srgbClr val="000000"/>
                                </a:solidFill>
                                <a:latin typeface="Cambria Math" panose="02040503050406030204" pitchFamily="18" charset="0"/>
                              </a:rPr>
                              <m:t>𝑥</m:t>
                            </m:r>
                          </m:e>
                          <m:sub>
                            <m:r>
                              <a:rPr lang="en-US" altLang="zh-CN" sz="1800">
                                <a:solidFill>
                                  <a:srgbClr val="000000"/>
                                </a:solidFill>
                                <a:latin typeface="Cambria Math" panose="02040503050406030204" pitchFamily="18" charset="0"/>
                              </a:rPr>
                              <m:t>𝑖</m:t>
                            </m:r>
                            <m:r>
                              <a:rPr lang="en-US" altLang="zh-CN" sz="1800">
                                <a:solidFill>
                                  <a:srgbClr val="000000"/>
                                </a:solidFill>
                                <a:latin typeface="Cambria Math" panose="02040503050406030204" pitchFamily="18" charset="0"/>
                              </a:rPr>
                              <m:t>1</m:t>
                            </m:r>
                          </m:sub>
                          <m:sup>
                            <m:r>
                              <a:rPr lang="en-US" altLang="zh-CN" sz="1800">
                                <a:solidFill>
                                  <a:srgbClr val="000000"/>
                                </a:solidFill>
                                <a:latin typeface="Cambria Math" panose="02040503050406030204" pitchFamily="18" charset="0"/>
                              </a:rPr>
                              <m:t>𝑟</m:t>
                            </m:r>
                          </m:sup>
                        </m:sSubSup>
                        <m:r>
                          <a:rPr lang="en-US" altLang="zh-CN" sz="1800">
                            <a:solidFill>
                              <a:srgbClr val="000000"/>
                            </a:solidFill>
                            <a:latin typeface="Cambria Math" panose="02040503050406030204" pitchFamily="18" charset="0"/>
                          </a:rPr>
                          <m:t>,</m:t>
                        </m:r>
                        <m:sSubSup>
                          <m:sSubSupPr>
                            <m:ctrlPr>
                              <a:rPr lang="zh-CN" altLang="zh-CN" sz="1800" i="1">
                                <a:solidFill>
                                  <a:srgbClr val="000000"/>
                                </a:solidFill>
                                <a:latin typeface="Cambria Math"/>
                              </a:rPr>
                            </m:ctrlPr>
                          </m:sSubSupPr>
                          <m:e>
                            <m:r>
                              <a:rPr lang="en-US" altLang="zh-CN" sz="1800">
                                <a:solidFill>
                                  <a:srgbClr val="000000"/>
                                </a:solidFill>
                                <a:latin typeface="Cambria Math" panose="02040503050406030204" pitchFamily="18" charset="0"/>
                              </a:rPr>
                              <m:t>𝑥</m:t>
                            </m:r>
                          </m:e>
                          <m:sub>
                            <m:r>
                              <a:rPr lang="en-US" altLang="zh-CN" sz="1800">
                                <a:solidFill>
                                  <a:srgbClr val="000000"/>
                                </a:solidFill>
                                <a:latin typeface="Cambria Math" panose="02040503050406030204" pitchFamily="18" charset="0"/>
                              </a:rPr>
                              <m:t>𝑖</m:t>
                            </m:r>
                            <m:r>
                              <a:rPr lang="en-US" altLang="zh-CN" sz="1800">
                                <a:solidFill>
                                  <a:srgbClr val="000000"/>
                                </a:solidFill>
                                <a:latin typeface="Cambria Math" panose="02040503050406030204" pitchFamily="18" charset="0"/>
                              </a:rPr>
                              <m:t>2</m:t>
                            </m:r>
                          </m:sub>
                          <m:sup>
                            <m:r>
                              <a:rPr lang="en-US" altLang="zh-CN" sz="1800">
                                <a:solidFill>
                                  <a:srgbClr val="000000"/>
                                </a:solidFill>
                                <a:latin typeface="Cambria Math" panose="02040503050406030204" pitchFamily="18" charset="0"/>
                              </a:rPr>
                              <m:t>𝑟</m:t>
                            </m:r>
                          </m:sup>
                        </m:sSubSup>
                        <m:r>
                          <a:rPr lang="en-US" altLang="zh-CN" sz="1800">
                            <a:solidFill>
                              <a:srgbClr val="000000"/>
                            </a:solidFill>
                            <a:latin typeface="Cambria Math" panose="02040503050406030204" pitchFamily="18" charset="0"/>
                          </a:rPr>
                          <m:t>,…,</m:t>
                        </m:r>
                        <m:sSubSup>
                          <m:sSubSupPr>
                            <m:ctrlPr>
                              <a:rPr lang="zh-CN" altLang="zh-CN" sz="1800" i="1">
                                <a:solidFill>
                                  <a:srgbClr val="000000"/>
                                </a:solidFill>
                                <a:latin typeface="Cambria Math"/>
                              </a:rPr>
                            </m:ctrlPr>
                          </m:sSubSupPr>
                          <m:e>
                            <m:r>
                              <a:rPr lang="en-US" altLang="zh-CN" sz="1800">
                                <a:solidFill>
                                  <a:srgbClr val="000000"/>
                                </a:solidFill>
                                <a:latin typeface="Cambria Math" panose="02040503050406030204" pitchFamily="18" charset="0"/>
                              </a:rPr>
                              <m:t>𝑥</m:t>
                            </m:r>
                          </m:e>
                          <m:sub>
                            <m:r>
                              <a:rPr lang="en-US" altLang="zh-CN" sz="1800">
                                <a:solidFill>
                                  <a:srgbClr val="000000"/>
                                </a:solidFill>
                                <a:latin typeface="Cambria Math" panose="02040503050406030204" pitchFamily="18" charset="0"/>
                              </a:rPr>
                              <m:t>𝑖𝑝</m:t>
                            </m:r>
                          </m:sub>
                          <m:sup>
                            <m:r>
                              <a:rPr lang="en-US" altLang="zh-CN" sz="1800">
                                <a:solidFill>
                                  <a:srgbClr val="000000"/>
                                </a:solidFill>
                                <a:latin typeface="Cambria Math" panose="02040503050406030204" pitchFamily="18" charset="0"/>
                              </a:rPr>
                              <m:t>𝑟</m:t>
                            </m:r>
                          </m:sup>
                        </m:sSubSup>
                        <m:r>
                          <a:rPr lang="en-US" altLang="zh-CN" sz="1800">
                            <a:solidFill>
                              <a:srgbClr val="000000"/>
                            </a:solidFill>
                            <a:latin typeface="Cambria Math" panose="02040503050406030204" pitchFamily="18" charset="0"/>
                          </a:rPr>
                          <m:t>,</m:t>
                        </m:r>
                        <m:sSubSup>
                          <m:sSubSupPr>
                            <m:ctrlPr>
                              <a:rPr lang="zh-CN" altLang="zh-CN" sz="1800" i="1">
                                <a:solidFill>
                                  <a:srgbClr val="000000"/>
                                </a:solidFill>
                                <a:latin typeface="Cambria Math"/>
                              </a:rPr>
                            </m:ctrlPr>
                          </m:sSubSupPr>
                          <m:e>
                            <m:r>
                              <a:rPr lang="en-US" altLang="zh-CN" sz="1800">
                                <a:solidFill>
                                  <a:srgbClr val="000000"/>
                                </a:solidFill>
                                <a:latin typeface="Cambria Math" panose="02040503050406030204" pitchFamily="18" charset="0"/>
                              </a:rPr>
                              <m:t>𝑥</m:t>
                            </m:r>
                          </m:e>
                          <m:sub>
                            <m:r>
                              <a:rPr lang="en-US" altLang="zh-CN" sz="1800">
                                <a:solidFill>
                                  <a:srgbClr val="000000"/>
                                </a:solidFill>
                                <a:latin typeface="Cambria Math" panose="02040503050406030204" pitchFamily="18" charset="0"/>
                              </a:rPr>
                              <m:t>𝑖</m:t>
                            </m:r>
                            <m:d>
                              <m:dPr>
                                <m:ctrlPr>
                                  <a:rPr lang="zh-CN" altLang="zh-CN" sz="1800" i="1">
                                    <a:solidFill>
                                      <a:srgbClr val="000000"/>
                                    </a:solidFill>
                                    <a:latin typeface="Cambria Math"/>
                                  </a:rPr>
                                </m:ctrlPr>
                              </m:dPr>
                              <m:e>
                                <m:r>
                                  <a:rPr lang="en-US" altLang="zh-CN" sz="1800">
                                    <a:solidFill>
                                      <a:srgbClr val="000000"/>
                                    </a:solidFill>
                                    <a:latin typeface="Cambria Math" panose="02040503050406030204" pitchFamily="18" charset="0"/>
                                  </a:rPr>
                                  <m:t>𝑝</m:t>
                                </m:r>
                                <m:r>
                                  <a:rPr lang="en-US" altLang="zh-CN" sz="1800">
                                    <a:solidFill>
                                      <a:srgbClr val="000000"/>
                                    </a:solidFill>
                                    <a:latin typeface="Cambria Math" panose="02040503050406030204" pitchFamily="18" charset="0"/>
                                  </a:rPr>
                                  <m:t>+1</m:t>
                                </m:r>
                              </m:e>
                            </m:d>
                          </m:sub>
                          <m:sup>
                            <m:r>
                              <a:rPr lang="en-US" altLang="zh-CN" sz="1800">
                                <a:solidFill>
                                  <a:srgbClr val="000000"/>
                                </a:solidFill>
                                <a:latin typeface="Cambria Math" panose="02040503050406030204" pitchFamily="18" charset="0"/>
                              </a:rPr>
                              <m:t>𝑐</m:t>
                            </m:r>
                          </m:sup>
                        </m:sSubSup>
                        <m:r>
                          <a:rPr lang="en-US" altLang="zh-CN" sz="1800">
                            <a:solidFill>
                              <a:srgbClr val="000000"/>
                            </a:solidFill>
                            <a:latin typeface="Cambria Math" panose="02040503050406030204" pitchFamily="18" charset="0"/>
                          </a:rPr>
                          <m:t>,…,</m:t>
                        </m:r>
                        <m:sSubSup>
                          <m:sSubSupPr>
                            <m:ctrlPr>
                              <a:rPr lang="zh-CN" altLang="zh-CN" sz="1800" i="1">
                                <a:solidFill>
                                  <a:srgbClr val="000000"/>
                                </a:solidFill>
                                <a:latin typeface="Cambria Math"/>
                              </a:rPr>
                            </m:ctrlPr>
                          </m:sSubSupPr>
                          <m:e>
                            <m:r>
                              <a:rPr lang="en-US" altLang="zh-CN" sz="1800">
                                <a:solidFill>
                                  <a:srgbClr val="000000"/>
                                </a:solidFill>
                                <a:latin typeface="Cambria Math" panose="02040503050406030204" pitchFamily="18" charset="0"/>
                              </a:rPr>
                              <m:t>𝑥</m:t>
                            </m:r>
                          </m:e>
                          <m:sub>
                            <m:r>
                              <a:rPr lang="en-US" altLang="zh-CN" sz="1800">
                                <a:solidFill>
                                  <a:srgbClr val="000000"/>
                                </a:solidFill>
                                <a:latin typeface="Cambria Math" panose="02040503050406030204" pitchFamily="18" charset="0"/>
                              </a:rPr>
                              <m:t>𝑖𝑚</m:t>
                            </m:r>
                          </m:sub>
                          <m:sup>
                            <m:r>
                              <a:rPr lang="en-US" altLang="zh-CN" sz="1800">
                                <a:solidFill>
                                  <a:srgbClr val="000000"/>
                                </a:solidFill>
                                <a:latin typeface="Cambria Math" panose="02040503050406030204" pitchFamily="18" charset="0"/>
                              </a:rPr>
                              <m:t>𝑐</m:t>
                            </m:r>
                          </m:sup>
                        </m:sSubSup>
                      </m:e>
                    </m:d>
                  </m:oMath>
                </a14:m>
                <a:r>
                  <a:rPr lang="en-US" altLang="zh-CN" sz="1800" dirty="0">
                    <a:solidFill>
                      <a:srgbClr val="000000"/>
                    </a:solidFill>
                  </a:rPr>
                  <a:t>,</a:t>
                </a:r>
                <a:r>
                  <a:rPr lang="zh-CN" altLang="zh-CN" sz="1800" dirty="0">
                    <a:solidFill>
                      <a:srgbClr val="000000"/>
                    </a:solidFill>
                  </a:rPr>
                  <a:t>其中标号为</a:t>
                </a:r>
                <a14:m>
                  <m:oMath xmlns:m="http://schemas.openxmlformats.org/officeDocument/2006/math">
                    <m:r>
                      <a:rPr lang="en-US" altLang="zh-CN" sz="1800">
                        <a:solidFill>
                          <a:srgbClr val="000000"/>
                        </a:solidFill>
                        <a:latin typeface="Cambria Math" panose="02040503050406030204" pitchFamily="18" charset="0"/>
                      </a:rPr>
                      <m:t>1</m:t>
                    </m:r>
                  </m:oMath>
                </a14:m>
                <a:r>
                  <a:rPr lang="zh-CN" altLang="zh-CN" sz="1800" dirty="0">
                    <a:solidFill>
                      <a:srgbClr val="000000"/>
                    </a:solidFill>
                  </a:rPr>
                  <a:t>至</a:t>
                </a:r>
                <a14:m>
                  <m:oMath xmlns:m="http://schemas.openxmlformats.org/officeDocument/2006/math">
                    <m:r>
                      <a:rPr lang="en-US" altLang="zh-CN" sz="1800">
                        <a:solidFill>
                          <a:srgbClr val="000000"/>
                        </a:solidFill>
                        <a:latin typeface="Cambria Math" panose="02040503050406030204" pitchFamily="18" charset="0"/>
                      </a:rPr>
                      <m:t>𝑝</m:t>
                    </m:r>
                  </m:oMath>
                </a14:m>
                <a:r>
                  <a:rPr lang="zh-CN" altLang="zh-CN" sz="1800" dirty="0">
                    <a:solidFill>
                      <a:srgbClr val="000000"/>
                    </a:solidFill>
                  </a:rPr>
                  <a:t>下标的属性为数值型，</a:t>
                </a:r>
                <a14:m>
                  <m:oMath xmlns:m="http://schemas.openxmlformats.org/officeDocument/2006/math">
                    <m:r>
                      <a:rPr lang="en-US" altLang="zh-CN" sz="1800">
                        <a:solidFill>
                          <a:srgbClr val="000000"/>
                        </a:solidFill>
                        <a:latin typeface="Cambria Math" panose="02040503050406030204" pitchFamily="18" charset="0"/>
                      </a:rPr>
                      <m:t>𝑝</m:t>
                    </m:r>
                    <m:r>
                      <a:rPr lang="en-US" altLang="zh-CN" sz="1800">
                        <a:solidFill>
                          <a:srgbClr val="000000"/>
                        </a:solidFill>
                        <a:latin typeface="Cambria Math" panose="02040503050406030204" pitchFamily="18" charset="0"/>
                      </a:rPr>
                      <m:t>+1</m:t>
                    </m:r>
                  </m:oMath>
                </a14:m>
                <a:r>
                  <a:rPr lang="zh-CN" altLang="zh-CN" sz="1800" dirty="0">
                    <a:solidFill>
                      <a:srgbClr val="000000"/>
                    </a:solidFill>
                  </a:rPr>
                  <a:t>到</a:t>
                </a:r>
                <a14:m>
                  <m:oMath xmlns:m="http://schemas.openxmlformats.org/officeDocument/2006/math">
                    <m:r>
                      <a:rPr lang="en-US" altLang="zh-CN" sz="1800">
                        <a:solidFill>
                          <a:srgbClr val="000000"/>
                        </a:solidFill>
                        <a:latin typeface="Cambria Math" panose="02040503050406030204" pitchFamily="18" charset="0"/>
                      </a:rPr>
                      <m:t>𝑚</m:t>
                    </m:r>
                  </m:oMath>
                </a14:m>
                <a:r>
                  <a:rPr lang="zh-CN" altLang="zh-CN" sz="1800" dirty="0">
                    <a:solidFill>
                      <a:srgbClr val="000000"/>
                    </a:solidFill>
                  </a:rPr>
                  <a:t>下标的属性为分类型。</a:t>
                </a:r>
              </a:p>
              <a:p>
                <a:r>
                  <a:rPr lang="zh-CN" altLang="zh-CN" sz="1800" dirty="0" smtClean="0">
                    <a:solidFill>
                      <a:srgbClr val="000000"/>
                    </a:solidFill>
                  </a:rPr>
                  <a:t>定义</a:t>
                </a:r>
                <a:r>
                  <a:rPr lang="zh-CN" altLang="zh-CN" sz="1800" dirty="0">
                    <a:solidFill>
                      <a:srgbClr val="000000"/>
                    </a:solidFill>
                  </a:rPr>
                  <a:t>样本与簇的距离为</a:t>
                </a:r>
                <a:r>
                  <a:rPr lang="en-US" altLang="zh-CN" sz="1800" dirty="0">
                    <a:solidFill>
                      <a:srgbClr val="000000"/>
                    </a:solidFill>
                  </a:rPr>
                  <a:t>:</a:t>
                </a:r>
                <a14:m>
                  <m:oMath xmlns:m="http://schemas.openxmlformats.org/officeDocument/2006/math">
                    <m:r>
                      <a:rPr lang="en-US" altLang="zh-CN" sz="1800">
                        <a:solidFill>
                          <a:srgbClr val="000000"/>
                        </a:solidFill>
                        <a:latin typeface="Cambria Math" panose="02040503050406030204" pitchFamily="18" charset="0"/>
                      </a:rPr>
                      <m:t>𝑑</m:t>
                    </m:r>
                    <m:d>
                      <m:dPr>
                        <m:ctrlPr>
                          <a:rPr lang="zh-CN" altLang="zh-CN" sz="1800" i="1">
                            <a:solidFill>
                              <a:srgbClr val="000000"/>
                            </a:solidFill>
                            <a:latin typeface="Cambria Math"/>
                          </a:rPr>
                        </m:ctrlPr>
                      </m:dPr>
                      <m:e>
                        <m:sSub>
                          <m:sSubPr>
                            <m:ctrlPr>
                              <a:rPr lang="zh-CN" altLang="zh-CN" sz="1800" i="1">
                                <a:solidFill>
                                  <a:srgbClr val="000000"/>
                                </a:solidFill>
                                <a:latin typeface="Cambria Math"/>
                              </a:rPr>
                            </m:ctrlPr>
                          </m:sSubPr>
                          <m:e>
                            <m:r>
                              <a:rPr lang="en-US" altLang="zh-CN" sz="1800">
                                <a:solidFill>
                                  <a:srgbClr val="000000"/>
                                </a:solidFill>
                                <a:latin typeface="Cambria Math" panose="02040503050406030204" pitchFamily="18" charset="0"/>
                              </a:rPr>
                              <m:t>𝑥</m:t>
                            </m:r>
                          </m:e>
                          <m:sub>
                            <m:r>
                              <a:rPr lang="en-US" altLang="zh-CN" sz="1800">
                                <a:solidFill>
                                  <a:srgbClr val="000000"/>
                                </a:solidFill>
                                <a:latin typeface="Cambria Math" panose="02040503050406030204" pitchFamily="18" charset="0"/>
                              </a:rPr>
                              <m:t>𝑖</m:t>
                            </m:r>
                          </m:sub>
                        </m:sSub>
                        <m:r>
                          <a:rPr lang="en-US" altLang="zh-CN" sz="1800">
                            <a:solidFill>
                              <a:srgbClr val="000000"/>
                            </a:solidFill>
                            <a:latin typeface="Cambria Math" panose="02040503050406030204" pitchFamily="18" charset="0"/>
                          </a:rPr>
                          <m:t>,</m:t>
                        </m:r>
                        <m:sSub>
                          <m:sSubPr>
                            <m:ctrlPr>
                              <a:rPr lang="zh-CN" altLang="zh-CN" sz="1800" i="1">
                                <a:solidFill>
                                  <a:srgbClr val="000000"/>
                                </a:solidFill>
                                <a:latin typeface="Cambria Math"/>
                              </a:rPr>
                            </m:ctrlPr>
                          </m:sSubPr>
                          <m:e>
                            <m:r>
                              <a:rPr lang="en-US" altLang="zh-CN" sz="1800">
                                <a:solidFill>
                                  <a:srgbClr val="000000"/>
                                </a:solidFill>
                                <a:latin typeface="Cambria Math" panose="02040503050406030204" pitchFamily="18" charset="0"/>
                              </a:rPr>
                              <m:t>𝑄</m:t>
                            </m:r>
                          </m:e>
                          <m:sub>
                            <m:r>
                              <a:rPr lang="en-US" altLang="zh-CN" sz="1800">
                                <a:solidFill>
                                  <a:srgbClr val="000000"/>
                                </a:solidFill>
                                <a:latin typeface="Cambria Math" panose="02040503050406030204" pitchFamily="18" charset="0"/>
                              </a:rPr>
                              <m:t>𝑙</m:t>
                            </m:r>
                          </m:sub>
                        </m:sSub>
                      </m:e>
                    </m:d>
                    <m:r>
                      <a:rPr lang="en-US" altLang="zh-CN" sz="1800">
                        <a:solidFill>
                          <a:srgbClr val="000000"/>
                        </a:solidFill>
                        <a:latin typeface="Cambria Math" panose="02040503050406030204" pitchFamily="18" charset="0"/>
                      </a:rPr>
                      <m:t>=</m:t>
                    </m:r>
                    <m:nary>
                      <m:naryPr>
                        <m:chr m:val="∑"/>
                        <m:limLoc m:val="undOvr"/>
                        <m:ctrlPr>
                          <a:rPr lang="zh-CN" altLang="zh-CN" sz="1800" i="1">
                            <a:solidFill>
                              <a:srgbClr val="000000"/>
                            </a:solidFill>
                            <a:latin typeface="Cambria Math"/>
                          </a:rPr>
                        </m:ctrlPr>
                      </m:naryPr>
                      <m:sub>
                        <m:r>
                          <a:rPr lang="en-US" altLang="zh-CN" sz="1800">
                            <a:solidFill>
                              <a:srgbClr val="000000"/>
                            </a:solidFill>
                            <a:latin typeface="Cambria Math" panose="02040503050406030204" pitchFamily="18" charset="0"/>
                          </a:rPr>
                          <m:t>𝑗</m:t>
                        </m:r>
                        <m:r>
                          <a:rPr lang="en-US" altLang="zh-CN" sz="1800">
                            <a:solidFill>
                              <a:srgbClr val="000000"/>
                            </a:solidFill>
                            <a:latin typeface="Cambria Math" panose="02040503050406030204" pitchFamily="18" charset="0"/>
                          </a:rPr>
                          <m:t>=1</m:t>
                        </m:r>
                      </m:sub>
                      <m:sup>
                        <m:r>
                          <a:rPr lang="en-US" altLang="zh-CN" sz="1800">
                            <a:solidFill>
                              <a:srgbClr val="000000"/>
                            </a:solidFill>
                            <a:latin typeface="Cambria Math" panose="02040503050406030204" pitchFamily="18" charset="0"/>
                          </a:rPr>
                          <m:t>𝑝</m:t>
                        </m:r>
                      </m:sup>
                      <m:e>
                        <m:sSup>
                          <m:sSupPr>
                            <m:ctrlPr>
                              <a:rPr lang="zh-CN" altLang="zh-CN" sz="1800" i="1">
                                <a:solidFill>
                                  <a:srgbClr val="000000"/>
                                </a:solidFill>
                                <a:latin typeface="Cambria Math"/>
                              </a:rPr>
                            </m:ctrlPr>
                          </m:sSupPr>
                          <m:e>
                            <m:d>
                              <m:dPr>
                                <m:ctrlPr>
                                  <a:rPr lang="zh-CN" altLang="zh-CN" sz="1800" i="1">
                                    <a:solidFill>
                                      <a:srgbClr val="000000"/>
                                    </a:solidFill>
                                    <a:latin typeface="Cambria Math"/>
                                  </a:rPr>
                                </m:ctrlPr>
                              </m:dPr>
                              <m:e>
                                <m:sSubSup>
                                  <m:sSubSupPr>
                                    <m:ctrlPr>
                                      <a:rPr lang="zh-CN" altLang="zh-CN" sz="1800" i="1">
                                        <a:solidFill>
                                          <a:srgbClr val="000000"/>
                                        </a:solidFill>
                                        <a:latin typeface="Cambria Math"/>
                                      </a:rPr>
                                    </m:ctrlPr>
                                  </m:sSubSupPr>
                                  <m:e>
                                    <m:r>
                                      <a:rPr lang="en-US" altLang="zh-CN" sz="1800">
                                        <a:solidFill>
                                          <a:srgbClr val="000000"/>
                                        </a:solidFill>
                                        <a:latin typeface="Cambria Math" panose="02040503050406030204" pitchFamily="18" charset="0"/>
                                      </a:rPr>
                                      <m:t>𝑥</m:t>
                                    </m:r>
                                  </m:e>
                                  <m:sub>
                                    <m:r>
                                      <a:rPr lang="en-US" altLang="zh-CN" sz="1800">
                                        <a:solidFill>
                                          <a:srgbClr val="000000"/>
                                        </a:solidFill>
                                        <a:latin typeface="Cambria Math" panose="02040503050406030204" pitchFamily="18" charset="0"/>
                                      </a:rPr>
                                      <m:t>𝑖𝑗</m:t>
                                    </m:r>
                                  </m:sub>
                                  <m:sup>
                                    <m:r>
                                      <a:rPr lang="en-US" altLang="zh-CN" sz="1800">
                                        <a:solidFill>
                                          <a:srgbClr val="000000"/>
                                        </a:solidFill>
                                        <a:latin typeface="Cambria Math" panose="02040503050406030204" pitchFamily="18" charset="0"/>
                                      </a:rPr>
                                      <m:t>𝑟</m:t>
                                    </m:r>
                                  </m:sup>
                                </m:sSubSup>
                                <m:r>
                                  <a:rPr lang="en-US" altLang="zh-CN" sz="1800">
                                    <a:solidFill>
                                      <a:srgbClr val="000000"/>
                                    </a:solidFill>
                                    <a:latin typeface="Cambria Math" panose="02040503050406030204" pitchFamily="18" charset="0"/>
                                  </a:rPr>
                                  <m:t>−</m:t>
                                </m:r>
                                <m:sSubSup>
                                  <m:sSubSupPr>
                                    <m:ctrlPr>
                                      <a:rPr lang="zh-CN" altLang="zh-CN" sz="1800" i="1">
                                        <a:solidFill>
                                          <a:srgbClr val="000000"/>
                                        </a:solidFill>
                                        <a:latin typeface="Cambria Math"/>
                                      </a:rPr>
                                    </m:ctrlPr>
                                  </m:sSubSupPr>
                                  <m:e>
                                    <m:r>
                                      <a:rPr lang="en-US" altLang="zh-CN" sz="1800">
                                        <a:solidFill>
                                          <a:srgbClr val="000000"/>
                                        </a:solidFill>
                                        <a:latin typeface="Cambria Math" panose="02040503050406030204" pitchFamily="18" charset="0"/>
                                      </a:rPr>
                                      <m:t>𝑞</m:t>
                                    </m:r>
                                  </m:e>
                                  <m:sub>
                                    <m:r>
                                      <a:rPr lang="en-US" altLang="zh-CN" sz="1800">
                                        <a:solidFill>
                                          <a:srgbClr val="000000"/>
                                        </a:solidFill>
                                        <a:latin typeface="Cambria Math" panose="02040503050406030204" pitchFamily="18" charset="0"/>
                                      </a:rPr>
                                      <m:t>𝑙𝑗</m:t>
                                    </m:r>
                                  </m:sub>
                                  <m:sup>
                                    <m:r>
                                      <a:rPr lang="en-US" altLang="zh-CN" sz="1800">
                                        <a:solidFill>
                                          <a:srgbClr val="000000"/>
                                        </a:solidFill>
                                        <a:latin typeface="Cambria Math" panose="02040503050406030204" pitchFamily="18" charset="0"/>
                                      </a:rPr>
                                      <m:t>𝑟</m:t>
                                    </m:r>
                                  </m:sup>
                                </m:sSubSup>
                              </m:e>
                            </m:d>
                          </m:e>
                          <m:sup>
                            <m:r>
                              <a:rPr lang="en-US" altLang="zh-CN" sz="1800">
                                <a:solidFill>
                                  <a:srgbClr val="000000"/>
                                </a:solidFill>
                                <a:latin typeface="Cambria Math" panose="02040503050406030204" pitchFamily="18" charset="0"/>
                              </a:rPr>
                              <m:t>2</m:t>
                            </m:r>
                          </m:sup>
                        </m:sSup>
                      </m:e>
                    </m:nary>
                    <m:r>
                      <a:rPr lang="en-US" altLang="zh-CN" sz="1800">
                        <a:solidFill>
                          <a:srgbClr val="000000"/>
                        </a:solidFill>
                        <a:latin typeface="Cambria Math" panose="02040503050406030204" pitchFamily="18" charset="0"/>
                      </a:rPr>
                      <m:t>+</m:t>
                    </m:r>
                    <m:sSub>
                      <m:sSubPr>
                        <m:ctrlPr>
                          <a:rPr lang="zh-CN" altLang="zh-CN" sz="1800" i="1">
                            <a:solidFill>
                              <a:srgbClr val="000000"/>
                            </a:solidFill>
                            <a:latin typeface="Cambria Math"/>
                          </a:rPr>
                        </m:ctrlPr>
                      </m:sSubPr>
                      <m:e>
                        <m:r>
                          <a:rPr lang="en-US" altLang="zh-CN" sz="1800">
                            <a:solidFill>
                              <a:srgbClr val="000000"/>
                            </a:solidFill>
                            <a:latin typeface="Cambria Math" panose="02040503050406030204" pitchFamily="18" charset="0"/>
                          </a:rPr>
                          <m:t>𝛾</m:t>
                        </m:r>
                      </m:e>
                      <m:sub>
                        <m:r>
                          <a:rPr lang="en-US" altLang="zh-CN" sz="1800">
                            <a:solidFill>
                              <a:srgbClr val="000000"/>
                            </a:solidFill>
                            <a:latin typeface="Cambria Math" panose="02040503050406030204" pitchFamily="18" charset="0"/>
                          </a:rPr>
                          <m:t>𝑙</m:t>
                        </m:r>
                      </m:sub>
                    </m:sSub>
                    <m:nary>
                      <m:naryPr>
                        <m:chr m:val="∑"/>
                        <m:limLoc m:val="undOvr"/>
                        <m:ctrlPr>
                          <a:rPr lang="zh-CN" altLang="zh-CN" sz="1800" i="1">
                            <a:solidFill>
                              <a:srgbClr val="000000"/>
                            </a:solidFill>
                            <a:latin typeface="Cambria Math"/>
                          </a:rPr>
                        </m:ctrlPr>
                      </m:naryPr>
                      <m:sub>
                        <m:r>
                          <a:rPr lang="en-US" altLang="zh-CN" sz="1800">
                            <a:solidFill>
                              <a:srgbClr val="000000"/>
                            </a:solidFill>
                            <a:latin typeface="Cambria Math" panose="02040503050406030204" pitchFamily="18" charset="0"/>
                          </a:rPr>
                          <m:t>𝑗</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𝑝</m:t>
                        </m:r>
                        <m:r>
                          <a:rPr lang="en-US" altLang="zh-CN" sz="1800">
                            <a:solidFill>
                              <a:srgbClr val="000000"/>
                            </a:solidFill>
                            <a:latin typeface="Cambria Math" panose="02040503050406030204" pitchFamily="18" charset="0"/>
                          </a:rPr>
                          <m:t>+1</m:t>
                        </m:r>
                      </m:sub>
                      <m:sup>
                        <m:r>
                          <a:rPr lang="en-US" altLang="zh-CN" sz="1800">
                            <a:solidFill>
                              <a:srgbClr val="000000"/>
                            </a:solidFill>
                            <a:latin typeface="Cambria Math" panose="02040503050406030204" pitchFamily="18" charset="0"/>
                          </a:rPr>
                          <m:t>𝑚</m:t>
                        </m:r>
                      </m:sup>
                      <m:e>
                        <m:r>
                          <a:rPr lang="en-US" altLang="zh-CN" sz="1800">
                            <a:solidFill>
                              <a:srgbClr val="000000"/>
                            </a:solidFill>
                            <a:latin typeface="Cambria Math" panose="02040503050406030204" pitchFamily="18" charset="0"/>
                          </a:rPr>
                          <m:t>𝛿</m:t>
                        </m:r>
                      </m:e>
                    </m:nary>
                    <m:d>
                      <m:dPr>
                        <m:ctrlPr>
                          <a:rPr lang="zh-CN" altLang="zh-CN" sz="1800" i="1">
                            <a:solidFill>
                              <a:srgbClr val="000000"/>
                            </a:solidFill>
                            <a:latin typeface="Cambria Math"/>
                          </a:rPr>
                        </m:ctrlPr>
                      </m:dPr>
                      <m:e>
                        <m:sSubSup>
                          <m:sSubSupPr>
                            <m:ctrlPr>
                              <a:rPr lang="zh-CN" altLang="zh-CN" sz="1800" i="1">
                                <a:solidFill>
                                  <a:srgbClr val="000000"/>
                                </a:solidFill>
                                <a:latin typeface="Cambria Math"/>
                              </a:rPr>
                            </m:ctrlPr>
                          </m:sSubSupPr>
                          <m:e>
                            <m:r>
                              <a:rPr lang="en-US" altLang="zh-CN" sz="1800">
                                <a:solidFill>
                                  <a:srgbClr val="000000"/>
                                </a:solidFill>
                                <a:latin typeface="Cambria Math" panose="02040503050406030204" pitchFamily="18" charset="0"/>
                              </a:rPr>
                              <m:t>𝑥</m:t>
                            </m:r>
                          </m:e>
                          <m:sub>
                            <m:r>
                              <a:rPr lang="en-US" altLang="zh-CN" sz="1800">
                                <a:solidFill>
                                  <a:srgbClr val="000000"/>
                                </a:solidFill>
                                <a:latin typeface="Cambria Math" panose="02040503050406030204" pitchFamily="18" charset="0"/>
                              </a:rPr>
                              <m:t>𝑖𝑗</m:t>
                            </m:r>
                          </m:sub>
                          <m:sup>
                            <m:r>
                              <a:rPr lang="en-US" altLang="zh-CN" sz="1800">
                                <a:solidFill>
                                  <a:srgbClr val="000000"/>
                                </a:solidFill>
                                <a:latin typeface="Cambria Math" panose="02040503050406030204" pitchFamily="18" charset="0"/>
                              </a:rPr>
                              <m:t>𝑐</m:t>
                            </m:r>
                          </m:sup>
                        </m:sSubSup>
                        <m:r>
                          <a:rPr lang="en-US" altLang="zh-CN" sz="1800">
                            <a:solidFill>
                              <a:srgbClr val="000000"/>
                            </a:solidFill>
                            <a:latin typeface="Cambria Math" panose="02040503050406030204" pitchFamily="18" charset="0"/>
                          </a:rPr>
                          <m:t>,</m:t>
                        </m:r>
                        <m:sSubSup>
                          <m:sSubSupPr>
                            <m:ctrlPr>
                              <a:rPr lang="zh-CN" altLang="zh-CN" sz="1800" i="1">
                                <a:solidFill>
                                  <a:srgbClr val="000000"/>
                                </a:solidFill>
                                <a:latin typeface="Cambria Math"/>
                              </a:rPr>
                            </m:ctrlPr>
                          </m:sSubSupPr>
                          <m:e>
                            <m:r>
                              <a:rPr lang="en-US" altLang="zh-CN" sz="1800">
                                <a:solidFill>
                                  <a:srgbClr val="000000"/>
                                </a:solidFill>
                                <a:latin typeface="Cambria Math" panose="02040503050406030204" pitchFamily="18" charset="0"/>
                              </a:rPr>
                              <m:t>𝑞</m:t>
                            </m:r>
                          </m:e>
                          <m:sub>
                            <m:r>
                              <a:rPr lang="en-US" altLang="zh-CN" sz="1800">
                                <a:solidFill>
                                  <a:srgbClr val="000000"/>
                                </a:solidFill>
                                <a:latin typeface="Cambria Math" panose="02040503050406030204" pitchFamily="18" charset="0"/>
                              </a:rPr>
                              <m:t>𝑙𝑗</m:t>
                            </m:r>
                          </m:sub>
                          <m:sup>
                            <m:r>
                              <a:rPr lang="en-US" altLang="zh-CN" sz="1800">
                                <a:solidFill>
                                  <a:srgbClr val="000000"/>
                                </a:solidFill>
                                <a:latin typeface="Cambria Math" panose="02040503050406030204" pitchFamily="18" charset="0"/>
                              </a:rPr>
                              <m:t>𝑐</m:t>
                            </m:r>
                          </m:sup>
                        </m:sSubSup>
                      </m:e>
                    </m:d>
                  </m:oMath>
                </a14:m>
                <a:endParaRPr lang="zh-CN" altLang="zh-CN" sz="1800" dirty="0">
                  <a:solidFill>
                    <a:srgbClr val="000000"/>
                  </a:solidFill>
                </a:endParaRPr>
              </a:p>
              <a:p>
                <a:r>
                  <a:rPr lang="zh-CN" altLang="zh-CN" sz="1800" dirty="0" smtClean="0">
                    <a:solidFill>
                      <a:srgbClr val="000000"/>
                    </a:solidFill>
                  </a:rPr>
                  <a:t>其中</a:t>
                </a:r>
                <a14:m>
                  <m:oMath xmlns:m="http://schemas.openxmlformats.org/officeDocument/2006/math">
                    <m:sSubSup>
                      <m:sSubSupPr>
                        <m:ctrlPr>
                          <a:rPr lang="zh-CN" altLang="zh-CN" sz="1800" i="1">
                            <a:solidFill>
                              <a:srgbClr val="000000"/>
                            </a:solidFill>
                            <a:latin typeface="Cambria Math"/>
                          </a:rPr>
                        </m:ctrlPr>
                      </m:sSubSupPr>
                      <m:e>
                        <m:r>
                          <a:rPr lang="en-US" altLang="zh-CN" sz="1800">
                            <a:solidFill>
                              <a:srgbClr val="000000"/>
                            </a:solidFill>
                            <a:latin typeface="Cambria Math" panose="02040503050406030204" pitchFamily="18" charset="0"/>
                          </a:rPr>
                          <m:t>𝑥</m:t>
                        </m:r>
                      </m:e>
                      <m:sub>
                        <m:r>
                          <a:rPr lang="en-US" altLang="zh-CN" sz="1800">
                            <a:solidFill>
                              <a:srgbClr val="000000"/>
                            </a:solidFill>
                            <a:latin typeface="Cambria Math" panose="02040503050406030204" pitchFamily="18" charset="0"/>
                          </a:rPr>
                          <m:t>𝑖𝑗</m:t>
                        </m:r>
                      </m:sub>
                      <m:sup>
                        <m:r>
                          <a:rPr lang="en-US" altLang="zh-CN" sz="1800">
                            <a:solidFill>
                              <a:srgbClr val="000000"/>
                            </a:solidFill>
                            <a:latin typeface="Cambria Math" panose="02040503050406030204" pitchFamily="18" charset="0"/>
                          </a:rPr>
                          <m:t>𝑟</m:t>
                        </m:r>
                      </m:sup>
                    </m:sSubSup>
                  </m:oMath>
                </a14:m>
                <a:r>
                  <a:rPr lang="zh-CN" altLang="zh-CN" sz="1800" dirty="0">
                    <a:solidFill>
                      <a:srgbClr val="000000"/>
                    </a:solidFill>
                  </a:rPr>
                  <a:t>和</a:t>
                </a:r>
                <a14:m>
                  <m:oMath xmlns:m="http://schemas.openxmlformats.org/officeDocument/2006/math">
                    <m:sSubSup>
                      <m:sSubSupPr>
                        <m:ctrlPr>
                          <a:rPr lang="zh-CN" altLang="zh-CN" sz="1800" i="1">
                            <a:solidFill>
                              <a:srgbClr val="000000"/>
                            </a:solidFill>
                            <a:latin typeface="Cambria Math"/>
                          </a:rPr>
                        </m:ctrlPr>
                      </m:sSubSupPr>
                      <m:e>
                        <m:r>
                          <a:rPr lang="en-US" altLang="zh-CN" sz="1800">
                            <a:solidFill>
                              <a:srgbClr val="000000"/>
                            </a:solidFill>
                            <a:latin typeface="Cambria Math" panose="02040503050406030204" pitchFamily="18" charset="0"/>
                          </a:rPr>
                          <m:t>𝑥</m:t>
                        </m:r>
                      </m:e>
                      <m:sub>
                        <m:r>
                          <a:rPr lang="en-US" altLang="zh-CN" sz="1800">
                            <a:solidFill>
                              <a:srgbClr val="000000"/>
                            </a:solidFill>
                            <a:latin typeface="Cambria Math" panose="02040503050406030204" pitchFamily="18" charset="0"/>
                          </a:rPr>
                          <m:t>𝑖𝑗</m:t>
                        </m:r>
                      </m:sub>
                      <m:sup>
                        <m:r>
                          <a:rPr lang="en-US" altLang="zh-CN" sz="1800">
                            <a:solidFill>
                              <a:srgbClr val="000000"/>
                            </a:solidFill>
                            <a:latin typeface="Cambria Math" panose="02040503050406030204" pitchFamily="18" charset="0"/>
                          </a:rPr>
                          <m:t>𝑐</m:t>
                        </m:r>
                      </m:sup>
                    </m:sSubSup>
                  </m:oMath>
                </a14:m>
                <a:r>
                  <a:rPr lang="zh-CN" altLang="zh-CN" sz="1800" dirty="0">
                    <a:solidFill>
                      <a:srgbClr val="000000"/>
                    </a:solidFill>
                  </a:rPr>
                  <a:t>分别是</a:t>
                </a:r>
                <a14:m>
                  <m:oMath xmlns:m="http://schemas.openxmlformats.org/officeDocument/2006/math">
                    <m:sSub>
                      <m:sSubPr>
                        <m:ctrlPr>
                          <a:rPr lang="zh-CN" altLang="zh-CN" sz="1800" i="1">
                            <a:solidFill>
                              <a:srgbClr val="000000"/>
                            </a:solidFill>
                            <a:latin typeface="Cambria Math"/>
                          </a:rPr>
                        </m:ctrlPr>
                      </m:sSubPr>
                      <m:e>
                        <m:r>
                          <a:rPr lang="en-US" altLang="zh-CN" sz="1800">
                            <a:solidFill>
                              <a:srgbClr val="000000"/>
                            </a:solidFill>
                            <a:latin typeface="Cambria Math" panose="02040503050406030204" pitchFamily="18" charset="0"/>
                          </a:rPr>
                          <m:t>𝑥</m:t>
                        </m:r>
                      </m:e>
                      <m:sub>
                        <m:r>
                          <a:rPr lang="en-US" altLang="zh-CN" sz="1800">
                            <a:solidFill>
                              <a:srgbClr val="000000"/>
                            </a:solidFill>
                            <a:latin typeface="Cambria Math" panose="02040503050406030204" pitchFamily="18" charset="0"/>
                          </a:rPr>
                          <m:t>𝑖</m:t>
                        </m:r>
                      </m:sub>
                    </m:sSub>
                  </m:oMath>
                </a14:m>
                <a:r>
                  <a:rPr lang="zh-CN" altLang="zh-CN" sz="1800" dirty="0">
                    <a:solidFill>
                      <a:srgbClr val="000000"/>
                    </a:solidFill>
                  </a:rPr>
                  <a:t>第</a:t>
                </a:r>
                <a14:m>
                  <m:oMath xmlns:m="http://schemas.openxmlformats.org/officeDocument/2006/math">
                    <m:r>
                      <a:rPr lang="en-US" altLang="zh-CN" sz="1800">
                        <a:solidFill>
                          <a:srgbClr val="000000"/>
                        </a:solidFill>
                        <a:latin typeface="Cambria Math" panose="02040503050406030204" pitchFamily="18" charset="0"/>
                      </a:rPr>
                      <m:t>𝑗</m:t>
                    </m:r>
                  </m:oMath>
                </a14:m>
                <a:r>
                  <a:rPr lang="zh-CN" altLang="zh-CN" sz="1800" dirty="0">
                    <a:solidFill>
                      <a:srgbClr val="000000"/>
                    </a:solidFill>
                  </a:rPr>
                  <a:t>个属性的数值属性取值和分类属性取值，</a:t>
                </a:r>
                <a14:m>
                  <m:oMath xmlns:m="http://schemas.openxmlformats.org/officeDocument/2006/math">
                    <m:sSubSup>
                      <m:sSubSupPr>
                        <m:ctrlPr>
                          <a:rPr lang="zh-CN" altLang="zh-CN" sz="1800" i="1">
                            <a:solidFill>
                              <a:srgbClr val="000000"/>
                            </a:solidFill>
                            <a:latin typeface="Cambria Math"/>
                          </a:rPr>
                        </m:ctrlPr>
                      </m:sSubSupPr>
                      <m:e>
                        <m:r>
                          <a:rPr lang="en-US" altLang="zh-CN" sz="1800">
                            <a:solidFill>
                              <a:srgbClr val="000000"/>
                            </a:solidFill>
                            <a:latin typeface="Cambria Math" panose="02040503050406030204" pitchFamily="18" charset="0"/>
                          </a:rPr>
                          <m:t>𝑞</m:t>
                        </m:r>
                      </m:e>
                      <m:sub>
                        <m:r>
                          <a:rPr lang="en-US" altLang="zh-CN" sz="1800">
                            <a:solidFill>
                              <a:srgbClr val="000000"/>
                            </a:solidFill>
                            <a:latin typeface="Cambria Math" panose="02040503050406030204" pitchFamily="18" charset="0"/>
                          </a:rPr>
                          <m:t>𝑙𝑗</m:t>
                        </m:r>
                      </m:sub>
                      <m:sup>
                        <m:r>
                          <a:rPr lang="en-US" altLang="zh-CN" sz="1800">
                            <a:solidFill>
                              <a:srgbClr val="000000"/>
                            </a:solidFill>
                            <a:latin typeface="Cambria Math" panose="02040503050406030204" pitchFamily="18" charset="0"/>
                          </a:rPr>
                          <m:t>𝑟</m:t>
                        </m:r>
                      </m:sup>
                    </m:sSubSup>
                  </m:oMath>
                </a14:m>
                <a:r>
                  <a:rPr lang="zh-CN" altLang="zh-CN" sz="1800" dirty="0">
                    <a:solidFill>
                      <a:srgbClr val="000000"/>
                    </a:solidFill>
                  </a:rPr>
                  <a:t>和</a:t>
                </a:r>
                <a14:m>
                  <m:oMath xmlns:m="http://schemas.openxmlformats.org/officeDocument/2006/math">
                    <m:sSubSup>
                      <m:sSubSupPr>
                        <m:ctrlPr>
                          <a:rPr lang="zh-CN" altLang="zh-CN" sz="1800" i="1">
                            <a:solidFill>
                              <a:srgbClr val="000000"/>
                            </a:solidFill>
                            <a:latin typeface="Cambria Math"/>
                          </a:rPr>
                        </m:ctrlPr>
                      </m:sSubSupPr>
                      <m:e>
                        <m:r>
                          <a:rPr lang="en-US" altLang="zh-CN" sz="1800">
                            <a:solidFill>
                              <a:srgbClr val="000000"/>
                            </a:solidFill>
                            <a:latin typeface="Cambria Math" panose="02040503050406030204" pitchFamily="18" charset="0"/>
                          </a:rPr>
                          <m:t>𝑞</m:t>
                        </m:r>
                      </m:e>
                      <m:sub>
                        <m:r>
                          <a:rPr lang="en-US" altLang="zh-CN" sz="1800">
                            <a:solidFill>
                              <a:srgbClr val="000000"/>
                            </a:solidFill>
                            <a:latin typeface="Cambria Math" panose="02040503050406030204" pitchFamily="18" charset="0"/>
                          </a:rPr>
                          <m:t>𝑙𝑗</m:t>
                        </m:r>
                      </m:sub>
                      <m:sup>
                        <m:r>
                          <a:rPr lang="en-US" altLang="zh-CN" sz="1800">
                            <a:solidFill>
                              <a:srgbClr val="000000"/>
                            </a:solidFill>
                            <a:latin typeface="Cambria Math" panose="02040503050406030204" pitchFamily="18" charset="0"/>
                          </a:rPr>
                          <m:t>𝑐</m:t>
                        </m:r>
                      </m:sup>
                    </m:sSubSup>
                  </m:oMath>
                </a14:m>
                <a:r>
                  <a:rPr lang="zh-CN" altLang="zh-CN" sz="1800" dirty="0">
                    <a:solidFill>
                      <a:srgbClr val="000000"/>
                    </a:solidFill>
                  </a:rPr>
                  <a:t>分别是聚类</a:t>
                </a:r>
                <a14:m>
                  <m:oMath xmlns:m="http://schemas.openxmlformats.org/officeDocument/2006/math">
                    <m:r>
                      <a:rPr lang="en-US" altLang="zh-CN" sz="1800">
                        <a:solidFill>
                          <a:srgbClr val="000000"/>
                        </a:solidFill>
                        <a:latin typeface="Cambria Math" panose="02040503050406030204" pitchFamily="18" charset="0"/>
                      </a:rPr>
                      <m:t>𝑙</m:t>
                    </m:r>
                  </m:oMath>
                </a14:m>
                <a:r>
                  <a:rPr lang="zh-CN" altLang="zh-CN" sz="1800" dirty="0">
                    <a:solidFill>
                      <a:srgbClr val="000000"/>
                    </a:solidFill>
                  </a:rPr>
                  <a:t>的原型</a:t>
                </a:r>
                <a14:m>
                  <m:oMath xmlns:m="http://schemas.openxmlformats.org/officeDocument/2006/math">
                    <m:sSub>
                      <m:sSubPr>
                        <m:ctrlPr>
                          <a:rPr lang="zh-CN" altLang="zh-CN" sz="1800" i="1">
                            <a:solidFill>
                              <a:srgbClr val="000000"/>
                            </a:solidFill>
                            <a:latin typeface="Cambria Math"/>
                          </a:rPr>
                        </m:ctrlPr>
                      </m:sSubPr>
                      <m:e>
                        <m:r>
                          <a:rPr lang="en-US" altLang="zh-CN" sz="1800">
                            <a:solidFill>
                              <a:srgbClr val="000000"/>
                            </a:solidFill>
                            <a:latin typeface="Cambria Math" panose="02040503050406030204" pitchFamily="18" charset="0"/>
                          </a:rPr>
                          <m:t>𝑄</m:t>
                        </m:r>
                      </m:e>
                      <m:sub>
                        <m:r>
                          <a:rPr lang="en-US" altLang="zh-CN" sz="1800">
                            <a:solidFill>
                              <a:srgbClr val="000000"/>
                            </a:solidFill>
                            <a:latin typeface="Cambria Math" panose="02040503050406030204" pitchFamily="18" charset="0"/>
                          </a:rPr>
                          <m:t>𝑙</m:t>
                        </m:r>
                      </m:sub>
                    </m:sSub>
                  </m:oMath>
                </a14:m>
                <a:r>
                  <a:rPr lang="zh-CN" altLang="zh-CN" sz="1800" dirty="0">
                    <a:solidFill>
                      <a:srgbClr val="000000"/>
                    </a:solidFill>
                  </a:rPr>
                  <a:t>的数值属性取值和分类属性取值，</a:t>
                </a:r>
                <a14:m>
                  <m:oMath xmlns:m="http://schemas.openxmlformats.org/officeDocument/2006/math">
                    <m:r>
                      <a:rPr lang="en-US" altLang="zh-CN" sz="1800">
                        <a:solidFill>
                          <a:srgbClr val="000000"/>
                        </a:solidFill>
                        <a:latin typeface="Cambria Math" panose="02040503050406030204" pitchFamily="18" charset="0"/>
                      </a:rPr>
                      <m:t>𝛿</m:t>
                    </m:r>
                  </m:oMath>
                </a14:m>
                <a:r>
                  <a:rPr lang="zh-CN" altLang="zh-CN" sz="1800" dirty="0">
                    <a:solidFill>
                      <a:srgbClr val="000000"/>
                    </a:solidFill>
                  </a:rPr>
                  <a:t>为符号函数</a:t>
                </a:r>
                <a:endParaRPr lang="en-US" altLang="zh-CN" sz="1800" dirty="0">
                  <a:solidFill>
                    <a:srgbClr val="000000"/>
                  </a:solidFill>
                </a:endParaRPr>
              </a:p>
            </p:txBody>
          </p:sp>
        </mc:Choice>
        <mc:Fallback>
          <p:sp>
            <p:nvSpPr>
              <p:cNvPr id="12" name="矩形 3"/>
              <p:cNvSpPr>
                <a:spLocks noRot="1" noChangeAspect="1" noMove="1" noResize="1" noEditPoints="1" noAdjustHandles="1" noChangeArrowheads="1" noChangeShapeType="1" noTextEdit="1"/>
              </p:cNvSpPr>
              <p:nvPr/>
            </p:nvSpPr>
            <p:spPr bwMode="auto">
              <a:xfrm>
                <a:off x="596900" y="1000471"/>
                <a:ext cx="8045450" cy="2415533"/>
              </a:xfrm>
              <a:prstGeom prst="rect">
                <a:avLst/>
              </a:prstGeom>
              <a:blipFill rotWithShape="1">
                <a:blip r:embed="rId2"/>
                <a:stretch>
                  <a:fillRect l="-530" t="-2020" r="-152" b="-1010"/>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596900" y="430213"/>
            <a:ext cx="1408113"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5123" name="TextBox 5"/>
          <p:cNvSpPr txBox="1">
            <a:spLocks noChangeArrowheads="1"/>
          </p:cNvSpPr>
          <p:nvPr/>
        </p:nvSpPr>
        <p:spPr bwMode="auto">
          <a:xfrm>
            <a:off x="608012" y="430213"/>
            <a:ext cx="2473117" cy="461665"/>
          </a:xfrm>
          <a:prstGeom prst="rect">
            <a:avLst/>
          </a:prstGeom>
          <a:solidFill>
            <a:srgbClr val="FF6600"/>
          </a:solidFill>
          <a:ln>
            <a:noFill/>
          </a:ln>
        </p:spPr>
        <p:txBody>
          <a:bodyPr wrap="squar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kumimoji="0" lang="zh-CN" altLang="en-US" sz="2400" dirty="0" smtClean="0">
                <a:solidFill>
                  <a:schemeClr val="bg1"/>
                </a:solidFill>
                <a:latin typeface="微软雅黑" panose="020B0503020204020204" pitchFamily="34" charset="-122"/>
                <a:ea typeface="微软雅黑" panose="020B0503020204020204" pitchFamily="34" charset="-122"/>
              </a:rPr>
              <a:t>基于密度聚类</a:t>
            </a:r>
            <a:endParaRPr kumimoji="0" lang="zh-CN" altLang="en-US" sz="2400" dirty="0">
              <a:solidFill>
                <a:schemeClr val="bg1"/>
              </a:solidFill>
              <a:latin typeface="微软雅黑" panose="020B0503020204020204" pitchFamily="34" charset="-122"/>
              <a:ea typeface="微软雅黑" panose="020B0503020204020204" pitchFamily="34" charset="-122"/>
            </a:endParaRPr>
          </a:p>
        </p:txBody>
      </p:sp>
      <p:cxnSp>
        <p:nvCxnSpPr>
          <p:cNvPr id="13" name="直接连接符 13"/>
          <p:cNvCxnSpPr/>
          <p:nvPr/>
        </p:nvCxnSpPr>
        <p:spPr>
          <a:xfrm>
            <a:off x="1387475" y="846138"/>
            <a:ext cx="7254875"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2" name="矩形 3"/>
          <p:cNvSpPr>
            <a:spLocks noChangeArrowheads="1"/>
          </p:cNvSpPr>
          <p:nvPr/>
        </p:nvSpPr>
        <p:spPr bwMode="auto">
          <a:xfrm>
            <a:off x="596900" y="1000471"/>
            <a:ext cx="8045450" cy="3250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en-US" sz="1800" dirty="0">
                <a:solidFill>
                  <a:srgbClr val="000000"/>
                </a:solidFill>
              </a:rPr>
              <a:t>基于划分聚类和基于层次聚类的方法在聚类过程中根据距离来划分类簇，因此只能够用于挖掘球状簇。为了解决</a:t>
            </a:r>
            <a:r>
              <a:rPr lang="zh-CN" altLang="en-US" sz="1800" dirty="0" smtClean="0">
                <a:solidFill>
                  <a:srgbClr val="000000"/>
                </a:solidFill>
              </a:rPr>
              <a:t>这一</a:t>
            </a:r>
            <a:r>
              <a:rPr lang="zh-CN" altLang="en-US" sz="1800" dirty="0">
                <a:solidFill>
                  <a:srgbClr val="000000"/>
                </a:solidFill>
              </a:rPr>
              <a:t>缺陷，基于密度聚类算法利用密度思想，将样本中的高密度区域</a:t>
            </a:r>
            <a:r>
              <a:rPr lang="en-US" altLang="zh-CN" sz="1800" dirty="0">
                <a:solidFill>
                  <a:srgbClr val="000000"/>
                </a:solidFill>
              </a:rPr>
              <a:t>(</a:t>
            </a:r>
            <a:r>
              <a:rPr lang="zh-CN" altLang="en-US" sz="1800" dirty="0">
                <a:solidFill>
                  <a:srgbClr val="000000"/>
                </a:solidFill>
              </a:rPr>
              <a:t>即样本点分布稠密的区域</a:t>
            </a:r>
            <a:r>
              <a:rPr lang="en-US" altLang="zh-CN" sz="1800" dirty="0">
                <a:solidFill>
                  <a:srgbClr val="000000"/>
                </a:solidFill>
              </a:rPr>
              <a:t>)</a:t>
            </a:r>
            <a:r>
              <a:rPr lang="zh-CN" altLang="en-US" sz="1800" dirty="0">
                <a:solidFill>
                  <a:srgbClr val="000000"/>
                </a:solidFill>
              </a:rPr>
              <a:t>划分为簇，将簇看作是样本空间中被稀疏区域</a:t>
            </a:r>
            <a:r>
              <a:rPr lang="en-US" altLang="zh-CN" sz="1800" dirty="0">
                <a:solidFill>
                  <a:srgbClr val="000000"/>
                </a:solidFill>
              </a:rPr>
              <a:t>(</a:t>
            </a:r>
            <a:r>
              <a:rPr lang="zh-CN" altLang="en-US" sz="1800" dirty="0">
                <a:solidFill>
                  <a:srgbClr val="000000"/>
                </a:solidFill>
              </a:rPr>
              <a:t>噪声</a:t>
            </a:r>
            <a:r>
              <a:rPr lang="en-US" altLang="zh-CN" sz="1800" dirty="0">
                <a:solidFill>
                  <a:srgbClr val="000000"/>
                </a:solidFill>
              </a:rPr>
              <a:t>)</a:t>
            </a:r>
            <a:r>
              <a:rPr lang="zh-CN" altLang="en-US" sz="1800" dirty="0">
                <a:solidFill>
                  <a:srgbClr val="000000"/>
                </a:solidFill>
              </a:rPr>
              <a:t>分隔开的稠密区域。这一算法的主要目的是过滤样本空间中的稀疏区域，获取稠密区域作为</a:t>
            </a:r>
            <a:r>
              <a:rPr lang="zh-CN" altLang="en-US" sz="1800" dirty="0" smtClean="0">
                <a:solidFill>
                  <a:srgbClr val="000000"/>
                </a:solidFill>
              </a:rPr>
              <a:t>簇</a:t>
            </a:r>
            <a:endParaRPr lang="en-US" altLang="zh-CN" sz="1800" dirty="0" smtClean="0">
              <a:solidFill>
                <a:srgbClr val="000000"/>
              </a:solidFill>
            </a:endParaRPr>
          </a:p>
          <a:p>
            <a:r>
              <a:rPr lang="zh-CN" altLang="en-US" sz="1800" dirty="0" smtClean="0">
                <a:solidFill>
                  <a:srgbClr val="000000"/>
                </a:solidFill>
              </a:rPr>
              <a:t>基于</a:t>
            </a:r>
            <a:r>
              <a:rPr lang="zh-CN" altLang="en-US" sz="1800" dirty="0">
                <a:solidFill>
                  <a:srgbClr val="000000"/>
                </a:solidFill>
              </a:rPr>
              <a:t>密度的聚类算法是根据密度而不是距离来计算样本相似度，所以基于密度的聚类算法能够用于挖掘任意形状的簇，并且能够有效过滤掉噪声样本对于聚类结果的</a:t>
            </a:r>
            <a:r>
              <a:rPr lang="zh-CN" altLang="en-US" sz="1800" dirty="0" smtClean="0">
                <a:solidFill>
                  <a:srgbClr val="000000"/>
                </a:solidFill>
              </a:rPr>
              <a:t>影响</a:t>
            </a:r>
            <a:endParaRPr lang="en-US" altLang="zh-CN" sz="1800" dirty="0" smtClean="0">
              <a:solidFill>
                <a:srgbClr val="000000"/>
              </a:solidFill>
            </a:endParaRPr>
          </a:p>
          <a:p>
            <a:r>
              <a:rPr lang="zh-CN" altLang="en-US" sz="1800" dirty="0" smtClean="0">
                <a:solidFill>
                  <a:srgbClr val="000000"/>
                </a:solidFill>
              </a:rPr>
              <a:t>常见</a:t>
            </a:r>
            <a:r>
              <a:rPr lang="zh-CN" altLang="en-US" sz="1800" dirty="0">
                <a:solidFill>
                  <a:srgbClr val="000000"/>
                </a:solidFill>
              </a:rPr>
              <a:t>的基于密度的聚类算法有</a:t>
            </a:r>
            <a:r>
              <a:rPr lang="en-US" altLang="zh-CN" sz="1800" dirty="0">
                <a:solidFill>
                  <a:srgbClr val="000000"/>
                </a:solidFill>
              </a:rPr>
              <a:t>DBSCAN</a:t>
            </a:r>
            <a:r>
              <a:rPr lang="zh-CN" altLang="en-US" sz="1800" dirty="0">
                <a:solidFill>
                  <a:srgbClr val="000000"/>
                </a:solidFill>
              </a:rPr>
              <a:t>、</a:t>
            </a:r>
            <a:r>
              <a:rPr lang="en-US" altLang="zh-CN" sz="1800" dirty="0">
                <a:solidFill>
                  <a:srgbClr val="000000"/>
                </a:solidFill>
              </a:rPr>
              <a:t>OPTICS</a:t>
            </a:r>
            <a:r>
              <a:rPr lang="zh-CN" altLang="en-US" sz="1800" dirty="0">
                <a:solidFill>
                  <a:srgbClr val="000000"/>
                </a:solidFill>
              </a:rPr>
              <a:t>和</a:t>
            </a:r>
            <a:r>
              <a:rPr lang="en-US" altLang="zh-CN" sz="1800" dirty="0">
                <a:solidFill>
                  <a:srgbClr val="000000"/>
                </a:solidFill>
              </a:rPr>
              <a:t>DENCLUE</a:t>
            </a:r>
            <a:r>
              <a:rPr lang="zh-CN" altLang="en-US" sz="1800" dirty="0">
                <a:solidFill>
                  <a:srgbClr val="000000"/>
                </a:solidFill>
              </a:rPr>
              <a:t>等。其中，</a:t>
            </a:r>
            <a:r>
              <a:rPr lang="en-US" altLang="zh-CN" sz="1800" dirty="0">
                <a:solidFill>
                  <a:srgbClr val="000000"/>
                </a:solidFill>
              </a:rPr>
              <a:t>OPTICS </a:t>
            </a:r>
            <a:r>
              <a:rPr lang="zh-CN" altLang="en-US" sz="1800" dirty="0">
                <a:solidFill>
                  <a:srgbClr val="000000"/>
                </a:solidFill>
              </a:rPr>
              <a:t>对</a:t>
            </a:r>
            <a:r>
              <a:rPr lang="en-US" altLang="zh-CN" sz="1800" dirty="0">
                <a:solidFill>
                  <a:srgbClr val="000000"/>
                </a:solidFill>
              </a:rPr>
              <a:t>DBSCAN</a:t>
            </a:r>
            <a:r>
              <a:rPr lang="zh-CN" altLang="en-US" sz="1800" dirty="0">
                <a:solidFill>
                  <a:srgbClr val="000000"/>
                </a:solidFill>
              </a:rPr>
              <a:t>算法进行了改进，降低了对</a:t>
            </a:r>
            <a:r>
              <a:rPr lang="zh-CN" altLang="en-US" sz="1800" dirty="0" smtClean="0">
                <a:solidFill>
                  <a:srgbClr val="000000"/>
                </a:solidFill>
              </a:rPr>
              <a:t>输入参数的敏感程度。</a:t>
            </a:r>
            <a:r>
              <a:rPr lang="en-US" altLang="zh-CN" sz="1800" dirty="0" smtClean="0">
                <a:solidFill>
                  <a:srgbClr val="000000"/>
                </a:solidFill>
              </a:rPr>
              <a:t>DENCLUE</a:t>
            </a:r>
            <a:r>
              <a:rPr lang="zh-CN" altLang="en-US" sz="1800" dirty="0" smtClean="0">
                <a:solidFill>
                  <a:srgbClr val="000000"/>
                </a:solidFill>
              </a:rPr>
              <a:t>算法综合了基于划分、基于层次的方法</a:t>
            </a:r>
            <a:endParaRPr lang="en-US" altLang="zh-CN" sz="1800" dirty="0" smtClean="0">
              <a:solidFill>
                <a:srgbClr val="000000"/>
              </a:solidFill>
            </a:endParaRPr>
          </a:p>
        </p:txBody>
      </p:sp>
    </p:spTree>
  </p:cSld>
  <p:clrMapOvr>
    <a:masterClrMapping/>
  </p:clrMapOvr>
  <p:transition spd="slow">
    <p:push/>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899" y="430213"/>
            <a:ext cx="2523987"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en-US" altLang="zh-CN" dirty="0"/>
              <a:t>DBSCAN </a:t>
            </a:r>
            <a:r>
              <a:rPr kumimoji="0" lang="zh-CN" altLang="en-US" dirty="0"/>
              <a:t>算法</a:t>
            </a:r>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12" name="矩形 3"/>
              <p:cNvSpPr>
                <a:spLocks noChangeArrowheads="1"/>
              </p:cNvSpPr>
              <p:nvPr/>
            </p:nvSpPr>
            <p:spPr bwMode="auto">
              <a:xfrm>
                <a:off x="596900" y="1000471"/>
                <a:ext cx="8045450" cy="2741456"/>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en-US" altLang="zh-CN" sz="1800" dirty="0">
                    <a:solidFill>
                      <a:srgbClr val="000000"/>
                    </a:solidFill>
                  </a:rPr>
                  <a:t>DBSCAN</a:t>
                </a:r>
                <a:r>
                  <a:rPr lang="zh-CN" altLang="zh-CN" sz="1800" dirty="0">
                    <a:solidFill>
                      <a:srgbClr val="000000"/>
                    </a:solidFill>
                  </a:rPr>
                  <a:t>采用基于中心的密度定义，样本的密度通过核心对象在</a:t>
                </a:r>
                <a14:m>
                  <m:oMath xmlns:m="http://schemas.openxmlformats.org/officeDocument/2006/math">
                    <m:r>
                      <a:rPr lang="en-US" altLang="zh-CN" sz="1800">
                        <a:solidFill>
                          <a:srgbClr val="000000"/>
                        </a:solidFill>
                        <a:latin typeface="Cambria Math" panose="02040503050406030204" pitchFamily="18" charset="0"/>
                      </a:rPr>
                      <m:t>𝜖</m:t>
                    </m:r>
                  </m:oMath>
                </a14:m>
                <a:r>
                  <a:rPr lang="zh-CN" altLang="zh-CN" sz="1800" dirty="0">
                    <a:solidFill>
                      <a:srgbClr val="000000"/>
                    </a:solidFill>
                  </a:rPr>
                  <a:t>半径内的样本点个数（包括自身）来估计。</a:t>
                </a:r>
                <a:r>
                  <a:rPr lang="en-US" altLang="zh-CN" sz="1800" dirty="0">
                    <a:solidFill>
                      <a:srgbClr val="000000"/>
                    </a:solidFill>
                  </a:rPr>
                  <a:t>DBSCAN</a:t>
                </a:r>
                <a:r>
                  <a:rPr lang="zh-CN" altLang="zh-CN" sz="1800" dirty="0">
                    <a:solidFill>
                      <a:srgbClr val="000000"/>
                    </a:solidFill>
                  </a:rPr>
                  <a:t>算法基于领域来描述样本的密度，输入样本集</a:t>
                </a:r>
                <a14:m>
                  <m:oMath xmlns:m="http://schemas.openxmlformats.org/officeDocument/2006/math">
                    <m:r>
                      <a:rPr lang="en-US" altLang="zh-CN" sz="1800">
                        <a:solidFill>
                          <a:srgbClr val="000000"/>
                        </a:solidFill>
                        <a:latin typeface="Cambria Math" panose="02040503050406030204" pitchFamily="18" charset="0"/>
                      </a:rPr>
                      <m:t>𝑆</m:t>
                    </m:r>
                    <m:r>
                      <a:rPr lang="en-US" altLang="zh-CN" sz="1800">
                        <a:solidFill>
                          <a:srgbClr val="000000"/>
                        </a:solidFill>
                        <a:latin typeface="Cambria Math" panose="02040503050406030204" pitchFamily="18" charset="0"/>
                      </a:rPr>
                      <m:t>=</m:t>
                    </m:r>
                    <m:d>
                      <m:dPr>
                        <m:begChr m:val="{"/>
                        <m:endChr m:val="}"/>
                        <m:ctrlPr>
                          <a:rPr lang="zh-CN" altLang="zh-CN" sz="1800" i="1">
                            <a:solidFill>
                              <a:srgbClr val="000000"/>
                            </a:solidFill>
                            <a:latin typeface="Cambria Math"/>
                          </a:rPr>
                        </m:ctrlPr>
                      </m:dPr>
                      <m:e>
                        <m:sSub>
                          <m:sSubPr>
                            <m:ctrlPr>
                              <a:rPr lang="zh-CN" altLang="zh-CN" sz="1800" i="1">
                                <a:solidFill>
                                  <a:srgbClr val="000000"/>
                                </a:solidFill>
                                <a:latin typeface="Cambria Math"/>
                              </a:rPr>
                            </m:ctrlPr>
                          </m:sSubPr>
                          <m:e>
                            <m:r>
                              <a:rPr lang="en-US" altLang="zh-CN" sz="1800">
                                <a:solidFill>
                                  <a:srgbClr val="000000"/>
                                </a:solidFill>
                                <a:latin typeface="Cambria Math" panose="02040503050406030204" pitchFamily="18" charset="0"/>
                              </a:rPr>
                              <m:t>𝑥</m:t>
                            </m:r>
                          </m:e>
                          <m:sub>
                            <m:r>
                              <a:rPr lang="en-US" altLang="zh-CN" sz="1800">
                                <a:solidFill>
                                  <a:srgbClr val="000000"/>
                                </a:solidFill>
                                <a:latin typeface="Cambria Math" panose="02040503050406030204" pitchFamily="18" charset="0"/>
                              </a:rPr>
                              <m:t>1</m:t>
                            </m:r>
                          </m:sub>
                        </m:sSub>
                        <m:r>
                          <a:rPr lang="en-US" altLang="zh-CN" sz="1800">
                            <a:solidFill>
                              <a:srgbClr val="000000"/>
                            </a:solidFill>
                            <a:latin typeface="Cambria Math" panose="02040503050406030204" pitchFamily="18" charset="0"/>
                          </a:rPr>
                          <m:t>,</m:t>
                        </m:r>
                        <m:sSub>
                          <m:sSubPr>
                            <m:ctrlPr>
                              <a:rPr lang="zh-CN" altLang="zh-CN" sz="1800" i="1">
                                <a:solidFill>
                                  <a:srgbClr val="000000"/>
                                </a:solidFill>
                                <a:latin typeface="Cambria Math"/>
                              </a:rPr>
                            </m:ctrlPr>
                          </m:sSubPr>
                          <m:e>
                            <m:r>
                              <a:rPr lang="en-US" altLang="zh-CN" sz="1800">
                                <a:solidFill>
                                  <a:srgbClr val="000000"/>
                                </a:solidFill>
                                <a:latin typeface="Cambria Math" panose="02040503050406030204" pitchFamily="18" charset="0"/>
                              </a:rPr>
                              <m:t>𝑥</m:t>
                            </m:r>
                          </m:e>
                          <m:sub>
                            <m:r>
                              <a:rPr lang="en-US" altLang="zh-CN" sz="1800">
                                <a:solidFill>
                                  <a:srgbClr val="000000"/>
                                </a:solidFill>
                                <a:latin typeface="Cambria Math" panose="02040503050406030204" pitchFamily="18" charset="0"/>
                              </a:rPr>
                              <m:t>2</m:t>
                            </m:r>
                          </m:sub>
                        </m:sSub>
                        <m:r>
                          <a:rPr lang="en-US" altLang="zh-CN" sz="1800">
                            <a:solidFill>
                              <a:srgbClr val="000000"/>
                            </a:solidFill>
                            <a:latin typeface="Cambria Math" panose="02040503050406030204" pitchFamily="18" charset="0"/>
                          </a:rPr>
                          <m:t>,…,</m:t>
                        </m:r>
                        <m:sSub>
                          <m:sSubPr>
                            <m:ctrlPr>
                              <a:rPr lang="zh-CN" altLang="zh-CN" sz="1800" i="1">
                                <a:solidFill>
                                  <a:srgbClr val="000000"/>
                                </a:solidFill>
                                <a:latin typeface="Cambria Math"/>
                              </a:rPr>
                            </m:ctrlPr>
                          </m:sSubPr>
                          <m:e>
                            <m:r>
                              <a:rPr lang="en-US" altLang="zh-CN" sz="1800">
                                <a:solidFill>
                                  <a:srgbClr val="000000"/>
                                </a:solidFill>
                                <a:latin typeface="Cambria Math" panose="02040503050406030204" pitchFamily="18" charset="0"/>
                              </a:rPr>
                              <m:t>𝑥</m:t>
                            </m:r>
                          </m:e>
                          <m:sub>
                            <m:r>
                              <a:rPr lang="en-US" altLang="zh-CN" sz="1800">
                                <a:solidFill>
                                  <a:srgbClr val="000000"/>
                                </a:solidFill>
                                <a:latin typeface="Cambria Math" panose="02040503050406030204" pitchFamily="18" charset="0"/>
                              </a:rPr>
                              <m:t>𝑚</m:t>
                            </m:r>
                          </m:sub>
                        </m:sSub>
                      </m:e>
                    </m:d>
                  </m:oMath>
                </a14:m>
                <a:r>
                  <a:rPr lang="zh-CN" altLang="zh-CN" sz="1800" dirty="0">
                    <a:solidFill>
                      <a:srgbClr val="000000"/>
                    </a:solidFill>
                  </a:rPr>
                  <a:t>和参数</a:t>
                </a:r>
                <a14:m>
                  <m:oMath xmlns:m="http://schemas.openxmlformats.org/officeDocument/2006/math">
                    <m:d>
                      <m:dPr>
                        <m:ctrlPr>
                          <a:rPr lang="zh-CN" altLang="zh-CN" sz="1800" i="1">
                            <a:solidFill>
                              <a:srgbClr val="000000"/>
                            </a:solidFill>
                            <a:latin typeface="Cambria Math"/>
                          </a:rPr>
                        </m:ctrlPr>
                      </m:dPr>
                      <m:e>
                        <m:r>
                          <a:rPr lang="en-US" altLang="zh-CN" sz="1800">
                            <a:solidFill>
                              <a:srgbClr val="000000"/>
                            </a:solidFill>
                            <a:latin typeface="Cambria Math" panose="02040503050406030204" pitchFamily="18" charset="0"/>
                          </a:rPr>
                          <m:t>𝜀</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𝑀𝑖𝑛𝑃𝑡𝑠</m:t>
                        </m:r>
                      </m:e>
                    </m:d>
                  </m:oMath>
                </a14:m>
                <a:r>
                  <a:rPr lang="zh-CN" altLang="zh-CN" sz="1800" dirty="0">
                    <a:solidFill>
                      <a:srgbClr val="000000"/>
                    </a:solidFill>
                  </a:rPr>
                  <a:t>刻画邻域的样本分布密度。其中，</a:t>
                </a:r>
                <a14:m>
                  <m:oMath xmlns:m="http://schemas.openxmlformats.org/officeDocument/2006/math">
                    <m:r>
                      <a:rPr lang="en-US" altLang="zh-CN" sz="1800">
                        <a:solidFill>
                          <a:srgbClr val="000000"/>
                        </a:solidFill>
                        <a:latin typeface="Cambria Math" panose="02040503050406030204" pitchFamily="18" charset="0"/>
                      </a:rPr>
                      <m:t>𝜀</m:t>
                    </m:r>
                  </m:oMath>
                </a14:m>
                <a:r>
                  <a:rPr lang="zh-CN" altLang="zh-CN" sz="1800" dirty="0">
                    <a:solidFill>
                      <a:srgbClr val="000000"/>
                    </a:solidFill>
                  </a:rPr>
                  <a:t>表示样本的邻域距离阈值，</a:t>
                </a:r>
                <a14:m>
                  <m:oMath xmlns:m="http://schemas.openxmlformats.org/officeDocument/2006/math">
                    <m:r>
                      <a:rPr lang="en-US" altLang="zh-CN" sz="1800">
                        <a:solidFill>
                          <a:srgbClr val="000000"/>
                        </a:solidFill>
                        <a:latin typeface="Cambria Math" panose="02040503050406030204" pitchFamily="18" charset="0"/>
                      </a:rPr>
                      <m:t>𝑀𝑖𝑛𝑃𝑡𝑠</m:t>
                    </m:r>
                  </m:oMath>
                </a14:m>
                <a:r>
                  <a:rPr lang="zh-CN" altLang="zh-CN" sz="1800" dirty="0">
                    <a:solidFill>
                      <a:srgbClr val="000000"/>
                    </a:solidFill>
                  </a:rPr>
                  <a:t>表示对于某一样本</a:t>
                </a:r>
                <a14:m>
                  <m:oMath xmlns:m="http://schemas.openxmlformats.org/officeDocument/2006/math">
                    <m:r>
                      <a:rPr lang="en-US" altLang="zh-CN" sz="1800">
                        <a:solidFill>
                          <a:srgbClr val="000000"/>
                        </a:solidFill>
                        <a:latin typeface="Cambria Math" panose="02040503050406030204" pitchFamily="18" charset="0"/>
                      </a:rPr>
                      <m:t>𝑝</m:t>
                    </m:r>
                  </m:oMath>
                </a14:m>
                <a:r>
                  <a:rPr lang="zh-CN" altLang="zh-CN" sz="1800" dirty="0">
                    <a:solidFill>
                      <a:srgbClr val="000000"/>
                    </a:solidFill>
                  </a:rPr>
                  <a:t>，其</a:t>
                </a:r>
                <a14:m>
                  <m:oMath xmlns:m="http://schemas.openxmlformats.org/officeDocument/2006/math">
                    <m:r>
                      <a:rPr lang="en-US" altLang="zh-CN" sz="1800">
                        <a:solidFill>
                          <a:srgbClr val="000000"/>
                        </a:solidFill>
                        <a:latin typeface="Cambria Math" panose="02040503050406030204" pitchFamily="18" charset="0"/>
                      </a:rPr>
                      <m:t>𝜖</m:t>
                    </m:r>
                  </m:oMath>
                </a14:m>
                <a:r>
                  <a:rPr lang="en-US" altLang="zh-CN" sz="1800" dirty="0">
                    <a:solidFill>
                      <a:srgbClr val="000000"/>
                    </a:solidFill>
                  </a:rPr>
                  <a:t>-</a:t>
                </a:r>
                <a:r>
                  <a:rPr lang="zh-CN" altLang="zh-CN" sz="1800" dirty="0">
                    <a:solidFill>
                      <a:srgbClr val="000000"/>
                    </a:solidFill>
                  </a:rPr>
                  <a:t>邻域中样本个数的阈值。下面给出</a:t>
                </a:r>
                <a:r>
                  <a:rPr lang="en-US" altLang="zh-CN" sz="1800" dirty="0">
                    <a:solidFill>
                      <a:srgbClr val="000000"/>
                    </a:solidFill>
                  </a:rPr>
                  <a:t>DBSCAN</a:t>
                </a:r>
                <a:r>
                  <a:rPr lang="zh-CN" altLang="zh-CN" sz="1800" dirty="0">
                    <a:solidFill>
                      <a:srgbClr val="000000"/>
                    </a:solidFill>
                  </a:rPr>
                  <a:t>中的几个重要概念。</a:t>
                </a:r>
              </a:p>
              <a:p>
                <a:pPr marL="342900" lvl="1" indent="-342900">
                  <a:buFont typeface="Arial" panose="020B0604020202020204" pitchFamily="34" charset="0"/>
                  <a:buChar char="•"/>
                </a:pPr>
                <a14:m>
                  <m:oMath xmlns:m="http://schemas.openxmlformats.org/officeDocument/2006/math">
                    <m:r>
                      <a:rPr lang="en-US" altLang="zh-CN" sz="1800">
                        <a:solidFill>
                          <a:srgbClr val="000000"/>
                        </a:solidFill>
                        <a:latin typeface="Cambria Math" panose="02040503050406030204" pitchFamily="18" charset="0"/>
                      </a:rPr>
                      <m:t>𝝐</m:t>
                    </m:r>
                  </m:oMath>
                </a14:m>
                <a:r>
                  <a:rPr lang="en-US" altLang="zh-CN" sz="1800" dirty="0">
                    <a:solidFill>
                      <a:srgbClr val="000000"/>
                    </a:solidFill>
                  </a:rPr>
                  <a:t>-</a:t>
                </a:r>
                <a:r>
                  <a:rPr lang="zh-CN" altLang="zh-CN" sz="1800" dirty="0">
                    <a:solidFill>
                      <a:srgbClr val="000000"/>
                    </a:solidFill>
                  </a:rPr>
                  <a:t>邻域：给定对象</a:t>
                </a:r>
                <a14:m>
                  <m:oMath xmlns:m="http://schemas.openxmlformats.org/officeDocument/2006/math">
                    <m:sSub>
                      <m:sSubPr>
                        <m:ctrlPr>
                          <a:rPr lang="zh-CN" altLang="zh-CN" sz="1800" i="1">
                            <a:solidFill>
                              <a:srgbClr val="000000"/>
                            </a:solidFill>
                            <a:latin typeface="Cambria Math"/>
                          </a:rPr>
                        </m:ctrlPr>
                      </m:sSubPr>
                      <m:e>
                        <m:r>
                          <a:rPr lang="en-US" altLang="zh-CN" sz="1800">
                            <a:solidFill>
                              <a:srgbClr val="000000"/>
                            </a:solidFill>
                            <a:latin typeface="Cambria Math" panose="02040503050406030204" pitchFamily="18" charset="0"/>
                          </a:rPr>
                          <m:t>𝑥</m:t>
                        </m:r>
                      </m:e>
                      <m:sub>
                        <m:r>
                          <a:rPr lang="en-US" altLang="zh-CN" sz="1800">
                            <a:solidFill>
                              <a:srgbClr val="000000"/>
                            </a:solidFill>
                            <a:latin typeface="Cambria Math" panose="02040503050406030204" pitchFamily="18" charset="0"/>
                          </a:rPr>
                          <m:t>𝑖</m:t>
                        </m:r>
                      </m:sub>
                    </m:sSub>
                  </m:oMath>
                </a14:m>
                <a:r>
                  <a:rPr lang="zh-CN" altLang="zh-CN" sz="1800" dirty="0">
                    <a:solidFill>
                      <a:srgbClr val="000000"/>
                    </a:solidFill>
                  </a:rPr>
                  <a:t>，在半径</a:t>
                </a:r>
                <a14:m>
                  <m:oMath xmlns:m="http://schemas.openxmlformats.org/officeDocument/2006/math">
                    <m:r>
                      <a:rPr lang="en-US" altLang="zh-CN" sz="1800">
                        <a:solidFill>
                          <a:srgbClr val="000000"/>
                        </a:solidFill>
                        <a:latin typeface="Cambria Math" panose="02040503050406030204" pitchFamily="18" charset="0"/>
                      </a:rPr>
                      <m:t>𝜀</m:t>
                    </m:r>
                  </m:oMath>
                </a14:m>
                <a:r>
                  <a:rPr lang="zh-CN" altLang="zh-CN" sz="1800" dirty="0">
                    <a:solidFill>
                      <a:srgbClr val="000000"/>
                    </a:solidFill>
                  </a:rPr>
                  <a:t>内的区域称为</a:t>
                </a:r>
                <a14:m>
                  <m:oMath xmlns:m="http://schemas.openxmlformats.org/officeDocument/2006/math">
                    <m:sSub>
                      <m:sSubPr>
                        <m:ctrlPr>
                          <a:rPr lang="zh-CN" altLang="zh-CN" sz="1800" i="1">
                            <a:solidFill>
                              <a:srgbClr val="000000"/>
                            </a:solidFill>
                            <a:latin typeface="Cambria Math"/>
                          </a:rPr>
                        </m:ctrlPr>
                      </m:sSubPr>
                      <m:e>
                        <m:r>
                          <a:rPr lang="en-US" altLang="zh-CN" sz="1800">
                            <a:solidFill>
                              <a:srgbClr val="000000"/>
                            </a:solidFill>
                            <a:latin typeface="Cambria Math" panose="02040503050406030204" pitchFamily="18" charset="0"/>
                          </a:rPr>
                          <m:t>𝑥</m:t>
                        </m:r>
                      </m:e>
                      <m:sub>
                        <m:r>
                          <a:rPr lang="en-US" altLang="zh-CN" sz="1800">
                            <a:solidFill>
                              <a:srgbClr val="000000"/>
                            </a:solidFill>
                            <a:latin typeface="Cambria Math" panose="02040503050406030204" pitchFamily="18" charset="0"/>
                          </a:rPr>
                          <m:t>𝑖</m:t>
                        </m:r>
                      </m:sub>
                    </m:sSub>
                  </m:oMath>
                </a14:m>
                <a:r>
                  <a:rPr lang="zh-CN" altLang="zh-CN" sz="1800" dirty="0">
                    <a:solidFill>
                      <a:srgbClr val="000000"/>
                    </a:solidFill>
                  </a:rPr>
                  <a:t>的</a:t>
                </a:r>
                <a14:m>
                  <m:oMath xmlns:m="http://schemas.openxmlformats.org/officeDocument/2006/math">
                    <m:r>
                      <a:rPr lang="en-US" altLang="zh-CN" sz="1800">
                        <a:solidFill>
                          <a:srgbClr val="000000"/>
                        </a:solidFill>
                        <a:latin typeface="Cambria Math" panose="02040503050406030204" pitchFamily="18" charset="0"/>
                      </a:rPr>
                      <m:t>𝜀</m:t>
                    </m:r>
                  </m:oMath>
                </a14:m>
                <a:r>
                  <a:rPr lang="en-US" altLang="zh-CN" sz="1800" dirty="0">
                    <a:solidFill>
                      <a:srgbClr val="000000"/>
                    </a:solidFill>
                  </a:rPr>
                  <a:t>-</a:t>
                </a:r>
                <a:r>
                  <a:rPr lang="zh-CN" altLang="zh-CN" sz="1800" dirty="0">
                    <a:solidFill>
                      <a:srgbClr val="000000"/>
                    </a:solidFill>
                  </a:rPr>
                  <a:t>邻域。在该区域中，</a:t>
                </a:r>
                <a14:m>
                  <m:oMath xmlns:m="http://schemas.openxmlformats.org/officeDocument/2006/math">
                    <m:r>
                      <a:rPr lang="en-US" altLang="zh-CN" sz="1800">
                        <a:solidFill>
                          <a:srgbClr val="000000"/>
                        </a:solidFill>
                        <a:latin typeface="Cambria Math" panose="02040503050406030204" pitchFamily="18" charset="0"/>
                      </a:rPr>
                      <m:t>𝑆</m:t>
                    </m:r>
                  </m:oMath>
                </a14:m>
                <a:r>
                  <a:rPr lang="zh-CN" altLang="zh-CN" sz="1800" dirty="0">
                    <a:solidFill>
                      <a:srgbClr val="000000"/>
                    </a:solidFill>
                  </a:rPr>
                  <a:t>的子样本集</a:t>
                </a:r>
                <a14:m>
                  <m:oMath xmlns:m="http://schemas.openxmlformats.org/officeDocument/2006/math">
                    <m:sSub>
                      <m:sSubPr>
                        <m:ctrlPr>
                          <a:rPr lang="zh-CN" altLang="zh-CN" sz="1800" i="1">
                            <a:solidFill>
                              <a:srgbClr val="000000"/>
                            </a:solidFill>
                            <a:latin typeface="Cambria Math"/>
                          </a:rPr>
                        </m:ctrlPr>
                      </m:sSubPr>
                      <m:e>
                        <m:r>
                          <a:rPr lang="en-US" altLang="zh-CN" sz="1800">
                            <a:solidFill>
                              <a:srgbClr val="000000"/>
                            </a:solidFill>
                            <a:latin typeface="Cambria Math" panose="02040503050406030204" pitchFamily="18" charset="0"/>
                          </a:rPr>
                          <m:t>𝑁</m:t>
                        </m:r>
                      </m:e>
                      <m:sub>
                        <m:r>
                          <a:rPr lang="en-US" altLang="zh-CN" sz="1800">
                            <a:solidFill>
                              <a:srgbClr val="000000"/>
                            </a:solidFill>
                            <a:latin typeface="Cambria Math" panose="02040503050406030204" pitchFamily="18" charset="0"/>
                          </a:rPr>
                          <m:t>𝜖</m:t>
                        </m:r>
                      </m:sub>
                    </m:sSub>
                    <m:d>
                      <m:dPr>
                        <m:ctrlPr>
                          <a:rPr lang="zh-CN" altLang="zh-CN" sz="1800" i="1">
                            <a:solidFill>
                              <a:srgbClr val="000000"/>
                            </a:solidFill>
                            <a:latin typeface="Cambria Math"/>
                          </a:rPr>
                        </m:ctrlPr>
                      </m:dPr>
                      <m:e>
                        <m:sSub>
                          <m:sSubPr>
                            <m:ctrlPr>
                              <a:rPr lang="zh-CN" altLang="zh-CN" sz="1800" i="1">
                                <a:solidFill>
                                  <a:srgbClr val="000000"/>
                                </a:solidFill>
                                <a:latin typeface="Cambria Math"/>
                              </a:rPr>
                            </m:ctrlPr>
                          </m:sSubPr>
                          <m:e>
                            <m:r>
                              <a:rPr lang="en-US" altLang="zh-CN" sz="1800">
                                <a:solidFill>
                                  <a:srgbClr val="000000"/>
                                </a:solidFill>
                                <a:latin typeface="Cambria Math" panose="02040503050406030204" pitchFamily="18" charset="0"/>
                              </a:rPr>
                              <m:t>𝑥</m:t>
                            </m:r>
                          </m:e>
                          <m:sub>
                            <m:r>
                              <a:rPr lang="en-US" altLang="zh-CN" sz="1800">
                                <a:solidFill>
                                  <a:srgbClr val="000000"/>
                                </a:solidFill>
                                <a:latin typeface="Cambria Math" panose="02040503050406030204" pitchFamily="18" charset="0"/>
                              </a:rPr>
                              <m:t>𝑖</m:t>
                            </m:r>
                          </m:sub>
                        </m:sSub>
                      </m:e>
                    </m:d>
                    <m:r>
                      <a:rPr lang="en-US" altLang="zh-CN" sz="1800">
                        <a:solidFill>
                          <a:srgbClr val="000000"/>
                        </a:solidFill>
                        <a:latin typeface="Cambria Math" panose="02040503050406030204" pitchFamily="18" charset="0"/>
                      </a:rPr>
                      <m:t>=</m:t>
                    </m:r>
                    <m:d>
                      <m:dPr>
                        <m:begChr m:val="{"/>
                        <m:endChr m:val="}"/>
                        <m:ctrlPr>
                          <a:rPr lang="zh-CN" altLang="zh-CN" sz="1800" i="1">
                            <a:solidFill>
                              <a:srgbClr val="000000"/>
                            </a:solidFill>
                            <a:latin typeface="Cambria Math"/>
                          </a:rPr>
                        </m:ctrlPr>
                      </m:dPr>
                      <m:e>
                        <m:sSub>
                          <m:sSubPr>
                            <m:ctrlPr>
                              <a:rPr lang="zh-CN" altLang="zh-CN" sz="1800" i="1">
                                <a:solidFill>
                                  <a:srgbClr val="000000"/>
                                </a:solidFill>
                                <a:latin typeface="Cambria Math"/>
                              </a:rPr>
                            </m:ctrlPr>
                          </m:sSubPr>
                          <m:e>
                            <m:r>
                              <a:rPr lang="en-US" altLang="zh-CN" sz="1800">
                                <a:solidFill>
                                  <a:srgbClr val="000000"/>
                                </a:solidFill>
                                <a:latin typeface="Cambria Math" panose="02040503050406030204" pitchFamily="18" charset="0"/>
                              </a:rPr>
                              <m:t>𝑥</m:t>
                            </m:r>
                          </m:e>
                          <m:sub>
                            <m:r>
                              <a:rPr lang="en-US" altLang="zh-CN" sz="1800">
                                <a:solidFill>
                                  <a:srgbClr val="000000"/>
                                </a:solidFill>
                                <a:latin typeface="Cambria Math" panose="02040503050406030204" pitchFamily="18" charset="0"/>
                              </a:rPr>
                              <m:t>𝑗</m:t>
                            </m:r>
                          </m:sub>
                        </m:sSub>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𝑆</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𝑑𝑖𝑠𝑡𝑎𝑛𝑐𝑒</m:t>
                        </m:r>
                        <m:sSub>
                          <m:sSubPr>
                            <m:ctrlPr>
                              <a:rPr lang="zh-CN" altLang="zh-CN" sz="1800" i="1">
                                <a:solidFill>
                                  <a:srgbClr val="000000"/>
                                </a:solidFill>
                                <a:latin typeface="Cambria Math"/>
                              </a:rPr>
                            </m:ctrlPr>
                          </m:sSubPr>
                          <m:e>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𝑥</m:t>
                            </m:r>
                          </m:e>
                          <m:sub>
                            <m:r>
                              <a:rPr lang="en-US" altLang="zh-CN" sz="1800">
                                <a:solidFill>
                                  <a:srgbClr val="000000"/>
                                </a:solidFill>
                                <a:latin typeface="Cambria Math" panose="02040503050406030204" pitchFamily="18" charset="0"/>
                              </a:rPr>
                              <m:t>𝑖</m:t>
                            </m:r>
                          </m:sub>
                        </m:sSub>
                        <m:r>
                          <a:rPr lang="en-US" altLang="zh-CN" sz="1800">
                            <a:solidFill>
                              <a:srgbClr val="000000"/>
                            </a:solidFill>
                            <a:latin typeface="Cambria Math" panose="02040503050406030204" pitchFamily="18" charset="0"/>
                          </a:rPr>
                          <m:t>,</m:t>
                        </m:r>
                        <m:sSub>
                          <m:sSubPr>
                            <m:ctrlPr>
                              <a:rPr lang="zh-CN" altLang="zh-CN" sz="1800" i="1">
                                <a:solidFill>
                                  <a:srgbClr val="000000"/>
                                </a:solidFill>
                                <a:latin typeface="Cambria Math"/>
                              </a:rPr>
                            </m:ctrlPr>
                          </m:sSubPr>
                          <m:e>
                            <m:r>
                              <a:rPr lang="en-US" altLang="zh-CN" sz="1800">
                                <a:solidFill>
                                  <a:srgbClr val="000000"/>
                                </a:solidFill>
                                <a:latin typeface="Cambria Math" panose="02040503050406030204" pitchFamily="18" charset="0"/>
                              </a:rPr>
                              <m:t>𝑥</m:t>
                            </m:r>
                          </m:e>
                          <m:sub>
                            <m:r>
                              <a:rPr lang="en-US" altLang="zh-CN" sz="1800">
                                <a:solidFill>
                                  <a:srgbClr val="000000"/>
                                </a:solidFill>
                                <a:latin typeface="Cambria Math" panose="02040503050406030204" pitchFamily="18" charset="0"/>
                              </a:rPr>
                              <m:t>𝑗</m:t>
                            </m:r>
                          </m:sub>
                        </m:sSub>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𝜀</m:t>
                        </m:r>
                      </m:e>
                    </m:d>
                  </m:oMath>
                </a14:m>
                <a:r>
                  <a:rPr lang="zh-CN" altLang="zh-CN" sz="1800" dirty="0">
                    <a:solidFill>
                      <a:srgbClr val="000000"/>
                    </a:solidFill>
                  </a:rPr>
                  <a:t>。</a:t>
                </a:r>
              </a:p>
              <a:p>
                <a:pPr marL="342900" lvl="1" indent="-342900">
                  <a:buFont typeface="Arial" panose="020B0604020202020204" pitchFamily="34" charset="0"/>
                  <a:buChar char="•"/>
                </a:pPr>
                <a:r>
                  <a:rPr lang="zh-CN" altLang="zh-CN" sz="1800" dirty="0">
                    <a:solidFill>
                      <a:srgbClr val="000000"/>
                    </a:solidFill>
                  </a:rPr>
                  <a:t>核心对象（</a:t>
                </a:r>
                <a:r>
                  <a:rPr lang="en-US" altLang="zh-CN" sz="1800" dirty="0">
                    <a:solidFill>
                      <a:srgbClr val="000000"/>
                    </a:solidFill>
                  </a:rPr>
                  <a:t>core object</a:t>
                </a:r>
                <a:r>
                  <a:rPr lang="zh-CN" altLang="zh-CN" sz="1800" dirty="0">
                    <a:solidFill>
                      <a:srgbClr val="000000"/>
                    </a:solidFill>
                  </a:rPr>
                  <a:t>）：如果对象</a:t>
                </a:r>
                <a14:m>
                  <m:oMath xmlns:m="http://schemas.openxmlformats.org/officeDocument/2006/math">
                    <m:sSub>
                      <m:sSubPr>
                        <m:ctrlPr>
                          <a:rPr lang="zh-CN" altLang="zh-CN" sz="1800" i="1">
                            <a:solidFill>
                              <a:srgbClr val="000000"/>
                            </a:solidFill>
                            <a:latin typeface="Cambria Math"/>
                          </a:rPr>
                        </m:ctrlPr>
                      </m:sSubPr>
                      <m:e>
                        <m:r>
                          <a:rPr lang="en-US" altLang="zh-CN" sz="1800">
                            <a:solidFill>
                              <a:srgbClr val="000000"/>
                            </a:solidFill>
                            <a:latin typeface="Cambria Math" panose="02040503050406030204" pitchFamily="18" charset="0"/>
                          </a:rPr>
                          <m:t>𝑥</m:t>
                        </m:r>
                      </m:e>
                      <m:sub>
                        <m:r>
                          <a:rPr lang="en-US" altLang="zh-CN" sz="1800">
                            <a:solidFill>
                              <a:srgbClr val="000000"/>
                            </a:solidFill>
                            <a:latin typeface="Cambria Math" panose="02040503050406030204" pitchFamily="18" charset="0"/>
                          </a:rPr>
                          <m:t>𝑖</m:t>
                        </m:r>
                      </m:sub>
                    </m:sSub>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𝑆</m:t>
                    </m:r>
                  </m:oMath>
                </a14:m>
                <a:r>
                  <a:rPr lang="zh-CN" altLang="zh-CN" sz="1800" dirty="0">
                    <a:solidFill>
                      <a:srgbClr val="000000"/>
                    </a:solidFill>
                  </a:rPr>
                  <a:t>，其</a:t>
                </a:r>
                <a14:m>
                  <m:oMath xmlns:m="http://schemas.openxmlformats.org/officeDocument/2006/math">
                    <m:r>
                      <a:rPr lang="en-US" altLang="zh-CN" sz="1800">
                        <a:solidFill>
                          <a:srgbClr val="000000"/>
                        </a:solidFill>
                        <a:latin typeface="Cambria Math" panose="02040503050406030204" pitchFamily="18" charset="0"/>
                      </a:rPr>
                      <m:t>𝜖</m:t>
                    </m:r>
                  </m:oMath>
                </a14:m>
                <a:r>
                  <a:rPr lang="en-US" altLang="zh-CN" sz="1800" dirty="0">
                    <a:solidFill>
                      <a:srgbClr val="000000"/>
                    </a:solidFill>
                  </a:rPr>
                  <a:t>-</a:t>
                </a:r>
                <a:r>
                  <a:rPr lang="zh-CN" altLang="zh-CN" sz="1800" dirty="0">
                    <a:solidFill>
                      <a:srgbClr val="000000"/>
                    </a:solidFill>
                  </a:rPr>
                  <a:t>邻域对应的子样本集</a:t>
                </a:r>
                <a14:m>
                  <m:oMath xmlns:m="http://schemas.openxmlformats.org/officeDocument/2006/math">
                    <m:sSub>
                      <m:sSubPr>
                        <m:ctrlPr>
                          <a:rPr lang="zh-CN" altLang="zh-CN" sz="1800" i="1">
                            <a:solidFill>
                              <a:srgbClr val="000000"/>
                            </a:solidFill>
                            <a:latin typeface="Cambria Math"/>
                          </a:rPr>
                        </m:ctrlPr>
                      </m:sSubPr>
                      <m:e>
                        <m:r>
                          <a:rPr lang="en-US" altLang="zh-CN" sz="1800">
                            <a:solidFill>
                              <a:srgbClr val="000000"/>
                            </a:solidFill>
                            <a:latin typeface="Cambria Math" panose="02040503050406030204" pitchFamily="18" charset="0"/>
                          </a:rPr>
                          <m:t>𝑁</m:t>
                        </m:r>
                      </m:e>
                      <m:sub>
                        <m:r>
                          <a:rPr lang="en-US" altLang="zh-CN" sz="1800">
                            <a:solidFill>
                              <a:srgbClr val="000000"/>
                            </a:solidFill>
                            <a:latin typeface="Cambria Math" panose="02040503050406030204" pitchFamily="18" charset="0"/>
                          </a:rPr>
                          <m:t>𝜖</m:t>
                        </m:r>
                      </m:sub>
                    </m:sSub>
                    <m:d>
                      <m:dPr>
                        <m:ctrlPr>
                          <a:rPr lang="zh-CN" altLang="zh-CN" sz="1800" i="1">
                            <a:solidFill>
                              <a:srgbClr val="000000"/>
                            </a:solidFill>
                            <a:latin typeface="Cambria Math"/>
                          </a:rPr>
                        </m:ctrlPr>
                      </m:dPr>
                      <m:e>
                        <m:sSub>
                          <m:sSubPr>
                            <m:ctrlPr>
                              <a:rPr lang="zh-CN" altLang="zh-CN" sz="1800" i="1">
                                <a:solidFill>
                                  <a:srgbClr val="000000"/>
                                </a:solidFill>
                                <a:latin typeface="Cambria Math"/>
                              </a:rPr>
                            </m:ctrlPr>
                          </m:sSubPr>
                          <m:e>
                            <m:r>
                              <a:rPr lang="en-US" altLang="zh-CN" sz="1800">
                                <a:solidFill>
                                  <a:srgbClr val="000000"/>
                                </a:solidFill>
                                <a:latin typeface="Cambria Math" panose="02040503050406030204" pitchFamily="18" charset="0"/>
                              </a:rPr>
                              <m:t>𝑥</m:t>
                            </m:r>
                          </m:e>
                          <m:sub>
                            <m:r>
                              <a:rPr lang="en-US" altLang="zh-CN" sz="1800">
                                <a:solidFill>
                                  <a:srgbClr val="000000"/>
                                </a:solidFill>
                                <a:latin typeface="Cambria Math" panose="02040503050406030204" pitchFamily="18" charset="0"/>
                              </a:rPr>
                              <m:t>𝑖</m:t>
                            </m:r>
                          </m:sub>
                        </m:sSub>
                      </m:e>
                    </m:d>
                  </m:oMath>
                </a14:m>
                <a:r>
                  <a:rPr lang="zh-CN" altLang="zh-CN" sz="1800" dirty="0">
                    <a:solidFill>
                      <a:srgbClr val="000000"/>
                    </a:solidFill>
                  </a:rPr>
                  <a:t>至少包含</a:t>
                </a:r>
                <a14:m>
                  <m:oMath xmlns:m="http://schemas.openxmlformats.org/officeDocument/2006/math">
                    <m:r>
                      <a:rPr lang="en-US" altLang="zh-CN" sz="1800">
                        <a:solidFill>
                          <a:srgbClr val="000000"/>
                        </a:solidFill>
                        <a:latin typeface="Cambria Math" panose="02040503050406030204" pitchFamily="18" charset="0"/>
                      </a:rPr>
                      <m:t>𝑀𝑖𝑛𝑃𝑡𝑠</m:t>
                    </m:r>
                  </m:oMath>
                </a14:m>
                <a:r>
                  <a:rPr lang="zh-CN" altLang="zh-CN" sz="1800" dirty="0">
                    <a:solidFill>
                      <a:srgbClr val="000000"/>
                    </a:solidFill>
                  </a:rPr>
                  <a:t>个样本，</a:t>
                </a:r>
                <a14:m>
                  <m:oMath xmlns:m="http://schemas.openxmlformats.org/officeDocument/2006/math">
                    <m:d>
                      <m:dPr>
                        <m:begChr m:val="|"/>
                        <m:endChr m:val="|"/>
                        <m:ctrlPr>
                          <a:rPr lang="zh-CN" altLang="zh-CN" sz="1800" i="1">
                            <a:solidFill>
                              <a:srgbClr val="000000"/>
                            </a:solidFill>
                            <a:latin typeface="Cambria Math"/>
                          </a:rPr>
                        </m:ctrlPr>
                      </m:dPr>
                      <m:e>
                        <m:sSub>
                          <m:sSubPr>
                            <m:ctrlPr>
                              <a:rPr lang="zh-CN" altLang="zh-CN" sz="1800" i="1">
                                <a:solidFill>
                                  <a:srgbClr val="000000"/>
                                </a:solidFill>
                                <a:latin typeface="Cambria Math"/>
                              </a:rPr>
                            </m:ctrlPr>
                          </m:sSubPr>
                          <m:e>
                            <m:r>
                              <a:rPr lang="en-US" altLang="zh-CN" sz="1800">
                                <a:solidFill>
                                  <a:srgbClr val="000000"/>
                                </a:solidFill>
                                <a:latin typeface="Cambria Math" panose="02040503050406030204" pitchFamily="18" charset="0"/>
                              </a:rPr>
                              <m:t>𝑁</m:t>
                            </m:r>
                          </m:e>
                          <m:sub>
                            <m:r>
                              <a:rPr lang="en-US" altLang="zh-CN" sz="1800">
                                <a:solidFill>
                                  <a:srgbClr val="000000"/>
                                </a:solidFill>
                                <a:latin typeface="Cambria Math" panose="02040503050406030204" pitchFamily="18" charset="0"/>
                              </a:rPr>
                              <m:t>𝜖</m:t>
                            </m:r>
                          </m:sub>
                        </m:sSub>
                        <m:d>
                          <m:dPr>
                            <m:ctrlPr>
                              <a:rPr lang="zh-CN" altLang="zh-CN" sz="1800" i="1">
                                <a:solidFill>
                                  <a:srgbClr val="000000"/>
                                </a:solidFill>
                                <a:latin typeface="Cambria Math"/>
                              </a:rPr>
                            </m:ctrlPr>
                          </m:dPr>
                          <m:e>
                            <m:sSub>
                              <m:sSubPr>
                                <m:ctrlPr>
                                  <a:rPr lang="zh-CN" altLang="zh-CN" sz="1800" i="1">
                                    <a:solidFill>
                                      <a:srgbClr val="000000"/>
                                    </a:solidFill>
                                    <a:latin typeface="Cambria Math"/>
                                  </a:rPr>
                                </m:ctrlPr>
                              </m:sSubPr>
                              <m:e>
                                <m:r>
                                  <a:rPr lang="en-US" altLang="zh-CN" sz="1800">
                                    <a:solidFill>
                                      <a:srgbClr val="000000"/>
                                    </a:solidFill>
                                    <a:latin typeface="Cambria Math" panose="02040503050406030204" pitchFamily="18" charset="0"/>
                                  </a:rPr>
                                  <m:t>𝑥</m:t>
                                </m:r>
                              </m:e>
                              <m:sub>
                                <m:r>
                                  <a:rPr lang="en-US" altLang="zh-CN" sz="1800">
                                    <a:solidFill>
                                      <a:srgbClr val="000000"/>
                                    </a:solidFill>
                                    <a:latin typeface="Cambria Math" panose="02040503050406030204" pitchFamily="18" charset="0"/>
                                  </a:rPr>
                                  <m:t>𝑖</m:t>
                                </m:r>
                              </m:sub>
                            </m:sSub>
                          </m:e>
                        </m:d>
                      </m:e>
                    </m:d>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𝑀𝑖𝑛𝑃𝑡𝑠</m:t>
                    </m:r>
                  </m:oMath>
                </a14:m>
                <a:r>
                  <a:rPr lang="en-US" altLang="zh-CN" sz="1800" dirty="0">
                    <a:solidFill>
                      <a:srgbClr val="000000"/>
                    </a:solidFill>
                  </a:rPr>
                  <a:t>,</a:t>
                </a:r>
                <a:r>
                  <a:rPr lang="zh-CN" altLang="zh-CN" sz="1800" dirty="0">
                    <a:solidFill>
                      <a:srgbClr val="000000"/>
                    </a:solidFill>
                  </a:rPr>
                  <a:t>那么</a:t>
                </a:r>
                <a14:m>
                  <m:oMath xmlns:m="http://schemas.openxmlformats.org/officeDocument/2006/math">
                    <m:sSub>
                      <m:sSubPr>
                        <m:ctrlPr>
                          <a:rPr lang="zh-CN" altLang="zh-CN" sz="1800" i="1">
                            <a:solidFill>
                              <a:srgbClr val="000000"/>
                            </a:solidFill>
                            <a:latin typeface="Cambria Math"/>
                          </a:rPr>
                        </m:ctrlPr>
                      </m:sSubPr>
                      <m:e>
                        <m:r>
                          <a:rPr lang="en-US" altLang="zh-CN" sz="1800">
                            <a:solidFill>
                              <a:srgbClr val="000000"/>
                            </a:solidFill>
                            <a:latin typeface="Cambria Math" panose="02040503050406030204" pitchFamily="18" charset="0"/>
                          </a:rPr>
                          <m:t>𝑥</m:t>
                        </m:r>
                      </m:e>
                      <m:sub>
                        <m:r>
                          <a:rPr lang="en-US" altLang="zh-CN" sz="1800">
                            <a:solidFill>
                              <a:srgbClr val="000000"/>
                            </a:solidFill>
                            <a:latin typeface="Cambria Math" panose="02040503050406030204" pitchFamily="18" charset="0"/>
                          </a:rPr>
                          <m:t>𝑖</m:t>
                        </m:r>
                      </m:sub>
                    </m:sSub>
                  </m:oMath>
                </a14:m>
                <a:r>
                  <a:rPr lang="zh-CN" altLang="zh-CN" sz="1800" dirty="0">
                    <a:solidFill>
                      <a:srgbClr val="000000"/>
                    </a:solidFill>
                  </a:rPr>
                  <a:t>为核心对象</a:t>
                </a:r>
                <a:r>
                  <a:rPr lang="zh-CN" altLang="zh-CN" sz="1800" dirty="0" smtClean="0">
                    <a:solidFill>
                      <a:srgbClr val="000000"/>
                    </a:solidFill>
                  </a:rPr>
                  <a:t>。</a:t>
                </a:r>
                <a:endParaRPr lang="zh-CN" altLang="zh-CN" sz="1800" dirty="0">
                  <a:solidFill>
                    <a:srgbClr val="000000"/>
                  </a:solidFill>
                </a:endParaRPr>
              </a:p>
            </p:txBody>
          </p:sp>
        </mc:Choice>
        <mc:Fallback xmlns="">
          <p:sp>
            <p:nvSpPr>
              <p:cNvPr id="12" name="矩形 3"/>
              <p:cNvSpPr>
                <a:spLocks noRot="1" noChangeAspect="1" noMove="1" noResize="1" noEditPoints="1" noAdjustHandles="1" noChangeArrowheads="1" noChangeShapeType="1" noTextEdit="1"/>
              </p:cNvSpPr>
              <p:nvPr/>
            </p:nvSpPr>
            <p:spPr bwMode="auto">
              <a:xfrm>
                <a:off x="596900" y="1000471"/>
                <a:ext cx="8045450" cy="2741456"/>
              </a:xfrm>
              <a:prstGeom prst="rect">
                <a:avLst/>
              </a:prstGeom>
              <a:blipFill rotWithShape="1">
                <a:blip r:embed="rId2"/>
                <a:stretch>
                  <a:fillRect l="-530" t="-1778" r="-606" b="-2667"/>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endParaRPr lang="zh-CN" altLang="en-US">
                  <a:noFill/>
                </a:endParaRPr>
              </a:p>
            </p:txBody>
          </p:sp>
        </mc:Fallback>
      </mc:AlternateContent>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899" y="430213"/>
            <a:ext cx="2523987"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en-US" altLang="zh-CN" dirty="0"/>
              <a:t>DBSCAN </a:t>
            </a:r>
            <a:r>
              <a:rPr kumimoji="0" lang="zh-CN" altLang="en-US" dirty="0"/>
              <a:t>算法</a:t>
            </a:r>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mc:AlternateContent xmlns:mc="http://schemas.openxmlformats.org/markup-compatibility/2006">
        <mc:Choice xmlns:a14="http://schemas.microsoft.com/office/drawing/2010/main" Requires="a14">
          <p:sp>
            <p:nvSpPr>
              <p:cNvPr id="12" name="矩形 3"/>
              <p:cNvSpPr>
                <a:spLocks noChangeArrowheads="1"/>
              </p:cNvSpPr>
              <p:nvPr/>
            </p:nvSpPr>
            <p:spPr bwMode="auto">
              <a:xfrm>
                <a:off x="596900" y="1000471"/>
                <a:ext cx="8045450" cy="2336217"/>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marL="342900" lvl="1" indent="-342900">
                  <a:buFont typeface="Arial" panose="020B0604020202020204" pitchFamily="34" charset="0"/>
                  <a:buChar char="•"/>
                </a:pPr>
                <a:r>
                  <a:rPr lang="zh-CN" altLang="zh-CN" sz="1800" dirty="0" smtClean="0">
                    <a:solidFill>
                      <a:srgbClr val="000000"/>
                    </a:solidFill>
                  </a:rPr>
                  <a:t>直接</a:t>
                </a:r>
                <a:r>
                  <a:rPr lang="zh-CN" altLang="zh-CN" sz="1800" dirty="0">
                    <a:solidFill>
                      <a:srgbClr val="000000"/>
                    </a:solidFill>
                  </a:rPr>
                  <a:t>密度可达（</a:t>
                </a:r>
                <a:r>
                  <a:rPr lang="en-US" altLang="zh-CN" sz="1800" dirty="0">
                    <a:solidFill>
                      <a:srgbClr val="000000"/>
                    </a:solidFill>
                  </a:rPr>
                  <a:t>directly density-reachable</a:t>
                </a:r>
                <a:r>
                  <a:rPr lang="zh-CN" altLang="zh-CN" sz="1800" dirty="0">
                    <a:solidFill>
                      <a:srgbClr val="000000"/>
                    </a:solidFill>
                  </a:rPr>
                  <a:t>）：对于对象</a:t>
                </a:r>
                <a14:m>
                  <m:oMath xmlns:m="http://schemas.openxmlformats.org/officeDocument/2006/math">
                    <m:sSub>
                      <m:sSubPr>
                        <m:ctrlPr>
                          <a:rPr lang="zh-CN" altLang="zh-CN" sz="1800" i="1">
                            <a:solidFill>
                              <a:srgbClr val="000000"/>
                            </a:solidFill>
                            <a:latin typeface="Cambria Math"/>
                          </a:rPr>
                        </m:ctrlPr>
                      </m:sSubPr>
                      <m:e>
                        <m:r>
                          <a:rPr lang="en-US" altLang="zh-CN" sz="1800">
                            <a:solidFill>
                              <a:srgbClr val="000000"/>
                            </a:solidFill>
                            <a:latin typeface="Cambria Math" panose="02040503050406030204" pitchFamily="18" charset="0"/>
                          </a:rPr>
                          <m:t>𝑥</m:t>
                        </m:r>
                      </m:e>
                      <m:sub>
                        <m:r>
                          <a:rPr lang="en-US" altLang="zh-CN" sz="1800">
                            <a:solidFill>
                              <a:srgbClr val="000000"/>
                            </a:solidFill>
                            <a:latin typeface="Cambria Math" panose="02040503050406030204" pitchFamily="18" charset="0"/>
                          </a:rPr>
                          <m:t>𝑖</m:t>
                        </m:r>
                      </m:sub>
                    </m:sSub>
                  </m:oMath>
                </a14:m>
                <a:r>
                  <a:rPr lang="zh-CN" altLang="zh-CN" sz="1800" dirty="0">
                    <a:solidFill>
                      <a:srgbClr val="000000"/>
                    </a:solidFill>
                  </a:rPr>
                  <a:t>和</a:t>
                </a:r>
                <a14:m>
                  <m:oMath xmlns:m="http://schemas.openxmlformats.org/officeDocument/2006/math">
                    <m:sSub>
                      <m:sSubPr>
                        <m:ctrlPr>
                          <a:rPr lang="zh-CN" altLang="zh-CN" sz="1800" i="1">
                            <a:solidFill>
                              <a:srgbClr val="000000"/>
                            </a:solidFill>
                            <a:latin typeface="Cambria Math"/>
                          </a:rPr>
                        </m:ctrlPr>
                      </m:sSubPr>
                      <m:e>
                        <m:r>
                          <a:rPr lang="en-US" altLang="zh-CN" sz="1800">
                            <a:solidFill>
                              <a:srgbClr val="000000"/>
                            </a:solidFill>
                            <a:latin typeface="Cambria Math" panose="02040503050406030204" pitchFamily="18" charset="0"/>
                          </a:rPr>
                          <m:t>𝑥</m:t>
                        </m:r>
                      </m:e>
                      <m:sub>
                        <m:r>
                          <a:rPr lang="en-US" altLang="zh-CN" sz="1800">
                            <a:solidFill>
                              <a:srgbClr val="000000"/>
                            </a:solidFill>
                            <a:latin typeface="Cambria Math" panose="02040503050406030204" pitchFamily="18" charset="0"/>
                          </a:rPr>
                          <m:t>𝑗</m:t>
                        </m:r>
                      </m:sub>
                    </m:sSub>
                  </m:oMath>
                </a14:m>
                <a:r>
                  <a:rPr lang="zh-CN" altLang="zh-CN" sz="1800" dirty="0">
                    <a:solidFill>
                      <a:srgbClr val="000000"/>
                    </a:solidFill>
                  </a:rPr>
                  <a:t>，如果</a:t>
                </a:r>
                <a14:m>
                  <m:oMath xmlns:m="http://schemas.openxmlformats.org/officeDocument/2006/math">
                    <m:sSub>
                      <m:sSubPr>
                        <m:ctrlPr>
                          <a:rPr lang="zh-CN" altLang="zh-CN" sz="1800" i="1">
                            <a:solidFill>
                              <a:srgbClr val="000000"/>
                            </a:solidFill>
                            <a:latin typeface="Cambria Math"/>
                          </a:rPr>
                        </m:ctrlPr>
                      </m:sSubPr>
                      <m:e>
                        <m:r>
                          <a:rPr lang="en-US" altLang="zh-CN" sz="1800">
                            <a:solidFill>
                              <a:srgbClr val="000000"/>
                            </a:solidFill>
                            <a:latin typeface="Cambria Math" panose="02040503050406030204" pitchFamily="18" charset="0"/>
                          </a:rPr>
                          <m:t>𝑥</m:t>
                        </m:r>
                      </m:e>
                      <m:sub>
                        <m:r>
                          <a:rPr lang="en-US" altLang="zh-CN" sz="1800">
                            <a:solidFill>
                              <a:srgbClr val="000000"/>
                            </a:solidFill>
                            <a:latin typeface="Cambria Math" panose="02040503050406030204" pitchFamily="18" charset="0"/>
                          </a:rPr>
                          <m:t>𝑖</m:t>
                        </m:r>
                      </m:sub>
                    </m:sSub>
                  </m:oMath>
                </a14:m>
                <a:r>
                  <a:rPr lang="zh-CN" altLang="zh-CN" sz="1800" dirty="0">
                    <a:solidFill>
                      <a:srgbClr val="000000"/>
                    </a:solidFill>
                  </a:rPr>
                  <a:t>是一个核心对象，且</a:t>
                </a:r>
                <a14:m>
                  <m:oMath xmlns:m="http://schemas.openxmlformats.org/officeDocument/2006/math">
                    <m:sSub>
                      <m:sSubPr>
                        <m:ctrlPr>
                          <a:rPr lang="zh-CN" altLang="zh-CN" sz="1800" i="1">
                            <a:solidFill>
                              <a:srgbClr val="000000"/>
                            </a:solidFill>
                            <a:latin typeface="Cambria Math"/>
                          </a:rPr>
                        </m:ctrlPr>
                      </m:sSubPr>
                      <m:e>
                        <m:r>
                          <a:rPr lang="en-US" altLang="zh-CN" sz="1800">
                            <a:solidFill>
                              <a:srgbClr val="000000"/>
                            </a:solidFill>
                            <a:latin typeface="Cambria Math" panose="02040503050406030204" pitchFamily="18" charset="0"/>
                          </a:rPr>
                          <m:t>𝑥</m:t>
                        </m:r>
                      </m:e>
                      <m:sub>
                        <m:r>
                          <a:rPr lang="en-US" altLang="zh-CN" sz="1800">
                            <a:solidFill>
                              <a:srgbClr val="000000"/>
                            </a:solidFill>
                            <a:latin typeface="Cambria Math" panose="02040503050406030204" pitchFamily="18" charset="0"/>
                          </a:rPr>
                          <m:t>𝑗</m:t>
                        </m:r>
                      </m:sub>
                    </m:sSub>
                  </m:oMath>
                </a14:m>
                <a:r>
                  <a:rPr lang="zh-CN" altLang="zh-CN" sz="1800" dirty="0">
                    <a:solidFill>
                      <a:srgbClr val="000000"/>
                    </a:solidFill>
                  </a:rPr>
                  <a:t>在</a:t>
                </a:r>
                <a14:m>
                  <m:oMath xmlns:m="http://schemas.openxmlformats.org/officeDocument/2006/math">
                    <m:sSub>
                      <m:sSubPr>
                        <m:ctrlPr>
                          <a:rPr lang="zh-CN" altLang="zh-CN" sz="1800" i="1">
                            <a:solidFill>
                              <a:srgbClr val="000000"/>
                            </a:solidFill>
                            <a:latin typeface="Cambria Math"/>
                          </a:rPr>
                        </m:ctrlPr>
                      </m:sSubPr>
                      <m:e>
                        <m:r>
                          <a:rPr lang="en-US" altLang="zh-CN" sz="1800">
                            <a:solidFill>
                              <a:srgbClr val="000000"/>
                            </a:solidFill>
                            <a:latin typeface="Cambria Math" panose="02040503050406030204" pitchFamily="18" charset="0"/>
                          </a:rPr>
                          <m:t>𝑥</m:t>
                        </m:r>
                      </m:e>
                      <m:sub>
                        <m:r>
                          <a:rPr lang="en-US" altLang="zh-CN" sz="1800">
                            <a:solidFill>
                              <a:srgbClr val="000000"/>
                            </a:solidFill>
                            <a:latin typeface="Cambria Math" panose="02040503050406030204" pitchFamily="18" charset="0"/>
                          </a:rPr>
                          <m:t>𝑖</m:t>
                        </m:r>
                      </m:sub>
                    </m:sSub>
                  </m:oMath>
                </a14:m>
                <a:r>
                  <a:rPr lang="zh-CN" altLang="zh-CN" sz="1800" dirty="0">
                    <a:solidFill>
                      <a:srgbClr val="000000"/>
                    </a:solidFill>
                  </a:rPr>
                  <a:t>的</a:t>
                </a:r>
                <a14:m>
                  <m:oMath xmlns:m="http://schemas.openxmlformats.org/officeDocument/2006/math">
                    <m:r>
                      <a:rPr lang="en-US" altLang="zh-CN" sz="1800">
                        <a:solidFill>
                          <a:srgbClr val="000000"/>
                        </a:solidFill>
                        <a:latin typeface="Cambria Math" panose="02040503050406030204" pitchFamily="18" charset="0"/>
                      </a:rPr>
                      <m:t>𝜀</m:t>
                    </m:r>
                  </m:oMath>
                </a14:m>
                <a:r>
                  <a:rPr lang="en-US" altLang="zh-CN" sz="1800" dirty="0">
                    <a:solidFill>
                      <a:srgbClr val="000000"/>
                    </a:solidFill>
                  </a:rPr>
                  <a:t>-</a:t>
                </a:r>
                <a:r>
                  <a:rPr lang="zh-CN" altLang="zh-CN" sz="1800" dirty="0">
                    <a:solidFill>
                      <a:srgbClr val="000000"/>
                    </a:solidFill>
                  </a:rPr>
                  <a:t>邻域内，那么对象</a:t>
                </a:r>
                <a14:m>
                  <m:oMath xmlns:m="http://schemas.openxmlformats.org/officeDocument/2006/math">
                    <m:sSub>
                      <m:sSubPr>
                        <m:ctrlPr>
                          <a:rPr lang="zh-CN" altLang="zh-CN" sz="1800" i="1">
                            <a:solidFill>
                              <a:srgbClr val="000000"/>
                            </a:solidFill>
                            <a:latin typeface="Cambria Math"/>
                          </a:rPr>
                        </m:ctrlPr>
                      </m:sSubPr>
                      <m:e>
                        <m:r>
                          <a:rPr lang="en-US" altLang="zh-CN" sz="1800">
                            <a:solidFill>
                              <a:srgbClr val="000000"/>
                            </a:solidFill>
                            <a:latin typeface="Cambria Math" panose="02040503050406030204" pitchFamily="18" charset="0"/>
                          </a:rPr>
                          <m:t>𝑥</m:t>
                        </m:r>
                      </m:e>
                      <m:sub>
                        <m:r>
                          <a:rPr lang="en-US" altLang="zh-CN" sz="1800">
                            <a:solidFill>
                              <a:srgbClr val="000000"/>
                            </a:solidFill>
                            <a:latin typeface="Cambria Math" panose="02040503050406030204" pitchFamily="18" charset="0"/>
                          </a:rPr>
                          <m:t>𝑗</m:t>
                        </m:r>
                      </m:sub>
                    </m:sSub>
                  </m:oMath>
                </a14:m>
                <a:r>
                  <a:rPr lang="zh-CN" altLang="zh-CN" sz="1800" dirty="0">
                    <a:solidFill>
                      <a:srgbClr val="000000"/>
                    </a:solidFill>
                  </a:rPr>
                  <a:t>是从</a:t>
                </a:r>
                <a14:m>
                  <m:oMath xmlns:m="http://schemas.openxmlformats.org/officeDocument/2006/math">
                    <m:sSub>
                      <m:sSubPr>
                        <m:ctrlPr>
                          <a:rPr lang="zh-CN" altLang="zh-CN" sz="1800" i="1">
                            <a:solidFill>
                              <a:srgbClr val="000000"/>
                            </a:solidFill>
                            <a:latin typeface="Cambria Math"/>
                          </a:rPr>
                        </m:ctrlPr>
                      </m:sSubPr>
                      <m:e>
                        <m:r>
                          <a:rPr lang="en-US" altLang="zh-CN" sz="1800">
                            <a:solidFill>
                              <a:srgbClr val="000000"/>
                            </a:solidFill>
                            <a:latin typeface="Cambria Math" panose="02040503050406030204" pitchFamily="18" charset="0"/>
                          </a:rPr>
                          <m:t>𝑥</m:t>
                        </m:r>
                      </m:e>
                      <m:sub>
                        <m:r>
                          <a:rPr lang="en-US" altLang="zh-CN" sz="1800">
                            <a:solidFill>
                              <a:srgbClr val="000000"/>
                            </a:solidFill>
                            <a:latin typeface="Cambria Math" panose="02040503050406030204" pitchFamily="18" charset="0"/>
                          </a:rPr>
                          <m:t>𝑖</m:t>
                        </m:r>
                      </m:sub>
                    </m:sSub>
                  </m:oMath>
                </a14:m>
                <a:r>
                  <a:rPr lang="zh-CN" altLang="zh-CN" sz="1800" dirty="0">
                    <a:solidFill>
                      <a:srgbClr val="000000"/>
                    </a:solidFill>
                  </a:rPr>
                  <a:t>直接密度可达的。</a:t>
                </a:r>
              </a:p>
              <a:p>
                <a:pPr marL="342900" lvl="1" indent="-342900">
                  <a:buFont typeface="Arial" panose="020B0604020202020204" pitchFamily="34" charset="0"/>
                  <a:buChar char="•"/>
                </a:pPr>
                <a:r>
                  <a:rPr lang="zh-CN" altLang="zh-CN" sz="1800" dirty="0">
                    <a:solidFill>
                      <a:srgbClr val="000000"/>
                    </a:solidFill>
                  </a:rPr>
                  <a:t>密度可达（</a:t>
                </a:r>
                <a:r>
                  <a:rPr lang="en-US" altLang="zh-CN" sz="1800" dirty="0">
                    <a:solidFill>
                      <a:srgbClr val="000000"/>
                    </a:solidFill>
                  </a:rPr>
                  <a:t>density-reachable</a:t>
                </a:r>
                <a:r>
                  <a:rPr lang="zh-CN" altLang="zh-CN" sz="1800" dirty="0">
                    <a:solidFill>
                      <a:srgbClr val="000000"/>
                    </a:solidFill>
                  </a:rPr>
                  <a:t>）：对于对象</a:t>
                </a:r>
                <a14:m>
                  <m:oMath xmlns:m="http://schemas.openxmlformats.org/officeDocument/2006/math">
                    <m:sSub>
                      <m:sSubPr>
                        <m:ctrlPr>
                          <a:rPr lang="zh-CN" altLang="zh-CN" sz="1800" i="1">
                            <a:solidFill>
                              <a:srgbClr val="000000"/>
                            </a:solidFill>
                            <a:latin typeface="Cambria Math"/>
                          </a:rPr>
                        </m:ctrlPr>
                      </m:sSubPr>
                      <m:e>
                        <m:r>
                          <a:rPr lang="en-US" altLang="zh-CN" sz="1800">
                            <a:solidFill>
                              <a:srgbClr val="000000"/>
                            </a:solidFill>
                            <a:latin typeface="Cambria Math" panose="02040503050406030204" pitchFamily="18" charset="0"/>
                          </a:rPr>
                          <m:t>𝑥</m:t>
                        </m:r>
                      </m:e>
                      <m:sub>
                        <m:r>
                          <a:rPr lang="en-US" altLang="zh-CN" sz="1800">
                            <a:solidFill>
                              <a:srgbClr val="000000"/>
                            </a:solidFill>
                            <a:latin typeface="Cambria Math" panose="02040503050406030204" pitchFamily="18" charset="0"/>
                          </a:rPr>
                          <m:t>𝑖</m:t>
                        </m:r>
                      </m:sub>
                    </m:sSub>
                  </m:oMath>
                </a14:m>
                <a:r>
                  <a:rPr lang="zh-CN" altLang="zh-CN" sz="1800" dirty="0">
                    <a:solidFill>
                      <a:srgbClr val="000000"/>
                    </a:solidFill>
                  </a:rPr>
                  <a:t>和</a:t>
                </a:r>
                <a14:m>
                  <m:oMath xmlns:m="http://schemas.openxmlformats.org/officeDocument/2006/math">
                    <m:sSub>
                      <m:sSubPr>
                        <m:ctrlPr>
                          <a:rPr lang="zh-CN" altLang="zh-CN" sz="1800" i="1">
                            <a:solidFill>
                              <a:srgbClr val="000000"/>
                            </a:solidFill>
                            <a:latin typeface="Cambria Math"/>
                          </a:rPr>
                        </m:ctrlPr>
                      </m:sSubPr>
                      <m:e>
                        <m:r>
                          <a:rPr lang="en-US" altLang="zh-CN" sz="1800">
                            <a:solidFill>
                              <a:srgbClr val="000000"/>
                            </a:solidFill>
                            <a:latin typeface="Cambria Math" panose="02040503050406030204" pitchFamily="18" charset="0"/>
                          </a:rPr>
                          <m:t>𝑥</m:t>
                        </m:r>
                      </m:e>
                      <m:sub>
                        <m:r>
                          <a:rPr lang="en-US" altLang="zh-CN" sz="1800">
                            <a:solidFill>
                              <a:srgbClr val="000000"/>
                            </a:solidFill>
                            <a:latin typeface="Cambria Math" panose="02040503050406030204" pitchFamily="18" charset="0"/>
                          </a:rPr>
                          <m:t>𝑗</m:t>
                        </m:r>
                      </m:sub>
                    </m:sSub>
                  </m:oMath>
                </a14:m>
                <a:r>
                  <a:rPr lang="zh-CN" altLang="zh-CN" sz="1800" dirty="0">
                    <a:solidFill>
                      <a:srgbClr val="000000"/>
                    </a:solidFill>
                  </a:rPr>
                  <a:t>，若存在一个对象链</a:t>
                </a:r>
                <a14:m>
                  <m:oMath xmlns:m="http://schemas.openxmlformats.org/officeDocument/2006/math">
                    <m:sSub>
                      <m:sSubPr>
                        <m:ctrlPr>
                          <a:rPr lang="zh-CN" altLang="zh-CN" sz="1800" i="1">
                            <a:solidFill>
                              <a:srgbClr val="000000"/>
                            </a:solidFill>
                            <a:latin typeface="Cambria Math"/>
                          </a:rPr>
                        </m:ctrlPr>
                      </m:sSubPr>
                      <m:e>
                        <m:r>
                          <a:rPr lang="en-US" altLang="zh-CN" sz="1800">
                            <a:solidFill>
                              <a:srgbClr val="000000"/>
                            </a:solidFill>
                            <a:latin typeface="Cambria Math" panose="02040503050406030204" pitchFamily="18" charset="0"/>
                          </a:rPr>
                          <m:t>𝑝</m:t>
                        </m:r>
                      </m:e>
                      <m:sub>
                        <m:r>
                          <a:rPr lang="en-US" altLang="zh-CN" sz="1800">
                            <a:solidFill>
                              <a:srgbClr val="000000"/>
                            </a:solidFill>
                            <a:latin typeface="Cambria Math" panose="02040503050406030204" pitchFamily="18" charset="0"/>
                          </a:rPr>
                          <m:t>1</m:t>
                        </m:r>
                      </m:sub>
                    </m:sSub>
                    <m:r>
                      <a:rPr lang="en-US" altLang="zh-CN" sz="1800">
                        <a:solidFill>
                          <a:srgbClr val="000000"/>
                        </a:solidFill>
                        <a:latin typeface="Cambria Math" panose="02040503050406030204" pitchFamily="18" charset="0"/>
                      </a:rPr>
                      <m:t>,</m:t>
                    </m:r>
                    <m:sSub>
                      <m:sSubPr>
                        <m:ctrlPr>
                          <a:rPr lang="zh-CN" altLang="zh-CN" sz="1800" i="1">
                            <a:solidFill>
                              <a:srgbClr val="000000"/>
                            </a:solidFill>
                            <a:latin typeface="Cambria Math"/>
                          </a:rPr>
                        </m:ctrlPr>
                      </m:sSubPr>
                      <m:e>
                        <m:r>
                          <a:rPr lang="en-US" altLang="zh-CN" sz="1800">
                            <a:solidFill>
                              <a:srgbClr val="000000"/>
                            </a:solidFill>
                            <a:latin typeface="Cambria Math" panose="02040503050406030204" pitchFamily="18" charset="0"/>
                          </a:rPr>
                          <m:t>𝑝</m:t>
                        </m:r>
                      </m:e>
                      <m:sub>
                        <m:r>
                          <a:rPr lang="en-US" altLang="zh-CN" sz="1800">
                            <a:solidFill>
                              <a:srgbClr val="000000"/>
                            </a:solidFill>
                            <a:latin typeface="Cambria Math" panose="02040503050406030204" pitchFamily="18" charset="0"/>
                          </a:rPr>
                          <m:t>2</m:t>
                        </m:r>
                      </m:sub>
                    </m:sSub>
                    <m:r>
                      <a:rPr lang="en-US" altLang="zh-CN" sz="1800">
                        <a:solidFill>
                          <a:srgbClr val="000000"/>
                        </a:solidFill>
                        <a:latin typeface="Cambria Math" panose="02040503050406030204" pitchFamily="18" charset="0"/>
                      </a:rPr>
                      <m:t>,…,</m:t>
                    </m:r>
                    <m:sSub>
                      <m:sSubPr>
                        <m:ctrlPr>
                          <a:rPr lang="zh-CN" altLang="zh-CN" sz="1800" i="1">
                            <a:solidFill>
                              <a:srgbClr val="000000"/>
                            </a:solidFill>
                            <a:latin typeface="Cambria Math"/>
                          </a:rPr>
                        </m:ctrlPr>
                      </m:sSubPr>
                      <m:e>
                        <m:r>
                          <a:rPr lang="en-US" altLang="zh-CN" sz="1800">
                            <a:solidFill>
                              <a:srgbClr val="000000"/>
                            </a:solidFill>
                            <a:latin typeface="Cambria Math" panose="02040503050406030204" pitchFamily="18" charset="0"/>
                          </a:rPr>
                          <m:t>𝑝</m:t>
                        </m:r>
                      </m:e>
                      <m:sub>
                        <m:r>
                          <a:rPr lang="en-US" altLang="zh-CN" sz="1800">
                            <a:solidFill>
                              <a:srgbClr val="000000"/>
                            </a:solidFill>
                            <a:latin typeface="Cambria Math" panose="02040503050406030204" pitchFamily="18" charset="0"/>
                          </a:rPr>
                          <m:t>𝑛</m:t>
                        </m:r>
                      </m:sub>
                    </m:sSub>
                  </m:oMath>
                </a14:m>
                <a:r>
                  <a:rPr lang="zh-CN" altLang="zh-CN" sz="1800" dirty="0">
                    <a:solidFill>
                      <a:srgbClr val="000000"/>
                    </a:solidFill>
                  </a:rPr>
                  <a:t>，使得</a:t>
                </a:r>
                <a14:m>
                  <m:oMath xmlns:m="http://schemas.openxmlformats.org/officeDocument/2006/math">
                    <m:sSub>
                      <m:sSubPr>
                        <m:ctrlPr>
                          <a:rPr lang="zh-CN" altLang="zh-CN" sz="1800" i="1">
                            <a:solidFill>
                              <a:srgbClr val="000000"/>
                            </a:solidFill>
                            <a:latin typeface="Cambria Math"/>
                          </a:rPr>
                        </m:ctrlPr>
                      </m:sSubPr>
                      <m:e>
                        <m:r>
                          <a:rPr lang="en-US" altLang="zh-CN" sz="1800">
                            <a:solidFill>
                              <a:srgbClr val="000000"/>
                            </a:solidFill>
                            <a:latin typeface="Cambria Math" panose="02040503050406030204" pitchFamily="18" charset="0"/>
                          </a:rPr>
                          <m:t>𝑝</m:t>
                        </m:r>
                      </m:e>
                      <m:sub>
                        <m:r>
                          <a:rPr lang="en-US" altLang="zh-CN" sz="1800">
                            <a:solidFill>
                              <a:srgbClr val="000000"/>
                            </a:solidFill>
                            <a:latin typeface="Cambria Math" panose="02040503050406030204" pitchFamily="18" charset="0"/>
                          </a:rPr>
                          <m:t>1</m:t>
                        </m:r>
                      </m:sub>
                    </m:sSub>
                    <m:r>
                      <a:rPr lang="en-US" altLang="zh-CN" sz="1800">
                        <a:solidFill>
                          <a:srgbClr val="000000"/>
                        </a:solidFill>
                        <a:latin typeface="Cambria Math" panose="02040503050406030204" pitchFamily="18" charset="0"/>
                      </a:rPr>
                      <m:t>=</m:t>
                    </m:r>
                    <m:sSub>
                      <m:sSubPr>
                        <m:ctrlPr>
                          <a:rPr lang="zh-CN" altLang="zh-CN" sz="1800" i="1">
                            <a:solidFill>
                              <a:srgbClr val="000000"/>
                            </a:solidFill>
                            <a:latin typeface="Cambria Math"/>
                          </a:rPr>
                        </m:ctrlPr>
                      </m:sSubPr>
                      <m:e>
                        <m:r>
                          <a:rPr lang="en-US" altLang="zh-CN" sz="1800">
                            <a:solidFill>
                              <a:srgbClr val="000000"/>
                            </a:solidFill>
                            <a:latin typeface="Cambria Math" panose="02040503050406030204" pitchFamily="18" charset="0"/>
                          </a:rPr>
                          <m:t>𝑥</m:t>
                        </m:r>
                      </m:e>
                      <m:sub>
                        <m:r>
                          <a:rPr lang="en-US" altLang="zh-CN" sz="1800">
                            <a:solidFill>
                              <a:srgbClr val="000000"/>
                            </a:solidFill>
                            <a:latin typeface="Cambria Math" panose="02040503050406030204" pitchFamily="18" charset="0"/>
                          </a:rPr>
                          <m:t>𝑖</m:t>
                        </m:r>
                      </m:sub>
                    </m:sSub>
                    <m:r>
                      <a:rPr lang="en-US" altLang="zh-CN" sz="1800">
                        <a:solidFill>
                          <a:srgbClr val="000000"/>
                        </a:solidFill>
                        <a:latin typeface="Cambria Math" panose="02040503050406030204" pitchFamily="18" charset="0"/>
                      </a:rPr>
                      <m:t>,</m:t>
                    </m:r>
                    <m:sSub>
                      <m:sSubPr>
                        <m:ctrlPr>
                          <a:rPr lang="zh-CN" altLang="zh-CN" sz="1800" i="1">
                            <a:solidFill>
                              <a:srgbClr val="000000"/>
                            </a:solidFill>
                            <a:latin typeface="Cambria Math"/>
                          </a:rPr>
                        </m:ctrlPr>
                      </m:sSubPr>
                      <m:e>
                        <m:r>
                          <a:rPr lang="en-US" altLang="zh-CN" sz="1800">
                            <a:solidFill>
                              <a:srgbClr val="000000"/>
                            </a:solidFill>
                            <a:latin typeface="Cambria Math" panose="02040503050406030204" pitchFamily="18" charset="0"/>
                          </a:rPr>
                          <m:t>𝑝</m:t>
                        </m:r>
                      </m:e>
                      <m:sub>
                        <m:r>
                          <a:rPr lang="en-US" altLang="zh-CN" sz="1800">
                            <a:solidFill>
                              <a:srgbClr val="000000"/>
                            </a:solidFill>
                            <a:latin typeface="Cambria Math" panose="02040503050406030204" pitchFamily="18" charset="0"/>
                          </a:rPr>
                          <m:t>𝑛</m:t>
                        </m:r>
                      </m:sub>
                    </m:sSub>
                    <m:r>
                      <a:rPr lang="en-US" altLang="zh-CN" sz="1800">
                        <a:solidFill>
                          <a:srgbClr val="000000"/>
                        </a:solidFill>
                        <a:latin typeface="Cambria Math" panose="02040503050406030204" pitchFamily="18" charset="0"/>
                      </a:rPr>
                      <m:t>=</m:t>
                    </m:r>
                    <m:sSub>
                      <m:sSubPr>
                        <m:ctrlPr>
                          <a:rPr lang="zh-CN" altLang="zh-CN" sz="1800" i="1">
                            <a:solidFill>
                              <a:srgbClr val="000000"/>
                            </a:solidFill>
                            <a:latin typeface="Cambria Math"/>
                          </a:rPr>
                        </m:ctrlPr>
                      </m:sSubPr>
                      <m:e>
                        <m:r>
                          <a:rPr lang="en-US" altLang="zh-CN" sz="1800">
                            <a:solidFill>
                              <a:srgbClr val="000000"/>
                            </a:solidFill>
                            <a:latin typeface="Cambria Math" panose="02040503050406030204" pitchFamily="18" charset="0"/>
                          </a:rPr>
                          <m:t>𝑥</m:t>
                        </m:r>
                      </m:e>
                      <m:sub>
                        <m:r>
                          <a:rPr lang="en-US" altLang="zh-CN" sz="1800">
                            <a:solidFill>
                              <a:srgbClr val="000000"/>
                            </a:solidFill>
                            <a:latin typeface="Cambria Math" panose="02040503050406030204" pitchFamily="18" charset="0"/>
                          </a:rPr>
                          <m:t>𝑗</m:t>
                        </m:r>
                      </m:sub>
                    </m:sSub>
                  </m:oMath>
                </a14:m>
                <a:r>
                  <a:rPr lang="zh-CN" altLang="zh-CN" sz="1800" dirty="0">
                    <a:solidFill>
                      <a:srgbClr val="000000"/>
                    </a:solidFill>
                  </a:rPr>
                  <a:t>，并且对于</a:t>
                </a:r>
                <a14:m>
                  <m:oMath xmlns:m="http://schemas.openxmlformats.org/officeDocument/2006/math">
                    <m:sSub>
                      <m:sSubPr>
                        <m:ctrlPr>
                          <a:rPr lang="zh-CN" altLang="zh-CN" sz="1800" i="1">
                            <a:solidFill>
                              <a:srgbClr val="000000"/>
                            </a:solidFill>
                            <a:latin typeface="Cambria Math"/>
                          </a:rPr>
                        </m:ctrlPr>
                      </m:sSubPr>
                      <m:e>
                        <m:r>
                          <a:rPr lang="en-US" altLang="zh-CN" sz="1800">
                            <a:solidFill>
                              <a:srgbClr val="000000"/>
                            </a:solidFill>
                            <a:latin typeface="Cambria Math" panose="02040503050406030204" pitchFamily="18" charset="0"/>
                          </a:rPr>
                          <m:t>𝑝</m:t>
                        </m:r>
                      </m:e>
                      <m:sub>
                        <m:r>
                          <a:rPr lang="en-US" altLang="zh-CN" sz="1800">
                            <a:solidFill>
                              <a:srgbClr val="000000"/>
                            </a:solidFill>
                            <a:latin typeface="Cambria Math" panose="02040503050406030204" pitchFamily="18" charset="0"/>
                          </a:rPr>
                          <m:t>𝑖</m:t>
                        </m:r>
                      </m:sub>
                    </m:sSub>
                    <m:d>
                      <m:dPr>
                        <m:ctrlPr>
                          <a:rPr lang="zh-CN" altLang="zh-CN" sz="1800" i="1">
                            <a:solidFill>
                              <a:srgbClr val="000000"/>
                            </a:solidFill>
                            <a:latin typeface="Cambria Math"/>
                          </a:rPr>
                        </m:ctrlPr>
                      </m:dPr>
                      <m:e>
                        <m:r>
                          <a:rPr lang="en-US" altLang="zh-CN" sz="1800">
                            <a:solidFill>
                              <a:srgbClr val="000000"/>
                            </a:solidFill>
                            <a:latin typeface="Cambria Math" panose="02040503050406030204" pitchFamily="18" charset="0"/>
                          </a:rPr>
                          <m:t>1≤</m:t>
                        </m:r>
                        <m:r>
                          <a:rPr lang="en-US" altLang="zh-CN" sz="1800">
                            <a:solidFill>
                              <a:srgbClr val="000000"/>
                            </a:solidFill>
                            <a:latin typeface="Cambria Math" panose="02040503050406030204" pitchFamily="18" charset="0"/>
                          </a:rPr>
                          <m:t>𝑖</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𝑛</m:t>
                        </m:r>
                      </m:e>
                    </m:d>
                  </m:oMath>
                </a14:m>
                <a:r>
                  <a:rPr lang="en-US" altLang="zh-CN" sz="1800" dirty="0">
                    <a:solidFill>
                      <a:srgbClr val="000000"/>
                    </a:solidFill>
                  </a:rPr>
                  <a:t>,</a:t>
                </a:r>
                <a14:m>
                  <m:oMath xmlns:m="http://schemas.openxmlformats.org/officeDocument/2006/math">
                    <m:r>
                      <a:rPr lang="en-US" altLang="zh-CN" sz="1800">
                        <a:solidFill>
                          <a:srgbClr val="000000"/>
                        </a:solidFill>
                        <a:latin typeface="Cambria Math" panose="02040503050406030204" pitchFamily="18" charset="0"/>
                      </a:rPr>
                      <m:t> </m:t>
                    </m:r>
                    <m:sSub>
                      <m:sSubPr>
                        <m:ctrlPr>
                          <a:rPr lang="zh-CN" altLang="zh-CN" sz="1800" i="1">
                            <a:solidFill>
                              <a:srgbClr val="000000"/>
                            </a:solidFill>
                            <a:latin typeface="Cambria Math"/>
                          </a:rPr>
                        </m:ctrlPr>
                      </m:sSubPr>
                      <m:e>
                        <m:r>
                          <a:rPr lang="en-US" altLang="zh-CN" sz="1800">
                            <a:solidFill>
                              <a:srgbClr val="000000"/>
                            </a:solidFill>
                            <a:latin typeface="Cambria Math" panose="02040503050406030204" pitchFamily="18" charset="0"/>
                          </a:rPr>
                          <m:t>𝑝</m:t>
                        </m:r>
                      </m:e>
                      <m:sub>
                        <m:r>
                          <a:rPr lang="en-US" altLang="zh-CN" sz="1800">
                            <a:solidFill>
                              <a:srgbClr val="000000"/>
                            </a:solidFill>
                            <a:latin typeface="Cambria Math" panose="02040503050406030204" pitchFamily="18" charset="0"/>
                          </a:rPr>
                          <m:t>𝑖</m:t>
                        </m:r>
                        <m:r>
                          <a:rPr lang="en-US" altLang="zh-CN" sz="1800">
                            <a:solidFill>
                              <a:srgbClr val="000000"/>
                            </a:solidFill>
                            <a:latin typeface="Cambria Math" panose="02040503050406030204" pitchFamily="18" charset="0"/>
                          </a:rPr>
                          <m:t>+1</m:t>
                        </m:r>
                      </m:sub>
                    </m:sSub>
                  </m:oMath>
                </a14:m>
                <a:r>
                  <a:rPr lang="zh-CN" altLang="zh-CN" sz="1800" dirty="0">
                    <a:solidFill>
                      <a:srgbClr val="000000"/>
                    </a:solidFill>
                  </a:rPr>
                  <a:t>从</a:t>
                </a:r>
                <a14:m>
                  <m:oMath xmlns:m="http://schemas.openxmlformats.org/officeDocument/2006/math">
                    <m:sSub>
                      <m:sSubPr>
                        <m:ctrlPr>
                          <a:rPr lang="zh-CN" altLang="zh-CN" sz="1800" i="1">
                            <a:solidFill>
                              <a:srgbClr val="000000"/>
                            </a:solidFill>
                            <a:latin typeface="Cambria Math"/>
                          </a:rPr>
                        </m:ctrlPr>
                      </m:sSubPr>
                      <m:e>
                        <m:r>
                          <a:rPr lang="en-US" altLang="zh-CN" sz="1800">
                            <a:solidFill>
                              <a:srgbClr val="000000"/>
                            </a:solidFill>
                            <a:latin typeface="Cambria Math" panose="02040503050406030204" pitchFamily="18" charset="0"/>
                          </a:rPr>
                          <m:t>𝑝</m:t>
                        </m:r>
                      </m:e>
                      <m:sub>
                        <m:r>
                          <a:rPr lang="en-US" altLang="zh-CN" sz="1800">
                            <a:solidFill>
                              <a:srgbClr val="000000"/>
                            </a:solidFill>
                            <a:latin typeface="Cambria Math" panose="02040503050406030204" pitchFamily="18" charset="0"/>
                          </a:rPr>
                          <m:t>𝑖</m:t>
                        </m:r>
                      </m:sub>
                    </m:sSub>
                  </m:oMath>
                </a14:m>
                <a:r>
                  <a:rPr lang="zh-CN" altLang="zh-CN" sz="1800" dirty="0">
                    <a:solidFill>
                      <a:srgbClr val="000000"/>
                    </a:solidFill>
                  </a:rPr>
                  <a:t>关于</a:t>
                </a:r>
                <a14:m>
                  <m:oMath xmlns:m="http://schemas.openxmlformats.org/officeDocument/2006/math">
                    <m:d>
                      <m:dPr>
                        <m:ctrlPr>
                          <a:rPr lang="zh-CN" altLang="zh-CN" sz="1800" i="1">
                            <a:solidFill>
                              <a:srgbClr val="000000"/>
                            </a:solidFill>
                            <a:latin typeface="Cambria Math"/>
                          </a:rPr>
                        </m:ctrlPr>
                      </m:dPr>
                      <m:e>
                        <m:r>
                          <a:rPr lang="en-US" altLang="zh-CN" sz="1800">
                            <a:solidFill>
                              <a:srgbClr val="000000"/>
                            </a:solidFill>
                            <a:latin typeface="Cambria Math" panose="02040503050406030204" pitchFamily="18" charset="0"/>
                          </a:rPr>
                          <m:t>𝜀</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𝑀𝑖𝑛𝑃𝑡𝑠</m:t>
                        </m:r>
                      </m:e>
                    </m:d>
                  </m:oMath>
                </a14:m>
                <a:r>
                  <a:rPr lang="zh-CN" altLang="zh-CN" sz="1800" dirty="0">
                    <a:solidFill>
                      <a:srgbClr val="000000"/>
                    </a:solidFill>
                  </a:rPr>
                  <a:t>直接密度可达，那么</a:t>
                </a:r>
                <a14:m>
                  <m:oMath xmlns:m="http://schemas.openxmlformats.org/officeDocument/2006/math">
                    <m:sSub>
                      <m:sSubPr>
                        <m:ctrlPr>
                          <a:rPr lang="zh-CN" altLang="zh-CN" sz="1800" i="1">
                            <a:solidFill>
                              <a:srgbClr val="000000"/>
                            </a:solidFill>
                            <a:latin typeface="Cambria Math"/>
                          </a:rPr>
                        </m:ctrlPr>
                      </m:sSubPr>
                      <m:e>
                        <m:r>
                          <a:rPr lang="en-US" altLang="zh-CN" sz="1800">
                            <a:solidFill>
                              <a:srgbClr val="000000"/>
                            </a:solidFill>
                            <a:latin typeface="Cambria Math" panose="02040503050406030204" pitchFamily="18" charset="0"/>
                          </a:rPr>
                          <m:t>𝑥</m:t>
                        </m:r>
                      </m:e>
                      <m:sub>
                        <m:r>
                          <a:rPr lang="en-US" altLang="zh-CN" sz="1800">
                            <a:solidFill>
                              <a:srgbClr val="000000"/>
                            </a:solidFill>
                            <a:latin typeface="Cambria Math" panose="02040503050406030204" pitchFamily="18" charset="0"/>
                          </a:rPr>
                          <m:t>𝑗</m:t>
                        </m:r>
                      </m:sub>
                    </m:sSub>
                  </m:oMath>
                </a14:m>
                <a:r>
                  <a:rPr lang="zh-CN" altLang="zh-CN" sz="1800" dirty="0">
                    <a:solidFill>
                      <a:srgbClr val="000000"/>
                    </a:solidFill>
                  </a:rPr>
                  <a:t>是从</a:t>
                </a:r>
                <a14:m>
                  <m:oMath xmlns:m="http://schemas.openxmlformats.org/officeDocument/2006/math">
                    <m:sSub>
                      <m:sSubPr>
                        <m:ctrlPr>
                          <a:rPr lang="zh-CN" altLang="zh-CN" sz="1800" i="1">
                            <a:solidFill>
                              <a:srgbClr val="000000"/>
                            </a:solidFill>
                            <a:latin typeface="Cambria Math"/>
                          </a:rPr>
                        </m:ctrlPr>
                      </m:sSubPr>
                      <m:e>
                        <m:r>
                          <a:rPr lang="en-US" altLang="zh-CN" sz="1800">
                            <a:solidFill>
                              <a:srgbClr val="000000"/>
                            </a:solidFill>
                            <a:latin typeface="Cambria Math" panose="02040503050406030204" pitchFamily="18" charset="0"/>
                          </a:rPr>
                          <m:t>𝑥</m:t>
                        </m:r>
                      </m:e>
                      <m:sub>
                        <m:r>
                          <a:rPr lang="en-US" altLang="zh-CN" sz="1800">
                            <a:solidFill>
                              <a:srgbClr val="000000"/>
                            </a:solidFill>
                            <a:latin typeface="Cambria Math" panose="02040503050406030204" pitchFamily="18" charset="0"/>
                          </a:rPr>
                          <m:t>𝑖</m:t>
                        </m:r>
                      </m:sub>
                    </m:sSub>
                  </m:oMath>
                </a14:m>
                <a:r>
                  <a:rPr lang="zh-CN" altLang="zh-CN" sz="1800" dirty="0">
                    <a:solidFill>
                      <a:srgbClr val="000000"/>
                    </a:solidFill>
                  </a:rPr>
                  <a:t>密度可达的。</a:t>
                </a:r>
              </a:p>
              <a:p>
                <a:pPr marL="342900" lvl="1" indent="-342900">
                  <a:buFont typeface="Arial" panose="020B0604020202020204" pitchFamily="34" charset="0"/>
                  <a:buChar char="•"/>
                </a:pPr>
                <a:r>
                  <a:rPr lang="zh-CN" altLang="zh-CN" sz="1800" dirty="0">
                    <a:solidFill>
                      <a:srgbClr val="000000"/>
                    </a:solidFill>
                  </a:rPr>
                  <a:t>密度相连（</a:t>
                </a:r>
                <a:r>
                  <a:rPr lang="en-US" altLang="zh-CN" sz="1800" dirty="0">
                    <a:solidFill>
                      <a:srgbClr val="000000"/>
                    </a:solidFill>
                  </a:rPr>
                  <a:t>density-connected</a:t>
                </a:r>
                <a:r>
                  <a:rPr lang="zh-CN" altLang="zh-CN" sz="1800" dirty="0">
                    <a:solidFill>
                      <a:srgbClr val="000000"/>
                    </a:solidFill>
                  </a:rPr>
                  <a:t>）：对于对象</a:t>
                </a:r>
                <a14:m>
                  <m:oMath xmlns:m="http://schemas.openxmlformats.org/officeDocument/2006/math">
                    <m:sSub>
                      <m:sSubPr>
                        <m:ctrlPr>
                          <a:rPr lang="zh-CN" altLang="zh-CN" sz="1800" i="1">
                            <a:solidFill>
                              <a:srgbClr val="000000"/>
                            </a:solidFill>
                            <a:latin typeface="Cambria Math"/>
                          </a:rPr>
                        </m:ctrlPr>
                      </m:sSubPr>
                      <m:e>
                        <m:r>
                          <a:rPr lang="en-US" altLang="zh-CN" sz="1800">
                            <a:solidFill>
                              <a:srgbClr val="000000"/>
                            </a:solidFill>
                            <a:latin typeface="Cambria Math" panose="02040503050406030204" pitchFamily="18" charset="0"/>
                          </a:rPr>
                          <m:t>𝑥</m:t>
                        </m:r>
                      </m:e>
                      <m:sub>
                        <m:r>
                          <a:rPr lang="en-US" altLang="zh-CN" sz="1800">
                            <a:solidFill>
                              <a:srgbClr val="000000"/>
                            </a:solidFill>
                            <a:latin typeface="Cambria Math" panose="02040503050406030204" pitchFamily="18" charset="0"/>
                          </a:rPr>
                          <m:t>𝑖</m:t>
                        </m:r>
                      </m:sub>
                    </m:sSub>
                  </m:oMath>
                </a14:m>
                <a:r>
                  <a:rPr lang="zh-CN" altLang="zh-CN" sz="1800" dirty="0">
                    <a:solidFill>
                      <a:srgbClr val="000000"/>
                    </a:solidFill>
                  </a:rPr>
                  <a:t>和</a:t>
                </a:r>
                <a14:m>
                  <m:oMath xmlns:m="http://schemas.openxmlformats.org/officeDocument/2006/math">
                    <m:sSub>
                      <m:sSubPr>
                        <m:ctrlPr>
                          <a:rPr lang="zh-CN" altLang="zh-CN" sz="1800" i="1">
                            <a:solidFill>
                              <a:srgbClr val="000000"/>
                            </a:solidFill>
                            <a:latin typeface="Cambria Math"/>
                          </a:rPr>
                        </m:ctrlPr>
                      </m:sSubPr>
                      <m:e>
                        <m:r>
                          <a:rPr lang="en-US" altLang="zh-CN" sz="1800">
                            <a:solidFill>
                              <a:srgbClr val="000000"/>
                            </a:solidFill>
                            <a:latin typeface="Cambria Math" panose="02040503050406030204" pitchFamily="18" charset="0"/>
                          </a:rPr>
                          <m:t>𝑥</m:t>
                        </m:r>
                      </m:e>
                      <m:sub>
                        <m:r>
                          <a:rPr lang="en-US" altLang="zh-CN" sz="1800">
                            <a:solidFill>
                              <a:srgbClr val="000000"/>
                            </a:solidFill>
                            <a:latin typeface="Cambria Math" panose="02040503050406030204" pitchFamily="18" charset="0"/>
                          </a:rPr>
                          <m:t>𝑗</m:t>
                        </m:r>
                      </m:sub>
                    </m:sSub>
                  </m:oMath>
                </a14:m>
                <a:r>
                  <a:rPr lang="zh-CN" altLang="zh-CN" sz="1800" dirty="0">
                    <a:solidFill>
                      <a:srgbClr val="000000"/>
                    </a:solidFill>
                  </a:rPr>
                  <a:t>，若存在</a:t>
                </a:r>
                <a14:m>
                  <m:oMath xmlns:m="http://schemas.openxmlformats.org/officeDocument/2006/math">
                    <m:sSub>
                      <m:sSubPr>
                        <m:ctrlPr>
                          <a:rPr lang="zh-CN" altLang="zh-CN" sz="1800" i="1">
                            <a:solidFill>
                              <a:srgbClr val="000000"/>
                            </a:solidFill>
                            <a:latin typeface="Cambria Math"/>
                          </a:rPr>
                        </m:ctrlPr>
                      </m:sSubPr>
                      <m:e>
                        <m:r>
                          <a:rPr lang="en-US" altLang="zh-CN" sz="1800">
                            <a:solidFill>
                              <a:srgbClr val="000000"/>
                            </a:solidFill>
                            <a:latin typeface="Cambria Math" panose="02040503050406030204" pitchFamily="18" charset="0"/>
                          </a:rPr>
                          <m:t>𝑥</m:t>
                        </m:r>
                      </m:e>
                      <m:sub>
                        <m:r>
                          <a:rPr lang="en-US" altLang="zh-CN" sz="1800">
                            <a:solidFill>
                              <a:srgbClr val="000000"/>
                            </a:solidFill>
                            <a:latin typeface="Cambria Math" panose="02040503050406030204" pitchFamily="18" charset="0"/>
                          </a:rPr>
                          <m:t>𝑘</m:t>
                        </m:r>
                      </m:sub>
                    </m:sSub>
                  </m:oMath>
                </a14:m>
                <a:r>
                  <a:rPr lang="zh-CN" altLang="zh-CN" sz="1800" dirty="0">
                    <a:solidFill>
                      <a:srgbClr val="000000"/>
                    </a:solidFill>
                  </a:rPr>
                  <a:t>使得</a:t>
                </a:r>
                <a14:m>
                  <m:oMath xmlns:m="http://schemas.openxmlformats.org/officeDocument/2006/math">
                    <m:sSub>
                      <m:sSubPr>
                        <m:ctrlPr>
                          <a:rPr lang="zh-CN" altLang="zh-CN" sz="1800" i="1">
                            <a:solidFill>
                              <a:srgbClr val="000000"/>
                            </a:solidFill>
                            <a:latin typeface="Cambria Math"/>
                          </a:rPr>
                        </m:ctrlPr>
                      </m:sSubPr>
                      <m:e>
                        <m:r>
                          <a:rPr lang="en-US" altLang="zh-CN" sz="1800">
                            <a:solidFill>
                              <a:srgbClr val="000000"/>
                            </a:solidFill>
                            <a:latin typeface="Cambria Math" panose="02040503050406030204" pitchFamily="18" charset="0"/>
                          </a:rPr>
                          <m:t>𝑥</m:t>
                        </m:r>
                      </m:e>
                      <m:sub>
                        <m:r>
                          <a:rPr lang="en-US" altLang="zh-CN" sz="1800">
                            <a:solidFill>
                              <a:srgbClr val="000000"/>
                            </a:solidFill>
                            <a:latin typeface="Cambria Math" panose="02040503050406030204" pitchFamily="18" charset="0"/>
                          </a:rPr>
                          <m:t>𝑖</m:t>
                        </m:r>
                      </m:sub>
                    </m:sSub>
                  </m:oMath>
                </a14:m>
                <a:r>
                  <a:rPr lang="zh-CN" altLang="zh-CN" sz="1800" dirty="0">
                    <a:solidFill>
                      <a:srgbClr val="000000"/>
                    </a:solidFill>
                  </a:rPr>
                  <a:t>和</a:t>
                </a:r>
                <a14:m>
                  <m:oMath xmlns:m="http://schemas.openxmlformats.org/officeDocument/2006/math">
                    <m:sSub>
                      <m:sSubPr>
                        <m:ctrlPr>
                          <a:rPr lang="zh-CN" altLang="zh-CN" sz="1800" i="1">
                            <a:solidFill>
                              <a:srgbClr val="000000"/>
                            </a:solidFill>
                            <a:latin typeface="Cambria Math"/>
                          </a:rPr>
                        </m:ctrlPr>
                      </m:sSubPr>
                      <m:e>
                        <m:r>
                          <a:rPr lang="en-US" altLang="zh-CN" sz="1800">
                            <a:solidFill>
                              <a:srgbClr val="000000"/>
                            </a:solidFill>
                            <a:latin typeface="Cambria Math" panose="02040503050406030204" pitchFamily="18" charset="0"/>
                          </a:rPr>
                          <m:t>𝑥</m:t>
                        </m:r>
                      </m:e>
                      <m:sub>
                        <m:r>
                          <a:rPr lang="en-US" altLang="zh-CN" sz="1800">
                            <a:solidFill>
                              <a:srgbClr val="000000"/>
                            </a:solidFill>
                            <a:latin typeface="Cambria Math" panose="02040503050406030204" pitchFamily="18" charset="0"/>
                          </a:rPr>
                          <m:t>𝑗</m:t>
                        </m:r>
                      </m:sub>
                    </m:sSub>
                  </m:oMath>
                </a14:m>
                <a:r>
                  <a:rPr lang="zh-CN" altLang="zh-CN" sz="1800" dirty="0">
                    <a:solidFill>
                      <a:srgbClr val="000000"/>
                    </a:solidFill>
                  </a:rPr>
                  <a:t>是从</a:t>
                </a:r>
                <a14:m>
                  <m:oMath xmlns:m="http://schemas.openxmlformats.org/officeDocument/2006/math">
                    <m:sSub>
                      <m:sSubPr>
                        <m:ctrlPr>
                          <a:rPr lang="zh-CN" altLang="zh-CN" sz="1800" i="1">
                            <a:solidFill>
                              <a:srgbClr val="000000"/>
                            </a:solidFill>
                            <a:latin typeface="Cambria Math"/>
                          </a:rPr>
                        </m:ctrlPr>
                      </m:sSubPr>
                      <m:e>
                        <m:r>
                          <a:rPr lang="en-US" altLang="zh-CN" sz="1800">
                            <a:solidFill>
                              <a:srgbClr val="000000"/>
                            </a:solidFill>
                            <a:latin typeface="Cambria Math" panose="02040503050406030204" pitchFamily="18" charset="0"/>
                          </a:rPr>
                          <m:t>𝑥</m:t>
                        </m:r>
                      </m:e>
                      <m:sub>
                        <m:r>
                          <a:rPr lang="en-US" altLang="zh-CN" sz="1800">
                            <a:solidFill>
                              <a:srgbClr val="000000"/>
                            </a:solidFill>
                            <a:latin typeface="Cambria Math" panose="02040503050406030204" pitchFamily="18" charset="0"/>
                          </a:rPr>
                          <m:t>𝑘</m:t>
                        </m:r>
                      </m:sub>
                    </m:sSub>
                  </m:oMath>
                </a14:m>
                <a:r>
                  <a:rPr lang="zh-CN" altLang="zh-CN" sz="1800" dirty="0">
                    <a:solidFill>
                      <a:srgbClr val="000000"/>
                    </a:solidFill>
                  </a:rPr>
                  <a:t>关于</a:t>
                </a:r>
                <a14:m>
                  <m:oMath xmlns:m="http://schemas.openxmlformats.org/officeDocument/2006/math">
                    <m:d>
                      <m:dPr>
                        <m:ctrlPr>
                          <a:rPr lang="zh-CN" altLang="zh-CN" sz="1800" i="1">
                            <a:solidFill>
                              <a:srgbClr val="000000"/>
                            </a:solidFill>
                            <a:latin typeface="Cambria Math"/>
                          </a:rPr>
                        </m:ctrlPr>
                      </m:dPr>
                      <m:e>
                        <m:r>
                          <a:rPr lang="en-US" altLang="zh-CN" sz="1800">
                            <a:solidFill>
                              <a:srgbClr val="000000"/>
                            </a:solidFill>
                            <a:latin typeface="Cambria Math" panose="02040503050406030204" pitchFamily="18" charset="0"/>
                          </a:rPr>
                          <m:t>𝜀</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𝑀𝑖𝑛𝑃𝑡𝑠</m:t>
                        </m:r>
                      </m:e>
                    </m:d>
                  </m:oMath>
                </a14:m>
                <a:r>
                  <a:rPr lang="zh-CN" altLang="zh-CN" sz="1800" dirty="0">
                    <a:solidFill>
                      <a:srgbClr val="000000"/>
                    </a:solidFill>
                  </a:rPr>
                  <a:t>密度可达，那么</a:t>
                </a:r>
                <a14:m>
                  <m:oMath xmlns:m="http://schemas.openxmlformats.org/officeDocument/2006/math">
                    <m:sSub>
                      <m:sSubPr>
                        <m:ctrlPr>
                          <a:rPr lang="zh-CN" altLang="zh-CN" sz="1800" i="1">
                            <a:solidFill>
                              <a:srgbClr val="000000"/>
                            </a:solidFill>
                            <a:latin typeface="Cambria Math"/>
                          </a:rPr>
                        </m:ctrlPr>
                      </m:sSubPr>
                      <m:e>
                        <m:r>
                          <a:rPr lang="en-US" altLang="zh-CN" sz="1800">
                            <a:solidFill>
                              <a:srgbClr val="000000"/>
                            </a:solidFill>
                            <a:latin typeface="Cambria Math" panose="02040503050406030204" pitchFamily="18" charset="0"/>
                          </a:rPr>
                          <m:t>𝑥</m:t>
                        </m:r>
                      </m:e>
                      <m:sub>
                        <m:r>
                          <a:rPr lang="en-US" altLang="zh-CN" sz="1800">
                            <a:solidFill>
                              <a:srgbClr val="000000"/>
                            </a:solidFill>
                            <a:latin typeface="Cambria Math" panose="02040503050406030204" pitchFamily="18" charset="0"/>
                          </a:rPr>
                          <m:t>𝑖</m:t>
                        </m:r>
                      </m:sub>
                    </m:sSub>
                  </m:oMath>
                </a14:m>
                <a:r>
                  <a:rPr lang="zh-CN" altLang="zh-CN" sz="1800" dirty="0">
                    <a:solidFill>
                      <a:srgbClr val="000000"/>
                    </a:solidFill>
                  </a:rPr>
                  <a:t>和</a:t>
                </a:r>
                <a14:m>
                  <m:oMath xmlns:m="http://schemas.openxmlformats.org/officeDocument/2006/math">
                    <m:sSub>
                      <m:sSubPr>
                        <m:ctrlPr>
                          <a:rPr lang="zh-CN" altLang="zh-CN" sz="1800" i="1">
                            <a:solidFill>
                              <a:srgbClr val="000000"/>
                            </a:solidFill>
                            <a:latin typeface="Cambria Math"/>
                          </a:rPr>
                        </m:ctrlPr>
                      </m:sSubPr>
                      <m:e>
                        <m:r>
                          <a:rPr lang="en-US" altLang="zh-CN" sz="1800">
                            <a:solidFill>
                              <a:srgbClr val="000000"/>
                            </a:solidFill>
                            <a:latin typeface="Cambria Math" panose="02040503050406030204" pitchFamily="18" charset="0"/>
                          </a:rPr>
                          <m:t>𝑥</m:t>
                        </m:r>
                      </m:e>
                      <m:sub>
                        <m:r>
                          <a:rPr lang="en-US" altLang="zh-CN" sz="1800">
                            <a:solidFill>
                              <a:srgbClr val="000000"/>
                            </a:solidFill>
                            <a:latin typeface="Cambria Math" panose="02040503050406030204" pitchFamily="18" charset="0"/>
                          </a:rPr>
                          <m:t>𝑗</m:t>
                        </m:r>
                      </m:sub>
                    </m:sSub>
                  </m:oMath>
                </a14:m>
                <a:r>
                  <a:rPr lang="zh-CN" altLang="zh-CN" sz="1800" dirty="0">
                    <a:solidFill>
                      <a:srgbClr val="000000"/>
                    </a:solidFill>
                  </a:rPr>
                  <a:t>是密度相连的。</a:t>
                </a:r>
              </a:p>
            </p:txBody>
          </p:sp>
        </mc:Choice>
        <mc:Fallback>
          <p:sp>
            <p:nvSpPr>
              <p:cNvPr id="12" name="矩形 3"/>
              <p:cNvSpPr>
                <a:spLocks noRot="1" noChangeAspect="1" noMove="1" noResize="1" noEditPoints="1" noAdjustHandles="1" noChangeArrowheads="1" noChangeShapeType="1" noTextEdit="1"/>
              </p:cNvSpPr>
              <p:nvPr/>
            </p:nvSpPr>
            <p:spPr bwMode="auto">
              <a:xfrm>
                <a:off x="596900" y="1000471"/>
                <a:ext cx="8045450" cy="2336217"/>
              </a:xfrm>
              <a:prstGeom prst="rect">
                <a:avLst/>
              </a:prstGeom>
              <a:blipFill rotWithShape="1">
                <a:blip r:embed="rId2"/>
                <a:stretch>
                  <a:fillRect l="-530" t="-2089" b="-522"/>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899" y="430213"/>
            <a:ext cx="2523987"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en-US" altLang="zh-CN" dirty="0"/>
              <a:t>DBSCAN </a:t>
            </a:r>
            <a:r>
              <a:rPr kumimoji="0" lang="zh-CN" altLang="en-US" dirty="0"/>
              <a:t>算法</a:t>
            </a:r>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12" name="矩形 3"/>
              <p:cNvSpPr>
                <a:spLocks noChangeArrowheads="1"/>
              </p:cNvSpPr>
              <p:nvPr/>
            </p:nvSpPr>
            <p:spPr bwMode="auto">
              <a:xfrm>
                <a:off x="596900" y="1000471"/>
                <a:ext cx="8045450" cy="1200329"/>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marL="342900" lvl="1" indent="-342900">
                  <a:buFont typeface="Arial" panose="020B0604020202020204" pitchFamily="34" charset="0"/>
                  <a:buChar char="•"/>
                </a:pPr>
                <a:r>
                  <a:rPr lang="zh-CN" altLang="zh-CN" sz="1800" dirty="0" smtClean="0">
                    <a:solidFill>
                      <a:srgbClr val="000000"/>
                    </a:solidFill>
                  </a:rPr>
                  <a:t>在</a:t>
                </a:r>
                <a:r>
                  <a:rPr lang="zh-CN" altLang="en-US" sz="1800" dirty="0" smtClean="0">
                    <a:solidFill>
                      <a:srgbClr val="000000"/>
                    </a:solidFill>
                  </a:rPr>
                  <a:t>下图</a:t>
                </a:r>
                <a:r>
                  <a:rPr lang="zh-CN" altLang="zh-CN" sz="1800" dirty="0" smtClean="0">
                    <a:solidFill>
                      <a:srgbClr val="000000"/>
                    </a:solidFill>
                  </a:rPr>
                  <a:t>中</a:t>
                </a:r>
                <a:r>
                  <a:rPr lang="zh-CN" altLang="zh-CN" sz="1800" dirty="0">
                    <a:solidFill>
                      <a:srgbClr val="000000"/>
                    </a:solidFill>
                  </a:rPr>
                  <a:t>，若</a:t>
                </a:r>
                <a14:m>
                  <m:oMath xmlns:m="http://schemas.openxmlformats.org/officeDocument/2006/math">
                    <m:r>
                      <a:rPr lang="en-US" altLang="zh-CN" sz="1800">
                        <a:solidFill>
                          <a:srgbClr val="000000"/>
                        </a:solidFill>
                        <a:latin typeface="Cambria Math" panose="02040503050406030204" pitchFamily="18" charset="0"/>
                      </a:rPr>
                      <m:t>𝑀𝑖𝑛𝑃𝑡𝑠</m:t>
                    </m:r>
                    <m:r>
                      <a:rPr lang="en-US" altLang="zh-CN" sz="1800">
                        <a:solidFill>
                          <a:srgbClr val="000000"/>
                        </a:solidFill>
                        <a:latin typeface="Cambria Math" panose="02040503050406030204" pitchFamily="18" charset="0"/>
                      </a:rPr>
                      <m:t>=3</m:t>
                    </m:r>
                  </m:oMath>
                </a14:m>
                <a:r>
                  <a:rPr lang="zh-CN" altLang="zh-CN" sz="1800" dirty="0">
                    <a:solidFill>
                      <a:srgbClr val="000000"/>
                    </a:solidFill>
                  </a:rPr>
                  <a:t>，则</a:t>
                </a:r>
                <a14:m>
                  <m:oMath xmlns:m="http://schemas.openxmlformats.org/officeDocument/2006/math">
                    <m:r>
                      <a:rPr lang="en-US" altLang="zh-CN" sz="1800">
                        <a:solidFill>
                          <a:srgbClr val="000000"/>
                        </a:solidFill>
                        <a:latin typeface="Cambria Math" panose="02040503050406030204" pitchFamily="18" charset="0"/>
                      </a:rPr>
                      <m:t>𝑎</m:t>
                    </m:r>
                    <m:r>
                      <a:rPr lang="zh-CN"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𝑏</m:t>
                    </m:r>
                    <m:r>
                      <a:rPr lang="zh-CN"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𝑐</m:t>
                    </m:r>
                  </m:oMath>
                </a14:m>
                <a:r>
                  <a:rPr lang="zh-CN" altLang="zh-CN" sz="1800" dirty="0">
                    <a:solidFill>
                      <a:srgbClr val="000000"/>
                    </a:solidFill>
                  </a:rPr>
                  <a:t>和</a:t>
                </a:r>
                <a14:m>
                  <m:oMath xmlns:m="http://schemas.openxmlformats.org/officeDocument/2006/math">
                    <m:r>
                      <a:rPr lang="en-US" altLang="zh-CN" sz="1800">
                        <a:solidFill>
                          <a:srgbClr val="000000"/>
                        </a:solidFill>
                        <a:latin typeface="Cambria Math" panose="02040503050406030204" pitchFamily="18" charset="0"/>
                      </a:rPr>
                      <m:t>𝑥</m:t>
                    </m:r>
                    <m:r>
                      <a:rPr lang="zh-CN"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𝑦</m:t>
                    </m:r>
                    <m:r>
                      <a:rPr lang="zh-CN"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𝑧</m:t>
                    </m:r>
                  </m:oMath>
                </a14:m>
                <a:r>
                  <a:rPr lang="zh-CN" altLang="zh-CN" sz="1800" dirty="0">
                    <a:solidFill>
                      <a:srgbClr val="000000"/>
                    </a:solidFill>
                  </a:rPr>
                  <a:t>都是核心对象，因为在各自的</a:t>
                </a:r>
                <a14:m>
                  <m:oMath xmlns:m="http://schemas.openxmlformats.org/officeDocument/2006/math">
                    <m:r>
                      <m:rPr>
                        <m:sty m:val="p"/>
                      </m:rPr>
                      <a:rPr lang="en-US" altLang="zh-CN" sz="1800">
                        <a:solidFill>
                          <a:srgbClr val="000000"/>
                        </a:solidFill>
                        <a:latin typeface="Cambria Math" panose="02040503050406030204" pitchFamily="18" charset="0"/>
                      </a:rPr>
                      <m:t>ε</m:t>
                    </m:r>
                  </m:oMath>
                </a14:m>
                <a:r>
                  <a:rPr lang="en-US" altLang="zh-CN" sz="1800" dirty="0">
                    <a:solidFill>
                      <a:srgbClr val="000000"/>
                    </a:solidFill>
                  </a:rPr>
                  <a:t>-</a:t>
                </a:r>
                <a:r>
                  <a:rPr lang="zh-CN" altLang="zh-CN" sz="1800" dirty="0">
                    <a:solidFill>
                      <a:srgbClr val="000000"/>
                    </a:solidFill>
                  </a:rPr>
                  <a:t>邻域中，都至少包含</a:t>
                </a:r>
                <a:r>
                  <a:rPr lang="en-US" altLang="zh-CN" sz="1800" dirty="0">
                    <a:solidFill>
                      <a:srgbClr val="000000"/>
                    </a:solidFill>
                  </a:rPr>
                  <a:t>3</a:t>
                </a:r>
                <a:r>
                  <a:rPr lang="zh-CN" altLang="zh-CN" sz="1800" dirty="0">
                    <a:solidFill>
                      <a:srgbClr val="000000"/>
                    </a:solidFill>
                  </a:rPr>
                  <a:t>个对象。对象</a:t>
                </a:r>
                <a14:m>
                  <m:oMath xmlns:m="http://schemas.openxmlformats.org/officeDocument/2006/math">
                    <m:r>
                      <a:rPr lang="en-US" altLang="zh-CN" sz="1800">
                        <a:solidFill>
                          <a:srgbClr val="000000"/>
                        </a:solidFill>
                        <a:latin typeface="Cambria Math" panose="02040503050406030204" pitchFamily="18" charset="0"/>
                      </a:rPr>
                      <m:t>𝑐</m:t>
                    </m:r>
                  </m:oMath>
                </a14:m>
                <a:r>
                  <a:rPr lang="zh-CN" altLang="zh-CN" sz="1800" dirty="0">
                    <a:solidFill>
                      <a:srgbClr val="000000"/>
                    </a:solidFill>
                  </a:rPr>
                  <a:t>是从对象</a:t>
                </a:r>
                <a14:m>
                  <m:oMath xmlns:m="http://schemas.openxmlformats.org/officeDocument/2006/math">
                    <m:r>
                      <a:rPr lang="en-US" altLang="zh-CN" sz="1800">
                        <a:solidFill>
                          <a:srgbClr val="000000"/>
                        </a:solidFill>
                        <a:latin typeface="Cambria Math" panose="02040503050406030204" pitchFamily="18" charset="0"/>
                      </a:rPr>
                      <m:t>𝑏</m:t>
                    </m:r>
                  </m:oMath>
                </a14:m>
                <a:r>
                  <a:rPr lang="zh-CN" altLang="zh-CN" sz="1800" dirty="0">
                    <a:solidFill>
                      <a:srgbClr val="000000"/>
                    </a:solidFill>
                  </a:rPr>
                  <a:t>直接密度可达的，对象</a:t>
                </a:r>
                <a14:m>
                  <m:oMath xmlns:m="http://schemas.openxmlformats.org/officeDocument/2006/math">
                    <m:r>
                      <a:rPr lang="en-US" altLang="zh-CN" sz="1800">
                        <a:solidFill>
                          <a:srgbClr val="000000"/>
                        </a:solidFill>
                        <a:latin typeface="Cambria Math" panose="02040503050406030204" pitchFamily="18" charset="0"/>
                      </a:rPr>
                      <m:t>𝑏</m:t>
                    </m:r>
                  </m:oMath>
                </a14:m>
                <a:r>
                  <a:rPr lang="zh-CN" altLang="zh-CN" sz="1800" dirty="0">
                    <a:solidFill>
                      <a:srgbClr val="000000"/>
                    </a:solidFill>
                  </a:rPr>
                  <a:t>是从对象</a:t>
                </a:r>
                <a14:m>
                  <m:oMath xmlns:m="http://schemas.openxmlformats.org/officeDocument/2006/math">
                    <m:r>
                      <a:rPr lang="en-US" altLang="zh-CN" sz="1800">
                        <a:solidFill>
                          <a:srgbClr val="000000"/>
                        </a:solidFill>
                        <a:latin typeface="Cambria Math" panose="02040503050406030204" pitchFamily="18" charset="0"/>
                      </a:rPr>
                      <m:t>𝑎</m:t>
                    </m:r>
                  </m:oMath>
                </a14:m>
                <a:r>
                  <a:rPr lang="zh-CN" altLang="zh-CN" sz="1800" dirty="0">
                    <a:solidFill>
                      <a:srgbClr val="000000"/>
                    </a:solidFill>
                  </a:rPr>
                  <a:t>直接密度可达的，则对象</a:t>
                </a:r>
                <a14:m>
                  <m:oMath xmlns:m="http://schemas.openxmlformats.org/officeDocument/2006/math">
                    <m:r>
                      <a:rPr lang="en-US" altLang="zh-CN" sz="1800">
                        <a:solidFill>
                          <a:srgbClr val="000000"/>
                        </a:solidFill>
                        <a:latin typeface="Cambria Math" panose="02040503050406030204" pitchFamily="18" charset="0"/>
                      </a:rPr>
                      <m:t>𝑐</m:t>
                    </m:r>
                  </m:oMath>
                </a14:m>
                <a:r>
                  <a:rPr lang="zh-CN" altLang="zh-CN" sz="1800" dirty="0">
                    <a:solidFill>
                      <a:srgbClr val="000000"/>
                    </a:solidFill>
                  </a:rPr>
                  <a:t>是从对象</a:t>
                </a:r>
                <a14:m>
                  <m:oMath xmlns:m="http://schemas.openxmlformats.org/officeDocument/2006/math">
                    <m:r>
                      <a:rPr lang="en-US" altLang="zh-CN" sz="1800">
                        <a:solidFill>
                          <a:srgbClr val="000000"/>
                        </a:solidFill>
                        <a:latin typeface="Cambria Math" panose="02040503050406030204" pitchFamily="18" charset="0"/>
                      </a:rPr>
                      <m:t>𝑎</m:t>
                    </m:r>
                  </m:oMath>
                </a14:m>
                <a:r>
                  <a:rPr lang="zh-CN" altLang="zh-CN" sz="1800" dirty="0">
                    <a:solidFill>
                      <a:srgbClr val="000000"/>
                    </a:solidFill>
                  </a:rPr>
                  <a:t>密度可达的。对象</a:t>
                </a:r>
                <a14:m>
                  <m:oMath xmlns:m="http://schemas.openxmlformats.org/officeDocument/2006/math">
                    <m:r>
                      <a:rPr lang="en-US" altLang="zh-CN" sz="1800">
                        <a:solidFill>
                          <a:srgbClr val="000000"/>
                        </a:solidFill>
                        <a:latin typeface="Cambria Math" panose="02040503050406030204" pitchFamily="18" charset="0"/>
                      </a:rPr>
                      <m:t>𝑦</m:t>
                    </m:r>
                  </m:oMath>
                </a14:m>
                <a:r>
                  <a:rPr lang="zh-CN" altLang="zh-CN" sz="1800" dirty="0">
                    <a:solidFill>
                      <a:srgbClr val="000000"/>
                    </a:solidFill>
                  </a:rPr>
                  <a:t>是从对象</a:t>
                </a:r>
                <a14:m>
                  <m:oMath xmlns:m="http://schemas.openxmlformats.org/officeDocument/2006/math">
                    <m:r>
                      <a:rPr lang="en-US" altLang="zh-CN" sz="1800">
                        <a:solidFill>
                          <a:srgbClr val="000000"/>
                        </a:solidFill>
                        <a:latin typeface="Cambria Math" panose="02040503050406030204" pitchFamily="18" charset="0"/>
                      </a:rPr>
                      <m:t>𝑥</m:t>
                    </m:r>
                  </m:oMath>
                </a14:m>
                <a:r>
                  <a:rPr lang="zh-CN" altLang="zh-CN" sz="1800" dirty="0">
                    <a:solidFill>
                      <a:srgbClr val="000000"/>
                    </a:solidFill>
                  </a:rPr>
                  <a:t>密度可达的，对象</a:t>
                </a:r>
                <a14:m>
                  <m:oMath xmlns:m="http://schemas.openxmlformats.org/officeDocument/2006/math">
                    <m:r>
                      <a:rPr lang="en-US" altLang="zh-CN" sz="1800">
                        <a:solidFill>
                          <a:srgbClr val="000000"/>
                        </a:solidFill>
                        <a:latin typeface="Cambria Math" panose="02040503050406030204" pitchFamily="18" charset="0"/>
                      </a:rPr>
                      <m:t>𝑧</m:t>
                    </m:r>
                  </m:oMath>
                </a14:m>
                <a:r>
                  <a:rPr lang="zh-CN" altLang="zh-CN" sz="1800" dirty="0">
                    <a:solidFill>
                      <a:srgbClr val="000000"/>
                    </a:solidFill>
                  </a:rPr>
                  <a:t>是从对象</a:t>
                </a:r>
                <a14:m>
                  <m:oMath xmlns:m="http://schemas.openxmlformats.org/officeDocument/2006/math">
                    <m:r>
                      <a:rPr lang="en-US" altLang="zh-CN" sz="1800">
                        <a:solidFill>
                          <a:srgbClr val="000000"/>
                        </a:solidFill>
                        <a:latin typeface="Cambria Math" panose="02040503050406030204" pitchFamily="18" charset="0"/>
                      </a:rPr>
                      <m:t>𝑥</m:t>
                    </m:r>
                  </m:oMath>
                </a14:m>
                <a:r>
                  <a:rPr lang="zh-CN" altLang="zh-CN" sz="1800" dirty="0">
                    <a:solidFill>
                      <a:srgbClr val="000000"/>
                    </a:solidFill>
                  </a:rPr>
                  <a:t>密度可达的，则对象</a:t>
                </a:r>
                <a14:m>
                  <m:oMath xmlns:m="http://schemas.openxmlformats.org/officeDocument/2006/math">
                    <m:r>
                      <a:rPr lang="en-US" altLang="zh-CN" sz="1800">
                        <a:solidFill>
                          <a:srgbClr val="000000"/>
                        </a:solidFill>
                        <a:latin typeface="Cambria Math" panose="02040503050406030204" pitchFamily="18" charset="0"/>
                      </a:rPr>
                      <m:t>𝑦</m:t>
                    </m:r>
                  </m:oMath>
                </a14:m>
                <a:r>
                  <a:rPr lang="zh-CN" altLang="zh-CN" sz="1800" dirty="0">
                    <a:solidFill>
                      <a:srgbClr val="000000"/>
                    </a:solidFill>
                  </a:rPr>
                  <a:t>和</a:t>
                </a:r>
                <a14:m>
                  <m:oMath xmlns:m="http://schemas.openxmlformats.org/officeDocument/2006/math">
                    <m:r>
                      <a:rPr lang="en-US" altLang="zh-CN" sz="1800">
                        <a:solidFill>
                          <a:srgbClr val="000000"/>
                        </a:solidFill>
                        <a:latin typeface="Cambria Math" panose="02040503050406030204" pitchFamily="18" charset="0"/>
                      </a:rPr>
                      <m:t>𝑧</m:t>
                    </m:r>
                  </m:oMath>
                </a14:m>
                <a:r>
                  <a:rPr lang="zh-CN" altLang="zh-CN" sz="1800" dirty="0">
                    <a:solidFill>
                      <a:srgbClr val="000000"/>
                    </a:solidFill>
                  </a:rPr>
                  <a:t>是密度相连的</a:t>
                </a:r>
              </a:p>
            </p:txBody>
          </p:sp>
        </mc:Choice>
        <mc:Fallback xmlns="">
          <p:sp>
            <p:nvSpPr>
              <p:cNvPr id="12" name="矩形 3"/>
              <p:cNvSpPr>
                <a:spLocks noRot="1" noChangeAspect="1" noMove="1" noResize="1" noEditPoints="1" noAdjustHandles="1" noChangeArrowheads="1" noChangeShapeType="1" noTextEdit="1"/>
              </p:cNvSpPr>
              <p:nvPr/>
            </p:nvSpPr>
            <p:spPr bwMode="auto">
              <a:xfrm>
                <a:off x="596900" y="1000471"/>
                <a:ext cx="8045450" cy="1200329"/>
              </a:xfrm>
              <a:prstGeom prst="rect">
                <a:avLst/>
              </a:prstGeom>
              <a:blipFill rotWithShape="1">
                <a:blip r:embed="rId2"/>
                <a:stretch>
                  <a:fillRect l="-530" t="-3553" r="-530" b="-5584"/>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endParaRPr lang="zh-CN" altLang="en-US">
                  <a:noFill/>
                </a:endParaRPr>
              </a:p>
            </p:txBody>
          </p:sp>
        </mc:Fallback>
      </mc:AlternateContent>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37856" y="2220669"/>
            <a:ext cx="5302682" cy="2219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899" y="430213"/>
            <a:ext cx="2523987"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en-US" altLang="zh-CN" dirty="0"/>
              <a:t>DBSCAN </a:t>
            </a:r>
            <a:r>
              <a:rPr kumimoji="0" lang="zh-CN" altLang="en-US" dirty="0"/>
              <a:t>算法</a:t>
            </a:r>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2" name="矩形 1"/>
          <p:cNvSpPr/>
          <p:nvPr/>
        </p:nvSpPr>
        <p:spPr>
          <a:xfrm>
            <a:off x="608013" y="1116390"/>
            <a:ext cx="7273637" cy="2031325"/>
          </a:xfrm>
          <a:prstGeom prst="rect">
            <a:avLst/>
          </a:prstGeom>
        </p:spPr>
        <p:txBody>
          <a:bodyPr wrap="square">
            <a:spAutoFit/>
          </a:bodyPr>
          <a:lstStyle/>
          <a:p>
            <a:pPr marL="285750" indent="-285750">
              <a:buFont typeface="Arial" pitchFamily="34" charset="0"/>
              <a:buChar char="•"/>
            </a:pPr>
            <a:r>
              <a:rPr lang="en-US" altLang="zh-CN" dirty="0"/>
              <a:t>DBSCAN</a:t>
            </a:r>
            <a:r>
              <a:rPr lang="zh-CN" altLang="zh-CN" dirty="0"/>
              <a:t>算法根据密度可达关系求出所有密度相连样本的最大集合，将这些样本点作为同一个簇。</a:t>
            </a:r>
            <a:r>
              <a:rPr lang="en-US" altLang="zh-CN" dirty="0"/>
              <a:t>DBSCAN</a:t>
            </a:r>
            <a:r>
              <a:rPr lang="zh-CN" altLang="zh-CN" dirty="0"/>
              <a:t>算法任意选取一个核心对象作为“种子”，然后从“种子”出发寻找所有密度可达的其他核心对象，并且包含每个核心对象的</a:t>
            </a:r>
            <a:r>
              <a:rPr lang="en-US" altLang="zh-CN" i="1" dirty="0"/>
              <a:t>ε</a:t>
            </a:r>
            <a:r>
              <a:rPr lang="en-US" altLang="zh-CN" dirty="0"/>
              <a:t>-</a:t>
            </a:r>
            <a:r>
              <a:rPr lang="zh-CN" altLang="zh-CN" dirty="0"/>
              <a:t>邻域的非核心对象，将这些核心对象和非核心对象作为一个簇。当寻找完成一个簇之后，选择还没有簇标记的其他核心对象，得到一个新的簇，反复执行这个过程，直到所有的核心对象都属于某一个簇为止。</a:t>
            </a:r>
            <a:endParaRPr lang="zh-CN" alt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899" y="430213"/>
            <a:ext cx="2523987"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en-US" altLang="zh-CN" dirty="0"/>
              <a:t>DBSCAN </a:t>
            </a:r>
            <a:r>
              <a:rPr kumimoji="0" lang="zh-CN" altLang="en-US" dirty="0"/>
              <a:t>算法</a:t>
            </a:r>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12" name="矩形 3"/>
              <p:cNvSpPr>
                <a:spLocks noChangeArrowheads="1"/>
              </p:cNvSpPr>
              <p:nvPr/>
            </p:nvSpPr>
            <p:spPr bwMode="auto">
              <a:xfrm>
                <a:off x="596900" y="1000471"/>
                <a:ext cx="8045450" cy="2973122"/>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marL="342900" lvl="1" indent="-342900">
                  <a:buFont typeface="Arial" panose="020B0604020202020204" pitchFamily="34" charset="0"/>
                  <a:buChar char="•"/>
                </a:pPr>
                <a:r>
                  <a:rPr lang="en-US" altLang="zh-CN" sz="1800" dirty="0" smtClean="0">
                    <a:solidFill>
                      <a:srgbClr val="000000"/>
                    </a:solidFill>
                  </a:rPr>
                  <a:t>DBSCAN</a:t>
                </a:r>
                <a:r>
                  <a:rPr lang="zh-CN" altLang="en-US" sz="1800" dirty="0">
                    <a:solidFill>
                      <a:srgbClr val="000000"/>
                    </a:solidFill>
                  </a:rPr>
                  <a:t>可以用于对任意形状的稠密数据集进行</a:t>
                </a:r>
                <a:r>
                  <a:rPr lang="zh-CN" altLang="en-US" sz="1800" dirty="0" smtClean="0">
                    <a:solidFill>
                      <a:srgbClr val="000000"/>
                    </a:solidFill>
                  </a:rPr>
                  <a:t>聚类，</a:t>
                </a:r>
                <a:r>
                  <a:rPr lang="en-US" altLang="zh-CN" sz="1800" dirty="0">
                    <a:solidFill>
                      <a:srgbClr val="000000"/>
                    </a:solidFill>
                  </a:rPr>
                  <a:t>DBSCAN</a:t>
                </a:r>
                <a:r>
                  <a:rPr lang="zh-CN" altLang="en-US" sz="1800" dirty="0">
                    <a:solidFill>
                      <a:srgbClr val="000000"/>
                    </a:solidFill>
                  </a:rPr>
                  <a:t>算法对输入顺序不敏感。</a:t>
                </a:r>
                <a:r>
                  <a:rPr lang="en-US" altLang="zh-CN" sz="1800" dirty="0">
                    <a:solidFill>
                      <a:srgbClr val="000000"/>
                    </a:solidFill>
                  </a:rPr>
                  <a:t>DBSCAN</a:t>
                </a:r>
                <a:r>
                  <a:rPr lang="zh-CN" altLang="en-US" sz="1800" dirty="0">
                    <a:solidFill>
                      <a:srgbClr val="000000"/>
                    </a:solidFill>
                  </a:rPr>
                  <a:t>能够在聚类的过程中发现数据集中的噪声点，且算法本身对噪声不敏感。当数据集分布为非球型时，使用</a:t>
                </a:r>
                <a:r>
                  <a:rPr lang="en-US" altLang="zh-CN" sz="1800" dirty="0">
                    <a:solidFill>
                      <a:srgbClr val="000000"/>
                    </a:solidFill>
                  </a:rPr>
                  <a:t>DBSCAN</a:t>
                </a:r>
                <a:r>
                  <a:rPr lang="zh-CN" altLang="en-US" sz="1800" dirty="0">
                    <a:solidFill>
                      <a:srgbClr val="000000"/>
                    </a:solidFill>
                  </a:rPr>
                  <a:t>算法效果</a:t>
                </a:r>
                <a:r>
                  <a:rPr lang="zh-CN" altLang="en-US" sz="1800" dirty="0" smtClean="0">
                    <a:solidFill>
                      <a:srgbClr val="000000"/>
                    </a:solidFill>
                  </a:rPr>
                  <a:t>较好</a:t>
                </a:r>
                <a:endParaRPr lang="en-US" altLang="zh-CN" sz="1800" dirty="0" smtClean="0">
                  <a:solidFill>
                    <a:srgbClr val="000000"/>
                  </a:solidFill>
                </a:endParaRPr>
              </a:p>
              <a:p>
                <a:pPr marL="342900" lvl="1" indent="-342900">
                  <a:buFont typeface="Arial" panose="020B0604020202020204" pitchFamily="34" charset="0"/>
                  <a:buChar char="•"/>
                </a:pPr>
                <a:r>
                  <a:rPr lang="en-US" altLang="zh-CN" sz="1800" dirty="0">
                    <a:solidFill>
                      <a:srgbClr val="000000"/>
                    </a:solidFill>
                  </a:rPr>
                  <a:t>DBSCAN</a:t>
                </a:r>
                <a:r>
                  <a:rPr lang="zh-CN" altLang="en-US" sz="1800" dirty="0">
                    <a:solidFill>
                      <a:srgbClr val="000000"/>
                    </a:solidFill>
                  </a:rPr>
                  <a:t>算法要对数据集中的每个对象进行邻域检查，当数据集较大时， 聚类收敛时间长，需要较大的内存支持</a:t>
                </a:r>
                <a:r>
                  <a:rPr lang="zh-CN" altLang="en-US" sz="1800" dirty="0" smtClean="0">
                    <a:solidFill>
                      <a:srgbClr val="000000"/>
                    </a:solidFill>
                  </a:rPr>
                  <a:t>，</a:t>
                </a:r>
                <a:r>
                  <a:rPr lang="en-US" altLang="zh-CN" sz="1800" dirty="0" smtClean="0">
                    <a:solidFill>
                      <a:srgbClr val="000000"/>
                    </a:solidFill>
                  </a:rPr>
                  <a:t>I/O </a:t>
                </a:r>
                <a:r>
                  <a:rPr lang="zh-CN" altLang="en-US" sz="1800" dirty="0">
                    <a:solidFill>
                      <a:srgbClr val="000000"/>
                    </a:solidFill>
                  </a:rPr>
                  <a:t>消耗也很大，此时可以采用</a:t>
                </a:r>
                <a:r>
                  <a:rPr lang="en-US" altLang="zh-CN" sz="1800" dirty="0">
                    <a:solidFill>
                      <a:srgbClr val="000000"/>
                    </a:solidFill>
                  </a:rPr>
                  <a:t>KD</a:t>
                </a:r>
                <a:r>
                  <a:rPr lang="zh-CN" altLang="en-US" sz="1800" dirty="0">
                    <a:solidFill>
                      <a:srgbClr val="000000"/>
                    </a:solidFill>
                  </a:rPr>
                  <a:t>树或球树对算法进行改进，快速搜索最近邻，帮助算法快速收敛。此外，当空间聚类的密度不均匀，聚类间距离相差很大时，聚类的质量</a:t>
                </a:r>
                <a:r>
                  <a:rPr lang="zh-CN" altLang="en-US" sz="1800" dirty="0" smtClean="0">
                    <a:solidFill>
                      <a:srgbClr val="000000"/>
                    </a:solidFill>
                  </a:rPr>
                  <a:t>较差</a:t>
                </a:r>
                <a:endParaRPr lang="en-US" altLang="zh-CN" sz="1800" dirty="0" smtClean="0">
                  <a:solidFill>
                    <a:srgbClr val="000000"/>
                  </a:solidFill>
                </a:endParaRPr>
              </a:p>
              <a:p>
                <a:pPr marL="342900" lvl="1" indent="-342900">
                  <a:buFont typeface="Arial" panose="020B0604020202020204" pitchFamily="34" charset="0"/>
                  <a:buChar char="•"/>
                </a:pPr>
                <a:r>
                  <a:rPr lang="en-US" altLang="zh-CN" sz="1800" dirty="0">
                    <a:solidFill>
                      <a:srgbClr val="000000"/>
                    </a:solidFill>
                  </a:rPr>
                  <a:t>DBSCAN</a:t>
                </a:r>
                <a:r>
                  <a:rPr lang="zh-CN" altLang="en-US" sz="1800" dirty="0">
                    <a:solidFill>
                      <a:srgbClr val="000000"/>
                    </a:solidFill>
                  </a:rPr>
                  <a:t>算法的聚类结果受到邻域参数</a:t>
                </a:r>
                <a:r>
                  <a:rPr lang="en-US" altLang="zh-CN" sz="1800" dirty="0" smtClean="0">
                    <a:solidFill>
                      <a:srgbClr val="000000"/>
                    </a:solidFill>
                  </a:rPr>
                  <a:t>(</a:t>
                </a:r>
                <a14:m>
                  <m:oMath xmlns:m="http://schemas.openxmlformats.org/officeDocument/2006/math">
                    <m:r>
                      <a:rPr lang="zh-CN" altLang="en-US" sz="1800" i="1" smtClean="0">
                        <a:solidFill>
                          <a:srgbClr val="000000"/>
                        </a:solidFill>
                        <a:latin typeface="Cambria Math" panose="02040503050406030204" pitchFamily="18" charset="0"/>
                      </a:rPr>
                      <m:t>𝜀</m:t>
                    </m:r>
                  </m:oMath>
                </a14:m>
                <a:r>
                  <a:rPr lang="en-US" altLang="zh-CN" sz="1800" dirty="0" smtClean="0">
                    <a:solidFill>
                      <a:srgbClr val="000000"/>
                    </a:solidFill>
                  </a:rPr>
                  <a:t>, </a:t>
                </a:r>
                <a14:m>
                  <m:oMath xmlns:m="http://schemas.openxmlformats.org/officeDocument/2006/math">
                    <m:r>
                      <a:rPr lang="en-US" altLang="zh-CN" sz="1800" i="1" dirty="0" smtClean="0">
                        <a:solidFill>
                          <a:srgbClr val="000000"/>
                        </a:solidFill>
                        <a:latin typeface="Cambria Math" panose="02040503050406030204" pitchFamily="18" charset="0"/>
                      </a:rPr>
                      <m:t>𝑀𝑖𝑛𝑃𝑡𝑠</m:t>
                    </m:r>
                  </m:oMath>
                </a14:m>
                <a:r>
                  <a:rPr lang="en-US" altLang="zh-CN" sz="1800" dirty="0">
                    <a:solidFill>
                      <a:srgbClr val="000000"/>
                    </a:solidFill>
                  </a:rPr>
                  <a:t>)</a:t>
                </a:r>
                <a:r>
                  <a:rPr lang="zh-CN" altLang="en-US" sz="1800" dirty="0">
                    <a:solidFill>
                      <a:srgbClr val="000000"/>
                    </a:solidFill>
                  </a:rPr>
                  <a:t>的影响较大，不同的输入参数对聚类结果有很大的影响，邻域参数也需要人工输入，调参时需要对两个参数联合调参，比较</a:t>
                </a:r>
                <a:r>
                  <a:rPr lang="zh-CN" altLang="en-US" sz="1800" dirty="0" smtClean="0">
                    <a:solidFill>
                      <a:srgbClr val="000000"/>
                    </a:solidFill>
                  </a:rPr>
                  <a:t>复杂</a:t>
                </a:r>
                <a:endParaRPr lang="zh-CN" altLang="zh-CN" sz="1800" dirty="0">
                  <a:solidFill>
                    <a:srgbClr val="000000"/>
                  </a:solidFill>
                </a:endParaRPr>
              </a:p>
            </p:txBody>
          </p:sp>
        </mc:Choice>
        <mc:Fallback xmlns="">
          <p:sp>
            <p:nvSpPr>
              <p:cNvPr id="12" name="矩形 3"/>
              <p:cNvSpPr>
                <a:spLocks noRot="1" noChangeAspect="1" noMove="1" noResize="1" noEditPoints="1" noAdjustHandles="1" noChangeArrowheads="1" noChangeShapeType="1" noTextEdit="1"/>
              </p:cNvSpPr>
              <p:nvPr/>
            </p:nvSpPr>
            <p:spPr bwMode="auto">
              <a:xfrm>
                <a:off x="596900" y="1000471"/>
                <a:ext cx="8045450" cy="2973122"/>
              </a:xfrm>
              <a:prstGeom prst="rect">
                <a:avLst/>
              </a:prstGeom>
              <a:blipFill rotWithShape="1">
                <a:blip r:embed="rId2"/>
                <a:stretch>
                  <a:fillRect l="-530" t="-1639" r="-379" b="-1639"/>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endParaRPr lang="zh-CN" altLang="en-US">
                  <a:noFill/>
                </a:endParaRPr>
              </a:p>
            </p:txBody>
          </p:sp>
        </mc:Fallback>
      </mc:AlternateContent>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899" y="430213"/>
            <a:ext cx="2523987"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en-US" altLang="zh-CN" dirty="0"/>
              <a:t>DBSCAN </a:t>
            </a:r>
            <a:r>
              <a:rPr kumimoji="0" lang="zh-CN" altLang="en-US" dirty="0"/>
              <a:t>算法</a:t>
            </a:r>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596900" y="1000471"/>
            <a:ext cx="804545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marL="342900" lvl="1" indent="-342900">
              <a:buFont typeface="Arial" panose="020B0604020202020204" pitchFamily="34" charset="0"/>
              <a:buChar char="•"/>
            </a:pPr>
            <a:r>
              <a:rPr lang="zh-CN" altLang="zh-CN" sz="1800" dirty="0">
                <a:solidFill>
                  <a:srgbClr val="000000"/>
                </a:solidFill>
              </a:rPr>
              <a:t>应用</a:t>
            </a:r>
            <a:r>
              <a:rPr lang="en-US" altLang="zh-CN" sz="1800" dirty="0" err="1">
                <a:solidFill>
                  <a:srgbClr val="000000"/>
                </a:solidFill>
              </a:rPr>
              <a:t>sklearn</a:t>
            </a:r>
            <a:r>
              <a:rPr lang="zh-CN" altLang="zh-CN" sz="1800" dirty="0">
                <a:solidFill>
                  <a:srgbClr val="000000"/>
                </a:solidFill>
              </a:rPr>
              <a:t>库中</a:t>
            </a:r>
            <a:r>
              <a:rPr lang="en-US" altLang="zh-CN" sz="1800" dirty="0">
                <a:solidFill>
                  <a:srgbClr val="000000"/>
                </a:solidFill>
              </a:rPr>
              <a:t>DBSCAN</a:t>
            </a:r>
            <a:r>
              <a:rPr lang="zh-CN" altLang="zh-CN" sz="1800" dirty="0">
                <a:solidFill>
                  <a:srgbClr val="000000"/>
                </a:solidFill>
              </a:rPr>
              <a:t>算法实现聚类。</a:t>
            </a:r>
            <a:r>
              <a:rPr lang="en-US" altLang="zh-CN" sz="1800" dirty="0">
                <a:solidFill>
                  <a:srgbClr val="000000"/>
                </a:solidFill>
              </a:rPr>
              <a:t>DBSCAN</a:t>
            </a:r>
            <a:r>
              <a:rPr lang="zh-CN" altLang="zh-CN" sz="1800" dirty="0">
                <a:solidFill>
                  <a:srgbClr val="000000"/>
                </a:solidFill>
              </a:rPr>
              <a:t>算法位于</a:t>
            </a:r>
            <a:r>
              <a:rPr lang="en-US" altLang="zh-CN" sz="1800" dirty="0" err="1">
                <a:solidFill>
                  <a:srgbClr val="000000"/>
                </a:solidFill>
              </a:rPr>
              <a:t>sklearn.cluster</a:t>
            </a:r>
            <a:r>
              <a:rPr lang="zh-CN" altLang="zh-CN" sz="1800" dirty="0">
                <a:solidFill>
                  <a:srgbClr val="000000"/>
                </a:solidFill>
              </a:rPr>
              <a:t>库中，数据源是用</a:t>
            </a:r>
            <a:r>
              <a:rPr lang="en-US" altLang="zh-CN" sz="1800" dirty="0" err="1">
                <a:solidFill>
                  <a:srgbClr val="000000"/>
                </a:solidFill>
              </a:rPr>
              <a:t>make_blobs</a:t>
            </a:r>
            <a:r>
              <a:rPr lang="zh-CN" altLang="zh-CN" sz="1800" dirty="0">
                <a:solidFill>
                  <a:srgbClr val="000000"/>
                </a:solidFill>
              </a:rPr>
              <a:t>方法随机生成的，数量为</a:t>
            </a:r>
            <a:r>
              <a:rPr lang="en-US" altLang="zh-CN" sz="1800" dirty="0">
                <a:solidFill>
                  <a:srgbClr val="000000"/>
                </a:solidFill>
              </a:rPr>
              <a:t>750</a:t>
            </a:r>
            <a:r>
              <a:rPr lang="zh-CN" altLang="zh-CN" sz="1800" dirty="0">
                <a:solidFill>
                  <a:srgbClr val="000000"/>
                </a:solidFill>
              </a:rPr>
              <a:t>条，有</a:t>
            </a:r>
            <a:r>
              <a:rPr lang="en-US" altLang="zh-CN" sz="1800" dirty="0">
                <a:solidFill>
                  <a:srgbClr val="000000"/>
                </a:solidFill>
              </a:rPr>
              <a:t>3</a:t>
            </a:r>
            <a:r>
              <a:rPr lang="zh-CN" altLang="zh-CN" sz="1800" dirty="0">
                <a:solidFill>
                  <a:srgbClr val="000000"/>
                </a:solidFill>
              </a:rPr>
              <a:t>个类簇。数据经过</a:t>
            </a:r>
            <a:r>
              <a:rPr lang="en-US" altLang="zh-CN" sz="1800" dirty="0" err="1">
                <a:solidFill>
                  <a:srgbClr val="000000"/>
                </a:solidFill>
              </a:rPr>
              <a:t>StandardScaler</a:t>
            </a:r>
            <a:r>
              <a:rPr lang="en-US" altLang="zh-CN" sz="1800" dirty="0">
                <a:solidFill>
                  <a:srgbClr val="000000"/>
                </a:solidFill>
              </a:rPr>
              <a:t>().</a:t>
            </a:r>
            <a:r>
              <a:rPr lang="en-US" altLang="zh-CN" sz="1800" dirty="0" err="1">
                <a:solidFill>
                  <a:srgbClr val="000000"/>
                </a:solidFill>
              </a:rPr>
              <a:t>fit_transform</a:t>
            </a:r>
            <a:r>
              <a:rPr lang="en-US" altLang="zh-CN" sz="1800" dirty="0">
                <a:solidFill>
                  <a:srgbClr val="000000"/>
                </a:solidFill>
              </a:rPr>
              <a:t>()</a:t>
            </a:r>
            <a:r>
              <a:rPr lang="zh-CN" altLang="zh-CN" sz="1800" dirty="0">
                <a:solidFill>
                  <a:srgbClr val="000000"/>
                </a:solidFill>
              </a:rPr>
              <a:t>对数据进行标准化处理，保证每个维度的方差为</a:t>
            </a:r>
            <a:r>
              <a:rPr lang="en-US" altLang="zh-CN" sz="1800" dirty="0">
                <a:solidFill>
                  <a:srgbClr val="000000"/>
                </a:solidFill>
              </a:rPr>
              <a:t>1</a:t>
            </a:r>
            <a:r>
              <a:rPr lang="zh-CN" altLang="zh-CN" sz="1800" dirty="0">
                <a:solidFill>
                  <a:srgbClr val="000000"/>
                </a:solidFill>
              </a:rPr>
              <a:t>，均值为</a:t>
            </a:r>
            <a:r>
              <a:rPr lang="en-US" altLang="zh-CN" sz="1800" dirty="0">
                <a:solidFill>
                  <a:srgbClr val="000000"/>
                </a:solidFill>
              </a:rPr>
              <a:t>0</a:t>
            </a:r>
            <a:r>
              <a:rPr lang="zh-CN" altLang="zh-CN" sz="1800" dirty="0">
                <a:solidFill>
                  <a:srgbClr val="000000"/>
                </a:solidFill>
              </a:rPr>
              <a:t>，使预测结果不会被某些维度过大的特征值而</a:t>
            </a:r>
            <a:r>
              <a:rPr lang="zh-CN" altLang="zh-CN" sz="1800" dirty="0" smtClean="0">
                <a:solidFill>
                  <a:srgbClr val="000000"/>
                </a:solidFill>
              </a:rPr>
              <a:t>主导</a:t>
            </a:r>
            <a:endParaRPr lang="zh-CN" altLang="zh-CN" sz="1800" dirty="0">
              <a:solidFill>
                <a:srgbClr val="000000"/>
              </a:solidFill>
            </a:endParaRPr>
          </a:p>
        </p:txBody>
      </p:sp>
      <p:sp>
        <p:nvSpPr>
          <p:cNvPr id="3" name="矩形 2"/>
          <p:cNvSpPr/>
          <p:nvPr/>
        </p:nvSpPr>
        <p:spPr>
          <a:xfrm>
            <a:off x="1461432" y="2097693"/>
            <a:ext cx="6470374" cy="2785378"/>
          </a:xfrm>
          <a:prstGeom prst="rect">
            <a:avLst/>
          </a:prstGeom>
        </p:spPr>
        <p:txBody>
          <a:bodyPr wrap="square">
            <a:spAutoFit/>
          </a:bodyPr>
          <a:lstStyle/>
          <a:p>
            <a:pPr algn="just">
              <a:lnSpc>
                <a:spcPts val="1400"/>
              </a:lnSpc>
              <a:spcAft>
                <a:spcPts val="0"/>
              </a:spcAft>
            </a:pPr>
            <a:r>
              <a:rPr lang="en-US" altLang="zh-CN" sz="900" kern="100" dirty="0">
                <a:solidFill>
                  <a:srgbClr val="000000"/>
                </a:solidFill>
                <a:latin typeface="Courier New" panose="02070309020205020404" pitchFamily="49" charset="0"/>
                <a:cs typeface="Times New Roman" panose="02020603050405020304" pitchFamily="18" charset="0"/>
              </a:rPr>
              <a:t>from </a:t>
            </a:r>
            <a:r>
              <a:rPr lang="en-US" altLang="zh-CN" sz="900" kern="100" dirty="0" err="1">
                <a:solidFill>
                  <a:srgbClr val="000000"/>
                </a:solidFill>
                <a:latin typeface="Courier New" panose="02070309020205020404" pitchFamily="49" charset="0"/>
                <a:cs typeface="Times New Roman" panose="02020603050405020304" pitchFamily="18" charset="0"/>
              </a:rPr>
              <a:t>sklearn.cluster</a:t>
            </a:r>
            <a:r>
              <a:rPr lang="en-US" altLang="zh-CN" sz="900" kern="100" dirty="0">
                <a:solidFill>
                  <a:srgbClr val="000000"/>
                </a:solidFill>
                <a:latin typeface="Courier New" panose="02070309020205020404" pitchFamily="49" charset="0"/>
                <a:cs typeface="Times New Roman" panose="02020603050405020304" pitchFamily="18" charset="0"/>
              </a:rPr>
              <a:t> import DBSCAN</a:t>
            </a:r>
            <a:endParaRPr lang="zh-CN" altLang="zh-CN" sz="1050" kern="100" dirty="0">
              <a:latin typeface="宋体" panose="02010600030101010101" pitchFamily="2" charset="-122"/>
              <a:cs typeface="Times New Roman" panose="02020603050405020304" pitchFamily="18" charset="0"/>
            </a:endParaRPr>
          </a:p>
          <a:p>
            <a:pPr algn="just">
              <a:lnSpc>
                <a:spcPts val="1400"/>
              </a:lnSpc>
              <a:spcAft>
                <a:spcPts val="0"/>
              </a:spcAft>
            </a:pPr>
            <a:r>
              <a:rPr lang="en-US" altLang="zh-CN" sz="900" kern="100" dirty="0">
                <a:solidFill>
                  <a:srgbClr val="000000"/>
                </a:solidFill>
                <a:latin typeface="Courier New" panose="02070309020205020404" pitchFamily="49" charset="0"/>
                <a:cs typeface="Times New Roman" panose="02020603050405020304" pitchFamily="18" charset="0"/>
              </a:rPr>
              <a:t>from </a:t>
            </a:r>
            <a:r>
              <a:rPr lang="en-US" altLang="zh-CN" sz="900" kern="100" dirty="0" err="1">
                <a:solidFill>
                  <a:srgbClr val="000000"/>
                </a:solidFill>
                <a:latin typeface="Courier New" panose="02070309020205020404" pitchFamily="49" charset="0"/>
                <a:cs typeface="Times New Roman" panose="02020603050405020304" pitchFamily="18" charset="0"/>
              </a:rPr>
              <a:t>sklearn</a:t>
            </a:r>
            <a:r>
              <a:rPr lang="en-US" altLang="zh-CN" sz="900" kern="100" dirty="0">
                <a:solidFill>
                  <a:srgbClr val="000000"/>
                </a:solidFill>
                <a:latin typeface="Courier New" panose="02070309020205020404" pitchFamily="49" charset="0"/>
                <a:cs typeface="Times New Roman" panose="02020603050405020304" pitchFamily="18" charset="0"/>
              </a:rPr>
              <a:t> import metrics</a:t>
            </a:r>
            <a:endParaRPr lang="zh-CN" altLang="zh-CN" sz="1050" kern="100" dirty="0">
              <a:latin typeface="宋体" panose="02010600030101010101" pitchFamily="2" charset="-122"/>
              <a:cs typeface="Times New Roman" panose="02020603050405020304" pitchFamily="18" charset="0"/>
            </a:endParaRPr>
          </a:p>
          <a:p>
            <a:pPr algn="just">
              <a:lnSpc>
                <a:spcPts val="1400"/>
              </a:lnSpc>
              <a:spcAft>
                <a:spcPts val="0"/>
              </a:spcAft>
            </a:pPr>
            <a:r>
              <a:rPr lang="en-US" altLang="zh-CN" sz="900" kern="100" dirty="0">
                <a:solidFill>
                  <a:srgbClr val="000000"/>
                </a:solidFill>
                <a:latin typeface="Courier New" panose="02070309020205020404" pitchFamily="49" charset="0"/>
                <a:cs typeface="Times New Roman" panose="02020603050405020304" pitchFamily="18" charset="0"/>
              </a:rPr>
              <a:t>from </a:t>
            </a:r>
            <a:r>
              <a:rPr lang="en-US" altLang="zh-CN" sz="900" kern="100" dirty="0" err="1">
                <a:solidFill>
                  <a:srgbClr val="000000"/>
                </a:solidFill>
                <a:latin typeface="Courier New" panose="02070309020205020404" pitchFamily="49" charset="0"/>
                <a:cs typeface="Times New Roman" panose="02020603050405020304" pitchFamily="18" charset="0"/>
              </a:rPr>
              <a:t>sklearn.datasets.samples_generator</a:t>
            </a:r>
            <a:r>
              <a:rPr lang="en-US" altLang="zh-CN" sz="900" kern="100" dirty="0">
                <a:solidFill>
                  <a:srgbClr val="000000"/>
                </a:solidFill>
                <a:latin typeface="Courier New" panose="02070309020205020404" pitchFamily="49" charset="0"/>
                <a:cs typeface="Times New Roman" panose="02020603050405020304" pitchFamily="18" charset="0"/>
              </a:rPr>
              <a:t> import </a:t>
            </a:r>
            <a:r>
              <a:rPr lang="en-US" altLang="zh-CN" sz="900" kern="100" dirty="0" err="1">
                <a:solidFill>
                  <a:srgbClr val="000000"/>
                </a:solidFill>
                <a:latin typeface="Courier New" panose="02070309020205020404" pitchFamily="49" charset="0"/>
                <a:cs typeface="Times New Roman" panose="02020603050405020304" pitchFamily="18" charset="0"/>
              </a:rPr>
              <a:t>make_blobs</a:t>
            </a:r>
            <a:endParaRPr lang="zh-CN" altLang="zh-CN" sz="1050" kern="100" dirty="0">
              <a:latin typeface="宋体" panose="02010600030101010101" pitchFamily="2" charset="-122"/>
              <a:cs typeface="Times New Roman" panose="02020603050405020304" pitchFamily="18" charset="0"/>
            </a:endParaRPr>
          </a:p>
          <a:p>
            <a:pPr algn="just">
              <a:lnSpc>
                <a:spcPts val="1400"/>
              </a:lnSpc>
              <a:spcAft>
                <a:spcPts val="0"/>
              </a:spcAft>
            </a:pPr>
            <a:r>
              <a:rPr lang="en-US" altLang="zh-CN" sz="900" kern="100" dirty="0">
                <a:solidFill>
                  <a:srgbClr val="000000"/>
                </a:solidFill>
                <a:latin typeface="Courier New" panose="02070309020205020404" pitchFamily="49" charset="0"/>
                <a:cs typeface="Times New Roman" panose="02020603050405020304" pitchFamily="18" charset="0"/>
              </a:rPr>
              <a:t>from </a:t>
            </a:r>
            <a:r>
              <a:rPr lang="en-US" altLang="zh-CN" sz="900" kern="100" dirty="0" err="1">
                <a:solidFill>
                  <a:srgbClr val="000000"/>
                </a:solidFill>
                <a:latin typeface="Courier New" panose="02070309020205020404" pitchFamily="49" charset="0"/>
                <a:cs typeface="Times New Roman" panose="02020603050405020304" pitchFamily="18" charset="0"/>
              </a:rPr>
              <a:t>sklearn.preprocessing</a:t>
            </a:r>
            <a:r>
              <a:rPr lang="en-US" altLang="zh-CN" sz="900" kern="100" dirty="0">
                <a:solidFill>
                  <a:srgbClr val="000000"/>
                </a:solidFill>
                <a:latin typeface="Courier New" panose="02070309020205020404" pitchFamily="49" charset="0"/>
                <a:cs typeface="Times New Roman" panose="02020603050405020304" pitchFamily="18" charset="0"/>
              </a:rPr>
              <a:t> import </a:t>
            </a:r>
            <a:r>
              <a:rPr lang="en-US" altLang="zh-CN" sz="900" kern="100" dirty="0" err="1">
                <a:solidFill>
                  <a:srgbClr val="000000"/>
                </a:solidFill>
                <a:latin typeface="Courier New" panose="02070309020205020404" pitchFamily="49" charset="0"/>
                <a:cs typeface="Times New Roman" panose="02020603050405020304" pitchFamily="18" charset="0"/>
              </a:rPr>
              <a:t>StandardScaler</a:t>
            </a:r>
            <a:endParaRPr lang="zh-CN" altLang="zh-CN" sz="1050" kern="100" dirty="0">
              <a:latin typeface="宋体" panose="02010600030101010101" pitchFamily="2" charset="-122"/>
              <a:cs typeface="Times New Roman" panose="02020603050405020304" pitchFamily="18" charset="0"/>
            </a:endParaRPr>
          </a:p>
          <a:p>
            <a:pPr algn="just">
              <a:lnSpc>
                <a:spcPts val="1400"/>
              </a:lnSpc>
              <a:spcAft>
                <a:spcPts val="0"/>
              </a:spcAft>
            </a:pPr>
            <a:r>
              <a:rPr lang="en-US" altLang="zh-CN" sz="900" kern="100" dirty="0">
                <a:solidFill>
                  <a:srgbClr val="000000"/>
                </a:solidFill>
                <a:latin typeface="Courier New" panose="02070309020205020404" pitchFamily="49" charset="0"/>
                <a:cs typeface="Times New Roman" panose="02020603050405020304" pitchFamily="18" charset="0"/>
              </a:rPr>
              <a:t>import </a:t>
            </a:r>
            <a:r>
              <a:rPr lang="en-US" altLang="zh-CN" sz="900" kern="100" dirty="0" err="1">
                <a:solidFill>
                  <a:srgbClr val="000000"/>
                </a:solidFill>
                <a:latin typeface="Courier New" panose="02070309020205020404" pitchFamily="49" charset="0"/>
                <a:cs typeface="Times New Roman" panose="02020603050405020304" pitchFamily="18" charset="0"/>
              </a:rPr>
              <a:t>matplotlib.pyplot</a:t>
            </a:r>
            <a:r>
              <a:rPr lang="en-US" altLang="zh-CN" sz="900" kern="100" dirty="0">
                <a:solidFill>
                  <a:srgbClr val="000000"/>
                </a:solidFill>
                <a:latin typeface="Courier New" panose="02070309020205020404" pitchFamily="49" charset="0"/>
                <a:cs typeface="Times New Roman" panose="02020603050405020304" pitchFamily="18" charset="0"/>
              </a:rPr>
              <a:t> as </a:t>
            </a:r>
            <a:r>
              <a:rPr lang="en-US" altLang="zh-CN" sz="900" kern="100" dirty="0" err="1">
                <a:solidFill>
                  <a:srgbClr val="000000"/>
                </a:solidFill>
                <a:latin typeface="Courier New" panose="02070309020205020404" pitchFamily="49" charset="0"/>
                <a:cs typeface="Times New Roman" panose="02020603050405020304" pitchFamily="18" charset="0"/>
              </a:rPr>
              <a:t>plt</a:t>
            </a:r>
            <a:endParaRPr lang="zh-CN" altLang="zh-CN" sz="1050" kern="100" dirty="0">
              <a:latin typeface="宋体" panose="02010600030101010101" pitchFamily="2" charset="-122"/>
              <a:cs typeface="Times New Roman" panose="02020603050405020304" pitchFamily="18" charset="0"/>
            </a:endParaRPr>
          </a:p>
          <a:p>
            <a:pPr algn="just">
              <a:lnSpc>
                <a:spcPts val="1400"/>
              </a:lnSpc>
              <a:spcAft>
                <a:spcPts val="0"/>
              </a:spcAft>
            </a:pPr>
            <a:r>
              <a:rPr lang="en-US" altLang="zh-CN" sz="900" kern="100" dirty="0" err="1">
                <a:solidFill>
                  <a:srgbClr val="000000"/>
                </a:solidFill>
                <a:latin typeface="Courier New" panose="02070309020205020404" pitchFamily="49" charset="0"/>
                <a:cs typeface="Times New Roman" panose="02020603050405020304" pitchFamily="18" charset="0"/>
              </a:rPr>
              <a:t>plt.rcParams</a:t>
            </a:r>
            <a:r>
              <a:rPr lang="en-US" altLang="zh-CN" sz="900" kern="100" dirty="0">
                <a:solidFill>
                  <a:srgbClr val="000000"/>
                </a:solidFill>
                <a:latin typeface="Courier New" panose="02070309020205020404" pitchFamily="49" charset="0"/>
                <a:cs typeface="Times New Roman" panose="02020603050405020304" pitchFamily="18" charset="0"/>
              </a:rPr>
              <a:t>['</a:t>
            </a:r>
            <a:r>
              <a:rPr lang="en-US" altLang="zh-CN" sz="900" kern="100" dirty="0" err="1">
                <a:solidFill>
                  <a:srgbClr val="000000"/>
                </a:solidFill>
                <a:latin typeface="Courier New" panose="02070309020205020404" pitchFamily="49" charset="0"/>
                <a:cs typeface="Times New Roman" panose="02020603050405020304" pitchFamily="18" charset="0"/>
              </a:rPr>
              <a:t>font.sans</a:t>
            </a:r>
            <a:r>
              <a:rPr lang="en-US" altLang="zh-CN" sz="900" kern="100" dirty="0">
                <a:solidFill>
                  <a:srgbClr val="000000"/>
                </a:solidFill>
                <a:latin typeface="Courier New" panose="02070309020205020404" pitchFamily="49" charset="0"/>
                <a:cs typeface="Times New Roman" panose="02020603050405020304" pitchFamily="18" charset="0"/>
              </a:rPr>
              <a:t>-serif']=['</a:t>
            </a:r>
            <a:r>
              <a:rPr lang="en-US" altLang="zh-CN" sz="900" kern="100" dirty="0" err="1">
                <a:solidFill>
                  <a:srgbClr val="000000"/>
                </a:solidFill>
                <a:latin typeface="Courier New" panose="02070309020205020404" pitchFamily="49" charset="0"/>
                <a:cs typeface="Times New Roman" panose="02020603050405020304" pitchFamily="18" charset="0"/>
              </a:rPr>
              <a:t>SimHei</a:t>
            </a:r>
            <a:r>
              <a:rPr lang="en-US" altLang="zh-CN" sz="900" kern="100" dirty="0">
                <a:solidFill>
                  <a:srgbClr val="000000"/>
                </a:solidFill>
                <a:latin typeface="Courier New" panose="02070309020205020404" pitchFamily="49" charset="0"/>
                <a:cs typeface="Times New Roman" panose="02020603050405020304" pitchFamily="18" charset="0"/>
              </a:rPr>
              <a:t>'] #</a:t>
            </a:r>
            <a:r>
              <a:rPr lang="zh-CN" altLang="zh-CN" sz="900" kern="100" dirty="0">
                <a:solidFill>
                  <a:srgbClr val="000000"/>
                </a:solidFill>
                <a:latin typeface="Courier New" panose="02070309020205020404" pitchFamily="49" charset="0"/>
                <a:cs typeface="Courier New" panose="02070309020205020404" pitchFamily="49" charset="0"/>
              </a:rPr>
              <a:t>用来正常显示中文标签</a:t>
            </a:r>
            <a:endParaRPr lang="zh-CN" altLang="zh-CN" sz="1050" kern="100" dirty="0">
              <a:latin typeface="宋体" panose="02010600030101010101" pitchFamily="2" charset="-122"/>
              <a:cs typeface="Times New Roman" panose="02020603050405020304" pitchFamily="18" charset="0"/>
            </a:endParaRPr>
          </a:p>
          <a:p>
            <a:pPr algn="just">
              <a:lnSpc>
                <a:spcPts val="1400"/>
              </a:lnSpc>
              <a:spcAft>
                <a:spcPts val="0"/>
              </a:spcAft>
            </a:pPr>
            <a:r>
              <a:rPr lang="en-US" altLang="zh-CN" sz="900" kern="100" dirty="0" err="1">
                <a:solidFill>
                  <a:srgbClr val="000000"/>
                </a:solidFill>
                <a:latin typeface="Courier New" panose="02070309020205020404" pitchFamily="49" charset="0"/>
                <a:cs typeface="Times New Roman" panose="02020603050405020304" pitchFamily="18" charset="0"/>
              </a:rPr>
              <a:t>plt.rcParams</a:t>
            </a:r>
            <a:r>
              <a:rPr lang="en-US" altLang="zh-CN" sz="900" kern="100" dirty="0">
                <a:solidFill>
                  <a:srgbClr val="000000"/>
                </a:solidFill>
                <a:latin typeface="Courier New" panose="02070309020205020404" pitchFamily="49" charset="0"/>
                <a:cs typeface="Times New Roman" panose="02020603050405020304" pitchFamily="18" charset="0"/>
              </a:rPr>
              <a:t>['</a:t>
            </a:r>
            <a:r>
              <a:rPr lang="en-US" altLang="zh-CN" sz="900" kern="100" dirty="0" err="1">
                <a:solidFill>
                  <a:srgbClr val="000000"/>
                </a:solidFill>
                <a:latin typeface="Courier New" panose="02070309020205020404" pitchFamily="49" charset="0"/>
                <a:cs typeface="Times New Roman" panose="02020603050405020304" pitchFamily="18" charset="0"/>
              </a:rPr>
              <a:t>axes.unicode_minus</a:t>
            </a:r>
            <a:r>
              <a:rPr lang="en-US" altLang="zh-CN" sz="900" kern="100" dirty="0">
                <a:solidFill>
                  <a:srgbClr val="000000"/>
                </a:solidFill>
                <a:latin typeface="Courier New" panose="02070309020205020404" pitchFamily="49" charset="0"/>
                <a:cs typeface="Times New Roman" panose="02020603050405020304" pitchFamily="18" charset="0"/>
              </a:rPr>
              <a:t>']=False #</a:t>
            </a:r>
            <a:r>
              <a:rPr lang="zh-CN" altLang="zh-CN" sz="900" kern="100" dirty="0">
                <a:solidFill>
                  <a:srgbClr val="000000"/>
                </a:solidFill>
                <a:latin typeface="Courier New" panose="02070309020205020404" pitchFamily="49" charset="0"/>
                <a:cs typeface="Courier New" panose="02070309020205020404" pitchFamily="49" charset="0"/>
              </a:rPr>
              <a:t>用来正常显示负号</a:t>
            </a:r>
            <a:endParaRPr lang="zh-CN" altLang="zh-CN" sz="1050" kern="100" dirty="0">
              <a:latin typeface="宋体" panose="02010600030101010101" pitchFamily="2" charset="-122"/>
              <a:cs typeface="Times New Roman" panose="02020603050405020304" pitchFamily="18" charset="0"/>
            </a:endParaRPr>
          </a:p>
          <a:p>
            <a:pPr algn="just">
              <a:lnSpc>
                <a:spcPts val="1400"/>
              </a:lnSpc>
              <a:spcAft>
                <a:spcPts val="0"/>
              </a:spcAft>
            </a:pPr>
            <a:r>
              <a:rPr lang="en-US" altLang="zh-CN" sz="900" kern="100" dirty="0">
                <a:solidFill>
                  <a:srgbClr val="000000"/>
                </a:solidFill>
                <a:latin typeface="Courier New" panose="02070309020205020404" pitchFamily="49" charset="0"/>
                <a:cs typeface="Times New Roman" panose="02020603050405020304" pitchFamily="18" charset="0"/>
              </a:rPr>
              <a:t>centers = [[1, 1], [-1, -1], [1, -1]]</a:t>
            </a:r>
            <a:endParaRPr lang="zh-CN" altLang="zh-CN" sz="1050" kern="100" dirty="0">
              <a:latin typeface="宋体" panose="02010600030101010101" pitchFamily="2" charset="-122"/>
              <a:cs typeface="Times New Roman" panose="02020603050405020304" pitchFamily="18" charset="0"/>
            </a:endParaRPr>
          </a:p>
          <a:p>
            <a:pPr algn="just">
              <a:lnSpc>
                <a:spcPts val="1400"/>
              </a:lnSpc>
              <a:spcAft>
                <a:spcPts val="0"/>
              </a:spcAft>
            </a:pPr>
            <a:r>
              <a:rPr lang="en-US" altLang="zh-CN" sz="900" kern="100" dirty="0" err="1">
                <a:solidFill>
                  <a:srgbClr val="000000"/>
                </a:solidFill>
                <a:latin typeface="Courier New" panose="02070309020205020404" pitchFamily="49" charset="0"/>
                <a:cs typeface="Times New Roman" panose="02020603050405020304" pitchFamily="18" charset="0"/>
              </a:rPr>
              <a:t>X,ltrue</a:t>
            </a:r>
            <a:r>
              <a:rPr lang="en-US" altLang="zh-CN" sz="900" kern="100" dirty="0">
                <a:solidFill>
                  <a:srgbClr val="000000"/>
                </a:solidFill>
                <a:latin typeface="Courier New" panose="02070309020205020404" pitchFamily="49" charset="0"/>
                <a:cs typeface="Times New Roman" panose="02020603050405020304" pitchFamily="18" charset="0"/>
              </a:rPr>
              <a:t>=</a:t>
            </a:r>
            <a:r>
              <a:rPr lang="en-US" altLang="zh-CN" sz="900" kern="100" dirty="0" err="1">
                <a:solidFill>
                  <a:srgbClr val="000000"/>
                </a:solidFill>
                <a:latin typeface="Courier New" panose="02070309020205020404" pitchFamily="49" charset="0"/>
                <a:cs typeface="Times New Roman" panose="02020603050405020304" pitchFamily="18" charset="0"/>
              </a:rPr>
              <a:t>make_blobs</a:t>
            </a:r>
            <a:r>
              <a:rPr lang="en-US" altLang="zh-CN" sz="900" kern="100" dirty="0">
                <a:solidFill>
                  <a:srgbClr val="000000"/>
                </a:solidFill>
                <a:latin typeface="Courier New" panose="02070309020205020404" pitchFamily="49" charset="0"/>
                <a:cs typeface="Times New Roman" panose="02020603050405020304" pitchFamily="18" charset="0"/>
              </a:rPr>
              <a:t>(</a:t>
            </a:r>
            <a:r>
              <a:rPr lang="en-US" altLang="zh-CN" sz="900" kern="100" dirty="0" err="1">
                <a:solidFill>
                  <a:srgbClr val="000000"/>
                </a:solidFill>
                <a:latin typeface="Courier New" panose="02070309020205020404" pitchFamily="49" charset="0"/>
                <a:cs typeface="Times New Roman" panose="02020603050405020304" pitchFamily="18" charset="0"/>
              </a:rPr>
              <a:t>n_samples</a:t>
            </a:r>
            <a:r>
              <a:rPr lang="en-US" altLang="zh-CN" sz="900" kern="100" dirty="0">
                <a:solidFill>
                  <a:srgbClr val="000000"/>
                </a:solidFill>
                <a:latin typeface="Courier New" panose="02070309020205020404" pitchFamily="49" charset="0"/>
                <a:cs typeface="Times New Roman" panose="02020603050405020304" pitchFamily="18" charset="0"/>
              </a:rPr>
              <a:t>=750,centers=</a:t>
            </a:r>
            <a:r>
              <a:rPr lang="en-US" altLang="zh-CN" sz="900" kern="100" dirty="0" err="1">
                <a:solidFill>
                  <a:srgbClr val="000000"/>
                </a:solidFill>
                <a:latin typeface="Courier New" panose="02070309020205020404" pitchFamily="49" charset="0"/>
                <a:cs typeface="Times New Roman" panose="02020603050405020304" pitchFamily="18" charset="0"/>
              </a:rPr>
              <a:t>centers,cluster_std</a:t>
            </a:r>
            <a:r>
              <a:rPr lang="en-US" altLang="zh-CN" sz="900" kern="100" dirty="0">
                <a:solidFill>
                  <a:srgbClr val="000000"/>
                </a:solidFill>
                <a:latin typeface="Courier New" panose="02070309020205020404" pitchFamily="49" charset="0"/>
                <a:cs typeface="Times New Roman" panose="02020603050405020304" pitchFamily="18" charset="0"/>
              </a:rPr>
              <a:t>=0.4,random_state=0)</a:t>
            </a:r>
            <a:endParaRPr lang="zh-CN" altLang="zh-CN" sz="1050" kern="100" dirty="0">
              <a:latin typeface="宋体" panose="02010600030101010101" pitchFamily="2" charset="-122"/>
              <a:cs typeface="Times New Roman" panose="02020603050405020304" pitchFamily="18" charset="0"/>
            </a:endParaRPr>
          </a:p>
          <a:p>
            <a:pPr algn="just">
              <a:lnSpc>
                <a:spcPts val="1400"/>
              </a:lnSpc>
              <a:spcAft>
                <a:spcPts val="0"/>
              </a:spcAft>
            </a:pPr>
            <a:r>
              <a:rPr lang="en-US" altLang="zh-CN" sz="900" kern="100" dirty="0">
                <a:solidFill>
                  <a:srgbClr val="000000"/>
                </a:solidFill>
                <a:latin typeface="Courier New" panose="02070309020205020404" pitchFamily="49" charset="0"/>
                <a:cs typeface="Times New Roman" panose="02020603050405020304" pitchFamily="18" charset="0"/>
              </a:rPr>
              <a:t>X = </a:t>
            </a:r>
            <a:r>
              <a:rPr lang="en-US" altLang="zh-CN" sz="900" kern="100" dirty="0" err="1">
                <a:solidFill>
                  <a:srgbClr val="000000"/>
                </a:solidFill>
                <a:latin typeface="Courier New" panose="02070309020205020404" pitchFamily="49" charset="0"/>
                <a:cs typeface="Times New Roman" panose="02020603050405020304" pitchFamily="18" charset="0"/>
              </a:rPr>
              <a:t>StandardScaler</a:t>
            </a:r>
            <a:r>
              <a:rPr lang="en-US" altLang="zh-CN" sz="900" kern="100" dirty="0">
                <a:solidFill>
                  <a:srgbClr val="000000"/>
                </a:solidFill>
                <a:latin typeface="Courier New" panose="02070309020205020404" pitchFamily="49" charset="0"/>
                <a:cs typeface="Times New Roman" panose="02020603050405020304" pitchFamily="18" charset="0"/>
              </a:rPr>
              <a:t>().</a:t>
            </a:r>
            <a:r>
              <a:rPr lang="en-US" altLang="zh-CN" sz="900" kern="100" dirty="0" err="1">
                <a:solidFill>
                  <a:srgbClr val="000000"/>
                </a:solidFill>
                <a:latin typeface="Courier New" panose="02070309020205020404" pitchFamily="49" charset="0"/>
                <a:cs typeface="Times New Roman" panose="02020603050405020304" pitchFamily="18" charset="0"/>
              </a:rPr>
              <a:t>fit_transform</a:t>
            </a:r>
            <a:r>
              <a:rPr lang="en-US" altLang="zh-CN" sz="900" kern="100" dirty="0">
                <a:solidFill>
                  <a:srgbClr val="000000"/>
                </a:solidFill>
                <a:latin typeface="Courier New" panose="02070309020205020404" pitchFamily="49" charset="0"/>
                <a:cs typeface="Times New Roman" panose="02020603050405020304" pitchFamily="18" charset="0"/>
              </a:rPr>
              <a:t>(X)</a:t>
            </a:r>
            <a:endParaRPr lang="zh-CN" altLang="zh-CN" sz="1050" kern="100" dirty="0">
              <a:latin typeface="宋体" panose="02010600030101010101" pitchFamily="2" charset="-122"/>
              <a:cs typeface="Times New Roman" panose="02020603050405020304" pitchFamily="18" charset="0"/>
            </a:endParaRPr>
          </a:p>
          <a:p>
            <a:pPr algn="just">
              <a:lnSpc>
                <a:spcPts val="1400"/>
              </a:lnSpc>
              <a:spcAft>
                <a:spcPts val="0"/>
              </a:spcAft>
            </a:pPr>
            <a:r>
              <a:rPr lang="en-US" altLang="zh-CN" sz="900" kern="100" dirty="0" err="1">
                <a:solidFill>
                  <a:srgbClr val="000000"/>
                </a:solidFill>
                <a:latin typeface="Courier New" panose="02070309020205020404" pitchFamily="49" charset="0"/>
                <a:cs typeface="Times New Roman" panose="02020603050405020304" pitchFamily="18" charset="0"/>
              </a:rPr>
              <a:t>db</a:t>
            </a:r>
            <a:r>
              <a:rPr lang="en-US" altLang="zh-CN" sz="900" kern="100" dirty="0">
                <a:solidFill>
                  <a:srgbClr val="000000"/>
                </a:solidFill>
                <a:latin typeface="Courier New" panose="02070309020205020404" pitchFamily="49" charset="0"/>
                <a:cs typeface="Times New Roman" panose="02020603050405020304" pitchFamily="18" charset="0"/>
              </a:rPr>
              <a:t> = DBSCAN(eps=0.3, </a:t>
            </a:r>
            <a:r>
              <a:rPr lang="en-US" altLang="zh-CN" sz="900" kern="100" dirty="0" err="1">
                <a:solidFill>
                  <a:srgbClr val="000000"/>
                </a:solidFill>
                <a:latin typeface="Courier New" panose="02070309020205020404" pitchFamily="49" charset="0"/>
                <a:cs typeface="Times New Roman" panose="02020603050405020304" pitchFamily="18" charset="0"/>
              </a:rPr>
              <a:t>min_samples</a:t>
            </a:r>
            <a:r>
              <a:rPr lang="en-US" altLang="zh-CN" sz="900" kern="100" dirty="0">
                <a:solidFill>
                  <a:srgbClr val="000000"/>
                </a:solidFill>
                <a:latin typeface="Courier New" panose="02070309020205020404" pitchFamily="49" charset="0"/>
                <a:cs typeface="Times New Roman" panose="02020603050405020304" pitchFamily="18" charset="0"/>
              </a:rPr>
              <a:t>=10).fit(X)</a:t>
            </a:r>
            <a:endParaRPr lang="zh-CN" altLang="zh-CN" sz="1050" kern="100" dirty="0">
              <a:latin typeface="宋体" panose="02010600030101010101" pitchFamily="2" charset="-122"/>
              <a:cs typeface="Times New Roman" panose="02020603050405020304" pitchFamily="18" charset="0"/>
            </a:endParaRPr>
          </a:p>
          <a:p>
            <a:pPr algn="just">
              <a:lnSpc>
                <a:spcPts val="1400"/>
              </a:lnSpc>
              <a:spcAft>
                <a:spcPts val="0"/>
              </a:spcAft>
            </a:pPr>
            <a:r>
              <a:rPr lang="en-US" altLang="zh-CN" sz="900" kern="100" dirty="0" err="1">
                <a:solidFill>
                  <a:srgbClr val="000000"/>
                </a:solidFill>
                <a:latin typeface="Courier New" panose="02070309020205020404" pitchFamily="49" charset="0"/>
                <a:cs typeface="Times New Roman" panose="02020603050405020304" pitchFamily="18" charset="0"/>
              </a:rPr>
              <a:t>core_samples_mask</a:t>
            </a:r>
            <a:r>
              <a:rPr lang="en-US" altLang="zh-CN" sz="900" kern="100" dirty="0">
                <a:solidFill>
                  <a:srgbClr val="000000"/>
                </a:solidFill>
                <a:latin typeface="Courier New" panose="02070309020205020404" pitchFamily="49" charset="0"/>
                <a:cs typeface="Times New Roman" panose="02020603050405020304" pitchFamily="18" charset="0"/>
              </a:rPr>
              <a:t> = </a:t>
            </a:r>
            <a:r>
              <a:rPr lang="en-US" altLang="zh-CN" sz="900" kern="100" dirty="0" err="1">
                <a:solidFill>
                  <a:srgbClr val="000000"/>
                </a:solidFill>
                <a:latin typeface="Courier New" panose="02070309020205020404" pitchFamily="49" charset="0"/>
                <a:cs typeface="Times New Roman" panose="02020603050405020304" pitchFamily="18" charset="0"/>
              </a:rPr>
              <a:t>np.zeros_like</a:t>
            </a:r>
            <a:r>
              <a:rPr lang="en-US" altLang="zh-CN" sz="900" kern="100" dirty="0">
                <a:solidFill>
                  <a:srgbClr val="000000"/>
                </a:solidFill>
                <a:latin typeface="Courier New" panose="02070309020205020404" pitchFamily="49" charset="0"/>
                <a:cs typeface="Times New Roman" panose="02020603050405020304" pitchFamily="18" charset="0"/>
              </a:rPr>
              <a:t>(</a:t>
            </a:r>
            <a:r>
              <a:rPr lang="en-US" altLang="zh-CN" sz="900" kern="100" dirty="0" err="1">
                <a:solidFill>
                  <a:srgbClr val="000000"/>
                </a:solidFill>
                <a:latin typeface="Courier New" panose="02070309020205020404" pitchFamily="49" charset="0"/>
                <a:cs typeface="Times New Roman" panose="02020603050405020304" pitchFamily="18" charset="0"/>
              </a:rPr>
              <a:t>db.labels</a:t>
            </a:r>
            <a:r>
              <a:rPr lang="en-US" altLang="zh-CN" sz="900" kern="100" dirty="0">
                <a:solidFill>
                  <a:srgbClr val="000000"/>
                </a:solidFill>
                <a:latin typeface="Courier New" panose="02070309020205020404" pitchFamily="49" charset="0"/>
                <a:cs typeface="Times New Roman" panose="02020603050405020304" pitchFamily="18" charset="0"/>
              </a:rPr>
              <a:t>_, </a:t>
            </a:r>
            <a:r>
              <a:rPr lang="en-US" altLang="zh-CN" sz="900" kern="100" dirty="0" err="1">
                <a:solidFill>
                  <a:srgbClr val="000000"/>
                </a:solidFill>
                <a:latin typeface="Courier New" panose="02070309020205020404" pitchFamily="49" charset="0"/>
                <a:cs typeface="Times New Roman" panose="02020603050405020304" pitchFamily="18" charset="0"/>
              </a:rPr>
              <a:t>dtype</a:t>
            </a:r>
            <a:r>
              <a:rPr lang="en-US" altLang="zh-CN" sz="900" kern="100" dirty="0">
                <a:solidFill>
                  <a:srgbClr val="000000"/>
                </a:solidFill>
                <a:latin typeface="Courier New" panose="02070309020205020404" pitchFamily="49" charset="0"/>
                <a:cs typeface="Times New Roman" panose="02020603050405020304" pitchFamily="18" charset="0"/>
              </a:rPr>
              <a:t>=bool)</a:t>
            </a:r>
            <a:endParaRPr lang="zh-CN" altLang="zh-CN" sz="1050" kern="100" dirty="0">
              <a:latin typeface="宋体" panose="02010600030101010101" pitchFamily="2" charset="-122"/>
              <a:cs typeface="Times New Roman" panose="02020603050405020304" pitchFamily="18" charset="0"/>
            </a:endParaRPr>
          </a:p>
          <a:p>
            <a:pPr algn="just">
              <a:lnSpc>
                <a:spcPts val="1400"/>
              </a:lnSpc>
              <a:spcAft>
                <a:spcPts val="0"/>
              </a:spcAft>
            </a:pPr>
            <a:r>
              <a:rPr lang="en-US" altLang="zh-CN" sz="900" kern="100" dirty="0" err="1">
                <a:solidFill>
                  <a:srgbClr val="000000"/>
                </a:solidFill>
                <a:latin typeface="Courier New" panose="02070309020205020404" pitchFamily="49" charset="0"/>
                <a:cs typeface="Times New Roman" panose="02020603050405020304" pitchFamily="18" charset="0"/>
              </a:rPr>
              <a:t>core_samples_mask</a:t>
            </a:r>
            <a:r>
              <a:rPr lang="en-US" altLang="zh-CN" sz="900" kern="100" dirty="0">
                <a:solidFill>
                  <a:srgbClr val="000000"/>
                </a:solidFill>
                <a:latin typeface="Courier New" panose="02070309020205020404" pitchFamily="49" charset="0"/>
                <a:cs typeface="Times New Roman" panose="02020603050405020304" pitchFamily="18" charset="0"/>
              </a:rPr>
              <a:t>[</a:t>
            </a:r>
            <a:r>
              <a:rPr lang="en-US" altLang="zh-CN" sz="900" kern="100" dirty="0" err="1">
                <a:solidFill>
                  <a:srgbClr val="000000"/>
                </a:solidFill>
                <a:latin typeface="Courier New" panose="02070309020205020404" pitchFamily="49" charset="0"/>
                <a:cs typeface="Times New Roman" panose="02020603050405020304" pitchFamily="18" charset="0"/>
              </a:rPr>
              <a:t>db.core_sample_indices</a:t>
            </a:r>
            <a:r>
              <a:rPr lang="en-US" altLang="zh-CN" sz="900" kern="100" dirty="0">
                <a:solidFill>
                  <a:srgbClr val="000000"/>
                </a:solidFill>
                <a:latin typeface="Courier New" panose="02070309020205020404" pitchFamily="49" charset="0"/>
                <a:cs typeface="Times New Roman" panose="02020603050405020304" pitchFamily="18" charset="0"/>
              </a:rPr>
              <a:t>_] = True</a:t>
            </a:r>
            <a:endParaRPr lang="zh-CN" altLang="zh-CN" sz="1050" kern="100" dirty="0">
              <a:latin typeface="宋体" panose="02010600030101010101" pitchFamily="2" charset="-122"/>
              <a:cs typeface="Times New Roman" panose="02020603050405020304" pitchFamily="18" charset="0"/>
            </a:endParaRPr>
          </a:p>
          <a:p>
            <a:pPr algn="just">
              <a:lnSpc>
                <a:spcPts val="1400"/>
              </a:lnSpc>
              <a:spcAft>
                <a:spcPts val="0"/>
              </a:spcAft>
            </a:pPr>
            <a:r>
              <a:rPr lang="en-US" altLang="zh-CN" sz="900" kern="100" dirty="0">
                <a:solidFill>
                  <a:srgbClr val="000000"/>
                </a:solidFill>
                <a:latin typeface="Courier New" panose="02070309020205020404" pitchFamily="49" charset="0"/>
                <a:cs typeface="Times New Roman" panose="02020603050405020304" pitchFamily="18" charset="0"/>
              </a:rPr>
              <a:t>labels = </a:t>
            </a:r>
            <a:r>
              <a:rPr lang="en-US" altLang="zh-CN" sz="900" kern="100" dirty="0" err="1">
                <a:solidFill>
                  <a:srgbClr val="000000"/>
                </a:solidFill>
                <a:latin typeface="Courier New" panose="02070309020205020404" pitchFamily="49" charset="0"/>
                <a:cs typeface="Times New Roman" panose="02020603050405020304" pitchFamily="18" charset="0"/>
              </a:rPr>
              <a:t>db.labels</a:t>
            </a:r>
            <a:r>
              <a:rPr lang="en-US" altLang="zh-CN" sz="900" kern="100" dirty="0">
                <a:solidFill>
                  <a:srgbClr val="000000"/>
                </a:solidFill>
                <a:latin typeface="Courier New" panose="02070309020205020404" pitchFamily="49" charset="0"/>
                <a:cs typeface="Times New Roman" panose="02020603050405020304" pitchFamily="18" charset="0"/>
              </a:rPr>
              <a:t>_</a:t>
            </a:r>
            <a:endParaRPr lang="zh-CN" altLang="zh-CN" sz="1050" kern="100" dirty="0">
              <a:latin typeface="宋体" panose="02010600030101010101" pitchFamily="2" charset="-122"/>
              <a:cs typeface="Times New Roman" panose="02020603050405020304" pitchFamily="18" charset="0"/>
            </a:endParaRPr>
          </a:p>
          <a:p>
            <a:pPr algn="just">
              <a:lnSpc>
                <a:spcPts val="1400"/>
              </a:lnSpc>
              <a:spcAft>
                <a:spcPts val="0"/>
              </a:spcAft>
            </a:pPr>
            <a:r>
              <a:rPr lang="en-US" altLang="zh-CN" sz="900" kern="100" dirty="0" err="1">
                <a:solidFill>
                  <a:srgbClr val="000000"/>
                </a:solidFill>
                <a:latin typeface="Courier New" panose="02070309020205020404" pitchFamily="49" charset="0"/>
                <a:cs typeface="Times New Roman" panose="02020603050405020304" pitchFamily="18" charset="0"/>
              </a:rPr>
              <a:t>n_clusters</a:t>
            </a:r>
            <a:r>
              <a:rPr lang="en-US" altLang="zh-CN" sz="900" kern="100" dirty="0">
                <a:solidFill>
                  <a:srgbClr val="000000"/>
                </a:solidFill>
                <a:latin typeface="Courier New" panose="02070309020205020404" pitchFamily="49" charset="0"/>
                <a:cs typeface="Times New Roman" panose="02020603050405020304" pitchFamily="18" charset="0"/>
              </a:rPr>
              <a:t>_ = </a:t>
            </a:r>
            <a:r>
              <a:rPr lang="en-US" altLang="zh-CN" sz="900" kern="100" dirty="0" err="1">
                <a:solidFill>
                  <a:srgbClr val="000000"/>
                </a:solidFill>
                <a:latin typeface="Courier New" panose="02070309020205020404" pitchFamily="49" charset="0"/>
                <a:cs typeface="Times New Roman" panose="02020603050405020304" pitchFamily="18" charset="0"/>
              </a:rPr>
              <a:t>len</a:t>
            </a:r>
            <a:r>
              <a:rPr lang="en-US" altLang="zh-CN" sz="900" kern="100" dirty="0">
                <a:solidFill>
                  <a:srgbClr val="000000"/>
                </a:solidFill>
                <a:latin typeface="Courier New" panose="02070309020205020404" pitchFamily="49" charset="0"/>
                <a:cs typeface="Times New Roman" panose="02020603050405020304" pitchFamily="18" charset="0"/>
              </a:rPr>
              <a:t>(set(labels)) - (1 if -1 in labels else 0)</a:t>
            </a:r>
            <a:endParaRPr lang="zh-CN" altLang="zh-CN" sz="1050" kern="100" dirty="0">
              <a:latin typeface="宋体" panose="02010600030101010101" pitchFamily="2" charset="-122"/>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899" y="430213"/>
            <a:ext cx="2523987"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en-US" altLang="zh-CN" dirty="0"/>
              <a:t>DBSCAN </a:t>
            </a:r>
            <a:r>
              <a:rPr kumimoji="0" lang="zh-CN" altLang="en-US" dirty="0"/>
              <a:t>算法</a:t>
            </a:r>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pic>
        <p:nvPicPr>
          <p:cNvPr id="10" name="Picture 1019"/>
          <p:cNvPicPr/>
          <p:nvPr/>
        </p:nvPicPr>
        <p:blipFill>
          <a:blip r:embed="rId2"/>
          <a:stretch>
            <a:fillRect/>
          </a:stretch>
        </p:blipFill>
        <p:spPr>
          <a:xfrm>
            <a:off x="3120886" y="1962434"/>
            <a:ext cx="2615565" cy="2031365"/>
          </a:xfrm>
          <a:prstGeom prst="rect">
            <a:avLst/>
          </a:prstGeom>
        </p:spPr>
      </p:pic>
      <p:sp>
        <p:nvSpPr>
          <p:cNvPr id="12" name="矩形 3"/>
          <p:cNvSpPr>
            <a:spLocks noChangeArrowheads="1"/>
          </p:cNvSpPr>
          <p:nvPr/>
        </p:nvSpPr>
        <p:spPr bwMode="auto">
          <a:xfrm>
            <a:off x="596900" y="1000471"/>
            <a:ext cx="804545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marL="342900" lvl="1" indent="-342900">
              <a:buFont typeface="Arial" panose="020B0604020202020204" pitchFamily="34" charset="0"/>
              <a:buChar char="•"/>
            </a:pPr>
            <a:r>
              <a:rPr lang="en-US" altLang="zh-CN" sz="1800" dirty="0" smtClean="0">
                <a:solidFill>
                  <a:srgbClr val="000000"/>
                </a:solidFill>
              </a:rPr>
              <a:t>DBSCAN</a:t>
            </a:r>
            <a:r>
              <a:rPr lang="zh-CN" altLang="zh-CN" sz="1800" dirty="0" smtClean="0">
                <a:solidFill>
                  <a:srgbClr val="000000"/>
                </a:solidFill>
              </a:rPr>
              <a:t>算法</a:t>
            </a:r>
            <a:r>
              <a:rPr lang="zh-CN" altLang="en-US" sz="1800" dirty="0" smtClean="0">
                <a:solidFill>
                  <a:srgbClr val="000000"/>
                </a:solidFill>
              </a:rPr>
              <a:t>聚类效果</a:t>
            </a:r>
            <a:endParaRPr lang="zh-CN" altLang="zh-CN" sz="1800" dirty="0">
              <a:solidFill>
                <a:srgbClr val="000000"/>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596900" y="430213"/>
            <a:ext cx="1408113"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5123" name="TextBox 5"/>
          <p:cNvSpPr txBox="1">
            <a:spLocks noChangeArrowheads="1"/>
          </p:cNvSpPr>
          <p:nvPr/>
        </p:nvSpPr>
        <p:spPr bwMode="auto">
          <a:xfrm>
            <a:off x="608013" y="430213"/>
            <a:ext cx="2095430" cy="461665"/>
          </a:xfrm>
          <a:prstGeom prst="rect">
            <a:avLst/>
          </a:prstGeom>
          <a:solidFill>
            <a:srgbClr val="FF6600"/>
          </a:solidFill>
          <a:ln>
            <a:noFill/>
          </a:ln>
        </p:spPr>
        <p:txBody>
          <a:bodyPr wrap="squar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kumimoji="0" lang="zh-CN" altLang="en-US" sz="2400" dirty="0" smtClean="0">
                <a:solidFill>
                  <a:schemeClr val="bg1"/>
                </a:solidFill>
                <a:latin typeface="微软雅黑" panose="020B0503020204020204" pitchFamily="34" charset="-122"/>
                <a:ea typeface="微软雅黑" panose="020B0503020204020204" pitchFamily="34" charset="-122"/>
              </a:rPr>
              <a:t>聚类分析概念</a:t>
            </a:r>
            <a:endParaRPr kumimoji="0" lang="zh-CN" altLang="en-US" sz="2400" dirty="0">
              <a:solidFill>
                <a:schemeClr val="bg1"/>
              </a:solidFill>
              <a:latin typeface="微软雅黑" panose="020B0503020204020204" pitchFamily="34" charset="-122"/>
              <a:ea typeface="微软雅黑" panose="020B0503020204020204" pitchFamily="34" charset="-122"/>
            </a:endParaRPr>
          </a:p>
        </p:txBody>
      </p:sp>
      <p:cxnSp>
        <p:nvCxnSpPr>
          <p:cNvPr id="13" name="直接连接符 13"/>
          <p:cNvCxnSpPr/>
          <p:nvPr/>
        </p:nvCxnSpPr>
        <p:spPr>
          <a:xfrm>
            <a:off x="1387475" y="846138"/>
            <a:ext cx="7254875"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2" name="矩形 3"/>
          <p:cNvSpPr>
            <a:spLocks noChangeArrowheads="1"/>
          </p:cNvSpPr>
          <p:nvPr/>
        </p:nvSpPr>
        <p:spPr bwMode="auto">
          <a:xfrm>
            <a:off x="596900" y="1000471"/>
            <a:ext cx="8045450" cy="30285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en-US" sz="1800" dirty="0">
                <a:solidFill>
                  <a:srgbClr val="000000"/>
                </a:solidFill>
              </a:rPr>
              <a:t>将未标记的样本自动划分成多个类簇</a:t>
            </a:r>
            <a:endParaRPr lang="en-US" altLang="zh-CN" sz="1800" dirty="0" smtClean="0">
              <a:solidFill>
                <a:srgbClr val="000000"/>
              </a:solidFill>
            </a:endParaRPr>
          </a:p>
          <a:p>
            <a:r>
              <a:rPr lang="zh-CN" altLang="en-US" sz="1800" dirty="0" smtClean="0">
                <a:solidFill>
                  <a:srgbClr val="000000"/>
                </a:solidFill>
              </a:rPr>
              <a:t>在销售领域，利用</a:t>
            </a:r>
            <a:r>
              <a:rPr lang="zh-CN" altLang="en-US" sz="1800" dirty="0">
                <a:solidFill>
                  <a:srgbClr val="000000"/>
                </a:solidFill>
              </a:rPr>
              <a:t>聚类分析对客户历史数据进行分析，对客户划分类别，刻画不同客户群体的特征，从而深入挖掘客户潜在需求，改善服务质量，增强客户</a:t>
            </a:r>
            <a:r>
              <a:rPr lang="zh-CN" altLang="en-US" sz="1800" dirty="0" smtClean="0">
                <a:solidFill>
                  <a:srgbClr val="000000"/>
                </a:solidFill>
              </a:rPr>
              <a:t>黏性</a:t>
            </a:r>
            <a:endParaRPr lang="en-US" altLang="zh-CN" sz="1800" dirty="0">
              <a:solidFill>
                <a:srgbClr val="000000"/>
              </a:solidFill>
            </a:endParaRPr>
          </a:p>
          <a:p>
            <a:r>
              <a:rPr lang="zh-CN" altLang="en-US" sz="1800" dirty="0" smtClean="0">
                <a:solidFill>
                  <a:srgbClr val="000000"/>
                </a:solidFill>
              </a:rPr>
              <a:t>在</a:t>
            </a:r>
            <a:r>
              <a:rPr lang="zh-CN" altLang="en-US" sz="1800" dirty="0">
                <a:solidFill>
                  <a:srgbClr val="000000"/>
                </a:solidFill>
              </a:rPr>
              <a:t>医学领域，对图像进行分析，挖掘疾病的不同临床特征，辅助医生进行临床诊断。聚类算法被用于图像分割，把原始图像</a:t>
            </a:r>
            <a:r>
              <a:rPr lang="zh-CN" altLang="en-US" sz="1800" dirty="0" smtClean="0">
                <a:solidFill>
                  <a:srgbClr val="000000"/>
                </a:solidFill>
              </a:rPr>
              <a:t>分成</a:t>
            </a:r>
            <a:r>
              <a:rPr lang="zh-CN" altLang="en-US" sz="1800" dirty="0">
                <a:solidFill>
                  <a:srgbClr val="000000"/>
                </a:solidFill>
              </a:rPr>
              <a:t>若干</a:t>
            </a:r>
            <a:r>
              <a:rPr lang="zh-CN" altLang="en-US" sz="1800" dirty="0" smtClean="0">
                <a:solidFill>
                  <a:srgbClr val="000000"/>
                </a:solidFill>
              </a:rPr>
              <a:t>个</a:t>
            </a:r>
            <a:r>
              <a:rPr lang="zh-CN" altLang="en-US" sz="1800" dirty="0">
                <a:solidFill>
                  <a:srgbClr val="000000"/>
                </a:solidFill>
              </a:rPr>
              <a:t>特定的、具有独特性质的区域并提取</a:t>
            </a:r>
            <a:r>
              <a:rPr lang="zh-CN" altLang="en-US" sz="1800" dirty="0" smtClean="0">
                <a:solidFill>
                  <a:srgbClr val="000000"/>
                </a:solidFill>
              </a:rPr>
              <a:t>目标</a:t>
            </a:r>
            <a:endParaRPr lang="en-US" altLang="zh-CN" sz="1800" dirty="0" smtClean="0">
              <a:solidFill>
                <a:srgbClr val="000000"/>
              </a:solidFill>
            </a:endParaRPr>
          </a:p>
          <a:p>
            <a:r>
              <a:rPr lang="zh-CN" altLang="en-US" sz="1800" dirty="0" smtClean="0">
                <a:solidFill>
                  <a:srgbClr val="000000"/>
                </a:solidFill>
              </a:rPr>
              <a:t>在</a:t>
            </a:r>
            <a:r>
              <a:rPr lang="zh-CN" altLang="en-US" sz="1800" dirty="0">
                <a:solidFill>
                  <a:srgbClr val="000000"/>
                </a:solidFill>
              </a:rPr>
              <a:t>生物领域，将聚类算法用于推导动植物分类，以往对动植物的认知往往是基于外表和习性，应用聚类分析按照功能对基因聚类，获取不同种类物种之间的基因关联</a:t>
            </a:r>
            <a:endParaRPr lang="en-US" altLang="zh-CN" sz="1800" dirty="0" smtClean="0">
              <a:solidFill>
                <a:srgbClr val="000000"/>
              </a:solidFill>
            </a:endParaRPr>
          </a:p>
        </p:txBody>
      </p:sp>
    </p:spTree>
  </p:cSld>
  <p:clrMapOvr>
    <a:masterClrMapping/>
  </p:clrMapOvr>
  <p:transition spd="slow">
    <p:push/>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596900" y="430213"/>
            <a:ext cx="1408113"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5123" name="TextBox 5"/>
          <p:cNvSpPr txBox="1">
            <a:spLocks noChangeArrowheads="1"/>
          </p:cNvSpPr>
          <p:nvPr/>
        </p:nvSpPr>
        <p:spPr bwMode="auto">
          <a:xfrm>
            <a:off x="608012" y="430213"/>
            <a:ext cx="2473117" cy="461665"/>
          </a:xfrm>
          <a:prstGeom prst="rect">
            <a:avLst/>
          </a:prstGeom>
          <a:solidFill>
            <a:srgbClr val="FF6600"/>
          </a:solidFill>
          <a:ln>
            <a:noFill/>
          </a:ln>
        </p:spPr>
        <p:txBody>
          <a:bodyPr wrap="squar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kumimoji="0" lang="zh-CN" altLang="en-US" sz="2400" dirty="0" smtClean="0">
                <a:solidFill>
                  <a:schemeClr val="bg1"/>
                </a:solidFill>
                <a:latin typeface="微软雅黑" panose="020B0503020204020204" pitchFamily="34" charset="-122"/>
                <a:ea typeface="微软雅黑" panose="020B0503020204020204" pitchFamily="34" charset="-122"/>
              </a:rPr>
              <a:t>基于层次聚类</a:t>
            </a:r>
            <a:endParaRPr kumimoji="0" lang="zh-CN" altLang="en-US" sz="2400" dirty="0">
              <a:solidFill>
                <a:schemeClr val="bg1"/>
              </a:solidFill>
              <a:latin typeface="微软雅黑" panose="020B0503020204020204" pitchFamily="34" charset="-122"/>
              <a:ea typeface="微软雅黑" panose="020B0503020204020204" pitchFamily="34" charset="-122"/>
            </a:endParaRPr>
          </a:p>
        </p:txBody>
      </p:sp>
      <p:cxnSp>
        <p:nvCxnSpPr>
          <p:cNvPr id="13" name="直接连接符 13"/>
          <p:cNvCxnSpPr/>
          <p:nvPr/>
        </p:nvCxnSpPr>
        <p:spPr>
          <a:xfrm>
            <a:off x="1387475" y="846138"/>
            <a:ext cx="7254875"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2" name="矩形 3"/>
          <p:cNvSpPr>
            <a:spLocks noChangeArrowheads="1"/>
          </p:cNvSpPr>
          <p:nvPr/>
        </p:nvSpPr>
        <p:spPr bwMode="auto">
          <a:xfrm>
            <a:off x="596900" y="1000471"/>
            <a:ext cx="8045450" cy="31947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zh-CN" sz="1800" dirty="0">
                <a:solidFill>
                  <a:srgbClr val="000000"/>
                </a:solidFill>
              </a:rPr>
              <a:t>层次聚类的应用广泛程度仅次于基于划分的聚类，核心思想就是通过对数据集按照层次，把数据划分到不同层的簇，从而形成一个树形的聚类结构。层次聚类算法可以揭示数据的分层结构，在树形结构上不同层次进行划分，可以得到不同粒度的聚类结果。按照层次聚类的过程分为自底向上的聚合聚类和自顶向下的分裂聚类。聚合聚类以</a:t>
            </a:r>
            <a:r>
              <a:rPr lang="en-US" altLang="zh-CN" sz="1800" dirty="0">
                <a:solidFill>
                  <a:srgbClr val="000000"/>
                </a:solidFill>
              </a:rPr>
              <a:t>AGNES</a:t>
            </a:r>
            <a:r>
              <a:rPr lang="zh-CN" altLang="zh-CN" sz="1800" dirty="0">
                <a:solidFill>
                  <a:srgbClr val="000000"/>
                </a:solidFill>
              </a:rPr>
              <a:t>、</a:t>
            </a:r>
            <a:r>
              <a:rPr lang="en-US" altLang="zh-CN" sz="1800" dirty="0">
                <a:solidFill>
                  <a:srgbClr val="000000"/>
                </a:solidFill>
              </a:rPr>
              <a:t>BIRCH</a:t>
            </a:r>
            <a:r>
              <a:rPr lang="zh-CN" altLang="zh-CN" sz="1800" dirty="0">
                <a:solidFill>
                  <a:srgbClr val="000000"/>
                </a:solidFill>
              </a:rPr>
              <a:t>、</a:t>
            </a:r>
            <a:r>
              <a:rPr lang="en-US" altLang="zh-CN" sz="1800" dirty="0">
                <a:solidFill>
                  <a:srgbClr val="000000"/>
                </a:solidFill>
              </a:rPr>
              <a:t>ROCK</a:t>
            </a:r>
            <a:r>
              <a:rPr lang="zh-CN" altLang="zh-CN" sz="1800" dirty="0">
                <a:solidFill>
                  <a:srgbClr val="000000"/>
                </a:solidFill>
              </a:rPr>
              <a:t>等算法为代表，分裂聚类以</a:t>
            </a:r>
            <a:r>
              <a:rPr lang="en-US" altLang="zh-CN" sz="1800" dirty="0">
                <a:solidFill>
                  <a:srgbClr val="000000"/>
                </a:solidFill>
              </a:rPr>
              <a:t>DIANA</a:t>
            </a:r>
            <a:r>
              <a:rPr lang="zh-CN" altLang="zh-CN" sz="1800" dirty="0">
                <a:solidFill>
                  <a:srgbClr val="000000"/>
                </a:solidFill>
              </a:rPr>
              <a:t>算法为代表。</a:t>
            </a:r>
          </a:p>
          <a:p>
            <a:r>
              <a:rPr lang="zh-CN" altLang="zh-CN" sz="1800" dirty="0">
                <a:solidFill>
                  <a:srgbClr val="000000"/>
                </a:solidFill>
              </a:rPr>
              <a:t>自底向上的聚合聚类将每个样本看作一个簇，初始状态下簇的数目等于样本的数目，然后根据算法的规则对样本进行合并，直到满足算法的终止条件。自顶向下的分裂聚类先将所有样本看作属于同一个簇，然后逐渐分裂成更小的簇，直到满足算法终止条件为止。目前大多数是自底向上的聚合聚类，自顶向下的分裂聚类比较少</a:t>
            </a:r>
            <a:endParaRPr lang="en-US" altLang="zh-CN" sz="1800" dirty="0">
              <a:solidFill>
                <a:srgbClr val="000000"/>
              </a:solidFill>
            </a:endParaRPr>
          </a:p>
        </p:txBody>
      </p:sp>
    </p:spTree>
  </p:cSld>
  <p:clrMapOvr>
    <a:masterClrMapping/>
  </p:clrMapOvr>
  <p:transition spd="slow">
    <p:push/>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7" name="Content Placeholder 2"/>
          <p:cNvSpPr>
            <a:spLocks noGrp="1"/>
          </p:cNvSpPr>
          <p:nvPr>
            <p:ph idx="1"/>
          </p:nvPr>
        </p:nvSpPr>
        <p:spPr>
          <a:xfrm>
            <a:off x="240724" y="921004"/>
            <a:ext cx="4392613" cy="3086100"/>
          </a:xfrm>
        </p:spPr>
        <p:txBody>
          <a:bodyPr/>
          <a:lstStyle/>
          <a:p>
            <a:r>
              <a:rPr lang="zh-CN" altLang="zh-CN" sz="1600" dirty="0" smtClean="0"/>
              <a:t>层次聚类（</a:t>
            </a:r>
            <a:r>
              <a:rPr lang="en-US" altLang="zh-CN" sz="1600" dirty="0" smtClean="0"/>
              <a:t>hierarchical clustering</a:t>
            </a:r>
            <a:r>
              <a:rPr lang="zh-CN" altLang="zh-CN" sz="1600" dirty="0" smtClean="0"/>
              <a:t>）方法把数据组织成若干簇，并形成一个相应的树状图进行聚类。</a:t>
            </a:r>
            <a:endParaRPr lang="en-US" altLang="zh-CN" sz="1600" dirty="0" smtClean="0"/>
          </a:p>
          <a:p>
            <a:r>
              <a:rPr lang="zh-CN" altLang="zh-CN" sz="1600" dirty="0" smtClean="0"/>
              <a:t>聚合层次聚类采用自底向上的策略，首先把每个对象单独作为一类，然后根据一定的规则，例如把簇间距离最小的相似簇合并成为越来越大的簇，直到所有样本凝聚成一个大的簇，针对给定应用选择最好结果的聚类层次。</a:t>
            </a:r>
            <a:endParaRPr lang="en-US" altLang="zh-CN" sz="1600" dirty="0" smtClean="0"/>
          </a:p>
          <a:p>
            <a:r>
              <a:rPr lang="zh-CN" altLang="zh-CN" sz="1600" dirty="0" smtClean="0"/>
              <a:t>与聚合型方法相反，分裂聚类采用自顶向下的方法，先把所有的对象都看成一个簇，然后不断分解直至满足一定的条件。</a:t>
            </a:r>
            <a:endParaRPr lang="en-US" altLang="zh-CN" sz="1600" dirty="0" smtClean="0"/>
          </a:p>
        </p:txBody>
      </p:sp>
      <p:pic>
        <p:nvPicPr>
          <p:cNvPr id="129026" name="Picture 2"/>
          <p:cNvPicPr>
            <a:picLocks noChangeAspect="1" noChangeArrowheads="1"/>
          </p:cNvPicPr>
          <p:nvPr/>
        </p:nvPicPr>
        <p:blipFill>
          <a:blip r:embed="rId2"/>
          <a:srcRect/>
          <a:stretch>
            <a:fillRect/>
          </a:stretch>
        </p:blipFill>
        <p:spPr bwMode="auto">
          <a:xfrm>
            <a:off x="4716463" y="1170386"/>
            <a:ext cx="3998912" cy="2752725"/>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solidFill>
                  <a:schemeClr val="tx1"/>
                </a:solidFill>
                <a:prstDash val="solid"/>
                <a:miter lim="800000"/>
                <a:headEnd type="none" w="med" len="med"/>
                <a:tailEnd type="none" w="med" len="med"/>
              </a14:hiddenLine>
            </a:ext>
          </a:extLst>
        </p:spPr>
      </p:pic>
      <p:sp>
        <p:nvSpPr>
          <p:cNvPr id="5" name="TextBox 5"/>
          <p:cNvSpPr txBox="1">
            <a:spLocks noChangeArrowheads="1"/>
          </p:cNvSpPr>
          <p:nvPr/>
        </p:nvSpPr>
        <p:spPr bwMode="auto">
          <a:xfrm>
            <a:off x="608012" y="430213"/>
            <a:ext cx="2473117" cy="461665"/>
          </a:xfrm>
          <a:prstGeom prst="rect">
            <a:avLst/>
          </a:prstGeom>
          <a:solidFill>
            <a:srgbClr val="FF6600"/>
          </a:solidFill>
          <a:ln>
            <a:noFill/>
          </a:ln>
        </p:spPr>
        <p:txBody>
          <a:bodyPr wrap="squar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kumimoji="0" lang="zh-CN" altLang="en-US" sz="2400" dirty="0" smtClean="0">
                <a:solidFill>
                  <a:schemeClr val="bg1"/>
                </a:solidFill>
                <a:latin typeface="微软雅黑" panose="020B0503020204020204" pitchFamily="34" charset="-122"/>
                <a:ea typeface="微软雅黑" panose="020B0503020204020204" pitchFamily="34" charset="-122"/>
              </a:rPr>
              <a:t>基于层次聚类</a:t>
            </a:r>
            <a:endParaRPr kumimoji="0" lang="zh-CN" altLang="en-US" sz="2400" dirty="0">
              <a:solidFill>
                <a:schemeClr val="bg1"/>
              </a:solidFill>
              <a:latin typeface="微软雅黑" panose="020B0503020204020204" pitchFamily="34" charset="-122"/>
              <a:ea typeface="微软雅黑" panose="020B0503020204020204" pitchFamily="34" charset="-122"/>
            </a:endParaRPr>
          </a:p>
        </p:txBody>
      </p:sp>
      <p:cxnSp>
        <p:nvCxnSpPr>
          <p:cNvPr id="6" name="直接连接符 13"/>
          <p:cNvCxnSpPr/>
          <p:nvPr/>
        </p:nvCxnSpPr>
        <p:spPr>
          <a:xfrm>
            <a:off x="1387475" y="846138"/>
            <a:ext cx="7254875"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Tree>
    <p:extLst>
      <p:ext uri="{BB962C8B-B14F-4D97-AF65-F5344CB8AC3E}">
        <p14:creationId xmlns:p14="http://schemas.microsoft.com/office/powerpoint/2010/main" val="150688083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899" y="430213"/>
            <a:ext cx="2863274"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CN" altLang="en-US" dirty="0" smtClean="0"/>
              <a:t>层次型聚类算法应用案例</a:t>
            </a:r>
            <a:endParaRPr kumimoji="0" lang="zh-CN" altLang="en-US"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Content Placeholder 2"/>
          <p:cNvSpPr>
            <a:spLocks noGrp="1"/>
          </p:cNvSpPr>
          <p:nvPr>
            <p:ph idx="1"/>
          </p:nvPr>
        </p:nvSpPr>
        <p:spPr>
          <a:xfrm>
            <a:off x="1498023" y="1078833"/>
            <a:ext cx="2735115" cy="315659"/>
          </a:xfrm>
        </p:spPr>
        <p:txBody>
          <a:bodyPr/>
          <a:lstStyle/>
          <a:p>
            <a:pPr marL="0" indent="0">
              <a:buNone/>
            </a:pPr>
            <a:r>
              <a:rPr lang="zh-CN" altLang="en-US" sz="1600" dirty="0" smtClean="0"/>
              <a:t>基于层次聚类的个性化教学</a:t>
            </a:r>
            <a:endParaRPr lang="en-US" altLang="zh-CN" sz="1600" dirty="0" smtClean="0"/>
          </a:p>
        </p:txBody>
      </p:sp>
      <p:pic>
        <p:nvPicPr>
          <p:cNvPr id="10" name="Picture 271"/>
          <p:cNvPicPr/>
          <p:nvPr/>
        </p:nvPicPr>
        <p:blipFill>
          <a:blip r:embed="rId2">
            <a:extLst>
              <a:ext uri="{28A0092B-C50C-407E-A947-70E740481C1C}">
                <a14:useLocalDpi xmlns:a14="http://schemas.microsoft.com/office/drawing/2010/main"/>
              </a:ext>
            </a:extLst>
          </a:blip>
          <a:srcRect/>
          <a:stretch>
            <a:fillRect/>
          </a:stretch>
        </p:blipFill>
        <p:spPr bwMode="auto">
          <a:xfrm>
            <a:off x="1600892" y="1530407"/>
            <a:ext cx="2971107" cy="2979247"/>
          </a:xfrm>
          <a:prstGeom prst="rect">
            <a:avLst/>
          </a:prstGeom>
          <a:noFill/>
          <a:ln>
            <a:noFill/>
          </a:ln>
        </p:spPr>
      </p:pic>
    </p:spTree>
    <p:extLst>
      <p:ext uri="{BB962C8B-B14F-4D97-AF65-F5344CB8AC3E}">
        <p14:creationId xmlns:p14="http://schemas.microsoft.com/office/powerpoint/2010/main" val="428416525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899" y="430213"/>
            <a:ext cx="2863274"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CN" altLang="en-US" dirty="0" smtClean="0"/>
              <a:t>层次型聚类算法应用案例</a:t>
            </a:r>
            <a:endParaRPr kumimoji="0" lang="zh-CN" altLang="en-US"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pic>
        <p:nvPicPr>
          <p:cNvPr id="7" name="图片 6"/>
          <p:cNvPicPr/>
          <p:nvPr/>
        </p:nvPicPr>
        <p:blipFill>
          <a:blip r:embed="rId2">
            <a:extLst>
              <a:ext uri="{28A0092B-C50C-407E-A947-70E740481C1C}">
                <a14:useLocalDpi xmlns:a14="http://schemas.microsoft.com/office/drawing/2010/main" val="0"/>
              </a:ext>
            </a:extLst>
          </a:blip>
          <a:srcRect/>
          <a:stretch>
            <a:fillRect/>
          </a:stretch>
        </p:blipFill>
        <p:spPr bwMode="auto">
          <a:xfrm>
            <a:off x="275502" y="1074200"/>
            <a:ext cx="5400675" cy="3705763"/>
          </a:xfrm>
          <a:prstGeom prst="rect">
            <a:avLst/>
          </a:prstGeom>
          <a:noFill/>
          <a:ln>
            <a:noFill/>
          </a:ln>
        </p:spPr>
      </p:pic>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77344" y="1236663"/>
            <a:ext cx="3024549" cy="3543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Content Placeholder 2"/>
          <p:cNvSpPr>
            <a:spLocks noGrp="1"/>
          </p:cNvSpPr>
          <p:nvPr>
            <p:ph idx="1"/>
          </p:nvPr>
        </p:nvSpPr>
        <p:spPr>
          <a:xfrm>
            <a:off x="5529696" y="921004"/>
            <a:ext cx="2735115" cy="315659"/>
          </a:xfrm>
        </p:spPr>
        <p:txBody>
          <a:bodyPr/>
          <a:lstStyle/>
          <a:p>
            <a:pPr marL="0" indent="0">
              <a:buNone/>
            </a:pPr>
            <a:r>
              <a:rPr lang="zh-CN" altLang="en-US" sz="1600" dirty="0" smtClean="0"/>
              <a:t>基于层次聚类的个性化教学</a:t>
            </a:r>
            <a:endParaRPr lang="en-US" altLang="zh-CN" sz="1600" dirty="0" smtClean="0"/>
          </a:p>
        </p:txBody>
      </p:sp>
    </p:spTree>
    <p:extLst>
      <p:ext uri="{BB962C8B-B14F-4D97-AF65-F5344CB8AC3E}">
        <p14:creationId xmlns:p14="http://schemas.microsoft.com/office/powerpoint/2010/main" val="428416525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899" y="430213"/>
            <a:ext cx="2863274"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CN" altLang="en-US" dirty="0" smtClean="0"/>
              <a:t>层次型聚类算法应用案例</a:t>
            </a:r>
            <a:endParaRPr kumimoji="0" lang="zh-CN" altLang="en-US"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pic>
        <p:nvPicPr>
          <p:cNvPr id="7" name="图片 6"/>
          <p:cNvPicPr/>
          <p:nvPr/>
        </p:nvPicPr>
        <p:blipFill>
          <a:blip r:embed="rId2">
            <a:extLst>
              <a:ext uri="{28A0092B-C50C-407E-A947-70E740481C1C}">
                <a14:useLocalDpi xmlns:a14="http://schemas.microsoft.com/office/drawing/2010/main" val="0"/>
              </a:ext>
            </a:extLst>
          </a:blip>
          <a:srcRect/>
          <a:stretch>
            <a:fillRect/>
          </a:stretch>
        </p:blipFill>
        <p:spPr bwMode="auto">
          <a:xfrm>
            <a:off x="275502" y="1074200"/>
            <a:ext cx="5400675" cy="3705763"/>
          </a:xfrm>
          <a:prstGeom prst="rect">
            <a:avLst/>
          </a:prstGeom>
          <a:noFill/>
          <a:ln>
            <a:noFill/>
          </a:ln>
        </p:spPr>
      </p:pic>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77344" y="1236663"/>
            <a:ext cx="3024549" cy="3543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Content Placeholder 2"/>
          <p:cNvSpPr>
            <a:spLocks noGrp="1"/>
          </p:cNvSpPr>
          <p:nvPr>
            <p:ph idx="1"/>
          </p:nvPr>
        </p:nvSpPr>
        <p:spPr>
          <a:xfrm>
            <a:off x="5529696" y="921004"/>
            <a:ext cx="2735115" cy="315659"/>
          </a:xfrm>
        </p:spPr>
        <p:txBody>
          <a:bodyPr/>
          <a:lstStyle/>
          <a:p>
            <a:pPr marL="0" indent="0">
              <a:buNone/>
            </a:pPr>
            <a:r>
              <a:rPr lang="zh-CN" altLang="en-US" sz="1600" dirty="0" smtClean="0"/>
              <a:t>基于层次聚类的个性化教学</a:t>
            </a:r>
            <a:endParaRPr lang="en-US" altLang="zh-CN" sz="1600" dirty="0" smtClean="0"/>
          </a:p>
        </p:txBody>
      </p:sp>
    </p:spTree>
    <p:extLst>
      <p:ext uri="{BB962C8B-B14F-4D97-AF65-F5344CB8AC3E}">
        <p14:creationId xmlns:p14="http://schemas.microsoft.com/office/powerpoint/2010/main" val="428416525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899" y="430213"/>
            <a:ext cx="2863274"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CN" altLang="en-US" dirty="0" smtClean="0"/>
              <a:t>层次型聚类算法应用案例</a:t>
            </a:r>
            <a:endParaRPr kumimoji="0" lang="zh-CN" altLang="en-US"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pic>
        <p:nvPicPr>
          <p:cNvPr id="7" name="图片 6"/>
          <p:cNvPicPr/>
          <p:nvPr/>
        </p:nvPicPr>
        <p:blipFill>
          <a:blip r:embed="rId2">
            <a:extLst>
              <a:ext uri="{28A0092B-C50C-407E-A947-70E740481C1C}">
                <a14:useLocalDpi xmlns:a14="http://schemas.microsoft.com/office/drawing/2010/main" val="0"/>
              </a:ext>
            </a:extLst>
          </a:blip>
          <a:srcRect/>
          <a:stretch>
            <a:fillRect/>
          </a:stretch>
        </p:blipFill>
        <p:spPr bwMode="auto">
          <a:xfrm>
            <a:off x="275502" y="1074200"/>
            <a:ext cx="5400675" cy="3705763"/>
          </a:xfrm>
          <a:prstGeom prst="rect">
            <a:avLst/>
          </a:prstGeom>
          <a:noFill/>
          <a:ln>
            <a:noFill/>
          </a:ln>
        </p:spPr>
      </p:pic>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77344" y="1236663"/>
            <a:ext cx="3024549" cy="3543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Content Placeholder 2"/>
          <p:cNvSpPr>
            <a:spLocks noGrp="1"/>
          </p:cNvSpPr>
          <p:nvPr>
            <p:ph idx="1"/>
          </p:nvPr>
        </p:nvSpPr>
        <p:spPr>
          <a:xfrm>
            <a:off x="5529696" y="921004"/>
            <a:ext cx="2735115" cy="315659"/>
          </a:xfrm>
        </p:spPr>
        <p:txBody>
          <a:bodyPr/>
          <a:lstStyle/>
          <a:p>
            <a:pPr marL="0" indent="0">
              <a:buNone/>
            </a:pPr>
            <a:r>
              <a:rPr lang="zh-CN" altLang="en-US" sz="1600" dirty="0" smtClean="0"/>
              <a:t>基于层次聚类的个性化教学</a:t>
            </a:r>
            <a:endParaRPr lang="en-US" altLang="zh-CN" sz="1600" dirty="0" smtClean="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596900" y="430213"/>
            <a:ext cx="1408113"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5123" name="TextBox 5"/>
          <p:cNvSpPr txBox="1">
            <a:spLocks noChangeArrowheads="1"/>
          </p:cNvSpPr>
          <p:nvPr/>
        </p:nvSpPr>
        <p:spPr bwMode="auto">
          <a:xfrm>
            <a:off x="608012" y="430213"/>
            <a:ext cx="2552631" cy="461665"/>
          </a:xfrm>
          <a:prstGeom prst="rect">
            <a:avLst/>
          </a:prstGeom>
          <a:solidFill>
            <a:srgbClr val="FF6600"/>
          </a:solidFill>
          <a:ln>
            <a:noFill/>
          </a:ln>
        </p:spPr>
        <p:txBody>
          <a:bodyPr wrap="squar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kumimoji="0" lang="zh-CN" altLang="en-US" sz="2400" dirty="0" smtClean="0">
                <a:solidFill>
                  <a:schemeClr val="bg1"/>
                </a:solidFill>
                <a:latin typeface="微软雅黑" panose="020B0503020204020204" pitchFamily="34" charset="-122"/>
                <a:ea typeface="微软雅黑" panose="020B0503020204020204" pitchFamily="34" charset="-122"/>
              </a:rPr>
              <a:t>基于模型的聚类</a:t>
            </a:r>
            <a:endParaRPr kumimoji="0" lang="zh-CN" altLang="en-US" sz="2400" dirty="0">
              <a:solidFill>
                <a:schemeClr val="bg1"/>
              </a:solidFill>
              <a:latin typeface="微软雅黑" panose="020B0503020204020204" pitchFamily="34" charset="-122"/>
              <a:ea typeface="微软雅黑" panose="020B0503020204020204" pitchFamily="34" charset="-122"/>
            </a:endParaRPr>
          </a:p>
        </p:txBody>
      </p:sp>
      <p:cxnSp>
        <p:nvCxnSpPr>
          <p:cNvPr id="13" name="直接连接符 13"/>
          <p:cNvCxnSpPr/>
          <p:nvPr/>
        </p:nvCxnSpPr>
        <p:spPr>
          <a:xfrm>
            <a:off x="1387475" y="846138"/>
            <a:ext cx="7254875"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2" name="矩形 3"/>
          <p:cNvSpPr>
            <a:spLocks noChangeArrowheads="1"/>
          </p:cNvSpPr>
          <p:nvPr/>
        </p:nvSpPr>
        <p:spPr bwMode="auto">
          <a:xfrm>
            <a:off x="596900" y="1000471"/>
            <a:ext cx="8045450" cy="10341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en-US" sz="1800" dirty="0" smtClean="0">
                <a:solidFill>
                  <a:srgbClr val="000000"/>
                </a:solidFill>
              </a:rPr>
              <a:t>基于</a:t>
            </a:r>
            <a:r>
              <a:rPr lang="zh-CN" altLang="en-US" sz="1800" dirty="0" smtClean="0">
                <a:solidFill>
                  <a:srgbClr val="000000"/>
                </a:solidFill>
              </a:rPr>
              <a:t>神经网络模型的</a:t>
            </a:r>
            <a:r>
              <a:rPr lang="zh-CN" altLang="en-US" sz="1800" dirty="0" smtClean="0">
                <a:solidFill>
                  <a:srgbClr val="000000"/>
                </a:solidFill>
              </a:rPr>
              <a:t>聚类</a:t>
            </a:r>
            <a:endParaRPr lang="en-US" altLang="zh-CN" sz="1800" dirty="0" smtClean="0">
              <a:solidFill>
                <a:srgbClr val="000000"/>
              </a:solidFill>
            </a:endParaRPr>
          </a:p>
          <a:p>
            <a:r>
              <a:rPr lang="zh-CN" altLang="en-US" sz="1800" dirty="0">
                <a:solidFill>
                  <a:srgbClr val="000000"/>
                </a:solidFill>
              </a:rPr>
              <a:t>基于概率模型的聚类</a:t>
            </a:r>
            <a:endParaRPr lang="en-US" altLang="zh-CN" sz="1800" dirty="0">
              <a:solidFill>
                <a:srgbClr val="000000"/>
              </a:solidFill>
            </a:endParaRPr>
          </a:p>
          <a:p>
            <a:endParaRPr lang="en-US" altLang="zh-CN" sz="1800" dirty="0" smtClean="0">
              <a:solidFill>
                <a:srgbClr val="000000"/>
              </a:solidFill>
            </a:endParaRPr>
          </a:p>
        </p:txBody>
      </p:sp>
    </p:spTree>
  </p:cSld>
  <p:clrMapOvr>
    <a:masterClrMapping/>
  </p:clrMapOvr>
  <p:transition spd="slow">
    <p:push/>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5" name="灯片编号占位符 3"/>
          <p:cNvSpPr>
            <a:spLocks noGrp="1"/>
          </p:cNvSpPr>
          <p:nvPr>
            <p:ph type="sldNum" sz="quarter" idx="12"/>
          </p:nvPr>
        </p:nvSpPr>
        <p:spPr>
          <a:noFill/>
        </p:spPr>
        <p:txBody>
          <a:bodyPr/>
          <a:lstStyle>
            <a:lvl1pPr eaLnBrk="0" hangingPunct="0">
              <a:defRPr kumimoji="1" sz="2400">
                <a:solidFill>
                  <a:schemeClr val="tx1"/>
                </a:solidFill>
                <a:latin typeface="Tahoma" pitchFamily="34" charset="0"/>
                <a:ea typeface="宋体" charset="-122"/>
              </a:defRPr>
            </a:lvl1pPr>
            <a:lvl2pPr marL="742950" indent="-285750" eaLnBrk="0" hangingPunct="0">
              <a:defRPr kumimoji="1" sz="2400">
                <a:solidFill>
                  <a:schemeClr val="tx1"/>
                </a:solidFill>
                <a:latin typeface="Tahoma" pitchFamily="34" charset="0"/>
                <a:ea typeface="宋体" charset="-122"/>
              </a:defRPr>
            </a:lvl2pPr>
            <a:lvl3pPr marL="1143000" indent="-228600" eaLnBrk="0" hangingPunct="0">
              <a:defRPr kumimoji="1" sz="2400">
                <a:solidFill>
                  <a:schemeClr val="tx1"/>
                </a:solidFill>
                <a:latin typeface="Tahoma" pitchFamily="34" charset="0"/>
                <a:ea typeface="宋体" charset="-122"/>
              </a:defRPr>
            </a:lvl3pPr>
            <a:lvl4pPr marL="1600200" indent="-228600" eaLnBrk="0" hangingPunct="0">
              <a:defRPr kumimoji="1" sz="2400">
                <a:solidFill>
                  <a:schemeClr val="tx1"/>
                </a:solidFill>
                <a:latin typeface="Tahoma" pitchFamily="34" charset="0"/>
                <a:ea typeface="宋体" charset="-122"/>
              </a:defRPr>
            </a:lvl4pPr>
            <a:lvl5pPr marL="2057400" indent="-228600" eaLnBrk="0" hangingPunct="0">
              <a:defRPr kumimoji="1" sz="2400">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charset="-122"/>
              </a:defRPr>
            </a:lvl9pPr>
          </a:lstStyle>
          <a:p>
            <a:pPr eaLnBrk="1" hangingPunct="1"/>
            <a:fld id="{413A9A85-FB36-4798-880F-4DC386A8588E}" type="slidenum">
              <a:rPr kumimoji="0" lang="zh-CN" altLang="en-US" sz="1400" smtClean="0"/>
              <a:pPr eaLnBrk="1" hangingPunct="1"/>
              <a:t>47</a:t>
            </a:fld>
            <a:endParaRPr kumimoji="0" lang="en-US" altLang="zh-CN" sz="1400" smtClean="0"/>
          </a:p>
        </p:txBody>
      </p:sp>
      <p:pic>
        <p:nvPicPr>
          <p:cNvPr id="10547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351" y="1643605"/>
            <a:ext cx="4073525" cy="1620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5477" name="矩形 4"/>
          <p:cNvSpPr>
            <a:spLocks noChangeArrowheads="1"/>
          </p:cNvSpPr>
          <p:nvPr/>
        </p:nvSpPr>
        <p:spPr bwMode="auto">
          <a:xfrm>
            <a:off x="4377893" y="1802716"/>
            <a:ext cx="4572000" cy="203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42900" indent="-342900">
              <a:buFont typeface="Arial" charset="0"/>
              <a:buChar char="•"/>
            </a:pPr>
            <a:r>
              <a:rPr lang="zh-CN" altLang="zh-CN" sz="1800" dirty="0"/>
              <a:t>在</a:t>
            </a:r>
            <a:r>
              <a:rPr lang="en-US" altLang="zh-CN" sz="1800" dirty="0" err="1"/>
              <a:t>Kohonen</a:t>
            </a:r>
            <a:r>
              <a:rPr lang="zh-CN" altLang="zh-CN" sz="1800" dirty="0"/>
              <a:t>神经网络的运行过程中，匹配竞争胜出的神经元及其邻近的神经元与相应输入层神经元之间的权向量朝着样本输入（特征）向量方向更新，如此经过多次迭代，这些权向量就可以对样本进行自动聚类，完成自组织学习</a:t>
            </a:r>
            <a:r>
              <a:rPr lang="en-US" altLang="zh-CN" sz="1800" dirty="0"/>
              <a:t>(</a:t>
            </a:r>
            <a:r>
              <a:rPr lang="zh-CN" altLang="zh-CN" sz="1800" dirty="0"/>
              <a:t>映射</a:t>
            </a:r>
            <a:r>
              <a:rPr lang="en-US" altLang="zh-CN" sz="1800" dirty="0"/>
              <a:t>)</a:t>
            </a:r>
            <a:r>
              <a:rPr lang="zh-CN" altLang="zh-CN" sz="1800" dirty="0"/>
              <a:t>过程。</a:t>
            </a:r>
          </a:p>
        </p:txBody>
      </p:sp>
      <p:cxnSp>
        <p:nvCxnSpPr>
          <p:cNvPr id="6"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8" name="矩形 7"/>
          <p:cNvSpPr/>
          <p:nvPr/>
        </p:nvSpPr>
        <p:spPr>
          <a:xfrm>
            <a:off x="596899" y="430213"/>
            <a:ext cx="2523987"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en-US" altLang="zh-CN" dirty="0" err="1"/>
              <a:t>Kohonen</a:t>
            </a:r>
            <a:r>
              <a:rPr kumimoji="0" lang="zh-CN" altLang="en-US" dirty="0"/>
              <a:t>神经网络聚类</a:t>
            </a:r>
          </a:p>
        </p:txBody>
      </p:sp>
    </p:spTree>
    <p:extLst>
      <p:ext uri="{BB962C8B-B14F-4D97-AF65-F5344CB8AC3E}">
        <p14:creationId xmlns:p14="http://schemas.microsoft.com/office/powerpoint/2010/main" val="409268418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899" y="430213"/>
            <a:ext cx="2523987"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en-US" altLang="zh-CN" dirty="0" err="1"/>
              <a:t>Kohonen</a:t>
            </a:r>
            <a:r>
              <a:rPr kumimoji="0" lang="zh-CN" altLang="en-US" dirty="0"/>
              <a:t>神经网络聚类</a:t>
            </a:r>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12" name="矩形 3"/>
              <p:cNvSpPr>
                <a:spLocks noChangeArrowheads="1"/>
              </p:cNvSpPr>
              <p:nvPr/>
            </p:nvSpPr>
            <p:spPr bwMode="auto">
              <a:xfrm>
                <a:off x="596900" y="1000471"/>
                <a:ext cx="8045450" cy="3534429"/>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en-US" altLang="zh-CN" sz="1800" dirty="0" err="1">
                    <a:solidFill>
                      <a:srgbClr val="000000"/>
                    </a:solidFill>
                  </a:rPr>
                  <a:t>Kohonen</a:t>
                </a:r>
                <a:r>
                  <a:rPr lang="zh-CN" altLang="en-US" sz="1800" dirty="0">
                    <a:solidFill>
                      <a:srgbClr val="000000"/>
                    </a:solidFill>
                  </a:rPr>
                  <a:t>神经网络的具体执行过程如下：</a:t>
                </a:r>
                <a:endParaRPr lang="en-US" altLang="zh-CN" sz="1800" dirty="0">
                  <a:solidFill>
                    <a:srgbClr val="000000"/>
                  </a:solidFill>
                </a:endParaRPr>
              </a:p>
              <a:p>
                <a:pPr lvl="1"/>
                <a:r>
                  <a:rPr lang="zh-CN" altLang="zh-CN" sz="1400" dirty="0">
                    <a:solidFill>
                      <a:srgbClr val="000000"/>
                    </a:solidFill>
                  </a:rPr>
                  <a:t>网络初始化。对输入层到输出层所有神经元的连接权值</a:t>
                </a:r>
                <a14:m>
                  <m:oMath xmlns:m="http://schemas.openxmlformats.org/officeDocument/2006/math">
                    <m:sSub>
                      <m:sSubPr>
                        <m:ctrlPr>
                          <a:rPr lang="zh-CN" altLang="zh-CN" sz="1400" i="1">
                            <a:solidFill>
                              <a:srgbClr val="000000"/>
                            </a:solidFill>
                            <a:latin typeface="Cambria Math"/>
                          </a:rPr>
                        </m:ctrlPr>
                      </m:sSubPr>
                      <m:e>
                        <m:r>
                          <a:rPr lang="en-US" altLang="zh-CN" sz="1400">
                            <a:solidFill>
                              <a:srgbClr val="000000"/>
                            </a:solidFill>
                            <a:latin typeface="Cambria Math" panose="02040503050406030204" pitchFamily="18" charset="0"/>
                          </a:rPr>
                          <m:t>𝜔</m:t>
                        </m:r>
                      </m:e>
                      <m:sub>
                        <m:r>
                          <a:rPr lang="en-US" altLang="zh-CN" sz="1400">
                            <a:solidFill>
                              <a:srgbClr val="000000"/>
                            </a:solidFill>
                            <a:latin typeface="Cambria Math" panose="02040503050406030204" pitchFamily="18" charset="0"/>
                          </a:rPr>
                          <m:t>𝑖𝑗</m:t>
                        </m:r>
                      </m:sub>
                    </m:sSub>
                  </m:oMath>
                </a14:m>
                <a:r>
                  <a:rPr lang="zh-CN" altLang="zh-CN" sz="1400" dirty="0">
                    <a:solidFill>
                      <a:srgbClr val="000000"/>
                    </a:solidFill>
                  </a:rPr>
                  <a:t>赋予随机的小数作为初始值。</a:t>
                </a:r>
              </a:p>
              <a:p>
                <a:pPr lvl="1"/>
                <a:r>
                  <a:rPr lang="zh-CN" altLang="zh-CN" sz="1400" dirty="0" smtClean="0">
                    <a:solidFill>
                      <a:srgbClr val="000000"/>
                    </a:solidFill>
                  </a:rPr>
                  <a:t>计算</a:t>
                </a:r>
                <a:r>
                  <a:rPr lang="zh-CN" altLang="zh-CN" sz="1400" dirty="0">
                    <a:solidFill>
                      <a:srgbClr val="000000"/>
                    </a:solidFill>
                  </a:rPr>
                  <a:t>连接向量。对网络的输入样本</a:t>
                </a:r>
                <a14:m>
                  <m:oMath xmlns:m="http://schemas.openxmlformats.org/officeDocument/2006/math">
                    <m:sSub>
                      <m:sSubPr>
                        <m:ctrlPr>
                          <a:rPr lang="zh-CN" altLang="zh-CN" sz="1400" i="1">
                            <a:solidFill>
                              <a:srgbClr val="000000"/>
                            </a:solidFill>
                            <a:latin typeface="Cambria Math"/>
                          </a:rPr>
                        </m:ctrlPr>
                      </m:sSubPr>
                      <m:e>
                        <m:r>
                          <a:rPr lang="en-US" altLang="zh-CN" sz="1400">
                            <a:solidFill>
                              <a:srgbClr val="000000"/>
                            </a:solidFill>
                            <a:latin typeface="Cambria Math" panose="02040503050406030204" pitchFamily="18" charset="0"/>
                          </a:rPr>
                          <m:t>𝑋</m:t>
                        </m:r>
                      </m:e>
                      <m:sub>
                        <m:r>
                          <a:rPr lang="en-US" altLang="zh-CN" sz="1400">
                            <a:solidFill>
                              <a:srgbClr val="000000"/>
                            </a:solidFill>
                            <a:latin typeface="Cambria Math" panose="02040503050406030204" pitchFamily="18" charset="0"/>
                          </a:rPr>
                          <m:t>𝑘</m:t>
                        </m:r>
                      </m:sub>
                    </m:sSub>
                    <m:r>
                      <a:rPr lang="en-US" altLang="zh-CN" sz="1400">
                        <a:solidFill>
                          <a:srgbClr val="000000"/>
                        </a:solidFill>
                        <a:latin typeface="Cambria Math" panose="02040503050406030204" pitchFamily="18" charset="0"/>
                      </a:rPr>
                      <m:t>=</m:t>
                    </m:r>
                    <m:d>
                      <m:dPr>
                        <m:ctrlPr>
                          <a:rPr lang="zh-CN" altLang="zh-CN" sz="1400" i="1">
                            <a:solidFill>
                              <a:srgbClr val="000000"/>
                            </a:solidFill>
                            <a:latin typeface="Cambria Math"/>
                          </a:rPr>
                        </m:ctrlPr>
                      </m:dPr>
                      <m:e>
                        <m:sSubSup>
                          <m:sSubSupPr>
                            <m:ctrlPr>
                              <a:rPr lang="zh-CN" altLang="zh-CN" sz="1400" i="1">
                                <a:solidFill>
                                  <a:srgbClr val="000000"/>
                                </a:solidFill>
                                <a:latin typeface="Cambria Math"/>
                              </a:rPr>
                            </m:ctrlPr>
                          </m:sSubSupPr>
                          <m:e>
                            <m:r>
                              <a:rPr lang="en-US" altLang="zh-CN" sz="1400">
                                <a:solidFill>
                                  <a:srgbClr val="000000"/>
                                </a:solidFill>
                                <a:latin typeface="Cambria Math" panose="02040503050406030204" pitchFamily="18" charset="0"/>
                              </a:rPr>
                              <m:t>𝑥</m:t>
                            </m:r>
                          </m:e>
                          <m:sub>
                            <m:r>
                              <a:rPr lang="en-US" altLang="zh-CN" sz="1400">
                                <a:solidFill>
                                  <a:srgbClr val="000000"/>
                                </a:solidFill>
                                <a:latin typeface="Cambria Math" panose="02040503050406030204" pitchFamily="18" charset="0"/>
                              </a:rPr>
                              <m:t>1</m:t>
                            </m:r>
                          </m:sub>
                          <m:sup>
                            <m:r>
                              <a:rPr lang="en-US" altLang="zh-CN" sz="1400">
                                <a:solidFill>
                                  <a:srgbClr val="000000"/>
                                </a:solidFill>
                                <a:latin typeface="Cambria Math" panose="02040503050406030204" pitchFamily="18" charset="0"/>
                              </a:rPr>
                              <m:t>𝑘</m:t>
                            </m:r>
                          </m:sup>
                        </m:sSubSup>
                        <m:r>
                          <a:rPr lang="en-US" altLang="zh-CN" sz="1400">
                            <a:solidFill>
                              <a:srgbClr val="000000"/>
                            </a:solidFill>
                            <a:latin typeface="Cambria Math" panose="02040503050406030204" pitchFamily="18" charset="0"/>
                          </a:rPr>
                          <m:t>,</m:t>
                        </m:r>
                        <m:sSubSup>
                          <m:sSubSupPr>
                            <m:ctrlPr>
                              <a:rPr lang="zh-CN" altLang="zh-CN" sz="1400" i="1">
                                <a:solidFill>
                                  <a:srgbClr val="000000"/>
                                </a:solidFill>
                                <a:latin typeface="Cambria Math"/>
                              </a:rPr>
                            </m:ctrlPr>
                          </m:sSubSupPr>
                          <m:e>
                            <m:r>
                              <a:rPr lang="en-US" altLang="zh-CN" sz="1400">
                                <a:solidFill>
                                  <a:srgbClr val="000000"/>
                                </a:solidFill>
                                <a:latin typeface="Cambria Math" panose="02040503050406030204" pitchFamily="18" charset="0"/>
                              </a:rPr>
                              <m:t>𝑥</m:t>
                            </m:r>
                          </m:e>
                          <m:sub>
                            <m:r>
                              <a:rPr lang="en-US" altLang="zh-CN" sz="1400">
                                <a:solidFill>
                                  <a:srgbClr val="000000"/>
                                </a:solidFill>
                                <a:latin typeface="Cambria Math" panose="02040503050406030204" pitchFamily="18" charset="0"/>
                              </a:rPr>
                              <m:t>2</m:t>
                            </m:r>
                          </m:sub>
                          <m:sup>
                            <m:r>
                              <a:rPr lang="en-US" altLang="zh-CN" sz="1400">
                                <a:solidFill>
                                  <a:srgbClr val="000000"/>
                                </a:solidFill>
                                <a:latin typeface="Cambria Math" panose="02040503050406030204" pitchFamily="18" charset="0"/>
                              </a:rPr>
                              <m:t>𝑘</m:t>
                            </m:r>
                          </m:sup>
                        </m:sSubSup>
                        <m:r>
                          <a:rPr lang="en-US" altLang="zh-CN" sz="1400">
                            <a:solidFill>
                              <a:srgbClr val="000000"/>
                            </a:solidFill>
                            <a:latin typeface="Cambria Math" panose="02040503050406030204" pitchFamily="18" charset="0"/>
                          </a:rPr>
                          <m:t>,…,</m:t>
                        </m:r>
                        <m:sSubSup>
                          <m:sSubSupPr>
                            <m:ctrlPr>
                              <a:rPr lang="zh-CN" altLang="zh-CN" sz="1400" i="1">
                                <a:solidFill>
                                  <a:srgbClr val="000000"/>
                                </a:solidFill>
                                <a:latin typeface="Cambria Math"/>
                              </a:rPr>
                            </m:ctrlPr>
                          </m:sSubSupPr>
                          <m:e>
                            <m:r>
                              <a:rPr lang="en-US" altLang="zh-CN" sz="1400">
                                <a:solidFill>
                                  <a:srgbClr val="000000"/>
                                </a:solidFill>
                                <a:latin typeface="Cambria Math" panose="02040503050406030204" pitchFamily="18" charset="0"/>
                              </a:rPr>
                              <m:t>𝑥</m:t>
                            </m:r>
                          </m:e>
                          <m:sub>
                            <m:r>
                              <a:rPr lang="en-US" altLang="zh-CN" sz="1400">
                                <a:solidFill>
                                  <a:srgbClr val="000000"/>
                                </a:solidFill>
                                <a:latin typeface="Cambria Math" panose="02040503050406030204" pitchFamily="18" charset="0"/>
                              </a:rPr>
                              <m:t>𝑛</m:t>
                            </m:r>
                          </m:sub>
                          <m:sup>
                            <m:r>
                              <a:rPr lang="en-US" altLang="zh-CN" sz="1400">
                                <a:solidFill>
                                  <a:srgbClr val="000000"/>
                                </a:solidFill>
                                <a:latin typeface="Cambria Math" panose="02040503050406030204" pitchFamily="18" charset="0"/>
                              </a:rPr>
                              <m:t>𝑘</m:t>
                            </m:r>
                          </m:sup>
                        </m:sSubSup>
                      </m:e>
                    </m:d>
                  </m:oMath>
                </a14:m>
                <a:r>
                  <a:rPr lang="zh-CN" altLang="zh-CN" sz="1400" dirty="0">
                    <a:solidFill>
                      <a:srgbClr val="000000"/>
                    </a:solidFill>
                  </a:rPr>
                  <a:t>，计算</a:t>
                </a:r>
                <a14:m>
                  <m:oMath xmlns:m="http://schemas.openxmlformats.org/officeDocument/2006/math">
                    <m:sSub>
                      <m:sSubPr>
                        <m:ctrlPr>
                          <a:rPr lang="zh-CN" altLang="zh-CN" sz="1400" i="1">
                            <a:solidFill>
                              <a:srgbClr val="000000"/>
                            </a:solidFill>
                            <a:latin typeface="Cambria Math"/>
                          </a:rPr>
                        </m:ctrlPr>
                      </m:sSubPr>
                      <m:e>
                        <m:r>
                          <a:rPr lang="en-US" altLang="zh-CN" sz="1400">
                            <a:solidFill>
                              <a:srgbClr val="000000"/>
                            </a:solidFill>
                            <a:latin typeface="Cambria Math" panose="02040503050406030204" pitchFamily="18" charset="0"/>
                          </a:rPr>
                          <m:t>𝑋</m:t>
                        </m:r>
                      </m:e>
                      <m:sub>
                        <m:r>
                          <a:rPr lang="en-US" altLang="zh-CN" sz="1400">
                            <a:solidFill>
                              <a:srgbClr val="000000"/>
                            </a:solidFill>
                            <a:latin typeface="Cambria Math" panose="02040503050406030204" pitchFamily="18" charset="0"/>
                          </a:rPr>
                          <m:t>𝑘</m:t>
                        </m:r>
                      </m:sub>
                    </m:sSub>
                  </m:oMath>
                </a14:m>
                <a:r>
                  <a:rPr lang="zh-CN" altLang="zh-CN" sz="1400" dirty="0">
                    <a:solidFill>
                      <a:srgbClr val="000000"/>
                    </a:solidFill>
                  </a:rPr>
                  <a:t>与所有输出神经网络节点连接向量的距离。</a:t>
                </a:r>
              </a:p>
              <a:p>
                <a:pPr marL="457200" lvl="1" indent="0">
                  <a:buNone/>
                </a:pPr>
                <a14:m>
                  <m:oMathPara xmlns:m="http://schemas.openxmlformats.org/officeDocument/2006/math">
                    <m:oMathParaPr>
                      <m:jc m:val="centerGroup"/>
                    </m:oMathParaPr>
                    <m:oMath xmlns:m="http://schemas.openxmlformats.org/officeDocument/2006/math">
                      <m:sSub>
                        <m:sSubPr>
                          <m:ctrlPr>
                            <a:rPr lang="zh-CN" altLang="zh-CN" sz="1400" i="1">
                              <a:solidFill>
                                <a:srgbClr val="000000"/>
                              </a:solidFill>
                              <a:latin typeface="Cambria Math"/>
                            </a:rPr>
                          </m:ctrlPr>
                        </m:sSubPr>
                        <m:e>
                          <m:r>
                            <a:rPr lang="en-US" altLang="zh-CN" sz="1400">
                              <a:solidFill>
                                <a:srgbClr val="000000"/>
                              </a:solidFill>
                              <a:latin typeface="Cambria Math" panose="02040503050406030204" pitchFamily="18" charset="0"/>
                            </a:rPr>
                            <m:t>𝑑</m:t>
                          </m:r>
                        </m:e>
                        <m:sub>
                          <m:r>
                            <a:rPr lang="en-US" altLang="zh-CN" sz="1400">
                              <a:solidFill>
                                <a:srgbClr val="000000"/>
                              </a:solidFill>
                              <a:latin typeface="Cambria Math" panose="02040503050406030204" pitchFamily="18" charset="0"/>
                            </a:rPr>
                            <m:t>𝑗</m:t>
                          </m:r>
                        </m:sub>
                      </m:sSub>
                      <m:r>
                        <a:rPr lang="en-US" altLang="zh-CN" sz="1400">
                          <a:solidFill>
                            <a:srgbClr val="000000"/>
                          </a:solidFill>
                          <a:latin typeface="Cambria Math" panose="02040503050406030204" pitchFamily="18" charset="0"/>
                        </a:rPr>
                        <m:t>=</m:t>
                      </m:r>
                      <m:nary>
                        <m:naryPr>
                          <m:chr m:val="∑"/>
                          <m:limLoc m:val="undOvr"/>
                          <m:ctrlPr>
                            <a:rPr lang="zh-CN" altLang="zh-CN" sz="1400" i="1">
                              <a:solidFill>
                                <a:srgbClr val="000000"/>
                              </a:solidFill>
                              <a:latin typeface="Cambria Math"/>
                            </a:rPr>
                          </m:ctrlPr>
                        </m:naryPr>
                        <m:sub>
                          <m:r>
                            <a:rPr lang="en-US" altLang="zh-CN" sz="1400">
                              <a:solidFill>
                                <a:srgbClr val="000000"/>
                              </a:solidFill>
                              <a:latin typeface="Cambria Math" panose="02040503050406030204" pitchFamily="18" charset="0"/>
                            </a:rPr>
                            <m:t>𝑖</m:t>
                          </m:r>
                          <m:r>
                            <a:rPr lang="en-US" altLang="zh-CN" sz="1400">
                              <a:solidFill>
                                <a:srgbClr val="000000"/>
                              </a:solidFill>
                              <a:latin typeface="Cambria Math" panose="02040503050406030204" pitchFamily="18" charset="0"/>
                            </a:rPr>
                            <m:t>=1</m:t>
                          </m:r>
                        </m:sub>
                        <m:sup>
                          <m:r>
                            <a:rPr lang="en-US" altLang="zh-CN" sz="1400">
                              <a:solidFill>
                                <a:srgbClr val="000000"/>
                              </a:solidFill>
                              <a:latin typeface="Cambria Math" panose="02040503050406030204" pitchFamily="18" charset="0"/>
                            </a:rPr>
                            <m:t>𝑛</m:t>
                          </m:r>
                        </m:sup>
                        <m:e>
                          <m:sSup>
                            <m:sSupPr>
                              <m:ctrlPr>
                                <a:rPr lang="zh-CN" altLang="zh-CN" sz="1400" i="1">
                                  <a:solidFill>
                                    <a:srgbClr val="000000"/>
                                  </a:solidFill>
                                  <a:latin typeface="Cambria Math"/>
                                </a:rPr>
                              </m:ctrlPr>
                            </m:sSupPr>
                            <m:e>
                              <m:d>
                                <m:dPr>
                                  <m:ctrlPr>
                                    <a:rPr lang="zh-CN" altLang="zh-CN" sz="1400" i="1">
                                      <a:solidFill>
                                        <a:srgbClr val="000000"/>
                                      </a:solidFill>
                                      <a:latin typeface="Cambria Math"/>
                                    </a:rPr>
                                  </m:ctrlPr>
                                </m:dPr>
                                <m:e>
                                  <m:sSubSup>
                                    <m:sSubSupPr>
                                      <m:ctrlPr>
                                        <a:rPr lang="zh-CN" altLang="zh-CN" sz="1400" i="1">
                                          <a:solidFill>
                                            <a:srgbClr val="000000"/>
                                          </a:solidFill>
                                          <a:latin typeface="Cambria Math"/>
                                        </a:rPr>
                                      </m:ctrlPr>
                                    </m:sSubSupPr>
                                    <m:e>
                                      <m:r>
                                        <a:rPr lang="en-US" altLang="zh-CN" sz="1400">
                                          <a:solidFill>
                                            <a:srgbClr val="000000"/>
                                          </a:solidFill>
                                          <a:latin typeface="Cambria Math" panose="02040503050406030204" pitchFamily="18" charset="0"/>
                                        </a:rPr>
                                        <m:t>𝑥</m:t>
                                      </m:r>
                                    </m:e>
                                    <m:sub>
                                      <m:r>
                                        <a:rPr lang="en-US" altLang="zh-CN" sz="1400">
                                          <a:solidFill>
                                            <a:srgbClr val="000000"/>
                                          </a:solidFill>
                                          <a:latin typeface="Cambria Math" panose="02040503050406030204" pitchFamily="18" charset="0"/>
                                        </a:rPr>
                                        <m:t>𝑖</m:t>
                                      </m:r>
                                    </m:sub>
                                    <m:sup>
                                      <m:r>
                                        <a:rPr lang="en-US" altLang="zh-CN" sz="1400">
                                          <a:solidFill>
                                            <a:srgbClr val="000000"/>
                                          </a:solidFill>
                                          <a:latin typeface="Cambria Math" panose="02040503050406030204" pitchFamily="18" charset="0"/>
                                        </a:rPr>
                                        <m:t>𝑘</m:t>
                                      </m:r>
                                    </m:sup>
                                  </m:sSubSup>
                                  <m:r>
                                    <a:rPr lang="en-US" altLang="zh-CN" sz="1400">
                                      <a:solidFill>
                                        <a:srgbClr val="000000"/>
                                      </a:solidFill>
                                      <a:latin typeface="Cambria Math" panose="02040503050406030204" pitchFamily="18" charset="0"/>
                                    </a:rPr>
                                    <m:t>−</m:t>
                                  </m:r>
                                  <m:sSub>
                                    <m:sSubPr>
                                      <m:ctrlPr>
                                        <a:rPr lang="zh-CN" altLang="zh-CN" sz="1400" i="1">
                                          <a:solidFill>
                                            <a:srgbClr val="000000"/>
                                          </a:solidFill>
                                          <a:latin typeface="Cambria Math"/>
                                        </a:rPr>
                                      </m:ctrlPr>
                                    </m:sSubPr>
                                    <m:e>
                                      <m:r>
                                        <m:rPr>
                                          <m:sty m:val="p"/>
                                        </m:rPr>
                                        <a:rPr lang="en-US" altLang="zh-CN" sz="1400">
                                          <a:solidFill>
                                            <a:srgbClr val="000000"/>
                                          </a:solidFill>
                                          <a:latin typeface="Cambria Math" panose="02040503050406030204" pitchFamily="18" charset="0"/>
                                        </a:rPr>
                                        <m:t>ω</m:t>
                                      </m:r>
                                    </m:e>
                                    <m:sub>
                                      <m:r>
                                        <a:rPr lang="en-US" altLang="zh-CN" sz="1400">
                                          <a:solidFill>
                                            <a:srgbClr val="000000"/>
                                          </a:solidFill>
                                          <a:latin typeface="Cambria Math" panose="02040503050406030204" pitchFamily="18" charset="0"/>
                                        </a:rPr>
                                        <m:t>𝑖𝑗</m:t>
                                      </m:r>
                                    </m:sub>
                                  </m:sSub>
                                </m:e>
                              </m:d>
                            </m:e>
                            <m:sup>
                              <m:r>
                                <a:rPr lang="en-US" altLang="zh-CN" sz="1400">
                                  <a:solidFill>
                                    <a:srgbClr val="000000"/>
                                  </a:solidFill>
                                  <a:latin typeface="Cambria Math" panose="02040503050406030204" pitchFamily="18" charset="0"/>
                                </a:rPr>
                                <m:t>2</m:t>
                              </m:r>
                            </m:sup>
                          </m:sSup>
                        </m:e>
                      </m:nary>
                      <m:r>
                        <a:rPr lang="en-US" altLang="zh-CN" sz="1400">
                          <a:solidFill>
                            <a:srgbClr val="000000"/>
                          </a:solidFill>
                          <a:latin typeface="Cambria Math" panose="02040503050406030204" pitchFamily="18" charset="0"/>
                        </a:rPr>
                        <m:t>,</m:t>
                      </m:r>
                      <m:r>
                        <a:rPr lang="en-US" altLang="zh-CN" sz="1400">
                          <a:solidFill>
                            <a:srgbClr val="000000"/>
                          </a:solidFill>
                          <a:latin typeface="Cambria Math" panose="02040503050406030204" pitchFamily="18" charset="0"/>
                        </a:rPr>
                        <m:t>𝑖</m:t>
                      </m:r>
                      <m:r>
                        <a:rPr lang="en-US" altLang="zh-CN" sz="1400">
                          <a:solidFill>
                            <a:srgbClr val="000000"/>
                          </a:solidFill>
                          <a:latin typeface="Cambria Math" panose="02040503050406030204" pitchFamily="18" charset="0"/>
                        </a:rPr>
                        <m:t>∈</m:t>
                      </m:r>
                      <m:d>
                        <m:dPr>
                          <m:begChr m:val="{"/>
                          <m:endChr m:val="}"/>
                          <m:ctrlPr>
                            <a:rPr lang="zh-CN" altLang="zh-CN" sz="1400" i="1">
                              <a:solidFill>
                                <a:srgbClr val="000000"/>
                              </a:solidFill>
                              <a:latin typeface="Cambria Math"/>
                            </a:rPr>
                          </m:ctrlPr>
                        </m:dPr>
                        <m:e>
                          <m:r>
                            <a:rPr lang="en-US" altLang="zh-CN" sz="1400">
                              <a:solidFill>
                                <a:srgbClr val="000000"/>
                              </a:solidFill>
                              <a:latin typeface="Cambria Math" panose="02040503050406030204" pitchFamily="18" charset="0"/>
                            </a:rPr>
                            <m:t>1,2,…,</m:t>
                          </m:r>
                          <m:r>
                            <a:rPr lang="en-US" altLang="zh-CN" sz="1400">
                              <a:solidFill>
                                <a:srgbClr val="000000"/>
                              </a:solidFill>
                              <a:latin typeface="Cambria Math" panose="02040503050406030204" pitchFamily="18" charset="0"/>
                            </a:rPr>
                            <m:t>𝑛</m:t>
                          </m:r>
                        </m:e>
                      </m:d>
                      <m:r>
                        <a:rPr lang="en-US" altLang="zh-CN" sz="1400">
                          <a:solidFill>
                            <a:srgbClr val="000000"/>
                          </a:solidFill>
                          <a:latin typeface="Cambria Math" panose="02040503050406030204" pitchFamily="18" charset="0"/>
                        </a:rPr>
                        <m:t>,</m:t>
                      </m:r>
                      <m:r>
                        <a:rPr lang="en-US" altLang="zh-CN" sz="1400">
                          <a:solidFill>
                            <a:srgbClr val="000000"/>
                          </a:solidFill>
                          <a:latin typeface="Cambria Math" panose="02040503050406030204" pitchFamily="18" charset="0"/>
                        </a:rPr>
                        <m:t>𝑗</m:t>
                      </m:r>
                      <m:r>
                        <a:rPr lang="en-US" altLang="zh-CN" sz="1400">
                          <a:solidFill>
                            <a:srgbClr val="000000"/>
                          </a:solidFill>
                          <a:latin typeface="Cambria Math" panose="02040503050406030204" pitchFamily="18" charset="0"/>
                        </a:rPr>
                        <m:t>∈</m:t>
                      </m:r>
                      <m:d>
                        <m:dPr>
                          <m:begChr m:val="{"/>
                          <m:endChr m:val="}"/>
                          <m:ctrlPr>
                            <a:rPr lang="zh-CN" altLang="zh-CN" sz="1400" i="1">
                              <a:solidFill>
                                <a:srgbClr val="000000"/>
                              </a:solidFill>
                              <a:latin typeface="Cambria Math"/>
                            </a:rPr>
                          </m:ctrlPr>
                        </m:dPr>
                        <m:e>
                          <m:r>
                            <a:rPr lang="en-US" altLang="zh-CN" sz="1400">
                              <a:solidFill>
                                <a:srgbClr val="000000"/>
                              </a:solidFill>
                              <a:latin typeface="Cambria Math" panose="02040503050406030204" pitchFamily="18" charset="0"/>
                            </a:rPr>
                            <m:t>1,2,…,</m:t>
                          </m:r>
                          <m:r>
                            <a:rPr lang="en-US" altLang="zh-CN" sz="1400">
                              <a:solidFill>
                                <a:srgbClr val="000000"/>
                              </a:solidFill>
                              <a:latin typeface="Cambria Math" panose="02040503050406030204" pitchFamily="18" charset="0"/>
                            </a:rPr>
                            <m:t>𝑚</m:t>
                          </m:r>
                        </m:e>
                      </m:d>
                    </m:oMath>
                  </m:oMathPara>
                </a14:m>
                <a:endParaRPr lang="zh-CN" altLang="zh-CN" sz="1400" dirty="0">
                  <a:solidFill>
                    <a:srgbClr val="000000"/>
                  </a:solidFill>
                </a:endParaRPr>
              </a:p>
              <a:p>
                <a:pPr lvl="1"/>
                <a:r>
                  <a:rPr lang="zh-CN" altLang="zh-CN" sz="1400" dirty="0" smtClean="0">
                    <a:solidFill>
                      <a:srgbClr val="000000"/>
                    </a:solidFill>
                  </a:rPr>
                  <a:t>定义</a:t>
                </a:r>
                <a:r>
                  <a:rPr lang="zh-CN" altLang="zh-CN" sz="1400" dirty="0">
                    <a:solidFill>
                      <a:srgbClr val="000000"/>
                    </a:solidFill>
                  </a:rPr>
                  <a:t>获胜单元。根据第（</a:t>
                </a:r>
                <a:r>
                  <a:rPr lang="en-US" altLang="zh-CN" sz="1400" dirty="0">
                    <a:solidFill>
                      <a:srgbClr val="000000"/>
                    </a:solidFill>
                  </a:rPr>
                  <a:t>2</a:t>
                </a:r>
                <a:r>
                  <a:rPr lang="zh-CN" altLang="zh-CN" sz="1400" dirty="0">
                    <a:solidFill>
                      <a:srgbClr val="000000"/>
                    </a:solidFill>
                  </a:rPr>
                  <a:t>）步距离计算结果，找到与输入向量距离最小的输出节点</a:t>
                </a:r>
                <a14:m>
                  <m:oMath xmlns:m="http://schemas.openxmlformats.org/officeDocument/2006/math">
                    <m:sSup>
                      <m:sSupPr>
                        <m:ctrlPr>
                          <a:rPr lang="zh-CN" altLang="zh-CN" sz="1400" i="1">
                            <a:solidFill>
                              <a:srgbClr val="000000"/>
                            </a:solidFill>
                            <a:latin typeface="Cambria Math"/>
                          </a:rPr>
                        </m:ctrlPr>
                      </m:sSupPr>
                      <m:e>
                        <m:r>
                          <a:rPr lang="en-US" altLang="zh-CN" sz="1400">
                            <a:solidFill>
                              <a:srgbClr val="000000"/>
                            </a:solidFill>
                            <a:latin typeface="Cambria Math" panose="02040503050406030204" pitchFamily="18" charset="0"/>
                          </a:rPr>
                          <m:t>𝑗</m:t>
                        </m:r>
                      </m:e>
                      <m:sup>
                        <m:r>
                          <a:rPr lang="zh-CN" altLang="en-US" sz="1400">
                            <a:solidFill>
                              <a:srgbClr val="000000"/>
                            </a:solidFill>
                            <a:latin typeface="Cambria Math" panose="02040503050406030204" pitchFamily="18" charset="0"/>
                          </a:rPr>
                          <m:t>∗</m:t>
                        </m:r>
                      </m:sup>
                    </m:sSup>
                  </m:oMath>
                </a14:m>
                <a:r>
                  <a:rPr lang="zh-CN" altLang="zh-CN" sz="1400" dirty="0">
                    <a:solidFill>
                      <a:srgbClr val="000000"/>
                    </a:solidFill>
                  </a:rPr>
                  <a:t>，即</a:t>
                </a:r>
                <a14:m>
                  <m:oMath xmlns:m="http://schemas.openxmlformats.org/officeDocument/2006/math">
                    <m:sSub>
                      <m:sSubPr>
                        <m:ctrlPr>
                          <a:rPr lang="zh-CN" altLang="zh-CN" sz="1400" i="1">
                            <a:solidFill>
                              <a:srgbClr val="000000"/>
                            </a:solidFill>
                            <a:latin typeface="Cambria Math"/>
                          </a:rPr>
                        </m:ctrlPr>
                      </m:sSubPr>
                      <m:e>
                        <m:r>
                          <a:rPr lang="en-US" altLang="zh-CN" sz="1400">
                            <a:solidFill>
                              <a:srgbClr val="000000"/>
                            </a:solidFill>
                            <a:latin typeface="Cambria Math" panose="02040503050406030204" pitchFamily="18" charset="0"/>
                          </a:rPr>
                          <m:t>𝑑</m:t>
                        </m:r>
                      </m:e>
                      <m:sub>
                        <m:sSup>
                          <m:sSupPr>
                            <m:ctrlPr>
                              <a:rPr lang="zh-CN" altLang="zh-CN" sz="1400" i="1">
                                <a:solidFill>
                                  <a:srgbClr val="000000"/>
                                </a:solidFill>
                                <a:latin typeface="Cambria Math"/>
                              </a:rPr>
                            </m:ctrlPr>
                          </m:sSupPr>
                          <m:e>
                            <m:r>
                              <a:rPr lang="en-US" altLang="zh-CN" sz="1400">
                                <a:solidFill>
                                  <a:srgbClr val="000000"/>
                                </a:solidFill>
                                <a:latin typeface="Cambria Math" panose="02040503050406030204" pitchFamily="18" charset="0"/>
                              </a:rPr>
                              <m:t>𝑗</m:t>
                            </m:r>
                          </m:e>
                          <m:sup>
                            <m:r>
                              <a:rPr lang="zh-CN" altLang="en-US" sz="1400">
                                <a:solidFill>
                                  <a:srgbClr val="000000"/>
                                </a:solidFill>
                                <a:latin typeface="Cambria Math" panose="02040503050406030204" pitchFamily="18" charset="0"/>
                              </a:rPr>
                              <m:t>∗</m:t>
                            </m:r>
                          </m:sup>
                        </m:sSup>
                      </m:sub>
                    </m:sSub>
                    <m:r>
                      <a:rPr lang="en-US" altLang="zh-CN" sz="1400">
                        <a:solidFill>
                          <a:srgbClr val="000000"/>
                        </a:solidFill>
                        <a:latin typeface="Cambria Math" panose="02040503050406030204" pitchFamily="18" charset="0"/>
                      </a:rPr>
                      <m:t>=</m:t>
                    </m:r>
                    <m:func>
                      <m:funcPr>
                        <m:ctrlPr>
                          <a:rPr lang="zh-CN" altLang="zh-CN" sz="1400" i="1">
                            <a:solidFill>
                              <a:srgbClr val="000000"/>
                            </a:solidFill>
                            <a:latin typeface="Cambria Math"/>
                          </a:rPr>
                        </m:ctrlPr>
                      </m:funcPr>
                      <m:fName>
                        <m:limLow>
                          <m:limLowPr>
                            <m:ctrlPr>
                              <a:rPr lang="zh-CN" altLang="zh-CN" sz="1400" i="1">
                                <a:solidFill>
                                  <a:srgbClr val="000000"/>
                                </a:solidFill>
                                <a:latin typeface="Cambria Math"/>
                              </a:rPr>
                            </m:ctrlPr>
                          </m:limLowPr>
                          <m:e>
                            <m:r>
                              <m:rPr>
                                <m:sty m:val="p"/>
                              </m:rPr>
                              <a:rPr lang="en-US" altLang="zh-CN" sz="1400">
                                <a:solidFill>
                                  <a:srgbClr val="000000"/>
                                </a:solidFill>
                                <a:latin typeface="Cambria Math" panose="02040503050406030204" pitchFamily="18" charset="0"/>
                              </a:rPr>
                              <m:t>min</m:t>
                            </m:r>
                          </m:e>
                          <m:lim>
                            <m:r>
                              <a:rPr lang="en-US" altLang="zh-CN" sz="1400">
                                <a:solidFill>
                                  <a:srgbClr val="000000"/>
                                </a:solidFill>
                                <a:latin typeface="Cambria Math" panose="02040503050406030204" pitchFamily="18" charset="0"/>
                              </a:rPr>
                              <m:t>𝑗</m:t>
                            </m:r>
                            <m:r>
                              <a:rPr lang="en-US" altLang="zh-CN" sz="1400">
                                <a:solidFill>
                                  <a:srgbClr val="000000"/>
                                </a:solidFill>
                                <a:latin typeface="Cambria Math" panose="02040503050406030204" pitchFamily="18" charset="0"/>
                              </a:rPr>
                              <m:t>∈</m:t>
                            </m:r>
                            <m:d>
                              <m:dPr>
                                <m:begChr m:val="{"/>
                                <m:endChr m:val="}"/>
                                <m:ctrlPr>
                                  <a:rPr lang="zh-CN" altLang="zh-CN" sz="1400" i="1">
                                    <a:solidFill>
                                      <a:srgbClr val="000000"/>
                                    </a:solidFill>
                                    <a:latin typeface="Cambria Math"/>
                                  </a:rPr>
                                </m:ctrlPr>
                              </m:dPr>
                              <m:e>
                                <m:r>
                                  <a:rPr lang="en-US" altLang="zh-CN" sz="1400">
                                    <a:solidFill>
                                      <a:srgbClr val="000000"/>
                                    </a:solidFill>
                                    <a:latin typeface="Cambria Math" panose="02040503050406030204" pitchFamily="18" charset="0"/>
                                  </a:rPr>
                                  <m:t>1,2,…,</m:t>
                                </m:r>
                                <m:r>
                                  <a:rPr lang="en-US" altLang="zh-CN" sz="1400">
                                    <a:solidFill>
                                      <a:srgbClr val="000000"/>
                                    </a:solidFill>
                                    <a:latin typeface="Cambria Math" panose="02040503050406030204" pitchFamily="18" charset="0"/>
                                  </a:rPr>
                                  <m:t>𝑚</m:t>
                                </m:r>
                              </m:e>
                            </m:d>
                          </m:lim>
                        </m:limLow>
                      </m:fName>
                      <m:e>
                        <m:d>
                          <m:dPr>
                            <m:begChr m:val="{"/>
                            <m:endChr m:val="}"/>
                            <m:ctrlPr>
                              <a:rPr lang="zh-CN" altLang="zh-CN" sz="1400" i="1">
                                <a:solidFill>
                                  <a:srgbClr val="000000"/>
                                </a:solidFill>
                                <a:latin typeface="Cambria Math"/>
                              </a:rPr>
                            </m:ctrlPr>
                          </m:dPr>
                          <m:e>
                            <m:sSub>
                              <m:sSubPr>
                                <m:ctrlPr>
                                  <a:rPr lang="zh-CN" altLang="zh-CN" sz="1400" i="1">
                                    <a:solidFill>
                                      <a:srgbClr val="000000"/>
                                    </a:solidFill>
                                    <a:latin typeface="Cambria Math"/>
                                  </a:rPr>
                                </m:ctrlPr>
                              </m:sSubPr>
                              <m:e>
                                <m:r>
                                  <a:rPr lang="en-US" altLang="zh-CN" sz="1400">
                                    <a:solidFill>
                                      <a:srgbClr val="000000"/>
                                    </a:solidFill>
                                    <a:latin typeface="Cambria Math" panose="02040503050406030204" pitchFamily="18" charset="0"/>
                                  </a:rPr>
                                  <m:t>𝑑</m:t>
                                </m:r>
                              </m:e>
                              <m:sub>
                                <m:r>
                                  <a:rPr lang="en-US" altLang="zh-CN" sz="1400">
                                    <a:solidFill>
                                      <a:srgbClr val="000000"/>
                                    </a:solidFill>
                                    <a:latin typeface="Cambria Math" panose="02040503050406030204" pitchFamily="18" charset="0"/>
                                  </a:rPr>
                                  <m:t>𝑗</m:t>
                                </m:r>
                              </m:sub>
                            </m:sSub>
                          </m:e>
                        </m:d>
                      </m:e>
                    </m:func>
                  </m:oMath>
                </a14:m>
                <a:endParaRPr lang="zh-CN" altLang="zh-CN" sz="1400" dirty="0">
                  <a:solidFill>
                    <a:srgbClr val="000000"/>
                  </a:solidFill>
                </a:endParaRPr>
              </a:p>
              <a:p>
                <a:pPr lvl="1"/>
                <a:r>
                  <a:rPr lang="zh-CN" altLang="zh-CN" sz="1400" dirty="0" smtClean="0">
                    <a:solidFill>
                      <a:srgbClr val="000000"/>
                    </a:solidFill>
                  </a:rPr>
                  <a:t>在</a:t>
                </a:r>
                <a:r>
                  <a:rPr lang="zh-CN" altLang="zh-CN" sz="1400" dirty="0">
                    <a:solidFill>
                      <a:srgbClr val="000000"/>
                    </a:solidFill>
                  </a:rPr>
                  <a:t>获胜单元的邻近区域，调整权重使其向输入向量靠拢。调整输出节点</a:t>
                </a:r>
                <a14:m>
                  <m:oMath xmlns:m="http://schemas.openxmlformats.org/officeDocument/2006/math">
                    <m:sSup>
                      <m:sSupPr>
                        <m:ctrlPr>
                          <a:rPr lang="zh-CN" altLang="zh-CN" sz="1400" i="1">
                            <a:solidFill>
                              <a:srgbClr val="000000"/>
                            </a:solidFill>
                            <a:latin typeface="Cambria Math"/>
                          </a:rPr>
                        </m:ctrlPr>
                      </m:sSupPr>
                      <m:e>
                        <m:r>
                          <a:rPr lang="en-US" altLang="zh-CN" sz="1400">
                            <a:solidFill>
                              <a:srgbClr val="000000"/>
                            </a:solidFill>
                            <a:latin typeface="Cambria Math" panose="02040503050406030204" pitchFamily="18" charset="0"/>
                          </a:rPr>
                          <m:t>𝑗</m:t>
                        </m:r>
                      </m:e>
                      <m:sup>
                        <m:r>
                          <a:rPr lang="zh-CN" altLang="en-US" sz="1400">
                            <a:solidFill>
                              <a:srgbClr val="000000"/>
                            </a:solidFill>
                            <a:latin typeface="Cambria Math" panose="02040503050406030204" pitchFamily="18" charset="0"/>
                          </a:rPr>
                          <m:t>∗</m:t>
                        </m:r>
                      </m:sup>
                    </m:sSup>
                  </m:oMath>
                </a14:m>
                <a:r>
                  <a:rPr lang="zh-CN" altLang="zh-CN" sz="1400" dirty="0">
                    <a:solidFill>
                      <a:srgbClr val="000000"/>
                    </a:solidFill>
                  </a:rPr>
                  <a:t>连接的权值以及邻域</a:t>
                </a:r>
                <a14:m>
                  <m:oMath xmlns:m="http://schemas.openxmlformats.org/officeDocument/2006/math">
                    <m:sSub>
                      <m:sSubPr>
                        <m:ctrlPr>
                          <a:rPr lang="zh-CN" altLang="zh-CN" sz="1400" i="1">
                            <a:solidFill>
                              <a:srgbClr val="000000"/>
                            </a:solidFill>
                            <a:latin typeface="Cambria Math"/>
                          </a:rPr>
                        </m:ctrlPr>
                      </m:sSubPr>
                      <m:e>
                        <m:r>
                          <a:rPr lang="en-US" altLang="zh-CN" sz="1400">
                            <a:solidFill>
                              <a:srgbClr val="000000"/>
                            </a:solidFill>
                            <a:latin typeface="Cambria Math" panose="02040503050406030204" pitchFamily="18" charset="0"/>
                          </a:rPr>
                          <m:t>𝑁𝐸</m:t>
                        </m:r>
                      </m:e>
                      <m:sub>
                        <m:sSup>
                          <m:sSupPr>
                            <m:ctrlPr>
                              <a:rPr lang="zh-CN" altLang="zh-CN" sz="1400" i="1">
                                <a:solidFill>
                                  <a:srgbClr val="000000"/>
                                </a:solidFill>
                                <a:latin typeface="Cambria Math"/>
                              </a:rPr>
                            </m:ctrlPr>
                          </m:sSupPr>
                          <m:e>
                            <m:r>
                              <a:rPr lang="en-US" altLang="zh-CN" sz="1400">
                                <a:solidFill>
                                  <a:srgbClr val="000000"/>
                                </a:solidFill>
                                <a:latin typeface="Cambria Math" panose="02040503050406030204" pitchFamily="18" charset="0"/>
                              </a:rPr>
                              <m:t>𝑗</m:t>
                            </m:r>
                          </m:e>
                          <m:sup>
                            <m:r>
                              <a:rPr lang="zh-CN" altLang="en-US" sz="1400">
                                <a:solidFill>
                                  <a:srgbClr val="000000"/>
                                </a:solidFill>
                                <a:latin typeface="Cambria Math" panose="02040503050406030204" pitchFamily="18" charset="0"/>
                              </a:rPr>
                              <m:t>∗</m:t>
                            </m:r>
                          </m:sup>
                        </m:sSup>
                      </m:sub>
                    </m:sSub>
                  </m:oMath>
                </a14:m>
                <a:r>
                  <a:rPr lang="zh-CN" altLang="zh-CN" sz="1400" dirty="0">
                    <a:solidFill>
                      <a:srgbClr val="000000"/>
                    </a:solidFill>
                  </a:rPr>
                  <a:t>内输出节点的连接权值</a:t>
                </a:r>
                <a14:m>
                  <m:oMath xmlns:m="http://schemas.openxmlformats.org/officeDocument/2006/math">
                    <m:r>
                      <a:rPr lang="en-US" altLang="zh-CN" sz="1400">
                        <a:solidFill>
                          <a:srgbClr val="000000"/>
                        </a:solidFill>
                        <a:latin typeface="Cambria Math" panose="02040503050406030204" pitchFamily="18" charset="0"/>
                      </a:rPr>
                      <m:t>∆</m:t>
                    </m:r>
                    <m:sSub>
                      <m:sSubPr>
                        <m:ctrlPr>
                          <a:rPr lang="zh-CN" altLang="zh-CN" sz="1400" i="1">
                            <a:solidFill>
                              <a:srgbClr val="000000"/>
                            </a:solidFill>
                            <a:latin typeface="Cambria Math"/>
                          </a:rPr>
                        </m:ctrlPr>
                      </m:sSubPr>
                      <m:e>
                        <m:r>
                          <a:rPr lang="en-US" altLang="zh-CN" sz="1400">
                            <a:solidFill>
                              <a:srgbClr val="000000"/>
                            </a:solidFill>
                            <a:latin typeface="Cambria Math" panose="02040503050406030204" pitchFamily="18" charset="0"/>
                          </a:rPr>
                          <m:t>𝜔</m:t>
                        </m:r>
                      </m:e>
                      <m:sub>
                        <m:r>
                          <a:rPr lang="en-US" altLang="zh-CN" sz="1400">
                            <a:solidFill>
                              <a:srgbClr val="000000"/>
                            </a:solidFill>
                            <a:latin typeface="Cambria Math" panose="02040503050406030204" pitchFamily="18" charset="0"/>
                          </a:rPr>
                          <m:t>𝑖𝑗</m:t>
                        </m:r>
                      </m:sub>
                    </m:sSub>
                    <m:r>
                      <a:rPr lang="en-US" altLang="zh-CN" sz="1400">
                        <a:solidFill>
                          <a:srgbClr val="000000"/>
                        </a:solidFill>
                        <a:latin typeface="Cambria Math" panose="02040503050406030204" pitchFamily="18" charset="0"/>
                      </a:rPr>
                      <m:t>=</m:t>
                    </m:r>
                    <m:r>
                      <a:rPr lang="en-US" altLang="zh-CN" sz="1400">
                        <a:solidFill>
                          <a:srgbClr val="000000"/>
                        </a:solidFill>
                        <a:latin typeface="Cambria Math" panose="02040503050406030204" pitchFamily="18" charset="0"/>
                      </a:rPr>
                      <m:t>𝜂</m:t>
                    </m:r>
                    <m:d>
                      <m:dPr>
                        <m:ctrlPr>
                          <a:rPr lang="zh-CN" altLang="zh-CN" sz="1400" i="1">
                            <a:solidFill>
                              <a:srgbClr val="000000"/>
                            </a:solidFill>
                            <a:latin typeface="Cambria Math"/>
                          </a:rPr>
                        </m:ctrlPr>
                      </m:dPr>
                      <m:e>
                        <m:sSubSup>
                          <m:sSubSupPr>
                            <m:ctrlPr>
                              <a:rPr lang="zh-CN" altLang="zh-CN" sz="1400" i="1">
                                <a:solidFill>
                                  <a:srgbClr val="000000"/>
                                </a:solidFill>
                                <a:latin typeface="Cambria Math"/>
                              </a:rPr>
                            </m:ctrlPr>
                          </m:sSubSupPr>
                          <m:e>
                            <m:r>
                              <a:rPr lang="en-US" altLang="zh-CN" sz="1400">
                                <a:solidFill>
                                  <a:srgbClr val="000000"/>
                                </a:solidFill>
                                <a:latin typeface="Cambria Math" panose="02040503050406030204" pitchFamily="18" charset="0"/>
                              </a:rPr>
                              <m:t>𝑥</m:t>
                            </m:r>
                          </m:e>
                          <m:sub>
                            <m:r>
                              <a:rPr lang="en-US" altLang="zh-CN" sz="1400">
                                <a:solidFill>
                                  <a:srgbClr val="000000"/>
                                </a:solidFill>
                                <a:latin typeface="Cambria Math" panose="02040503050406030204" pitchFamily="18" charset="0"/>
                              </a:rPr>
                              <m:t>𝑖</m:t>
                            </m:r>
                          </m:sub>
                          <m:sup>
                            <m:r>
                              <a:rPr lang="en-US" altLang="zh-CN" sz="1400">
                                <a:solidFill>
                                  <a:srgbClr val="000000"/>
                                </a:solidFill>
                                <a:latin typeface="Cambria Math" panose="02040503050406030204" pitchFamily="18" charset="0"/>
                              </a:rPr>
                              <m:t>𝑘</m:t>
                            </m:r>
                          </m:sup>
                        </m:sSubSup>
                        <m:r>
                          <a:rPr lang="en-US" altLang="zh-CN" sz="1400">
                            <a:solidFill>
                              <a:srgbClr val="000000"/>
                            </a:solidFill>
                            <a:latin typeface="Cambria Math" panose="02040503050406030204" pitchFamily="18" charset="0"/>
                          </a:rPr>
                          <m:t>−</m:t>
                        </m:r>
                        <m:sSub>
                          <m:sSubPr>
                            <m:ctrlPr>
                              <a:rPr lang="zh-CN" altLang="zh-CN" sz="1400" i="1">
                                <a:solidFill>
                                  <a:srgbClr val="000000"/>
                                </a:solidFill>
                                <a:latin typeface="Cambria Math"/>
                              </a:rPr>
                            </m:ctrlPr>
                          </m:sSubPr>
                          <m:e>
                            <m:r>
                              <m:rPr>
                                <m:sty m:val="p"/>
                              </m:rPr>
                              <a:rPr lang="en-US" altLang="zh-CN" sz="1400">
                                <a:solidFill>
                                  <a:srgbClr val="000000"/>
                                </a:solidFill>
                                <a:latin typeface="Cambria Math" panose="02040503050406030204" pitchFamily="18" charset="0"/>
                              </a:rPr>
                              <m:t>ω</m:t>
                            </m:r>
                          </m:e>
                          <m:sub>
                            <m:r>
                              <a:rPr lang="en-US" altLang="zh-CN" sz="1400">
                                <a:solidFill>
                                  <a:srgbClr val="000000"/>
                                </a:solidFill>
                                <a:latin typeface="Cambria Math" panose="02040503050406030204" pitchFamily="18" charset="0"/>
                              </a:rPr>
                              <m:t>𝑖𝑗</m:t>
                            </m:r>
                          </m:sub>
                        </m:sSub>
                      </m:e>
                    </m:d>
                    <m:r>
                      <a:rPr lang="zh-CN" altLang="zh-CN" sz="1400">
                        <a:solidFill>
                          <a:srgbClr val="000000"/>
                        </a:solidFill>
                        <a:latin typeface="Cambria Math" panose="02040503050406030204" pitchFamily="18" charset="0"/>
                      </a:rPr>
                      <m:t>，</m:t>
                    </m:r>
                    <m:r>
                      <a:rPr lang="en-US" altLang="zh-CN" sz="1400">
                        <a:solidFill>
                          <a:srgbClr val="000000"/>
                        </a:solidFill>
                        <a:latin typeface="Cambria Math" panose="02040503050406030204" pitchFamily="18" charset="0"/>
                      </a:rPr>
                      <m:t>𝑗</m:t>
                    </m:r>
                    <m:r>
                      <a:rPr lang="en-US" altLang="zh-CN" sz="1400">
                        <a:solidFill>
                          <a:srgbClr val="000000"/>
                        </a:solidFill>
                        <a:latin typeface="Cambria Math" panose="02040503050406030204" pitchFamily="18" charset="0"/>
                      </a:rPr>
                      <m:t>∈</m:t>
                    </m:r>
                    <m:sSub>
                      <m:sSubPr>
                        <m:ctrlPr>
                          <a:rPr lang="zh-CN" altLang="zh-CN" sz="1400" i="1">
                            <a:solidFill>
                              <a:srgbClr val="000000"/>
                            </a:solidFill>
                            <a:latin typeface="Cambria Math"/>
                          </a:rPr>
                        </m:ctrlPr>
                      </m:sSubPr>
                      <m:e>
                        <m:r>
                          <a:rPr lang="en-US" altLang="zh-CN" sz="1400">
                            <a:solidFill>
                              <a:srgbClr val="000000"/>
                            </a:solidFill>
                            <a:latin typeface="Cambria Math" panose="02040503050406030204" pitchFamily="18" charset="0"/>
                          </a:rPr>
                          <m:t>𝑁𝐸</m:t>
                        </m:r>
                      </m:e>
                      <m:sub>
                        <m:sSup>
                          <m:sSupPr>
                            <m:ctrlPr>
                              <a:rPr lang="zh-CN" altLang="zh-CN" sz="1400" i="1">
                                <a:solidFill>
                                  <a:srgbClr val="000000"/>
                                </a:solidFill>
                                <a:latin typeface="Cambria Math"/>
                              </a:rPr>
                            </m:ctrlPr>
                          </m:sSupPr>
                          <m:e>
                            <m:r>
                              <a:rPr lang="en-US" altLang="zh-CN" sz="1400">
                                <a:solidFill>
                                  <a:srgbClr val="000000"/>
                                </a:solidFill>
                                <a:latin typeface="Cambria Math" panose="02040503050406030204" pitchFamily="18" charset="0"/>
                              </a:rPr>
                              <m:t>𝑗</m:t>
                            </m:r>
                          </m:e>
                          <m:sup>
                            <m:r>
                              <a:rPr lang="zh-CN" altLang="en-US" sz="1400">
                                <a:solidFill>
                                  <a:srgbClr val="000000"/>
                                </a:solidFill>
                                <a:latin typeface="Cambria Math" panose="02040503050406030204" pitchFamily="18" charset="0"/>
                              </a:rPr>
                              <m:t>∗</m:t>
                            </m:r>
                          </m:sup>
                        </m:sSup>
                      </m:sub>
                    </m:sSub>
                  </m:oMath>
                </a14:m>
                <a:r>
                  <a:rPr lang="zh-CN" altLang="zh-CN" sz="1400" dirty="0">
                    <a:solidFill>
                      <a:srgbClr val="000000"/>
                    </a:solidFill>
                  </a:rPr>
                  <a:t>，其中</a:t>
                </a:r>
                <a14:m>
                  <m:oMath xmlns:m="http://schemas.openxmlformats.org/officeDocument/2006/math">
                    <m:r>
                      <a:rPr lang="en-US" altLang="zh-CN" sz="1400">
                        <a:solidFill>
                          <a:srgbClr val="000000"/>
                        </a:solidFill>
                        <a:latin typeface="Cambria Math" panose="02040503050406030204" pitchFamily="18" charset="0"/>
                      </a:rPr>
                      <m:t>𝜂</m:t>
                    </m:r>
                  </m:oMath>
                </a14:m>
                <a:r>
                  <a:rPr lang="zh-CN" altLang="zh-CN" sz="1400" dirty="0">
                    <a:solidFill>
                      <a:srgbClr val="000000"/>
                    </a:solidFill>
                  </a:rPr>
                  <a:t>是学习因子，随着学习的进行，利用</a:t>
                </a:r>
                <a14:m>
                  <m:oMath xmlns:m="http://schemas.openxmlformats.org/officeDocument/2006/math">
                    <m:r>
                      <a:rPr lang="en-US" altLang="zh-CN" sz="1400">
                        <a:solidFill>
                          <a:srgbClr val="000000"/>
                        </a:solidFill>
                        <a:latin typeface="Cambria Math" panose="02040503050406030204" pitchFamily="18" charset="0"/>
                      </a:rPr>
                      <m:t>𝜂</m:t>
                    </m:r>
                  </m:oMath>
                </a14:m>
                <a:r>
                  <a:rPr lang="zh-CN" altLang="zh-CN" sz="1400" dirty="0">
                    <a:solidFill>
                      <a:srgbClr val="000000"/>
                    </a:solidFill>
                  </a:rPr>
                  <a:t>逐渐减少权值调整的幅度。</a:t>
                </a:r>
              </a:p>
              <a:p>
                <a:pPr lvl="1"/>
                <a:r>
                  <a:rPr lang="zh-CN" altLang="zh-CN" sz="1400" dirty="0" smtClean="0">
                    <a:solidFill>
                      <a:srgbClr val="000000"/>
                    </a:solidFill>
                  </a:rPr>
                  <a:t>提供</a:t>
                </a:r>
                <a:r>
                  <a:rPr lang="zh-CN" altLang="zh-CN" sz="1400" dirty="0">
                    <a:solidFill>
                      <a:srgbClr val="000000"/>
                    </a:solidFill>
                  </a:rPr>
                  <a:t>新样本进行训练，收缩邻域半径，减小学习率。重复上述步骤，直到小于阈值，输出聚类结果</a:t>
                </a:r>
                <a:r>
                  <a:rPr lang="zh-CN" altLang="zh-CN" sz="1400" dirty="0" smtClean="0">
                    <a:solidFill>
                      <a:srgbClr val="000000"/>
                    </a:solidFill>
                  </a:rPr>
                  <a:t>。</a:t>
                </a:r>
                <a:endParaRPr lang="zh-CN" altLang="zh-CN" sz="1400" dirty="0">
                  <a:solidFill>
                    <a:srgbClr val="000000"/>
                  </a:solidFill>
                </a:endParaRPr>
              </a:p>
            </p:txBody>
          </p:sp>
        </mc:Choice>
        <mc:Fallback xmlns="">
          <p:sp>
            <p:nvSpPr>
              <p:cNvPr id="12" name="矩形 3"/>
              <p:cNvSpPr>
                <a:spLocks noRot="1" noChangeAspect="1" noMove="1" noResize="1" noEditPoints="1" noAdjustHandles="1" noChangeArrowheads="1" noChangeShapeType="1" noTextEdit="1"/>
              </p:cNvSpPr>
              <p:nvPr/>
            </p:nvSpPr>
            <p:spPr bwMode="auto">
              <a:xfrm>
                <a:off x="596900" y="1000471"/>
                <a:ext cx="8045450" cy="3534429"/>
              </a:xfrm>
              <a:prstGeom prst="rect">
                <a:avLst/>
              </a:prstGeom>
              <a:blipFill rotWithShape="1">
                <a:blip r:embed="rId2"/>
                <a:stretch>
                  <a:fillRect l="-530" t="-1379" r="-227" b="-517"/>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endParaRPr lang="zh-CN" altLang="en-US">
                  <a:noFill/>
                </a:endParaRPr>
              </a:p>
            </p:txBody>
          </p:sp>
        </mc:Fallback>
      </mc:AlternateContent>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899" y="430213"/>
            <a:ext cx="2523987"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en-US" altLang="zh-CN" dirty="0" err="1"/>
              <a:t>Kohonen</a:t>
            </a:r>
            <a:r>
              <a:rPr kumimoji="0" lang="zh-CN" altLang="en-US" dirty="0"/>
              <a:t>神经网络聚类</a:t>
            </a:r>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12" name="矩形 3"/>
              <p:cNvSpPr>
                <a:spLocks noChangeArrowheads="1"/>
              </p:cNvSpPr>
              <p:nvPr/>
            </p:nvSpPr>
            <p:spPr bwMode="auto">
              <a:xfrm>
                <a:off x="596900" y="1000471"/>
                <a:ext cx="8045450" cy="3534429"/>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en-US" altLang="zh-CN" sz="1800" dirty="0" err="1">
                    <a:solidFill>
                      <a:srgbClr val="000000"/>
                    </a:solidFill>
                  </a:rPr>
                  <a:t>Kohonen</a:t>
                </a:r>
                <a:r>
                  <a:rPr lang="zh-CN" altLang="en-US" sz="1800" dirty="0">
                    <a:solidFill>
                      <a:srgbClr val="000000"/>
                    </a:solidFill>
                  </a:rPr>
                  <a:t>神经网络的具体执行过程如下：</a:t>
                </a:r>
                <a:endParaRPr lang="en-US" altLang="zh-CN" sz="1800" dirty="0">
                  <a:solidFill>
                    <a:srgbClr val="000000"/>
                  </a:solidFill>
                </a:endParaRPr>
              </a:p>
              <a:p>
                <a:pPr lvl="1"/>
                <a:r>
                  <a:rPr lang="zh-CN" altLang="zh-CN" sz="1400" dirty="0">
                    <a:solidFill>
                      <a:srgbClr val="000000"/>
                    </a:solidFill>
                  </a:rPr>
                  <a:t>网络初始化。对输入层到输出层所有神经元的连接权值</a:t>
                </a:r>
                <a14:m>
                  <m:oMath xmlns:m="http://schemas.openxmlformats.org/officeDocument/2006/math">
                    <m:sSub>
                      <m:sSubPr>
                        <m:ctrlPr>
                          <a:rPr lang="zh-CN" altLang="zh-CN" sz="1400" i="1">
                            <a:solidFill>
                              <a:srgbClr val="000000"/>
                            </a:solidFill>
                            <a:latin typeface="Cambria Math"/>
                          </a:rPr>
                        </m:ctrlPr>
                      </m:sSubPr>
                      <m:e>
                        <m:r>
                          <a:rPr lang="en-US" altLang="zh-CN" sz="1400">
                            <a:solidFill>
                              <a:srgbClr val="000000"/>
                            </a:solidFill>
                            <a:latin typeface="Cambria Math" panose="02040503050406030204" pitchFamily="18" charset="0"/>
                          </a:rPr>
                          <m:t>𝜔</m:t>
                        </m:r>
                      </m:e>
                      <m:sub>
                        <m:r>
                          <a:rPr lang="en-US" altLang="zh-CN" sz="1400">
                            <a:solidFill>
                              <a:srgbClr val="000000"/>
                            </a:solidFill>
                            <a:latin typeface="Cambria Math" panose="02040503050406030204" pitchFamily="18" charset="0"/>
                          </a:rPr>
                          <m:t>𝑖𝑗</m:t>
                        </m:r>
                      </m:sub>
                    </m:sSub>
                  </m:oMath>
                </a14:m>
                <a:r>
                  <a:rPr lang="zh-CN" altLang="zh-CN" sz="1400" dirty="0">
                    <a:solidFill>
                      <a:srgbClr val="000000"/>
                    </a:solidFill>
                  </a:rPr>
                  <a:t>赋予随机的小数作为初始值。</a:t>
                </a:r>
              </a:p>
              <a:p>
                <a:pPr lvl="1"/>
                <a:r>
                  <a:rPr lang="zh-CN" altLang="zh-CN" sz="1400" dirty="0" smtClean="0">
                    <a:solidFill>
                      <a:srgbClr val="000000"/>
                    </a:solidFill>
                  </a:rPr>
                  <a:t>计算</a:t>
                </a:r>
                <a:r>
                  <a:rPr lang="zh-CN" altLang="zh-CN" sz="1400" dirty="0">
                    <a:solidFill>
                      <a:srgbClr val="000000"/>
                    </a:solidFill>
                  </a:rPr>
                  <a:t>连接向量。对网络的输入样本</a:t>
                </a:r>
                <a14:m>
                  <m:oMath xmlns:m="http://schemas.openxmlformats.org/officeDocument/2006/math">
                    <m:sSub>
                      <m:sSubPr>
                        <m:ctrlPr>
                          <a:rPr lang="zh-CN" altLang="zh-CN" sz="1400" i="1">
                            <a:solidFill>
                              <a:srgbClr val="000000"/>
                            </a:solidFill>
                            <a:latin typeface="Cambria Math"/>
                          </a:rPr>
                        </m:ctrlPr>
                      </m:sSubPr>
                      <m:e>
                        <m:r>
                          <a:rPr lang="en-US" altLang="zh-CN" sz="1400">
                            <a:solidFill>
                              <a:srgbClr val="000000"/>
                            </a:solidFill>
                            <a:latin typeface="Cambria Math" panose="02040503050406030204" pitchFamily="18" charset="0"/>
                          </a:rPr>
                          <m:t>𝑋</m:t>
                        </m:r>
                      </m:e>
                      <m:sub>
                        <m:r>
                          <a:rPr lang="en-US" altLang="zh-CN" sz="1400">
                            <a:solidFill>
                              <a:srgbClr val="000000"/>
                            </a:solidFill>
                            <a:latin typeface="Cambria Math" panose="02040503050406030204" pitchFamily="18" charset="0"/>
                          </a:rPr>
                          <m:t>𝑘</m:t>
                        </m:r>
                      </m:sub>
                    </m:sSub>
                    <m:r>
                      <a:rPr lang="en-US" altLang="zh-CN" sz="1400">
                        <a:solidFill>
                          <a:srgbClr val="000000"/>
                        </a:solidFill>
                        <a:latin typeface="Cambria Math" panose="02040503050406030204" pitchFamily="18" charset="0"/>
                      </a:rPr>
                      <m:t>=</m:t>
                    </m:r>
                    <m:d>
                      <m:dPr>
                        <m:ctrlPr>
                          <a:rPr lang="zh-CN" altLang="zh-CN" sz="1400" i="1">
                            <a:solidFill>
                              <a:srgbClr val="000000"/>
                            </a:solidFill>
                            <a:latin typeface="Cambria Math"/>
                          </a:rPr>
                        </m:ctrlPr>
                      </m:dPr>
                      <m:e>
                        <m:sSubSup>
                          <m:sSubSupPr>
                            <m:ctrlPr>
                              <a:rPr lang="zh-CN" altLang="zh-CN" sz="1400" i="1">
                                <a:solidFill>
                                  <a:srgbClr val="000000"/>
                                </a:solidFill>
                                <a:latin typeface="Cambria Math"/>
                              </a:rPr>
                            </m:ctrlPr>
                          </m:sSubSupPr>
                          <m:e>
                            <m:r>
                              <a:rPr lang="en-US" altLang="zh-CN" sz="1400">
                                <a:solidFill>
                                  <a:srgbClr val="000000"/>
                                </a:solidFill>
                                <a:latin typeface="Cambria Math" panose="02040503050406030204" pitchFamily="18" charset="0"/>
                              </a:rPr>
                              <m:t>𝑥</m:t>
                            </m:r>
                          </m:e>
                          <m:sub>
                            <m:r>
                              <a:rPr lang="en-US" altLang="zh-CN" sz="1400">
                                <a:solidFill>
                                  <a:srgbClr val="000000"/>
                                </a:solidFill>
                                <a:latin typeface="Cambria Math" panose="02040503050406030204" pitchFamily="18" charset="0"/>
                              </a:rPr>
                              <m:t>1</m:t>
                            </m:r>
                          </m:sub>
                          <m:sup>
                            <m:r>
                              <a:rPr lang="en-US" altLang="zh-CN" sz="1400">
                                <a:solidFill>
                                  <a:srgbClr val="000000"/>
                                </a:solidFill>
                                <a:latin typeface="Cambria Math" panose="02040503050406030204" pitchFamily="18" charset="0"/>
                              </a:rPr>
                              <m:t>𝑘</m:t>
                            </m:r>
                          </m:sup>
                        </m:sSubSup>
                        <m:r>
                          <a:rPr lang="en-US" altLang="zh-CN" sz="1400">
                            <a:solidFill>
                              <a:srgbClr val="000000"/>
                            </a:solidFill>
                            <a:latin typeface="Cambria Math" panose="02040503050406030204" pitchFamily="18" charset="0"/>
                          </a:rPr>
                          <m:t>,</m:t>
                        </m:r>
                        <m:sSubSup>
                          <m:sSubSupPr>
                            <m:ctrlPr>
                              <a:rPr lang="zh-CN" altLang="zh-CN" sz="1400" i="1">
                                <a:solidFill>
                                  <a:srgbClr val="000000"/>
                                </a:solidFill>
                                <a:latin typeface="Cambria Math"/>
                              </a:rPr>
                            </m:ctrlPr>
                          </m:sSubSupPr>
                          <m:e>
                            <m:r>
                              <a:rPr lang="en-US" altLang="zh-CN" sz="1400">
                                <a:solidFill>
                                  <a:srgbClr val="000000"/>
                                </a:solidFill>
                                <a:latin typeface="Cambria Math" panose="02040503050406030204" pitchFamily="18" charset="0"/>
                              </a:rPr>
                              <m:t>𝑥</m:t>
                            </m:r>
                          </m:e>
                          <m:sub>
                            <m:r>
                              <a:rPr lang="en-US" altLang="zh-CN" sz="1400">
                                <a:solidFill>
                                  <a:srgbClr val="000000"/>
                                </a:solidFill>
                                <a:latin typeface="Cambria Math" panose="02040503050406030204" pitchFamily="18" charset="0"/>
                              </a:rPr>
                              <m:t>2</m:t>
                            </m:r>
                          </m:sub>
                          <m:sup>
                            <m:r>
                              <a:rPr lang="en-US" altLang="zh-CN" sz="1400">
                                <a:solidFill>
                                  <a:srgbClr val="000000"/>
                                </a:solidFill>
                                <a:latin typeface="Cambria Math" panose="02040503050406030204" pitchFamily="18" charset="0"/>
                              </a:rPr>
                              <m:t>𝑘</m:t>
                            </m:r>
                          </m:sup>
                        </m:sSubSup>
                        <m:r>
                          <a:rPr lang="en-US" altLang="zh-CN" sz="1400">
                            <a:solidFill>
                              <a:srgbClr val="000000"/>
                            </a:solidFill>
                            <a:latin typeface="Cambria Math" panose="02040503050406030204" pitchFamily="18" charset="0"/>
                          </a:rPr>
                          <m:t>,…,</m:t>
                        </m:r>
                        <m:sSubSup>
                          <m:sSubSupPr>
                            <m:ctrlPr>
                              <a:rPr lang="zh-CN" altLang="zh-CN" sz="1400" i="1">
                                <a:solidFill>
                                  <a:srgbClr val="000000"/>
                                </a:solidFill>
                                <a:latin typeface="Cambria Math"/>
                              </a:rPr>
                            </m:ctrlPr>
                          </m:sSubSupPr>
                          <m:e>
                            <m:r>
                              <a:rPr lang="en-US" altLang="zh-CN" sz="1400">
                                <a:solidFill>
                                  <a:srgbClr val="000000"/>
                                </a:solidFill>
                                <a:latin typeface="Cambria Math" panose="02040503050406030204" pitchFamily="18" charset="0"/>
                              </a:rPr>
                              <m:t>𝑥</m:t>
                            </m:r>
                          </m:e>
                          <m:sub>
                            <m:r>
                              <a:rPr lang="en-US" altLang="zh-CN" sz="1400">
                                <a:solidFill>
                                  <a:srgbClr val="000000"/>
                                </a:solidFill>
                                <a:latin typeface="Cambria Math" panose="02040503050406030204" pitchFamily="18" charset="0"/>
                              </a:rPr>
                              <m:t>𝑛</m:t>
                            </m:r>
                          </m:sub>
                          <m:sup>
                            <m:r>
                              <a:rPr lang="en-US" altLang="zh-CN" sz="1400">
                                <a:solidFill>
                                  <a:srgbClr val="000000"/>
                                </a:solidFill>
                                <a:latin typeface="Cambria Math" panose="02040503050406030204" pitchFamily="18" charset="0"/>
                              </a:rPr>
                              <m:t>𝑘</m:t>
                            </m:r>
                          </m:sup>
                        </m:sSubSup>
                      </m:e>
                    </m:d>
                  </m:oMath>
                </a14:m>
                <a:r>
                  <a:rPr lang="zh-CN" altLang="zh-CN" sz="1400" dirty="0">
                    <a:solidFill>
                      <a:srgbClr val="000000"/>
                    </a:solidFill>
                  </a:rPr>
                  <a:t>，计算</a:t>
                </a:r>
                <a14:m>
                  <m:oMath xmlns:m="http://schemas.openxmlformats.org/officeDocument/2006/math">
                    <m:sSub>
                      <m:sSubPr>
                        <m:ctrlPr>
                          <a:rPr lang="zh-CN" altLang="zh-CN" sz="1400" i="1">
                            <a:solidFill>
                              <a:srgbClr val="000000"/>
                            </a:solidFill>
                            <a:latin typeface="Cambria Math"/>
                          </a:rPr>
                        </m:ctrlPr>
                      </m:sSubPr>
                      <m:e>
                        <m:r>
                          <a:rPr lang="en-US" altLang="zh-CN" sz="1400">
                            <a:solidFill>
                              <a:srgbClr val="000000"/>
                            </a:solidFill>
                            <a:latin typeface="Cambria Math" panose="02040503050406030204" pitchFamily="18" charset="0"/>
                          </a:rPr>
                          <m:t>𝑋</m:t>
                        </m:r>
                      </m:e>
                      <m:sub>
                        <m:r>
                          <a:rPr lang="en-US" altLang="zh-CN" sz="1400">
                            <a:solidFill>
                              <a:srgbClr val="000000"/>
                            </a:solidFill>
                            <a:latin typeface="Cambria Math" panose="02040503050406030204" pitchFamily="18" charset="0"/>
                          </a:rPr>
                          <m:t>𝑘</m:t>
                        </m:r>
                      </m:sub>
                    </m:sSub>
                  </m:oMath>
                </a14:m>
                <a:r>
                  <a:rPr lang="zh-CN" altLang="zh-CN" sz="1400" dirty="0">
                    <a:solidFill>
                      <a:srgbClr val="000000"/>
                    </a:solidFill>
                  </a:rPr>
                  <a:t>与所有输出神经网络节点连接向量的距离。</a:t>
                </a:r>
              </a:p>
              <a:p>
                <a:pPr marL="457200" lvl="1" indent="0">
                  <a:buNone/>
                </a:pPr>
                <a14:m>
                  <m:oMathPara xmlns:m="http://schemas.openxmlformats.org/officeDocument/2006/math">
                    <m:oMathParaPr>
                      <m:jc m:val="centerGroup"/>
                    </m:oMathParaPr>
                    <m:oMath xmlns:m="http://schemas.openxmlformats.org/officeDocument/2006/math">
                      <m:sSub>
                        <m:sSubPr>
                          <m:ctrlPr>
                            <a:rPr lang="zh-CN" altLang="zh-CN" sz="1400" i="1">
                              <a:solidFill>
                                <a:srgbClr val="000000"/>
                              </a:solidFill>
                              <a:latin typeface="Cambria Math"/>
                            </a:rPr>
                          </m:ctrlPr>
                        </m:sSubPr>
                        <m:e>
                          <m:r>
                            <a:rPr lang="en-US" altLang="zh-CN" sz="1400">
                              <a:solidFill>
                                <a:srgbClr val="000000"/>
                              </a:solidFill>
                              <a:latin typeface="Cambria Math" panose="02040503050406030204" pitchFamily="18" charset="0"/>
                            </a:rPr>
                            <m:t>𝑑</m:t>
                          </m:r>
                        </m:e>
                        <m:sub>
                          <m:r>
                            <a:rPr lang="en-US" altLang="zh-CN" sz="1400">
                              <a:solidFill>
                                <a:srgbClr val="000000"/>
                              </a:solidFill>
                              <a:latin typeface="Cambria Math" panose="02040503050406030204" pitchFamily="18" charset="0"/>
                            </a:rPr>
                            <m:t>𝑗</m:t>
                          </m:r>
                        </m:sub>
                      </m:sSub>
                      <m:r>
                        <a:rPr lang="en-US" altLang="zh-CN" sz="1400">
                          <a:solidFill>
                            <a:srgbClr val="000000"/>
                          </a:solidFill>
                          <a:latin typeface="Cambria Math" panose="02040503050406030204" pitchFamily="18" charset="0"/>
                        </a:rPr>
                        <m:t>=</m:t>
                      </m:r>
                      <m:nary>
                        <m:naryPr>
                          <m:chr m:val="∑"/>
                          <m:limLoc m:val="undOvr"/>
                          <m:ctrlPr>
                            <a:rPr lang="zh-CN" altLang="zh-CN" sz="1400" i="1">
                              <a:solidFill>
                                <a:srgbClr val="000000"/>
                              </a:solidFill>
                              <a:latin typeface="Cambria Math"/>
                            </a:rPr>
                          </m:ctrlPr>
                        </m:naryPr>
                        <m:sub>
                          <m:r>
                            <a:rPr lang="en-US" altLang="zh-CN" sz="1400">
                              <a:solidFill>
                                <a:srgbClr val="000000"/>
                              </a:solidFill>
                              <a:latin typeface="Cambria Math" panose="02040503050406030204" pitchFamily="18" charset="0"/>
                            </a:rPr>
                            <m:t>𝑖</m:t>
                          </m:r>
                          <m:r>
                            <a:rPr lang="en-US" altLang="zh-CN" sz="1400">
                              <a:solidFill>
                                <a:srgbClr val="000000"/>
                              </a:solidFill>
                              <a:latin typeface="Cambria Math" panose="02040503050406030204" pitchFamily="18" charset="0"/>
                            </a:rPr>
                            <m:t>=1</m:t>
                          </m:r>
                        </m:sub>
                        <m:sup>
                          <m:r>
                            <a:rPr lang="en-US" altLang="zh-CN" sz="1400">
                              <a:solidFill>
                                <a:srgbClr val="000000"/>
                              </a:solidFill>
                              <a:latin typeface="Cambria Math" panose="02040503050406030204" pitchFamily="18" charset="0"/>
                            </a:rPr>
                            <m:t>𝑛</m:t>
                          </m:r>
                        </m:sup>
                        <m:e>
                          <m:sSup>
                            <m:sSupPr>
                              <m:ctrlPr>
                                <a:rPr lang="zh-CN" altLang="zh-CN" sz="1400" i="1">
                                  <a:solidFill>
                                    <a:srgbClr val="000000"/>
                                  </a:solidFill>
                                  <a:latin typeface="Cambria Math"/>
                                </a:rPr>
                              </m:ctrlPr>
                            </m:sSupPr>
                            <m:e>
                              <m:d>
                                <m:dPr>
                                  <m:ctrlPr>
                                    <a:rPr lang="zh-CN" altLang="zh-CN" sz="1400" i="1">
                                      <a:solidFill>
                                        <a:srgbClr val="000000"/>
                                      </a:solidFill>
                                      <a:latin typeface="Cambria Math"/>
                                    </a:rPr>
                                  </m:ctrlPr>
                                </m:dPr>
                                <m:e>
                                  <m:sSubSup>
                                    <m:sSubSupPr>
                                      <m:ctrlPr>
                                        <a:rPr lang="zh-CN" altLang="zh-CN" sz="1400" i="1">
                                          <a:solidFill>
                                            <a:srgbClr val="000000"/>
                                          </a:solidFill>
                                          <a:latin typeface="Cambria Math"/>
                                        </a:rPr>
                                      </m:ctrlPr>
                                    </m:sSubSupPr>
                                    <m:e>
                                      <m:r>
                                        <a:rPr lang="en-US" altLang="zh-CN" sz="1400">
                                          <a:solidFill>
                                            <a:srgbClr val="000000"/>
                                          </a:solidFill>
                                          <a:latin typeface="Cambria Math" panose="02040503050406030204" pitchFamily="18" charset="0"/>
                                        </a:rPr>
                                        <m:t>𝑥</m:t>
                                      </m:r>
                                    </m:e>
                                    <m:sub>
                                      <m:r>
                                        <a:rPr lang="en-US" altLang="zh-CN" sz="1400">
                                          <a:solidFill>
                                            <a:srgbClr val="000000"/>
                                          </a:solidFill>
                                          <a:latin typeface="Cambria Math" panose="02040503050406030204" pitchFamily="18" charset="0"/>
                                        </a:rPr>
                                        <m:t>𝑖</m:t>
                                      </m:r>
                                    </m:sub>
                                    <m:sup>
                                      <m:r>
                                        <a:rPr lang="en-US" altLang="zh-CN" sz="1400">
                                          <a:solidFill>
                                            <a:srgbClr val="000000"/>
                                          </a:solidFill>
                                          <a:latin typeface="Cambria Math" panose="02040503050406030204" pitchFamily="18" charset="0"/>
                                        </a:rPr>
                                        <m:t>𝑘</m:t>
                                      </m:r>
                                    </m:sup>
                                  </m:sSubSup>
                                  <m:r>
                                    <a:rPr lang="en-US" altLang="zh-CN" sz="1400">
                                      <a:solidFill>
                                        <a:srgbClr val="000000"/>
                                      </a:solidFill>
                                      <a:latin typeface="Cambria Math" panose="02040503050406030204" pitchFamily="18" charset="0"/>
                                    </a:rPr>
                                    <m:t>−</m:t>
                                  </m:r>
                                  <m:sSub>
                                    <m:sSubPr>
                                      <m:ctrlPr>
                                        <a:rPr lang="zh-CN" altLang="zh-CN" sz="1400" i="1">
                                          <a:solidFill>
                                            <a:srgbClr val="000000"/>
                                          </a:solidFill>
                                          <a:latin typeface="Cambria Math"/>
                                        </a:rPr>
                                      </m:ctrlPr>
                                    </m:sSubPr>
                                    <m:e>
                                      <m:r>
                                        <m:rPr>
                                          <m:sty m:val="p"/>
                                        </m:rPr>
                                        <a:rPr lang="en-US" altLang="zh-CN" sz="1400">
                                          <a:solidFill>
                                            <a:srgbClr val="000000"/>
                                          </a:solidFill>
                                          <a:latin typeface="Cambria Math" panose="02040503050406030204" pitchFamily="18" charset="0"/>
                                        </a:rPr>
                                        <m:t>ω</m:t>
                                      </m:r>
                                    </m:e>
                                    <m:sub>
                                      <m:r>
                                        <a:rPr lang="en-US" altLang="zh-CN" sz="1400">
                                          <a:solidFill>
                                            <a:srgbClr val="000000"/>
                                          </a:solidFill>
                                          <a:latin typeface="Cambria Math" panose="02040503050406030204" pitchFamily="18" charset="0"/>
                                        </a:rPr>
                                        <m:t>𝑖𝑗</m:t>
                                      </m:r>
                                    </m:sub>
                                  </m:sSub>
                                </m:e>
                              </m:d>
                            </m:e>
                            <m:sup>
                              <m:r>
                                <a:rPr lang="en-US" altLang="zh-CN" sz="1400">
                                  <a:solidFill>
                                    <a:srgbClr val="000000"/>
                                  </a:solidFill>
                                  <a:latin typeface="Cambria Math" panose="02040503050406030204" pitchFamily="18" charset="0"/>
                                </a:rPr>
                                <m:t>2</m:t>
                              </m:r>
                            </m:sup>
                          </m:sSup>
                        </m:e>
                      </m:nary>
                      <m:r>
                        <a:rPr lang="en-US" altLang="zh-CN" sz="1400">
                          <a:solidFill>
                            <a:srgbClr val="000000"/>
                          </a:solidFill>
                          <a:latin typeface="Cambria Math" panose="02040503050406030204" pitchFamily="18" charset="0"/>
                        </a:rPr>
                        <m:t>,</m:t>
                      </m:r>
                      <m:r>
                        <a:rPr lang="en-US" altLang="zh-CN" sz="1400">
                          <a:solidFill>
                            <a:srgbClr val="000000"/>
                          </a:solidFill>
                          <a:latin typeface="Cambria Math" panose="02040503050406030204" pitchFamily="18" charset="0"/>
                        </a:rPr>
                        <m:t>𝑖</m:t>
                      </m:r>
                      <m:r>
                        <a:rPr lang="en-US" altLang="zh-CN" sz="1400">
                          <a:solidFill>
                            <a:srgbClr val="000000"/>
                          </a:solidFill>
                          <a:latin typeface="Cambria Math" panose="02040503050406030204" pitchFamily="18" charset="0"/>
                        </a:rPr>
                        <m:t>∈</m:t>
                      </m:r>
                      <m:d>
                        <m:dPr>
                          <m:begChr m:val="{"/>
                          <m:endChr m:val="}"/>
                          <m:ctrlPr>
                            <a:rPr lang="zh-CN" altLang="zh-CN" sz="1400" i="1">
                              <a:solidFill>
                                <a:srgbClr val="000000"/>
                              </a:solidFill>
                              <a:latin typeface="Cambria Math"/>
                            </a:rPr>
                          </m:ctrlPr>
                        </m:dPr>
                        <m:e>
                          <m:r>
                            <a:rPr lang="en-US" altLang="zh-CN" sz="1400">
                              <a:solidFill>
                                <a:srgbClr val="000000"/>
                              </a:solidFill>
                              <a:latin typeface="Cambria Math" panose="02040503050406030204" pitchFamily="18" charset="0"/>
                            </a:rPr>
                            <m:t>1,2,…,</m:t>
                          </m:r>
                          <m:r>
                            <a:rPr lang="en-US" altLang="zh-CN" sz="1400">
                              <a:solidFill>
                                <a:srgbClr val="000000"/>
                              </a:solidFill>
                              <a:latin typeface="Cambria Math" panose="02040503050406030204" pitchFamily="18" charset="0"/>
                            </a:rPr>
                            <m:t>𝑛</m:t>
                          </m:r>
                        </m:e>
                      </m:d>
                      <m:r>
                        <a:rPr lang="en-US" altLang="zh-CN" sz="1400">
                          <a:solidFill>
                            <a:srgbClr val="000000"/>
                          </a:solidFill>
                          <a:latin typeface="Cambria Math" panose="02040503050406030204" pitchFamily="18" charset="0"/>
                        </a:rPr>
                        <m:t>,</m:t>
                      </m:r>
                      <m:r>
                        <a:rPr lang="en-US" altLang="zh-CN" sz="1400">
                          <a:solidFill>
                            <a:srgbClr val="000000"/>
                          </a:solidFill>
                          <a:latin typeface="Cambria Math" panose="02040503050406030204" pitchFamily="18" charset="0"/>
                        </a:rPr>
                        <m:t>𝑗</m:t>
                      </m:r>
                      <m:r>
                        <a:rPr lang="en-US" altLang="zh-CN" sz="1400">
                          <a:solidFill>
                            <a:srgbClr val="000000"/>
                          </a:solidFill>
                          <a:latin typeface="Cambria Math" panose="02040503050406030204" pitchFamily="18" charset="0"/>
                        </a:rPr>
                        <m:t>∈</m:t>
                      </m:r>
                      <m:d>
                        <m:dPr>
                          <m:begChr m:val="{"/>
                          <m:endChr m:val="}"/>
                          <m:ctrlPr>
                            <a:rPr lang="zh-CN" altLang="zh-CN" sz="1400" i="1">
                              <a:solidFill>
                                <a:srgbClr val="000000"/>
                              </a:solidFill>
                              <a:latin typeface="Cambria Math"/>
                            </a:rPr>
                          </m:ctrlPr>
                        </m:dPr>
                        <m:e>
                          <m:r>
                            <a:rPr lang="en-US" altLang="zh-CN" sz="1400">
                              <a:solidFill>
                                <a:srgbClr val="000000"/>
                              </a:solidFill>
                              <a:latin typeface="Cambria Math" panose="02040503050406030204" pitchFamily="18" charset="0"/>
                            </a:rPr>
                            <m:t>1,2,…,</m:t>
                          </m:r>
                          <m:r>
                            <a:rPr lang="en-US" altLang="zh-CN" sz="1400">
                              <a:solidFill>
                                <a:srgbClr val="000000"/>
                              </a:solidFill>
                              <a:latin typeface="Cambria Math" panose="02040503050406030204" pitchFamily="18" charset="0"/>
                            </a:rPr>
                            <m:t>𝑚</m:t>
                          </m:r>
                        </m:e>
                      </m:d>
                    </m:oMath>
                  </m:oMathPara>
                </a14:m>
                <a:endParaRPr lang="zh-CN" altLang="zh-CN" sz="1400" dirty="0">
                  <a:solidFill>
                    <a:srgbClr val="000000"/>
                  </a:solidFill>
                </a:endParaRPr>
              </a:p>
              <a:p>
                <a:pPr lvl="1"/>
                <a:r>
                  <a:rPr lang="zh-CN" altLang="zh-CN" sz="1400" dirty="0" smtClean="0">
                    <a:solidFill>
                      <a:srgbClr val="000000"/>
                    </a:solidFill>
                  </a:rPr>
                  <a:t>定义</a:t>
                </a:r>
                <a:r>
                  <a:rPr lang="zh-CN" altLang="zh-CN" sz="1400" dirty="0">
                    <a:solidFill>
                      <a:srgbClr val="000000"/>
                    </a:solidFill>
                  </a:rPr>
                  <a:t>获胜单元。根据第（</a:t>
                </a:r>
                <a:r>
                  <a:rPr lang="en-US" altLang="zh-CN" sz="1400" dirty="0">
                    <a:solidFill>
                      <a:srgbClr val="000000"/>
                    </a:solidFill>
                  </a:rPr>
                  <a:t>2</a:t>
                </a:r>
                <a:r>
                  <a:rPr lang="zh-CN" altLang="zh-CN" sz="1400" dirty="0">
                    <a:solidFill>
                      <a:srgbClr val="000000"/>
                    </a:solidFill>
                  </a:rPr>
                  <a:t>）步距离计算结果，找到与输入向量距离最小的输出节点</a:t>
                </a:r>
                <a14:m>
                  <m:oMath xmlns:m="http://schemas.openxmlformats.org/officeDocument/2006/math">
                    <m:sSup>
                      <m:sSupPr>
                        <m:ctrlPr>
                          <a:rPr lang="zh-CN" altLang="zh-CN" sz="1400" i="1">
                            <a:solidFill>
                              <a:srgbClr val="000000"/>
                            </a:solidFill>
                            <a:latin typeface="Cambria Math"/>
                          </a:rPr>
                        </m:ctrlPr>
                      </m:sSupPr>
                      <m:e>
                        <m:r>
                          <a:rPr lang="en-US" altLang="zh-CN" sz="1400">
                            <a:solidFill>
                              <a:srgbClr val="000000"/>
                            </a:solidFill>
                            <a:latin typeface="Cambria Math" panose="02040503050406030204" pitchFamily="18" charset="0"/>
                          </a:rPr>
                          <m:t>𝑗</m:t>
                        </m:r>
                      </m:e>
                      <m:sup>
                        <m:r>
                          <a:rPr lang="zh-CN" altLang="en-US" sz="1400">
                            <a:solidFill>
                              <a:srgbClr val="000000"/>
                            </a:solidFill>
                            <a:latin typeface="Cambria Math" panose="02040503050406030204" pitchFamily="18" charset="0"/>
                          </a:rPr>
                          <m:t>∗</m:t>
                        </m:r>
                      </m:sup>
                    </m:sSup>
                  </m:oMath>
                </a14:m>
                <a:r>
                  <a:rPr lang="zh-CN" altLang="zh-CN" sz="1400" dirty="0">
                    <a:solidFill>
                      <a:srgbClr val="000000"/>
                    </a:solidFill>
                  </a:rPr>
                  <a:t>，即</a:t>
                </a:r>
                <a14:m>
                  <m:oMath xmlns:m="http://schemas.openxmlformats.org/officeDocument/2006/math">
                    <m:sSub>
                      <m:sSubPr>
                        <m:ctrlPr>
                          <a:rPr lang="zh-CN" altLang="zh-CN" sz="1400" i="1">
                            <a:solidFill>
                              <a:srgbClr val="000000"/>
                            </a:solidFill>
                            <a:latin typeface="Cambria Math"/>
                          </a:rPr>
                        </m:ctrlPr>
                      </m:sSubPr>
                      <m:e>
                        <m:r>
                          <a:rPr lang="en-US" altLang="zh-CN" sz="1400">
                            <a:solidFill>
                              <a:srgbClr val="000000"/>
                            </a:solidFill>
                            <a:latin typeface="Cambria Math" panose="02040503050406030204" pitchFamily="18" charset="0"/>
                          </a:rPr>
                          <m:t>𝑑</m:t>
                        </m:r>
                      </m:e>
                      <m:sub>
                        <m:sSup>
                          <m:sSupPr>
                            <m:ctrlPr>
                              <a:rPr lang="zh-CN" altLang="zh-CN" sz="1400" i="1">
                                <a:solidFill>
                                  <a:srgbClr val="000000"/>
                                </a:solidFill>
                                <a:latin typeface="Cambria Math"/>
                              </a:rPr>
                            </m:ctrlPr>
                          </m:sSupPr>
                          <m:e>
                            <m:r>
                              <a:rPr lang="en-US" altLang="zh-CN" sz="1400">
                                <a:solidFill>
                                  <a:srgbClr val="000000"/>
                                </a:solidFill>
                                <a:latin typeface="Cambria Math" panose="02040503050406030204" pitchFamily="18" charset="0"/>
                              </a:rPr>
                              <m:t>𝑗</m:t>
                            </m:r>
                          </m:e>
                          <m:sup>
                            <m:r>
                              <a:rPr lang="zh-CN" altLang="en-US" sz="1400">
                                <a:solidFill>
                                  <a:srgbClr val="000000"/>
                                </a:solidFill>
                                <a:latin typeface="Cambria Math" panose="02040503050406030204" pitchFamily="18" charset="0"/>
                              </a:rPr>
                              <m:t>∗</m:t>
                            </m:r>
                          </m:sup>
                        </m:sSup>
                      </m:sub>
                    </m:sSub>
                    <m:r>
                      <a:rPr lang="en-US" altLang="zh-CN" sz="1400">
                        <a:solidFill>
                          <a:srgbClr val="000000"/>
                        </a:solidFill>
                        <a:latin typeface="Cambria Math" panose="02040503050406030204" pitchFamily="18" charset="0"/>
                      </a:rPr>
                      <m:t>=</m:t>
                    </m:r>
                    <m:func>
                      <m:funcPr>
                        <m:ctrlPr>
                          <a:rPr lang="zh-CN" altLang="zh-CN" sz="1400" i="1">
                            <a:solidFill>
                              <a:srgbClr val="000000"/>
                            </a:solidFill>
                            <a:latin typeface="Cambria Math"/>
                          </a:rPr>
                        </m:ctrlPr>
                      </m:funcPr>
                      <m:fName>
                        <m:limLow>
                          <m:limLowPr>
                            <m:ctrlPr>
                              <a:rPr lang="zh-CN" altLang="zh-CN" sz="1400" i="1">
                                <a:solidFill>
                                  <a:srgbClr val="000000"/>
                                </a:solidFill>
                                <a:latin typeface="Cambria Math"/>
                              </a:rPr>
                            </m:ctrlPr>
                          </m:limLowPr>
                          <m:e>
                            <m:r>
                              <m:rPr>
                                <m:sty m:val="p"/>
                              </m:rPr>
                              <a:rPr lang="en-US" altLang="zh-CN" sz="1400">
                                <a:solidFill>
                                  <a:srgbClr val="000000"/>
                                </a:solidFill>
                                <a:latin typeface="Cambria Math" panose="02040503050406030204" pitchFamily="18" charset="0"/>
                              </a:rPr>
                              <m:t>min</m:t>
                            </m:r>
                          </m:e>
                          <m:lim>
                            <m:r>
                              <a:rPr lang="en-US" altLang="zh-CN" sz="1400">
                                <a:solidFill>
                                  <a:srgbClr val="000000"/>
                                </a:solidFill>
                                <a:latin typeface="Cambria Math" panose="02040503050406030204" pitchFamily="18" charset="0"/>
                              </a:rPr>
                              <m:t>𝑗</m:t>
                            </m:r>
                            <m:r>
                              <a:rPr lang="en-US" altLang="zh-CN" sz="1400">
                                <a:solidFill>
                                  <a:srgbClr val="000000"/>
                                </a:solidFill>
                                <a:latin typeface="Cambria Math" panose="02040503050406030204" pitchFamily="18" charset="0"/>
                              </a:rPr>
                              <m:t>∈</m:t>
                            </m:r>
                            <m:d>
                              <m:dPr>
                                <m:begChr m:val="{"/>
                                <m:endChr m:val="}"/>
                                <m:ctrlPr>
                                  <a:rPr lang="zh-CN" altLang="zh-CN" sz="1400" i="1">
                                    <a:solidFill>
                                      <a:srgbClr val="000000"/>
                                    </a:solidFill>
                                    <a:latin typeface="Cambria Math"/>
                                  </a:rPr>
                                </m:ctrlPr>
                              </m:dPr>
                              <m:e>
                                <m:r>
                                  <a:rPr lang="en-US" altLang="zh-CN" sz="1400">
                                    <a:solidFill>
                                      <a:srgbClr val="000000"/>
                                    </a:solidFill>
                                    <a:latin typeface="Cambria Math" panose="02040503050406030204" pitchFamily="18" charset="0"/>
                                  </a:rPr>
                                  <m:t>1,2,…,</m:t>
                                </m:r>
                                <m:r>
                                  <a:rPr lang="en-US" altLang="zh-CN" sz="1400">
                                    <a:solidFill>
                                      <a:srgbClr val="000000"/>
                                    </a:solidFill>
                                    <a:latin typeface="Cambria Math" panose="02040503050406030204" pitchFamily="18" charset="0"/>
                                  </a:rPr>
                                  <m:t>𝑚</m:t>
                                </m:r>
                              </m:e>
                            </m:d>
                          </m:lim>
                        </m:limLow>
                      </m:fName>
                      <m:e>
                        <m:d>
                          <m:dPr>
                            <m:begChr m:val="{"/>
                            <m:endChr m:val="}"/>
                            <m:ctrlPr>
                              <a:rPr lang="zh-CN" altLang="zh-CN" sz="1400" i="1">
                                <a:solidFill>
                                  <a:srgbClr val="000000"/>
                                </a:solidFill>
                                <a:latin typeface="Cambria Math"/>
                              </a:rPr>
                            </m:ctrlPr>
                          </m:dPr>
                          <m:e>
                            <m:sSub>
                              <m:sSubPr>
                                <m:ctrlPr>
                                  <a:rPr lang="zh-CN" altLang="zh-CN" sz="1400" i="1">
                                    <a:solidFill>
                                      <a:srgbClr val="000000"/>
                                    </a:solidFill>
                                    <a:latin typeface="Cambria Math"/>
                                  </a:rPr>
                                </m:ctrlPr>
                              </m:sSubPr>
                              <m:e>
                                <m:r>
                                  <a:rPr lang="en-US" altLang="zh-CN" sz="1400">
                                    <a:solidFill>
                                      <a:srgbClr val="000000"/>
                                    </a:solidFill>
                                    <a:latin typeface="Cambria Math" panose="02040503050406030204" pitchFamily="18" charset="0"/>
                                  </a:rPr>
                                  <m:t>𝑑</m:t>
                                </m:r>
                              </m:e>
                              <m:sub>
                                <m:r>
                                  <a:rPr lang="en-US" altLang="zh-CN" sz="1400">
                                    <a:solidFill>
                                      <a:srgbClr val="000000"/>
                                    </a:solidFill>
                                    <a:latin typeface="Cambria Math" panose="02040503050406030204" pitchFamily="18" charset="0"/>
                                  </a:rPr>
                                  <m:t>𝑗</m:t>
                                </m:r>
                              </m:sub>
                            </m:sSub>
                          </m:e>
                        </m:d>
                      </m:e>
                    </m:func>
                  </m:oMath>
                </a14:m>
                <a:endParaRPr lang="zh-CN" altLang="zh-CN" sz="1400" dirty="0">
                  <a:solidFill>
                    <a:srgbClr val="000000"/>
                  </a:solidFill>
                </a:endParaRPr>
              </a:p>
              <a:p>
                <a:pPr lvl="1"/>
                <a:r>
                  <a:rPr lang="zh-CN" altLang="zh-CN" sz="1400" dirty="0" smtClean="0">
                    <a:solidFill>
                      <a:srgbClr val="000000"/>
                    </a:solidFill>
                  </a:rPr>
                  <a:t>在</a:t>
                </a:r>
                <a:r>
                  <a:rPr lang="zh-CN" altLang="zh-CN" sz="1400" dirty="0">
                    <a:solidFill>
                      <a:srgbClr val="000000"/>
                    </a:solidFill>
                  </a:rPr>
                  <a:t>获胜单元的邻近区域，调整权重使其向输入向量靠拢。调整输出节点</a:t>
                </a:r>
                <a14:m>
                  <m:oMath xmlns:m="http://schemas.openxmlformats.org/officeDocument/2006/math">
                    <m:sSup>
                      <m:sSupPr>
                        <m:ctrlPr>
                          <a:rPr lang="zh-CN" altLang="zh-CN" sz="1400" i="1">
                            <a:solidFill>
                              <a:srgbClr val="000000"/>
                            </a:solidFill>
                            <a:latin typeface="Cambria Math"/>
                          </a:rPr>
                        </m:ctrlPr>
                      </m:sSupPr>
                      <m:e>
                        <m:r>
                          <a:rPr lang="en-US" altLang="zh-CN" sz="1400">
                            <a:solidFill>
                              <a:srgbClr val="000000"/>
                            </a:solidFill>
                            <a:latin typeface="Cambria Math" panose="02040503050406030204" pitchFamily="18" charset="0"/>
                          </a:rPr>
                          <m:t>𝑗</m:t>
                        </m:r>
                      </m:e>
                      <m:sup>
                        <m:r>
                          <a:rPr lang="zh-CN" altLang="en-US" sz="1400">
                            <a:solidFill>
                              <a:srgbClr val="000000"/>
                            </a:solidFill>
                            <a:latin typeface="Cambria Math" panose="02040503050406030204" pitchFamily="18" charset="0"/>
                          </a:rPr>
                          <m:t>∗</m:t>
                        </m:r>
                      </m:sup>
                    </m:sSup>
                  </m:oMath>
                </a14:m>
                <a:r>
                  <a:rPr lang="zh-CN" altLang="zh-CN" sz="1400" dirty="0">
                    <a:solidFill>
                      <a:srgbClr val="000000"/>
                    </a:solidFill>
                  </a:rPr>
                  <a:t>连接的权值以及邻域</a:t>
                </a:r>
                <a14:m>
                  <m:oMath xmlns:m="http://schemas.openxmlformats.org/officeDocument/2006/math">
                    <m:sSub>
                      <m:sSubPr>
                        <m:ctrlPr>
                          <a:rPr lang="zh-CN" altLang="zh-CN" sz="1400" i="1">
                            <a:solidFill>
                              <a:srgbClr val="000000"/>
                            </a:solidFill>
                            <a:latin typeface="Cambria Math"/>
                          </a:rPr>
                        </m:ctrlPr>
                      </m:sSubPr>
                      <m:e>
                        <m:r>
                          <a:rPr lang="en-US" altLang="zh-CN" sz="1400">
                            <a:solidFill>
                              <a:srgbClr val="000000"/>
                            </a:solidFill>
                            <a:latin typeface="Cambria Math" panose="02040503050406030204" pitchFamily="18" charset="0"/>
                          </a:rPr>
                          <m:t>𝑁𝐸</m:t>
                        </m:r>
                      </m:e>
                      <m:sub>
                        <m:sSup>
                          <m:sSupPr>
                            <m:ctrlPr>
                              <a:rPr lang="zh-CN" altLang="zh-CN" sz="1400" i="1">
                                <a:solidFill>
                                  <a:srgbClr val="000000"/>
                                </a:solidFill>
                                <a:latin typeface="Cambria Math"/>
                              </a:rPr>
                            </m:ctrlPr>
                          </m:sSupPr>
                          <m:e>
                            <m:r>
                              <a:rPr lang="en-US" altLang="zh-CN" sz="1400">
                                <a:solidFill>
                                  <a:srgbClr val="000000"/>
                                </a:solidFill>
                                <a:latin typeface="Cambria Math" panose="02040503050406030204" pitchFamily="18" charset="0"/>
                              </a:rPr>
                              <m:t>𝑗</m:t>
                            </m:r>
                          </m:e>
                          <m:sup>
                            <m:r>
                              <a:rPr lang="zh-CN" altLang="en-US" sz="1400">
                                <a:solidFill>
                                  <a:srgbClr val="000000"/>
                                </a:solidFill>
                                <a:latin typeface="Cambria Math" panose="02040503050406030204" pitchFamily="18" charset="0"/>
                              </a:rPr>
                              <m:t>∗</m:t>
                            </m:r>
                          </m:sup>
                        </m:sSup>
                      </m:sub>
                    </m:sSub>
                  </m:oMath>
                </a14:m>
                <a:r>
                  <a:rPr lang="zh-CN" altLang="zh-CN" sz="1400" dirty="0">
                    <a:solidFill>
                      <a:srgbClr val="000000"/>
                    </a:solidFill>
                  </a:rPr>
                  <a:t>内输出节点的连接权值</a:t>
                </a:r>
                <a14:m>
                  <m:oMath xmlns:m="http://schemas.openxmlformats.org/officeDocument/2006/math">
                    <m:r>
                      <a:rPr lang="en-US" altLang="zh-CN" sz="1400">
                        <a:solidFill>
                          <a:srgbClr val="000000"/>
                        </a:solidFill>
                        <a:latin typeface="Cambria Math" panose="02040503050406030204" pitchFamily="18" charset="0"/>
                      </a:rPr>
                      <m:t>∆</m:t>
                    </m:r>
                    <m:sSub>
                      <m:sSubPr>
                        <m:ctrlPr>
                          <a:rPr lang="zh-CN" altLang="zh-CN" sz="1400" i="1">
                            <a:solidFill>
                              <a:srgbClr val="000000"/>
                            </a:solidFill>
                            <a:latin typeface="Cambria Math"/>
                          </a:rPr>
                        </m:ctrlPr>
                      </m:sSubPr>
                      <m:e>
                        <m:r>
                          <a:rPr lang="en-US" altLang="zh-CN" sz="1400">
                            <a:solidFill>
                              <a:srgbClr val="000000"/>
                            </a:solidFill>
                            <a:latin typeface="Cambria Math" panose="02040503050406030204" pitchFamily="18" charset="0"/>
                          </a:rPr>
                          <m:t>𝜔</m:t>
                        </m:r>
                      </m:e>
                      <m:sub>
                        <m:r>
                          <a:rPr lang="en-US" altLang="zh-CN" sz="1400">
                            <a:solidFill>
                              <a:srgbClr val="000000"/>
                            </a:solidFill>
                            <a:latin typeface="Cambria Math" panose="02040503050406030204" pitchFamily="18" charset="0"/>
                          </a:rPr>
                          <m:t>𝑖𝑗</m:t>
                        </m:r>
                      </m:sub>
                    </m:sSub>
                    <m:r>
                      <a:rPr lang="en-US" altLang="zh-CN" sz="1400">
                        <a:solidFill>
                          <a:srgbClr val="000000"/>
                        </a:solidFill>
                        <a:latin typeface="Cambria Math" panose="02040503050406030204" pitchFamily="18" charset="0"/>
                      </a:rPr>
                      <m:t>=</m:t>
                    </m:r>
                    <m:r>
                      <a:rPr lang="en-US" altLang="zh-CN" sz="1400">
                        <a:solidFill>
                          <a:srgbClr val="000000"/>
                        </a:solidFill>
                        <a:latin typeface="Cambria Math" panose="02040503050406030204" pitchFamily="18" charset="0"/>
                      </a:rPr>
                      <m:t>𝜂</m:t>
                    </m:r>
                    <m:d>
                      <m:dPr>
                        <m:ctrlPr>
                          <a:rPr lang="zh-CN" altLang="zh-CN" sz="1400" i="1">
                            <a:solidFill>
                              <a:srgbClr val="000000"/>
                            </a:solidFill>
                            <a:latin typeface="Cambria Math"/>
                          </a:rPr>
                        </m:ctrlPr>
                      </m:dPr>
                      <m:e>
                        <m:sSubSup>
                          <m:sSubSupPr>
                            <m:ctrlPr>
                              <a:rPr lang="zh-CN" altLang="zh-CN" sz="1400" i="1">
                                <a:solidFill>
                                  <a:srgbClr val="000000"/>
                                </a:solidFill>
                                <a:latin typeface="Cambria Math"/>
                              </a:rPr>
                            </m:ctrlPr>
                          </m:sSubSupPr>
                          <m:e>
                            <m:r>
                              <a:rPr lang="en-US" altLang="zh-CN" sz="1400">
                                <a:solidFill>
                                  <a:srgbClr val="000000"/>
                                </a:solidFill>
                                <a:latin typeface="Cambria Math" panose="02040503050406030204" pitchFamily="18" charset="0"/>
                              </a:rPr>
                              <m:t>𝑥</m:t>
                            </m:r>
                          </m:e>
                          <m:sub>
                            <m:r>
                              <a:rPr lang="en-US" altLang="zh-CN" sz="1400">
                                <a:solidFill>
                                  <a:srgbClr val="000000"/>
                                </a:solidFill>
                                <a:latin typeface="Cambria Math" panose="02040503050406030204" pitchFamily="18" charset="0"/>
                              </a:rPr>
                              <m:t>𝑖</m:t>
                            </m:r>
                          </m:sub>
                          <m:sup>
                            <m:r>
                              <a:rPr lang="en-US" altLang="zh-CN" sz="1400">
                                <a:solidFill>
                                  <a:srgbClr val="000000"/>
                                </a:solidFill>
                                <a:latin typeface="Cambria Math" panose="02040503050406030204" pitchFamily="18" charset="0"/>
                              </a:rPr>
                              <m:t>𝑘</m:t>
                            </m:r>
                          </m:sup>
                        </m:sSubSup>
                        <m:r>
                          <a:rPr lang="en-US" altLang="zh-CN" sz="1400">
                            <a:solidFill>
                              <a:srgbClr val="000000"/>
                            </a:solidFill>
                            <a:latin typeface="Cambria Math" panose="02040503050406030204" pitchFamily="18" charset="0"/>
                          </a:rPr>
                          <m:t>−</m:t>
                        </m:r>
                        <m:sSub>
                          <m:sSubPr>
                            <m:ctrlPr>
                              <a:rPr lang="zh-CN" altLang="zh-CN" sz="1400" i="1">
                                <a:solidFill>
                                  <a:srgbClr val="000000"/>
                                </a:solidFill>
                                <a:latin typeface="Cambria Math"/>
                              </a:rPr>
                            </m:ctrlPr>
                          </m:sSubPr>
                          <m:e>
                            <m:r>
                              <m:rPr>
                                <m:sty m:val="p"/>
                              </m:rPr>
                              <a:rPr lang="en-US" altLang="zh-CN" sz="1400">
                                <a:solidFill>
                                  <a:srgbClr val="000000"/>
                                </a:solidFill>
                                <a:latin typeface="Cambria Math" panose="02040503050406030204" pitchFamily="18" charset="0"/>
                              </a:rPr>
                              <m:t>ω</m:t>
                            </m:r>
                          </m:e>
                          <m:sub>
                            <m:r>
                              <a:rPr lang="en-US" altLang="zh-CN" sz="1400">
                                <a:solidFill>
                                  <a:srgbClr val="000000"/>
                                </a:solidFill>
                                <a:latin typeface="Cambria Math" panose="02040503050406030204" pitchFamily="18" charset="0"/>
                              </a:rPr>
                              <m:t>𝑖𝑗</m:t>
                            </m:r>
                          </m:sub>
                        </m:sSub>
                      </m:e>
                    </m:d>
                    <m:r>
                      <a:rPr lang="zh-CN" altLang="zh-CN" sz="1400">
                        <a:solidFill>
                          <a:srgbClr val="000000"/>
                        </a:solidFill>
                        <a:latin typeface="Cambria Math" panose="02040503050406030204" pitchFamily="18" charset="0"/>
                      </a:rPr>
                      <m:t>，</m:t>
                    </m:r>
                    <m:r>
                      <a:rPr lang="en-US" altLang="zh-CN" sz="1400">
                        <a:solidFill>
                          <a:srgbClr val="000000"/>
                        </a:solidFill>
                        <a:latin typeface="Cambria Math" panose="02040503050406030204" pitchFamily="18" charset="0"/>
                      </a:rPr>
                      <m:t>𝑗</m:t>
                    </m:r>
                    <m:r>
                      <a:rPr lang="en-US" altLang="zh-CN" sz="1400">
                        <a:solidFill>
                          <a:srgbClr val="000000"/>
                        </a:solidFill>
                        <a:latin typeface="Cambria Math" panose="02040503050406030204" pitchFamily="18" charset="0"/>
                      </a:rPr>
                      <m:t>∈</m:t>
                    </m:r>
                    <m:sSub>
                      <m:sSubPr>
                        <m:ctrlPr>
                          <a:rPr lang="zh-CN" altLang="zh-CN" sz="1400" i="1">
                            <a:solidFill>
                              <a:srgbClr val="000000"/>
                            </a:solidFill>
                            <a:latin typeface="Cambria Math"/>
                          </a:rPr>
                        </m:ctrlPr>
                      </m:sSubPr>
                      <m:e>
                        <m:r>
                          <a:rPr lang="en-US" altLang="zh-CN" sz="1400">
                            <a:solidFill>
                              <a:srgbClr val="000000"/>
                            </a:solidFill>
                            <a:latin typeface="Cambria Math" panose="02040503050406030204" pitchFamily="18" charset="0"/>
                          </a:rPr>
                          <m:t>𝑁𝐸</m:t>
                        </m:r>
                      </m:e>
                      <m:sub>
                        <m:sSup>
                          <m:sSupPr>
                            <m:ctrlPr>
                              <a:rPr lang="zh-CN" altLang="zh-CN" sz="1400" i="1">
                                <a:solidFill>
                                  <a:srgbClr val="000000"/>
                                </a:solidFill>
                                <a:latin typeface="Cambria Math"/>
                              </a:rPr>
                            </m:ctrlPr>
                          </m:sSupPr>
                          <m:e>
                            <m:r>
                              <a:rPr lang="en-US" altLang="zh-CN" sz="1400">
                                <a:solidFill>
                                  <a:srgbClr val="000000"/>
                                </a:solidFill>
                                <a:latin typeface="Cambria Math" panose="02040503050406030204" pitchFamily="18" charset="0"/>
                              </a:rPr>
                              <m:t>𝑗</m:t>
                            </m:r>
                          </m:e>
                          <m:sup>
                            <m:r>
                              <a:rPr lang="zh-CN" altLang="en-US" sz="1400">
                                <a:solidFill>
                                  <a:srgbClr val="000000"/>
                                </a:solidFill>
                                <a:latin typeface="Cambria Math" panose="02040503050406030204" pitchFamily="18" charset="0"/>
                              </a:rPr>
                              <m:t>∗</m:t>
                            </m:r>
                          </m:sup>
                        </m:sSup>
                      </m:sub>
                    </m:sSub>
                  </m:oMath>
                </a14:m>
                <a:r>
                  <a:rPr lang="zh-CN" altLang="zh-CN" sz="1400" dirty="0">
                    <a:solidFill>
                      <a:srgbClr val="000000"/>
                    </a:solidFill>
                  </a:rPr>
                  <a:t>，其中</a:t>
                </a:r>
                <a14:m>
                  <m:oMath xmlns:m="http://schemas.openxmlformats.org/officeDocument/2006/math">
                    <m:r>
                      <a:rPr lang="en-US" altLang="zh-CN" sz="1400">
                        <a:solidFill>
                          <a:srgbClr val="000000"/>
                        </a:solidFill>
                        <a:latin typeface="Cambria Math" panose="02040503050406030204" pitchFamily="18" charset="0"/>
                      </a:rPr>
                      <m:t>𝜂</m:t>
                    </m:r>
                  </m:oMath>
                </a14:m>
                <a:r>
                  <a:rPr lang="zh-CN" altLang="zh-CN" sz="1400" dirty="0">
                    <a:solidFill>
                      <a:srgbClr val="000000"/>
                    </a:solidFill>
                  </a:rPr>
                  <a:t>是学习因子，随着学习的进行，利用</a:t>
                </a:r>
                <a14:m>
                  <m:oMath xmlns:m="http://schemas.openxmlformats.org/officeDocument/2006/math">
                    <m:r>
                      <a:rPr lang="en-US" altLang="zh-CN" sz="1400">
                        <a:solidFill>
                          <a:srgbClr val="000000"/>
                        </a:solidFill>
                        <a:latin typeface="Cambria Math" panose="02040503050406030204" pitchFamily="18" charset="0"/>
                      </a:rPr>
                      <m:t>𝜂</m:t>
                    </m:r>
                  </m:oMath>
                </a14:m>
                <a:r>
                  <a:rPr lang="zh-CN" altLang="zh-CN" sz="1400" dirty="0">
                    <a:solidFill>
                      <a:srgbClr val="000000"/>
                    </a:solidFill>
                  </a:rPr>
                  <a:t>逐渐减少权值调整的幅度。</a:t>
                </a:r>
              </a:p>
              <a:p>
                <a:pPr lvl="1"/>
                <a:r>
                  <a:rPr lang="zh-CN" altLang="zh-CN" sz="1400" dirty="0" smtClean="0">
                    <a:solidFill>
                      <a:srgbClr val="000000"/>
                    </a:solidFill>
                  </a:rPr>
                  <a:t>提供</a:t>
                </a:r>
                <a:r>
                  <a:rPr lang="zh-CN" altLang="zh-CN" sz="1400" dirty="0">
                    <a:solidFill>
                      <a:srgbClr val="000000"/>
                    </a:solidFill>
                  </a:rPr>
                  <a:t>新样本进行训练，收缩邻域半径，减小学习率。重复上述步骤，直到小于阈值，输出聚类结果</a:t>
                </a:r>
                <a:r>
                  <a:rPr lang="zh-CN" altLang="zh-CN" sz="1400" dirty="0" smtClean="0">
                    <a:solidFill>
                      <a:srgbClr val="000000"/>
                    </a:solidFill>
                  </a:rPr>
                  <a:t>。</a:t>
                </a:r>
                <a:endParaRPr lang="zh-CN" altLang="zh-CN" sz="1400" dirty="0">
                  <a:solidFill>
                    <a:srgbClr val="000000"/>
                  </a:solidFill>
                </a:endParaRPr>
              </a:p>
            </p:txBody>
          </p:sp>
        </mc:Choice>
        <mc:Fallback xmlns="">
          <p:sp>
            <p:nvSpPr>
              <p:cNvPr id="12" name="矩形 3"/>
              <p:cNvSpPr>
                <a:spLocks noRot="1" noChangeAspect="1" noMove="1" noResize="1" noEditPoints="1" noAdjustHandles="1" noChangeArrowheads="1" noChangeShapeType="1" noTextEdit="1"/>
              </p:cNvSpPr>
              <p:nvPr/>
            </p:nvSpPr>
            <p:spPr bwMode="auto">
              <a:xfrm>
                <a:off x="596900" y="1000471"/>
                <a:ext cx="8045450" cy="3534429"/>
              </a:xfrm>
              <a:prstGeom prst="rect">
                <a:avLst/>
              </a:prstGeom>
              <a:blipFill rotWithShape="1">
                <a:blip r:embed="rId2"/>
                <a:stretch>
                  <a:fillRect l="-530" t="-1379" r="-227" b="-517"/>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endParaRPr lang="zh-CN" altLang="en-US">
                  <a:noFill/>
                </a:endParaRPr>
              </a:p>
            </p:txBody>
          </p:sp>
        </mc:Fallback>
      </mc:AlternateContent>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899" y="430213"/>
            <a:ext cx="2523987"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CN" altLang="en-US" dirty="0"/>
              <a:t>聚类方法分类</a:t>
            </a:r>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596900" y="1000471"/>
            <a:ext cx="8045450" cy="16989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en-US" sz="1800" dirty="0">
                <a:solidFill>
                  <a:schemeClr val="accent6">
                    <a:lumMod val="75000"/>
                  </a:schemeClr>
                </a:solidFill>
              </a:rPr>
              <a:t>基于划分的聚类</a:t>
            </a:r>
            <a:endParaRPr lang="en-US" altLang="zh-CN" sz="1800" dirty="0">
              <a:solidFill>
                <a:schemeClr val="accent6">
                  <a:lumMod val="75000"/>
                </a:schemeClr>
              </a:solidFill>
            </a:endParaRPr>
          </a:p>
          <a:p>
            <a:r>
              <a:rPr lang="zh-CN" altLang="en-US" sz="1800" dirty="0">
                <a:solidFill>
                  <a:schemeClr val="accent6">
                    <a:lumMod val="75000"/>
                  </a:schemeClr>
                </a:solidFill>
              </a:rPr>
              <a:t>基于层次的聚类</a:t>
            </a:r>
            <a:endParaRPr lang="en-US" altLang="zh-CN" sz="1800" dirty="0">
              <a:solidFill>
                <a:schemeClr val="accent6">
                  <a:lumMod val="75000"/>
                </a:schemeClr>
              </a:solidFill>
            </a:endParaRPr>
          </a:p>
          <a:p>
            <a:r>
              <a:rPr lang="zh-CN" altLang="en-US" sz="1800" dirty="0">
                <a:solidFill>
                  <a:schemeClr val="accent6">
                    <a:lumMod val="75000"/>
                  </a:schemeClr>
                </a:solidFill>
              </a:rPr>
              <a:t>基于密度的聚类</a:t>
            </a:r>
            <a:endParaRPr lang="en-US" altLang="zh-CN" sz="1800" dirty="0">
              <a:solidFill>
                <a:schemeClr val="accent6">
                  <a:lumMod val="75000"/>
                </a:schemeClr>
              </a:solidFill>
            </a:endParaRPr>
          </a:p>
          <a:p>
            <a:r>
              <a:rPr lang="zh-CN" altLang="en-US" sz="1800" dirty="0">
                <a:solidFill>
                  <a:srgbClr val="000000"/>
                </a:solidFill>
              </a:rPr>
              <a:t>基于网格的聚类</a:t>
            </a:r>
            <a:endParaRPr lang="en-US" altLang="zh-CN" sz="1800" dirty="0">
              <a:solidFill>
                <a:srgbClr val="000000"/>
              </a:solidFill>
            </a:endParaRPr>
          </a:p>
          <a:p>
            <a:r>
              <a:rPr lang="zh-CN" altLang="en-US" sz="1800" dirty="0">
                <a:solidFill>
                  <a:srgbClr val="000000"/>
                </a:solidFill>
              </a:rPr>
              <a:t>基于模型的聚类</a:t>
            </a:r>
            <a:endParaRPr lang="en-US" altLang="zh-CN" sz="1800" dirty="0">
              <a:solidFill>
                <a:srgbClr val="000000"/>
              </a:solidFill>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0050" name="Picture 2"/>
          <p:cNvPicPr>
            <a:picLocks noChangeAspect="1" noChangeArrowheads="1"/>
          </p:cNvPicPr>
          <p:nvPr/>
        </p:nvPicPr>
        <p:blipFill>
          <a:blip r:embed="rId3"/>
          <a:srcRect/>
          <a:stretch>
            <a:fillRect/>
          </a:stretch>
        </p:blipFill>
        <p:spPr bwMode="auto">
          <a:xfrm>
            <a:off x="1331914" y="1600200"/>
            <a:ext cx="7038975" cy="2807494"/>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solidFill>
                  <a:schemeClr val="tx1"/>
                </a:solidFill>
                <a:prstDash val="solid"/>
                <a:miter lim="800000"/>
                <a:headEnd type="none" w="med" len="med"/>
                <a:tailEnd type="none" w="med" len="med"/>
              </a14:hiddenLine>
            </a:ext>
          </a:extLst>
        </p:spPr>
      </p:pic>
      <p:cxnSp>
        <p:nvCxnSpPr>
          <p:cNvPr id="4"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5" name="矩形 4"/>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6" name="矩形 5"/>
          <p:cNvSpPr/>
          <p:nvPr/>
        </p:nvSpPr>
        <p:spPr>
          <a:xfrm>
            <a:off x="596899" y="430213"/>
            <a:ext cx="3476337"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eaLnBrk="1" hangingPunct="1"/>
            <a:r>
              <a:rPr kumimoji="0" lang="zh-CN" altLang="en-US" dirty="0"/>
              <a:t>聚类是社会网络中的应用</a:t>
            </a:r>
          </a:p>
        </p:txBody>
      </p:sp>
    </p:spTree>
    <p:extLst>
      <p:ext uri="{BB962C8B-B14F-4D97-AF65-F5344CB8AC3E}">
        <p14:creationId xmlns:p14="http://schemas.microsoft.com/office/powerpoint/2010/main" val="39644340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4D67B0DD-3901-43E2-B383-F0710AB127CE}" type="slidenum">
              <a:rPr lang="zh-CN" altLang="en-US" smtClean="0"/>
              <a:pPr>
                <a:defRPr/>
              </a:pPr>
              <a:t>51</a:t>
            </a:fld>
            <a:endParaRPr lang="zh-CN" altLang="en-US"/>
          </a:p>
        </p:txBody>
      </p:sp>
      <p:sp>
        <p:nvSpPr>
          <p:cNvPr id="6" name="矩形 5"/>
          <p:cNvSpPr/>
          <p:nvPr/>
        </p:nvSpPr>
        <p:spPr>
          <a:xfrm>
            <a:off x="0" y="4779964"/>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lIns="91427" tIns="45714" rIns="91427" bIns="45714" anchor="ctr"/>
          <a:lstStyle/>
          <a:p>
            <a:pPr algn="ctr">
              <a:defRPr/>
            </a:pPr>
            <a:endParaRPr kumimoji="0" lang="zh-CN" altLang="en-US"/>
          </a:p>
        </p:txBody>
      </p:sp>
      <p:pic>
        <p:nvPicPr>
          <p:cNvPr id="5" name="Picture 20" descr="thankyou"/>
          <p:cNvPicPr>
            <a:picLocks noChangeAspect="1" noChangeArrowheads="1"/>
          </p:cNvPicPr>
          <p:nvPr/>
        </p:nvPicPr>
        <p:blipFill>
          <a:blip r:embed="rId2"/>
          <a:srcRect/>
          <a:stretch>
            <a:fillRect/>
          </a:stretch>
        </p:blipFill>
        <p:spPr bwMode="auto">
          <a:xfrm>
            <a:off x="1956417" y="746407"/>
            <a:ext cx="4744596" cy="3186113"/>
          </a:xfrm>
          <a:prstGeom prst="rect">
            <a:avLst/>
          </a:prstGeom>
          <a:noFill/>
          <a:ln w="9525">
            <a:noFill/>
            <a:miter lim="800000"/>
            <a:headEnd/>
            <a:tailEnd/>
          </a:ln>
        </p:spPr>
      </p:pic>
    </p:spTree>
    <p:extLst>
      <p:ext uri="{BB962C8B-B14F-4D97-AF65-F5344CB8AC3E}">
        <p14:creationId xmlns:p14="http://schemas.microsoft.com/office/powerpoint/2010/main" val="8482306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899" y="430213"/>
            <a:ext cx="2523987"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CN" altLang="en-US" dirty="0" smtClean="0"/>
              <a:t>良好聚类算法的特征</a:t>
            </a:r>
            <a:endParaRPr kumimoji="0" lang="zh-CN" altLang="en-US"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596900" y="1000471"/>
            <a:ext cx="8045450" cy="203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en-US" sz="1800" dirty="0" smtClean="0">
                <a:solidFill>
                  <a:srgbClr val="000000"/>
                </a:solidFill>
              </a:rPr>
              <a:t>良好的可伸缩性</a:t>
            </a:r>
            <a:endParaRPr lang="en-US" altLang="zh-CN" sz="1800" dirty="0" smtClean="0">
              <a:solidFill>
                <a:srgbClr val="000000"/>
              </a:solidFill>
            </a:endParaRPr>
          </a:p>
          <a:p>
            <a:r>
              <a:rPr lang="zh-CN" altLang="en-US" sz="1800" dirty="0" smtClean="0">
                <a:solidFill>
                  <a:srgbClr val="000000"/>
                </a:solidFill>
              </a:rPr>
              <a:t>处理不同类型数据的能力</a:t>
            </a:r>
            <a:endParaRPr lang="en-US" altLang="zh-CN" sz="1800" dirty="0" smtClean="0">
              <a:solidFill>
                <a:srgbClr val="000000"/>
              </a:solidFill>
            </a:endParaRPr>
          </a:p>
          <a:p>
            <a:r>
              <a:rPr lang="zh-CN" altLang="en-US" sz="1800" dirty="0" smtClean="0">
                <a:solidFill>
                  <a:srgbClr val="000000"/>
                </a:solidFill>
              </a:rPr>
              <a:t>处理噪声数据的能力</a:t>
            </a:r>
            <a:endParaRPr lang="en-US" altLang="zh-CN" sz="1800" dirty="0" smtClean="0">
              <a:solidFill>
                <a:srgbClr val="000000"/>
              </a:solidFill>
            </a:endParaRPr>
          </a:p>
          <a:p>
            <a:r>
              <a:rPr lang="zh-CN" altLang="en-US" sz="1800" dirty="0" smtClean="0">
                <a:solidFill>
                  <a:srgbClr val="000000"/>
                </a:solidFill>
              </a:rPr>
              <a:t>对样本顺序的不敏感性</a:t>
            </a:r>
            <a:endParaRPr lang="en-US" altLang="zh-CN" sz="1800" dirty="0" smtClean="0">
              <a:solidFill>
                <a:srgbClr val="000000"/>
              </a:solidFill>
            </a:endParaRPr>
          </a:p>
          <a:p>
            <a:r>
              <a:rPr lang="zh-CN" altLang="en-US" sz="1800" dirty="0" smtClean="0">
                <a:solidFill>
                  <a:srgbClr val="000000"/>
                </a:solidFill>
              </a:rPr>
              <a:t>约束条件下的表现</a:t>
            </a:r>
            <a:endParaRPr lang="en-US" altLang="zh-CN" sz="1800" dirty="0" smtClean="0">
              <a:solidFill>
                <a:srgbClr val="000000"/>
              </a:solidFill>
            </a:endParaRPr>
          </a:p>
          <a:p>
            <a:r>
              <a:rPr lang="zh-CN" altLang="en-US" sz="1800" dirty="0">
                <a:solidFill>
                  <a:srgbClr val="000000"/>
                </a:solidFill>
              </a:rPr>
              <a:t>易解释</a:t>
            </a:r>
            <a:r>
              <a:rPr lang="zh-CN" altLang="en-US" sz="1800" dirty="0" smtClean="0">
                <a:solidFill>
                  <a:srgbClr val="000000"/>
                </a:solidFill>
              </a:rPr>
              <a:t>性和易用性</a:t>
            </a:r>
            <a:endParaRPr lang="en-US" altLang="zh-CN" sz="1800" dirty="0" smtClean="0">
              <a:solidFill>
                <a:srgbClr val="000000"/>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596900" y="430213"/>
            <a:ext cx="1408113"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5123" name="TextBox 5"/>
          <p:cNvSpPr txBox="1">
            <a:spLocks noChangeArrowheads="1"/>
          </p:cNvSpPr>
          <p:nvPr/>
        </p:nvSpPr>
        <p:spPr bwMode="auto">
          <a:xfrm>
            <a:off x="608012" y="430213"/>
            <a:ext cx="2582449" cy="461665"/>
          </a:xfrm>
          <a:prstGeom prst="rect">
            <a:avLst/>
          </a:prstGeom>
          <a:solidFill>
            <a:srgbClr val="FF6600"/>
          </a:solidFill>
          <a:ln>
            <a:noFill/>
          </a:ln>
        </p:spPr>
        <p:txBody>
          <a:bodyPr wrap="squar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kumimoji="0" lang="zh-CN" altLang="en-US" sz="2400" dirty="0" smtClean="0">
                <a:solidFill>
                  <a:schemeClr val="bg1"/>
                </a:solidFill>
                <a:latin typeface="微软雅黑" panose="020B0503020204020204" pitchFamily="34" charset="-122"/>
                <a:ea typeface="微软雅黑" panose="020B0503020204020204" pitchFamily="34" charset="-122"/>
              </a:rPr>
              <a:t>聚类分析的度量</a:t>
            </a:r>
            <a:endParaRPr kumimoji="0" lang="zh-CN" altLang="en-US" sz="2400" dirty="0">
              <a:solidFill>
                <a:schemeClr val="bg1"/>
              </a:solidFill>
              <a:latin typeface="微软雅黑" panose="020B0503020204020204" pitchFamily="34" charset="-122"/>
              <a:ea typeface="微软雅黑" panose="020B0503020204020204" pitchFamily="34" charset="-122"/>
            </a:endParaRPr>
          </a:p>
        </p:txBody>
      </p:sp>
      <p:cxnSp>
        <p:nvCxnSpPr>
          <p:cNvPr id="13" name="直接连接符 13"/>
          <p:cNvCxnSpPr/>
          <p:nvPr/>
        </p:nvCxnSpPr>
        <p:spPr>
          <a:xfrm>
            <a:off x="1387475" y="846138"/>
            <a:ext cx="7254875"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2" name="矩形 3"/>
          <p:cNvSpPr>
            <a:spLocks noChangeArrowheads="1"/>
          </p:cNvSpPr>
          <p:nvPr/>
        </p:nvSpPr>
        <p:spPr bwMode="auto">
          <a:xfrm>
            <a:off x="596900" y="1000471"/>
            <a:ext cx="804545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en-US" sz="1800" dirty="0">
                <a:solidFill>
                  <a:srgbClr val="000000"/>
                </a:solidFill>
              </a:rPr>
              <a:t>聚类分析的度量指标用于对聚类结果进行评判，分为内部指标和外部指标两大</a:t>
            </a:r>
            <a:r>
              <a:rPr lang="zh-CN" altLang="en-US" sz="1800" dirty="0" smtClean="0">
                <a:solidFill>
                  <a:srgbClr val="000000"/>
                </a:solidFill>
              </a:rPr>
              <a:t>类</a:t>
            </a:r>
            <a:endParaRPr lang="en-US" altLang="zh-CN" sz="1800" dirty="0" smtClean="0">
              <a:solidFill>
                <a:srgbClr val="000000"/>
              </a:solidFill>
            </a:endParaRPr>
          </a:p>
          <a:p>
            <a:pPr lvl="1"/>
            <a:r>
              <a:rPr lang="zh-CN" altLang="en-US" sz="1400" dirty="0" smtClean="0">
                <a:solidFill>
                  <a:srgbClr val="000000"/>
                </a:solidFill>
              </a:rPr>
              <a:t>外部</a:t>
            </a:r>
            <a:r>
              <a:rPr lang="zh-CN" altLang="en-US" sz="1400" dirty="0">
                <a:solidFill>
                  <a:srgbClr val="000000"/>
                </a:solidFill>
              </a:rPr>
              <a:t>指标指用事先指定的聚类模型作为参考来评判聚类结果的</a:t>
            </a:r>
            <a:r>
              <a:rPr lang="zh-CN" altLang="en-US" sz="1400" dirty="0" smtClean="0">
                <a:solidFill>
                  <a:srgbClr val="000000"/>
                </a:solidFill>
              </a:rPr>
              <a:t>好坏</a:t>
            </a:r>
            <a:endParaRPr lang="en-US" altLang="zh-CN" sz="1400" dirty="0" smtClean="0">
              <a:solidFill>
                <a:srgbClr val="000000"/>
              </a:solidFill>
            </a:endParaRPr>
          </a:p>
          <a:p>
            <a:pPr lvl="1"/>
            <a:r>
              <a:rPr lang="zh-CN" altLang="en-US" sz="1400" dirty="0" smtClean="0">
                <a:solidFill>
                  <a:srgbClr val="000000"/>
                </a:solidFill>
              </a:rPr>
              <a:t>内部</a:t>
            </a:r>
            <a:r>
              <a:rPr lang="zh-CN" altLang="en-US" sz="1400" dirty="0">
                <a:solidFill>
                  <a:srgbClr val="000000"/>
                </a:solidFill>
              </a:rPr>
              <a:t>指标是指不借助任何外部参考，只用参与聚类的样本评判聚类结果</a:t>
            </a:r>
            <a:r>
              <a:rPr lang="zh-CN" altLang="en-US" sz="1400" dirty="0" smtClean="0">
                <a:solidFill>
                  <a:srgbClr val="000000"/>
                </a:solidFill>
              </a:rPr>
              <a:t>好坏</a:t>
            </a:r>
            <a:endParaRPr lang="en-US" altLang="zh-CN" sz="1400" dirty="0" smtClean="0">
              <a:solidFill>
                <a:srgbClr val="000000"/>
              </a:solidFill>
            </a:endParaRPr>
          </a:p>
          <a:p>
            <a:r>
              <a:rPr lang="zh-CN" altLang="en-US" sz="1800" dirty="0" smtClean="0">
                <a:solidFill>
                  <a:srgbClr val="000000"/>
                </a:solidFill>
              </a:rPr>
              <a:t>聚类</a:t>
            </a:r>
            <a:r>
              <a:rPr lang="zh-CN" altLang="en-US" sz="1800" dirty="0">
                <a:solidFill>
                  <a:srgbClr val="000000"/>
                </a:solidFill>
              </a:rPr>
              <a:t>的</a:t>
            </a:r>
            <a:r>
              <a:rPr lang="zh-CN" altLang="en-US" sz="1800" dirty="0" smtClean="0">
                <a:solidFill>
                  <a:srgbClr val="000000"/>
                </a:solidFill>
              </a:rPr>
              <a:t>目标是得到</a:t>
            </a:r>
            <a:r>
              <a:rPr lang="zh-CN" altLang="en-US" sz="1800" dirty="0">
                <a:solidFill>
                  <a:srgbClr val="000000"/>
                </a:solidFill>
              </a:rPr>
              <a:t>较高的簇内相似度和较低</a:t>
            </a:r>
            <a:r>
              <a:rPr lang="zh-CN" altLang="en-US" sz="1800" dirty="0" smtClean="0">
                <a:solidFill>
                  <a:srgbClr val="000000"/>
                </a:solidFill>
              </a:rPr>
              <a:t>的</a:t>
            </a:r>
            <a:r>
              <a:rPr lang="zh-CN" altLang="en-US" sz="1800" dirty="0">
                <a:solidFill>
                  <a:srgbClr val="000000"/>
                </a:solidFill>
              </a:rPr>
              <a:t>簇</a:t>
            </a:r>
            <a:r>
              <a:rPr lang="zh-CN" altLang="en-US" sz="1800" dirty="0" smtClean="0">
                <a:solidFill>
                  <a:srgbClr val="000000"/>
                </a:solidFill>
              </a:rPr>
              <a:t>间</a:t>
            </a:r>
            <a:r>
              <a:rPr lang="zh-CN" altLang="en-US" sz="1800" dirty="0">
                <a:solidFill>
                  <a:srgbClr val="000000"/>
                </a:solidFill>
              </a:rPr>
              <a:t>相似度，使得簇间的距离尽可能大，簇内样本与簇中心的距离尽可能</a:t>
            </a:r>
            <a:r>
              <a:rPr lang="zh-CN" altLang="en-US" sz="1800" dirty="0" smtClean="0">
                <a:solidFill>
                  <a:srgbClr val="000000"/>
                </a:solidFill>
              </a:rPr>
              <a:t>小</a:t>
            </a:r>
            <a:endParaRPr lang="en-US" altLang="zh-CN" sz="1800" dirty="0" smtClean="0">
              <a:solidFill>
                <a:srgbClr val="000000"/>
              </a:solidFill>
            </a:endParaRPr>
          </a:p>
          <a:p>
            <a:r>
              <a:rPr lang="zh-CN" altLang="en-US" sz="1800" dirty="0" smtClean="0">
                <a:solidFill>
                  <a:srgbClr val="000000"/>
                </a:solidFill>
              </a:rPr>
              <a:t>聚类得到的簇可以用聚类中心、簇大小、簇密度和簇描述等来表示</a:t>
            </a:r>
            <a:endParaRPr lang="en-US" altLang="zh-CN" sz="1800" dirty="0" smtClean="0">
              <a:solidFill>
                <a:srgbClr val="000000"/>
              </a:solidFill>
            </a:endParaRPr>
          </a:p>
          <a:p>
            <a:pPr lvl="1"/>
            <a:r>
              <a:rPr lang="zh-CN" altLang="en-US" sz="1400" dirty="0" smtClean="0">
                <a:solidFill>
                  <a:srgbClr val="000000"/>
                </a:solidFill>
              </a:rPr>
              <a:t>聚类中心是一个簇中所有样本点的均值</a:t>
            </a:r>
            <a:r>
              <a:rPr lang="en-US" altLang="zh-CN" sz="1400" dirty="0" smtClean="0">
                <a:solidFill>
                  <a:srgbClr val="000000"/>
                </a:solidFill>
              </a:rPr>
              <a:t>(</a:t>
            </a:r>
            <a:r>
              <a:rPr lang="zh-CN" altLang="en-US" sz="1400" dirty="0" smtClean="0">
                <a:solidFill>
                  <a:srgbClr val="000000"/>
                </a:solidFill>
              </a:rPr>
              <a:t>质心</a:t>
            </a:r>
            <a:r>
              <a:rPr lang="en-US" altLang="zh-CN" sz="1400" dirty="0" smtClean="0">
                <a:solidFill>
                  <a:srgbClr val="000000"/>
                </a:solidFill>
              </a:rPr>
              <a:t>)</a:t>
            </a:r>
          </a:p>
          <a:p>
            <a:pPr lvl="1"/>
            <a:r>
              <a:rPr lang="zh-CN" altLang="en-US" sz="1400" dirty="0" smtClean="0">
                <a:solidFill>
                  <a:srgbClr val="000000"/>
                </a:solidFill>
              </a:rPr>
              <a:t>簇大小表示簇中所含样本的数量</a:t>
            </a:r>
            <a:endParaRPr lang="en-US" altLang="zh-CN" sz="1400" dirty="0">
              <a:solidFill>
                <a:srgbClr val="000000"/>
              </a:solidFill>
            </a:endParaRPr>
          </a:p>
          <a:p>
            <a:pPr lvl="1"/>
            <a:r>
              <a:rPr lang="zh-CN" altLang="en-US" sz="1400" dirty="0" smtClean="0">
                <a:solidFill>
                  <a:srgbClr val="000000"/>
                </a:solidFill>
              </a:rPr>
              <a:t>簇密度表示簇中样本点的紧密程度</a:t>
            </a:r>
            <a:endParaRPr lang="en-US" altLang="zh-CN" sz="1400" dirty="0">
              <a:solidFill>
                <a:srgbClr val="000000"/>
              </a:solidFill>
            </a:endParaRPr>
          </a:p>
          <a:p>
            <a:pPr lvl="1"/>
            <a:r>
              <a:rPr lang="zh-CN" altLang="en-US" sz="1400" dirty="0" smtClean="0">
                <a:solidFill>
                  <a:srgbClr val="000000"/>
                </a:solidFill>
              </a:rPr>
              <a:t>簇描述是簇中样本的业务特征</a:t>
            </a:r>
            <a:endParaRPr lang="en-US" altLang="zh-CN" sz="1400" dirty="0" smtClean="0">
              <a:solidFill>
                <a:srgbClr val="000000"/>
              </a:solidFill>
            </a:endParaRPr>
          </a:p>
        </p:txBody>
      </p:sp>
    </p:spTree>
  </p:cSld>
  <p:clrMapOvr>
    <a:masterClrMapping/>
  </p:clrMapOvr>
  <p:transition spd="slow">
    <p:push/>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899" y="430213"/>
            <a:ext cx="2523987"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CN" altLang="en-US" dirty="0" smtClean="0"/>
              <a:t>外部指标</a:t>
            </a:r>
            <a:endParaRPr kumimoji="0" lang="zh-CN" altLang="en-US"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12" name="矩形 3"/>
              <p:cNvSpPr>
                <a:spLocks noChangeArrowheads="1"/>
              </p:cNvSpPr>
              <p:nvPr/>
            </p:nvSpPr>
            <p:spPr bwMode="auto">
              <a:xfrm>
                <a:off x="596900" y="1000471"/>
                <a:ext cx="8045450" cy="2783967"/>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zh-CN" sz="1800" dirty="0">
                    <a:solidFill>
                      <a:srgbClr val="000000"/>
                    </a:solidFill>
                  </a:rPr>
                  <a:t>对于含有</a:t>
                </a:r>
                <a14:m>
                  <m:oMath xmlns:m="http://schemas.openxmlformats.org/officeDocument/2006/math">
                    <m:r>
                      <a:rPr lang="en-US" altLang="zh-CN" sz="1800">
                        <a:solidFill>
                          <a:srgbClr val="000000"/>
                        </a:solidFill>
                        <a:latin typeface="Cambria Math" panose="02040503050406030204" pitchFamily="18" charset="0"/>
                      </a:rPr>
                      <m:t>𝑛</m:t>
                    </m:r>
                  </m:oMath>
                </a14:m>
                <a:r>
                  <a:rPr lang="zh-CN" altLang="zh-CN" sz="1800" dirty="0">
                    <a:solidFill>
                      <a:srgbClr val="000000"/>
                    </a:solidFill>
                  </a:rPr>
                  <a:t>个样本点的数据集</a:t>
                </a:r>
                <a14:m>
                  <m:oMath xmlns:m="http://schemas.openxmlformats.org/officeDocument/2006/math">
                    <m:r>
                      <a:rPr lang="en-US" altLang="zh-CN" sz="1800">
                        <a:solidFill>
                          <a:srgbClr val="000000"/>
                        </a:solidFill>
                        <a:latin typeface="Cambria Math" panose="02040503050406030204" pitchFamily="18" charset="0"/>
                      </a:rPr>
                      <m:t>𝑆</m:t>
                    </m:r>
                  </m:oMath>
                </a14:m>
                <a:r>
                  <a:rPr lang="zh-CN" altLang="zh-CN" sz="1800" dirty="0">
                    <a:solidFill>
                      <a:srgbClr val="000000"/>
                    </a:solidFill>
                  </a:rPr>
                  <a:t>，其中的两个不同样本点</a:t>
                </a:r>
                <a14:m>
                  <m:oMath xmlns:m="http://schemas.openxmlformats.org/officeDocument/2006/math">
                    <m:d>
                      <m:dPr>
                        <m:ctrlPr>
                          <a:rPr lang="zh-CN" altLang="zh-CN" sz="1800" i="1">
                            <a:solidFill>
                              <a:srgbClr val="000000"/>
                            </a:solidFill>
                            <a:latin typeface="Cambria Math"/>
                          </a:rPr>
                        </m:ctrlPr>
                      </m:dPr>
                      <m:e>
                        <m:sSub>
                          <m:sSubPr>
                            <m:ctrlPr>
                              <a:rPr lang="zh-CN" altLang="zh-CN" sz="1800" i="1">
                                <a:solidFill>
                                  <a:srgbClr val="000000"/>
                                </a:solidFill>
                                <a:latin typeface="Cambria Math"/>
                              </a:rPr>
                            </m:ctrlPr>
                          </m:sSubPr>
                          <m:e>
                            <m:r>
                              <a:rPr lang="en-US" altLang="zh-CN" sz="1800">
                                <a:solidFill>
                                  <a:srgbClr val="000000"/>
                                </a:solidFill>
                                <a:latin typeface="Cambria Math" panose="02040503050406030204" pitchFamily="18" charset="0"/>
                              </a:rPr>
                              <m:t>𝑥</m:t>
                            </m:r>
                          </m:e>
                          <m:sub>
                            <m:r>
                              <a:rPr lang="en-US" altLang="zh-CN" sz="1800">
                                <a:solidFill>
                                  <a:srgbClr val="000000"/>
                                </a:solidFill>
                                <a:latin typeface="Cambria Math" panose="02040503050406030204" pitchFamily="18" charset="0"/>
                              </a:rPr>
                              <m:t>𝑖</m:t>
                            </m:r>
                          </m:sub>
                        </m:sSub>
                        <m:r>
                          <a:rPr lang="en-US" altLang="zh-CN" sz="1800">
                            <a:solidFill>
                              <a:srgbClr val="000000"/>
                            </a:solidFill>
                            <a:latin typeface="Cambria Math" panose="02040503050406030204" pitchFamily="18" charset="0"/>
                          </a:rPr>
                          <m:t>,</m:t>
                        </m:r>
                        <m:sSub>
                          <m:sSubPr>
                            <m:ctrlPr>
                              <a:rPr lang="zh-CN" altLang="zh-CN" sz="1800" i="1">
                                <a:solidFill>
                                  <a:srgbClr val="000000"/>
                                </a:solidFill>
                                <a:latin typeface="Cambria Math"/>
                              </a:rPr>
                            </m:ctrlPr>
                          </m:sSubPr>
                          <m:e>
                            <m:r>
                              <a:rPr lang="en-US" altLang="zh-CN" sz="1800">
                                <a:solidFill>
                                  <a:srgbClr val="000000"/>
                                </a:solidFill>
                                <a:latin typeface="Cambria Math" panose="02040503050406030204" pitchFamily="18" charset="0"/>
                              </a:rPr>
                              <m:t>𝑥</m:t>
                            </m:r>
                          </m:e>
                          <m:sub>
                            <m:r>
                              <a:rPr lang="en-US" altLang="zh-CN" sz="1800">
                                <a:solidFill>
                                  <a:srgbClr val="000000"/>
                                </a:solidFill>
                                <a:latin typeface="Cambria Math" panose="02040503050406030204" pitchFamily="18" charset="0"/>
                              </a:rPr>
                              <m:t>𝑗</m:t>
                            </m:r>
                          </m:sub>
                        </m:sSub>
                      </m:e>
                    </m:d>
                  </m:oMath>
                </a14:m>
                <a:r>
                  <a:rPr lang="zh-CN" altLang="en-US" sz="1800" dirty="0" smtClean="0">
                    <a:solidFill>
                      <a:srgbClr val="000000"/>
                    </a:solidFill>
                  </a:rPr>
                  <a:t>，</a:t>
                </a:r>
                <a:r>
                  <a:rPr lang="zh-CN" altLang="zh-CN" sz="1800" dirty="0" smtClean="0">
                    <a:solidFill>
                      <a:srgbClr val="000000"/>
                    </a:solidFill>
                  </a:rPr>
                  <a:t>假设</a:t>
                </a:r>
                <a14:m>
                  <m:oMath xmlns:m="http://schemas.openxmlformats.org/officeDocument/2006/math">
                    <m:r>
                      <a:rPr lang="en-US" altLang="zh-CN" sz="1800">
                        <a:solidFill>
                          <a:srgbClr val="000000"/>
                        </a:solidFill>
                        <a:latin typeface="Cambria Math" panose="02040503050406030204" pitchFamily="18" charset="0"/>
                      </a:rPr>
                      <m:t>𝐶</m:t>
                    </m:r>
                  </m:oMath>
                </a14:m>
                <a:r>
                  <a:rPr lang="zh-CN" altLang="zh-CN" sz="1800" dirty="0">
                    <a:solidFill>
                      <a:srgbClr val="000000"/>
                    </a:solidFill>
                  </a:rPr>
                  <a:t>是聚类算法给出的簇划分结果，</a:t>
                </a:r>
                <a14:m>
                  <m:oMath xmlns:m="http://schemas.openxmlformats.org/officeDocument/2006/math">
                    <m:r>
                      <a:rPr lang="en-US" altLang="zh-CN" sz="1800">
                        <a:solidFill>
                          <a:srgbClr val="000000"/>
                        </a:solidFill>
                        <a:latin typeface="Cambria Math" panose="02040503050406030204" pitchFamily="18" charset="0"/>
                      </a:rPr>
                      <m:t>𝑃</m:t>
                    </m:r>
                  </m:oMath>
                </a14:m>
                <a:r>
                  <a:rPr lang="zh-CN" altLang="zh-CN" sz="1800" dirty="0">
                    <a:solidFill>
                      <a:srgbClr val="000000"/>
                    </a:solidFill>
                  </a:rPr>
                  <a:t>是外部参考模型给出的簇划分结果。那么对于样本点</a:t>
                </a:r>
                <a14:m>
                  <m:oMath xmlns:m="http://schemas.openxmlformats.org/officeDocument/2006/math">
                    <m:sSub>
                      <m:sSubPr>
                        <m:ctrlPr>
                          <a:rPr lang="zh-CN" altLang="zh-CN" sz="1800" i="1">
                            <a:solidFill>
                              <a:srgbClr val="000000"/>
                            </a:solidFill>
                            <a:latin typeface="Cambria Math"/>
                          </a:rPr>
                        </m:ctrlPr>
                      </m:sSubPr>
                      <m:e>
                        <m:r>
                          <a:rPr lang="en-US" altLang="zh-CN" sz="1800">
                            <a:solidFill>
                              <a:srgbClr val="000000"/>
                            </a:solidFill>
                            <a:latin typeface="Cambria Math" panose="02040503050406030204" pitchFamily="18" charset="0"/>
                          </a:rPr>
                          <m:t>𝑥</m:t>
                        </m:r>
                      </m:e>
                      <m:sub>
                        <m:r>
                          <a:rPr lang="en-US" altLang="zh-CN" sz="1800">
                            <a:solidFill>
                              <a:srgbClr val="000000"/>
                            </a:solidFill>
                            <a:latin typeface="Cambria Math" panose="02040503050406030204" pitchFamily="18" charset="0"/>
                          </a:rPr>
                          <m:t>𝑖</m:t>
                        </m:r>
                      </m:sub>
                    </m:sSub>
                    <m:r>
                      <a:rPr lang="en-US" altLang="zh-CN" sz="1800">
                        <a:solidFill>
                          <a:srgbClr val="000000"/>
                        </a:solidFill>
                        <a:latin typeface="Cambria Math" panose="02040503050406030204" pitchFamily="18" charset="0"/>
                      </a:rPr>
                      <m:t>,</m:t>
                    </m:r>
                    <m:sSub>
                      <m:sSubPr>
                        <m:ctrlPr>
                          <a:rPr lang="zh-CN" altLang="zh-CN" sz="1800" i="1">
                            <a:solidFill>
                              <a:srgbClr val="000000"/>
                            </a:solidFill>
                            <a:latin typeface="Cambria Math"/>
                          </a:rPr>
                        </m:ctrlPr>
                      </m:sSubPr>
                      <m:e>
                        <m:r>
                          <a:rPr lang="en-US" altLang="zh-CN" sz="1800">
                            <a:solidFill>
                              <a:srgbClr val="000000"/>
                            </a:solidFill>
                            <a:latin typeface="Cambria Math" panose="02040503050406030204" pitchFamily="18" charset="0"/>
                          </a:rPr>
                          <m:t>𝑥</m:t>
                        </m:r>
                      </m:e>
                      <m:sub>
                        <m:r>
                          <a:rPr lang="en-US" altLang="zh-CN" sz="1800">
                            <a:solidFill>
                              <a:srgbClr val="000000"/>
                            </a:solidFill>
                            <a:latin typeface="Cambria Math" panose="02040503050406030204" pitchFamily="18" charset="0"/>
                          </a:rPr>
                          <m:t>𝑗</m:t>
                        </m:r>
                      </m:sub>
                    </m:sSub>
                  </m:oMath>
                </a14:m>
                <a:r>
                  <a:rPr lang="zh-CN" altLang="zh-CN" sz="1800" dirty="0">
                    <a:solidFill>
                      <a:srgbClr val="000000"/>
                    </a:solidFill>
                  </a:rPr>
                  <a:t>来说，存在以下四种关系：</a:t>
                </a:r>
              </a:p>
              <a:p>
                <a:pPr lvl="1"/>
                <a14:m>
                  <m:oMath xmlns:m="http://schemas.openxmlformats.org/officeDocument/2006/math">
                    <m:r>
                      <a:rPr lang="en-US" altLang="zh-CN" sz="1400">
                        <a:solidFill>
                          <a:srgbClr val="000000"/>
                        </a:solidFill>
                        <a:latin typeface="Cambria Math" panose="02040503050406030204" pitchFamily="18" charset="0"/>
                      </a:rPr>
                      <m:t>𝑆𝑆</m:t>
                    </m:r>
                  </m:oMath>
                </a14:m>
                <a:r>
                  <a:rPr lang="zh-CN" altLang="zh-CN" sz="1400" dirty="0">
                    <a:solidFill>
                      <a:srgbClr val="000000"/>
                    </a:solidFill>
                  </a:rPr>
                  <a:t>：</a:t>
                </a:r>
                <a14:m>
                  <m:oMath xmlns:m="http://schemas.openxmlformats.org/officeDocument/2006/math">
                    <m:sSub>
                      <m:sSubPr>
                        <m:ctrlPr>
                          <a:rPr lang="zh-CN" altLang="zh-CN" sz="1400" i="1">
                            <a:solidFill>
                              <a:srgbClr val="000000"/>
                            </a:solidFill>
                            <a:latin typeface="Cambria Math"/>
                          </a:rPr>
                        </m:ctrlPr>
                      </m:sSubPr>
                      <m:e>
                        <m:r>
                          <a:rPr lang="en-US" altLang="zh-CN" sz="1400">
                            <a:solidFill>
                              <a:srgbClr val="000000"/>
                            </a:solidFill>
                            <a:latin typeface="Cambria Math" panose="02040503050406030204" pitchFamily="18" charset="0"/>
                          </a:rPr>
                          <m:t>𝑥</m:t>
                        </m:r>
                      </m:e>
                      <m:sub>
                        <m:r>
                          <a:rPr lang="en-US" altLang="zh-CN" sz="1400">
                            <a:solidFill>
                              <a:srgbClr val="000000"/>
                            </a:solidFill>
                            <a:latin typeface="Cambria Math" panose="02040503050406030204" pitchFamily="18" charset="0"/>
                          </a:rPr>
                          <m:t>𝑖</m:t>
                        </m:r>
                      </m:sub>
                    </m:sSub>
                    <m:r>
                      <a:rPr lang="en-US" altLang="zh-CN" sz="1400">
                        <a:solidFill>
                          <a:srgbClr val="000000"/>
                        </a:solidFill>
                        <a:latin typeface="Cambria Math" panose="02040503050406030204" pitchFamily="18" charset="0"/>
                      </a:rPr>
                      <m:t>,</m:t>
                    </m:r>
                    <m:sSub>
                      <m:sSubPr>
                        <m:ctrlPr>
                          <a:rPr lang="zh-CN" altLang="zh-CN" sz="1400" i="1">
                            <a:solidFill>
                              <a:srgbClr val="000000"/>
                            </a:solidFill>
                            <a:latin typeface="Cambria Math"/>
                          </a:rPr>
                        </m:ctrlPr>
                      </m:sSubPr>
                      <m:e>
                        <m:r>
                          <a:rPr lang="en-US" altLang="zh-CN" sz="1400">
                            <a:solidFill>
                              <a:srgbClr val="000000"/>
                            </a:solidFill>
                            <a:latin typeface="Cambria Math" panose="02040503050406030204" pitchFamily="18" charset="0"/>
                          </a:rPr>
                          <m:t>𝑥</m:t>
                        </m:r>
                      </m:e>
                      <m:sub>
                        <m:r>
                          <a:rPr lang="en-US" altLang="zh-CN" sz="1400">
                            <a:solidFill>
                              <a:srgbClr val="000000"/>
                            </a:solidFill>
                            <a:latin typeface="Cambria Math" panose="02040503050406030204" pitchFamily="18" charset="0"/>
                          </a:rPr>
                          <m:t>𝑗</m:t>
                        </m:r>
                      </m:sub>
                    </m:sSub>
                  </m:oMath>
                </a14:m>
                <a:r>
                  <a:rPr lang="zh-CN" altLang="zh-CN" sz="1400" dirty="0">
                    <a:solidFill>
                      <a:srgbClr val="000000"/>
                    </a:solidFill>
                  </a:rPr>
                  <a:t>在</a:t>
                </a:r>
                <a14:m>
                  <m:oMath xmlns:m="http://schemas.openxmlformats.org/officeDocument/2006/math">
                    <m:r>
                      <a:rPr lang="en-US" altLang="zh-CN" sz="1400">
                        <a:solidFill>
                          <a:srgbClr val="000000"/>
                        </a:solidFill>
                        <a:latin typeface="Cambria Math" panose="02040503050406030204" pitchFamily="18" charset="0"/>
                      </a:rPr>
                      <m:t>𝐶</m:t>
                    </m:r>
                  </m:oMath>
                </a14:m>
                <a:r>
                  <a:rPr lang="zh-CN" altLang="zh-CN" sz="1400" dirty="0">
                    <a:solidFill>
                      <a:srgbClr val="000000"/>
                    </a:solidFill>
                  </a:rPr>
                  <a:t>和</a:t>
                </a:r>
                <a14:m>
                  <m:oMath xmlns:m="http://schemas.openxmlformats.org/officeDocument/2006/math">
                    <m:r>
                      <a:rPr lang="en-US" altLang="zh-CN" sz="1400">
                        <a:solidFill>
                          <a:srgbClr val="000000"/>
                        </a:solidFill>
                        <a:latin typeface="Cambria Math" panose="02040503050406030204" pitchFamily="18" charset="0"/>
                      </a:rPr>
                      <m:t>𝑃</m:t>
                    </m:r>
                  </m:oMath>
                </a14:m>
                <a:r>
                  <a:rPr lang="zh-CN" altLang="zh-CN" sz="1400" dirty="0">
                    <a:solidFill>
                      <a:srgbClr val="000000"/>
                    </a:solidFill>
                  </a:rPr>
                  <a:t>中属于相同的簇。</a:t>
                </a:r>
              </a:p>
              <a:p>
                <a:pPr lvl="1"/>
                <a14:m>
                  <m:oMath xmlns:m="http://schemas.openxmlformats.org/officeDocument/2006/math">
                    <m:r>
                      <a:rPr lang="en-US" altLang="zh-CN" sz="1400">
                        <a:solidFill>
                          <a:srgbClr val="000000"/>
                        </a:solidFill>
                        <a:latin typeface="Cambria Math" panose="02040503050406030204" pitchFamily="18" charset="0"/>
                      </a:rPr>
                      <m:t>𝑆𝐷</m:t>
                    </m:r>
                  </m:oMath>
                </a14:m>
                <a:r>
                  <a:rPr lang="zh-CN" altLang="zh-CN" sz="1400" dirty="0">
                    <a:solidFill>
                      <a:srgbClr val="000000"/>
                    </a:solidFill>
                  </a:rPr>
                  <a:t>：</a:t>
                </a:r>
                <a14:m>
                  <m:oMath xmlns:m="http://schemas.openxmlformats.org/officeDocument/2006/math">
                    <m:sSub>
                      <m:sSubPr>
                        <m:ctrlPr>
                          <a:rPr lang="zh-CN" altLang="zh-CN" sz="1400" i="1">
                            <a:solidFill>
                              <a:srgbClr val="000000"/>
                            </a:solidFill>
                            <a:latin typeface="Cambria Math"/>
                          </a:rPr>
                        </m:ctrlPr>
                      </m:sSubPr>
                      <m:e>
                        <m:r>
                          <a:rPr lang="en-US" altLang="zh-CN" sz="1400">
                            <a:solidFill>
                              <a:srgbClr val="000000"/>
                            </a:solidFill>
                            <a:latin typeface="Cambria Math" panose="02040503050406030204" pitchFamily="18" charset="0"/>
                          </a:rPr>
                          <m:t>𝑥</m:t>
                        </m:r>
                      </m:e>
                      <m:sub>
                        <m:r>
                          <a:rPr lang="en-US" altLang="zh-CN" sz="1400">
                            <a:solidFill>
                              <a:srgbClr val="000000"/>
                            </a:solidFill>
                            <a:latin typeface="Cambria Math" panose="02040503050406030204" pitchFamily="18" charset="0"/>
                          </a:rPr>
                          <m:t>𝑖</m:t>
                        </m:r>
                      </m:sub>
                    </m:sSub>
                    <m:r>
                      <a:rPr lang="en-US" altLang="zh-CN" sz="1400">
                        <a:solidFill>
                          <a:srgbClr val="000000"/>
                        </a:solidFill>
                        <a:latin typeface="Cambria Math" panose="02040503050406030204" pitchFamily="18" charset="0"/>
                      </a:rPr>
                      <m:t>,</m:t>
                    </m:r>
                    <m:sSub>
                      <m:sSubPr>
                        <m:ctrlPr>
                          <a:rPr lang="zh-CN" altLang="zh-CN" sz="1400" i="1">
                            <a:solidFill>
                              <a:srgbClr val="000000"/>
                            </a:solidFill>
                            <a:latin typeface="Cambria Math"/>
                          </a:rPr>
                        </m:ctrlPr>
                      </m:sSubPr>
                      <m:e>
                        <m:r>
                          <a:rPr lang="en-US" altLang="zh-CN" sz="1400">
                            <a:solidFill>
                              <a:srgbClr val="000000"/>
                            </a:solidFill>
                            <a:latin typeface="Cambria Math" panose="02040503050406030204" pitchFamily="18" charset="0"/>
                          </a:rPr>
                          <m:t>𝑥</m:t>
                        </m:r>
                      </m:e>
                      <m:sub>
                        <m:r>
                          <a:rPr lang="en-US" altLang="zh-CN" sz="1400">
                            <a:solidFill>
                              <a:srgbClr val="000000"/>
                            </a:solidFill>
                            <a:latin typeface="Cambria Math" panose="02040503050406030204" pitchFamily="18" charset="0"/>
                          </a:rPr>
                          <m:t>𝑗</m:t>
                        </m:r>
                      </m:sub>
                    </m:sSub>
                  </m:oMath>
                </a14:m>
                <a:r>
                  <a:rPr lang="zh-CN" altLang="zh-CN" sz="1400" dirty="0">
                    <a:solidFill>
                      <a:srgbClr val="000000"/>
                    </a:solidFill>
                  </a:rPr>
                  <a:t>在</a:t>
                </a:r>
                <a14:m>
                  <m:oMath xmlns:m="http://schemas.openxmlformats.org/officeDocument/2006/math">
                    <m:r>
                      <a:rPr lang="en-US" altLang="zh-CN" sz="1400">
                        <a:solidFill>
                          <a:srgbClr val="000000"/>
                        </a:solidFill>
                        <a:latin typeface="Cambria Math" panose="02040503050406030204" pitchFamily="18" charset="0"/>
                      </a:rPr>
                      <m:t>𝐶</m:t>
                    </m:r>
                  </m:oMath>
                </a14:m>
                <a:r>
                  <a:rPr lang="zh-CN" altLang="zh-CN" sz="1400" dirty="0">
                    <a:solidFill>
                      <a:srgbClr val="000000"/>
                    </a:solidFill>
                  </a:rPr>
                  <a:t>中属于相同的簇，在</a:t>
                </a:r>
                <a14:m>
                  <m:oMath xmlns:m="http://schemas.openxmlformats.org/officeDocument/2006/math">
                    <m:r>
                      <a:rPr lang="en-US" altLang="zh-CN" sz="1400">
                        <a:solidFill>
                          <a:srgbClr val="000000"/>
                        </a:solidFill>
                        <a:latin typeface="Cambria Math" panose="02040503050406030204" pitchFamily="18" charset="0"/>
                      </a:rPr>
                      <m:t>𝑃</m:t>
                    </m:r>
                  </m:oMath>
                </a14:m>
                <a:r>
                  <a:rPr lang="zh-CN" altLang="zh-CN" sz="1400" dirty="0">
                    <a:solidFill>
                      <a:srgbClr val="000000"/>
                    </a:solidFill>
                  </a:rPr>
                  <a:t>中属于不同的簇。</a:t>
                </a:r>
              </a:p>
              <a:p>
                <a:pPr lvl="1"/>
                <a14:m>
                  <m:oMath xmlns:m="http://schemas.openxmlformats.org/officeDocument/2006/math">
                    <m:r>
                      <a:rPr lang="en-US" altLang="zh-CN" sz="1400">
                        <a:solidFill>
                          <a:srgbClr val="000000"/>
                        </a:solidFill>
                        <a:latin typeface="Cambria Math" panose="02040503050406030204" pitchFamily="18" charset="0"/>
                      </a:rPr>
                      <m:t>𝐷𝑆</m:t>
                    </m:r>
                  </m:oMath>
                </a14:m>
                <a:r>
                  <a:rPr lang="zh-CN" altLang="zh-CN" sz="1400" dirty="0">
                    <a:solidFill>
                      <a:srgbClr val="000000"/>
                    </a:solidFill>
                  </a:rPr>
                  <a:t>：</a:t>
                </a:r>
                <a14:m>
                  <m:oMath xmlns:m="http://schemas.openxmlformats.org/officeDocument/2006/math">
                    <m:sSub>
                      <m:sSubPr>
                        <m:ctrlPr>
                          <a:rPr lang="zh-CN" altLang="zh-CN" sz="1400" i="1">
                            <a:solidFill>
                              <a:srgbClr val="000000"/>
                            </a:solidFill>
                            <a:latin typeface="Cambria Math"/>
                          </a:rPr>
                        </m:ctrlPr>
                      </m:sSubPr>
                      <m:e>
                        <m:r>
                          <a:rPr lang="en-US" altLang="zh-CN" sz="1400">
                            <a:solidFill>
                              <a:srgbClr val="000000"/>
                            </a:solidFill>
                            <a:latin typeface="Cambria Math" panose="02040503050406030204" pitchFamily="18" charset="0"/>
                          </a:rPr>
                          <m:t>𝑥</m:t>
                        </m:r>
                      </m:e>
                      <m:sub>
                        <m:r>
                          <a:rPr lang="en-US" altLang="zh-CN" sz="1400">
                            <a:solidFill>
                              <a:srgbClr val="000000"/>
                            </a:solidFill>
                            <a:latin typeface="Cambria Math" panose="02040503050406030204" pitchFamily="18" charset="0"/>
                          </a:rPr>
                          <m:t>𝑖</m:t>
                        </m:r>
                      </m:sub>
                    </m:sSub>
                    <m:r>
                      <a:rPr lang="en-US" altLang="zh-CN" sz="1400">
                        <a:solidFill>
                          <a:srgbClr val="000000"/>
                        </a:solidFill>
                        <a:latin typeface="Cambria Math" panose="02040503050406030204" pitchFamily="18" charset="0"/>
                      </a:rPr>
                      <m:t>,</m:t>
                    </m:r>
                    <m:sSub>
                      <m:sSubPr>
                        <m:ctrlPr>
                          <a:rPr lang="zh-CN" altLang="zh-CN" sz="1400" i="1">
                            <a:solidFill>
                              <a:srgbClr val="000000"/>
                            </a:solidFill>
                            <a:latin typeface="Cambria Math"/>
                          </a:rPr>
                        </m:ctrlPr>
                      </m:sSubPr>
                      <m:e>
                        <m:r>
                          <a:rPr lang="en-US" altLang="zh-CN" sz="1400">
                            <a:solidFill>
                              <a:srgbClr val="000000"/>
                            </a:solidFill>
                            <a:latin typeface="Cambria Math" panose="02040503050406030204" pitchFamily="18" charset="0"/>
                          </a:rPr>
                          <m:t>𝑥</m:t>
                        </m:r>
                      </m:e>
                      <m:sub>
                        <m:r>
                          <a:rPr lang="en-US" altLang="zh-CN" sz="1400">
                            <a:solidFill>
                              <a:srgbClr val="000000"/>
                            </a:solidFill>
                            <a:latin typeface="Cambria Math" panose="02040503050406030204" pitchFamily="18" charset="0"/>
                          </a:rPr>
                          <m:t>𝑗</m:t>
                        </m:r>
                      </m:sub>
                    </m:sSub>
                  </m:oMath>
                </a14:m>
                <a:r>
                  <a:rPr lang="zh-CN" altLang="zh-CN" sz="1400" dirty="0">
                    <a:solidFill>
                      <a:srgbClr val="000000"/>
                    </a:solidFill>
                  </a:rPr>
                  <a:t>在</a:t>
                </a:r>
                <a14:m>
                  <m:oMath xmlns:m="http://schemas.openxmlformats.org/officeDocument/2006/math">
                    <m:r>
                      <a:rPr lang="en-US" altLang="zh-CN" sz="1400">
                        <a:solidFill>
                          <a:srgbClr val="000000"/>
                        </a:solidFill>
                        <a:latin typeface="Cambria Math" panose="02040503050406030204" pitchFamily="18" charset="0"/>
                      </a:rPr>
                      <m:t>𝐶</m:t>
                    </m:r>
                  </m:oMath>
                </a14:m>
                <a:r>
                  <a:rPr lang="zh-CN" altLang="zh-CN" sz="1400" dirty="0">
                    <a:solidFill>
                      <a:srgbClr val="000000"/>
                    </a:solidFill>
                  </a:rPr>
                  <a:t>中属于不同的簇，在</a:t>
                </a:r>
                <a14:m>
                  <m:oMath xmlns:m="http://schemas.openxmlformats.org/officeDocument/2006/math">
                    <m:r>
                      <a:rPr lang="en-US" altLang="zh-CN" sz="1400">
                        <a:solidFill>
                          <a:srgbClr val="000000"/>
                        </a:solidFill>
                        <a:latin typeface="Cambria Math" panose="02040503050406030204" pitchFamily="18" charset="0"/>
                      </a:rPr>
                      <m:t>𝑃</m:t>
                    </m:r>
                  </m:oMath>
                </a14:m>
                <a:r>
                  <a:rPr lang="zh-CN" altLang="zh-CN" sz="1400" dirty="0">
                    <a:solidFill>
                      <a:srgbClr val="000000"/>
                    </a:solidFill>
                  </a:rPr>
                  <a:t>中属于相同的簇。</a:t>
                </a:r>
              </a:p>
              <a:p>
                <a:pPr lvl="1"/>
                <a14:m>
                  <m:oMath xmlns:m="http://schemas.openxmlformats.org/officeDocument/2006/math">
                    <m:r>
                      <a:rPr lang="en-US" altLang="zh-CN" sz="1400">
                        <a:solidFill>
                          <a:srgbClr val="000000"/>
                        </a:solidFill>
                        <a:latin typeface="Cambria Math" panose="02040503050406030204" pitchFamily="18" charset="0"/>
                      </a:rPr>
                      <m:t>𝐷𝐷</m:t>
                    </m:r>
                  </m:oMath>
                </a14:m>
                <a:r>
                  <a:rPr lang="zh-CN" altLang="zh-CN" sz="1400" dirty="0">
                    <a:solidFill>
                      <a:srgbClr val="000000"/>
                    </a:solidFill>
                  </a:rPr>
                  <a:t>：</a:t>
                </a:r>
                <a14:m>
                  <m:oMath xmlns:m="http://schemas.openxmlformats.org/officeDocument/2006/math">
                    <m:sSub>
                      <m:sSubPr>
                        <m:ctrlPr>
                          <a:rPr lang="zh-CN" altLang="zh-CN" sz="1400" i="1">
                            <a:solidFill>
                              <a:srgbClr val="000000"/>
                            </a:solidFill>
                            <a:latin typeface="Cambria Math"/>
                          </a:rPr>
                        </m:ctrlPr>
                      </m:sSubPr>
                      <m:e>
                        <m:r>
                          <a:rPr lang="en-US" altLang="zh-CN" sz="1400">
                            <a:solidFill>
                              <a:srgbClr val="000000"/>
                            </a:solidFill>
                            <a:latin typeface="Cambria Math" panose="02040503050406030204" pitchFamily="18" charset="0"/>
                          </a:rPr>
                          <m:t>𝑥</m:t>
                        </m:r>
                      </m:e>
                      <m:sub>
                        <m:r>
                          <a:rPr lang="en-US" altLang="zh-CN" sz="1400">
                            <a:solidFill>
                              <a:srgbClr val="000000"/>
                            </a:solidFill>
                            <a:latin typeface="Cambria Math" panose="02040503050406030204" pitchFamily="18" charset="0"/>
                          </a:rPr>
                          <m:t>𝑖</m:t>
                        </m:r>
                      </m:sub>
                    </m:sSub>
                    <m:r>
                      <a:rPr lang="en-US" altLang="zh-CN" sz="1400">
                        <a:solidFill>
                          <a:srgbClr val="000000"/>
                        </a:solidFill>
                        <a:latin typeface="Cambria Math" panose="02040503050406030204" pitchFamily="18" charset="0"/>
                      </a:rPr>
                      <m:t>,</m:t>
                    </m:r>
                    <m:sSub>
                      <m:sSubPr>
                        <m:ctrlPr>
                          <a:rPr lang="zh-CN" altLang="zh-CN" sz="1400" i="1">
                            <a:solidFill>
                              <a:srgbClr val="000000"/>
                            </a:solidFill>
                            <a:latin typeface="Cambria Math"/>
                          </a:rPr>
                        </m:ctrlPr>
                      </m:sSubPr>
                      <m:e>
                        <m:r>
                          <a:rPr lang="en-US" altLang="zh-CN" sz="1400">
                            <a:solidFill>
                              <a:srgbClr val="000000"/>
                            </a:solidFill>
                            <a:latin typeface="Cambria Math" panose="02040503050406030204" pitchFamily="18" charset="0"/>
                          </a:rPr>
                          <m:t>𝑥</m:t>
                        </m:r>
                      </m:e>
                      <m:sub>
                        <m:r>
                          <a:rPr lang="en-US" altLang="zh-CN" sz="1400">
                            <a:solidFill>
                              <a:srgbClr val="000000"/>
                            </a:solidFill>
                            <a:latin typeface="Cambria Math" panose="02040503050406030204" pitchFamily="18" charset="0"/>
                          </a:rPr>
                          <m:t>𝑗</m:t>
                        </m:r>
                      </m:sub>
                    </m:sSub>
                  </m:oMath>
                </a14:m>
                <a:r>
                  <a:rPr lang="zh-CN" altLang="zh-CN" sz="1400" dirty="0">
                    <a:solidFill>
                      <a:srgbClr val="000000"/>
                    </a:solidFill>
                  </a:rPr>
                  <a:t>在</a:t>
                </a:r>
                <a14:m>
                  <m:oMath xmlns:m="http://schemas.openxmlformats.org/officeDocument/2006/math">
                    <m:r>
                      <a:rPr lang="en-US" altLang="zh-CN" sz="1400">
                        <a:solidFill>
                          <a:srgbClr val="000000"/>
                        </a:solidFill>
                        <a:latin typeface="Cambria Math" panose="02040503050406030204" pitchFamily="18" charset="0"/>
                      </a:rPr>
                      <m:t>𝐶</m:t>
                    </m:r>
                  </m:oMath>
                </a14:m>
                <a:r>
                  <a:rPr lang="zh-CN" altLang="zh-CN" sz="1400" dirty="0">
                    <a:solidFill>
                      <a:srgbClr val="000000"/>
                    </a:solidFill>
                  </a:rPr>
                  <a:t>和</a:t>
                </a:r>
                <a14:m>
                  <m:oMath xmlns:m="http://schemas.openxmlformats.org/officeDocument/2006/math">
                    <m:r>
                      <a:rPr lang="en-US" altLang="zh-CN" sz="1400">
                        <a:solidFill>
                          <a:srgbClr val="000000"/>
                        </a:solidFill>
                        <a:latin typeface="Cambria Math" panose="02040503050406030204" pitchFamily="18" charset="0"/>
                      </a:rPr>
                      <m:t>𝑃</m:t>
                    </m:r>
                  </m:oMath>
                </a14:m>
                <a:r>
                  <a:rPr lang="zh-CN" altLang="zh-CN" sz="1400" dirty="0">
                    <a:solidFill>
                      <a:srgbClr val="000000"/>
                    </a:solidFill>
                  </a:rPr>
                  <a:t>中属于不同的簇。</a:t>
                </a:r>
              </a:p>
              <a:p>
                <a:r>
                  <a:rPr lang="zh-CN" altLang="zh-CN" sz="1800" dirty="0" smtClean="0">
                    <a:solidFill>
                      <a:srgbClr val="000000"/>
                    </a:solidFill>
                  </a:rPr>
                  <a:t>令</a:t>
                </a:r>
                <a14:m>
                  <m:oMath xmlns:m="http://schemas.openxmlformats.org/officeDocument/2006/math">
                    <m:r>
                      <a:rPr lang="en-US" altLang="zh-CN" sz="1800">
                        <a:solidFill>
                          <a:srgbClr val="000000"/>
                        </a:solidFill>
                        <a:latin typeface="Cambria Math" panose="02040503050406030204" pitchFamily="18" charset="0"/>
                      </a:rPr>
                      <m:t>𝑎</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𝑏</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𝑐</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𝑑</m:t>
                    </m:r>
                  </m:oMath>
                </a14:m>
                <a:r>
                  <a:rPr lang="zh-CN" altLang="zh-CN" sz="1800" dirty="0">
                    <a:solidFill>
                      <a:srgbClr val="000000"/>
                    </a:solidFill>
                  </a:rPr>
                  <a:t>分别表示</a:t>
                </a:r>
                <a14:m>
                  <m:oMath xmlns:m="http://schemas.openxmlformats.org/officeDocument/2006/math">
                    <m:r>
                      <a:rPr lang="en-US" altLang="zh-CN" sz="1800">
                        <a:solidFill>
                          <a:srgbClr val="000000"/>
                        </a:solidFill>
                        <a:latin typeface="Cambria Math" panose="02040503050406030204" pitchFamily="18" charset="0"/>
                      </a:rPr>
                      <m:t>𝑆𝑆</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𝑆𝐷</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𝐷𝑆</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𝐷𝐷</m:t>
                    </m:r>
                  </m:oMath>
                </a14:m>
                <a:r>
                  <a:rPr lang="zh-CN" altLang="zh-CN" sz="1800" dirty="0">
                    <a:solidFill>
                      <a:srgbClr val="000000"/>
                    </a:solidFill>
                  </a:rPr>
                  <a:t>所对应的关系数目，由于</a:t>
                </a:r>
                <a14:m>
                  <m:oMath xmlns:m="http://schemas.openxmlformats.org/officeDocument/2006/math">
                    <m:sSub>
                      <m:sSubPr>
                        <m:ctrlPr>
                          <a:rPr lang="zh-CN" altLang="zh-CN" sz="1800" i="1">
                            <a:solidFill>
                              <a:srgbClr val="000000"/>
                            </a:solidFill>
                            <a:latin typeface="Cambria Math"/>
                          </a:rPr>
                        </m:ctrlPr>
                      </m:sSubPr>
                      <m:e>
                        <m:r>
                          <a:rPr lang="en-US" altLang="zh-CN" sz="1800">
                            <a:solidFill>
                              <a:srgbClr val="000000"/>
                            </a:solidFill>
                            <a:latin typeface="Cambria Math" panose="02040503050406030204" pitchFamily="18" charset="0"/>
                          </a:rPr>
                          <m:t>𝑥</m:t>
                        </m:r>
                      </m:e>
                      <m:sub>
                        <m:r>
                          <a:rPr lang="en-US" altLang="zh-CN" sz="1800">
                            <a:solidFill>
                              <a:srgbClr val="000000"/>
                            </a:solidFill>
                            <a:latin typeface="Cambria Math" panose="02040503050406030204" pitchFamily="18" charset="0"/>
                          </a:rPr>
                          <m:t>𝑖</m:t>
                        </m:r>
                      </m:sub>
                    </m:sSub>
                    <m:r>
                      <a:rPr lang="en-US" altLang="zh-CN" sz="1800">
                        <a:solidFill>
                          <a:srgbClr val="000000"/>
                        </a:solidFill>
                        <a:latin typeface="Cambria Math" panose="02040503050406030204" pitchFamily="18" charset="0"/>
                      </a:rPr>
                      <m:t>,</m:t>
                    </m:r>
                    <m:sSub>
                      <m:sSubPr>
                        <m:ctrlPr>
                          <a:rPr lang="zh-CN" altLang="zh-CN" sz="1800" i="1">
                            <a:solidFill>
                              <a:srgbClr val="000000"/>
                            </a:solidFill>
                            <a:latin typeface="Cambria Math"/>
                          </a:rPr>
                        </m:ctrlPr>
                      </m:sSubPr>
                      <m:e>
                        <m:r>
                          <a:rPr lang="en-US" altLang="zh-CN" sz="1800">
                            <a:solidFill>
                              <a:srgbClr val="000000"/>
                            </a:solidFill>
                            <a:latin typeface="Cambria Math" panose="02040503050406030204" pitchFamily="18" charset="0"/>
                          </a:rPr>
                          <m:t>𝑥</m:t>
                        </m:r>
                      </m:e>
                      <m:sub>
                        <m:r>
                          <a:rPr lang="en-US" altLang="zh-CN" sz="1800">
                            <a:solidFill>
                              <a:srgbClr val="000000"/>
                            </a:solidFill>
                            <a:latin typeface="Cambria Math" panose="02040503050406030204" pitchFamily="18" charset="0"/>
                          </a:rPr>
                          <m:t>𝑗</m:t>
                        </m:r>
                      </m:sub>
                    </m:sSub>
                  </m:oMath>
                </a14:m>
                <a:r>
                  <a:rPr lang="zh-CN" altLang="zh-CN" sz="1800" dirty="0">
                    <a:solidFill>
                      <a:srgbClr val="000000"/>
                    </a:solidFill>
                  </a:rPr>
                  <a:t>之间的关系必定存在于四种关系中的一种，且仅能存在一种</a:t>
                </a:r>
                <a:r>
                  <a:rPr lang="zh-CN" altLang="zh-CN" sz="1800" dirty="0" smtClean="0">
                    <a:solidFill>
                      <a:srgbClr val="000000"/>
                    </a:solidFill>
                  </a:rPr>
                  <a:t>关系</a:t>
                </a:r>
                <a:endParaRPr lang="zh-CN" altLang="zh-CN" sz="1400" dirty="0">
                  <a:solidFill>
                    <a:srgbClr val="000000"/>
                  </a:solidFill>
                </a:endParaRPr>
              </a:p>
            </p:txBody>
          </p:sp>
        </mc:Choice>
        <mc:Fallback xmlns="">
          <p:sp>
            <p:nvSpPr>
              <p:cNvPr id="12" name="矩形 3"/>
              <p:cNvSpPr>
                <a:spLocks noRot="1" noChangeAspect="1" noMove="1" noResize="1" noEditPoints="1" noAdjustHandles="1" noChangeArrowheads="1" noChangeShapeType="1" noTextEdit="1"/>
              </p:cNvSpPr>
              <p:nvPr/>
            </p:nvSpPr>
            <p:spPr bwMode="auto">
              <a:xfrm>
                <a:off x="596900" y="1000471"/>
                <a:ext cx="8045450" cy="2783967"/>
              </a:xfrm>
              <a:prstGeom prst="rect">
                <a:avLst/>
              </a:prstGeom>
              <a:blipFill rotWithShape="1">
                <a:blip r:embed="rId2"/>
                <a:stretch>
                  <a:fillRect l="-530" t="-1094" r="-379" b="-219"/>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899" y="430213"/>
            <a:ext cx="2523987"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CN" altLang="en-US" dirty="0" smtClean="0"/>
              <a:t>外部指标</a:t>
            </a:r>
            <a:endParaRPr kumimoji="0" lang="zh-CN" altLang="en-US"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12" name="矩形 3"/>
              <p:cNvSpPr>
                <a:spLocks noChangeArrowheads="1"/>
              </p:cNvSpPr>
              <p:nvPr/>
            </p:nvSpPr>
            <p:spPr bwMode="auto">
              <a:xfrm>
                <a:off x="596900" y="1000471"/>
                <a:ext cx="8045450" cy="2652970"/>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lvl="0"/>
                <a:r>
                  <a:rPr lang="en-US" altLang="zh-CN" sz="1800" dirty="0" smtClean="0">
                    <a:solidFill>
                      <a:srgbClr val="000000"/>
                    </a:solidFill>
                  </a:rPr>
                  <a:t>Rand</a:t>
                </a:r>
                <a:r>
                  <a:rPr lang="zh-CN" altLang="zh-CN" sz="1800" dirty="0">
                    <a:solidFill>
                      <a:srgbClr val="000000"/>
                    </a:solidFill>
                  </a:rPr>
                  <a:t>统计量（</a:t>
                </a:r>
                <a:r>
                  <a:rPr lang="en-US" altLang="zh-CN" sz="1800" dirty="0">
                    <a:solidFill>
                      <a:srgbClr val="000000"/>
                    </a:solidFill>
                  </a:rPr>
                  <a:t>Rand Statistic</a:t>
                </a:r>
                <a:r>
                  <a:rPr lang="zh-CN" altLang="zh-CN" sz="1800" dirty="0">
                    <a:solidFill>
                      <a:srgbClr val="000000"/>
                    </a:solidFill>
                  </a:rPr>
                  <a:t>）</a:t>
                </a:r>
              </a:p>
              <a:p>
                <a:pPr lvl="1"/>
                <a14:m>
                  <m:oMath xmlns:m="http://schemas.openxmlformats.org/officeDocument/2006/math">
                    <m:r>
                      <a:rPr lang="en-US" altLang="zh-CN" sz="1400">
                        <a:solidFill>
                          <a:srgbClr val="000000"/>
                        </a:solidFill>
                        <a:latin typeface="Cambria Math" panose="02040503050406030204" pitchFamily="18" charset="0"/>
                      </a:rPr>
                      <m:t>𝑅</m:t>
                    </m:r>
                    <m:r>
                      <a:rPr lang="en-US" altLang="zh-CN" sz="1400">
                        <a:solidFill>
                          <a:srgbClr val="000000"/>
                        </a:solidFill>
                        <a:latin typeface="Cambria Math" panose="02040503050406030204" pitchFamily="18" charset="0"/>
                      </a:rPr>
                      <m:t>=</m:t>
                    </m:r>
                    <m:f>
                      <m:fPr>
                        <m:ctrlPr>
                          <a:rPr lang="zh-CN" altLang="zh-CN" sz="1400" i="1">
                            <a:solidFill>
                              <a:srgbClr val="000000"/>
                            </a:solidFill>
                            <a:latin typeface="Cambria Math"/>
                          </a:rPr>
                        </m:ctrlPr>
                      </m:fPr>
                      <m:num>
                        <m:r>
                          <a:rPr lang="en-US" altLang="zh-CN" sz="1400">
                            <a:solidFill>
                              <a:srgbClr val="000000"/>
                            </a:solidFill>
                            <a:latin typeface="Cambria Math" panose="02040503050406030204" pitchFamily="18" charset="0"/>
                          </a:rPr>
                          <m:t>𝑎</m:t>
                        </m:r>
                        <m:r>
                          <a:rPr lang="en-US" altLang="zh-CN" sz="1400">
                            <a:solidFill>
                              <a:srgbClr val="000000"/>
                            </a:solidFill>
                            <a:latin typeface="Cambria Math" panose="02040503050406030204" pitchFamily="18" charset="0"/>
                          </a:rPr>
                          <m:t>+</m:t>
                        </m:r>
                        <m:r>
                          <a:rPr lang="en-US" altLang="zh-CN" sz="1400">
                            <a:solidFill>
                              <a:srgbClr val="000000"/>
                            </a:solidFill>
                            <a:latin typeface="Cambria Math" panose="02040503050406030204" pitchFamily="18" charset="0"/>
                          </a:rPr>
                          <m:t>𝑑</m:t>
                        </m:r>
                      </m:num>
                      <m:den>
                        <m:r>
                          <a:rPr lang="en-US" altLang="zh-CN" sz="1400">
                            <a:solidFill>
                              <a:srgbClr val="000000"/>
                            </a:solidFill>
                            <a:latin typeface="Cambria Math" panose="02040503050406030204" pitchFamily="18" charset="0"/>
                          </a:rPr>
                          <m:t>𝑎</m:t>
                        </m:r>
                        <m:r>
                          <a:rPr lang="en-US" altLang="zh-CN" sz="1400">
                            <a:solidFill>
                              <a:srgbClr val="000000"/>
                            </a:solidFill>
                            <a:latin typeface="Cambria Math" panose="02040503050406030204" pitchFamily="18" charset="0"/>
                          </a:rPr>
                          <m:t>+</m:t>
                        </m:r>
                        <m:r>
                          <a:rPr lang="en-US" altLang="zh-CN" sz="1400">
                            <a:solidFill>
                              <a:srgbClr val="000000"/>
                            </a:solidFill>
                            <a:latin typeface="Cambria Math" panose="02040503050406030204" pitchFamily="18" charset="0"/>
                          </a:rPr>
                          <m:t>𝑏</m:t>
                        </m:r>
                        <m:r>
                          <a:rPr lang="en-US" altLang="zh-CN" sz="1400">
                            <a:solidFill>
                              <a:srgbClr val="000000"/>
                            </a:solidFill>
                            <a:latin typeface="Cambria Math" panose="02040503050406030204" pitchFamily="18" charset="0"/>
                          </a:rPr>
                          <m:t>+</m:t>
                        </m:r>
                        <m:r>
                          <a:rPr lang="en-US" altLang="zh-CN" sz="1400">
                            <a:solidFill>
                              <a:srgbClr val="000000"/>
                            </a:solidFill>
                            <a:latin typeface="Cambria Math" panose="02040503050406030204" pitchFamily="18" charset="0"/>
                          </a:rPr>
                          <m:t>𝑐</m:t>
                        </m:r>
                        <m:r>
                          <a:rPr lang="en-US" altLang="zh-CN" sz="1400">
                            <a:solidFill>
                              <a:srgbClr val="000000"/>
                            </a:solidFill>
                            <a:latin typeface="Cambria Math" panose="02040503050406030204" pitchFamily="18" charset="0"/>
                          </a:rPr>
                          <m:t>+</m:t>
                        </m:r>
                        <m:r>
                          <a:rPr lang="en-US" altLang="zh-CN" sz="1400">
                            <a:solidFill>
                              <a:srgbClr val="000000"/>
                            </a:solidFill>
                            <a:latin typeface="Cambria Math" panose="02040503050406030204" pitchFamily="18" charset="0"/>
                          </a:rPr>
                          <m:t>𝑑</m:t>
                        </m:r>
                      </m:den>
                    </m:f>
                  </m:oMath>
                </a14:m>
                <a:endParaRPr lang="zh-CN" altLang="zh-CN" sz="1400" dirty="0">
                  <a:solidFill>
                    <a:srgbClr val="000000"/>
                  </a:solidFill>
                </a:endParaRPr>
              </a:p>
              <a:p>
                <a:pPr lvl="0"/>
                <a:r>
                  <a:rPr lang="en-US" altLang="zh-CN" sz="1800" dirty="0">
                    <a:solidFill>
                      <a:srgbClr val="000000"/>
                    </a:solidFill>
                  </a:rPr>
                  <a:t>F</a:t>
                </a:r>
                <a:r>
                  <a:rPr lang="zh-CN" altLang="zh-CN" sz="1800" dirty="0">
                    <a:solidFill>
                      <a:srgbClr val="000000"/>
                    </a:solidFill>
                  </a:rPr>
                  <a:t>值（</a:t>
                </a:r>
                <a:r>
                  <a:rPr lang="en-US" altLang="zh-CN" sz="1800" dirty="0">
                    <a:solidFill>
                      <a:srgbClr val="000000"/>
                    </a:solidFill>
                  </a:rPr>
                  <a:t>F-measure</a:t>
                </a:r>
                <a:r>
                  <a:rPr lang="zh-CN" altLang="zh-CN" sz="1800" dirty="0">
                    <a:solidFill>
                      <a:srgbClr val="000000"/>
                    </a:solidFill>
                  </a:rPr>
                  <a:t>）</a:t>
                </a:r>
              </a:p>
              <a:p>
                <a:pPr lvl="1"/>
                <a14:m>
                  <m:oMath xmlns:m="http://schemas.openxmlformats.org/officeDocument/2006/math">
                    <m:r>
                      <a:rPr lang="en-US" altLang="zh-CN" sz="1400">
                        <a:solidFill>
                          <a:srgbClr val="000000"/>
                        </a:solidFill>
                        <a:latin typeface="Cambria Math" panose="02040503050406030204" pitchFamily="18" charset="0"/>
                      </a:rPr>
                      <m:t>𝑃</m:t>
                    </m:r>
                    <m:r>
                      <a:rPr lang="en-US" altLang="zh-CN" sz="1400">
                        <a:solidFill>
                          <a:srgbClr val="000000"/>
                        </a:solidFill>
                        <a:latin typeface="Cambria Math" panose="02040503050406030204" pitchFamily="18" charset="0"/>
                      </a:rPr>
                      <m:t>=</m:t>
                    </m:r>
                    <m:f>
                      <m:fPr>
                        <m:ctrlPr>
                          <a:rPr lang="zh-CN" altLang="zh-CN" sz="1400" i="1">
                            <a:solidFill>
                              <a:srgbClr val="000000"/>
                            </a:solidFill>
                            <a:latin typeface="Cambria Math"/>
                          </a:rPr>
                        </m:ctrlPr>
                      </m:fPr>
                      <m:num>
                        <m:r>
                          <a:rPr lang="en-US" altLang="zh-CN" sz="1400">
                            <a:solidFill>
                              <a:srgbClr val="000000"/>
                            </a:solidFill>
                            <a:latin typeface="Cambria Math" panose="02040503050406030204" pitchFamily="18" charset="0"/>
                          </a:rPr>
                          <m:t>𝑎</m:t>
                        </m:r>
                      </m:num>
                      <m:den>
                        <m:r>
                          <a:rPr lang="en-US" altLang="zh-CN" sz="1400">
                            <a:solidFill>
                              <a:srgbClr val="000000"/>
                            </a:solidFill>
                            <a:latin typeface="Cambria Math" panose="02040503050406030204" pitchFamily="18" charset="0"/>
                          </a:rPr>
                          <m:t>𝑎</m:t>
                        </m:r>
                        <m:r>
                          <a:rPr lang="en-US" altLang="zh-CN" sz="1400">
                            <a:solidFill>
                              <a:srgbClr val="000000"/>
                            </a:solidFill>
                            <a:latin typeface="Cambria Math" panose="02040503050406030204" pitchFamily="18" charset="0"/>
                          </a:rPr>
                          <m:t>+</m:t>
                        </m:r>
                        <m:r>
                          <a:rPr lang="en-US" altLang="zh-CN" sz="1400">
                            <a:solidFill>
                              <a:srgbClr val="000000"/>
                            </a:solidFill>
                            <a:latin typeface="Cambria Math" panose="02040503050406030204" pitchFamily="18" charset="0"/>
                          </a:rPr>
                          <m:t>𝑏</m:t>
                        </m:r>
                      </m:den>
                    </m:f>
                    <m:r>
                      <a:rPr lang="en-US" altLang="zh-CN" sz="1400">
                        <a:solidFill>
                          <a:srgbClr val="000000"/>
                        </a:solidFill>
                        <a:latin typeface="Cambria Math" panose="02040503050406030204" pitchFamily="18" charset="0"/>
                      </a:rPr>
                      <m:t>    </m:t>
                    </m:r>
                    <m:r>
                      <a:rPr lang="en-US" altLang="zh-CN" sz="1400">
                        <a:solidFill>
                          <a:srgbClr val="000000"/>
                        </a:solidFill>
                        <a:latin typeface="Cambria Math" panose="02040503050406030204" pitchFamily="18" charset="0"/>
                      </a:rPr>
                      <m:t>𝑅</m:t>
                    </m:r>
                    <m:r>
                      <a:rPr lang="en-US" altLang="zh-CN" sz="1400">
                        <a:solidFill>
                          <a:srgbClr val="000000"/>
                        </a:solidFill>
                        <a:latin typeface="Cambria Math" panose="02040503050406030204" pitchFamily="18" charset="0"/>
                      </a:rPr>
                      <m:t>=</m:t>
                    </m:r>
                    <m:f>
                      <m:fPr>
                        <m:ctrlPr>
                          <a:rPr lang="zh-CN" altLang="zh-CN" sz="1400" i="1">
                            <a:solidFill>
                              <a:srgbClr val="000000"/>
                            </a:solidFill>
                            <a:latin typeface="Cambria Math"/>
                          </a:rPr>
                        </m:ctrlPr>
                      </m:fPr>
                      <m:num>
                        <m:r>
                          <a:rPr lang="en-US" altLang="zh-CN" sz="1400">
                            <a:solidFill>
                              <a:srgbClr val="000000"/>
                            </a:solidFill>
                            <a:latin typeface="Cambria Math" panose="02040503050406030204" pitchFamily="18" charset="0"/>
                          </a:rPr>
                          <m:t>𝑎</m:t>
                        </m:r>
                      </m:num>
                      <m:den>
                        <m:r>
                          <a:rPr lang="en-US" altLang="zh-CN" sz="1400">
                            <a:solidFill>
                              <a:srgbClr val="000000"/>
                            </a:solidFill>
                            <a:latin typeface="Cambria Math" panose="02040503050406030204" pitchFamily="18" charset="0"/>
                          </a:rPr>
                          <m:t>𝑎</m:t>
                        </m:r>
                        <m:r>
                          <a:rPr lang="en-US" altLang="zh-CN" sz="1400">
                            <a:solidFill>
                              <a:srgbClr val="000000"/>
                            </a:solidFill>
                            <a:latin typeface="Cambria Math" panose="02040503050406030204" pitchFamily="18" charset="0"/>
                          </a:rPr>
                          <m:t>+</m:t>
                        </m:r>
                        <m:r>
                          <a:rPr lang="en-US" altLang="zh-CN" sz="1400">
                            <a:solidFill>
                              <a:srgbClr val="000000"/>
                            </a:solidFill>
                            <a:latin typeface="Cambria Math" panose="02040503050406030204" pitchFamily="18" charset="0"/>
                          </a:rPr>
                          <m:t>𝑐</m:t>
                        </m:r>
                      </m:den>
                    </m:f>
                  </m:oMath>
                </a14:m>
                <a:endParaRPr lang="zh-CN" altLang="zh-CN" sz="1400" dirty="0">
                  <a:solidFill>
                    <a:srgbClr val="000000"/>
                  </a:solidFill>
                </a:endParaRPr>
              </a:p>
              <a:p>
                <a:pPr lvl="1"/>
                <a14:m>
                  <m:oMath xmlns:m="http://schemas.openxmlformats.org/officeDocument/2006/math">
                    <m:r>
                      <a:rPr lang="en-US" altLang="zh-CN" sz="1400">
                        <a:solidFill>
                          <a:srgbClr val="000000"/>
                        </a:solidFill>
                        <a:latin typeface="Cambria Math" panose="02040503050406030204" pitchFamily="18" charset="0"/>
                      </a:rPr>
                      <m:t>𝑃</m:t>
                    </m:r>
                  </m:oMath>
                </a14:m>
                <a:r>
                  <a:rPr lang="zh-CN" altLang="zh-CN" sz="1400" dirty="0">
                    <a:solidFill>
                      <a:srgbClr val="000000"/>
                    </a:solidFill>
                  </a:rPr>
                  <a:t>表示准确率，</a:t>
                </a:r>
                <a14:m>
                  <m:oMath xmlns:m="http://schemas.openxmlformats.org/officeDocument/2006/math">
                    <m:r>
                      <a:rPr lang="en-US" altLang="zh-CN" sz="1400">
                        <a:solidFill>
                          <a:srgbClr val="000000"/>
                        </a:solidFill>
                        <a:latin typeface="Cambria Math" panose="02040503050406030204" pitchFamily="18" charset="0"/>
                      </a:rPr>
                      <m:t>𝑅</m:t>
                    </m:r>
                  </m:oMath>
                </a14:m>
                <a:r>
                  <a:rPr lang="zh-CN" altLang="zh-CN" sz="1400" dirty="0">
                    <a:solidFill>
                      <a:srgbClr val="000000"/>
                    </a:solidFill>
                  </a:rPr>
                  <a:t>表示召回率。</a:t>
                </a:r>
              </a:p>
              <a:p>
                <a:pPr lvl="1"/>
                <a14:m>
                  <m:oMath xmlns:m="http://schemas.openxmlformats.org/officeDocument/2006/math">
                    <m:r>
                      <a:rPr lang="en-US" altLang="zh-CN" sz="1400">
                        <a:solidFill>
                          <a:srgbClr val="000000"/>
                        </a:solidFill>
                        <a:latin typeface="Cambria Math" panose="02040503050406030204" pitchFamily="18" charset="0"/>
                      </a:rPr>
                      <m:t>𝐹</m:t>
                    </m:r>
                    <m:r>
                      <a:rPr lang="en-US" altLang="zh-CN" sz="1400">
                        <a:solidFill>
                          <a:srgbClr val="000000"/>
                        </a:solidFill>
                        <a:latin typeface="Cambria Math" panose="02040503050406030204" pitchFamily="18" charset="0"/>
                      </a:rPr>
                      <m:t>=</m:t>
                    </m:r>
                    <m:f>
                      <m:fPr>
                        <m:ctrlPr>
                          <a:rPr lang="zh-CN" altLang="zh-CN" sz="1400" i="1">
                            <a:solidFill>
                              <a:srgbClr val="000000"/>
                            </a:solidFill>
                            <a:latin typeface="Cambria Math"/>
                          </a:rPr>
                        </m:ctrlPr>
                      </m:fPr>
                      <m:num>
                        <m:d>
                          <m:dPr>
                            <m:ctrlPr>
                              <a:rPr lang="zh-CN" altLang="zh-CN" sz="1400" i="1">
                                <a:solidFill>
                                  <a:srgbClr val="000000"/>
                                </a:solidFill>
                                <a:latin typeface="Cambria Math"/>
                              </a:rPr>
                            </m:ctrlPr>
                          </m:dPr>
                          <m:e>
                            <m:sSup>
                              <m:sSupPr>
                                <m:ctrlPr>
                                  <a:rPr lang="zh-CN" altLang="zh-CN" sz="1400" i="1">
                                    <a:solidFill>
                                      <a:srgbClr val="000000"/>
                                    </a:solidFill>
                                    <a:latin typeface="Cambria Math"/>
                                  </a:rPr>
                                </m:ctrlPr>
                              </m:sSupPr>
                              <m:e>
                                <m:r>
                                  <a:rPr lang="en-US" altLang="zh-CN" sz="1400">
                                    <a:solidFill>
                                      <a:srgbClr val="000000"/>
                                    </a:solidFill>
                                    <a:latin typeface="Cambria Math" panose="02040503050406030204" pitchFamily="18" charset="0"/>
                                  </a:rPr>
                                  <m:t>𝛽</m:t>
                                </m:r>
                              </m:e>
                              <m:sup>
                                <m:r>
                                  <a:rPr lang="en-US" altLang="zh-CN" sz="1400">
                                    <a:solidFill>
                                      <a:srgbClr val="000000"/>
                                    </a:solidFill>
                                    <a:latin typeface="Cambria Math" panose="02040503050406030204" pitchFamily="18" charset="0"/>
                                  </a:rPr>
                                  <m:t>2</m:t>
                                </m:r>
                              </m:sup>
                            </m:sSup>
                            <m:r>
                              <a:rPr lang="en-US" altLang="zh-CN" sz="1400">
                                <a:solidFill>
                                  <a:srgbClr val="000000"/>
                                </a:solidFill>
                                <a:latin typeface="Cambria Math" panose="02040503050406030204" pitchFamily="18" charset="0"/>
                              </a:rPr>
                              <m:t>+1</m:t>
                            </m:r>
                          </m:e>
                        </m:d>
                        <m:r>
                          <a:rPr lang="en-US" altLang="zh-CN" sz="1400">
                            <a:solidFill>
                              <a:srgbClr val="000000"/>
                            </a:solidFill>
                            <a:latin typeface="Cambria Math" panose="02040503050406030204" pitchFamily="18" charset="0"/>
                          </a:rPr>
                          <m:t>𝑃𝑅</m:t>
                        </m:r>
                      </m:num>
                      <m:den>
                        <m:sSup>
                          <m:sSupPr>
                            <m:ctrlPr>
                              <a:rPr lang="zh-CN" altLang="zh-CN" sz="1400" i="1">
                                <a:solidFill>
                                  <a:srgbClr val="000000"/>
                                </a:solidFill>
                                <a:latin typeface="Cambria Math"/>
                              </a:rPr>
                            </m:ctrlPr>
                          </m:sSupPr>
                          <m:e>
                            <m:r>
                              <a:rPr lang="en-US" altLang="zh-CN" sz="1400">
                                <a:solidFill>
                                  <a:srgbClr val="000000"/>
                                </a:solidFill>
                                <a:latin typeface="Cambria Math" panose="02040503050406030204" pitchFamily="18" charset="0"/>
                              </a:rPr>
                              <m:t>𝛽</m:t>
                            </m:r>
                          </m:e>
                          <m:sup>
                            <m:r>
                              <a:rPr lang="en-US" altLang="zh-CN" sz="1400">
                                <a:solidFill>
                                  <a:srgbClr val="000000"/>
                                </a:solidFill>
                                <a:latin typeface="Cambria Math" panose="02040503050406030204" pitchFamily="18" charset="0"/>
                              </a:rPr>
                              <m:t>2</m:t>
                            </m:r>
                          </m:sup>
                        </m:sSup>
                        <m:r>
                          <a:rPr lang="en-US" altLang="zh-CN" sz="1400">
                            <a:solidFill>
                              <a:srgbClr val="000000"/>
                            </a:solidFill>
                            <a:latin typeface="Cambria Math" panose="02040503050406030204" pitchFamily="18" charset="0"/>
                          </a:rPr>
                          <m:t>𝑃</m:t>
                        </m:r>
                        <m:r>
                          <a:rPr lang="en-US" altLang="zh-CN" sz="1400">
                            <a:solidFill>
                              <a:srgbClr val="000000"/>
                            </a:solidFill>
                            <a:latin typeface="Cambria Math" panose="02040503050406030204" pitchFamily="18" charset="0"/>
                          </a:rPr>
                          <m:t>+</m:t>
                        </m:r>
                        <m:r>
                          <a:rPr lang="en-US" altLang="zh-CN" sz="1400">
                            <a:solidFill>
                              <a:srgbClr val="000000"/>
                            </a:solidFill>
                            <a:latin typeface="Cambria Math" panose="02040503050406030204" pitchFamily="18" charset="0"/>
                          </a:rPr>
                          <m:t>𝑅</m:t>
                        </m:r>
                      </m:den>
                    </m:f>
                  </m:oMath>
                </a14:m>
                <a:endParaRPr lang="zh-CN" altLang="zh-CN" sz="1400" dirty="0">
                  <a:solidFill>
                    <a:srgbClr val="000000"/>
                  </a:solidFill>
                </a:endParaRPr>
              </a:p>
              <a:p>
                <a:pPr lvl="1"/>
                <a14:m>
                  <m:oMath xmlns:m="http://schemas.openxmlformats.org/officeDocument/2006/math">
                    <m:r>
                      <a:rPr lang="en-US" altLang="zh-CN" sz="1400">
                        <a:solidFill>
                          <a:srgbClr val="000000"/>
                        </a:solidFill>
                        <a:latin typeface="Cambria Math" panose="02040503050406030204" pitchFamily="18" charset="0"/>
                      </a:rPr>
                      <m:t>𝛽</m:t>
                    </m:r>
                  </m:oMath>
                </a14:m>
                <a:r>
                  <a:rPr lang="zh-CN" altLang="zh-CN" sz="1400" dirty="0">
                    <a:solidFill>
                      <a:srgbClr val="000000"/>
                    </a:solidFill>
                  </a:rPr>
                  <a:t>是参数，当</a:t>
                </a:r>
                <a14:m>
                  <m:oMath xmlns:m="http://schemas.openxmlformats.org/officeDocument/2006/math">
                    <m:r>
                      <a:rPr lang="en-US" altLang="zh-CN" sz="1400">
                        <a:solidFill>
                          <a:srgbClr val="000000"/>
                        </a:solidFill>
                        <a:latin typeface="Cambria Math" panose="02040503050406030204" pitchFamily="18" charset="0"/>
                      </a:rPr>
                      <m:t>𝛽</m:t>
                    </m:r>
                    <m:r>
                      <a:rPr lang="en-US" altLang="zh-CN" sz="1400">
                        <a:solidFill>
                          <a:srgbClr val="000000"/>
                        </a:solidFill>
                        <a:latin typeface="Cambria Math" panose="02040503050406030204" pitchFamily="18" charset="0"/>
                      </a:rPr>
                      <m:t>=1</m:t>
                    </m:r>
                  </m:oMath>
                </a14:m>
                <a:r>
                  <a:rPr lang="zh-CN" altLang="zh-CN" sz="1400" dirty="0">
                    <a:solidFill>
                      <a:srgbClr val="000000"/>
                    </a:solidFill>
                  </a:rPr>
                  <a:t>时，就是最常见的</a:t>
                </a:r>
                <a14:m>
                  <m:oMath xmlns:m="http://schemas.openxmlformats.org/officeDocument/2006/math">
                    <m:r>
                      <a:rPr lang="en-US" altLang="zh-CN" sz="1400">
                        <a:solidFill>
                          <a:srgbClr val="000000"/>
                        </a:solidFill>
                        <a:latin typeface="Cambria Math" panose="02040503050406030204" pitchFamily="18" charset="0"/>
                      </a:rPr>
                      <m:t>𝐹</m:t>
                    </m:r>
                    <m:r>
                      <a:rPr lang="en-US" altLang="zh-CN" sz="1400">
                        <a:solidFill>
                          <a:srgbClr val="000000"/>
                        </a:solidFill>
                        <a:latin typeface="Cambria Math" panose="02040503050406030204" pitchFamily="18" charset="0"/>
                      </a:rPr>
                      <m:t>1−</m:t>
                    </m:r>
                    <m:r>
                      <a:rPr lang="en-US" altLang="zh-CN" sz="1400">
                        <a:solidFill>
                          <a:srgbClr val="000000"/>
                        </a:solidFill>
                        <a:latin typeface="Cambria Math" panose="02040503050406030204" pitchFamily="18" charset="0"/>
                      </a:rPr>
                      <m:t>𝑚𝑒𝑎𝑠𝑢𝑟𝑒</m:t>
                    </m:r>
                  </m:oMath>
                </a14:m>
                <a:endParaRPr lang="en-US" altLang="zh-CN" sz="1400" dirty="0" smtClean="0">
                  <a:solidFill>
                    <a:srgbClr val="000000"/>
                  </a:solidFill>
                </a:endParaRPr>
              </a:p>
              <a:p>
                <a:pPr marL="457200" lvl="1" indent="0">
                  <a:buNone/>
                </a:pPr>
                <a:endParaRPr lang="zh-CN" altLang="zh-CN" sz="1400" dirty="0">
                  <a:solidFill>
                    <a:srgbClr val="000000"/>
                  </a:solidFill>
                </a:endParaRPr>
              </a:p>
            </p:txBody>
          </p:sp>
        </mc:Choice>
        <mc:Fallback xmlns="">
          <p:sp>
            <p:nvSpPr>
              <p:cNvPr id="12" name="矩形 3"/>
              <p:cNvSpPr>
                <a:spLocks noRot="1" noChangeAspect="1" noMove="1" noResize="1" noEditPoints="1" noAdjustHandles="1" noChangeArrowheads="1" noChangeShapeType="1" noTextEdit="1"/>
              </p:cNvSpPr>
              <p:nvPr/>
            </p:nvSpPr>
            <p:spPr bwMode="auto">
              <a:xfrm>
                <a:off x="596900" y="1000471"/>
                <a:ext cx="8045450" cy="2652970"/>
              </a:xfrm>
              <a:prstGeom prst="rect">
                <a:avLst/>
              </a:prstGeom>
              <a:blipFill rotWithShape="1">
                <a:blip r:embed="rId2"/>
                <a:stretch>
                  <a:fillRect l="-530" t="-1839"/>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endParaRPr lang="zh-CN" altLang="en-US">
                  <a:noFill/>
                </a:endParaRPr>
              </a:p>
            </p:txBody>
          </p:sp>
        </mc:Fallback>
      </mc:AlternateContent>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blipFill>
          <a:blip xmlns:r="http://schemas.openxmlformats.org/officeDocument/2006/relationships" r:embed="rId1"/>
          <a:stretch>
            <a:fillRect l="-1571" r="-714"/>
          </a:stretch>
        </a:blipFill>
      </a:spPr>
      <a:bodyPr/>
      <a:lstStyle>
        <a:defPPr>
          <a:defRPr>
            <a:noFill/>
          </a:defRPr>
        </a:defPPr>
      </a:lstStyle>
    </a:txDef>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139</TotalTime>
  <Words>6095</Words>
  <Application>Microsoft Office PowerPoint</Application>
  <PresentationFormat>全屏显示(16:9)</PresentationFormat>
  <Paragraphs>309</Paragraphs>
  <Slides>51</Slides>
  <Notes>10</Notes>
  <HiddenSlides>0</HiddenSlides>
  <MMClips>0</MMClips>
  <ScaleCrop>false</ScaleCrop>
  <HeadingPairs>
    <vt:vector size="4" baseType="variant">
      <vt:variant>
        <vt:lpstr>主题</vt:lpstr>
      </vt:variant>
      <vt:variant>
        <vt:i4>1</vt:i4>
      </vt:variant>
      <vt:variant>
        <vt:lpstr>幻灯片标题</vt:lpstr>
      </vt:variant>
      <vt:variant>
        <vt:i4>51</vt:i4>
      </vt:variant>
    </vt:vector>
  </HeadingPairs>
  <TitlesOfParts>
    <vt:vector size="52" baseType="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dd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王尚锋 w</dc:creator>
  <cp:lastModifiedBy>pc</cp:lastModifiedBy>
  <cp:revision>668</cp:revision>
  <dcterms:created xsi:type="dcterms:W3CDTF">2013-12-17T01:55:00Z</dcterms:created>
  <dcterms:modified xsi:type="dcterms:W3CDTF">2019-01-16T00:18:20Z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2052-10.1.0.7400</vt:lpwstr>
  </property>
</Properties>
</file>