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70" r:id="rId2"/>
    <p:sldId id="275" r:id="rId3"/>
    <p:sldId id="326" r:id="rId4"/>
    <p:sldId id="341"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83" r:id="rId20"/>
    <p:sldId id="385" r:id="rId21"/>
    <p:sldId id="364" r:id="rId22"/>
    <p:sldId id="365" r:id="rId23"/>
    <p:sldId id="366" r:id="rId24"/>
    <p:sldId id="367" r:id="rId25"/>
    <p:sldId id="382" r:id="rId26"/>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20" autoAdjust="0"/>
    <p:restoredTop sz="95915" autoAdjust="0"/>
  </p:normalViewPr>
  <p:slideViewPr>
    <p:cSldViewPr snapToGrid="0" snapToObjects="1">
      <p:cViewPr varScale="1">
        <p:scale>
          <a:sx n="149" d="100"/>
          <a:sy n="149" d="100"/>
        </p:scale>
        <p:origin x="540" y="9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2019/2/15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184121973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extLst>
      <p:ext uri="{BB962C8B-B14F-4D97-AF65-F5344CB8AC3E}">
        <p14:creationId xmlns:p14="http://schemas.microsoft.com/office/powerpoint/2010/main" val="14074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extLst>
      <p:ext uri="{BB962C8B-B14F-4D97-AF65-F5344CB8AC3E}">
        <p14:creationId xmlns:p14="http://schemas.microsoft.com/office/powerpoint/2010/main" val="120041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251939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kumimoji="1" lang="zh-CN" altLang="en-US" dirty="0" smtClean="0"/>
                  <a:t>顺序编码举例：</a:t>
                </a:r>
                <a:r>
                  <a:rPr kumimoji="1" lang="zh-CN" altLang="zh-CN" sz="1200" kern="1200" dirty="0" smtClean="0">
                    <a:solidFill>
                      <a:schemeClr val="tx1"/>
                    </a:solidFill>
                    <a:effectLst/>
                    <a:latin typeface="+mn-lt"/>
                    <a:ea typeface="+mn-ea"/>
                    <a:cs typeface="+mn-cs"/>
                  </a:rPr>
                  <a:t>例如顺序表</a:t>
                </a:r>
                <a:r>
                  <a:rPr kumimoji="1" lang="en-US" altLang="zh-CN" sz="1200" kern="1200" dirty="0">
                    <a:solidFill>
                      <a:schemeClr val="tx1"/>
                    </a:solidFill>
                    <a:effectLst/>
                    <a:latin typeface="+mn-lt"/>
                    <a:ea typeface="+mn-ea"/>
                    <a:cs typeface="+mn-cs"/>
                  </a:rPr>
                  <a:t>C: 1 2 3 4 5 6 7 8 9</a:t>
                </a:r>
                <a:r>
                  <a:rPr kumimoji="1" lang="zh-CN" altLang="zh-CN" sz="1200" kern="1200" dirty="0">
                    <a:solidFill>
                      <a:schemeClr val="tx1"/>
                    </a:solidFill>
                    <a:effectLst/>
                    <a:latin typeface="+mn-lt"/>
                    <a:ea typeface="+mn-ea"/>
                    <a:cs typeface="+mn-cs"/>
                  </a:rPr>
                  <a:t>，一个旅程为</a:t>
                </a:r>
                <a:r>
                  <a:rPr kumimoji="1" lang="en-US" altLang="zh-CN" sz="1200" kern="1200" dirty="0">
                    <a:solidFill>
                      <a:schemeClr val="tx1"/>
                    </a:solidFill>
                    <a:effectLst/>
                    <a:latin typeface="+mn-lt"/>
                    <a:ea typeface="+mn-ea"/>
                    <a:cs typeface="+mn-cs"/>
                  </a:rPr>
                  <a:t>1</a:t>
                </a:r>
                <a14:m>
                  <m:oMath xmlns:m="http://schemas.openxmlformats.org/officeDocument/2006/math">
                    <m:r>
                      <a:rPr kumimoji="1" lang="en-US" altLang="zh-CN" sz="1200" kern="1200">
                        <a:solidFill>
                          <a:schemeClr val="tx1"/>
                        </a:solidFill>
                        <a:effectLst/>
                        <a:latin typeface="Cambria Math" charset="0"/>
                        <a:ea typeface="+mn-ea"/>
                        <a:cs typeface="+mn-cs"/>
                      </a:rPr>
                      <m:t>→</m:t>
                    </m:r>
                  </m:oMath>
                </a14:m>
                <a:r>
                  <a:rPr kumimoji="1" lang="en-US" altLang="zh-CN" sz="1200" kern="1200" dirty="0">
                    <a:solidFill>
                      <a:schemeClr val="tx1"/>
                    </a:solidFill>
                    <a:effectLst/>
                    <a:latin typeface="+mn-lt"/>
                    <a:ea typeface="+mn-ea"/>
                    <a:cs typeface="+mn-cs"/>
                  </a:rPr>
                  <a:t>2</a:t>
                </a:r>
                <a14:m>
                  <m:oMath xmlns:m="http://schemas.openxmlformats.org/officeDocument/2006/math">
                    <m:r>
                      <a:rPr kumimoji="1" lang="en-US" altLang="zh-CN" sz="1200" kern="1200">
                        <a:solidFill>
                          <a:schemeClr val="tx1"/>
                        </a:solidFill>
                        <a:effectLst/>
                        <a:latin typeface="Cambria Math" charset="0"/>
                        <a:ea typeface="+mn-ea"/>
                        <a:cs typeface="+mn-cs"/>
                      </a:rPr>
                      <m:t>→</m:t>
                    </m:r>
                  </m:oMath>
                </a14:m>
                <a:r>
                  <a:rPr kumimoji="1" lang="en-US" altLang="zh-CN" sz="1200" kern="1200" dirty="0">
                    <a:solidFill>
                      <a:schemeClr val="tx1"/>
                    </a:solidFill>
                    <a:effectLst/>
                    <a:latin typeface="+mn-lt"/>
                    <a:ea typeface="+mn-ea"/>
                    <a:cs typeface="+mn-cs"/>
                  </a:rPr>
                  <a:t>4</a:t>
                </a:r>
                <a14:m>
                  <m:oMath xmlns:m="http://schemas.openxmlformats.org/officeDocument/2006/math">
                    <m:r>
                      <a:rPr kumimoji="1" lang="en-US" altLang="zh-CN" sz="1200" kern="1200">
                        <a:solidFill>
                          <a:schemeClr val="tx1"/>
                        </a:solidFill>
                        <a:effectLst/>
                        <a:latin typeface="Cambria Math" charset="0"/>
                        <a:ea typeface="+mn-ea"/>
                        <a:cs typeface="+mn-cs"/>
                      </a:rPr>
                      <m:t>→</m:t>
                    </m:r>
                  </m:oMath>
                </a14:m>
                <a:r>
                  <a:rPr kumimoji="1" lang="en-US" altLang="zh-CN" sz="1200" kern="1200" dirty="0">
                    <a:solidFill>
                      <a:schemeClr val="tx1"/>
                    </a:solidFill>
                    <a:effectLst/>
                    <a:latin typeface="+mn-lt"/>
                    <a:ea typeface="+mn-ea"/>
                    <a:cs typeface="+mn-cs"/>
                  </a:rPr>
                  <a:t>3</a:t>
                </a:r>
                <a14:m>
                  <m:oMath xmlns:m="http://schemas.openxmlformats.org/officeDocument/2006/math">
                    <m:r>
                      <a:rPr kumimoji="1" lang="en-US" altLang="zh-CN" sz="1200" kern="1200">
                        <a:solidFill>
                          <a:schemeClr val="tx1"/>
                        </a:solidFill>
                        <a:effectLst/>
                        <a:latin typeface="Cambria Math" charset="0"/>
                        <a:ea typeface="+mn-ea"/>
                        <a:cs typeface="+mn-cs"/>
                      </a:rPr>
                      <m:t>→</m:t>
                    </m:r>
                  </m:oMath>
                </a14:m>
                <a:r>
                  <a:rPr kumimoji="1" lang="en-US" altLang="zh-CN" sz="1200" kern="1200" dirty="0">
                    <a:solidFill>
                      <a:schemeClr val="tx1"/>
                    </a:solidFill>
                    <a:effectLst/>
                    <a:latin typeface="+mn-lt"/>
                    <a:ea typeface="+mn-ea"/>
                    <a:cs typeface="+mn-cs"/>
                  </a:rPr>
                  <a:t>7</a:t>
                </a:r>
                <a14:m>
                  <m:oMath xmlns:m="http://schemas.openxmlformats.org/officeDocument/2006/math">
                    <m:r>
                      <a:rPr kumimoji="1" lang="en-US" altLang="zh-CN" sz="1200" kern="1200">
                        <a:solidFill>
                          <a:schemeClr val="tx1"/>
                        </a:solidFill>
                        <a:effectLst/>
                        <a:latin typeface="Cambria Math" charset="0"/>
                        <a:ea typeface="+mn-ea"/>
                        <a:cs typeface="+mn-cs"/>
                      </a:rPr>
                      <m:t>→</m:t>
                    </m:r>
                  </m:oMath>
                </a14:m>
                <a:r>
                  <a:rPr kumimoji="1" lang="en-US" altLang="zh-CN" sz="1200" kern="1200" dirty="0">
                    <a:solidFill>
                      <a:schemeClr val="tx1"/>
                    </a:solidFill>
                    <a:effectLst/>
                    <a:latin typeface="+mn-lt"/>
                    <a:ea typeface="+mn-ea"/>
                    <a:cs typeface="+mn-cs"/>
                  </a:rPr>
                  <a:t>6</a:t>
                </a:r>
                <a14:m>
                  <m:oMath xmlns:m="http://schemas.openxmlformats.org/officeDocument/2006/math">
                    <m:r>
                      <a:rPr kumimoji="1" lang="en-US" altLang="zh-CN" sz="1200" kern="1200">
                        <a:solidFill>
                          <a:schemeClr val="tx1"/>
                        </a:solidFill>
                        <a:effectLst/>
                        <a:latin typeface="Cambria Math" charset="0"/>
                        <a:ea typeface="+mn-ea"/>
                        <a:cs typeface="+mn-cs"/>
                      </a:rPr>
                      <m:t>→</m:t>
                    </m:r>
                  </m:oMath>
                </a14:m>
                <a:r>
                  <a:rPr kumimoji="1" lang="en-US" altLang="zh-CN" sz="1200" kern="1200" dirty="0">
                    <a:solidFill>
                      <a:schemeClr val="tx1"/>
                    </a:solidFill>
                    <a:effectLst/>
                    <a:latin typeface="+mn-lt"/>
                    <a:ea typeface="+mn-ea"/>
                    <a:cs typeface="+mn-cs"/>
                  </a:rPr>
                  <a:t>9</a:t>
                </a:r>
                <a14:m>
                  <m:oMath xmlns:m="http://schemas.openxmlformats.org/officeDocument/2006/math">
                    <m:r>
                      <a:rPr kumimoji="1" lang="en-US" altLang="zh-CN" sz="1200" kern="1200">
                        <a:solidFill>
                          <a:schemeClr val="tx1"/>
                        </a:solidFill>
                        <a:effectLst/>
                        <a:latin typeface="Cambria Math" charset="0"/>
                        <a:ea typeface="+mn-ea"/>
                        <a:cs typeface="+mn-cs"/>
                      </a:rPr>
                      <m:t>→</m:t>
                    </m:r>
                  </m:oMath>
                </a14:m>
                <a:r>
                  <a:rPr kumimoji="1" lang="en-US" altLang="zh-CN" sz="1200" kern="1200" dirty="0">
                    <a:solidFill>
                      <a:schemeClr val="tx1"/>
                    </a:solidFill>
                    <a:effectLst/>
                    <a:latin typeface="+mn-lt"/>
                    <a:ea typeface="+mn-ea"/>
                    <a:cs typeface="+mn-cs"/>
                  </a:rPr>
                  <a:t>8</a:t>
                </a:r>
                <a14:m>
                  <m:oMath xmlns:m="http://schemas.openxmlformats.org/officeDocument/2006/math">
                    <m:r>
                      <a:rPr kumimoji="1" lang="en-US" altLang="zh-CN" sz="1200" kern="1200">
                        <a:solidFill>
                          <a:schemeClr val="tx1"/>
                        </a:solidFill>
                        <a:effectLst/>
                        <a:latin typeface="Cambria Math" charset="0"/>
                        <a:ea typeface="+mn-ea"/>
                        <a:cs typeface="+mn-cs"/>
                      </a:rPr>
                      <m:t>→</m:t>
                    </m:r>
                  </m:oMath>
                </a14:m>
                <a:r>
                  <a:rPr kumimoji="1" lang="en-US" altLang="zh-CN" sz="1200" kern="1200" dirty="0">
                    <a:solidFill>
                      <a:schemeClr val="tx1"/>
                    </a:solidFill>
                    <a:effectLst/>
                    <a:latin typeface="+mn-lt"/>
                    <a:ea typeface="+mn-ea"/>
                    <a:cs typeface="+mn-cs"/>
                  </a:rPr>
                  <a:t>5</a:t>
                </a:r>
                <a14:m>
                  <m:oMath xmlns:m="http://schemas.openxmlformats.org/officeDocument/2006/math">
                    <m:r>
                      <a:rPr kumimoji="1" lang="en-US" altLang="zh-CN" sz="1200" kern="1200">
                        <a:solidFill>
                          <a:schemeClr val="tx1"/>
                        </a:solidFill>
                        <a:effectLst/>
                        <a:latin typeface="Cambria Math" charset="0"/>
                        <a:ea typeface="+mn-ea"/>
                        <a:cs typeface="+mn-cs"/>
                      </a:rPr>
                      <m:t>→</m:t>
                    </m:r>
                  </m:oMath>
                </a14:m>
                <a:r>
                  <a:rPr kumimoji="1" lang="en-US" altLang="zh-CN" sz="1200" kern="1200" dirty="0">
                    <a:solidFill>
                      <a:schemeClr val="tx1"/>
                    </a:solidFill>
                    <a:effectLst/>
                    <a:latin typeface="+mn-lt"/>
                    <a:ea typeface="+mn-ea"/>
                    <a:cs typeface="+mn-cs"/>
                  </a:rPr>
                  <a:t>1</a:t>
                </a:r>
                <a:r>
                  <a:rPr kumimoji="1" lang="zh-CN" altLang="zh-CN" sz="1200" kern="1200" dirty="0">
                    <a:solidFill>
                      <a:schemeClr val="tx1"/>
                    </a:solidFill>
                    <a:effectLst/>
                    <a:latin typeface="+mn-lt"/>
                    <a:ea typeface="+mn-ea"/>
                    <a:cs typeface="+mn-cs"/>
                  </a:rPr>
                  <a:t>，则顺序编码为</a:t>
                </a:r>
                <a:r>
                  <a:rPr kumimoji="1" lang="en-US" altLang="zh-CN" sz="1200" kern="1200" dirty="0">
                    <a:solidFill>
                      <a:schemeClr val="tx1"/>
                    </a:solidFill>
                    <a:effectLst/>
                    <a:latin typeface="+mn-lt"/>
                    <a:ea typeface="+mn-ea"/>
                    <a:cs typeface="+mn-cs"/>
                  </a:rPr>
                  <a:t>l:1 1 2 1 3 2 3 2 1</a:t>
                </a:r>
                <a:r>
                  <a:rPr kumimoji="1" lang="zh-CN" altLang="zh-CN" sz="1200" kern="1200" dirty="0">
                    <a:solidFill>
                      <a:schemeClr val="tx1"/>
                    </a:solidFill>
                    <a:effectLst/>
                    <a:latin typeface="+mn-lt"/>
                    <a:ea typeface="+mn-ea"/>
                    <a:cs typeface="+mn-cs"/>
                  </a:rPr>
                  <a:t>。</a:t>
                </a:r>
              </a:p>
              <a:p>
                <a:endParaRPr kumimoji="1" lang="zh-CN" altLang="en-US" dirty="0"/>
              </a:p>
            </p:txBody>
          </p:sp>
        </mc:Choice>
        <mc:Fallback xmlns="">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kumimoji="1" lang="zh-CN" altLang="en-US" dirty="0" smtClean="0"/>
                  <a:t>顺序编码举例：</a:t>
                </a:r>
                <a:r>
                  <a:rPr kumimoji="1" lang="zh-CN" altLang="zh-CN" sz="1200" kern="1200" dirty="0" smtClean="0">
                    <a:solidFill>
                      <a:schemeClr val="tx1"/>
                    </a:solidFill>
                    <a:effectLst/>
                    <a:latin typeface="+mn-lt"/>
                    <a:ea typeface="+mn-ea"/>
                    <a:cs typeface="+mn-cs"/>
                  </a:rPr>
                  <a:t>例如顺序表</a:t>
                </a:r>
                <a:r>
                  <a:rPr kumimoji="1" lang="en-US" altLang="zh-CN" sz="1200" kern="1200" dirty="0">
                    <a:solidFill>
                      <a:schemeClr val="tx1"/>
                    </a:solidFill>
                    <a:effectLst/>
                    <a:latin typeface="+mn-lt"/>
                    <a:ea typeface="+mn-ea"/>
                    <a:cs typeface="+mn-cs"/>
                  </a:rPr>
                  <a:t>C: 1 2 3 4 5 6 7 8 9</a:t>
                </a:r>
                <a:r>
                  <a:rPr kumimoji="1" lang="zh-CN" altLang="zh-CN" sz="1200" kern="1200" dirty="0">
                    <a:solidFill>
                      <a:schemeClr val="tx1"/>
                    </a:solidFill>
                    <a:effectLst/>
                    <a:latin typeface="+mn-lt"/>
                    <a:ea typeface="+mn-ea"/>
                    <a:cs typeface="+mn-cs"/>
                  </a:rPr>
                  <a:t>，一个旅程为</a:t>
                </a:r>
                <a:r>
                  <a:rPr kumimoji="1" lang="en-US" altLang="zh-CN" sz="1200" kern="1200" dirty="0">
                    <a:solidFill>
                      <a:schemeClr val="tx1"/>
                    </a:solidFill>
                    <a:effectLst/>
                    <a:latin typeface="+mn-lt"/>
                    <a:ea typeface="+mn-ea"/>
                    <a:cs typeface="+mn-cs"/>
                  </a:rPr>
                  <a:t>1</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2</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4</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3</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7</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6</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9</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8</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5</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1</a:t>
                </a:r>
                <a:r>
                  <a:rPr kumimoji="1" lang="zh-CN" altLang="zh-CN" sz="1200" kern="1200" dirty="0">
                    <a:solidFill>
                      <a:schemeClr val="tx1"/>
                    </a:solidFill>
                    <a:effectLst/>
                    <a:latin typeface="+mn-lt"/>
                    <a:ea typeface="+mn-ea"/>
                    <a:cs typeface="+mn-cs"/>
                  </a:rPr>
                  <a:t>，则顺序编码为</a:t>
                </a:r>
                <a:r>
                  <a:rPr kumimoji="1" lang="en-US" altLang="zh-CN" sz="1200" kern="1200" dirty="0">
                    <a:solidFill>
                      <a:schemeClr val="tx1"/>
                    </a:solidFill>
                    <a:effectLst/>
                    <a:latin typeface="+mn-lt"/>
                    <a:ea typeface="+mn-ea"/>
                    <a:cs typeface="+mn-cs"/>
                  </a:rPr>
                  <a:t>l:1 1 2 1 3 2 3 2 1</a:t>
                </a:r>
                <a:r>
                  <a:rPr kumimoji="1" lang="zh-CN" altLang="zh-CN" sz="1200" kern="1200" dirty="0">
                    <a:solidFill>
                      <a:schemeClr val="tx1"/>
                    </a:solidFill>
                    <a:effectLst/>
                    <a:latin typeface="+mn-lt"/>
                    <a:ea typeface="+mn-ea"/>
                    <a:cs typeface="+mn-cs"/>
                  </a:rPr>
                  <a:t>。</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22</a:t>
            </a:fld>
            <a:endParaRPr lang="zh-CN" altLang="en-US"/>
          </a:p>
        </p:txBody>
      </p:sp>
    </p:spTree>
    <p:extLst>
      <p:ext uri="{BB962C8B-B14F-4D97-AF65-F5344CB8AC3E}">
        <p14:creationId xmlns:p14="http://schemas.microsoft.com/office/powerpoint/2010/main" val="405704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23</a:t>
            </a:fld>
            <a:endParaRPr lang="zh-CN" altLang="en-US"/>
          </a:p>
        </p:txBody>
      </p:sp>
    </p:spTree>
    <p:extLst>
      <p:ext uri="{BB962C8B-B14F-4D97-AF65-F5344CB8AC3E}">
        <p14:creationId xmlns:p14="http://schemas.microsoft.com/office/powerpoint/2010/main" val="154927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24</a:t>
            </a:fld>
            <a:endParaRPr lang="zh-CN" altLang="en-US"/>
          </a:p>
        </p:txBody>
      </p:sp>
    </p:spTree>
    <p:extLst>
      <p:ext uri="{BB962C8B-B14F-4D97-AF65-F5344CB8AC3E}">
        <p14:creationId xmlns:p14="http://schemas.microsoft.com/office/powerpoint/2010/main" val="53759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2019/2/15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2019/2/15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2019/2/15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2019/2/15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2019/2/15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2019/2/15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2019/2/15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2019/2/15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2019/2/15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2019/2/15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2019/2/15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2019/2/15</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进化计算</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基因突变</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en-US" altLang="zh-CN" sz="1800" dirty="0" smtClean="0">
              <a:solidFill>
                <a:srgbClr val="000000"/>
              </a:solidFill>
            </a:endParaRPr>
          </a:p>
          <a:p>
            <a:r>
              <a:rPr lang="zh-CN" altLang="en-US" sz="1800" dirty="0">
                <a:solidFill>
                  <a:srgbClr val="000000"/>
                </a:solidFill>
              </a:rPr>
              <a:t>基因突</a:t>
            </a:r>
            <a:r>
              <a:rPr lang="zh-CN" altLang="en-US" sz="1800" dirty="0" smtClean="0">
                <a:solidFill>
                  <a:srgbClr val="000000"/>
                </a:solidFill>
              </a:rPr>
              <a:t>变是指染色体编码的某一位基因上的改变。基因突变使一个基因变成了它的等位基因，并且通常会引起一些表现型上的变化。</a:t>
            </a:r>
            <a:endParaRPr lang="en-US" altLang="zh-CN" sz="1800" dirty="0" smtClean="0">
              <a:solidFill>
                <a:srgbClr val="000000"/>
              </a:solidFill>
            </a:endParaRPr>
          </a:p>
          <a:p>
            <a:r>
              <a:rPr lang="zh-CN" altLang="en-US" sz="1800" dirty="0">
                <a:solidFill>
                  <a:srgbClr val="000000"/>
                </a:solidFill>
              </a:rPr>
              <a:t>二进制编码</a:t>
            </a:r>
            <a:r>
              <a:rPr lang="zh-CN" altLang="en-US" sz="1800" dirty="0" smtClean="0">
                <a:solidFill>
                  <a:srgbClr val="000000"/>
                </a:solidFill>
              </a:rPr>
              <a:t>中，基因突变是指按照一定概率将基因串上的</a:t>
            </a:r>
            <a:r>
              <a:rPr lang="en-US" altLang="zh-CN" sz="1800" dirty="0" smtClean="0">
                <a:solidFill>
                  <a:srgbClr val="000000"/>
                </a:solidFill>
              </a:rPr>
              <a:t>0</a:t>
            </a:r>
            <a:r>
              <a:rPr lang="zh-CN" altLang="en-US" sz="1800" dirty="0" smtClean="0">
                <a:solidFill>
                  <a:srgbClr val="000000"/>
                </a:solidFill>
              </a:rPr>
              <a:t>、</a:t>
            </a:r>
            <a:r>
              <a:rPr lang="en-US" altLang="zh-CN" sz="1800" dirty="0" smtClean="0">
                <a:solidFill>
                  <a:srgbClr val="000000"/>
                </a:solidFill>
              </a:rPr>
              <a:t>1</a:t>
            </a:r>
            <a:r>
              <a:rPr lang="zh-CN" altLang="en-US" sz="1800" dirty="0" smtClean="0">
                <a:solidFill>
                  <a:srgbClr val="000000"/>
                </a:solidFill>
              </a:rPr>
              <a:t>取反。</a:t>
            </a:r>
            <a:endParaRPr lang="en-US" altLang="zh-CN" sz="1800" dirty="0" smtClean="0">
              <a:solidFill>
                <a:srgbClr val="000000"/>
              </a:solidFill>
            </a:endParaRPr>
          </a:p>
          <a:p>
            <a:r>
              <a:rPr lang="zh-CN" altLang="en-US" sz="1800" dirty="0">
                <a:solidFill>
                  <a:srgbClr val="000000"/>
                </a:solidFill>
              </a:rPr>
              <a:t>浮点型编</a:t>
            </a:r>
            <a:r>
              <a:rPr lang="zh-CN" altLang="en-US" sz="1800" dirty="0" smtClean="0">
                <a:solidFill>
                  <a:srgbClr val="000000"/>
                </a:solidFill>
              </a:rPr>
              <a:t>码中，基因突变指的是将原来的浮点数增加或者减少一个小随机数。</a:t>
            </a:r>
            <a:endParaRPr lang="en-US" altLang="zh-CN" sz="1800" dirty="0" smtClean="0">
              <a:solidFill>
                <a:srgbClr val="000000"/>
              </a:solidFill>
            </a:endParaRPr>
          </a:p>
          <a:p>
            <a:endParaRPr lang="en-US" altLang="zh-CN" sz="1800" dirty="0">
              <a:solidFill>
                <a:srgbClr val="000000"/>
              </a:solidFill>
            </a:endParaRPr>
          </a:p>
          <a:p>
            <a:pPr marL="0" indent="0">
              <a:buNone/>
            </a:pPr>
            <a:r>
              <a:rPr lang="zh-CN" altLang="en-US" sz="1800" dirty="0" smtClean="0"/>
              <a:t>例：</a:t>
            </a:r>
            <a:r>
              <a:rPr lang="en-US" altLang="zh-CN" sz="1800" dirty="0" smtClean="0"/>
              <a:t>1000110</a:t>
            </a:r>
            <a:r>
              <a:rPr lang="en-US" altLang="zh-CN" sz="1800" dirty="0" smtClean="0">
                <a:solidFill>
                  <a:schemeClr val="accent2"/>
                </a:solidFill>
              </a:rPr>
              <a:t>0</a:t>
            </a:r>
            <a:r>
              <a:rPr lang="en-US" altLang="zh-CN" sz="1800" dirty="0" smtClean="0"/>
              <a:t>0110  </a:t>
            </a:r>
            <a:r>
              <a:rPr lang="en-US" altLang="zh-CN" sz="1800" dirty="0">
                <a:sym typeface="Wingdings" panose="05000000000000000000" pitchFamily="2" charset="2"/>
              </a:rPr>
              <a:t> </a:t>
            </a:r>
            <a:r>
              <a:rPr lang="en-US" altLang="zh-CN" sz="1800" dirty="0" smtClean="0">
                <a:sym typeface="Wingdings" panose="05000000000000000000" pitchFamily="2" charset="2"/>
              </a:rPr>
              <a:t>1000110</a:t>
            </a:r>
            <a:r>
              <a:rPr lang="en-US" altLang="zh-CN" sz="1800" dirty="0" smtClean="0">
                <a:solidFill>
                  <a:schemeClr val="accent2"/>
                </a:solidFill>
                <a:sym typeface="Wingdings" panose="05000000000000000000" pitchFamily="2" charset="2"/>
              </a:rPr>
              <a:t>1</a:t>
            </a:r>
            <a:r>
              <a:rPr lang="en-US" altLang="zh-CN" sz="1800" dirty="0" smtClean="0">
                <a:sym typeface="Wingdings" panose="05000000000000000000" pitchFamily="2" charset="2"/>
              </a:rPr>
              <a:t>0110</a:t>
            </a:r>
            <a:endParaRPr lang="en-US" altLang="zh-CN" sz="1800" dirty="0" smtClean="0">
              <a:solidFill>
                <a:srgbClr val="000000"/>
              </a:solidFill>
            </a:endParaRPr>
          </a:p>
        </p:txBody>
      </p:sp>
    </p:spTree>
    <p:extLst>
      <p:ext uri="{BB962C8B-B14F-4D97-AF65-F5344CB8AC3E}">
        <p14:creationId xmlns:p14="http://schemas.microsoft.com/office/powerpoint/2010/main" val="2863899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遗传算法的步骤</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随机产生一组初始个体构成初始种群，并评价每个个体的适应值；</a:t>
            </a:r>
          </a:p>
          <a:p>
            <a:r>
              <a:rPr lang="zh-CN" altLang="en-US" sz="1800" dirty="0" smtClean="0">
                <a:solidFill>
                  <a:srgbClr val="000000"/>
                </a:solidFill>
              </a:rPr>
              <a:t>判断算法收敛准则是否满足，满足输出搜索结果，否则执行下面的步骤；</a:t>
            </a:r>
          </a:p>
          <a:p>
            <a:r>
              <a:rPr lang="zh-CN" altLang="en-US" sz="1800" dirty="0" smtClean="0">
                <a:solidFill>
                  <a:srgbClr val="000000"/>
                </a:solidFill>
              </a:rPr>
              <a:t>根据适应值大小以一定方式进行选择操作；</a:t>
            </a:r>
          </a:p>
          <a:p>
            <a:r>
              <a:rPr lang="zh-CN" altLang="en-US" sz="1800" dirty="0" smtClean="0">
                <a:solidFill>
                  <a:srgbClr val="000000"/>
                </a:solidFill>
              </a:rPr>
              <a:t>按交叉概率</a:t>
            </a:r>
            <a:r>
              <a:rPr lang="en-US" altLang="zh-CN" sz="1800" dirty="0" smtClean="0">
                <a:solidFill>
                  <a:srgbClr val="000000"/>
                </a:solidFill>
              </a:rPr>
              <a:t>p</a:t>
            </a:r>
            <a:r>
              <a:rPr lang="en-US" altLang="zh-CN" sz="1800" baseline="-25000" dirty="0" smtClean="0">
                <a:solidFill>
                  <a:srgbClr val="000000"/>
                </a:solidFill>
              </a:rPr>
              <a:t>c</a:t>
            </a:r>
            <a:r>
              <a:rPr lang="zh-CN" altLang="en-US" sz="1800" dirty="0" smtClean="0">
                <a:solidFill>
                  <a:srgbClr val="000000"/>
                </a:solidFill>
              </a:rPr>
              <a:t>执行交叉操作</a:t>
            </a:r>
          </a:p>
          <a:p>
            <a:r>
              <a:rPr lang="zh-CN" altLang="en-US" sz="1800" dirty="0" smtClean="0">
                <a:solidFill>
                  <a:srgbClr val="000000"/>
                </a:solidFill>
              </a:rPr>
              <a:t>按变异概率</a:t>
            </a:r>
            <a:r>
              <a:rPr lang="en-US" altLang="zh-CN" sz="1800" dirty="0" smtClean="0">
                <a:solidFill>
                  <a:srgbClr val="000000"/>
                </a:solidFill>
              </a:rPr>
              <a:t>p</a:t>
            </a:r>
            <a:r>
              <a:rPr lang="en-US" altLang="zh-CN" sz="1800" baseline="-25000" dirty="0" smtClean="0">
                <a:solidFill>
                  <a:srgbClr val="000000"/>
                </a:solidFill>
              </a:rPr>
              <a:t>m</a:t>
            </a:r>
            <a:r>
              <a:rPr lang="zh-CN" altLang="en-US" sz="1800" dirty="0" smtClean="0">
                <a:solidFill>
                  <a:srgbClr val="000000"/>
                </a:solidFill>
              </a:rPr>
              <a:t>执行变异操作</a:t>
            </a:r>
          </a:p>
          <a:p>
            <a:r>
              <a:rPr lang="zh-CN" altLang="en-US" sz="1800" dirty="0" smtClean="0">
                <a:solidFill>
                  <a:srgbClr val="000000"/>
                </a:solidFill>
              </a:rPr>
              <a:t>返回第二步进行循环</a:t>
            </a:r>
            <a:endParaRPr lang="en-US" altLang="zh-CN" sz="1800" dirty="0" smtClean="0">
              <a:solidFill>
                <a:srgbClr val="000000"/>
              </a:solidFill>
            </a:endParaRPr>
          </a:p>
        </p:txBody>
      </p:sp>
    </p:spTree>
    <p:extLst>
      <p:ext uri="{BB962C8B-B14F-4D97-AF65-F5344CB8AC3E}">
        <p14:creationId xmlns:p14="http://schemas.microsoft.com/office/powerpoint/2010/main" val="1131743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遗传算法实现技术</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94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遗传算法实现相关的技术有：</a:t>
            </a:r>
            <a:endParaRPr lang="en-US" altLang="zh-CN" sz="1800" dirty="0">
              <a:solidFill>
                <a:srgbClr val="000000"/>
              </a:solidFill>
            </a:endParaRPr>
          </a:p>
          <a:p>
            <a:pPr lvl="1"/>
            <a:r>
              <a:rPr lang="zh-CN" altLang="en-US" sz="1400" dirty="0" smtClean="0">
                <a:solidFill>
                  <a:srgbClr val="000000"/>
                </a:solidFill>
              </a:rPr>
              <a:t>编码</a:t>
            </a:r>
            <a:endParaRPr lang="en-US" altLang="zh-CN" sz="1400" dirty="0" smtClean="0">
              <a:solidFill>
                <a:srgbClr val="000000"/>
              </a:solidFill>
            </a:endParaRPr>
          </a:p>
          <a:p>
            <a:pPr lvl="1"/>
            <a:r>
              <a:rPr lang="zh-CN" altLang="en-US" sz="1400" dirty="0" smtClean="0">
                <a:solidFill>
                  <a:srgbClr val="000000"/>
                </a:solidFill>
              </a:rPr>
              <a:t>群体的规模</a:t>
            </a:r>
            <a:endParaRPr lang="en-US" altLang="zh-CN" sz="1400" dirty="0" smtClean="0">
              <a:solidFill>
                <a:srgbClr val="000000"/>
              </a:solidFill>
            </a:endParaRPr>
          </a:p>
          <a:p>
            <a:pPr lvl="1"/>
            <a:r>
              <a:rPr lang="zh-CN" altLang="en-US" sz="1400" dirty="0" smtClean="0">
                <a:solidFill>
                  <a:srgbClr val="000000"/>
                </a:solidFill>
              </a:rPr>
              <a:t>选择策略</a:t>
            </a:r>
            <a:endParaRPr lang="en-US" altLang="zh-CN" sz="1400" dirty="0" smtClean="0">
              <a:solidFill>
                <a:srgbClr val="000000"/>
              </a:solidFill>
            </a:endParaRPr>
          </a:p>
          <a:p>
            <a:pPr lvl="1"/>
            <a:r>
              <a:rPr lang="zh-CN" altLang="en-US" sz="1400" dirty="0" smtClean="0">
                <a:solidFill>
                  <a:srgbClr val="000000"/>
                </a:solidFill>
              </a:rPr>
              <a:t>适应性度及选择函数</a:t>
            </a:r>
          </a:p>
          <a:p>
            <a:pPr lvl="1"/>
            <a:r>
              <a:rPr lang="zh-CN" altLang="en-US" sz="1400" dirty="0" smtClean="0">
                <a:solidFill>
                  <a:srgbClr val="000000"/>
                </a:solidFill>
              </a:rPr>
              <a:t>变异算子</a:t>
            </a:r>
            <a:endParaRPr lang="en-US" altLang="zh-CN" sz="1400" dirty="0">
              <a:solidFill>
                <a:srgbClr val="000000"/>
              </a:solidFill>
            </a:endParaRPr>
          </a:p>
        </p:txBody>
      </p:sp>
    </p:spTree>
    <p:extLst>
      <p:ext uri="{BB962C8B-B14F-4D97-AF65-F5344CB8AC3E}">
        <p14:creationId xmlns:p14="http://schemas.microsoft.com/office/powerpoint/2010/main" val="1163960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709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编码</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二进制编码，采用二进制</a:t>
            </a:r>
            <a:r>
              <a:rPr lang="en-US" altLang="zh-CN" sz="1800" dirty="0" smtClean="0">
                <a:solidFill>
                  <a:srgbClr val="000000"/>
                </a:solidFill>
              </a:rPr>
              <a:t>0</a:t>
            </a:r>
            <a:r>
              <a:rPr lang="zh-CN" altLang="en-US" sz="1800" dirty="0" smtClean="0">
                <a:solidFill>
                  <a:srgbClr val="000000"/>
                </a:solidFill>
              </a:rPr>
              <a:t>，</a:t>
            </a:r>
            <a:r>
              <a:rPr lang="en-US" altLang="zh-CN" sz="1800" dirty="0" smtClean="0">
                <a:solidFill>
                  <a:srgbClr val="000000"/>
                </a:solidFill>
              </a:rPr>
              <a:t>1</a:t>
            </a:r>
            <a:r>
              <a:rPr lang="zh-CN" altLang="en-US" sz="1800" dirty="0" smtClean="0">
                <a:solidFill>
                  <a:srgbClr val="000000"/>
                </a:solidFill>
              </a:rPr>
              <a:t>表示染色体的基因信息。</a:t>
            </a:r>
          </a:p>
          <a:p>
            <a:r>
              <a:rPr lang="zh-CN" altLang="en-US" sz="1800" dirty="0" smtClean="0">
                <a:solidFill>
                  <a:srgbClr val="000000"/>
                </a:solidFill>
              </a:rPr>
              <a:t>格雷码方法，是二进制编码的一种变形，是指连续两个整数所对应的编码值之间只有一个码位是不同的。这一特点解决了二进制编码中的相邻数字的距离较远的问题。</a:t>
            </a:r>
          </a:p>
          <a:p>
            <a:r>
              <a:rPr lang="zh-CN" altLang="en-US" sz="1800" dirty="0" smtClean="0">
                <a:solidFill>
                  <a:srgbClr val="000000"/>
                </a:solidFill>
              </a:rPr>
              <a:t>浮点编码法，对于一些多维、高精度要求的连续函数优化问题，使用二进制编码会使编码冗长，不利于算法效率的提高。浮点数编码采用浮点数来表示个体的每个基因值，这种编码法需要限制基因值始终在给定区间内。</a:t>
            </a:r>
          </a:p>
          <a:p>
            <a:r>
              <a:rPr lang="zh-CN" altLang="en-US" sz="1800" dirty="0" smtClean="0">
                <a:solidFill>
                  <a:srgbClr val="000000"/>
                </a:solidFill>
              </a:rPr>
              <a:t>符号编码法，符号编码是指染色体编码中的基因值可能涉及符号集的字符，使用符号编码，便于编码有意义的基因值。这种编码方法需要认真设计交叉、变异等遗传运算，以满足问题的各种约束，从而提高算法的搜索性能。</a:t>
            </a:r>
            <a:endParaRPr lang="en-US" altLang="zh-CN" sz="1800" dirty="0" smtClean="0">
              <a:solidFill>
                <a:srgbClr val="000000"/>
              </a:solidFill>
            </a:endParaRPr>
          </a:p>
        </p:txBody>
      </p:sp>
    </p:spTree>
    <p:extLst>
      <p:ext uri="{BB962C8B-B14F-4D97-AF65-F5344CB8AC3E}">
        <p14:creationId xmlns:p14="http://schemas.microsoft.com/office/powerpoint/2010/main" val="2081241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30156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群体的规模</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规模较大的群体一般对应的个体多样性较高，可以避免算法陷入局部最优解。但增大群体规模也会增加复杂度，降低算法效率。</a:t>
            </a:r>
          </a:p>
          <a:p>
            <a:r>
              <a:rPr lang="zh-CN" altLang="en-US" sz="1800" dirty="0" smtClean="0">
                <a:solidFill>
                  <a:srgbClr val="000000"/>
                </a:solidFill>
              </a:rPr>
              <a:t>群体规模一般选在编码长度的一个倍数值，群体的规模是可变的，可以根据算法得到的解的结果进行调整。</a:t>
            </a:r>
          </a:p>
          <a:p>
            <a:r>
              <a:rPr lang="zh-CN" altLang="en-US" sz="1800" dirty="0" smtClean="0">
                <a:solidFill>
                  <a:srgbClr val="000000"/>
                </a:solidFill>
              </a:rPr>
              <a:t>初始群体的选取采用随机的方法产生，也可以采用其他优化方法或者启发方法选取更加优良的群体。</a:t>
            </a:r>
            <a:endParaRPr lang="en-US" altLang="zh-CN" sz="1800" dirty="0" smtClean="0">
              <a:solidFill>
                <a:srgbClr val="000000"/>
              </a:solidFill>
            </a:endParaRPr>
          </a:p>
        </p:txBody>
      </p:sp>
    </p:spTree>
    <p:extLst>
      <p:ext uri="{BB962C8B-B14F-4D97-AF65-F5344CB8AC3E}">
        <p14:creationId xmlns:p14="http://schemas.microsoft.com/office/powerpoint/2010/main" val="1307595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30156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选择策略</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选择函数用于选择优胜个体，淘汰不满足条件的个体。有以下三种策略：</a:t>
            </a:r>
            <a:endParaRPr lang="zh-CN" altLang="en-US" sz="1800" dirty="0">
              <a:solidFill>
                <a:srgbClr val="000000"/>
              </a:solidFill>
            </a:endParaRPr>
          </a:p>
          <a:p>
            <a:r>
              <a:rPr lang="zh-CN" altLang="en-US" sz="1800" dirty="0" smtClean="0">
                <a:solidFill>
                  <a:srgbClr val="000000"/>
                </a:solidFill>
              </a:rPr>
              <a:t>基于适应值比例的策略，计算个体的相对适应度，用于评价个体的好坏。以相对适应度为选择概率用轮盘赌选择种群。</a:t>
            </a:r>
            <a:endParaRPr lang="en-US" altLang="zh-CN" sz="1800" dirty="0" smtClean="0">
              <a:solidFill>
                <a:srgbClr val="000000"/>
              </a:solidFill>
            </a:endParaRPr>
          </a:p>
          <a:p>
            <a:pPr marL="0" indent="0">
              <a:buNone/>
            </a:pPr>
            <a:endParaRPr lang="en-US" altLang="zh-CN"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基于排名的策略，根据个体适应度在群体中的排名来确定其选择概率，再用第一种方法进行选择，可以避开非线性加速可能产生的早熟现象。</a:t>
            </a:r>
          </a:p>
          <a:p>
            <a:r>
              <a:rPr lang="zh-CN" altLang="en-US" sz="1800" dirty="0" smtClean="0">
                <a:solidFill>
                  <a:srgbClr val="000000"/>
                </a:solidFill>
              </a:rPr>
              <a:t>基于局部竞争机制的策略，群体中随机选择若干个个体（一般是两个）进行比较，其中适应度最好的个体被确定为生成下一代的父体。</a:t>
            </a:r>
          </a:p>
        </p:txBody>
      </p:sp>
      <p:graphicFrame>
        <p:nvGraphicFramePr>
          <p:cNvPr id="10" name="Object 4"/>
          <p:cNvGraphicFramePr>
            <a:graphicFrameLocks noChangeAspect="1"/>
          </p:cNvGraphicFramePr>
          <p:nvPr>
            <p:extLst>
              <p:ext uri="{D42A27DB-BD31-4B8C-83A1-F6EECF244321}">
                <p14:modId xmlns:p14="http://schemas.microsoft.com/office/powerpoint/2010/main" val="3454562880"/>
              </p:ext>
            </p:extLst>
          </p:nvPr>
        </p:nvGraphicFramePr>
        <p:xfrm>
          <a:off x="2155677" y="1932773"/>
          <a:ext cx="862781" cy="656602"/>
        </p:xfrm>
        <a:graphic>
          <a:graphicData uri="http://schemas.openxmlformats.org/presentationml/2006/ole">
            <mc:AlternateContent xmlns:mc="http://schemas.openxmlformats.org/markup-compatibility/2006">
              <mc:Choice xmlns:v="urn:schemas-microsoft-com:vml" Requires="v">
                <p:oleObj spid="_x0000_s1037" name="Equation" r:id="rId3" imgW="583947" imgH="444307" progId="Equation.DSMT4">
                  <p:embed/>
                </p:oleObj>
              </mc:Choice>
              <mc:Fallback>
                <p:oleObj name="Equation" r:id="rId3" imgW="583947"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677" y="1932773"/>
                        <a:ext cx="862781" cy="65660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14679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4179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适应性</a:t>
            </a:r>
            <a:r>
              <a:rPr kumimoji="0" lang="zh-CN" altLang="en-US" sz="1600" smtClean="0"/>
              <a:t>度及选择函数</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适应度函数用于判定群体中的个体是否满足条件，一般是一个实值函数对个体进行评价，适应度函数值越大，越满足条件。适应度函数的输出值需要是能够进行比较的非负结果。适应度评价是选择操作的依据，适应度函数设计直接影响到遗传算法的性能。</a:t>
            </a:r>
          </a:p>
          <a:p>
            <a:r>
              <a:rPr lang="zh-CN" altLang="en-US" sz="1800" dirty="0" smtClean="0">
                <a:solidFill>
                  <a:srgbClr val="000000"/>
                </a:solidFill>
              </a:rPr>
              <a:t>选择函数用选择运算来实现对群体中的个体进行优胜劣汰，适应度高的个体被遗传到下一代种群中的概率就大。选择算子是一种选择方法，从父代中选择满足条件的个体遗传到下一代，常用的选择方法有轮盘赌选择法、随机遍历抽样法、局部选择法、最佳个体保存方法、排序选择法、联赛选择方法。</a:t>
            </a:r>
          </a:p>
        </p:txBody>
      </p:sp>
    </p:spTree>
    <p:extLst>
      <p:ext uri="{BB962C8B-B14F-4D97-AF65-F5344CB8AC3E}">
        <p14:creationId xmlns:p14="http://schemas.microsoft.com/office/powerpoint/2010/main" val="1471310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31898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变异算子</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变异算子能使个体按一定概率发生变异，产生新的遗传基因，有助于增加种群多样性，是提高全局最优搜索能力的有效步骤，也是保持群体差异，防止过早出现收敛的重要手段。遗传算法中交叉和变异的操作使算法具备兼顾全局和局部的均衡搜索能力。</a:t>
            </a:r>
          </a:p>
          <a:p>
            <a:r>
              <a:rPr lang="zh-CN" altLang="en-US" sz="1800" dirty="0" smtClean="0">
                <a:solidFill>
                  <a:srgbClr val="000000"/>
                </a:solidFill>
              </a:rPr>
              <a:t>群体的替换率与交叉概率和变异概率相关，替换率较低的情况下每代种群更新较慢，使得搜索范围扩展较慢，但能够较大程度保留现有基因。过高的替换率可能会过滤掉当前的最优解，可以采用保留策略，使上一代的当前最优解能够流传到下一代。</a:t>
            </a:r>
          </a:p>
        </p:txBody>
      </p:sp>
    </p:spTree>
    <p:extLst>
      <p:ext uri="{BB962C8B-B14F-4D97-AF65-F5344CB8AC3E}">
        <p14:creationId xmlns:p14="http://schemas.microsoft.com/office/powerpoint/2010/main" val="594143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3279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遗传</a:t>
            </a:r>
            <a:r>
              <a:rPr kumimoji="0" lang="zh-CN" altLang="en-US" sz="1600" smtClean="0"/>
              <a:t>算法的优越性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能够普遍适用于数值求解问题，对目标函数要求低，总能以较大的概率找到全局最优解。</a:t>
            </a:r>
          </a:p>
          <a:p>
            <a:r>
              <a:rPr lang="zh-CN" altLang="en-US" sz="1800" dirty="0" smtClean="0">
                <a:solidFill>
                  <a:srgbClr val="000000"/>
                </a:solidFill>
              </a:rPr>
              <a:t>在求解很多组合优化问题时，不需要对问题有非常深入的了解，在确定问题的决策变量编码后，其计算过程是比较简单的，且可较快的得到一个满意解。</a:t>
            </a:r>
          </a:p>
          <a:p>
            <a:r>
              <a:rPr lang="zh-CN" altLang="en-US" sz="1800" dirty="0" smtClean="0">
                <a:solidFill>
                  <a:srgbClr val="000000"/>
                </a:solidFill>
              </a:rPr>
              <a:t>与其他启发式算法有较好的兼容性，容易结合形成性能更优的问题求解方法。</a:t>
            </a:r>
            <a:endParaRPr lang="zh-CN" altLang="en-US" sz="1800" dirty="0">
              <a:solidFill>
                <a:srgbClr val="000000"/>
              </a:solidFill>
            </a:endParaRPr>
          </a:p>
        </p:txBody>
      </p:sp>
    </p:spTree>
    <p:extLst>
      <p:ext uri="{BB962C8B-B14F-4D97-AF65-F5344CB8AC3E}">
        <p14:creationId xmlns:p14="http://schemas.microsoft.com/office/powerpoint/2010/main" val="1047849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3279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kumimoji="0" lang="zh-CN" altLang="en-US" sz="1600" dirty="0" smtClean="0"/>
              <a:t>遗传算法算例（</a:t>
            </a:r>
            <a:r>
              <a:rPr kumimoji="0" lang="en-US" altLang="zh-CN" sz="1600" dirty="0" smtClean="0"/>
              <a:t>1</a:t>
            </a:r>
            <a:r>
              <a:rPr kumimoji="0" lang="zh-CN" altLang="en-US" sz="1600" dirty="0" smtClean="0"/>
              <a:t>）</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559447" y="1220583"/>
            <a:ext cx="3248005" cy="369332"/>
          </a:xfrm>
          <a:prstGeom prst="rect">
            <a:avLst/>
          </a:prstGeom>
        </p:spPr>
        <p:txBody>
          <a:bodyPr wrap="none">
            <a:spAutoFit/>
          </a:bodyPr>
          <a:lstStyle/>
          <a:p>
            <a:pPr eaLnBrk="1" hangingPunct="1"/>
            <a:r>
              <a:rPr lang="zh-CN" altLang="en-US" dirty="0"/>
              <a:t>使用遗传算法求出函数最大值:</a:t>
            </a:r>
            <a:endParaRPr lang="en-US" altLang="zh-CN" dirty="0"/>
          </a:p>
        </p:txBody>
      </p:sp>
      <p:graphicFrame>
        <p:nvGraphicFramePr>
          <p:cNvPr id="10" name="Object 4"/>
          <p:cNvGraphicFramePr>
            <a:graphicFrameLocks noChangeAspect="1"/>
          </p:cNvGraphicFramePr>
          <p:nvPr>
            <p:extLst>
              <p:ext uri="{D42A27DB-BD31-4B8C-83A1-F6EECF244321}">
                <p14:modId xmlns:p14="http://schemas.microsoft.com/office/powerpoint/2010/main" val="1840774192"/>
              </p:ext>
            </p:extLst>
          </p:nvPr>
        </p:nvGraphicFramePr>
        <p:xfrm>
          <a:off x="3807452" y="1177721"/>
          <a:ext cx="2025887" cy="328306"/>
        </p:xfrm>
        <a:graphic>
          <a:graphicData uri="http://schemas.openxmlformats.org/presentationml/2006/ole">
            <mc:AlternateContent xmlns:mc="http://schemas.openxmlformats.org/markup-compatibility/2006">
              <mc:Choice xmlns:v="urn:schemas-microsoft-com:vml" Requires="v">
                <p:oleObj spid="_x0000_s2070" name="Equation" r:id="rId3" imgW="1409700" imgH="228600" progId="Equation.DSMT4">
                  <p:embed/>
                </p:oleObj>
              </mc:Choice>
              <mc:Fallback>
                <p:oleObj name="Equation" r:id="rId3" imgW="14097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452" y="1177721"/>
                        <a:ext cx="2025887" cy="328306"/>
                      </a:xfrm>
                      <a:prstGeom prst="rect">
                        <a:avLst/>
                      </a:prstGeom>
                      <a:noFill/>
                      <a:ln>
                        <a:noFill/>
                      </a:ln>
                      <a:effectLst/>
                    </p:spPr>
                  </p:pic>
                </p:oleObj>
              </mc:Fallback>
            </mc:AlternateContent>
          </a:graphicData>
        </a:graphic>
      </p:graphicFrame>
      <p:sp>
        <p:nvSpPr>
          <p:cNvPr id="13" name="Text Box 4"/>
          <p:cNvSpPr txBox="1">
            <a:spLocks noChangeArrowheads="1"/>
          </p:cNvSpPr>
          <p:nvPr/>
        </p:nvSpPr>
        <p:spPr bwMode="auto">
          <a:xfrm>
            <a:off x="827088" y="1079500"/>
            <a:ext cx="7561262" cy="2166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spcBef>
                <a:spcPct val="50000"/>
              </a:spcBef>
            </a:pPr>
            <a:r>
              <a:rPr lang="zh-CN" altLang="en-US" dirty="0"/>
              <a:t>　</a:t>
            </a:r>
            <a:r>
              <a:rPr lang="zh-CN" altLang="en-US" sz="2800" dirty="0"/>
              <a:t></a:t>
            </a:r>
          </a:p>
          <a:p>
            <a:pPr algn="just" eaLnBrk="1" hangingPunct="1">
              <a:lnSpc>
                <a:spcPct val="120000"/>
              </a:lnSpc>
            </a:pPr>
            <a:r>
              <a:rPr lang="en-US" altLang="zh-CN" sz="1200" dirty="0" smtClean="0"/>
              <a:t>(</a:t>
            </a:r>
            <a:r>
              <a:rPr lang="en-US" altLang="zh-CN" sz="1200" dirty="0"/>
              <a:t>1)</a:t>
            </a:r>
            <a:r>
              <a:rPr lang="en-US" altLang="zh-CN" sz="1200" dirty="0">
                <a:latin typeface="宋体" panose="02010600030101010101" pitchFamily="2" charset="-122"/>
              </a:rPr>
              <a:t> </a:t>
            </a:r>
            <a:r>
              <a:rPr lang="zh-CN" altLang="en-US" sz="1200" dirty="0">
                <a:latin typeface="宋体" panose="02010600030101010101" pitchFamily="2" charset="-122"/>
              </a:rPr>
              <a:t>设定种群规模</a:t>
            </a:r>
            <a:r>
              <a:rPr lang="en-US" altLang="zh-CN" sz="1200" dirty="0">
                <a:latin typeface="宋体" panose="02010600030101010101" pitchFamily="2" charset="-122"/>
              </a:rPr>
              <a:t>,</a:t>
            </a:r>
            <a:r>
              <a:rPr lang="zh-CN" altLang="en-US" sz="1200" dirty="0"/>
              <a:t>编码染色体</a:t>
            </a:r>
            <a:r>
              <a:rPr lang="zh-CN" altLang="en-US" sz="1200" dirty="0" smtClean="0"/>
              <a:t>，</a:t>
            </a:r>
            <a:r>
              <a:rPr lang="zh-CN" altLang="en-US" sz="1200" dirty="0" smtClean="0">
                <a:latin typeface="宋体" panose="02010600030101010101" pitchFamily="2" charset="-122"/>
              </a:rPr>
              <a:t>将</a:t>
            </a:r>
            <a:r>
              <a:rPr lang="zh-CN" altLang="en-US" sz="1200" dirty="0">
                <a:latin typeface="宋体" panose="02010600030101010101" pitchFamily="2" charset="-122"/>
              </a:rPr>
              <a:t>种群规模设定为</a:t>
            </a:r>
            <a:r>
              <a:rPr lang="en-US" altLang="zh-CN" sz="1200" dirty="0">
                <a:latin typeface="宋体" panose="02010600030101010101" pitchFamily="2" charset="-122"/>
              </a:rPr>
              <a:t>4</a:t>
            </a:r>
            <a:r>
              <a:rPr lang="zh-CN" altLang="en-US" sz="1200" dirty="0">
                <a:latin typeface="宋体" panose="02010600030101010101" pitchFamily="2" charset="-122"/>
              </a:rPr>
              <a:t>；</a:t>
            </a:r>
            <a:r>
              <a:rPr lang="zh-CN" altLang="en-US" sz="1200" dirty="0"/>
              <a:t>用</a:t>
            </a:r>
            <a:r>
              <a:rPr lang="en-US" altLang="zh-CN" sz="1200" dirty="0"/>
              <a:t>5</a:t>
            </a:r>
            <a:r>
              <a:rPr lang="zh-CN" altLang="en-US" sz="1200" dirty="0"/>
              <a:t>位二进制数编码染色体；取下列个体组成</a:t>
            </a:r>
            <a:r>
              <a:rPr lang="zh-CN" altLang="en-US" sz="1200" dirty="0">
                <a:latin typeface="宋体" panose="02010600030101010101" pitchFamily="2" charset="-122"/>
              </a:rPr>
              <a:t>初始种群</a:t>
            </a:r>
            <a:r>
              <a:rPr lang="en-US" altLang="zh-CN" sz="1200" i="1" dirty="0"/>
              <a:t>S</a:t>
            </a:r>
            <a:r>
              <a:rPr lang="en-US" altLang="zh-CN" sz="1200" baseline="-25000" dirty="0"/>
              <a:t>1</a:t>
            </a:r>
            <a:r>
              <a:rPr lang="en-US" altLang="zh-CN" sz="1200" dirty="0">
                <a:latin typeface="宋体" panose="02010600030101010101" pitchFamily="2" charset="-122"/>
              </a:rPr>
              <a:t>:</a:t>
            </a:r>
          </a:p>
          <a:p>
            <a:pPr algn="just" eaLnBrk="1" hangingPunct="1">
              <a:lnSpc>
                <a:spcPct val="120000"/>
              </a:lnSpc>
              <a:spcBef>
                <a:spcPct val="20000"/>
              </a:spcBef>
            </a:pPr>
            <a:r>
              <a:rPr lang="en-US" altLang="zh-CN" sz="1200" i="1" dirty="0"/>
              <a:t>                     s</a:t>
            </a:r>
            <a:r>
              <a:rPr lang="en-US" altLang="zh-CN" sz="1200" baseline="-25000" dirty="0"/>
              <a:t>1</a:t>
            </a:r>
            <a:r>
              <a:rPr lang="en-US" altLang="zh-CN" sz="1200" dirty="0"/>
              <a:t>= 13 (01101),  </a:t>
            </a:r>
            <a:r>
              <a:rPr lang="en-US" altLang="zh-CN" sz="1200" i="1" dirty="0"/>
              <a:t>s</a:t>
            </a:r>
            <a:r>
              <a:rPr lang="en-US" altLang="zh-CN" sz="1200" baseline="-25000" dirty="0"/>
              <a:t>2</a:t>
            </a:r>
            <a:r>
              <a:rPr lang="en-US" altLang="zh-CN" sz="1200" dirty="0"/>
              <a:t>= 24 (11000)</a:t>
            </a:r>
          </a:p>
          <a:p>
            <a:pPr algn="just" eaLnBrk="1" hangingPunct="1">
              <a:lnSpc>
                <a:spcPct val="120000"/>
              </a:lnSpc>
              <a:spcBef>
                <a:spcPct val="20000"/>
              </a:spcBef>
            </a:pPr>
            <a:r>
              <a:rPr lang="en-US" altLang="zh-CN" sz="1200" i="1" dirty="0"/>
              <a:t>                     s</a:t>
            </a:r>
            <a:r>
              <a:rPr lang="en-US" altLang="zh-CN" sz="1200" baseline="-25000" dirty="0"/>
              <a:t>3</a:t>
            </a:r>
            <a:r>
              <a:rPr lang="en-US" altLang="zh-CN" sz="1200" dirty="0"/>
              <a:t>= 8 (01000),    </a:t>
            </a:r>
            <a:r>
              <a:rPr lang="en-US" altLang="zh-CN" sz="1200" i="1" dirty="0"/>
              <a:t>s</a:t>
            </a:r>
            <a:r>
              <a:rPr lang="en-US" altLang="zh-CN" sz="1200" baseline="-25000" dirty="0"/>
              <a:t>4</a:t>
            </a:r>
            <a:r>
              <a:rPr lang="en-US" altLang="zh-CN" sz="1200" dirty="0"/>
              <a:t>= 19 (10011)</a:t>
            </a:r>
            <a:r>
              <a:rPr lang="en-US" altLang="zh-CN" sz="1200" dirty="0">
                <a:latin typeface="宋体" panose="02010600030101010101" pitchFamily="2" charset="-122"/>
              </a:rPr>
              <a:t> </a:t>
            </a:r>
            <a:endParaRPr lang="en-US" altLang="zh-CN" sz="1200" dirty="0" smtClean="0">
              <a:latin typeface="宋体" panose="02010600030101010101" pitchFamily="2" charset="-122"/>
            </a:endParaRPr>
          </a:p>
          <a:p>
            <a:pPr algn="just" eaLnBrk="1" hangingPunct="1">
              <a:lnSpc>
                <a:spcPct val="120000"/>
              </a:lnSpc>
              <a:spcBef>
                <a:spcPct val="20000"/>
              </a:spcBef>
            </a:pPr>
            <a:r>
              <a:rPr lang="en-US" altLang="zh-CN" sz="1200" dirty="0" smtClean="0"/>
              <a:t> </a:t>
            </a:r>
            <a:r>
              <a:rPr lang="en-US" altLang="zh-CN" sz="1200" dirty="0"/>
              <a:t>(2) </a:t>
            </a:r>
            <a:r>
              <a:rPr lang="zh-CN" altLang="en-US" sz="1200" dirty="0"/>
              <a:t>定义适应度</a:t>
            </a:r>
            <a:r>
              <a:rPr lang="zh-CN" altLang="en-US" sz="1200" dirty="0" smtClean="0"/>
              <a:t>函数：</a:t>
            </a:r>
            <a:r>
              <a:rPr lang="en-US" altLang="zh-CN" sz="1200" i="1" dirty="0" smtClean="0"/>
              <a:t>f </a:t>
            </a:r>
            <a:r>
              <a:rPr lang="en-US" altLang="zh-CN" sz="1200" dirty="0"/>
              <a:t>(</a:t>
            </a:r>
            <a:r>
              <a:rPr lang="en-US" altLang="zh-CN" sz="1200" i="1" dirty="0"/>
              <a:t>x</a:t>
            </a:r>
            <a:r>
              <a:rPr lang="en-US" altLang="zh-CN" sz="1200" dirty="0"/>
              <a:t>)=</a:t>
            </a:r>
            <a:r>
              <a:rPr lang="en-US" altLang="zh-CN" sz="1200" i="1" dirty="0" smtClean="0"/>
              <a:t>x</a:t>
            </a:r>
            <a:r>
              <a:rPr lang="en-US" altLang="zh-CN" sz="1200" baseline="30000" dirty="0" smtClean="0"/>
              <a:t>2</a:t>
            </a:r>
          </a:p>
          <a:p>
            <a:pPr algn="just" eaLnBrk="1" hangingPunct="1">
              <a:lnSpc>
                <a:spcPct val="120000"/>
              </a:lnSpc>
              <a:spcBef>
                <a:spcPct val="20000"/>
              </a:spcBef>
            </a:pPr>
            <a:r>
              <a:rPr lang="en-US" altLang="zh-CN" sz="1200" dirty="0" smtClean="0"/>
              <a:t>(</a:t>
            </a:r>
            <a:r>
              <a:rPr lang="en-US" altLang="zh-CN" sz="1200" dirty="0"/>
              <a:t>3) </a:t>
            </a:r>
            <a:r>
              <a:rPr lang="zh-CN" altLang="en-US" sz="1200" dirty="0"/>
              <a:t>计算各代种群</a:t>
            </a:r>
            <a:r>
              <a:rPr lang="zh-CN" altLang="en-US" sz="1200" dirty="0" smtClean="0"/>
              <a:t>中个体</a:t>
            </a:r>
            <a:r>
              <a:rPr lang="zh-CN" altLang="en-US" sz="1200" dirty="0"/>
              <a:t>的适应度</a:t>
            </a:r>
            <a:r>
              <a:rPr lang="en-US" altLang="zh-CN" sz="1200" dirty="0"/>
              <a:t>, </a:t>
            </a:r>
            <a:r>
              <a:rPr lang="zh-CN" altLang="en-US" sz="1200" dirty="0"/>
              <a:t>并对其染色体进行遗传操作</a:t>
            </a:r>
            <a:r>
              <a:rPr lang="en-US" altLang="zh-CN" sz="1200" dirty="0"/>
              <a:t>,</a:t>
            </a:r>
            <a:r>
              <a:rPr lang="zh-CN" altLang="en-US" sz="1200" dirty="0"/>
              <a:t>直到适应度最高的</a:t>
            </a:r>
            <a:r>
              <a:rPr lang="zh-CN" altLang="en-US" sz="1200" dirty="0" smtClean="0"/>
              <a:t>个体：</a:t>
            </a:r>
            <a:r>
              <a:rPr lang="en-US" altLang="zh-CN" sz="1200" dirty="0" smtClean="0"/>
              <a:t>31</a:t>
            </a:r>
            <a:r>
              <a:rPr lang="zh-CN" altLang="en-US" sz="1200" dirty="0"/>
              <a:t>（</a:t>
            </a:r>
            <a:r>
              <a:rPr lang="en-US" altLang="zh-CN" sz="1200" dirty="0"/>
              <a:t>11111</a:t>
            </a:r>
            <a:r>
              <a:rPr lang="zh-CN" altLang="en-US" sz="1200" dirty="0" smtClean="0"/>
              <a:t>）出现</a:t>
            </a:r>
            <a:r>
              <a:rPr lang="zh-CN" altLang="en-US" sz="1200" dirty="0"/>
              <a:t>为止。 </a:t>
            </a:r>
            <a:endParaRPr lang="en-US" altLang="zh-CN" sz="1200" baseline="30000" dirty="0"/>
          </a:p>
          <a:p>
            <a:pPr algn="just" eaLnBrk="1" hangingPunct="1">
              <a:lnSpc>
                <a:spcPct val="120000"/>
              </a:lnSpc>
              <a:spcBef>
                <a:spcPct val="20000"/>
              </a:spcBef>
            </a:pPr>
            <a:r>
              <a:rPr lang="en-US" altLang="zh-CN" sz="1200" dirty="0"/>
              <a:t>               </a:t>
            </a:r>
          </a:p>
        </p:txBody>
      </p:sp>
      <p:sp>
        <p:nvSpPr>
          <p:cNvPr id="14" name="Rectangle 3"/>
          <p:cNvSpPr txBox="1">
            <a:spLocks noRot="1" noChangeArrowheads="1"/>
          </p:cNvSpPr>
          <p:nvPr/>
        </p:nvSpPr>
        <p:spPr bwMode="auto">
          <a:xfrm>
            <a:off x="1023291" y="3023340"/>
            <a:ext cx="7632700" cy="2020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buFont typeface="Wingdings" panose="05000000000000000000" pitchFamily="2" charset="2"/>
              <a:buNone/>
            </a:pPr>
            <a:r>
              <a:rPr lang="zh-CN" altLang="en-US" sz="1000" smtClean="0"/>
              <a:t>首先计算种群</a:t>
            </a:r>
            <a:r>
              <a:rPr lang="en-US" altLang="zh-CN" sz="1000" i="1" smtClean="0">
                <a:latin typeface="Times New Roman" panose="02020603050405020304" pitchFamily="18" charset="0"/>
              </a:rPr>
              <a:t>S</a:t>
            </a:r>
            <a:r>
              <a:rPr lang="en-US" altLang="zh-CN" sz="1000" baseline="-25000" smtClean="0">
                <a:latin typeface="Times New Roman" panose="02020603050405020304" pitchFamily="18" charset="0"/>
              </a:rPr>
              <a:t>1</a:t>
            </a:r>
            <a:r>
              <a:rPr lang="zh-CN" altLang="en-US" sz="1000" smtClean="0"/>
              <a:t>中各个体</a:t>
            </a:r>
            <a:r>
              <a:rPr lang="en-US" altLang="zh-CN" sz="1000" i="1" smtClean="0">
                <a:latin typeface="Times New Roman" panose="02020603050405020304" pitchFamily="18" charset="0"/>
              </a:rPr>
              <a:t>s</a:t>
            </a:r>
            <a:r>
              <a:rPr lang="en-US" altLang="zh-CN" sz="1000" baseline="-25000" smtClean="0">
                <a:latin typeface="Times New Roman" panose="02020603050405020304" pitchFamily="18" charset="0"/>
              </a:rPr>
              <a:t>1</a:t>
            </a:r>
            <a:r>
              <a:rPr lang="en-US" altLang="zh-CN" sz="1000" smtClean="0">
                <a:latin typeface="Times New Roman" panose="02020603050405020304" pitchFamily="18" charset="0"/>
              </a:rPr>
              <a:t>= 13(01101)</a:t>
            </a:r>
            <a:r>
              <a:rPr lang="zh-CN" altLang="en-US" sz="1000" smtClean="0">
                <a:latin typeface="Times New Roman" panose="02020603050405020304" pitchFamily="18" charset="0"/>
              </a:rPr>
              <a:t>，</a:t>
            </a:r>
            <a:r>
              <a:rPr lang="en-US" altLang="zh-CN" sz="1000" i="1" smtClean="0">
                <a:latin typeface="Times New Roman" panose="02020603050405020304" pitchFamily="18" charset="0"/>
              </a:rPr>
              <a:t>s</a:t>
            </a:r>
            <a:r>
              <a:rPr lang="en-US" altLang="zh-CN" sz="1000" baseline="-25000" smtClean="0">
                <a:latin typeface="Times New Roman" panose="02020603050405020304" pitchFamily="18" charset="0"/>
              </a:rPr>
              <a:t>2</a:t>
            </a:r>
            <a:r>
              <a:rPr lang="en-US" altLang="zh-CN" sz="1000" smtClean="0">
                <a:latin typeface="Times New Roman" panose="02020603050405020304" pitchFamily="18" charset="0"/>
              </a:rPr>
              <a:t>= 24(11000)</a:t>
            </a:r>
            <a:r>
              <a:rPr lang="en-US" altLang="zh-CN" sz="1000" i="1" smtClean="0">
                <a:latin typeface="Times New Roman" panose="02020603050405020304" pitchFamily="18" charset="0"/>
              </a:rPr>
              <a:t> </a:t>
            </a:r>
            <a:r>
              <a:rPr lang="zh-CN" altLang="en-US" sz="1000" i="1" smtClean="0">
                <a:latin typeface="Times New Roman" panose="02020603050405020304" pitchFamily="18" charset="0"/>
              </a:rPr>
              <a:t>，</a:t>
            </a:r>
            <a:r>
              <a:rPr lang="en-US" altLang="zh-CN" sz="1000" i="1" smtClean="0">
                <a:latin typeface="Times New Roman" panose="02020603050405020304" pitchFamily="18" charset="0"/>
              </a:rPr>
              <a:t>s</a:t>
            </a:r>
            <a:r>
              <a:rPr lang="en-US" altLang="zh-CN" sz="1000" baseline="-25000" smtClean="0">
                <a:latin typeface="Times New Roman" panose="02020603050405020304" pitchFamily="18" charset="0"/>
              </a:rPr>
              <a:t>3</a:t>
            </a:r>
            <a:r>
              <a:rPr lang="en-US" altLang="zh-CN" sz="1000" smtClean="0">
                <a:latin typeface="Times New Roman" panose="02020603050405020304" pitchFamily="18" charset="0"/>
              </a:rPr>
              <a:t>= 8(01000)</a:t>
            </a:r>
            <a:r>
              <a:rPr lang="zh-CN" altLang="en-US" sz="1000" smtClean="0">
                <a:latin typeface="Times New Roman" panose="02020603050405020304" pitchFamily="18" charset="0"/>
              </a:rPr>
              <a:t>，</a:t>
            </a:r>
            <a:r>
              <a:rPr lang="en-US" altLang="zh-CN" sz="1000" smtClean="0">
                <a:latin typeface="Times New Roman" panose="02020603050405020304" pitchFamily="18" charset="0"/>
              </a:rPr>
              <a:t> </a:t>
            </a:r>
            <a:r>
              <a:rPr lang="en-US" altLang="zh-CN" sz="1000" i="1" smtClean="0">
                <a:latin typeface="Times New Roman" panose="02020603050405020304" pitchFamily="18" charset="0"/>
              </a:rPr>
              <a:t>s</a:t>
            </a:r>
            <a:r>
              <a:rPr lang="en-US" altLang="zh-CN" sz="1000" baseline="-25000" smtClean="0">
                <a:latin typeface="Times New Roman" panose="02020603050405020304" pitchFamily="18" charset="0"/>
              </a:rPr>
              <a:t>4</a:t>
            </a:r>
            <a:r>
              <a:rPr lang="en-US" altLang="zh-CN" sz="1000" smtClean="0">
                <a:latin typeface="Times New Roman" panose="02020603050405020304" pitchFamily="18" charset="0"/>
              </a:rPr>
              <a:t>= 19(10011)</a:t>
            </a:r>
            <a:r>
              <a:rPr lang="zh-CN" altLang="en-US" sz="1000" smtClean="0"/>
              <a:t>的适应度</a:t>
            </a:r>
            <a:r>
              <a:rPr lang="en-US" altLang="zh-CN" sz="1000" i="1" smtClean="0">
                <a:latin typeface="Times New Roman" panose="02020603050405020304" pitchFamily="18" charset="0"/>
              </a:rPr>
              <a:t>f </a:t>
            </a:r>
            <a:r>
              <a:rPr lang="en-US" altLang="zh-CN" sz="1000" smtClean="0">
                <a:latin typeface="Times New Roman" panose="02020603050405020304" pitchFamily="18" charset="0"/>
              </a:rPr>
              <a:t>(</a:t>
            </a:r>
            <a:r>
              <a:rPr lang="en-US" altLang="zh-CN" sz="1000" i="1" smtClean="0">
                <a:latin typeface="Times New Roman" panose="02020603050405020304" pitchFamily="18" charset="0"/>
              </a:rPr>
              <a:t>s</a:t>
            </a:r>
            <a:r>
              <a:rPr lang="en-US" altLang="zh-CN" sz="1000" i="1" baseline="-25000" smtClean="0">
                <a:latin typeface="Times New Roman" panose="02020603050405020304" pitchFamily="18" charset="0"/>
              </a:rPr>
              <a:t>i</a:t>
            </a:r>
            <a:r>
              <a:rPr lang="en-US" altLang="zh-CN" sz="1000" smtClean="0">
                <a:latin typeface="Times New Roman" panose="02020603050405020304" pitchFamily="18" charset="0"/>
              </a:rPr>
              <a:t>)</a:t>
            </a:r>
            <a:r>
              <a:rPr lang="en-US" altLang="zh-CN" sz="1000" smtClean="0"/>
              <a:t> </a:t>
            </a:r>
            <a:r>
              <a:rPr lang="zh-CN" altLang="en-US" sz="1000" smtClean="0"/>
              <a:t>。</a:t>
            </a:r>
          </a:p>
          <a:p>
            <a:pPr eaLnBrk="1" hangingPunct="1">
              <a:buFont typeface="Wingdings" panose="05000000000000000000" pitchFamily="2" charset="2"/>
              <a:buNone/>
            </a:pPr>
            <a:r>
              <a:rPr lang="zh-CN" altLang="en-US" sz="1000" smtClean="0">
                <a:latin typeface="Times New Roman" panose="02020603050405020304" pitchFamily="18" charset="0"/>
              </a:rPr>
              <a:t>得到</a:t>
            </a:r>
            <a:r>
              <a:rPr lang="en-US" altLang="zh-CN" sz="1000" i="1" smtClean="0">
                <a:latin typeface="Times New Roman" panose="02020603050405020304" pitchFamily="18" charset="0"/>
              </a:rPr>
              <a:t>f </a:t>
            </a:r>
            <a:r>
              <a:rPr lang="en-US" altLang="zh-CN" sz="1000" smtClean="0">
                <a:latin typeface="Times New Roman" panose="02020603050405020304" pitchFamily="18" charset="0"/>
              </a:rPr>
              <a:t>(</a:t>
            </a:r>
            <a:r>
              <a:rPr lang="en-US" altLang="zh-CN" sz="1000" i="1" smtClean="0">
                <a:latin typeface="Times New Roman" panose="02020603050405020304" pitchFamily="18" charset="0"/>
              </a:rPr>
              <a:t>s</a:t>
            </a:r>
            <a:r>
              <a:rPr lang="en-US" altLang="zh-CN" sz="1000" baseline="-25000" smtClean="0">
                <a:latin typeface="Times New Roman" panose="02020603050405020304" pitchFamily="18" charset="0"/>
              </a:rPr>
              <a:t>1</a:t>
            </a:r>
            <a:r>
              <a:rPr lang="en-US" altLang="zh-CN" sz="1000" smtClean="0">
                <a:latin typeface="Times New Roman" panose="02020603050405020304" pitchFamily="18" charset="0"/>
              </a:rPr>
              <a:t>) = </a:t>
            </a:r>
            <a:r>
              <a:rPr lang="en-US" altLang="zh-CN" sz="1000" i="1" smtClean="0">
                <a:latin typeface="Times New Roman" panose="02020603050405020304" pitchFamily="18" charset="0"/>
              </a:rPr>
              <a:t>f</a:t>
            </a:r>
            <a:r>
              <a:rPr lang="en-US" altLang="zh-CN" sz="1000" smtClean="0">
                <a:latin typeface="Times New Roman" panose="02020603050405020304" pitchFamily="18" charset="0"/>
              </a:rPr>
              <a:t>(13) = 13</a:t>
            </a:r>
            <a:r>
              <a:rPr lang="en-US" altLang="zh-CN" sz="1000" baseline="30000" smtClean="0">
                <a:latin typeface="Times New Roman" panose="02020603050405020304" pitchFamily="18" charset="0"/>
              </a:rPr>
              <a:t>2 </a:t>
            </a:r>
            <a:r>
              <a:rPr lang="en-US" altLang="zh-CN" sz="1000" smtClean="0">
                <a:latin typeface="Times New Roman" panose="02020603050405020304" pitchFamily="18" charset="0"/>
              </a:rPr>
              <a:t>= 169</a:t>
            </a:r>
            <a:r>
              <a:rPr lang="zh-CN" altLang="en-US" sz="1000" smtClean="0">
                <a:latin typeface="Times New Roman" panose="02020603050405020304" pitchFamily="18" charset="0"/>
              </a:rPr>
              <a:t>，</a:t>
            </a:r>
            <a:r>
              <a:rPr lang="en-US" altLang="zh-CN" sz="1000" i="1" smtClean="0">
                <a:latin typeface="Times New Roman" panose="02020603050405020304" pitchFamily="18" charset="0"/>
              </a:rPr>
              <a:t>f </a:t>
            </a:r>
            <a:r>
              <a:rPr lang="en-US" altLang="zh-CN" sz="1000" smtClean="0">
                <a:latin typeface="Times New Roman" panose="02020603050405020304" pitchFamily="18" charset="0"/>
              </a:rPr>
              <a:t>(</a:t>
            </a:r>
            <a:r>
              <a:rPr lang="en-US" altLang="zh-CN" sz="1000" i="1" smtClean="0">
                <a:latin typeface="Times New Roman" panose="02020603050405020304" pitchFamily="18" charset="0"/>
              </a:rPr>
              <a:t>s</a:t>
            </a:r>
            <a:r>
              <a:rPr lang="en-US" altLang="zh-CN" sz="1000" baseline="-25000" smtClean="0">
                <a:latin typeface="Times New Roman" panose="02020603050405020304" pitchFamily="18" charset="0"/>
              </a:rPr>
              <a:t>2</a:t>
            </a:r>
            <a:r>
              <a:rPr lang="en-US" altLang="zh-CN" sz="1000" smtClean="0">
                <a:latin typeface="Times New Roman" panose="02020603050405020304" pitchFamily="18" charset="0"/>
              </a:rPr>
              <a:t>) = </a:t>
            </a:r>
            <a:r>
              <a:rPr lang="en-US" altLang="zh-CN" sz="1000" i="1" smtClean="0">
                <a:latin typeface="Times New Roman" panose="02020603050405020304" pitchFamily="18" charset="0"/>
              </a:rPr>
              <a:t>f</a:t>
            </a:r>
            <a:r>
              <a:rPr lang="en-US" altLang="zh-CN" sz="1000" smtClean="0">
                <a:latin typeface="Times New Roman" panose="02020603050405020304" pitchFamily="18" charset="0"/>
              </a:rPr>
              <a:t>(24) = 24</a:t>
            </a:r>
            <a:r>
              <a:rPr lang="en-US" altLang="zh-CN" sz="1000" baseline="30000" smtClean="0">
                <a:latin typeface="Times New Roman" panose="02020603050405020304" pitchFamily="18" charset="0"/>
              </a:rPr>
              <a:t>2 </a:t>
            </a:r>
            <a:r>
              <a:rPr lang="en-US" altLang="zh-CN" sz="1000" smtClean="0">
                <a:latin typeface="Times New Roman" panose="02020603050405020304" pitchFamily="18" charset="0"/>
              </a:rPr>
              <a:t>= 576</a:t>
            </a:r>
            <a:r>
              <a:rPr lang="zh-CN" altLang="en-US" sz="1000" smtClean="0">
                <a:latin typeface="Times New Roman" panose="02020603050405020304" pitchFamily="18" charset="0"/>
              </a:rPr>
              <a:t>，</a:t>
            </a:r>
            <a:r>
              <a:rPr lang="en-US" altLang="zh-CN" sz="1000" i="1" smtClean="0">
                <a:latin typeface="Times New Roman" panose="02020603050405020304" pitchFamily="18" charset="0"/>
              </a:rPr>
              <a:t>f </a:t>
            </a:r>
            <a:r>
              <a:rPr lang="en-US" altLang="zh-CN" sz="1000" smtClean="0">
                <a:latin typeface="Times New Roman" panose="02020603050405020304" pitchFamily="18" charset="0"/>
              </a:rPr>
              <a:t>(</a:t>
            </a:r>
            <a:r>
              <a:rPr lang="en-US" altLang="zh-CN" sz="1000" i="1" smtClean="0">
                <a:latin typeface="Times New Roman" panose="02020603050405020304" pitchFamily="18" charset="0"/>
              </a:rPr>
              <a:t>s</a:t>
            </a:r>
            <a:r>
              <a:rPr lang="en-US" altLang="zh-CN" sz="1000" baseline="-25000" smtClean="0">
                <a:latin typeface="Times New Roman" panose="02020603050405020304" pitchFamily="18" charset="0"/>
              </a:rPr>
              <a:t>3</a:t>
            </a:r>
            <a:r>
              <a:rPr lang="en-US" altLang="zh-CN" sz="1000" smtClean="0">
                <a:latin typeface="Times New Roman" panose="02020603050405020304" pitchFamily="18" charset="0"/>
              </a:rPr>
              <a:t>) = </a:t>
            </a:r>
            <a:r>
              <a:rPr lang="en-US" altLang="zh-CN" sz="1000" i="1" smtClean="0">
                <a:latin typeface="Times New Roman" panose="02020603050405020304" pitchFamily="18" charset="0"/>
              </a:rPr>
              <a:t>f</a:t>
            </a:r>
            <a:r>
              <a:rPr lang="en-US" altLang="zh-CN" sz="1000" smtClean="0">
                <a:latin typeface="Times New Roman" panose="02020603050405020304" pitchFamily="18" charset="0"/>
              </a:rPr>
              <a:t>(8) = 8</a:t>
            </a:r>
            <a:r>
              <a:rPr lang="en-US" altLang="zh-CN" sz="1000" baseline="30000" smtClean="0">
                <a:latin typeface="Times New Roman" panose="02020603050405020304" pitchFamily="18" charset="0"/>
              </a:rPr>
              <a:t>2 </a:t>
            </a:r>
            <a:r>
              <a:rPr lang="en-US" altLang="zh-CN" sz="1000" smtClean="0">
                <a:latin typeface="Times New Roman" panose="02020603050405020304" pitchFamily="18" charset="0"/>
              </a:rPr>
              <a:t>= 64</a:t>
            </a:r>
            <a:r>
              <a:rPr lang="zh-CN" altLang="en-US" sz="1000" smtClean="0">
                <a:latin typeface="Times New Roman" panose="02020603050405020304" pitchFamily="18" charset="0"/>
              </a:rPr>
              <a:t>，</a:t>
            </a:r>
            <a:r>
              <a:rPr lang="en-US" altLang="zh-CN" sz="1000" i="1" smtClean="0">
                <a:latin typeface="Times New Roman" panose="02020603050405020304" pitchFamily="18" charset="0"/>
              </a:rPr>
              <a:t>f </a:t>
            </a:r>
            <a:r>
              <a:rPr lang="en-US" altLang="zh-CN" sz="1000" smtClean="0">
                <a:latin typeface="Times New Roman" panose="02020603050405020304" pitchFamily="18" charset="0"/>
              </a:rPr>
              <a:t>(</a:t>
            </a:r>
            <a:r>
              <a:rPr lang="en-US" altLang="zh-CN" sz="1000" i="1" smtClean="0">
                <a:latin typeface="Times New Roman" panose="02020603050405020304" pitchFamily="18" charset="0"/>
              </a:rPr>
              <a:t>s</a:t>
            </a:r>
            <a:r>
              <a:rPr lang="en-US" altLang="zh-CN" sz="1000" baseline="-25000" smtClean="0">
                <a:latin typeface="Times New Roman" panose="02020603050405020304" pitchFamily="18" charset="0"/>
              </a:rPr>
              <a:t>4</a:t>
            </a:r>
            <a:r>
              <a:rPr lang="en-US" altLang="zh-CN" sz="1000" smtClean="0">
                <a:latin typeface="Times New Roman" panose="02020603050405020304" pitchFamily="18" charset="0"/>
              </a:rPr>
              <a:t>) = </a:t>
            </a:r>
            <a:r>
              <a:rPr lang="en-US" altLang="zh-CN" sz="1000" i="1" smtClean="0">
                <a:latin typeface="Times New Roman" panose="02020603050405020304" pitchFamily="18" charset="0"/>
              </a:rPr>
              <a:t>f</a:t>
            </a:r>
            <a:r>
              <a:rPr lang="en-US" altLang="zh-CN" sz="1000" smtClean="0">
                <a:latin typeface="Times New Roman" panose="02020603050405020304" pitchFamily="18" charset="0"/>
              </a:rPr>
              <a:t>(19) = 19</a:t>
            </a:r>
            <a:r>
              <a:rPr lang="en-US" altLang="zh-CN" sz="1000" baseline="30000" smtClean="0">
                <a:latin typeface="Times New Roman" panose="02020603050405020304" pitchFamily="18" charset="0"/>
              </a:rPr>
              <a:t>2 </a:t>
            </a:r>
            <a:r>
              <a:rPr lang="en-US" altLang="zh-CN" sz="1000" smtClean="0">
                <a:latin typeface="Times New Roman" panose="02020603050405020304" pitchFamily="18" charset="0"/>
              </a:rPr>
              <a:t>= 361</a:t>
            </a:r>
          </a:p>
          <a:p>
            <a:pPr eaLnBrk="1" hangingPunct="1">
              <a:buNone/>
            </a:pPr>
            <a:r>
              <a:rPr lang="zh-CN" altLang="en-US" sz="1000" smtClean="0"/>
              <a:t>选择概率的计算公式为</a:t>
            </a:r>
          </a:p>
          <a:p>
            <a:pPr eaLnBrk="1" hangingPunct="1">
              <a:buFont typeface="Wingdings" panose="05000000000000000000" pitchFamily="2" charset="2"/>
              <a:buNone/>
            </a:pPr>
            <a:endParaRPr lang="en-US" altLang="zh-CN" sz="1000" dirty="0" smtClean="0">
              <a:latin typeface="Times New Roman" panose="02020603050405020304" pitchFamily="18" charset="0"/>
            </a:endParaRPr>
          </a:p>
        </p:txBody>
      </p:sp>
      <p:graphicFrame>
        <p:nvGraphicFramePr>
          <p:cNvPr id="16" name="Object 5"/>
          <p:cNvGraphicFramePr>
            <a:graphicFrameLocks noChangeAspect="1"/>
          </p:cNvGraphicFramePr>
          <p:nvPr>
            <p:extLst>
              <p:ext uri="{D42A27DB-BD31-4B8C-83A1-F6EECF244321}">
                <p14:modId xmlns:p14="http://schemas.microsoft.com/office/powerpoint/2010/main" val="3304061331"/>
              </p:ext>
            </p:extLst>
          </p:nvPr>
        </p:nvGraphicFramePr>
        <p:xfrm>
          <a:off x="2519912" y="3387330"/>
          <a:ext cx="873125" cy="517525"/>
        </p:xfrm>
        <a:graphic>
          <a:graphicData uri="http://schemas.openxmlformats.org/presentationml/2006/ole">
            <mc:AlternateContent xmlns:mc="http://schemas.openxmlformats.org/markup-compatibility/2006">
              <mc:Choice xmlns:v="urn:schemas-microsoft-com:vml" Requires="v">
                <p:oleObj spid="_x0000_s2071" name="Equation" r:id="rId5" imgW="1091726" imgH="647419" progId="Equation.3">
                  <p:embed/>
                </p:oleObj>
              </mc:Choice>
              <mc:Fallback>
                <p:oleObj name="Equation" r:id="rId5" imgW="1091726" imgH="6474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9912" y="3387330"/>
                        <a:ext cx="873125" cy="517525"/>
                      </a:xfrm>
                      <a:prstGeom prst="rect">
                        <a:avLst/>
                      </a:prstGeom>
                      <a:noFill/>
                      <a:ln>
                        <a:noFill/>
                      </a:ln>
                    </p:spPr>
                  </p:pic>
                </p:oleObj>
              </mc:Fallback>
            </mc:AlternateContent>
          </a:graphicData>
        </a:graphic>
      </p:graphicFrame>
      <p:sp>
        <p:nvSpPr>
          <p:cNvPr id="18" name="Text Box 8"/>
          <p:cNvSpPr txBox="1">
            <a:spLocks noChangeArrowheads="1"/>
          </p:cNvSpPr>
          <p:nvPr/>
        </p:nvSpPr>
        <p:spPr bwMode="auto">
          <a:xfrm>
            <a:off x="971550" y="3860800"/>
            <a:ext cx="69135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000" dirty="0" smtClean="0"/>
              <a:t>得到</a:t>
            </a:r>
            <a:r>
              <a:rPr lang="en-US" altLang="zh-CN" sz="1000" i="1" dirty="0" smtClean="0"/>
              <a:t>P</a:t>
            </a:r>
            <a:r>
              <a:rPr lang="en-US" altLang="zh-CN" sz="1000" dirty="0" smtClean="0"/>
              <a:t>(</a:t>
            </a:r>
            <a:r>
              <a:rPr lang="en-US" altLang="zh-CN" sz="1000" i="1" dirty="0" smtClean="0"/>
              <a:t>s</a:t>
            </a:r>
            <a:r>
              <a:rPr lang="en-US" altLang="zh-CN" sz="1000" baseline="-25000" dirty="0" smtClean="0"/>
              <a:t>1</a:t>
            </a:r>
            <a:r>
              <a:rPr lang="en-US" altLang="zh-CN" sz="1000" dirty="0"/>
              <a:t>) = </a:t>
            </a:r>
            <a:r>
              <a:rPr lang="en-US" altLang="zh-CN" sz="1000" i="1" dirty="0"/>
              <a:t>P</a:t>
            </a:r>
            <a:r>
              <a:rPr lang="en-US" altLang="zh-CN" sz="1000" dirty="0"/>
              <a:t>(13) = </a:t>
            </a:r>
            <a:r>
              <a:rPr lang="en-US" altLang="zh-CN" sz="1000" dirty="0" smtClean="0"/>
              <a:t>0.14</a:t>
            </a:r>
            <a:r>
              <a:rPr lang="zh-CN" altLang="en-US" sz="1000" dirty="0" smtClean="0"/>
              <a:t>，</a:t>
            </a:r>
            <a:r>
              <a:rPr lang="en-US" altLang="zh-CN" sz="1000" i="1" dirty="0" smtClean="0"/>
              <a:t>P</a:t>
            </a:r>
            <a:r>
              <a:rPr lang="en-US" altLang="zh-CN" sz="1000" dirty="0" smtClean="0"/>
              <a:t>(</a:t>
            </a:r>
            <a:r>
              <a:rPr lang="en-US" altLang="zh-CN" sz="1000" i="1" dirty="0" smtClean="0"/>
              <a:t>s</a:t>
            </a:r>
            <a:r>
              <a:rPr lang="en-US" altLang="zh-CN" sz="1000" baseline="-25000" dirty="0" smtClean="0"/>
              <a:t>2</a:t>
            </a:r>
            <a:r>
              <a:rPr lang="en-US" altLang="zh-CN" sz="1000" dirty="0"/>
              <a:t>) = </a:t>
            </a:r>
            <a:r>
              <a:rPr lang="en-US" altLang="zh-CN" sz="1000" i="1" dirty="0"/>
              <a:t>P</a:t>
            </a:r>
            <a:r>
              <a:rPr lang="en-US" altLang="zh-CN" sz="1000" dirty="0"/>
              <a:t>(24) = 0.49 </a:t>
            </a:r>
            <a:r>
              <a:rPr lang="zh-CN" altLang="en-US" sz="1000" dirty="0" smtClean="0"/>
              <a:t>，</a:t>
            </a:r>
            <a:r>
              <a:rPr lang="en-US" altLang="zh-CN" sz="1000" i="1" dirty="0" smtClean="0"/>
              <a:t>P</a:t>
            </a:r>
            <a:r>
              <a:rPr lang="en-US" altLang="zh-CN" sz="1000" dirty="0" smtClean="0"/>
              <a:t>(</a:t>
            </a:r>
            <a:r>
              <a:rPr lang="en-US" altLang="zh-CN" sz="1000" i="1" dirty="0" smtClean="0"/>
              <a:t>s</a:t>
            </a:r>
            <a:r>
              <a:rPr lang="en-US" altLang="zh-CN" sz="1000" baseline="-25000" dirty="0" smtClean="0"/>
              <a:t>3</a:t>
            </a:r>
            <a:r>
              <a:rPr lang="en-US" altLang="zh-CN" sz="1000" dirty="0"/>
              <a:t>) = </a:t>
            </a:r>
            <a:r>
              <a:rPr lang="en-US" altLang="zh-CN" sz="1000" i="1" dirty="0"/>
              <a:t>P</a:t>
            </a:r>
            <a:r>
              <a:rPr lang="en-US" altLang="zh-CN" sz="1000" dirty="0"/>
              <a:t>(8) = </a:t>
            </a:r>
            <a:r>
              <a:rPr lang="en-US" altLang="zh-CN" sz="1000" dirty="0" smtClean="0"/>
              <a:t>0.06</a:t>
            </a:r>
            <a:r>
              <a:rPr lang="zh-CN" altLang="en-US" sz="1000" dirty="0" smtClean="0"/>
              <a:t>，</a:t>
            </a:r>
            <a:r>
              <a:rPr lang="en-US" altLang="zh-CN" sz="1000" i="1" dirty="0" smtClean="0"/>
              <a:t>P</a:t>
            </a:r>
            <a:r>
              <a:rPr lang="en-US" altLang="zh-CN" sz="1000" dirty="0" smtClean="0"/>
              <a:t>(</a:t>
            </a:r>
            <a:r>
              <a:rPr lang="en-US" altLang="zh-CN" sz="1000" i="1" dirty="0" smtClean="0"/>
              <a:t>s</a:t>
            </a:r>
            <a:r>
              <a:rPr lang="en-US" altLang="zh-CN" sz="1000" baseline="-25000" dirty="0" smtClean="0"/>
              <a:t>4</a:t>
            </a:r>
            <a:r>
              <a:rPr lang="en-US" altLang="zh-CN" sz="1000" dirty="0"/>
              <a:t>) = </a:t>
            </a:r>
            <a:r>
              <a:rPr lang="en-US" altLang="zh-CN" sz="1000" i="1" dirty="0"/>
              <a:t>P</a:t>
            </a:r>
            <a:r>
              <a:rPr lang="en-US" altLang="zh-CN" sz="1000" dirty="0"/>
              <a:t>(19) = 0.31</a:t>
            </a:r>
          </a:p>
        </p:txBody>
      </p:sp>
      <p:sp>
        <p:nvSpPr>
          <p:cNvPr id="3" name="矩形 2"/>
          <p:cNvSpPr/>
          <p:nvPr/>
        </p:nvSpPr>
        <p:spPr>
          <a:xfrm>
            <a:off x="980561" y="4110046"/>
            <a:ext cx="825867" cy="246221"/>
          </a:xfrm>
          <a:prstGeom prst="rect">
            <a:avLst/>
          </a:prstGeom>
        </p:spPr>
        <p:txBody>
          <a:bodyPr wrap="none">
            <a:spAutoFit/>
          </a:bodyPr>
          <a:lstStyle/>
          <a:p>
            <a:pPr eaLnBrk="1" hangingPunct="1">
              <a:spcBef>
                <a:spcPct val="50000"/>
              </a:spcBef>
            </a:pPr>
            <a:r>
              <a:rPr lang="zh-CN" altLang="en-US" sz="1000" dirty="0">
                <a:ea typeface="楷体_GB2312" pitchFamily="49" charset="-122"/>
              </a:rPr>
              <a:t>赌轮选择法</a:t>
            </a:r>
          </a:p>
        </p:txBody>
      </p:sp>
    </p:spTree>
    <p:extLst>
      <p:ext uri="{BB962C8B-B14F-4D97-AF65-F5344CB8AC3E}">
        <p14:creationId xmlns:p14="http://schemas.microsoft.com/office/powerpoint/2010/main" val="308005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blinds(horizontal)">
                                      <p:cBhvr>
                                        <p:cTn id="10" dur="500"/>
                                        <p:tgtEl>
                                          <p:spTgt spid="1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blinds(horizontal)">
                                      <p:cBhvr>
                                        <p:cTn id="13" dur="500"/>
                                        <p:tgtEl>
                                          <p:spTgt spid="1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blinds(horizontal)">
                                      <p:cBhvr>
                                        <p:cTn id="16" dur="500"/>
                                        <p:tgtEl>
                                          <p:spTgt spid="1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Effect transition="in" filter="blinds(horizontal)">
                                      <p:cBhvr>
                                        <p:cTn id="19" dur="500"/>
                                        <p:tgtEl>
                                          <p:spTgt spid="1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
                                            <p:txEl>
                                              <p:pRg st="5" end="5"/>
                                            </p:txEl>
                                          </p:spTgt>
                                        </p:tgtEl>
                                        <p:attrNameLst>
                                          <p:attrName>style.visibility</p:attrName>
                                        </p:attrNameLst>
                                      </p:cBhvr>
                                      <p:to>
                                        <p:strVal val="visible"/>
                                      </p:to>
                                    </p:set>
                                    <p:animEffect transition="in" filter="blinds(horizontal)">
                                      <p:cBhvr>
                                        <p:cTn id="22" dur="500"/>
                                        <p:tgtEl>
                                          <p:spTgt spid="1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blinds(horizontal)">
                                      <p:cBhvr>
                                        <p:cTn id="27" dur="500"/>
                                        <p:tgtEl>
                                          <p:spTgt spid="14">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
                                            <p:txEl>
                                              <p:pRg st="1" end="1"/>
                                            </p:txEl>
                                          </p:spTgt>
                                        </p:tgtEl>
                                        <p:attrNameLst>
                                          <p:attrName>style.visibility</p:attrName>
                                        </p:attrNameLst>
                                      </p:cBhvr>
                                      <p:to>
                                        <p:strVal val="visible"/>
                                      </p:to>
                                    </p:set>
                                    <p:animEffect transition="in" filter="blinds(horizontal)">
                                      <p:cBhvr>
                                        <p:cTn id="30" dur="500"/>
                                        <p:tgtEl>
                                          <p:spTgt spid="14">
                                            <p:txEl>
                                              <p:pRg st="1" end="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
                                            <p:txEl>
                                              <p:pRg st="2" end="2"/>
                                            </p:txEl>
                                          </p:spTgt>
                                        </p:tgtEl>
                                        <p:attrNameLst>
                                          <p:attrName>style.visibility</p:attrName>
                                        </p:attrNameLst>
                                      </p:cBhvr>
                                      <p:to>
                                        <p:strVal val="visible"/>
                                      </p:to>
                                    </p:set>
                                    <p:animEffect transition="in" filter="blinds(horizontal)">
                                      <p:cBhvr>
                                        <p:cTn id="33" dur="500"/>
                                        <p:tgtEl>
                                          <p:spTgt spid="1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进化计算包括遗传算法、进化策略和基因编程等。进化计算是受进化生物学启发而发展起来的计算模型，其实现过程基于达尔文的生物进化原理，将现实问题转化为基因染色体表示，通过染色体操作，逐步逼近最优解。本章主要是介绍遗传算法的概念、实现方法等基础知识，并结合实例对蚁群算法和蜂群算法做出介绍。</a:t>
            </a:r>
            <a:endParaRPr lang="zh-CN" altLang="en-US" sz="14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83279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kumimoji="0" lang="zh-CN" altLang="en-US" sz="1600" dirty="0" smtClean="0"/>
              <a:t>遗传算法算例（</a:t>
            </a:r>
            <a:r>
              <a:rPr kumimoji="0" lang="en-US" altLang="zh-CN" sz="1600" dirty="0" smtClean="0"/>
              <a:t>2</a:t>
            </a:r>
            <a:r>
              <a:rPr kumimoji="0" lang="zh-CN" altLang="en-US" sz="1600" dirty="0" smtClean="0"/>
              <a:t>）</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08011307"/>
              </p:ext>
            </p:extLst>
          </p:nvPr>
        </p:nvGraphicFramePr>
        <p:xfrm>
          <a:off x="700088" y="1148875"/>
          <a:ext cx="3760149" cy="1066800"/>
        </p:xfrm>
        <a:graphic>
          <a:graphicData uri="http://schemas.openxmlformats.org/drawingml/2006/table">
            <a:tbl>
              <a:tblPr/>
              <a:tblGrid>
                <a:gridCol w="752184"/>
                <a:gridCol w="751415"/>
                <a:gridCol w="752951"/>
                <a:gridCol w="751415"/>
                <a:gridCol w="752184"/>
              </a:tblGrid>
              <a:tr h="2059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a:t>
                      </a:r>
                      <a:r>
                        <a:rPr kumimoji="0" lang="zh-CN" altLang="en-US" sz="800" b="0" i="0" u="none" strike="noStrike" cap="none" normalizeH="0" baseline="0" dirty="0" smtClean="0">
                          <a:ln>
                            <a:noFill/>
                          </a:ln>
                          <a:solidFill>
                            <a:schemeClr val="tx1"/>
                          </a:solidFill>
                          <a:effectLst/>
                          <a:latin typeface="Arial" charset="0"/>
                          <a:ea typeface="宋体" pitchFamily="2" charset="-122"/>
                        </a:rPr>
                        <a:t>染色体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a:t>
                      </a:r>
                      <a:r>
                        <a:rPr kumimoji="0" lang="zh-CN" altLang="en-US" sz="800" b="0" i="0" u="none" strike="noStrike" cap="none" normalizeH="0" baseline="0" dirty="0" smtClean="0">
                          <a:ln>
                            <a:noFill/>
                          </a:ln>
                          <a:solidFill>
                            <a:schemeClr val="tx1"/>
                          </a:solidFill>
                          <a:effectLst/>
                          <a:latin typeface="Arial" charset="0"/>
                          <a:ea typeface="宋体" pitchFamily="2" charset="-122"/>
                        </a:rPr>
                        <a:t>适应度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800" b="0" i="0" u="none" strike="noStrike" cap="none" normalizeH="0" baseline="0" dirty="0" smtClean="0">
                          <a:ln>
                            <a:noFill/>
                          </a:ln>
                          <a:solidFill>
                            <a:schemeClr val="tx1"/>
                          </a:solidFill>
                          <a:effectLst/>
                          <a:latin typeface="Arial" charset="0"/>
                          <a:ea typeface="宋体" pitchFamily="2" charset="-122"/>
                        </a:rPr>
                        <a:t>选择概率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800" b="0" i="0" u="none" strike="noStrike" cap="none" normalizeH="0" baseline="0" dirty="0" smtClean="0">
                          <a:ln>
                            <a:noFill/>
                          </a:ln>
                          <a:solidFill>
                            <a:schemeClr val="tx1"/>
                          </a:solidFill>
                          <a:effectLst/>
                          <a:latin typeface="Arial" charset="0"/>
                          <a:ea typeface="宋体" pitchFamily="2" charset="-122"/>
                        </a:rPr>
                        <a:t>积累概率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800" b="0" i="0" u="none" strike="noStrike" cap="none" normalizeH="0" baseline="0" smtClean="0">
                          <a:ln>
                            <a:noFill/>
                          </a:ln>
                          <a:solidFill>
                            <a:schemeClr val="tx1"/>
                          </a:solidFill>
                          <a:effectLst/>
                          <a:latin typeface="Arial" charset="0"/>
                          <a:ea typeface="宋体" pitchFamily="2" charset="-122"/>
                        </a:rPr>
                        <a:t>选中次数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5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1" u="none" strike="noStrike" cap="none" normalizeH="0" baseline="0" smtClean="0">
                          <a:ln>
                            <a:noFill/>
                          </a:ln>
                          <a:solidFill>
                            <a:schemeClr val="tx1"/>
                          </a:solidFill>
                          <a:effectLst/>
                          <a:latin typeface="Arial" charset="0"/>
                          <a:ea typeface="宋体" pitchFamily="2" charset="-122"/>
                        </a:rPr>
                        <a:t>s</a:t>
                      </a:r>
                      <a:r>
                        <a:rPr kumimoji="0" lang="en-US" altLang="zh-CN" sz="800" b="0" i="0" u="none" strike="noStrike" cap="none" normalizeH="0" baseline="-25000" smtClean="0">
                          <a:ln>
                            <a:noFill/>
                          </a:ln>
                          <a:solidFill>
                            <a:schemeClr val="tx1"/>
                          </a:solidFill>
                          <a:effectLst/>
                          <a:latin typeface="Arial" charset="0"/>
                          <a:ea typeface="宋体" pitchFamily="2" charset="-122"/>
                        </a:rPr>
                        <a:t>1</a:t>
                      </a:r>
                      <a:r>
                        <a:rPr kumimoji="0" lang="en-US" altLang="zh-CN" sz="800" b="0" i="0" u="none" strike="noStrike" cap="none" normalizeH="0" baseline="0" smtClean="0">
                          <a:ln>
                            <a:noFill/>
                          </a:ln>
                          <a:solidFill>
                            <a:schemeClr val="tx1"/>
                          </a:solidFill>
                          <a:effectLst/>
                          <a:latin typeface="Arial" charset="0"/>
                          <a:ea typeface="宋体" pitchFamily="2" charset="-122"/>
                        </a:rPr>
                        <a:t>=01101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3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1" u="none" strike="noStrike" cap="none" normalizeH="0" baseline="0" smtClean="0">
                          <a:ln>
                            <a:noFill/>
                          </a:ln>
                          <a:solidFill>
                            <a:schemeClr val="tx1"/>
                          </a:solidFill>
                          <a:effectLst/>
                          <a:latin typeface="Arial" charset="0"/>
                          <a:ea typeface="宋体" pitchFamily="2" charset="-122"/>
                        </a:rPr>
                        <a:t>s</a:t>
                      </a:r>
                      <a:r>
                        <a:rPr kumimoji="0" lang="en-US" altLang="zh-CN" sz="800" b="0" i="0" u="none" strike="noStrike" cap="none" normalizeH="0" baseline="-25000" smtClean="0">
                          <a:ln>
                            <a:noFill/>
                          </a:ln>
                          <a:solidFill>
                            <a:schemeClr val="tx1"/>
                          </a:solidFill>
                          <a:effectLst/>
                          <a:latin typeface="Arial" charset="0"/>
                          <a:ea typeface="宋体" pitchFamily="2" charset="-122"/>
                        </a:rPr>
                        <a:t>2</a:t>
                      </a:r>
                      <a:r>
                        <a:rPr kumimoji="0" lang="en-US" altLang="zh-CN" sz="800" b="0" i="0" u="none" strike="noStrike" cap="none" normalizeH="0" baseline="0" smtClean="0">
                          <a:ln>
                            <a:noFill/>
                          </a:ln>
                          <a:solidFill>
                            <a:schemeClr val="tx1"/>
                          </a:solidFill>
                          <a:effectLst/>
                          <a:latin typeface="Arial" charset="0"/>
                          <a:ea typeface="宋体" pitchFamily="2" charset="-122"/>
                        </a:rPr>
                        <a:t>=11000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576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0.49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0.63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5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1" u="none" strike="noStrike" cap="none" normalizeH="0" baseline="0" smtClean="0">
                          <a:ln>
                            <a:noFill/>
                          </a:ln>
                          <a:solidFill>
                            <a:schemeClr val="tx1"/>
                          </a:solidFill>
                          <a:effectLst/>
                          <a:latin typeface="Arial" charset="0"/>
                          <a:ea typeface="宋体" pitchFamily="2" charset="-122"/>
                        </a:rPr>
                        <a:t>s</a:t>
                      </a:r>
                      <a:r>
                        <a:rPr kumimoji="0" lang="en-US" altLang="zh-CN" sz="800" b="0" i="0" u="none" strike="noStrike" cap="none" normalizeH="0" baseline="-25000" smtClean="0">
                          <a:ln>
                            <a:noFill/>
                          </a:ln>
                          <a:solidFill>
                            <a:schemeClr val="tx1"/>
                          </a:solidFill>
                          <a:effectLst/>
                          <a:latin typeface="Arial" charset="0"/>
                          <a:ea typeface="宋体" pitchFamily="2" charset="-122"/>
                        </a:rPr>
                        <a:t>3</a:t>
                      </a:r>
                      <a:r>
                        <a:rPr kumimoji="0" lang="en-US" altLang="zh-CN" sz="800" b="0" i="0" u="none" strike="noStrike" cap="none" normalizeH="0" baseline="0" smtClean="0">
                          <a:ln>
                            <a:noFill/>
                          </a:ln>
                          <a:solidFill>
                            <a:schemeClr val="tx1"/>
                          </a:solidFill>
                          <a:effectLst/>
                          <a:latin typeface="Arial" charset="0"/>
                          <a:ea typeface="宋体" pitchFamily="2" charset="-122"/>
                        </a:rPr>
                        <a:t>=01000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0.69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946">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1" u="none" strike="noStrike" cap="none" normalizeH="0" baseline="0" smtClean="0">
                          <a:ln>
                            <a:noFill/>
                          </a:ln>
                          <a:solidFill>
                            <a:schemeClr val="tx1"/>
                          </a:solidFill>
                          <a:effectLst/>
                          <a:latin typeface="Arial" charset="0"/>
                          <a:ea typeface="宋体" pitchFamily="2" charset="-122"/>
                        </a:rPr>
                        <a:t>s</a:t>
                      </a:r>
                      <a:r>
                        <a:rPr kumimoji="0" lang="en-US" altLang="zh-CN" sz="800" b="0" i="0" u="none" strike="noStrike" cap="none" normalizeH="0" baseline="-25000" smtClean="0">
                          <a:ln>
                            <a:noFill/>
                          </a:ln>
                          <a:solidFill>
                            <a:schemeClr val="tx1"/>
                          </a:solidFill>
                          <a:effectLst/>
                          <a:latin typeface="Arial" charset="0"/>
                          <a:ea typeface="宋体" pitchFamily="2" charset="-122"/>
                        </a:rPr>
                        <a:t>4</a:t>
                      </a:r>
                      <a:r>
                        <a:rPr kumimoji="0" lang="en-US" altLang="zh-CN" sz="800" b="0" i="0" u="none" strike="noStrike" cap="none" normalizeH="0" baseline="0" smtClean="0">
                          <a:ln>
                            <a:noFill/>
                          </a:ln>
                          <a:solidFill>
                            <a:schemeClr val="tx1"/>
                          </a:solidFill>
                          <a:effectLst/>
                          <a:latin typeface="Arial" charset="0"/>
                          <a:ea typeface="宋体" pitchFamily="2" charset="-122"/>
                        </a:rPr>
                        <a:t>=10011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361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0.31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 name="Text Box 5"/>
          <p:cNvSpPr txBox="1">
            <a:spLocks noChangeArrowheads="1"/>
          </p:cNvSpPr>
          <p:nvPr/>
        </p:nvSpPr>
        <p:spPr bwMode="auto">
          <a:xfrm>
            <a:off x="664140" y="2271724"/>
            <a:ext cx="3741218" cy="80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30000"/>
              </a:spcBef>
            </a:pPr>
            <a:r>
              <a:rPr lang="zh-CN" altLang="en-US" sz="1050" b="1" dirty="0" smtClean="0"/>
              <a:t>复制</a:t>
            </a:r>
            <a:r>
              <a:rPr lang="zh-CN" altLang="en-US" sz="1050" dirty="0" smtClean="0"/>
              <a:t>得到群体</a:t>
            </a:r>
            <a:r>
              <a:rPr lang="zh-CN" altLang="en-US" sz="1050" dirty="0"/>
              <a:t>：</a:t>
            </a:r>
            <a:endParaRPr lang="zh-CN" altLang="en-US" sz="1050" i="1" dirty="0"/>
          </a:p>
          <a:p>
            <a:pPr eaLnBrk="1" hangingPunct="1">
              <a:lnSpc>
                <a:spcPct val="120000"/>
              </a:lnSpc>
              <a:spcBef>
                <a:spcPct val="50000"/>
              </a:spcBef>
            </a:pPr>
            <a:r>
              <a:rPr lang="en-US" altLang="zh-CN" sz="1050" i="1" dirty="0"/>
              <a:t>s</a:t>
            </a:r>
            <a:r>
              <a:rPr lang="en-US" altLang="zh-CN" sz="1050" baseline="-30000" dirty="0"/>
              <a:t>1</a:t>
            </a:r>
            <a:r>
              <a:rPr lang="en-US" altLang="zh-CN" sz="1050" i="1" dirty="0">
                <a:latin typeface="Courier New" panose="02070309020205020404" pitchFamily="49" charset="0"/>
              </a:rPr>
              <a:t>’</a:t>
            </a:r>
            <a:r>
              <a:rPr lang="en-US" altLang="zh-CN" sz="1050" i="1" dirty="0"/>
              <a:t> </a:t>
            </a:r>
            <a:r>
              <a:rPr lang="en-US" altLang="zh-CN" sz="1050" dirty="0"/>
              <a:t>=11000</a:t>
            </a:r>
            <a:r>
              <a:rPr lang="zh-CN" altLang="en-US" sz="1050" dirty="0"/>
              <a:t>（</a:t>
            </a:r>
            <a:r>
              <a:rPr lang="en-US" altLang="zh-CN" sz="1050" dirty="0"/>
              <a:t>24</a:t>
            </a:r>
            <a:r>
              <a:rPr lang="zh-CN" altLang="en-US" sz="1050" dirty="0"/>
              <a:t>）</a:t>
            </a:r>
            <a:r>
              <a:rPr lang="en-US" altLang="zh-CN" sz="1050" dirty="0"/>
              <a:t>,  </a:t>
            </a:r>
            <a:r>
              <a:rPr lang="en-US" altLang="zh-CN" sz="1050" i="1" dirty="0"/>
              <a:t>s</a:t>
            </a:r>
            <a:r>
              <a:rPr lang="en-US" altLang="zh-CN" sz="1050" baseline="-30000" dirty="0"/>
              <a:t>2</a:t>
            </a:r>
            <a:r>
              <a:rPr lang="en-US" altLang="zh-CN" sz="1050" i="1" dirty="0">
                <a:latin typeface="Courier New" panose="02070309020205020404" pitchFamily="49" charset="0"/>
              </a:rPr>
              <a:t>’</a:t>
            </a:r>
            <a:r>
              <a:rPr lang="en-US" altLang="zh-CN" sz="1050" i="1" dirty="0"/>
              <a:t> </a:t>
            </a:r>
            <a:r>
              <a:rPr lang="en-US" altLang="zh-CN" sz="1050" dirty="0"/>
              <a:t>=01101</a:t>
            </a:r>
            <a:r>
              <a:rPr lang="zh-CN" altLang="en-US" sz="1050" dirty="0"/>
              <a:t>（</a:t>
            </a:r>
            <a:r>
              <a:rPr lang="en-US" altLang="zh-CN" sz="1050" dirty="0"/>
              <a:t>13</a:t>
            </a:r>
            <a:r>
              <a:rPr lang="zh-CN" altLang="en-US" sz="1050" dirty="0"/>
              <a:t>） </a:t>
            </a:r>
          </a:p>
          <a:p>
            <a:pPr eaLnBrk="1" hangingPunct="1">
              <a:lnSpc>
                <a:spcPct val="120000"/>
              </a:lnSpc>
              <a:spcBef>
                <a:spcPct val="30000"/>
              </a:spcBef>
            </a:pPr>
            <a:r>
              <a:rPr lang="en-US" altLang="zh-CN" sz="1050" i="1" dirty="0"/>
              <a:t>s</a:t>
            </a:r>
            <a:r>
              <a:rPr lang="en-US" altLang="zh-CN" sz="1050" baseline="-30000" dirty="0"/>
              <a:t>3</a:t>
            </a:r>
            <a:r>
              <a:rPr lang="en-US" altLang="zh-CN" sz="1050" i="1" dirty="0">
                <a:latin typeface="Courier New" panose="02070309020205020404" pitchFamily="49" charset="0"/>
              </a:rPr>
              <a:t>’</a:t>
            </a:r>
            <a:r>
              <a:rPr lang="en-US" altLang="zh-CN" sz="1050" i="1" dirty="0"/>
              <a:t> </a:t>
            </a:r>
            <a:r>
              <a:rPr lang="en-US" altLang="zh-CN" sz="1050" dirty="0"/>
              <a:t>=11000</a:t>
            </a:r>
            <a:r>
              <a:rPr lang="zh-CN" altLang="en-US" sz="1050" dirty="0"/>
              <a:t>（</a:t>
            </a:r>
            <a:r>
              <a:rPr lang="en-US" altLang="zh-CN" sz="1050" dirty="0"/>
              <a:t>24</a:t>
            </a:r>
            <a:r>
              <a:rPr lang="zh-CN" altLang="en-US" sz="1050" dirty="0"/>
              <a:t>）</a:t>
            </a:r>
            <a:r>
              <a:rPr lang="en-US" altLang="zh-CN" sz="1050" dirty="0"/>
              <a:t>,  </a:t>
            </a:r>
            <a:r>
              <a:rPr lang="en-US" altLang="zh-CN" sz="1050" i="1" dirty="0"/>
              <a:t>s</a:t>
            </a:r>
            <a:r>
              <a:rPr lang="en-US" altLang="zh-CN" sz="1050" baseline="-30000" dirty="0"/>
              <a:t>4</a:t>
            </a:r>
            <a:r>
              <a:rPr lang="en-US" altLang="zh-CN" sz="1050" i="1" dirty="0">
                <a:latin typeface="Courier New" panose="02070309020205020404" pitchFamily="49" charset="0"/>
              </a:rPr>
              <a:t>’</a:t>
            </a:r>
            <a:r>
              <a:rPr lang="en-US" altLang="zh-CN" sz="1050" i="1" dirty="0"/>
              <a:t> </a:t>
            </a:r>
            <a:r>
              <a:rPr lang="en-US" altLang="zh-CN" sz="1050" dirty="0"/>
              <a:t>=10011</a:t>
            </a:r>
            <a:r>
              <a:rPr lang="zh-CN" altLang="en-US" sz="1050" dirty="0"/>
              <a:t>（</a:t>
            </a:r>
            <a:r>
              <a:rPr lang="en-US" altLang="zh-CN" sz="1050" dirty="0"/>
              <a:t>19</a:t>
            </a:r>
            <a:r>
              <a:rPr lang="zh-CN" altLang="en-US" sz="1050" dirty="0"/>
              <a:t>） </a:t>
            </a:r>
          </a:p>
        </p:txBody>
      </p:sp>
      <p:sp>
        <p:nvSpPr>
          <p:cNvPr id="20" name="Text Box 4"/>
          <p:cNvSpPr txBox="1">
            <a:spLocks noChangeArrowheads="1"/>
          </p:cNvSpPr>
          <p:nvPr/>
        </p:nvSpPr>
        <p:spPr bwMode="auto">
          <a:xfrm>
            <a:off x="684214" y="3131070"/>
            <a:ext cx="3016116"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20000"/>
              </a:spcBef>
            </a:pPr>
            <a:r>
              <a:rPr lang="zh-CN" altLang="en-US" sz="1000" dirty="0">
                <a:ea typeface="黑体" panose="02010609060101010101" pitchFamily="49" charset="-122"/>
              </a:rPr>
              <a:t>交叉</a:t>
            </a:r>
          </a:p>
          <a:p>
            <a:pPr algn="just" eaLnBrk="1" hangingPunct="1">
              <a:lnSpc>
                <a:spcPct val="120000"/>
              </a:lnSpc>
              <a:spcBef>
                <a:spcPct val="20000"/>
              </a:spcBef>
            </a:pPr>
            <a:r>
              <a:rPr lang="zh-CN" altLang="en-US" sz="1000" dirty="0">
                <a:ea typeface="黑体" panose="02010609060101010101" pitchFamily="49" charset="-122"/>
              </a:rPr>
              <a:t>      </a:t>
            </a:r>
            <a:r>
              <a:rPr lang="zh-CN" altLang="en-US" sz="1000" dirty="0">
                <a:cs typeface="Times New Roman" panose="02020603050405020304" pitchFamily="18" charset="0"/>
              </a:rPr>
              <a:t>  设交叉率</a:t>
            </a:r>
            <a:r>
              <a:rPr lang="en-US" altLang="zh-CN" sz="1000" i="1" dirty="0">
                <a:cs typeface="Times New Roman" panose="02020603050405020304" pitchFamily="18" charset="0"/>
              </a:rPr>
              <a:t>p</a:t>
            </a:r>
            <a:r>
              <a:rPr lang="en-US" altLang="zh-CN" sz="1000" i="1" baseline="-30000" dirty="0">
                <a:cs typeface="Times New Roman" panose="02020603050405020304" pitchFamily="18" charset="0"/>
              </a:rPr>
              <a:t>c</a:t>
            </a:r>
            <a:r>
              <a:rPr lang="en-US" altLang="zh-CN" sz="1000" dirty="0">
                <a:cs typeface="Times New Roman" panose="02020603050405020304" pitchFamily="18" charset="0"/>
              </a:rPr>
              <a:t>=100%</a:t>
            </a:r>
            <a:r>
              <a:rPr lang="zh-CN" altLang="en-US" sz="1000" dirty="0">
                <a:cs typeface="Times New Roman" panose="02020603050405020304" pitchFamily="18" charset="0"/>
              </a:rPr>
              <a:t>，即</a:t>
            </a:r>
            <a:r>
              <a:rPr lang="en-US" altLang="zh-CN" sz="1000" i="1" dirty="0">
                <a:cs typeface="Times New Roman" panose="02020603050405020304" pitchFamily="18" charset="0"/>
              </a:rPr>
              <a:t>S</a:t>
            </a:r>
            <a:r>
              <a:rPr lang="en-US" altLang="zh-CN" sz="1000" baseline="-30000" dirty="0">
                <a:cs typeface="Times New Roman" panose="02020603050405020304" pitchFamily="18" charset="0"/>
              </a:rPr>
              <a:t>1</a:t>
            </a:r>
            <a:r>
              <a:rPr lang="zh-CN" altLang="en-US" sz="1000" dirty="0">
                <a:cs typeface="Times New Roman" panose="02020603050405020304" pitchFamily="18" charset="0"/>
              </a:rPr>
              <a:t>中的全体染色体都参加交叉运算。</a:t>
            </a:r>
          </a:p>
          <a:p>
            <a:pPr algn="just" eaLnBrk="1" hangingPunct="1">
              <a:lnSpc>
                <a:spcPct val="120000"/>
              </a:lnSpc>
              <a:spcBef>
                <a:spcPct val="20000"/>
              </a:spcBef>
            </a:pPr>
            <a:r>
              <a:rPr lang="zh-CN" altLang="en-US" sz="1000" dirty="0">
                <a:cs typeface="Times New Roman" panose="02020603050405020304" pitchFamily="18" charset="0"/>
              </a:rPr>
              <a:t>        设</a:t>
            </a:r>
            <a:r>
              <a:rPr lang="en-US" altLang="zh-CN" sz="1000" i="1" dirty="0">
                <a:cs typeface="Times New Roman" panose="02020603050405020304" pitchFamily="18" charset="0"/>
              </a:rPr>
              <a:t>s</a:t>
            </a:r>
            <a:r>
              <a:rPr lang="en-US" altLang="zh-CN" sz="1000" baseline="-30000" dirty="0">
                <a:cs typeface="Times New Roman" panose="02020603050405020304" pitchFamily="18" charset="0"/>
              </a:rPr>
              <a:t>1</a:t>
            </a:r>
            <a:r>
              <a:rPr lang="en-US" altLang="zh-CN" sz="1000" i="1" dirty="0">
                <a:latin typeface="Courier New" panose="02070309020205020404" pitchFamily="49" charset="0"/>
                <a:cs typeface="Times New Roman" panose="02020603050405020304" pitchFamily="18" charset="0"/>
              </a:rPr>
              <a:t>’</a:t>
            </a:r>
            <a:r>
              <a:rPr lang="zh-CN" altLang="en-US" sz="1000" dirty="0">
                <a:cs typeface="Times New Roman" panose="02020603050405020304" pitchFamily="18" charset="0"/>
              </a:rPr>
              <a:t>与</a:t>
            </a:r>
            <a:r>
              <a:rPr lang="en-US" altLang="zh-CN" sz="1000" i="1" dirty="0">
                <a:cs typeface="Times New Roman" panose="02020603050405020304" pitchFamily="18" charset="0"/>
              </a:rPr>
              <a:t>s</a:t>
            </a:r>
            <a:r>
              <a:rPr lang="en-US" altLang="zh-CN" sz="1000" baseline="-30000" dirty="0">
                <a:cs typeface="Times New Roman" panose="02020603050405020304" pitchFamily="18" charset="0"/>
              </a:rPr>
              <a:t>2</a:t>
            </a:r>
            <a:r>
              <a:rPr lang="en-US" altLang="zh-CN" sz="1000" i="1" dirty="0">
                <a:latin typeface="Courier New" panose="02070309020205020404" pitchFamily="49" charset="0"/>
                <a:cs typeface="Times New Roman" panose="02020603050405020304" pitchFamily="18" charset="0"/>
              </a:rPr>
              <a:t>’</a:t>
            </a:r>
            <a:r>
              <a:rPr lang="zh-CN" altLang="en-US" sz="1000" dirty="0">
                <a:cs typeface="Times New Roman" panose="02020603050405020304" pitchFamily="18" charset="0"/>
              </a:rPr>
              <a:t>配对，</a:t>
            </a:r>
            <a:r>
              <a:rPr lang="en-US" altLang="zh-CN" sz="1000" i="1" dirty="0">
                <a:cs typeface="Times New Roman" panose="02020603050405020304" pitchFamily="18" charset="0"/>
              </a:rPr>
              <a:t>s</a:t>
            </a:r>
            <a:r>
              <a:rPr lang="en-US" altLang="zh-CN" sz="1000" baseline="-30000" dirty="0">
                <a:cs typeface="Times New Roman" panose="02020603050405020304" pitchFamily="18" charset="0"/>
              </a:rPr>
              <a:t>3</a:t>
            </a:r>
            <a:r>
              <a:rPr lang="en-US" altLang="zh-CN" sz="1000" i="1" dirty="0">
                <a:latin typeface="Courier New" panose="02070309020205020404" pitchFamily="49" charset="0"/>
                <a:cs typeface="Times New Roman" panose="02020603050405020304" pitchFamily="18" charset="0"/>
              </a:rPr>
              <a:t>’</a:t>
            </a:r>
            <a:r>
              <a:rPr lang="zh-CN" altLang="en-US" sz="1000" dirty="0">
                <a:cs typeface="Times New Roman" panose="02020603050405020304" pitchFamily="18" charset="0"/>
              </a:rPr>
              <a:t>与</a:t>
            </a:r>
            <a:r>
              <a:rPr lang="en-US" altLang="zh-CN" sz="1000" i="1" dirty="0">
                <a:cs typeface="Times New Roman" panose="02020603050405020304" pitchFamily="18" charset="0"/>
              </a:rPr>
              <a:t>s</a:t>
            </a:r>
            <a:r>
              <a:rPr lang="en-US" altLang="zh-CN" sz="1000" baseline="-30000" dirty="0">
                <a:cs typeface="Times New Roman" panose="02020603050405020304" pitchFamily="18" charset="0"/>
              </a:rPr>
              <a:t>4</a:t>
            </a:r>
            <a:r>
              <a:rPr lang="en-US" altLang="zh-CN" sz="1000" i="1" dirty="0">
                <a:latin typeface="Courier New" panose="02070309020205020404" pitchFamily="49" charset="0"/>
                <a:cs typeface="Times New Roman" panose="02020603050405020304" pitchFamily="18" charset="0"/>
              </a:rPr>
              <a:t>’</a:t>
            </a:r>
            <a:r>
              <a:rPr lang="zh-CN" altLang="en-US" sz="1000" dirty="0" smtClean="0">
                <a:cs typeface="Times New Roman" panose="02020603050405020304" pitchFamily="18" charset="0"/>
              </a:rPr>
              <a:t>配对，分别</a:t>
            </a:r>
            <a:r>
              <a:rPr lang="zh-CN" altLang="en-US" sz="1000" dirty="0">
                <a:cs typeface="Times New Roman" panose="02020603050405020304" pitchFamily="18" charset="0"/>
              </a:rPr>
              <a:t>交换后两位基因，得新染色体：</a:t>
            </a:r>
            <a:endParaRPr lang="zh-CN" altLang="en-US" sz="1000" dirty="0">
              <a:latin typeface="宋体" panose="02010600030101010101" pitchFamily="2" charset="-122"/>
            </a:endParaRPr>
          </a:p>
          <a:p>
            <a:pPr algn="ctr" eaLnBrk="1" hangingPunct="1">
              <a:lnSpc>
                <a:spcPct val="120000"/>
              </a:lnSpc>
              <a:spcBef>
                <a:spcPct val="50000"/>
              </a:spcBef>
            </a:pPr>
            <a:r>
              <a:rPr lang="zh-CN" altLang="en-US" sz="1000" i="1" dirty="0">
                <a:cs typeface="Times New Roman" panose="02020603050405020304" pitchFamily="18" charset="0"/>
              </a:rPr>
              <a:t>   </a:t>
            </a:r>
            <a:r>
              <a:rPr lang="en-US" altLang="zh-CN" sz="1000" i="1" dirty="0">
                <a:cs typeface="Times New Roman" panose="02020603050405020304" pitchFamily="18" charset="0"/>
              </a:rPr>
              <a:t>s</a:t>
            </a:r>
            <a:r>
              <a:rPr lang="en-US" altLang="zh-CN" sz="1000" baseline="-30000" dirty="0">
                <a:cs typeface="Times New Roman" panose="02020603050405020304" pitchFamily="18" charset="0"/>
              </a:rPr>
              <a:t>1</a:t>
            </a:r>
            <a:r>
              <a:rPr lang="en-US" altLang="zh-CN" sz="1000" i="1" dirty="0">
                <a:latin typeface="Courier New" panose="02070309020205020404" pitchFamily="49" charset="0"/>
                <a:cs typeface="Times New Roman" panose="02020603050405020304" pitchFamily="18" charset="0"/>
              </a:rPr>
              <a:t>’’</a:t>
            </a:r>
            <a:r>
              <a:rPr lang="en-US" altLang="zh-CN" sz="1000" dirty="0">
                <a:cs typeface="Times New Roman" panose="02020603050405020304" pitchFamily="18" charset="0"/>
              </a:rPr>
              <a:t>=11001</a:t>
            </a:r>
            <a:r>
              <a:rPr lang="zh-CN" altLang="en-US" sz="1000" dirty="0">
                <a:cs typeface="Times New Roman" panose="02020603050405020304" pitchFamily="18" charset="0"/>
              </a:rPr>
              <a:t>（</a:t>
            </a:r>
            <a:r>
              <a:rPr lang="en-US" altLang="zh-CN" sz="1000" dirty="0">
                <a:cs typeface="Times New Roman" panose="02020603050405020304" pitchFamily="18" charset="0"/>
              </a:rPr>
              <a:t>25</a:t>
            </a:r>
            <a:r>
              <a:rPr lang="zh-CN" altLang="en-US" sz="1000" dirty="0">
                <a:cs typeface="Times New Roman" panose="02020603050405020304" pitchFamily="18" charset="0"/>
              </a:rPr>
              <a:t>）</a:t>
            </a:r>
            <a:r>
              <a:rPr lang="en-US" altLang="zh-CN" sz="1000" dirty="0">
                <a:cs typeface="Times New Roman" panose="02020603050405020304" pitchFamily="18" charset="0"/>
              </a:rPr>
              <a:t>,  </a:t>
            </a:r>
            <a:r>
              <a:rPr lang="en-US" altLang="zh-CN" sz="1000" i="1" dirty="0">
                <a:cs typeface="Times New Roman" panose="02020603050405020304" pitchFamily="18" charset="0"/>
              </a:rPr>
              <a:t>s</a:t>
            </a:r>
            <a:r>
              <a:rPr lang="en-US" altLang="zh-CN" sz="1000" baseline="-30000" dirty="0">
                <a:cs typeface="Times New Roman" panose="02020603050405020304" pitchFamily="18" charset="0"/>
              </a:rPr>
              <a:t>2</a:t>
            </a:r>
            <a:r>
              <a:rPr lang="en-US" altLang="zh-CN" sz="1000" i="1" dirty="0">
                <a:latin typeface="Courier New" panose="02070309020205020404" pitchFamily="49" charset="0"/>
                <a:cs typeface="Times New Roman" panose="02020603050405020304" pitchFamily="18" charset="0"/>
              </a:rPr>
              <a:t>’’</a:t>
            </a:r>
            <a:r>
              <a:rPr lang="en-US" altLang="zh-CN" sz="1000" dirty="0">
                <a:cs typeface="Times New Roman" panose="02020603050405020304" pitchFamily="18" charset="0"/>
              </a:rPr>
              <a:t>=01100</a:t>
            </a:r>
            <a:r>
              <a:rPr lang="zh-CN" altLang="en-US" sz="1000" dirty="0">
                <a:cs typeface="Times New Roman" panose="02020603050405020304" pitchFamily="18" charset="0"/>
              </a:rPr>
              <a:t>（</a:t>
            </a:r>
            <a:r>
              <a:rPr lang="en-US" altLang="zh-CN" sz="1000" dirty="0">
                <a:cs typeface="Times New Roman" panose="02020603050405020304" pitchFamily="18" charset="0"/>
              </a:rPr>
              <a:t>12</a:t>
            </a:r>
            <a:r>
              <a:rPr lang="zh-CN" altLang="en-US" sz="1000" dirty="0">
                <a:cs typeface="Times New Roman" panose="02020603050405020304" pitchFamily="18" charset="0"/>
              </a:rPr>
              <a:t>）</a:t>
            </a:r>
          </a:p>
          <a:p>
            <a:pPr algn="ctr" eaLnBrk="1" hangingPunct="1">
              <a:lnSpc>
                <a:spcPct val="120000"/>
              </a:lnSpc>
              <a:spcBef>
                <a:spcPct val="20000"/>
              </a:spcBef>
            </a:pPr>
            <a:r>
              <a:rPr lang="zh-CN" altLang="en-US" sz="1000" dirty="0">
                <a:cs typeface="Times New Roman" panose="02020603050405020304" pitchFamily="18" charset="0"/>
              </a:rPr>
              <a:t>   </a:t>
            </a:r>
            <a:r>
              <a:rPr lang="en-US" altLang="zh-CN" sz="1000" i="1" dirty="0">
                <a:cs typeface="Times New Roman" panose="02020603050405020304" pitchFamily="18" charset="0"/>
              </a:rPr>
              <a:t>s</a:t>
            </a:r>
            <a:r>
              <a:rPr lang="en-US" altLang="zh-CN" sz="1000" baseline="-30000" dirty="0">
                <a:cs typeface="Times New Roman" panose="02020603050405020304" pitchFamily="18" charset="0"/>
              </a:rPr>
              <a:t>3</a:t>
            </a:r>
            <a:r>
              <a:rPr lang="en-US" altLang="zh-CN" sz="1000" i="1" dirty="0">
                <a:latin typeface="Courier New" panose="02070309020205020404" pitchFamily="49" charset="0"/>
                <a:cs typeface="Times New Roman" panose="02020603050405020304" pitchFamily="18" charset="0"/>
              </a:rPr>
              <a:t>’’</a:t>
            </a:r>
            <a:r>
              <a:rPr lang="en-US" altLang="zh-CN" sz="1000" dirty="0">
                <a:cs typeface="Times New Roman" panose="02020603050405020304" pitchFamily="18" charset="0"/>
              </a:rPr>
              <a:t>=11011</a:t>
            </a:r>
            <a:r>
              <a:rPr lang="zh-CN" altLang="en-US" sz="1000" dirty="0">
                <a:cs typeface="Times New Roman" panose="02020603050405020304" pitchFamily="18" charset="0"/>
              </a:rPr>
              <a:t>（</a:t>
            </a:r>
            <a:r>
              <a:rPr lang="en-US" altLang="zh-CN" sz="1000" dirty="0">
                <a:cs typeface="Times New Roman" panose="02020603050405020304" pitchFamily="18" charset="0"/>
              </a:rPr>
              <a:t>27</a:t>
            </a:r>
            <a:r>
              <a:rPr lang="zh-CN" altLang="en-US" sz="1000" dirty="0">
                <a:cs typeface="Times New Roman" panose="02020603050405020304" pitchFamily="18" charset="0"/>
              </a:rPr>
              <a:t>）</a:t>
            </a:r>
            <a:r>
              <a:rPr lang="en-US" altLang="zh-CN" sz="1000" dirty="0">
                <a:cs typeface="Times New Roman" panose="02020603050405020304" pitchFamily="18" charset="0"/>
              </a:rPr>
              <a:t>,  </a:t>
            </a:r>
            <a:r>
              <a:rPr lang="en-US" altLang="zh-CN" sz="1000" i="1" dirty="0">
                <a:cs typeface="Times New Roman" panose="02020603050405020304" pitchFamily="18" charset="0"/>
              </a:rPr>
              <a:t>s</a:t>
            </a:r>
            <a:r>
              <a:rPr lang="en-US" altLang="zh-CN" sz="1000" baseline="-30000" dirty="0">
                <a:cs typeface="Times New Roman" panose="02020603050405020304" pitchFamily="18" charset="0"/>
              </a:rPr>
              <a:t>4</a:t>
            </a:r>
            <a:r>
              <a:rPr lang="en-US" altLang="zh-CN" sz="1000" i="1" dirty="0">
                <a:latin typeface="Courier New" panose="02070309020205020404" pitchFamily="49" charset="0"/>
                <a:cs typeface="Times New Roman" panose="02020603050405020304" pitchFamily="18" charset="0"/>
              </a:rPr>
              <a:t>’’</a:t>
            </a:r>
            <a:r>
              <a:rPr lang="en-US" altLang="zh-CN" sz="1000" dirty="0">
                <a:cs typeface="Times New Roman" panose="02020603050405020304" pitchFamily="18" charset="0"/>
              </a:rPr>
              <a:t>=10000</a:t>
            </a:r>
            <a:r>
              <a:rPr lang="zh-CN" altLang="en-US" sz="1000" dirty="0">
                <a:cs typeface="Times New Roman" panose="02020603050405020304" pitchFamily="18" charset="0"/>
              </a:rPr>
              <a:t>（</a:t>
            </a:r>
            <a:r>
              <a:rPr lang="en-US" altLang="zh-CN" sz="1000" dirty="0">
                <a:cs typeface="Times New Roman" panose="02020603050405020304" pitchFamily="18" charset="0"/>
              </a:rPr>
              <a:t>16</a:t>
            </a:r>
            <a:r>
              <a:rPr lang="zh-CN" altLang="en-US" sz="1000" dirty="0">
                <a:cs typeface="Times New Roman" panose="02020603050405020304" pitchFamily="18" charset="0"/>
              </a:rPr>
              <a:t>）</a:t>
            </a:r>
            <a:endParaRPr lang="zh-CN" altLang="en-US" sz="1000" dirty="0">
              <a:latin typeface="宋体" panose="02010600030101010101" pitchFamily="2" charset="-122"/>
            </a:endParaRPr>
          </a:p>
          <a:p>
            <a:pPr algn="just" eaLnBrk="1" hangingPunct="1">
              <a:lnSpc>
                <a:spcPct val="120000"/>
              </a:lnSpc>
              <a:spcBef>
                <a:spcPct val="80000"/>
              </a:spcBef>
            </a:pPr>
            <a:r>
              <a:rPr lang="zh-CN" altLang="en-US" sz="1000" dirty="0">
                <a:ea typeface="黑体" panose="02010609060101010101" pitchFamily="49" charset="-122"/>
              </a:rPr>
              <a:t>　</a:t>
            </a:r>
            <a:endParaRPr lang="zh-CN" altLang="en-US" sz="1000" dirty="0">
              <a:cs typeface="Times New Roman" panose="02020603050405020304" pitchFamily="18" charset="0"/>
            </a:endParaRPr>
          </a:p>
        </p:txBody>
      </p:sp>
      <p:sp>
        <p:nvSpPr>
          <p:cNvPr id="21" name="Text Box 2"/>
          <p:cNvSpPr txBox="1">
            <a:spLocks noChangeArrowheads="1"/>
          </p:cNvSpPr>
          <p:nvPr/>
        </p:nvSpPr>
        <p:spPr bwMode="auto">
          <a:xfrm>
            <a:off x="5110385" y="985613"/>
            <a:ext cx="33090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20000"/>
              </a:spcBef>
            </a:pPr>
            <a:r>
              <a:rPr lang="zh-CN" altLang="en-US" sz="1000" dirty="0">
                <a:ea typeface="黑体" panose="02010609060101010101" pitchFamily="49" charset="-122"/>
              </a:rPr>
              <a:t>变异</a:t>
            </a:r>
          </a:p>
          <a:p>
            <a:pPr algn="just" eaLnBrk="1" hangingPunct="1">
              <a:lnSpc>
                <a:spcPct val="120000"/>
              </a:lnSpc>
              <a:spcBef>
                <a:spcPct val="20000"/>
              </a:spcBef>
            </a:pPr>
            <a:r>
              <a:rPr lang="zh-CN" altLang="en-US" sz="1000" dirty="0">
                <a:cs typeface="Times New Roman" panose="02020603050405020304" pitchFamily="18" charset="0"/>
              </a:rPr>
              <a:t>        设变异率</a:t>
            </a:r>
            <a:r>
              <a:rPr lang="en-US" altLang="zh-CN" sz="1000" i="1" dirty="0">
                <a:cs typeface="Times New Roman" panose="02020603050405020304" pitchFamily="18" charset="0"/>
              </a:rPr>
              <a:t>p</a:t>
            </a:r>
            <a:r>
              <a:rPr lang="en-US" altLang="zh-CN" sz="1000" i="1" baseline="-30000" dirty="0">
                <a:cs typeface="Times New Roman" panose="02020603050405020304" pitchFamily="18" charset="0"/>
              </a:rPr>
              <a:t>m</a:t>
            </a:r>
            <a:r>
              <a:rPr lang="en-US" altLang="zh-CN" sz="1000" dirty="0">
                <a:cs typeface="Times New Roman" panose="02020603050405020304" pitchFamily="18" charset="0"/>
              </a:rPr>
              <a:t>=0.001</a:t>
            </a:r>
            <a:r>
              <a:rPr lang="zh-CN" altLang="en-US" sz="1000" dirty="0" smtClean="0">
                <a:cs typeface="Times New Roman" panose="02020603050405020304" pitchFamily="18" charset="0"/>
              </a:rPr>
              <a:t>。群体</a:t>
            </a:r>
            <a:r>
              <a:rPr lang="en-US" altLang="zh-CN" sz="1000" i="1" dirty="0">
                <a:cs typeface="Times New Roman" panose="02020603050405020304" pitchFamily="18" charset="0"/>
              </a:rPr>
              <a:t>S</a:t>
            </a:r>
            <a:r>
              <a:rPr lang="en-US" altLang="zh-CN" sz="1000" baseline="-30000" dirty="0">
                <a:cs typeface="Times New Roman" panose="02020603050405020304" pitchFamily="18" charset="0"/>
              </a:rPr>
              <a:t>1</a:t>
            </a:r>
            <a:r>
              <a:rPr lang="zh-CN" altLang="en-US" sz="1000" dirty="0">
                <a:cs typeface="Times New Roman" panose="02020603050405020304" pitchFamily="18" charset="0"/>
              </a:rPr>
              <a:t>中共</a:t>
            </a:r>
            <a:r>
              <a:rPr lang="zh-CN" altLang="en-US" sz="1000" dirty="0" smtClean="0">
                <a:cs typeface="Times New Roman" panose="02020603050405020304" pitchFamily="18" charset="0"/>
              </a:rPr>
              <a:t>有</a:t>
            </a:r>
            <a:r>
              <a:rPr lang="en-US" altLang="zh-CN" sz="1000" dirty="0" smtClean="0">
                <a:cs typeface="Times New Roman" panose="02020603050405020304" pitchFamily="18" charset="0"/>
              </a:rPr>
              <a:t>5</a:t>
            </a:r>
            <a:r>
              <a:rPr lang="en-US" altLang="en-US" sz="1000" dirty="0" smtClean="0"/>
              <a:t>×</a:t>
            </a:r>
            <a:r>
              <a:rPr lang="en-US" altLang="zh-CN" sz="1000" dirty="0" smtClean="0">
                <a:cs typeface="Times New Roman" panose="02020603050405020304" pitchFamily="18" charset="0"/>
              </a:rPr>
              <a:t>4</a:t>
            </a:r>
            <a:r>
              <a:rPr lang="en-US" altLang="en-US" sz="1000" dirty="0" smtClean="0"/>
              <a:t>×</a:t>
            </a:r>
            <a:r>
              <a:rPr lang="en-US" altLang="zh-CN" sz="1000" dirty="0" smtClean="0">
                <a:cs typeface="Times New Roman" panose="02020603050405020304" pitchFamily="18" charset="0"/>
              </a:rPr>
              <a:t>0.001=0.02</a:t>
            </a:r>
            <a:endParaRPr lang="en-US" altLang="zh-CN" sz="1000" dirty="0">
              <a:cs typeface="Times New Roman" panose="02020603050405020304" pitchFamily="18" charset="0"/>
            </a:endParaRPr>
          </a:p>
          <a:p>
            <a:pPr algn="just" eaLnBrk="1" hangingPunct="1">
              <a:lnSpc>
                <a:spcPct val="120000"/>
              </a:lnSpc>
              <a:spcBef>
                <a:spcPct val="20000"/>
              </a:spcBef>
            </a:pPr>
            <a:r>
              <a:rPr lang="zh-CN" altLang="en-US" sz="1000" dirty="0">
                <a:cs typeface="Times New Roman" panose="02020603050405020304" pitchFamily="18" charset="0"/>
              </a:rPr>
              <a:t>位基因可以变异</a:t>
            </a:r>
            <a:r>
              <a:rPr lang="zh-CN" altLang="en-US" sz="1000" dirty="0" smtClean="0">
                <a:cs typeface="Times New Roman" panose="02020603050405020304" pitchFamily="18" charset="0"/>
              </a:rPr>
              <a:t>。</a:t>
            </a:r>
            <a:r>
              <a:rPr lang="en-US" altLang="zh-CN" sz="1000" dirty="0" smtClean="0">
                <a:cs typeface="Times New Roman" panose="02020603050405020304" pitchFamily="18" charset="0"/>
              </a:rPr>
              <a:t>0.02</a:t>
            </a:r>
            <a:r>
              <a:rPr lang="zh-CN" altLang="en-US" sz="1000" dirty="0">
                <a:cs typeface="Times New Roman" panose="02020603050405020304" pitchFamily="18" charset="0"/>
              </a:rPr>
              <a:t>位显然不足</a:t>
            </a:r>
            <a:r>
              <a:rPr lang="en-US" altLang="zh-CN" sz="1000" dirty="0">
                <a:cs typeface="Times New Roman" panose="02020603050405020304" pitchFamily="18" charset="0"/>
              </a:rPr>
              <a:t>1</a:t>
            </a:r>
            <a:r>
              <a:rPr lang="zh-CN" altLang="en-US" sz="1000" dirty="0">
                <a:cs typeface="Times New Roman" panose="02020603050405020304" pitchFamily="18" charset="0"/>
              </a:rPr>
              <a:t>位，所以本轮遗传操作不做变异。</a:t>
            </a:r>
          </a:p>
        </p:txBody>
      </p:sp>
      <p:cxnSp>
        <p:nvCxnSpPr>
          <p:cNvPr id="6" name="直接连接符 5"/>
          <p:cNvCxnSpPr/>
          <p:nvPr/>
        </p:nvCxnSpPr>
        <p:spPr>
          <a:xfrm flipH="1">
            <a:off x="4591610" y="1069500"/>
            <a:ext cx="12818" cy="3663299"/>
          </a:xfrm>
          <a:prstGeom prst="line">
            <a:avLst/>
          </a:prstGeom>
          <a:ln w="3175"/>
        </p:spPr>
        <p:style>
          <a:lnRef idx="2">
            <a:schemeClr val="accent1"/>
          </a:lnRef>
          <a:fillRef idx="0">
            <a:schemeClr val="accent1"/>
          </a:fillRef>
          <a:effectRef idx="1">
            <a:schemeClr val="accent1"/>
          </a:effectRef>
          <a:fontRef idx="minor">
            <a:schemeClr val="tx1"/>
          </a:fontRef>
        </p:style>
      </p:cxnSp>
      <p:pic>
        <p:nvPicPr>
          <p:cNvPr id="7" name="图片 6"/>
          <p:cNvPicPr>
            <a:picLocks noChangeAspect="1"/>
          </p:cNvPicPr>
          <p:nvPr/>
        </p:nvPicPr>
        <p:blipFill>
          <a:blip r:embed="rId2"/>
          <a:stretch>
            <a:fillRect/>
          </a:stretch>
        </p:blipFill>
        <p:spPr>
          <a:xfrm>
            <a:off x="5110385" y="1734578"/>
            <a:ext cx="2169314" cy="940255"/>
          </a:xfrm>
          <a:prstGeom prst="rect">
            <a:avLst/>
          </a:prstGeom>
        </p:spPr>
      </p:pic>
      <p:graphicFrame>
        <p:nvGraphicFramePr>
          <p:cNvPr id="12" name="表格 11"/>
          <p:cNvGraphicFramePr>
            <a:graphicFrameLocks noGrp="1"/>
          </p:cNvGraphicFramePr>
          <p:nvPr>
            <p:extLst>
              <p:ext uri="{D42A27DB-BD31-4B8C-83A1-F6EECF244321}">
                <p14:modId xmlns:p14="http://schemas.microsoft.com/office/powerpoint/2010/main" val="3279644162"/>
              </p:ext>
            </p:extLst>
          </p:nvPr>
        </p:nvGraphicFramePr>
        <p:xfrm>
          <a:off x="5055505" y="2498206"/>
          <a:ext cx="3597228" cy="1316204"/>
        </p:xfrm>
        <a:graphic>
          <a:graphicData uri="http://schemas.openxmlformats.org/drawingml/2006/table">
            <a:tbl>
              <a:tblPr/>
              <a:tblGrid>
                <a:gridCol w="719592"/>
                <a:gridCol w="718859"/>
                <a:gridCol w="720326"/>
                <a:gridCol w="718859"/>
                <a:gridCol w="719592"/>
              </a:tblGrid>
              <a:tr h="257522">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a:t>
                      </a:r>
                      <a:r>
                        <a:rPr kumimoji="0" lang="zh-CN" altLang="en-US" sz="800" b="0" i="0" u="none" strike="noStrike" cap="none" normalizeH="0" baseline="0" dirty="0" smtClean="0">
                          <a:ln>
                            <a:noFill/>
                          </a:ln>
                          <a:solidFill>
                            <a:schemeClr val="tx1"/>
                          </a:solidFill>
                          <a:effectLst/>
                          <a:latin typeface="Arial" charset="0"/>
                          <a:ea typeface="宋体" pitchFamily="2" charset="-122"/>
                        </a:rPr>
                        <a:t>染色体</a:t>
                      </a:r>
                    </a:p>
                  </a:txBody>
                  <a:tcPr marT="45732" marB="4573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a:t>
                      </a:r>
                      <a:r>
                        <a:rPr kumimoji="0" lang="zh-CN" altLang="en-US" sz="800" b="0" i="0" u="none" strike="noStrike" cap="none" normalizeH="0" baseline="0" dirty="0" smtClean="0">
                          <a:ln>
                            <a:noFill/>
                          </a:ln>
                          <a:solidFill>
                            <a:schemeClr val="tx1"/>
                          </a:solidFill>
                          <a:effectLst/>
                          <a:latin typeface="Arial" charset="0"/>
                          <a:ea typeface="宋体" pitchFamily="2" charset="-122"/>
                        </a:rPr>
                        <a:t>适应度</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800" b="0" i="0" u="none" strike="noStrike" cap="none" normalizeH="0" baseline="0" dirty="0" smtClean="0">
                          <a:ln>
                            <a:noFill/>
                          </a:ln>
                          <a:solidFill>
                            <a:schemeClr val="tx1"/>
                          </a:solidFill>
                          <a:effectLst/>
                          <a:latin typeface="Arial" charset="0"/>
                          <a:ea typeface="宋体" pitchFamily="2" charset="-122"/>
                        </a:rPr>
                        <a:t>选择概率</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800" b="0" i="0" u="none" strike="noStrike" cap="none" normalizeH="0" baseline="0" dirty="0" smtClean="0">
                          <a:ln>
                            <a:noFill/>
                          </a:ln>
                          <a:solidFill>
                            <a:schemeClr val="tx1"/>
                          </a:solidFill>
                          <a:effectLst/>
                          <a:latin typeface="Arial" charset="0"/>
                          <a:ea typeface="宋体" pitchFamily="2" charset="-122"/>
                        </a:rPr>
                        <a:t>积累概率</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a:t>
                      </a:r>
                      <a:r>
                        <a:rPr kumimoji="0" lang="zh-CN" altLang="en-US" sz="800" b="0" i="0" u="none" strike="noStrike" cap="none" normalizeH="0" baseline="0" smtClean="0">
                          <a:ln>
                            <a:noFill/>
                          </a:ln>
                          <a:solidFill>
                            <a:schemeClr val="tx1"/>
                          </a:solidFill>
                          <a:effectLst/>
                          <a:latin typeface="Arial" charset="0"/>
                          <a:ea typeface="宋体" pitchFamily="2" charset="-122"/>
                        </a:rPr>
                        <a:t>估计的</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800" b="0" i="0" u="none" strike="noStrike" cap="none" normalizeH="0" baseline="0" smtClean="0">
                          <a:ln>
                            <a:noFill/>
                          </a:ln>
                          <a:solidFill>
                            <a:schemeClr val="tx1"/>
                          </a:solidFill>
                          <a:effectLst/>
                          <a:latin typeface="Arial" charset="0"/>
                          <a:ea typeface="宋体" pitchFamily="2" charset="-122"/>
                        </a:rPr>
                        <a:t>选中次数</a:t>
                      </a:r>
                    </a:p>
                  </a:txBody>
                  <a:tcPr marT="45732" marB="4573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129">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1" u="none" strike="noStrike" cap="none" normalizeH="0" baseline="0" smtClean="0">
                          <a:ln>
                            <a:noFill/>
                          </a:ln>
                          <a:solidFill>
                            <a:schemeClr val="tx1"/>
                          </a:solidFill>
                          <a:effectLst/>
                          <a:latin typeface="Arial" charset="0"/>
                          <a:ea typeface="宋体" pitchFamily="2" charset="-122"/>
                        </a:rPr>
                        <a:t>s</a:t>
                      </a:r>
                      <a:r>
                        <a:rPr kumimoji="0" lang="en-US" altLang="zh-CN" sz="800" b="0" i="0" u="none" strike="noStrike" cap="none" normalizeH="0" baseline="-25000" smtClean="0">
                          <a:ln>
                            <a:noFill/>
                          </a:ln>
                          <a:solidFill>
                            <a:schemeClr val="tx1"/>
                          </a:solidFill>
                          <a:effectLst/>
                          <a:latin typeface="Arial" charset="0"/>
                          <a:ea typeface="宋体" pitchFamily="2" charset="-122"/>
                        </a:rPr>
                        <a:t>1</a:t>
                      </a:r>
                      <a:r>
                        <a:rPr kumimoji="0" lang="en-US" altLang="zh-CN" sz="800" b="0" i="0" u="none" strike="noStrike" cap="none" normalizeH="0" baseline="0" smtClean="0">
                          <a:ln>
                            <a:noFill/>
                          </a:ln>
                          <a:solidFill>
                            <a:schemeClr val="tx1"/>
                          </a:solidFill>
                          <a:effectLst/>
                          <a:latin typeface="Arial" charset="0"/>
                          <a:ea typeface="宋体" pitchFamily="2" charset="-122"/>
                        </a:rPr>
                        <a:t>=11001</a:t>
                      </a:r>
                    </a:p>
                  </a:txBody>
                  <a:tcPr marT="45732" marB="4573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625</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0.36</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0.36</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1</a:t>
                      </a:r>
                    </a:p>
                  </a:txBody>
                  <a:tcPr marT="45732" marB="4573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129">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1" u="none" strike="noStrike" cap="none" normalizeH="0" baseline="0" smtClean="0">
                          <a:ln>
                            <a:noFill/>
                          </a:ln>
                          <a:solidFill>
                            <a:schemeClr val="tx1"/>
                          </a:solidFill>
                          <a:effectLst/>
                          <a:latin typeface="Arial" charset="0"/>
                          <a:ea typeface="宋体" pitchFamily="2" charset="-122"/>
                        </a:rPr>
                        <a:t>s</a:t>
                      </a:r>
                      <a:r>
                        <a:rPr kumimoji="0" lang="en-US" altLang="zh-CN" sz="800" b="0" i="0" u="none" strike="noStrike" cap="none" normalizeH="0" baseline="-25000" smtClean="0">
                          <a:ln>
                            <a:noFill/>
                          </a:ln>
                          <a:solidFill>
                            <a:schemeClr val="tx1"/>
                          </a:solidFill>
                          <a:effectLst/>
                          <a:latin typeface="Arial" charset="0"/>
                          <a:ea typeface="宋体" pitchFamily="2" charset="-122"/>
                        </a:rPr>
                        <a:t>2</a:t>
                      </a:r>
                      <a:r>
                        <a:rPr kumimoji="0" lang="en-US" altLang="zh-CN" sz="800" b="0" i="0" u="none" strike="noStrike" cap="none" normalizeH="0" baseline="0" smtClean="0">
                          <a:ln>
                            <a:noFill/>
                          </a:ln>
                          <a:solidFill>
                            <a:schemeClr val="tx1"/>
                          </a:solidFill>
                          <a:effectLst/>
                          <a:latin typeface="Arial" charset="0"/>
                          <a:ea typeface="宋体" pitchFamily="2" charset="-122"/>
                        </a:rPr>
                        <a:t>=01100</a:t>
                      </a:r>
                    </a:p>
                  </a:txBody>
                  <a:tcPr marT="45732" marB="4573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144</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0.08</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0.44</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0</a:t>
                      </a:r>
                    </a:p>
                  </a:txBody>
                  <a:tcPr marT="45732" marB="4573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129">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1" u="none" strike="noStrike" cap="none" normalizeH="0" baseline="0" smtClean="0">
                          <a:ln>
                            <a:noFill/>
                          </a:ln>
                          <a:solidFill>
                            <a:schemeClr val="tx1"/>
                          </a:solidFill>
                          <a:effectLst/>
                          <a:latin typeface="Arial" charset="0"/>
                          <a:ea typeface="宋体" pitchFamily="2" charset="-122"/>
                        </a:rPr>
                        <a:t>s</a:t>
                      </a:r>
                      <a:r>
                        <a:rPr kumimoji="0" lang="en-US" altLang="zh-CN" sz="800" b="0" i="0" u="none" strike="noStrike" cap="none" normalizeH="0" baseline="-25000" smtClean="0">
                          <a:ln>
                            <a:noFill/>
                          </a:ln>
                          <a:solidFill>
                            <a:schemeClr val="tx1"/>
                          </a:solidFill>
                          <a:effectLst/>
                          <a:latin typeface="Arial" charset="0"/>
                          <a:ea typeface="宋体" pitchFamily="2" charset="-122"/>
                        </a:rPr>
                        <a:t>3</a:t>
                      </a:r>
                      <a:r>
                        <a:rPr kumimoji="0" lang="en-US" altLang="zh-CN" sz="800" b="0" i="0" u="none" strike="noStrike" cap="none" normalizeH="0" baseline="0" smtClean="0">
                          <a:ln>
                            <a:noFill/>
                          </a:ln>
                          <a:solidFill>
                            <a:schemeClr val="tx1"/>
                          </a:solidFill>
                          <a:effectLst/>
                          <a:latin typeface="Arial" charset="0"/>
                          <a:ea typeface="宋体" pitchFamily="2" charset="-122"/>
                        </a:rPr>
                        <a:t>=11011</a:t>
                      </a:r>
                    </a:p>
                  </a:txBody>
                  <a:tcPr marT="45732" marB="4573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729</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0.41</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0.85</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2</a:t>
                      </a:r>
                    </a:p>
                  </a:txBody>
                  <a:tcPr marT="45732" marB="4573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129">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1" u="none" strike="noStrike" cap="none" normalizeH="0" baseline="0" smtClean="0">
                          <a:ln>
                            <a:noFill/>
                          </a:ln>
                          <a:solidFill>
                            <a:schemeClr val="tx1"/>
                          </a:solidFill>
                          <a:effectLst/>
                          <a:latin typeface="Arial" charset="0"/>
                          <a:ea typeface="宋体" pitchFamily="2" charset="-122"/>
                        </a:rPr>
                        <a:t>s</a:t>
                      </a:r>
                      <a:r>
                        <a:rPr kumimoji="0" lang="en-US" altLang="zh-CN" sz="800" b="0" i="0" u="none" strike="noStrike" cap="none" normalizeH="0" baseline="-25000" smtClean="0">
                          <a:ln>
                            <a:noFill/>
                          </a:ln>
                          <a:solidFill>
                            <a:schemeClr val="tx1"/>
                          </a:solidFill>
                          <a:effectLst/>
                          <a:latin typeface="Arial" charset="0"/>
                          <a:ea typeface="宋体" pitchFamily="2" charset="-122"/>
                        </a:rPr>
                        <a:t>4</a:t>
                      </a:r>
                      <a:r>
                        <a:rPr kumimoji="0" lang="en-US" altLang="zh-CN" sz="800" b="0" i="0" u="none" strike="noStrike" cap="none" normalizeH="0" baseline="0" smtClean="0">
                          <a:ln>
                            <a:noFill/>
                          </a:ln>
                          <a:solidFill>
                            <a:schemeClr val="tx1"/>
                          </a:solidFill>
                          <a:effectLst/>
                          <a:latin typeface="Arial" charset="0"/>
                          <a:ea typeface="宋体" pitchFamily="2" charset="-122"/>
                        </a:rPr>
                        <a:t>=10000</a:t>
                      </a:r>
                    </a:p>
                  </a:txBody>
                  <a:tcPr marT="45732" marB="45732"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smtClean="0">
                          <a:ln>
                            <a:noFill/>
                          </a:ln>
                          <a:solidFill>
                            <a:schemeClr val="tx1"/>
                          </a:solidFill>
                          <a:effectLst/>
                          <a:latin typeface="Arial" charset="0"/>
                          <a:ea typeface="宋体" pitchFamily="2" charset="-122"/>
                        </a:rPr>
                        <a:t>    256</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0.15</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1.00</a:t>
                      </a:r>
                    </a:p>
                  </a:txBody>
                  <a:tcPr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Narrow"/>
                          <a:ea typeface="宋体"/>
                        </a:defRPr>
                      </a:lvl1pPr>
                      <a:lvl2pPr marL="457200" algn="l" defTabSz="457200" rtl="0" eaLnBrk="1" latinLnBrk="0" hangingPunct="1">
                        <a:defRPr sz="1800" kern="1200">
                          <a:solidFill>
                            <a:schemeClr val="tx1"/>
                          </a:solidFill>
                          <a:latin typeface="Arial Narrow"/>
                          <a:ea typeface="宋体"/>
                        </a:defRPr>
                      </a:lvl2pPr>
                      <a:lvl3pPr marL="914400" algn="l" defTabSz="457200" rtl="0" eaLnBrk="1" latinLnBrk="0" hangingPunct="1">
                        <a:defRPr sz="1800" kern="1200">
                          <a:solidFill>
                            <a:schemeClr val="tx1"/>
                          </a:solidFill>
                          <a:latin typeface="Arial Narrow"/>
                          <a:ea typeface="宋体"/>
                        </a:defRPr>
                      </a:lvl3pPr>
                      <a:lvl4pPr marL="1371600" algn="l" defTabSz="457200" rtl="0" eaLnBrk="1" latinLnBrk="0" hangingPunct="1">
                        <a:defRPr sz="1800" kern="1200">
                          <a:solidFill>
                            <a:schemeClr val="tx1"/>
                          </a:solidFill>
                          <a:latin typeface="Arial Narrow"/>
                          <a:ea typeface="宋体"/>
                        </a:defRPr>
                      </a:lvl4pPr>
                      <a:lvl5pPr marL="1828800" algn="l" defTabSz="457200" rtl="0" eaLnBrk="1" latinLnBrk="0" hangingPunct="1">
                        <a:defRPr sz="1800" kern="1200">
                          <a:solidFill>
                            <a:schemeClr val="tx1"/>
                          </a:solidFill>
                          <a:latin typeface="Arial Narrow"/>
                          <a:ea typeface="宋体"/>
                        </a:defRPr>
                      </a:lvl5pPr>
                      <a:lvl6pPr marL="2286000" algn="l" defTabSz="457200" rtl="0" eaLnBrk="1" latinLnBrk="0" hangingPunct="1">
                        <a:defRPr sz="1800" kern="1200">
                          <a:solidFill>
                            <a:schemeClr val="tx1"/>
                          </a:solidFill>
                          <a:latin typeface="Arial Narrow"/>
                          <a:ea typeface="宋体"/>
                        </a:defRPr>
                      </a:lvl6pPr>
                      <a:lvl7pPr marL="2743200" algn="l" defTabSz="457200" rtl="0" eaLnBrk="1" latinLnBrk="0" hangingPunct="1">
                        <a:defRPr sz="1800" kern="1200">
                          <a:solidFill>
                            <a:schemeClr val="tx1"/>
                          </a:solidFill>
                          <a:latin typeface="Arial Narrow"/>
                          <a:ea typeface="宋体"/>
                        </a:defRPr>
                      </a:lvl7pPr>
                      <a:lvl8pPr marL="3200400" algn="l" defTabSz="457200" rtl="0" eaLnBrk="1" latinLnBrk="0" hangingPunct="1">
                        <a:defRPr sz="1800" kern="1200">
                          <a:solidFill>
                            <a:schemeClr val="tx1"/>
                          </a:solidFill>
                          <a:latin typeface="Arial Narrow"/>
                          <a:ea typeface="宋体"/>
                        </a:defRPr>
                      </a:lvl8pPr>
                      <a:lvl9pPr marL="3657600" algn="l" defTabSz="457200" rtl="0" eaLnBrk="1" latinLnBrk="0" hangingPunct="1">
                        <a:defRPr sz="1800" kern="1200">
                          <a:solidFill>
                            <a:schemeClr val="tx1"/>
                          </a:solidFill>
                          <a:latin typeface="Arial Narrow"/>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800" b="0" i="0" u="none" strike="noStrike" cap="none" normalizeH="0" baseline="0" dirty="0" smtClean="0">
                          <a:ln>
                            <a:noFill/>
                          </a:ln>
                          <a:solidFill>
                            <a:schemeClr val="tx1"/>
                          </a:solidFill>
                          <a:effectLst/>
                          <a:latin typeface="Arial" charset="0"/>
                          <a:ea typeface="宋体" pitchFamily="2" charset="-122"/>
                        </a:rPr>
                        <a:t>      1</a:t>
                      </a:r>
                    </a:p>
                  </a:txBody>
                  <a:tcPr marT="45732" marB="45732"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2" name="图片 21"/>
          <p:cNvPicPr>
            <a:picLocks noChangeAspect="1"/>
          </p:cNvPicPr>
          <p:nvPr/>
        </p:nvPicPr>
        <p:blipFill>
          <a:blip r:embed="rId3"/>
          <a:stretch>
            <a:fillRect/>
          </a:stretch>
        </p:blipFill>
        <p:spPr>
          <a:xfrm>
            <a:off x="4649293" y="4080617"/>
            <a:ext cx="2314556" cy="699346"/>
          </a:xfrm>
          <a:prstGeom prst="rect">
            <a:avLst/>
          </a:prstGeom>
        </p:spPr>
      </p:pic>
      <p:pic>
        <p:nvPicPr>
          <p:cNvPr id="23" name="图片 22"/>
          <p:cNvPicPr>
            <a:picLocks noChangeAspect="1"/>
          </p:cNvPicPr>
          <p:nvPr/>
        </p:nvPicPr>
        <p:blipFill>
          <a:blip r:embed="rId4"/>
          <a:stretch>
            <a:fillRect/>
          </a:stretch>
        </p:blipFill>
        <p:spPr>
          <a:xfrm>
            <a:off x="6767384" y="4080616"/>
            <a:ext cx="2290856" cy="623305"/>
          </a:xfrm>
          <a:prstGeom prst="rect">
            <a:avLst/>
          </a:prstGeom>
        </p:spPr>
      </p:pic>
      <p:cxnSp>
        <p:nvCxnSpPr>
          <p:cNvPr id="26" name="直接连接符 25"/>
          <p:cNvCxnSpPr/>
          <p:nvPr/>
        </p:nvCxnSpPr>
        <p:spPr>
          <a:xfrm>
            <a:off x="4772826" y="3982340"/>
            <a:ext cx="282679"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863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linds(horizont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linds(horizontal)">
                                      <p:cBhvr>
                                        <p:cTn id="17" dur="500"/>
                                        <p:tgtEl>
                                          <p:spTgt spid="20">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0">
                                            <p:txEl>
                                              <p:pRg st="3" end="3"/>
                                            </p:txEl>
                                          </p:spTgt>
                                        </p:tgtEl>
                                        <p:attrNameLst>
                                          <p:attrName>style.visibility</p:attrName>
                                        </p:attrNameLst>
                                      </p:cBhvr>
                                      <p:to>
                                        <p:strVal val="visible"/>
                                      </p:to>
                                    </p:set>
                                    <p:animEffect transition="in" filter="blinds(horizontal)">
                                      <p:cBhvr>
                                        <p:cTn id="20" dur="500"/>
                                        <p:tgtEl>
                                          <p:spTgt spid="2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Effect transition="in" filter="blinds(horizontal)">
                                      <p:cBhvr>
                                        <p:cTn id="23" dur="500"/>
                                        <p:tgtEl>
                                          <p:spTgt spid="2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1">
                                            <p:txEl>
                                              <p:pRg st="0" end="0"/>
                                            </p:txEl>
                                          </p:spTgt>
                                        </p:tgtEl>
                                        <p:attrNameLst>
                                          <p:attrName>style.visibility</p:attrName>
                                        </p:attrNameLst>
                                      </p:cBhvr>
                                      <p:to>
                                        <p:strVal val="visible"/>
                                      </p:to>
                                    </p:set>
                                    <p:animEffect transition="in" filter="blinds(horizontal)">
                                      <p:cBhvr>
                                        <p:cTn id="28" dur="500"/>
                                        <p:tgtEl>
                                          <p:spTgt spid="2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1">
                                            <p:txEl>
                                              <p:pRg st="1" end="1"/>
                                            </p:txEl>
                                          </p:spTgt>
                                        </p:tgtEl>
                                        <p:attrNameLst>
                                          <p:attrName>style.visibility</p:attrName>
                                        </p:attrNameLst>
                                      </p:cBhvr>
                                      <p:to>
                                        <p:strVal val="visible"/>
                                      </p:to>
                                    </p:set>
                                    <p:animEffect transition="in" filter="blinds(horizontal)">
                                      <p:cBhvr>
                                        <p:cTn id="33" dur="500"/>
                                        <p:tgtEl>
                                          <p:spTgt spid="21">
                                            <p:txEl>
                                              <p:pRg st="1" end="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1">
                                            <p:txEl>
                                              <p:pRg st="2" end="2"/>
                                            </p:txEl>
                                          </p:spTgt>
                                        </p:tgtEl>
                                        <p:attrNameLst>
                                          <p:attrName>style.visibility</p:attrName>
                                        </p:attrNameLst>
                                      </p:cBhvr>
                                      <p:to>
                                        <p:strVal val="visible"/>
                                      </p:to>
                                    </p:set>
                                    <p:animEffect transition="in" filter="blinds(horizontal)">
                                      <p:cBhvr>
                                        <p:cTn id="36"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18113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遗传算法应用案例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1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应用遗传算法解决的实际问题是旅行商问题。旅行商问题可以用于评价不同的遗传操作以及选择机制的性能。这是因为：</a:t>
            </a:r>
            <a:endParaRPr lang="en-US" altLang="zh-CN" sz="1800" dirty="0">
              <a:solidFill>
                <a:srgbClr val="000000"/>
              </a:solidFill>
            </a:endParaRPr>
          </a:p>
          <a:p>
            <a:pPr lvl="1"/>
            <a:r>
              <a:rPr lang="zh-CN" altLang="en-US" sz="1400" dirty="0" smtClean="0">
                <a:solidFill>
                  <a:srgbClr val="000000"/>
                </a:solidFill>
              </a:rPr>
              <a:t>旅行商问题是一个易于描述却难以处理的问题，在可计算理论中有重要的理论价值；</a:t>
            </a:r>
          </a:p>
          <a:p>
            <a:pPr lvl="1"/>
            <a:r>
              <a:rPr lang="zh-CN" altLang="en-US" sz="1400" dirty="0" smtClean="0">
                <a:solidFill>
                  <a:srgbClr val="000000"/>
                </a:solidFill>
              </a:rPr>
              <a:t>旅行商问题是诸多领域内出现的多种复杂问题的集中概括和简化形式，有一定的实际应用价值；</a:t>
            </a:r>
            <a:endParaRPr lang="zh-CN" altLang="en-US" sz="1800" dirty="0">
              <a:solidFill>
                <a:srgbClr val="000000"/>
              </a:solidFill>
            </a:endParaRPr>
          </a:p>
          <a:p>
            <a:r>
              <a:rPr lang="zh-CN" altLang="en-US" sz="1800" dirty="0" smtClean="0">
                <a:solidFill>
                  <a:srgbClr val="000000"/>
                </a:solidFill>
              </a:rPr>
              <a:t>这个问题的求解可以划分为三个步骤：</a:t>
            </a:r>
            <a:endParaRPr lang="en-US" altLang="zh-CN" sz="1800" dirty="0">
              <a:solidFill>
                <a:srgbClr val="000000"/>
              </a:solidFill>
            </a:endParaRPr>
          </a:p>
          <a:p>
            <a:pPr lvl="1"/>
            <a:r>
              <a:rPr lang="zh-CN" altLang="en-US" sz="1400" dirty="0" smtClean="0">
                <a:solidFill>
                  <a:srgbClr val="000000"/>
                </a:solidFill>
              </a:rPr>
              <a:t>编码</a:t>
            </a:r>
          </a:p>
          <a:p>
            <a:pPr lvl="1"/>
            <a:r>
              <a:rPr lang="zh-CN" altLang="en-US" sz="1400" dirty="0" smtClean="0">
                <a:solidFill>
                  <a:srgbClr val="000000"/>
                </a:solidFill>
              </a:rPr>
              <a:t>适应度函数</a:t>
            </a:r>
          </a:p>
          <a:p>
            <a:pPr lvl="1"/>
            <a:r>
              <a:rPr lang="zh-CN" altLang="en-US" sz="1400" dirty="0" smtClean="0">
                <a:solidFill>
                  <a:srgbClr val="000000"/>
                </a:solidFill>
              </a:rPr>
              <a:t>基于遗传算法求解</a:t>
            </a:r>
            <a:endParaRPr lang="en-US" altLang="zh-CN" sz="1400" dirty="0" smtClean="0">
              <a:solidFill>
                <a:srgbClr val="000000"/>
              </a:solidFill>
            </a:endParaRPr>
          </a:p>
          <a:p>
            <a:pPr marL="0" indent="0">
              <a:buNone/>
            </a:pPr>
            <a:endParaRPr lang="zh-CN" altLang="en-US" sz="1800" dirty="0" smtClean="0">
              <a:solidFill>
                <a:srgbClr val="000000"/>
              </a:solidFill>
            </a:endParaRPr>
          </a:p>
        </p:txBody>
      </p:sp>
    </p:spTree>
    <p:extLst>
      <p:ext uri="{BB962C8B-B14F-4D97-AF65-F5344CB8AC3E}">
        <p14:creationId xmlns:p14="http://schemas.microsoft.com/office/powerpoint/2010/main" val="1638547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7094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编码</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1644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路径编码：一串数字代表一条路径，其中每个数字代表一个城市</a:t>
                </a:r>
              </a:p>
              <a:p>
                <a:r>
                  <a:rPr lang="zh-CN" altLang="en-US" sz="1800" smtClean="0">
                    <a:solidFill>
                      <a:srgbClr val="000000"/>
                    </a:solidFill>
                  </a:rPr>
                  <a:t>顺序编码：将所有城市按顺序构成一个顺序表，对于一个旅程，可以依据行程经过的顺序处理每个城市，每个城市在顺序表中的顺序就是一个遗传因子，每次处理完一个城市，从顺序表中去掉该城市。处理完所有城市后，将每个城市的遗传因子表示连接起来，即成为这个旅程的基因编码。</a:t>
                </a:r>
              </a:p>
              <a:p>
                <a:r>
                  <a:rPr lang="zh-CN" altLang="en-US" sz="1800" smtClean="0">
                    <a:solidFill>
                      <a:srgbClr val="000000"/>
                    </a:solidFill>
                  </a:rPr>
                  <a:t>布尔</a:t>
                </a:r>
                <a:r>
                  <a:rPr lang="zh-CN" altLang="en-US" sz="1800" dirty="0">
                    <a:solidFill>
                      <a:srgbClr val="000000"/>
                    </a:solidFill>
                  </a:rPr>
                  <a:t>矩阵编码：布尔矩阵编码采用非向量表示方法，一个旅程定义为一个优先权布尔矩阵</a:t>
                </a:r>
                <a:r>
                  <a:rPr lang="en-US" altLang="zh-CN" sz="1800" dirty="0">
                    <a:solidFill>
                      <a:srgbClr val="000000"/>
                    </a:solidFill>
                  </a:rPr>
                  <a:t>M</a:t>
                </a:r>
                <a:r>
                  <a:rPr lang="zh-CN" altLang="en-US" sz="1800" dirty="0">
                    <a:solidFill>
                      <a:srgbClr val="000000"/>
                    </a:solidFill>
                  </a:rPr>
                  <a:t>，当且仅当城市</a:t>
                </a:r>
                <a:r>
                  <a:rPr lang="en-US" altLang="zh-CN" sz="1800" dirty="0" err="1">
                    <a:solidFill>
                      <a:srgbClr val="000000"/>
                    </a:solidFill>
                  </a:rPr>
                  <a:t>i</a:t>
                </a:r>
                <a:r>
                  <a:rPr lang="zh-CN" altLang="en-US" sz="1800" dirty="0">
                    <a:solidFill>
                      <a:srgbClr val="000000"/>
                    </a:solidFill>
                  </a:rPr>
                  <a:t>排在城市</a:t>
                </a:r>
                <a:r>
                  <a:rPr lang="en-US" altLang="zh-CN" sz="1800" dirty="0">
                    <a:solidFill>
                      <a:srgbClr val="000000"/>
                    </a:solidFill>
                  </a:rPr>
                  <a:t>j</a:t>
                </a:r>
                <a:r>
                  <a:rPr lang="zh-CN" altLang="en-US" sz="1800" dirty="0">
                    <a:solidFill>
                      <a:srgbClr val="000000"/>
                    </a:solidFill>
                  </a:rPr>
                  <a:t>之前时矩阵</a:t>
                </a:r>
                <a:r>
                  <a:rPr lang="zh-CN" altLang="en-US" sz="1800" dirty="0" smtClean="0">
                    <a:solidFill>
                      <a:srgbClr val="000000"/>
                    </a:solidFill>
                  </a:rPr>
                  <a:t>元素</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charset="0"/>
                          </a:rPr>
                          <m:t>𝑚</m:t>
                        </m:r>
                      </m:e>
                      <m:sub>
                        <m:r>
                          <a:rPr lang="en-US" altLang="zh-CN" sz="1800" i="1">
                            <a:latin typeface="Cambria Math" charset="0"/>
                          </a:rPr>
                          <m:t>𝑖𝑗</m:t>
                        </m:r>
                      </m:sub>
                    </m:sSub>
                  </m:oMath>
                </a14:m>
                <a:r>
                  <a:rPr lang="zh-CN" altLang="zh-CN" sz="1800" dirty="0">
                    <a:effectLst/>
                  </a:rPr>
                  <a:t> </a:t>
                </a:r>
                <a:r>
                  <a:rPr lang="zh-CN" altLang="en-US" sz="1800" dirty="0" smtClean="0">
                    <a:solidFill>
                      <a:srgbClr val="000000"/>
                    </a:solidFill>
                  </a:rPr>
                  <a:t> </a:t>
                </a:r>
                <a:r>
                  <a:rPr lang="en-US" altLang="zh-CN" sz="1800" dirty="0" smtClean="0">
                    <a:solidFill>
                      <a:srgbClr val="000000"/>
                    </a:solidFill>
                  </a:rPr>
                  <a:t>= </a:t>
                </a:r>
                <a:r>
                  <a:rPr lang="en-US" altLang="zh-CN" sz="1800" dirty="0">
                    <a:solidFill>
                      <a:srgbClr val="000000"/>
                    </a:solidFill>
                  </a:rPr>
                  <a:t>1</a:t>
                </a:r>
                <a:r>
                  <a:rPr lang="zh-CN" altLang="en-US" sz="1800" dirty="0">
                    <a:solidFill>
                      <a:srgbClr val="000000"/>
                    </a:solidFill>
                  </a:rPr>
                  <a:t>。</a:t>
                </a:r>
                <a:endParaRPr lang="en-US" altLang="zh-CN" sz="1800" dirty="0" smtClean="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164439"/>
              </a:xfrm>
              <a:prstGeom prst="rect">
                <a:avLst/>
              </a:prstGeom>
              <a:blipFill rotWithShape="0">
                <a:blip r:embed="rId3"/>
                <a:stretch>
                  <a:fillRect l="-530" t="-2254" b="-28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10536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40607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适应度函数</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endParaRPr lang="zh-CN" altLang="en-US" sz="1800" dirty="0">
              <a:solidFill>
                <a:srgbClr val="000000"/>
              </a:solidFill>
            </a:endParaRPr>
          </a:p>
          <a:p>
            <a:r>
              <a:rPr lang="zh-CN" altLang="en-US" sz="1800" dirty="0" smtClean="0">
                <a:solidFill>
                  <a:srgbClr val="000000"/>
                </a:solidFill>
              </a:rPr>
              <a:t>适应度函数为回路长度的倒数</a:t>
            </a:r>
            <a:endParaRPr lang="en-US" altLang="zh-CN" sz="1800" dirty="0" smtClean="0">
              <a:solidFill>
                <a:srgbClr val="000000"/>
              </a:solidFill>
            </a:endParaRPr>
          </a:p>
        </p:txBody>
      </p:sp>
    </p:spTree>
    <p:extLst>
      <p:ext uri="{BB962C8B-B14F-4D97-AF65-F5344CB8AC3E}">
        <p14:creationId xmlns:p14="http://schemas.microsoft.com/office/powerpoint/2010/main" val="1111463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95471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基于遗传算法求解</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a:solidFill>
                  <a:srgbClr val="000000"/>
                </a:solidFill>
              </a:rPr>
              <a:t>如两个父个体 </a:t>
            </a:r>
            <a:r>
              <a:rPr lang="en-US" altLang="zh-CN" sz="1800" dirty="0">
                <a:solidFill>
                  <a:srgbClr val="000000"/>
                </a:solidFill>
              </a:rPr>
              <a:t>A:(1 2 3 4 5 6 7 8 9)</a:t>
            </a:r>
            <a:r>
              <a:rPr lang="zh-CN" altLang="en-US" sz="1800" dirty="0">
                <a:solidFill>
                  <a:srgbClr val="000000"/>
                </a:solidFill>
              </a:rPr>
              <a:t>和</a:t>
            </a:r>
            <a:r>
              <a:rPr lang="en-US" altLang="zh-CN" sz="1800" dirty="0">
                <a:solidFill>
                  <a:srgbClr val="000000"/>
                </a:solidFill>
              </a:rPr>
              <a:t>B:(4 1 2 8 7 6 9 3 5)</a:t>
            </a:r>
            <a:r>
              <a:rPr lang="zh-CN" altLang="en-US" sz="1800" dirty="0">
                <a:solidFill>
                  <a:srgbClr val="000000"/>
                </a:solidFill>
              </a:rPr>
              <a:t>，对两个父代矩阵中位进行交叉运算（</a:t>
            </a:r>
            <a:r>
              <a:rPr lang="en-US" altLang="zh-CN" sz="1800" dirty="0">
                <a:solidFill>
                  <a:srgbClr val="000000"/>
                </a:solidFill>
              </a:rPr>
              <a:t>A</a:t>
            </a:r>
            <a:r>
              <a:rPr lang="zh-CN" altLang="en-US" sz="1800" dirty="0">
                <a:solidFill>
                  <a:srgbClr val="000000"/>
                </a:solidFill>
              </a:rPr>
              <a:t>中的</a:t>
            </a:r>
            <a:r>
              <a:rPr lang="en-US" altLang="zh-CN" sz="1800" dirty="0">
                <a:solidFill>
                  <a:srgbClr val="000000"/>
                </a:solidFill>
              </a:rPr>
              <a:t>4 1 3</a:t>
            </a:r>
            <a:r>
              <a:rPr lang="zh-CN" altLang="en-US" sz="1800" dirty="0">
                <a:solidFill>
                  <a:srgbClr val="000000"/>
                </a:solidFill>
              </a:rPr>
              <a:t>与</a:t>
            </a:r>
            <a:r>
              <a:rPr lang="en-US" altLang="zh-CN" sz="1800" dirty="0">
                <a:solidFill>
                  <a:srgbClr val="000000"/>
                </a:solidFill>
              </a:rPr>
              <a:t>B</a:t>
            </a:r>
            <a:r>
              <a:rPr lang="zh-CN" altLang="en-US" sz="1800" dirty="0">
                <a:solidFill>
                  <a:srgbClr val="000000"/>
                </a:solidFill>
              </a:rPr>
              <a:t>中的</a:t>
            </a:r>
            <a:r>
              <a:rPr lang="en-US" altLang="zh-CN" sz="1800" dirty="0">
                <a:solidFill>
                  <a:srgbClr val="000000"/>
                </a:solidFill>
              </a:rPr>
              <a:t>5 3 3</a:t>
            </a:r>
            <a:r>
              <a:rPr lang="zh-CN" altLang="en-US" sz="1800" dirty="0">
                <a:solidFill>
                  <a:srgbClr val="000000"/>
                </a:solidFill>
              </a:rPr>
              <a:t>交换），得一新矩阵，产生无矛盾的部分序： </a:t>
            </a:r>
            <a:endParaRPr lang="zh-CN" altLang="en-US" sz="1800" dirty="0" smtClean="0">
              <a:solidFill>
                <a:srgbClr val="000000"/>
              </a:solidFill>
            </a:endParaRPr>
          </a:p>
          <a:p>
            <a:endParaRPr lang="zh-CN" altLang="en-US" sz="1800" dirty="0">
              <a:solidFill>
                <a:srgbClr val="000000"/>
              </a:solidFill>
            </a:endParaRPr>
          </a:p>
          <a:p>
            <a:pPr marL="0" indent="0">
              <a:buNone/>
            </a:pPr>
            <a:r>
              <a:rPr lang="zh-CN" altLang="en-US" sz="1800" dirty="0" smtClean="0">
                <a:solidFill>
                  <a:srgbClr val="000000"/>
                </a:solidFill>
              </a:rPr>
              <a:t>	</a:t>
            </a:r>
            <a:r>
              <a:rPr lang="en-US" altLang="zh-CN" sz="1800" dirty="0" smtClean="0">
                <a:solidFill>
                  <a:srgbClr val="000000"/>
                </a:solidFill>
              </a:rPr>
              <a:t>A  </a:t>
            </a:r>
            <a:r>
              <a:rPr lang="en-US" altLang="zh-CN" sz="1800" dirty="0">
                <a:solidFill>
                  <a:srgbClr val="000000"/>
                </a:solidFill>
              </a:rPr>
              <a:t>1 1 2 1 4 1 3 1 1     →     1 1 2 1 5 3 3 2 1   A’</a:t>
            </a:r>
          </a:p>
          <a:p>
            <a:pPr marL="0" indent="0">
              <a:buNone/>
            </a:pPr>
            <a:r>
              <a:rPr lang="zh-CN" altLang="en-US" sz="1800" dirty="0" smtClean="0">
                <a:solidFill>
                  <a:srgbClr val="000000"/>
                </a:solidFill>
              </a:rPr>
              <a:t>	</a:t>
            </a:r>
            <a:r>
              <a:rPr lang="en-US" altLang="zh-CN" sz="1800" dirty="0" smtClean="0">
                <a:solidFill>
                  <a:srgbClr val="000000"/>
                </a:solidFill>
              </a:rPr>
              <a:t>B  </a:t>
            </a:r>
            <a:r>
              <a:rPr lang="en-US" altLang="zh-CN" sz="1800" dirty="0">
                <a:solidFill>
                  <a:srgbClr val="000000"/>
                </a:solidFill>
              </a:rPr>
              <a:t>5 1 5 5 5 3 3 2 1     →     5 1 5 5 4 1 3 1 1   B</a:t>
            </a:r>
            <a:r>
              <a:rPr lang="en-US" altLang="zh-CN" sz="1800" dirty="0" smtClean="0">
                <a:solidFill>
                  <a:srgbClr val="000000"/>
                </a:solidFill>
              </a:rPr>
              <a:t>’</a:t>
            </a:r>
            <a:endParaRPr lang="zh-CN" altLang="en-US" sz="1800" dirty="0" smtClean="0">
              <a:solidFill>
                <a:srgbClr val="000000"/>
              </a:solidFill>
            </a:endParaRPr>
          </a:p>
          <a:p>
            <a:pPr marL="0" indent="0">
              <a:buNone/>
            </a:pPr>
            <a:endParaRPr lang="en-US" altLang="zh-CN" sz="1800" dirty="0">
              <a:solidFill>
                <a:srgbClr val="000000"/>
              </a:solidFill>
            </a:endParaRPr>
          </a:p>
          <a:p>
            <a:r>
              <a:rPr lang="zh-CN" altLang="en-US" sz="1800" dirty="0">
                <a:solidFill>
                  <a:srgbClr val="000000"/>
                </a:solidFill>
              </a:rPr>
              <a:t>由交叉结果得：城市</a:t>
            </a:r>
            <a:r>
              <a:rPr lang="en-US" altLang="zh-CN" sz="1800" dirty="0">
                <a:solidFill>
                  <a:srgbClr val="000000"/>
                </a:solidFill>
              </a:rPr>
              <a:t>1</a:t>
            </a:r>
            <a:r>
              <a:rPr lang="zh-CN" altLang="en-US" sz="1800" dirty="0">
                <a:solidFill>
                  <a:srgbClr val="000000"/>
                </a:solidFill>
              </a:rPr>
              <a:t>优先于</a:t>
            </a:r>
            <a:r>
              <a:rPr lang="en-US" altLang="zh-CN" sz="1800" dirty="0">
                <a:solidFill>
                  <a:srgbClr val="000000"/>
                </a:solidFill>
              </a:rPr>
              <a:t>2,3,5,6,7,8,9</a:t>
            </a:r>
            <a:r>
              <a:rPr lang="zh-CN" altLang="en-US" sz="1800" dirty="0">
                <a:solidFill>
                  <a:srgbClr val="000000"/>
                </a:solidFill>
              </a:rPr>
              <a:t>；城市</a:t>
            </a:r>
            <a:r>
              <a:rPr lang="en-US" altLang="zh-CN" sz="1800" dirty="0">
                <a:solidFill>
                  <a:srgbClr val="000000"/>
                </a:solidFill>
              </a:rPr>
              <a:t>2</a:t>
            </a:r>
            <a:r>
              <a:rPr lang="zh-CN" altLang="en-US" sz="1800" dirty="0">
                <a:solidFill>
                  <a:srgbClr val="000000"/>
                </a:solidFill>
              </a:rPr>
              <a:t>优先于</a:t>
            </a:r>
            <a:r>
              <a:rPr lang="en-US" altLang="zh-CN" sz="1800" dirty="0">
                <a:solidFill>
                  <a:srgbClr val="000000"/>
                </a:solidFill>
              </a:rPr>
              <a:t>3,5,6,7,8,9</a:t>
            </a:r>
            <a:r>
              <a:rPr lang="zh-CN" altLang="en-US" sz="1800" dirty="0">
                <a:solidFill>
                  <a:srgbClr val="000000"/>
                </a:solidFill>
              </a:rPr>
              <a:t>；城市</a:t>
            </a:r>
            <a:r>
              <a:rPr lang="en-US" altLang="zh-CN" sz="1800" dirty="0">
                <a:solidFill>
                  <a:srgbClr val="000000"/>
                </a:solidFill>
              </a:rPr>
              <a:t>3</a:t>
            </a:r>
            <a:r>
              <a:rPr lang="zh-CN" altLang="en-US" sz="1800" dirty="0">
                <a:solidFill>
                  <a:srgbClr val="000000"/>
                </a:solidFill>
              </a:rPr>
              <a:t>优先于</a:t>
            </a:r>
            <a:r>
              <a:rPr lang="en-US" altLang="zh-CN" sz="1800" dirty="0">
                <a:solidFill>
                  <a:srgbClr val="000000"/>
                </a:solidFill>
              </a:rPr>
              <a:t>5</a:t>
            </a:r>
            <a:r>
              <a:rPr lang="zh-CN" altLang="en-US" sz="1800" dirty="0">
                <a:solidFill>
                  <a:srgbClr val="000000"/>
                </a:solidFill>
              </a:rPr>
              <a:t>；城市</a:t>
            </a:r>
            <a:r>
              <a:rPr lang="en-US" altLang="zh-CN" sz="1800" dirty="0">
                <a:solidFill>
                  <a:srgbClr val="000000"/>
                </a:solidFill>
              </a:rPr>
              <a:t>4</a:t>
            </a:r>
            <a:r>
              <a:rPr lang="zh-CN" altLang="en-US" sz="1800" dirty="0">
                <a:solidFill>
                  <a:srgbClr val="000000"/>
                </a:solidFill>
              </a:rPr>
              <a:t>优先于</a:t>
            </a:r>
            <a:r>
              <a:rPr lang="en-US" altLang="zh-CN" sz="1800" dirty="0">
                <a:solidFill>
                  <a:srgbClr val="000000"/>
                </a:solidFill>
              </a:rPr>
              <a:t>5,6,7,8,9</a:t>
            </a:r>
            <a:r>
              <a:rPr lang="zh-CN" altLang="en-US" sz="1800" dirty="0">
                <a:solidFill>
                  <a:srgbClr val="000000"/>
                </a:solidFill>
              </a:rPr>
              <a:t>；城市</a:t>
            </a:r>
            <a:r>
              <a:rPr lang="en-US" altLang="zh-CN" sz="1800" dirty="0">
                <a:solidFill>
                  <a:srgbClr val="000000"/>
                </a:solidFill>
              </a:rPr>
              <a:t>6,7,8</a:t>
            </a:r>
            <a:r>
              <a:rPr lang="zh-CN" altLang="en-US" sz="1800" dirty="0">
                <a:solidFill>
                  <a:srgbClr val="000000"/>
                </a:solidFill>
              </a:rPr>
              <a:t>优先于</a:t>
            </a:r>
            <a:r>
              <a:rPr lang="en-US" altLang="zh-CN" sz="1800" dirty="0">
                <a:solidFill>
                  <a:srgbClr val="000000"/>
                </a:solidFill>
              </a:rPr>
              <a:t>9</a:t>
            </a:r>
            <a:r>
              <a:rPr lang="zh-CN" altLang="en-US" sz="1800" dirty="0">
                <a:solidFill>
                  <a:srgbClr val="000000"/>
                </a:solidFill>
              </a:rPr>
              <a:t>。</a:t>
            </a:r>
          </a:p>
          <a:p>
            <a:endParaRPr lang="en-US" altLang="zh-CN" sz="1800" dirty="0" smtClean="0">
              <a:solidFill>
                <a:srgbClr val="000000"/>
              </a:solidFill>
            </a:endParaRPr>
          </a:p>
        </p:txBody>
      </p:sp>
    </p:spTree>
    <p:extLst>
      <p:ext uri="{BB962C8B-B14F-4D97-AF65-F5344CB8AC3E}">
        <p14:creationId xmlns:p14="http://schemas.microsoft.com/office/powerpoint/2010/main" val="681957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descr="thankyou"/>
          <p:cNvPicPr>
            <a:picLocks noChangeAspect="1" noChangeArrowheads="1"/>
          </p:cNvPicPr>
          <p:nvPr/>
        </p:nvPicPr>
        <p:blipFill>
          <a:blip r:embed="rId2"/>
          <a:srcRect/>
          <a:stretch>
            <a:fillRect/>
          </a:stretch>
        </p:blipFill>
        <p:spPr bwMode="auto">
          <a:xfrm>
            <a:off x="2178666" y="908110"/>
            <a:ext cx="4346824" cy="3413692"/>
          </a:xfrm>
          <a:prstGeom prst="rect">
            <a:avLst/>
          </a:prstGeom>
          <a:noFill/>
          <a:ln w="9525">
            <a:noFill/>
            <a:miter lim="800000"/>
            <a:headEnd/>
            <a:tailEnd/>
          </a:ln>
        </p:spPr>
      </p:pic>
    </p:spTree>
    <p:extLst>
      <p:ext uri="{BB962C8B-B14F-4D97-AF65-F5344CB8AC3E}">
        <p14:creationId xmlns:p14="http://schemas.microsoft.com/office/powerpoint/2010/main" val="3731532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en-US" altLang="zh-CN" sz="1800" dirty="0" smtClean="0">
              <a:solidFill>
                <a:srgbClr val="000000"/>
              </a:solidFill>
            </a:endParaRPr>
          </a:p>
          <a:p>
            <a:r>
              <a:rPr lang="zh-CN" altLang="en-US" sz="1800" dirty="0" smtClean="0">
                <a:solidFill>
                  <a:srgbClr val="000000"/>
                </a:solidFill>
              </a:rPr>
              <a:t>遗</a:t>
            </a:r>
            <a:r>
              <a:rPr lang="zh-CN" altLang="en-US" sz="1800" dirty="0">
                <a:solidFill>
                  <a:srgbClr val="000000"/>
                </a:solidFill>
              </a:rPr>
              <a:t>传算</a:t>
            </a:r>
            <a:r>
              <a:rPr lang="zh-CN" altLang="en-US" sz="1800" dirty="0" smtClean="0">
                <a:solidFill>
                  <a:srgbClr val="000000"/>
                </a:solidFill>
              </a:rPr>
              <a:t>法的基础</a:t>
            </a:r>
            <a:endParaRPr lang="en-US" altLang="zh-CN" sz="1800" dirty="0">
              <a:solidFill>
                <a:srgbClr val="000000"/>
              </a:solidFill>
            </a:endParaRPr>
          </a:p>
          <a:p>
            <a:pPr lvl="1"/>
            <a:r>
              <a:rPr lang="zh-CN" altLang="en-US" sz="1400" dirty="0">
                <a:solidFill>
                  <a:srgbClr val="000000"/>
                </a:solidFill>
              </a:rPr>
              <a:t>基因重</a:t>
            </a:r>
            <a:r>
              <a:rPr lang="zh-CN" altLang="en-US" sz="1400" dirty="0" smtClean="0">
                <a:solidFill>
                  <a:srgbClr val="000000"/>
                </a:solidFill>
              </a:rPr>
              <a:t>组与基</a:t>
            </a:r>
            <a:r>
              <a:rPr lang="zh-CN" altLang="en-US" sz="1400" dirty="0">
                <a:solidFill>
                  <a:srgbClr val="000000"/>
                </a:solidFill>
              </a:rPr>
              <a:t>因突</a:t>
            </a:r>
            <a:r>
              <a:rPr lang="zh-CN" altLang="en-US" sz="1400" dirty="0" smtClean="0">
                <a:solidFill>
                  <a:srgbClr val="000000"/>
                </a:solidFill>
              </a:rPr>
              <a:t>变</a:t>
            </a:r>
            <a:endParaRPr lang="en-US" altLang="zh-CN" sz="1400" dirty="0" smtClean="0">
              <a:solidFill>
                <a:srgbClr val="000000"/>
              </a:solidFill>
            </a:endParaRPr>
          </a:p>
          <a:p>
            <a:pPr lvl="1"/>
            <a:r>
              <a:rPr lang="zh-CN" altLang="en-US" sz="1400" dirty="0">
                <a:solidFill>
                  <a:srgbClr val="000000"/>
                </a:solidFill>
              </a:rPr>
              <a:t>遗传算法实现技</a:t>
            </a:r>
            <a:r>
              <a:rPr lang="zh-CN" altLang="en-US" sz="1400" dirty="0" smtClean="0">
                <a:solidFill>
                  <a:srgbClr val="000000"/>
                </a:solidFill>
              </a:rPr>
              <a:t>术</a:t>
            </a:r>
            <a:endParaRPr lang="en-US" altLang="zh-CN" sz="1400" dirty="0" smtClean="0">
              <a:solidFill>
                <a:srgbClr val="000000"/>
              </a:solidFill>
            </a:endParaRPr>
          </a:p>
          <a:p>
            <a:pPr lvl="1"/>
            <a:r>
              <a:rPr lang="zh-CN" altLang="en-US" sz="1400" dirty="0">
                <a:solidFill>
                  <a:srgbClr val="000000"/>
                </a:solidFill>
              </a:rPr>
              <a:t>遗传算</a:t>
            </a:r>
            <a:r>
              <a:rPr lang="zh-CN" altLang="en-US" sz="1400" dirty="0" smtClean="0">
                <a:solidFill>
                  <a:srgbClr val="000000"/>
                </a:solidFill>
              </a:rPr>
              <a:t>法应用案例</a:t>
            </a:r>
            <a:endParaRPr lang="en-US" altLang="zh-CN" sz="1800" dirty="0" smtClean="0">
              <a:solidFill>
                <a:srgbClr val="000000"/>
              </a:solidFill>
            </a:endParaRPr>
          </a:p>
          <a:p>
            <a:endParaRPr lang="zh-CN" altLang="en-US" sz="2000" dirty="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329920"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遗传算</a:t>
            </a:r>
            <a:r>
              <a:rPr kumimoji="0" lang="zh-CN" altLang="en-US" sz="2400" dirty="0" smtClean="0">
                <a:solidFill>
                  <a:schemeClr val="bg1"/>
                </a:solidFill>
                <a:latin typeface="微软雅黑" panose="020B0503020204020204" pitchFamily="34" charset="-122"/>
                <a:ea typeface="微软雅黑" panose="020B0503020204020204" pitchFamily="34" charset="-122"/>
              </a:rPr>
              <a:t>法的基础</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417386" y="888703"/>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t>Holland  </a:t>
            </a:r>
            <a:r>
              <a:rPr lang="zh-CN" altLang="en-US" sz="1800" dirty="0"/>
              <a:t>在上世纪60年代提出了了遗传算法</a:t>
            </a:r>
            <a:r>
              <a:rPr lang="zh-CN" altLang="en-US" sz="1800" dirty="0" smtClean="0">
                <a:solidFill>
                  <a:srgbClr val="000000"/>
                </a:solidFill>
              </a:rPr>
              <a:t>遗传算法是进化计算的一个分支，是一种模拟自然界生物进化过程的随机搜索算法。</a:t>
            </a:r>
            <a:endParaRPr lang="en-US" altLang="zh-CN" sz="1800" dirty="0" smtClean="0">
              <a:solidFill>
                <a:srgbClr val="000000"/>
              </a:solidFill>
            </a:endParaRPr>
          </a:p>
          <a:p>
            <a:r>
              <a:rPr lang="zh-CN" altLang="en-US" sz="1800" dirty="0" smtClean="0">
                <a:solidFill>
                  <a:srgbClr val="000000"/>
                </a:solidFill>
              </a:rPr>
              <a:t>遗传算法首先对问题进行编码，然后随机初始化种群，每个个体对应一个编码。通过</a:t>
            </a:r>
            <a:r>
              <a:rPr lang="zh-CN" altLang="en-US" sz="1800" dirty="0" smtClean="0">
                <a:solidFill>
                  <a:srgbClr val="FF0000"/>
                </a:solidFill>
              </a:rPr>
              <a:t>适应度函数</a:t>
            </a:r>
            <a:r>
              <a:rPr lang="zh-CN" altLang="en-US" sz="1800" dirty="0" smtClean="0">
                <a:solidFill>
                  <a:srgbClr val="000000"/>
                </a:solidFill>
              </a:rPr>
              <a:t>以及</a:t>
            </a:r>
            <a:r>
              <a:rPr lang="zh-CN" altLang="en-US" sz="1800" dirty="0" smtClean="0">
                <a:solidFill>
                  <a:srgbClr val="FF0000"/>
                </a:solidFill>
              </a:rPr>
              <a:t>选择函数</a:t>
            </a:r>
            <a:r>
              <a:rPr lang="zh-CN" altLang="en-US" sz="1800" dirty="0" smtClean="0">
                <a:solidFill>
                  <a:srgbClr val="000000"/>
                </a:solidFill>
              </a:rPr>
              <a:t>来进行对个体的淘汰，保留优良个体基因，产生新的子代。</a:t>
            </a:r>
            <a:endParaRPr lang="en-US" altLang="zh-CN" sz="1800" dirty="0">
              <a:solidFill>
                <a:srgbClr val="000000"/>
              </a:solidFill>
            </a:endParaRPr>
          </a:p>
          <a:p>
            <a:r>
              <a:rPr lang="zh-CN" altLang="en-US" sz="1800" dirty="0" smtClean="0">
                <a:solidFill>
                  <a:srgbClr val="000000"/>
                </a:solidFill>
              </a:rPr>
              <a:t>遗传算法中有一些基本概念：</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选择算子：根据适应值</a:t>
            </a:r>
            <a:r>
              <a:rPr lang="zh-CN" altLang="en-US" sz="1800" dirty="0">
                <a:solidFill>
                  <a:srgbClr val="000000"/>
                </a:solidFill>
              </a:rPr>
              <a:t>把个体</a:t>
            </a:r>
            <a:r>
              <a:rPr lang="zh-CN" altLang="en-US" sz="1800" dirty="0" smtClean="0">
                <a:solidFill>
                  <a:srgbClr val="000000"/>
                </a:solidFill>
              </a:rPr>
              <a:t>按比例进行淘汰，从而提高群体的适应值。</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交叉算子：种群中随机选择两个个体，交换染色体部分编码，产生两个新                     </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的子个体。</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a:solidFill>
                  <a:srgbClr val="000000"/>
                </a:solidFill>
              </a:rPr>
              <a:t>变异算</a:t>
            </a:r>
            <a:r>
              <a:rPr lang="zh-CN" altLang="en-US" sz="1800" dirty="0" smtClean="0">
                <a:solidFill>
                  <a:srgbClr val="000000"/>
                </a:solidFill>
              </a:rPr>
              <a:t>子：以一个</a:t>
            </a:r>
            <a:r>
              <a:rPr lang="zh-CN" altLang="en-US" sz="1800" dirty="0" smtClean="0">
                <a:solidFill>
                  <a:srgbClr val="FF0000"/>
                </a:solidFill>
              </a:rPr>
              <a:t>很小的概率</a:t>
            </a:r>
            <a:r>
              <a:rPr lang="zh-CN" altLang="en-US" sz="1800" dirty="0" smtClean="0">
                <a:solidFill>
                  <a:srgbClr val="000000"/>
                </a:solidFill>
              </a:rPr>
              <a:t>随机改变染色体上的某个基因来增加群体的</a:t>
            </a:r>
            <a:endParaRPr lang="en-US" altLang="zh-CN" sz="1800" dirty="0" smtClean="0">
              <a:solidFill>
                <a:srgbClr val="000000"/>
              </a:solidFill>
            </a:endParaRPr>
          </a:p>
          <a:p>
            <a:pPr marL="0" indent="0">
              <a:buNone/>
            </a:pPr>
            <a:r>
              <a:rPr lang="en-US" altLang="zh-CN" sz="1800" dirty="0">
                <a:solidFill>
                  <a:srgbClr val="000000"/>
                </a:solidFill>
              </a:rPr>
              <a:t> </a:t>
            </a:r>
            <a:r>
              <a:rPr lang="en-US" altLang="zh-CN" sz="1800" dirty="0" smtClean="0">
                <a:solidFill>
                  <a:srgbClr val="000000"/>
                </a:solidFill>
              </a:rPr>
              <a:t>                            </a:t>
            </a:r>
            <a:r>
              <a:rPr lang="zh-CN" altLang="en-US" sz="1800" dirty="0" smtClean="0">
                <a:solidFill>
                  <a:srgbClr val="000000"/>
                </a:solidFill>
              </a:rPr>
              <a:t>多样性。</a:t>
            </a:r>
            <a:endParaRPr lang="en-US" altLang="zh-CN" sz="1800" dirty="0" smtClean="0">
              <a:solidFill>
                <a:srgbClr val="000000"/>
              </a:solidFill>
            </a:endParaRPr>
          </a:p>
        </p:txBody>
      </p:sp>
    </p:spTree>
    <p:extLst>
      <p:ext uri="{BB962C8B-B14F-4D97-AF65-F5344CB8AC3E}">
        <p14:creationId xmlns:p14="http://schemas.microsoft.com/office/powerpoint/2010/main" val="591320302"/>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基因重组与基因突变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2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zh-CN" altLang="en-US" sz="1800" dirty="0" smtClean="0">
                <a:solidFill>
                  <a:srgbClr val="000000"/>
                </a:solidFill>
              </a:rPr>
              <a:t>交叉运算可以被分为以下五种情况：</a:t>
            </a:r>
            <a:endParaRPr lang="en-US" altLang="zh-CN" sz="1800" dirty="0">
              <a:solidFill>
                <a:srgbClr val="000000"/>
              </a:solidFill>
            </a:endParaRPr>
          </a:p>
          <a:p>
            <a:pPr lvl="1"/>
            <a:r>
              <a:rPr lang="zh-CN" altLang="en-US" sz="1400" dirty="0">
                <a:solidFill>
                  <a:srgbClr val="000000"/>
                </a:solidFill>
              </a:rPr>
              <a:t>单点交</a:t>
            </a:r>
            <a:r>
              <a:rPr lang="zh-CN" altLang="en-US" sz="1400" dirty="0" smtClean="0">
                <a:solidFill>
                  <a:srgbClr val="000000"/>
                </a:solidFill>
              </a:rPr>
              <a:t>叉</a:t>
            </a:r>
            <a:endParaRPr lang="en-US" altLang="zh-CN" sz="1400" dirty="0" smtClean="0">
              <a:solidFill>
                <a:srgbClr val="000000"/>
              </a:solidFill>
            </a:endParaRPr>
          </a:p>
          <a:p>
            <a:pPr lvl="1"/>
            <a:r>
              <a:rPr lang="zh-CN" altLang="en-US" sz="1400" dirty="0">
                <a:solidFill>
                  <a:srgbClr val="000000"/>
                </a:solidFill>
              </a:rPr>
              <a:t>两点交</a:t>
            </a:r>
            <a:r>
              <a:rPr lang="zh-CN" altLang="en-US" sz="1400" dirty="0" smtClean="0">
                <a:solidFill>
                  <a:srgbClr val="000000"/>
                </a:solidFill>
              </a:rPr>
              <a:t>叉和多点交叉</a:t>
            </a:r>
            <a:endParaRPr lang="en-US" altLang="zh-CN" sz="1400" dirty="0" smtClean="0">
              <a:solidFill>
                <a:srgbClr val="000000"/>
              </a:solidFill>
            </a:endParaRPr>
          </a:p>
          <a:p>
            <a:pPr lvl="1"/>
            <a:r>
              <a:rPr lang="zh-CN" altLang="en-US" sz="1400" dirty="0">
                <a:solidFill>
                  <a:srgbClr val="000000"/>
                </a:solidFill>
              </a:rPr>
              <a:t>均匀交</a:t>
            </a:r>
            <a:r>
              <a:rPr lang="zh-CN" altLang="en-US" sz="1400" dirty="0" smtClean="0">
                <a:solidFill>
                  <a:srgbClr val="000000"/>
                </a:solidFill>
              </a:rPr>
              <a:t>叉</a:t>
            </a:r>
            <a:endParaRPr lang="en-US" altLang="zh-CN" sz="1400" dirty="0" smtClean="0">
              <a:solidFill>
                <a:srgbClr val="000000"/>
              </a:solidFill>
            </a:endParaRPr>
          </a:p>
          <a:p>
            <a:pPr lvl="1"/>
            <a:r>
              <a:rPr lang="zh-CN" altLang="en-US" sz="1400" dirty="0">
                <a:solidFill>
                  <a:srgbClr val="000000"/>
                </a:solidFill>
              </a:rPr>
              <a:t>算术交</a:t>
            </a:r>
            <a:r>
              <a:rPr lang="zh-CN" altLang="en-US" sz="1400" dirty="0" smtClean="0">
                <a:solidFill>
                  <a:srgbClr val="000000"/>
                </a:solidFill>
              </a:rPr>
              <a:t>叉</a:t>
            </a:r>
            <a:endParaRPr lang="en-US" altLang="zh-CN" sz="1400" dirty="0" smtClean="0">
              <a:solidFill>
                <a:srgbClr val="000000"/>
              </a:solidFill>
            </a:endParaRPr>
          </a:p>
          <a:p>
            <a:pPr lvl="1"/>
            <a:r>
              <a:rPr lang="zh-CN" altLang="en-US" sz="1400" dirty="0" smtClean="0">
                <a:solidFill>
                  <a:srgbClr val="000000"/>
                </a:solidFill>
              </a:rPr>
              <a:t>基因突变</a:t>
            </a:r>
            <a:endParaRPr lang="en-US" altLang="zh-CN" sz="1400" dirty="0" smtClean="0">
              <a:solidFill>
                <a:srgbClr val="000000"/>
              </a:solidFill>
            </a:endParaRPr>
          </a:p>
          <a:p>
            <a:pPr marL="457200" lvl="1" indent="0">
              <a:buNone/>
            </a:pPr>
            <a:endParaRPr lang="en-US" altLang="zh-CN" sz="1400" dirty="0">
              <a:solidFill>
                <a:srgbClr val="000000"/>
              </a:solidFill>
            </a:endParaRPr>
          </a:p>
        </p:txBody>
      </p:sp>
    </p:spTree>
    <p:extLst>
      <p:ext uri="{BB962C8B-B14F-4D97-AF65-F5344CB8AC3E}">
        <p14:creationId xmlns:p14="http://schemas.microsoft.com/office/powerpoint/2010/main" val="90921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单点交叉</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en-US" altLang="zh-CN" sz="1800" dirty="0" smtClean="0">
              <a:solidFill>
                <a:srgbClr val="000000"/>
              </a:solidFill>
            </a:endParaRPr>
          </a:p>
          <a:p>
            <a:r>
              <a:rPr lang="zh-CN" altLang="en-US" sz="1800" dirty="0" smtClean="0">
                <a:solidFill>
                  <a:srgbClr val="000000"/>
                </a:solidFill>
              </a:rPr>
              <a:t>单</a:t>
            </a:r>
            <a:r>
              <a:rPr lang="zh-CN" altLang="en-US" sz="1800" dirty="0">
                <a:solidFill>
                  <a:srgbClr val="000000"/>
                </a:solidFill>
              </a:rPr>
              <a:t>点交</a:t>
            </a:r>
            <a:r>
              <a:rPr lang="zh-CN" altLang="en-US" sz="1800" dirty="0" smtClean="0">
                <a:solidFill>
                  <a:srgbClr val="000000"/>
                </a:solidFill>
              </a:rPr>
              <a:t>叉也叫简单交叉，只在个体编码中随机设置一个交叉点，在该点互换两个配对个体的部分染色体。在单点交叉情况下，个体两两配对，其中每一对配对的个体都依照设定的交叉概率在交叉点处相互交换后续的染色体编码串，从而产生两个新的个体。</a:t>
            </a:r>
            <a:endParaRPr lang="en-US" altLang="zh-CN" sz="1800" dirty="0" smtClean="0">
              <a:solidFill>
                <a:srgbClr val="000000"/>
              </a:solidFill>
            </a:endParaRPr>
          </a:p>
          <a:p>
            <a:pPr marL="0" indent="0">
              <a:buNone/>
            </a:pPr>
            <a:endParaRPr lang="en-US" altLang="zh-CN" sz="1800" dirty="0">
              <a:solidFill>
                <a:srgbClr val="000000"/>
              </a:solidFill>
            </a:endParaRPr>
          </a:p>
          <a:p>
            <a:pPr lvl="2" eaLnBrk="1" hangingPunct="1">
              <a:buFontTx/>
              <a:buNone/>
            </a:pPr>
            <a:r>
              <a:rPr lang="zh-CN" altLang="en-US" dirty="0"/>
              <a:t> </a:t>
            </a:r>
            <a:r>
              <a:rPr lang="zh-CN" altLang="en-US" sz="1600" dirty="0"/>
              <a:t>双亲                             后代</a:t>
            </a:r>
          </a:p>
          <a:p>
            <a:pPr lvl="2" eaLnBrk="1" hangingPunct="1">
              <a:buFontTx/>
              <a:buNone/>
            </a:pPr>
            <a:r>
              <a:rPr lang="en-US" altLang="zh-CN" sz="1600" dirty="0"/>
              <a:t>X1  1000 | 10011110    x1</a:t>
            </a:r>
            <a:r>
              <a:rPr lang="zh-CN" altLang="en-US" sz="1600" dirty="0">
                <a:latin typeface="Times New Roman" panose="02020603050405020304" pitchFamily="18" charset="0"/>
              </a:rPr>
              <a:t>*</a:t>
            </a:r>
            <a:r>
              <a:rPr lang="en-US" altLang="zh-CN" sz="1600" dirty="0"/>
              <a:t>  1000   11000110</a:t>
            </a:r>
          </a:p>
          <a:p>
            <a:pPr lvl="2" eaLnBrk="1" hangingPunct="1">
              <a:buFontTx/>
              <a:buNone/>
            </a:pPr>
            <a:r>
              <a:rPr lang="en-US" altLang="zh-CN" sz="1600" dirty="0"/>
              <a:t>X2  0110 | 11000110    x2</a:t>
            </a:r>
            <a:r>
              <a:rPr lang="zh-CN" altLang="en-US" sz="1600" dirty="0">
                <a:latin typeface="Times New Roman" panose="02020603050405020304" pitchFamily="18" charset="0"/>
              </a:rPr>
              <a:t>*</a:t>
            </a:r>
            <a:r>
              <a:rPr lang="en-US" altLang="zh-CN" sz="1600" dirty="0"/>
              <a:t>  0110   10011110</a:t>
            </a:r>
            <a:endParaRPr lang="en-US" altLang="zh-CN" sz="1600" dirty="0">
              <a:solidFill>
                <a:srgbClr val="000000"/>
              </a:solidFill>
            </a:endParaRPr>
          </a:p>
          <a:p>
            <a:pPr marL="0" indent="0">
              <a:buNone/>
            </a:pPr>
            <a:endParaRPr lang="en-US" altLang="zh-CN" sz="1800" dirty="0" smtClean="0">
              <a:solidFill>
                <a:srgbClr val="000000"/>
              </a:solidFill>
            </a:endParaRPr>
          </a:p>
        </p:txBody>
      </p:sp>
    </p:spTree>
    <p:extLst>
      <p:ext uri="{BB962C8B-B14F-4D97-AF65-F5344CB8AC3E}">
        <p14:creationId xmlns:p14="http://schemas.microsoft.com/office/powerpoint/2010/main" val="2994654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a:t>两点交</a:t>
            </a:r>
            <a:r>
              <a:rPr kumimoji="0" lang="zh-CN" altLang="en-US" sz="1600" dirty="0" smtClean="0"/>
              <a:t>叉和多点交叉</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en-US" altLang="zh-CN" sz="1800" dirty="0" smtClean="0">
              <a:solidFill>
                <a:srgbClr val="000000"/>
              </a:solidFill>
            </a:endParaRPr>
          </a:p>
          <a:p>
            <a:r>
              <a:rPr lang="zh-CN" altLang="en-US" sz="1800" dirty="0">
                <a:solidFill>
                  <a:srgbClr val="000000"/>
                </a:solidFill>
              </a:rPr>
              <a:t>两</a:t>
            </a:r>
            <a:r>
              <a:rPr lang="zh-CN" altLang="en-US" sz="1800" dirty="0" smtClean="0">
                <a:solidFill>
                  <a:srgbClr val="000000"/>
                </a:solidFill>
              </a:rPr>
              <a:t>点</a:t>
            </a:r>
            <a:r>
              <a:rPr lang="zh-CN" altLang="en-US" sz="1800" dirty="0">
                <a:solidFill>
                  <a:srgbClr val="000000"/>
                </a:solidFill>
              </a:rPr>
              <a:t>交</a:t>
            </a:r>
            <a:r>
              <a:rPr lang="zh-CN" altLang="en-US" sz="1800" dirty="0" smtClean="0">
                <a:solidFill>
                  <a:srgbClr val="000000"/>
                </a:solidFill>
              </a:rPr>
              <a:t>叉是指在个体编码中随机设置了两个交叉基因点，然后再进行部分基因片段的交换，交换的部分就是所设定的两个交叉点之间的部分染色体。将单点交叉和两点交叉的概念加以推广，扩展到多点交叉。就是在个体编码串中随机设置多个交叉点，然后进行基因片段的交换。但在实际的遗传算法中，一般不使用多点交叉算子。因为交叉点增多，个体结构被破坏的可能性就更大，个体基因的稳定性就难以保持，从而可能会影响到遗传算法的效率。</a:t>
            </a:r>
            <a:endParaRPr lang="en-US" altLang="zh-CN" sz="1800" dirty="0" smtClean="0">
              <a:solidFill>
                <a:srgbClr val="000000"/>
              </a:solidFill>
            </a:endParaRPr>
          </a:p>
        </p:txBody>
      </p:sp>
    </p:spTree>
    <p:extLst>
      <p:ext uri="{BB962C8B-B14F-4D97-AF65-F5344CB8AC3E}">
        <p14:creationId xmlns:p14="http://schemas.microsoft.com/office/powerpoint/2010/main" val="19887760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a:t>均匀</a:t>
            </a:r>
            <a:r>
              <a:rPr kumimoji="0" lang="zh-CN" altLang="en-US" sz="1600" dirty="0" smtClean="0"/>
              <a:t>交叉</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en-US" altLang="zh-CN" sz="1800" dirty="0" smtClean="0">
              <a:solidFill>
                <a:srgbClr val="000000"/>
              </a:solidFill>
            </a:endParaRPr>
          </a:p>
          <a:p>
            <a:r>
              <a:rPr lang="zh-CN" altLang="en-US" sz="1800" dirty="0" smtClean="0">
                <a:solidFill>
                  <a:srgbClr val="000000"/>
                </a:solidFill>
              </a:rPr>
              <a:t>均匀交叉可以看成是多点交叉的一种特殊形式，是指两个配对个体的每个基因位上的基因都以相同的概率进行交换，组合成两个新的个体。具体的运算可以设置一串规则来确定新个体每个位置的基因如何继承哪一个父类基因位。</a:t>
            </a:r>
            <a:endParaRPr lang="en-US" altLang="zh-CN" sz="1800" dirty="0" smtClean="0">
              <a:solidFill>
                <a:srgbClr val="000000"/>
              </a:solidFill>
            </a:endParaRPr>
          </a:p>
        </p:txBody>
      </p:sp>
    </p:spTree>
    <p:extLst>
      <p:ext uri="{BB962C8B-B14F-4D97-AF65-F5344CB8AC3E}">
        <p14:creationId xmlns:p14="http://schemas.microsoft.com/office/powerpoint/2010/main" val="4103750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a:t>算术</a:t>
            </a:r>
            <a:r>
              <a:rPr kumimoji="0" lang="zh-CN" altLang="en-US" sz="1600" dirty="0" smtClean="0"/>
              <a:t>交叉</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en-US" altLang="zh-CN" sz="1800" dirty="0" smtClean="0">
              <a:solidFill>
                <a:srgbClr val="000000"/>
              </a:solidFill>
            </a:endParaRPr>
          </a:p>
          <a:p>
            <a:r>
              <a:rPr lang="zh-CN" altLang="en-US" sz="1800" dirty="0" smtClean="0">
                <a:solidFill>
                  <a:srgbClr val="000000"/>
                </a:solidFill>
              </a:rPr>
              <a:t>算术交叉是指两个个体通过线性组合产生两个新的子代个体。采用这种交叉方式的遗传算法通常采用浮点编码染色体。例如</a:t>
            </a:r>
            <a:r>
              <a:rPr lang="en-US" altLang="zh-CN" sz="1800" dirty="0" smtClean="0">
                <a:solidFill>
                  <a:srgbClr val="000000"/>
                </a:solidFill>
              </a:rPr>
              <a:t>A</a:t>
            </a:r>
            <a:r>
              <a:rPr lang="zh-CN" altLang="en-US" sz="1800" dirty="0" smtClean="0">
                <a:solidFill>
                  <a:srgbClr val="000000"/>
                </a:solidFill>
              </a:rPr>
              <a:t>、</a:t>
            </a:r>
            <a:r>
              <a:rPr lang="en-US" altLang="zh-CN" sz="1800" dirty="0" smtClean="0">
                <a:solidFill>
                  <a:srgbClr val="000000"/>
                </a:solidFill>
              </a:rPr>
              <a:t>B</a:t>
            </a:r>
            <a:r>
              <a:rPr lang="zh-CN" altLang="en-US" sz="1800" dirty="0" smtClean="0">
                <a:solidFill>
                  <a:srgbClr val="000000"/>
                </a:solidFill>
              </a:rPr>
              <a:t>为父体。配对后两个子代为</a:t>
            </a:r>
            <a:r>
              <a:rPr lang="en-US" altLang="zh-CN" sz="1800" dirty="0" smtClean="0">
                <a:solidFill>
                  <a:srgbClr val="000000"/>
                </a:solidFill>
              </a:rPr>
              <a:t>a</a:t>
            </a:r>
            <a:r>
              <a:rPr lang="zh-CN" altLang="en-US" sz="1800" dirty="0" smtClean="0">
                <a:solidFill>
                  <a:srgbClr val="000000"/>
                </a:solidFill>
              </a:rPr>
              <a:t>和</a:t>
            </a:r>
            <a:r>
              <a:rPr lang="en-US" altLang="zh-CN" sz="1800" dirty="0" smtClean="0">
                <a:solidFill>
                  <a:srgbClr val="000000"/>
                </a:solidFill>
              </a:rPr>
              <a:t>b</a:t>
            </a:r>
            <a:r>
              <a:rPr lang="zh-CN" altLang="en-US" sz="1800" dirty="0" smtClean="0">
                <a:solidFill>
                  <a:srgbClr val="000000"/>
                </a:solidFill>
              </a:rPr>
              <a:t>，</a:t>
            </a:r>
            <a:r>
              <a:rPr lang="en-US" altLang="zh-CN" sz="1800" dirty="0" smtClean="0">
                <a:solidFill>
                  <a:srgbClr val="000000"/>
                </a:solidFill>
              </a:rPr>
              <a:t>a=mA+(1-m)B</a:t>
            </a:r>
            <a:r>
              <a:rPr lang="zh-CN" altLang="en-US" sz="1800" dirty="0" smtClean="0">
                <a:solidFill>
                  <a:srgbClr val="000000"/>
                </a:solidFill>
              </a:rPr>
              <a:t>，</a:t>
            </a:r>
            <a:r>
              <a:rPr lang="en-US" altLang="zh-CN" sz="1800" dirty="0" smtClean="0">
                <a:solidFill>
                  <a:srgbClr val="000000"/>
                </a:solidFill>
              </a:rPr>
              <a:t>b=</a:t>
            </a:r>
            <a:r>
              <a:rPr lang="en-US" altLang="zh-CN" sz="1800" dirty="0" err="1" smtClean="0">
                <a:solidFill>
                  <a:srgbClr val="000000"/>
                </a:solidFill>
              </a:rPr>
              <a:t>mB</a:t>
            </a:r>
            <a:r>
              <a:rPr lang="en-US" altLang="zh-CN" sz="1800" dirty="0" smtClean="0">
                <a:solidFill>
                  <a:srgbClr val="000000"/>
                </a:solidFill>
              </a:rPr>
              <a:t>+(1-m)A</a:t>
            </a:r>
            <a:r>
              <a:rPr lang="zh-CN" altLang="en-US" sz="1800" dirty="0" smtClean="0">
                <a:solidFill>
                  <a:srgbClr val="000000"/>
                </a:solidFill>
              </a:rPr>
              <a:t>。</a:t>
            </a:r>
            <a:r>
              <a:rPr lang="en-US" altLang="zh-CN" sz="1800" dirty="0" smtClean="0">
                <a:solidFill>
                  <a:srgbClr val="000000"/>
                </a:solidFill>
              </a:rPr>
              <a:t>m</a:t>
            </a:r>
            <a:r>
              <a:rPr lang="zh-CN" altLang="en-US" sz="1800" dirty="0" smtClean="0">
                <a:solidFill>
                  <a:srgbClr val="000000"/>
                </a:solidFill>
              </a:rPr>
              <a:t>可以取一个常数，也可以选择一个由参数决定的变量。</a:t>
            </a:r>
            <a:endParaRPr lang="en-US" altLang="zh-CN" sz="1800" dirty="0" smtClean="0">
              <a:solidFill>
                <a:srgbClr val="000000"/>
              </a:solidFill>
            </a:endParaRPr>
          </a:p>
        </p:txBody>
      </p:sp>
    </p:spTree>
    <p:extLst>
      <p:ext uri="{BB962C8B-B14F-4D97-AF65-F5344CB8AC3E}">
        <p14:creationId xmlns:p14="http://schemas.microsoft.com/office/powerpoint/2010/main" val="26299312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5235</TotalTime>
  <Words>2403</Words>
  <Application>Microsoft Office PowerPoint</Application>
  <PresentationFormat>全屏显示(16:9)</PresentationFormat>
  <Paragraphs>227</Paragraphs>
  <Slides>25</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7" baseType="lpstr">
      <vt:lpstr>黑体</vt:lpstr>
      <vt:lpstr>楷体_GB2312</vt:lpstr>
      <vt:lpstr>宋体</vt:lpstr>
      <vt:lpstr>微软雅黑</vt:lpstr>
      <vt:lpstr>Arial</vt:lpstr>
      <vt:lpstr>Calibri</vt:lpstr>
      <vt:lpstr>Cambria Math</vt:lpstr>
      <vt:lpstr>Courier New</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admin</cp:lastModifiedBy>
  <cp:revision>654</cp:revision>
  <dcterms:created xsi:type="dcterms:W3CDTF">2013-12-17T01:55:37Z</dcterms:created>
  <dcterms:modified xsi:type="dcterms:W3CDTF">2019-02-15T00:36:22Z</dcterms:modified>
</cp:coreProperties>
</file>