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0" r:id="rId2"/>
    <p:sldId id="273" r:id="rId3"/>
    <p:sldId id="274" r:id="rId4"/>
    <p:sldId id="293" r:id="rId5"/>
    <p:sldId id="294" r:id="rId6"/>
    <p:sldId id="296" r:id="rId7"/>
    <p:sldId id="295" r:id="rId8"/>
  </p:sldIdLst>
  <p:sldSz cx="9144000" cy="5143500" type="screen16x9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730D"/>
    <a:srgbClr val="FF6600"/>
    <a:srgbClr val="F7964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2" autoAdjust="0"/>
    <p:restoredTop sz="93667" autoAdjust="0"/>
  </p:normalViewPr>
  <p:slideViewPr>
    <p:cSldViewPr snapToGrid="0" snapToObjects="1">
      <p:cViewPr>
        <p:scale>
          <a:sx n="129" d="100"/>
          <a:sy n="129" d="100"/>
        </p:scale>
        <p:origin x="1096" y="7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BD1F595-3A9E-4AFB-9409-00EE811EB6B0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A08D6A-97DB-47FF-BEFD-7D6BA57570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19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E23BB1E-609A-49A2-A808-03583B95337D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074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52615-5B88-4AFB-B152-CD531A06BEFF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66F1B-3E27-40C1-8CE7-1946943F1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9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A40D-CEB0-4353-8815-AB5DEA931718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B088-D95C-475C-A713-1F19E39F7C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直接连接符 13"/>
          <p:cNvCxnSpPr/>
          <p:nvPr userDrawn="1"/>
        </p:nvCxnSpPr>
        <p:spPr>
          <a:xfrm flipV="1">
            <a:off x="465292" y="801112"/>
            <a:ext cx="8229600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3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29064-3124-49DB-AE6C-BEB15672E674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50CC0-5EC7-48A9-915E-FC046C222C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8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More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208088" y="80129"/>
            <a:ext cx="8902702" cy="42098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18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51531475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058664"/>
            <a:ext cx="8382000" cy="165814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442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0873"/>
            <a:ext cx="9144000" cy="594737"/>
          </a:xfrm>
          <a:solidFill>
            <a:srgbClr val="F1730D"/>
          </a:solidFill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34D6F-F29A-4B09-B655-E0971D462D4D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18774-2AFB-4BC6-A124-21C0A8359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直接连接符 13"/>
          <p:cNvCxnSpPr/>
          <p:nvPr userDrawn="1"/>
        </p:nvCxnSpPr>
        <p:spPr>
          <a:xfrm>
            <a:off x="0" y="755904"/>
            <a:ext cx="9144000" cy="2438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9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849" y="2049400"/>
            <a:ext cx="7772400" cy="1021556"/>
          </a:xfrm>
        </p:spPr>
        <p:txBody>
          <a:bodyPr anchor="t"/>
          <a:lstStyle>
            <a:lvl1pPr algn="l">
              <a:defRPr sz="4000" b="0" cap="all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F3E00-598D-4619-AC09-1B2F4CAF0CFA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94C03-1A74-40E1-A2C7-14AF901EAA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5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096" y="174780"/>
            <a:ext cx="9150096" cy="584775"/>
          </a:xfrm>
          <a:solidFill>
            <a:srgbClr val="F1730D"/>
          </a:solidFill>
        </p:spPr>
        <p:txBody>
          <a:bodyPr wrap="square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11504"/>
            <a:ext cx="4038600" cy="3583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11504"/>
            <a:ext cx="4038600" cy="3583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65D57-868B-4329-B219-A3D0CF0F82FD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CE52D-9EC0-46FA-BD32-BFD5F9EDE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直接连接符 13"/>
          <p:cNvCxnSpPr/>
          <p:nvPr userDrawn="1"/>
        </p:nvCxnSpPr>
        <p:spPr>
          <a:xfrm>
            <a:off x="-10196" y="788923"/>
            <a:ext cx="9142004" cy="35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5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1991"/>
            <a:ext cx="9144000" cy="594737"/>
          </a:xfrm>
          <a:solidFill>
            <a:srgbClr val="F1730D"/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3843E-C564-478B-99FB-609A152B93F5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9F594-FCA3-413B-AE4D-644B3718CE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0" name="直接连接符 13"/>
          <p:cNvCxnSpPr/>
          <p:nvPr userDrawn="1"/>
        </p:nvCxnSpPr>
        <p:spPr>
          <a:xfrm>
            <a:off x="0" y="801112"/>
            <a:ext cx="9144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8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2860"/>
            <a:ext cx="9144000" cy="584775"/>
          </a:xfrm>
          <a:solidFill>
            <a:srgbClr val="F1730D"/>
          </a:solidFill>
        </p:spPr>
        <p:txBody>
          <a:bodyPr wrap="square">
            <a:spAutoFit/>
          </a:bodyPr>
          <a:lstStyle>
            <a:lvl1pPr algn="l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2917F-96E4-4EC6-BDCE-C61C21F34681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E0131-C8F4-4B80-9026-6BDE42ACB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6" name="直接连接符 13"/>
          <p:cNvCxnSpPr/>
          <p:nvPr userDrawn="1"/>
        </p:nvCxnSpPr>
        <p:spPr>
          <a:xfrm>
            <a:off x="-12192" y="658369"/>
            <a:ext cx="9144000" cy="121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8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01CEE-699B-4141-894F-943543098FD1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868E7-D5D9-4E56-BB70-8497262E42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1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113E6-28E9-4FA0-950B-F5DFB2DE8A3C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26BA7-9D41-40EB-8309-A41812C86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6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84F26-13DD-454C-B715-46E0AB1A29E1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E3C7D-62D2-4F03-9F96-6EAD0A08E3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9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59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03412"/>
            <a:ext cx="8229600" cy="35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AA6EB28-9653-41F9-B7F4-349140C90BE1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30A8E31-C401-4CEC-A97B-17FAC71BC9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矩形 7"/>
          <p:cNvSpPr/>
          <p:nvPr userDrawn="1"/>
        </p:nvSpPr>
        <p:spPr>
          <a:xfrm>
            <a:off x="0" y="4901184"/>
            <a:ext cx="9144000" cy="24231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9.png"/><Relationship Id="rId9" Type="http://schemas.openxmlformats.org/officeDocument/2006/relationships/image" Target="../media/image1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15.w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EM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算法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高斯混合模型</a:t>
            </a: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混合模型(</a:t>
            </a:r>
            <a:r>
              <a:rPr lang="en-US" altLang="zh-CN" sz="1800" dirty="0"/>
              <a:t>Mixed Model)</a:t>
            </a:r>
            <a:r>
              <a:rPr lang="zh-CN" altLang="en-US" sz="1800" dirty="0" smtClean="0"/>
              <a:t>：</a:t>
            </a:r>
          </a:p>
          <a:p>
            <a:pPr>
              <a:lnSpc>
                <a:spcPct val="150000"/>
              </a:lnSpc>
              <a:buFont typeface="Wingdings" charset="2"/>
              <a:buNone/>
            </a:pPr>
            <a:r>
              <a:rPr lang="zh-CN" altLang="en-US" sz="1800" dirty="0" smtClean="0"/>
              <a:t>    其中                  </a:t>
            </a:r>
            <a:r>
              <a:rPr lang="en-US" altLang="zh-CN" sz="1800" dirty="0" smtClean="0"/>
              <a:t>		</a:t>
            </a:r>
            <a:r>
              <a:rPr lang="zh-CN" altLang="en-US" sz="1800" dirty="0" smtClean="0"/>
              <a:t>         ，满足</a:t>
            </a:r>
          </a:p>
          <a:p>
            <a:pPr>
              <a:lnSpc>
                <a:spcPct val="150000"/>
              </a:lnSpc>
              <a:buFont typeface="Wingdings" charset="2"/>
              <a:buNone/>
            </a:pPr>
            <a:r>
              <a:rPr lang="zh-CN" altLang="en-US" sz="1800" dirty="0" smtClean="0"/>
              <a:t>    </a:t>
            </a:r>
            <a:r>
              <a:rPr lang="zh-CN" altLang="en-US" sz="1800" dirty="0"/>
              <a:t>即混合模型由</a:t>
            </a:r>
            <a:r>
              <a:rPr lang="en-US" altLang="zh-CN" sz="1800" dirty="0"/>
              <a:t>K</a:t>
            </a:r>
            <a:r>
              <a:rPr lang="zh-CN" altLang="en-US" sz="1800" dirty="0"/>
              <a:t>个成分组成，每个</a:t>
            </a:r>
            <a:r>
              <a:rPr lang="zh-CN" altLang="en-US" sz="1800" dirty="0" smtClean="0"/>
              <a:t>成分                  </a:t>
            </a:r>
            <a:r>
              <a:rPr lang="zh-CN" altLang="en-US" sz="1800" dirty="0"/>
              <a:t>的权重为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高斯分布的概率密度函数为</a:t>
            </a:r>
            <a:r>
              <a:rPr lang="en-US" sz="1800" dirty="0"/>
              <a:t> 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endParaRPr lang="zh-CN" alt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若混合模型中每个成分为高斯分布</a:t>
            </a:r>
            <a:r>
              <a:rPr lang="zh-CN" altLang="en-US" sz="1800" dirty="0" smtClean="0"/>
              <a:t>，则</a:t>
            </a:r>
            <a:r>
              <a:rPr lang="zh-CN" altLang="en-US" sz="1800" dirty="0"/>
              <a:t>为高斯混合模型(</a:t>
            </a:r>
            <a:r>
              <a:rPr lang="en-US" altLang="zh-CN" sz="1800" dirty="0"/>
              <a:t>Gaussian Mixture Model)</a:t>
            </a:r>
            <a:endParaRPr lang="zh-CN" altLang="en-US" sz="1800" dirty="0"/>
          </a:p>
        </p:txBody>
      </p:sp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06" y="1069049"/>
            <a:ext cx="1798459" cy="44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640" y="1622339"/>
            <a:ext cx="191452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3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668870"/>
              </p:ext>
            </p:extLst>
          </p:nvPr>
        </p:nvGraphicFramePr>
        <p:xfrm>
          <a:off x="4054544" y="1564659"/>
          <a:ext cx="588894" cy="38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位图图像" r:id="rId5" imgW="971686" imgH="638264" progId="Paint.Picture">
                  <p:embed/>
                </p:oleObj>
              </mc:Choice>
              <mc:Fallback>
                <p:oleObj name="位图图像" r:id="rId5" imgW="971686" imgH="63826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544" y="1564659"/>
                        <a:ext cx="588894" cy="386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093551"/>
            <a:ext cx="735806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115294"/>
            <a:ext cx="235744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662379" y="2526368"/>
                <a:ext cx="3837782" cy="764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0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0">
                                      <a:latin typeface="Cambria Math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379" y="2526368"/>
                <a:ext cx="3837782" cy="76444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5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GMM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32" y="1105755"/>
            <a:ext cx="178594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73" y="1124354"/>
            <a:ext cx="1464469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327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82240"/>
              </p:ext>
            </p:extLst>
          </p:nvPr>
        </p:nvGraphicFramePr>
        <p:xfrm>
          <a:off x="347775" y="3105747"/>
          <a:ext cx="1446610" cy="244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5" imgW="1130040" imgH="190440" progId="Equation.3">
                  <p:embed/>
                </p:oleObj>
              </mc:Choice>
              <mc:Fallback>
                <p:oleObj name="Equation" r:id="rId5" imgW="1130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75" y="3105747"/>
                        <a:ext cx="1446610" cy="244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571266"/>
              </p:ext>
            </p:extLst>
          </p:nvPr>
        </p:nvGraphicFramePr>
        <p:xfrm>
          <a:off x="1214903" y="1673030"/>
          <a:ext cx="31432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位图图像" r:id="rId7" imgW="4191585" imgH="419048" progId="Paint.Picture">
                  <p:embed/>
                </p:oleObj>
              </mc:Choice>
              <mc:Fallback>
                <p:oleObj name="位图图像" r:id="rId7" imgW="4191585" imgH="4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903" y="1673030"/>
                        <a:ext cx="31432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89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723036"/>
            <a:ext cx="2857500" cy="2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5750" y="4274586"/>
            <a:ext cx="8338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混合模型的参数估计是</a:t>
            </a:r>
            <a:r>
              <a:rPr lang="en-US" altLang="zh-CN" dirty="0"/>
              <a:t>EM(Expectation Maximization)</a:t>
            </a:r>
            <a:r>
              <a:rPr lang="zh-CN" altLang="en-US" dirty="0"/>
              <a:t>算法最典型的应用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49" y="2387824"/>
            <a:ext cx="8659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给</a:t>
            </a:r>
            <a:r>
              <a:rPr lang="zh-CN" altLang="en-US" dirty="0"/>
              <a:t>定独立同分布(</a:t>
            </a:r>
            <a:r>
              <a:rPr lang="en-US" altLang="zh-CN" dirty="0"/>
              <a:t>independent and identically distributed----IID</a:t>
            </a:r>
            <a:r>
              <a:rPr lang="zh-CN" altLang="en-US" dirty="0"/>
              <a:t>)的数据 </a:t>
            </a:r>
            <a:r>
              <a:rPr lang="zh-CN" altLang="en-US" dirty="0" smtClean="0"/>
              <a:t>   ，求参数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47775" y="10240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样本集：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4980" y="105605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其中两组分布：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750" y="1584844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GMM</a:t>
            </a:r>
            <a:r>
              <a:rPr lang="zh-CN" altLang="en-US" dirty="0"/>
              <a:t>：</a:t>
            </a:r>
            <a:endParaRPr lang="en-US" dirty="0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368" y="2734516"/>
            <a:ext cx="178594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1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最大似然函数</a:t>
            </a:r>
            <a:endParaRPr lang="zh-CN" altLang="en-US" dirty="0"/>
          </a:p>
        </p:txBody>
      </p:sp>
      <p:sp>
        <p:nvSpPr>
          <p:cNvPr id="14" name="文本框 4"/>
          <p:cNvSpPr txBox="1"/>
          <p:nvPr/>
        </p:nvSpPr>
        <p:spPr>
          <a:xfrm>
            <a:off x="82851" y="803457"/>
            <a:ext cx="8853142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从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分布是p(x|θ)的总体样本中抽取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到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个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样本的概率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，用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下式表示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5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895320"/>
              </p:ext>
            </p:extLst>
          </p:nvPr>
        </p:nvGraphicFramePr>
        <p:xfrm>
          <a:off x="201405" y="1304573"/>
          <a:ext cx="3645885" cy="69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r:id="rId3" imgW="2705100" imgH="431800" progId="Equation.KSEE3">
                  <p:embed/>
                </p:oleObj>
              </mc:Choice>
              <mc:Fallback>
                <p:oleObj r:id="rId3" imgW="2705100" imgH="4318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405" y="1304573"/>
                        <a:ext cx="3645885" cy="699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51710" y="2183991"/>
            <a:ext cx="8853142" cy="102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当这个概率表示在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概率密度函数的参数是θ时，得到X这组样本的概率</a:t>
            </a:r>
            <a:r>
              <a:rPr lang="zh-CN" alt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6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因为</a:t>
            </a:r>
            <a:r>
              <a:rPr lang="zh-CN" altLang="en-US" sz="16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这里X是已知的</a:t>
            </a:r>
            <a:r>
              <a:rPr lang="zh-CN" altLang="en-US" sz="16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，抽取样本也是已知的，所以它</a:t>
            </a:r>
            <a:r>
              <a:rPr lang="zh-CN" altLang="en-US" sz="16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是θ的函数</a:t>
            </a:r>
            <a:r>
              <a:rPr lang="zh-CN" altLang="en-US" sz="16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称为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参数θ相对于样本集X的似然函数（likehood function）。记为L(θ)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870" y="3356620"/>
            <a:ext cx="83190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问题：当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抽取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得到的每个样本都不知道是从哪个分布抽取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6"/>
          <p:cNvSpPr txBox="1"/>
          <p:nvPr/>
        </p:nvSpPr>
        <p:spPr>
          <a:xfrm>
            <a:off x="347870" y="3809052"/>
            <a:ext cx="4801314" cy="1172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需要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估计：</a:t>
            </a: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、样本的所属类别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？</a:t>
            </a:r>
            <a:endParaRPr lang="zh-CN" altLang="en-US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二、各类别所对应的高斯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分布的参数是多少？</a:t>
            </a: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139244"/>
              </p:ext>
            </p:extLst>
          </p:nvPr>
        </p:nvGraphicFramePr>
        <p:xfrm>
          <a:off x="6958107" y="1289382"/>
          <a:ext cx="1708816" cy="28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5" imgW="1143000" imgH="190440" progId="Equation.3">
                  <p:embed/>
                </p:oleObj>
              </mc:Choice>
              <mc:Fallback>
                <p:oleObj name="Equation" r:id="rId5" imgW="1143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107" y="1289382"/>
                        <a:ext cx="1708816" cy="285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966090" y="125286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dirty="0"/>
              <a:t>log</a:t>
            </a:r>
            <a:r>
              <a:rPr lang="zh-CN" altLang="en-US" dirty="0"/>
              <a:t>似然函数定义为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2479" y="168164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的极</a:t>
            </a:r>
            <a:r>
              <a:rPr lang="zh-CN" altLang="en-US" dirty="0"/>
              <a:t>大似然估计为</a:t>
            </a:r>
            <a:endParaRPr lang="en-US" dirty="0"/>
          </a:p>
        </p:txBody>
      </p:sp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323280"/>
              </p:ext>
            </p:extLst>
          </p:nvPr>
        </p:nvGraphicFramePr>
        <p:xfrm>
          <a:off x="7211474" y="1620218"/>
          <a:ext cx="1724519" cy="91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7" imgW="1079280" imgH="571320" progId="Equation.3">
                  <p:embed/>
                </p:oleObj>
              </mc:Choice>
              <mc:Fallback>
                <p:oleObj name="Equation" r:id="rId7" imgW="10792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1474" y="1620218"/>
                        <a:ext cx="1724519" cy="913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126258"/>
              </p:ext>
            </p:extLst>
          </p:nvPr>
        </p:nvGraphicFramePr>
        <p:xfrm>
          <a:off x="5053966" y="1719255"/>
          <a:ext cx="208647" cy="278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9" imgW="114120" imgH="152280" progId="Equation.3">
                  <p:embed/>
                </p:oleObj>
              </mc:Choice>
              <mc:Fallback>
                <p:oleObj name="Equation" r:id="rId9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966" y="1719255"/>
                        <a:ext cx="208647" cy="278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>
          <a:xfrm>
            <a:off x="4253948" y="1458807"/>
            <a:ext cx="427382" cy="399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66090" y="1387837"/>
            <a:ext cx="0" cy="559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1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算法的基本思想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3" y="1003412"/>
            <a:ext cx="8607286" cy="35908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EM</a:t>
            </a: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算法的基本思想通俗说明：</a:t>
            </a:r>
            <a:endParaRPr lang="en-US" altLang="zh-CN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开始状态</a:t>
            </a: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下参数</a:t>
            </a:r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均未知</a:t>
            </a: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，但</a:t>
            </a:r>
            <a:r>
              <a:rPr lang="zh-CN" altLang="en-US" sz="1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假定已知</a:t>
            </a: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的信息就可以得到B的信息，反过来知道了B也就得到了A。可以考虑首先赋予A某种初值，以此得到B的估计值，然后从B的当前值出发，重新估计A的取值，持续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迭代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直到收敛为止。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788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高斯混合模型参数估计的</a:t>
            </a:r>
            <a:r>
              <a:rPr lang="en-US" altLang="zh-CN" dirty="0"/>
              <a:t>EM</a:t>
            </a:r>
            <a:r>
              <a:rPr lang="zh-CN" altLang="en-US" dirty="0"/>
              <a:t>算法（以高维数据为例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8" y="919200"/>
            <a:ext cx="8693767" cy="384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6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 smtClean="0"/>
              <a:t>算法总结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500" y="884583"/>
            <a:ext cx="8607425" cy="3985591"/>
          </a:xfrm>
        </p:spPr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EM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算法是一种迭代算法，主要用于计算</a:t>
            </a:r>
            <a:r>
              <a:rPr lang="zh-CN" altLang="en-US" sz="1800" dirty="0">
                <a:solidFill>
                  <a:srgbClr val="FF0000"/>
                </a:solidFill>
              </a:rPr>
              <a:t>后验分布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的众数或极大似然估计，广泛地应用于缺损数据、截尾数据、成群数据、带有讨厌参数的数据等所谓不完全数据的统计推断问题。</a:t>
            </a:r>
          </a:p>
          <a:p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EM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算法是一种</a:t>
            </a:r>
            <a:r>
              <a:rPr lang="zh-CN" altLang="en-US" sz="1800" dirty="0">
                <a:solidFill>
                  <a:srgbClr val="FF0000"/>
                </a:solidFill>
              </a:rPr>
              <a:t>非监督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的学习算法，它的输入数据事先不需要进行标注。相反，该算法从给定的样本集中，能计算出高斯混和参数的最大似然估计。也能得到每个样本对应的标注值，类似于kmeans聚类（输入样本数据，输出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样本标注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）。</a:t>
            </a:r>
          </a:p>
          <a:p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优点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：EM算法简单且稳定，迭代能保证观察数据对数后验似然是单调不减的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缺点：对于大规模数据和多维高斯分布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zh-CN" altLang="en-US" sz="1800" dirty="0" smtClean="0">
                <a:solidFill>
                  <a:srgbClr val="FF0000"/>
                </a:solidFill>
              </a:rPr>
              <a:t>迭</a:t>
            </a:r>
            <a:r>
              <a:rPr lang="zh-CN" altLang="en-US" sz="1800" dirty="0">
                <a:solidFill>
                  <a:srgbClr val="FF0000"/>
                </a:solidFill>
              </a:rPr>
              <a:t>代速度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易受影响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；算法收敛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速度，非常</a:t>
            </a:r>
            <a:r>
              <a:rPr lang="zh-CN" altLang="en-US" sz="1800" dirty="0">
                <a:solidFill>
                  <a:srgbClr val="FF0000"/>
                </a:solidFill>
              </a:rPr>
              <a:t>依赖初始值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的设置，设置不当，计算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时代价大；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EM算法中的M-Step依然是采用求导函数的方法,所以它找到的是极值点,即</a:t>
            </a:r>
            <a:r>
              <a:rPr lang="zh-CN" altLang="en-US" sz="1800" dirty="0">
                <a:solidFill>
                  <a:srgbClr val="FF0000"/>
                </a:solidFill>
              </a:rPr>
              <a:t>局部最优解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,而不一定是全局最优解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1800" dirty="0" smtClean="0">
                <a:latin typeface="宋体" charset="-122"/>
              </a:rPr>
              <a:t>适合：缺失</a:t>
            </a:r>
            <a:r>
              <a:rPr lang="zh-CN" altLang="en-US" sz="1800" dirty="0">
                <a:latin typeface="宋体" charset="-122"/>
              </a:rPr>
              <a:t>数据</a:t>
            </a:r>
            <a:r>
              <a:rPr lang="zh-CN" altLang="en-US" sz="1800" dirty="0" smtClean="0">
                <a:latin typeface="宋体" charset="-122"/>
              </a:rPr>
              <a:t>不多、数据</a:t>
            </a:r>
            <a:r>
              <a:rPr lang="zh-CN" altLang="en-US" sz="1800" dirty="0">
                <a:latin typeface="宋体" charset="-122"/>
              </a:rPr>
              <a:t>维数</a:t>
            </a:r>
            <a:r>
              <a:rPr lang="zh-CN" altLang="en-US" sz="1800" dirty="0" smtClean="0">
                <a:latin typeface="宋体" charset="-122"/>
              </a:rPr>
              <a:t>不高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6708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blipFill>
          <a:blip xmlns:r="http://schemas.openxmlformats.org/officeDocument/2006/relationships" r:embed="rId1"/>
          <a:stretch>
            <a:fillRect l="-1571" r="-714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5615</TotalTime>
  <Words>550</Words>
  <Application>Microsoft Macintosh PowerPoint</Application>
  <PresentationFormat>On-screen Show (16:9)</PresentationFormat>
  <Paragraphs>40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Calibri</vt:lpstr>
      <vt:lpstr>Cambria Math</vt:lpstr>
      <vt:lpstr>Microsoft YaHei</vt:lpstr>
      <vt:lpstr>宋体</vt:lpstr>
      <vt:lpstr>微软雅黑</vt:lpstr>
      <vt:lpstr>Arial</vt:lpstr>
      <vt:lpstr>Wingdings</vt:lpstr>
      <vt:lpstr>Office 主题</vt:lpstr>
      <vt:lpstr>位图图像</vt:lpstr>
      <vt:lpstr>Microsoft 公式 3.0</vt:lpstr>
      <vt:lpstr>Equation.KSEE3</vt:lpstr>
      <vt:lpstr>EM算法</vt:lpstr>
      <vt:lpstr>高斯混合模型</vt:lpstr>
      <vt:lpstr>GMM举例</vt:lpstr>
      <vt:lpstr>最大似然函数</vt:lpstr>
      <vt:lpstr>EM算法的基本思想</vt:lpstr>
      <vt:lpstr>高斯混合模型参数估计的EM算法（以高维数据为例）</vt:lpstr>
      <vt:lpstr>EM算法总结</vt:lpstr>
    </vt:vector>
  </TitlesOfParts>
  <Company>dd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王尚锋 w</dc:creator>
  <cp:lastModifiedBy>Microsoft Office User</cp:lastModifiedBy>
  <cp:revision>834</cp:revision>
  <dcterms:created xsi:type="dcterms:W3CDTF">2013-12-17T01:55:37Z</dcterms:created>
  <dcterms:modified xsi:type="dcterms:W3CDTF">2019-03-07T14:05:50Z</dcterms:modified>
</cp:coreProperties>
</file>