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70" r:id="rId2"/>
    <p:sldId id="275" r:id="rId3"/>
    <p:sldId id="326" r:id="rId4"/>
    <p:sldId id="351" r:id="rId5"/>
    <p:sldId id="352" r:id="rId6"/>
    <p:sldId id="353" r:id="rId7"/>
    <p:sldId id="355" r:id="rId8"/>
    <p:sldId id="356" r:id="rId9"/>
    <p:sldId id="357" r:id="rId10"/>
    <p:sldId id="358" r:id="rId11"/>
    <p:sldId id="354"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20" r:id="rId49"/>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35175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12</a:t>
            </a:fld>
            <a:endParaRPr lang="zh-CN" altLang="en-US" smtClean="0"/>
          </a:p>
        </p:txBody>
      </p:sp>
    </p:spTree>
    <p:extLst>
      <p:ext uri="{BB962C8B-B14F-4D97-AF65-F5344CB8AC3E}">
        <p14:creationId xmlns:p14="http://schemas.microsoft.com/office/powerpoint/2010/main" val="142282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15</a:t>
            </a:fld>
            <a:endParaRPr lang="zh-CN" altLang="en-US" smtClean="0"/>
          </a:p>
        </p:txBody>
      </p:sp>
    </p:spTree>
    <p:extLst>
      <p:ext uri="{BB962C8B-B14F-4D97-AF65-F5344CB8AC3E}">
        <p14:creationId xmlns:p14="http://schemas.microsoft.com/office/powerpoint/2010/main" val="46137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24</a:t>
            </a:fld>
            <a:endParaRPr lang="zh-CN" altLang="en-US" smtClean="0"/>
          </a:p>
        </p:txBody>
      </p:sp>
    </p:spTree>
    <p:extLst>
      <p:ext uri="{BB962C8B-B14F-4D97-AF65-F5344CB8AC3E}">
        <p14:creationId xmlns:p14="http://schemas.microsoft.com/office/powerpoint/2010/main" val="358818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47</a:t>
            </a:fld>
            <a:endParaRPr lang="zh-CN" altLang="en-US" smtClean="0"/>
          </a:p>
        </p:txBody>
      </p:sp>
    </p:spTree>
    <p:extLst>
      <p:ext uri="{BB962C8B-B14F-4D97-AF65-F5344CB8AC3E}">
        <p14:creationId xmlns:p14="http://schemas.microsoft.com/office/powerpoint/2010/main" val="1495234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48</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1</a:t>
            </a:r>
            <a:r>
              <a:rPr lang="zh-CN" altLang="en-US" sz="2800" b="1"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机器学习概述</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行为类推主义</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根据约束条件来优化</a:t>
            </a:r>
            <a:r>
              <a:rPr lang="zh-CN" altLang="en-US" sz="1800" dirty="0" smtClean="0">
                <a:solidFill>
                  <a:srgbClr val="000000"/>
                </a:solidFill>
              </a:rPr>
              <a:t>函数，行为</a:t>
            </a:r>
            <a:r>
              <a:rPr lang="zh-CN" altLang="en-US" sz="1800" dirty="0">
                <a:solidFill>
                  <a:srgbClr val="000000"/>
                </a:solidFill>
              </a:rPr>
              <a:t>类比主义者所持的基本观点为人们所做的</a:t>
            </a:r>
            <a:r>
              <a:rPr lang="zh-CN" altLang="en-US" sz="1800" dirty="0" smtClean="0">
                <a:solidFill>
                  <a:srgbClr val="000000"/>
                </a:solidFill>
              </a:rPr>
              <a:t>一切，所</a:t>
            </a:r>
            <a:r>
              <a:rPr lang="zh-CN" altLang="en-US" sz="1800" dirty="0">
                <a:solidFill>
                  <a:srgbClr val="000000"/>
                </a:solidFill>
              </a:rPr>
              <a:t>学习的一 切。都是通过类比推理</a:t>
            </a:r>
            <a:r>
              <a:rPr lang="zh-CN" altLang="en-US" sz="1800" dirty="0" smtClean="0">
                <a:solidFill>
                  <a:srgbClr val="000000"/>
                </a:solidFill>
              </a:rPr>
              <a:t>得出</a:t>
            </a:r>
            <a:endParaRPr lang="en-US" altLang="zh-CN" sz="1800" dirty="0" smtClean="0">
              <a:solidFill>
                <a:srgbClr val="000000"/>
              </a:solidFill>
            </a:endParaRPr>
          </a:p>
          <a:p>
            <a:r>
              <a:rPr lang="zh-CN" altLang="en-US" sz="1800" dirty="0" smtClean="0">
                <a:solidFill>
                  <a:srgbClr val="000000"/>
                </a:solidFill>
              </a:rPr>
              <a:t>所谓</a:t>
            </a:r>
            <a:r>
              <a:rPr lang="zh-CN" altLang="en-US" sz="1800" dirty="0">
                <a:solidFill>
                  <a:srgbClr val="000000"/>
                </a:solidFill>
              </a:rPr>
              <a:t>的类比推理</a:t>
            </a:r>
            <a:r>
              <a:rPr lang="zh-CN" altLang="en-US" sz="1800" dirty="0" smtClean="0">
                <a:solidFill>
                  <a:srgbClr val="000000"/>
                </a:solidFill>
              </a:rPr>
              <a:t>法，即</a:t>
            </a:r>
            <a:r>
              <a:rPr lang="zh-CN" altLang="en-US" sz="1800" dirty="0">
                <a:solidFill>
                  <a:srgbClr val="000000"/>
                </a:solidFill>
              </a:rPr>
              <a:t>观察需要做出决定的新情景和已经熟悉的情景之间的相似度</a:t>
            </a:r>
            <a:endParaRPr lang="en-US" altLang="zh-CN" sz="1800" dirty="0" smtClean="0">
              <a:solidFill>
                <a:srgbClr val="000000"/>
              </a:solidFill>
            </a:endParaRPr>
          </a:p>
        </p:txBody>
      </p:sp>
    </p:spTree>
    <p:extLst>
      <p:ext uri="{BB962C8B-B14F-4D97-AF65-F5344CB8AC3E}">
        <p14:creationId xmlns:p14="http://schemas.microsoft.com/office/powerpoint/2010/main" val="903409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机器学习主要流派</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符号主义</a:t>
            </a:r>
            <a:endParaRPr lang="en-US" altLang="zh-CN" sz="1800" dirty="0" smtClean="0">
              <a:solidFill>
                <a:srgbClr val="000000"/>
              </a:solidFill>
            </a:endParaRPr>
          </a:p>
          <a:p>
            <a:r>
              <a:rPr lang="zh-CN" altLang="en-US" sz="1800" dirty="0" smtClean="0">
                <a:solidFill>
                  <a:srgbClr val="000000"/>
                </a:solidFill>
              </a:rPr>
              <a:t>使用符号、规则和逻辑来表征知识进行逻辑推理，起源于逻辑学、哲学。</a:t>
            </a:r>
            <a:endParaRPr lang="en-US" altLang="zh-CN" sz="1800" dirty="0" smtClean="0">
              <a:solidFill>
                <a:srgbClr val="000000"/>
              </a:solidFill>
            </a:endParaRPr>
          </a:p>
          <a:p>
            <a:r>
              <a:rPr lang="zh-CN" altLang="en-US" sz="1800" dirty="0" smtClean="0">
                <a:solidFill>
                  <a:srgbClr val="000000"/>
                </a:solidFill>
              </a:rPr>
              <a:t>符号主义流派认为学习是一个逆向演绎的过程，推荐是从通用规则推导至特定事实，归纳刚好相反，从特定事实总结出通用法则。</a:t>
            </a:r>
            <a:endParaRPr lang="en-US" altLang="zh-CN" sz="1800" dirty="0" smtClean="0">
              <a:solidFill>
                <a:srgbClr val="000000"/>
              </a:solidFill>
            </a:endParaRPr>
          </a:p>
        </p:txBody>
      </p:sp>
    </p:spTree>
    <p:extLst>
      <p:ext uri="{BB962C8B-B14F-4D97-AF65-F5344CB8AC3E}">
        <p14:creationId xmlns:p14="http://schemas.microsoft.com/office/powerpoint/2010/main" val="1248242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469948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机器学习、人工智能和数据挖掘</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数据科学的目标是理解</a:t>
            </a:r>
            <a:r>
              <a:rPr lang="zh-CN" altLang="en-US" sz="1800" dirty="0" smtClean="0">
                <a:solidFill>
                  <a:srgbClr val="000000"/>
                </a:solidFill>
              </a:rPr>
              <a:t>事物</a:t>
            </a:r>
            <a:endParaRPr lang="en-US" altLang="zh-CN" sz="1800" dirty="0" smtClean="0">
              <a:solidFill>
                <a:srgbClr val="000000"/>
              </a:solidFill>
            </a:endParaRPr>
          </a:p>
          <a:p>
            <a:r>
              <a:rPr lang="zh-CN" altLang="en-US" sz="1800" dirty="0" smtClean="0">
                <a:solidFill>
                  <a:srgbClr val="000000"/>
                </a:solidFill>
              </a:rPr>
              <a:t>机器学习</a:t>
            </a:r>
            <a:r>
              <a:rPr lang="zh-CN" altLang="en-US" sz="1800" dirty="0">
                <a:solidFill>
                  <a:srgbClr val="000000"/>
                </a:solidFill>
              </a:rPr>
              <a:t>主要任务是用于预测</a:t>
            </a:r>
            <a:r>
              <a:rPr lang="zh-CN" altLang="en-US" sz="1800" dirty="0" smtClean="0">
                <a:solidFill>
                  <a:srgbClr val="000000"/>
                </a:solidFill>
              </a:rPr>
              <a:t>事物</a:t>
            </a:r>
            <a:endParaRPr lang="en-US" altLang="zh-CN" sz="1800" dirty="0">
              <a:solidFill>
                <a:srgbClr val="000000"/>
              </a:solidFill>
            </a:endParaRPr>
          </a:p>
          <a:p>
            <a:r>
              <a:rPr lang="zh-CN" altLang="en-US" sz="1800" dirty="0" smtClean="0">
                <a:solidFill>
                  <a:srgbClr val="000000"/>
                </a:solidFill>
              </a:rPr>
              <a:t>人工智能</a:t>
            </a:r>
            <a:r>
              <a:rPr lang="zh-CN" altLang="en-US" sz="1800" dirty="0">
                <a:solidFill>
                  <a:srgbClr val="000000"/>
                </a:solidFill>
              </a:rPr>
              <a:t>是生成</a:t>
            </a:r>
            <a:r>
              <a:rPr lang="zh-CN" altLang="en-US" sz="1800" dirty="0" smtClean="0">
                <a:solidFill>
                  <a:srgbClr val="000000"/>
                </a:solidFill>
              </a:rPr>
              <a:t>行动</a:t>
            </a:r>
            <a:endParaRPr lang="en-US" altLang="zh-CN" sz="1800" dirty="0" smtClean="0">
              <a:solidFill>
                <a:srgbClr val="000000"/>
              </a:solidFill>
            </a:endParaRPr>
          </a:p>
        </p:txBody>
      </p:sp>
      <p:pic>
        <p:nvPicPr>
          <p:cNvPr id="8" name="Picture 403"/>
          <p:cNvPicPr/>
          <p:nvPr/>
        </p:nvPicPr>
        <p:blipFill>
          <a:blip r:embed="rId3"/>
          <a:stretch>
            <a:fillRect/>
          </a:stretch>
        </p:blipFill>
        <p:spPr>
          <a:xfrm>
            <a:off x="2506772" y="2345244"/>
            <a:ext cx="3434715" cy="2124075"/>
          </a:xfrm>
          <a:prstGeom prst="rect">
            <a:avLst/>
          </a:prstGeom>
        </p:spPr>
      </p:pic>
    </p:spTree>
    <p:extLst>
      <p:ext uri="{BB962C8B-B14F-4D97-AF65-F5344CB8AC3E}">
        <p14:creationId xmlns:p14="http://schemas.microsoft.com/office/powerpoint/2010/main" val="455864163"/>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6800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什么是人工智能</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人工智能是要让机器的行为看起来像人所表现出的智能行为一样</a:t>
            </a:r>
            <a:endParaRPr lang="en-US" altLang="zh-CN" sz="1800" dirty="0" smtClean="0">
              <a:solidFill>
                <a:srgbClr val="000000"/>
              </a:solidFill>
            </a:endParaRPr>
          </a:p>
          <a:p>
            <a:r>
              <a:rPr lang="zh-CN" altLang="en-US" sz="1800" dirty="0" smtClean="0">
                <a:solidFill>
                  <a:srgbClr val="000000"/>
                </a:solidFill>
              </a:rPr>
              <a:t>人工智能包括计算智能、感知智能和认知智能等层次，目前人工智能还介于前两者之间</a:t>
            </a:r>
            <a:endParaRPr lang="en-US" altLang="zh-CN" sz="1800" dirty="0" smtClean="0">
              <a:solidFill>
                <a:srgbClr val="000000"/>
              </a:solidFill>
            </a:endParaRPr>
          </a:p>
          <a:p>
            <a:r>
              <a:rPr lang="zh-CN" altLang="en-US" sz="1800" dirty="0" smtClean="0">
                <a:solidFill>
                  <a:srgbClr val="000000"/>
                </a:solidFill>
              </a:rPr>
              <a:t>目前人工智能所处的阶段还在“弱人工智能”（</a:t>
            </a:r>
            <a:r>
              <a:rPr lang="en-US" altLang="zh-CN" sz="1800" dirty="0" smtClean="0">
                <a:solidFill>
                  <a:srgbClr val="000000"/>
                </a:solidFill>
              </a:rPr>
              <a:t>Narrow AI</a:t>
            </a:r>
            <a:r>
              <a:rPr lang="zh-CN" altLang="en-US" sz="1800" dirty="0" smtClean="0">
                <a:solidFill>
                  <a:srgbClr val="000000"/>
                </a:solidFill>
              </a:rPr>
              <a:t>）阶段，距离“强人工智能”（</a:t>
            </a:r>
            <a:r>
              <a:rPr lang="en-US" altLang="zh-CN" sz="1800" dirty="0" smtClean="0">
                <a:solidFill>
                  <a:srgbClr val="000000"/>
                </a:solidFill>
              </a:rPr>
              <a:t>General AI</a:t>
            </a:r>
            <a:r>
              <a:rPr lang="zh-CN" altLang="en-US" sz="1800" dirty="0" smtClean="0">
                <a:solidFill>
                  <a:srgbClr val="000000"/>
                </a:solidFill>
              </a:rPr>
              <a:t>）</a:t>
            </a:r>
            <a:r>
              <a:rPr lang="en-US" altLang="zh-CN" sz="1800" dirty="0" smtClean="0">
                <a:solidFill>
                  <a:srgbClr val="000000"/>
                </a:solidFill>
              </a:rPr>
              <a:t> </a:t>
            </a:r>
            <a:r>
              <a:rPr lang="zh-CN" altLang="en-US" sz="1800" dirty="0" smtClean="0">
                <a:solidFill>
                  <a:srgbClr val="000000"/>
                </a:solidFill>
              </a:rPr>
              <a:t>还有较长的路要走</a:t>
            </a:r>
            <a:endParaRPr lang="en-US" altLang="zh-CN" sz="1800" dirty="0" smtClean="0">
              <a:solidFill>
                <a:srgbClr val="000000"/>
              </a:solidFill>
            </a:endParaRPr>
          </a:p>
          <a:p>
            <a:r>
              <a:rPr lang="zh-CN" altLang="en-US" sz="1800" dirty="0">
                <a:solidFill>
                  <a:srgbClr val="000000"/>
                </a:solidFill>
              </a:rPr>
              <a:t>人工智能的典型系统包括以下几个</a:t>
            </a:r>
            <a:r>
              <a:rPr lang="zh-CN" altLang="en-US" sz="1800" dirty="0" smtClean="0">
                <a:solidFill>
                  <a:srgbClr val="000000"/>
                </a:solidFill>
              </a:rPr>
              <a:t>方面</a:t>
            </a:r>
            <a:endParaRPr lang="en-US" altLang="zh-CN" sz="1800" dirty="0">
              <a:solidFill>
                <a:srgbClr val="000000"/>
              </a:solidFill>
            </a:endParaRPr>
          </a:p>
          <a:p>
            <a:pPr lvl="1"/>
            <a:r>
              <a:rPr lang="zh-CN" altLang="en-US" sz="1400" dirty="0" smtClean="0">
                <a:solidFill>
                  <a:srgbClr val="000000"/>
                </a:solidFill>
              </a:rPr>
              <a:t>博弈</a:t>
            </a:r>
            <a:r>
              <a:rPr lang="zh-CN" altLang="en-US" sz="1400" dirty="0">
                <a:solidFill>
                  <a:srgbClr val="000000"/>
                </a:solidFill>
              </a:rPr>
              <a:t>游戏</a:t>
            </a:r>
            <a:r>
              <a:rPr lang="zh-CN" altLang="en-US" sz="1400" dirty="0" smtClean="0">
                <a:solidFill>
                  <a:srgbClr val="000000"/>
                </a:solidFill>
              </a:rPr>
              <a:t>算法（如深蓝、</a:t>
            </a:r>
            <a:r>
              <a:rPr lang="en-US" altLang="zh-CN" sz="1400" dirty="0" smtClean="0">
                <a:solidFill>
                  <a:srgbClr val="000000"/>
                </a:solidFill>
              </a:rPr>
              <a:t>Alpha Go</a:t>
            </a:r>
            <a:r>
              <a:rPr lang="zh-CN" altLang="en-US" sz="1400" dirty="0" smtClean="0">
                <a:solidFill>
                  <a:srgbClr val="000000"/>
                </a:solidFill>
              </a:rPr>
              <a:t>、</a:t>
            </a:r>
            <a:r>
              <a:rPr lang="en-US" altLang="zh-CN" sz="1400" dirty="0" smtClean="0">
                <a:solidFill>
                  <a:srgbClr val="000000"/>
                </a:solidFill>
              </a:rPr>
              <a:t>Alpha Zero</a:t>
            </a:r>
            <a:r>
              <a:rPr lang="zh-CN" altLang="en-US" sz="1400" dirty="0" smtClean="0">
                <a:solidFill>
                  <a:srgbClr val="000000"/>
                </a:solidFill>
              </a:rPr>
              <a:t>等）</a:t>
            </a:r>
            <a:endParaRPr lang="en-US" altLang="zh-CN" sz="1400" dirty="0" smtClean="0">
              <a:solidFill>
                <a:srgbClr val="000000"/>
              </a:solidFill>
            </a:endParaRPr>
          </a:p>
          <a:p>
            <a:pPr lvl="1"/>
            <a:r>
              <a:rPr lang="zh-CN" altLang="en-US" sz="1400" dirty="0" smtClean="0">
                <a:solidFill>
                  <a:srgbClr val="000000"/>
                </a:solidFill>
              </a:rPr>
              <a:t>机器人</a:t>
            </a:r>
            <a:r>
              <a:rPr lang="zh-CN" altLang="en-US" sz="1400" dirty="0">
                <a:solidFill>
                  <a:srgbClr val="000000"/>
                </a:solidFill>
              </a:rPr>
              <a:t>相关</a:t>
            </a:r>
            <a:r>
              <a:rPr lang="zh-CN" altLang="en-US" sz="1400" dirty="0" smtClean="0">
                <a:solidFill>
                  <a:srgbClr val="000000"/>
                </a:solidFill>
              </a:rPr>
              <a:t>控制理论（运动</a:t>
            </a:r>
            <a:r>
              <a:rPr lang="zh-CN" altLang="en-US" sz="1400" dirty="0">
                <a:solidFill>
                  <a:srgbClr val="000000"/>
                </a:solidFill>
              </a:rPr>
              <a:t>规划、控制机器人行走</a:t>
            </a:r>
            <a:r>
              <a:rPr lang="zh-CN" altLang="en-US" sz="1400" dirty="0" smtClean="0">
                <a:solidFill>
                  <a:srgbClr val="000000"/>
                </a:solidFill>
              </a:rPr>
              <a:t>等）</a:t>
            </a:r>
            <a:endParaRPr lang="en-US" altLang="zh-CN" sz="1400" dirty="0" smtClean="0">
              <a:solidFill>
                <a:srgbClr val="000000"/>
              </a:solidFill>
            </a:endParaRPr>
          </a:p>
          <a:p>
            <a:pPr lvl="1"/>
            <a:r>
              <a:rPr lang="zh-CN" altLang="en-US" sz="1400" dirty="0" smtClean="0">
                <a:solidFill>
                  <a:srgbClr val="000000"/>
                </a:solidFill>
              </a:rPr>
              <a:t>优化（谷</a:t>
            </a:r>
            <a:r>
              <a:rPr lang="zh-CN" altLang="en-US" sz="1400" dirty="0">
                <a:solidFill>
                  <a:srgbClr val="000000"/>
                </a:solidFill>
              </a:rPr>
              <a:t>歌地图选择</a:t>
            </a:r>
            <a:r>
              <a:rPr lang="zh-CN" altLang="en-US" sz="1400" dirty="0" smtClean="0">
                <a:solidFill>
                  <a:srgbClr val="000000"/>
                </a:solidFill>
              </a:rPr>
              <a:t>路线）</a:t>
            </a:r>
            <a:endParaRPr lang="en-US" altLang="zh-CN" sz="1400" dirty="0" smtClean="0">
              <a:solidFill>
                <a:srgbClr val="000000"/>
              </a:solidFill>
            </a:endParaRPr>
          </a:p>
          <a:p>
            <a:pPr lvl="1"/>
            <a:r>
              <a:rPr lang="zh-CN" altLang="en-US" sz="1400" dirty="0" smtClean="0">
                <a:solidFill>
                  <a:srgbClr val="000000"/>
                </a:solidFill>
              </a:rPr>
              <a:t>自然语言处理（自动程序）</a:t>
            </a:r>
            <a:endParaRPr lang="en-US" altLang="zh-CN" sz="1400" dirty="0" smtClean="0">
              <a:solidFill>
                <a:srgbClr val="000000"/>
              </a:solidFill>
            </a:endParaRPr>
          </a:p>
          <a:p>
            <a:pPr lvl="1"/>
            <a:r>
              <a:rPr lang="zh-CN" altLang="en-US" sz="1400" dirty="0" smtClean="0">
                <a:solidFill>
                  <a:srgbClr val="000000"/>
                </a:solidFill>
              </a:rPr>
              <a:t>强化</a:t>
            </a:r>
            <a:r>
              <a:rPr lang="zh-CN" altLang="en-US" sz="1400" dirty="0">
                <a:solidFill>
                  <a:srgbClr val="000000"/>
                </a:solidFill>
              </a:rPr>
              <a:t>学习</a:t>
            </a:r>
            <a:endParaRPr lang="en-US" altLang="zh-CN" sz="1400" dirty="0" smtClean="0">
              <a:solidFill>
                <a:srgbClr val="000000"/>
              </a:solidFill>
            </a:endParaRPr>
          </a:p>
        </p:txBody>
      </p:sp>
    </p:spTree>
    <p:extLst>
      <p:ext uri="{BB962C8B-B14F-4D97-AF65-F5344CB8AC3E}">
        <p14:creationId xmlns:p14="http://schemas.microsoft.com/office/powerpoint/2010/main" val="3463353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357753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机器学习、人工智能与数据挖掘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机器学习是人工智能的一个</a:t>
            </a:r>
            <a:r>
              <a:rPr lang="zh-CN" altLang="en-US" sz="1800" dirty="0" smtClean="0">
                <a:solidFill>
                  <a:srgbClr val="000000"/>
                </a:solidFill>
              </a:rPr>
              <a:t>分支，它</a:t>
            </a:r>
            <a:r>
              <a:rPr lang="zh-CN" altLang="en-US" sz="1800" dirty="0">
                <a:solidFill>
                  <a:srgbClr val="000000"/>
                </a:solidFill>
              </a:rPr>
              <a:t>是实现人工智能</a:t>
            </a:r>
            <a:r>
              <a:rPr lang="zh-CN" altLang="en-US" sz="1800" dirty="0" smtClean="0">
                <a:solidFill>
                  <a:srgbClr val="000000"/>
                </a:solidFill>
              </a:rPr>
              <a:t>的一</a:t>
            </a:r>
            <a:r>
              <a:rPr lang="zh-CN" altLang="en-US" sz="1800" dirty="0">
                <a:solidFill>
                  <a:srgbClr val="000000"/>
                </a:solidFill>
              </a:rPr>
              <a:t>个核心</a:t>
            </a:r>
            <a:r>
              <a:rPr lang="zh-CN" altLang="en-US" sz="1800" dirty="0" smtClean="0">
                <a:solidFill>
                  <a:srgbClr val="000000"/>
                </a:solidFill>
              </a:rPr>
              <a:t>技术，即</a:t>
            </a:r>
            <a:r>
              <a:rPr lang="zh-CN" altLang="en-US" sz="1800" dirty="0">
                <a:solidFill>
                  <a:srgbClr val="000000"/>
                </a:solidFill>
              </a:rPr>
              <a:t>以机器学习为手段解决人工智能中的问题。机器学习是通过一些让计算机可以自动“学习”的算法并从数据中分析获得</a:t>
            </a:r>
            <a:r>
              <a:rPr lang="zh-CN" altLang="en-US" sz="1800" dirty="0" smtClean="0">
                <a:solidFill>
                  <a:srgbClr val="000000"/>
                </a:solidFill>
              </a:rPr>
              <a:t>规律，然后</a:t>
            </a:r>
            <a:r>
              <a:rPr lang="zh-CN" altLang="en-US" sz="1800" dirty="0">
                <a:solidFill>
                  <a:srgbClr val="000000"/>
                </a:solidFill>
              </a:rPr>
              <a:t>利用规律对新样本进行</a:t>
            </a:r>
            <a:r>
              <a:rPr lang="zh-CN" altLang="en-US" sz="1800" dirty="0" smtClean="0">
                <a:solidFill>
                  <a:srgbClr val="000000"/>
                </a:solidFill>
              </a:rPr>
              <a:t>预测</a:t>
            </a:r>
            <a:endParaRPr lang="en-US" altLang="zh-CN" sz="1800" dirty="0" smtClean="0">
              <a:solidFill>
                <a:srgbClr val="000000"/>
              </a:solidFill>
            </a:endParaRPr>
          </a:p>
          <a:p>
            <a:r>
              <a:rPr lang="zh-CN" altLang="en-US" sz="1800" dirty="0" smtClean="0">
                <a:solidFill>
                  <a:srgbClr val="000000"/>
                </a:solidFill>
              </a:rPr>
              <a:t>机器学习</a:t>
            </a:r>
            <a:r>
              <a:rPr lang="zh-CN" altLang="en-US" sz="1800" dirty="0">
                <a:solidFill>
                  <a:srgbClr val="000000"/>
                </a:solidFill>
              </a:rPr>
              <a:t>和人工智能有很多</a:t>
            </a:r>
            <a:r>
              <a:rPr lang="zh-CN" altLang="en-US" sz="1800" dirty="0" smtClean="0">
                <a:solidFill>
                  <a:srgbClr val="000000"/>
                </a:solidFill>
              </a:rPr>
              <a:t>交集，其中</a:t>
            </a:r>
            <a:r>
              <a:rPr lang="zh-CN" altLang="en-US" sz="1800" dirty="0">
                <a:solidFill>
                  <a:srgbClr val="000000"/>
                </a:solidFill>
              </a:rPr>
              <a:t>深度学习就是横跨机器学习和人工智能</a:t>
            </a:r>
            <a:r>
              <a:rPr lang="zh-CN" altLang="en-US" sz="1800" dirty="0" smtClean="0">
                <a:solidFill>
                  <a:srgbClr val="000000"/>
                </a:solidFill>
              </a:rPr>
              <a:t>的一</a:t>
            </a:r>
            <a:r>
              <a:rPr lang="zh-CN" altLang="en-US" sz="1800" dirty="0">
                <a:solidFill>
                  <a:srgbClr val="000000"/>
                </a:solidFill>
              </a:rPr>
              <a:t>个典型例子。深度学习的典型应用是选择数据训练</a:t>
            </a:r>
            <a:r>
              <a:rPr lang="zh-CN" altLang="en-US" sz="1800" dirty="0" smtClean="0">
                <a:solidFill>
                  <a:srgbClr val="000000"/>
                </a:solidFill>
              </a:rPr>
              <a:t>模型，然后</a:t>
            </a:r>
            <a:r>
              <a:rPr lang="zh-CN" altLang="en-US" sz="1800" dirty="0">
                <a:solidFill>
                  <a:srgbClr val="000000"/>
                </a:solidFill>
              </a:rPr>
              <a:t>用模型做出</a:t>
            </a:r>
            <a:r>
              <a:rPr lang="zh-CN" altLang="en-US" sz="1800" dirty="0" smtClean="0">
                <a:solidFill>
                  <a:srgbClr val="000000"/>
                </a:solidFill>
              </a:rPr>
              <a:t>预测</a:t>
            </a:r>
            <a:endParaRPr lang="en-US" altLang="zh-CN" sz="1800" dirty="0" smtClean="0">
              <a:solidFill>
                <a:srgbClr val="000000"/>
              </a:solidFill>
            </a:endParaRPr>
          </a:p>
          <a:p>
            <a:r>
              <a:rPr lang="zh-CN" altLang="en-US" sz="1800" dirty="0" smtClean="0">
                <a:solidFill>
                  <a:srgbClr val="000000"/>
                </a:solidFill>
              </a:rPr>
              <a:t>数据</a:t>
            </a:r>
            <a:r>
              <a:rPr lang="zh-CN" altLang="en-US" sz="1800" dirty="0">
                <a:solidFill>
                  <a:srgbClr val="000000"/>
                </a:solidFill>
              </a:rPr>
              <a:t>挖掘是从大量的业务数据中挖掘隐藏、有用的、正确的知识促进决策的执行。数据挖掘的很多算法都来自于</a:t>
            </a:r>
            <a:r>
              <a:rPr lang="zh-CN" altLang="en-US" sz="1800" dirty="0" smtClean="0">
                <a:solidFill>
                  <a:srgbClr val="000000"/>
                </a:solidFill>
              </a:rPr>
              <a:t>机器学习，并</a:t>
            </a:r>
            <a:r>
              <a:rPr lang="zh-CN" altLang="en-US" sz="1800" dirty="0">
                <a:solidFill>
                  <a:srgbClr val="000000"/>
                </a:solidFill>
              </a:rPr>
              <a:t>在实际应用中进行优化。机器学习最近几年也逐渐跳出</a:t>
            </a:r>
            <a:r>
              <a:rPr lang="zh-CN" altLang="en-US" sz="1800" dirty="0" smtClean="0">
                <a:solidFill>
                  <a:srgbClr val="000000"/>
                </a:solidFill>
              </a:rPr>
              <a:t>实验室，解决</a:t>
            </a:r>
            <a:r>
              <a:rPr lang="zh-CN" altLang="en-US" sz="1800" dirty="0">
                <a:solidFill>
                  <a:srgbClr val="000000"/>
                </a:solidFill>
              </a:rPr>
              <a:t>从实际的数据中学习</a:t>
            </a:r>
            <a:r>
              <a:rPr lang="zh-CN" altLang="en-US" sz="1800" dirty="0" smtClean="0">
                <a:solidFill>
                  <a:srgbClr val="000000"/>
                </a:solidFill>
              </a:rPr>
              <a:t>模式，解决</a:t>
            </a:r>
            <a:r>
              <a:rPr lang="zh-CN" altLang="en-US" sz="1800" dirty="0">
                <a:solidFill>
                  <a:srgbClr val="000000"/>
                </a:solidFill>
              </a:rPr>
              <a:t>实际问题。数据挖掘和机器学习的交集越来越</a:t>
            </a:r>
            <a:r>
              <a:rPr lang="zh-CN" altLang="en-US" sz="1800" dirty="0" smtClean="0">
                <a:solidFill>
                  <a:srgbClr val="000000"/>
                </a:solidFill>
              </a:rPr>
              <a:t>大</a:t>
            </a:r>
            <a:endParaRPr lang="en-US" altLang="zh-CN" sz="1400" dirty="0" smtClean="0">
              <a:solidFill>
                <a:srgbClr val="000000"/>
              </a:solidFill>
            </a:endParaRPr>
          </a:p>
        </p:txBody>
      </p:sp>
    </p:spTree>
    <p:extLst>
      <p:ext uri="{BB962C8B-B14F-4D97-AF65-F5344CB8AC3E}">
        <p14:creationId xmlns:p14="http://schemas.microsoft.com/office/powerpoint/2010/main" val="236736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35770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典型机器学习应用领域</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机器学习能够显著提高企业的智能</a:t>
            </a:r>
            <a:r>
              <a:rPr lang="zh-CN" altLang="en-US" sz="1800" dirty="0" smtClean="0">
                <a:solidFill>
                  <a:srgbClr val="000000"/>
                </a:solidFill>
              </a:rPr>
              <a:t>水平，增强</a:t>
            </a:r>
            <a:r>
              <a:rPr lang="zh-CN" altLang="en-US" sz="1800" dirty="0">
                <a:solidFill>
                  <a:srgbClr val="000000"/>
                </a:solidFill>
              </a:rPr>
              <a:t>企业的</a:t>
            </a:r>
            <a:r>
              <a:rPr lang="zh-CN" altLang="en-US" sz="1800" dirty="0" smtClean="0">
                <a:solidFill>
                  <a:srgbClr val="000000"/>
                </a:solidFill>
              </a:rPr>
              <a:t>竞争力，人工智能</a:t>
            </a:r>
            <a:r>
              <a:rPr lang="zh-CN" altLang="en-US" sz="1800" dirty="0">
                <a:solidFill>
                  <a:srgbClr val="000000"/>
                </a:solidFill>
              </a:rPr>
              <a:t>对于各行业的影响越来越</a:t>
            </a:r>
            <a:r>
              <a:rPr lang="zh-CN" altLang="en-US" sz="1800" dirty="0" smtClean="0">
                <a:solidFill>
                  <a:srgbClr val="000000"/>
                </a:solidFill>
              </a:rPr>
              <a:t>大，机器学习</a:t>
            </a:r>
            <a:r>
              <a:rPr lang="zh-CN" altLang="en-US" sz="1800" dirty="0">
                <a:solidFill>
                  <a:srgbClr val="000000"/>
                </a:solidFill>
              </a:rPr>
              <a:t>应用的典型领域有网络安全、搜索引擎、产品推荐、自动驾驶、图像识别、识音识别、量化投资、自然语言处理等。随着海量数据的累积和硬件运算能力的不断</a:t>
            </a:r>
            <a:r>
              <a:rPr lang="zh-CN" altLang="en-US" sz="1800" dirty="0" smtClean="0">
                <a:solidFill>
                  <a:srgbClr val="000000"/>
                </a:solidFill>
              </a:rPr>
              <a:t>提升，机器学习</a:t>
            </a:r>
            <a:r>
              <a:rPr lang="zh-CN" altLang="en-US" sz="1800" dirty="0">
                <a:solidFill>
                  <a:srgbClr val="000000"/>
                </a:solidFill>
              </a:rPr>
              <a:t>的应用领域还在快速地延展</a:t>
            </a:r>
            <a:r>
              <a:rPr lang="zh-CN" altLang="en-US" sz="1800" dirty="0" smtClean="0">
                <a:solidFill>
                  <a:srgbClr val="000000"/>
                </a:solidFill>
              </a:rPr>
              <a:t>。</a:t>
            </a:r>
            <a:endParaRPr lang="en-US" altLang="zh-CN" sz="1800" dirty="0" smtClean="0">
              <a:solidFill>
                <a:srgbClr val="000000"/>
              </a:solidFill>
            </a:endParaRPr>
          </a:p>
        </p:txBody>
      </p:sp>
    </p:spTree>
    <p:extLst>
      <p:ext uri="{BB962C8B-B14F-4D97-AF65-F5344CB8AC3E}">
        <p14:creationId xmlns:p14="http://schemas.microsoft.com/office/powerpoint/2010/main" val="2307745932"/>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艺术创作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图像识别</a:t>
            </a:r>
            <a:endParaRPr lang="en-US" altLang="zh-CN" sz="1800" dirty="0" smtClean="0">
              <a:solidFill>
                <a:srgbClr val="000000"/>
              </a:solidFill>
            </a:endParaRPr>
          </a:p>
          <a:p>
            <a:r>
              <a:rPr lang="zh-CN" altLang="en-US" sz="1800" dirty="0" smtClean="0">
                <a:solidFill>
                  <a:srgbClr val="000000"/>
                </a:solidFill>
              </a:rPr>
              <a:t>照片分类</a:t>
            </a:r>
            <a:endParaRPr lang="en-US" altLang="zh-CN" sz="1800" dirty="0" smtClean="0">
              <a:solidFill>
                <a:srgbClr val="000000"/>
              </a:solidFill>
            </a:endParaRPr>
          </a:p>
          <a:p>
            <a:r>
              <a:rPr lang="zh-CN" altLang="en-US" sz="1800" dirty="0" smtClean="0">
                <a:solidFill>
                  <a:srgbClr val="000000"/>
                </a:solidFill>
              </a:rPr>
              <a:t>图像变形</a:t>
            </a:r>
            <a:endParaRPr lang="en-US" altLang="zh-CN" sz="1800" dirty="0" smtClean="0">
              <a:solidFill>
                <a:srgbClr val="000000"/>
              </a:solidFill>
            </a:endParaRPr>
          </a:p>
          <a:p>
            <a:r>
              <a:rPr lang="zh-CN" altLang="en-US" sz="1800" dirty="0" smtClean="0">
                <a:solidFill>
                  <a:srgbClr val="000000"/>
                </a:solidFill>
              </a:rPr>
              <a:t>图片生成</a:t>
            </a:r>
            <a:endParaRPr lang="en-US" altLang="zh-CN" sz="1800" dirty="0" smtClean="0">
              <a:solidFill>
                <a:srgbClr val="000000"/>
              </a:solidFill>
            </a:endParaRPr>
          </a:p>
          <a:p>
            <a:r>
              <a:rPr lang="zh-CN" altLang="en-US" sz="1800" dirty="0">
                <a:solidFill>
                  <a:srgbClr val="000000"/>
                </a:solidFill>
              </a:rPr>
              <a:t>图片</a:t>
            </a:r>
            <a:r>
              <a:rPr lang="zh-CN" altLang="en-US" sz="1800" dirty="0" smtClean="0">
                <a:solidFill>
                  <a:srgbClr val="000000"/>
                </a:solidFill>
              </a:rPr>
              <a:t>美化</a:t>
            </a:r>
            <a:endParaRPr lang="en-US" altLang="zh-CN" sz="1800" dirty="0">
              <a:solidFill>
                <a:srgbClr val="000000"/>
              </a:solidFill>
            </a:endParaRPr>
          </a:p>
          <a:p>
            <a:r>
              <a:rPr lang="zh-CN" altLang="en-US" sz="1800" dirty="0" smtClean="0">
                <a:solidFill>
                  <a:srgbClr val="000000"/>
                </a:solidFill>
              </a:rPr>
              <a:t>图片修复</a:t>
            </a:r>
            <a:endParaRPr lang="en-US" altLang="zh-CN" sz="1800" dirty="0" smtClean="0">
              <a:solidFill>
                <a:srgbClr val="000000"/>
              </a:solidFill>
            </a:endParaRPr>
          </a:p>
          <a:p>
            <a:r>
              <a:rPr lang="zh-CN" altLang="en-US" sz="1800" dirty="0" smtClean="0">
                <a:solidFill>
                  <a:srgbClr val="000000"/>
                </a:solidFill>
              </a:rPr>
              <a:t>图片场景描述</a:t>
            </a:r>
            <a:endParaRPr lang="en-US" altLang="zh-CN" sz="1800" dirty="0" smtClean="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17810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艺术创作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Neural Doodle</a:t>
            </a:r>
            <a:r>
              <a:rPr lang="zh-CN" altLang="en-US" sz="1800" dirty="0" smtClean="0">
                <a:solidFill>
                  <a:srgbClr val="000000"/>
                </a:solidFill>
              </a:rPr>
              <a:t>项目</a:t>
            </a:r>
            <a:endParaRPr lang="en-US" altLang="zh-CN" sz="1800" dirty="0" smtClean="0">
              <a:solidFill>
                <a:srgbClr val="000000"/>
              </a:solidFill>
            </a:endParaRPr>
          </a:p>
          <a:p>
            <a:r>
              <a:rPr lang="zh-CN" altLang="en-US" sz="1800" dirty="0" smtClean="0">
                <a:solidFill>
                  <a:srgbClr val="000000"/>
                </a:solidFill>
              </a:rPr>
              <a:t>应用深度神经网络将图片生成艺术画</a:t>
            </a:r>
            <a:endParaRPr lang="en-US" altLang="zh-CN" sz="1800" dirty="0" smtClean="0">
              <a:solidFill>
                <a:srgbClr val="000000"/>
              </a:solidFill>
            </a:endParaRPr>
          </a:p>
        </p:txBody>
      </p:sp>
      <p:pic>
        <p:nvPicPr>
          <p:cNvPr id="10" name="Picture 7"/>
          <p:cNvPicPr/>
          <p:nvPr/>
        </p:nvPicPr>
        <p:blipFill>
          <a:blip r:embed="rId2"/>
          <a:stretch>
            <a:fillRect/>
          </a:stretch>
        </p:blipFill>
        <p:spPr>
          <a:xfrm>
            <a:off x="842658" y="2279016"/>
            <a:ext cx="1713865" cy="1071245"/>
          </a:xfrm>
          <a:prstGeom prst="rect">
            <a:avLst/>
          </a:prstGeom>
        </p:spPr>
      </p:pic>
      <p:pic>
        <p:nvPicPr>
          <p:cNvPr id="13" name="Picture 1"/>
          <p:cNvPicPr/>
          <p:nvPr/>
        </p:nvPicPr>
        <p:blipFill>
          <a:blip r:embed="rId3"/>
          <a:stretch>
            <a:fillRect/>
          </a:stretch>
        </p:blipFill>
        <p:spPr>
          <a:xfrm>
            <a:off x="3327123" y="2272665"/>
            <a:ext cx="1714500" cy="1073785"/>
          </a:xfrm>
          <a:prstGeom prst="rect">
            <a:avLst/>
          </a:prstGeom>
        </p:spPr>
      </p:pic>
      <p:pic>
        <p:nvPicPr>
          <p:cNvPr id="14" name="Picture 3"/>
          <p:cNvPicPr/>
          <p:nvPr/>
        </p:nvPicPr>
        <p:blipFill>
          <a:blip r:embed="rId4"/>
          <a:stretch>
            <a:fillRect/>
          </a:stretch>
        </p:blipFill>
        <p:spPr>
          <a:xfrm>
            <a:off x="5812223" y="2279016"/>
            <a:ext cx="1725930" cy="1077595"/>
          </a:xfrm>
          <a:prstGeom prst="rect">
            <a:avLst/>
          </a:prstGeom>
        </p:spPr>
      </p:pic>
    </p:spTree>
    <p:extLst>
      <p:ext uri="{BB962C8B-B14F-4D97-AF65-F5344CB8AC3E}">
        <p14:creationId xmlns:p14="http://schemas.microsoft.com/office/powerpoint/2010/main" val="1332230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金融领域</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信用评分</a:t>
            </a:r>
            <a:endParaRPr lang="en-US" altLang="zh-CN" sz="1800" dirty="0" smtClean="0">
              <a:solidFill>
                <a:srgbClr val="000000"/>
              </a:solidFill>
            </a:endParaRPr>
          </a:p>
          <a:p>
            <a:r>
              <a:rPr lang="zh-CN" altLang="en-US" sz="1800" dirty="0">
                <a:solidFill>
                  <a:srgbClr val="000000"/>
                </a:solidFill>
              </a:rPr>
              <a:t>欺诈</a:t>
            </a:r>
            <a:r>
              <a:rPr lang="zh-CN" altLang="en-US" sz="1800" dirty="0" smtClean="0">
                <a:solidFill>
                  <a:srgbClr val="000000"/>
                </a:solidFill>
              </a:rPr>
              <a:t>检测</a:t>
            </a:r>
            <a:endParaRPr lang="en-US" altLang="zh-CN" sz="1800" dirty="0" smtClean="0">
              <a:solidFill>
                <a:srgbClr val="000000"/>
              </a:solidFill>
            </a:endParaRPr>
          </a:p>
          <a:p>
            <a:r>
              <a:rPr lang="zh-CN" altLang="en-US" sz="1800" dirty="0" smtClean="0">
                <a:solidFill>
                  <a:srgbClr val="000000"/>
                </a:solidFill>
              </a:rPr>
              <a:t>股票市场预测</a:t>
            </a:r>
            <a:endParaRPr lang="en-US" altLang="zh-CN" sz="1800" dirty="0" smtClean="0">
              <a:solidFill>
                <a:srgbClr val="000000"/>
              </a:solidFill>
            </a:endParaRPr>
          </a:p>
          <a:p>
            <a:r>
              <a:rPr lang="zh-CN" altLang="en-US" sz="1800" dirty="0">
                <a:solidFill>
                  <a:srgbClr val="000000"/>
                </a:solidFill>
              </a:rPr>
              <a:t>客户</a:t>
            </a:r>
            <a:r>
              <a:rPr lang="zh-CN" altLang="en-US" sz="1800" dirty="0" smtClean="0">
                <a:solidFill>
                  <a:srgbClr val="000000"/>
                </a:solidFill>
              </a:rPr>
              <a:t>关系管理</a:t>
            </a:r>
            <a:endParaRPr lang="en-US" altLang="zh-CN" sz="1800" dirty="0" smtClean="0">
              <a:solidFill>
                <a:srgbClr val="000000"/>
              </a:solidFill>
            </a:endParaRPr>
          </a:p>
        </p:txBody>
      </p:sp>
    </p:spTree>
    <p:extLst>
      <p:ext uri="{BB962C8B-B14F-4D97-AF65-F5344CB8AC3E}">
        <p14:creationId xmlns:p14="http://schemas.microsoft.com/office/powerpoint/2010/main" val="1968955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医疗</a:t>
            </a:r>
            <a:r>
              <a:rPr kumimoji="0" lang="zh-CN" altLang="en-US" dirty="0" smtClean="0"/>
              <a:t>领域</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预测患者的诊断结果</a:t>
            </a:r>
            <a:endParaRPr lang="en-US" altLang="zh-CN" sz="1800" dirty="0" smtClean="0">
              <a:solidFill>
                <a:srgbClr val="000000"/>
              </a:solidFill>
            </a:endParaRPr>
          </a:p>
          <a:p>
            <a:r>
              <a:rPr lang="zh-CN" altLang="en-US" sz="1800" dirty="0" smtClean="0">
                <a:solidFill>
                  <a:srgbClr val="000000"/>
                </a:solidFill>
              </a:rPr>
              <a:t>制订最佳疗程</a:t>
            </a:r>
            <a:endParaRPr lang="en-US" altLang="zh-CN" sz="1800" dirty="0" smtClean="0">
              <a:solidFill>
                <a:srgbClr val="000000"/>
              </a:solidFill>
            </a:endParaRPr>
          </a:p>
          <a:p>
            <a:r>
              <a:rPr lang="zh-CN" altLang="en-US" sz="1800" dirty="0" smtClean="0">
                <a:solidFill>
                  <a:srgbClr val="000000"/>
                </a:solidFill>
              </a:rPr>
              <a:t>评估风险等级</a:t>
            </a:r>
            <a:endParaRPr lang="en-US" altLang="zh-CN" sz="1800" dirty="0" smtClean="0">
              <a:solidFill>
                <a:srgbClr val="000000"/>
              </a:solidFill>
            </a:endParaRPr>
          </a:p>
          <a:p>
            <a:r>
              <a:rPr lang="zh-CN" altLang="en-US" sz="1800" dirty="0" smtClean="0">
                <a:solidFill>
                  <a:srgbClr val="000000"/>
                </a:solidFill>
              </a:rPr>
              <a:t>病理分析</a:t>
            </a:r>
            <a:endParaRPr lang="en-US" altLang="zh-CN" sz="1800" dirty="0" smtClean="0">
              <a:solidFill>
                <a:srgbClr val="000000"/>
              </a:solidFill>
            </a:endParaRPr>
          </a:p>
          <a:p>
            <a:r>
              <a:rPr lang="zh-CN" altLang="en-US" sz="1800" dirty="0" smtClean="0">
                <a:solidFill>
                  <a:srgbClr val="000000"/>
                </a:solidFill>
              </a:rPr>
              <a:t>个性化医疗</a:t>
            </a:r>
            <a:endParaRPr lang="en-US" altLang="zh-CN" sz="1800" dirty="0" smtClean="0">
              <a:solidFill>
                <a:srgbClr val="000000"/>
              </a:solidFill>
            </a:endParaRPr>
          </a:p>
          <a:p>
            <a:r>
              <a:rPr lang="zh-CN" altLang="en-US" sz="1800" dirty="0" smtClean="0">
                <a:solidFill>
                  <a:srgbClr val="000000"/>
                </a:solidFill>
              </a:rPr>
              <a:t>建立预测模型</a:t>
            </a:r>
            <a:endParaRPr lang="en-US" altLang="zh-CN" sz="1800" dirty="0" smtClean="0">
              <a:solidFill>
                <a:srgbClr val="000000"/>
              </a:solidFill>
            </a:endParaRPr>
          </a:p>
        </p:txBody>
      </p:sp>
    </p:spTree>
    <p:extLst>
      <p:ext uri="{BB962C8B-B14F-4D97-AF65-F5344CB8AC3E}">
        <p14:creationId xmlns:p14="http://schemas.microsoft.com/office/powerpoint/2010/main" val="3509711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随着大数据的发展和计算机运算能力的不断</a:t>
            </a:r>
            <a:r>
              <a:rPr lang="zh-CN" altLang="en-US" sz="1800" dirty="0" smtClean="0">
                <a:solidFill>
                  <a:srgbClr val="000000"/>
                </a:solidFill>
              </a:rPr>
              <a:t>提升，人工智能</a:t>
            </a:r>
            <a:r>
              <a:rPr lang="zh-CN" altLang="en-US" sz="1800" dirty="0">
                <a:solidFill>
                  <a:srgbClr val="000000"/>
                </a:solidFill>
              </a:rPr>
              <a:t>在最近几年取得</a:t>
            </a:r>
            <a:r>
              <a:rPr lang="zh-CN" altLang="en-US" sz="1800" dirty="0" smtClean="0">
                <a:solidFill>
                  <a:srgbClr val="000000"/>
                </a:solidFill>
              </a:rPr>
              <a:t>令人瞩目的成就，目前</a:t>
            </a:r>
            <a:r>
              <a:rPr lang="zh-CN" altLang="en-US" sz="1800" dirty="0">
                <a:solidFill>
                  <a:srgbClr val="000000"/>
                </a:solidFill>
              </a:rPr>
              <a:t>在很多行业都开始应用机器学习</a:t>
            </a:r>
            <a:r>
              <a:rPr lang="zh-CN" altLang="en-US" sz="1800" dirty="0" smtClean="0">
                <a:solidFill>
                  <a:srgbClr val="000000"/>
                </a:solidFill>
              </a:rPr>
              <a:t>技术，从而</a:t>
            </a:r>
            <a:r>
              <a:rPr lang="zh-CN" altLang="en-US" sz="1800" dirty="0">
                <a:solidFill>
                  <a:srgbClr val="000000"/>
                </a:solidFill>
              </a:rPr>
              <a:t>获取更深刻的</a:t>
            </a:r>
            <a:r>
              <a:rPr lang="zh-CN" altLang="en-US" sz="1800" dirty="0" smtClean="0">
                <a:solidFill>
                  <a:srgbClr val="000000"/>
                </a:solidFill>
              </a:rPr>
              <a:t>洞察，为</a:t>
            </a:r>
            <a:r>
              <a:rPr lang="zh-CN" altLang="en-US" sz="1800" dirty="0">
                <a:solidFill>
                  <a:srgbClr val="000000"/>
                </a:solidFill>
              </a:rPr>
              <a:t>企业经营或日常生活提供</a:t>
            </a:r>
            <a:r>
              <a:rPr lang="zh-CN" altLang="en-US" sz="1800" dirty="0" smtClean="0">
                <a:solidFill>
                  <a:srgbClr val="000000"/>
                </a:solidFill>
              </a:rPr>
              <a:t>帮助，提升</a:t>
            </a:r>
            <a:r>
              <a:rPr lang="zh-CN" altLang="en-US" sz="1800" dirty="0">
                <a:solidFill>
                  <a:srgbClr val="000000"/>
                </a:solidFill>
              </a:rPr>
              <a:t>产品服务水平。机器学习已经广泛应用于数据挖掘、搜索引擎、电子商务、自动驾驶、图像识别、量化投资、自然语言处理、计算机视觉、医学诊断、信用卡欺诈检测、证券金融市场分析、游戏和机器人等</a:t>
            </a:r>
            <a:r>
              <a:rPr lang="zh-CN" altLang="en-US" sz="1800" dirty="0" smtClean="0">
                <a:solidFill>
                  <a:srgbClr val="000000"/>
                </a:solidFill>
              </a:rPr>
              <a:t>领域，在</a:t>
            </a:r>
            <a:r>
              <a:rPr lang="zh-CN" altLang="en-US" sz="1800" dirty="0">
                <a:solidFill>
                  <a:srgbClr val="000000"/>
                </a:solidFill>
              </a:rPr>
              <a:t>分析中使用机器学习的现实意义是获得有用</a:t>
            </a:r>
            <a:r>
              <a:rPr lang="zh-CN" altLang="en-US" sz="1800" dirty="0" smtClean="0">
                <a:solidFill>
                  <a:srgbClr val="000000"/>
                </a:solidFill>
              </a:rPr>
              <a:t>信息，随着</a:t>
            </a:r>
            <a:r>
              <a:rPr lang="zh-CN" altLang="en-US" sz="1800" dirty="0">
                <a:solidFill>
                  <a:srgbClr val="000000"/>
                </a:solidFill>
              </a:rPr>
              <a:t>机器学习相关技术的</a:t>
            </a:r>
            <a:r>
              <a:rPr lang="zh-CN" altLang="en-US" sz="1800" dirty="0" smtClean="0">
                <a:solidFill>
                  <a:srgbClr val="000000"/>
                </a:solidFill>
              </a:rPr>
              <a:t>进步，促进</a:t>
            </a:r>
            <a:r>
              <a:rPr lang="zh-CN" altLang="en-US" sz="1800" dirty="0">
                <a:solidFill>
                  <a:srgbClr val="000000"/>
                </a:solidFill>
              </a:rPr>
              <a:t>了人工智能在多个领域</a:t>
            </a:r>
            <a:r>
              <a:rPr lang="zh-CN" altLang="en-US" sz="1800">
                <a:solidFill>
                  <a:srgbClr val="000000"/>
                </a:solidFill>
              </a:rPr>
              <a:t>的</a:t>
            </a:r>
            <a:r>
              <a:rPr lang="zh-CN" altLang="en-US" sz="1800" smtClean="0">
                <a:solidFill>
                  <a:srgbClr val="000000"/>
                </a:solidFill>
              </a:rPr>
              <a:t>发展</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779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自然语言处理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分词</a:t>
            </a:r>
            <a:endParaRPr lang="en-US" altLang="zh-CN" sz="1800" dirty="0" smtClean="0">
              <a:solidFill>
                <a:srgbClr val="000000"/>
              </a:solidFill>
            </a:endParaRPr>
          </a:p>
          <a:p>
            <a:r>
              <a:rPr lang="zh-CN" altLang="en-US" sz="1800" dirty="0">
                <a:solidFill>
                  <a:srgbClr val="000000"/>
                </a:solidFill>
              </a:rPr>
              <a:t>词性</a:t>
            </a:r>
            <a:r>
              <a:rPr lang="zh-CN" altLang="en-US" sz="1800" dirty="0" smtClean="0">
                <a:solidFill>
                  <a:srgbClr val="000000"/>
                </a:solidFill>
              </a:rPr>
              <a:t>标志</a:t>
            </a:r>
            <a:endParaRPr lang="en-US" altLang="zh-CN" sz="1800" dirty="0" smtClean="0">
              <a:solidFill>
                <a:srgbClr val="000000"/>
              </a:solidFill>
            </a:endParaRPr>
          </a:p>
          <a:p>
            <a:r>
              <a:rPr lang="zh-CN" altLang="en-US" sz="1800" dirty="0" smtClean="0">
                <a:solidFill>
                  <a:srgbClr val="000000"/>
                </a:solidFill>
              </a:rPr>
              <a:t>句法分析</a:t>
            </a:r>
            <a:endParaRPr lang="en-US" altLang="zh-CN" sz="1800" dirty="0" smtClean="0">
              <a:solidFill>
                <a:srgbClr val="000000"/>
              </a:solidFill>
            </a:endParaRPr>
          </a:p>
          <a:p>
            <a:r>
              <a:rPr lang="zh-CN" altLang="en-US" sz="1800" dirty="0" smtClean="0">
                <a:solidFill>
                  <a:srgbClr val="000000"/>
                </a:solidFill>
              </a:rPr>
              <a:t>自然语言生成</a:t>
            </a:r>
            <a:endParaRPr lang="en-US" altLang="zh-CN" sz="1800" dirty="0" smtClean="0">
              <a:solidFill>
                <a:srgbClr val="000000"/>
              </a:solidFill>
            </a:endParaRPr>
          </a:p>
          <a:p>
            <a:r>
              <a:rPr lang="zh-CN" altLang="en-US" sz="1800" dirty="0" smtClean="0">
                <a:solidFill>
                  <a:srgbClr val="000000"/>
                </a:solidFill>
              </a:rPr>
              <a:t>文本分类</a:t>
            </a:r>
            <a:endParaRPr lang="en-US" altLang="zh-CN" sz="1800" dirty="0" smtClean="0">
              <a:solidFill>
                <a:srgbClr val="000000"/>
              </a:solidFill>
            </a:endParaRPr>
          </a:p>
          <a:p>
            <a:r>
              <a:rPr lang="zh-CN" altLang="en-US" sz="1800" dirty="0" smtClean="0">
                <a:solidFill>
                  <a:srgbClr val="000000"/>
                </a:solidFill>
              </a:rPr>
              <a:t>信息检索</a:t>
            </a:r>
            <a:endParaRPr lang="en-US" altLang="zh-CN" sz="1800" dirty="0" smtClean="0">
              <a:solidFill>
                <a:srgbClr val="000000"/>
              </a:solidFill>
            </a:endParaRPr>
          </a:p>
          <a:p>
            <a:r>
              <a:rPr lang="zh-CN" altLang="en-US" sz="1800" dirty="0" smtClean="0">
                <a:solidFill>
                  <a:srgbClr val="000000"/>
                </a:solidFill>
              </a:rPr>
              <a:t>信息抽取</a:t>
            </a:r>
            <a:endParaRPr lang="en-US" altLang="zh-CN" sz="1800" dirty="0" smtClean="0">
              <a:solidFill>
                <a:srgbClr val="000000"/>
              </a:solidFill>
            </a:endParaRPr>
          </a:p>
          <a:p>
            <a:r>
              <a:rPr lang="zh-CN" altLang="en-US" sz="1800" dirty="0" smtClean="0">
                <a:solidFill>
                  <a:srgbClr val="000000"/>
                </a:solidFill>
              </a:rPr>
              <a:t>文字校对</a:t>
            </a:r>
            <a:endParaRPr lang="en-US" altLang="zh-CN" sz="1800" dirty="0" smtClean="0">
              <a:solidFill>
                <a:srgbClr val="000000"/>
              </a:solidFill>
            </a:endParaRPr>
          </a:p>
          <a:p>
            <a:r>
              <a:rPr lang="zh-CN" altLang="en-US" sz="1800" dirty="0" smtClean="0">
                <a:solidFill>
                  <a:srgbClr val="000000"/>
                </a:solidFill>
              </a:rPr>
              <a:t>问答系统</a:t>
            </a:r>
            <a:endParaRPr lang="en-US" altLang="zh-CN" sz="1800" dirty="0" smtClean="0">
              <a:solidFill>
                <a:srgbClr val="000000"/>
              </a:solidFill>
            </a:endParaRPr>
          </a:p>
          <a:p>
            <a:r>
              <a:rPr lang="zh-CN" altLang="en-US" sz="1800" dirty="0" smtClean="0">
                <a:solidFill>
                  <a:srgbClr val="000000"/>
                </a:solidFill>
              </a:rPr>
              <a:t>机器翻译</a:t>
            </a:r>
            <a:endParaRPr lang="en-US" altLang="zh-CN" sz="1800" dirty="0" smtClean="0">
              <a:solidFill>
                <a:srgbClr val="000000"/>
              </a:solidFill>
            </a:endParaRPr>
          </a:p>
          <a:p>
            <a:r>
              <a:rPr lang="zh-CN" altLang="en-US" sz="1800" dirty="0" smtClean="0">
                <a:solidFill>
                  <a:srgbClr val="000000"/>
                </a:solidFill>
              </a:rPr>
              <a:t>自动摘要</a:t>
            </a:r>
            <a:endParaRPr lang="en-US" altLang="zh-CN" sz="1800" dirty="0" smtClean="0">
              <a:solidFill>
                <a:srgbClr val="000000"/>
              </a:solidFill>
            </a:endParaRPr>
          </a:p>
        </p:txBody>
      </p:sp>
    </p:spTree>
    <p:extLst>
      <p:ext uri="{BB962C8B-B14F-4D97-AF65-F5344CB8AC3E}">
        <p14:creationId xmlns:p14="http://schemas.microsoft.com/office/powerpoint/2010/main" val="3524400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779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网络安全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反垃圾</a:t>
            </a:r>
            <a:r>
              <a:rPr lang="zh-CN" altLang="en-US" sz="1800" dirty="0" smtClean="0">
                <a:solidFill>
                  <a:srgbClr val="000000"/>
                </a:solidFill>
              </a:rPr>
              <a:t>邮件</a:t>
            </a:r>
            <a:endParaRPr lang="en-US" altLang="zh-CN" sz="1800" dirty="0" smtClean="0">
              <a:solidFill>
                <a:srgbClr val="000000"/>
              </a:solidFill>
            </a:endParaRPr>
          </a:p>
          <a:p>
            <a:r>
              <a:rPr lang="zh-CN" altLang="en-US" sz="1800" dirty="0">
                <a:solidFill>
                  <a:srgbClr val="000000"/>
                </a:solidFill>
              </a:rPr>
              <a:t>反</a:t>
            </a:r>
            <a:r>
              <a:rPr lang="zh-CN" altLang="en-US" sz="1800" dirty="0" smtClean="0">
                <a:solidFill>
                  <a:srgbClr val="000000"/>
                </a:solidFill>
              </a:rPr>
              <a:t>网络钓鱼</a:t>
            </a:r>
            <a:endParaRPr lang="en-US" altLang="zh-CN" sz="1800" dirty="0" smtClean="0">
              <a:solidFill>
                <a:srgbClr val="000000"/>
              </a:solidFill>
            </a:endParaRPr>
          </a:p>
          <a:p>
            <a:r>
              <a:rPr lang="zh-CN" altLang="en-US" sz="1800" dirty="0" smtClean="0">
                <a:solidFill>
                  <a:srgbClr val="000000"/>
                </a:solidFill>
              </a:rPr>
              <a:t>上网内容过滤</a:t>
            </a:r>
            <a:endParaRPr lang="en-US" altLang="zh-CN" sz="1800" dirty="0" smtClean="0">
              <a:solidFill>
                <a:srgbClr val="000000"/>
              </a:solidFill>
            </a:endParaRPr>
          </a:p>
          <a:p>
            <a:r>
              <a:rPr lang="zh-CN" altLang="en-US" sz="1800" dirty="0">
                <a:solidFill>
                  <a:srgbClr val="000000"/>
                </a:solidFill>
              </a:rPr>
              <a:t>反</a:t>
            </a:r>
            <a:r>
              <a:rPr lang="zh-CN" altLang="en-US" sz="1800" dirty="0" smtClean="0">
                <a:solidFill>
                  <a:srgbClr val="000000"/>
                </a:solidFill>
              </a:rPr>
              <a:t>诈骗</a:t>
            </a:r>
            <a:endParaRPr lang="en-US" altLang="zh-CN" sz="1800" dirty="0" smtClean="0">
              <a:solidFill>
                <a:srgbClr val="000000"/>
              </a:solidFill>
            </a:endParaRPr>
          </a:p>
          <a:p>
            <a:r>
              <a:rPr lang="zh-CN" altLang="en-US" sz="1800" dirty="0">
                <a:solidFill>
                  <a:srgbClr val="000000"/>
                </a:solidFill>
              </a:rPr>
              <a:t>防范</a:t>
            </a:r>
            <a:r>
              <a:rPr lang="zh-CN" altLang="en-US" sz="1800" dirty="0" smtClean="0">
                <a:solidFill>
                  <a:srgbClr val="000000"/>
                </a:solidFill>
              </a:rPr>
              <a:t>攻击</a:t>
            </a:r>
            <a:endParaRPr lang="en-US" altLang="zh-CN" sz="1800" dirty="0" smtClean="0">
              <a:solidFill>
                <a:srgbClr val="000000"/>
              </a:solidFill>
            </a:endParaRPr>
          </a:p>
          <a:p>
            <a:r>
              <a:rPr lang="zh-CN" altLang="en-US" sz="1800" dirty="0" smtClean="0">
                <a:solidFill>
                  <a:srgbClr val="000000"/>
                </a:solidFill>
              </a:rPr>
              <a:t>活动监视</a:t>
            </a:r>
            <a:endParaRPr lang="en-US" altLang="zh-CN" sz="1800" dirty="0" smtClean="0">
              <a:solidFill>
                <a:srgbClr val="000000"/>
              </a:solidFill>
            </a:endParaRPr>
          </a:p>
          <a:p>
            <a:r>
              <a:rPr lang="zh-CN" altLang="en-US" sz="1800" dirty="0" smtClean="0">
                <a:solidFill>
                  <a:srgbClr val="000000"/>
                </a:solidFill>
              </a:rPr>
              <a:t>密码破解</a:t>
            </a:r>
            <a:endParaRPr lang="en-US" altLang="zh-CN" sz="1800" dirty="0" smtClean="0">
              <a:solidFill>
                <a:srgbClr val="000000"/>
              </a:solidFill>
            </a:endParaRPr>
          </a:p>
          <a:p>
            <a:r>
              <a:rPr lang="zh-CN" altLang="en-US" sz="1800" dirty="0">
                <a:solidFill>
                  <a:srgbClr val="000000"/>
                </a:solidFill>
              </a:rPr>
              <a:t>无</a:t>
            </a:r>
            <a:r>
              <a:rPr lang="zh-CN" altLang="en-US" sz="1800" dirty="0" smtClean="0">
                <a:solidFill>
                  <a:srgbClr val="000000"/>
                </a:solidFill>
              </a:rPr>
              <a:t>边界攻击模型 </a:t>
            </a:r>
            <a:r>
              <a:rPr lang="en-US" altLang="zh-CN" sz="1800" dirty="0" smtClean="0">
                <a:solidFill>
                  <a:srgbClr val="000000"/>
                </a:solidFill>
              </a:rPr>
              <a:t>&amp; </a:t>
            </a:r>
            <a:r>
              <a:rPr lang="zh-CN" altLang="en-US" sz="1800" dirty="0" smtClean="0">
                <a:solidFill>
                  <a:srgbClr val="000000"/>
                </a:solidFill>
              </a:rPr>
              <a:t>限制</a:t>
            </a:r>
            <a:r>
              <a:rPr lang="zh-CN" altLang="en-US" sz="1800" dirty="0">
                <a:solidFill>
                  <a:srgbClr val="000000"/>
                </a:solidFill>
              </a:rPr>
              <a:t>边界攻击模型 </a:t>
            </a:r>
            <a:endParaRPr lang="en-US" altLang="zh-CN" sz="1800" dirty="0" smtClean="0">
              <a:solidFill>
                <a:srgbClr val="000000"/>
              </a:solidFill>
            </a:endParaRPr>
          </a:p>
        </p:txBody>
      </p:sp>
    </p:spTree>
    <p:extLst>
      <p:ext uri="{BB962C8B-B14F-4D97-AF65-F5344CB8AC3E}">
        <p14:creationId xmlns:p14="http://schemas.microsoft.com/office/powerpoint/2010/main" val="131120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779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工业领域</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6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质量管理</a:t>
            </a:r>
            <a:endParaRPr lang="en-US" altLang="zh-CN" sz="1800" dirty="0" smtClean="0">
              <a:solidFill>
                <a:srgbClr val="000000"/>
              </a:solidFill>
            </a:endParaRPr>
          </a:p>
          <a:p>
            <a:r>
              <a:rPr lang="zh-CN" altLang="en-US" sz="1800" dirty="0" smtClean="0">
                <a:solidFill>
                  <a:srgbClr val="000000"/>
                </a:solidFill>
              </a:rPr>
              <a:t>灾害预测</a:t>
            </a:r>
            <a:endParaRPr lang="en-US" altLang="zh-CN" sz="1800" dirty="0" smtClean="0">
              <a:solidFill>
                <a:srgbClr val="000000"/>
              </a:solidFill>
            </a:endParaRPr>
          </a:p>
          <a:p>
            <a:r>
              <a:rPr lang="zh-CN" altLang="en-US" sz="1800" dirty="0" smtClean="0">
                <a:solidFill>
                  <a:srgbClr val="000000"/>
                </a:solidFill>
              </a:rPr>
              <a:t>缺陷管理</a:t>
            </a:r>
            <a:endParaRPr lang="en-US" altLang="zh-CN" sz="1800" dirty="0" smtClean="0">
              <a:solidFill>
                <a:srgbClr val="000000"/>
              </a:solidFill>
            </a:endParaRPr>
          </a:p>
          <a:p>
            <a:r>
              <a:rPr lang="zh-CN" altLang="en-US" sz="1800" dirty="0" smtClean="0">
                <a:solidFill>
                  <a:srgbClr val="000000"/>
                </a:solidFill>
              </a:rPr>
              <a:t>工业分拣</a:t>
            </a:r>
            <a:endParaRPr lang="en-US" altLang="zh-CN" sz="1800" dirty="0" smtClean="0">
              <a:solidFill>
                <a:srgbClr val="000000"/>
              </a:solidFill>
            </a:endParaRPr>
          </a:p>
          <a:p>
            <a:r>
              <a:rPr lang="zh-CN" altLang="en-US" sz="1800" dirty="0">
                <a:solidFill>
                  <a:srgbClr val="000000"/>
                </a:solidFill>
              </a:rPr>
              <a:t>故障</a:t>
            </a:r>
            <a:r>
              <a:rPr lang="zh-CN" altLang="en-US" sz="1800" dirty="0" smtClean="0">
                <a:solidFill>
                  <a:srgbClr val="000000"/>
                </a:solidFill>
              </a:rPr>
              <a:t>感知</a:t>
            </a:r>
            <a:endParaRPr lang="en-US" altLang="zh-CN" sz="1800" dirty="0" smtClean="0">
              <a:solidFill>
                <a:srgbClr val="000000"/>
              </a:solidFill>
            </a:endParaRPr>
          </a:p>
          <a:p>
            <a:r>
              <a:rPr lang="zh-CN" altLang="en-US" sz="1800" dirty="0" smtClean="0">
                <a:solidFill>
                  <a:srgbClr val="000000"/>
                </a:solidFill>
              </a:rPr>
              <a:t>应用存在瓶颈</a:t>
            </a:r>
            <a:endParaRPr lang="en-US" altLang="zh-CN" sz="1800" dirty="0" smtClean="0">
              <a:solidFill>
                <a:srgbClr val="000000"/>
              </a:solidFill>
            </a:endParaRPr>
          </a:p>
          <a:p>
            <a:pPr lvl="1"/>
            <a:r>
              <a:rPr lang="zh-CN" altLang="en-US" sz="1400" dirty="0" smtClean="0">
                <a:solidFill>
                  <a:srgbClr val="000000"/>
                </a:solidFill>
              </a:rPr>
              <a:t>数据质量</a:t>
            </a:r>
            <a:endParaRPr lang="en-US" altLang="zh-CN" sz="1400" dirty="0" smtClean="0">
              <a:solidFill>
                <a:srgbClr val="000000"/>
              </a:solidFill>
            </a:endParaRPr>
          </a:p>
          <a:p>
            <a:pPr lvl="1"/>
            <a:r>
              <a:rPr lang="zh-CN" altLang="en-US" sz="1400" dirty="0" smtClean="0">
                <a:solidFill>
                  <a:srgbClr val="000000"/>
                </a:solidFill>
              </a:rPr>
              <a:t>工程师经验</a:t>
            </a:r>
            <a:endParaRPr lang="en-US" altLang="zh-CN" sz="1400" dirty="0" smtClean="0">
              <a:solidFill>
                <a:srgbClr val="000000"/>
              </a:solidFill>
            </a:endParaRPr>
          </a:p>
          <a:p>
            <a:pPr lvl="1"/>
            <a:r>
              <a:rPr lang="zh-CN" altLang="en-US" sz="1400" dirty="0" smtClean="0">
                <a:solidFill>
                  <a:srgbClr val="000000"/>
                </a:solidFill>
              </a:rPr>
              <a:t>计算能力</a:t>
            </a:r>
            <a:endParaRPr lang="en-US" altLang="zh-CN" sz="1400" dirty="0" smtClean="0">
              <a:solidFill>
                <a:srgbClr val="000000"/>
              </a:solidFill>
            </a:endParaRPr>
          </a:p>
          <a:p>
            <a:pPr lvl="1"/>
            <a:r>
              <a:rPr lang="zh-CN" altLang="en-US" sz="1400" dirty="0" smtClean="0">
                <a:solidFill>
                  <a:srgbClr val="000000"/>
                </a:solidFill>
              </a:rPr>
              <a:t>机器学习的不可解释性</a:t>
            </a:r>
            <a:endParaRPr lang="en-US" altLang="zh-CN" sz="1400" dirty="0" smtClean="0">
              <a:solidFill>
                <a:srgbClr val="000000"/>
              </a:solidFill>
            </a:endParaRPr>
          </a:p>
        </p:txBody>
      </p:sp>
    </p:spTree>
    <p:extLst>
      <p:ext uri="{BB962C8B-B14F-4D97-AF65-F5344CB8AC3E}">
        <p14:creationId xmlns:p14="http://schemas.microsoft.com/office/powerpoint/2010/main" val="4085202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779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娱乐行业</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预测票房</a:t>
            </a:r>
            <a:endParaRPr lang="en-US" altLang="zh-CN" sz="1800" dirty="0" smtClean="0">
              <a:solidFill>
                <a:srgbClr val="000000"/>
              </a:solidFill>
            </a:endParaRPr>
          </a:p>
          <a:p>
            <a:r>
              <a:rPr lang="zh-CN" altLang="en-US" sz="1800" dirty="0" smtClean="0">
                <a:solidFill>
                  <a:srgbClr val="000000"/>
                </a:solidFill>
              </a:rPr>
              <a:t>视频识别</a:t>
            </a:r>
            <a:endParaRPr lang="en-US" altLang="zh-CN" sz="1800" dirty="0" smtClean="0">
              <a:solidFill>
                <a:srgbClr val="000000"/>
              </a:solidFill>
            </a:endParaRPr>
          </a:p>
          <a:p>
            <a:r>
              <a:rPr lang="zh-CN" altLang="en-US" sz="1800" dirty="0" smtClean="0">
                <a:solidFill>
                  <a:srgbClr val="000000"/>
                </a:solidFill>
              </a:rPr>
              <a:t>广告计划管理器</a:t>
            </a:r>
            <a:endParaRPr lang="en-US" altLang="zh-CN" sz="1800" dirty="0" smtClean="0">
              <a:solidFill>
                <a:srgbClr val="000000"/>
              </a:solidFill>
            </a:endParaRPr>
          </a:p>
        </p:txBody>
      </p:sp>
    </p:spTree>
    <p:extLst>
      <p:ext uri="{BB962C8B-B14F-4D97-AF65-F5344CB8AC3E}">
        <p14:creationId xmlns:p14="http://schemas.microsoft.com/office/powerpoint/2010/main" val="1885489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机器学习算法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监督学习</a:t>
            </a:r>
            <a:r>
              <a:rPr lang="zh-CN" altLang="en-US" sz="1800" dirty="0">
                <a:solidFill>
                  <a:srgbClr val="000000"/>
                </a:solidFill>
              </a:rPr>
              <a:t>是从给定的训练数据集中学习出一个</a:t>
            </a:r>
            <a:r>
              <a:rPr lang="zh-CN" altLang="en-US" sz="1800" dirty="0" smtClean="0">
                <a:solidFill>
                  <a:srgbClr val="000000"/>
                </a:solidFill>
              </a:rPr>
              <a:t>函数，当</a:t>
            </a:r>
            <a:r>
              <a:rPr lang="zh-CN" altLang="en-US" sz="1800" dirty="0">
                <a:solidFill>
                  <a:srgbClr val="000000"/>
                </a:solidFill>
              </a:rPr>
              <a:t>新的数据到来</a:t>
            </a:r>
            <a:r>
              <a:rPr lang="zh-CN" altLang="en-US" sz="1800" dirty="0" smtClean="0">
                <a:solidFill>
                  <a:srgbClr val="000000"/>
                </a:solidFill>
              </a:rPr>
              <a:t>时，可以</a:t>
            </a:r>
            <a:r>
              <a:rPr lang="zh-CN" altLang="en-US" sz="1800" dirty="0">
                <a:solidFill>
                  <a:srgbClr val="000000"/>
                </a:solidFill>
              </a:rPr>
              <a:t>根据这个函数预测结果。其训练集要求包括输入和</a:t>
            </a:r>
            <a:r>
              <a:rPr lang="zh-CN" altLang="en-US" sz="1800" dirty="0" smtClean="0">
                <a:solidFill>
                  <a:srgbClr val="000000"/>
                </a:solidFill>
              </a:rPr>
              <a:t>输出，也</a:t>
            </a:r>
            <a:r>
              <a:rPr lang="zh-CN" altLang="en-US" sz="1800" dirty="0">
                <a:solidFill>
                  <a:srgbClr val="000000"/>
                </a:solidFill>
              </a:rPr>
              <a:t>可以说是特征和月标。训练集的目标通常是由人标注</a:t>
            </a:r>
            <a:r>
              <a:rPr lang="zh-CN" altLang="en-US" sz="1800" dirty="0" smtClean="0">
                <a:solidFill>
                  <a:srgbClr val="000000"/>
                </a:solidFill>
              </a:rPr>
              <a:t>的</a:t>
            </a:r>
            <a:endParaRPr lang="en-US" altLang="zh-CN" sz="1800" dirty="0" smtClean="0">
              <a:solidFill>
                <a:srgbClr val="000000"/>
              </a:solidFill>
            </a:endParaRPr>
          </a:p>
          <a:p>
            <a:pPr lvl="1"/>
            <a:r>
              <a:rPr lang="zh-CN" altLang="en-US" sz="1400" dirty="0" smtClean="0">
                <a:solidFill>
                  <a:srgbClr val="000000"/>
                </a:solidFill>
              </a:rPr>
              <a:t>分类：逻辑回归、决策树、</a:t>
            </a:r>
            <a:r>
              <a:rPr lang="en-US" altLang="zh-CN" sz="1400" dirty="0" smtClean="0">
                <a:solidFill>
                  <a:srgbClr val="000000"/>
                </a:solidFill>
              </a:rPr>
              <a:t>KNN</a:t>
            </a:r>
            <a:r>
              <a:rPr lang="zh-CN" altLang="en-US" sz="1400" dirty="0" smtClean="0">
                <a:solidFill>
                  <a:srgbClr val="000000"/>
                </a:solidFill>
              </a:rPr>
              <a:t>、随机森林、支持向量机、朴素贝叶斯</a:t>
            </a:r>
            <a:endParaRPr lang="en-US" altLang="zh-CN" sz="1400" dirty="0" smtClean="0">
              <a:solidFill>
                <a:srgbClr val="000000"/>
              </a:solidFill>
            </a:endParaRPr>
          </a:p>
          <a:p>
            <a:pPr lvl="1"/>
            <a:r>
              <a:rPr lang="zh-CN" altLang="en-US" sz="1400" dirty="0" smtClean="0">
                <a:solidFill>
                  <a:srgbClr val="000000"/>
                </a:solidFill>
              </a:rPr>
              <a:t>数字预测：线性回归、</a:t>
            </a:r>
            <a:r>
              <a:rPr lang="en-US" altLang="zh-CN" sz="1400" dirty="0" smtClean="0">
                <a:solidFill>
                  <a:srgbClr val="000000"/>
                </a:solidFill>
              </a:rPr>
              <a:t>KNN</a:t>
            </a:r>
            <a:r>
              <a:rPr lang="zh-CN" altLang="en-US" sz="1400" dirty="0" smtClean="0">
                <a:solidFill>
                  <a:srgbClr val="000000"/>
                </a:solidFill>
              </a:rPr>
              <a:t>、</a:t>
            </a:r>
            <a:r>
              <a:rPr lang="en-US" altLang="zh-CN" sz="1400" dirty="0" smtClean="0">
                <a:solidFill>
                  <a:srgbClr val="000000"/>
                </a:solidFill>
              </a:rPr>
              <a:t>Gradient Boosting</a:t>
            </a:r>
            <a:r>
              <a:rPr lang="zh-CN" altLang="en-US" sz="1400" dirty="0" smtClean="0">
                <a:solidFill>
                  <a:srgbClr val="000000"/>
                </a:solidFill>
              </a:rPr>
              <a:t>、</a:t>
            </a:r>
            <a:r>
              <a:rPr lang="en-US" altLang="zh-CN" sz="1400" dirty="0" err="1" smtClean="0">
                <a:solidFill>
                  <a:srgbClr val="000000"/>
                </a:solidFill>
              </a:rPr>
              <a:t>AdaBoost</a:t>
            </a:r>
            <a:endParaRPr lang="en-US" altLang="zh-CN" sz="1400" dirty="0" smtClean="0">
              <a:solidFill>
                <a:srgbClr val="000000"/>
              </a:solidFill>
            </a:endParaRPr>
          </a:p>
          <a:p>
            <a:r>
              <a:rPr lang="zh-CN" altLang="en-US" sz="1800" dirty="0" smtClean="0">
                <a:solidFill>
                  <a:srgbClr val="000000"/>
                </a:solidFill>
              </a:rPr>
              <a:t>无监督学习并不</a:t>
            </a:r>
            <a:r>
              <a:rPr lang="zh-CN" altLang="en-US" sz="1800" dirty="0">
                <a:solidFill>
                  <a:srgbClr val="000000"/>
                </a:solidFill>
              </a:rPr>
              <a:t>需要人力来输入</a:t>
            </a:r>
            <a:r>
              <a:rPr lang="zh-CN" altLang="en-US" sz="1800" dirty="0" smtClean="0">
                <a:solidFill>
                  <a:srgbClr val="000000"/>
                </a:solidFill>
              </a:rPr>
              <a:t>标签</a:t>
            </a:r>
            <a:endParaRPr lang="en-US" altLang="zh-CN" sz="1800" dirty="0" smtClean="0">
              <a:solidFill>
                <a:srgbClr val="000000"/>
              </a:solidFill>
            </a:endParaRPr>
          </a:p>
          <a:p>
            <a:pPr lvl="1"/>
            <a:r>
              <a:rPr lang="zh-CN" altLang="en-US" sz="1400" dirty="0" smtClean="0">
                <a:solidFill>
                  <a:srgbClr val="000000"/>
                </a:solidFill>
              </a:rPr>
              <a:t>聚类</a:t>
            </a:r>
            <a:endParaRPr lang="en-US" altLang="zh-CN" sz="1400" dirty="0" smtClean="0">
              <a:solidFill>
                <a:srgbClr val="000000"/>
              </a:solidFill>
            </a:endParaRPr>
          </a:p>
          <a:p>
            <a:pPr lvl="1"/>
            <a:r>
              <a:rPr lang="zh-CN" altLang="en-US" sz="1400" dirty="0" smtClean="0">
                <a:solidFill>
                  <a:srgbClr val="000000"/>
                </a:solidFill>
              </a:rPr>
              <a:t>关联分析</a:t>
            </a:r>
            <a:endParaRPr lang="en-US" altLang="zh-CN" sz="1400" dirty="0" smtClean="0">
              <a:solidFill>
                <a:srgbClr val="000000"/>
              </a:solidFill>
            </a:endParaRPr>
          </a:p>
          <a:p>
            <a:r>
              <a:rPr lang="zh-CN" altLang="en-US" sz="1800" dirty="0">
                <a:solidFill>
                  <a:srgbClr val="000000"/>
                </a:solidFill>
              </a:rPr>
              <a:t>强化学习通过观察来学习做成如何的动作。每个动作都会对环境有所</a:t>
            </a:r>
            <a:r>
              <a:rPr lang="zh-CN" altLang="en-US" sz="1800" dirty="0" smtClean="0">
                <a:solidFill>
                  <a:srgbClr val="000000"/>
                </a:solidFill>
              </a:rPr>
              <a:t>影响，学习</a:t>
            </a:r>
            <a:r>
              <a:rPr lang="zh-CN" altLang="en-US" sz="1800" dirty="0">
                <a:solidFill>
                  <a:srgbClr val="000000"/>
                </a:solidFill>
              </a:rPr>
              <a:t>对象根据观察到的周围环境的反馈来做出判断。强化学习强调如何基于环境而</a:t>
            </a:r>
            <a:r>
              <a:rPr lang="zh-CN" altLang="en-US" sz="1800" dirty="0" smtClean="0">
                <a:solidFill>
                  <a:srgbClr val="000000"/>
                </a:solidFill>
              </a:rPr>
              <a:t>行动，以</a:t>
            </a:r>
            <a:r>
              <a:rPr lang="zh-CN" altLang="en-US" sz="1800" dirty="0">
                <a:solidFill>
                  <a:srgbClr val="000000"/>
                </a:solidFill>
              </a:rPr>
              <a:t>取得最大化的预期利益。</a:t>
            </a:r>
            <a:endParaRPr lang="en-US" altLang="zh-CN" sz="1800" dirty="0" smtClean="0">
              <a:solidFill>
                <a:srgbClr val="000000"/>
              </a:solidFill>
            </a:endParaRPr>
          </a:p>
        </p:txBody>
      </p:sp>
    </p:spTree>
    <p:extLst>
      <p:ext uri="{BB962C8B-B14F-4D97-AF65-F5344CB8AC3E}">
        <p14:creationId xmlns:p14="http://schemas.microsoft.com/office/powerpoint/2010/main" val="24286251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分类算法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分类</a:t>
            </a:r>
            <a:r>
              <a:rPr lang="zh-CN" altLang="en-US" sz="1800" dirty="0" smtClean="0">
                <a:solidFill>
                  <a:srgbClr val="000000"/>
                </a:solidFill>
              </a:rPr>
              <a:t>算法是应用分类规则对记录进行目标映射，将其划分到不同的分类中，构建具有泛化能力的算法模型，即</a:t>
            </a:r>
            <a:r>
              <a:rPr lang="zh-CN" altLang="en-US" sz="1800" dirty="0">
                <a:solidFill>
                  <a:srgbClr val="000000"/>
                </a:solidFill>
              </a:rPr>
              <a:t>构建映射规则来预测未知样本的</a:t>
            </a:r>
            <a:r>
              <a:rPr lang="zh-CN" altLang="en-US" sz="1800" dirty="0" smtClean="0">
                <a:solidFill>
                  <a:srgbClr val="000000"/>
                </a:solidFill>
              </a:rPr>
              <a:t>类别</a:t>
            </a:r>
            <a:endParaRPr lang="en-US" altLang="zh-CN" sz="1800" dirty="0" smtClean="0">
              <a:solidFill>
                <a:srgbClr val="000000"/>
              </a:solidFill>
            </a:endParaRPr>
          </a:p>
          <a:p>
            <a:r>
              <a:rPr lang="zh-CN" altLang="en-US" sz="1800" dirty="0" smtClean="0">
                <a:solidFill>
                  <a:srgbClr val="000000"/>
                </a:solidFill>
              </a:rPr>
              <a:t>分类</a:t>
            </a:r>
            <a:r>
              <a:rPr lang="zh-CN" altLang="en-US" sz="1800" dirty="0">
                <a:solidFill>
                  <a:srgbClr val="000000"/>
                </a:solidFill>
              </a:rPr>
              <a:t>算法包括预测和描述</a:t>
            </a:r>
            <a:r>
              <a:rPr lang="zh-CN" altLang="en-US" sz="1800" dirty="0" smtClean="0">
                <a:solidFill>
                  <a:srgbClr val="000000"/>
                </a:solidFill>
              </a:rPr>
              <a:t>两种，经过</a:t>
            </a:r>
            <a:r>
              <a:rPr lang="zh-CN" altLang="en-US" sz="1800" dirty="0">
                <a:solidFill>
                  <a:srgbClr val="000000"/>
                </a:solidFill>
              </a:rPr>
              <a:t>训练集学习的预测模型在遇到未知记录</a:t>
            </a:r>
            <a:r>
              <a:rPr lang="zh-CN" altLang="en-US" sz="1800" dirty="0" smtClean="0">
                <a:solidFill>
                  <a:srgbClr val="000000"/>
                </a:solidFill>
              </a:rPr>
              <a:t>时，应用</a:t>
            </a:r>
            <a:r>
              <a:rPr lang="zh-CN" altLang="en-US" sz="1800" dirty="0">
                <a:solidFill>
                  <a:srgbClr val="000000"/>
                </a:solidFill>
              </a:rPr>
              <a:t>规则对其进行类别</a:t>
            </a:r>
            <a:r>
              <a:rPr lang="zh-CN" altLang="en-US" sz="1800" dirty="0" smtClean="0">
                <a:solidFill>
                  <a:srgbClr val="000000"/>
                </a:solidFill>
              </a:rPr>
              <a:t>划分，而</a:t>
            </a:r>
            <a:r>
              <a:rPr lang="zh-CN" altLang="en-US" sz="1800" dirty="0">
                <a:solidFill>
                  <a:srgbClr val="000000"/>
                </a:solidFill>
              </a:rPr>
              <a:t>描述型的分类主要是对现有数据集中特征进行解释并进行</a:t>
            </a:r>
            <a:r>
              <a:rPr lang="zh-CN" altLang="en-US" sz="1800" dirty="0" smtClean="0">
                <a:solidFill>
                  <a:srgbClr val="000000"/>
                </a:solidFill>
              </a:rPr>
              <a:t>区分，例如</a:t>
            </a:r>
            <a:r>
              <a:rPr lang="zh-CN" altLang="en-US" sz="1800" dirty="0">
                <a:solidFill>
                  <a:srgbClr val="000000"/>
                </a:solidFill>
              </a:rPr>
              <a:t>对动植物的各项特征进行</a:t>
            </a:r>
            <a:r>
              <a:rPr lang="zh-CN" altLang="en-US" sz="1800" dirty="0" smtClean="0">
                <a:solidFill>
                  <a:srgbClr val="000000"/>
                </a:solidFill>
              </a:rPr>
              <a:t>描述，并</a:t>
            </a:r>
            <a:r>
              <a:rPr lang="zh-CN" altLang="en-US" sz="1800" dirty="0">
                <a:solidFill>
                  <a:srgbClr val="000000"/>
                </a:solidFill>
              </a:rPr>
              <a:t>进行标记</a:t>
            </a:r>
            <a:r>
              <a:rPr lang="zh-CN" altLang="en-US" sz="1800" dirty="0" smtClean="0">
                <a:solidFill>
                  <a:srgbClr val="000000"/>
                </a:solidFill>
              </a:rPr>
              <a:t>分类，由</a:t>
            </a:r>
            <a:r>
              <a:rPr lang="zh-CN" altLang="en-US" sz="1800" dirty="0">
                <a:solidFill>
                  <a:srgbClr val="000000"/>
                </a:solidFill>
              </a:rPr>
              <a:t>这些特征来决定其属于哪一类</a:t>
            </a:r>
            <a:r>
              <a:rPr lang="zh-CN" altLang="en-US" sz="1800" dirty="0" smtClean="0">
                <a:solidFill>
                  <a:srgbClr val="000000"/>
                </a:solidFill>
              </a:rPr>
              <a:t>目</a:t>
            </a:r>
            <a:endParaRPr lang="en-US" altLang="zh-CN" sz="1800" dirty="0" smtClean="0">
              <a:solidFill>
                <a:srgbClr val="000000"/>
              </a:solidFill>
            </a:endParaRPr>
          </a:p>
          <a:p>
            <a:r>
              <a:rPr lang="zh-CN" altLang="en-US" sz="1800" dirty="0" smtClean="0">
                <a:solidFill>
                  <a:srgbClr val="000000"/>
                </a:solidFill>
              </a:rPr>
              <a:t>主要</a:t>
            </a:r>
            <a:r>
              <a:rPr lang="zh-CN" altLang="en-US" sz="1800" dirty="0">
                <a:solidFill>
                  <a:srgbClr val="000000"/>
                </a:solidFill>
              </a:rPr>
              <a:t>的分类算法包括决策树、支持向量机</a:t>
            </a:r>
            <a:r>
              <a:rPr lang="en-US" altLang="zh-CN" sz="1800" dirty="0">
                <a:solidFill>
                  <a:srgbClr val="000000"/>
                </a:solidFill>
              </a:rPr>
              <a:t>(Support Vector </a:t>
            </a:r>
            <a:r>
              <a:rPr lang="en-US" altLang="zh-CN" sz="1800" dirty="0" smtClean="0">
                <a:solidFill>
                  <a:srgbClr val="000000"/>
                </a:solidFill>
              </a:rPr>
              <a:t>Machine</a:t>
            </a:r>
            <a:r>
              <a:rPr lang="zh-CN" altLang="en-US" sz="1800" dirty="0" smtClean="0">
                <a:solidFill>
                  <a:srgbClr val="000000"/>
                </a:solidFill>
              </a:rPr>
              <a:t>，</a:t>
            </a:r>
            <a:r>
              <a:rPr lang="en-US" altLang="zh-CN" sz="1800" dirty="0" smtClean="0">
                <a:solidFill>
                  <a:srgbClr val="000000"/>
                </a:solidFill>
              </a:rPr>
              <a:t> </a:t>
            </a:r>
            <a:r>
              <a:rPr lang="en-US" altLang="zh-CN" sz="1800" dirty="0">
                <a:solidFill>
                  <a:srgbClr val="000000"/>
                </a:solidFill>
              </a:rPr>
              <a:t>SVM)</a:t>
            </a:r>
            <a:r>
              <a:rPr lang="zh-CN" altLang="en-US" sz="1800" dirty="0">
                <a:solidFill>
                  <a:srgbClr val="000000"/>
                </a:solidFill>
              </a:rPr>
              <a:t>、最近邻</a:t>
            </a:r>
            <a:r>
              <a:rPr lang="en-US" altLang="zh-CN" sz="1800" dirty="0">
                <a:solidFill>
                  <a:srgbClr val="000000"/>
                </a:solidFill>
              </a:rPr>
              <a:t>(K </a:t>
            </a:r>
            <a:r>
              <a:rPr lang="en-US" altLang="zh-CN" sz="1800" dirty="0" err="1" smtClean="0">
                <a:solidFill>
                  <a:srgbClr val="000000"/>
                </a:solidFill>
              </a:rPr>
              <a:t>NearestNeighbors</a:t>
            </a:r>
            <a:r>
              <a:rPr lang="zh-CN" altLang="en-US" sz="1800" dirty="0" smtClean="0">
                <a:solidFill>
                  <a:srgbClr val="000000"/>
                </a:solidFill>
              </a:rPr>
              <a:t>，</a:t>
            </a:r>
            <a:r>
              <a:rPr lang="en-US" altLang="zh-CN" sz="1800" dirty="0" smtClean="0">
                <a:solidFill>
                  <a:srgbClr val="000000"/>
                </a:solidFill>
              </a:rPr>
              <a:t> </a:t>
            </a:r>
            <a:r>
              <a:rPr lang="en-US" altLang="zh-CN" sz="1800" dirty="0">
                <a:solidFill>
                  <a:srgbClr val="000000"/>
                </a:solidFill>
              </a:rPr>
              <a:t>KNN) </a:t>
            </a:r>
            <a:r>
              <a:rPr lang="zh-CN" altLang="en-US" sz="1800" dirty="0">
                <a:solidFill>
                  <a:srgbClr val="000000"/>
                </a:solidFill>
              </a:rPr>
              <a:t>、贝叶斯网络</a:t>
            </a:r>
            <a:r>
              <a:rPr lang="en-US" altLang="zh-CN" sz="1800" dirty="0">
                <a:solidFill>
                  <a:srgbClr val="000000"/>
                </a:solidFill>
              </a:rPr>
              <a:t>( Bayes Network) </a:t>
            </a:r>
            <a:r>
              <a:rPr lang="zh-CN" altLang="en-US" sz="1800" dirty="0">
                <a:solidFill>
                  <a:srgbClr val="000000"/>
                </a:solidFill>
              </a:rPr>
              <a:t>和神经网络</a:t>
            </a:r>
            <a:r>
              <a:rPr lang="zh-CN" altLang="en-US" sz="1800" dirty="0" smtClean="0">
                <a:solidFill>
                  <a:srgbClr val="000000"/>
                </a:solidFill>
              </a:rPr>
              <a:t>等</a:t>
            </a:r>
            <a:endParaRPr lang="en-US" altLang="zh-CN" sz="1800" dirty="0" smtClean="0">
              <a:solidFill>
                <a:srgbClr val="000000"/>
              </a:solidFill>
            </a:endParaRPr>
          </a:p>
        </p:txBody>
      </p:sp>
    </p:spTree>
    <p:extLst>
      <p:ext uri="{BB962C8B-B14F-4D97-AF65-F5344CB8AC3E}">
        <p14:creationId xmlns:p14="http://schemas.microsoft.com/office/powerpoint/2010/main" val="74637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决策树</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顾名思义，决策树</a:t>
            </a:r>
            <a:r>
              <a:rPr lang="zh-CN" altLang="en-US" sz="1800" dirty="0">
                <a:solidFill>
                  <a:srgbClr val="000000"/>
                </a:solidFill>
              </a:rPr>
              <a:t>是一棵用于决策的</a:t>
            </a:r>
            <a:r>
              <a:rPr lang="zh-CN" altLang="en-US" sz="1800" dirty="0" smtClean="0">
                <a:solidFill>
                  <a:srgbClr val="000000"/>
                </a:solidFill>
              </a:rPr>
              <a:t>树， </a:t>
            </a:r>
            <a:r>
              <a:rPr lang="zh-CN" altLang="en-US" sz="1800" dirty="0">
                <a:solidFill>
                  <a:srgbClr val="000000"/>
                </a:solidFill>
              </a:rPr>
              <a:t>目标类别作为叶子</a:t>
            </a:r>
            <a:r>
              <a:rPr lang="zh-CN" altLang="en-US" sz="1800" dirty="0" smtClean="0">
                <a:solidFill>
                  <a:srgbClr val="000000"/>
                </a:solidFill>
              </a:rPr>
              <a:t>结点，特征</a:t>
            </a:r>
            <a:r>
              <a:rPr lang="zh-CN" altLang="en-US" sz="1800" dirty="0">
                <a:solidFill>
                  <a:srgbClr val="000000"/>
                </a:solidFill>
              </a:rPr>
              <a:t>属性的验证作为非叶子</a:t>
            </a:r>
            <a:r>
              <a:rPr lang="zh-CN" altLang="en-US" sz="1800" dirty="0" smtClean="0">
                <a:solidFill>
                  <a:srgbClr val="000000"/>
                </a:solidFill>
              </a:rPr>
              <a:t>节点，而</a:t>
            </a:r>
            <a:r>
              <a:rPr lang="zh-CN" altLang="en-US" sz="1800" dirty="0">
                <a:solidFill>
                  <a:srgbClr val="000000"/>
                </a:solidFill>
              </a:rPr>
              <a:t>每个分支是特征属性的输出结果。擅长对人物、位置、事物的不同特征、品质、特性进行</a:t>
            </a:r>
            <a:r>
              <a:rPr lang="zh-CN" altLang="en-US" sz="1800" dirty="0" smtClean="0">
                <a:solidFill>
                  <a:srgbClr val="000000"/>
                </a:solidFill>
              </a:rPr>
              <a:t>评估，可</a:t>
            </a:r>
            <a:r>
              <a:rPr lang="zh-CN" altLang="en-US" sz="1800" dirty="0">
                <a:solidFill>
                  <a:srgbClr val="000000"/>
                </a:solidFill>
              </a:rPr>
              <a:t>应用于基于规则的信用评估、比赛结果预测</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决策过程</a:t>
            </a:r>
            <a:r>
              <a:rPr lang="zh-CN" altLang="en-US" sz="1800" dirty="0">
                <a:solidFill>
                  <a:srgbClr val="000000"/>
                </a:solidFill>
              </a:rPr>
              <a:t>是从根结点</a:t>
            </a:r>
            <a:r>
              <a:rPr lang="zh-CN" altLang="en-US" sz="1800" dirty="0" smtClean="0">
                <a:solidFill>
                  <a:srgbClr val="000000"/>
                </a:solidFill>
              </a:rPr>
              <a:t>出发，测试</a:t>
            </a:r>
            <a:r>
              <a:rPr lang="zh-CN" altLang="en-US" sz="1800" dirty="0">
                <a:solidFill>
                  <a:srgbClr val="000000"/>
                </a:solidFill>
              </a:rPr>
              <a:t>不同的特征</a:t>
            </a:r>
            <a:r>
              <a:rPr lang="zh-CN" altLang="en-US" sz="1800" dirty="0" smtClean="0">
                <a:solidFill>
                  <a:srgbClr val="000000"/>
                </a:solidFill>
              </a:rPr>
              <a:t>属性，按照</a:t>
            </a:r>
            <a:r>
              <a:rPr lang="zh-CN" altLang="en-US" sz="1800" dirty="0">
                <a:solidFill>
                  <a:srgbClr val="000000"/>
                </a:solidFill>
              </a:rPr>
              <a:t>结果的不同选择</a:t>
            </a:r>
            <a:r>
              <a:rPr lang="zh-CN" altLang="en-US" sz="1800" dirty="0" smtClean="0">
                <a:solidFill>
                  <a:srgbClr val="000000"/>
                </a:solidFill>
              </a:rPr>
              <a:t>分支，最终</a:t>
            </a:r>
            <a:r>
              <a:rPr lang="zh-CN" altLang="en-US" sz="1800" dirty="0">
                <a:solidFill>
                  <a:srgbClr val="000000"/>
                </a:solidFill>
              </a:rPr>
              <a:t>落到某一叶 子</a:t>
            </a:r>
            <a:r>
              <a:rPr lang="zh-CN" altLang="en-US" sz="1800" dirty="0" smtClean="0">
                <a:solidFill>
                  <a:srgbClr val="000000"/>
                </a:solidFill>
              </a:rPr>
              <a:t>结点，获得</a:t>
            </a:r>
            <a:r>
              <a:rPr lang="zh-CN" altLang="en-US" sz="1800" dirty="0">
                <a:solidFill>
                  <a:srgbClr val="000000"/>
                </a:solidFill>
              </a:rPr>
              <a:t>分类</a:t>
            </a:r>
            <a:r>
              <a:rPr lang="zh-CN" altLang="en-US" sz="1800" dirty="0" smtClean="0">
                <a:solidFill>
                  <a:srgbClr val="000000"/>
                </a:solidFill>
              </a:rPr>
              <a:t>结果</a:t>
            </a:r>
            <a:endParaRPr lang="en-US" altLang="zh-CN" sz="1800" dirty="0" smtClean="0">
              <a:solidFill>
                <a:srgbClr val="000000"/>
              </a:solidFill>
            </a:endParaRPr>
          </a:p>
          <a:p>
            <a:r>
              <a:rPr lang="zh-CN" altLang="en-US" sz="1800" dirty="0" smtClean="0">
                <a:solidFill>
                  <a:srgbClr val="000000"/>
                </a:solidFill>
              </a:rPr>
              <a:t>主要</a:t>
            </a:r>
            <a:r>
              <a:rPr lang="zh-CN" altLang="en-US" sz="1800" dirty="0">
                <a:solidFill>
                  <a:srgbClr val="000000"/>
                </a:solidFill>
              </a:rPr>
              <a:t>的决策树算法有</a:t>
            </a:r>
            <a:r>
              <a:rPr lang="en-US" altLang="zh-CN" sz="1800" dirty="0">
                <a:solidFill>
                  <a:srgbClr val="000000"/>
                </a:solidFill>
              </a:rPr>
              <a:t>ID3</a:t>
            </a:r>
            <a:r>
              <a:rPr lang="zh-CN" altLang="en-US" sz="1800" dirty="0">
                <a:solidFill>
                  <a:srgbClr val="000000"/>
                </a:solidFill>
              </a:rPr>
              <a:t>、</a:t>
            </a:r>
            <a:r>
              <a:rPr lang="en-US" altLang="zh-CN" sz="1800" dirty="0">
                <a:solidFill>
                  <a:srgbClr val="000000"/>
                </a:solidFill>
              </a:rPr>
              <a:t>C4.5</a:t>
            </a:r>
            <a:r>
              <a:rPr lang="zh-CN" altLang="en-US" sz="1800" dirty="0">
                <a:solidFill>
                  <a:srgbClr val="000000"/>
                </a:solidFill>
              </a:rPr>
              <a:t>、</a:t>
            </a:r>
            <a:r>
              <a:rPr lang="en-US" altLang="zh-CN" sz="1800" dirty="0">
                <a:solidFill>
                  <a:srgbClr val="000000"/>
                </a:solidFill>
              </a:rPr>
              <a:t>C5.0</a:t>
            </a:r>
            <a:r>
              <a:rPr lang="zh-CN" altLang="en-US" sz="1800" dirty="0">
                <a:solidFill>
                  <a:srgbClr val="000000"/>
                </a:solidFill>
              </a:rPr>
              <a:t>、 </a:t>
            </a:r>
            <a:r>
              <a:rPr lang="en-US" altLang="zh-CN" sz="1800" dirty="0">
                <a:solidFill>
                  <a:srgbClr val="000000"/>
                </a:solidFill>
              </a:rPr>
              <a:t>CART</a:t>
            </a:r>
            <a:r>
              <a:rPr lang="zh-CN" altLang="en-US" sz="1800" dirty="0">
                <a:solidFill>
                  <a:srgbClr val="000000"/>
                </a:solidFill>
              </a:rPr>
              <a:t>、</a:t>
            </a:r>
            <a:r>
              <a:rPr lang="en-US" altLang="zh-CN" sz="1800" dirty="0">
                <a:solidFill>
                  <a:srgbClr val="000000"/>
                </a:solidFill>
              </a:rPr>
              <a:t>CHAID</a:t>
            </a:r>
            <a:r>
              <a:rPr lang="zh-CN" altLang="en-US" sz="1800" dirty="0">
                <a:solidFill>
                  <a:srgbClr val="000000"/>
                </a:solidFill>
              </a:rPr>
              <a:t>、 </a:t>
            </a:r>
            <a:r>
              <a:rPr lang="en-US" altLang="zh-CN" sz="1800" dirty="0">
                <a:solidFill>
                  <a:srgbClr val="000000"/>
                </a:solidFill>
              </a:rPr>
              <a:t>SLIQ</a:t>
            </a:r>
            <a:r>
              <a:rPr lang="zh-CN" altLang="en-US" sz="1800" dirty="0">
                <a:solidFill>
                  <a:srgbClr val="000000"/>
                </a:solidFill>
              </a:rPr>
              <a:t>、 </a:t>
            </a:r>
            <a:r>
              <a:rPr lang="en-US" altLang="zh-CN" sz="1800" dirty="0">
                <a:solidFill>
                  <a:srgbClr val="000000"/>
                </a:solidFill>
              </a:rPr>
              <a:t>SPRINT</a:t>
            </a:r>
            <a:r>
              <a:rPr lang="zh-CN" altLang="en-US" sz="1800" dirty="0">
                <a:solidFill>
                  <a:srgbClr val="000000"/>
                </a:solidFill>
              </a:rPr>
              <a:t>等</a:t>
            </a:r>
            <a:r>
              <a:rPr lang="zh-CN" altLang="en-US" sz="1800" dirty="0" smtClean="0">
                <a:solidFill>
                  <a:srgbClr val="000000"/>
                </a:solidFill>
              </a:rPr>
              <a:t>算法</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的构建过程是按照属性的优先级或重要性米逐渐确定树的</a:t>
            </a:r>
            <a:r>
              <a:rPr lang="zh-CN" altLang="en-US" sz="1800" dirty="0" smtClean="0">
                <a:solidFill>
                  <a:srgbClr val="000000"/>
                </a:solidFill>
              </a:rPr>
              <a:t>层次结构，使</a:t>
            </a:r>
            <a:r>
              <a:rPr lang="zh-CN" altLang="en-US" sz="1800" dirty="0">
                <a:solidFill>
                  <a:srgbClr val="000000"/>
                </a:solidFill>
              </a:rPr>
              <a:t>其叶于结点尽明能属于同一</a:t>
            </a:r>
            <a:r>
              <a:rPr lang="zh-CN" altLang="en-US" sz="1800" dirty="0" smtClean="0">
                <a:solidFill>
                  <a:srgbClr val="000000"/>
                </a:solidFill>
              </a:rPr>
              <a:t>类别，一般</a:t>
            </a:r>
            <a:r>
              <a:rPr lang="zh-CN" altLang="en-US" sz="1800" dirty="0">
                <a:solidFill>
                  <a:srgbClr val="000000"/>
                </a:solidFill>
              </a:rPr>
              <a:t>采用</a:t>
            </a:r>
            <a:r>
              <a:rPr lang="zh-CN" altLang="en-US" sz="1800" dirty="0" smtClean="0">
                <a:solidFill>
                  <a:srgbClr val="000000"/>
                </a:solidFill>
              </a:rPr>
              <a:t>局部最优</a:t>
            </a:r>
            <a:r>
              <a:rPr lang="zh-CN" altLang="en-US" sz="1800" dirty="0">
                <a:solidFill>
                  <a:srgbClr val="000000"/>
                </a:solidFill>
              </a:rPr>
              <a:t>的贪心策略来构建</a:t>
            </a:r>
            <a:r>
              <a:rPr lang="zh-CN" altLang="en-US" sz="1800" dirty="0" smtClean="0">
                <a:solidFill>
                  <a:srgbClr val="000000"/>
                </a:solidFill>
              </a:rPr>
              <a:t>决策树</a:t>
            </a:r>
            <a:endParaRPr lang="en-US" altLang="zh-CN" sz="1800" dirty="0" smtClean="0">
              <a:solidFill>
                <a:srgbClr val="000000"/>
              </a:solidFill>
            </a:endParaRPr>
          </a:p>
        </p:txBody>
      </p:sp>
    </p:spTree>
    <p:extLst>
      <p:ext uri="{BB962C8B-B14F-4D97-AF65-F5344CB8AC3E}">
        <p14:creationId xmlns:p14="http://schemas.microsoft.com/office/powerpoint/2010/main" val="4008158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支持向量机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支持</a:t>
            </a:r>
            <a:r>
              <a:rPr lang="zh-CN" altLang="en-US" sz="1800" dirty="0">
                <a:solidFill>
                  <a:srgbClr val="000000"/>
                </a:solidFill>
              </a:rPr>
              <a:t>向量</a:t>
            </a:r>
            <a:r>
              <a:rPr lang="zh-CN" altLang="en-US" sz="1800" dirty="0" smtClean="0">
                <a:solidFill>
                  <a:srgbClr val="000000"/>
                </a:solidFill>
              </a:rPr>
              <a:t>机的主要</a:t>
            </a:r>
            <a:r>
              <a:rPr lang="zh-CN" altLang="en-US" sz="1800" dirty="0">
                <a:solidFill>
                  <a:srgbClr val="000000"/>
                </a:solidFill>
              </a:rPr>
              <a:t>思想是将低维特征空间中的线性不可分进行非线性映射转化为高维空间的线性可分。</a:t>
            </a:r>
            <a:r>
              <a:rPr lang="zh-CN" altLang="en-US" sz="1800" dirty="0" smtClean="0">
                <a:solidFill>
                  <a:srgbClr val="000000"/>
                </a:solidFill>
              </a:rPr>
              <a:t>此外，应用</a:t>
            </a:r>
            <a:r>
              <a:rPr lang="zh-CN" altLang="en-US" sz="1800" dirty="0">
                <a:solidFill>
                  <a:srgbClr val="000000"/>
                </a:solidFill>
              </a:rPr>
              <a:t>结构风险最小理论在特征空间优化分割</a:t>
            </a:r>
            <a:r>
              <a:rPr lang="zh-CN" altLang="en-US" sz="1800" dirty="0" smtClean="0">
                <a:solidFill>
                  <a:srgbClr val="000000"/>
                </a:solidFill>
              </a:rPr>
              <a:t>超平面，可以</a:t>
            </a:r>
            <a:r>
              <a:rPr lang="zh-CN" altLang="en-US" sz="1800" dirty="0">
                <a:solidFill>
                  <a:srgbClr val="000000"/>
                </a:solidFill>
              </a:rPr>
              <a:t>找到尽可能宽的分类</a:t>
            </a:r>
            <a:r>
              <a:rPr lang="zh-CN" altLang="en-US" sz="1800" dirty="0" smtClean="0">
                <a:solidFill>
                  <a:srgbClr val="000000"/>
                </a:solidFill>
              </a:rPr>
              <a:t>边界，特别</a:t>
            </a:r>
            <a:r>
              <a:rPr lang="zh-CN" altLang="en-US" sz="1800" dirty="0">
                <a:solidFill>
                  <a:srgbClr val="000000"/>
                </a:solidFill>
              </a:rPr>
              <a:t>适合两分类的</a:t>
            </a:r>
            <a:r>
              <a:rPr lang="zh-CN" altLang="en-US" sz="1800" dirty="0" smtClean="0">
                <a:solidFill>
                  <a:srgbClr val="000000"/>
                </a:solidFill>
              </a:rPr>
              <a:t>问题，例如</a:t>
            </a:r>
            <a:r>
              <a:rPr lang="zh-CN" altLang="en-US" sz="1800" dirty="0">
                <a:solidFill>
                  <a:srgbClr val="000000"/>
                </a:solidFill>
              </a:rPr>
              <a:t>在二维平面图中某些点是杂乱排布</a:t>
            </a:r>
            <a:r>
              <a:rPr lang="zh-CN" altLang="en-US" sz="1800" dirty="0" smtClean="0">
                <a:solidFill>
                  <a:srgbClr val="000000"/>
                </a:solidFill>
              </a:rPr>
              <a:t>的，无法</a:t>
            </a:r>
            <a:r>
              <a:rPr lang="zh-CN" altLang="en-US" sz="1800" dirty="0">
                <a:solidFill>
                  <a:srgbClr val="000000"/>
                </a:solidFill>
              </a:rPr>
              <a:t>用一条直线分为两</a:t>
            </a:r>
            <a:r>
              <a:rPr lang="zh-CN" altLang="en-US" sz="1800" dirty="0" smtClean="0">
                <a:solidFill>
                  <a:srgbClr val="000000"/>
                </a:solidFill>
              </a:rPr>
              <a:t>类，但是</a:t>
            </a:r>
            <a:r>
              <a:rPr lang="zh-CN" altLang="en-US" sz="1800" dirty="0">
                <a:solidFill>
                  <a:srgbClr val="000000"/>
                </a:solidFill>
              </a:rPr>
              <a:t>在三维空间</a:t>
            </a:r>
            <a:r>
              <a:rPr lang="zh-CN" altLang="en-US" sz="1800" dirty="0" smtClean="0">
                <a:solidFill>
                  <a:srgbClr val="000000"/>
                </a:solidFill>
              </a:rPr>
              <a:t>中，可能</a:t>
            </a:r>
            <a:r>
              <a:rPr lang="zh-CN" altLang="en-US" sz="1800" dirty="0">
                <a:solidFill>
                  <a:srgbClr val="000000"/>
                </a:solidFill>
              </a:rPr>
              <a:t>通过一个平面可以将其</a:t>
            </a:r>
            <a:r>
              <a:rPr lang="zh-CN" altLang="en-US" sz="1800" dirty="0" smtClean="0">
                <a:solidFill>
                  <a:srgbClr val="000000"/>
                </a:solidFill>
              </a:rPr>
              <a:t>划分</a:t>
            </a:r>
            <a:endParaRPr lang="en-US" altLang="zh-CN" sz="1800" dirty="0" smtClean="0">
              <a:solidFill>
                <a:srgbClr val="000000"/>
              </a:solidFill>
            </a:endParaRPr>
          </a:p>
          <a:p>
            <a:r>
              <a:rPr lang="zh-CN" altLang="en-US" sz="1800" dirty="0" smtClean="0">
                <a:solidFill>
                  <a:srgbClr val="000000"/>
                </a:solidFill>
              </a:rPr>
              <a:t>为了</a:t>
            </a:r>
            <a:r>
              <a:rPr lang="zh-CN" altLang="en-US" sz="1800" dirty="0">
                <a:solidFill>
                  <a:srgbClr val="000000"/>
                </a:solidFill>
              </a:rPr>
              <a:t>避免在低维空间向高维高空转化过程中增加计算复杂性和“维数灾难”支持向量机应用</a:t>
            </a:r>
            <a:r>
              <a:rPr lang="zh-CN" altLang="en-US" sz="1800" dirty="0" smtClean="0">
                <a:solidFill>
                  <a:srgbClr val="000000"/>
                </a:solidFill>
              </a:rPr>
              <a:t>核函数，不</a:t>
            </a:r>
            <a:r>
              <a:rPr lang="zh-CN" altLang="en-US" sz="1800" dirty="0">
                <a:solidFill>
                  <a:srgbClr val="000000"/>
                </a:solidFill>
              </a:rPr>
              <a:t>需要关心非线性映射的显式</a:t>
            </a:r>
            <a:r>
              <a:rPr lang="zh-CN" altLang="en-US" sz="1800" dirty="0" smtClean="0">
                <a:solidFill>
                  <a:srgbClr val="000000"/>
                </a:solidFill>
              </a:rPr>
              <a:t>表达式，直接</a:t>
            </a:r>
            <a:r>
              <a:rPr lang="zh-CN" altLang="en-US" sz="1800" dirty="0">
                <a:solidFill>
                  <a:srgbClr val="000000"/>
                </a:solidFill>
              </a:rPr>
              <a:t>在高维空间建立线性</a:t>
            </a:r>
            <a:r>
              <a:rPr lang="zh-CN" altLang="en-US" sz="1800" dirty="0" smtClean="0">
                <a:solidFill>
                  <a:srgbClr val="000000"/>
                </a:solidFill>
              </a:rPr>
              <a:t>分类器，优化</a:t>
            </a:r>
            <a:r>
              <a:rPr lang="zh-CN" altLang="en-US" sz="1800" dirty="0">
                <a:solidFill>
                  <a:srgbClr val="000000"/>
                </a:solidFill>
              </a:rPr>
              <a:t>了计算复杂度。支持向量机常见的核函数有线性核函数、多项式核函数、径向基函数和二层神经网络核函数</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支持</a:t>
            </a:r>
            <a:r>
              <a:rPr lang="zh-CN" altLang="en-US" sz="1800" dirty="0">
                <a:solidFill>
                  <a:srgbClr val="000000"/>
                </a:solidFill>
              </a:rPr>
              <a:t>向量机的目标变量以分类</a:t>
            </a:r>
            <a:r>
              <a:rPr lang="zh-CN" altLang="en-US" sz="1800" dirty="0" smtClean="0">
                <a:solidFill>
                  <a:srgbClr val="000000"/>
                </a:solidFill>
              </a:rPr>
              <a:t>最佳，虽然</a:t>
            </a:r>
            <a:r>
              <a:rPr lang="zh-CN" altLang="en-US" sz="1800" dirty="0">
                <a:solidFill>
                  <a:srgbClr val="000000"/>
                </a:solidFill>
              </a:rPr>
              <a:t>可以用于多</a:t>
            </a:r>
            <a:r>
              <a:rPr lang="zh-CN" altLang="en-US" sz="1800" dirty="0" smtClean="0">
                <a:solidFill>
                  <a:srgbClr val="000000"/>
                </a:solidFill>
              </a:rPr>
              <a:t>分类， </a:t>
            </a:r>
            <a:r>
              <a:rPr lang="zh-CN" altLang="en-US" sz="1800" dirty="0">
                <a:solidFill>
                  <a:srgbClr val="000000"/>
                </a:solidFill>
              </a:rPr>
              <a:t>但效果不好。与其他分类算法</a:t>
            </a:r>
            <a:r>
              <a:rPr lang="zh-CN" altLang="en-US" sz="1800" dirty="0" smtClean="0">
                <a:solidFill>
                  <a:srgbClr val="000000"/>
                </a:solidFill>
              </a:rPr>
              <a:t>相比，支持</a:t>
            </a:r>
            <a:r>
              <a:rPr lang="zh-CN" altLang="en-US" sz="1800" dirty="0">
                <a:solidFill>
                  <a:srgbClr val="000000"/>
                </a:solidFill>
              </a:rPr>
              <a:t>向量机对小样本数据集分类效果</a:t>
            </a:r>
            <a:r>
              <a:rPr lang="zh-CN" altLang="en-US" sz="1800" dirty="0" smtClean="0">
                <a:solidFill>
                  <a:srgbClr val="000000"/>
                </a:solidFill>
              </a:rPr>
              <a:t>更好</a:t>
            </a:r>
            <a:endParaRPr lang="en-US" altLang="zh-CN" sz="1800" dirty="0" smtClean="0">
              <a:solidFill>
                <a:srgbClr val="000000"/>
              </a:solidFill>
            </a:endParaRPr>
          </a:p>
        </p:txBody>
      </p:sp>
    </p:spTree>
    <p:extLst>
      <p:ext uri="{BB962C8B-B14F-4D97-AF65-F5344CB8AC3E}">
        <p14:creationId xmlns:p14="http://schemas.microsoft.com/office/powerpoint/2010/main" val="3083528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最近邻算法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对样本应用向量空间模型</a:t>
            </a:r>
            <a:r>
              <a:rPr lang="zh-CN" altLang="en-US" sz="1800" dirty="0" smtClean="0">
                <a:solidFill>
                  <a:srgbClr val="000000"/>
                </a:solidFill>
              </a:rPr>
              <a:t>表示，将</a:t>
            </a:r>
            <a:r>
              <a:rPr lang="zh-CN" altLang="en-US" sz="1800" dirty="0">
                <a:solidFill>
                  <a:srgbClr val="000000"/>
                </a:solidFill>
              </a:rPr>
              <a:t>相似度高的样本分为</a:t>
            </a:r>
            <a:r>
              <a:rPr lang="zh-CN" altLang="en-US" sz="1800" dirty="0" smtClean="0">
                <a:solidFill>
                  <a:srgbClr val="000000"/>
                </a:solidFill>
              </a:rPr>
              <a:t>一类，对</a:t>
            </a:r>
            <a:r>
              <a:rPr lang="zh-CN" altLang="en-US" sz="1800" dirty="0">
                <a:solidFill>
                  <a:srgbClr val="000000"/>
                </a:solidFill>
              </a:rPr>
              <a:t>新样本计算与之距离最近</a:t>
            </a:r>
            <a:r>
              <a:rPr lang="en-US" altLang="zh-CN" sz="1800" dirty="0">
                <a:solidFill>
                  <a:srgbClr val="000000"/>
                </a:solidFill>
              </a:rPr>
              <a:t>(</a:t>
            </a:r>
            <a:r>
              <a:rPr lang="zh-CN" altLang="en-US" sz="1800" dirty="0">
                <a:solidFill>
                  <a:srgbClr val="000000"/>
                </a:solidFill>
              </a:rPr>
              <a:t>最相似</a:t>
            </a:r>
            <a:r>
              <a:rPr lang="en-US" altLang="zh-CN" sz="1800" dirty="0">
                <a:solidFill>
                  <a:srgbClr val="000000"/>
                </a:solidFill>
              </a:rPr>
              <a:t>)</a:t>
            </a:r>
            <a:r>
              <a:rPr lang="zh-CN" altLang="en-US" sz="1800" dirty="0">
                <a:solidFill>
                  <a:srgbClr val="000000"/>
                </a:solidFill>
              </a:rPr>
              <a:t>的样本的</a:t>
            </a:r>
            <a:r>
              <a:rPr lang="zh-CN" altLang="en-US" sz="1800" dirty="0" smtClean="0">
                <a:solidFill>
                  <a:srgbClr val="000000"/>
                </a:solidFill>
              </a:rPr>
              <a:t>类别，那么</a:t>
            </a:r>
            <a:r>
              <a:rPr lang="zh-CN" altLang="en-US" sz="1800" dirty="0">
                <a:solidFill>
                  <a:srgbClr val="000000"/>
                </a:solidFill>
              </a:rPr>
              <a:t>新样本就属于这些样本中的类别最多那一类</a:t>
            </a:r>
            <a:r>
              <a:rPr lang="zh-CN" altLang="en-US" sz="1800" dirty="0" smtClean="0">
                <a:solidFill>
                  <a:srgbClr val="000000"/>
                </a:solidFill>
              </a:rPr>
              <a:t>。 可见</a:t>
            </a:r>
            <a:r>
              <a:rPr lang="zh-CN" altLang="en-US" sz="1800" dirty="0">
                <a:solidFill>
                  <a:srgbClr val="000000"/>
                </a:solidFill>
              </a:rPr>
              <a:t>影响分类结果的因素分别为距离计算方法、近邻的样本数量等</a:t>
            </a:r>
            <a:r>
              <a:rPr lang="zh-CN" altLang="en-US" sz="1800" dirty="0" smtClean="0">
                <a:solidFill>
                  <a:srgbClr val="000000"/>
                </a:solidFill>
              </a:rPr>
              <a:t>。</a:t>
            </a:r>
            <a:endParaRPr lang="en-US" altLang="zh-CN" sz="1800" dirty="0" smtClean="0">
              <a:solidFill>
                <a:srgbClr val="000000"/>
              </a:solidFill>
            </a:endParaRPr>
          </a:p>
          <a:p>
            <a:r>
              <a:rPr lang="zh-CN" altLang="en-US" sz="1800" dirty="0" smtClean="0">
                <a:solidFill>
                  <a:srgbClr val="000000"/>
                </a:solidFill>
              </a:rPr>
              <a:t>相似度</a:t>
            </a:r>
            <a:r>
              <a:rPr lang="zh-CN" altLang="en-US" sz="1800" dirty="0">
                <a:solidFill>
                  <a:srgbClr val="000000"/>
                </a:solidFill>
              </a:rPr>
              <a:t>距离</a:t>
            </a:r>
            <a:r>
              <a:rPr lang="zh-CN" altLang="en-US" sz="1800" dirty="0" smtClean="0">
                <a:solidFill>
                  <a:srgbClr val="000000"/>
                </a:solidFill>
              </a:rPr>
              <a:t>计算方法：欧式距离、</a:t>
            </a:r>
            <a:r>
              <a:rPr lang="zh-CN" altLang="en-US" sz="1800" dirty="0">
                <a:solidFill>
                  <a:srgbClr val="000000"/>
                </a:solidFill>
              </a:rPr>
              <a:t>曼哈顿</a:t>
            </a:r>
            <a:r>
              <a:rPr lang="zh-CN" altLang="en-US" sz="1800" dirty="0" smtClean="0">
                <a:solidFill>
                  <a:srgbClr val="000000"/>
                </a:solidFill>
              </a:rPr>
              <a:t>距离、切比雪夫距离、明科夫斯基距离、 标准化欧氏距离、</a:t>
            </a:r>
            <a:r>
              <a:rPr lang="zh-CN" altLang="en-US" sz="1800" dirty="0">
                <a:solidFill>
                  <a:srgbClr val="000000"/>
                </a:solidFill>
              </a:rPr>
              <a:t>马氏</a:t>
            </a:r>
            <a:r>
              <a:rPr lang="zh-CN" altLang="en-US" sz="1800" dirty="0" smtClean="0">
                <a:solidFill>
                  <a:srgbClr val="000000"/>
                </a:solidFill>
              </a:rPr>
              <a:t>距离、</a:t>
            </a:r>
            <a:r>
              <a:rPr lang="zh-CN" altLang="en-US" sz="1800" dirty="0">
                <a:solidFill>
                  <a:srgbClr val="000000"/>
                </a:solidFill>
              </a:rPr>
              <a:t>巴氏</a:t>
            </a:r>
            <a:r>
              <a:rPr lang="zh-CN" altLang="en-US" sz="1800" dirty="0" smtClean="0">
                <a:solidFill>
                  <a:srgbClr val="000000"/>
                </a:solidFill>
              </a:rPr>
              <a:t>距离、汉明距离、夹角余弦、杰</a:t>
            </a:r>
            <a:r>
              <a:rPr lang="zh-CN" altLang="en-US" sz="1800" dirty="0">
                <a:solidFill>
                  <a:srgbClr val="000000"/>
                </a:solidFill>
              </a:rPr>
              <a:t>卡德</a:t>
            </a:r>
            <a:r>
              <a:rPr lang="zh-CN" altLang="en-US" sz="1800" dirty="0" smtClean="0">
                <a:solidFill>
                  <a:srgbClr val="000000"/>
                </a:solidFill>
              </a:rPr>
              <a:t>相似系数、</a:t>
            </a:r>
            <a:r>
              <a:rPr lang="zh-CN" altLang="en-US" sz="1800" dirty="0">
                <a:solidFill>
                  <a:srgbClr val="000000"/>
                </a:solidFill>
              </a:rPr>
              <a:t>皮尔逊</a:t>
            </a:r>
            <a:r>
              <a:rPr lang="zh-CN" altLang="en-US" sz="1800" dirty="0" smtClean="0">
                <a:solidFill>
                  <a:srgbClr val="000000"/>
                </a:solidFill>
              </a:rPr>
              <a:t>系数</a:t>
            </a:r>
            <a:endParaRPr lang="en-US" altLang="zh-CN" sz="1800" dirty="0" smtClean="0">
              <a:solidFill>
                <a:srgbClr val="000000"/>
              </a:solidFill>
            </a:endParaRPr>
          </a:p>
          <a:p>
            <a:r>
              <a:rPr lang="zh-CN" altLang="en-US" sz="1800" dirty="0" smtClean="0">
                <a:solidFill>
                  <a:srgbClr val="000000"/>
                </a:solidFill>
              </a:rPr>
              <a:t>最近邻</a:t>
            </a:r>
            <a:r>
              <a:rPr lang="zh-CN" altLang="en-US" sz="1800" dirty="0">
                <a:solidFill>
                  <a:srgbClr val="000000"/>
                </a:solidFill>
              </a:rPr>
              <a:t>算法的主要</a:t>
            </a:r>
            <a:r>
              <a:rPr lang="zh-CN" altLang="en-US" sz="1800" dirty="0" smtClean="0">
                <a:solidFill>
                  <a:srgbClr val="000000"/>
                </a:solidFill>
              </a:rPr>
              <a:t>缺点</a:t>
            </a:r>
            <a:endParaRPr lang="en-US" altLang="zh-CN" sz="1800" dirty="0" smtClean="0">
              <a:solidFill>
                <a:srgbClr val="000000"/>
              </a:solidFill>
            </a:endParaRPr>
          </a:p>
          <a:p>
            <a:pPr lvl="1"/>
            <a:r>
              <a:rPr lang="zh-CN" altLang="en-US" sz="1400" dirty="0" smtClean="0">
                <a:solidFill>
                  <a:srgbClr val="000000"/>
                </a:solidFill>
              </a:rPr>
              <a:t>在</a:t>
            </a:r>
            <a:r>
              <a:rPr lang="zh-CN" altLang="en-US" sz="1400" dirty="0">
                <a:solidFill>
                  <a:srgbClr val="000000"/>
                </a:solidFill>
              </a:rPr>
              <a:t>各分类样本数量不平衡时误差</a:t>
            </a:r>
            <a:r>
              <a:rPr lang="zh-CN" altLang="en-US" sz="1400" dirty="0" smtClean="0">
                <a:solidFill>
                  <a:srgbClr val="000000"/>
                </a:solidFill>
              </a:rPr>
              <a:t>较大</a:t>
            </a:r>
            <a:endParaRPr lang="en-US" altLang="zh-CN" sz="1400" dirty="0" smtClean="0">
              <a:solidFill>
                <a:srgbClr val="000000"/>
              </a:solidFill>
            </a:endParaRPr>
          </a:p>
          <a:p>
            <a:pPr lvl="1"/>
            <a:r>
              <a:rPr lang="zh-CN" altLang="en-US" sz="1400" dirty="0" smtClean="0">
                <a:solidFill>
                  <a:srgbClr val="000000"/>
                </a:solidFill>
              </a:rPr>
              <a:t>由于</a:t>
            </a:r>
            <a:r>
              <a:rPr lang="zh-CN" altLang="en-US" sz="1400" dirty="0">
                <a:solidFill>
                  <a:srgbClr val="000000"/>
                </a:solidFill>
              </a:rPr>
              <a:t>每次比较要遍历整个训练样本集来计算</a:t>
            </a:r>
            <a:r>
              <a:rPr lang="zh-CN" altLang="en-US" sz="1400" dirty="0" smtClean="0">
                <a:solidFill>
                  <a:srgbClr val="000000"/>
                </a:solidFill>
              </a:rPr>
              <a:t>相似度，所以</a:t>
            </a:r>
            <a:r>
              <a:rPr lang="zh-CN" altLang="en-US" sz="1400" dirty="0">
                <a:solidFill>
                  <a:srgbClr val="000000"/>
                </a:solidFill>
              </a:rPr>
              <a:t>分类的效率</a:t>
            </a:r>
            <a:r>
              <a:rPr lang="zh-CN" altLang="en-US" sz="1400" dirty="0" smtClean="0">
                <a:solidFill>
                  <a:srgbClr val="000000"/>
                </a:solidFill>
              </a:rPr>
              <a:t>较低，时间</a:t>
            </a:r>
            <a:r>
              <a:rPr lang="zh-CN" altLang="en-US" sz="1400" dirty="0">
                <a:solidFill>
                  <a:srgbClr val="000000"/>
                </a:solidFill>
              </a:rPr>
              <a:t>和空间复杂度</a:t>
            </a:r>
            <a:r>
              <a:rPr lang="zh-CN" altLang="en-US" sz="1400" dirty="0" smtClean="0">
                <a:solidFill>
                  <a:srgbClr val="000000"/>
                </a:solidFill>
              </a:rPr>
              <a:t>较高</a:t>
            </a:r>
            <a:endParaRPr lang="en-US" altLang="zh-CN" sz="1400" dirty="0" smtClean="0">
              <a:solidFill>
                <a:srgbClr val="000000"/>
              </a:solidFill>
            </a:endParaRPr>
          </a:p>
          <a:p>
            <a:pPr lvl="1"/>
            <a:r>
              <a:rPr lang="zh-CN" altLang="en-US" sz="1400" dirty="0" smtClean="0">
                <a:solidFill>
                  <a:srgbClr val="000000"/>
                </a:solidFill>
              </a:rPr>
              <a:t>近邻</a:t>
            </a:r>
            <a:r>
              <a:rPr lang="zh-CN" altLang="en-US" sz="1400" dirty="0">
                <a:solidFill>
                  <a:srgbClr val="000000"/>
                </a:solidFill>
              </a:rPr>
              <a:t>的数量选择不合理可能会导致结果的误差</a:t>
            </a:r>
            <a:r>
              <a:rPr lang="zh-CN" altLang="en-US" sz="1400" dirty="0" smtClean="0">
                <a:solidFill>
                  <a:srgbClr val="000000"/>
                </a:solidFill>
              </a:rPr>
              <a:t>较大</a:t>
            </a:r>
            <a:endParaRPr lang="en-US" altLang="zh-CN" sz="1400" dirty="0" smtClean="0">
              <a:solidFill>
                <a:srgbClr val="000000"/>
              </a:solidFill>
            </a:endParaRPr>
          </a:p>
          <a:p>
            <a:pPr lvl="1"/>
            <a:r>
              <a:rPr lang="zh-CN" altLang="en-US" sz="1400" dirty="0" smtClean="0">
                <a:solidFill>
                  <a:srgbClr val="000000"/>
                </a:solidFill>
              </a:rPr>
              <a:t>在</a:t>
            </a:r>
            <a:r>
              <a:rPr lang="zh-CN" altLang="en-US" sz="1400" dirty="0">
                <a:solidFill>
                  <a:srgbClr val="000000"/>
                </a:solidFill>
              </a:rPr>
              <a:t>原始近邻算法中没有权重的</a:t>
            </a:r>
            <a:r>
              <a:rPr lang="zh-CN" altLang="en-US" sz="1400" dirty="0" smtClean="0">
                <a:solidFill>
                  <a:srgbClr val="000000"/>
                </a:solidFill>
              </a:rPr>
              <a:t>概念，所有</a:t>
            </a:r>
            <a:r>
              <a:rPr lang="zh-CN" altLang="en-US" sz="1400" dirty="0">
                <a:solidFill>
                  <a:srgbClr val="000000"/>
                </a:solidFill>
              </a:rPr>
              <a:t>特征采用相同的权重</a:t>
            </a:r>
            <a:r>
              <a:rPr lang="zh-CN" altLang="en-US" sz="1400" dirty="0" smtClean="0">
                <a:solidFill>
                  <a:srgbClr val="000000"/>
                </a:solidFill>
              </a:rPr>
              <a:t>参数，这样</a:t>
            </a:r>
            <a:r>
              <a:rPr lang="zh-CN" altLang="en-US" sz="1400" dirty="0">
                <a:solidFill>
                  <a:srgbClr val="000000"/>
                </a:solidFill>
              </a:rPr>
              <a:t>计算出来的相似度易产生</a:t>
            </a:r>
            <a:r>
              <a:rPr lang="zh-CN" altLang="en-US" sz="1400" dirty="0" smtClean="0">
                <a:solidFill>
                  <a:srgbClr val="000000"/>
                </a:solidFill>
              </a:rPr>
              <a:t>误差</a:t>
            </a:r>
            <a:endParaRPr lang="en-US" altLang="zh-CN" sz="1400" dirty="0" smtClean="0">
              <a:solidFill>
                <a:srgbClr val="000000"/>
              </a:solidFill>
            </a:endParaRPr>
          </a:p>
        </p:txBody>
      </p:sp>
    </p:spTree>
    <p:extLst>
      <p:ext uri="{BB962C8B-B14F-4D97-AF65-F5344CB8AC3E}">
        <p14:creationId xmlns:p14="http://schemas.microsoft.com/office/powerpoint/2010/main" val="2040827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贝叶斯</a:t>
            </a:r>
            <a:r>
              <a:rPr kumimoji="0" lang="zh-CN" altLang="en-US" dirty="0"/>
              <a:t>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贝叶斯网络贝叶斯网络又称为置信</a:t>
            </a:r>
            <a:r>
              <a:rPr lang="zh-CN" altLang="en-US" sz="1800" dirty="0" smtClean="0">
                <a:solidFill>
                  <a:srgbClr val="000000"/>
                </a:solidFill>
              </a:rPr>
              <a:t>网络，是</a:t>
            </a:r>
            <a:r>
              <a:rPr lang="zh-CN" altLang="en-US" sz="1800" dirty="0">
                <a:solidFill>
                  <a:srgbClr val="000000"/>
                </a:solidFill>
              </a:rPr>
              <a:t>基于贝叶斯定理绘制的具有概率分布的有向弧段图形化</a:t>
            </a:r>
            <a:r>
              <a:rPr lang="zh-CN" altLang="en-US" sz="1800" dirty="0" smtClean="0">
                <a:solidFill>
                  <a:srgbClr val="000000"/>
                </a:solidFill>
              </a:rPr>
              <a:t>网络，其</a:t>
            </a:r>
            <a:r>
              <a:rPr lang="zh-CN" altLang="en-US" sz="1800" dirty="0">
                <a:solidFill>
                  <a:srgbClr val="000000"/>
                </a:solidFill>
              </a:rPr>
              <a:t>理论基础是</a:t>
            </a:r>
            <a:r>
              <a:rPr lang="zh-CN" altLang="en-US" sz="1800" dirty="0" smtClean="0">
                <a:solidFill>
                  <a:srgbClr val="000000"/>
                </a:solidFill>
              </a:rPr>
              <a:t>贝叶斯公式，网络</a:t>
            </a:r>
            <a:r>
              <a:rPr lang="zh-CN" altLang="en-US" sz="1800" dirty="0">
                <a:solidFill>
                  <a:srgbClr val="000000"/>
                </a:solidFill>
              </a:rPr>
              <a:t>中的每个点表示</a:t>
            </a:r>
            <a:r>
              <a:rPr lang="zh-CN" altLang="en-US" sz="1800" dirty="0" smtClean="0">
                <a:solidFill>
                  <a:srgbClr val="000000"/>
                </a:solidFill>
              </a:rPr>
              <a:t>变量，有</a:t>
            </a:r>
            <a:r>
              <a:rPr lang="zh-CN" altLang="en-US" sz="1800" dirty="0">
                <a:solidFill>
                  <a:srgbClr val="000000"/>
                </a:solidFill>
              </a:rPr>
              <a:t>向孤段表示两者间的概率</a:t>
            </a:r>
            <a:r>
              <a:rPr lang="zh-CN" altLang="en-US" sz="1800" dirty="0" smtClean="0">
                <a:solidFill>
                  <a:srgbClr val="000000"/>
                </a:solidFill>
              </a:rPr>
              <a:t>关系</a:t>
            </a:r>
            <a:endParaRPr lang="en-US" altLang="zh-CN" sz="1800" dirty="0" smtClean="0">
              <a:solidFill>
                <a:srgbClr val="000000"/>
              </a:solidFill>
            </a:endParaRPr>
          </a:p>
          <a:p>
            <a:r>
              <a:rPr lang="zh-CN" altLang="en-US" sz="1800" dirty="0" smtClean="0">
                <a:solidFill>
                  <a:srgbClr val="000000"/>
                </a:solidFill>
              </a:rPr>
              <a:t>与</a:t>
            </a:r>
            <a:r>
              <a:rPr lang="zh-CN" altLang="en-US" sz="1800" dirty="0">
                <a:solidFill>
                  <a:srgbClr val="000000"/>
                </a:solidFill>
              </a:rPr>
              <a:t>神经网络</a:t>
            </a:r>
            <a:r>
              <a:rPr lang="zh-CN" altLang="en-US" sz="1800" dirty="0" smtClean="0">
                <a:solidFill>
                  <a:srgbClr val="000000"/>
                </a:solidFill>
              </a:rPr>
              <a:t>相比，贝叶斯</a:t>
            </a:r>
            <a:r>
              <a:rPr lang="zh-CN" altLang="en-US" sz="1800" dirty="0">
                <a:solidFill>
                  <a:srgbClr val="000000"/>
                </a:solidFill>
              </a:rPr>
              <a:t>网络中的节点都具有实际的</a:t>
            </a:r>
            <a:r>
              <a:rPr lang="zh-CN" altLang="en-US" sz="1800" dirty="0" smtClean="0">
                <a:solidFill>
                  <a:srgbClr val="000000"/>
                </a:solidFill>
              </a:rPr>
              <a:t>含义，节点</a:t>
            </a:r>
            <a:r>
              <a:rPr lang="zh-CN" altLang="en-US" sz="1800" dirty="0">
                <a:solidFill>
                  <a:srgbClr val="000000"/>
                </a:solidFill>
              </a:rPr>
              <a:t>之间的关系比较</a:t>
            </a:r>
            <a:r>
              <a:rPr lang="zh-CN" altLang="en-US" sz="1800" dirty="0" smtClean="0">
                <a:solidFill>
                  <a:srgbClr val="000000"/>
                </a:solidFill>
              </a:rPr>
              <a:t>明确，可以</a:t>
            </a:r>
            <a:r>
              <a:rPr lang="zh-CN" altLang="en-US" sz="1800" dirty="0">
                <a:solidFill>
                  <a:srgbClr val="000000"/>
                </a:solidFill>
              </a:rPr>
              <a:t>从贝叶斯网络中直观看到变量之间的条件独立和依赖</a:t>
            </a:r>
            <a:r>
              <a:rPr lang="zh-CN" altLang="en-US" sz="1800" dirty="0" smtClean="0">
                <a:solidFill>
                  <a:srgbClr val="000000"/>
                </a:solidFill>
              </a:rPr>
              <a:t>关系，可以</a:t>
            </a:r>
            <a:r>
              <a:rPr lang="zh-CN" altLang="en-US" sz="1800" dirty="0">
                <a:solidFill>
                  <a:srgbClr val="000000"/>
                </a:solidFill>
              </a:rPr>
              <a:t>进行结果和原因的</a:t>
            </a:r>
            <a:r>
              <a:rPr lang="zh-CN" altLang="en-US" sz="1800" dirty="0" smtClean="0">
                <a:solidFill>
                  <a:srgbClr val="000000"/>
                </a:solidFill>
              </a:rPr>
              <a:t>双向推理</a:t>
            </a:r>
            <a:endParaRPr lang="en-US" altLang="zh-CN" sz="1800" dirty="0" smtClean="0">
              <a:solidFill>
                <a:srgbClr val="000000"/>
              </a:solidFill>
            </a:endParaRPr>
          </a:p>
          <a:p>
            <a:r>
              <a:rPr lang="zh-CN" altLang="en-US" sz="1800" dirty="0" smtClean="0">
                <a:solidFill>
                  <a:srgbClr val="000000"/>
                </a:solidFill>
              </a:rPr>
              <a:t>贝叶斯</a:t>
            </a:r>
            <a:r>
              <a:rPr lang="zh-CN" altLang="en-US" sz="1800" dirty="0">
                <a:solidFill>
                  <a:srgbClr val="000000"/>
                </a:solidFill>
              </a:rPr>
              <a:t>网络分类算法分为朴</a:t>
            </a:r>
            <a:r>
              <a:rPr lang="zh-CN" altLang="en-US" sz="1800" dirty="0" smtClean="0">
                <a:solidFill>
                  <a:srgbClr val="000000"/>
                </a:solidFill>
              </a:rPr>
              <a:t>索贝叶斯算法</a:t>
            </a:r>
            <a:r>
              <a:rPr lang="zh-CN" altLang="en-US" sz="1800" dirty="0">
                <a:solidFill>
                  <a:srgbClr val="000000"/>
                </a:solidFill>
              </a:rPr>
              <a:t>和普通贝叶斯</a:t>
            </a:r>
            <a:r>
              <a:rPr lang="zh-CN" altLang="en-US" sz="1800" dirty="0" smtClean="0">
                <a:solidFill>
                  <a:srgbClr val="000000"/>
                </a:solidFill>
              </a:rPr>
              <a:t>算法，在</a:t>
            </a:r>
            <a:r>
              <a:rPr lang="zh-CN" altLang="en-US" sz="1800" dirty="0">
                <a:solidFill>
                  <a:srgbClr val="000000"/>
                </a:solidFill>
              </a:rPr>
              <a:t>节点数较少的网络结构中可选精确贝叶斯算法以提高精确</a:t>
            </a:r>
            <a:r>
              <a:rPr lang="zh-CN" altLang="en-US" sz="1800" dirty="0" smtClean="0">
                <a:solidFill>
                  <a:srgbClr val="000000"/>
                </a:solidFill>
              </a:rPr>
              <a:t>概率，在</a:t>
            </a:r>
            <a:r>
              <a:rPr lang="zh-CN" altLang="en-US" sz="1800" dirty="0">
                <a:solidFill>
                  <a:srgbClr val="000000"/>
                </a:solidFill>
              </a:rPr>
              <a:t>节点数较多</a:t>
            </a:r>
            <a:r>
              <a:rPr lang="zh-CN" altLang="en-US" sz="1800" dirty="0" smtClean="0">
                <a:solidFill>
                  <a:srgbClr val="000000"/>
                </a:solidFill>
              </a:rPr>
              <a:t>时，为</a:t>
            </a:r>
            <a:r>
              <a:rPr lang="zh-CN" altLang="en-US" sz="1800" dirty="0">
                <a:solidFill>
                  <a:srgbClr val="000000"/>
                </a:solidFill>
              </a:rPr>
              <a:t>减少推理过程和降低</a:t>
            </a:r>
            <a:r>
              <a:rPr lang="zh-CN" altLang="en-US" sz="1800" dirty="0" smtClean="0">
                <a:solidFill>
                  <a:srgbClr val="000000"/>
                </a:solidFill>
              </a:rPr>
              <a:t>复杂性，一般</a:t>
            </a:r>
            <a:r>
              <a:rPr lang="zh-CN" altLang="en-US" sz="1800" dirty="0">
                <a:solidFill>
                  <a:srgbClr val="000000"/>
                </a:solidFill>
              </a:rPr>
              <a:t>选择朴素贝叶斯</a:t>
            </a:r>
            <a:r>
              <a:rPr lang="zh-CN" altLang="en-US" sz="1800" dirty="0" smtClean="0">
                <a:solidFill>
                  <a:srgbClr val="000000"/>
                </a:solidFill>
              </a:rPr>
              <a:t>算法</a:t>
            </a:r>
            <a:endParaRPr lang="en-US" altLang="zh-CN" sz="1400" dirty="0" smtClean="0">
              <a:solidFill>
                <a:srgbClr val="000000"/>
              </a:solidFill>
            </a:endParaRPr>
          </a:p>
        </p:txBody>
      </p:sp>
    </p:spTree>
    <p:extLst>
      <p:ext uri="{BB962C8B-B14F-4D97-AF65-F5344CB8AC3E}">
        <p14:creationId xmlns:p14="http://schemas.microsoft.com/office/powerpoint/2010/main" val="1610732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1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机器学习简介</a:t>
            </a:r>
            <a:endParaRPr lang="en-US" altLang="zh-CN" sz="1800" dirty="0" smtClean="0">
              <a:solidFill>
                <a:srgbClr val="000000"/>
              </a:solidFill>
            </a:endParaRPr>
          </a:p>
          <a:p>
            <a:pPr lvl="1"/>
            <a:r>
              <a:rPr lang="zh-CN" altLang="en-US" sz="1400" dirty="0" smtClean="0">
                <a:solidFill>
                  <a:srgbClr val="000000"/>
                </a:solidFill>
              </a:rPr>
              <a:t>机器学习简史</a:t>
            </a:r>
            <a:endParaRPr lang="en-US" altLang="zh-CN" sz="1400" dirty="0" smtClean="0">
              <a:solidFill>
                <a:srgbClr val="000000"/>
              </a:solidFill>
            </a:endParaRPr>
          </a:p>
          <a:p>
            <a:pPr lvl="1"/>
            <a:r>
              <a:rPr lang="zh-CN" altLang="en-US" sz="1400" dirty="0" smtClean="0">
                <a:solidFill>
                  <a:srgbClr val="000000"/>
                </a:solidFill>
              </a:rPr>
              <a:t>机器学习主要流派</a:t>
            </a:r>
            <a:endParaRPr lang="en-US" altLang="zh-CN" sz="1400" dirty="0" smtClean="0">
              <a:solidFill>
                <a:srgbClr val="000000"/>
              </a:solidFill>
            </a:endParaRPr>
          </a:p>
          <a:p>
            <a:r>
              <a:rPr lang="zh-CN" altLang="en-US" sz="1800" dirty="0" smtClean="0">
                <a:solidFill>
                  <a:srgbClr val="000000"/>
                </a:solidFill>
              </a:rPr>
              <a:t>机器学习、人工智能和数据挖掘</a:t>
            </a:r>
            <a:endParaRPr lang="en-US" altLang="zh-CN" sz="1800" dirty="0" smtClean="0">
              <a:solidFill>
                <a:srgbClr val="000000"/>
              </a:solidFill>
            </a:endParaRPr>
          </a:p>
          <a:p>
            <a:pPr lvl="1"/>
            <a:r>
              <a:rPr lang="zh-CN" altLang="en-US" sz="1400" dirty="0" smtClean="0">
                <a:solidFill>
                  <a:srgbClr val="000000"/>
                </a:solidFill>
              </a:rPr>
              <a:t>什么是人工智能</a:t>
            </a:r>
            <a:endParaRPr lang="en-US" altLang="zh-CN" sz="1400" dirty="0" smtClean="0">
              <a:solidFill>
                <a:srgbClr val="000000"/>
              </a:solidFill>
            </a:endParaRPr>
          </a:p>
          <a:p>
            <a:pPr lvl="1"/>
            <a:r>
              <a:rPr lang="zh-CN" altLang="en-US" sz="1400" dirty="0">
                <a:solidFill>
                  <a:srgbClr val="000000"/>
                </a:solidFill>
              </a:rPr>
              <a:t>机器学习、</a:t>
            </a:r>
            <a:r>
              <a:rPr lang="zh-CN" altLang="en-US" sz="1400" dirty="0" smtClean="0">
                <a:solidFill>
                  <a:srgbClr val="000000"/>
                </a:solidFill>
              </a:rPr>
              <a:t>人工智能与数据挖掘</a:t>
            </a:r>
            <a:endParaRPr lang="en-US" altLang="zh-CN" sz="1400" dirty="0" smtClean="0">
              <a:solidFill>
                <a:srgbClr val="000000"/>
              </a:solidFill>
            </a:endParaRPr>
          </a:p>
          <a:p>
            <a:r>
              <a:rPr lang="zh-CN" altLang="en-US" sz="1800" dirty="0" smtClean="0">
                <a:solidFill>
                  <a:srgbClr val="000000"/>
                </a:solidFill>
              </a:rPr>
              <a:t>典型机器学习应用领域</a:t>
            </a:r>
            <a:endParaRPr lang="en-US" altLang="zh-CN" sz="1800" dirty="0" smtClean="0">
              <a:solidFill>
                <a:srgbClr val="000000"/>
              </a:solidFill>
            </a:endParaRPr>
          </a:p>
          <a:p>
            <a:r>
              <a:rPr lang="zh-CN" altLang="en-US" sz="1800" dirty="0" smtClean="0">
                <a:solidFill>
                  <a:srgbClr val="000000"/>
                </a:solidFill>
              </a:rPr>
              <a:t>机器学习算法</a:t>
            </a:r>
            <a:endParaRPr lang="en-US" altLang="zh-CN" sz="1800" dirty="0" smtClean="0">
              <a:solidFill>
                <a:srgbClr val="000000"/>
              </a:solidFill>
            </a:endParaRPr>
          </a:p>
          <a:p>
            <a:r>
              <a:rPr lang="zh-CN" altLang="en-US" sz="1800" dirty="0" smtClean="0">
                <a:solidFill>
                  <a:srgbClr val="000000"/>
                </a:solidFill>
              </a:rPr>
              <a:t>机器学习的一般流程</a:t>
            </a:r>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神经网络包括输入层、隐藏层、</a:t>
            </a:r>
            <a:r>
              <a:rPr lang="zh-CN" altLang="en-US" sz="1800" dirty="0" smtClean="0">
                <a:solidFill>
                  <a:srgbClr val="000000"/>
                </a:solidFill>
              </a:rPr>
              <a:t>输出层，每</a:t>
            </a:r>
            <a:r>
              <a:rPr lang="zh-CN" altLang="en-US" sz="1800" dirty="0">
                <a:solidFill>
                  <a:srgbClr val="000000"/>
                </a:solidFill>
              </a:rPr>
              <a:t>一个节点</a:t>
            </a:r>
            <a:r>
              <a:rPr lang="zh-CN" altLang="en-US" sz="1800" dirty="0" smtClean="0">
                <a:solidFill>
                  <a:srgbClr val="000000"/>
                </a:solidFill>
              </a:rPr>
              <a:t>代表一</a:t>
            </a:r>
            <a:r>
              <a:rPr lang="zh-CN" altLang="en-US" sz="1800" dirty="0">
                <a:solidFill>
                  <a:srgbClr val="000000"/>
                </a:solidFill>
              </a:rPr>
              <a:t>个</a:t>
            </a:r>
            <a:r>
              <a:rPr lang="zh-CN" altLang="en-US" sz="1800" dirty="0" smtClean="0">
                <a:solidFill>
                  <a:srgbClr val="000000"/>
                </a:solidFill>
              </a:rPr>
              <a:t>神经元， </a:t>
            </a:r>
            <a:r>
              <a:rPr lang="zh-CN" altLang="en-US" sz="1800" dirty="0">
                <a:solidFill>
                  <a:srgbClr val="000000"/>
                </a:solidFill>
              </a:rPr>
              <a:t>节点之间的连线对应权重</a:t>
            </a:r>
            <a:r>
              <a:rPr lang="zh-CN" altLang="en-US" sz="1800" dirty="0" smtClean="0">
                <a:solidFill>
                  <a:srgbClr val="000000"/>
                </a:solidFill>
              </a:rPr>
              <a:t>值，输入变量</a:t>
            </a:r>
            <a:r>
              <a:rPr lang="zh-CN" altLang="en-US" sz="1800" dirty="0">
                <a:solidFill>
                  <a:srgbClr val="000000"/>
                </a:solidFill>
              </a:rPr>
              <a:t>经过神经元时会运行激活函数对输入值赋予权重和加上</a:t>
            </a:r>
            <a:r>
              <a:rPr lang="zh-CN" altLang="en-US" sz="1800" dirty="0" smtClean="0">
                <a:solidFill>
                  <a:srgbClr val="000000"/>
                </a:solidFill>
              </a:rPr>
              <a:t>偏置，并</a:t>
            </a:r>
            <a:r>
              <a:rPr lang="zh-CN" altLang="en-US" sz="1800" dirty="0">
                <a:solidFill>
                  <a:srgbClr val="000000"/>
                </a:solidFill>
              </a:rPr>
              <a:t>将输出结果传递到下一层中的</a:t>
            </a:r>
            <a:r>
              <a:rPr lang="zh-CN" altLang="en-US" sz="1800" dirty="0" smtClean="0">
                <a:solidFill>
                  <a:srgbClr val="000000"/>
                </a:solidFill>
              </a:rPr>
              <a:t>神经元，而</a:t>
            </a:r>
            <a:r>
              <a:rPr lang="zh-CN" altLang="en-US" sz="1800" dirty="0">
                <a:solidFill>
                  <a:srgbClr val="000000"/>
                </a:solidFill>
              </a:rPr>
              <a:t>权重值和偏置是在神经网络训练过程中不断</a:t>
            </a:r>
            <a:r>
              <a:rPr lang="zh-CN" altLang="en-US" sz="1800" dirty="0" smtClean="0">
                <a:solidFill>
                  <a:srgbClr val="000000"/>
                </a:solidFill>
              </a:rPr>
              <a:t>修正</a:t>
            </a:r>
            <a:endParaRPr lang="en-US" altLang="zh-CN" sz="1800" dirty="0" smtClean="0">
              <a:solidFill>
                <a:srgbClr val="000000"/>
              </a:solidFill>
            </a:endParaRPr>
          </a:p>
          <a:p>
            <a:r>
              <a:rPr lang="zh-CN" altLang="en-US" sz="1800" dirty="0" smtClean="0">
                <a:solidFill>
                  <a:srgbClr val="000000"/>
                </a:solidFill>
              </a:rPr>
              <a:t>神经网络</a:t>
            </a:r>
            <a:r>
              <a:rPr lang="zh-CN" altLang="en-US" sz="1800" dirty="0">
                <a:solidFill>
                  <a:srgbClr val="000000"/>
                </a:solidFill>
              </a:rPr>
              <a:t>的训练过程主要包括前向传输和逆向</a:t>
            </a:r>
            <a:r>
              <a:rPr lang="zh-CN" altLang="en-US" sz="1800" dirty="0" smtClean="0">
                <a:solidFill>
                  <a:srgbClr val="000000"/>
                </a:solidFill>
              </a:rPr>
              <a:t>反馈，将</a:t>
            </a:r>
            <a:r>
              <a:rPr lang="zh-CN" altLang="en-US" sz="1800" dirty="0">
                <a:solidFill>
                  <a:srgbClr val="000000"/>
                </a:solidFill>
              </a:rPr>
              <a:t>输入变量逐层向前传递最后得到输出</a:t>
            </a:r>
            <a:r>
              <a:rPr lang="zh-CN" altLang="en-US" sz="1800" dirty="0" smtClean="0">
                <a:solidFill>
                  <a:srgbClr val="000000"/>
                </a:solidFill>
              </a:rPr>
              <a:t>结果，并</a:t>
            </a:r>
            <a:r>
              <a:rPr lang="zh-CN" altLang="en-US" sz="1800" dirty="0">
                <a:solidFill>
                  <a:srgbClr val="000000"/>
                </a:solidFill>
              </a:rPr>
              <a:t>对比实际的</a:t>
            </a:r>
            <a:r>
              <a:rPr lang="zh-CN" altLang="en-US" sz="1800" dirty="0" smtClean="0">
                <a:solidFill>
                  <a:srgbClr val="000000"/>
                </a:solidFill>
              </a:rPr>
              <a:t>结果，逐</a:t>
            </a:r>
            <a:r>
              <a:rPr lang="zh-CN" altLang="en-US" sz="1800" dirty="0">
                <a:solidFill>
                  <a:srgbClr val="000000"/>
                </a:solidFill>
              </a:rPr>
              <a:t>层逆向反馈</a:t>
            </a:r>
            <a:r>
              <a:rPr lang="zh-CN" altLang="en-US" sz="1800" dirty="0" smtClean="0">
                <a:solidFill>
                  <a:srgbClr val="000000"/>
                </a:solidFill>
              </a:rPr>
              <a:t>误差，同时</a:t>
            </a:r>
            <a:r>
              <a:rPr lang="zh-CN" altLang="en-US" sz="1800" dirty="0">
                <a:solidFill>
                  <a:srgbClr val="000000"/>
                </a:solidFill>
              </a:rPr>
              <a:t>对神经元中权重值和偏置进行</a:t>
            </a:r>
            <a:r>
              <a:rPr lang="zh-CN" altLang="en-US" sz="1800" dirty="0" smtClean="0">
                <a:solidFill>
                  <a:srgbClr val="000000"/>
                </a:solidFill>
              </a:rPr>
              <a:t>修正，然后</a:t>
            </a:r>
            <a:r>
              <a:rPr lang="zh-CN" altLang="en-US" sz="1800" dirty="0">
                <a:solidFill>
                  <a:srgbClr val="000000"/>
                </a:solidFill>
              </a:rPr>
              <a:t>重新进行前向</a:t>
            </a:r>
            <a:r>
              <a:rPr lang="zh-CN" altLang="en-US" sz="1800" dirty="0" smtClean="0">
                <a:solidFill>
                  <a:srgbClr val="000000"/>
                </a:solidFill>
              </a:rPr>
              <a:t>传输，依</a:t>
            </a:r>
            <a:r>
              <a:rPr lang="zh-CN" altLang="en-US" sz="1800" dirty="0">
                <a:solidFill>
                  <a:srgbClr val="000000"/>
                </a:solidFill>
              </a:rPr>
              <a:t>此反复迭代直到最终预测结果与实际结果一致或在一定的误差范围内</a:t>
            </a:r>
            <a:r>
              <a:rPr lang="zh-CN" altLang="en-US" sz="1800" dirty="0" smtClean="0">
                <a:solidFill>
                  <a:srgbClr val="000000"/>
                </a:solidFill>
              </a:rPr>
              <a:t>。</a:t>
            </a:r>
            <a:endParaRPr lang="en-US" altLang="zh-CN" sz="1800" dirty="0" smtClean="0">
              <a:solidFill>
                <a:srgbClr val="000000"/>
              </a:solidFill>
            </a:endParaRPr>
          </a:p>
          <a:p>
            <a:r>
              <a:rPr lang="zh-CN" altLang="en-US" sz="1800" dirty="0" smtClean="0">
                <a:solidFill>
                  <a:srgbClr val="000000"/>
                </a:solidFill>
              </a:rPr>
              <a:t>由于</a:t>
            </a:r>
            <a:r>
              <a:rPr lang="zh-CN" altLang="en-US" sz="1800" dirty="0">
                <a:solidFill>
                  <a:srgbClr val="000000"/>
                </a:solidFill>
              </a:rPr>
              <a:t>神经网络是基于历史数据构建的</a:t>
            </a:r>
            <a:r>
              <a:rPr lang="zh-CN" altLang="en-US" sz="1800" dirty="0" smtClean="0">
                <a:solidFill>
                  <a:srgbClr val="000000"/>
                </a:solidFill>
              </a:rPr>
              <a:t>模型，因此，随着</a:t>
            </a:r>
            <a:r>
              <a:rPr lang="zh-CN" altLang="en-US" sz="1800" dirty="0">
                <a:solidFill>
                  <a:srgbClr val="000000"/>
                </a:solidFill>
              </a:rPr>
              <a:t>新的数据不断</a:t>
            </a:r>
            <a:r>
              <a:rPr lang="zh-CN" altLang="en-US" sz="1800" dirty="0" smtClean="0">
                <a:solidFill>
                  <a:srgbClr val="000000"/>
                </a:solidFill>
              </a:rPr>
              <a:t>产生，需要</a:t>
            </a:r>
            <a:r>
              <a:rPr lang="zh-CN" altLang="en-US" sz="1800" dirty="0">
                <a:solidFill>
                  <a:srgbClr val="000000"/>
                </a:solidFill>
              </a:rPr>
              <a:t>进行动态</a:t>
            </a:r>
            <a:r>
              <a:rPr lang="zh-CN" altLang="en-US" sz="1800" dirty="0" smtClean="0">
                <a:solidFill>
                  <a:srgbClr val="000000"/>
                </a:solidFill>
              </a:rPr>
              <a:t>优化，例如</a:t>
            </a:r>
            <a:r>
              <a:rPr lang="zh-CN" altLang="en-US" sz="1800" dirty="0">
                <a:solidFill>
                  <a:srgbClr val="000000"/>
                </a:solidFill>
              </a:rPr>
              <a:t>随着时间</a:t>
            </a:r>
            <a:r>
              <a:rPr lang="zh-CN" altLang="en-US" sz="1800" dirty="0" smtClean="0">
                <a:solidFill>
                  <a:srgbClr val="000000"/>
                </a:solidFill>
              </a:rPr>
              <a:t>变化，应用</a:t>
            </a:r>
            <a:r>
              <a:rPr lang="zh-CN" altLang="en-US" sz="1800" dirty="0">
                <a:solidFill>
                  <a:srgbClr val="000000"/>
                </a:solidFill>
              </a:rPr>
              <a:t>新的数据对模型重新</a:t>
            </a:r>
            <a:r>
              <a:rPr lang="zh-CN" altLang="en-US" sz="1800" dirty="0" smtClean="0">
                <a:solidFill>
                  <a:srgbClr val="000000"/>
                </a:solidFill>
              </a:rPr>
              <a:t>训练，调整</a:t>
            </a:r>
            <a:r>
              <a:rPr lang="zh-CN" altLang="en-US" sz="1800" dirty="0">
                <a:solidFill>
                  <a:srgbClr val="000000"/>
                </a:solidFill>
              </a:rPr>
              <a:t>网络的结构和参数</a:t>
            </a:r>
            <a:r>
              <a:rPr lang="zh-CN" altLang="en-US" sz="1800" dirty="0" smtClean="0">
                <a:solidFill>
                  <a:srgbClr val="000000"/>
                </a:solidFill>
              </a:rPr>
              <a:t>值</a:t>
            </a:r>
            <a:endParaRPr lang="en-US" altLang="zh-CN" sz="1400" dirty="0" smtClean="0">
              <a:solidFill>
                <a:srgbClr val="000000"/>
              </a:solidFill>
            </a:endParaRPr>
          </a:p>
        </p:txBody>
      </p:sp>
    </p:spTree>
    <p:extLst>
      <p:ext uri="{BB962C8B-B14F-4D97-AF65-F5344CB8AC3E}">
        <p14:creationId xmlns:p14="http://schemas.microsoft.com/office/powerpoint/2010/main" val="2360264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 聚类算法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聚类是基于无监督学习的</a:t>
            </a:r>
            <a:r>
              <a:rPr lang="zh-CN" altLang="en-US" sz="1800" dirty="0" smtClean="0">
                <a:solidFill>
                  <a:srgbClr val="000000"/>
                </a:solidFill>
              </a:rPr>
              <a:t>分析模型，不</a:t>
            </a:r>
            <a:r>
              <a:rPr lang="zh-CN" altLang="en-US" sz="1800" dirty="0">
                <a:solidFill>
                  <a:srgbClr val="000000"/>
                </a:solidFill>
              </a:rPr>
              <a:t>需要对原始数据进行</a:t>
            </a:r>
            <a:r>
              <a:rPr lang="zh-CN" altLang="en-US" sz="1800" dirty="0" smtClean="0">
                <a:solidFill>
                  <a:srgbClr val="000000"/>
                </a:solidFill>
              </a:rPr>
              <a:t>标记，按照</a:t>
            </a:r>
            <a:r>
              <a:rPr lang="zh-CN" altLang="en-US" sz="1800" dirty="0">
                <a:solidFill>
                  <a:srgbClr val="000000"/>
                </a:solidFill>
              </a:rPr>
              <a:t>数据的内在结构特征进行聚集形成簇</a:t>
            </a:r>
            <a:r>
              <a:rPr lang="zh-CN" altLang="en-US" sz="1800" dirty="0" smtClean="0">
                <a:solidFill>
                  <a:srgbClr val="000000"/>
                </a:solidFill>
              </a:rPr>
              <a:t>群，从而</a:t>
            </a:r>
            <a:r>
              <a:rPr lang="zh-CN" altLang="en-US" sz="1800" dirty="0">
                <a:solidFill>
                  <a:srgbClr val="000000"/>
                </a:solidFill>
              </a:rPr>
              <a:t>实现数据的</a:t>
            </a:r>
            <a:r>
              <a:rPr lang="zh-CN" altLang="en-US" sz="1800" dirty="0" smtClean="0">
                <a:solidFill>
                  <a:srgbClr val="000000"/>
                </a:solidFill>
              </a:rPr>
              <a:t>分离</a:t>
            </a:r>
            <a:endParaRPr lang="en-US" altLang="zh-CN" sz="1800" dirty="0" smtClean="0">
              <a:solidFill>
                <a:srgbClr val="000000"/>
              </a:solidFill>
            </a:endParaRPr>
          </a:p>
          <a:p>
            <a:r>
              <a:rPr lang="zh-CN" altLang="en-US" sz="1800" dirty="0" smtClean="0">
                <a:solidFill>
                  <a:srgbClr val="000000"/>
                </a:solidFill>
              </a:rPr>
              <a:t>聚类</a:t>
            </a:r>
            <a:r>
              <a:rPr lang="zh-CN" altLang="en-US" sz="1800" dirty="0">
                <a:solidFill>
                  <a:srgbClr val="000000"/>
                </a:solidFill>
              </a:rPr>
              <a:t>与分类的主要区别是其并不关心数据是什么</a:t>
            </a:r>
            <a:r>
              <a:rPr lang="zh-CN" altLang="en-US" sz="1800" dirty="0" smtClean="0">
                <a:solidFill>
                  <a:srgbClr val="000000"/>
                </a:solidFill>
              </a:rPr>
              <a:t>类别，而是</a:t>
            </a:r>
            <a:r>
              <a:rPr lang="zh-CN" altLang="en-US" sz="1800" dirty="0">
                <a:solidFill>
                  <a:srgbClr val="000000"/>
                </a:solidFill>
              </a:rPr>
              <a:t>把相似的数据聚集起来形成某一类簇。在聚类的过程</a:t>
            </a:r>
            <a:r>
              <a:rPr lang="zh-CN" altLang="en-US" sz="1800" dirty="0" smtClean="0">
                <a:solidFill>
                  <a:srgbClr val="000000"/>
                </a:solidFill>
              </a:rPr>
              <a:t>中，首先</a:t>
            </a:r>
            <a:r>
              <a:rPr lang="zh-CN" altLang="en-US" sz="1800" dirty="0">
                <a:solidFill>
                  <a:srgbClr val="000000"/>
                </a:solidFill>
              </a:rPr>
              <a:t>选择有效特征构成</a:t>
            </a:r>
            <a:r>
              <a:rPr lang="zh-CN" altLang="en-US" sz="1800" dirty="0" smtClean="0">
                <a:solidFill>
                  <a:srgbClr val="000000"/>
                </a:solidFill>
              </a:rPr>
              <a:t>向量，然后</a:t>
            </a:r>
            <a:r>
              <a:rPr lang="zh-CN" altLang="en-US" sz="1800" dirty="0">
                <a:solidFill>
                  <a:srgbClr val="000000"/>
                </a:solidFill>
              </a:rPr>
              <a:t>按照欧式距离或其他距离函数进行相似度</a:t>
            </a:r>
            <a:r>
              <a:rPr lang="zh-CN" altLang="en-US" sz="1800" dirty="0" smtClean="0">
                <a:solidFill>
                  <a:srgbClr val="000000"/>
                </a:solidFill>
              </a:rPr>
              <a:t>计算，并</a:t>
            </a:r>
            <a:r>
              <a:rPr lang="zh-CN" altLang="en-US" sz="1800" dirty="0">
                <a:solidFill>
                  <a:srgbClr val="000000"/>
                </a:solidFill>
              </a:rPr>
              <a:t>划分</a:t>
            </a:r>
            <a:r>
              <a:rPr lang="zh-CN" altLang="en-US" sz="1800" dirty="0" smtClean="0">
                <a:solidFill>
                  <a:srgbClr val="000000"/>
                </a:solidFill>
              </a:rPr>
              <a:t>聚类，通过</a:t>
            </a:r>
            <a:r>
              <a:rPr lang="zh-CN" altLang="en-US" sz="1800" dirty="0">
                <a:solidFill>
                  <a:srgbClr val="000000"/>
                </a:solidFill>
              </a:rPr>
              <a:t>对聚类结果进行</a:t>
            </a:r>
            <a:r>
              <a:rPr lang="zh-CN" altLang="en-US" sz="1800" dirty="0" smtClean="0">
                <a:solidFill>
                  <a:srgbClr val="000000"/>
                </a:solidFill>
              </a:rPr>
              <a:t>评估，逐渐</a:t>
            </a:r>
            <a:r>
              <a:rPr lang="zh-CN" altLang="en-US" sz="1800" dirty="0">
                <a:solidFill>
                  <a:srgbClr val="000000"/>
                </a:solidFill>
              </a:rPr>
              <a:t>迭代生成新的</a:t>
            </a:r>
            <a:r>
              <a:rPr lang="zh-CN" altLang="en-US" sz="1800" dirty="0" smtClean="0">
                <a:solidFill>
                  <a:srgbClr val="000000"/>
                </a:solidFill>
              </a:rPr>
              <a:t>聚类</a:t>
            </a:r>
            <a:endParaRPr lang="en-US" altLang="zh-CN" sz="1800" dirty="0" smtClean="0">
              <a:solidFill>
                <a:srgbClr val="000000"/>
              </a:solidFill>
            </a:endParaRPr>
          </a:p>
          <a:p>
            <a:r>
              <a:rPr lang="zh-CN" altLang="en-US" sz="1800" dirty="0" smtClean="0">
                <a:solidFill>
                  <a:srgbClr val="000000"/>
                </a:solidFill>
              </a:rPr>
              <a:t>聚类</a:t>
            </a:r>
            <a:r>
              <a:rPr lang="zh-CN" altLang="en-US" sz="1800" dirty="0">
                <a:solidFill>
                  <a:srgbClr val="000000"/>
                </a:solidFill>
              </a:rPr>
              <a:t>应用领域</a:t>
            </a:r>
            <a:r>
              <a:rPr lang="zh-CN" altLang="en-US" sz="1800" dirty="0" smtClean="0">
                <a:solidFill>
                  <a:srgbClr val="000000"/>
                </a:solidFill>
              </a:rPr>
              <a:t>广泛，可以</a:t>
            </a:r>
            <a:r>
              <a:rPr lang="zh-CN" altLang="en-US" sz="1800" dirty="0">
                <a:solidFill>
                  <a:srgbClr val="000000"/>
                </a:solidFill>
              </a:rPr>
              <a:t>用于发现不同的企业客户群体特征、消费者行为分析、市场细分、交易数据分析、动植物种群分类、医疗领域的疾病诊断、环境质量检测</a:t>
            </a:r>
            <a:r>
              <a:rPr lang="zh-CN" altLang="en-US" sz="1800" dirty="0" smtClean="0">
                <a:solidFill>
                  <a:srgbClr val="000000"/>
                </a:solidFill>
              </a:rPr>
              <a:t>等，还</a:t>
            </a:r>
            <a:r>
              <a:rPr lang="zh-CN" altLang="en-US" sz="1800" dirty="0">
                <a:solidFill>
                  <a:srgbClr val="000000"/>
                </a:solidFill>
              </a:rPr>
              <a:t>可用于互联网和电商领域的客户分析、行为特征分类</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聚类</a:t>
            </a:r>
            <a:r>
              <a:rPr lang="zh-CN" altLang="en-US" sz="1800" dirty="0">
                <a:solidFill>
                  <a:srgbClr val="000000"/>
                </a:solidFill>
              </a:rPr>
              <a:t>方法可分为基于层次的</a:t>
            </a:r>
            <a:r>
              <a:rPr lang="zh-CN" altLang="en-US" sz="1800" dirty="0" smtClean="0">
                <a:solidFill>
                  <a:srgbClr val="000000"/>
                </a:solidFill>
              </a:rPr>
              <a:t>聚类、</a:t>
            </a:r>
            <a:r>
              <a:rPr lang="zh-CN" altLang="en-US" sz="1800" dirty="0">
                <a:solidFill>
                  <a:srgbClr val="000000"/>
                </a:solidFill>
              </a:rPr>
              <a:t>基于划分的</a:t>
            </a:r>
            <a:r>
              <a:rPr lang="zh-CN" altLang="en-US" sz="1800" dirty="0" smtClean="0">
                <a:solidFill>
                  <a:srgbClr val="000000"/>
                </a:solidFill>
              </a:rPr>
              <a:t>聚类、</a:t>
            </a:r>
            <a:r>
              <a:rPr lang="zh-CN" altLang="en-US" sz="1800" dirty="0">
                <a:solidFill>
                  <a:srgbClr val="000000"/>
                </a:solidFill>
              </a:rPr>
              <a:t>基于密度的聚类、基于约束的聚类、基于网络的聚类</a:t>
            </a:r>
            <a:r>
              <a:rPr lang="zh-CN" altLang="en-US" sz="1800" dirty="0" smtClean="0">
                <a:solidFill>
                  <a:srgbClr val="000000"/>
                </a:solidFill>
              </a:rPr>
              <a:t>等</a:t>
            </a:r>
            <a:endParaRPr lang="en-US" altLang="zh-CN" sz="1400" dirty="0" smtClean="0">
              <a:solidFill>
                <a:srgbClr val="000000"/>
              </a:solidFill>
            </a:endParaRPr>
          </a:p>
        </p:txBody>
      </p:sp>
    </p:spTree>
    <p:extLst>
      <p:ext uri="{BB962C8B-B14F-4D97-AF65-F5344CB8AC3E}">
        <p14:creationId xmlns:p14="http://schemas.microsoft.com/office/powerpoint/2010/main" val="959972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BIRCH</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BIRCH</a:t>
            </a:r>
            <a:r>
              <a:rPr lang="zh-CN" altLang="en-US" sz="1800" dirty="0">
                <a:solidFill>
                  <a:srgbClr val="000000"/>
                </a:solidFill>
              </a:rPr>
              <a:t>算法是指利用层次方法来平衡迭代规则和</a:t>
            </a:r>
            <a:r>
              <a:rPr lang="zh-CN" altLang="en-US" sz="1800" dirty="0" smtClean="0">
                <a:solidFill>
                  <a:srgbClr val="000000"/>
                </a:solidFill>
              </a:rPr>
              <a:t>聚类，它</a:t>
            </a:r>
            <a:r>
              <a:rPr lang="zh-CN" altLang="en-US" sz="1800" dirty="0">
                <a:solidFill>
                  <a:srgbClr val="000000"/>
                </a:solidFill>
              </a:rPr>
              <a:t>只需要扫描数据集一次便可实现</a:t>
            </a:r>
            <a:r>
              <a:rPr lang="zh-CN" altLang="en-US" sz="1800" dirty="0" smtClean="0">
                <a:solidFill>
                  <a:srgbClr val="000000"/>
                </a:solidFill>
              </a:rPr>
              <a:t>聚类，它</a:t>
            </a:r>
            <a:r>
              <a:rPr lang="zh-CN" altLang="en-US" sz="1800" dirty="0">
                <a:solidFill>
                  <a:srgbClr val="000000"/>
                </a:solidFill>
              </a:rPr>
              <a:t>利用了类似</a:t>
            </a:r>
            <a:r>
              <a:rPr lang="en-US" altLang="zh-CN" sz="1800" dirty="0">
                <a:solidFill>
                  <a:srgbClr val="000000"/>
                </a:solidFill>
              </a:rPr>
              <a:t>B+</a:t>
            </a:r>
            <a:r>
              <a:rPr lang="zh-CN" altLang="en-US" sz="1800" dirty="0">
                <a:solidFill>
                  <a:srgbClr val="000000"/>
                </a:solidFill>
              </a:rPr>
              <a:t>树的结构对样本集进行</a:t>
            </a:r>
            <a:r>
              <a:rPr lang="zh-CN" altLang="en-US" sz="1800" dirty="0" smtClean="0">
                <a:solidFill>
                  <a:srgbClr val="000000"/>
                </a:solidFill>
              </a:rPr>
              <a:t>划分，叶子</a:t>
            </a:r>
            <a:r>
              <a:rPr lang="zh-CN" altLang="en-US" sz="1800" dirty="0">
                <a:solidFill>
                  <a:srgbClr val="000000"/>
                </a:solidFill>
              </a:rPr>
              <a:t>结点之间用双向链表进行</a:t>
            </a:r>
            <a:r>
              <a:rPr lang="zh-CN" altLang="en-US" sz="1800" dirty="0" smtClean="0">
                <a:solidFill>
                  <a:srgbClr val="000000"/>
                </a:solidFill>
              </a:rPr>
              <a:t>连接，逐渐</a:t>
            </a:r>
            <a:r>
              <a:rPr lang="zh-CN" altLang="en-US" sz="1800" dirty="0">
                <a:solidFill>
                  <a:srgbClr val="000000"/>
                </a:solidFill>
              </a:rPr>
              <a:t>对树的结构进行优化获得</a:t>
            </a:r>
            <a:r>
              <a:rPr lang="zh-CN" altLang="en-US" sz="1800" dirty="0" smtClean="0">
                <a:solidFill>
                  <a:srgbClr val="000000"/>
                </a:solidFill>
              </a:rPr>
              <a:t>聚类</a:t>
            </a:r>
            <a:endParaRPr lang="en-US" altLang="zh-CN" sz="1800" dirty="0" smtClean="0">
              <a:solidFill>
                <a:srgbClr val="000000"/>
              </a:solidFill>
            </a:endParaRPr>
          </a:p>
          <a:p>
            <a:r>
              <a:rPr lang="en-US" altLang="zh-CN" sz="1800" dirty="0" smtClean="0">
                <a:solidFill>
                  <a:srgbClr val="000000"/>
                </a:solidFill>
              </a:rPr>
              <a:t>BIRCH</a:t>
            </a:r>
            <a:r>
              <a:rPr lang="zh-CN" altLang="en-US" sz="1800" dirty="0">
                <a:solidFill>
                  <a:srgbClr val="000000"/>
                </a:solidFill>
              </a:rPr>
              <a:t>算法的主要</a:t>
            </a:r>
            <a:r>
              <a:rPr lang="zh-CN" altLang="en-US" sz="1800" dirty="0" smtClean="0">
                <a:solidFill>
                  <a:srgbClr val="000000"/>
                </a:solidFill>
              </a:rPr>
              <a:t>优点</a:t>
            </a:r>
            <a:endParaRPr lang="en-US" altLang="zh-CN" sz="1800" dirty="0" smtClean="0">
              <a:solidFill>
                <a:srgbClr val="000000"/>
              </a:solidFill>
            </a:endParaRPr>
          </a:p>
          <a:p>
            <a:pPr lvl="1"/>
            <a:r>
              <a:rPr lang="zh-CN" altLang="en-US" sz="1400" dirty="0" smtClean="0">
                <a:solidFill>
                  <a:srgbClr val="000000"/>
                </a:solidFill>
              </a:rPr>
              <a:t>空间</a:t>
            </a:r>
            <a:r>
              <a:rPr lang="zh-CN" altLang="en-US" sz="1400" dirty="0">
                <a:solidFill>
                  <a:srgbClr val="000000"/>
                </a:solidFill>
              </a:rPr>
              <a:t>复杂度</a:t>
            </a:r>
            <a:r>
              <a:rPr lang="zh-CN" altLang="en-US" sz="1400" dirty="0" smtClean="0">
                <a:solidFill>
                  <a:srgbClr val="000000"/>
                </a:solidFill>
              </a:rPr>
              <a:t>低内存</a:t>
            </a:r>
            <a:r>
              <a:rPr lang="zh-CN" altLang="en-US" sz="1400" dirty="0">
                <a:solidFill>
                  <a:srgbClr val="000000"/>
                </a:solidFill>
              </a:rPr>
              <a:t>占用</a:t>
            </a:r>
            <a:r>
              <a:rPr lang="zh-CN" altLang="en-US" sz="1400" dirty="0" smtClean="0">
                <a:solidFill>
                  <a:srgbClr val="000000"/>
                </a:solidFill>
              </a:rPr>
              <a:t>少，效率较高，能够</a:t>
            </a:r>
            <a:r>
              <a:rPr lang="zh-CN" altLang="en-US" sz="1400" dirty="0">
                <a:solidFill>
                  <a:srgbClr val="000000"/>
                </a:solidFill>
              </a:rPr>
              <a:t>对噪声点进行滤</a:t>
            </a:r>
            <a:r>
              <a:rPr lang="zh-CN" altLang="en-US" sz="1400" dirty="0" smtClean="0">
                <a:solidFill>
                  <a:srgbClr val="000000"/>
                </a:solidFill>
              </a:rPr>
              <a:t>除</a:t>
            </a:r>
            <a:endParaRPr lang="en-US" altLang="zh-CN" sz="1400" dirty="0" smtClean="0">
              <a:solidFill>
                <a:srgbClr val="000000"/>
              </a:solidFill>
            </a:endParaRPr>
          </a:p>
          <a:p>
            <a:r>
              <a:rPr lang="zh-CN" altLang="en-US" sz="1800" dirty="0" smtClean="0">
                <a:solidFill>
                  <a:srgbClr val="000000"/>
                </a:solidFill>
              </a:rPr>
              <a:t>缺点</a:t>
            </a:r>
            <a:endParaRPr lang="en-US" altLang="zh-CN" sz="1800" dirty="0" smtClean="0">
              <a:solidFill>
                <a:srgbClr val="000000"/>
              </a:solidFill>
            </a:endParaRPr>
          </a:p>
          <a:p>
            <a:pPr lvl="1"/>
            <a:r>
              <a:rPr lang="zh-CN" altLang="en-US" sz="1400" dirty="0" smtClean="0">
                <a:solidFill>
                  <a:srgbClr val="000000"/>
                </a:solidFill>
              </a:rPr>
              <a:t>树</a:t>
            </a:r>
            <a:r>
              <a:rPr lang="zh-CN" altLang="en-US" sz="1400" dirty="0">
                <a:solidFill>
                  <a:srgbClr val="000000"/>
                </a:solidFill>
              </a:rPr>
              <a:t>中结点的聚类特征树有个数</a:t>
            </a:r>
            <a:r>
              <a:rPr lang="zh-CN" altLang="en-US" sz="1400" dirty="0" smtClean="0">
                <a:solidFill>
                  <a:srgbClr val="000000"/>
                </a:solidFill>
              </a:rPr>
              <a:t>限制，可能</a:t>
            </a:r>
            <a:r>
              <a:rPr lang="zh-CN" altLang="en-US" sz="1400" dirty="0">
                <a:solidFill>
                  <a:srgbClr val="000000"/>
                </a:solidFill>
              </a:rPr>
              <a:t>会产生其与实际类别个数不一致的</a:t>
            </a:r>
            <a:r>
              <a:rPr lang="zh-CN" altLang="en-US" sz="1400" dirty="0" smtClean="0">
                <a:solidFill>
                  <a:srgbClr val="000000"/>
                </a:solidFill>
              </a:rPr>
              <a:t>情况</a:t>
            </a:r>
            <a:endParaRPr lang="en-US" altLang="zh-CN" sz="1400" dirty="0" smtClean="0">
              <a:solidFill>
                <a:srgbClr val="000000"/>
              </a:solidFill>
            </a:endParaRPr>
          </a:p>
          <a:p>
            <a:pPr lvl="1"/>
            <a:r>
              <a:rPr lang="zh-CN" altLang="en-US" sz="1400" dirty="0" smtClean="0">
                <a:solidFill>
                  <a:srgbClr val="000000"/>
                </a:solidFill>
              </a:rPr>
              <a:t>对</a:t>
            </a:r>
            <a:r>
              <a:rPr lang="zh-CN" altLang="en-US" sz="1400" dirty="0">
                <a:solidFill>
                  <a:srgbClr val="000000"/>
                </a:solidFill>
              </a:rPr>
              <a:t>样本有一定的</a:t>
            </a:r>
            <a:r>
              <a:rPr lang="zh-CN" altLang="en-US" sz="1400" dirty="0" smtClean="0">
                <a:solidFill>
                  <a:srgbClr val="000000"/>
                </a:solidFill>
              </a:rPr>
              <a:t>限制，要求</a:t>
            </a:r>
            <a:r>
              <a:rPr lang="zh-CN" altLang="en-US" sz="1400" dirty="0">
                <a:solidFill>
                  <a:srgbClr val="000000"/>
                </a:solidFill>
              </a:rPr>
              <a:t>数据集的样本是超球</a:t>
            </a:r>
            <a:r>
              <a:rPr lang="zh-CN" altLang="en-US" sz="1400" dirty="0" smtClean="0">
                <a:solidFill>
                  <a:srgbClr val="000000"/>
                </a:solidFill>
              </a:rPr>
              <a:t>体，否则</a:t>
            </a:r>
            <a:r>
              <a:rPr lang="zh-CN" altLang="en-US" sz="1400" dirty="0">
                <a:solidFill>
                  <a:srgbClr val="000000"/>
                </a:solidFill>
              </a:rPr>
              <a:t>聚类的效果不佳。</a:t>
            </a:r>
            <a:endParaRPr lang="en-US" altLang="zh-CN" sz="1000" dirty="0" smtClean="0">
              <a:solidFill>
                <a:srgbClr val="000000"/>
              </a:solidFill>
            </a:endParaRPr>
          </a:p>
        </p:txBody>
      </p:sp>
    </p:spTree>
    <p:extLst>
      <p:ext uri="{BB962C8B-B14F-4D97-AF65-F5344CB8AC3E}">
        <p14:creationId xmlns:p14="http://schemas.microsoft.com/office/powerpoint/2010/main" val="2061068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CURE</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传统</a:t>
            </a:r>
            <a:r>
              <a:rPr lang="zh-CN" altLang="en-US" sz="1800" dirty="0">
                <a:solidFill>
                  <a:srgbClr val="000000"/>
                </a:solidFill>
              </a:rPr>
              <a:t>的基于划分聚类的方法得到的是凸形的</a:t>
            </a:r>
            <a:r>
              <a:rPr lang="zh-CN" altLang="en-US" sz="1800" dirty="0" smtClean="0">
                <a:solidFill>
                  <a:srgbClr val="000000"/>
                </a:solidFill>
              </a:rPr>
              <a:t>聚类，对</a:t>
            </a:r>
            <a:r>
              <a:rPr lang="zh-CN" altLang="en-US" sz="1800" dirty="0">
                <a:solidFill>
                  <a:srgbClr val="000000"/>
                </a:solidFill>
              </a:rPr>
              <a:t>异常数据较</a:t>
            </a:r>
            <a:r>
              <a:rPr lang="zh-CN" altLang="en-US" sz="1800" dirty="0" smtClean="0">
                <a:solidFill>
                  <a:srgbClr val="000000"/>
                </a:solidFill>
              </a:rPr>
              <a:t>敏感，而</a:t>
            </a:r>
            <a:r>
              <a:rPr lang="en-US" altLang="zh-CN" sz="1800" dirty="0">
                <a:solidFill>
                  <a:srgbClr val="000000"/>
                </a:solidFill>
              </a:rPr>
              <a:t>CURE</a:t>
            </a:r>
            <a:r>
              <a:rPr lang="zh-CN" altLang="en-US" sz="1800" dirty="0">
                <a:solidFill>
                  <a:srgbClr val="000000"/>
                </a:solidFill>
              </a:rPr>
              <a:t>算法是使用多个代表点来替换聚类中的单个</a:t>
            </a:r>
            <a:r>
              <a:rPr lang="zh-CN" altLang="en-US" sz="1800" dirty="0" smtClean="0">
                <a:solidFill>
                  <a:srgbClr val="000000"/>
                </a:solidFill>
              </a:rPr>
              <a:t>点，算法</a:t>
            </a:r>
            <a:r>
              <a:rPr lang="zh-CN" altLang="en-US" sz="1800" dirty="0">
                <a:solidFill>
                  <a:srgbClr val="000000"/>
                </a:solidFill>
              </a:rPr>
              <a:t>更加健壮。并且在处理大数据时采用分区和</a:t>
            </a:r>
            <a:r>
              <a:rPr lang="zh-CN" altLang="en-US" sz="1800" dirty="0" smtClean="0">
                <a:solidFill>
                  <a:srgbClr val="000000"/>
                </a:solidFill>
              </a:rPr>
              <a:t>随机取样，使其处理大数据量的样本集时效率更高且不会降低聚类质量</a:t>
            </a:r>
            <a:endParaRPr lang="en-US" altLang="zh-CN" sz="1000" dirty="0" smtClean="0">
              <a:solidFill>
                <a:srgbClr val="000000"/>
              </a:solidFill>
            </a:endParaRPr>
          </a:p>
        </p:txBody>
      </p:sp>
    </p:spTree>
    <p:extLst>
      <p:ext uri="{BB962C8B-B14F-4D97-AF65-F5344CB8AC3E}">
        <p14:creationId xmlns:p14="http://schemas.microsoft.com/office/powerpoint/2010/main" val="127594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 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8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 </a:t>
            </a:r>
            <a:r>
              <a:rPr lang="en-US" altLang="zh-CN" sz="1800" dirty="0">
                <a:solidFill>
                  <a:srgbClr val="000000"/>
                </a:solidFill>
              </a:rPr>
              <a:t>k-</a:t>
            </a:r>
            <a:r>
              <a:rPr lang="zh-CN" altLang="en-US" sz="1800" dirty="0">
                <a:solidFill>
                  <a:srgbClr val="000000"/>
                </a:solidFill>
              </a:rPr>
              <a:t>均值算法传统的</a:t>
            </a:r>
            <a:r>
              <a:rPr lang="en-US" altLang="zh-CN" sz="1800" dirty="0">
                <a:solidFill>
                  <a:srgbClr val="000000"/>
                </a:solidFill>
              </a:rPr>
              <a:t>k-</a:t>
            </a:r>
            <a:r>
              <a:rPr lang="zh-CN" altLang="en-US" sz="1800" dirty="0">
                <a:solidFill>
                  <a:srgbClr val="000000"/>
                </a:solidFill>
              </a:rPr>
              <a:t>均值算法的聚类过程是在样本集中随机选择</a:t>
            </a:r>
            <a:r>
              <a:rPr lang="en-US" altLang="zh-CN" sz="1800" dirty="0">
                <a:solidFill>
                  <a:srgbClr val="000000"/>
                </a:solidFill>
              </a:rPr>
              <a:t>k</a:t>
            </a:r>
            <a:r>
              <a:rPr lang="zh-CN" altLang="en-US" sz="1800" dirty="0">
                <a:solidFill>
                  <a:srgbClr val="000000"/>
                </a:solidFill>
              </a:rPr>
              <a:t>个聚类</a:t>
            </a:r>
            <a:r>
              <a:rPr lang="zh-CN" altLang="en-US" sz="1800" dirty="0" smtClean="0">
                <a:solidFill>
                  <a:srgbClr val="000000"/>
                </a:solidFill>
              </a:rPr>
              <a:t>中心点，对</a:t>
            </a:r>
            <a:r>
              <a:rPr lang="zh-CN" altLang="en-US" sz="1800" dirty="0">
                <a:solidFill>
                  <a:srgbClr val="000000"/>
                </a:solidFill>
              </a:rPr>
              <a:t>每个样本计算候选中心的距离进行</a:t>
            </a:r>
            <a:r>
              <a:rPr lang="zh-CN" altLang="en-US" sz="1800" dirty="0" smtClean="0">
                <a:solidFill>
                  <a:srgbClr val="000000"/>
                </a:solidFill>
              </a:rPr>
              <a:t>分组，在</a:t>
            </a:r>
            <a:r>
              <a:rPr lang="zh-CN" altLang="en-US" sz="1800" dirty="0">
                <a:solidFill>
                  <a:srgbClr val="000000"/>
                </a:solidFill>
              </a:rPr>
              <a:t>得到分组之后重新计算类簇的</a:t>
            </a:r>
            <a:r>
              <a:rPr lang="zh-CN" altLang="en-US" sz="1800" dirty="0" smtClean="0">
                <a:solidFill>
                  <a:srgbClr val="000000"/>
                </a:solidFill>
              </a:rPr>
              <a:t>中心，循环</a:t>
            </a:r>
            <a:r>
              <a:rPr lang="zh-CN" altLang="en-US" sz="1800" dirty="0">
                <a:solidFill>
                  <a:srgbClr val="000000"/>
                </a:solidFill>
              </a:rPr>
              <a:t>迭代直到聚类中心不变或</a:t>
            </a:r>
            <a:r>
              <a:rPr lang="zh-CN" altLang="en-US" sz="1800" dirty="0" smtClean="0">
                <a:solidFill>
                  <a:srgbClr val="000000"/>
                </a:solidFill>
              </a:rPr>
              <a:t>收敛</a:t>
            </a:r>
            <a:endParaRPr lang="en-US" altLang="zh-CN" sz="1800" dirty="0" smtClean="0">
              <a:solidFill>
                <a:srgbClr val="000000"/>
              </a:solidFill>
            </a:endParaRPr>
          </a:p>
          <a:p>
            <a:r>
              <a:rPr lang="en-US" altLang="zh-CN" sz="1800" dirty="0" smtClean="0">
                <a:solidFill>
                  <a:srgbClr val="000000"/>
                </a:solidFill>
              </a:rPr>
              <a:t>k-</a:t>
            </a:r>
            <a:r>
              <a:rPr lang="zh-CN" altLang="en-US" sz="1800" dirty="0">
                <a:solidFill>
                  <a:srgbClr val="000000"/>
                </a:solidFill>
              </a:rPr>
              <a:t>均值存在较多改进</a:t>
            </a:r>
            <a:r>
              <a:rPr lang="zh-CN" altLang="en-US" sz="1800" dirty="0" smtClean="0">
                <a:solidFill>
                  <a:srgbClr val="000000"/>
                </a:solidFill>
              </a:rPr>
              <a:t>算法，如</a:t>
            </a:r>
            <a:r>
              <a:rPr lang="zh-CN" altLang="en-US" sz="1800" dirty="0">
                <a:solidFill>
                  <a:srgbClr val="000000"/>
                </a:solidFill>
              </a:rPr>
              <a:t>初始化优化</a:t>
            </a:r>
            <a:r>
              <a:rPr lang="en-US" altLang="zh-CN" sz="1800" dirty="0">
                <a:solidFill>
                  <a:srgbClr val="000000"/>
                </a:solidFill>
              </a:rPr>
              <a:t>k-</a:t>
            </a:r>
            <a:r>
              <a:rPr lang="zh-CN" altLang="en-US" sz="1800" dirty="0">
                <a:solidFill>
                  <a:srgbClr val="000000"/>
                </a:solidFill>
              </a:rPr>
              <a:t>均值</a:t>
            </a:r>
            <a:r>
              <a:rPr lang="en-US" altLang="zh-CN" sz="1800" dirty="0">
                <a:solidFill>
                  <a:srgbClr val="000000"/>
                </a:solidFill>
              </a:rPr>
              <a:t>++</a:t>
            </a:r>
            <a:r>
              <a:rPr lang="zh-CN" altLang="en-US" sz="1800" dirty="0">
                <a:solidFill>
                  <a:srgbClr val="000000"/>
                </a:solidFill>
              </a:rPr>
              <a:t>、距离优化</a:t>
            </a:r>
            <a:r>
              <a:rPr lang="en-US" altLang="zh-CN" sz="1800" dirty="0">
                <a:solidFill>
                  <a:srgbClr val="000000"/>
                </a:solidFill>
              </a:rPr>
              <a:t>Elkan k -Means</a:t>
            </a:r>
            <a:r>
              <a:rPr lang="zh-CN" altLang="en-US" sz="1800" dirty="0">
                <a:solidFill>
                  <a:srgbClr val="000000"/>
                </a:solidFill>
              </a:rPr>
              <a:t>算法、</a:t>
            </a:r>
            <a:r>
              <a:rPr lang="en-US" altLang="zh-CN" sz="1800" dirty="0">
                <a:solidFill>
                  <a:srgbClr val="000000"/>
                </a:solidFill>
              </a:rPr>
              <a:t>k Prototype</a:t>
            </a:r>
            <a:r>
              <a:rPr lang="zh-CN" altLang="en-US" sz="1800" dirty="0">
                <a:solidFill>
                  <a:srgbClr val="000000"/>
                </a:solidFill>
              </a:rPr>
              <a:t>算法</a:t>
            </a:r>
            <a:r>
              <a:rPr lang="zh-CN" altLang="en-US" sz="1800" dirty="0" smtClean="0">
                <a:solidFill>
                  <a:srgbClr val="000000"/>
                </a:solidFill>
              </a:rPr>
              <a:t>等</a:t>
            </a:r>
            <a:endParaRPr lang="en-US" altLang="zh-CN" sz="1800" dirty="0" smtClean="0">
              <a:solidFill>
                <a:srgbClr val="000000"/>
              </a:solidFill>
            </a:endParaRPr>
          </a:p>
          <a:p>
            <a:r>
              <a:rPr lang="en-US" altLang="zh-CN" sz="1800" dirty="0" smtClean="0">
                <a:solidFill>
                  <a:srgbClr val="000000"/>
                </a:solidFill>
              </a:rPr>
              <a:t>k-</a:t>
            </a:r>
            <a:r>
              <a:rPr lang="zh-CN" altLang="en-US" sz="1800" dirty="0">
                <a:solidFill>
                  <a:srgbClr val="000000"/>
                </a:solidFill>
              </a:rPr>
              <a:t>均值算法的主要</a:t>
            </a:r>
            <a:r>
              <a:rPr lang="zh-CN" altLang="en-US" sz="1800" dirty="0" smtClean="0">
                <a:solidFill>
                  <a:srgbClr val="000000"/>
                </a:solidFill>
              </a:rPr>
              <a:t>优点</a:t>
            </a:r>
            <a:endParaRPr lang="en-US" altLang="zh-CN" sz="1800" dirty="0" smtClean="0">
              <a:solidFill>
                <a:srgbClr val="000000"/>
              </a:solidFill>
            </a:endParaRPr>
          </a:p>
          <a:p>
            <a:pPr lvl="1"/>
            <a:r>
              <a:rPr lang="zh-CN" altLang="en-US" sz="1400" dirty="0" smtClean="0">
                <a:solidFill>
                  <a:srgbClr val="000000"/>
                </a:solidFill>
              </a:rPr>
              <a:t>可以</a:t>
            </a:r>
            <a:r>
              <a:rPr lang="zh-CN" altLang="en-US" sz="1400" dirty="0">
                <a:solidFill>
                  <a:srgbClr val="000000"/>
                </a:solidFill>
              </a:rPr>
              <a:t>简单快速处理大数据</a:t>
            </a:r>
            <a:r>
              <a:rPr lang="zh-CN" altLang="en-US" sz="1400" dirty="0" smtClean="0">
                <a:solidFill>
                  <a:srgbClr val="000000"/>
                </a:solidFill>
              </a:rPr>
              <a:t>集，并且</a:t>
            </a:r>
            <a:r>
              <a:rPr lang="zh-CN" altLang="en-US" sz="1400" dirty="0">
                <a:solidFill>
                  <a:srgbClr val="000000"/>
                </a:solidFill>
              </a:rPr>
              <a:t>是可伸缩</a:t>
            </a:r>
            <a:r>
              <a:rPr lang="zh-CN" altLang="en-US" sz="1400" dirty="0" smtClean="0">
                <a:solidFill>
                  <a:srgbClr val="000000"/>
                </a:solidFill>
              </a:rPr>
              <a:t>的，当</a:t>
            </a:r>
            <a:r>
              <a:rPr lang="zh-CN" altLang="en-US" sz="1400" dirty="0">
                <a:solidFill>
                  <a:srgbClr val="000000"/>
                </a:solidFill>
              </a:rPr>
              <a:t>数据集中类之间区分明显</a:t>
            </a:r>
            <a:r>
              <a:rPr lang="en-US" altLang="zh-CN" sz="1400" dirty="0">
                <a:solidFill>
                  <a:srgbClr val="000000"/>
                </a:solidFill>
              </a:rPr>
              <a:t>(</a:t>
            </a:r>
            <a:r>
              <a:rPr lang="zh-CN" altLang="en-US" sz="1400" dirty="0">
                <a:solidFill>
                  <a:srgbClr val="000000"/>
                </a:solidFill>
              </a:rPr>
              <a:t>凸形分布</a:t>
            </a:r>
            <a:r>
              <a:rPr lang="en-US" altLang="zh-CN" sz="1400" dirty="0">
                <a:solidFill>
                  <a:srgbClr val="000000"/>
                </a:solidFill>
              </a:rPr>
              <a:t>)</a:t>
            </a:r>
            <a:r>
              <a:rPr lang="zh-CN" altLang="en-US" sz="1400" dirty="0" smtClean="0">
                <a:solidFill>
                  <a:srgbClr val="000000"/>
                </a:solidFill>
              </a:rPr>
              <a:t>时，聚类</a:t>
            </a:r>
            <a:r>
              <a:rPr lang="zh-CN" altLang="en-US" sz="1400" dirty="0">
                <a:solidFill>
                  <a:srgbClr val="000000"/>
                </a:solidFill>
              </a:rPr>
              <a:t>效果</a:t>
            </a:r>
            <a:r>
              <a:rPr lang="zh-CN" altLang="en-US" sz="1400" dirty="0" smtClean="0">
                <a:solidFill>
                  <a:srgbClr val="000000"/>
                </a:solidFill>
              </a:rPr>
              <a:t>最好</a:t>
            </a:r>
            <a:endParaRPr lang="en-US" altLang="zh-CN" sz="1400" dirty="0" smtClean="0">
              <a:solidFill>
                <a:srgbClr val="000000"/>
              </a:solidFill>
            </a:endParaRPr>
          </a:p>
          <a:p>
            <a:r>
              <a:rPr lang="zh-CN" altLang="en-US" sz="1800" dirty="0" smtClean="0">
                <a:solidFill>
                  <a:srgbClr val="000000"/>
                </a:solidFill>
              </a:rPr>
              <a:t>缺点</a:t>
            </a:r>
            <a:endParaRPr lang="en-US" altLang="zh-CN" sz="1800" dirty="0" smtClean="0">
              <a:solidFill>
                <a:srgbClr val="000000"/>
              </a:solidFill>
            </a:endParaRPr>
          </a:p>
          <a:p>
            <a:pPr lvl="1"/>
            <a:r>
              <a:rPr lang="zh-CN" altLang="en-US" sz="1400" dirty="0" smtClean="0">
                <a:solidFill>
                  <a:srgbClr val="000000"/>
                </a:solidFill>
              </a:rPr>
              <a:t>要</a:t>
            </a:r>
            <a:r>
              <a:rPr lang="zh-CN" altLang="en-US" sz="1400" dirty="0">
                <a:solidFill>
                  <a:srgbClr val="000000"/>
                </a:solidFill>
              </a:rPr>
              <a:t>用户给出</a:t>
            </a:r>
            <a:r>
              <a:rPr lang="en-US" altLang="zh-CN" sz="1400" dirty="0">
                <a:solidFill>
                  <a:srgbClr val="000000"/>
                </a:solidFill>
              </a:rPr>
              <a:t>k</a:t>
            </a:r>
            <a:r>
              <a:rPr lang="zh-CN" altLang="en-US" sz="1400" dirty="0" smtClean="0">
                <a:solidFill>
                  <a:srgbClr val="000000"/>
                </a:solidFill>
              </a:rPr>
              <a:t>值，即</a:t>
            </a:r>
            <a:r>
              <a:rPr lang="zh-CN" altLang="en-US" sz="1400" dirty="0">
                <a:solidFill>
                  <a:srgbClr val="000000"/>
                </a:solidFill>
              </a:rPr>
              <a:t>聚类的</a:t>
            </a:r>
            <a:r>
              <a:rPr lang="zh-CN" altLang="en-US" sz="1400" dirty="0" smtClean="0">
                <a:solidFill>
                  <a:srgbClr val="000000"/>
                </a:solidFill>
              </a:rPr>
              <a:t>数目，而</a:t>
            </a:r>
            <a:r>
              <a:rPr lang="zh-CN" altLang="en-US" sz="1400" dirty="0">
                <a:solidFill>
                  <a:srgbClr val="000000"/>
                </a:solidFill>
              </a:rPr>
              <a:t>聚类数有时事先很难确定一个 合理的</a:t>
            </a:r>
            <a:r>
              <a:rPr lang="zh-CN" altLang="en-US" sz="1400" dirty="0" smtClean="0">
                <a:solidFill>
                  <a:srgbClr val="000000"/>
                </a:solidFill>
              </a:rPr>
              <a:t>值</a:t>
            </a:r>
            <a:endParaRPr lang="en-US" altLang="zh-CN" sz="1400" dirty="0">
              <a:solidFill>
                <a:srgbClr val="000000"/>
              </a:solidFill>
            </a:endParaRPr>
          </a:p>
          <a:p>
            <a:pPr lvl="1"/>
            <a:r>
              <a:rPr lang="en-US" altLang="zh-CN" sz="1400" dirty="0" smtClean="0">
                <a:solidFill>
                  <a:srgbClr val="000000"/>
                </a:solidFill>
              </a:rPr>
              <a:t>k- </a:t>
            </a:r>
            <a:r>
              <a:rPr lang="zh-CN" altLang="en-US" sz="1400" dirty="0">
                <a:solidFill>
                  <a:srgbClr val="000000"/>
                </a:solidFill>
              </a:rPr>
              <a:t>均值算法对</a:t>
            </a:r>
            <a:r>
              <a:rPr lang="en-US" altLang="zh-CN" sz="1400" dirty="0">
                <a:solidFill>
                  <a:srgbClr val="000000"/>
                </a:solidFill>
              </a:rPr>
              <a:t>k</a:t>
            </a:r>
            <a:r>
              <a:rPr lang="zh-CN" altLang="en-US" sz="1400" dirty="0">
                <a:solidFill>
                  <a:srgbClr val="000000"/>
                </a:solidFill>
              </a:rPr>
              <a:t>值较</a:t>
            </a:r>
            <a:r>
              <a:rPr lang="zh-CN" altLang="en-US" sz="1400" dirty="0" smtClean="0">
                <a:solidFill>
                  <a:srgbClr val="000000"/>
                </a:solidFill>
              </a:rPr>
              <a:t>敏感，如果</a:t>
            </a:r>
            <a:r>
              <a:rPr lang="en-US" altLang="zh-CN" sz="1400" dirty="0">
                <a:solidFill>
                  <a:srgbClr val="000000"/>
                </a:solidFill>
              </a:rPr>
              <a:t>k</a:t>
            </a:r>
            <a:r>
              <a:rPr lang="zh-CN" altLang="en-US" sz="1400" dirty="0">
                <a:solidFill>
                  <a:srgbClr val="000000"/>
                </a:solidFill>
              </a:rPr>
              <a:t>值不合理可能会导致结果局部最优</a:t>
            </a:r>
            <a:endParaRPr lang="en-US" altLang="zh-CN" sz="600" dirty="0" smtClean="0">
              <a:solidFill>
                <a:srgbClr val="000000"/>
              </a:solidFill>
            </a:endParaRPr>
          </a:p>
        </p:txBody>
      </p:sp>
    </p:spTree>
    <p:extLst>
      <p:ext uri="{BB962C8B-B14F-4D97-AF65-F5344CB8AC3E}">
        <p14:creationId xmlns:p14="http://schemas.microsoft.com/office/powerpoint/2010/main" val="178230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OPTICS</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在</a:t>
            </a:r>
            <a:r>
              <a:rPr lang="en-US" altLang="zh-CN" sz="1800" dirty="0">
                <a:solidFill>
                  <a:srgbClr val="000000"/>
                </a:solidFill>
              </a:rPr>
              <a:t>DBSCAN</a:t>
            </a:r>
            <a:r>
              <a:rPr lang="zh-CN" altLang="en-US" sz="1800" dirty="0">
                <a:solidFill>
                  <a:srgbClr val="000000"/>
                </a:solidFill>
              </a:rPr>
              <a:t>算法</a:t>
            </a:r>
            <a:r>
              <a:rPr lang="zh-CN" altLang="en-US" sz="1800" dirty="0" smtClean="0">
                <a:solidFill>
                  <a:srgbClr val="000000"/>
                </a:solidFill>
              </a:rPr>
              <a:t>中，有</a:t>
            </a:r>
            <a:r>
              <a:rPr lang="zh-CN" altLang="en-US" sz="1800" dirty="0">
                <a:solidFill>
                  <a:srgbClr val="000000"/>
                </a:solidFill>
              </a:rPr>
              <a:t>两个初始参数</a:t>
            </a:r>
            <a:r>
              <a:rPr lang="en-US" altLang="zh-CN" sz="1800" dirty="0">
                <a:solidFill>
                  <a:srgbClr val="000000"/>
                </a:solidFill>
              </a:rPr>
              <a:t>ε (</a:t>
            </a:r>
            <a:r>
              <a:rPr lang="zh-CN" altLang="en-US" sz="1800" dirty="0">
                <a:solidFill>
                  <a:srgbClr val="000000"/>
                </a:solidFill>
              </a:rPr>
              <a:t>邻域半径</a:t>
            </a:r>
            <a:r>
              <a:rPr lang="en-US" altLang="zh-CN" sz="1800" dirty="0">
                <a:solidFill>
                  <a:srgbClr val="000000"/>
                </a:solidFill>
              </a:rPr>
              <a:t>)</a:t>
            </a:r>
            <a:r>
              <a:rPr lang="zh-CN" altLang="en-US" sz="1800" dirty="0">
                <a:solidFill>
                  <a:srgbClr val="000000"/>
                </a:solidFill>
              </a:rPr>
              <a:t>和</a:t>
            </a:r>
            <a:r>
              <a:rPr lang="en-US" altLang="zh-CN" sz="1800" dirty="0" err="1" smtClean="0">
                <a:solidFill>
                  <a:srgbClr val="000000"/>
                </a:solidFill>
              </a:rPr>
              <a:t>minPts</a:t>
            </a:r>
            <a:r>
              <a:rPr lang="en-US" altLang="zh-CN" sz="1800" dirty="0" smtClean="0">
                <a:solidFill>
                  <a:srgbClr val="000000"/>
                </a:solidFill>
              </a:rPr>
              <a:t>(</a:t>
            </a:r>
            <a:r>
              <a:rPr lang="en-US" altLang="zh-CN" sz="1800" dirty="0">
                <a:solidFill>
                  <a:srgbClr val="000000"/>
                </a:solidFill>
              </a:rPr>
              <a:t>ε</a:t>
            </a:r>
            <a:r>
              <a:rPr lang="zh-CN" altLang="en-US" sz="1800" dirty="0" smtClean="0">
                <a:solidFill>
                  <a:srgbClr val="000000"/>
                </a:solidFill>
              </a:rPr>
              <a:t>邻域</a:t>
            </a:r>
            <a:r>
              <a:rPr lang="zh-CN" altLang="en-US" sz="1800" dirty="0">
                <a:solidFill>
                  <a:srgbClr val="000000"/>
                </a:solidFill>
              </a:rPr>
              <a:t>最小点数</a:t>
            </a:r>
            <a:r>
              <a:rPr lang="en-US" altLang="zh-CN" sz="1800" dirty="0">
                <a:solidFill>
                  <a:srgbClr val="000000"/>
                </a:solidFill>
              </a:rPr>
              <a:t>)</a:t>
            </a:r>
            <a:r>
              <a:rPr lang="zh-CN" altLang="en-US" sz="1800" dirty="0">
                <a:solidFill>
                  <a:srgbClr val="000000"/>
                </a:solidFill>
              </a:rPr>
              <a:t>需要用户手动</a:t>
            </a:r>
            <a:r>
              <a:rPr lang="zh-CN" altLang="en-US" sz="1800" dirty="0" smtClean="0">
                <a:solidFill>
                  <a:srgbClr val="000000"/>
                </a:solidFill>
              </a:rPr>
              <a:t>设置，这</a:t>
            </a:r>
            <a:r>
              <a:rPr lang="zh-CN" altLang="en-US" sz="1800" dirty="0">
                <a:solidFill>
                  <a:srgbClr val="000000"/>
                </a:solidFill>
              </a:rPr>
              <a:t>两个参数较</a:t>
            </a:r>
            <a:r>
              <a:rPr lang="zh-CN" altLang="en-US" sz="1800" dirty="0" smtClean="0">
                <a:solidFill>
                  <a:srgbClr val="000000"/>
                </a:solidFill>
              </a:rPr>
              <a:t>关键，不同</a:t>
            </a:r>
            <a:r>
              <a:rPr lang="zh-CN" altLang="en-US" sz="1800" dirty="0">
                <a:solidFill>
                  <a:srgbClr val="000000"/>
                </a:solidFill>
              </a:rPr>
              <a:t>的取值将产生不同的结果。而</a:t>
            </a:r>
            <a:r>
              <a:rPr lang="en-US" altLang="zh-CN" sz="1800" dirty="0">
                <a:solidFill>
                  <a:srgbClr val="000000"/>
                </a:solidFill>
              </a:rPr>
              <a:t>OPTICS </a:t>
            </a:r>
            <a:r>
              <a:rPr lang="zh-CN" altLang="en-US" sz="1800" dirty="0">
                <a:solidFill>
                  <a:srgbClr val="000000"/>
                </a:solidFill>
              </a:rPr>
              <a:t>克服了上述</a:t>
            </a:r>
            <a:r>
              <a:rPr lang="zh-CN" altLang="en-US" sz="1800" dirty="0" smtClean="0">
                <a:solidFill>
                  <a:srgbClr val="000000"/>
                </a:solidFill>
              </a:rPr>
              <a:t>问题，为</a:t>
            </a:r>
            <a:r>
              <a:rPr lang="zh-CN" altLang="en-US" sz="1800" dirty="0">
                <a:solidFill>
                  <a:srgbClr val="000000"/>
                </a:solidFill>
              </a:rPr>
              <a:t>聚类分析生成一个增广的簇</a:t>
            </a:r>
            <a:r>
              <a:rPr lang="zh-CN" altLang="en-US" sz="1800" dirty="0" smtClean="0">
                <a:solidFill>
                  <a:srgbClr val="000000"/>
                </a:solidFill>
              </a:rPr>
              <a:t>排序，代表</a:t>
            </a:r>
            <a:r>
              <a:rPr lang="zh-CN" altLang="en-US" sz="1800" dirty="0">
                <a:solidFill>
                  <a:srgbClr val="000000"/>
                </a:solidFill>
              </a:rPr>
              <a:t>了各样本点基于密度的聚类</a:t>
            </a:r>
            <a:r>
              <a:rPr lang="zh-CN" altLang="en-US" sz="1800" dirty="0" smtClean="0">
                <a:solidFill>
                  <a:srgbClr val="000000"/>
                </a:solidFill>
              </a:rPr>
              <a:t>结构</a:t>
            </a:r>
            <a:endParaRPr lang="en-US" altLang="zh-CN" sz="200" dirty="0" smtClean="0">
              <a:solidFill>
                <a:srgbClr val="000000"/>
              </a:solidFill>
            </a:endParaRPr>
          </a:p>
        </p:txBody>
      </p:sp>
    </p:spTree>
    <p:extLst>
      <p:ext uri="{BB962C8B-B14F-4D97-AF65-F5344CB8AC3E}">
        <p14:creationId xmlns:p14="http://schemas.microsoft.com/office/powerpoint/2010/main" val="3036069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关联分析</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关联</a:t>
            </a:r>
            <a:r>
              <a:rPr lang="zh-CN" altLang="en-US" sz="1800" dirty="0">
                <a:solidFill>
                  <a:srgbClr val="000000"/>
                </a:solidFill>
              </a:rPr>
              <a:t>分析</a:t>
            </a:r>
            <a:r>
              <a:rPr lang="en-US" altLang="zh-CN" sz="1800" dirty="0">
                <a:solidFill>
                  <a:srgbClr val="000000"/>
                </a:solidFill>
              </a:rPr>
              <a:t>(</a:t>
            </a:r>
            <a:r>
              <a:rPr lang="en-US" altLang="zh-CN" sz="1800" dirty="0" err="1">
                <a:solidFill>
                  <a:srgbClr val="000000"/>
                </a:solidFill>
              </a:rPr>
              <a:t>Associat</a:t>
            </a:r>
            <a:r>
              <a:rPr lang="en-US" altLang="zh-CN" sz="1800" dirty="0">
                <a:solidFill>
                  <a:srgbClr val="000000"/>
                </a:solidFill>
              </a:rPr>
              <a:t> </a:t>
            </a:r>
            <a:r>
              <a:rPr lang="en-US" altLang="zh-CN" sz="1800" dirty="0" err="1">
                <a:solidFill>
                  <a:srgbClr val="000000"/>
                </a:solidFill>
              </a:rPr>
              <a:t>ive</a:t>
            </a:r>
            <a:r>
              <a:rPr lang="en-US" altLang="zh-CN" sz="1800" dirty="0">
                <a:solidFill>
                  <a:srgbClr val="000000"/>
                </a:solidFill>
              </a:rPr>
              <a:t> Analysis) </a:t>
            </a:r>
            <a:r>
              <a:rPr lang="zh-CN" altLang="en-US" sz="1800" dirty="0">
                <a:solidFill>
                  <a:srgbClr val="000000"/>
                </a:solidFill>
              </a:rPr>
              <a:t>是通过对数据集中某些项目同时出现的概率来发现它们之间的关联</a:t>
            </a:r>
            <a:r>
              <a:rPr lang="zh-CN" altLang="en-US" sz="1800" dirty="0" smtClean="0">
                <a:solidFill>
                  <a:srgbClr val="000000"/>
                </a:solidFill>
              </a:rPr>
              <a:t>关系，其</a:t>
            </a:r>
            <a:r>
              <a:rPr lang="zh-CN" altLang="en-US" sz="1800" dirty="0">
                <a:solidFill>
                  <a:srgbClr val="000000"/>
                </a:solidFill>
              </a:rPr>
              <a:t>典型的应用是购物篮</a:t>
            </a:r>
            <a:r>
              <a:rPr lang="zh-CN" altLang="en-US" sz="1800" dirty="0" smtClean="0">
                <a:solidFill>
                  <a:srgbClr val="000000"/>
                </a:solidFill>
              </a:rPr>
              <a:t>分析，通过</a:t>
            </a:r>
            <a:r>
              <a:rPr lang="zh-CN" altLang="en-US" sz="1800" dirty="0">
                <a:solidFill>
                  <a:srgbClr val="000000"/>
                </a:solidFill>
              </a:rPr>
              <a:t>分析购物篮中不同商品之间的</a:t>
            </a:r>
            <a:r>
              <a:rPr lang="zh-CN" altLang="en-US" sz="1800" dirty="0" smtClean="0">
                <a:solidFill>
                  <a:srgbClr val="000000"/>
                </a:solidFill>
              </a:rPr>
              <a:t>关联，分析</a:t>
            </a:r>
            <a:r>
              <a:rPr lang="zh-CN" altLang="en-US" sz="1800" dirty="0">
                <a:solidFill>
                  <a:srgbClr val="000000"/>
                </a:solidFill>
              </a:rPr>
              <a:t>消费者的购买行为</a:t>
            </a:r>
            <a:r>
              <a:rPr lang="zh-CN" altLang="en-US" sz="1800" dirty="0" smtClean="0">
                <a:solidFill>
                  <a:srgbClr val="000000"/>
                </a:solidFill>
              </a:rPr>
              <a:t>习惯，从而</a:t>
            </a:r>
            <a:r>
              <a:rPr lang="zh-CN" altLang="en-US" sz="1800" dirty="0">
                <a:solidFill>
                  <a:srgbClr val="000000"/>
                </a:solidFill>
              </a:rPr>
              <a:t>制定相应的营销</a:t>
            </a:r>
            <a:r>
              <a:rPr lang="zh-CN" altLang="en-US" sz="1800" dirty="0" smtClean="0">
                <a:solidFill>
                  <a:srgbClr val="000000"/>
                </a:solidFill>
              </a:rPr>
              <a:t>策略，为</a:t>
            </a:r>
            <a:r>
              <a:rPr lang="zh-CN" altLang="en-US" sz="1800" dirty="0">
                <a:solidFill>
                  <a:srgbClr val="000000"/>
                </a:solidFill>
              </a:rPr>
              <a:t>商品促销、产品定价、位置摆放等提供</a:t>
            </a:r>
            <a:r>
              <a:rPr lang="zh-CN" altLang="en-US" sz="1800" dirty="0" smtClean="0">
                <a:solidFill>
                  <a:srgbClr val="000000"/>
                </a:solidFill>
              </a:rPr>
              <a:t>支持，并且</a:t>
            </a:r>
            <a:r>
              <a:rPr lang="zh-CN" altLang="en-US" sz="1800" dirty="0">
                <a:solidFill>
                  <a:srgbClr val="000000"/>
                </a:solidFill>
              </a:rPr>
              <a:t>可用于不同消费者群体的划分</a:t>
            </a:r>
            <a:r>
              <a:rPr lang="zh-CN" altLang="en-US" sz="1800" dirty="0" smtClean="0">
                <a:solidFill>
                  <a:srgbClr val="000000"/>
                </a:solidFill>
              </a:rPr>
              <a:t>。关联分析</a:t>
            </a:r>
            <a:r>
              <a:rPr lang="zh-CN" altLang="en-US" sz="1800" dirty="0">
                <a:solidFill>
                  <a:srgbClr val="000000"/>
                </a:solidFill>
              </a:rPr>
              <a:t>主要包括</a:t>
            </a:r>
            <a:r>
              <a:rPr lang="en-US" altLang="zh-CN" sz="1800" dirty="0" err="1">
                <a:solidFill>
                  <a:srgbClr val="000000"/>
                </a:solidFill>
              </a:rPr>
              <a:t>Apriori</a:t>
            </a:r>
            <a:r>
              <a:rPr lang="zh-CN" altLang="en-US" sz="1800" dirty="0">
                <a:solidFill>
                  <a:srgbClr val="000000"/>
                </a:solidFill>
              </a:rPr>
              <a:t>算法和</a:t>
            </a:r>
            <a:r>
              <a:rPr lang="en-US" altLang="zh-CN" sz="1800" dirty="0">
                <a:solidFill>
                  <a:srgbClr val="000000"/>
                </a:solidFill>
              </a:rPr>
              <a:t>FP-growth</a:t>
            </a:r>
            <a:r>
              <a:rPr lang="zh-CN" altLang="en-US" sz="1800" dirty="0" smtClean="0">
                <a:solidFill>
                  <a:srgbClr val="000000"/>
                </a:solidFill>
              </a:rPr>
              <a:t>算法</a:t>
            </a:r>
            <a:endParaRPr lang="en-US" altLang="zh-CN" sz="200" dirty="0" smtClean="0">
              <a:solidFill>
                <a:srgbClr val="000000"/>
              </a:solidFill>
            </a:endParaRPr>
          </a:p>
        </p:txBody>
      </p:sp>
    </p:spTree>
    <p:extLst>
      <p:ext uri="{BB962C8B-B14F-4D97-AF65-F5344CB8AC3E}">
        <p14:creationId xmlns:p14="http://schemas.microsoft.com/office/powerpoint/2010/main" val="3387256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490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a:t>Apriori</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smtClean="0">
                <a:solidFill>
                  <a:srgbClr val="000000"/>
                </a:solidFill>
              </a:rPr>
              <a:t>Apriori</a:t>
            </a:r>
            <a:r>
              <a:rPr lang="zh-CN" altLang="en-US" sz="1800" dirty="0">
                <a:solidFill>
                  <a:srgbClr val="000000"/>
                </a:solidFill>
              </a:rPr>
              <a:t>算法主要实现过程是首先生成所有频繁项</a:t>
            </a:r>
            <a:r>
              <a:rPr lang="zh-CN" altLang="en-US" sz="1800" dirty="0" smtClean="0">
                <a:solidFill>
                  <a:srgbClr val="000000"/>
                </a:solidFill>
              </a:rPr>
              <a:t>集，然后</a:t>
            </a:r>
            <a:r>
              <a:rPr lang="zh-CN" altLang="en-US" sz="1800" dirty="0">
                <a:solidFill>
                  <a:srgbClr val="000000"/>
                </a:solidFill>
              </a:rPr>
              <a:t>由频繁项集构造出满足最小置信度的</a:t>
            </a:r>
            <a:r>
              <a:rPr lang="zh-CN" altLang="en-US" sz="1800" dirty="0" smtClean="0">
                <a:solidFill>
                  <a:srgbClr val="000000"/>
                </a:solidFill>
              </a:rPr>
              <a:t>规则</a:t>
            </a:r>
            <a:endParaRPr lang="en-US" altLang="zh-CN" sz="1800" dirty="0" smtClean="0">
              <a:solidFill>
                <a:srgbClr val="000000"/>
              </a:solidFill>
            </a:endParaRPr>
          </a:p>
          <a:p>
            <a:r>
              <a:rPr lang="zh-CN" altLang="en-US" sz="1800" dirty="0" smtClean="0">
                <a:solidFill>
                  <a:srgbClr val="000000"/>
                </a:solidFill>
              </a:rPr>
              <a:t>由于</a:t>
            </a:r>
            <a:r>
              <a:rPr lang="en-US" altLang="zh-CN" sz="1800" dirty="0" err="1">
                <a:solidFill>
                  <a:srgbClr val="000000"/>
                </a:solidFill>
              </a:rPr>
              <a:t>Apriori</a:t>
            </a:r>
            <a:r>
              <a:rPr lang="en-US" altLang="zh-CN" sz="1800" dirty="0">
                <a:solidFill>
                  <a:srgbClr val="000000"/>
                </a:solidFill>
              </a:rPr>
              <a:t> </a:t>
            </a:r>
            <a:r>
              <a:rPr lang="zh-CN" altLang="en-US" sz="1800" dirty="0">
                <a:solidFill>
                  <a:srgbClr val="000000"/>
                </a:solidFill>
              </a:rPr>
              <a:t>算法要多次扫描</a:t>
            </a:r>
            <a:r>
              <a:rPr lang="zh-CN" altLang="en-US" sz="1800" dirty="0" smtClean="0">
                <a:solidFill>
                  <a:srgbClr val="000000"/>
                </a:solidFill>
              </a:rPr>
              <a:t>样本集，需要</a:t>
            </a:r>
            <a:r>
              <a:rPr lang="zh-CN" altLang="en-US" sz="1800" dirty="0">
                <a:solidFill>
                  <a:srgbClr val="000000"/>
                </a:solidFill>
              </a:rPr>
              <a:t>由候选频繁项集生成频繁项</a:t>
            </a:r>
            <a:r>
              <a:rPr lang="zh-CN" altLang="en-US" sz="1800" dirty="0" smtClean="0">
                <a:solidFill>
                  <a:srgbClr val="000000"/>
                </a:solidFill>
              </a:rPr>
              <a:t>集，在</a:t>
            </a:r>
            <a:r>
              <a:rPr lang="zh-CN" altLang="en-US" sz="1800" dirty="0">
                <a:solidFill>
                  <a:srgbClr val="000000"/>
                </a:solidFill>
              </a:rPr>
              <a:t>处理大数据量数据时效率较低。</a:t>
            </a:r>
            <a:endParaRPr lang="en-US" altLang="zh-CN" sz="200" dirty="0" smtClean="0">
              <a:solidFill>
                <a:srgbClr val="000000"/>
              </a:solidFill>
            </a:endParaRPr>
          </a:p>
        </p:txBody>
      </p:sp>
    </p:spTree>
    <p:extLst>
      <p:ext uri="{BB962C8B-B14F-4D97-AF65-F5344CB8AC3E}">
        <p14:creationId xmlns:p14="http://schemas.microsoft.com/office/powerpoint/2010/main" val="657259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5867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FP-growth</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为了</a:t>
            </a:r>
            <a:r>
              <a:rPr lang="zh-CN" altLang="en-US" sz="1800" dirty="0">
                <a:solidFill>
                  <a:srgbClr val="000000"/>
                </a:solidFill>
              </a:rPr>
              <a:t>改进</a:t>
            </a:r>
            <a:r>
              <a:rPr lang="en-US" altLang="zh-CN" sz="1800" dirty="0" err="1">
                <a:solidFill>
                  <a:srgbClr val="000000"/>
                </a:solidFill>
              </a:rPr>
              <a:t>Apriori</a:t>
            </a:r>
            <a:r>
              <a:rPr lang="zh-CN" altLang="en-US" sz="1800" dirty="0">
                <a:solidFill>
                  <a:srgbClr val="000000"/>
                </a:solidFill>
              </a:rPr>
              <a:t>算法的</a:t>
            </a:r>
            <a:r>
              <a:rPr lang="zh-CN" altLang="en-US" sz="1800" dirty="0" smtClean="0">
                <a:solidFill>
                  <a:srgbClr val="000000"/>
                </a:solidFill>
              </a:rPr>
              <a:t>低效，</a:t>
            </a:r>
            <a:r>
              <a:rPr lang="en-US" altLang="zh-CN" sz="1800" dirty="0" err="1" smtClean="0">
                <a:solidFill>
                  <a:srgbClr val="000000"/>
                </a:solidFill>
              </a:rPr>
              <a:t>Jiawei</a:t>
            </a:r>
            <a:r>
              <a:rPr lang="en-US" altLang="zh-CN" sz="1800" dirty="0" smtClean="0">
                <a:solidFill>
                  <a:srgbClr val="000000"/>
                </a:solidFill>
              </a:rPr>
              <a:t> </a:t>
            </a:r>
            <a:r>
              <a:rPr lang="en-US" altLang="zh-CN" sz="1800" dirty="0">
                <a:solidFill>
                  <a:srgbClr val="000000"/>
                </a:solidFill>
              </a:rPr>
              <a:t>Han</a:t>
            </a:r>
            <a:r>
              <a:rPr lang="zh-CN" altLang="en-US" sz="1800" dirty="0">
                <a:solidFill>
                  <a:srgbClr val="000000"/>
                </a:solidFill>
              </a:rPr>
              <a:t>等人提出基于</a:t>
            </a:r>
            <a:r>
              <a:rPr lang="en-US" altLang="zh-CN" sz="1800" dirty="0">
                <a:solidFill>
                  <a:srgbClr val="000000"/>
                </a:solidFill>
              </a:rPr>
              <a:t>FP</a:t>
            </a:r>
            <a:r>
              <a:rPr lang="zh-CN" altLang="en-US" sz="1800" dirty="0">
                <a:solidFill>
                  <a:srgbClr val="000000"/>
                </a:solidFill>
              </a:rPr>
              <a:t>树生成频繁项集的</a:t>
            </a:r>
            <a:r>
              <a:rPr lang="en-US" altLang="zh-CN" sz="1800" dirty="0">
                <a:solidFill>
                  <a:srgbClr val="000000"/>
                </a:solidFill>
              </a:rPr>
              <a:t>FP-growth</a:t>
            </a:r>
            <a:r>
              <a:rPr lang="zh-CN" altLang="en-US" sz="1800" dirty="0" smtClean="0">
                <a:solidFill>
                  <a:srgbClr val="000000"/>
                </a:solidFill>
              </a:rPr>
              <a:t>算法，该</a:t>
            </a:r>
            <a:r>
              <a:rPr lang="zh-CN" altLang="en-US" sz="1800" dirty="0">
                <a:solidFill>
                  <a:srgbClr val="000000"/>
                </a:solidFill>
              </a:rPr>
              <a:t>算法只进行两次数据集扫描且不使用侯选项</a:t>
            </a:r>
            <a:r>
              <a:rPr lang="zh-CN" altLang="en-US" sz="1800" dirty="0" smtClean="0">
                <a:solidFill>
                  <a:srgbClr val="000000"/>
                </a:solidFill>
              </a:rPr>
              <a:t>集，直接</a:t>
            </a:r>
            <a:r>
              <a:rPr lang="zh-CN" altLang="en-US" sz="1800" dirty="0">
                <a:solidFill>
                  <a:srgbClr val="000000"/>
                </a:solidFill>
              </a:rPr>
              <a:t>按照支持度来构造一个 频繁模式</a:t>
            </a:r>
            <a:r>
              <a:rPr lang="zh-CN" altLang="en-US" sz="1800" dirty="0" smtClean="0">
                <a:solidFill>
                  <a:srgbClr val="000000"/>
                </a:solidFill>
              </a:rPr>
              <a:t>树，用</a:t>
            </a:r>
            <a:r>
              <a:rPr lang="zh-CN" altLang="en-US" sz="1800" dirty="0">
                <a:solidFill>
                  <a:srgbClr val="000000"/>
                </a:solidFill>
              </a:rPr>
              <a:t>这棵</a:t>
            </a:r>
            <a:r>
              <a:rPr lang="zh-CN" altLang="en-US" sz="1800" dirty="0" smtClean="0">
                <a:solidFill>
                  <a:srgbClr val="000000"/>
                </a:solidFill>
              </a:rPr>
              <a:t>树生成关联规则，在处理比较大的数据集时效率比</a:t>
            </a:r>
            <a:r>
              <a:rPr lang="en-US" altLang="zh-CN" sz="1800" dirty="0" err="1" smtClean="0">
                <a:solidFill>
                  <a:srgbClr val="000000"/>
                </a:solidFill>
              </a:rPr>
              <a:t>Apriori</a:t>
            </a:r>
            <a:r>
              <a:rPr lang="zh-CN" altLang="en-US" sz="1800" dirty="0" smtClean="0">
                <a:solidFill>
                  <a:srgbClr val="000000"/>
                </a:solidFill>
              </a:rPr>
              <a:t>算法大约快一个数量级，对于海量数据，可以</a:t>
            </a:r>
            <a:r>
              <a:rPr lang="zh-CN" altLang="en-US" sz="1800" dirty="0">
                <a:solidFill>
                  <a:srgbClr val="000000"/>
                </a:solidFill>
              </a:rPr>
              <a:t>通过数据划分、样本采样等方法进行再次改进和</a:t>
            </a:r>
            <a:r>
              <a:rPr lang="zh-CN" altLang="en-US" sz="1800" dirty="0" smtClean="0">
                <a:solidFill>
                  <a:srgbClr val="000000"/>
                </a:solidFill>
              </a:rPr>
              <a:t>优化</a:t>
            </a:r>
            <a:endParaRPr lang="en-US" altLang="zh-CN" sz="200" dirty="0" smtClean="0">
              <a:solidFill>
                <a:srgbClr val="000000"/>
              </a:solidFill>
            </a:endParaRPr>
          </a:p>
        </p:txBody>
      </p:sp>
    </p:spTree>
    <p:extLst>
      <p:ext uri="{BB962C8B-B14F-4D97-AF65-F5344CB8AC3E}">
        <p14:creationId xmlns:p14="http://schemas.microsoft.com/office/powerpoint/2010/main" val="2402272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a:t>Eclat</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smtClean="0">
                <a:solidFill>
                  <a:srgbClr val="000000"/>
                </a:solidFill>
              </a:rPr>
              <a:t>Eclat</a:t>
            </a:r>
            <a:r>
              <a:rPr lang="zh-CN" altLang="en-US" sz="1800" dirty="0">
                <a:solidFill>
                  <a:srgbClr val="000000"/>
                </a:solidFill>
              </a:rPr>
              <a:t>算法是种深度优先</a:t>
            </a:r>
            <a:r>
              <a:rPr lang="zh-CN" altLang="en-US" sz="1800" dirty="0" smtClean="0">
                <a:solidFill>
                  <a:srgbClr val="000000"/>
                </a:solidFill>
              </a:rPr>
              <a:t>算法，采用</a:t>
            </a:r>
            <a:r>
              <a:rPr lang="zh-CN" altLang="en-US" sz="1800" dirty="0">
                <a:solidFill>
                  <a:srgbClr val="000000"/>
                </a:solidFill>
              </a:rPr>
              <a:t>垂直数据表示</a:t>
            </a:r>
            <a:r>
              <a:rPr lang="zh-CN" altLang="en-US" sz="1800" dirty="0" smtClean="0">
                <a:solidFill>
                  <a:srgbClr val="000000"/>
                </a:solidFill>
              </a:rPr>
              <a:t>形式，利用</a:t>
            </a:r>
            <a:r>
              <a:rPr lang="zh-CN" altLang="en-US" sz="1800" dirty="0">
                <a:solidFill>
                  <a:srgbClr val="000000"/>
                </a:solidFill>
              </a:rPr>
              <a:t>基于前缀的等价关系将搜索空间划分为较小的</a:t>
            </a:r>
            <a:r>
              <a:rPr lang="zh-CN" altLang="en-US" sz="1800" dirty="0" smtClean="0">
                <a:solidFill>
                  <a:srgbClr val="000000"/>
                </a:solidFill>
              </a:rPr>
              <a:t>子空间</a:t>
            </a:r>
            <a:endParaRPr lang="en-US" altLang="zh-CN" sz="1800" dirty="0" smtClean="0">
              <a:solidFill>
                <a:srgbClr val="000000"/>
              </a:solidFill>
            </a:endParaRPr>
          </a:p>
          <a:p>
            <a:r>
              <a:rPr lang="zh-CN" altLang="en-US" sz="1800" dirty="0" smtClean="0">
                <a:solidFill>
                  <a:srgbClr val="000000"/>
                </a:solidFill>
              </a:rPr>
              <a:t>与</a:t>
            </a:r>
            <a:r>
              <a:rPr lang="en-US" altLang="zh-CN" sz="1800" dirty="0">
                <a:solidFill>
                  <a:srgbClr val="000000"/>
                </a:solidFill>
              </a:rPr>
              <a:t>FP-growth</a:t>
            </a:r>
            <a:r>
              <a:rPr lang="zh-CN" altLang="en-US" sz="1800" dirty="0">
                <a:solidFill>
                  <a:srgbClr val="000000"/>
                </a:solidFill>
              </a:rPr>
              <a:t>和</a:t>
            </a:r>
            <a:r>
              <a:rPr lang="en-US" altLang="zh-CN" sz="1800" dirty="0" err="1">
                <a:solidFill>
                  <a:srgbClr val="000000"/>
                </a:solidFill>
              </a:rPr>
              <a:t>Apriori</a:t>
            </a:r>
            <a:r>
              <a:rPr lang="zh-CN" altLang="en-US" sz="1800" dirty="0">
                <a:solidFill>
                  <a:srgbClr val="000000"/>
                </a:solidFill>
              </a:rPr>
              <a:t>算法</a:t>
            </a:r>
            <a:r>
              <a:rPr lang="zh-CN" altLang="en-US" sz="1800" dirty="0" smtClean="0">
                <a:solidFill>
                  <a:srgbClr val="000000"/>
                </a:solidFill>
              </a:rPr>
              <a:t>不同，</a:t>
            </a:r>
            <a:r>
              <a:rPr lang="en-US" altLang="zh-CN" sz="1800" dirty="0" err="1" smtClean="0">
                <a:solidFill>
                  <a:srgbClr val="000000"/>
                </a:solidFill>
              </a:rPr>
              <a:t>Eclat</a:t>
            </a:r>
            <a:r>
              <a:rPr lang="en-US" altLang="zh-CN" sz="1800" dirty="0" smtClean="0">
                <a:solidFill>
                  <a:srgbClr val="000000"/>
                </a:solidFill>
              </a:rPr>
              <a:t> </a:t>
            </a:r>
            <a:r>
              <a:rPr lang="zh-CN" altLang="en-US" sz="1800" dirty="0">
                <a:solidFill>
                  <a:srgbClr val="000000"/>
                </a:solidFill>
              </a:rPr>
              <a:t>算法的核心思想是倒</a:t>
            </a:r>
            <a:r>
              <a:rPr lang="zh-CN" altLang="en-US" sz="1800" dirty="0" smtClean="0">
                <a:solidFill>
                  <a:srgbClr val="000000"/>
                </a:solidFill>
              </a:rPr>
              <a:t>排，这种</a:t>
            </a:r>
            <a:r>
              <a:rPr lang="zh-CN" altLang="en-US" sz="1800" dirty="0">
                <a:solidFill>
                  <a:srgbClr val="000000"/>
                </a:solidFill>
              </a:rPr>
              <a:t>数据处理方式很适合用关系型数据表示和实现。这里的倒排是指将事务数据中的项作为</a:t>
            </a:r>
            <a:r>
              <a:rPr lang="en-US" altLang="zh-CN" sz="1800" dirty="0" smtClean="0">
                <a:solidFill>
                  <a:srgbClr val="000000"/>
                </a:solidFill>
              </a:rPr>
              <a:t>key</a:t>
            </a:r>
            <a:r>
              <a:rPr lang="zh-CN" altLang="en-US" sz="1800" dirty="0" smtClean="0">
                <a:solidFill>
                  <a:srgbClr val="000000"/>
                </a:solidFill>
              </a:rPr>
              <a:t>，</a:t>
            </a:r>
            <a:r>
              <a:rPr lang="en-US" altLang="zh-CN" sz="1800" dirty="0" smtClean="0">
                <a:solidFill>
                  <a:srgbClr val="000000"/>
                </a:solidFill>
              </a:rPr>
              <a:t> </a:t>
            </a:r>
            <a:r>
              <a:rPr lang="zh-CN" altLang="en-US" sz="1800" dirty="0">
                <a:solidFill>
                  <a:srgbClr val="000000"/>
                </a:solidFill>
              </a:rPr>
              <a:t>每个项对应的事务</a:t>
            </a:r>
            <a:r>
              <a:rPr lang="en-US" altLang="zh-CN" sz="1800" dirty="0">
                <a:solidFill>
                  <a:srgbClr val="000000"/>
                </a:solidFill>
              </a:rPr>
              <a:t>ID</a:t>
            </a:r>
            <a:r>
              <a:rPr lang="zh-CN" altLang="en-US" sz="1800" dirty="0">
                <a:solidFill>
                  <a:srgbClr val="000000"/>
                </a:solidFill>
              </a:rPr>
              <a:t>作为</a:t>
            </a:r>
            <a:r>
              <a:rPr lang="en-US" altLang="zh-CN" sz="1800" dirty="0" smtClean="0">
                <a:solidFill>
                  <a:srgbClr val="000000"/>
                </a:solidFill>
              </a:rPr>
              <a:t>value</a:t>
            </a:r>
          </a:p>
          <a:p>
            <a:r>
              <a:rPr lang="zh-CN" altLang="en-US" sz="1800" dirty="0" smtClean="0">
                <a:solidFill>
                  <a:srgbClr val="000000"/>
                </a:solidFill>
              </a:rPr>
              <a:t>在</a:t>
            </a:r>
            <a:r>
              <a:rPr lang="en-US" altLang="zh-CN" sz="1800" dirty="0" err="1">
                <a:solidFill>
                  <a:srgbClr val="000000"/>
                </a:solidFill>
              </a:rPr>
              <a:t>Eclat</a:t>
            </a:r>
            <a:r>
              <a:rPr lang="zh-CN" altLang="en-US" sz="1800" dirty="0">
                <a:solidFill>
                  <a:srgbClr val="000000"/>
                </a:solidFill>
              </a:rPr>
              <a:t>算法</a:t>
            </a:r>
            <a:r>
              <a:rPr lang="zh-CN" altLang="en-US" sz="1800" dirty="0" smtClean="0">
                <a:solidFill>
                  <a:srgbClr val="000000"/>
                </a:solidFill>
              </a:rPr>
              <a:t>中，由</a:t>
            </a:r>
            <a:r>
              <a:rPr lang="en-US" altLang="zh-CN" sz="1800" dirty="0">
                <a:solidFill>
                  <a:srgbClr val="000000"/>
                </a:solidFill>
              </a:rPr>
              <a:t>2</a:t>
            </a:r>
            <a:r>
              <a:rPr lang="zh-CN" altLang="en-US" sz="1800" dirty="0">
                <a:solidFill>
                  <a:srgbClr val="000000"/>
                </a:solidFill>
              </a:rPr>
              <a:t>个集合的并集产生新的候选项</a:t>
            </a:r>
            <a:r>
              <a:rPr lang="zh-CN" altLang="en-US" sz="1800" dirty="0" smtClean="0">
                <a:solidFill>
                  <a:srgbClr val="000000"/>
                </a:solidFill>
              </a:rPr>
              <a:t>集，通过</a:t>
            </a:r>
            <a:r>
              <a:rPr lang="zh-CN" altLang="en-US" sz="1800" dirty="0">
                <a:solidFill>
                  <a:srgbClr val="000000"/>
                </a:solidFill>
              </a:rPr>
              <a:t>计算这</a:t>
            </a:r>
            <a:r>
              <a:rPr lang="en-US" altLang="zh-CN" sz="1800" dirty="0">
                <a:solidFill>
                  <a:srgbClr val="000000"/>
                </a:solidFill>
              </a:rPr>
              <a:t>2</a:t>
            </a:r>
            <a:r>
              <a:rPr lang="zh-CN" altLang="en-US" sz="1800" dirty="0">
                <a:solidFill>
                  <a:srgbClr val="000000"/>
                </a:solidFill>
              </a:rPr>
              <a:t>个项集的交集快速得到候选集的支持度。</a:t>
            </a:r>
            <a:r>
              <a:rPr lang="zh-CN" altLang="en-US" sz="1800" dirty="0" smtClean="0">
                <a:solidFill>
                  <a:srgbClr val="000000"/>
                </a:solidFill>
              </a:rPr>
              <a:t>因此，会</a:t>
            </a:r>
            <a:r>
              <a:rPr lang="zh-CN" altLang="en-US" sz="1800" dirty="0">
                <a:solidFill>
                  <a:srgbClr val="000000"/>
                </a:solidFill>
              </a:rPr>
              <a:t>出现求交集的操作耗时较</a:t>
            </a:r>
            <a:r>
              <a:rPr lang="zh-CN" altLang="en-US" sz="1800" dirty="0" smtClean="0">
                <a:solidFill>
                  <a:srgbClr val="000000"/>
                </a:solidFill>
              </a:rPr>
              <a:t>长，算法</a:t>
            </a:r>
            <a:r>
              <a:rPr lang="zh-CN" altLang="en-US" sz="1800" dirty="0">
                <a:solidFill>
                  <a:srgbClr val="000000"/>
                </a:solidFill>
              </a:rPr>
              <a:t>效率较低。</a:t>
            </a:r>
            <a:r>
              <a:rPr lang="zh-CN" altLang="en-US" sz="1800" dirty="0" smtClean="0">
                <a:solidFill>
                  <a:srgbClr val="000000"/>
                </a:solidFill>
              </a:rPr>
              <a:t>此外，也</a:t>
            </a:r>
            <a:r>
              <a:rPr lang="zh-CN" altLang="en-US" sz="1800" dirty="0">
                <a:solidFill>
                  <a:srgbClr val="000000"/>
                </a:solidFill>
              </a:rPr>
              <a:t>会消耗系统大量的内存空间</a:t>
            </a:r>
            <a:endParaRPr lang="en-US" altLang="zh-CN" sz="200" dirty="0" smtClean="0">
              <a:solidFill>
                <a:srgbClr val="000000"/>
              </a:solidFill>
            </a:endParaRPr>
          </a:p>
        </p:txBody>
      </p:sp>
    </p:spTree>
    <p:extLst>
      <p:ext uri="{BB962C8B-B14F-4D97-AF65-F5344CB8AC3E}">
        <p14:creationId xmlns:p14="http://schemas.microsoft.com/office/powerpoint/2010/main" val="4035403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机器学习简介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机器学习的形式化</a:t>
            </a:r>
            <a:r>
              <a:rPr lang="zh-CN" altLang="en-US" sz="1800" dirty="0">
                <a:solidFill>
                  <a:srgbClr val="000000"/>
                </a:solidFill>
              </a:rPr>
              <a:t>的</a:t>
            </a:r>
            <a:r>
              <a:rPr lang="zh-CN" altLang="en-US" sz="1800" dirty="0" smtClean="0">
                <a:solidFill>
                  <a:srgbClr val="000000"/>
                </a:solidFill>
              </a:rPr>
              <a:t>描述</a:t>
            </a:r>
            <a:endParaRPr lang="en-US" altLang="zh-CN" sz="1800" dirty="0">
              <a:solidFill>
                <a:srgbClr val="000000"/>
              </a:solidFill>
            </a:endParaRPr>
          </a:p>
          <a:p>
            <a:pPr lvl="1"/>
            <a:r>
              <a:rPr lang="zh-CN" altLang="en-US" sz="1400" dirty="0" smtClean="0">
                <a:solidFill>
                  <a:srgbClr val="000000"/>
                </a:solidFill>
              </a:rPr>
              <a:t>对于</a:t>
            </a:r>
            <a:r>
              <a:rPr lang="zh-CN" altLang="en-US" sz="1400" dirty="0">
                <a:solidFill>
                  <a:srgbClr val="000000"/>
                </a:solidFill>
              </a:rPr>
              <a:t>某类任务</a:t>
            </a:r>
            <a:r>
              <a:rPr lang="en-US" altLang="zh-CN" sz="1400" dirty="0">
                <a:solidFill>
                  <a:srgbClr val="000000"/>
                </a:solidFill>
              </a:rPr>
              <a:t>T</a:t>
            </a:r>
            <a:r>
              <a:rPr lang="zh-CN" altLang="en-US" sz="1400" dirty="0">
                <a:solidFill>
                  <a:srgbClr val="000000"/>
                </a:solidFill>
              </a:rPr>
              <a:t>和性能度量</a:t>
            </a:r>
            <a:r>
              <a:rPr lang="en-US" altLang="zh-CN" sz="1400" dirty="0" smtClean="0">
                <a:solidFill>
                  <a:srgbClr val="000000"/>
                </a:solidFill>
              </a:rPr>
              <a:t>P</a:t>
            </a:r>
            <a:r>
              <a:rPr lang="zh-CN" altLang="en-US" sz="1400" dirty="0" smtClean="0">
                <a:solidFill>
                  <a:srgbClr val="000000"/>
                </a:solidFill>
              </a:rPr>
              <a:t>，如果</a:t>
            </a:r>
            <a:r>
              <a:rPr lang="zh-CN" altLang="en-US" sz="1400" dirty="0">
                <a:solidFill>
                  <a:srgbClr val="000000"/>
                </a:solidFill>
              </a:rPr>
              <a:t>一个计算机程序在</a:t>
            </a:r>
            <a:r>
              <a:rPr lang="en-US" altLang="zh-CN" sz="1400" dirty="0">
                <a:solidFill>
                  <a:srgbClr val="000000"/>
                </a:solidFill>
              </a:rPr>
              <a:t>T</a:t>
            </a:r>
            <a:r>
              <a:rPr lang="zh-CN" altLang="en-US" sz="1400" dirty="0">
                <a:solidFill>
                  <a:srgbClr val="000000"/>
                </a:solidFill>
              </a:rPr>
              <a:t>上以</a:t>
            </a:r>
            <a:r>
              <a:rPr lang="en-US" altLang="zh-CN" sz="1400" dirty="0">
                <a:solidFill>
                  <a:srgbClr val="000000"/>
                </a:solidFill>
              </a:rPr>
              <a:t>P</a:t>
            </a:r>
            <a:r>
              <a:rPr lang="zh-CN" altLang="en-US" sz="1400" dirty="0">
                <a:solidFill>
                  <a:srgbClr val="000000"/>
                </a:solidFill>
              </a:rPr>
              <a:t>衡量的性能随着经验</a:t>
            </a:r>
            <a:r>
              <a:rPr lang="en-US" altLang="zh-CN" sz="1400" dirty="0">
                <a:solidFill>
                  <a:srgbClr val="000000"/>
                </a:solidFill>
              </a:rPr>
              <a:t>E</a:t>
            </a:r>
            <a:r>
              <a:rPr lang="zh-CN" altLang="en-US" sz="1400" dirty="0">
                <a:solidFill>
                  <a:srgbClr val="000000"/>
                </a:solidFill>
              </a:rPr>
              <a:t>而自我</a:t>
            </a:r>
            <a:r>
              <a:rPr lang="zh-CN" altLang="en-US" sz="1400" dirty="0" smtClean="0">
                <a:solidFill>
                  <a:srgbClr val="000000"/>
                </a:solidFill>
              </a:rPr>
              <a:t>完善，那么</a:t>
            </a:r>
            <a:r>
              <a:rPr lang="zh-CN" altLang="en-US" sz="1400" dirty="0">
                <a:solidFill>
                  <a:srgbClr val="000000"/>
                </a:solidFill>
              </a:rPr>
              <a:t>就称这个计算机程序在从经验</a:t>
            </a:r>
            <a:r>
              <a:rPr lang="en-US" altLang="zh-CN" sz="1400" dirty="0">
                <a:solidFill>
                  <a:srgbClr val="000000"/>
                </a:solidFill>
              </a:rPr>
              <a:t>E</a:t>
            </a:r>
            <a:r>
              <a:rPr lang="zh-CN" altLang="en-US" sz="1400" dirty="0">
                <a:solidFill>
                  <a:srgbClr val="000000"/>
                </a:solidFill>
              </a:rPr>
              <a:t>学习</a:t>
            </a:r>
            <a:r>
              <a:rPr lang="zh-CN" altLang="en-US" sz="1400" dirty="0" smtClean="0">
                <a:solidFill>
                  <a:srgbClr val="000000"/>
                </a:solidFill>
              </a:rPr>
              <a:t>。</a:t>
            </a:r>
            <a:endParaRPr lang="en-US" altLang="zh-CN" sz="1400" dirty="0" smtClean="0">
              <a:solidFill>
                <a:srgbClr val="000000"/>
              </a:solidFill>
            </a:endParaRPr>
          </a:p>
          <a:p>
            <a:r>
              <a:rPr lang="zh-CN" altLang="en-US" sz="1800" dirty="0" smtClean="0">
                <a:solidFill>
                  <a:srgbClr val="000000"/>
                </a:solidFill>
              </a:rPr>
              <a:t>机器学习的主要理论基础</a:t>
            </a:r>
            <a:endParaRPr lang="en-US" altLang="zh-CN" sz="1800" dirty="0" smtClean="0">
              <a:solidFill>
                <a:srgbClr val="000000"/>
              </a:solidFill>
            </a:endParaRPr>
          </a:p>
          <a:p>
            <a:pPr lvl="1"/>
            <a:r>
              <a:rPr lang="zh-CN" altLang="en-US" sz="1400" dirty="0" smtClean="0">
                <a:solidFill>
                  <a:srgbClr val="000000"/>
                </a:solidFill>
              </a:rPr>
              <a:t>概率论、数理统计、数值逼近、最优化理论、计算复杂理论</a:t>
            </a:r>
            <a:endParaRPr lang="en-US" altLang="zh-CN" sz="1400" dirty="0" smtClean="0">
              <a:solidFill>
                <a:srgbClr val="000000"/>
              </a:solidFill>
            </a:endParaRPr>
          </a:p>
          <a:p>
            <a:r>
              <a:rPr lang="zh-CN" altLang="en-US" sz="1800" dirty="0" smtClean="0">
                <a:solidFill>
                  <a:srgbClr val="000000"/>
                </a:solidFill>
              </a:rPr>
              <a:t>机器学习的核心要素</a:t>
            </a:r>
            <a:endParaRPr lang="en-US" altLang="zh-CN" sz="1800" dirty="0" smtClean="0">
              <a:solidFill>
                <a:srgbClr val="000000"/>
              </a:solidFill>
            </a:endParaRPr>
          </a:p>
          <a:p>
            <a:pPr lvl="1"/>
            <a:r>
              <a:rPr lang="zh-CN" altLang="en-US" sz="1400" dirty="0" smtClean="0">
                <a:solidFill>
                  <a:srgbClr val="000000"/>
                </a:solidFill>
              </a:rPr>
              <a:t>数据</a:t>
            </a:r>
            <a:endParaRPr lang="en-US" altLang="zh-CN" sz="1400" dirty="0" smtClean="0">
              <a:solidFill>
                <a:srgbClr val="000000"/>
              </a:solidFill>
            </a:endParaRPr>
          </a:p>
          <a:p>
            <a:pPr lvl="1"/>
            <a:r>
              <a:rPr lang="zh-CN" altLang="en-US" sz="1400" dirty="0" smtClean="0">
                <a:solidFill>
                  <a:srgbClr val="000000"/>
                </a:solidFill>
              </a:rPr>
              <a:t>算法</a:t>
            </a:r>
            <a:endParaRPr lang="en-US" altLang="zh-CN" sz="1400" dirty="0" smtClean="0">
              <a:solidFill>
                <a:srgbClr val="000000"/>
              </a:solidFill>
            </a:endParaRPr>
          </a:p>
          <a:p>
            <a:pPr lvl="1"/>
            <a:r>
              <a:rPr lang="zh-CN" altLang="en-US" sz="1400" dirty="0">
                <a:solidFill>
                  <a:srgbClr val="000000"/>
                </a:solidFill>
              </a:rPr>
              <a:t>模型</a:t>
            </a:r>
            <a:endParaRPr lang="en-US" altLang="zh-CN" sz="1400" dirty="0" smtClean="0">
              <a:solidFill>
                <a:srgbClr val="000000"/>
              </a:solidFill>
            </a:endParaRPr>
          </a:p>
        </p:txBody>
      </p:sp>
    </p:spTree>
    <p:extLst>
      <p:ext uri="{BB962C8B-B14F-4D97-AF65-F5344CB8AC3E}">
        <p14:creationId xmlns:p14="http://schemas.microsoft.com/office/powerpoint/2010/main" val="46880216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回归分析</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回归分析</a:t>
            </a:r>
            <a:r>
              <a:rPr lang="zh-CN" altLang="en-US" sz="1800" dirty="0">
                <a:solidFill>
                  <a:srgbClr val="000000"/>
                </a:solidFill>
              </a:rPr>
              <a:t>是一种研究</a:t>
            </a:r>
            <a:r>
              <a:rPr lang="zh-CN" altLang="en-US" sz="1800" dirty="0" smtClean="0">
                <a:solidFill>
                  <a:srgbClr val="000000"/>
                </a:solidFill>
              </a:rPr>
              <a:t>自变量</a:t>
            </a:r>
            <a:r>
              <a:rPr lang="zh-CN" altLang="en-US" sz="1800" dirty="0">
                <a:solidFill>
                  <a:srgbClr val="000000"/>
                </a:solidFill>
              </a:rPr>
              <a:t>和因变量之间关系的</a:t>
            </a:r>
            <a:r>
              <a:rPr lang="zh-CN" altLang="en-US" sz="1800" dirty="0" smtClean="0">
                <a:solidFill>
                  <a:srgbClr val="000000"/>
                </a:solidFill>
              </a:rPr>
              <a:t>预测模型，用于</a:t>
            </a:r>
            <a:r>
              <a:rPr lang="zh-CN" altLang="en-US" sz="1800" dirty="0">
                <a:solidFill>
                  <a:srgbClr val="000000"/>
                </a:solidFill>
              </a:rPr>
              <a:t>分析当自变量发生变化时因变量的变化</a:t>
            </a:r>
            <a:r>
              <a:rPr lang="zh-CN" altLang="en-US" sz="1800" dirty="0" smtClean="0">
                <a:solidFill>
                  <a:srgbClr val="000000"/>
                </a:solidFill>
              </a:rPr>
              <a:t>值</a:t>
            </a:r>
            <a:endParaRPr lang="en-US" altLang="zh-CN" sz="1800" dirty="0" smtClean="0">
              <a:solidFill>
                <a:srgbClr val="000000"/>
              </a:solidFill>
            </a:endParaRPr>
          </a:p>
          <a:p>
            <a:r>
              <a:rPr lang="zh-CN" altLang="en-US" sz="1800" dirty="0" smtClean="0">
                <a:solidFill>
                  <a:srgbClr val="000000"/>
                </a:solidFill>
              </a:rPr>
              <a:t>要求</a:t>
            </a:r>
            <a:r>
              <a:rPr lang="zh-CN" altLang="en-US" sz="1800" dirty="0">
                <a:solidFill>
                  <a:srgbClr val="000000"/>
                </a:solidFill>
              </a:rPr>
              <a:t>自变量相互</a:t>
            </a:r>
            <a:r>
              <a:rPr lang="zh-CN" altLang="en-US" sz="1800" dirty="0" smtClean="0">
                <a:solidFill>
                  <a:srgbClr val="000000"/>
                </a:solidFill>
              </a:rPr>
              <a:t>独立</a:t>
            </a:r>
            <a:endParaRPr lang="en-US" altLang="zh-CN" sz="200" dirty="0" smtClean="0">
              <a:solidFill>
                <a:srgbClr val="000000"/>
              </a:solidFill>
            </a:endParaRPr>
          </a:p>
        </p:txBody>
      </p:sp>
    </p:spTree>
    <p:extLst>
      <p:ext uri="{BB962C8B-B14F-4D97-AF65-F5344CB8AC3E}">
        <p14:creationId xmlns:p14="http://schemas.microsoft.com/office/powerpoint/2010/main" val="4100386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线性回归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7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机器学习应用线性回归进行分析折时要求自变量是</a:t>
            </a:r>
            <a:r>
              <a:rPr lang="zh-CN" altLang="en-US" sz="1800" dirty="0" smtClean="0">
                <a:solidFill>
                  <a:srgbClr val="000000"/>
                </a:solidFill>
              </a:rPr>
              <a:t>连续型，线性回归</a:t>
            </a:r>
            <a:r>
              <a:rPr lang="zh-CN" altLang="en-US" sz="1800" dirty="0">
                <a:solidFill>
                  <a:srgbClr val="000000"/>
                </a:solidFill>
              </a:rPr>
              <a:t>用直线</a:t>
            </a:r>
            <a:r>
              <a:rPr lang="en-US" altLang="zh-CN" sz="1800" dirty="0" smtClean="0">
                <a:solidFill>
                  <a:srgbClr val="000000"/>
                </a:solidFill>
              </a:rPr>
              <a:t>(</a:t>
            </a:r>
            <a:r>
              <a:rPr lang="zh-CN" altLang="en-US" sz="1800" dirty="0" smtClean="0">
                <a:solidFill>
                  <a:srgbClr val="000000"/>
                </a:solidFill>
              </a:rPr>
              <a:t>回归线</a:t>
            </a:r>
            <a:r>
              <a:rPr lang="en-US" altLang="zh-CN" sz="1800" dirty="0">
                <a:solidFill>
                  <a:srgbClr val="000000"/>
                </a:solidFill>
              </a:rPr>
              <a:t>)</a:t>
            </a:r>
            <a:r>
              <a:rPr lang="zh-CN" altLang="en-US" sz="1800" dirty="0">
                <a:solidFill>
                  <a:srgbClr val="000000"/>
                </a:solidFill>
              </a:rPr>
              <a:t>去建立因变量</a:t>
            </a:r>
            <a:r>
              <a:rPr lang="zh-CN" altLang="en-US" sz="1800" dirty="0" smtClean="0">
                <a:solidFill>
                  <a:srgbClr val="000000"/>
                </a:solidFill>
              </a:rPr>
              <a:t>和一</a:t>
            </a:r>
            <a:r>
              <a:rPr lang="zh-CN" altLang="en-US" sz="1800" dirty="0">
                <a:solidFill>
                  <a:srgbClr val="000000"/>
                </a:solidFill>
              </a:rPr>
              <a:t>个或多个自变量之间的</a:t>
            </a:r>
            <a:r>
              <a:rPr lang="zh-CN" altLang="en-US" sz="1800" dirty="0" smtClean="0">
                <a:solidFill>
                  <a:srgbClr val="000000"/>
                </a:solidFill>
              </a:rPr>
              <a:t>关系</a:t>
            </a:r>
            <a:endParaRPr lang="en-US" altLang="zh-CN" sz="1800" dirty="0" smtClean="0">
              <a:solidFill>
                <a:srgbClr val="000000"/>
              </a:solidFill>
            </a:endParaRPr>
          </a:p>
          <a:p>
            <a:r>
              <a:rPr lang="zh-CN" altLang="en-US" sz="1800" dirty="0" smtClean="0">
                <a:solidFill>
                  <a:srgbClr val="000000"/>
                </a:solidFill>
              </a:rPr>
              <a:t>线性回归</a:t>
            </a:r>
            <a:r>
              <a:rPr lang="zh-CN" altLang="en-US" sz="1800" dirty="0">
                <a:solidFill>
                  <a:srgbClr val="000000"/>
                </a:solidFill>
              </a:rPr>
              <a:t>主要的特点</a:t>
            </a:r>
            <a:r>
              <a:rPr lang="zh-CN" altLang="en-US" sz="1800" dirty="0" smtClean="0">
                <a:solidFill>
                  <a:srgbClr val="000000"/>
                </a:solidFill>
              </a:rPr>
              <a:t>如下</a:t>
            </a:r>
            <a:endParaRPr lang="en-US" altLang="zh-CN" sz="1800" dirty="0" smtClean="0">
              <a:solidFill>
                <a:srgbClr val="000000"/>
              </a:solidFill>
            </a:endParaRPr>
          </a:p>
          <a:p>
            <a:pPr lvl="1"/>
            <a:r>
              <a:rPr lang="zh-CN" altLang="en-US" sz="1400" dirty="0" smtClean="0">
                <a:solidFill>
                  <a:srgbClr val="000000"/>
                </a:solidFill>
              </a:rPr>
              <a:t>自变量</a:t>
            </a:r>
            <a:r>
              <a:rPr lang="zh-CN" altLang="en-US" sz="1400" dirty="0">
                <a:solidFill>
                  <a:srgbClr val="000000"/>
                </a:solidFill>
              </a:rPr>
              <a:t>与因变量之间呈现</a:t>
            </a:r>
            <a:r>
              <a:rPr lang="zh-CN" altLang="en-US" sz="1400" dirty="0" smtClean="0">
                <a:solidFill>
                  <a:srgbClr val="000000"/>
                </a:solidFill>
              </a:rPr>
              <a:t>线性关系</a:t>
            </a:r>
            <a:endParaRPr lang="en-US" altLang="zh-CN" sz="1400" dirty="0">
              <a:solidFill>
                <a:srgbClr val="000000"/>
              </a:solidFill>
            </a:endParaRPr>
          </a:p>
          <a:p>
            <a:pPr lvl="1"/>
            <a:r>
              <a:rPr lang="zh-CN" altLang="en-US" sz="1400" dirty="0" smtClean="0">
                <a:solidFill>
                  <a:srgbClr val="000000"/>
                </a:solidFill>
              </a:rPr>
              <a:t>多重共线性</a:t>
            </a:r>
            <a:r>
              <a:rPr lang="zh-CN" altLang="en-US" sz="1400" dirty="0">
                <a:solidFill>
                  <a:srgbClr val="000000"/>
                </a:solidFill>
              </a:rPr>
              <a:t>、自相关和异方差对多元线性回归的影响</a:t>
            </a:r>
            <a:r>
              <a:rPr lang="zh-CN" altLang="en-US" sz="1400" dirty="0" smtClean="0">
                <a:solidFill>
                  <a:srgbClr val="000000"/>
                </a:solidFill>
              </a:rPr>
              <a:t>很大</a:t>
            </a:r>
            <a:endParaRPr lang="en-US" altLang="zh-CN" sz="1400" dirty="0">
              <a:solidFill>
                <a:srgbClr val="000000"/>
              </a:solidFill>
            </a:endParaRPr>
          </a:p>
          <a:p>
            <a:pPr lvl="1"/>
            <a:r>
              <a:rPr lang="zh-CN" altLang="en-US" sz="1400" dirty="0" smtClean="0">
                <a:solidFill>
                  <a:srgbClr val="000000"/>
                </a:solidFill>
              </a:rPr>
              <a:t>线性回归</a:t>
            </a:r>
            <a:r>
              <a:rPr lang="zh-CN" altLang="en-US" sz="1400" dirty="0">
                <a:solidFill>
                  <a:srgbClr val="000000"/>
                </a:solidFill>
              </a:rPr>
              <a:t>对异常值非常</a:t>
            </a:r>
            <a:r>
              <a:rPr lang="zh-CN" altLang="en-US" sz="1400" dirty="0" smtClean="0">
                <a:solidFill>
                  <a:srgbClr val="000000"/>
                </a:solidFill>
              </a:rPr>
              <a:t>敏感，其</a:t>
            </a:r>
            <a:r>
              <a:rPr lang="zh-CN" altLang="en-US" sz="1400" dirty="0">
                <a:solidFill>
                  <a:srgbClr val="000000"/>
                </a:solidFill>
              </a:rPr>
              <a:t>能影响预测</a:t>
            </a:r>
            <a:r>
              <a:rPr lang="zh-CN" altLang="en-US" sz="1400" dirty="0" smtClean="0">
                <a:solidFill>
                  <a:srgbClr val="000000"/>
                </a:solidFill>
              </a:rPr>
              <a:t>值</a:t>
            </a:r>
            <a:endParaRPr lang="en-US" altLang="zh-CN" sz="1400" dirty="0">
              <a:solidFill>
                <a:srgbClr val="000000"/>
              </a:solidFill>
            </a:endParaRPr>
          </a:p>
          <a:p>
            <a:pPr lvl="1"/>
            <a:r>
              <a:rPr lang="zh-CN" altLang="en-US" sz="1400" dirty="0" smtClean="0">
                <a:solidFill>
                  <a:srgbClr val="000000"/>
                </a:solidFill>
              </a:rPr>
              <a:t>在</a:t>
            </a:r>
            <a:r>
              <a:rPr lang="zh-CN" altLang="en-US" sz="1400" dirty="0">
                <a:solidFill>
                  <a:srgbClr val="000000"/>
                </a:solidFill>
              </a:rPr>
              <a:t>处理多个自变量</a:t>
            </a:r>
            <a:r>
              <a:rPr lang="zh-CN" altLang="en-US" sz="1400" dirty="0" smtClean="0">
                <a:solidFill>
                  <a:srgbClr val="000000"/>
                </a:solidFill>
              </a:rPr>
              <a:t>时，需要</a:t>
            </a:r>
            <a:r>
              <a:rPr lang="zh-CN" altLang="en-US" sz="1400" dirty="0">
                <a:solidFill>
                  <a:srgbClr val="000000"/>
                </a:solidFill>
              </a:rPr>
              <a:t>用逐步回归的方法来来自动选择显著性</a:t>
            </a:r>
            <a:r>
              <a:rPr lang="zh-CN" altLang="en-US" sz="1400" dirty="0" smtClean="0">
                <a:solidFill>
                  <a:srgbClr val="000000"/>
                </a:solidFill>
              </a:rPr>
              <a:t>变量，不</a:t>
            </a:r>
            <a:r>
              <a:rPr lang="zh-CN" altLang="en-US" sz="1400" dirty="0">
                <a:solidFill>
                  <a:srgbClr val="000000"/>
                </a:solidFill>
              </a:rPr>
              <a:t>需要</a:t>
            </a:r>
            <a:r>
              <a:rPr lang="zh-CN" altLang="en-US" sz="1400" dirty="0" smtClean="0">
                <a:solidFill>
                  <a:srgbClr val="000000"/>
                </a:solidFill>
              </a:rPr>
              <a:t>人工干预，其</a:t>
            </a:r>
            <a:r>
              <a:rPr lang="zh-CN" altLang="en-US" sz="1400" dirty="0">
                <a:solidFill>
                  <a:srgbClr val="000000"/>
                </a:solidFill>
              </a:rPr>
              <a:t>思想是将自变量逐个引入模型</a:t>
            </a:r>
            <a:r>
              <a:rPr lang="zh-CN" altLang="en-US" sz="1400" dirty="0" smtClean="0">
                <a:solidFill>
                  <a:srgbClr val="000000"/>
                </a:solidFill>
              </a:rPr>
              <a:t>中，并进行</a:t>
            </a:r>
            <a:r>
              <a:rPr lang="en-US" altLang="zh-CN" sz="1400" dirty="0" smtClean="0">
                <a:solidFill>
                  <a:srgbClr val="000000"/>
                </a:solidFill>
              </a:rPr>
              <a:t>F</a:t>
            </a:r>
            <a:r>
              <a:rPr lang="zh-CN" altLang="en-US" sz="1400" dirty="0" smtClean="0">
                <a:solidFill>
                  <a:srgbClr val="000000"/>
                </a:solidFill>
              </a:rPr>
              <a:t>检验、</a:t>
            </a:r>
            <a:r>
              <a:rPr lang="en-US" altLang="zh-CN" sz="1400" dirty="0" smtClean="0">
                <a:solidFill>
                  <a:srgbClr val="000000"/>
                </a:solidFill>
              </a:rPr>
              <a:t>t</a:t>
            </a:r>
            <a:r>
              <a:rPr lang="zh-CN" altLang="en-US" sz="1400" dirty="0" smtClean="0">
                <a:solidFill>
                  <a:srgbClr val="000000"/>
                </a:solidFill>
              </a:rPr>
              <a:t>检验</a:t>
            </a:r>
            <a:r>
              <a:rPr lang="zh-CN" altLang="en-US" sz="1400" dirty="0">
                <a:solidFill>
                  <a:srgbClr val="000000"/>
                </a:solidFill>
              </a:rPr>
              <a:t>等来筛选</a:t>
            </a:r>
            <a:r>
              <a:rPr lang="zh-CN" altLang="en-US" sz="1400" dirty="0" smtClean="0">
                <a:solidFill>
                  <a:srgbClr val="000000"/>
                </a:solidFill>
              </a:rPr>
              <a:t>变量，当</a:t>
            </a:r>
            <a:r>
              <a:rPr lang="zh-CN" altLang="en-US" sz="1400" dirty="0">
                <a:solidFill>
                  <a:srgbClr val="000000"/>
                </a:solidFill>
              </a:rPr>
              <a:t>新引人的变量对模型结果没有改进</a:t>
            </a:r>
            <a:r>
              <a:rPr lang="zh-CN" altLang="en-US" sz="1400" dirty="0" smtClean="0">
                <a:solidFill>
                  <a:srgbClr val="000000"/>
                </a:solidFill>
              </a:rPr>
              <a:t>时，将</a:t>
            </a:r>
            <a:r>
              <a:rPr lang="zh-CN" altLang="en-US" sz="1400" dirty="0">
                <a:solidFill>
                  <a:srgbClr val="000000"/>
                </a:solidFill>
              </a:rPr>
              <a:t>其</a:t>
            </a:r>
            <a:r>
              <a:rPr lang="zh-CN" altLang="en-US" sz="1400" dirty="0" smtClean="0">
                <a:solidFill>
                  <a:srgbClr val="000000"/>
                </a:solidFill>
              </a:rPr>
              <a:t>剔除，直到</a:t>
            </a:r>
            <a:r>
              <a:rPr lang="zh-CN" altLang="en-US" sz="1400" dirty="0">
                <a:solidFill>
                  <a:srgbClr val="000000"/>
                </a:solidFill>
              </a:rPr>
              <a:t>模型结果稳定。逐步回归的目的是选择重要的自变量。用最少的变量去最大化模型的预测</a:t>
            </a:r>
            <a:r>
              <a:rPr lang="zh-CN" altLang="en-US" sz="1400" dirty="0" smtClean="0">
                <a:solidFill>
                  <a:srgbClr val="000000"/>
                </a:solidFill>
              </a:rPr>
              <a:t>能力，它</a:t>
            </a:r>
            <a:r>
              <a:rPr lang="zh-CN" altLang="en-US" sz="1400" dirty="0">
                <a:solidFill>
                  <a:srgbClr val="000000"/>
                </a:solidFill>
              </a:rPr>
              <a:t>也是一 种降维</a:t>
            </a:r>
            <a:r>
              <a:rPr lang="zh-CN" altLang="en-US" sz="1400" dirty="0" smtClean="0">
                <a:solidFill>
                  <a:srgbClr val="000000"/>
                </a:solidFill>
              </a:rPr>
              <a:t>技术，主要</a:t>
            </a:r>
            <a:r>
              <a:rPr lang="zh-CN" altLang="en-US" sz="1400" dirty="0">
                <a:solidFill>
                  <a:srgbClr val="000000"/>
                </a:solidFill>
              </a:rPr>
              <a:t>的方法有前进法和后退</a:t>
            </a:r>
            <a:r>
              <a:rPr lang="zh-CN" altLang="en-US" sz="1400" dirty="0" smtClean="0">
                <a:solidFill>
                  <a:srgbClr val="000000"/>
                </a:solidFill>
              </a:rPr>
              <a:t>法，前者</a:t>
            </a:r>
            <a:r>
              <a:rPr lang="zh-CN" altLang="en-US" sz="1400" dirty="0">
                <a:solidFill>
                  <a:srgbClr val="000000"/>
                </a:solidFill>
              </a:rPr>
              <a:t>是以最显著的变量</a:t>
            </a:r>
            <a:r>
              <a:rPr lang="zh-CN" altLang="en-US" sz="1400" dirty="0" smtClean="0">
                <a:solidFill>
                  <a:srgbClr val="000000"/>
                </a:solidFill>
              </a:rPr>
              <a:t>开始，逐渐</a:t>
            </a:r>
            <a:r>
              <a:rPr lang="zh-CN" altLang="en-US" sz="1400" dirty="0">
                <a:solidFill>
                  <a:srgbClr val="000000"/>
                </a:solidFill>
              </a:rPr>
              <a:t>增加次显著变量。后者是逐渐剔除不显著的</a:t>
            </a:r>
            <a:r>
              <a:rPr lang="zh-CN" altLang="en-US" sz="1400" dirty="0" smtClean="0">
                <a:solidFill>
                  <a:srgbClr val="000000"/>
                </a:solidFill>
              </a:rPr>
              <a:t>变量</a:t>
            </a:r>
            <a:endParaRPr lang="en-US" altLang="zh-CN" sz="100" dirty="0" smtClean="0">
              <a:solidFill>
                <a:srgbClr val="000000"/>
              </a:solidFill>
            </a:endParaRPr>
          </a:p>
        </p:txBody>
      </p:sp>
    </p:spTree>
    <p:extLst>
      <p:ext uri="{BB962C8B-B14F-4D97-AF65-F5344CB8AC3E}">
        <p14:creationId xmlns:p14="http://schemas.microsoft.com/office/powerpoint/2010/main" val="2050025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逻辑回归</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逻辑</a:t>
            </a:r>
            <a:r>
              <a:rPr lang="zh-CN" altLang="en-US" sz="1800" dirty="0">
                <a:solidFill>
                  <a:srgbClr val="000000"/>
                </a:solidFill>
              </a:rPr>
              <a:t>回归般应用于分类问题。如果因变量类型为序数型</a:t>
            </a:r>
            <a:r>
              <a:rPr lang="zh-CN" altLang="en-US" sz="1800" dirty="0" smtClean="0">
                <a:solidFill>
                  <a:srgbClr val="000000"/>
                </a:solidFill>
              </a:rPr>
              <a:t>的，则</a:t>
            </a:r>
            <a:r>
              <a:rPr lang="zh-CN" altLang="en-US" sz="1800" dirty="0">
                <a:solidFill>
                  <a:srgbClr val="000000"/>
                </a:solidFill>
              </a:rPr>
              <a:t>称为序数型逻辑</a:t>
            </a:r>
            <a:r>
              <a:rPr lang="zh-CN" altLang="en-US" sz="1800" dirty="0" smtClean="0">
                <a:solidFill>
                  <a:srgbClr val="000000"/>
                </a:solidFill>
              </a:rPr>
              <a:t>回归；如果</a:t>
            </a:r>
            <a:r>
              <a:rPr lang="zh-CN" altLang="en-US" sz="1800" dirty="0">
                <a:solidFill>
                  <a:srgbClr val="000000"/>
                </a:solidFill>
              </a:rPr>
              <a:t>因变量有多</a:t>
            </a:r>
            <a:r>
              <a:rPr lang="zh-CN" altLang="en-US" sz="1800" dirty="0" smtClean="0">
                <a:solidFill>
                  <a:srgbClr val="000000"/>
                </a:solidFill>
              </a:rPr>
              <a:t>个，则</a:t>
            </a:r>
            <a:r>
              <a:rPr lang="zh-CN" altLang="en-US" sz="1800" dirty="0">
                <a:solidFill>
                  <a:srgbClr val="000000"/>
                </a:solidFill>
              </a:rPr>
              <a:t>称为多项逻辑</a:t>
            </a:r>
            <a:r>
              <a:rPr lang="zh-CN" altLang="en-US" sz="1800" dirty="0" smtClean="0">
                <a:solidFill>
                  <a:srgbClr val="000000"/>
                </a:solidFill>
              </a:rPr>
              <a:t>回归</a:t>
            </a:r>
            <a:endParaRPr lang="en-US" altLang="zh-CN" sz="1800" dirty="0" smtClean="0">
              <a:solidFill>
                <a:srgbClr val="000000"/>
              </a:solidFill>
            </a:endParaRPr>
          </a:p>
          <a:p>
            <a:r>
              <a:rPr lang="zh-CN" altLang="en-US" sz="1800" dirty="0" smtClean="0">
                <a:solidFill>
                  <a:srgbClr val="000000"/>
                </a:solidFill>
              </a:rPr>
              <a:t>逻辑</a:t>
            </a:r>
            <a:r>
              <a:rPr lang="zh-CN" altLang="en-US" sz="1800" dirty="0">
                <a:solidFill>
                  <a:srgbClr val="000000"/>
                </a:solidFill>
              </a:rPr>
              <a:t>回归需要大的</a:t>
            </a:r>
            <a:r>
              <a:rPr lang="zh-CN" altLang="en-US" sz="1800" dirty="0" smtClean="0">
                <a:solidFill>
                  <a:srgbClr val="000000"/>
                </a:solidFill>
              </a:rPr>
              <a:t>样本量，在</a:t>
            </a:r>
            <a:r>
              <a:rPr lang="zh-CN" altLang="en-US" sz="1800" dirty="0">
                <a:solidFill>
                  <a:srgbClr val="000000"/>
                </a:solidFill>
              </a:rPr>
              <a:t>低样本量的情況下可能效果</a:t>
            </a:r>
            <a:r>
              <a:rPr lang="zh-CN" altLang="en-US" sz="1800" dirty="0" smtClean="0">
                <a:solidFill>
                  <a:srgbClr val="000000"/>
                </a:solidFill>
              </a:rPr>
              <a:t>不佳，因为</a:t>
            </a:r>
            <a:r>
              <a:rPr lang="zh-CN" altLang="en-US" sz="1800" dirty="0">
                <a:solidFill>
                  <a:srgbClr val="000000"/>
                </a:solidFill>
              </a:rPr>
              <a:t>最大似然估计在低样本数量时的统计结果误差</a:t>
            </a:r>
            <a:r>
              <a:rPr lang="zh-CN" altLang="en-US" sz="1800" dirty="0" smtClean="0">
                <a:solidFill>
                  <a:srgbClr val="000000"/>
                </a:solidFill>
              </a:rPr>
              <a:t>较大</a:t>
            </a:r>
            <a:endParaRPr lang="en-US" altLang="zh-CN" sz="100" dirty="0" smtClean="0">
              <a:solidFill>
                <a:srgbClr val="000000"/>
              </a:solidFill>
            </a:endParaRPr>
          </a:p>
        </p:txBody>
      </p:sp>
    </p:spTree>
    <p:extLst>
      <p:ext uri="{BB962C8B-B14F-4D97-AF65-F5344CB8AC3E}">
        <p14:creationId xmlns:p14="http://schemas.microsoft.com/office/powerpoint/2010/main" val="929820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多项式回归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在</a:t>
            </a:r>
            <a:r>
              <a:rPr lang="zh-CN" altLang="en-US" sz="1800" dirty="0">
                <a:solidFill>
                  <a:srgbClr val="000000"/>
                </a:solidFill>
              </a:rPr>
              <a:t>回归分析中有时会遇到线性回归的直线拟合效果</a:t>
            </a:r>
            <a:r>
              <a:rPr lang="zh-CN" altLang="en-US" sz="1800" dirty="0" smtClean="0">
                <a:solidFill>
                  <a:srgbClr val="000000"/>
                </a:solidFill>
              </a:rPr>
              <a:t>不佳，如果</a:t>
            </a:r>
            <a:r>
              <a:rPr lang="zh-CN" altLang="en-US" sz="1800" dirty="0">
                <a:solidFill>
                  <a:srgbClr val="000000"/>
                </a:solidFill>
              </a:rPr>
              <a:t>发现散点图中数据点呈多项式曲线</a:t>
            </a:r>
            <a:r>
              <a:rPr lang="zh-CN" altLang="en-US" sz="1800" dirty="0" smtClean="0">
                <a:solidFill>
                  <a:srgbClr val="000000"/>
                </a:solidFill>
              </a:rPr>
              <a:t>时，可以</a:t>
            </a:r>
            <a:r>
              <a:rPr lang="zh-CN" altLang="en-US" sz="1800" dirty="0">
                <a:solidFill>
                  <a:srgbClr val="000000"/>
                </a:solidFill>
              </a:rPr>
              <a:t>考虑使用多项式回归来分析</a:t>
            </a:r>
            <a:r>
              <a:rPr lang="zh-CN" altLang="en-US" sz="1800" dirty="0" smtClean="0">
                <a:solidFill>
                  <a:srgbClr val="000000"/>
                </a:solidFill>
              </a:rPr>
              <a:t>。</a:t>
            </a:r>
            <a:endParaRPr lang="en-US" altLang="zh-CN" sz="1800" dirty="0" smtClean="0">
              <a:solidFill>
                <a:srgbClr val="000000"/>
              </a:solidFill>
            </a:endParaRPr>
          </a:p>
          <a:p>
            <a:r>
              <a:rPr lang="zh-CN" altLang="en-US" sz="1800" dirty="0" smtClean="0">
                <a:solidFill>
                  <a:srgbClr val="000000"/>
                </a:solidFill>
              </a:rPr>
              <a:t>用</a:t>
            </a:r>
            <a:r>
              <a:rPr lang="zh-CN" altLang="en-US" sz="1800" dirty="0">
                <a:solidFill>
                  <a:srgbClr val="000000"/>
                </a:solidFill>
              </a:rPr>
              <a:t>多项式回归可以降低模型的</a:t>
            </a:r>
            <a:r>
              <a:rPr lang="zh-CN" altLang="en-US" sz="1800" dirty="0" smtClean="0">
                <a:solidFill>
                  <a:srgbClr val="000000"/>
                </a:solidFill>
              </a:rPr>
              <a:t>误差，但是</a:t>
            </a:r>
            <a:r>
              <a:rPr lang="zh-CN" altLang="en-US" sz="1800" dirty="0">
                <a:solidFill>
                  <a:srgbClr val="000000"/>
                </a:solidFill>
              </a:rPr>
              <a:t>如果处理不当易造成模型过</a:t>
            </a:r>
            <a:r>
              <a:rPr lang="zh-CN" altLang="en-US" sz="1800" dirty="0" smtClean="0">
                <a:solidFill>
                  <a:srgbClr val="000000"/>
                </a:solidFill>
              </a:rPr>
              <a:t>拟合，在</a:t>
            </a:r>
            <a:r>
              <a:rPr lang="zh-CN" altLang="en-US" sz="1800" dirty="0">
                <a:solidFill>
                  <a:srgbClr val="000000"/>
                </a:solidFill>
              </a:rPr>
              <a:t>回归分析完成之后需要对结果进行</a:t>
            </a:r>
            <a:r>
              <a:rPr lang="zh-CN" altLang="en-US" sz="1800" dirty="0" smtClean="0">
                <a:solidFill>
                  <a:srgbClr val="000000"/>
                </a:solidFill>
              </a:rPr>
              <a:t>分析，并</a:t>
            </a:r>
            <a:r>
              <a:rPr lang="zh-CN" altLang="en-US" sz="1800" dirty="0">
                <a:solidFill>
                  <a:srgbClr val="000000"/>
                </a:solidFill>
              </a:rPr>
              <a:t>将结果可视化以查看其拟合程度</a:t>
            </a:r>
            <a:endParaRPr lang="en-US" altLang="zh-CN" sz="100" dirty="0" smtClean="0">
              <a:solidFill>
                <a:srgbClr val="000000"/>
              </a:solidFill>
            </a:endParaRPr>
          </a:p>
        </p:txBody>
      </p:sp>
    </p:spTree>
    <p:extLst>
      <p:ext uri="{BB962C8B-B14F-4D97-AF65-F5344CB8AC3E}">
        <p14:creationId xmlns:p14="http://schemas.microsoft.com/office/powerpoint/2010/main" val="3872706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岭回归</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岭回归</a:t>
            </a:r>
            <a:r>
              <a:rPr lang="zh-CN" altLang="en-US" sz="1800" dirty="0">
                <a:solidFill>
                  <a:srgbClr val="000000"/>
                </a:solidFill>
              </a:rPr>
              <a:t>又称为脊</a:t>
            </a:r>
            <a:r>
              <a:rPr lang="zh-CN" altLang="en-US" sz="1800" dirty="0" smtClean="0">
                <a:solidFill>
                  <a:srgbClr val="000000"/>
                </a:solidFill>
              </a:rPr>
              <a:t>回归，在</a:t>
            </a:r>
            <a:r>
              <a:rPr lang="zh-CN" altLang="en-US" sz="1800" dirty="0">
                <a:solidFill>
                  <a:srgbClr val="000000"/>
                </a:solidFill>
              </a:rPr>
              <a:t>共线性数据分析中应用</a:t>
            </a:r>
            <a:r>
              <a:rPr lang="zh-CN" altLang="en-US" sz="1800" dirty="0" smtClean="0">
                <a:solidFill>
                  <a:srgbClr val="000000"/>
                </a:solidFill>
              </a:rPr>
              <a:t>较多，是</a:t>
            </a:r>
            <a:r>
              <a:rPr lang="zh-CN" altLang="en-US" sz="1800" dirty="0">
                <a:solidFill>
                  <a:srgbClr val="000000"/>
                </a:solidFill>
              </a:rPr>
              <a:t>种有偏估计的回归</a:t>
            </a:r>
            <a:r>
              <a:rPr lang="zh-CN" altLang="en-US" sz="1800" dirty="0" smtClean="0">
                <a:solidFill>
                  <a:srgbClr val="000000"/>
                </a:solidFill>
              </a:rPr>
              <a:t>方法，在</a:t>
            </a:r>
            <a:r>
              <a:rPr lang="zh-CN" altLang="en-US" sz="1800" dirty="0">
                <a:solidFill>
                  <a:srgbClr val="000000"/>
                </a:solidFill>
              </a:rPr>
              <a:t>最小二乘估计法的</a:t>
            </a:r>
            <a:r>
              <a:rPr lang="zh-CN" altLang="en-US" sz="1800" dirty="0" smtClean="0">
                <a:solidFill>
                  <a:srgbClr val="000000"/>
                </a:solidFill>
              </a:rPr>
              <a:t>基础，上</a:t>
            </a:r>
            <a:r>
              <a:rPr lang="zh-CN" altLang="en-US" sz="1800" dirty="0">
                <a:solidFill>
                  <a:srgbClr val="000000"/>
                </a:solidFill>
              </a:rPr>
              <a:t>做了</a:t>
            </a:r>
            <a:r>
              <a:rPr lang="zh-CN" altLang="en-US" sz="1800" dirty="0" smtClean="0">
                <a:solidFill>
                  <a:srgbClr val="000000"/>
                </a:solidFill>
              </a:rPr>
              <a:t>改进，通过</a:t>
            </a:r>
            <a:r>
              <a:rPr lang="zh-CN" altLang="en-US" sz="1800" dirty="0">
                <a:solidFill>
                  <a:srgbClr val="000000"/>
                </a:solidFill>
              </a:rPr>
              <a:t>舍弃最小二乘法的无偏</a:t>
            </a:r>
            <a:r>
              <a:rPr lang="zh-CN" altLang="en-US" sz="1800" dirty="0" smtClean="0">
                <a:solidFill>
                  <a:srgbClr val="000000"/>
                </a:solidFill>
              </a:rPr>
              <a:t>性，以</a:t>
            </a:r>
            <a:r>
              <a:rPr lang="zh-CN" altLang="en-US" sz="1800" dirty="0">
                <a:solidFill>
                  <a:srgbClr val="000000"/>
                </a:solidFill>
              </a:rPr>
              <a:t>损失部分信息为代价使得回归系数更稳定和可靠。其中</a:t>
            </a:r>
            <a:r>
              <a:rPr lang="en-US" altLang="zh-CN" sz="1800" dirty="0">
                <a:solidFill>
                  <a:srgbClr val="000000"/>
                </a:solidFill>
              </a:rPr>
              <a:t>R</a:t>
            </a:r>
            <a:r>
              <a:rPr lang="zh-CN" altLang="en-US" sz="1800" dirty="0">
                <a:solidFill>
                  <a:srgbClr val="000000"/>
                </a:solidFill>
              </a:rPr>
              <a:t>方值会稍低于普通回归分析</a:t>
            </a:r>
            <a:r>
              <a:rPr lang="zh-CN" altLang="en-US" sz="1800" dirty="0" smtClean="0">
                <a:solidFill>
                  <a:srgbClr val="000000"/>
                </a:solidFill>
              </a:rPr>
              <a:t>方法，但</a:t>
            </a:r>
            <a:r>
              <a:rPr lang="zh-CN" altLang="en-US" sz="1800" dirty="0">
                <a:solidFill>
                  <a:srgbClr val="000000"/>
                </a:solidFill>
              </a:rPr>
              <a:t>回归系数更加</a:t>
            </a:r>
            <a:r>
              <a:rPr lang="zh-CN" altLang="en-US" sz="1800" dirty="0" smtClean="0">
                <a:solidFill>
                  <a:srgbClr val="000000"/>
                </a:solidFill>
              </a:rPr>
              <a:t>显著，主要</a:t>
            </a:r>
            <a:r>
              <a:rPr lang="zh-CN" altLang="en-US" sz="1800" dirty="0">
                <a:solidFill>
                  <a:srgbClr val="000000"/>
                </a:solidFill>
              </a:rPr>
              <a:t>用于变量间存在共线性和数据点较少时</a:t>
            </a:r>
            <a:endParaRPr lang="en-US" altLang="zh-CN" sz="100" dirty="0" smtClean="0">
              <a:solidFill>
                <a:srgbClr val="000000"/>
              </a:solidFill>
            </a:endParaRPr>
          </a:p>
        </p:txBody>
      </p:sp>
    </p:spTree>
    <p:extLst>
      <p:ext uri="{BB962C8B-B14F-4D97-AF65-F5344CB8AC3E}">
        <p14:creationId xmlns:p14="http://schemas.microsoft.com/office/powerpoint/2010/main" val="836238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 LASSO</a:t>
            </a:r>
            <a:r>
              <a:rPr kumimoji="0" lang="zh-CN" altLang="en-US" dirty="0"/>
              <a:t>回归</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LASSO</a:t>
            </a:r>
            <a:r>
              <a:rPr lang="zh-CN" altLang="en-US" sz="1800" dirty="0">
                <a:solidFill>
                  <a:srgbClr val="000000"/>
                </a:solidFill>
              </a:rPr>
              <a:t>回归的特点是与岭回归</a:t>
            </a:r>
            <a:r>
              <a:rPr lang="zh-CN" altLang="en-US" sz="1800" dirty="0" smtClean="0">
                <a:solidFill>
                  <a:srgbClr val="000000"/>
                </a:solidFill>
              </a:rPr>
              <a:t>类似，在</a:t>
            </a:r>
            <a:r>
              <a:rPr lang="zh-CN" altLang="en-US" sz="1800" dirty="0">
                <a:solidFill>
                  <a:srgbClr val="000000"/>
                </a:solidFill>
              </a:rPr>
              <a:t>拟合模型的同时进行变量筛选和复杂度调整。变量筛选是逐渐把变量放入模型从而得到更好的自变量组合。复杂度调整是通过参数调整来控制模型的复杂</a:t>
            </a:r>
            <a:r>
              <a:rPr lang="zh-CN" altLang="en-US" sz="1800" dirty="0" smtClean="0">
                <a:solidFill>
                  <a:srgbClr val="000000"/>
                </a:solidFill>
              </a:rPr>
              <a:t>度，例如</a:t>
            </a:r>
            <a:r>
              <a:rPr lang="zh-CN" altLang="en-US" sz="1800" dirty="0">
                <a:solidFill>
                  <a:srgbClr val="000000"/>
                </a:solidFill>
              </a:rPr>
              <a:t>减少自变量的数量</a:t>
            </a:r>
            <a:r>
              <a:rPr lang="zh-CN" altLang="en-US" sz="1800" dirty="0" smtClean="0">
                <a:solidFill>
                  <a:srgbClr val="000000"/>
                </a:solidFill>
              </a:rPr>
              <a:t>等，从而</a:t>
            </a:r>
            <a:r>
              <a:rPr lang="zh-CN" altLang="en-US" sz="1800" dirty="0">
                <a:solidFill>
                  <a:srgbClr val="000000"/>
                </a:solidFill>
              </a:rPr>
              <a:t>避免过度</a:t>
            </a:r>
            <a:r>
              <a:rPr lang="zh-CN" altLang="en-US" sz="1800" dirty="0" smtClean="0">
                <a:solidFill>
                  <a:srgbClr val="000000"/>
                </a:solidFill>
              </a:rPr>
              <a:t>拟合</a:t>
            </a:r>
            <a:endParaRPr lang="en-US" altLang="zh-CN" sz="1800" dirty="0" smtClean="0">
              <a:solidFill>
                <a:srgbClr val="000000"/>
              </a:solidFill>
            </a:endParaRPr>
          </a:p>
          <a:p>
            <a:r>
              <a:rPr lang="en-US" altLang="zh-CN" sz="1800" dirty="0" smtClean="0">
                <a:solidFill>
                  <a:srgbClr val="000000"/>
                </a:solidFill>
              </a:rPr>
              <a:t>LASSO</a:t>
            </a:r>
            <a:r>
              <a:rPr lang="zh-CN" altLang="en-US" sz="1800" dirty="0" smtClean="0">
                <a:solidFill>
                  <a:srgbClr val="000000"/>
                </a:solidFill>
              </a:rPr>
              <a:t>回归也</a:t>
            </a:r>
            <a:r>
              <a:rPr lang="zh-CN" altLang="en-US" sz="1800" dirty="0">
                <a:solidFill>
                  <a:srgbClr val="000000"/>
                </a:solidFill>
              </a:rPr>
              <a:t>是擅长处理多重共线性或存在一定噪声和冗余的</a:t>
            </a:r>
            <a:r>
              <a:rPr lang="zh-CN" altLang="en-US" sz="1800" dirty="0" smtClean="0">
                <a:solidFill>
                  <a:srgbClr val="000000"/>
                </a:solidFill>
              </a:rPr>
              <a:t>数据，可以</a:t>
            </a:r>
            <a:r>
              <a:rPr lang="zh-CN" altLang="en-US" sz="1800" dirty="0">
                <a:solidFill>
                  <a:srgbClr val="000000"/>
                </a:solidFill>
              </a:rPr>
              <a:t>支持连续型因变量、二元、多元离散变量的分析</a:t>
            </a:r>
            <a:endParaRPr lang="en-US" altLang="zh-CN" sz="100" dirty="0" smtClean="0">
              <a:solidFill>
                <a:srgbClr val="000000"/>
              </a:solidFill>
            </a:endParaRPr>
          </a:p>
        </p:txBody>
      </p:sp>
    </p:spTree>
    <p:extLst>
      <p:ext uri="{BB962C8B-B14F-4D97-AF65-F5344CB8AC3E}">
        <p14:creationId xmlns:p14="http://schemas.microsoft.com/office/powerpoint/2010/main" val="2320479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897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深度学习</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深度</a:t>
            </a:r>
            <a:r>
              <a:rPr lang="zh-CN" altLang="en-US" sz="1800" dirty="0">
                <a:solidFill>
                  <a:srgbClr val="000000"/>
                </a:solidFill>
              </a:rPr>
              <a:t>学习方法是通过使用多个隐藏层和大量数据来学习</a:t>
            </a:r>
            <a:r>
              <a:rPr lang="zh-CN" altLang="en-US" sz="1800" dirty="0" smtClean="0">
                <a:solidFill>
                  <a:srgbClr val="000000"/>
                </a:solidFill>
              </a:rPr>
              <a:t>特征，从而</a:t>
            </a:r>
            <a:r>
              <a:rPr lang="zh-CN" altLang="en-US" sz="1800" dirty="0">
                <a:solidFill>
                  <a:srgbClr val="000000"/>
                </a:solidFill>
              </a:rPr>
              <a:t>提升分类或预测的</a:t>
            </a:r>
            <a:r>
              <a:rPr lang="zh-CN" altLang="en-US" sz="1800" dirty="0" smtClean="0">
                <a:solidFill>
                  <a:srgbClr val="000000"/>
                </a:solidFill>
              </a:rPr>
              <a:t>准确性</a:t>
            </a:r>
            <a:endParaRPr lang="en-US" altLang="zh-CN" sz="1800" dirty="0" smtClean="0">
              <a:solidFill>
                <a:srgbClr val="000000"/>
              </a:solidFill>
            </a:endParaRPr>
          </a:p>
          <a:p>
            <a:r>
              <a:rPr lang="zh-CN" altLang="en-US" sz="1800" dirty="0">
                <a:solidFill>
                  <a:srgbClr val="000000"/>
                </a:solidFill>
              </a:rPr>
              <a:t>受限玻尔兹曼</a:t>
            </a:r>
            <a:r>
              <a:rPr lang="zh-CN" altLang="en-US" sz="1800" dirty="0" smtClean="0">
                <a:solidFill>
                  <a:srgbClr val="000000"/>
                </a:solidFill>
              </a:rPr>
              <a:t>机</a:t>
            </a:r>
            <a:endParaRPr lang="en-US" altLang="zh-CN" sz="1800" dirty="0" smtClean="0">
              <a:solidFill>
                <a:srgbClr val="000000"/>
              </a:solidFill>
            </a:endParaRPr>
          </a:p>
          <a:p>
            <a:r>
              <a:rPr lang="zh-CN" altLang="en-US" sz="1800" dirty="0">
                <a:solidFill>
                  <a:srgbClr val="000000"/>
                </a:solidFill>
              </a:rPr>
              <a:t>深度信念</a:t>
            </a:r>
            <a:r>
              <a:rPr lang="zh-CN" altLang="en-US" sz="1800" dirty="0" smtClean="0">
                <a:solidFill>
                  <a:srgbClr val="000000"/>
                </a:solidFill>
              </a:rPr>
              <a:t>网</a:t>
            </a:r>
            <a:endParaRPr lang="en-US" altLang="zh-CN" sz="1800" dirty="0" smtClean="0">
              <a:solidFill>
                <a:srgbClr val="000000"/>
              </a:solidFill>
            </a:endParaRPr>
          </a:p>
          <a:p>
            <a:r>
              <a:rPr lang="zh-CN" altLang="en-US" sz="1800" dirty="0">
                <a:solidFill>
                  <a:srgbClr val="000000"/>
                </a:solidFill>
              </a:rPr>
              <a:t>卷积</a:t>
            </a:r>
            <a:r>
              <a:rPr lang="zh-CN" altLang="en-US" sz="1800" dirty="0" smtClean="0">
                <a:solidFill>
                  <a:srgbClr val="000000"/>
                </a:solidFill>
              </a:rPr>
              <a:t>神经网络</a:t>
            </a:r>
            <a:endParaRPr lang="en-US" altLang="zh-CN" sz="1800" dirty="0" smtClean="0">
              <a:solidFill>
                <a:srgbClr val="000000"/>
              </a:solidFill>
            </a:endParaRPr>
          </a:p>
          <a:p>
            <a:r>
              <a:rPr lang="zh-CN" altLang="en-US" sz="1800" dirty="0">
                <a:solidFill>
                  <a:srgbClr val="000000"/>
                </a:solidFill>
              </a:rPr>
              <a:t>层叠</a:t>
            </a:r>
            <a:r>
              <a:rPr lang="zh-CN" altLang="en-US" sz="1800" dirty="0" smtClean="0">
                <a:solidFill>
                  <a:srgbClr val="000000"/>
                </a:solidFill>
              </a:rPr>
              <a:t>自动编码器</a:t>
            </a:r>
            <a:endParaRPr lang="en-US" altLang="zh-CN" sz="1800" dirty="0" smtClean="0">
              <a:solidFill>
                <a:srgbClr val="000000"/>
              </a:solidFill>
            </a:endParaRPr>
          </a:p>
          <a:p>
            <a:r>
              <a:rPr lang="zh-CN" altLang="en-US" sz="1800" dirty="0">
                <a:solidFill>
                  <a:srgbClr val="000000"/>
                </a:solidFill>
              </a:rPr>
              <a:t>深度</a:t>
            </a:r>
            <a:r>
              <a:rPr lang="zh-CN" altLang="en-US" sz="1800" dirty="0" smtClean="0">
                <a:solidFill>
                  <a:srgbClr val="000000"/>
                </a:solidFill>
              </a:rPr>
              <a:t>神经网络</a:t>
            </a:r>
            <a:endParaRPr lang="en-US" altLang="zh-CN" sz="1800" dirty="0" smtClean="0">
              <a:solidFill>
                <a:srgbClr val="000000"/>
              </a:solidFill>
            </a:endParaRPr>
          </a:p>
          <a:p>
            <a:r>
              <a:rPr lang="zh-CN" altLang="en-US" sz="1800" dirty="0">
                <a:solidFill>
                  <a:srgbClr val="000000"/>
                </a:solidFill>
              </a:rPr>
              <a:t>循环</a:t>
            </a:r>
            <a:r>
              <a:rPr lang="zh-CN" altLang="en-US" sz="1800" dirty="0" smtClean="0">
                <a:solidFill>
                  <a:srgbClr val="000000"/>
                </a:solidFill>
              </a:rPr>
              <a:t>神经网络</a:t>
            </a:r>
            <a:endParaRPr lang="en-US" altLang="zh-CN" sz="1800" dirty="0" smtClean="0">
              <a:solidFill>
                <a:srgbClr val="000000"/>
              </a:solidFill>
            </a:endParaRPr>
          </a:p>
          <a:p>
            <a:r>
              <a:rPr lang="zh-CN" altLang="en-US" sz="1800" dirty="0">
                <a:solidFill>
                  <a:srgbClr val="000000"/>
                </a:solidFill>
              </a:rPr>
              <a:t>对抗神经网络</a:t>
            </a:r>
            <a:endParaRPr lang="en-US" altLang="zh-CN" sz="1800" dirty="0" smtClean="0">
              <a:solidFill>
                <a:srgbClr val="000000"/>
              </a:solidFill>
            </a:endParaRPr>
          </a:p>
          <a:p>
            <a:endParaRPr lang="en-US" altLang="zh-CN" sz="100" dirty="0" smtClean="0">
              <a:solidFill>
                <a:srgbClr val="000000"/>
              </a:solidFill>
            </a:endParaRPr>
          </a:p>
        </p:txBody>
      </p:sp>
    </p:spTree>
    <p:extLst>
      <p:ext uri="{BB962C8B-B14F-4D97-AF65-F5344CB8AC3E}">
        <p14:creationId xmlns:p14="http://schemas.microsoft.com/office/powerpoint/2010/main" val="2470972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机器学习的一般流程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定义分析目标</a:t>
            </a:r>
            <a:endParaRPr lang="en-US" altLang="zh-CN" sz="1800" dirty="0" smtClean="0">
              <a:solidFill>
                <a:srgbClr val="000000"/>
              </a:solidFill>
            </a:endParaRPr>
          </a:p>
          <a:p>
            <a:r>
              <a:rPr lang="zh-CN" altLang="en-US" sz="1800" dirty="0">
                <a:solidFill>
                  <a:srgbClr val="000000"/>
                </a:solidFill>
              </a:rPr>
              <a:t>收集</a:t>
            </a:r>
            <a:r>
              <a:rPr lang="zh-CN" altLang="en-US" sz="1800" dirty="0" smtClean="0">
                <a:solidFill>
                  <a:srgbClr val="000000"/>
                </a:solidFill>
              </a:rPr>
              <a:t>数据</a:t>
            </a:r>
            <a:endParaRPr lang="en-US" altLang="zh-CN" sz="1800" dirty="0" smtClean="0">
              <a:solidFill>
                <a:srgbClr val="000000"/>
              </a:solidFill>
            </a:endParaRPr>
          </a:p>
          <a:p>
            <a:r>
              <a:rPr lang="zh-CN" altLang="en-US" sz="1800" dirty="0" smtClean="0">
                <a:solidFill>
                  <a:srgbClr val="000000"/>
                </a:solidFill>
              </a:rPr>
              <a:t>数据预处理</a:t>
            </a:r>
            <a:endParaRPr lang="en-US" altLang="zh-CN" sz="1800" dirty="0" smtClean="0">
              <a:solidFill>
                <a:srgbClr val="000000"/>
              </a:solidFill>
            </a:endParaRPr>
          </a:p>
          <a:p>
            <a:r>
              <a:rPr lang="zh-CN" altLang="en-US" sz="1800" dirty="0" smtClean="0">
                <a:solidFill>
                  <a:srgbClr val="000000"/>
                </a:solidFill>
              </a:rPr>
              <a:t>数据建模</a:t>
            </a:r>
            <a:endParaRPr lang="en-US" altLang="zh-CN" sz="1800" dirty="0" smtClean="0">
              <a:solidFill>
                <a:srgbClr val="000000"/>
              </a:solidFill>
            </a:endParaRPr>
          </a:p>
          <a:p>
            <a:r>
              <a:rPr lang="zh-CN" altLang="en-US" sz="1800" dirty="0" smtClean="0">
                <a:solidFill>
                  <a:srgbClr val="000000"/>
                </a:solidFill>
              </a:rPr>
              <a:t>模型训练</a:t>
            </a:r>
            <a:endParaRPr lang="en-US" altLang="zh-CN" sz="1800" dirty="0" smtClean="0">
              <a:solidFill>
                <a:srgbClr val="000000"/>
              </a:solidFill>
            </a:endParaRPr>
          </a:p>
          <a:p>
            <a:r>
              <a:rPr lang="zh-CN" altLang="en-US" sz="1800" dirty="0" smtClean="0">
                <a:solidFill>
                  <a:srgbClr val="000000"/>
                </a:solidFill>
              </a:rPr>
              <a:t>模型评估</a:t>
            </a:r>
            <a:endParaRPr lang="en-US" altLang="zh-CN" sz="1800" dirty="0" smtClean="0">
              <a:solidFill>
                <a:srgbClr val="000000"/>
              </a:solidFill>
            </a:endParaRPr>
          </a:p>
          <a:p>
            <a:r>
              <a:rPr lang="zh-CN" altLang="en-US" sz="1800" dirty="0" smtClean="0">
                <a:solidFill>
                  <a:srgbClr val="000000"/>
                </a:solidFill>
              </a:rPr>
              <a:t>模型应用</a:t>
            </a:r>
            <a:endParaRPr lang="en-US" altLang="zh-CN" sz="1800" dirty="0" smtClean="0">
              <a:solidFill>
                <a:srgbClr val="000000"/>
              </a:solidFill>
            </a:endParaRPr>
          </a:p>
        </p:txBody>
      </p:sp>
    </p:spTree>
    <p:extLst>
      <p:ext uri="{BB962C8B-B14F-4D97-AF65-F5344CB8AC3E}">
        <p14:creationId xmlns:p14="http://schemas.microsoft.com/office/powerpoint/2010/main" val="3532351060"/>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891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机器学习简史</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05833714"/>
              </p:ext>
            </p:extLst>
          </p:nvPr>
        </p:nvGraphicFramePr>
        <p:xfrm>
          <a:off x="2285999" y="846132"/>
          <a:ext cx="4502426" cy="3933827"/>
        </p:xfrm>
        <a:graphic>
          <a:graphicData uri="http://schemas.openxmlformats.org/drawingml/2006/table">
            <a:tbl>
              <a:tblPr firstRow="1" firstCol="1" bandRow="1">
                <a:tableStyleId>{5C22544A-7EE6-4342-B048-85BDC9FD1C3A}</a:tableStyleId>
              </a:tblPr>
              <a:tblGrid>
                <a:gridCol w="518082">
                  <a:extLst>
                    <a:ext uri="{9D8B030D-6E8A-4147-A177-3AD203B41FA5}">
                      <a16:colId xmlns:a16="http://schemas.microsoft.com/office/drawing/2014/main" val="2351169868"/>
                    </a:ext>
                  </a:extLst>
                </a:gridCol>
                <a:gridCol w="677294">
                  <a:extLst>
                    <a:ext uri="{9D8B030D-6E8A-4147-A177-3AD203B41FA5}">
                      <a16:colId xmlns:a16="http://schemas.microsoft.com/office/drawing/2014/main" val="271796909"/>
                    </a:ext>
                  </a:extLst>
                </a:gridCol>
                <a:gridCol w="1653525">
                  <a:extLst>
                    <a:ext uri="{9D8B030D-6E8A-4147-A177-3AD203B41FA5}">
                      <a16:colId xmlns:a16="http://schemas.microsoft.com/office/drawing/2014/main" val="3726076123"/>
                    </a:ext>
                  </a:extLst>
                </a:gridCol>
                <a:gridCol w="1653525">
                  <a:extLst>
                    <a:ext uri="{9D8B030D-6E8A-4147-A177-3AD203B41FA5}">
                      <a16:colId xmlns:a16="http://schemas.microsoft.com/office/drawing/2014/main" val="2763476127"/>
                    </a:ext>
                  </a:extLst>
                </a:gridCol>
              </a:tblGrid>
              <a:tr h="87234">
                <a:tc>
                  <a:txBody>
                    <a:bodyPr/>
                    <a:lstStyle/>
                    <a:p>
                      <a:pPr algn="ctr">
                        <a:spcAft>
                          <a:spcPts val="0"/>
                        </a:spcAft>
                      </a:pPr>
                      <a:r>
                        <a:rPr lang="zh-CN" sz="500" kern="0">
                          <a:effectLst/>
                        </a:rPr>
                        <a:t>机器学习阶段</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ctr">
                        <a:spcAft>
                          <a:spcPts val="0"/>
                        </a:spcAft>
                      </a:pPr>
                      <a:r>
                        <a:rPr lang="zh-CN" sz="500" kern="0">
                          <a:effectLst/>
                        </a:rPr>
                        <a:t>年份</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ctr">
                        <a:spcAft>
                          <a:spcPts val="0"/>
                        </a:spcAft>
                      </a:pPr>
                      <a:r>
                        <a:rPr lang="zh-CN" sz="500" kern="0">
                          <a:effectLst/>
                        </a:rPr>
                        <a:t>主要成果</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ctr">
                        <a:spcAft>
                          <a:spcPts val="0"/>
                        </a:spcAft>
                      </a:pPr>
                      <a:r>
                        <a:rPr lang="zh-CN" sz="500" kern="0">
                          <a:effectLst/>
                        </a:rPr>
                        <a:t>代表人物</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extLst>
                  <a:ext uri="{0D108BD9-81ED-4DB2-BD59-A6C34878D82A}">
                    <a16:rowId xmlns:a16="http://schemas.microsoft.com/office/drawing/2014/main" val="80347322"/>
                  </a:ext>
                </a:extLst>
              </a:tr>
              <a:tr h="113908">
                <a:tc rowSpan="5">
                  <a:txBody>
                    <a:bodyPr/>
                    <a:lstStyle/>
                    <a:p>
                      <a:pPr algn="ctr">
                        <a:spcAft>
                          <a:spcPts val="0"/>
                        </a:spcAft>
                      </a:pPr>
                      <a:r>
                        <a:rPr lang="zh-CN" sz="500" kern="0">
                          <a:effectLst/>
                        </a:rPr>
                        <a:t>人工智能起源</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1936</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自动机模型理论</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Alan Turing</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438367176"/>
                  </a:ext>
                </a:extLst>
              </a:tr>
              <a:tr h="136920">
                <a:tc vMerge="1">
                  <a:txBody>
                    <a:bodyPr/>
                    <a:lstStyle/>
                    <a:p>
                      <a:endParaRPr lang="zh-CN" altLang="en-US"/>
                    </a:p>
                  </a:txBody>
                  <a:tcPr/>
                </a:tc>
                <a:tc>
                  <a:txBody>
                    <a:bodyPr/>
                    <a:lstStyle/>
                    <a:p>
                      <a:pPr algn="just">
                        <a:spcAft>
                          <a:spcPts val="0"/>
                        </a:spcAft>
                      </a:pPr>
                      <a:r>
                        <a:rPr lang="en-US" sz="500" kern="0">
                          <a:effectLst/>
                        </a:rPr>
                        <a:t>1943</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MP</a:t>
                      </a:r>
                      <a:r>
                        <a:rPr lang="zh-CN" sz="500" kern="0">
                          <a:effectLst/>
                        </a:rPr>
                        <a:t>模型</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Warren McCulloch</a:t>
                      </a:r>
                      <a:r>
                        <a:rPr lang="zh-CN" sz="500" kern="0">
                          <a:effectLst/>
                        </a:rPr>
                        <a:t>、</a:t>
                      </a:r>
                      <a:r>
                        <a:rPr lang="en-US" sz="500" kern="0">
                          <a:effectLst/>
                        </a:rPr>
                        <a:t>Walter Pitts</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644575094"/>
                  </a:ext>
                </a:extLst>
              </a:tr>
              <a:tr h="147659">
                <a:tc vMerge="1">
                  <a:txBody>
                    <a:bodyPr/>
                    <a:lstStyle/>
                    <a:p>
                      <a:endParaRPr lang="zh-CN" altLang="en-US"/>
                    </a:p>
                  </a:txBody>
                  <a:tcPr/>
                </a:tc>
                <a:tc>
                  <a:txBody>
                    <a:bodyPr/>
                    <a:lstStyle/>
                    <a:p>
                      <a:pPr algn="just">
                        <a:spcAft>
                          <a:spcPts val="0"/>
                        </a:spcAft>
                      </a:pPr>
                      <a:r>
                        <a:rPr lang="en-US" sz="500" kern="0">
                          <a:effectLst/>
                        </a:rPr>
                        <a:t>1951</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符号演算</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John von Neumann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4076169746"/>
                  </a:ext>
                </a:extLst>
              </a:tr>
              <a:tr h="113908">
                <a:tc vMerge="1">
                  <a:txBody>
                    <a:bodyPr/>
                    <a:lstStyle/>
                    <a:p>
                      <a:endParaRPr lang="zh-CN" altLang="en-US"/>
                    </a:p>
                  </a:txBody>
                  <a:tcPr/>
                </a:tc>
                <a:tc>
                  <a:txBody>
                    <a:bodyPr/>
                    <a:lstStyle/>
                    <a:p>
                      <a:pPr algn="just">
                        <a:spcAft>
                          <a:spcPts val="0"/>
                        </a:spcAft>
                      </a:pPr>
                      <a:r>
                        <a:rPr lang="en-US" sz="500" kern="0">
                          <a:effectLst/>
                        </a:rPr>
                        <a:t>1950</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逻辑主义</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Claude Shannon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1446013425"/>
                  </a:ext>
                </a:extLst>
              </a:tr>
              <a:tr h="184477">
                <a:tc vMerge="1">
                  <a:txBody>
                    <a:bodyPr/>
                    <a:lstStyle/>
                    <a:p>
                      <a:endParaRPr lang="zh-CN" altLang="en-US"/>
                    </a:p>
                  </a:txBody>
                  <a:tcPr/>
                </a:tc>
                <a:tc>
                  <a:txBody>
                    <a:bodyPr/>
                    <a:lstStyle/>
                    <a:p>
                      <a:pPr algn="just">
                        <a:spcAft>
                          <a:spcPts val="0"/>
                        </a:spcAft>
                      </a:pPr>
                      <a:r>
                        <a:rPr lang="en-US" sz="500" kern="0">
                          <a:effectLst/>
                        </a:rPr>
                        <a:t>1956</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人工智能</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John McCarthy</a:t>
                      </a:r>
                      <a:r>
                        <a:rPr lang="zh-CN" sz="500" kern="0">
                          <a:effectLst/>
                        </a:rPr>
                        <a:t>、</a:t>
                      </a:r>
                      <a:r>
                        <a:rPr lang="en-US" sz="500" kern="0">
                          <a:effectLst/>
                        </a:rPr>
                        <a:t>Marvin Minsky</a:t>
                      </a:r>
                      <a:r>
                        <a:rPr lang="zh-CN" sz="500" kern="0">
                          <a:effectLst/>
                        </a:rPr>
                        <a:t>、</a:t>
                      </a:r>
                      <a:r>
                        <a:rPr lang="en-US" sz="500" kern="0">
                          <a:effectLst/>
                        </a:rPr>
                        <a:t>Claude Shannon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623215214"/>
                  </a:ext>
                </a:extLst>
              </a:tr>
              <a:tr h="87234">
                <a:tc rowSpan="4">
                  <a:txBody>
                    <a:bodyPr/>
                    <a:lstStyle/>
                    <a:p>
                      <a:pPr algn="ctr">
                        <a:spcAft>
                          <a:spcPts val="0"/>
                        </a:spcAft>
                      </a:pPr>
                      <a:r>
                        <a:rPr lang="zh-CN" sz="500" kern="0">
                          <a:effectLst/>
                        </a:rPr>
                        <a:t>人工智能初期</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1958</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LISP</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John McCarthy</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253217191"/>
                  </a:ext>
                </a:extLst>
              </a:tr>
              <a:tr h="87234">
                <a:tc vMerge="1">
                  <a:txBody>
                    <a:bodyPr/>
                    <a:lstStyle/>
                    <a:p>
                      <a:endParaRPr lang="zh-CN" altLang="en-US"/>
                    </a:p>
                  </a:txBody>
                  <a:tcPr/>
                </a:tc>
                <a:tc>
                  <a:txBody>
                    <a:bodyPr/>
                    <a:lstStyle/>
                    <a:p>
                      <a:pPr algn="just">
                        <a:spcAft>
                          <a:spcPts val="0"/>
                        </a:spcAft>
                      </a:pPr>
                      <a:r>
                        <a:rPr lang="en-US" sz="500" kern="0">
                          <a:effectLst/>
                        </a:rPr>
                        <a:t>1962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感知器收敛理论</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Frank Roseblatt</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901174022"/>
                  </a:ext>
                </a:extLst>
              </a:tr>
              <a:tr h="87234">
                <a:tc vMerge="1">
                  <a:txBody>
                    <a:bodyPr/>
                    <a:lstStyle/>
                    <a:p>
                      <a:endParaRPr lang="zh-CN" altLang="en-US"/>
                    </a:p>
                  </a:txBody>
                  <a:tcPr/>
                </a:tc>
                <a:tc>
                  <a:txBody>
                    <a:bodyPr/>
                    <a:lstStyle/>
                    <a:p>
                      <a:pPr algn="just">
                        <a:spcAft>
                          <a:spcPts val="0"/>
                        </a:spcAft>
                      </a:pPr>
                      <a:r>
                        <a:rPr lang="en-US" sz="500" kern="0">
                          <a:effectLst/>
                        </a:rPr>
                        <a:t>1972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通用问题求解</a:t>
                      </a:r>
                      <a:r>
                        <a:rPr lang="en-US" sz="500" kern="0">
                          <a:effectLst/>
                        </a:rPr>
                        <a:t>(GPS)</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Allen Newell</a:t>
                      </a:r>
                      <a:r>
                        <a:rPr lang="zh-CN" sz="500" kern="0">
                          <a:effectLst/>
                        </a:rPr>
                        <a:t>、</a:t>
                      </a:r>
                      <a:r>
                        <a:rPr lang="en-US" sz="500" kern="0">
                          <a:effectLst/>
                        </a:rPr>
                        <a:t>Herbert Simon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298536529"/>
                  </a:ext>
                </a:extLst>
              </a:tr>
              <a:tr h="87234">
                <a:tc vMerge="1">
                  <a:txBody>
                    <a:bodyPr/>
                    <a:lstStyle/>
                    <a:p>
                      <a:endParaRPr lang="zh-CN" altLang="en-US"/>
                    </a:p>
                  </a:txBody>
                  <a:tcPr/>
                </a:tc>
                <a:tc>
                  <a:txBody>
                    <a:bodyPr/>
                    <a:lstStyle/>
                    <a:p>
                      <a:pPr algn="just">
                        <a:spcAft>
                          <a:spcPts val="0"/>
                        </a:spcAft>
                      </a:pPr>
                      <a:r>
                        <a:rPr lang="en-US" sz="500" kern="0">
                          <a:effectLst/>
                        </a:rPr>
                        <a:t>1975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框架知识表示</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Marvin Minsky</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1815608250"/>
                  </a:ext>
                </a:extLst>
              </a:tr>
              <a:tr h="87234">
                <a:tc rowSpan="3">
                  <a:txBody>
                    <a:bodyPr/>
                    <a:lstStyle/>
                    <a:p>
                      <a:pPr algn="ctr">
                        <a:spcAft>
                          <a:spcPts val="0"/>
                        </a:spcAft>
                      </a:pPr>
                      <a:r>
                        <a:rPr lang="zh-CN" sz="500" kern="0">
                          <a:effectLst/>
                        </a:rPr>
                        <a:t>进化计算</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1965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进化策略</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Ingo Rechenberg</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4196298116"/>
                  </a:ext>
                </a:extLst>
              </a:tr>
              <a:tr h="87234">
                <a:tc vMerge="1">
                  <a:txBody>
                    <a:bodyPr/>
                    <a:lstStyle/>
                    <a:p>
                      <a:endParaRPr lang="zh-CN" altLang="en-US"/>
                    </a:p>
                  </a:txBody>
                  <a:tcPr/>
                </a:tc>
                <a:tc>
                  <a:txBody>
                    <a:bodyPr/>
                    <a:lstStyle/>
                    <a:p>
                      <a:pPr algn="just">
                        <a:spcAft>
                          <a:spcPts val="0"/>
                        </a:spcAft>
                      </a:pPr>
                      <a:r>
                        <a:rPr lang="en-US" sz="500" kern="0">
                          <a:effectLst/>
                        </a:rPr>
                        <a:t>1975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遗传算法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John Henry Holland</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583704057"/>
                  </a:ext>
                </a:extLst>
              </a:tr>
              <a:tr h="87234">
                <a:tc vMerge="1">
                  <a:txBody>
                    <a:bodyPr/>
                    <a:lstStyle/>
                    <a:p>
                      <a:endParaRPr lang="zh-CN" altLang="en-US"/>
                    </a:p>
                  </a:txBody>
                  <a:tcPr/>
                </a:tc>
                <a:tc>
                  <a:txBody>
                    <a:bodyPr/>
                    <a:lstStyle/>
                    <a:p>
                      <a:pPr algn="just">
                        <a:spcAft>
                          <a:spcPts val="0"/>
                        </a:spcAft>
                      </a:pPr>
                      <a:r>
                        <a:rPr lang="en-US" sz="500" kern="0">
                          <a:effectLst/>
                        </a:rPr>
                        <a:t>1992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基因计算</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John Koza</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858555367"/>
                  </a:ext>
                </a:extLst>
              </a:tr>
              <a:tr h="87234">
                <a:tc rowSpan="3">
                  <a:txBody>
                    <a:bodyPr/>
                    <a:lstStyle/>
                    <a:p>
                      <a:pPr algn="ctr">
                        <a:spcAft>
                          <a:spcPts val="0"/>
                        </a:spcAft>
                      </a:pPr>
                      <a:r>
                        <a:rPr lang="zh-CN" sz="500" kern="0">
                          <a:effectLst/>
                        </a:rPr>
                        <a:t>专家系统和知识工程</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1965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模糊逻辑、模糊集</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Lotfi Zadeh</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1840868128"/>
                  </a:ext>
                </a:extLst>
              </a:tr>
              <a:tr h="87234">
                <a:tc vMerge="1">
                  <a:txBody>
                    <a:bodyPr/>
                    <a:lstStyle/>
                    <a:p>
                      <a:endParaRPr lang="zh-CN" altLang="en-US"/>
                    </a:p>
                  </a:txBody>
                  <a:tcPr/>
                </a:tc>
                <a:tc>
                  <a:txBody>
                    <a:bodyPr/>
                    <a:lstStyle/>
                    <a:p>
                      <a:pPr algn="just">
                        <a:spcAft>
                          <a:spcPts val="0"/>
                        </a:spcAft>
                      </a:pPr>
                      <a:r>
                        <a:rPr lang="en-US" sz="500" kern="0">
                          <a:effectLst/>
                        </a:rPr>
                        <a:t>1969</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DENDRA</a:t>
                      </a:r>
                      <a:r>
                        <a:rPr lang="zh-CN" sz="500" kern="0">
                          <a:effectLst/>
                        </a:rPr>
                        <a:t>、</a:t>
                      </a:r>
                      <a:r>
                        <a:rPr lang="en-US" sz="500" kern="0">
                          <a:effectLst/>
                        </a:rPr>
                        <a:t>MYCIN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Feigenbaum</a:t>
                      </a:r>
                      <a:r>
                        <a:rPr lang="zh-CN" sz="500" kern="0">
                          <a:effectLst/>
                        </a:rPr>
                        <a:t>、</a:t>
                      </a:r>
                      <a:r>
                        <a:rPr lang="en-US" sz="500" kern="0">
                          <a:effectLst/>
                        </a:rPr>
                        <a:t>Buchanan</a:t>
                      </a:r>
                      <a:r>
                        <a:rPr lang="zh-CN" sz="500" kern="0">
                          <a:effectLst/>
                        </a:rPr>
                        <a:t>、</a:t>
                      </a:r>
                      <a:r>
                        <a:rPr lang="en-US" sz="500" kern="0">
                          <a:effectLst/>
                        </a:rPr>
                        <a:t>Lederberg</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052829550"/>
                  </a:ext>
                </a:extLst>
              </a:tr>
              <a:tr h="87234">
                <a:tc vMerge="1">
                  <a:txBody>
                    <a:bodyPr/>
                    <a:lstStyle/>
                    <a:p>
                      <a:endParaRPr lang="zh-CN" altLang="en-US"/>
                    </a:p>
                  </a:txBody>
                  <a:tcPr/>
                </a:tc>
                <a:tc>
                  <a:txBody>
                    <a:bodyPr/>
                    <a:lstStyle/>
                    <a:p>
                      <a:pPr algn="just">
                        <a:spcAft>
                          <a:spcPts val="0"/>
                        </a:spcAft>
                      </a:pPr>
                      <a:r>
                        <a:rPr lang="en-US" sz="500" kern="0">
                          <a:effectLst/>
                        </a:rPr>
                        <a:t>1979</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ROSPECTOR</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Duda</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1460406428"/>
                  </a:ext>
                </a:extLst>
              </a:tr>
              <a:tr h="130015">
                <a:tc rowSpan="6">
                  <a:txBody>
                    <a:bodyPr/>
                    <a:lstStyle/>
                    <a:p>
                      <a:pPr algn="ctr">
                        <a:spcAft>
                          <a:spcPts val="0"/>
                        </a:spcAft>
                      </a:pPr>
                      <a:r>
                        <a:rPr lang="zh-CN" sz="500" kern="0">
                          <a:effectLst/>
                        </a:rPr>
                        <a:t>神经网络</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1982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Hopfield</a:t>
                      </a:r>
                      <a:r>
                        <a:rPr lang="zh-CN" sz="500" kern="0">
                          <a:effectLst/>
                        </a:rPr>
                        <a:t>网络</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Hopfield</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4268103363"/>
                  </a:ext>
                </a:extLst>
              </a:tr>
              <a:tr h="139221">
                <a:tc vMerge="1">
                  <a:txBody>
                    <a:bodyPr/>
                    <a:lstStyle/>
                    <a:p>
                      <a:endParaRPr lang="zh-CN" altLang="en-US"/>
                    </a:p>
                  </a:txBody>
                  <a:tcPr/>
                </a:tc>
                <a:tc>
                  <a:txBody>
                    <a:bodyPr/>
                    <a:lstStyle/>
                    <a:p>
                      <a:pPr algn="just">
                        <a:spcAft>
                          <a:spcPts val="0"/>
                        </a:spcAft>
                      </a:pPr>
                      <a:r>
                        <a:rPr lang="en-US" sz="500" kern="0">
                          <a:effectLst/>
                        </a:rPr>
                        <a:t>1982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自组织网络</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Kohonen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549285069"/>
                  </a:ext>
                </a:extLst>
              </a:tr>
              <a:tr h="158397">
                <a:tc vMerge="1">
                  <a:txBody>
                    <a:bodyPr/>
                    <a:lstStyle/>
                    <a:p>
                      <a:endParaRPr lang="zh-CN" altLang="en-US"/>
                    </a:p>
                  </a:txBody>
                  <a:tcPr/>
                </a:tc>
                <a:tc>
                  <a:txBody>
                    <a:bodyPr/>
                    <a:lstStyle/>
                    <a:p>
                      <a:pPr algn="just">
                        <a:spcAft>
                          <a:spcPts val="0"/>
                        </a:spcAft>
                      </a:pPr>
                      <a:r>
                        <a:rPr lang="en-US" sz="500" kern="0">
                          <a:effectLst/>
                        </a:rPr>
                        <a:t>1986</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BP</a:t>
                      </a:r>
                      <a:r>
                        <a:rPr lang="zh-CN" sz="500" kern="0">
                          <a:effectLst/>
                        </a:rPr>
                        <a:t>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Rumelhart</a:t>
                      </a:r>
                      <a:r>
                        <a:rPr lang="zh-CN" sz="500" kern="0">
                          <a:effectLst/>
                        </a:rPr>
                        <a:t>、</a:t>
                      </a:r>
                      <a:r>
                        <a:rPr lang="en-US" sz="500" kern="0">
                          <a:effectLst/>
                        </a:rPr>
                        <a:t>McClelland </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1618657274"/>
                  </a:ext>
                </a:extLst>
              </a:tr>
              <a:tr h="158397">
                <a:tc vMerge="1">
                  <a:txBody>
                    <a:bodyPr/>
                    <a:lstStyle/>
                    <a:p>
                      <a:endParaRPr lang="zh-CN" altLang="en-US"/>
                    </a:p>
                  </a:txBody>
                  <a:tcPr/>
                </a:tc>
                <a:tc>
                  <a:txBody>
                    <a:bodyPr/>
                    <a:lstStyle/>
                    <a:p>
                      <a:pPr algn="just">
                        <a:spcAft>
                          <a:spcPts val="0"/>
                        </a:spcAft>
                      </a:pPr>
                      <a:r>
                        <a:rPr lang="en-US" sz="500" kern="0">
                          <a:effectLst/>
                        </a:rPr>
                        <a:t>1989</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卷积神经网络</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LeCun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765905913"/>
                  </a:ext>
                </a:extLst>
              </a:tr>
              <a:tr h="158397">
                <a:tc vMerge="1">
                  <a:txBody>
                    <a:bodyPr/>
                    <a:lstStyle/>
                    <a:p>
                      <a:endParaRPr lang="zh-CN" altLang="en-US"/>
                    </a:p>
                  </a:txBody>
                  <a:tcPr/>
                </a:tc>
                <a:tc>
                  <a:txBody>
                    <a:bodyPr/>
                    <a:lstStyle/>
                    <a:p>
                      <a:pPr algn="just">
                        <a:spcAft>
                          <a:spcPts val="0"/>
                        </a:spcAft>
                      </a:pPr>
                      <a:r>
                        <a:rPr lang="en-US" sz="500" kern="0">
                          <a:effectLst/>
                        </a:rPr>
                        <a:t>1998</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LeNet</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LeCun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684182270"/>
                  </a:ext>
                </a:extLst>
              </a:tr>
              <a:tr h="158397">
                <a:tc vMerge="1">
                  <a:txBody>
                    <a:bodyPr/>
                    <a:lstStyle/>
                    <a:p>
                      <a:endParaRPr lang="zh-CN" altLang="en-US"/>
                    </a:p>
                  </a:txBody>
                  <a:tcPr/>
                </a:tc>
                <a:tc>
                  <a:txBody>
                    <a:bodyPr/>
                    <a:lstStyle/>
                    <a:p>
                      <a:pPr algn="just">
                        <a:spcAft>
                          <a:spcPts val="0"/>
                        </a:spcAft>
                      </a:pPr>
                      <a:r>
                        <a:rPr lang="en-US" sz="500" kern="0">
                          <a:effectLst/>
                        </a:rPr>
                        <a:t>1997</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循环神经网络</a:t>
                      </a:r>
                      <a:r>
                        <a:rPr lang="en-US" sz="500" kern="0">
                          <a:effectLst/>
                        </a:rPr>
                        <a:t>RNN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Sepp Hochreiter</a:t>
                      </a:r>
                      <a:r>
                        <a:rPr lang="zh-CN" sz="500" kern="0">
                          <a:effectLst/>
                        </a:rPr>
                        <a:t>、</a:t>
                      </a:r>
                      <a:r>
                        <a:rPr lang="en-US" sz="500" kern="0">
                          <a:effectLst/>
                        </a:rPr>
                        <a:t>Jurgen Schmidhuber</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810209927"/>
                  </a:ext>
                </a:extLst>
              </a:tr>
              <a:tr h="158397">
                <a:tc rowSpan="6">
                  <a:txBody>
                    <a:bodyPr/>
                    <a:lstStyle/>
                    <a:p>
                      <a:pPr algn="ctr">
                        <a:spcAft>
                          <a:spcPts val="0"/>
                        </a:spcAft>
                      </a:pPr>
                      <a:r>
                        <a:rPr lang="zh-CN" sz="500" kern="0">
                          <a:effectLst/>
                        </a:rPr>
                        <a:t>分类算法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1986</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决策树</a:t>
                      </a:r>
                      <a:r>
                        <a:rPr lang="en-US" sz="500" kern="0">
                          <a:effectLst/>
                        </a:rPr>
                        <a:t>ID3</a:t>
                      </a:r>
                      <a:r>
                        <a:rPr lang="zh-CN" sz="500" kern="0">
                          <a:effectLst/>
                        </a:rPr>
                        <a:t>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J. Ross Quinlan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002086404"/>
                  </a:ext>
                </a:extLst>
              </a:tr>
              <a:tr h="158397">
                <a:tc vMerge="1">
                  <a:txBody>
                    <a:bodyPr/>
                    <a:lstStyle/>
                    <a:p>
                      <a:endParaRPr lang="zh-CN" altLang="en-US"/>
                    </a:p>
                  </a:txBody>
                  <a:tcPr/>
                </a:tc>
                <a:tc>
                  <a:txBody>
                    <a:bodyPr/>
                    <a:lstStyle/>
                    <a:p>
                      <a:pPr algn="just">
                        <a:spcAft>
                          <a:spcPts val="0"/>
                        </a:spcAft>
                      </a:pPr>
                      <a:r>
                        <a:rPr lang="en-US" sz="500" kern="0">
                          <a:effectLst/>
                        </a:rPr>
                        <a:t>1988</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Boosting</a:t>
                      </a:r>
                      <a:r>
                        <a:rPr lang="zh-CN" sz="500" kern="0">
                          <a:effectLst/>
                        </a:rPr>
                        <a:t>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Freund</a:t>
                      </a:r>
                      <a:r>
                        <a:rPr lang="zh-CN" sz="500" kern="0">
                          <a:effectLst/>
                        </a:rPr>
                        <a:t>、</a:t>
                      </a:r>
                      <a:r>
                        <a:rPr lang="en-US" sz="500" kern="0">
                          <a:effectLst/>
                        </a:rPr>
                        <a:t>Michael Kearns</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489281942"/>
                  </a:ext>
                </a:extLst>
              </a:tr>
              <a:tr h="151109">
                <a:tc vMerge="1">
                  <a:txBody>
                    <a:bodyPr/>
                    <a:lstStyle/>
                    <a:p>
                      <a:endParaRPr lang="zh-CN" altLang="en-US"/>
                    </a:p>
                  </a:txBody>
                  <a:tcPr/>
                </a:tc>
                <a:tc>
                  <a:txBody>
                    <a:bodyPr/>
                    <a:lstStyle/>
                    <a:p>
                      <a:pPr algn="just">
                        <a:spcAft>
                          <a:spcPts val="0"/>
                        </a:spcAft>
                      </a:pPr>
                      <a:r>
                        <a:rPr lang="en-US" sz="500" kern="0">
                          <a:effectLst/>
                        </a:rPr>
                        <a:t>1993</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C4.5</a:t>
                      </a:r>
                      <a:r>
                        <a:rPr lang="zh-CN" sz="500" kern="0">
                          <a:effectLst/>
                        </a:rPr>
                        <a:t>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tabLst>
                          <a:tab pos="2058035" algn="r"/>
                        </a:tabLst>
                      </a:pPr>
                      <a:r>
                        <a:rPr lang="en-US" sz="500" kern="0">
                          <a:effectLst/>
                        </a:rPr>
                        <a:t>J. Ross Quinlan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399177514"/>
                  </a:ext>
                </a:extLst>
              </a:tr>
              <a:tr h="151109">
                <a:tc vMerge="1">
                  <a:txBody>
                    <a:bodyPr/>
                    <a:lstStyle/>
                    <a:p>
                      <a:endParaRPr lang="zh-CN" altLang="en-US"/>
                    </a:p>
                  </a:txBody>
                  <a:tcPr/>
                </a:tc>
                <a:tc>
                  <a:txBody>
                    <a:bodyPr/>
                    <a:lstStyle/>
                    <a:p>
                      <a:pPr algn="just">
                        <a:spcAft>
                          <a:spcPts val="0"/>
                        </a:spcAft>
                      </a:pPr>
                      <a:r>
                        <a:rPr lang="en-US" sz="500" kern="0">
                          <a:effectLst/>
                        </a:rPr>
                        <a:t>1995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AdaBoost</a:t>
                      </a:r>
                      <a:r>
                        <a:rPr lang="zh-CN" sz="500" kern="0">
                          <a:effectLst/>
                        </a:rPr>
                        <a:t>算法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tabLst>
                          <a:tab pos="2058035" algn="r"/>
                        </a:tabLst>
                      </a:pPr>
                      <a:r>
                        <a:rPr lang="en-US" sz="500" kern="0">
                          <a:effectLst/>
                        </a:rPr>
                        <a:t>Yoav Freund</a:t>
                      </a:r>
                      <a:r>
                        <a:rPr lang="zh-CN" sz="500" kern="0">
                          <a:effectLst/>
                        </a:rPr>
                        <a:t>、</a:t>
                      </a:r>
                      <a:r>
                        <a:rPr lang="en-US" sz="500" kern="0">
                          <a:effectLst/>
                        </a:rPr>
                        <a:t>Robert Schapire</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438848336"/>
                  </a:ext>
                </a:extLst>
              </a:tr>
              <a:tr h="151109">
                <a:tc vMerge="1">
                  <a:txBody>
                    <a:bodyPr/>
                    <a:lstStyle/>
                    <a:p>
                      <a:endParaRPr lang="zh-CN" altLang="en-US"/>
                    </a:p>
                  </a:txBody>
                  <a:tcPr/>
                </a:tc>
                <a:tc>
                  <a:txBody>
                    <a:bodyPr/>
                    <a:lstStyle/>
                    <a:p>
                      <a:pPr algn="just">
                        <a:spcAft>
                          <a:spcPts val="0"/>
                        </a:spcAft>
                      </a:pPr>
                      <a:r>
                        <a:rPr lang="en-US" sz="500" kern="0">
                          <a:effectLst/>
                        </a:rPr>
                        <a:t>1995</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支持向量机</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tabLst>
                          <a:tab pos="2058035" algn="r"/>
                        </a:tabLst>
                      </a:pPr>
                      <a:r>
                        <a:rPr lang="en-US" sz="500" kern="0">
                          <a:effectLst/>
                        </a:rPr>
                        <a:t>Corinna Cortes</a:t>
                      </a:r>
                      <a:r>
                        <a:rPr lang="zh-CN" sz="500" kern="0">
                          <a:effectLst/>
                        </a:rPr>
                        <a:t>、</a:t>
                      </a:r>
                      <a:r>
                        <a:rPr lang="en-US" sz="500" kern="0">
                          <a:effectLst/>
                        </a:rPr>
                        <a:t>Vapnik	</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038520749"/>
                  </a:ext>
                </a:extLst>
              </a:tr>
              <a:tr h="151109">
                <a:tc vMerge="1">
                  <a:txBody>
                    <a:bodyPr/>
                    <a:lstStyle/>
                    <a:p>
                      <a:endParaRPr lang="zh-CN" altLang="en-US"/>
                    </a:p>
                  </a:txBody>
                  <a:tcPr/>
                </a:tc>
                <a:tc>
                  <a:txBody>
                    <a:bodyPr/>
                    <a:lstStyle/>
                    <a:p>
                      <a:pPr algn="just">
                        <a:spcAft>
                          <a:spcPts val="0"/>
                        </a:spcAft>
                      </a:pPr>
                      <a:r>
                        <a:rPr lang="en-US" sz="500" kern="0">
                          <a:effectLst/>
                        </a:rPr>
                        <a:t>2001</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随机森林</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Leo Breiman</a:t>
                      </a:r>
                      <a:r>
                        <a:rPr lang="zh-CN" sz="500" kern="0">
                          <a:effectLst/>
                        </a:rPr>
                        <a:t>、</a:t>
                      </a:r>
                      <a:r>
                        <a:rPr lang="en-US" sz="500" kern="0">
                          <a:effectLst/>
                        </a:rPr>
                        <a:t>Adele Cutler</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583984653"/>
                  </a:ext>
                </a:extLst>
              </a:tr>
              <a:tr h="151109">
                <a:tc rowSpan="3">
                  <a:txBody>
                    <a:bodyPr/>
                    <a:lstStyle/>
                    <a:p>
                      <a:pPr algn="ctr">
                        <a:spcAft>
                          <a:spcPts val="0"/>
                        </a:spcAft>
                      </a:pPr>
                      <a:r>
                        <a:rPr lang="zh-CN" sz="500" kern="0">
                          <a:effectLst/>
                        </a:rPr>
                        <a:t>深度学习</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nchor="ctr"/>
                </a:tc>
                <a:tc>
                  <a:txBody>
                    <a:bodyPr/>
                    <a:lstStyle/>
                    <a:p>
                      <a:pPr algn="just">
                        <a:spcAft>
                          <a:spcPts val="0"/>
                        </a:spcAft>
                      </a:pPr>
                      <a:r>
                        <a:rPr lang="en-US" sz="500" kern="0">
                          <a:effectLst/>
                        </a:rPr>
                        <a:t>2006</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深层神经网训练方法</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Geoffrey Hinton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2110121996"/>
                  </a:ext>
                </a:extLst>
              </a:tr>
              <a:tr h="151109">
                <a:tc vMerge="1">
                  <a:txBody>
                    <a:bodyPr/>
                    <a:lstStyle/>
                    <a:p>
                      <a:endParaRPr lang="zh-CN" altLang="en-US"/>
                    </a:p>
                  </a:txBody>
                  <a:tcPr/>
                </a:tc>
                <a:tc>
                  <a:txBody>
                    <a:bodyPr/>
                    <a:lstStyle/>
                    <a:p>
                      <a:pPr algn="just">
                        <a:spcAft>
                          <a:spcPts val="0"/>
                        </a:spcAft>
                      </a:pPr>
                      <a:r>
                        <a:rPr lang="en-US" sz="500" kern="0">
                          <a:effectLst/>
                        </a:rPr>
                        <a:t>2012</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谷歌大脑</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a:effectLst/>
                        </a:rPr>
                        <a:t>Andrew Ng</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585239357"/>
                  </a:ext>
                </a:extLst>
              </a:tr>
              <a:tr h="151109">
                <a:tc vMerge="1">
                  <a:txBody>
                    <a:bodyPr/>
                    <a:lstStyle/>
                    <a:p>
                      <a:endParaRPr lang="zh-CN" altLang="en-US"/>
                    </a:p>
                  </a:txBody>
                  <a:tcPr/>
                </a:tc>
                <a:tc>
                  <a:txBody>
                    <a:bodyPr/>
                    <a:lstStyle/>
                    <a:p>
                      <a:pPr algn="just">
                        <a:spcAft>
                          <a:spcPts val="0"/>
                        </a:spcAft>
                      </a:pPr>
                      <a:r>
                        <a:rPr lang="en-US" sz="500" kern="0">
                          <a:effectLst/>
                        </a:rPr>
                        <a:t>2014</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zh-CN" sz="500" kern="0">
                          <a:effectLst/>
                        </a:rPr>
                        <a:t>生成对抗网络</a:t>
                      </a:r>
                      <a:r>
                        <a:rPr lang="en-US" sz="500" kern="0">
                          <a:effectLst/>
                        </a:rPr>
                        <a:t>GAN</a:t>
                      </a:r>
                      <a:endParaRPr lang="zh-CN" sz="600" kern="10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tc>
                  <a:txBody>
                    <a:bodyPr/>
                    <a:lstStyle/>
                    <a:p>
                      <a:pPr algn="just">
                        <a:spcAft>
                          <a:spcPts val="0"/>
                        </a:spcAft>
                      </a:pPr>
                      <a:r>
                        <a:rPr lang="en-US" sz="500" kern="0" dirty="0">
                          <a:effectLst/>
                        </a:rPr>
                        <a:t>Ian </a:t>
                      </a:r>
                      <a:r>
                        <a:rPr lang="en-US" sz="500" kern="0" dirty="0" err="1">
                          <a:effectLst/>
                        </a:rPr>
                        <a:t>Goodfellow</a:t>
                      </a:r>
                      <a:endParaRPr lang="zh-CN" sz="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182" marR="36182" marT="0" marB="0"/>
                </a:tc>
                <a:extLst>
                  <a:ext uri="{0D108BD9-81ED-4DB2-BD59-A6C34878D82A}">
                    <a16:rowId xmlns:a16="http://schemas.microsoft.com/office/drawing/2014/main" val="3236728735"/>
                  </a:ext>
                </a:extLst>
              </a:tr>
            </a:tbl>
          </a:graphicData>
        </a:graphic>
      </p:graphicFrame>
    </p:spTree>
    <p:extLst>
      <p:ext uri="{BB962C8B-B14F-4D97-AF65-F5344CB8AC3E}">
        <p14:creationId xmlns:p14="http://schemas.microsoft.com/office/powerpoint/2010/main" val="272500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符号主义</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使用符号、规则和逻辑来表征知识进行逻辑推理，起源于逻辑学、哲学</a:t>
            </a:r>
            <a:endParaRPr lang="en-US" altLang="zh-CN" sz="1800" dirty="0" smtClean="0">
              <a:solidFill>
                <a:srgbClr val="000000"/>
              </a:solidFill>
            </a:endParaRPr>
          </a:p>
          <a:p>
            <a:r>
              <a:rPr lang="zh-CN" altLang="en-US" sz="1800" dirty="0" smtClean="0">
                <a:solidFill>
                  <a:srgbClr val="000000"/>
                </a:solidFill>
              </a:rPr>
              <a:t>符号主义流派认为学习是一个逆向演绎的过程，推理是从通用规则推导至特定事实，归纳刚好相反，从特定事实总结出通用法则</a:t>
            </a:r>
            <a:endParaRPr lang="en-US" altLang="zh-CN" sz="1800" dirty="0" smtClean="0">
              <a:solidFill>
                <a:srgbClr val="000000"/>
              </a:solidFill>
            </a:endParaRPr>
          </a:p>
        </p:txBody>
      </p:sp>
    </p:spTree>
    <p:extLst>
      <p:ext uri="{BB962C8B-B14F-4D97-AF65-F5344CB8AC3E}">
        <p14:creationId xmlns:p14="http://schemas.microsoft.com/office/powerpoint/2010/main" val="3365200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贝叶斯派</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贝叶斯定理是概率论中的个</a:t>
                </a:r>
                <a:r>
                  <a:rPr lang="zh-CN" altLang="en-US" sz="1800" dirty="0" smtClean="0">
                    <a:solidFill>
                      <a:srgbClr val="000000"/>
                    </a:solidFill>
                  </a:rPr>
                  <a:t>定理， </a:t>
                </a:r>
                <a:r>
                  <a:rPr lang="zh-CN" altLang="en-US" sz="1800" dirty="0">
                    <a:solidFill>
                      <a:srgbClr val="000000"/>
                    </a:solidFill>
                  </a:rPr>
                  <a:t>其中</a:t>
                </a:r>
                <a14:m>
                  <m:oMath xmlns:m="http://schemas.openxmlformats.org/officeDocument/2006/math">
                    <m:r>
                      <a:rPr lang="en-US" altLang="zh-CN" sz="1800" i="1" dirty="0" smtClean="0">
                        <a:solidFill>
                          <a:srgbClr val="000000"/>
                        </a:solidFill>
                        <a:latin typeface="Cambria Math" panose="02040503050406030204" pitchFamily="18" charset="0"/>
                      </a:rPr>
                      <m:t>𝑃</m:t>
                    </m:r>
                    <m:r>
                      <a:rPr lang="zh-CN" altLang="en-US"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𝐴</m:t>
                    </m:r>
                    <m:r>
                      <a:rPr lang="en-US" altLang="zh-CN" sz="1800" i="1" dirty="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𝐵</m:t>
                    </m:r>
                    <m:r>
                      <a:rPr lang="zh-CN" altLang="en-US" sz="1800" i="1" dirty="0" smtClean="0">
                        <a:solidFill>
                          <a:srgbClr val="000000"/>
                        </a:solidFill>
                        <a:latin typeface="Cambria Math" panose="02040503050406030204" pitchFamily="18" charset="0"/>
                      </a:rPr>
                      <m:t>）</m:t>
                    </m:r>
                  </m:oMath>
                </a14:m>
                <a:r>
                  <a:rPr lang="zh-CN" altLang="en-US" sz="1800" dirty="0">
                    <a:solidFill>
                      <a:srgbClr val="000000"/>
                    </a:solidFill>
                  </a:rPr>
                  <a:t>是在事件 </a:t>
                </a:r>
                <a:r>
                  <a:rPr lang="en-US" altLang="zh-CN" sz="1800" dirty="0">
                    <a:solidFill>
                      <a:srgbClr val="000000"/>
                    </a:solidFill>
                  </a:rPr>
                  <a:t>B</a:t>
                </a:r>
                <a:r>
                  <a:rPr lang="zh-CN" altLang="en-US" sz="1800" dirty="0">
                    <a:solidFill>
                      <a:srgbClr val="000000"/>
                    </a:solidFill>
                  </a:rPr>
                  <a:t>发生的情况下事件 </a:t>
                </a:r>
                <a:r>
                  <a:rPr lang="en-US" altLang="zh-CN" sz="1800" dirty="0">
                    <a:solidFill>
                      <a:srgbClr val="000000"/>
                    </a:solidFill>
                  </a:rPr>
                  <a:t>A</a:t>
                </a:r>
                <a:r>
                  <a:rPr lang="zh-CN" altLang="en-US" sz="1800" dirty="0">
                    <a:solidFill>
                      <a:srgbClr val="000000"/>
                    </a:solidFill>
                  </a:rPr>
                  <a:t>发生</a:t>
                </a:r>
                <a:r>
                  <a:rPr lang="zh-CN" altLang="en-US" sz="1800" dirty="0" smtClean="0">
                    <a:solidFill>
                      <a:srgbClr val="000000"/>
                    </a:solidFill>
                  </a:rPr>
                  <a:t>的可能性（条件概率）</a:t>
                </a:r>
                <a:endParaRPr lang="en-US" altLang="zh-CN" sz="1800" dirty="0" smtClean="0">
                  <a:solidFill>
                    <a:srgbClr val="000000"/>
                  </a:solidFill>
                </a:endParaRPr>
              </a:p>
              <a:p>
                <a:r>
                  <a:rPr lang="zh-CN" altLang="en-US" sz="1800" dirty="0" smtClean="0">
                    <a:solidFill>
                      <a:srgbClr val="000000"/>
                    </a:solidFill>
                  </a:rPr>
                  <a:t>贝叶斯学习</a:t>
                </a:r>
                <a:r>
                  <a:rPr lang="zh-CN" altLang="en-US" sz="1800" dirty="0">
                    <a:solidFill>
                      <a:srgbClr val="000000"/>
                    </a:solidFill>
                  </a:rPr>
                  <a:t>已经被应用于许多领域。</a:t>
                </a:r>
                <a:r>
                  <a:rPr lang="zh-CN" altLang="en-US" sz="1800" dirty="0" smtClean="0">
                    <a:solidFill>
                      <a:srgbClr val="000000"/>
                    </a:solidFill>
                  </a:rPr>
                  <a:t>例如，自然语言</a:t>
                </a:r>
                <a:r>
                  <a:rPr lang="zh-CN" altLang="en-US" sz="1800" dirty="0">
                    <a:solidFill>
                      <a:srgbClr val="000000"/>
                    </a:solidFill>
                  </a:rPr>
                  <a:t>中的情感分类、自动驾驶和垃极邮件过滤</a:t>
                </a:r>
                <a:r>
                  <a:rPr lang="zh-CN" altLang="en-US" sz="1800" dirty="0" smtClean="0">
                    <a:solidFill>
                      <a:srgbClr val="000000"/>
                    </a:solidFill>
                  </a:rPr>
                  <a:t>等</a:t>
                </a:r>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255728"/>
              </a:xfrm>
              <a:prstGeom prst="rect">
                <a:avLst/>
              </a:prstGeom>
              <a:blipFill>
                <a:blip r:embed="rId2"/>
                <a:stretch>
                  <a:fillRect l="-530" t="-3883" b="-53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80921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联结主义</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联结主义起源于</a:t>
            </a:r>
            <a:r>
              <a:rPr lang="zh-CN" altLang="en-US" sz="1800" dirty="0" smtClean="0">
                <a:solidFill>
                  <a:srgbClr val="000000"/>
                </a:solidFill>
              </a:rPr>
              <a:t>神经科学，主要</a:t>
            </a:r>
            <a:r>
              <a:rPr lang="zh-CN" altLang="en-US" sz="1800" dirty="0">
                <a:solidFill>
                  <a:srgbClr val="000000"/>
                </a:solidFill>
              </a:rPr>
              <a:t>算法是</a:t>
            </a:r>
            <a:r>
              <a:rPr lang="zh-CN" altLang="en-US" sz="1800" dirty="0" smtClean="0">
                <a:solidFill>
                  <a:srgbClr val="000000"/>
                </a:solidFill>
              </a:rPr>
              <a:t>神经网络</a:t>
            </a:r>
            <a:endParaRPr lang="en-US" altLang="zh-CN" sz="1800" dirty="0" smtClean="0">
              <a:solidFill>
                <a:srgbClr val="000000"/>
              </a:solidFill>
            </a:endParaRPr>
          </a:p>
          <a:p>
            <a:r>
              <a:rPr lang="zh-CN" altLang="en-US" sz="1800" dirty="0">
                <a:solidFill>
                  <a:srgbClr val="000000"/>
                </a:solidFill>
              </a:rPr>
              <a:t>在神经网络</a:t>
            </a:r>
            <a:r>
              <a:rPr lang="zh-CN" altLang="en-US" sz="1800" dirty="0" smtClean="0">
                <a:solidFill>
                  <a:srgbClr val="000000"/>
                </a:solidFill>
              </a:rPr>
              <a:t>中，将</a:t>
            </a:r>
            <a:r>
              <a:rPr lang="en-US" altLang="zh-CN" sz="1800" dirty="0">
                <a:solidFill>
                  <a:srgbClr val="000000"/>
                </a:solidFill>
              </a:rPr>
              <a:t>n</a:t>
            </a:r>
            <a:r>
              <a:rPr lang="zh-CN" altLang="en-US" sz="1800" dirty="0">
                <a:solidFill>
                  <a:srgbClr val="000000"/>
                </a:solidFill>
              </a:rPr>
              <a:t>个相连接的神经元的输出作为当前神经元的</a:t>
            </a:r>
            <a:r>
              <a:rPr lang="zh-CN" altLang="en-US" sz="1800" dirty="0" smtClean="0">
                <a:solidFill>
                  <a:srgbClr val="000000"/>
                </a:solidFill>
              </a:rPr>
              <a:t>输入，进行</a:t>
            </a:r>
            <a:r>
              <a:rPr lang="zh-CN" altLang="en-US" sz="1800" dirty="0">
                <a:solidFill>
                  <a:srgbClr val="000000"/>
                </a:solidFill>
              </a:rPr>
              <a:t>加权</a:t>
            </a:r>
            <a:r>
              <a:rPr lang="zh-CN" altLang="en-US" sz="1800" dirty="0" smtClean="0">
                <a:solidFill>
                  <a:srgbClr val="000000"/>
                </a:solidFill>
              </a:rPr>
              <a:t>计算，并</a:t>
            </a:r>
            <a:r>
              <a:rPr lang="zh-CN" altLang="en-US" sz="1800" dirty="0">
                <a:solidFill>
                  <a:srgbClr val="000000"/>
                </a:solidFill>
              </a:rPr>
              <a:t>加一</a:t>
            </a:r>
            <a:r>
              <a:rPr lang="zh-CN" altLang="en-US" sz="1800" dirty="0" smtClean="0">
                <a:solidFill>
                  <a:srgbClr val="000000"/>
                </a:solidFill>
              </a:rPr>
              <a:t>个偏置值（</a:t>
            </a:r>
            <a:r>
              <a:rPr lang="en-US" altLang="zh-CN" sz="1800" dirty="0" smtClean="0">
                <a:solidFill>
                  <a:srgbClr val="000000"/>
                </a:solidFill>
              </a:rPr>
              <a:t>Bias</a:t>
            </a:r>
            <a:r>
              <a:rPr lang="zh-CN" altLang="en-US" sz="1800" dirty="0" smtClean="0">
                <a:solidFill>
                  <a:srgbClr val="000000"/>
                </a:solidFill>
              </a:rPr>
              <a:t>）之后</a:t>
            </a:r>
            <a:r>
              <a:rPr lang="zh-CN" altLang="en-US" sz="1800" dirty="0">
                <a:solidFill>
                  <a:srgbClr val="000000"/>
                </a:solidFill>
              </a:rPr>
              <a:t>通过激活函数来实现</a:t>
            </a:r>
            <a:r>
              <a:rPr lang="zh-CN" altLang="en-US" sz="1800" dirty="0" smtClean="0">
                <a:solidFill>
                  <a:srgbClr val="000000"/>
                </a:solidFill>
              </a:rPr>
              <a:t>变换，激活</a:t>
            </a:r>
            <a:r>
              <a:rPr lang="zh-CN" altLang="en-US" sz="1800" dirty="0">
                <a:solidFill>
                  <a:srgbClr val="000000"/>
                </a:solidFill>
              </a:rPr>
              <a:t>的数的作用是将输出控制在定的范围</a:t>
            </a:r>
            <a:r>
              <a:rPr lang="zh-CN" altLang="en-US" sz="1800" dirty="0" smtClean="0">
                <a:solidFill>
                  <a:srgbClr val="000000"/>
                </a:solidFill>
              </a:rPr>
              <a:t>以内</a:t>
            </a:r>
            <a:endParaRPr lang="en-US" altLang="zh-CN" sz="1800" dirty="0" smtClean="0">
              <a:solidFill>
                <a:srgbClr val="000000"/>
              </a:solidFill>
            </a:endParaRPr>
          </a:p>
          <a:p>
            <a:r>
              <a:rPr lang="zh-CN" altLang="en-US" sz="1800" dirty="0" smtClean="0">
                <a:solidFill>
                  <a:srgbClr val="000000"/>
                </a:solidFill>
              </a:rPr>
              <a:t>人工神经网络</a:t>
            </a:r>
            <a:r>
              <a:rPr lang="zh-CN" altLang="en-US" sz="1800" dirty="0">
                <a:solidFill>
                  <a:srgbClr val="000000"/>
                </a:solidFill>
              </a:rPr>
              <a:t>是以</a:t>
            </a:r>
            <a:r>
              <a:rPr lang="zh-CN" altLang="en-US" sz="1800" dirty="0" smtClean="0">
                <a:solidFill>
                  <a:srgbClr val="000000"/>
                </a:solidFill>
              </a:rPr>
              <a:t>层（</a:t>
            </a:r>
            <a:r>
              <a:rPr lang="en-US" altLang="zh-CN" sz="1800" dirty="0" smtClean="0">
                <a:solidFill>
                  <a:srgbClr val="000000"/>
                </a:solidFill>
              </a:rPr>
              <a:t>layer</a:t>
            </a:r>
            <a:r>
              <a:rPr lang="zh-CN" altLang="en-US" sz="1800" dirty="0" smtClean="0">
                <a:solidFill>
                  <a:srgbClr val="000000"/>
                </a:solidFill>
              </a:rPr>
              <a:t>）形式</a:t>
            </a:r>
            <a:r>
              <a:rPr lang="zh-CN" altLang="en-US" sz="1800" dirty="0">
                <a:solidFill>
                  <a:srgbClr val="000000"/>
                </a:solidFill>
              </a:rPr>
              <a:t>组织</a:t>
            </a:r>
            <a:r>
              <a:rPr lang="zh-CN" altLang="en-US" sz="1800" dirty="0" smtClean="0">
                <a:solidFill>
                  <a:srgbClr val="000000"/>
                </a:solidFill>
              </a:rPr>
              <a:t>起来，每</a:t>
            </a:r>
            <a:r>
              <a:rPr lang="zh-CN" altLang="en-US" sz="1800" dirty="0">
                <a:solidFill>
                  <a:srgbClr val="000000"/>
                </a:solidFill>
              </a:rPr>
              <a:t>层中包含多个</a:t>
            </a:r>
            <a:r>
              <a:rPr lang="zh-CN" altLang="en-US" sz="1800" dirty="0" smtClean="0">
                <a:solidFill>
                  <a:srgbClr val="000000"/>
                </a:solidFill>
              </a:rPr>
              <a:t>神经元，层</a:t>
            </a:r>
            <a:r>
              <a:rPr lang="zh-CN" altLang="en-US" sz="1800" dirty="0">
                <a:solidFill>
                  <a:srgbClr val="000000"/>
                </a:solidFill>
              </a:rPr>
              <a:t>与层之间通过一定的结构连接</a:t>
            </a:r>
            <a:r>
              <a:rPr lang="zh-CN" altLang="en-US" sz="1800" dirty="0" smtClean="0">
                <a:solidFill>
                  <a:srgbClr val="000000"/>
                </a:solidFill>
              </a:rPr>
              <a:t>起来，对</a:t>
            </a:r>
            <a:r>
              <a:rPr lang="zh-CN" altLang="en-US" sz="1800" dirty="0">
                <a:solidFill>
                  <a:srgbClr val="000000"/>
                </a:solidFill>
              </a:rPr>
              <a:t>神经网络的训练目的就是要找到网络中各个突触连接的权重和偏置</a:t>
            </a:r>
            <a:r>
              <a:rPr lang="zh-CN" altLang="en-US" sz="1800" dirty="0" smtClean="0">
                <a:solidFill>
                  <a:srgbClr val="000000"/>
                </a:solidFill>
              </a:rPr>
              <a:t>值</a:t>
            </a:r>
            <a:endParaRPr lang="en-US" altLang="zh-CN" sz="1800" dirty="0">
              <a:solidFill>
                <a:srgbClr val="000000"/>
              </a:solidFill>
            </a:endParaRPr>
          </a:p>
          <a:p>
            <a:endParaRPr lang="en-US" altLang="zh-CN" sz="1800" dirty="0" smtClean="0">
              <a:solidFill>
                <a:srgbClr val="000000"/>
              </a:solidFill>
            </a:endParaRPr>
          </a:p>
        </p:txBody>
      </p:sp>
      <p:pic>
        <p:nvPicPr>
          <p:cNvPr id="10"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3387" y="3339451"/>
            <a:ext cx="2061210" cy="1107440"/>
          </a:xfrm>
          <a:prstGeom prst="rect">
            <a:avLst/>
          </a:prstGeom>
          <a:noFill/>
          <a:ln>
            <a:noFill/>
          </a:ln>
        </p:spPr>
      </p:pic>
      <p:pic>
        <p:nvPicPr>
          <p:cNvPr id="13" name="Picture 120"/>
          <p:cNvPicPr/>
          <p:nvPr/>
        </p:nvPicPr>
        <p:blipFill>
          <a:blip r:embed="rId3"/>
          <a:stretch>
            <a:fillRect/>
          </a:stretch>
        </p:blipFill>
        <p:spPr>
          <a:xfrm>
            <a:off x="4964636" y="3290239"/>
            <a:ext cx="2196465" cy="1205865"/>
          </a:xfrm>
          <a:prstGeom prst="rect">
            <a:avLst/>
          </a:prstGeom>
        </p:spPr>
      </p:pic>
    </p:spTree>
    <p:extLst>
      <p:ext uri="{BB962C8B-B14F-4D97-AF65-F5344CB8AC3E}">
        <p14:creationId xmlns:p14="http://schemas.microsoft.com/office/powerpoint/2010/main" val="340184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959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进化</a:t>
            </a:r>
            <a:r>
              <a:rPr kumimoji="0" lang="zh-CN" altLang="en-US" dirty="0" smtClean="0"/>
              <a:t>主义</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1850</a:t>
            </a:r>
            <a:r>
              <a:rPr lang="zh-CN" altLang="en-US" sz="1800" dirty="0">
                <a:solidFill>
                  <a:srgbClr val="000000"/>
                </a:solidFill>
              </a:rPr>
              <a:t>年达尔文发现</a:t>
            </a:r>
            <a:r>
              <a:rPr lang="zh-CN" altLang="en-US" sz="1800" dirty="0" smtClean="0">
                <a:solidFill>
                  <a:srgbClr val="000000"/>
                </a:solidFill>
              </a:rPr>
              <a:t>进化论，在</a:t>
            </a:r>
            <a:r>
              <a:rPr lang="zh-CN" altLang="en-US" sz="1800" dirty="0">
                <a:solidFill>
                  <a:srgbClr val="000000"/>
                </a:solidFill>
              </a:rPr>
              <a:t>微观</a:t>
            </a:r>
            <a:r>
              <a:rPr lang="zh-CN" altLang="en-US" sz="1800" dirty="0" smtClean="0">
                <a:solidFill>
                  <a:srgbClr val="000000"/>
                </a:solidFill>
              </a:rPr>
              <a:t>上，</a:t>
            </a:r>
            <a:r>
              <a:rPr lang="en-US" altLang="zh-CN" sz="1800" dirty="0" smtClean="0">
                <a:solidFill>
                  <a:srgbClr val="000000"/>
                </a:solidFill>
              </a:rPr>
              <a:t>DNA</a:t>
            </a:r>
            <a:r>
              <a:rPr lang="zh-CN" altLang="en-US" sz="1800" dirty="0">
                <a:solidFill>
                  <a:srgbClr val="000000"/>
                </a:solidFill>
              </a:rPr>
              <a:t>是线性串联</a:t>
            </a:r>
            <a:r>
              <a:rPr lang="zh-CN" altLang="en-US" sz="1800" dirty="0" smtClean="0">
                <a:solidFill>
                  <a:srgbClr val="000000"/>
                </a:solidFill>
              </a:rPr>
              <a:t>编码，进化</a:t>
            </a:r>
            <a:r>
              <a:rPr lang="zh-CN" altLang="en-US" sz="1800" dirty="0">
                <a:solidFill>
                  <a:srgbClr val="000000"/>
                </a:solidFill>
              </a:rPr>
              <a:t>过程是基因交叉、突变的过程。宏观</a:t>
            </a:r>
            <a:r>
              <a:rPr lang="zh-CN" altLang="en-US" sz="1800" dirty="0" smtClean="0">
                <a:solidFill>
                  <a:srgbClr val="000000"/>
                </a:solidFill>
              </a:rPr>
              <a:t>上，进化</a:t>
            </a:r>
            <a:r>
              <a:rPr lang="zh-CN" altLang="en-US" sz="1800" dirty="0">
                <a:solidFill>
                  <a:srgbClr val="000000"/>
                </a:solidFill>
              </a:rPr>
              <a:t>过程是生物个体适应环境的优胜劣汰过程。智能要适应不断变化的</a:t>
            </a:r>
            <a:r>
              <a:rPr lang="zh-CN" altLang="en-US" sz="1800" dirty="0" smtClean="0">
                <a:solidFill>
                  <a:srgbClr val="000000"/>
                </a:solidFill>
              </a:rPr>
              <a:t>环境，通过</a:t>
            </a:r>
            <a:r>
              <a:rPr lang="zh-CN" altLang="en-US" sz="1800" dirty="0">
                <a:solidFill>
                  <a:srgbClr val="000000"/>
                </a:solidFill>
              </a:rPr>
              <a:t>对进化的过程进行</a:t>
            </a:r>
            <a:r>
              <a:rPr lang="zh-CN" altLang="en-US" sz="1800" dirty="0" smtClean="0">
                <a:solidFill>
                  <a:srgbClr val="000000"/>
                </a:solidFill>
              </a:rPr>
              <a:t>建模，产生</a:t>
            </a:r>
            <a:r>
              <a:rPr lang="zh-CN" altLang="en-US" sz="1800" dirty="0">
                <a:solidFill>
                  <a:srgbClr val="000000"/>
                </a:solidFill>
              </a:rPr>
              <a:t>智能</a:t>
            </a:r>
            <a:r>
              <a:rPr lang="zh-CN" altLang="en-US" sz="1800" dirty="0" smtClean="0">
                <a:solidFill>
                  <a:srgbClr val="000000"/>
                </a:solidFill>
              </a:rPr>
              <a:t>行为</a:t>
            </a:r>
            <a:endParaRPr lang="en-US" altLang="zh-CN" sz="1800" dirty="0" smtClean="0">
              <a:solidFill>
                <a:srgbClr val="000000"/>
              </a:solidFill>
            </a:endParaRPr>
          </a:p>
          <a:p>
            <a:r>
              <a:rPr lang="zh-CN" altLang="en-US" sz="1800" dirty="0" smtClean="0">
                <a:solidFill>
                  <a:srgbClr val="000000"/>
                </a:solidFill>
              </a:rPr>
              <a:t>进化算法是</a:t>
            </a:r>
            <a:r>
              <a:rPr lang="zh-CN" altLang="en-US" sz="1800" dirty="0">
                <a:solidFill>
                  <a:srgbClr val="000000"/>
                </a:solidFill>
              </a:rPr>
              <a:t>在计算机上模拟进化</a:t>
            </a:r>
            <a:r>
              <a:rPr lang="zh-CN" altLang="en-US" sz="1800" dirty="0" smtClean="0">
                <a:solidFill>
                  <a:srgbClr val="000000"/>
                </a:solidFill>
              </a:rPr>
              <a:t>过程，基于“物竞天择，适者生存”</a:t>
            </a:r>
            <a:r>
              <a:rPr lang="zh-CN" altLang="en-US" sz="1800" dirty="0">
                <a:solidFill>
                  <a:srgbClr val="000000"/>
                </a:solidFill>
              </a:rPr>
              <a:t>的</a:t>
            </a:r>
            <a:r>
              <a:rPr lang="zh-CN" altLang="en-US" sz="1800" dirty="0" smtClean="0">
                <a:solidFill>
                  <a:srgbClr val="000000"/>
                </a:solidFill>
              </a:rPr>
              <a:t>原则，不断</a:t>
            </a:r>
            <a:r>
              <a:rPr lang="zh-CN" altLang="en-US" sz="1800" dirty="0">
                <a:solidFill>
                  <a:srgbClr val="000000"/>
                </a:solidFill>
              </a:rPr>
              <a:t>迭代</a:t>
            </a:r>
            <a:r>
              <a:rPr lang="zh-CN" altLang="en-US" sz="1800" dirty="0" smtClean="0">
                <a:solidFill>
                  <a:srgbClr val="000000"/>
                </a:solidFill>
              </a:rPr>
              <a:t>优化，直到</a:t>
            </a:r>
            <a:r>
              <a:rPr lang="zh-CN" altLang="en-US" sz="1800" dirty="0">
                <a:solidFill>
                  <a:srgbClr val="000000"/>
                </a:solidFill>
              </a:rPr>
              <a:t>找到最佳的结果。进化算法包括基因编码、种群初始化、交叉变异算子等基本</a:t>
            </a:r>
            <a:r>
              <a:rPr lang="zh-CN" altLang="en-US" sz="1800" dirty="0" smtClean="0">
                <a:solidFill>
                  <a:srgbClr val="000000"/>
                </a:solidFill>
              </a:rPr>
              <a:t>操作，是</a:t>
            </a:r>
            <a:r>
              <a:rPr lang="zh-CN" altLang="en-US" sz="1800" dirty="0">
                <a:solidFill>
                  <a:srgbClr val="000000"/>
                </a:solidFill>
              </a:rPr>
              <a:t>一种比较成熟的具有</a:t>
            </a:r>
            <a:r>
              <a:rPr lang="zh-CN" altLang="en-US" sz="1800" dirty="0" smtClean="0">
                <a:solidFill>
                  <a:srgbClr val="000000"/>
                </a:solidFill>
              </a:rPr>
              <a:t>广泛</a:t>
            </a:r>
            <a:r>
              <a:rPr lang="zh-CN" altLang="en-US" sz="1800" dirty="0">
                <a:solidFill>
                  <a:srgbClr val="000000"/>
                </a:solidFill>
              </a:rPr>
              <a:t>适用性的全局优化</a:t>
            </a:r>
            <a:r>
              <a:rPr lang="zh-CN" altLang="en-US" sz="1800" dirty="0" smtClean="0">
                <a:solidFill>
                  <a:srgbClr val="000000"/>
                </a:solidFill>
              </a:rPr>
              <a:t>方法，具有</a:t>
            </a:r>
            <a:r>
              <a:rPr lang="zh-CN" altLang="en-US" sz="1800" dirty="0">
                <a:solidFill>
                  <a:srgbClr val="000000"/>
                </a:solidFill>
              </a:rPr>
              <a:t>自组织、自适应、自学习的</a:t>
            </a:r>
            <a:r>
              <a:rPr lang="zh-CN" altLang="en-US" sz="1800" dirty="0" smtClean="0">
                <a:solidFill>
                  <a:srgbClr val="000000"/>
                </a:solidFill>
              </a:rPr>
              <a:t>特性，能够</a:t>
            </a:r>
            <a:r>
              <a:rPr lang="zh-CN" altLang="en-US" sz="1800" dirty="0">
                <a:solidFill>
                  <a:srgbClr val="000000"/>
                </a:solidFill>
              </a:rPr>
              <a:t>有效地处理传统优化算法难以解决的</a:t>
            </a:r>
            <a:r>
              <a:rPr lang="zh-CN" altLang="en-US" sz="1800" dirty="0" smtClean="0">
                <a:solidFill>
                  <a:srgbClr val="000000"/>
                </a:solidFill>
              </a:rPr>
              <a:t>复杂问题</a:t>
            </a:r>
            <a:endParaRPr lang="en-US" altLang="zh-CN" sz="1800" dirty="0" smtClean="0">
              <a:solidFill>
                <a:srgbClr val="000000"/>
              </a:solidFill>
            </a:endParaRPr>
          </a:p>
        </p:txBody>
      </p:sp>
    </p:spTree>
    <p:extLst>
      <p:ext uri="{BB962C8B-B14F-4D97-AF65-F5344CB8AC3E}">
        <p14:creationId xmlns:p14="http://schemas.microsoft.com/office/powerpoint/2010/main" val="3583665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4858</TotalTime>
  <Words>4264</Words>
  <Application>Microsoft Office PowerPoint</Application>
  <PresentationFormat>全屏显示(16:9)</PresentationFormat>
  <Paragraphs>385</Paragraphs>
  <Slides>48</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PU SHI</cp:lastModifiedBy>
  <cp:revision>618</cp:revision>
  <dcterms:created xsi:type="dcterms:W3CDTF">2013-12-17T01:55:37Z</dcterms:created>
  <dcterms:modified xsi:type="dcterms:W3CDTF">2018-06-03T13:12:11Z</dcterms:modified>
</cp:coreProperties>
</file>