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png" ContentType="image/png"/>
  <Default Extension="bin" ContentType="application/vnd.openxmlformats-officedocument.oleObjec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7"/>
  </p:notesMasterIdLst>
  <p:sldIdLst>
    <p:sldId id="270" r:id="rId2"/>
    <p:sldId id="275" r:id="rId3"/>
    <p:sldId id="326" r:id="rId4"/>
    <p:sldId id="382" r:id="rId5"/>
    <p:sldId id="341" r:id="rId6"/>
    <p:sldId id="350" r:id="rId7"/>
    <p:sldId id="383" r:id="rId8"/>
    <p:sldId id="351" r:id="rId9"/>
    <p:sldId id="352" r:id="rId10"/>
    <p:sldId id="353" r:id="rId11"/>
    <p:sldId id="384" r:id="rId12"/>
    <p:sldId id="354" r:id="rId13"/>
    <p:sldId id="355" r:id="rId14"/>
    <p:sldId id="356" r:id="rId15"/>
    <p:sldId id="385" r:id="rId16"/>
    <p:sldId id="357" r:id="rId17"/>
    <p:sldId id="358" r:id="rId18"/>
    <p:sldId id="386" r:id="rId19"/>
    <p:sldId id="359" r:id="rId20"/>
    <p:sldId id="360" r:id="rId21"/>
    <p:sldId id="361" r:id="rId22"/>
    <p:sldId id="362" r:id="rId23"/>
    <p:sldId id="387" r:id="rId24"/>
    <p:sldId id="388" r:id="rId25"/>
    <p:sldId id="389" r:id="rId26"/>
    <p:sldId id="390" r:id="rId27"/>
    <p:sldId id="391" r:id="rId28"/>
    <p:sldId id="363" r:id="rId29"/>
    <p:sldId id="392" r:id="rId30"/>
    <p:sldId id="393" r:id="rId31"/>
    <p:sldId id="364" r:id="rId32"/>
    <p:sldId id="365" r:id="rId33"/>
    <p:sldId id="366" r:id="rId34"/>
    <p:sldId id="367" r:id="rId35"/>
    <p:sldId id="394" r:id="rId36"/>
    <p:sldId id="395" r:id="rId37"/>
    <p:sldId id="396" r:id="rId38"/>
    <p:sldId id="397" r:id="rId39"/>
    <p:sldId id="398" r:id="rId40"/>
    <p:sldId id="399" r:id="rId41"/>
    <p:sldId id="400" r:id="rId42"/>
    <p:sldId id="401" r:id="rId43"/>
    <p:sldId id="402" r:id="rId44"/>
    <p:sldId id="403" r:id="rId45"/>
    <p:sldId id="404" r:id="rId46"/>
    <p:sldId id="405" r:id="rId47"/>
    <p:sldId id="406" r:id="rId48"/>
    <p:sldId id="407" r:id="rId49"/>
    <p:sldId id="408" r:id="rId50"/>
    <p:sldId id="368" r:id="rId51"/>
    <p:sldId id="369" r:id="rId52"/>
    <p:sldId id="409" r:id="rId53"/>
    <p:sldId id="410" r:id="rId54"/>
    <p:sldId id="411" r:id="rId55"/>
    <p:sldId id="412" r:id="rId56"/>
    <p:sldId id="370" r:id="rId57"/>
    <p:sldId id="413" r:id="rId58"/>
    <p:sldId id="371" r:id="rId59"/>
    <p:sldId id="414" r:id="rId60"/>
    <p:sldId id="372" r:id="rId61"/>
    <p:sldId id="373" r:id="rId62"/>
    <p:sldId id="415" r:id="rId63"/>
    <p:sldId id="416" r:id="rId64"/>
    <p:sldId id="417" r:id="rId65"/>
    <p:sldId id="418" r:id="rId66"/>
    <p:sldId id="419" r:id="rId67"/>
    <p:sldId id="420" r:id="rId68"/>
    <p:sldId id="421" r:id="rId69"/>
    <p:sldId id="422" r:id="rId70"/>
    <p:sldId id="423" r:id="rId71"/>
    <p:sldId id="374" r:id="rId72"/>
    <p:sldId id="376" r:id="rId73"/>
    <p:sldId id="424" r:id="rId74"/>
    <p:sldId id="381" r:id="rId75"/>
    <p:sldId id="320" r:id="rId76"/>
  </p:sldIdLst>
  <p:sldSz cx="9144000" cy="5143500" type="screen16x9"/>
  <p:notesSz cx="6858000" cy="9144000"/>
  <p:defaultTex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79646"/>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52" autoAdjust="0"/>
    <p:restoredTop sz="95915" autoAdjust="0"/>
  </p:normalViewPr>
  <p:slideViewPr>
    <p:cSldViewPr snapToGrid="0" snapToObjects="1">
      <p:cViewPr varScale="1">
        <p:scale>
          <a:sx n="146" d="100"/>
          <a:sy n="146" d="100"/>
        </p:scale>
        <p:origin x="672" y="17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heme" Target="theme/theme1.xml"/><Relationship Id="rId81"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presProps" Target="presProps.xml"/><Relationship Id="rId79" Type="http://schemas.openxmlformats.org/officeDocument/2006/relationships/viewProps" Target="view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pPr>
              <a:defRPr/>
            </a:pPr>
            <a:fld id="{CBD1F595-3A9E-4AFB-9409-00EE811EB6B0}" type="datetimeFigureOut">
              <a:rPr lang="zh-CN" altLang="en-US"/>
              <a:pPr>
                <a:defRPr/>
              </a:pPr>
              <a:t>2018/6/20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二级</a:t>
            </a:r>
          </a:p>
          <a:p>
            <a:pPr lvl="2"/>
            <a:r>
              <a:rPr lang="zh-CN" altLang="en-US" noProof="0" smtClean="0"/>
              <a:t>三级</a:t>
            </a:r>
          </a:p>
          <a:p>
            <a:pPr lvl="3"/>
            <a:r>
              <a:rPr lang="zh-CN" altLang="en-US" noProof="0" smtClean="0"/>
              <a:t>四级</a:t>
            </a:r>
          </a:p>
          <a:p>
            <a:pPr lvl="4"/>
            <a:r>
              <a:rPr lang="zh-CN" altLang="en-US" noProof="0" smtClean="0"/>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4A08D6A-97DB-47FF-BEFD-7D6BA57570F1}" type="slidenum">
              <a:rPr lang="zh-CN" altLang="en-US"/>
              <a:pPr>
                <a:defRPr/>
              </a:pPr>
              <a:t>‹#›</a:t>
            </a:fld>
            <a:endParaRPr lang="zh-CN" altLang="en-US"/>
          </a:p>
        </p:txBody>
      </p:sp>
    </p:spTree>
    <p:extLst>
      <p:ext uri="{BB962C8B-B14F-4D97-AF65-F5344CB8AC3E}">
        <p14:creationId xmlns:p14="http://schemas.microsoft.com/office/powerpoint/2010/main" val="184121973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kumimoji="1"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kumimoji="1"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kumimoji="1"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kumimoji="1"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410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BE23BB1E-609A-49A2-A808-03583B95337D}" type="slidenum">
              <a:rPr lang="zh-CN" altLang="en-US" smtClean="0"/>
              <a:pPr/>
              <a:t>1</a:t>
            </a:fld>
            <a:endParaRPr lang="zh-CN" altLang="en-US" smtClean="0"/>
          </a:p>
        </p:txBody>
      </p:sp>
    </p:spTree>
    <p:extLst>
      <p:ext uri="{BB962C8B-B14F-4D97-AF65-F5344CB8AC3E}">
        <p14:creationId xmlns:p14="http://schemas.microsoft.com/office/powerpoint/2010/main" val="140749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C4A08D6A-97DB-47FF-BEFD-7D6BA57570F1}" type="slidenum">
              <a:rPr lang="zh-CN" altLang="en-US" smtClean="0"/>
              <a:pPr>
                <a:defRPr/>
              </a:pPr>
              <a:t>37</a:t>
            </a:fld>
            <a:endParaRPr lang="zh-CN" altLang="en-US"/>
          </a:p>
        </p:txBody>
      </p:sp>
    </p:spTree>
    <p:extLst>
      <p:ext uri="{BB962C8B-B14F-4D97-AF65-F5344CB8AC3E}">
        <p14:creationId xmlns:p14="http://schemas.microsoft.com/office/powerpoint/2010/main" val="364751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C4A08D6A-97DB-47FF-BEFD-7D6BA57570F1}" type="slidenum">
              <a:rPr lang="zh-CN" altLang="en-US" smtClean="0"/>
              <a:pPr>
                <a:defRPr/>
              </a:pPr>
              <a:t>38</a:t>
            </a:fld>
            <a:endParaRPr lang="zh-CN" altLang="en-US"/>
          </a:p>
        </p:txBody>
      </p:sp>
    </p:spTree>
    <p:extLst>
      <p:ext uri="{BB962C8B-B14F-4D97-AF65-F5344CB8AC3E}">
        <p14:creationId xmlns:p14="http://schemas.microsoft.com/office/powerpoint/2010/main" val="181186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C4A08D6A-97DB-47FF-BEFD-7D6BA57570F1}" type="slidenum">
              <a:rPr lang="zh-CN" altLang="en-US" smtClean="0"/>
              <a:pPr>
                <a:defRPr/>
              </a:pPr>
              <a:t>39</a:t>
            </a:fld>
            <a:endParaRPr lang="zh-CN" altLang="en-US"/>
          </a:p>
        </p:txBody>
      </p:sp>
    </p:spTree>
    <p:extLst>
      <p:ext uri="{BB962C8B-B14F-4D97-AF65-F5344CB8AC3E}">
        <p14:creationId xmlns:p14="http://schemas.microsoft.com/office/powerpoint/2010/main" val="267387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C4A08D6A-97DB-47FF-BEFD-7D6BA57570F1}" type="slidenum">
              <a:rPr lang="zh-CN" altLang="en-US" smtClean="0"/>
              <a:pPr>
                <a:defRPr/>
              </a:pPr>
              <a:t>40</a:t>
            </a:fld>
            <a:endParaRPr lang="zh-CN" altLang="en-US"/>
          </a:p>
        </p:txBody>
      </p:sp>
    </p:spTree>
    <p:extLst>
      <p:ext uri="{BB962C8B-B14F-4D97-AF65-F5344CB8AC3E}">
        <p14:creationId xmlns:p14="http://schemas.microsoft.com/office/powerpoint/2010/main" val="738954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C4A08D6A-97DB-47FF-BEFD-7D6BA57570F1}" type="slidenum">
              <a:rPr lang="zh-CN" altLang="en-US" smtClean="0"/>
              <a:pPr>
                <a:defRPr/>
              </a:pPr>
              <a:t>41</a:t>
            </a:fld>
            <a:endParaRPr lang="zh-CN" altLang="en-US"/>
          </a:p>
        </p:txBody>
      </p:sp>
    </p:spTree>
    <p:extLst>
      <p:ext uri="{BB962C8B-B14F-4D97-AF65-F5344CB8AC3E}">
        <p14:creationId xmlns:p14="http://schemas.microsoft.com/office/powerpoint/2010/main" val="420407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C4A08D6A-97DB-47FF-BEFD-7D6BA57570F1}" type="slidenum">
              <a:rPr lang="zh-CN" altLang="en-US" smtClean="0"/>
              <a:pPr>
                <a:defRPr/>
              </a:pPr>
              <a:t>42</a:t>
            </a:fld>
            <a:endParaRPr lang="zh-CN" altLang="en-US"/>
          </a:p>
        </p:txBody>
      </p:sp>
    </p:spTree>
    <p:extLst>
      <p:ext uri="{BB962C8B-B14F-4D97-AF65-F5344CB8AC3E}">
        <p14:creationId xmlns:p14="http://schemas.microsoft.com/office/powerpoint/2010/main" val="1671429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50</a:t>
            </a:fld>
            <a:endParaRPr lang="zh-CN" altLang="en-US" smtClean="0"/>
          </a:p>
        </p:txBody>
      </p:sp>
    </p:spTree>
    <p:extLst>
      <p:ext uri="{BB962C8B-B14F-4D97-AF65-F5344CB8AC3E}">
        <p14:creationId xmlns:p14="http://schemas.microsoft.com/office/powerpoint/2010/main" val="1282991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71</a:t>
            </a:fld>
            <a:endParaRPr lang="zh-CN" altLang="en-US" smtClean="0"/>
          </a:p>
        </p:txBody>
      </p:sp>
    </p:spTree>
    <p:extLst>
      <p:ext uri="{BB962C8B-B14F-4D97-AF65-F5344CB8AC3E}">
        <p14:creationId xmlns:p14="http://schemas.microsoft.com/office/powerpoint/2010/main" val="21203715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81924"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D8BEF882-4B4C-4137-A577-E3C0FC82AD10}" type="slidenum">
              <a:rPr lang="zh-CN" altLang="en-US" smtClean="0"/>
              <a:pPr/>
              <a:t>75</a:t>
            </a:fld>
            <a:endParaRPr lang="zh-CN" altLang="en-US" smtClean="0"/>
          </a:p>
        </p:txBody>
      </p:sp>
    </p:spTree>
    <p:extLst>
      <p:ext uri="{BB962C8B-B14F-4D97-AF65-F5344CB8AC3E}">
        <p14:creationId xmlns:p14="http://schemas.microsoft.com/office/powerpoint/2010/main" val="467042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2</a:t>
            </a:fld>
            <a:endParaRPr lang="zh-CN" altLang="en-US" smtClean="0"/>
          </a:p>
        </p:txBody>
      </p:sp>
    </p:spTree>
    <p:extLst>
      <p:ext uri="{BB962C8B-B14F-4D97-AF65-F5344CB8AC3E}">
        <p14:creationId xmlns:p14="http://schemas.microsoft.com/office/powerpoint/2010/main" val="1200410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3</a:t>
            </a:fld>
            <a:endParaRPr lang="zh-CN" altLang="en-US" smtClean="0"/>
          </a:p>
        </p:txBody>
      </p:sp>
    </p:spTree>
    <p:extLst>
      <p:ext uri="{BB962C8B-B14F-4D97-AF65-F5344CB8AC3E}">
        <p14:creationId xmlns:p14="http://schemas.microsoft.com/office/powerpoint/2010/main" val="833321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4</a:t>
            </a:fld>
            <a:endParaRPr lang="zh-CN" altLang="en-US" smtClean="0"/>
          </a:p>
        </p:txBody>
      </p:sp>
    </p:spTree>
    <p:extLst>
      <p:ext uri="{BB962C8B-B14F-4D97-AF65-F5344CB8AC3E}">
        <p14:creationId xmlns:p14="http://schemas.microsoft.com/office/powerpoint/2010/main" val="365238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5</a:t>
            </a:fld>
            <a:endParaRPr lang="zh-CN" altLang="en-US" smtClean="0"/>
          </a:p>
        </p:txBody>
      </p:sp>
    </p:spTree>
    <p:extLst>
      <p:ext uri="{BB962C8B-B14F-4D97-AF65-F5344CB8AC3E}">
        <p14:creationId xmlns:p14="http://schemas.microsoft.com/office/powerpoint/2010/main" val="2519395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kumimoji="1" lang="zh-CN" altLang="en-US" dirty="0"/>
              </a:p>
            </p:txBody>
          </p:sp>
        </mc:Choice>
        <mc:Fallback xmlns="">
          <p:sp>
            <p:nvSpPr>
              <p:cNvPr id="3" name="备注占位符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kumimoji="1" lang="zh-CN" altLang="en-US" dirty="0" smtClean="0"/>
                  <a:t>顺序编码举例：</a:t>
                </a:r>
                <a:r>
                  <a:rPr kumimoji="1" lang="zh-CN" altLang="zh-CN" sz="1200" kern="1200" dirty="0" smtClean="0">
                    <a:solidFill>
                      <a:schemeClr val="tx1"/>
                    </a:solidFill>
                    <a:effectLst/>
                    <a:latin typeface="+mn-lt"/>
                    <a:ea typeface="+mn-ea"/>
                    <a:cs typeface="+mn-cs"/>
                  </a:rPr>
                  <a:t>例如顺序表</a:t>
                </a:r>
                <a:r>
                  <a:rPr kumimoji="1" lang="en-US" altLang="zh-CN" sz="1200" kern="1200" dirty="0">
                    <a:solidFill>
                      <a:schemeClr val="tx1"/>
                    </a:solidFill>
                    <a:effectLst/>
                    <a:latin typeface="+mn-lt"/>
                    <a:ea typeface="+mn-ea"/>
                    <a:cs typeface="+mn-cs"/>
                  </a:rPr>
                  <a:t>C: 1 2 3 4 5 6 7 8 9</a:t>
                </a:r>
                <a:r>
                  <a:rPr kumimoji="1" lang="zh-CN" altLang="zh-CN" sz="1200" kern="1200" dirty="0">
                    <a:solidFill>
                      <a:schemeClr val="tx1"/>
                    </a:solidFill>
                    <a:effectLst/>
                    <a:latin typeface="+mn-lt"/>
                    <a:ea typeface="+mn-ea"/>
                    <a:cs typeface="+mn-cs"/>
                  </a:rPr>
                  <a:t>，一个旅程为</a:t>
                </a:r>
                <a:r>
                  <a:rPr kumimoji="1" lang="en-US" altLang="zh-CN" sz="1200" kern="1200" dirty="0">
                    <a:solidFill>
                      <a:schemeClr val="tx1"/>
                    </a:solidFill>
                    <a:effectLst/>
                    <a:latin typeface="+mn-lt"/>
                    <a:ea typeface="+mn-ea"/>
                    <a:cs typeface="+mn-cs"/>
                  </a:rPr>
                  <a:t>1</a:t>
                </a:r>
                <a:r>
                  <a:rPr kumimoji="1" lang="en-US" altLang="zh-CN" sz="1200" i="0" kern="1200">
                    <a:solidFill>
                      <a:schemeClr val="tx1"/>
                    </a:solidFill>
                    <a:effectLst/>
                    <a:latin typeface="+mn-lt"/>
                    <a:ea typeface="+mn-ea"/>
                    <a:cs typeface="+mn-cs"/>
                  </a:rPr>
                  <a:t>→</a:t>
                </a:r>
                <a:r>
                  <a:rPr kumimoji="1" lang="en-US" altLang="zh-CN" sz="1200" kern="1200" dirty="0">
                    <a:solidFill>
                      <a:schemeClr val="tx1"/>
                    </a:solidFill>
                    <a:effectLst/>
                    <a:latin typeface="+mn-lt"/>
                    <a:ea typeface="+mn-ea"/>
                    <a:cs typeface="+mn-cs"/>
                  </a:rPr>
                  <a:t>2</a:t>
                </a:r>
                <a:r>
                  <a:rPr kumimoji="1" lang="en-US" altLang="zh-CN" sz="1200" i="0" kern="1200">
                    <a:solidFill>
                      <a:schemeClr val="tx1"/>
                    </a:solidFill>
                    <a:effectLst/>
                    <a:latin typeface="+mn-lt"/>
                    <a:ea typeface="+mn-ea"/>
                    <a:cs typeface="+mn-cs"/>
                  </a:rPr>
                  <a:t>→</a:t>
                </a:r>
                <a:r>
                  <a:rPr kumimoji="1" lang="en-US" altLang="zh-CN" sz="1200" kern="1200" dirty="0">
                    <a:solidFill>
                      <a:schemeClr val="tx1"/>
                    </a:solidFill>
                    <a:effectLst/>
                    <a:latin typeface="+mn-lt"/>
                    <a:ea typeface="+mn-ea"/>
                    <a:cs typeface="+mn-cs"/>
                  </a:rPr>
                  <a:t>4</a:t>
                </a:r>
                <a:r>
                  <a:rPr kumimoji="1" lang="en-US" altLang="zh-CN" sz="1200" i="0" kern="1200">
                    <a:solidFill>
                      <a:schemeClr val="tx1"/>
                    </a:solidFill>
                    <a:effectLst/>
                    <a:latin typeface="+mn-lt"/>
                    <a:ea typeface="+mn-ea"/>
                    <a:cs typeface="+mn-cs"/>
                  </a:rPr>
                  <a:t>→</a:t>
                </a:r>
                <a:r>
                  <a:rPr kumimoji="1" lang="en-US" altLang="zh-CN" sz="1200" kern="1200" dirty="0">
                    <a:solidFill>
                      <a:schemeClr val="tx1"/>
                    </a:solidFill>
                    <a:effectLst/>
                    <a:latin typeface="+mn-lt"/>
                    <a:ea typeface="+mn-ea"/>
                    <a:cs typeface="+mn-cs"/>
                  </a:rPr>
                  <a:t>3</a:t>
                </a:r>
                <a:r>
                  <a:rPr kumimoji="1" lang="en-US" altLang="zh-CN" sz="1200" i="0" kern="1200">
                    <a:solidFill>
                      <a:schemeClr val="tx1"/>
                    </a:solidFill>
                    <a:effectLst/>
                    <a:latin typeface="+mn-lt"/>
                    <a:ea typeface="+mn-ea"/>
                    <a:cs typeface="+mn-cs"/>
                  </a:rPr>
                  <a:t>→</a:t>
                </a:r>
                <a:r>
                  <a:rPr kumimoji="1" lang="en-US" altLang="zh-CN" sz="1200" kern="1200" dirty="0">
                    <a:solidFill>
                      <a:schemeClr val="tx1"/>
                    </a:solidFill>
                    <a:effectLst/>
                    <a:latin typeface="+mn-lt"/>
                    <a:ea typeface="+mn-ea"/>
                    <a:cs typeface="+mn-cs"/>
                  </a:rPr>
                  <a:t>7</a:t>
                </a:r>
                <a:r>
                  <a:rPr kumimoji="1" lang="en-US" altLang="zh-CN" sz="1200" i="0" kern="1200">
                    <a:solidFill>
                      <a:schemeClr val="tx1"/>
                    </a:solidFill>
                    <a:effectLst/>
                    <a:latin typeface="+mn-lt"/>
                    <a:ea typeface="+mn-ea"/>
                    <a:cs typeface="+mn-cs"/>
                  </a:rPr>
                  <a:t>→</a:t>
                </a:r>
                <a:r>
                  <a:rPr kumimoji="1" lang="en-US" altLang="zh-CN" sz="1200" kern="1200" dirty="0">
                    <a:solidFill>
                      <a:schemeClr val="tx1"/>
                    </a:solidFill>
                    <a:effectLst/>
                    <a:latin typeface="+mn-lt"/>
                    <a:ea typeface="+mn-ea"/>
                    <a:cs typeface="+mn-cs"/>
                  </a:rPr>
                  <a:t>6</a:t>
                </a:r>
                <a:r>
                  <a:rPr kumimoji="1" lang="en-US" altLang="zh-CN" sz="1200" i="0" kern="1200">
                    <a:solidFill>
                      <a:schemeClr val="tx1"/>
                    </a:solidFill>
                    <a:effectLst/>
                    <a:latin typeface="+mn-lt"/>
                    <a:ea typeface="+mn-ea"/>
                    <a:cs typeface="+mn-cs"/>
                  </a:rPr>
                  <a:t>→</a:t>
                </a:r>
                <a:r>
                  <a:rPr kumimoji="1" lang="en-US" altLang="zh-CN" sz="1200" kern="1200" dirty="0">
                    <a:solidFill>
                      <a:schemeClr val="tx1"/>
                    </a:solidFill>
                    <a:effectLst/>
                    <a:latin typeface="+mn-lt"/>
                    <a:ea typeface="+mn-ea"/>
                    <a:cs typeface="+mn-cs"/>
                  </a:rPr>
                  <a:t>9</a:t>
                </a:r>
                <a:r>
                  <a:rPr kumimoji="1" lang="en-US" altLang="zh-CN" sz="1200" i="0" kern="1200">
                    <a:solidFill>
                      <a:schemeClr val="tx1"/>
                    </a:solidFill>
                    <a:effectLst/>
                    <a:latin typeface="+mn-lt"/>
                    <a:ea typeface="+mn-ea"/>
                    <a:cs typeface="+mn-cs"/>
                  </a:rPr>
                  <a:t>→</a:t>
                </a:r>
                <a:r>
                  <a:rPr kumimoji="1" lang="en-US" altLang="zh-CN" sz="1200" kern="1200" dirty="0">
                    <a:solidFill>
                      <a:schemeClr val="tx1"/>
                    </a:solidFill>
                    <a:effectLst/>
                    <a:latin typeface="+mn-lt"/>
                    <a:ea typeface="+mn-ea"/>
                    <a:cs typeface="+mn-cs"/>
                  </a:rPr>
                  <a:t>8</a:t>
                </a:r>
                <a:r>
                  <a:rPr kumimoji="1" lang="en-US" altLang="zh-CN" sz="1200" i="0" kern="1200">
                    <a:solidFill>
                      <a:schemeClr val="tx1"/>
                    </a:solidFill>
                    <a:effectLst/>
                    <a:latin typeface="+mn-lt"/>
                    <a:ea typeface="+mn-ea"/>
                    <a:cs typeface="+mn-cs"/>
                  </a:rPr>
                  <a:t>→</a:t>
                </a:r>
                <a:r>
                  <a:rPr kumimoji="1" lang="en-US" altLang="zh-CN" sz="1200" kern="1200" dirty="0">
                    <a:solidFill>
                      <a:schemeClr val="tx1"/>
                    </a:solidFill>
                    <a:effectLst/>
                    <a:latin typeface="+mn-lt"/>
                    <a:ea typeface="+mn-ea"/>
                    <a:cs typeface="+mn-cs"/>
                  </a:rPr>
                  <a:t>5</a:t>
                </a:r>
                <a:r>
                  <a:rPr kumimoji="1" lang="en-US" altLang="zh-CN" sz="1200" i="0" kern="1200">
                    <a:solidFill>
                      <a:schemeClr val="tx1"/>
                    </a:solidFill>
                    <a:effectLst/>
                    <a:latin typeface="+mn-lt"/>
                    <a:ea typeface="+mn-ea"/>
                    <a:cs typeface="+mn-cs"/>
                  </a:rPr>
                  <a:t>→</a:t>
                </a:r>
                <a:r>
                  <a:rPr kumimoji="1" lang="en-US" altLang="zh-CN" sz="1200" kern="1200" dirty="0">
                    <a:solidFill>
                      <a:schemeClr val="tx1"/>
                    </a:solidFill>
                    <a:effectLst/>
                    <a:latin typeface="+mn-lt"/>
                    <a:ea typeface="+mn-ea"/>
                    <a:cs typeface="+mn-cs"/>
                  </a:rPr>
                  <a:t>1</a:t>
                </a:r>
                <a:r>
                  <a:rPr kumimoji="1" lang="zh-CN" altLang="zh-CN" sz="1200" kern="1200" dirty="0">
                    <a:solidFill>
                      <a:schemeClr val="tx1"/>
                    </a:solidFill>
                    <a:effectLst/>
                    <a:latin typeface="+mn-lt"/>
                    <a:ea typeface="+mn-ea"/>
                    <a:cs typeface="+mn-cs"/>
                  </a:rPr>
                  <a:t>，则顺序编码为</a:t>
                </a:r>
                <a:r>
                  <a:rPr kumimoji="1" lang="en-US" altLang="zh-CN" sz="1200" kern="1200" dirty="0">
                    <a:solidFill>
                      <a:schemeClr val="tx1"/>
                    </a:solidFill>
                    <a:effectLst/>
                    <a:latin typeface="+mn-lt"/>
                    <a:ea typeface="+mn-ea"/>
                    <a:cs typeface="+mn-cs"/>
                  </a:rPr>
                  <a:t>l:1 1 2 1 3 2 3 2 1</a:t>
                </a:r>
                <a:r>
                  <a:rPr kumimoji="1" lang="zh-CN" altLang="zh-CN" sz="1200" kern="1200" dirty="0">
                    <a:solidFill>
                      <a:schemeClr val="tx1"/>
                    </a:solidFill>
                    <a:effectLst/>
                    <a:latin typeface="+mn-lt"/>
                    <a:ea typeface="+mn-ea"/>
                    <a:cs typeface="+mn-cs"/>
                  </a:rPr>
                  <a:t>。</a:t>
                </a:r>
              </a:p>
              <a:p>
                <a:endParaRPr kumimoji="1" lang="zh-CN" altLang="en-US" dirty="0"/>
              </a:p>
            </p:txBody>
          </p:sp>
        </mc:Fallback>
      </mc:AlternateContent>
      <p:sp>
        <p:nvSpPr>
          <p:cNvPr id="4" name="幻灯片编号占位符 3"/>
          <p:cNvSpPr>
            <a:spLocks noGrp="1"/>
          </p:cNvSpPr>
          <p:nvPr>
            <p:ph type="sldNum" sz="quarter" idx="10"/>
          </p:nvPr>
        </p:nvSpPr>
        <p:spPr/>
        <p:txBody>
          <a:bodyPr/>
          <a:lstStyle/>
          <a:p>
            <a:pPr>
              <a:defRPr/>
            </a:pPr>
            <a:fld id="{C4A08D6A-97DB-47FF-BEFD-7D6BA57570F1}" type="slidenum">
              <a:rPr lang="zh-CN" altLang="en-US" smtClean="0"/>
              <a:pPr>
                <a:defRPr/>
              </a:pPr>
              <a:t>32</a:t>
            </a:fld>
            <a:endParaRPr lang="zh-CN" altLang="en-US"/>
          </a:p>
        </p:txBody>
      </p:sp>
    </p:spTree>
    <p:extLst>
      <p:ext uri="{BB962C8B-B14F-4D97-AF65-F5344CB8AC3E}">
        <p14:creationId xmlns:p14="http://schemas.microsoft.com/office/powerpoint/2010/main" val="405704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C4A08D6A-97DB-47FF-BEFD-7D6BA57570F1}" type="slidenum">
              <a:rPr lang="zh-CN" altLang="en-US" smtClean="0"/>
              <a:pPr>
                <a:defRPr/>
              </a:pPr>
              <a:t>33</a:t>
            </a:fld>
            <a:endParaRPr lang="zh-CN" altLang="en-US"/>
          </a:p>
        </p:txBody>
      </p:sp>
    </p:spTree>
    <p:extLst>
      <p:ext uri="{BB962C8B-B14F-4D97-AF65-F5344CB8AC3E}">
        <p14:creationId xmlns:p14="http://schemas.microsoft.com/office/powerpoint/2010/main" val="1549274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C4A08D6A-97DB-47FF-BEFD-7D6BA57570F1}" type="slidenum">
              <a:rPr lang="zh-CN" altLang="en-US" smtClean="0"/>
              <a:pPr>
                <a:defRPr/>
              </a:pPr>
              <a:t>34</a:t>
            </a:fld>
            <a:endParaRPr lang="zh-CN" altLang="en-US"/>
          </a:p>
        </p:txBody>
      </p:sp>
    </p:spTree>
    <p:extLst>
      <p:ext uri="{BB962C8B-B14F-4D97-AF65-F5344CB8AC3E}">
        <p14:creationId xmlns:p14="http://schemas.microsoft.com/office/powerpoint/2010/main" val="537596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C4A08D6A-97DB-47FF-BEFD-7D6BA57570F1}" type="slidenum">
              <a:rPr lang="zh-CN" altLang="en-US" smtClean="0"/>
              <a:pPr>
                <a:defRPr/>
              </a:pPr>
              <a:t>36</a:t>
            </a:fld>
            <a:endParaRPr lang="zh-CN" altLang="en-US"/>
          </a:p>
        </p:txBody>
      </p:sp>
    </p:spTree>
    <p:extLst>
      <p:ext uri="{BB962C8B-B14F-4D97-AF65-F5344CB8AC3E}">
        <p14:creationId xmlns:p14="http://schemas.microsoft.com/office/powerpoint/2010/main" val="1676531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E352615-5B88-4AFB-B152-CD531A06BEFF}" type="datetimeFigureOut">
              <a:rPr lang="zh-CN" altLang="en-US"/>
              <a:pPr>
                <a:defRPr/>
              </a:pPr>
              <a:t>2018/6/20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CA866F1B-3E27-40C1-8CE7-1946943F1725}" type="slidenum">
              <a:rPr lang="zh-CN" altLang="en-US"/>
              <a:pPr>
                <a:defRPr/>
              </a:pPr>
              <a:t>‹#›</a:t>
            </a:fld>
            <a:endParaRPr lang="zh-CN" altLang="en-US"/>
          </a:p>
        </p:txBody>
      </p:sp>
    </p:spTree>
    <p:extLst>
      <p:ext uri="{BB962C8B-B14F-4D97-AF65-F5344CB8AC3E}">
        <p14:creationId xmlns:p14="http://schemas.microsoft.com/office/powerpoint/2010/main" val="2824395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915A40D-CEB0-4353-8815-AB5DEA931718}" type="datetimeFigureOut">
              <a:rPr lang="zh-CN" altLang="en-US"/>
              <a:pPr>
                <a:defRPr/>
              </a:pPr>
              <a:t>2018/6/20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A38CB088-D95C-475C-A713-1F19E39F7C8B}" type="slidenum">
              <a:rPr lang="zh-CN" altLang="en-US"/>
              <a:pPr>
                <a:defRPr/>
              </a:pPr>
              <a:t>‹#›</a:t>
            </a:fld>
            <a:endParaRPr lang="zh-CN" altLang="en-US"/>
          </a:p>
        </p:txBody>
      </p:sp>
    </p:spTree>
    <p:extLst>
      <p:ext uri="{BB962C8B-B14F-4D97-AF65-F5344CB8AC3E}">
        <p14:creationId xmlns:p14="http://schemas.microsoft.com/office/powerpoint/2010/main" val="1192039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9F29064-3124-49DB-AE6C-BEB15672E674}" type="datetimeFigureOut">
              <a:rPr lang="zh-CN" altLang="en-US"/>
              <a:pPr>
                <a:defRPr/>
              </a:pPr>
              <a:t>2018/6/20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D1050CC0-5EC7-48A9-915E-FC046C222C4A}" type="slidenum">
              <a:rPr lang="zh-CN" altLang="en-US"/>
              <a:pPr>
                <a:defRPr/>
              </a:pPr>
              <a:t>‹#›</a:t>
            </a:fld>
            <a:endParaRPr lang="zh-CN" altLang="en-US"/>
          </a:p>
        </p:txBody>
      </p:sp>
    </p:spTree>
    <p:extLst>
      <p:ext uri="{BB962C8B-B14F-4D97-AF65-F5344CB8AC3E}">
        <p14:creationId xmlns:p14="http://schemas.microsoft.com/office/powerpoint/2010/main" val="276748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0F34D6F-F29A-4B09-B655-E0971D462D4D}" type="datetimeFigureOut">
              <a:rPr lang="zh-CN" altLang="en-US"/>
              <a:pPr>
                <a:defRPr/>
              </a:pPr>
              <a:t>2018/6/20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E4318774-2AFB-4BC6-A124-21C0A835992E}" type="slidenum">
              <a:rPr lang="zh-CN" altLang="en-US"/>
              <a:pPr>
                <a:defRPr/>
              </a:pPr>
              <a:t>‹#›</a:t>
            </a:fld>
            <a:endParaRPr lang="zh-CN" altLang="en-US"/>
          </a:p>
        </p:txBody>
      </p:sp>
    </p:spTree>
    <p:extLst>
      <p:ext uri="{BB962C8B-B14F-4D97-AF65-F5344CB8AC3E}">
        <p14:creationId xmlns:p14="http://schemas.microsoft.com/office/powerpoint/2010/main" val="4294795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1B1F3E00-598D-4619-AC09-1B2F4CAF0CFA}" type="datetimeFigureOut">
              <a:rPr lang="zh-CN" altLang="en-US"/>
              <a:pPr>
                <a:defRPr/>
              </a:pPr>
              <a:t>2018/6/20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11394C03-1A74-40E1-A2C7-14AF901EAAEA}" type="slidenum">
              <a:rPr lang="zh-CN" altLang="en-US"/>
              <a:pPr>
                <a:defRPr/>
              </a:pPr>
              <a:t>‹#›</a:t>
            </a:fld>
            <a:endParaRPr lang="zh-CN" altLang="en-US"/>
          </a:p>
        </p:txBody>
      </p:sp>
    </p:spTree>
    <p:extLst>
      <p:ext uri="{BB962C8B-B14F-4D97-AF65-F5344CB8AC3E}">
        <p14:creationId xmlns:p14="http://schemas.microsoft.com/office/powerpoint/2010/main" val="1236252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3"/>
          <p:cNvSpPr>
            <a:spLocks noGrp="1"/>
          </p:cNvSpPr>
          <p:nvPr>
            <p:ph type="dt" sz="half" idx="10"/>
          </p:nvPr>
        </p:nvSpPr>
        <p:spPr/>
        <p:txBody>
          <a:bodyPr/>
          <a:lstStyle>
            <a:lvl1pPr>
              <a:defRPr/>
            </a:lvl1pPr>
          </a:lstStyle>
          <a:p>
            <a:pPr>
              <a:defRPr/>
            </a:pPr>
            <a:fld id="{9C465D57-868B-4329-B219-A3D0CF0F82FD}" type="datetimeFigureOut">
              <a:rPr lang="zh-CN" altLang="en-US"/>
              <a:pPr>
                <a:defRPr/>
              </a:pPr>
              <a:t>2018/6/20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7CDCE52D-9EC0-46FA-BD32-BFD5F9EDEFEA}" type="slidenum">
              <a:rPr lang="zh-CN" altLang="en-US"/>
              <a:pPr>
                <a:defRPr/>
              </a:pPr>
              <a:t>‹#›</a:t>
            </a:fld>
            <a:endParaRPr lang="zh-CN" altLang="en-US"/>
          </a:p>
        </p:txBody>
      </p:sp>
    </p:spTree>
    <p:extLst>
      <p:ext uri="{BB962C8B-B14F-4D97-AF65-F5344CB8AC3E}">
        <p14:creationId xmlns:p14="http://schemas.microsoft.com/office/powerpoint/2010/main" val="566055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A03843E-C564-478B-99FB-609A152B93F5}" type="datetimeFigureOut">
              <a:rPr lang="zh-CN" altLang="en-US"/>
              <a:pPr>
                <a:defRPr/>
              </a:pPr>
              <a:t>2018/6/20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幻灯片编号占位符 5"/>
          <p:cNvSpPr>
            <a:spLocks noGrp="1"/>
          </p:cNvSpPr>
          <p:nvPr>
            <p:ph type="sldNum" sz="quarter" idx="12"/>
          </p:nvPr>
        </p:nvSpPr>
        <p:spPr/>
        <p:txBody>
          <a:bodyPr/>
          <a:lstStyle>
            <a:lvl1pPr>
              <a:defRPr/>
            </a:lvl1pPr>
          </a:lstStyle>
          <a:p>
            <a:pPr>
              <a:defRPr/>
            </a:pPr>
            <a:fld id="{F059F594-FCA3-413B-AE4D-644B3718CE7D}" type="slidenum">
              <a:rPr lang="zh-CN" altLang="en-US"/>
              <a:pPr>
                <a:defRPr/>
              </a:pPr>
              <a:t>‹#›</a:t>
            </a:fld>
            <a:endParaRPr lang="zh-CN" altLang="en-US"/>
          </a:p>
        </p:txBody>
      </p:sp>
    </p:spTree>
    <p:extLst>
      <p:ext uri="{BB962C8B-B14F-4D97-AF65-F5344CB8AC3E}">
        <p14:creationId xmlns:p14="http://schemas.microsoft.com/office/powerpoint/2010/main" val="26258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002917F-96E4-4EC6-BDCE-C61C21F34681}" type="datetimeFigureOut">
              <a:rPr lang="zh-CN" altLang="en-US"/>
              <a:pPr>
                <a:defRPr/>
              </a:pPr>
              <a:t>2018/6/20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幻灯片编号占位符 5"/>
          <p:cNvSpPr>
            <a:spLocks noGrp="1"/>
          </p:cNvSpPr>
          <p:nvPr>
            <p:ph type="sldNum" sz="quarter" idx="12"/>
          </p:nvPr>
        </p:nvSpPr>
        <p:spPr/>
        <p:txBody>
          <a:bodyPr/>
          <a:lstStyle>
            <a:lvl1pPr>
              <a:defRPr/>
            </a:lvl1pPr>
          </a:lstStyle>
          <a:p>
            <a:pPr>
              <a:defRPr/>
            </a:pPr>
            <a:fld id="{DF5E0131-C8F4-4B80-9026-6BDE42ACBA1A}" type="slidenum">
              <a:rPr lang="zh-CN" altLang="en-US"/>
              <a:pPr>
                <a:defRPr/>
              </a:pPr>
              <a:t>‹#›</a:t>
            </a:fld>
            <a:endParaRPr lang="zh-CN" altLang="en-US"/>
          </a:p>
        </p:txBody>
      </p:sp>
    </p:spTree>
    <p:extLst>
      <p:ext uri="{BB962C8B-B14F-4D97-AF65-F5344CB8AC3E}">
        <p14:creationId xmlns:p14="http://schemas.microsoft.com/office/powerpoint/2010/main" val="437586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D301CEE-699B-4141-894F-943543098FD1}" type="datetimeFigureOut">
              <a:rPr lang="zh-CN" altLang="en-US"/>
              <a:pPr>
                <a:defRPr/>
              </a:pPr>
              <a:t>2018/6/20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幻灯片编号占位符 5"/>
          <p:cNvSpPr>
            <a:spLocks noGrp="1"/>
          </p:cNvSpPr>
          <p:nvPr>
            <p:ph type="sldNum" sz="quarter" idx="12"/>
          </p:nvPr>
        </p:nvSpPr>
        <p:spPr/>
        <p:txBody>
          <a:bodyPr/>
          <a:lstStyle>
            <a:lvl1pPr>
              <a:defRPr/>
            </a:lvl1pPr>
          </a:lstStyle>
          <a:p>
            <a:pPr>
              <a:defRPr/>
            </a:pPr>
            <a:fld id="{2B7868E7-D5D9-4E56-BB70-8497262E42C4}" type="slidenum">
              <a:rPr lang="zh-CN" altLang="en-US"/>
              <a:pPr>
                <a:defRPr/>
              </a:pPr>
              <a:t>‹#›</a:t>
            </a:fld>
            <a:endParaRPr lang="zh-CN" altLang="en-US"/>
          </a:p>
        </p:txBody>
      </p:sp>
    </p:spTree>
    <p:extLst>
      <p:ext uri="{BB962C8B-B14F-4D97-AF65-F5344CB8AC3E}">
        <p14:creationId xmlns:p14="http://schemas.microsoft.com/office/powerpoint/2010/main" val="1065015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29113E6-28E9-4FA0-950B-F5DFB2DE8A3C}" type="datetimeFigureOut">
              <a:rPr lang="zh-CN" altLang="en-US"/>
              <a:pPr>
                <a:defRPr/>
              </a:pPr>
              <a:t>2018/6/20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DB826BA7-9D41-40EB-8309-A41812C863F2}" type="slidenum">
              <a:rPr lang="zh-CN" altLang="en-US"/>
              <a:pPr>
                <a:defRPr/>
              </a:pPr>
              <a:t>‹#›</a:t>
            </a:fld>
            <a:endParaRPr lang="zh-CN" altLang="en-US"/>
          </a:p>
        </p:txBody>
      </p:sp>
    </p:spTree>
    <p:extLst>
      <p:ext uri="{BB962C8B-B14F-4D97-AF65-F5344CB8AC3E}">
        <p14:creationId xmlns:p14="http://schemas.microsoft.com/office/powerpoint/2010/main" val="318606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4984F26-13DD-454C-B715-46E0AB1A29E1}" type="datetimeFigureOut">
              <a:rPr lang="zh-CN" altLang="en-US"/>
              <a:pPr>
                <a:defRPr/>
              </a:pPr>
              <a:t>2018/6/20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21FE3C7D-62D2-4F03-9F96-6EAD0A08E381}" type="slidenum">
              <a:rPr lang="zh-CN" altLang="en-US"/>
              <a:pPr>
                <a:defRPr/>
              </a:pPr>
              <a:t>‹#›</a:t>
            </a:fld>
            <a:endParaRPr lang="zh-CN" altLang="en-US"/>
          </a:p>
        </p:txBody>
      </p:sp>
    </p:spTree>
    <p:extLst>
      <p:ext uri="{BB962C8B-B14F-4D97-AF65-F5344CB8AC3E}">
        <p14:creationId xmlns:p14="http://schemas.microsoft.com/office/powerpoint/2010/main" val="6679983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ea typeface="宋体" pitchFamily="2" charset="-122"/>
              </a:defRPr>
            </a:lvl1pPr>
          </a:lstStyle>
          <a:p>
            <a:pPr>
              <a:defRPr/>
            </a:pPr>
            <a:fld id="{6AA6EB28-9653-41F9-B7F4-349140C90BE1}" type="datetimeFigureOut">
              <a:rPr lang="zh-CN" altLang="en-US"/>
              <a:pPr>
                <a:defRPr/>
              </a:pPr>
              <a:t>2018/6/20</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幻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830A8E31-C401-4CEC-A97B-17FAC71BC97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kumimoji="1" sz="4400" kern="1200">
          <a:solidFill>
            <a:schemeClr val="tx1"/>
          </a:solidFill>
          <a:latin typeface="+mj-lt"/>
          <a:ea typeface="+mj-ea"/>
          <a:cs typeface="+mj-cs"/>
        </a:defRPr>
      </a:lvl1pPr>
      <a:lvl2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2pPr>
      <a:lvl3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3pPr>
      <a:lvl4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4pPr>
      <a:lvl5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5pPr>
      <a:lvl6pPr marL="457200" algn="ctr" defTabSz="457200" rtl="0" fontAlgn="base">
        <a:spcBef>
          <a:spcPct val="0"/>
        </a:spcBef>
        <a:spcAft>
          <a:spcPct val="0"/>
        </a:spcAft>
        <a:defRPr kumimoji="1" sz="4400">
          <a:solidFill>
            <a:schemeClr val="tx1"/>
          </a:solidFill>
          <a:latin typeface="Calibri" pitchFamily="34" charset="0"/>
          <a:ea typeface="宋体" pitchFamily="2" charset="-122"/>
        </a:defRPr>
      </a:lvl6pPr>
      <a:lvl7pPr marL="914400" algn="ctr" defTabSz="457200" rtl="0" fontAlgn="base">
        <a:spcBef>
          <a:spcPct val="0"/>
        </a:spcBef>
        <a:spcAft>
          <a:spcPct val="0"/>
        </a:spcAft>
        <a:defRPr kumimoji="1" sz="4400">
          <a:solidFill>
            <a:schemeClr val="tx1"/>
          </a:solidFill>
          <a:latin typeface="Calibri" pitchFamily="34" charset="0"/>
          <a:ea typeface="宋体" pitchFamily="2" charset="-122"/>
        </a:defRPr>
      </a:lvl7pPr>
      <a:lvl8pPr marL="1371600" algn="ctr" defTabSz="457200" rtl="0" fontAlgn="base">
        <a:spcBef>
          <a:spcPct val="0"/>
        </a:spcBef>
        <a:spcAft>
          <a:spcPct val="0"/>
        </a:spcAft>
        <a:defRPr kumimoji="1" sz="4400">
          <a:solidFill>
            <a:schemeClr val="tx1"/>
          </a:solidFill>
          <a:latin typeface="Calibri" pitchFamily="34" charset="0"/>
          <a:ea typeface="宋体" pitchFamily="2" charset="-122"/>
        </a:defRPr>
      </a:lvl8pPr>
      <a:lvl9pPr marL="1828800" algn="ctr" defTabSz="457200" rtl="0" fontAlgn="base">
        <a:spcBef>
          <a:spcPct val="0"/>
        </a:spcBef>
        <a:spcAft>
          <a:spcPct val="0"/>
        </a:spcAft>
        <a:defRPr kumimoji="1" sz="4400">
          <a:solidFill>
            <a:schemeClr val="tx1"/>
          </a:solidFill>
          <a:latin typeface="Calibri" pitchFamily="34" charset="0"/>
          <a:ea typeface="宋体" pitchFamily="2"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7.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2052" name="矩形 2"/>
          <p:cNvSpPr>
            <a:spLocks noChangeArrowheads="1"/>
          </p:cNvSpPr>
          <p:nvPr/>
        </p:nvSpPr>
        <p:spPr bwMode="auto">
          <a:xfrm>
            <a:off x="3540124" y="738423"/>
            <a:ext cx="55086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宋体" pitchFamily="2" charset="-122"/>
              </a:defRPr>
            </a:lvl1pPr>
            <a:lvl2pPr marL="742950" indent="-285750">
              <a:defRPr kumimoji="1">
                <a:solidFill>
                  <a:schemeClr val="tx1"/>
                </a:solidFill>
                <a:latin typeface="Calibri" pitchFamily="34" charset="0"/>
                <a:ea typeface="宋体" pitchFamily="2" charset="-122"/>
              </a:defRPr>
            </a:lvl2pPr>
            <a:lvl3pPr marL="1143000" indent="-228600">
              <a:defRPr kumimoji="1">
                <a:solidFill>
                  <a:schemeClr val="tx1"/>
                </a:solidFill>
                <a:latin typeface="Calibri" pitchFamily="34" charset="0"/>
                <a:ea typeface="宋体" pitchFamily="2" charset="-122"/>
              </a:defRPr>
            </a:lvl3pPr>
            <a:lvl4pPr marL="1600200" indent="-228600">
              <a:defRPr kumimoji="1">
                <a:solidFill>
                  <a:schemeClr val="tx1"/>
                </a:solidFill>
                <a:latin typeface="Calibri" pitchFamily="34" charset="0"/>
                <a:ea typeface="宋体" pitchFamily="2" charset="-122"/>
              </a:defRPr>
            </a:lvl4pPr>
            <a:lvl5pPr marL="2057400" indent="-228600">
              <a:defRPr kumimoji="1">
                <a:solidFill>
                  <a:schemeClr val="tx1"/>
                </a:solidFill>
                <a:latin typeface="Calibri" pitchFamily="34" charset="0"/>
                <a:ea typeface="宋体" pitchFamily="2" charset="-122"/>
              </a:defRPr>
            </a:lvl5pPr>
            <a:lvl6pPr marL="25146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6pPr>
            <a:lvl7pPr marL="29718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7pPr>
            <a:lvl8pPr marL="34290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8pPr>
            <a:lvl9pPr marL="38862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9pPr>
          </a:lstStyle>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机器学习</a:t>
            </a:r>
            <a:endParaRPr lang="en-US" altLang="zh-CN"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第</a:t>
            </a:r>
            <a:r>
              <a:rPr lang="en-US" altLang="zh-CN"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13</a:t>
            </a:r>
            <a:r>
              <a:rPr lang="zh-CN" altLang="en-US"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章   </a:t>
            </a:r>
            <a:r>
              <a:rPr lang="zh-CN" altLang="en-US"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推荐系统</a:t>
            </a:r>
            <a:endParaRPr lang="zh-CN" altLang="en-US" sz="2800" b="1" dirty="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p:txBody>
      </p:sp>
      <p:sp>
        <p:nvSpPr>
          <p:cNvPr id="3076" name="TextBox 1"/>
          <p:cNvSpPr txBox="1">
            <a:spLocks noChangeArrowheads="1"/>
          </p:cNvSpPr>
          <p:nvPr/>
        </p:nvSpPr>
        <p:spPr bwMode="auto">
          <a:xfrm>
            <a:off x="4487863" y="2085975"/>
            <a:ext cx="3076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1800" b="1">
                <a:latin typeface="微软雅黑" panose="020B0503020204020204" pitchFamily="34" charset="-122"/>
                <a:ea typeface="微软雅黑" panose="020B0503020204020204" pitchFamily="34" charset="-122"/>
              </a:rPr>
              <a:t>复旦大学  </a:t>
            </a:r>
            <a:r>
              <a:rPr lang="zh-CN" altLang="en-US" b="1">
                <a:latin typeface="微软雅黑" panose="020B0503020204020204" pitchFamily="34" charset="-122"/>
                <a:ea typeface="微软雅黑" panose="020B0503020204020204" pitchFamily="34" charset="-122"/>
              </a:rPr>
              <a:t>赵卫东</a:t>
            </a:r>
            <a:r>
              <a:rPr lang="zh-CN" altLang="en-US" sz="1800" b="1">
                <a:latin typeface="微软雅黑" panose="020B0503020204020204" pitchFamily="34" charset="-122"/>
                <a:ea typeface="微软雅黑" panose="020B0503020204020204" pitchFamily="34" charset="-122"/>
              </a:rPr>
              <a:t>  博士</a:t>
            </a:r>
            <a:endParaRPr lang="en-US" altLang="zh-CN" sz="1800" b="1">
              <a:latin typeface="微软雅黑" panose="020B0503020204020204" pitchFamily="34" charset="-122"/>
              <a:ea typeface="微软雅黑" panose="020B0503020204020204" pitchFamily="34" charset="-122"/>
            </a:endParaRPr>
          </a:p>
        </p:txBody>
      </p:sp>
      <p:sp>
        <p:nvSpPr>
          <p:cNvPr id="3" name="TextBox 2"/>
          <p:cNvSpPr txBox="1"/>
          <p:nvPr/>
        </p:nvSpPr>
        <p:spPr>
          <a:xfrm>
            <a:off x="5272088" y="2755900"/>
            <a:ext cx="2152650" cy="307975"/>
          </a:xfrm>
          <a:prstGeom prst="rect">
            <a:avLst/>
          </a:prstGeom>
          <a:noFill/>
        </p:spPr>
        <p:txBody>
          <a:bodyPr wrap="none">
            <a:spAutoFit/>
          </a:bodyPr>
          <a:lstStyle/>
          <a:p>
            <a:pPr>
              <a:defRPr/>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wdzhao@fudan.edu.cn</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078" name="Picture 9" descr="http://homepage.fudan.edu.cn/wdzhao/files/2011/06/%E6%97%A0%E6%A0%87%E9%A2%98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9425" y="3063875"/>
            <a:ext cx="1470025"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8"/>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80621" y="457200"/>
            <a:ext cx="2585357"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60636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smtClean="0"/>
              <a:t>余弦向量相似度</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56674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t>余弦向量相似度（</a:t>
                </a:r>
                <a:r>
                  <a:rPr lang="en-US" altLang="zh-CN" sz="1800" dirty="0"/>
                  <a:t>Cosine Similarity</a:t>
                </a:r>
                <a:r>
                  <a:rPr lang="zh-CN" altLang="zh-CN" sz="1800" dirty="0"/>
                  <a:t>）是计算两个向量的夹角余弦，被广泛应用于计算文档之间的相似度，其计算公式为如下：</a:t>
                </a:r>
              </a:p>
              <a:p>
                <a:pPr marL="0" indent="0">
                  <a:buNone/>
                </a:pPr>
                <a14:m>
                  <m:oMathPara xmlns:m="http://schemas.openxmlformats.org/officeDocument/2006/math">
                    <m:oMathParaPr>
                      <m:jc m:val="centerGroup"/>
                    </m:oMathParaPr>
                    <m:oMath xmlns:m="http://schemas.openxmlformats.org/officeDocument/2006/math">
                      <m:r>
                        <a:rPr lang="en-US" altLang="zh-CN" sz="1800" i="1"/>
                        <m:t>𝑠𝑖𝑚</m:t>
                      </m:r>
                      <m:r>
                        <a:rPr lang="en-US" altLang="zh-CN" sz="1800" i="1"/>
                        <m:t>(</m:t>
                      </m:r>
                      <m:r>
                        <a:rPr lang="en-US" altLang="zh-CN" sz="1800" i="1"/>
                        <m:t>𝐴</m:t>
                      </m:r>
                      <m:r>
                        <a:rPr lang="en-US" altLang="zh-CN" sz="1800" i="1"/>
                        <m:t>,</m:t>
                      </m:r>
                      <m:r>
                        <a:rPr lang="en-US" altLang="zh-CN" sz="1800" i="1"/>
                        <m:t>𝐵</m:t>
                      </m:r>
                      <m:r>
                        <a:rPr lang="en-US" altLang="zh-CN" sz="1800" i="1"/>
                        <m:t>)=</m:t>
                      </m:r>
                      <m:func>
                        <m:funcPr>
                          <m:ctrlPr>
                            <a:rPr lang="zh-CN" altLang="zh-CN" sz="1800" i="1"/>
                          </m:ctrlPr>
                        </m:funcPr>
                        <m:fName>
                          <m:r>
                            <m:rPr>
                              <m:sty m:val="p"/>
                            </m:rPr>
                            <a:rPr lang="en-US" altLang="zh-CN" sz="1800"/>
                            <m:t>cos</m:t>
                          </m:r>
                        </m:fName>
                        <m:e>
                          <m:d>
                            <m:dPr>
                              <m:ctrlPr>
                                <a:rPr lang="zh-CN" altLang="zh-CN" sz="1800" i="1"/>
                              </m:ctrlPr>
                            </m:dPr>
                            <m:e>
                              <m:r>
                                <a:rPr lang="en-US" altLang="zh-CN" sz="1800" i="1"/>
                                <m:t>𝜃</m:t>
                              </m:r>
                            </m:e>
                          </m:d>
                        </m:e>
                      </m:func>
                      <m:r>
                        <a:rPr lang="en-US" altLang="zh-CN" sz="1800" i="1"/>
                        <m:t>=</m:t>
                      </m:r>
                      <m:f>
                        <m:fPr>
                          <m:ctrlPr>
                            <a:rPr lang="zh-CN" altLang="zh-CN" sz="1800" i="1"/>
                          </m:ctrlPr>
                        </m:fPr>
                        <m:num>
                          <m:r>
                            <a:rPr lang="en-US" altLang="zh-CN" sz="1800" i="1"/>
                            <m:t>𝐴</m:t>
                          </m:r>
                          <m:r>
                            <a:rPr lang="en-US" altLang="zh-CN" sz="1800" i="1"/>
                            <m:t>∙</m:t>
                          </m:r>
                          <m:r>
                            <a:rPr lang="en-US" altLang="zh-CN" sz="1800" i="1"/>
                            <m:t>𝐵</m:t>
                          </m:r>
                        </m:num>
                        <m:den>
                          <m:d>
                            <m:dPr>
                              <m:begChr m:val="‖"/>
                              <m:endChr m:val="‖"/>
                              <m:ctrlPr>
                                <a:rPr lang="zh-CN" altLang="zh-CN" sz="1800" i="1"/>
                              </m:ctrlPr>
                            </m:dPr>
                            <m:e>
                              <m:r>
                                <a:rPr lang="en-US" altLang="zh-CN" sz="1800" i="1"/>
                                <m:t>𝐴</m:t>
                              </m:r>
                            </m:e>
                          </m:d>
                          <m:d>
                            <m:dPr>
                              <m:begChr m:val="‖"/>
                              <m:endChr m:val="‖"/>
                              <m:ctrlPr>
                                <a:rPr lang="zh-CN" altLang="zh-CN" sz="1800" i="1"/>
                              </m:ctrlPr>
                            </m:dPr>
                            <m:e>
                              <m:r>
                                <a:rPr lang="en-US" altLang="zh-CN" sz="1800" i="1"/>
                                <m:t>𝐵</m:t>
                              </m:r>
                            </m:e>
                          </m:d>
                        </m:den>
                      </m:f>
                      <m:r>
                        <a:rPr lang="en-US" altLang="zh-CN" sz="1800" i="1"/>
                        <m:t>=</m:t>
                      </m:r>
                      <m:f>
                        <m:fPr>
                          <m:ctrlPr>
                            <a:rPr lang="zh-CN" altLang="zh-CN" sz="1800" i="1"/>
                          </m:ctrlPr>
                        </m:fPr>
                        <m:num>
                          <m:nary>
                            <m:naryPr>
                              <m:chr m:val="∑"/>
                              <m:ctrlPr>
                                <a:rPr lang="zh-CN" altLang="zh-CN" sz="1800" i="1"/>
                              </m:ctrlPr>
                            </m:naryPr>
                            <m:sub>
                              <m:r>
                                <a:rPr lang="en-US" altLang="zh-CN" sz="1800" i="1"/>
                                <m:t>𝑖</m:t>
                              </m:r>
                              <m:r>
                                <a:rPr lang="en-US" altLang="zh-CN" sz="1800" i="1"/>
                                <m:t>=1</m:t>
                              </m:r>
                            </m:sub>
                            <m:sup>
                              <m:r>
                                <a:rPr lang="en-US" altLang="zh-CN" sz="1800" i="1"/>
                                <m:t>𝑛</m:t>
                              </m:r>
                            </m:sup>
                            <m:e>
                              <m:sSub>
                                <m:sSubPr>
                                  <m:ctrlPr>
                                    <a:rPr lang="zh-CN" altLang="zh-CN" sz="1800" i="1"/>
                                  </m:ctrlPr>
                                </m:sSubPr>
                                <m:e>
                                  <m:r>
                                    <a:rPr lang="en-US" altLang="zh-CN" sz="1800" i="1"/>
                                    <m:t>𝐴</m:t>
                                  </m:r>
                                </m:e>
                                <m:sub>
                                  <m:r>
                                    <a:rPr lang="en-US" altLang="zh-CN" sz="1800" i="1"/>
                                    <m:t>𝑖</m:t>
                                  </m:r>
                                </m:sub>
                              </m:sSub>
                              <m:r>
                                <a:rPr lang="en-US" altLang="zh-CN" sz="1800" i="1"/>
                                <m:t>×</m:t>
                              </m:r>
                              <m:sSub>
                                <m:sSubPr>
                                  <m:ctrlPr>
                                    <a:rPr lang="zh-CN" altLang="zh-CN" sz="1800" i="1"/>
                                  </m:ctrlPr>
                                </m:sSubPr>
                                <m:e>
                                  <m:r>
                                    <a:rPr lang="en-US" altLang="zh-CN" sz="1800" i="1"/>
                                    <m:t>𝐵</m:t>
                                  </m:r>
                                </m:e>
                                <m:sub>
                                  <m:r>
                                    <a:rPr lang="en-US" altLang="zh-CN" sz="1800" i="1"/>
                                    <m:t>𝑖</m:t>
                                  </m:r>
                                </m:sub>
                              </m:sSub>
                            </m:e>
                          </m:nary>
                        </m:num>
                        <m:den>
                          <m:rad>
                            <m:radPr>
                              <m:degHide m:val="on"/>
                              <m:ctrlPr>
                                <a:rPr lang="zh-CN" altLang="zh-CN" sz="1800" i="1"/>
                              </m:ctrlPr>
                            </m:radPr>
                            <m:deg/>
                            <m:e>
                              <m:nary>
                                <m:naryPr>
                                  <m:chr m:val="∑"/>
                                  <m:ctrlPr>
                                    <a:rPr lang="zh-CN" altLang="zh-CN" sz="1800" i="1"/>
                                  </m:ctrlPr>
                                </m:naryPr>
                                <m:sub>
                                  <m:r>
                                    <a:rPr lang="en-US" altLang="zh-CN" sz="1800" i="1"/>
                                    <m:t>𝑖</m:t>
                                  </m:r>
                                  <m:r>
                                    <a:rPr lang="en-US" altLang="zh-CN" sz="1800" i="1"/>
                                    <m:t>=1</m:t>
                                  </m:r>
                                </m:sub>
                                <m:sup>
                                  <m:r>
                                    <a:rPr lang="en-US" altLang="zh-CN" sz="1800" i="1"/>
                                    <m:t>𝑛</m:t>
                                  </m:r>
                                </m:sup>
                                <m:e>
                                  <m:sSup>
                                    <m:sSupPr>
                                      <m:ctrlPr>
                                        <a:rPr lang="zh-CN" altLang="zh-CN" sz="1800" i="1"/>
                                      </m:ctrlPr>
                                    </m:sSupPr>
                                    <m:e>
                                      <m:sSub>
                                        <m:sSubPr>
                                          <m:ctrlPr>
                                            <a:rPr lang="zh-CN" altLang="zh-CN" sz="1800" i="1"/>
                                          </m:ctrlPr>
                                        </m:sSubPr>
                                        <m:e>
                                          <m:r>
                                            <a:rPr lang="en-US" altLang="zh-CN" sz="1800" i="1"/>
                                            <m:t>(</m:t>
                                          </m:r>
                                          <m:r>
                                            <a:rPr lang="en-US" altLang="zh-CN" sz="1800" i="1"/>
                                            <m:t>𝐴</m:t>
                                          </m:r>
                                        </m:e>
                                        <m:sub>
                                          <m:r>
                                            <a:rPr lang="en-US" altLang="zh-CN" sz="1800" i="1"/>
                                            <m:t>𝑖</m:t>
                                          </m:r>
                                        </m:sub>
                                      </m:sSub>
                                      <m:r>
                                        <a:rPr lang="en-US" altLang="zh-CN" sz="1800" i="1"/>
                                        <m:t>)</m:t>
                                      </m:r>
                                    </m:e>
                                    <m:sup>
                                      <m:r>
                                        <a:rPr lang="en-US" altLang="zh-CN" sz="1800" i="1"/>
                                        <m:t>2</m:t>
                                      </m:r>
                                    </m:sup>
                                  </m:sSup>
                                  <m:r>
                                    <a:rPr lang="en-US" altLang="zh-CN" sz="1800" i="1"/>
                                    <m:t>×</m:t>
                                  </m:r>
                                  <m:rad>
                                    <m:radPr>
                                      <m:degHide m:val="on"/>
                                      <m:ctrlPr>
                                        <a:rPr lang="zh-CN" altLang="zh-CN" sz="1800" i="1"/>
                                      </m:ctrlPr>
                                    </m:radPr>
                                    <m:deg/>
                                    <m:e>
                                      <m:nary>
                                        <m:naryPr>
                                          <m:chr m:val="∑"/>
                                          <m:ctrlPr>
                                            <a:rPr lang="zh-CN" altLang="zh-CN" sz="1800" i="1"/>
                                          </m:ctrlPr>
                                        </m:naryPr>
                                        <m:sub>
                                          <m:r>
                                            <a:rPr lang="en-US" altLang="zh-CN" sz="1800" i="1"/>
                                            <m:t>𝑖</m:t>
                                          </m:r>
                                          <m:r>
                                            <a:rPr lang="en-US" altLang="zh-CN" sz="1800" i="1"/>
                                            <m:t>=1</m:t>
                                          </m:r>
                                        </m:sub>
                                        <m:sup>
                                          <m:r>
                                            <a:rPr lang="en-US" altLang="zh-CN" sz="1800" i="1"/>
                                            <m:t>𝑛</m:t>
                                          </m:r>
                                        </m:sup>
                                        <m:e>
                                          <m:sSup>
                                            <m:sSupPr>
                                              <m:ctrlPr>
                                                <a:rPr lang="zh-CN" altLang="zh-CN" sz="1800" i="1"/>
                                              </m:ctrlPr>
                                            </m:sSupPr>
                                            <m:e>
                                              <m:sSub>
                                                <m:sSubPr>
                                                  <m:ctrlPr>
                                                    <a:rPr lang="zh-CN" altLang="zh-CN" sz="1800" i="1"/>
                                                  </m:ctrlPr>
                                                </m:sSubPr>
                                                <m:e>
                                                  <m:r>
                                                    <a:rPr lang="en-US" altLang="zh-CN" sz="1800" i="1"/>
                                                    <m:t>(</m:t>
                                                  </m:r>
                                                  <m:r>
                                                    <a:rPr lang="en-US" altLang="zh-CN" sz="1800" i="1"/>
                                                    <m:t>𝐵</m:t>
                                                  </m:r>
                                                </m:e>
                                                <m:sub>
                                                  <m:r>
                                                    <a:rPr lang="en-US" altLang="zh-CN" sz="1800" i="1"/>
                                                    <m:t>𝑖</m:t>
                                                  </m:r>
                                                </m:sub>
                                              </m:sSub>
                                              <m:r>
                                                <a:rPr lang="en-US" altLang="zh-CN" sz="1800" i="1"/>
                                                <m:t>)</m:t>
                                              </m:r>
                                            </m:e>
                                            <m:sup>
                                              <m:r>
                                                <a:rPr lang="en-US" altLang="zh-CN" sz="1800" i="1"/>
                                                <m:t>2</m:t>
                                              </m:r>
                                            </m:sup>
                                          </m:sSup>
                                        </m:e>
                                      </m:nary>
                                    </m:e>
                                  </m:rad>
                                </m:e>
                              </m:nary>
                            </m:e>
                          </m:rad>
                        </m:den>
                      </m:f>
                    </m:oMath>
                  </m:oMathPara>
                </a14:m>
                <a:endParaRPr lang="zh-CN" altLang="zh-CN" sz="1800" dirty="0"/>
              </a:p>
              <a:p>
                <a:r>
                  <a:rPr lang="zh-CN" altLang="zh-CN" sz="1800" dirty="0"/>
                  <a:t>其中，</a:t>
                </a:r>
                <a14:m>
                  <m:oMath xmlns:m="http://schemas.openxmlformats.org/officeDocument/2006/math">
                    <m:sSub>
                      <m:sSubPr>
                        <m:ctrlPr>
                          <a:rPr lang="zh-CN" altLang="zh-CN" sz="1800" i="1"/>
                        </m:ctrlPr>
                      </m:sSubPr>
                      <m:e>
                        <m:r>
                          <a:rPr lang="en-US" altLang="zh-CN" sz="1800" i="1"/>
                          <m:t>𝐴</m:t>
                        </m:r>
                      </m:e>
                      <m:sub>
                        <m:r>
                          <a:rPr lang="en-US" altLang="zh-CN" sz="1800" i="1"/>
                          <m:t>𝑖</m:t>
                        </m:r>
                      </m:sub>
                    </m:sSub>
                  </m:oMath>
                </a14:m>
                <a:r>
                  <a:rPr lang="zh-CN" altLang="zh-CN" sz="1800" dirty="0"/>
                  <a:t>和</a:t>
                </a:r>
                <a14:m>
                  <m:oMath xmlns:m="http://schemas.openxmlformats.org/officeDocument/2006/math">
                    <m:sSub>
                      <m:sSubPr>
                        <m:ctrlPr>
                          <a:rPr lang="zh-CN" altLang="zh-CN" sz="1800" i="1"/>
                        </m:ctrlPr>
                      </m:sSubPr>
                      <m:e>
                        <m:r>
                          <a:rPr lang="en-US" altLang="zh-CN" sz="1800" i="1"/>
                          <m:t>𝐵</m:t>
                        </m:r>
                      </m:e>
                      <m:sub>
                        <m:r>
                          <a:rPr lang="en-US" altLang="zh-CN" sz="1800" i="1"/>
                          <m:t>𝑖</m:t>
                        </m:r>
                      </m:sub>
                    </m:sSub>
                  </m:oMath>
                </a14:m>
                <a:r>
                  <a:rPr lang="zh-CN" altLang="zh-CN" sz="1800" dirty="0"/>
                  <a:t>分别表示两个文档的向量分量</a:t>
                </a:r>
                <a:r>
                  <a:rPr lang="zh-CN" altLang="zh-CN" sz="1800" dirty="0" smtClean="0"/>
                  <a:t>。在</a:t>
                </a:r>
                <a:r>
                  <a:rPr lang="en-US" altLang="zh-CN" sz="1800" dirty="0"/>
                  <a:t>Mahout</a:t>
                </a:r>
                <a:r>
                  <a:rPr lang="zh-CN" altLang="zh-CN" sz="1800" dirty="0"/>
                  <a:t>的</a:t>
                </a:r>
                <a:r>
                  <a:rPr lang="en-US" altLang="zh-CN" sz="1800" dirty="0"/>
                  <a:t>Taste</a:t>
                </a:r>
                <a:r>
                  <a:rPr lang="zh-CN" altLang="zh-CN" sz="1800" dirty="0"/>
                  <a:t>中，实现</a:t>
                </a:r>
                <a:r>
                  <a:rPr lang="en-US" altLang="zh-CN" sz="1800" dirty="0"/>
                  <a:t>Cosine</a:t>
                </a:r>
                <a:r>
                  <a:rPr lang="zh-CN" altLang="zh-CN" sz="1800" dirty="0"/>
                  <a:t>相似度的类是</a:t>
                </a:r>
                <a:r>
                  <a:rPr lang="en-US" altLang="zh-CN" sz="1800" dirty="0" err="1"/>
                  <a:t>PearsonCorrelationSimilarity</a:t>
                </a:r>
                <a:r>
                  <a:rPr lang="zh-CN" altLang="zh-CN" sz="1800" dirty="0"/>
                  <a:t>，此外一个类</a:t>
                </a:r>
                <a:r>
                  <a:rPr lang="en-US" altLang="zh-CN" sz="1800" dirty="0" err="1"/>
                  <a:t>UncenteredCosineSimilarity</a:t>
                </a:r>
                <a:r>
                  <a:rPr lang="zh-CN" altLang="zh-CN" sz="1800" dirty="0"/>
                  <a:t>实现了形式化以后的</a:t>
                </a:r>
                <a:r>
                  <a:rPr lang="en-US" altLang="zh-CN" sz="1800" dirty="0"/>
                  <a:t>cosine</a:t>
                </a:r>
                <a:r>
                  <a:rPr lang="zh-CN" altLang="zh-CN" sz="1800" dirty="0"/>
                  <a:t>向量夹角：</a:t>
                </a:r>
              </a:p>
              <a:p>
                <a:pPr marL="0" indent="0">
                  <a:buNone/>
                </a:pPr>
                <a14:m>
                  <m:oMathPara xmlns:m="http://schemas.openxmlformats.org/officeDocument/2006/math">
                    <m:oMathParaPr>
                      <m:jc m:val="centerGroup"/>
                    </m:oMathParaPr>
                    <m:oMath xmlns:m="http://schemas.openxmlformats.org/officeDocument/2006/math">
                      <m:r>
                        <a:rPr lang="en-US" altLang="zh-CN" sz="1800" i="1"/>
                        <m:t>𝑠𝑖𝑚</m:t>
                      </m:r>
                      <m:d>
                        <m:dPr>
                          <m:ctrlPr>
                            <a:rPr lang="zh-CN" altLang="zh-CN" sz="1800" i="1"/>
                          </m:ctrlPr>
                        </m:dPr>
                        <m:e>
                          <m:r>
                            <a:rPr lang="en-US" altLang="zh-CN" sz="1800" i="1"/>
                            <m:t>𝑥</m:t>
                          </m:r>
                          <m:r>
                            <a:rPr lang="en-US" altLang="zh-CN" sz="1800" i="1"/>
                            <m:t>,</m:t>
                          </m:r>
                          <m:r>
                            <a:rPr lang="en-US" altLang="zh-CN" sz="1800" i="1"/>
                            <m:t>𝑦</m:t>
                          </m:r>
                        </m:e>
                      </m:d>
                      <m:r>
                        <a:rPr lang="en-US" altLang="zh-CN" sz="1800" i="1"/>
                        <m:t>=</m:t>
                      </m:r>
                      <m:f>
                        <m:fPr>
                          <m:ctrlPr>
                            <a:rPr lang="zh-CN" altLang="zh-CN" sz="1800" i="1"/>
                          </m:ctrlPr>
                        </m:fPr>
                        <m:num>
                          <m:nary>
                            <m:naryPr>
                              <m:chr m:val="∑"/>
                              <m:limLoc m:val="subSup"/>
                              <m:ctrlPr>
                                <a:rPr lang="zh-CN" altLang="zh-CN" sz="1800" i="1"/>
                              </m:ctrlPr>
                            </m:naryPr>
                            <m:sub>
                              <m:r>
                                <a:rPr lang="en-US" altLang="zh-CN" sz="1800" i="1"/>
                                <m:t>1</m:t>
                              </m:r>
                            </m:sub>
                            <m:sup>
                              <m:r>
                                <a:rPr lang="en-US" altLang="zh-CN" sz="1800" i="1"/>
                                <m:t>𝑛</m:t>
                              </m:r>
                            </m:sup>
                            <m:e>
                              <m:sSub>
                                <m:sSubPr>
                                  <m:ctrlPr>
                                    <a:rPr lang="zh-CN" altLang="zh-CN" sz="1800" i="1"/>
                                  </m:ctrlPr>
                                </m:sSubPr>
                                <m:e>
                                  <m:r>
                                    <a:rPr lang="en-US" altLang="zh-CN" sz="1800" i="1"/>
                                    <m:t>𝑥</m:t>
                                  </m:r>
                                </m:e>
                                <m:sub>
                                  <m:r>
                                    <a:rPr lang="en-US" altLang="zh-CN" sz="1800" i="1"/>
                                    <m:t>𝑖</m:t>
                                  </m:r>
                                </m:sub>
                              </m:sSub>
                              <m:sSub>
                                <m:sSubPr>
                                  <m:ctrlPr>
                                    <a:rPr lang="zh-CN" altLang="zh-CN" sz="1800" i="1"/>
                                  </m:ctrlPr>
                                </m:sSubPr>
                                <m:e>
                                  <m:r>
                                    <a:rPr lang="en-US" altLang="zh-CN" sz="1800" i="1"/>
                                    <m:t>𝑦</m:t>
                                  </m:r>
                                </m:e>
                                <m:sub>
                                  <m:r>
                                    <a:rPr lang="en-US" altLang="zh-CN" sz="1800" i="1"/>
                                    <m:t>𝑖</m:t>
                                  </m:r>
                                </m:sub>
                              </m:sSub>
                            </m:e>
                          </m:nary>
                          <m:r>
                            <a:rPr lang="en-US" altLang="zh-CN" sz="1800" i="1"/>
                            <m:t>−</m:t>
                          </m:r>
                          <m:acc>
                            <m:accPr>
                              <m:chr m:val="̅"/>
                              <m:ctrlPr>
                                <a:rPr lang="zh-CN" altLang="zh-CN" sz="1800" i="1"/>
                              </m:ctrlPr>
                            </m:accPr>
                            <m:e>
                              <m:r>
                                <a:rPr lang="en-US" altLang="zh-CN" sz="1800" i="1"/>
                                <m:t>𝑦</m:t>
                              </m:r>
                            </m:e>
                          </m:acc>
                          <m:nary>
                            <m:naryPr>
                              <m:chr m:val="∑"/>
                              <m:limLoc m:val="subSup"/>
                              <m:ctrlPr>
                                <a:rPr lang="zh-CN" altLang="zh-CN" sz="1800" i="1"/>
                              </m:ctrlPr>
                            </m:naryPr>
                            <m:sub>
                              <m:r>
                                <a:rPr lang="en-US" altLang="zh-CN" sz="1800" i="1"/>
                                <m:t>1</m:t>
                              </m:r>
                            </m:sub>
                            <m:sup>
                              <m:r>
                                <a:rPr lang="en-US" altLang="zh-CN" sz="1800" i="1"/>
                                <m:t>𝑛</m:t>
                              </m:r>
                            </m:sup>
                            <m:e>
                              <m:sSub>
                                <m:sSubPr>
                                  <m:ctrlPr>
                                    <a:rPr lang="zh-CN" altLang="zh-CN" sz="1800" i="1"/>
                                  </m:ctrlPr>
                                </m:sSubPr>
                                <m:e>
                                  <m:r>
                                    <a:rPr lang="en-US" altLang="zh-CN" sz="1800" i="1"/>
                                    <m:t>𝑥</m:t>
                                  </m:r>
                                </m:e>
                                <m:sub>
                                  <m:r>
                                    <a:rPr lang="en-US" altLang="zh-CN" sz="1800" i="1"/>
                                    <m:t>𝑖</m:t>
                                  </m:r>
                                </m:sub>
                              </m:sSub>
                            </m:e>
                          </m:nary>
                        </m:num>
                        <m:den>
                          <m:rad>
                            <m:radPr>
                              <m:degHide m:val="on"/>
                              <m:ctrlPr>
                                <a:rPr lang="zh-CN" altLang="zh-CN" sz="1800" i="1"/>
                              </m:ctrlPr>
                            </m:radPr>
                            <m:deg/>
                            <m:e>
                              <m:nary>
                                <m:naryPr>
                                  <m:chr m:val="∑"/>
                                  <m:limLoc m:val="subSup"/>
                                  <m:ctrlPr>
                                    <a:rPr lang="zh-CN" altLang="zh-CN" sz="1800" i="1"/>
                                  </m:ctrlPr>
                                </m:naryPr>
                                <m:sub>
                                  <m:r>
                                    <a:rPr lang="en-US" altLang="zh-CN" sz="1800" i="1"/>
                                    <m:t>1</m:t>
                                  </m:r>
                                </m:sub>
                                <m:sup>
                                  <m:r>
                                    <a:rPr lang="en-US" altLang="zh-CN" sz="1800" i="1"/>
                                    <m:t>𝑛</m:t>
                                  </m:r>
                                </m:sup>
                                <m:e>
                                  <m:sSup>
                                    <m:sSupPr>
                                      <m:ctrlPr>
                                        <a:rPr lang="zh-CN" altLang="zh-CN" sz="1800" i="1"/>
                                      </m:ctrlPr>
                                    </m:sSupPr>
                                    <m:e>
                                      <m:sSub>
                                        <m:sSubPr>
                                          <m:ctrlPr>
                                            <a:rPr lang="zh-CN" altLang="zh-CN" sz="1800" i="1"/>
                                          </m:ctrlPr>
                                        </m:sSubPr>
                                        <m:e>
                                          <m:r>
                                            <a:rPr lang="en-US" altLang="zh-CN" sz="1800" i="1"/>
                                            <m:t>𝑥</m:t>
                                          </m:r>
                                        </m:e>
                                        <m:sub>
                                          <m:r>
                                            <a:rPr lang="en-US" altLang="zh-CN" sz="1800" i="1"/>
                                            <m:t>𝑖</m:t>
                                          </m:r>
                                        </m:sub>
                                      </m:sSub>
                                    </m:e>
                                    <m:sup>
                                      <m:r>
                                        <a:rPr lang="en-US" altLang="zh-CN" sz="1800" i="1"/>
                                        <m:t>2</m:t>
                                      </m:r>
                                    </m:sup>
                                  </m:sSup>
                                </m:e>
                              </m:nary>
                              <m:r>
                                <a:rPr lang="en-US" altLang="zh-CN" sz="1800" i="1"/>
                                <m:t>−</m:t>
                              </m:r>
                              <m:acc>
                                <m:accPr>
                                  <m:chr m:val="̅"/>
                                  <m:ctrlPr>
                                    <a:rPr lang="zh-CN" altLang="zh-CN" sz="1800" i="1"/>
                                  </m:ctrlPr>
                                </m:accPr>
                                <m:e>
                                  <m:r>
                                    <a:rPr lang="en-US" altLang="zh-CN" sz="1800" i="1"/>
                                    <m:t>𝑥</m:t>
                                  </m:r>
                                </m:e>
                              </m:acc>
                              <m:nary>
                                <m:naryPr>
                                  <m:chr m:val="∑"/>
                                  <m:limLoc m:val="subSup"/>
                                  <m:ctrlPr>
                                    <a:rPr lang="zh-CN" altLang="zh-CN" sz="1800" i="1"/>
                                  </m:ctrlPr>
                                </m:naryPr>
                                <m:sub>
                                  <m:r>
                                    <a:rPr lang="en-US" altLang="zh-CN" sz="1800" i="1"/>
                                    <m:t>1</m:t>
                                  </m:r>
                                </m:sub>
                                <m:sup>
                                  <m:r>
                                    <a:rPr lang="en-US" altLang="zh-CN" sz="1800" i="1"/>
                                    <m:t>𝑛</m:t>
                                  </m:r>
                                </m:sup>
                                <m:e>
                                  <m:sSub>
                                    <m:sSubPr>
                                      <m:ctrlPr>
                                        <a:rPr lang="zh-CN" altLang="zh-CN" sz="1800" i="1"/>
                                      </m:ctrlPr>
                                    </m:sSubPr>
                                    <m:e>
                                      <m:r>
                                        <a:rPr lang="en-US" altLang="zh-CN" sz="1800" i="1"/>
                                        <m:t>𝑥</m:t>
                                      </m:r>
                                    </m:e>
                                    <m:sub>
                                      <m:r>
                                        <a:rPr lang="en-US" altLang="zh-CN" sz="1800" i="1"/>
                                        <m:t>𝑖</m:t>
                                      </m:r>
                                    </m:sub>
                                  </m:sSub>
                                </m:e>
                              </m:nary>
                            </m:e>
                          </m:rad>
                          <m:rad>
                            <m:radPr>
                              <m:degHide m:val="on"/>
                              <m:ctrlPr>
                                <a:rPr lang="zh-CN" altLang="zh-CN" sz="1800" i="1"/>
                              </m:ctrlPr>
                            </m:radPr>
                            <m:deg/>
                            <m:e>
                              <m:nary>
                                <m:naryPr>
                                  <m:chr m:val="∑"/>
                                  <m:limLoc m:val="subSup"/>
                                  <m:ctrlPr>
                                    <a:rPr lang="zh-CN" altLang="zh-CN" sz="1800" i="1"/>
                                  </m:ctrlPr>
                                </m:naryPr>
                                <m:sub>
                                  <m:r>
                                    <a:rPr lang="en-US" altLang="zh-CN" sz="1800" i="1"/>
                                    <m:t>1</m:t>
                                  </m:r>
                                </m:sub>
                                <m:sup>
                                  <m:r>
                                    <a:rPr lang="en-US" altLang="zh-CN" sz="1800" i="1"/>
                                    <m:t>𝑛</m:t>
                                  </m:r>
                                </m:sup>
                                <m:e>
                                  <m:sSup>
                                    <m:sSupPr>
                                      <m:ctrlPr>
                                        <a:rPr lang="zh-CN" altLang="zh-CN" sz="1800" i="1"/>
                                      </m:ctrlPr>
                                    </m:sSupPr>
                                    <m:e>
                                      <m:sSub>
                                        <m:sSubPr>
                                          <m:ctrlPr>
                                            <a:rPr lang="zh-CN" altLang="zh-CN" sz="1800" i="1"/>
                                          </m:ctrlPr>
                                        </m:sSubPr>
                                        <m:e>
                                          <m:r>
                                            <a:rPr lang="en-US" altLang="zh-CN" sz="1800" i="1"/>
                                            <m:t>𝑦</m:t>
                                          </m:r>
                                        </m:e>
                                        <m:sub>
                                          <m:r>
                                            <a:rPr lang="en-US" altLang="zh-CN" sz="1800" i="1"/>
                                            <m:t>𝑖</m:t>
                                          </m:r>
                                        </m:sub>
                                      </m:sSub>
                                    </m:e>
                                    <m:sup>
                                      <m:r>
                                        <a:rPr lang="en-US" altLang="zh-CN" sz="1800" i="1"/>
                                        <m:t>2</m:t>
                                      </m:r>
                                    </m:sup>
                                  </m:sSup>
                                </m:e>
                              </m:nary>
                              <m:r>
                                <a:rPr lang="en-US" altLang="zh-CN" sz="1800" i="1"/>
                                <m:t>−</m:t>
                              </m:r>
                              <m:acc>
                                <m:accPr>
                                  <m:chr m:val="̅"/>
                                  <m:ctrlPr>
                                    <a:rPr lang="zh-CN" altLang="zh-CN" sz="1800" i="1"/>
                                  </m:ctrlPr>
                                </m:accPr>
                                <m:e>
                                  <m:r>
                                    <a:rPr lang="en-US" altLang="zh-CN" sz="1800" i="1"/>
                                    <m:t>𝑦</m:t>
                                  </m:r>
                                </m:e>
                              </m:acc>
                              <m:nary>
                                <m:naryPr>
                                  <m:chr m:val="∑"/>
                                  <m:limLoc m:val="subSup"/>
                                  <m:ctrlPr>
                                    <a:rPr lang="zh-CN" altLang="zh-CN" sz="1800" i="1"/>
                                  </m:ctrlPr>
                                </m:naryPr>
                                <m:sub>
                                  <m:r>
                                    <a:rPr lang="en-US" altLang="zh-CN" sz="1800" i="1"/>
                                    <m:t>1</m:t>
                                  </m:r>
                                </m:sub>
                                <m:sup>
                                  <m:r>
                                    <a:rPr lang="en-US" altLang="zh-CN" sz="1800" i="1"/>
                                    <m:t>𝑛</m:t>
                                  </m:r>
                                </m:sup>
                                <m:e>
                                  <m:sSub>
                                    <m:sSubPr>
                                      <m:ctrlPr>
                                        <a:rPr lang="zh-CN" altLang="zh-CN" sz="1800" i="1"/>
                                      </m:ctrlPr>
                                    </m:sSubPr>
                                    <m:e>
                                      <m:r>
                                        <a:rPr lang="en-US" altLang="zh-CN" sz="1800" i="1"/>
                                        <m:t>𝑦</m:t>
                                      </m:r>
                                    </m:e>
                                    <m:sub>
                                      <m:r>
                                        <a:rPr lang="en-US" altLang="zh-CN" sz="1800" i="1"/>
                                        <m:t>𝑖</m:t>
                                      </m:r>
                                    </m:sub>
                                  </m:sSub>
                                </m:e>
                              </m:nary>
                            </m:e>
                          </m:rad>
                        </m:den>
                      </m:f>
                    </m:oMath>
                  </m:oMathPara>
                </a14:m>
                <a:endParaRPr lang="en-US" altLang="zh-CN" sz="1800" dirty="0" smtClean="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566746"/>
              </a:xfrm>
              <a:prstGeom prst="rect">
                <a:avLst/>
              </a:prstGeom>
              <a:blipFill rotWithShape="0">
                <a:blip r:embed="rId2"/>
                <a:stretch>
                  <a:fillRect l="-530" t="-1368" r="-30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41037504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60636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smtClean="0"/>
              <a:t>余弦向量相似度</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250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p>
          <a:p>
            <a:r>
              <a:rPr lang="zh-CN" altLang="zh-CN" sz="1800" dirty="0" smtClean="0"/>
              <a:t>余弦</a:t>
            </a:r>
            <a:r>
              <a:rPr lang="zh-CN" altLang="zh-CN" sz="1800" dirty="0"/>
              <a:t>相似度更多的是从方向上区分差异，而对最后的结果数值不敏感，所以无法度量每个维数值的差异，在某些情况下会导致无法区分用户的评分。例如用户对内容进行评分，按照</a:t>
            </a:r>
            <a:r>
              <a:rPr lang="en-US" altLang="zh-CN" sz="1800" dirty="0"/>
              <a:t>5</a:t>
            </a:r>
            <a:r>
              <a:rPr lang="zh-CN" altLang="zh-CN" sz="1800" dirty="0"/>
              <a:t>分制进行打分，</a:t>
            </a:r>
            <a:r>
              <a:rPr lang="en-US" altLang="zh-CN" sz="1800" dirty="0"/>
              <a:t>1</a:t>
            </a:r>
            <a:r>
              <a:rPr lang="zh-CN" altLang="zh-CN" sz="1800" dirty="0"/>
              <a:t>分最差，</a:t>
            </a:r>
            <a:r>
              <a:rPr lang="en-US" altLang="zh-CN" sz="1800" dirty="0"/>
              <a:t>5</a:t>
            </a:r>
            <a:r>
              <a:rPr lang="zh-CN" altLang="zh-CN" sz="1800" dirty="0"/>
              <a:t>分最好，</a:t>
            </a:r>
            <a:r>
              <a:rPr lang="en-US" altLang="zh-CN" sz="1800" dirty="0"/>
              <a:t>A</a:t>
            </a:r>
            <a:r>
              <a:rPr lang="zh-CN" altLang="zh-CN" sz="1800" dirty="0"/>
              <a:t>和</a:t>
            </a:r>
            <a:r>
              <a:rPr lang="en-US" altLang="zh-CN" sz="1800" dirty="0"/>
              <a:t>B</a:t>
            </a:r>
            <a:r>
              <a:rPr lang="zh-CN" altLang="zh-CN" sz="1800" dirty="0"/>
              <a:t>两用户分别对两个物品进行评分，分值分别为</a:t>
            </a:r>
            <a:r>
              <a:rPr lang="en-US" altLang="zh-CN" sz="1800" dirty="0"/>
              <a:t>(1,2)</a:t>
            </a:r>
            <a:r>
              <a:rPr lang="zh-CN" altLang="zh-CN" sz="1800" dirty="0"/>
              <a:t>和</a:t>
            </a:r>
            <a:r>
              <a:rPr lang="en-US" altLang="zh-CN" sz="1800" dirty="0"/>
              <a:t>(4,5)</a:t>
            </a:r>
            <a:r>
              <a:rPr lang="zh-CN" altLang="zh-CN" sz="1800" dirty="0"/>
              <a:t>，使用余弦相似度得出的结果是</a:t>
            </a:r>
            <a:r>
              <a:rPr lang="en-US" altLang="zh-CN" sz="1800" dirty="0"/>
              <a:t>0.98</a:t>
            </a:r>
            <a:r>
              <a:rPr lang="zh-CN" altLang="zh-CN" sz="1800" dirty="0"/>
              <a:t>，两者相似度较高，但实际上</a:t>
            </a:r>
            <a:r>
              <a:rPr lang="en-US" altLang="zh-CN" sz="1800" dirty="0"/>
              <a:t>A</a:t>
            </a:r>
            <a:r>
              <a:rPr lang="zh-CN" altLang="zh-CN" sz="1800" dirty="0"/>
              <a:t>用户不喜欢这</a:t>
            </a:r>
            <a:r>
              <a:rPr lang="en-US" altLang="zh-CN" sz="1800" dirty="0"/>
              <a:t>2</a:t>
            </a:r>
            <a:r>
              <a:rPr lang="zh-CN" altLang="zh-CN" sz="1800" dirty="0"/>
              <a:t>个内容，而</a:t>
            </a:r>
            <a:r>
              <a:rPr lang="en-US" altLang="zh-CN" sz="1800" dirty="0"/>
              <a:t>B</a:t>
            </a:r>
            <a:r>
              <a:rPr lang="zh-CN" altLang="zh-CN" sz="1800" dirty="0"/>
              <a:t>用户比较喜欢，这说明结果产生了误差，调整余弦相似度是所有维度上的数值都减去均值，再用余弦相似度计算，例如</a:t>
            </a:r>
            <a:r>
              <a:rPr lang="en-US" altLang="zh-CN" sz="1800" dirty="0"/>
              <a:t>A</a:t>
            </a:r>
            <a:r>
              <a:rPr lang="zh-CN" altLang="zh-CN" sz="1800" dirty="0"/>
              <a:t>和</a:t>
            </a:r>
            <a:r>
              <a:rPr lang="en-US" altLang="zh-CN" sz="1800" dirty="0"/>
              <a:t>B</a:t>
            </a:r>
            <a:r>
              <a:rPr lang="zh-CN" altLang="zh-CN" sz="1800" dirty="0"/>
              <a:t>对两个物品的评分均值都是</a:t>
            </a:r>
            <a:r>
              <a:rPr lang="en-US" altLang="zh-CN" sz="1800" dirty="0"/>
              <a:t>3</a:t>
            </a:r>
            <a:r>
              <a:rPr lang="zh-CN" altLang="zh-CN" sz="1800" dirty="0"/>
              <a:t>，那么调整后为</a:t>
            </a:r>
            <a:r>
              <a:rPr lang="en-US" altLang="zh-CN" sz="1800" dirty="0"/>
              <a:t>(-2,-1)</a:t>
            </a:r>
            <a:r>
              <a:rPr lang="zh-CN" altLang="zh-CN" sz="1800" dirty="0"/>
              <a:t>和</a:t>
            </a:r>
            <a:r>
              <a:rPr lang="en-US" altLang="zh-CN" sz="1800" dirty="0"/>
              <a:t>(1,2)</a:t>
            </a:r>
            <a:r>
              <a:rPr lang="zh-CN" altLang="zh-CN" sz="1800" dirty="0"/>
              <a:t>得到相似度结果为</a:t>
            </a:r>
            <a:r>
              <a:rPr lang="en-US" altLang="zh-CN" sz="1800" dirty="0"/>
              <a:t>-0.8</a:t>
            </a:r>
            <a:r>
              <a:rPr lang="zh-CN" altLang="zh-CN" sz="1800" dirty="0"/>
              <a:t>，相似度为负值并且差异较大，这样更加符合事实。</a:t>
            </a:r>
          </a:p>
          <a:p>
            <a:endParaRPr lang="en-US" altLang="zh-CN" sz="1800" dirty="0" smtClean="0">
              <a:solidFill>
                <a:srgbClr val="000000"/>
              </a:solidFill>
            </a:endParaRPr>
          </a:p>
        </p:txBody>
      </p:sp>
    </p:spTree>
    <p:extLst>
      <p:ext uri="{BB962C8B-B14F-4D97-AF65-F5344CB8AC3E}">
        <p14:creationId xmlns:p14="http://schemas.microsoft.com/office/powerpoint/2010/main" val="3285456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39736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sz="1600" dirty="0" err="1" smtClean="0"/>
              <a:t>Tanimoto</a:t>
            </a:r>
            <a:r>
              <a:rPr kumimoji="0" lang="zh-CN" altLang="en-US" sz="1600" dirty="0" smtClean="0"/>
              <a:t>系数</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19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endParaRPr lang="zh-CN" altLang="en-US" sz="1800" dirty="0" smtClean="0">
              <a:solidFill>
                <a:srgbClr val="000000"/>
              </a:solidFill>
            </a:endParaRPr>
          </a:p>
          <a:p>
            <a:endParaRPr lang="zh-CN" altLang="en-US" sz="1800" dirty="0">
              <a:solidFill>
                <a:srgbClr val="000000"/>
              </a:solidFill>
            </a:endParaRPr>
          </a:p>
          <a:p>
            <a:r>
              <a:rPr lang="en-US" altLang="zh-CN" sz="1800" dirty="0" err="1" smtClean="0">
                <a:solidFill>
                  <a:srgbClr val="000000"/>
                </a:solidFill>
              </a:rPr>
              <a:t>Tanimoto</a:t>
            </a:r>
            <a:r>
              <a:rPr lang="zh-CN" altLang="en-US" sz="1800" dirty="0" smtClean="0">
                <a:solidFill>
                  <a:srgbClr val="000000"/>
                </a:solidFill>
              </a:rPr>
              <a:t>系数也称</a:t>
            </a:r>
            <a:r>
              <a:rPr lang="en-US" altLang="zh-CN" sz="1800" dirty="0" err="1" smtClean="0">
                <a:solidFill>
                  <a:srgbClr val="000000"/>
                </a:solidFill>
              </a:rPr>
              <a:t>Jaccard</a:t>
            </a:r>
            <a:r>
              <a:rPr lang="zh-CN" altLang="en-US" sz="1800" dirty="0" smtClean="0">
                <a:solidFill>
                  <a:srgbClr val="000000"/>
                </a:solidFill>
              </a:rPr>
              <a:t>系数，是</a:t>
            </a:r>
            <a:r>
              <a:rPr lang="en-US" altLang="zh-CN" sz="1800" dirty="0" smtClean="0">
                <a:solidFill>
                  <a:srgbClr val="000000"/>
                </a:solidFill>
              </a:rPr>
              <a:t>Cosine</a:t>
            </a:r>
            <a:r>
              <a:rPr lang="zh-CN" altLang="en-US" sz="1800" dirty="0" smtClean="0">
                <a:solidFill>
                  <a:srgbClr val="000000"/>
                </a:solidFill>
              </a:rPr>
              <a:t>相似度的扩展，也较多地用于计算文档间相似度的计算。在</a:t>
            </a:r>
            <a:r>
              <a:rPr lang="en-US" altLang="zh-CN" sz="1800" dirty="0" smtClean="0">
                <a:solidFill>
                  <a:srgbClr val="000000"/>
                </a:solidFill>
              </a:rPr>
              <a:t>Mahout</a:t>
            </a:r>
            <a:r>
              <a:rPr lang="zh-CN" altLang="en-US" sz="1800" dirty="0" smtClean="0">
                <a:solidFill>
                  <a:srgbClr val="000000"/>
                </a:solidFill>
              </a:rPr>
              <a:t>的</a:t>
            </a:r>
            <a:r>
              <a:rPr lang="en-US" altLang="zh-CN" sz="1800" dirty="0" smtClean="0">
                <a:solidFill>
                  <a:srgbClr val="000000"/>
                </a:solidFill>
              </a:rPr>
              <a:t>Taste</a:t>
            </a:r>
            <a:r>
              <a:rPr lang="zh-CN" altLang="en-US" sz="1800" dirty="0" smtClean="0">
                <a:solidFill>
                  <a:srgbClr val="000000"/>
                </a:solidFill>
              </a:rPr>
              <a:t>里，实现</a:t>
            </a:r>
            <a:r>
              <a:rPr lang="en-US" altLang="zh-CN" sz="1800" dirty="0" err="1" smtClean="0">
                <a:solidFill>
                  <a:srgbClr val="000000"/>
                </a:solidFill>
              </a:rPr>
              <a:t>Tanimoto</a:t>
            </a:r>
            <a:r>
              <a:rPr lang="zh-CN" altLang="en-US" sz="1800" dirty="0" smtClean="0">
                <a:solidFill>
                  <a:srgbClr val="000000"/>
                </a:solidFill>
              </a:rPr>
              <a:t>相似度的类是</a:t>
            </a:r>
            <a:r>
              <a:rPr lang="en-US" altLang="zh-CN" sz="1800" dirty="0" err="1" smtClean="0">
                <a:solidFill>
                  <a:srgbClr val="000000"/>
                </a:solidFill>
              </a:rPr>
              <a:t>TanimotoCoefficientSimilarity</a:t>
            </a:r>
            <a:r>
              <a:rPr lang="zh-CN" altLang="en-US" sz="1800" dirty="0" smtClean="0">
                <a:solidFill>
                  <a:srgbClr val="000000"/>
                </a:solidFill>
              </a:rPr>
              <a:t>，这种计算方法适用于用户对物品的偏好是</a:t>
            </a:r>
            <a:r>
              <a:rPr lang="en-US" altLang="zh-CN" sz="1800" dirty="0" err="1" smtClean="0">
                <a:solidFill>
                  <a:srgbClr val="000000"/>
                </a:solidFill>
              </a:rPr>
              <a:t>Bool</a:t>
            </a:r>
            <a:r>
              <a:rPr lang="zh-CN" altLang="en-US" sz="1800" dirty="0" smtClean="0">
                <a:solidFill>
                  <a:srgbClr val="000000"/>
                </a:solidFill>
              </a:rPr>
              <a:t>型的情况。</a:t>
            </a:r>
            <a:endParaRPr lang="en-US" altLang="zh-CN" sz="1800" dirty="0" smtClean="0">
              <a:solidFill>
                <a:srgbClr val="000000"/>
              </a:solidFill>
            </a:endParaRPr>
          </a:p>
        </p:txBody>
      </p:sp>
    </p:spTree>
    <p:extLst>
      <p:ext uri="{BB962C8B-B14F-4D97-AF65-F5344CB8AC3E}">
        <p14:creationId xmlns:p14="http://schemas.microsoft.com/office/powerpoint/2010/main" val="26299312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41478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smtClean="0"/>
              <a:t>曼哈顿相似度</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252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endParaRPr lang="zh-CN" altLang="en-US" sz="1800" dirty="0" smtClean="0">
              <a:solidFill>
                <a:srgbClr val="000000"/>
              </a:solidFill>
            </a:endParaRPr>
          </a:p>
          <a:p>
            <a:endParaRPr lang="zh-CN" altLang="en-US" sz="1800" dirty="0" smtClean="0">
              <a:solidFill>
                <a:srgbClr val="000000"/>
              </a:solidFill>
            </a:endParaRPr>
          </a:p>
          <a:p>
            <a:endParaRPr lang="en-US" altLang="zh-CN" sz="1800" dirty="0" smtClean="0">
              <a:solidFill>
                <a:srgbClr val="000000"/>
              </a:solidFill>
            </a:endParaRPr>
          </a:p>
          <a:p>
            <a:r>
              <a:rPr lang="zh-CN" altLang="en-US" sz="1800" dirty="0" smtClean="0">
                <a:solidFill>
                  <a:srgbClr val="000000"/>
                </a:solidFill>
              </a:rPr>
              <a:t>曼哈顿距离在</a:t>
            </a:r>
            <a:r>
              <a:rPr lang="en-US" altLang="zh-CN" sz="1800" dirty="0" smtClean="0">
                <a:solidFill>
                  <a:srgbClr val="000000"/>
                </a:solidFill>
              </a:rPr>
              <a:t>Mahout</a:t>
            </a:r>
            <a:r>
              <a:rPr lang="zh-CN" altLang="en-US" sz="1800" dirty="0" smtClean="0">
                <a:solidFill>
                  <a:srgbClr val="000000"/>
                </a:solidFill>
              </a:rPr>
              <a:t>的</a:t>
            </a:r>
            <a:r>
              <a:rPr lang="en-US" altLang="zh-CN" sz="1800" dirty="0" smtClean="0">
                <a:solidFill>
                  <a:srgbClr val="000000"/>
                </a:solidFill>
              </a:rPr>
              <a:t>Taste</a:t>
            </a:r>
            <a:r>
              <a:rPr lang="zh-CN" altLang="en-US" sz="1800" dirty="0" smtClean="0">
                <a:solidFill>
                  <a:srgbClr val="000000"/>
                </a:solidFill>
              </a:rPr>
              <a:t>里的实现类是</a:t>
            </a:r>
            <a:r>
              <a:rPr lang="en-US" altLang="zh-CN" sz="1800" dirty="0" err="1" smtClean="0">
                <a:solidFill>
                  <a:srgbClr val="000000"/>
                </a:solidFill>
              </a:rPr>
              <a:t>CityBlockSimilarity</a:t>
            </a:r>
            <a:r>
              <a:rPr lang="zh-CN" altLang="en-US" sz="1800" dirty="0" smtClean="0">
                <a:solidFill>
                  <a:srgbClr val="000000"/>
                </a:solidFill>
              </a:rPr>
              <a:t>，采用了简化的计算方式，比欧式距离计算量少，性能相对高。比较适合用户的偏好数据是</a:t>
            </a:r>
            <a:r>
              <a:rPr lang="en-US" altLang="zh-CN" sz="1800" dirty="0" smtClean="0">
                <a:solidFill>
                  <a:srgbClr val="000000"/>
                </a:solidFill>
              </a:rPr>
              <a:t>0</a:t>
            </a:r>
            <a:r>
              <a:rPr lang="zh-CN" altLang="en-US" sz="1800" dirty="0" smtClean="0">
                <a:solidFill>
                  <a:srgbClr val="000000"/>
                </a:solidFill>
              </a:rPr>
              <a:t>或者</a:t>
            </a:r>
            <a:r>
              <a:rPr lang="en-US" altLang="zh-CN" sz="1800" dirty="0" smtClean="0">
                <a:solidFill>
                  <a:srgbClr val="000000"/>
                </a:solidFill>
              </a:rPr>
              <a:t>1</a:t>
            </a:r>
            <a:r>
              <a:rPr lang="zh-CN" altLang="en-US" sz="1800" dirty="0" smtClean="0">
                <a:solidFill>
                  <a:srgbClr val="000000"/>
                </a:solidFill>
              </a:rPr>
              <a:t>的情况。</a:t>
            </a:r>
            <a:endParaRPr lang="en-US" altLang="zh-CN" sz="1800" dirty="0" smtClean="0">
              <a:solidFill>
                <a:srgbClr val="000000"/>
              </a:solidFill>
            </a:endParaRPr>
          </a:p>
        </p:txBody>
      </p:sp>
    </p:spTree>
    <p:extLst>
      <p:ext uri="{BB962C8B-B14F-4D97-AF65-F5344CB8AC3E}">
        <p14:creationId xmlns:p14="http://schemas.microsoft.com/office/powerpoint/2010/main" val="28638991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61507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对数似然相似度</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97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endParaRPr lang="zh-CN" altLang="en-US" sz="1800" dirty="0">
              <a:solidFill>
                <a:srgbClr val="000000"/>
              </a:solidFill>
            </a:endParaRPr>
          </a:p>
          <a:p>
            <a:endParaRPr lang="zh-CN" altLang="en-US" sz="1800" dirty="0" smtClean="0">
              <a:solidFill>
                <a:srgbClr val="000000"/>
              </a:solidFill>
            </a:endParaRPr>
          </a:p>
          <a:p>
            <a:endParaRPr lang="zh-CN" altLang="en-US" sz="1800" dirty="0" smtClean="0">
              <a:solidFill>
                <a:srgbClr val="000000"/>
              </a:solidFill>
            </a:endParaRPr>
          </a:p>
          <a:p>
            <a:r>
              <a:rPr lang="zh-CN" altLang="en-US" sz="1800" dirty="0" smtClean="0">
                <a:solidFill>
                  <a:srgbClr val="000000"/>
                </a:solidFill>
              </a:rPr>
              <a:t>对数似然相似度在</a:t>
            </a:r>
            <a:r>
              <a:rPr lang="en-US" altLang="zh-CN" sz="1800" dirty="0" smtClean="0">
                <a:solidFill>
                  <a:srgbClr val="000000"/>
                </a:solidFill>
              </a:rPr>
              <a:t>Mahout</a:t>
            </a:r>
            <a:r>
              <a:rPr lang="zh-CN" altLang="en-US" sz="1800" dirty="0" smtClean="0">
                <a:solidFill>
                  <a:srgbClr val="000000"/>
                </a:solidFill>
              </a:rPr>
              <a:t>的</a:t>
            </a:r>
            <a:r>
              <a:rPr lang="en-US" altLang="zh-CN" sz="1800" dirty="0" smtClean="0">
                <a:solidFill>
                  <a:srgbClr val="000000"/>
                </a:solidFill>
              </a:rPr>
              <a:t>Taste</a:t>
            </a:r>
            <a:r>
              <a:rPr lang="zh-CN" altLang="en-US" sz="1800" dirty="0" smtClean="0">
                <a:solidFill>
                  <a:srgbClr val="000000"/>
                </a:solidFill>
              </a:rPr>
              <a:t>中实现类名为</a:t>
            </a:r>
            <a:r>
              <a:rPr lang="en-US" altLang="zh-CN" sz="1800" dirty="0" err="1" smtClean="0">
                <a:solidFill>
                  <a:srgbClr val="000000"/>
                </a:solidFill>
              </a:rPr>
              <a:t>LogLikelihoodSimilarity</a:t>
            </a:r>
            <a:r>
              <a:rPr lang="zh-CN" altLang="en-US" sz="1800" dirty="0" smtClean="0">
                <a:solidFill>
                  <a:srgbClr val="000000"/>
                </a:solidFill>
              </a:rPr>
              <a:t>，比较适用于用户的偏好数据是</a:t>
            </a:r>
            <a:r>
              <a:rPr lang="en-US" altLang="zh-CN" sz="1800" dirty="0" smtClean="0">
                <a:solidFill>
                  <a:srgbClr val="000000"/>
                </a:solidFill>
              </a:rPr>
              <a:t>0</a:t>
            </a:r>
            <a:r>
              <a:rPr lang="zh-CN" altLang="en-US" sz="1800" dirty="0" smtClean="0">
                <a:solidFill>
                  <a:srgbClr val="000000"/>
                </a:solidFill>
              </a:rPr>
              <a:t>或者</a:t>
            </a:r>
            <a:r>
              <a:rPr lang="en-US" altLang="zh-CN" sz="1800" dirty="0" smtClean="0">
                <a:solidFill>
                  <a:srgbClr val="000000"/>
                </a:solidFill>
              </a:rPr>
              <a:t>1</a:t>
            </a:r>
            <a:r>
              <a:rPr lang="zh-CN" altLang="en-US" sz="1800" dirty="0" smtClean="0">
                <a:solidFill>
                  <a:srgbClr val="000000"/>
                </a:solidFill>
              </a:rPr>
              <a:t>的情况。</a:t>
            </a:r>
            <a:endParaRPr lang="en-US" altLang="zh-CN" sz="1800" dirty="0" smtClean="0">
              <a:solidFill>
                <a:srgbClr val="000000"/>
              </a:solidFill>
            </a:endParaRPr>
          </a:p>
        </p:txBody>
      </p:sp>
    </p:spTree>
    <p:extLst>
      <p:ext uri="{BB962C8B-B14F-4D97-AF65-F5344CB8AC3E}">
        <p14:creationId xmlns:p14="http://schemas.microsoft.com/office/powerpoint/2010/main" val="1131743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61507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斯皮尔曼相似度</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69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a:solidFill>
                <a:srgbClr val="000000"/>
              </a:solidFill>
            </a:endParaRPr>
          </a:p>
          <a:p>
            <a:pPr marL="0" indent="0">
              <a:buNone/>
            </a:pPr>
            <a:endParaRPr lang="zh-CN" altLang="en-US" sz="1800" dirty="0" smtClean="0">
              <a:solidFill>
                <a:srgbClr val="000000"/>
              </a:solidFill>
            </a:endParaRPr>
          </a:p>
          <a:p>
            <a:r>
              <a:rPr lang="zh-CN" altLang="en-US" sz="1800" dirty="0" smtClean="0">
                <a:solidFill>
                  <a:srgbClr val="000000"/>
                </a:solidFill>
              </a:rPr>
              <a:t>斯皮尔曼相似度在</a:t>
            </a:r>
            <a:r>
              <a:rPr lang="en-US" altLang="zh-CN" sz="1800" dirty="0" smtClean="0">
                <a:solidFill>
                  <a:srgbClr val="000000"/>
                </a:solidFill>
              </a:rPr>
              <a:t>Mahout</a:t>
            </a:r>
            <a:r>
              <a:rPr lang="zh-CN" altLang="en-US" sz="1800" dirty="0" smtClean="0">
                <a:solidFill>
                  <a:srgbClr val="000000"/>
                </a:solidFill>
              </a:rPr>
              <a:t>的</a:t>
            </a:r>
            <a:r>
              <a:rPr lang="en-US" altLang="zh-CN" sz="1800" dirty="0" smtClean="0">
                <a:solidFill>
                  <a:srgbClr val="000000"/>
                </a:solidFill>
              </a:rPr>
              <a:t>Taste</a:t>
            </a:r>
            <a:r>
              <a:rPr lang="zh-CN" altLang="en-US" sz="1800" dirty="0" smtClean="0">
                <a:solidFill>
                  <a:srgbClr val="000000"/>
                </a:solidFill>
              </a:rPr>
              <a:t>中实现类名为</a:t>
            </a:r>
            <a:r>
              <a:rPr lang="en-US" altLang="zh-CN" sz="1800" dirty="0" err="1" smtClean="0">
                <a:solidFill>
                  <a:srgbClr val="000000"/>
                </a:solidFill>
              </a:rPr>
              <a:t>SpearmanCorrelationSimilarity</a:t>
            </a:r>
            <a:r>
              <a:rPr lang="zh-CN" altLang="en-US" sz="1800" dirty="0" smtClean="0">
                <a:solidFill>
                  <a:srgbClr val="000000"/>
                </a:solidFill>
              </a:rPr>
              <a:t>，它舍弃了真实的评分值，将其转化为排序值，可以理解为是排列后用户喜好值之间的</a:t>
            </a:r>
            <a:r>
              <a:rPr lang="en-US" altLang="zh-CN" sz="1800" dirty="0" smtClean="0">
                <a:solidFill>
                  <a:srgbClr val="000000"/>
                </a:solidFill>
              </a:rPr>
              <a:t>Pearson</a:t>
            </a:r>
            <a:r>
              <a:rPr lang="zh-CN" altLang="en-US" sz="1800" dirty="0" smtClean="0">
                <a:solidFill>
                  <a:srgbClr val="000000"/>
                </a:solidFill>
              </a:rPr>
              <a:t>相关系统。例如，对于每个用户，重写其最不喜欢的评分值为</a:t>
            </a:r>
            <a:r>
              <a:rPr lang="en-US" altLang="zh-CN" sz="1800" dirty="0" smtClean="0">
                <a:solidFill>
                  <a:srgbClr val="000000"/>
                </a:solidFill>
              </a:rPr>
              <a:t>1</a:t>
            </a:r>
            <a:r>
              <a:rPr lang="zh-CN" altLang="en-US" sz="1800" dirty="0" smtClean="0">
                <a:solidFill>
                  <a:srgbClr val="000000"/>
                </a:solidFill>
              </a:rPr>
              <a:t>，次不喜欢的评分值为</a:t>
            </a:r>
            <a:r>
              <a:rPr lang="en-US" altLang="zh-CN" sz="1800" dirty="0" smtClean="0">
                <a:solidFill>
                  <a:srgbClr val="000000"/>
                </a:solidFill>
              </a:rPr>
              <a:t>2</a:t>
            </a:r>
            <a:r>
              <a:rPr lang="zh-CN" altLang="en-US" sz="1800" dirty="0" smtClean="0">
                <a:solidFill>
                  <a:srgbClr val="000000"/>
                </a:solidFill>
              </a:rPr>
              <a:t>，依此类推。对转换后的值求</a:t>
            </a:r>
            <a:r>
              <a:rPr lang="en-US" altLang="zh-CN" sz="1800" dirty="0" smtClean="0">
                <a:solidFill>
                  <a:srgbClr val="000000"/>
                </a:solidFill>
              </a:rPr>
              <a:t>Pearson</a:t>
            </a:r>
            <a:r>
              <a:rPr lang="zh-CN" altLang="en-US" sz="1800" dirty="0" smtClean="0">
                <a:solidFill>
                  <a:srgbClr val="000000"/>
                </a:solidFill>
              </a:rPr>
              <a:t>的相关系数，得到的结果就是斯皮尔曼相关系数。因为斯皮尔曼相关性计算需要花费时间对喜好值进行排序，效率并不高，所以一般用于学术研究或者小规模计算。</a:t>
            </a:r>
            <a:endParaRPr lang="en-US" altLang="zh-CN" sz="1800" dirty="0" smtClean="0">
              <a:solidFill>
                <a:srgbClr val="000000"/>
              </a:solidFill>
            </a:endParaRPr>
          </a:p>
        </p:txBody>
      </p:sp>
    </p:spTree>
    <p:extLst>
      <p:ext uri="{BB962C8B-B14F-4D97-AF65-F5344CB8AC3E}">
        <p14:creationId xmlns:p14="http://schemas.microsoft.com/office/powerpoint/2010/main" val="8312505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73848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2400" smtClean="0">
                <a:latin typeface="Microsoft YaHei" charset="0"/>
                <a:ea typeface="Microsoft YaHei" charset="0"/>
                <a:cs typeface="Microsoft YaHei" charset="0"/>
              </a:rPr>
              <a:t>推荐系统通用模型</a:t>
            </a:r>
            <a:endParaRPr kumimoji="0" lang="zh-CN" altLang="en-US" sz="2400" dirty="0">
              <a:latin typeface="Microsoft YaHei" charset="0"/>
              <a:ea typeface="Microsoft YaHei" charset="0"/>
              <a:cs typeface="Microsoft YaHei" charset="0"/>
            </a:endParaRPr>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19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endParaRPr lang="zh-CN" altLang="en-US" sz="1800" dirty="0">
              <a:solidFill>
                <a:srgbClr val="000000"/>
              </a:solidFill>
            </a:endParaRPr>
          </a:p>
          <a:p>
            <a:endParaRPr lang="zh-CN" altLang="en-US" sz="1800" dirty="0" smtClean="0">
              <a:solidFill>
                <a:srgbClr val="000000"/>
              </a:solidFill>
            </a:endParaRPr>
          </a:p>
          <a:p>
            <a:r>
              <a:rPr lang="zh-CN" altLang="en-US" sz="1800" dirty="0" smtClean="0">
                <a:solidFill>
                  <a:srgbClr val="000000"/>
                </a:solidFill>
              </a:rPr>
              <a:t>推荐系统应用较广，不同的业务场景用到的数据、算法和模型都不同。如果针对每个场景都从头开发，将会耗费较多时间和人力。推荐算法进行通用化设计，可以更好地将一类推荐算法复用到不同的推荐场景中，从而支持多种业务领域。</a:t>
            </a:r>
            <a:endParaRPr lang="en-US" altLang="zh-CN" sz="1800" dirty="0" smtClean="0">
              <a:solidFill>
                <a:srgbClr val="000000"/>
              </a:solidFill>
            </a:endParaRPr>
          </a:p>
        </p:txBody>
      </p:sp>
    </p:spTree>
    <p:extLst>
      <p:ext uri="{BB962C8B-B14F-4D97-AF65-F5344CB8AC3E}">
        <p14:creationId xmlns:p14="http://schemas.microsoft.com/office/powerpoint/2010/main" val="11639600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59765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mtClean="0"/>
              <a:t>推荐系统结构</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推荐系统有</a:t>
            </a:r>
            <a:r>
              <a:rPr lang="en-US" altLang="zh-CN" sz="1800" dirty="0" smtClean="0">
                <a:solidFill>
                  <a:srgbClr val="000000"/>
                </a:solidFill>
              </a:rPr>
              <a:t>3</a:t>
            </a:r>
            <a:r>
              <a:rPr lang="zh-CN" altLang="en-US" sz="1800" dirty="0" smtClean="0">
                <a:solidFill>
                  <a:srgbClr val="000000"/>
                </a:solidFill>
              </a:rPr>
              <a:t>个重要的模块，包括输入模块、推荐算法模块（推荐引擎）、推荐输出模块。推荐系统结构如下图所示。</a:t>
            </a:r>
            <a:endParaRPr lang="en-US" altLang="zh-CN" sz="1800" dirty="0" smtClean="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930269231"/>
              </p:ext>
            </p:extLst>
          </p:nvPr>
        </p:nvGraphicFramePr>
        <p:xfrm>
          <a:off x="2070100" y="1797960"/>
          <a:ext cx="5003800" cy="2743200"/>
        </p:xfrm>
        <a:graphic>
          <a:graphicData uri="http://schemas.openxmlformats.org/presentationml/2006/ole">
            <mc:AlternateContent xmlns:mc="http://schemas.openxmlformats.org/markup-compatibility/2006">
              <mc:Choice xmlns:v="urn:schemas-microsoft-com:vml" Requires="v">
                <p:oleObj spid="_x0000_s1176" r:id="rId3" imgW="6464300" imgH="3492500" progId="Visio.Drawing.11">
                  <p:embed/>
                </p:oleObj>
              </mc:Choice>
              <mc:Fallback>
                <p:oleObj r:id="rId3" imgW="6464300" imgH="349250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0100" y="1797960"/>
                        <a:ext cx="5003800" cy="274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812410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59765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mtClean="0"/>
              <a:t>推荐系统结构</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474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endParaRPr lang="zh-CN" altLang="en-US" sz="1800" dirty="0">
              <a:solidFill>
                <a:srgbClr val="000000"/>
              </a:solidFill>
            </a:endParaRPr>
          </a:p>
          <a:p>
            <a:endParaRPr lang="zh-CN" altLang="en-US" sz="1800" dirty="0" smtClean="0">
              <a:solidFill>
                <a:srgbClr val="000000"/>
              </a:solidFill>
            </a:endParaRPr>
          </a:p>
          <a:p>
            <a:r>
              <a:rPr lang="zh-CN" altLang="en-US" sz="1800" dirty="0" smtClean="0">
                <a:solidFill>
                  <a:srgbClr val="000000"/>
                </a:solidFill>
              </a:rPr>
              <a:t>推荐系统首先通过分析用户行为数据，建立用户偏好模型。然后使用用户兴趣匹配物品的特征信息，再经过推荐算法进行筛选过滤，找到用户可能感兴趣的推荐对象，最后推荐给用户。上述过程经过训练和验证最终形成推荐模型，可用于在线或离线推荐。同时，推荐结果在用户端的响应也作为输入数据，用于模型的迭代优化。</a:t>
            </a:r>
            <a:endParaRPr lang="en-US" altLang="zh-CN" sz="1800" dirty="0" smtClean="0">
              <a:solidFill>
                <a:srgbClr val="000000"/>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9576166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538185"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基于人口</a:t>
            </a:r>
            <a:r>
              <a:rPr kumimoji="0" lang="zh-CN" altLang="en-US" smtClean="0"/>
              <a:t>统计学的推荐</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69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endParaRPr lang="zh-CN" altLang="en-US" sz="1800" dirty="0" smtClean="0">
              <a:solidFill>
                <a:srgbClr val="000000"/>
              </a:solidFill>
            </a:endParaRPr>
          </a:p>
          <a:p>
            <a:r>
              <a:rPr lang="zh-CN" altLang="en-US" sz="1800" dirty="0" smtClean="0">
                <a:solidFill>
                  <a:srgbClr val="000000"/>
                </a:solidFill>
              </a:rPr>
              <a:t>基于人口统计学的推荐机制根据用户的人口统计学信息发现用户间的相关程度向用户推荐与之相似的用户感兴趣的物品。基于人口统计学信息对用户画像，根据画像计算用户间相似度，形成用户群体，按照用户群的喜好推荐给当前用户一些物品。这种方法的好处是没有“冷启动”问题。不依赖于物品本身的特征，所以不同物品领域都可以使用，具有领域独立性。问题在于由于人口统计学信息未必准确，所以计算结果可信度较低，难以令人信服。</a:t>
            </a:r>
            <a:endParaRPr lang="en-US" altLang="zh-CN" sz="1800" dirty="0" smtClean="0">
              <a:solidFill>
                <a:srgbClr val="000000"/>
              </a:solidFill>
            </a:endParaRPr>
          </a:p>
        </p:txBody>
      </p:sp>
    </p:spTree>
    <p:extLst>
      <p:ext uri="{BB962C8B-B14F-4D97-AF65-F5344CB8AC3E}">
        <p14:creationId xmlns:p14="http://schemas.microsoft.com/office/powerpoint/2010/main" val="1307595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章节介绍</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241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endParaRPr lang="en-US" altLang="zh-CN" sz="1800" dirty="0" smtClean="0">
              <a:solidFill>
                <a:srgbClr val="000000"/>
              </a:solidFill>
            </a:endParaRPr>
          </a:p>
          <a:p>
            <a:r>
              <a:rPr lang="zh-CN" altLang="en-US" sz="1800" dirty="0" smtClean="0">
                <a:solidFill>
                  <a:srgbClr val="000000"/>
                </a:solidFill>
              </a:rPr>
              <a:t>推荐系统根据用户的浏览记录、社交网络等信息进行个性化的计算，发现用户的兴趣，并应用推荐算法最终达到“千人千面”、“个性化”推荐的效果。本章首先结合推荐系统应用场景介绍推荐系统的通用模型，重点介绍基于内容的推荐、基于协同过滤的推荐、基于关联规则的推荐、推荐系统效果评测方法、推荐系统常见问题等，并结合实际案例介绍推荐系统设计和应用。</a:t>
            </a:r>
            <a:endParaRPr lang="zh-CN" altLang="en-US" sz="1800" dirty="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797956"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a:t>
            </a:r>
            <a:r>
              <a:rPr kumimoji="0" lang="zh-CN" altLang="en-US" smtClean="0"/>
              <a:t>内容的推荐</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640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r>
              <a:rPr lang="zh-CN" altLang="en-US" sz="1800" dirty="0" smtClean="0">
                <a:solidFill>
                  <a:srgbClr val="000000"/>
                </a:solidFill>
              </a:rPr>
              <a:t>基于内容推荐的原理是根据用户感兴趣的物品</a:t>
            </a:r>
            <a:r>
              <a:rPr lang="en-US" altLang="zh-CN" sz="1800" dirty="0" smtClean="0">
                <a:solidFill>
                  <a:srgbClr val="000000"/>
                </a:solidFill>
              </a:rPr>
              <a:t>A</a:t>
            </a:r>
            <a:r>
              <a:rPr lang="zh-CN" altLang="en-US" sz="1800" dirty="0" smtClean="0">
                <a:solidFill>
                  <a:srgbClr val="000000"/>
                </a:solidFill>
              </a:rPr>
              <a:t>，找到和</a:t>
            </a:r>
            <a:r>
              <a:rPr lang="en-US" altLang="zh-CN" sz="1800" dirty="0" smtClean="0">
                <a:solidFill>
                  <a:srgbClr val="000000"/>
                </a:solidFill>
              </a:rPr>
              <a:t>A</a:t>
            </a:r>
            <a:r>
              <a:rPr lang="zh-CN" altLang="en-US" sz="1800" dirty="0" smtClean="0">
                <a:solidFill>
                  <a:srgbClr val="000000"/>
                </a:solidFill>
              </a:rPr>
              <a:t>内容信息相近的物品</a:t>
            </a:r>
            <a:r>
              <a:rPr lang="en-US" altLang="zh-CN" sz="1800" dirty="0" smtClean="0">
                <a:solidFill>
                  <a:srgbClr val="000000"/>
                </a:solidFill>
              </a:rPr>
              <a:t>B</a:t>
            </a:r>
            <a:r>
              <a:rPr lang="zh-CN" altLang="en-US" sz="1800" dirty="0" smtClean="0">
                <a:solidFill>
                  <a:srgbClr val="000000"/>
                </a:solidFill>
              </a:rPr>
              <a:t>。提取用户偏好的物品特征是基于内容推荐算法的关键，基于内容的推荐过程是用户喜欢的物品和特征的描述，物品的特征有属性、描述等，图书的特征是一些文本内容，特征提取可能涉及文本处理相关技术，将文本内容转化为可计算的向量形式，实现对物品的特征建模，应用推荐算法进行内容推荐。除此之外，还有相似度计算。基于内容的推荐优点是简单有效，推荐结果直观，容易理解，不需要领域知识。不需要用户的历史行为数据，比如对物品的评价等。</a:t>
            </a:r>
            <a:endParaRPr lang="zh-CN" altLang="en-US" sz="1800" dirty="0" smtClean="0">
              <a:solidFill>
                <a:srgbClr val="000000"/>
              </a:solidFill>
            </a:endParaRPr>
          </a:p>
        </p:txBody>
      </p:sp>
    </p:spTree>
    <p:extLst>
      <p:ext uri="{BB962C8B-B14F-4D97-AF65-F5344CB8AC3E}">
        <p14:creationId xmlns:p14="http://schemas.microsoft.com/office/powerpoint/2010/main" val="8146798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270364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基于协同</a:t>
            </a:r>
            <a:r>
              <a:rPr kumimoji="0" lang="zh-CN" altLang="en-US" smtClean="0"/>
              <a:t>过滤的推荐算法</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19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endParaRPr lang="zh-CN" altLang="en-US" sz="1800" dirty="0">
              <a:solidFill>
                <a:srgbClr val="000000"/>
              </a:solidFill>
            </a:endParaRPr>
          </a:p>
          <a:p>
            <a:endParaRPr lang="zh-CN" altLang="en-US" sz="1800" dirty="0" smtClean="0">
              <a:solidFill>
                <a:srgbClr val="000000"/>
              </a:solidFill>
            </a:endParaRPr>
          </a:p>
          <a:p>
            <a:r>
              <a:rPr lang="zh-CN" altLang="en-US" sz="1800" dirty="0" smtClean="0">
                <a:solidFill>
                  <a:srgbClr val="000000"/>
                </a:solidFill>
              </a:rPr>
              <a:t>基于用户行为数据设计的推荐算法，称为协同过滤算法。此方法主要根据用户的历史行为，寻找用户或物品的临近集合，以此计算用户对物品的偏好，包括基于领域、图、关联规则、知识的推荐算法，其中最广泛应用的是基于领域的方法，在实践中往往是上述几种方法的混合应用。</a:t>
            </a:r>
            <a:endParaRPr lang="zh-CN" altLang="en-US" sz="1800" dirty="0">
              <a:solidFill>
                <a:srgbClr val="000000"/>
              </a:solidFill>
            </a:endParaRPr>
          </a:p>
        </p:txBody>
      </p:sp>
    </p:spTree>
    <p:extLst>
      <p:ext uri="{BB962C8B-B14F-4D97-AF65-F5344CB8AC3E}">
        <p14:creationId xmlns:p14="http://schemas.microsoft.com/office/powerpoint/2010/main" val="1471310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20679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基于领域的推荐算法</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endParaRPr lang="zh-CN" altLang="en-US" sz="1800" dirty="0" smtClean="0">
              <a:solidFill>
                <a:srgbClr val="000000"/>
              </a:solidFill>
            </a:endParaRPr>
          </a:p>
          <a:p>
            <a:pPr marL="0" indent="0">
              <a:buNone/>
            </a:pPr>
            <a:endParaRPr lang="zh-CN" altLang="en-US" sz="1800" dirty="0" smtClean="0">
              <a:solidFill>
                <a:srgbClr val="000000"/>
              </a:solidFill>
            </a:endParaRPr>
          </a:p>
          <a:p>
            <a:r>
              <a:rPr lang="zh-CN" altLang="en-US" sz="1800" dirty="0" smtClean="0">
                <a:solidFill>
                  <a:srgbClr val="000000"/>
                </a:solidFill>
              </a:rPr>
              <a:t>基于领域的推荐算法主要包括两种算法：基于用户的协同过滤算法和基于物品的协同过滤算法，基于物品的协同过滤与计算用户兴趣相似度一致，基于物品的协同推荐需要计算与用户偏好的物品相似的物品</a:t>
            </a:r>
            <a:r>
              <a:rPr lang="zh-CN" altLang="en-US" sz="1800" dirty="0" smtClean="0">
                <a:solidFill>
                  <a:srgbClr val="000000"/>
                </a:solidFill>
              </a:rPr>
              <a:t>。</a:t>
            </a:r>
            <a:endParaRPr lang="zh-CN" altLang="en-US" sz="1800" dirty="0" smtClean="0">
              <a:solidFill>
                <a:srgbClr val="000000"/>
              </a:solidFill>
            </a:endParaRPr>
          </a:p>
        </p:txBody>
      </p:sp>
    </p:spTree>
    <p:extLst>
      <p:ext uri="{BB962C8B-B14F-4D97-AF65-F5344CB8AC3E}">
        <p14:creationId xmlns:p14="http://schemas.microsoft.com/office/powerpoint/2010/main" val="5941432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72425"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400" dirty="0" smtClean="0"/>
              <a:t>基于</a:t>
            </a:r>
            <a:r>
              <a:rPr kumimoji="0" lang="zh-CN" altLang="en-US" sz="1400" smtClean="0"/>
              <a:t>用户的协同过滤算法</a:t>
            </a:r>
            <a:endParaRPr kumimoji="0" lang="zh-CN" altLang="en-US" sz="14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363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r>
              <a:rPr lang="zh-CN" altLang="en-US" sz="1800" dirty="0" smtClean="0">
                <a:solidFill>
                  <a:srgbClr val="000000"/>
                </a:solidFill>
              </a:rPr>
              <a:t>基于用户的协同过滤算法为用户推荐兴趣相似的其他用户喜欢的物品</a:t>
            </a:r>
            <a:r>
              <a:rPr lang="zh-CN" altLang="en-US" sz="1800" dirty="0" smtClean="0">
                <a:solidFill>
                  <a:srgbClr val="000000"/>
                </a:solidFill>
              </a:rPr>
              <a:t>。</a:t>
            </a:r>
            <a:r>
              <a:rPr lang="zh-CN" altLang="en-US" sz="1800" dirty="0" smtClean="0">
                <a:solidFill>
                  <a:srgbClr val="000000"/>
                </a:solidFill>
              </a:rPr>
              <a:t>算法的关键是计算两个用户的兴趣相似度。计算用户相似度的方法有</a:t>
            </a:r>
            <a:r>
              <a:rPr lang="en-US" altLang="zh-CN" sz="1800" dirty="0" smtClean="0">
                <a:solidFill>
                  <a:srgbClr val="000000"/>
                </a:solidFill>
              </a:rPr>
              <a:t>3</a:t>
            </a:r>
            <a:r>
              <a:rPr lang="zh-CN" altLang="en-US" sz="1800" dirty="0" smtClean="0">
                <a:solidFill>
                  <a:srgbClr val="000000"/>
                </a:solidFill>
              </a:rPr>
              <a:t>种：余弦相似性、皮尔森系数相关和修正的余弦相似性。算法步骤如下：</a:t>
            </a:r>
          </a:p>
          <a:p>
            <a:endParaRPr lang="en-US" altLang="zh-CN" sz="1800" dirty="0">
              <a:solidFill>
                <a:srgbClr val="000000"/>
              </a:solidFill>
            </a:endParaRPr>
          </a:p>
          <a:p>
            <a:pPr lvl="1"/>
            <a:r>
              <a:rPr lang="zh-CN" altLang="en-US" sz="1400" dirty="0" smtClean="0">
                <a:solidFill>
                  <a:srgbClr val="000000"/>
                </a:solidFill>
              </a:rPr>
              <a:t>找到与目标用户兴趣相似的用户集合</a:t>
            </a:r>
          </a:p>
          <a:p>
            <a:pPr lvl="1"/>
            <a:endParaRPr lang="zh-CN" altLang="en-US" sz="1400" dirty="0">
              <a:solidFill>
                <a:srgbClr val="000000"/>
              </a:solidFill>
            </a:endParaRPr>
          </a:p>
          <a:p>
            <a:pPr lvl="1"/>
            <a:r>
              <a:rPr lang="zh-CN" altLang="en-US" sz="1400" dirty="0" smtClean="0">
                <a:solidFill>
                  <a:srgbClr val="000000"/>
                </a:solidFill>
              </a:rPr>
              <a:t>找到这个集合中的用户喜欢的，且目标用户没有用过的物品，推荐给目标用户</a:t>
            </a:r>
          </a:p>
        </p:txBody>
      </p:sp>
    </p:spTree>
    <p:extLst>
      <p:ext uri="{BB962C8B-B14F-4D97-AF65-F5344CB8AC3E}">
        <p14:creationId xmlns:p14="http://schemas.microsoft.com/office/powerpoint/2010/main" val="2633704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2047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400" dirty="0" smtClean="0"/>
              <a:t>基于用户</a:t>
            </a:r>
            <a:r>
              <a:rPr kumimoji="0" lang="zh-CN" altLang="en-US" sz="1400" smtClean="0"/>
              <a:t>协同过滤推荐示例</a:t>
            </a:r>
            <a:endParaRPr kumimoji="0" lang="zh-CN" altLang="en-US" sz="14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80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r>
              <a:rPr lang="zh-CN" altLang="en-US" sz="1800" dirty="0" smtClean="0">
                <a:solidFill>
                  <a:srgbClr val="000000"/>
                </a:solidFill>
              </a:rPr>
              <a:t>下表</a:t>
            </a:r>
            <a:r>
              <a:rPr lang="zh-CN" altLang="zh-CN" sz="1800" dirty="0"/>
              <a:t>是基于用户协同推荐过程，可以看到用户</a:t>
            </a:r>
            <a:r>
              <a:rPr lang="en-US" altLang="zh-CN" sz="1800" dirty="0"/>
              <a:t>A</a:t>
            </a:r>
            <a:r>
              <a:rPr lang="zh-CN" altLang="zh-CN" sz="1800" dirty="0"/>
              <a:t>与用户</a:t>
            </a:r>
            <a:r>
              <a:rPr lang="en-US" altLang="zh-CN" sz="1800" dirty="0"/>
              <a:t>C</a:t>
            </a:r>
            <a:r>
              <a:rPr lang="zh-CN" altLang="zh-CN" sz="1800" dirty="0"/>
              <a:t>所喜欢的物品具有较多的交集，即两个用户具有相似性，那么用户</a:t>
            </a:r>
            <a:r>
              <a:rPr lang="en-US" altLang="zh-CN" sz="1800" dirty="0"/>
              <a:t>C</a:t>
            </a:r>
            <a:r>
              <a:rPr lang="zh-CN" altLang="zh-CN" sz="1800" dirty="0"/>
              <a:t>喜欢的物品很有可能用户</a:t>
            </a:r>
            <a:r>
              <a:rPr lang="en-US" altLang="zh-CN" sz="1800" dirty="0"/>
              <a:t>A</a:t>
            </a:r>
            <a:r>
              <a:rPr lang="zh-CN" altLang="zh-CN" sz="1800" dirty="0"/>
              <a:t>也会喜欢，而用户</a:t>
            </a:r>
            <a:r>
              <a:rPr lang="en-US" altLang="zh-CN" sz="1800" dirty="0"/>
              <a:t>C</a:t>
            </a:r>
            <a:r>
              <a:rPr lang="zh-CN" altLang="zh-CN" sz="1800" dirty="0"/>
              <a:t>喜欢物品</a:t>
            </a:r>
            <a:r>
              <a:rPr lang="en-US" altLang="zh-CN" sz="1800" dirty="0"/>
              <a:t>D</a:t>
            </a:r>
            <a:r>
              <a:rPr lang="zh-CN" altLang="zh-CN" sz="1800" dirty="0"/>
              <a:t>，则可以向用户</a:t>
            </a:r>
            <a:r>
              <a:rPr lang="en-US" altLang="zh-CN" sz="1800" dirty="0"/>
              <a:t>A</a:t>
            </a:r>
            <a:r>
              <a:rPr lang="zh-CN" altLang="zh-CN" sz="1800" dirty="0"/>
              <a:t>推荐物品</a:t>
            </a:r>
            <a:r>
              <a:rPr lang="en-US" altLang="zh-CN" sz="1800" dirty="0"/>
              <a:t>D</a:t>
            </a:r>
            <a:r>
              <a:rPr lang="zh-CN" altLang="zh-CN" sz="1800" dirty="0"/>
              <a:t>。</a:t>
            </a:r>
            <a:r>
              <a:rPr lang="zh-CN" altLang="zh-CN" sz="1800" dirty="0"/>
              <a:t> </a:t>
            </a:r>
            <a:endParaRPr lang="zh-CN" altLang="en-US" sz="1800" dirty="0" smtClean="0"/>
          </a:p>
          <a:p>
            <a:endParaRPr lang="zh-CN" altLang="en-US" sz="1800" dirty="0"/>
          </a:p>
          <a:p>
            <a:endParaRPr lang="zh-CN" altLang="en-US" sz="1800" dirty="0" smtClean="0"/>
          </a:p>
          <a:p>
            <a:endParaRPr lang="zh-CN" altLang="en-US" sz="1800" dirty="0"/>
          </a:p>
          <a:p>
            <a:endParaRPr lang="zh-CN" altLang="en-US" sz="1800" dirty="0" smtClean="0"/>
          </a:p>
          <a:p>
            <a:r>
              <a:rPr lang="zh-CN" altLang="en-US" sz="1800" dirty="0" smtClean="0"/>
              <a:t>计算用户兴趣相似度时，要避免热门物品自带马太效应的影响，即大部分用户可能都对热门的物品表现出喜欢的状况，但是这些用户之间并非一类人，因为所谓的热门物品区分度较弱。</a:t>
            </a:r>
            <a:endParaRPr lang="zh-CN" altLang="en-US" sz="1800" dirty="0" smtClean="0"/>
          </a:p>
          <a:p>
            <a:endParaRPr lang="zh-CN" altLang="en-US" sz="1800" dirty="0" smtClean="0">
              <a:solidFill>
                <a:srgbClr val="000000"/>
              </a:solidFill>
            </a:endParaRPr>
          </a:p>
        </p:txBody>
      </p:sp>
      <p:graphicFrame>
        <p:nvGraphicFramePr>
          <p:cNvPr id="2" name="表格 1"/>
          <p:cNvGraphicFramePr>
            <a:graphicFrameLocks noGrp="1"/>
          </p:cNvGraphicFramePr>
          <p:nvPr/>
        </p:nvGraphicFramePr>
        <p:xfrm>
          <a:off x="2681287" y="2392997"/>
          <a:ext cx="3781425" cy="1008380"/>
        </p:xfrm>
        <a:graphic>
          <a:graphicData uri="http://schemas.openxmlformats.org/drawingml/2006/table">
            <a:tbl>
              <a:tblPr firstRow="1" firstCol="1" bandRow="1"/>
              <a:tblGrid>
                <a:gridCol w="756285"/>
                <a:gridCol w="756285"/>
                <a:gridCol w="756285"/>
                <a:gridCol w="756285"/>
                <a:gridCol w="756285"/>
              </a:tblGrid>
              <a:tr h="252095">
                <a:tc>
                  <a:txBody>
                    <a:bodyPr/>
                    <a:lstStyle/>
                    <a:p>
                      <a:pPr algn="ctr">
                        <a:spcAft>
                          <a:spcPts val="0"/>
                        </a:spcAft>
                      </a:pPr>
                      <a:r>
                        <a:rPr lang="zh-CN" sz="900" kern="100">
                          <a:effectLst/>
                          <a:latin typeface="宋体" charset="0"/>
                          <a:cs typeface="Times New Roman" charset="0"/>
                        </a:rPr>
                        <a:t>用户</a:t>
                      </a:r>
                      <a:r>
                        <a:rPr lang="en-US" sz="900" kern="100">
                          <a:effectLst/>
                          <a:latin typeface="宋体" charset="0"/>
                          <a:cs typeface="Times New Roman" charset="0"/>
                        </a:rPr>
                        <a:t>/</a:t>
                      </a:r>
                      <a:r>
                        <a:rPr lang="zh-CN" sz="900" kern="100">
                          <a:effectLst/>
                          <a:latin typeface="宋体" charset="0"/>
                          <a:cs typeface="Times New Roman" charset="0"/>
                        </a:rPr>
                        <a:t>物品</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zh-CN" sz="900" kern="100">
                          <a:effectLst/>
                          <a:latin typeface="宋体" charset="0"/>
                          <a:cs typeface="Times New Roman" charset="0"/>
                        </a:rPr>
                        <a:t>物品</a:t>
                      </a:r>
                      <a:r>
                        <a:rPr lang="en-US" sz="900" kern="100">
                          <a:effectLst/>
                          <a:latin typeface="宋体" charset="0"/>
                          <a:cs typeface="Times New Roman" charset="0"/>
                        </a:rPr>
                        <a:t>A</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zh-CN" sz="900" kern="100" dirty="0">
                          <a:effectLst/>
                          <a:latin typeface="宋体" charset="0"/>
                          <a:cs typeface="Times New Roman" charset="0"/>
                        </a:rPr>
                        <a:t>物品</a:t>
                      </a:r>
                      <a:r>
                        <a:rPr lang="en-US" sz="900" kern="100" dirty="0">
                          <a:effectLst/>
                          <a:latin typeface="宋体" charset="0"/>
                          <a:cs typeface="Times New Roman" charset="0"/>
                        </a:rPr>
                        <a:t>B</a:t>
                      </a:r>
                      <a:endParaRPr lang="zh-CN" sz="1050" kern="100" dirty="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zh-CN" sz="900" kern="100">
                          <a:effectLst/>
                          <a:latin typeface="宋体" charset="0"/>
                          <a:cs typeface="Times New Roman" charset="0"/>
                        </a:rPr>
                        <a:t>物品</a:t>
                      </a:r>
                      <a:r>
                        <a:rPr lang="en-US" sz="900" kern="100">
                          <a:effectLst/>
                          <a:latin typeface="宋体" charset="0"/>
                          <a:cs typeface="Times New Roman" charset="0"/>
                        </a:rPr>
                        <a:t>C</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zh-CN" sz="900" kern="100" dirty="0">
                          <a:effectLst/>
                          <a:latin typeface="宋体" charset="0"/>
                          <a:cs typeface="Times New Roman" charset="0"/>
                        </a:rPr>
                        <a:t>物品</a:t>
                      </a:r>
                      <a:r>
                        <a:rPr lang="en-US" sz="900" kern="100" dirty="0">
                          <a:effectLst/>
                          <a:latin typeface="宋体" charset="0"/>
                          <a:cs typeface="Times New Roman" charset="0"/>
                        </a:rPr>
                        <a:t>D</a:t>
                      </a:r>
                      <a:endParaRPr lang="zh-CN" sz="1050" kern="100" dirty="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52095">
                <a:tc>
                  <a:txBody>
                    <a:bodyPr/>
                    <a:lstStyle/>
                    <a:p>
                      <a:pPr algn="ctr">
                        <a:spcAft>
                          <a:spcPts val="0"/>
                        </a:spcAft>
                      </a:pPr>
                      <a:r>
                        <a:rPr lang="zh-CN" sz="900" kern="100">
                          <a:effectLst/>
                          <a:latin typeface="宋体" charset="0"/>
                          <a:cs typeface="Times New Roman" charset="0"/>
                        </a:rPr>
                        <a:t>用户</a:t>
                      </a:r>
                      <a:r>
                        <a:rPr lang="en-US" sz="900" kern="100">
                          <a:effectLst/>
                          <a:latin typeface="宋体" charset="0"/>
                          <a:cs typeface="Times New Roman" charset="0"/>
                        </a:rPr>
                        <a:t>A</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900" kern="100">
                          <a:effectLst/>
                          <a:latin typeface="Arial" charset="0"/>
                          <a:cs typeface="Times New Roman" charset="0"/>
                        </a:rPr>
                        <a:t>√</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900" kern="100">
                          <a:effectLst/>
                          <a:latin typeface="宋体" charset="0"/>
                          <a:cs typeface="Times New Roman" charset="0"/>
                        </a:rPr>
                        <a:t> </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900" kern="100">
                          <a:effectLst/>
                          <a:latin typeface="Arial" charset="0"/>
                          <a:cs typeface="Times New Roman" charset="0"/>
                        </a:rPr>
                        <a:t>√</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900" kern="100">
                          <a:effectLst/>
                          <a:latin typeface="宋体" charset="0"/>
                          <a:cs typeface="Times New Roman" charset="0"/>
                        </a:rPr>
                        <a:t>推荐</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r>
              <a:tr h="252095">
                <a:tc>
                  <a:txBody>
                    <a:bodyPr/>
                    <a:lstStyle/>
                    <a:p>
                      <a:pPr algn="ctr">
                        <a:spcAft>
                          <a:spcPts val="0"/>
                        </a:spcAft>
                      </a:pPr>
                      <a:r>
                        <a:rPr lang="zh-CN" sz="900" kern="100">
                          <a:effectLst/>
                          <a:latin typeface="宋体" charset="0"/>
                          <a:cs typeface="Times New Roman" charset="0"/>
                        </a:rPr>
                        <a:t>用户</a:t>
                      </a:r>
                      <a:r>
                        <a:rPr lang="en-US" sz="900" kern="100">
                          <a:effectLst/>
                          <a:latin typeface="宋体" charset="0"/>
                          <a:cs typeface="Times New Roman" charset="0"/>
                        </a:rPr>
                        <a:t>B</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900" kern="100">
                          <a:effectLst/>
                          <a:latin typeface="宋体" charset="0"/>
                          <a:cs typeface="Times New Roman" charset="0"/>
                        </a:rPr>
                        <a:t> </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900" kern="100">
                          <a:effectLst/>
                          <a:latin typeface="Arial" charset="0"/>
                          <a:cs typeface="Times New Roman" charset="0"/>
                        </a:rPr>
                        <a:t>√</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900" kern="100">
                          <a:effectLst/>
                          <a:latin typeface="宋体" charset="0"/>
                          <a:cs typeface="Times New Roman" charset="0"/>
                        </a:rPr>
                        <a:t> </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900" kern="100" dirty="0">
                          <a:effectLst/>
                          <a:latin typeface="宋体" charset="0"/>
                          <a:cs typeface="Times New Roman" charset="0"/>
                        </a:rPr>
                        <a:t> </a:t>
                      </a:r>
                      <a:endParaRPr lang="zh-CN" sz="1050" kern="100" dirty="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52095">
                <a:tc>
                  <a:txBody>
                    <a:bodyPr/>
                    <a:lstStyle/>
                    <a:p>
                      <a:pPr algn="ctr">
                        <a:spcAft>
                          <a:spcPts val="0"/>
                        </a:spcAft>
                      </a:pPr>
                      <a:r>
                        <a:rPr lang="zh-CN" sz="900" kern="100">
                          <a:effectLst/>
                          <a:latin typeface="宋体" charset="0"/>
                          <a:cs typeface="Times New Roman" charset="0"/>
                        </a:rPr>
                        <a:t>用户</a:t>
                      </a:r>
                      <a:r>
                        <a:rPr lang="en-US" sz="900" kern="100">
                          <a:effectLst/>
                          <a:latin typeface="宋体" charset="0"/>
                          <a:cs typeface="Times New Roman" charset="0"/>
                        </a:rPr>
                        <a:t>C</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900" kern="100">
                          <a:effectLst/>
                          <a:latin typeface="Arial" charset="0"/>
                          <a:cs typeface="Times New Roman" charset="0"/>
                        </a:rPr>
                        <a:t>√</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900" kern="100">
                          <a:effectLst/>
                          <a:latin typeface="宋体" charset="0"/>
                          <a:cs typeface="Times New Roman" charset="0"/>
                        </a:rPr>
                        <a:t> </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900" kern="100">
                          <a:effectLst/>
                          <a:latin typeface="Arial" charset="0"/>
                          <a:cs typeface="Times New Roman" charset="0"/>
                        </a:rPr>
                        <a:t>√</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900" kern="100" dirty="0">
                          <a:effectLst/>
                          <a:latin typeface="Arial" charset="0"/>
                          <a:cs typeface="Times New Roman" charset="0"/>
                        </a:rPr>
                        <a:t>√</a:t>
                      </a:r>
                      <a:endParaRPr lang="zh-CN" sz="1050" kern="100" dirty="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bl>
          </a:graphicData>
        </a:graphic>
      </p:graphicFrame>
    </p:spTree>
    <p:extLst>
      <p:ext uri="{BB962C8B-B14F-4D97-AF65-F5344CB8AC3E}">
        <p14:creationId xmlns:p14="http://schemas.microsoft.com/office/powerpoint/2010/main" val="18146998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2047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400" dirty="0" smtClean="0"/>
              <a:t>基于用户</a:t>
            </a:r>
            <a:r>
              <a:rPr kumimoji="0" lang="zh-CN" altLang="en-US" sz="1400" smtClean="0"/>
              <a:t>协同过滤推荐示例</a:t>
            </a:r>
            <a:endParaRPr kumimoji="0" lang="zh-CN" altLang="en-US" sz="14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69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pPr marL="0" indent="0">
              <a:buNone/>
            </a:pPr>
            <a:endParaRPr lang="zh-CN" altLang="en-US" sz="1800" dirty="0" smtClean="0">
              <a:solidFill>
                <a:srgbClr val="000000"/>
              </a:solidFill>
            </a:endParaRPr>
          </a:p>
          <a:p>
            <a:r>
              <a:rPr lang="zh-CN" altLang="en-US" sz="1800" dirty="0" smtClean="0">
                <a:solidFill>
                  <a:srgbClr val="000000"/>
                </a:solidFill>
              </a:rPr>
              <a:t>基于用户的协同过滤算法缺点是随着用户数目的增大，计算用户兴趣相似度越来越复杂，时间和空间复杂度与用户数接近于平方关系。所以一般采用离线方式推荐，当用户产生新行为时，不会立即进行计算，推荐结果不会立即变化。此外，这一算法是基于隐式群体的兴趣进行推荐，可解释性不强。这一算法适用于用户兴趣稳定且不明显的场景，即通过群体的兴趣来代表用户个体的兴趣，一旦群体的兴趣确立，就可以认为个体用户服从此兴趣，由此向其进行推荐，结果一般较准确。</a:t>
            </a:r>
          </a:p>
        </p:txBody>
      </p:sp>
    </p:spTree>
    <p:extLst>
      <p:ext uri="{BB962C8B-B14F-4D97-AF65-F5344CB8AC3E}">
        <p14:creationId xmlns:p14="http://schemas.microsoft.com/office/powerpoint/2010/main" val="1140670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5500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400" dirty="0" smtClean="0"/>
              <a:t>基于物品的</a:t>
            </a:r>
            <a:r>
              <a:rPr kumimoji="0" lang="zh-CN" altLang="en-US" sz="1400" smtClean="0"/>
              <a:t>协同过滤算法</a:t>
            </a:r>
            <a:endParaRPr kumimoji="0" lang="zh-CN" altLang="en-US" sz="14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806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pPr marL="0" indent="0">
              <a:buNone/>
            </a:pPr>
            <a:endParaRPr lang="zh-CN" altLang="en-US" sz="1800" dirty="0">
              <a:solidFill>
                <a:srgbClr val="000000"/>
              </a:solidFill>
            </a:endParaRPr>
          </a:p>
          <a:p>
            <a:pPr marL="0" indent="0">
              <a:buNone/>
            </a:pPr>
            <a:endParaRPr lang="zh-CN" altLang="en-US" sz="1800" dirty="0" smtClean="0">
              <a:solidFill>
                <a:srgbClr val="000000"/>
              </a:solidFill>
            </a:endParaRPr>
          </a:p>
          <a:p>
            <a:r>
              <a:rPr lang="zh-CN" altLang="en-US" sz="1800" dirty="0" smtClean="0"/>
              <a:t>基于物品的协同过滤算法是给用户推荐跟他喜欢的物品相似的物品，是基础的推荐算法，集成在各类电商平台的推荐系统中。与基于内容的推荐算法相比，是通过用户的行为计算物品之间的相似度，而基于内容的推荐算法计算的是物品内容特征的相似度。例如，物品</a:t>
            </a:r>
            <a:r>
              <a:rPr lang="en-US" altLang="zh-CN" sz="1800" dirty="0" smtClean="0"/>
              <a:t>A</a:t>
            </a:r>
            <a:r>
              <a:rPr lang="zh-CN" altLang="en-US" sz="1800" dirty="0" smtClean="0"/>
              <a:t>、</a:t>
            </a:r>
            <a:r>
              <a:rPr lang="en-US" altLang="zh-CN" sz="1800" dirty="0" smtClean="0"/>
              <a:t>B</a:t>
            </a:r>
            <a:r>
              <a:rPr lang="zh-CN" altLang="en-US" sz="1800" dirty="0" smtClean="0"/>
              <a:t>有很大的相似度是因为喜欢物品</a:t>
            </a:r>
            <a:r>
              <a:rPr lang="en-US" altLang="zh-CN" sz="1800" dirty="0" smtClean="0"/>
              <a:t>A</a:t>
            </a:r>
            <a:r>
              <a:rPr lang="zh-CN" altLang="en-US" sz="1800" dirty="0" smtClean="0"/>
              <a:t>的用户也都喜欢物品</a:t>
            </a:r>
            <a:r>
              <a:rPr lang="en-US" altLang="zh-CN" sz="1800" dirty="0" smtClean="0"/>
              <a:t>B</a:t>
            </a:r>
            <a:r>
              <a:rPr lang="zh-CN" altLang="en-US" sz="1800" dirty="0" smtClean="0"/>
              <a:t>。</a:t>
            </a:r>
            <a:endParaRPr lang="zh-CN" altLang="en-US" sz="1800" dirty="0" smtClean="0"/>
          </a:p>
          <a:p>
            <a:endParaRPr lang="zh-CN" altLang="en-US" sz="1800" dirty="0" smtClean="0">
              <a:solidFill>
                <a:srgbClr val="000000"/>
              </a:solidFill>
            </a:endParaRPr>
          </a:p>
        </p:txBody>
      </p:sp>
    </p:spTree>
    <p:extLst>
      <p:ext uri="{BB962C8B-B14F-4D97-AF65-F5344CB8AC3E}">
        <p14:creationId xmlns:p14="http://schemas.microsoft.com/office/powerpoint/2010/main" val="8572195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529477"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400" smtClean="0"/>
              <a:t>基于内容的协同过滤推荐示例</a:t>
            </a:r>
            <a:endParaRPr kumimoji="0" lang="zh-CN" altLang="en-US" sz="14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smtClean="0"/>
              <a:t>两</a:t>
            </a:r>
            <a:r>
              <a:rPr lang="zh-CN" altLang="zh-CN" sz="1800" dirty="0"/>
              <a:t>个物品产生相似度，是因为它们共同被很多用户喜欢，也就是说，每个用户都可以通过它们的历史兴趣列表给物品</a:t>
            </a:r>
            <a:r>
              <a:rPr lang="en-US" altLang="zh-CN" sz="1800" dirty="0"/>
              <a:t>“</a:t>
            </a:r>
            <a:r>
              <a:rPr lang="zh-CN" altLang="zh-CN" sz="1800" dirty="0"/>
              <a:t>贡献</a:t>
            </a:r>
            <a:r>
              <a:rPr lang="en-US" altLang="zh-CN" sz="1800" dirty="0"/>
              <a:t>”</a:t>
            </a:r>
            <a:r>
              <a:rPr lang="zh-CN" altLang="zh-CN" sz="1800" dirty="0"/>
              <a:t>相似度。表</a:t>
            </a:r>
            <a:r>
              <a:rPr lang="en-US" altLang="zh-CN" sz="1800" dirty="0"/>
              <a:t>13-2</a:t>
            </a:r>
            <a:r>
              <a:rPr lang="zh-CN" altLang="zh-CN" sz="1800" dirty="0"/>
              <a:t>中用户</a:t>
            </a:r>
            <a:r>
              <a:rPr lang="en-US" altLang="zh-CN" sz="1800" dirty="0"/>
              <a:t>A</a:t>
            </a:r>
            <a:r>
              <a:rPr lang="zh-CN" altLang="zh-CN" sz="1800" dirty="0"/>
              <a:t>、</a:t>
            </a:r>
            <a:r>
              <a:rPr lang="en-US" altLang="zh-CN" sz="1800" dirty="0"/>
              <a:t>B</a:t>
            </a:r>
            <a:r>
              <a:rPr lang="zh-CN" altLang="zh-CN" sz="1800" dirty="0"/>
              <a:t>、</a:t>
            </a:r>
            <a:r>
              <a:rPr lang="en-US" altLang="zh-CN" sz="1800" dirty="0"/>
              <a:t>C</a:t>
            </a:r>
            <a:r>
              <a:rPr lang="zh-CN" altLang="zh-CN" sz="1800" dirty="0"/>
              <a:t>对物品</a:t>
            </a:r>
            <a:r>
              <a:rPr lang="en-US" altLang="zh-CN" sz="1800" dirty="0"/>
              <a:t>A</a:t>
            </a:r>
            <a:r>
              <a:rPr lang="zh-CN" altLang="zh-CN" sz="1800" dirty="0"/>
              <a:t>和物品</a:t>
            </a:r>
            <a:r>
              <a:rPr lang="en-US" altLang="zh-CN" sz="1800" dirty="0"/>
              <a:t>D</a:t>
            </a:r>
            <a:r>
              <a:rPr lang="zh-CN" altLang="zh-CN" sz="1800" dirty="0"/>
              <a:t>都表现了相同的用户行为，即都喜欢这两种物品，说明这两种物品都被某一群体的用户所喜欢，用户</a:t>
            </a:r>
            <a:r>
              <a:rPr lang="en-US" altLang="zh-CN" sz="1800" dirty="0"/>
              <a:t>A</a:t>
            </a:r>
            <a:r>
              <a:rPr lang="zh-CN" altLang="zh-CN" sz="1800" dirty="0"/>
              <a:t>属于此群体，但其并未见过物品</a:t>
            </a:r>
            <a:r>
              <a:rPr lang="en-US" altLang="zh-CN" sz="1800" dirty="0"/>
              <a:t>D</a:t>
            </a:r>
            <a:r>
              <a:rPr lang="zh-CN" altLang="zh-CN" sz="1800" dirty="0"/>
              <a:t>，那么向其推荐物品</a:t>
            </a:r>
            <a:r>
              <a:rPr lang="en-US" altLang="zh-CN" sz="1800" dirty="0"/>
              <a:t>D</a:t>
            </a:r>
            <a:r>
              <a:rPr lang="zh-CN" altLang="zh-CN" sz="1800" dirty="0"/>
              <a:t>，则很有可能会被其接受</a:t>
            </a:r>
            <a:r>
              <a:rPr lang="zh-CN" altLang="zh-CN" sz="1800" dirty="0" smtClean="0"/>
              <a:t>。 </a:t>
            </a:r>
            <a:endParaRPr lang="zh-CN" altLang="en-US" sz="1800" dirty="0" smtClean="0"/>
          </a:p>
          <a:p>
            <a:endParaRPr lang="zh-CN" altLang="en-US" sz="1800" dirty="0"/>
          </a:p>
          <a:p>
            <a:endParaRPr lang="zh-CN" altLang="en-US" sz="1800" dirty="0" smtClean="0"/>
          </a:p>
          <a:p>
            <a:pPr marL="0" indent="0">
              <a:buNone/>
            </a:pPr>
            <a:endParaRPr lang="zh-CN" altLang="en-US" sz="1800" dirty="0" smtClean="0"/>
          </a:p>
          <a:p>
            <a:r>
              <a:rPr lang="zh-CN" altLang="zh-CN" sz="1800" dirty="0"/>
              <a:t>基于物品的协同推荐在物品数量较少，此时计算物品间相似度的计算量不大，主要用于长尾物品领域，在用户行为较少时，只要用户有一次点击行为就可以向其推荐相似的物品，所以可以用于解决用户冷启动问题，并且这一过程是基于用户的行为向其推荐的，推荐结果的可解释性较好。</a:t>
            </a:r>
            <a:r>
              <a:rPr lang="zh-CN" altLang="zh-CN" sz="1800" dirty="0"/>
              <a:t> </a:t>
            </a:r>
            <a:endParaRPr lang="zh-CN" altLang="en-US" sz="1800" dirty="0" smtClean="0"/>
          </a:p>
          <a:p>
            <a:endParaRPr lang="zh-CN" altLang="en-US" sz="1800" dirty="0" smtClean="0">
              <a:solidFill>
                <a:srgbClr val="000000"/>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1245856385"/>
              </p:ext>
            </p:extLst>
          </p:nvPr>
        </p:nvGraphicFramePr>
        <p:xfrm>
          <a:off x="2820624" y="2549752"/>
          <a:ext cx="3501800" cy="846592"/>
        </p:xfrm>
        <a:graphic>
          <a:graphicData uri="http://schemas.openxmlformats.org/drawingml/2006/table">
            <a:tbl>
              <a:tblPr firstRow="1" firstCol="1" bandRow="1"/>
              <a:tblGrid>
                <a:gridCol w="700360"/>
                <a:gridCol w="700360"/>
                <a:gridCol w="700360"/>
                <a:gridCol w="700360"/>
                <a:gridCol w="700360"/>
              </a:tblGrid>
              <a:tr h="211648">
                <a:tc>
                  <a:txBody>
                    <a:bodyPr/>
                    <a:lstStyle/>
                    <a:p>
                      <a:pPr algn="ctr">
                        <a:spcAft>
                          <a:spcPts val="0"/>
                        </a:spcAft>
                      </a:pPr>
                      <a:r>
                        <a:rPr lang="zh-CN" sz="900" kern="100">
                          <a:effectLst/>
                          <a:latin typeface="宋体" charset="0"/>
                          <a:cs typeface="Times New Roman" charset="0"/>
                        </a:rPr>
                        <a:t>用户</a:t>
                      </a:r>
                      <a:r>
                        <a:rPr lang="en-US" sz="900" kern="100">
                          <a:effectLst/>
                          <a:latin typeface="宋体" charset="0"/>
                          <a:cs typeface="Times New Roman" charset="0"/>
                        </a:rPr>
                        <a:t>/</a:t>
                      </a:r>
                      <a:r>
                        <a:rPr lang="zh-CN" sz="900" kern="100">
                          <a:effectLst/>
                          <a:latin typeface="宋体" charset="0"/>
                          <a:cs typeface="Times New Roman" charset="0"/>
                        </a:rPr>
                        <a:t>物品</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zh-CN" sz="900" kern="100">
                          <a:effectLst/>
                          <a:latin typeface="宋体" charset="0"/>
                          <a:cs typeface="Times New Roman" charset="0"/>
                        </a:rPr>
                        <a:t>物品</a:t>
                      </a:r>
                      <a:r>
                        <a:rPr lang="en-US" sz="900" kern="100">
                          <a:effectLst/>
                          <a:latin typeface="宋体" charset="0"/>
                          <a:cs typeface="Times New Roman" charset="0"/>
                        </a:rPr>
                        <a:t>A</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zh-CN" sz="900" kern="100">
                          <a:effectLst/>
                          <a:latin typeface="宋体" charset="0"/>
                          <a:cs typeface="Times New Roman" charset="0"/>
                        </a:rPr>
                        <a:t>物品</a:t>
                      </a:r>
                      <a:r>
                        <a:rPr lang="en-US" sz="900" kern="100">
                          <a:effectLst/>
                          <a:latin typeface="宋体" charset="0"/>
                          <a:cs typeface="Times New Roman" charset="0"/>
                        </a:rPr>
                        <a:t>B</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zh-CN" sz="900" kern="100">
                          <a:effectLst/>
                          <a:latin typeface="宋体" charset="0"/>
                          <a:cs typeface="Times New Roman" charset="0"/>
                        </a:rPr>
                        <a:t>物品</a:t>
                      </a:r>
                      <a:r>
                        <a:rPr lang="en-US" sz="900" kern="100">
                          <a:effectLst/>
                          <a:latin typeface="宋体" charset="0"/>
                          <a:cs typeface="Times New Roman" charset="0"/>
                        </a:rPr>
                        <a:t>C</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zh-CN" sz="900" kern="100">
                          <a:effectLst/>
                          <a:latin typeface="宋体" charset="0"/>
                          <a:cs typeface="Times New Roman" charset="0"/>
                        </a:rPr>
                        <a:t>物品</a:t>
                      </a:r>
                      <a:r>
                        <a:rPr lang="en-US" sz="900" kern="100">
                          <a:effectLst/>
                          <a:latin typeface="宋体" charset="0"/>
                          <a:cs typeface="Times New Roman" charset="0"/>
                        </a:rPr>
                        <a:t>D</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11648">
                <a:tc>
                  <a:txBody>
                    <a:bodyPr/>
                    <a:lstStyle/>
                    <a:p>
                      <a:pPr algn="ctr">
                        <a:spcAft>
                          <a:spcPts val="0"/>
                        </a:spcAft>
                      </a:pPr>
                      <a:r>
                        <a:rPr lang="zh-CN" sz="900" kern="100">
                          <a:effectLst/>
                          <a:latin typeface="宋体" charset="0"/>
                          <a:cs typeface="Times New Roman" charset="0"/>
                        </a:rPr>
                        <a:t>用户</a:t>
                      </a:r>
                      <a:r>
                        <a:rPr lang="en-US" sz="900" kern="100">
                          <a:effectLst/>
                          <a:latin typeface="宋体" charset="0"/>
                          <a:cs typeface="Times New Roman" charset="0"/>
                        </a:rPr>
                        <a:t>A</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900" kern="100">
                          <a:effectLst/>
                          <a:latin typeface="宋体" charset="0"/>
                          <a:cs typeface="Arial" charset="0"/>
                        </a:rPr>
                        <a:t>√</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900" kern="100">
                          <a:effectLst/>
                          <a:latin typeface="宋体" charset="0"/>
                          <a:cs typeface="Times New Roman" charset="0"/>
                        </a:rPr>
                        <a:t> </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900" kern="100">
                          <a:effectLst/>
                          <a:latin typeface="宋体" charset="0"/>
                          <a:cs typeface="Times New Roman" charset="0"/>
                        </a:rPr>
                        <a:t> </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zh-CN" sz="900" kern="100">
                          <a:effectLst/>
                          <a:latin typeface="宋体" charset="0"/>
                          <a:cs typeface="Times New Roman" charset="0"/>
                        </a:rPr>
                        <a:t>推荐</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r>
              <a:tr h="211648">
                <a:tc>
                  <a:txBody>
                    <a:bodyPr/>
                    <a:lstStyle/>
                    <a:p>
                      <a:pPr algn="ctr">
                        <a:spcAft>
                          <a:spcPts val="0"/>
                        </a:spcAft>
                      </a:pPr>
                      <a:r>
                        <a:rPr lang="zh-CN" sz="900" kern="100">
                          <a:effectLst/>
                          <a:latin typeface="宋体" charset="0"/>
                          <a:cs typeface="Times New Roman" charset="0"/>
                        </a:rPr>
                        <a:t>用户</a:t>
                      </a:r>
                      <a:r>
                        <a:rPr lang="en-US" sz="900" kern="100">
                          <a:effectLst/>
                          <a:latin typeface="宋体" charset="0"/>
                          <a:cs typeface="Times New Roman" charset="0"/>
                        </a:rPr>
                        <a:t>B</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900" kern="100">
                          <a:effectLst/>
                          <a:latin typeface="宋体" charset="0"/>
                          <a:cs typeface="Arial" charset="0"/>
                        </a:rPr>
                        <a:t>√</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900" kern="100">
                          <a:effectLst/>
                          <a:latin typeface="宋体" charset="0"/>
                          <a:cs typeface="Arial" charset="0"/>
                        </a:rPr>
                        <a:t>√</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900" kern="100">
                          <a:effectLst/>
                          <a:latin typeface="宋体" charset="0"/>
                          <a:cs typeface="Times New Roman" charset="0"/>
                        </a:rPr>
                        <a:t> </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900" kern="100">
                          <a:effectLst/>
                          <a:latin typeface="宋体" charset="0"/>
                          <a:cs typeface="Arial" charset="0"/>
                        </a:rPr>
                        <a:t>√</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11648">
                <a:tc>
                  <a:txBody>
                    <a:bodyPr/>
                    <a:lstStyle/>
                    <a:p>
                      <a:pPr algn="ctr">
                        <a:spcAft>
                          <a:spcPts val="0"/>
                        </a:spcAft>
                      </a:pPr>
                      <a:r>
                        <a:rPr lang="zh-CN" sz="900" kern="100">
                          <a:effectLst/>
                          <a:latin typeface="宋体" charset="0"/>
                          <a:cs typeface="Times New Roman" charset="0"/>
                        </a:rPr>
                        <a:t>用户</a:t>
                      </a:r>
                      <a:r>
                        <a:rPr lang="en-US" sz="900" kern="100">
                          <a:effectLst/>
                          <a:latin typeface="宋体" charset="0"/>
                          <a:cs typeface="Times New Roman" charset="0"/>
                        </a:rPr>
                        <a:t>C</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900" kern="100">
                          <a:effectLst/>
                          <a:latin typeface="宋体" charset="0"/>
                          <a:cs typeface="Arial" charset="0"/>
                        </a:rPr>
                        <a:t>√</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Aft>
                          <a:spcPts val="0"/>
                        </a:spcAft>
                      </a:pPr>
                      <a:r>
                        <a:rPr lang="en-US" sz="900" kern="100">
                          <a:effectLst/>
                          <a:latin typeface="宋体" charset="0"/>
                          <a:cs typeface="Times New Roman" charset="0"/>
                        </a:rPr>
                        <a:t> </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900" kern="100">
                          <a:effectLst/>
                          <a:latin typeface="宋体" charset="0"/>
                          <a:cs typeface="Arial" charset="0"/>
                        </a:rPr>
                        <a:t>√</a:t>
                      </a:r>
                      <a:endParaRPr lang="zh-CN" sz="1050" kern="10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Aft>
                          <a:spcPts val="0"/>
                        </a:spcAft>
                      </a:pPr>
                      <a:r>
                        <a:rPr lang="en-US" sz="900" kern="100" dirty="0">
                          <a:effectLst/>
                          <a:latin typeface="宋体" charset="0"/>
                          <a:cs typeface="Arial" charset="0"/>
                        </a:rPr>
                        <a:t>√</a:t>
                      </a:r>
                      <a:endParaRPr lang="zh-CN" sz="1050" kern="100" dirty="0">
                        <a:effectLst/>
                        <a:latin typeface="宋体"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bl>
          </a:graphicData>
        </a:graphic>
      </p:graphicFrame>
    </p:spTree>
    <p:extLst>
      <p:ext uri="{BB962C8B-B14F-4D97-AF65-F5344CB8AC3E}">
        <p14:creationId xmlns:p14="http://schemas.microsoft.com/office/powerpoint/2010/main" val="4951774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02437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基于隐语义模型算法</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91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r>
              <a:rPr lang="zh-CN" altLang="en-US" sz="1800" dirty="0" smtClean="0">
                <a:solidFill>
                  <a:srgbClr val="000000"/>
                </a:solidFill>
              </a:rPr>
              <a:t>隐语义模型最早出现在文本挖掘领域，用于找到文本的隐含语义，核心思想是通过隐含特征关联用户兴趣和物品，通过矩阵分解建立用户和隐类之间的关系、物品和隐类之间的关系，最终得到用户对物品的偏好关系，即对于某个用户，首先得到他的兴趣分类，然后从分类中挑选出他可能喜欢的物品。隐语义模型使用算法自动得到物品和用户的分类权数。不仅准确度更高，可以得到可靠的权重，还减少了标记物品所需要的人力。首先通过隐语义分析给物品分类，并计算出物品属于每个类的权重；然后，确定用户对哪类物品感兴趣，以及感兴趣程度。对于一个给定的分类，选择那些属于这个类的物品推荐给用户，以及确定这些物品在一个类中的权重</a:t>
            </a:r>
            <a:r>
              <a:rPr lang="zh-CN" altLang="en-US" sz="1800" dirty="0">
                <a:solidFill>
                  <a:srgbClr val="000000"/>
                </a:solidFill>
              </a:rPr>
              <a:t>。</a:t>
            </a:r>
            <a:endParaRPr lang="zh-CN" altLang="en-US" sz="1800" dirty="0">
              <a:solidFill>
                <a:srgbClr val="000000"/>
              </a:solidFill>
            </a:endParaRPr>
          </a:p>
        </p:txBody>
      </p:sp>
    </p:spTree>
    <p:extLst>
      <p:ext uri="{BB962C8B-B14F-4D97-AF65-F5344CB8AC3E}">
        <p14:creationId xmlns:p14="http://schemas.microsoft.com/office/powerpoint/2010/main" val="10478492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02437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基于隐语义模型算法</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95505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推荐系统用户的行为分为显性反馈和隐形反馈，隐语义模型在显性反馈数据上解决评分预测问题达到了很好的精度。对于隐形反馈数据是指数据集只有正样本，即用户喜欢什么物品，没有用户不感兴趣的样本。</a:t>
                </a:r>
              </a:p>
              <a:p>
                <a:endParaRPr lang="zh-CN" altLang="en-US" sz="1800" dirty="0" smtClean="0">
                  <a:solidFill>
                    <a:srgbClr val="000000"/>
                  </a:solidFill>
                </a:endParaRPr>
              </a:p>
              <a:p>
                <a:pPr marL="0" indent="0">
                  <a:buNone/>
                </a:pPr>
                <a14:m>
                  <m:oMathPara xmlns:m="http://schemas.openxmlformats.org/officeDocument/2006/math">
                    <m:oMathParaPr>
                      <m:jc m:val="center"/>
                    </m:oMathParaPr>
                    <m:oMath xmlns:m="http://schemas.openxmlformats.org/officeDocument/2006/math">
                      <m:r>
                        <a:rPr lang="en-US" altLang="zh-CN" sz="1800" i="1">
                          <a:latin typeface="Cambria Math" charset="0"/>
                        </a:rPr>
                        <m:t>𝑃𝑟𝑒𝑓𝑒𝑟𝑒𝑛𝑐𝑒</m:t>
                      </m:r>
                      <m:d>
                        <m:dPr>
                          <m:ctrlPr>
                            <a:rPr lang="zh-CN" altLang="zh-CN" sz="1800" i="1">
                              <a:latin typeface="Cambria Math" charset="0"/>
                            </a:rPr>
                          </m:ctrlPr>
                        </m:dPr>
                        <m:e>
                          <m:r>
                            <a:rPr lang="en-US" altLang="zh-CN" sz="1800" i="1">
                              <a:latin typeface="Cambria Math" charset="0"/>
                            </a:rPr>
                            <m:t>𝑢</m:t>
                          </m:r>
                          <m:r>
                            <a:rPr lang="en-US" altLang="zh-CN" sz="1800" i="1">
                              <a:latin typeface="Cambria Math" charset="0"/>
                            </a:rPr>
                            <m:t>,</m:t>
                          </m:r>
                          <m:r>
                            <a:rPr lang="en-US" altLang="zh-CN" sz="1800" i="1">
                              <a:latin typeface="Cambria Math" charset="0"/>
                            </a:rPr>
                            <m:t>𝑖</m:t>
                          </m:r>
                        </m:e>
                      </m:d>
                      <m:r>
                        <a:rPr lang="en-US" altLang="zh-CN" sz="1800" i="1">
                          <a:latin typeface="Cambria Math" charset="0"/>
                        </a:rPr>
                        <m:t>=</m:t>
                      </m:r>
                      <m:sSub>
                        <m:sSubPr>
                          <m:ctrlPr>
                            <a:rPr lang="zh-CN" altLang="zh-CN" sz="1800" i="1">
                              <a:latin typeface="Cambria Math" charset="0"/>
                            </a:rPr>
                          </m:ctrlPr>
                        </m:sSubPr>
                        <m:e>
                          <m:r>
                            <a:rPr lang="en-US" altLang="zh-CN" sz="1800" i="1">
                              <a:latin typeface="Cambria Math" charset="0"/>
                            </a:rPr>
                            <m:t>𝑟</m:t>
                          </m:r>
                        </m:e>
                        <m:sub>
                          <m:r>
                            <a:rPr lang="en-US" altLang="zh-CN" sz="1800" i="1">
                              <a:latin typeface="Cambria Math" charset="0"/>
                            </a:rPr>
                            <m:t>𝑢𝑖</m:t>
                          </m:r>
                        </m:sub>
                      </m:sSub>
                      <m:r>
                        <a:rPr lang="en-US" altLang="zh-CN" sz="1800" i="1">
                          <a:latin typeface="Cambria Math" charset="0"/>
                        </a:rPr>
                        <m:t>=</m:t>
                      </m:r>
                      <m:sSubSup>
                        <m:sSubSupPr>
                          <m:ctrlPr>
                            <a:rPr lang="zh-CN" altLang="zh-CN" sz="1800" i="1">
                              <a:latin typeface="Cambria Math" charset="0"/>
                            </a:rPr>
                          </m:ctrlPr>
                        </m:sSubSupPr>
                        <m:e>
                          <m:r>
                            <a:rPr lang="en-US" altLang="zh-CN" sz="1800" i="1">
                              <a:latin typeface="Cambria Math" charset="0"/>
                            </a:rPr>
                            <m:t>𝑝</m:t>
                          </m:r>
                        </m:e>
                        <m:sub>
                          <m:r>
                            <a:rPr lang="en-US" altLang="zh-CN" sz="1800" i="1">
                              <a:latin typeface="Cambria Math" charset="0"/>
                            </a:rPr>
                            <m:t>𝑢</m:t>
                          </m:r>
                        </m:sub>
                        <m:sup>
                          <m:r>
                            <a:rPr lang="en-US" altLang="zh-CN" sz="1800" i="1">
                              <a:latin typeface="Cambria Math" charset="0"/>
                            </a:rPr>
                            <m:t>𝑇</m:t>
                          </m:r>
                        </m:sup>
                      </m:sSubSup>
                      <m:sSub>
                        <m:sSubPr>
                          <m:ctrlPr>
                            <a:rPr lang="zh-CN" altLang="zh-CN" sz="1800" i="1">
                              <a:latin typeface="Cambria Math" charset="0"/>
                            </a:rPr>
                          </m:ctrlPr>
                        </m:sSubPr>
                        <m:e>
                          <m:r>
                            <a:rPr lang="en-US" altLang="zh-CN" sz="1800" i="1">
                              <a:latin typeface="Cambria Math" charset="0"/>
                            </a:rPr>
                            <m:t>𝑞</m:t>
                          </m:r>
                        </m:e>
                        <m:sub>
                          <m:r>
                            <a:rPr lang="en-US" altLang="zh-CN" sz="1800" i="1">
                              <a:latin typeface="Cambria Math" charset="0"/>
                            </a:rPr>
                            <m:t>𝑖</m:t>
                          </m:r>
                        </m:sub>
                      </m:sSub>
                      <m:r>
                        <a:rPr lang="en-US" altLang="zh-CN" sz="1800" i="1">
                          <a:latin typeface="Cambria Math" charset="0"/>
                        </a:rPr>
                        <m:t>=</m:t>
                      </m:r>
                      <m:nary>
                        <m:naryPr>
                          <m:chr m:val="∑"/>
                          <m:ctrlPr>
                            <a:rPr lang="zh-CN" altLang="zh-CN" sz="1800" i="1">
                              <a:latin typeface="Cambria Math" charset="0"/>
                            </a:rPr>
                          </m:ctrlPr>
                        </m:naryPr>
                        <m:sub>
                          <m:r>
                            <a:rPr lang="en-US" altLang="zh-CN" sz="1800" i="1">
                              <a:latin typeface="Cambria Math" charset="0"/>
                            </a:rPr>
                            <m:t>𝑘</m:t>
                          </m:r>
                          <m:r>
                            <a:rPr lang="en-US" altLang="zh-CN" sz="1800" i="1">
                              <a:latin typeface="Cambria Math" charset="0"/>
                            </a:rPr>
                            <m:t>=1</m:t>
                          </m:r>
                        </m:sub>
                        <m:sup>
                          <m:r>
                            <a:rPr lang="en-US" altLang="zh-CN" sz="1800" i="1">
                              <a:latin typeface="Cambria Math" charset="0"/>
                            </a:rPr>
                            <m:t>𝑛</m:t>
                          </m:r>
                        </m:sup>
                        <m:e>
                          <m:sSub>
                            <m:sSubPr>
                              <m:ctrlPr>
                                <a:rPr lang="zh-CN" altLang="zh-CN" sz="1800" i="1">
                                  <a:latin typeface="Cambria Math" charset="0"/>
                                </a:rPr>
                              </m:ctrlPr>
                            </m:sSubPr>
                            <m:e>
                              <m:r>
                                <a:rPr lang="en-US" altLang="zh-CN" sz="1800" i="1">
                                  <a:latin typeface="Cambria Math" charset="0"/>
                                </a:rPr>
                                <m:t>𝑝</m:t>
                              </m:r>
                            </m:e>
                            <m:sub>
                              <m:r>
                                <a:rPr lang="en-US" altLang="zh-CN" sz="1800" i="1">
                                  <a:latin typeface="Cambria Math" charset="0"/>
                                </a:rPr>
                                <m:t>𝑢</m:t>
                              </m:r>
                              <m:r>
                                <a:rPr lang="en-US" altLang="zh-CN" sz="1800" i="1">
                                  <a:latin typeface="Cambria Math" charset="0"/>
                                </a:rPr>
                                <m:t>,</m:t>
                              </m:r>
                              <m:r>
                                <a:rPr lang="en-US" altLang="zh-CN" sz="1800" i="1">
                                  <a:latin typeface="Cambria Math" charset="0"/>
                                </a:rPr>
                                <m:t>𝑘</m:t>
                              </m:r>
                            </m:sub>
                          </m:sSub>
                          <m:sSub>
                            <m:sSubPr>
                              <m:ctrlPr>
                                <a:rPr lang="zh-CN" altLang="zh-CN" sz="1800" i="1">
                                  <a:latin typeface="Cambria Math" charset="0"/>
                                </a:rPr>
                              </m:ctrlPr>
                            </m:sSubPr>
                            <m:e>
                              <m:r>
                                <a:rPr lang="en-US" altLang="zh-CN" sz="1800" i="1">
                                  <a:latin typeface="Cambria Math" charset="0"/>
                                </a:rPr>
                                <m:t>𝑞</m:t>
                              </m:r>
                            </m:e>
                            <m:sub>
                              <m:r>
                                <a:rPr lang="en-US" altLang="zh-CN" sz="1800" i="1">
                                  <a:latin typeface="Cambria Math" charset="0"/>
                                </a:rPr>
                                <m:t>𝑖</m:t>
                              </m:r>
                              <m:r>
                                <a:rPr lang="en-US" altLang="zh-CN" sz="1800" i="1">
                                  <a:latin typeface="Cambria Math" charset="0"/>
                                </a:rPr>
                                <m:t>,</m:t>
                              </m:r>
                              <m:r>
                                <a:rPr lang="en-US" altLang="zh-CN" sz="1800" i="1">
                                  <a:latin typeface="Cambria Math" charset="0"/>
                                </a:rPr>
                                <m:t>𝑘</m:t>
                              </m:r>
                            </m:sub>
                          </m:sSub>
                        </m:e>
                      </m:nary>
                    </m:oMath>
                  </m:oMathPara>
                </a14:m>
                <a:endParaRPr lang="zh-CN" altLang="en-US" sz="1800" dirty="0" smtClean="0">
                  <a:solidFill>
                    <a:srgbClr val="000000"/>
                  </a:solidFill>
                </a:endParaRPr>
              </a:p>
              <a:p>
                <a:pPr marL="0" indent="0">
                  <a:buNone/>
                </a:pPr>
                <a:endParaRPr lang="zh-CN" altLang="en-US" sz="1800" dirty="0">
                  <a:solidFill>
                    <a:srgbClr val="000000"/>
                  </a:solidFill>
                </a:endParaRPr>
              </a:p>
              <a:p>
                <a:r>
                  <a:rPr lang="zh-CN" altLang="zh-CN" sz="1800" dirty="0"/>
                  <a:t>其中，</a:t>
                </a:r>
                <a14:m>
                  <m:oMath xmlns:m="http://schemas.openxmlformats.org/officeDocument/2006/math">
                    <m:r>
                      <a:rPr lang="en-US" altLang="zh-CN" sz="1800" i="1"/>
                      <m:t>𝑘</m:t>
                    </m:r>
                  </m:oMath>
                </a14:m>
                <a:r>
                  <a:rPr lang="zh-CN" altLang="zh-CN" sz="1800" dirty="0"/>
                  <a:t>为隐类，</a:t>
                </a:r>
                <a14:m>
                  <m:oMath xmlns:m="http://schemas.openxmlformats.org/officeDocument/2006/math">
                    <m:sSub>
                      <m:sSubPr>
                        <m:ctrlPr>
                          <a:rPr lang="zh-CN" altLang="zh-CN" sz="1800" i="1"/>
                        </m:ctrlPr>
                      </m:sSubPr>
                      <m:e>
                        <m:r>
                          <a:rPr lang="en-US" altLang="zh-CN" sz="1800" i="1"/>
                          <m:t>𝑝</m:t>
                        </m:r>
                      </m:e>
                      <m:sub>
                        <m:r>
                          <a:rPr lang="en-US" altLang="zh-CN" sz="1800" i="1"/>
                          <m:t>𝑢</m:t>
                        </m:r>
                        <m:r>
                          <a:rPr lang="en-US" altLang="zh-CN" sz="1800" i="1"/>
                          <m:t>,</m:t>
                        </m:r>
                        <m:r>
                          <a:rPr lang="en-US" altLang="zh-CN" sz="1800" i="1"/>
                          <m:t>𝑘</m:t>
                        </m:r>
                      </m:sub>
                    </m:sSub>
                  </m:oMath>
                </a14:m>
                <a:r>
                  <a:rPr lang="zh-CN" altLang="zh-CN" sz="1800" dirty="0"/>
                  <a:t>为用户</a:t>
                </a:r>
                <a14:m>
                  <m:oMath xmlns:m="http://schemas.openxmlformats.org/officeDocument/2006/math">
                    <m:r>
                      <a:rPr lang="en-US" altLang="zh-CN" sz="1800" i="1"/>
                      <m:t>𝑢</m:t>
                    </m:r>
                  </m:oMath>
                </a14:m>
                <a:r>
                  <a:rPr lang="zh-CN" altLang="zh-CN" sz="1800" dirty="0"/>
                  <a:t>与隐类</a:t>
                </a:r>
                <a14:m>
                  <m:oMath xmlns:m="http://schemas.openxmlformats.org/officeDocument/2006/math">
                    <m:r>
                      <a:rPr lang="en-US" altLang="zh-CN" sz="1800" i="1"/>
                      <m:t>𝑘</m:t>
                    </m:r>
                  </m:oMath>
                </a14:m>
                <a:r>
                  <a:rPr lang="zh-CN" altLang="zh-CN" sz="1800" dirty="0"/>
                  <a:t>之间的关系，</a:t>
                </a:r>
                <a14:m>
                  <m:oMath xmlns:m="http://schemas.openxmlformats.org/officeDocument/2006/math">
                    <m:sSub>
                      <m:sSubPr>
                        <m:ctrlPr>
                          <a:rPr lang="zh-CN" altLang="zh-CN" sz="1800" i="1"/>
                        </m:ctrlPr>
                      </m:sSubPr>
                      <m:e>
                        <m:r>
                          <a:rPr lang="en-US" altLang="zh-CN" sz="1800" i="1"/>
                          <m:t>𝑞</m:t>
                        </m:r>
                      </m:e>
                      <m:sub>
                        <m:r>
                          <a:rPr lang="en-US" altLang="zh-CN" sz="1800" i="1"/>
                          <m:t>𝑖</m:t>
                        </m:r>
                        <m:r>
                          <a:rPr lang="en-US" altLang="zh-CN" sz="1800" i="1"/>
                          <m:t>,</m:t>
                        </m:r>
                        <m:r>
                          <a:rPr lang="en-US" altLang="zh-CN" sz="1800" i="1"/>
                          <m:t>𝑘</m:t>
                        </m:r>
                      </m:sub>
                    </m:sSub>
                  </m:oMath>
                </a14:m>
                <a:r>
                  <a:rPr lang="zh-CN" altLang="zh-CN" sz="1800" dirty="0"/>
                  <a:t>为物品</a:t>
                </a:r>
                <a14:m>
                  <m:oMath xmlns:m="http://schemas.openxmlformats.org/officeDocument/2006/math">
                    <m:r>
                      <a:rPr lang="en-US" altLang="zh-CN" sz="1800" i="1"/>
                      <m:t>𝑖</m:t>
                    </m:r>
                  </m:oMath>
                </a14:m>
                <a:r>
                  <a:rPr lang="zh-CN" altLang="zh-CN" sz="1800" dirty="0"/>
                  <a:t>与隐类</a:t>
                </a:r>
                <a14:m>
                  <m:oMath xmlns:m="http://schemas.openxmlformats.org/officeDocument/2006/math">
                    <m:r>
                      <a:rPr lang="en-US" altLang="zh-CN" sz="1800" i="1"/>
                      <m:t>𝑘</m:t>
                    </m:r>
                  </m:oMath>
                </a14:m>
                <a:r>
                  <a:rPr lang="zh-CN" altLang="zh-CN" sz="1800" dirty="0"/>
                  <a:t>之间的关系，其值越高越能代表隐类</a:t>
                </a:r>
                <a14:m>
                  <m:oMath xmlns:m="http://schemas.openxmlformats.org/officeDocument/2006/math">
                    <m:r>
                      <a:rPr lang="en-US" altLang="zh-CN" sz="1800" i="1"/>
                      <m:t>𝑘</m:t>
                    </m:r>
                  </m:oMath>
                </a14:m>
                <a:r>
                  <a:rPr lang="zh-CN" altLang="zh-CN" sz="1800" dirty="0"/>
                  <a:t>。两者相乘为该用户与该物品之间的权重，即用户对物品的喜好程度</a:t>
                </a:r>
                <a:r>
                  <a:rPr lang="zh-CN" altLang="zh-CN" sz="1800" dirty="0" smtClean="0"/>
                  <a:t>。</a:t>
                </a:r>
                <a:endParaRPr lang="zh-CN" altLang="en-US" sz="1800" dirty="0" smtClean="0">
                  <a:solidFill>
                    <a:srgbClr val="000000"/>
                  </a:solidFill>
                </a:endParaRPr>
              </a:p>
              <a:p>
                <a:pPr marL="0" indent="0" algn="ctr">
                  <a:buNone/>
                </a:pPr>
                <a:endParaRPr lang="zh-CN" altLang="en-US" sz="1800" dirty="0" smtClean="0">
                  <a:effectLst/>
                </a:endParaRPr>
              </a:p>
              <a:p>
                <a:pPr marL="0" indent="0" algn="ctr">
                  <a:buNone/>
                </a:pPr>
                <a:endParaRPr lang="zh-CN" altLang="en-US"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955057"/>
              </a:xfrm>
              <a:prstGeom prst="rect">
                <a:avLst/>
              </a:prstGeom>
              <a:blipFill rotWithShape="0">
                <a:blip r:embed="rId2"/>
                <a:stretch>
                  <a:fillRect l="-682" t="-77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9617371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章节结构</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4321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r>
              <a:rPr lang="zh-CN" altLang="en-US" sz="1800" dirty="0" smtClean="0">
                <a:solidFill>
                  <a:srgbClr val="000000"/>
                </a:solidFill>
              </a:rPr>
              <a:t>推荐系统</a:t>
            </a:r>
            <a:r>
              <a:rPr lang="zh-CN" altLang="en-US" sz="1800" dirty="0" smtClean="0">
                <a:solidFill>
                  <a:srgbClr val="000000"/>
                </a:solidFill>
              </a:rPr>
              <a:t>基础</a:t>
            </a:r>
            <a:endParaRPr lang="en-US" altLang="zh-CN" sz="1800" dirty="0">
              <a:solidFill>
                <a:srgbClr val="000000"/>
              </a:solidFill>
            </a:endParaRPr>
          </a:p>
          <a:p>
            <a:pPr lvl="1"/>
            <a:r>
              <a:rPr lang="zh-CN" altLang="en-US" sz="1400" dirty="0" smtClean="0">
                <a:solidFill>
                  <a:srgbClr val="000000"/>
                </a:solidFill>
              </a:rPr>
              <a:t>推荐系统的应用场景</a:t>
            </a:r>
            <a:endParaRPr lang="en-US" altLang="zh-CN" sz="1400" dirty="0" smtClean="0">
              <a:solidFill>
                <a:srgbClr val="000000"/>
              </a:solidFill>
            </a:endParaRPr>
          </a:p>
          <a:p>
            <a:pPr lvl="1"/>
            <a:r>
              <a:rPr lang="zh-CN" altLang="en-US" sz="1400" dirty="0" smtClean="0">
                <a:solidFill>
                  <a:srgbClr val="000000"/>
                </a:solidFill>
              </a:rPr>
              <a:t>相似度计算</a:t>
            </a:r>
            <a:endParaRPr lang="en-US" altLang="zh-CN" sz="1800" dirty="0" smtClean="0">
              <a:solidFill>
                <a:srgbClr val="000000"/>
              </a:solidFill>
            </a:endParaRPr>
          </a:p>
          <a:p>
            <a:r>
              <a:rPr lang="zh-CN" altLang="en-US" sz="1800" dirty="0" smtClean="0">
                <a:solidFill>
                  <a:srgbClr val="000000"/>
                </a:solidFill>
              </a:rPr>
              <a:t>推荐系统通用模型</a:t>
            </a:r>
            <a:endParaRPr lang="en-US" altLang="zh-CN" sz="1800" dirty="0">
              <a:solidFill>
                <a:srgbClr val="000000"/>
              </a:solidFill>
            </a:endParaRPr>
          </a:p>
          <a:p>
            <a:pPr lvl="1"/>
            <a:r>
              <a:rPr lang="zh-CN" altLang="en-US" sz="1400" dirty="0">
                <a:solidFill>
                  <a:srgbClr val="000000"/>
                </a:solidFill>
              </a:rPr>
              <a:t>推荐</a:t>
            </a:r>
            <a:r>
              <a:rPr lang="zh-CN" altLang="en-US" sz="1400" dirty="0" smtClean="0">
                <a:solidFill>
                  <a:srgbClr val="000000"/>
                </a:solidFill>
              </a:rPr>
              <a:t>系统</a:t>
            </a:r>
            <a:r>
              <a:rPr lang="zh-CN" altLang="en-US" sz="1400" dirty="0" smtClean="0">
                <a:solidFill>
                  <a:srgbClr val="000000"/>
                </a:solidFill>
              </a:rPr>
              <a:t>结构</a:t>
            </a:r>
          </a:p>
          <a:p>
            <a:pPr lvl="1"/>
            <a:r>
              <a:rPr lang="zh-CN" altLang="en-US" sz="1400" dirty="0" smtClean="0">
                <a:solidFill>
                  <a:srgbClr val="000000"/>
                </a:solidFill>
              </a:rPr>
              <a:t>基于统计学的推荐</a:t>
            </a:r>
          </a:p>
          <a:p>
            <a:pPr lvl="1"/>
            <a:r>
              <a:rPr lang="zh-CN" altLang="en-US" sz="1400" dirty="0" smtClean="0">
                <a:solidFill>
                  <a:srgbClr val="000000"/>
                </a:solidFill>
              </a:rPr>
              <a:t>基于内容的推荐</a:t>
            </a:r>
          </a:p>
          <a:p>
            <a:pPr lvl="1"/>
            <a:r>
              <a:rPr lang="zh-CN" altLang="en-US" sz="1400" dirty="0" smtClean="0">
                <a:solidFill>
                  <a:srgbClr val="000000"/>
                </a:solidFill>
              </a:rPr>
              <a:t>基于协同过滤的推荐算法</a:t>
            </a:r>
          </a:p>
          <a:p>
            <a:pPr lvl="1"/>
            <a:r>
              <a:rPr lang="zh-CN" altLang="en-US" sz="1400" dirty="0" smtClean="0">
                <a:solidFill>
                  <a:srgbClr val="000000"/>
                </a:solidFill>
              </a:rPr>
              <a:t>基于图的模型</a:t>
            </a:r>
          </a:p>
          <a:p>
            <a:pPr lvl="1"/>
            <a:r>
              <a:rPr lang="zh-CN" altLang="en-US" sz="1400" dirty="0" smtClean="0">
                <a:solidFill>
                  <a:srgbClr val="000000"/>
                </a:solidFill>
              </a:rPr>
              <a:t>基于关联规则的推荐</a:t>
            </a:r>
          </a:p>
          <a:p>
            <a:pPr lvl="1"/>
            <a:r>
              <a:rPr lang="zh-CN" altLang="en-US" sz="1400" dirty="0" smtClean="0">
                <a:solidFill>
                  <a:srgbClr val="000000"/>
                </a:solidFill>
              </a:rPr>
              <a:t>基于知识的推荐</a:t>
            </a:r>
          </a:p>
          <a:p>
            <a:pPr lvl="1"/>
            <a:r>
              <a:rPr lang="zh-CN" altLang="en-US" sz="1400" dirty="0" smtClean="0">
                <a:solidFill>
                  <a:srgbClr val="000000"/>
                </a:solidFill>
              </a:rPr>
              <a:t>基于标签的推荐</a:t>
            </a:r>
            <a:endParaRPr lang="zh-CN" altLang="en-US" sz="1400" dirty="0" smtClean="0">
              <a:solidFill>
                <a:srgbClr val="000000"/>
              </a:solidFill>
            </a:endParaRPr>
          </a:p>
          <a:p>
            <a:endParaRPr lang="en-US" altLang="zh-CN" sz="1800" dirty="0" smtClean="0">
              <a:solidFill>
                <a:srgbClr val="000000"/>
              </a:solidFill>
            </a:endParaRPr>
          </a:p>
          <a:p>
            <a:endParaRPr lang="zh-CN" altLang="en-US" sz="2000" dirty="0">
              <a:solidFill>
                <a:srgbClr val="000000"/>
              </a:solidFill>
            </a:endParaRPr>
          </a:p>
        </p:txBody>
      </p:sp>
    </p:spTree>
    <p:extLst>
      <p:ext uri="{BB962C8B-B14F-4D97-AF65-F5344CB8AC3E}">
        <p14:creationId xmlns:p14="http://schemas.microsoft.com/office/powerpoint/2010/main" val="1956967306"/>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议程</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02437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基于隐语义模型算法</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751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effectLst/>
            </a:endParaRPr>
          </a:p>
          <a:p>
            <a:pPr marL="0" indent="0">
              <a:buNone/>
            </a:pPr>
            <a:endParaRPr lang="zh-CN" altLang="en-US" sz="1800" dirty="0" smtClean="0">
              <a:effectLst/>
            </a:endParaRPr>
          </a:p>
          <a:p>
            <a:r>
              <a:rPr lang="zh-CN" altLang="en-US" sz="1800" dirty="0" smtClean="0">
                <a:effectLst/>
              </a:rPr>
              <a:t>隐语义模型的缺点是模型每次训练时，需要扫描所有用户的行为记录，所以计算用户隐类向量和物品隐类向量较慢，很难实现实时推荐。解决方案是利用物品的内容属性（关键词、类别等）得到物品的特征向量，实时收集用户对物品的行为，并用这些数据得到物品的隐特征向量，然后预测用户是否会单击链接。隐语义模型的优点在于理论基础较好，存储空间为线性增长，节省空间。</a:t>
            </a:r>
            <a:endParaRPr lang="zh-CN" altLang="en-US" sz="1800" dirty="0" smtClean="0">
              <a:effectLst/>
            </a:endParaRPr>
          </a:p>
          <a:p>
            <a:pPr marL="0" indent="0" algn="ctr">
              <a:buNone/>
            </a:pPr>
            <a:endParaRPr lang="zh-CN" altLang="en-US" sz="1800" dirty="0">
              <a:solidFill>
                <a:srgbClr val="000000"/>
              </a:solidFill>
            </a:endParaRPr>
          </a:p>
        </p:txBody>
      </p:sp>
    </p:spTree>
    <p:extLst>
      <p:ext uri="{BB962C8B-B14F-4D97-AF65-F5344CB8AC3E}">
        <p14:creationId xmlns:p14="http://schemas.microsoft.com/office/powerpoint/2010/main" val="2111118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64991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a:t>
            </a:r>
            <a:r>
              <a:rPr kumimoji="0" lang="zh-CN" altLang="en-US" smtClean="0"/>
              <a:t>图的模型</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560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400" dirty="0" smtClean="0">
              <a:solidFill>
                <a:srgbClr val="000000"/>
              </a:solidFill>
            </a:endParaRPr>
          </a:p>
          <a:p>
            <a:endParaRPr lang="zh-CN" altLang="en-US" sz="1400" dirty="0" smtClean="0">
              <a:solidFill>
                <a:srgbClr val="000000"/>
              </a:solidFill>
            </a:endParaRPr>
          </a:p>
          <a:p>
            <a:endParaRPr lang="zh-CN" altLang="en-US" sz="1400" dirty="0">
              <a:solidFill>
                <a:srgbClr val="000000"/>
              </a:solidFill>
            </a:endParaRPr>
          </a:p>
          <a:p>
            <a:endParaRPr lang="zh-CN" altLang="en-US" sz="1400" dirty="0" smtClean="0">
              <a:solidFill>
                <a:srgbClr val="000000"/>
              </a:solidFill>
            </a:endParaRPr>
          </a:p>
          <a:p>
            <a:endParaRPr lang="zh-CN" altLang="en-US" sz="1400" dirty="0">
              <a:solidFill>
                <a:srgbClr val="000000"/>
              </a:solidFill>
            </a:endParaRPr>
          </a:p>
          <a:p>
            <a:r>
              <a:rPr lang="zh-CN" altLang="en-US" sz="1800" dirty="0" smtClean="0">
                <a:solidFill>
                  <a:srgbClr val="000000"/>
                </a:solidFill>
              </a:rPr>
              <a:t>用户行为很容易用二分图表示，因此很多图的算法都可以用到推荐系统中，其中物品作为图中节点，节点之间连线是用户行为中共同购买或浏览，物品之间的相似性可以通过计算图中节点之间的强度来实现</a:t>
            </a:r>
            <a:r>
              <a:rPr lang="zh-CN" altLang="en-US" sz="1800" dirty="0">
                <a:solidFill>
                  <a:srgbClr val="000000"/>
                </a:solidFill>
              </a:rPr>
              <a:t>。</a:t>
            </a:r>
            <a:endParaRPr lang="en-US" altLang="zh-CN" sz="1800" dirty="0" smtClean="0">
              <a:solidFill>
                <a:srgbClr val="000000"/>
              </a:solidFill>
            </a:endParaRPr>
          </a:p>
          <a:p>
            <a:pPr marL="0" indent="0">
              <a:buNone/>
            </a:pPr>
            <a:endParaRPr lang="zh-CN" altLang="en-US" sz="1800" dirty="0" smtClean="0">
              <a:solidFill>
                <a:srgbClr val="000000"/>
              </a:solidFill>
            </a:endParaRPr>
          </a:p>
        </p:txBody>
      </p:sp>
    </p:spTree>
    <p:extLst>
      <p:ext uri="{BB962C8B-B14F-4D97-AF65-F5344CB8AC3E}">
        <p14:creationId xmlns:p14="http://schemas.microsoft.com/office/powerpoint/2010/main" val="16385479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24209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用户行为</a:t>
            </a:r>
            <a:r>
              <a:rPr kumimoji="0" lang="zh-CN" altLang="en-US" sz="1600" smtClean="0"/>
              <a:t>数据的二分图</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r>
              <a:rPr lang="zh-CN" altLang="en-US" sz="1800" dirty="0" smtClean="0">
                <a:solidFill>
                  <a:srgbClr val="000000"/>
                </a:solidFill>
              </a:rPr>
              <a:t>基于图的模型基本思想是将用户行为数据表示为二分图。每个二元祖（</a:t>
            </a:r>
            <a:r>
              <a:rPr lang="en-US" altLang="zh-CN" sz="1800" dirty="0" smtClean="0">
                <a:solidFill>
                  <a:srgbClr val="000000"/>
                </a:solidFill>
              </a:rPr>
              <a:t>u</a:t>
            </a:r>
            <a:r>
              <a:rPr lang="zh-CN" altLang="en-US" sz="1800" dirty="0" smtClean="0">
                <a:solidFill>
                  <a:srgbClr val="000000"/>
                </a:solidFill>
              </a:rPr>
              <a:t>，</a:t>
            </a:r>
            <a:r>
              <a:rPr lang="en-US" altLang="zh-CN" sz="1800" dirty="0" err="1" smtClean="0">
                <a:solidFill>
                  <a:srgbClr val="000000"/>
                </a:solidFill>
              </a:rPr>
              <a:t>i</a:t>
            </a:r>
            <a:r>
              <a:rPr lang="zh-CN" altLang="en-US" sz="1800" dirty="0" smtClean="0">
                <a:solidFill>
                  <a:srgbClr val="000000"/>
                </a:solidFill>
              </a:rPr>
              <a:t>）代表用户</a:t>
            </a:r>
            <a:r>
              <a:rPr lang="en-US" altLang="zh-CN" sz="1800" dirty="0" smtClean="0">
                <a:solidFill>
                  <a:srgbClr val="000000"/>
                </a:solidFill>
              </a:rPr>
              <a:t>u</a:t>
            </a:r>
            <a:r>
              <a:rPr lang="zh-CN" altLang="en-US" sz="1800" dirty="0" smtClean="0">
                <a:solidFill>
                  <a:srgbClr val="000000"/>
                </a:solidFill>
              </a:rPr>
              <a:t>对</a:t>
            </a:r>
            <a:r>
              <a:rPr lang="en-US" altLang="zh-CN" sz="1800" dirty="0" err="1" smtClean="0">
                <a:solidFill>
                  <a:srgbClr val="000000"/>
                </a:solidFill>
              </a:rPr>
              <a:t>i</a:t>
            </a:r>
            <a:r>
              <a:rPr lang="zh-CN" altLang="en-US" sz="1800" dirty="0" smtClean="0">
                <a:solidFill>
                  <a:srgbClr val="000000"/>
                </a:solidFill>
              </a:rPr>
              <a:t>曾产生操作，这样便可以将这个数据表示为二分图。下图是一个简单的用户物品二分图模型，方形节点表示物品，用户节点和方形节点之间的边代表用户对物品的行为。下图可以说明</a:t>
            </a:r>
            <a:r>
              <a:rPr lang="en-US" altLang="zh-CN" sz="1800" dirty="0" smtClean="0">
                <a:solidFill>
                  <a:srgbClr val="000000"/>
                </a:solidFill>
              </a:rPr>
              <a:t>A</a:t>
            </a:r>
            <a:r>
              <a:rPr lang="zh-CN" altLang="en-US" sz="1800" dirty="0" smtClean="0">
                <a:solidFill>
                  <a:srgbClr val="000000"/>
                </a:solidFill>
              </a:rPr>
              <a:t>对</a:t>
            </a:r>
            <a:r>
              <a:rPr lang="en-US" altLang="zh-CN" sz="1800" dirty="0" smtClean="0">
                <a:solidFill>
                  <a:srgbClr val="000000"/>
                </a:solidFill>
              </a:rPr>
              <a:t>1</a:t>
            </a:r>
            <a:r>
              <a:rPr lang="zh-CN" altLang="en-US" sz="1800" dirty="0" smtClean="0">
                <a:solidFill>
                  <a:srgbClr val="000000"/>
                </a:solidFill>
              </a:rPr>
              <a:t>、</a:t>
            </a:r>
            <a:r>
              <a:rPr lang="en-US" altLang="zh-CN" sz="1800" dirty="0" smtClean="0">
                <a:solidFill>
                  <a:srgbClr val="000000"/>
                </a:solidFill>
              </a:rPr>
              <a:t>2</a:t>
            </a:r>
            <a:r>
              <a:rPr lang="zh-CN" altLang="en-US" sz="1800" dirty="0" smtClean="0">
                <a:solidFill>
                  <a:srgbClr val="000000"/>
                </a:solidFill>
              </a:rPr>
              <a:t>、</a:t>
            </a:r>
            <a:r>
              <a:rPr lang="en-US" altLang="zh-CN" sz="1800" dirty="0" smtClean="0">
                <a:solidFill>
                  <a:srgbClr val="000000"/>
                </a:solidFill>
              </a:rPr>
              <a:t>3</a:t>
            </a:r>
            <a:r>
              <a:rPr lang="zh-CN" altLang="en-US" sz="1800" dirty="0" smtClean="0">
                <a:solidFill>
                  <a:srgbClr val="000000"/>
                </a:solidFill>
              </a:rPr>
              <a:t>曾有操作。</a:t>
            </a:r>
          </a:p>
          <a:p>
            <a:endParaRPr lang="en-US" altLang="zh-CN" sz="1800" dirty="0" smtClean="0">
              <a:solidFill>
                <a:srgbClr val="000000"/>
              </a:solidFill>
            </a:endParaRPr>
          </a:p>
        </p:txBody>
      </p:sp>
      <p:pic>
        <p:nvPicPr>
          <p:cNvPr id="10" name="Picture 362"/>
          <p:cNvPicPr/>
          <p:nvPr/>
        </p:nvPicPr>
        <p:blipFill>
          <a:blip r:embed="rId3"/>
          <a:stretch>
            <a:fillRect/>
          </a:stretch>
        </p:blipFill>
        <p:spPr>
          <a:xfrm>
            <a:off x="2560637" y="2650308"/>
            <a:ext cx="4022725" cy="1445260"/>
          </a:xfrm>
          <a:prstGeom prst="rect">
            <a:avLst/>
          </a:prstGeom>
        </p:spPr>
      </p:pic>
    </p:spTree>
    <p:extLst>
      <p:ext uri="{BB962C8B-B14F-4D97-AF65-F5344CB8AC3E}">
        <p14:creationId xmlns:p14="http://schemas.microsoft.com/office/powerpoint/2010/main" val="18105368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40607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sz="1600" dirty="0" smtClean="0"/>
              <a:t>PageRank</a:t>
            </a:r>
            <a:r>
              <a:rPr kumimoji="0" lang="zh-CN" altLang="en-US" sz="1600" dirty="0" smtClean="0"/>
              <a:t>算法</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516814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smtClean="0">
                    <a:solidFill>
                      <a:srgbClr val="000000"/>
                    </a:solidFill>
                  </a:rPr>
                  <a:t>PageRank </a:t>
                </a:r>
                <a:r>
                  <a:rPr lang="zh-CN" altLang="en-US" sz="1800" dirty="0">
                    <a:solidFill>
                      <a:srgbClr val="000000"/>
                    </a:solidFill>
                  </a:rPr>
                  <a:t>通过</a:t>
                </a:r>
                <a:r>
                  <a:rPr lang="zh-CN" altLang="en-US" sz="1800" dirty="0" smtClean="0">
                    <a:solidFill>
                      <a:srgbClr val="000000"/>
                    </a:solidFill>
                  </a:rPr>
                  <a:t>网页之间</a:t>
                </a:r>
                <a:r>
                  <a:rPr lang="zh-CN" altLang="en-US" sz="1800" dirty="0">
                    <a:solidFill>
                      <a:srgbClr val="000000"/>
                    </a:solidFill>
                  </a:rPr>
                  <a:t>的链接关系</a:t>
                </a:r>
                <a:r>
                  <a:rPr lang="zh-CN" altLang="en-US" sz="1800" dirty="0" smtClean="0">
                    <a:solidFill>
                      <a:srgbClr val="000000"/>
                    </a:solidFill>
                  </a:rPr>
                  <a:t>计算网页</a:t>
                </a:r>
                <a:r>
                  <a:rPr lang="zh-CN" altLang="en-US" sz="1800" dirty="0">
                    <a:solidFill>
                      <a:srgbClr val="000000"/>
                    </a:solidFill>
                  </a:rPr>
                  <a:t>权重</a:t>
                </a:r>
                <a:r>
                  <a:rPr lang="zh-CN" altLang="en-US" sz="1800" dirty="0" smtClean="0">
                    <a:solidFill>
                      <a:srgbClr val="000000"/>
                    </a:solidFill>
                  </a:rPr>
                  <a:t>，权重</a:t>
                </a:r>
                <a:r>
                  <a:rPr lang="zh-CN" altLang="en-US" sz="1800" dirty="0">
                    <a:solidFill>
                      <a:srgbClr val="000000"/>
                    </a:solidFill>
                  </a:rPr>
                  <a:t>高的网页特点是：链接向它的网页数量多、链向它的</a:t>
                </a:r>
                <a:r>
                  <a:rPr lang="zh-CN" altLang="en-US" sz="1800" dirty="0" smtClean="0">
                    <a:solidFill>
                      <a:srgbClr val="000000"/>
                    </a:solidFill>
                  </a:rPr>
                  <a:t>网页权重也高</a:t>
                </a:r>
                <a:r>
                  <a:rPr lang="zh-CN" altLang="en-US" sz="1800" dirty="0">
                    <a:solidFill>
                      <a:srgbClr val="000000"/>
                    </a:solidFill>
                  </a:rPr>
                  <a:t>。</a:t>
                </a:r>
                <a:r>
                  <a:rPr lang="en-US" altLang="zh-CN" sz="1800" dirty="0">
                    <a:solidFill>
                      <a:srgbClr val="000000"/>
                    </a:solidFill>
                  </a:rPr>
                  <a:t>PageRank </a:t>
                </a:r>
                <a:r>
                  <a:rPr lang="zh-CN" altLang="en-US" sz="1800" dirty="0" smtClean="0">
                    <a:solidFill>
                      <a:srgbClr val="000000"/>
                    </a:solidFill>
                  </a:rPr>
                  <a:t>通过</a:t>
                </a:r>
                <a:r>
                  <a:rPr lang="zh-CN" altLang="en-US" sz="1800" dirty="0">
                    <a:solidFill>
                      <a:srgbClr val="000000"/>
                    </a:solidFill>
                  </a:rPr>
                  <a:t>这样的连接关系，一轮轮迭代计算后得出各网页的权重</a:t>
                </a:r>
                <a:r>
                  <a:rPr lang="zh-CN" altLang="en-US" sz="1800" dirty="0" smtClean="0">
                    <a:solidFill>
                      <a:srgbClr val="000000"/>
                    </a:solidFill>
                  </a:rPr>
                  <a:t>。</a:t>
                </a:r>
                <a:r>
                  <a:rPr lang="zh-CN" altLang="en-US" sz="1800" dirty="0" smtClean="0">
                    <a:solidFill>
                      <a:srgbClr val="000000"/>
                    </a:solidFill>
                  </a:rPr>
                  <a:t>算法迭代的公式如下：</a:t>
                </a:r>
              </a:p>
              <a:p>
                <a:pPr marL="0" indent="0" algn="ctr">
                  <a:buNone/>
                </a:pPr>
                <a14:m>
                  <m:oMathPara xmlns:m="http://schemas.openxmlformats.org/officeDocument/2006/math">
                    <m:oMathParaPr>
                      <m:jc m:val="centerGroup"/>
                    </m:oMathParaPr>
                    <m:oMath xmlns:m="http://schemas.openxmlformats.org/officeDocument/2006/math">
                      <m:r>
                        <m:rPr>
                          <m:sty m:val="p"/>
                        </m:rPr>
                        <a:rPr lang="en-US" altLang="zh-CN" sz="1800"/>
                        <m:t>PR</m:t>
                      </m:r>
                      <m:d>
                        <m:dPr>
                          <m:ctrlPr>
                            <a:rPr lang="zh-CN" altLang="zh-CN" sz="1800" i="1"/>
                          </m:ctrlPr>
                        </m:dPr>
                        <m:e>
                          <m:sSub>
                            <m:sSubPr>
                              <m:ctrlPr>
                                <a:rPr lang="zh-CN" altLang="zh-CN" sz="1800" i="1"/>
                              </m:ctrlPr>
                            </m:sSubPr>
                            <m:e>
                              <m:r>
                                <a:rPr lang="en-US" altLang="zh-CN" sz="1800" i="1"/>
                                <m:t>𝑝𝑎𝑔𝑒</m:t>
                              </m:r>
                            </m:e>
                            <m:sub>
                              <m:r>
                                <a:rPr lang="en-US" altLang="zh-CN" sz="1800" i="1"/>
                                <m:t>𝑖</m:t>
                              </m:r>
                            </m:sub>
                          </m:sSub>
                        </m:e>
                      </m:d>
                      <m:r>
                        <a:rPr lang="en-US" altLang="zh-CN" sz="1800"/>
                        <m:t>=</m:t>
                      </m:r>
                      <m:f>
                        <m:fPr>
                          <m:ctrlPr>
                            <a:rPr lang="zh-CN" altLang="zh-CN" sz="1800" i="1"/>
                          </m:ctrlPr>
                        </m:fPr>
                        <m:num>
                          <m:r>
                            <a:rPr lang="en-US" altLang="zh-CN" sz="1800" i="1"/>
                            <m:t>1−</m:t>
                          </m:r>
                          <m:r>
                            <a:rPr lang="en-US" altLang="zh-CN" sz="1800" i="1"/>
                            <m:t>𝑑</m:t>
                          </m:r>
                        </m:num>
                        <m:den>
                          <m:r>
                            <a:rPr lang="en-US" altLang="zh-CN" sz="1800" i="1"/>
                            <m:t>𝑁</m:t>
                          </m:r>
                        </m:den>
                      </m:f>
                      <m:r>
                        <a:rPr lang="en-US" altLang="zh-CN" sz="1800" i="1"/>
                        <m:t>+</m:t>
                      </m:r>
                      <m:r>
                        <a:rPr lang="en-US" altLang="zh-CN" sz="1800" i="1"/>
                        <m:t>𝑑</m:t>
                      </m:r>
                      <m:nary>
                        <m:naryPr>
                          <m:chr m:val="∑"/>
                          <m:limLoc m:val="subSup"/>
                          <m:ctrlPr>
                            <a:rPr lang="zh-CN" altLang="zh-CN" sz="1800" i="1"/>
                          </m:ctrlPr>
                        </m:naryPr>
                        <m:sub>
                          <m:sSub>
                            <m:sSubPr>
                              <m:ctrlPr>
                                <a:rPr lang="zh-CN" altLang="zh-CN" sz="1800" i="1"/>
                              </m:ctrlPr>
                            </m:sSubPr>
                            <m:e>
                              <m:r>
                                <a:rPr lang="en-US" altLang="zh-CN" sz="1800" i="1"/>
                                <m:t>𝑝</m:t>
                              </m:r>
                            </m:e>
                            <m:sub>
                              <m:r>
                                <a:rPr lang="en-US" altLang="zh-CN" sz="1800" i="1"/>
                                <m:t>𝑗</m:t>
                              </m:r>
                            </m:sub>
                          </m:sSub>
                          <m:r>
                            <a:rPr lang="en-US" altLang="zh-CN" sz="1800" i="1"/>
                            <m:t>∈</m:t>
                          </m:r>
                          <m:r>
                            <a:rPr lang="en-US" altLang="zh-CN" sz="1800" i="1"/>
                            <m:t>𝑀</m:t>
                          </m:r>
                          <m:r>
                            <a:rPr lang="en-US" altLang="zh-CN" sz="1800" i="1"/>
                            <m:t>(</m:t>
                          </m:r>
                          <m:sSub>
                            <m:sSubPr>
                              <m:ctrlPr>
                                <a:rPr lang="zh-CN" altLang="zh-CN" sz="1800" i="1"/>
                              </m:ctrlPr>
                            </m:sSubPr>
                            <m:e>
                              <m:r>
                                <a:rPr lang="en-US" altLang="zh-CN" sz="1800" i="1"/>
                                <m:t>𝑝</m:t>
                              </m:r>
                            </m:e>
                            <m:sub>
                              <m:r>
                                <m:rPr>
                                  <m:sty m:val="p"/>
                                </m:rPr>
                                <a:rPr lang="en-US" altLang="zh-CN" sz="1800"/>
                                <m:t>i</m:t>
                              </m:r>
                            </m:sub>
                          </m:sSub>
                          <m:r>
                            <a:rPr lang="en-US" altLang="zh-CN" sz="1800" i="1"/>
                            <m:t>)</m:t>
                          </m:r>
                        </m:sub>
                        <m:sup/>
                        <m:e>
                          <m:f>
                            <m:fPr>
                              <m:ctrlPr>
                                <a:rPr lang="zh-CN" altLang="zh-CN" sz="1800" i="1"/>
                              </m:ctrlPr>
                            </m:fPr>
                            <m:num>
                              <m:r>
                                <a:rPr lang="en-US" altLang="zh-CN" sz="1800" i="1"/>
                                <m:t>𝑃𝑅</m:t>
                              </m:r>
                              <m:r>
                                <a:rPr lang="en-US" altLang="zh-CN" sz="1800" i="1"/>
                                <m:t>(</m:t>
                              </m:r>
                              <m:sSub>
                                <m:sSubPr>
                                  <m:ctrlPr>
                                    <a:rPr lang="zh-CN" altLang="zh-CN" sz="1800" i="1"/>
                                  </m:ctrlPr>
                                </m:sSubPr>
                                <m:e>
                                  <m:r>
                                    <a:rPr lang="en-US" altLang="zh-CN" sz="1800" i="1"/>
                                    <m:t>𝑝𝑎𝑔𝑒</m:t>
                                  </m:r>
                                </m:e>
                                <m:sub>
                                  <m:r>
                                    <a:rPr lang="en-US" altLang="zh-CN" sz="1800" i="1"/>
                                    <m:t>𝑗</m:t>
                                  </m:r>
                                </m:sub>
                              </m:sSub>
                              <m:r>
                                <a:rPr lang="en-US" altLang="zh-CN" sz="1800" i="1"/>
                                <m:t>)</m:t>
                              </m:r>
                            </m:num>
                            <m:den>
                              <m:r>
                                <a:rPr lang="en-US" altLang="zh-CN" sz="1800" i="1"/>
                                <m:t>𝐿</m:t>
                              </m:r>
                              <m:r>
                                <a:rPr lang="en-US" altLang="zh-CN" sz="1800" i="1"/>
                                <m:t>(</m:t>
                              </m:r>
                              <m:sSub>
                                <m:sSubPr>
                                  <m:ctrlPr>
                                    <a:rPr lang="zh-CN" altLang="zh-CN" sz="1800" i="1"/>
                                  </m:ctrlPr>
                                </m:sSubPr>
                                <m:e>
                                  <m:r>
                                    <a:rPr lang="en-US" altLang="zh-CN" sz="1800" i="1"/>
                                    <m:t>𝑝𝑎𝑔𝑒</m:t>
                                  </m:r>
                                </m:e>
                                <m:sub>
                                  <m:r>
                                    <a:rPr lang="en-US" altLang="zh-CN" sz="1800" i="1"/>
                                    <m:t>𝑗</m:t>
                                  </m:r>
                                </m:sub>
                              </m:sSub>
                              <m:r>
                                <a:rPr lang="en-US" altLang="zh-CN" sz="1800"/>
                                <m:t>)</m:t>
                              </m:r>
                            </m:den>
                          </m:f>
                        </m:e>
                      </m:nary>
                    </m:oMath>
                  </m:oMathPara>
                </a14:m>
                <a:endParaRPr lang="zh-CN" altLang="zh-CN" sz="1800" dirty="0"/>
              </a:p>
              <a:p>
                <a:r>
                  <a:rPr lang="zh-CN" altLang="zh-CN" sz="1800" dirty="0"/>
                  <a:t>上式中</a:t>
                </a:r>
                <a14:m>
                  <m:oMath xmlns:m="http://schemas.openxmlformats.org/officeDocument/2006/math">
                    <m:r>
                      <m:rPr>
                        <m:sty m:val="p"/>
                      </m:rPr>
                      <a:rPr lang="en-US" altLang="zh-CN" sz="1800"/>
                      <m:t>PR</m:t>
                    </m:r>
                    <m:d>
                      <m:dPr>
                        <m:ctrlPr>
                          <a:rPr lang="zh-CN" altLang="zh-CN" sz="1800" i="1"/>
                        </m:ctrlPr>
                      </m:dPr>
                      <m:e>
                        <m:sSub>
                          <m:sSubPr>
                            <m:ctrlPr>
                              <a:rPr lang="zh-CN" altLang="zh-CN" sz="1800" i="1"/>
                            </m:ctrlPr>
                          </m:sSubPr>
                          <m:e>
                            <m:r>
                              <a:rPr lang="en-US" altLang="zh-CN" sz="1800" i="1"/>
                              <m:t>𝑝𝑎𝑔𝑒</m:t>
                            </m:r>
                          </m:e>
                          <m:sub>
                            <m:r>
                              <a:rPr lang="en-US" altLang="zh-CN" sz="1800" i="1"/>
                              <m:t>𝑖</m:t>
                            </m:r>
                          </m:sub>
                        </m:sSub>
                      </m:e>
                    </m:d>
                  </m:oMath>
                </a14:m>
                <a:r>
                  <a:rPr lang="zh-CN" altLang="zh-CN" sz="1800" dirty="0"/>
                  <a:t>是网页</a:t>
                </a:r>
                <a14:m>
                  <m:oMath xmlns:m="http://schemas.openxmlformats.org/officeDocument/2006/math">
                    <m:sSub>
                      <m:sSubPr>
                        <m:ctrlPr>
                          <a:rPr lang="zh-CN" altLang="zh-CN" sz="1800" i="1"/>
                        </m:ctrlPr>
                      </m:sSubPr>
                      <m:e>
                        <m:r>
                          <a:rPr lang="en-US" altLang="zh-CN" sz="1800" i="1"/>
                          <m:t>𝑝𝑎𝑔𝑒</m:t>
                        </m:r>
                      </m:e>
                      <m:sub>
                        <m:r>
                          <a:rPr lang="en-US" altLang="zh-CN" sz="1800" i="1"/>
                          <m:t>𝑖</m:t>
                        </m:r>
                      </m:sub>
                    </m:sSub>
                  </m:oMath>
                </a14:m>
                <a:r>
                  <a:rPr lang="zh-CN" altLang="zh-CN" sz="1800" dirty="0"/>
                  <a:t>的访问概率，用来表示网页的重要度，</a:t>
                </a:r>
                <a:r>
                  <a:rPr lang="en-US" altLang="zh-CN" sz="1800" dirty="0"/>
                  <a:t>d</a:t>
                </a:r>
                <a:r>
                  <a:rPr lang="zh-CN" altLang="zh-CN" sz="1800" dirty="0"/>
                  <a:t>是用户继续访问网页的概率，</a:t>
                </a:r>
                <a:r>
                  <a:rPr lang="en-US" altLang="zh-CN" sz="1800" dirty="0"/>
                  <a:t>d</a:t>
                </a:r>
                <a:r>
                  <a:rPr lang="zh-CN" altLang="zh-CN" sz="1800" dirty="0"/>
                  <a:t>的值一般设为</a:t>
                </a:r>
                <a:r>
                  <a:rPr lang="en-US" altLang="zh-CN" sz="1800" dirty="0"/>
                  <a:t>0.85</a:t>
                </a:r>
                <a:r>
                  <a:rPr lang="zh-CN" altLang="zh-CN" sz="1800" dirty="0"/>
                  <a:t>，</a:t>
                </a:r>
                <a:r>
                  <a:rPr lang="en-US" altLang="zh-CN" sz="1800" dirty="0"/>
                  <a:t>N</a:t>
                </a:r>
                <a:r>
                  <a:rPr lang="zh-CN" altLang="zh-CN" sz="1800" dirty="0"/>
                  <a:t>是网页总数</a:t>
                </a:r>
                <a:r>
                  <a:rPr lang="en-US" altLang="zh-CN" sz="1800" dirty="0"/>
                  <a:t>,</a:t>
                </a:r>
                <a14:m>
                  <m:oMath xmlns:m="http://schemas.openxmlformats.org/officeDocument/2006/math">
                    <m:r>
                      <a:rPr lang="en-US" altLang="zh-CN" sz="1800" i="1"/>
                      <m:t> </m:t>
                    </m:r>
                    <m:r>
                      <a:rPr lang="en-US" altLang="zh-CN" sz="1800" i="1"/>
                      <m:t>𝑀</m:t>
                    </m:r>
                    <m:r>
                      <a:rPr lang="en-US" altLang="zh-CN" sz="1800" i="1"/>
                      <m:t>(</m:t>
                    </m:r>
                    <m:sSub>
                      <m:sSubPr>
                        <m:ctrlPr>
                          <a:rPr lang="zh-CN" altLang="zh-CN" sz="1800" i="1"/>
                        </m:ctrlPr>
                      </m:sSubPr>
                      <m:e>
                        <m:r>
                          <a:rPr lang="en-US" altLang="zh-CN" sz="1800" i="1"/>
                          <m:t>𝑝𝑎𝑔𝑒</m:t>
                        </m:r>
                      </m:e>
                      <m:sub>
                        <m:r>
                          <a:rPr lang="en-US" altLang="zh-CN" sz="1800" i="1"/>
                          <m:t>𝑖</m:t>
                        </m:r>
                      </m:sub>
                    </m:sSub>
                    <m:r>
                      <a:rPr lang="en-US" altLang="zh-CN" sz="1800" i="1"/>
                      <m:t>)</m:t>
                    </m:r>
                  </m:oMath>
                </a14:m>
                <a:r>
                  <a:rPr lang="zh-CN" altLang="zh-CN" sz="1800" dirty="0"/>
                  <a:t>表示指向网页</a:t>
                </a:r>
                <a14:m>
                  <m:oMath xmlns:m="http://schemas.openxmlformats.org/officeDocument/2006/math">
                    <m:sSub>
                      <m:sSubPr>
                        <m:ctrlPr>
                          <a:rPr lang="zh-CN" altLang="zh-CN" sz="1800" i="1"/>
                        </m:ctrlPr>
                      </m:sSubPr>
                      <m:e>
                        <m:r>
                          <a:rPr lang="en-US" altLang="zh-CN" sz="1800" i="1"/>
                          <m:t>𝑝𝑎𝑔𝑒</m:t>
                        </m:r>
                      </m:e>
                      <m:sub>
                        <m:r>
                          <a:rPr lang="en-US" altLang="zh-CN" sz="1800" i="1"/>
                          <m:t>𝑖</m:t>
                        </m:r>
                      </m:sub>
                    </m:sSub>
                  </m:oMath>
                </a14:m>
                <a:r>
                  <a:rPr lang="zh-CN" altLang="zh-CN" sz="1800" dirty="0"/>
                  <a:t>的网页集合，</a:t>
                </a:r>
                <a14:m>
                  <m:oMath xmlns:m="http://schemas.openxmlformats.org/officeDocument/2006/math">
                    <m:r>
                      <a:rPr lang="en-US" altLang="zh-CN" sz="1800" i="1"/>
                      <m:t>𝐿</m:t>
                    </m:r>
                    <m:r>
                      <a:rPr lang="en-US" altLang="zh-CN" sz="1800" i="1"/>
                      <m:t>(</m:t>
                    </m:r>
                    <m:sSub>
                      <m:sSubPr>
                        <m:ctrlPr>
                          <a:rPr lang="zh-CN" altLang="zh-CN" sz="1800" i="1"/>
                        </m:ctrlPr>
                      </m:sSubPr>
                      <m:e>
                        <m:r>
                          <a:rPr lang="en-US" altLang="zh-CN" sz="1800" i="1"/>
                          <m:t>𝑝𝑎𝑔𝑒</m:t>
                        </m:r>
                      </m:e>
                      <m:sub>
                        <m:r>
                          <a:rPr lang="en-US" altLang="zh-CN" sz="1800" i="1"/>
                          <m:t>𝑗</m:t>
                        </m:r>
                      </m:sub>
                    </m:sSub>
                    <m:r>
                      <a:rPr lang="en-US" altLang="zh-CN" sz="1800"/>
                      <m:t>)</m:t>
                    </m:r>
                  </m:oMath>
                </a14:m>
                <a:r>
                  <a:rPr lang="zh-CN" altLang="zh-CN" sz="1800" dirty="0"/>
                  <a:t>表示网页</a:t>
                </a:r>
                <a14:m>
                  <m:oMath xmlns:m="http://schemas.openxmlformats.org/officeDocument/2006/math">
                    <m:sSub>
                      <m:sSubPr>
                        <m:ctrlPr>
                          <a:rPr lang="zh-CN" altLang="zh-CN" sz="1800" i="1"/>
                        </m:ctrlPr>
                      </m:sSubPr>
                      <m:e>
                        <m:r>
                          <a:rPr lang="en-US" altLang="zh-CN" sz="1800" i="1"/>
                          <m:t>𝑝𝑎𝑔𝑒</m:t>
                        </m:r>
                      </m:e>
                      <m:sub>
                        <m:r>
                          <a:rPr lang="en-US" altLang="zh-CN" sz="1800" i="1"/>
                          <m:t>𝑗</m:t>
                        </m:r>
                      </m:sub>
                    </m:sSub>
                  </m:oMath>
                </a14:m>
                <a:r>
                  <a:rPr lang="zh-CN" altLang="zh-CN" sz="1800" dirty="0"/>
                  <a:t>指向别的网页的链接数量。从中可以看到某一网页</a:t>
                </a:r>
                <a14:m>
                  <m:oMath xmlns:m="http://schemas.openxmlformats.org/officeDocument/2006/math">
                    <m:sSub>
                      <m:sSubPr>
                        <m:ctrlPr>
                          <a:rPr lang="zh-CN" altLang="zh-CN" sz="1800" i="1"/>
                        </m:ctrlPr>
                      </m:sSubPr>
                      <m:e>
                        <m:r>
                          <a:rPr lang="en-US" altLang="zh-CN" sz="1800" i="1"/>
                          <m:t>𝑝𝑎𝑔𝑒</m:t>
                        </m:r>
                      </m:e>
                      <m:sub>
                        <m:r>
                          <a:rPr lang="en-US" altLang="zh-CN" sz="1800" i="1"/>
                          <m:t>𝑖</m:t>
                        </m:r>
                      </m:sub>
                    </m:sSub>
                  </m:oMath>
                </a14:m>
                <a:r>
                  <a:rPr lang="zh-CN" altLang="zh-CN" sz="1800" dirty="0"/>
                  <a:t>的重要性主要是所有指向它的网页来决定的。指向它的网页中重要性越高，且数量越多，网页</a:t>
                </a:r>
                <a14:m>
                  <m:oMath xmlns:m="http://schemas.openxmlformats.org/officeDocument/2006/math">
                    <m:sSub>
                      <m:sSubPr>
                        <m:ctrlPr>
                          <a:rPr lang="zh-CN" altLang="zh-CN" sz="1800" i="1"/>
                        </m:ctrlPr>
                      </m:sSubPr>
                      <m:e>
                        <m:r>
                          <a:rPr lang="en-US" altLang="zh-CN" sz="1800" i="1"/>
                          <m:t>𝑝𝑎𝑔𝑒</m:t>
                        </m:r>
                      </m:e>
                      <m:sub>
                        <m:r>
                          <a:rPr lang="en-US" altLang="zh-CN" sz="1800" i="1"/>
                          <m:t>𝑖</m:t>
                        </m:r>
                      </m:sub>
                    </m:sSub>
                  </m:oMath>
                </a14:m>
                <a:r>
                  <a:rPr lang="zh-CN" altLang="zh-CN" sz="1800" dirty="0"/>
                  <a:t>的重要性就越高。所以，也可以将这种思想应用到推荐系统中，用于用户与物品之间的相似度计算。</a:t>
                </a:r>
              </a:p>
              <a:p>
                <a:endParaRPr lang="zh-CN" altLang="en-US" sz="1800" dirty="0">
                  <a:solidFill>
                    <a:srgbClr val="000000"/>
                  </a:solidFill>
                </a:endParaRPr>
              </a:p>
              <a:p>
                <a:endParaRPr lang="zh-CN" altLang="en-US" sz="1800" dirty="0">
                  <a:solidFill>
                    <a:srgbClr val="000000"/>
                  </a:solidFill>
                </a:endParaRPr>
              </a:p>
              <a:p>
                <a:endParaRPr lang="zh-CN" altLang="en-US" sz="1800" dirty="0" smtClean="0">
                  <a:solidFill>
                    <a:srgbClr val="000000"/>
                  </a:solidFill>
                </a:endParaRPr>
              </a:p>
              <a:p>
                <a:endParaRPr lang="zh-CN" altLang="en-US"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5168146"/>
              </a:xfrm>
              <a:prstGeom prst="rect">
                <a:avLst/>
              </a:prstGeom>
              <a:blipFill rotWithShape="0">
                <a:blip r:embed="rId3"/>
                <a:stretch>
                  <a:fillRect l="-530" t="-94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1114632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02437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基于</a:t>
            </a:r>
            <a:r>
              <a:rPr kumimoji="0" lang="en-US" altLang="zh-CN" sz="1600" dirty="0" smtClean="0"/>
              <a:t>PageRank</a:t>
            </a:r>
            <a:r>
              <a:rPr kumimoji="0" lang="zh-CN" altLang="en-US" sz="1600" dirty="0" smtClean="0"/>
              <a:t>的推荐</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028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r>
              <a:rPr lang="zh-CN" altLang="en-US" sz="1800" dirty="0" smtClean="0">
                <a:solidFill>
                  <a:srgbClr val="000000"/>
                </a:solidFill>
              </a:rPr>
              <a:t>对于推荐系统，需要计算的是物品节点相对于某一个用户节点</a:t>
            </a:r>
            <a:r>
              <a:rPr lang="en-US" altLang="zh-CN" sz="1800" dirty="0" smtClean="0">
                <a:solidFill>
                  <a:srgbClr val="000000"/>
                </a:solidFill>
              </a:rPr>
              <a:t>u</a:t>
            </a:r>
            <a:r>
              <a:rPr lang="zh-CN" altLang="en-US" sz="1800" dirty="0" smtClean="0">
                <a:solidFill>
                  <a:srgbClr val="000000"/>
                </a:solidFill>
              </a:rPr>
              <a:t>的相关性，</a:t>
            </a:r>
            <a:r>
              <a:rPr lang="en-US" altLang="zh-CN" sz="1800" dirty="0" smtClean="0">
                <a:solidFill>
                  <a:srgbClr val="000000"/>
                </a:solidFill>
              </a:rPr>
              <a:t>PageRank</a:t>
            </a:r>
            <a:r>
              <a:rPr lang="zh-CN" altLang="en-US" sz="1800" dirty="0" smtClean="0">
                <a:solidFill>
                  <a:srgbClr val="000000"/>
                </a:solidFill>
              </a:rPr>
              <a:t>算法能够为用户对所有物品进行排序。基于从不同点开始的概率不同，算法的执行过程如下：</a:t>
            </a:r>
            <a:endParaRPr lang="en-US" altLang="zh-CN" sz="1800" dirty="0">
              <a:solidFill>
                <a:srgbClr val="000000"/>
              </a:solidFill>
            </a:endParaRPr>
          </a:p>
          <a:p>
            <a:pPr lvl="1"/>
            <a:endParaRPr lang="zh-CN" altLang="en-US" sz="1800" dirty="0" smtClean="0">
              <a:solidFill>
                <a:srgbClr val="000000"/>
              </a:solidFill>
            </a:endParaRPr>
          </a:p>
          <a:p>
            <a:pPr lvl="1"/>
            <a:r>
              <a:rPr lang="zh-CN" altLang="en-US" sz="1400" dirty="0" smtClean="0">
                <a:solidFill>
                  <a:srgbClr val="000000"/>
                </a:solidFill>
              </a:rPr>
              <a:t>假设要给用户</a:t>
            </a:r>
            <a:r>
              <a:rPr lang="en-US" altLang="zh-CN" sz="1400" dirty="0" smtClean="0">
                <a:solidFill>
                  <a:srgbClr val="000000"/>
                </a:solidFill>
              </a:rPr>
              <a:t>u</a:t>
            </a:r>
            <a:r>
              <a:rPr lang="zh-CN" altLang="en-US" sz="1400" dirty="0" smtClean="0">
                <a:solidFill>
                  <a:srgbClr val="000000"/>
                </a:solidFill>
              </a:rPr>
              <a:t>进行个性化推荐，从其对应的节点开始在用户物品二分图上进行随机游走。</a:t>
            </a:r>
          </a:p>
          <a:p>
            <a:pPr lvl="1"/>
            <a:endParaRPr lang="zh-CN" altLang="en-US" sz="1400" dirty="0">
              <a:solidFill>
                <a:srgbClr val="000000"/>
              </a:solidFill>
            </a:endParaRPr>
          </a:p>
          <a:p>
            <a:pPr lvl="1"/>
            <a:r>
              <a:rPr lang="zh-CN" altLang="en-US" sz="1400" dirty="0" smtClean="0">
                <a:solidFill>
                  <a:srgbClr val="000000"/>
                </a:solidFill>
              </a:rPr>
              <a:t>又走到任何一个节点时，计算节点的访问概率，尤其决定是否继续游走。</a:t>
            </a:r>
          </a:p>
          <a:p>
            <a:endParaRPr lang="zh-CN" altLang="en-US" sz="1800" dirty="0">
              <a:solidFill>
                <a:srgbClr val="000000"/>
              </a:solidFill>
            </a:endParaRPr>
          </a:p>
          <a:p>
            <a:endParaRPr lang="en-US" altLang="zh-CN" sz="1800" dirty="0" smtClean="0">
              <a:solidFill>
                <a:srgbClr val="000000"/>
              </a:solidFill>
            </a:endParaRPr>
          </a:p>
        </p:txBody>
      </p:sp>
    </p:spTree>
    <p:extLst>
      <p:ext uri="{BB962C8B-B14F-4D97-AF65-F5344CB8AC3E}">
        <p14:creationId xmlns:p14="http://schemas.microsoft.com/office/powerpoint/2010/main" val="6819573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640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基于关联规则的推荐</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41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pPr marL="0" indent="0">
              <a:buNone/>
            </a:pPr>
            <a:endParaRPr lang="zh-CN" altLang="en-US" sz="1800" dirty="0" smtClean="0">
              <a:solidFill>
                <a:srgbClr val="000000"/>
              </a:solidFill>
            </a:endParaRPr>
          </a:p>
          <a:p>
            <a:r>
              <a:rPr lang="zh-CN" altLang="en-US" sz="1800" dirty="0" smtClean="0">
                <a:solidFill>
                  <a:srgbClr val="000000"/>
                </a:solidFill>
              </a:rPr>
              <a:t>关联规则是反映物品与其他物品之间的关联性，常用于实体商店或在线电商的推荐系统：通过对顾客的购买记录数据进行关联规则挖掘，发现顾客群体的购买习惯的内在共性。早期的关联分析主要用于零售行业的购物行为分析，所以也称之为购物篮分析。需要注意的是关联关系并不意味着存在因果关系。关联规则分析中的关键概念包括支持度、置信度、提升度。在关联分析算法中，常见的有</a:t>
            </a:r>
            <a:r>
              <a:rPr lang="en-US" altLang="zh-CN" sz="1800" dirty="0" err="1" smtClean="0">
                <a:solidFill>
                  <a:srgbClr val="000000"/>
                </a:solidFill>
              </a:rPr>
              <a:t>Apriori</a:t>
            </a:r>
            <a:r>
              <a:rPr lang="zh-CN" altLang="en-US" sz="1800" dirty="0" smtClean="0">
                <a:solidFill>
                  <a:srgbClr val="000000"/>
                </a:solidFill>
              </a:rPr>
              <a:t>和</a:t>
            </a:r>
            <a:r>
              <a:rPr lang="en-US" altLang="zh-CN" sz="1800" dirty="0" smtClean="0">
                <a:solidFill>
                  <a:srgbClr val="000000"/>
                </a:solidFill>
              </a:rPr>
              <a:t>FP</a:t>
            </a:r>
            <a:r>
              <a:rPr lang="zh-CN" altLang="en-US" sz="1800" dirty="0" smtClean="0">
                <a:solidFill>
                  <a:srgbClr val="000000"/>
                </a:solidFill>
              </a:rPr>
              <a:t>增长算法。</a:t>
            </a:r>
            <a:endParaRPr lang="en-US" altLang="zh-CN" sz="1800" dirty="0" smtClean="0">
              <a:solidFill>
                <a:srgbClr val="000000"/>
              </a:solidFill>
            </a:endParaRPr>
          </a:p>
        </p:txBody>
      </p:sp>
    </p:spTree>
    <p:extLst>
      <p:ext uri="{BB962C8B-B14F-4D97-AF65-F5344CB8AC3E}">
        <p14:creationId xmlns:p14="http://schemas.microsoft.com/office/powerpoint/2010/main" val="16948484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8112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smtClean="0"/>
              <a:t>支持度</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47441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r>
                  <a:rPr lang="zh-CN" altLang="en-US" sz="1800" dirty="0" smtClean="0">
                    <a:solidFill>
                      <a:srgbClr val="000000"/>
                    </a:solidFill>
                  </a:rPr>
                  <a:t>支持度是指两件商品</a:t>
                </a:r>
                <a:r>
                  <a:rPr lang="en-US" altLang="zh-CN" sz="1800" dirty="0" smtClean="0">
                    <a:solidFill>
                      <a:srgbClr val="000000"/>
                    </a:solidFill>
                  </a:rPr>
                  <a:t>A</a:t>
                </a:r>
                <a:r>
                  <a:rPr lang="zh-CN" altLang="en-US" sz="1800" dirty="0" smtClean="0">
                    <a:solidFill>
                      <a:srgbClr val="000000"/>
                    </a:solidFill>
                  </a:rPr>
                  <a:t>和</a:t>
                </a:r>
                <a:r>
                  <a:rPr lang="en-US" altLang="zh-CN" sz="1800" dirty="0" smtClean="0">
                    <a:solidFill>
                      <a:srgbClr val="000000"/>
                    </a:solidFill>
                  </a:rPr>
                  <a:t>B</a:t>
                </a:r>
                <a:r>
                  <a:rPr lang="zh-CN" altLang="en-US" sz="1800" dirty="0" smtClean="0">
                    <a:solidFill>
                      <a:srgbClr val="000000"/>
                    </a:solidFill>
                  </a:rPr>
                  <a:t>在总销售笔数（</a:t>
                </a:r>
                <a:r>
                  <a:rPr lang="en-US" altLang="zh-CN" sz="1800" dirty="0" smtClean="0">
                    <a:solidFill>
                      <a:srgbClr val="000000"/>
                    </a:solidFill>
                  </a:rPr>
                  <a:t>N</a:t>
                </a:r>
                <a:r>
                  <a:rPr lang="zh-CN" altLang="en-US" sz="1800" dirty="0" smtClean="0">
                    <a:solidFill>
                      <a:srgbClr val="000000"/>
                    </a:solidFill>
                  </a:rPr>
                  <a:t>）中同时出现的概率，即</a:t>
                </a:r>
                <a:r>
                  <a:rPr lang="en-US" altLang="zh-CN" sz="1800" dirty="0" smtClean="0">
                    <a:solidFill>
                      <a:srgbClr val="000000"/>
                    </a:solidFill>
                  </a:rPr>
                  <a:t>A</a:t>
                </a:r>
                <a:r>
                  <a:rPr lang="zh-CN" altLang="en-US" sz="1800" dirty="0" smtClean="0">
                    <a:solidFill>
                      <a:srgbClr val="000000"/>
                    </a:solidFill>
                  </a:rPr>
                  <a:t>与</a:t>
                </a:r>
                <a:r>
                  <a:rPr lang="en-US" altLang="zh-CN" sz="1800" dirty="0" smtClean="0">
                    <a:solidFill>
                      <a:srgbClr val="000000"/>
                    </a:solidFill>
                  </a:rPr>
                  <a:t>B</a:t>
                </a:r>
                <a:r>
                  <a:rPr lang="zh-CN" altLang="en-US" sz="1800" dirty="0" smtClean="0">
                    <a:solidFill>
                      <a:srgbClr val="000000"/>
                    </a:solidFill>
                  </a:rPr>
                  <a:t>同时被购买的概率，计算公式如下：</a:t>
                </a:r>
              </a:p>
              <a:p>
                <a:endParaRPr lang="zh-CN" altLang="en-US" sz="1800" dirty="0" smtClean="0">
                  <a:solidFill>
                    <a:srgbClr val="000000"/>
                  </a:solidFill>
                </a:endParaRPr>
              </a:p>
              <a:p>
                <a:pPr marL="0" indent="0">
                  <a:buNone/>
                </a:pPr>
                <a14:m>
                  <m:oMathPara xmlns:m="http://schemas.openxmlformats.org/officeDocument/2006/math">
                    <m:oMathParaPr>
                      <m:jc m:val="center"/>
                    </m:oMathParaPr>
                    <m:oMath xmlns:m="http://schemas.openxmlformats.org/officeDocument/2006/math">
                      <m:r>
                        <a:rPr lang="en-US" altLang="zh-CN" sz="1400" i="1"/>
                        <m:t>𝑆𝑢𝑝𝑝𝑜𝑟𝑡</m:t>
                      </m:r>
                      <m:d>
                        <m:dPr>
                          <m:ctrlPr>
                            <a:rPr lang="zh-CN" altLang="zh-CN" sz="1400" i="1"/>
                          </m:ctrlPr>
                        </m:dPr>
                        <m:e>
                          <m:r>
                            <a:rPr lang="en-US" altLang="zh-CN" sz="1400" i="1"/>
                            <m:t>𝐴</m:t>
                          </m:r>
                          <m:r>
                            <a:rPr lang="en-US" altLang="zh-CN" sz="1400" i="1"/>
                            <m:t>∩</m:t>
                          </m:r>
                          <m:r>
                            <a:rPr lang="en-US" altLang="zh-CN" sz="1400" i="1"/>
                            <m:t>𝐵</m:t>
                          </m:r>
                        </m:e>
                      </m:d>
                      <m:r>
                        <a:rPr lang="en-US" altLang="zh-CN" sz="1400" i="1"/>
                        <m:t>=</m:t>
                      </m:r>
                      <m:f>
                        <m:fPr>
                          <m:ctrlPr>
                            <a:rPr lang="zh-CN" altLang="zh-CN" sz="1400" i="1"/>
                          </m:ctrlPr>
                        </m:fPr>
                        <m:num>
                          <m:r>
                            <m:rPr>
                              <m:sty m:val="p"/>
                            </m:rPr>
                            <a:rPr lang="en-US" altLang="zh-CN" sz="1400"/>
                            <m:t>Freq</m:t>
                          </m:r>
                          <m:r>
                            <a:rPr lang="en-US" altLang="zh-CN" sz="1400" i="1"/>
                            <m:t>(</m:t>
                          </m:r>
                          <m:r>
                            <a:rPr lang="en-US" altLang="zh-CN" sz="1400" i="1"/>
                            <m:t>𝐴</m:t>
                          </m:r>
                          <m:r>
                            <a:rPr lang="en-US" altLang="zh-CN" sz="1400" i="1"/>
                            <m:t>∩</m:t>
                          </m:r>
                          <m:r>
                            <a:rPr lang="en-US" altLang="zh-CN" sz="1400" i="1"/>
                            <m:t>𝐵</m:t>
                          </m:r>
                          <m:r>
                            <a:rPr lang="en-US" altLang="zh-CN" sz="1400" i="1"/>
                            <m:t>)</m:t>
                          </m:r>
                        </m:num>
                        <m:den>
                          <m:r>
                            <a:rPr lang="en-US" altLang="zh-CN" sz="1400" i="1"/>
                            <m:t>𝑁</m:t>
                          </m:r>
                        </m:den>
                      </m:f>
                    </m:oMath>
                  </m:oMathPara>
                </a14:m>
                <a:endParaRPr lang="zh-CN" altLang="zh-CN" sz="1400" dirty="0"/>
              </a:p>
              <a:p>
                <a:endParaRPr lang="zh-CN" altLang="en-US" sz="1400" dirty="0" smtClean="0">
                  <a:solidFill>
                    <a:srgbClr val="000000"/>
                  </a:solidFill>
                </a:endParaRPr>
              </a:p>
              <a:p>
                <a:r>
                  <a:rPr lang="zh-CN" altLang="en-US" sz="1800" dirty="0" smtClean="0">
                    <a:solidFill>
                      <a:srgbClr val="000000"/>
                    </a:solidFill>
                  </a:rPr>
                  <a:t>使用支持度的目标是找到在一次购物中一起被购买的两个商品，从而可以提高推荐的转换率。在使用支持度时需要结合业务特点确定一个最小值，只有高于此值的商品项集才能进行推荐，即关注出现频次高的商品组合，超过某一支持度最小值的项集称为频繁项集。</a:t>
                </a:r>
                <a:endParaRPr lang="zh-CN" altLang="en-US" sz="1800" dirty="0">
                  <a:solidFill>
                    <a:srgbClr val="000000"/>
                  </a:solidFill>
                </a:endParaRPr>
              </a:p>
              <a:p>
                <a:endParaRPr lang="en-US" altLang="zh-CN" sz="1800" dirty="0" smtClean="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474413"/>
              </a:xfrm>
              <a:prstGeom prst="rect">
                <a:avLst/>
              </a:prstGeom>
              <a:blipFill rotWithShape="0">
                <a:blip r:embed="rId3"/>
                <a:stretch>
                  <a:fillRect l="-530" r="-60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9867641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8112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置信度</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23704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r>
                  <a:rPr lang="zh-CN" altLang="en-US" sz="1800" dirty="0" smtClean="0">
                    <a:solidFill>
                      <a:srgbClr val="000000"/>
                    </a:solidFill>
                  </a:rPr>
                  <a:t>置信度是购买</a:t>
                </a:r>
                <a:r>
                  <a:rPr lang="en-US" altLang="zh-CN" sz="1800" dirty="0" smtClean="0">
                    <a:solidFill>
                      <a:srgbClr val="000000"/>
                    </a:solidFill>
                  </a:rPr>
                  <a:t>A</a:t>
                </a:r>
                <a:r>
                  <a:rPr lang="zh-CN" altLang="en-US" sz="1800" dirty="0" smtClean="0">
                    <a:solidFill>
                      <a:srgbClr val="000000"/>
                    </a:solidFill>
                  </a:rPr>
                  <a:t>商品后再购买</a:t>
                </a:r>
                <a:r>
                  <a:rPr lang="en-US" altLang="zh-CN" sz="1800" dirty="0" smtClean="0">
                    <a:solidFill>
                      <a:srgbClr val="000000"/>
                    </a:solidFill>
                  </a:rPr>
                  <a:t>B</a:t>
                </a:r>
                <a:r>
                  <a:rPr lang="zh-CN" altLang="en-US" sz="1800" dirty="0" smtClean="0">
                    <a:solidFill>
                      <a:srgbClr val="000000"/>
                    </a:solidFill>
                  </a:rPr>
                  <a:t>商品的条件概率，置信度大说明购买</a:t>
                </a:r>
                <a:r>
                  <a:rPr lang="en-US" altLang="zh-CN" sz="1800" dirty="0" smtClean="0">
                    <a:solidFill>
                      <a:srgbClr val="000000"/>
                    </a:solidFill>
                  </a:rPr>
                  <a:t>A</a:t>
                </a:r>
                <a:r>
                  <a:rPr lang="zh-CN" altLang="en-US" sz="1800" dirty="0" smtClean="0">
                    <a:solidFill>
                      <a:srgbClr val="000000"/>
                    </a:solidFill>
                  </a:rPr>
                  <a:t>的客户很大概率也会购买</a:t>
                </a:r>
                <a:r>
                  <a:rPr lang="en-US" altLang="zh-CN" sz="1800" dirty="0" smtClean="0">
                    <a:solidFill>
                      <a:srgbClr val="000000"/>
                    </a:solidFill>
                  </a:rPr>
                  <a:t>B</a:t>
                </a:r>
                <a:r>
                  <a:rPr lang="zh-CN" altLang="en-US" sz="1800" dirty="0" smtClean="0">
                    <a:solidFill>
                      <a:srgbClr val="000000"/>
                    </a:solidFill>
                  </a:rPr>
                  <a:t>。计算公式如下：</a:t>
                </a:r>
              </a:p>
              <a:p>
                <a:endParaRPr lang="zh-CN" altLang="en-US" sz="1800" dirty="0" smtClean="0">
                  <a:solidFill>
                    <a:srgbClr val="000000"/>
                  </a:solidFill>
                </a:endParaRPr>
              </a:p>
              <a:p>
                <a:pPr marL="0" indent="0">
                  <a:buNone/>
                </a:pPr>
                <a14:m>
                  <m:oMathPara xmlns:m="http://schemas.openxmlformats.org/officeDocument/2006/math">
                    <m:oMathParaPr>
                      <m:jc m:val="center"/>
                    </m:oMathParaPr>
                    <m:oMath xmlns:m="http://schemas.openxmlformats.org/officeDocument/2006/math">
                      <m:r>
                        <a:rPr lang="en-US" altLang="zh-CN" sz="1400" i="1"/>
                        <m:t>𝐶𝑜𝑛𝑓𝑖𝑑𝑒𝑛𝑐𝑒</m:t>
                      </m:r>
                      <m:d>
                        <m:dPr>
                          <m:ctrlPr>
                            <a:rPr lang="zh-CN" altLang="zh-CN" sz="1400" i="1"/>
                          </m:ctrlPr>
                        </m:dPr>
                        <m:e>
                          <m:r>
                            <a:rPr lang="en-US" altLang="zh-CN" sz="1400" i="1"/>
                            <m:t>𝐴</m:t>
                          </m:r>
                          <m:r>
                            <a:rPr lang="zh-CN" altLang="zh-CN" sz="1400" i="1"/>
                            <m:t>→</m:t>
                          </m:r>
                          <m:r>
                            <a:rPr lang="en-US" altLang="zh-CN" sz="1400" i="1"/>
                            <m:t>𝐵</m:t>
                          </m:r>
                        </m:e>
                      </m:d>
                      <m:r>
                        <a:rPr lang="en-US" altLang="zh-CN" sz="1400" i="1"/>
                        <m:t>=</m:t>
                      </m:r>
                      <m:f>
                        <m:fPr>
                          <m:ctrlPr>
                            <a:rPr lang="zh-CN" altLang="zh-CN" sz="1400" i="1"/>
                          </m:ctrlPr>
                        </m:fPr>
                        <m:num>
                          <m:r>
                            <a:rPr lang="en-US" altLang="zh-CN" sz="1400" i="1"/>
                            <m:t>𝐹𝑟𝑒𝑞</m:t>
                          </m:r>
                          <m:r>
                            <a:rPr lang="en-US" altLang="zh-CN" sz="1400" i="1"/>
                            <m:t>(</m:t>
                          </m:r>
                          <m:r>
                            <a:rPr lang="en-US" altLang="zh-CN" sz="1400" i="1"/>
                            <m:t>𝐴</m:t>
                          </m:r>
                          <m:r>
                            <a:rPr lang="en-US" altLang="zh-CN" sz="1400" i="1"/>
                            <m:t>∩</m:t>
                          </m:r>
                          <m:r>
                            <a:rPr lang="en-US" altLang="zh-CN" sz="1400" i="1"/>
                            <m:t>𝐵</m:t>
                          </m:r>
                          <m:r>
                            <a:rPr lang="en-US" altLang="zh-CN" sz="1400" i="1"/>
                            <m:t>)</m:t>
                          </m:r>
                        </m:num>
                        <m:den>
                          <m:r>
                            <a:rPr lang="en-US" altLang="zh-CN" sz="1400" i="1"/>
                            <m:t>𝐹𝑟𝑒𝑞</m:t>
                          </m:r>
                          <m:r>
                            <a:rPr lang="en-US" altLang="zh-CN" sz="1400"/>
                            <m:t>(</m:t>
                          </m:r>
                          <m:r>
                            <m:rPr>
                              <m:sty m:val="p"/>
                            </m:rPr>
                            <a:rPr lang="en-US" altLang="zh-CN" sz="1400"/>
                            <m:t>A</m:t>
                          </m:r>
                          <m:r>
                            <a:rPr lang="en-US" altLang="zh-CN" sz="1400"/>
                            <m:t>)</m:t>
                          </m:r>
                        </m:den>
                      </m:f>
                      <m:r>
                        <a:rPr lang="en-US" altLang="zh-CN" sz="1400" i="1"/>
                        <m:t>=</m:t>
                      </m:r>
                      <m:f>
                        <m:fPr>
                          <m:ctrlPr>
                            <a:rPr lang="zh-CN" altLang="zh-CN" sz="1400" i="1"/>
                          </m:ctrlPr>
                        </m:fPr>
                        <m:num>
                          <m:r>
                            <a:rPr lang="en-US" altLang="zh-CN" sz="1400" i="1"/>
                            <m:t>𝑆𝑢𝑝𝑝𝑜𝑟𝑡</m:t>
                          </m:r>
                          <m:r>
                            <a:rPr lang="en-US" altLang="zh-CN" sz="1400" i="1"/>
                            <m:t>(</m:t>
                          </m:r>
                          <m:r>
                            <a:rPr lang="en-US" altLang="zh-CN" sz="1400" i="1"/>
                            <m:t>𝐴</m:t>
                          </m:r>
                          <m:r>
                            <a:rPr lang="en-US" altLang="zh-CN" sz="1400" i="1"/>
                            <m:t>∩</m:t>
                          </m:r>
                          <m:r>
                            <a:rPr lang="en-US" altLang="zh-CN" sz="1400" i="1"/>
                            <m:t>𝐵</m:t>
                          </m:r>
                          <m:r>
                            <a:rPr lang="en-US" altLang="zh-CN" sz="1400" i="1"/>
                            <m:t>)</m:t>
                          </m:r>
                        </m:num>
                        <m:den>
                          <m:r>
                            <a:rPr lang="en-US" altLang="zh-CN" sz="1400" i="1"/>
                            <m:t>𝑆𝑢𝑝𝑝𝑜𝑟𝑡</m:t>
                          </m:r>
                          <m:r>
                            <a:rPr lang="en-US" altLang="zh-CN" sz="1400"/>
                            <m:t>(</m:t>
                          </m:r>
                          <m:r>
                            <m:rPr>
                              <m:sty m:val="p"/>
                            </m:rPr>
                            <a:rPr lang="en-US" altLang="zh-CN" sz="1400"/>
                            <m:t>A</m:t>
                          </m:r>
                          <m:r>
                            <a:rPr lang="en-US" altLang="zh-CN" sz="1400"/>
                            <m:t>)</m:t>
                          </m:r>
                        </m:den>
                      </m:f>
                    </m:oMath>
                  </m:oMathPara>
                </a14:m>
                <a:endParaRPr lang="zh-CN" altLang="zh-CN" sz="1400" dirty="0"/>
              </a:p>
              <a:p>
                <a:endParaRPr lang="zh-CN" altLang="en-US" sz="1400" dirty="0" smtClean="0">
                  <a:solidFill>
                    <a:srgbClr val="000000"/>
                  </a:solidFill>
                </a:endParaRPr>
              </a:p>
              <a:p>
                <a:r>
                  <a:rPr lang="zh-CN" altLang="en-US" sz="1800" dirty="0" smtClean="0">
                    <a:solidFill>
                      <a:srgbClr val="000000"/>
                    </a:solidFill>
                  </a:rPr>
                  <a:t>例如，电商网站</a:t>
                </a:r>
                <a:r>
                  <a:rPr lang="en-US" altLang="zh-CN" sz="1800" dirty="0" smtClean="0">
                    <a:solidFill>
                      <a:srgbClr val="000000"/>
                    </a:solidFill>
                  </a:rPr>
                  <a:t>10</a:t>
                </a:r>
                <a:r>
                  <a:rPr lang="zh-CN" altLang="en-US" sz="1800" dirty="0" smtClean="0">
                    <a:solidFill>
                      <a:srgbClr val="000000"/>
                    </a:solidFill>
                  </a:rPr>
                  <a:t>月份订单中面包售出</a:t>
                </a:r>
                <a:r>
                  <a:rPr lang="en-US" altLang="zh-CN" sz="1800" dirty="0" smtClean="0">
                    <a:solidFill>
                      <a:srgbClr val="000000"/>
                    </a:solidFill>
                  </a:rPr>
                  <a:t>40</a:t>
                </a:r>
                <a:r>
                  <a:rPr lang="zh-CN" altLang="en-US" sz="1800" dirty="0" smtClean="0">
                    <a:solidFill>
                      <a:srgbClr val="000000"/>
                    </a:solidFill>
                  </a:rPr>
                  <a:t>万笔，一次购买面包牛奶的有</a:t>
                </a:r>
                <a:r>
                  <a:rPr lang="en-US" altLang="zh-CN" sz="1800" dirty="0" smtClean="0">
                    <a:solidFill>
                      <a:srgbClr val="000000"/>
                    </a:solidFill>
                  </a:rPr>
                  <a:t>30</a:t>
                </a:r>
                <a:r>
                  <a:rPr lang="zh-CN" altLang="en-US" sz="1800" dirty="0" smtClean="0">
                    <a:solidFill>
                      <a:srgbClr val="000000"/>
                    </a:solidFill>
                  </a:rPr>
                  <a:t>万笔，置信度</a:t>
                </a:r>
                <a:r>
                  <a:rPr lang="en-US" altLang="zh-CN" sz="1800" dirty="0" smtClean="0">
                    <a:solidFill>
                      <a:srgbClr val="000000"/>
                    </a:solidFill>
                  </a:rPr>
                  <a:t>75%</a:t>
                </a:r>
                <a:r>
                  <a:rPr lang="zh-CN" altLang="en-US" sz="1800" dirty="0" smtClean="0">
                    <a:solidFill>
                      <a:srgbClr val="000000"/>
                    </a:solidFill>
                  </a:rPr>
                  <a:t>，一次购买面包薯片的有</a:t>
                </a:r>
                <a:r>
                  <a:rPr lang="en-US" altLang="zh-CN" sz="1800" dirty="0" smtClean="0">
                    <a:solidFill>
                      <a:srgbClr val="000000"/>
                    </a:solidFill>
                  </a:rPr>
                  <a:t>10</a:t>
                </a:r>
                <a:r>
                  <a:rPr lang="zh-CN" altLang="en-US" sz="1800" dirty="0" smtClean="0">
                    <a:solidFill>
                      <a:srgbClr val="000000"/>
                    </a:solidFill>
                  </a:rPr>
                  <a:t>万笔，置信度</a:t>
                </a:r>
                <a:r>
                  <a:rPr lang="en-US" altLang="zh-CN" sz="1800" dirty="0" smtClean="0">
                    <a:solidFill>
                      <a:srgbClr val="000000"/>
                    </a:solidFill>
                  </a:rPr>
                  <a:t>25%</a:t>
                </a:r>
                <a:r>
                  <a:rPr lang="zh-CN" altLang="en-US" sz="1800" dirty="0" smtClean="0">
                    <a:solidFill>
                      <a:srgbClr val="000000"/>
                    </a:solidFill>
                  </a:rPr>
                  <a:t>，则发现用户购买面包后会向其推荐牛奶，或者使用组合搭配销售。</a:t>
                </a:r>
                <a:endParaRPr lang="zh-CN" altLang="en-US" sz="1800" dirty="0">
                  <a:solidFill>
                    <a:srgbClr val="000000"/>
                  </a:solidFill>
                </a:endParaRPr>
              </a:p>
              <a:p>
                <a:endParaRPr lang="en-US" altLang="zh-CN" sz="1800" dirty="0" smtClean="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237040"/>
              </a:xfrm>
              <a:prstGeom prst="rect">
                <a:avLst/>
              </a:prstGeom>
              <a:blipFill rotWithShape="0">
                <a:blip r:embed="rId3"/>
                <a:stretch>
                  <a:fillRect l="-530" r="-22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709358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8112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提升度</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89234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r>
                  <a:rPr lang="zh-CN" altLang="en-US" sz="1800" dirty="0" smtClean="0">
                    <a:solidFill>
                      <a:srgbClr val="000000"/>
                    </a:solidFill>
                  </a:rPr>
                  <a:t>提升度用来判断规则是否有实际价值，描述的是对比不使用规则，使用规则可以提高多少。使用规则商品在购物车中出现的次数是否高于商品单独出现在购物车中的概率。大于</a:t>
                </a:r>
                <a:r>
                  <a:rPr lang="en-US" altLang="zh-CN" sz="1800" dirty="0" smtClean="0">
                    <a:solidFill>
                      <a:srgbClr val="000000"/>
                    </a:solidFill>
                  </a:rPr>
                  <a:t>1</a:t>
                </a:r>
                <a:r>
                  <a:rPr lang="zh-CN" altLang="en-US" sz="1800" dirty="0" smtClean="0">
                    <a:solidFill>
                      <a:srgbClr val="000000"/>
                    </a:solidFill>
                  </a:rPr>
                  <a:t>说明有效，小于</a:t>
                </a:r>
                <a:r>
                  <a:rPr lang="en-US" altLang="zh-CN" sz="1800" dirty="0" smtClean="0">
                    <a:solidFill>
                      <a:srgbClr val="000000"/>
                    </a:solidFill>
                  </a:rPr>
                  <a:t>1</a:t>
                </a:r>
                <a:r>
                  <a:rPr lang="zh-CN" altLang="en-US" sz="1800" dirty="0" smtClean="0">
                    <a:solidFill>
                      <a:srgbClr val="000000"/>
                    </a:solidFill>
                  </a:rPr>
                  <a:t>则无效。计算公式如下：</a:t>
                </a:r>
              </a:p>
              <a:p>
                <a:endParaRPr lang="zh-CN" altLang="en-US" sz="1800" dirty="0" smtClean="0">
                  <a:solidFill>
                    <a:srgbClr val="000000"/>
                  </a:solidFill>
                </a:endParaRPr>
              </a:p>
              <a:p>
                <a:pPr marL="0" indent="0" algn="ctr">
                  <a:buNone/>
                </a:pPr>
                <a14:m>
                  <m:oMath xmlns:m="http://schemas.openxmlformats.org/officeDocument/2006/math">
                    <m:r>
                      <a:rPr lang="en-US" altLang="zh-CN" sz="1400" i="1"/>
                      <m:t>𝐿𝑖𝑓𝑡</m:t>
                    </m:r>
                    <m:d>
                      <m:dPr>
                        <m:ctrlPr>
                          <a:rPr lang="zh-CN" altLang="zh-CN" sz="1400" i="1"/>
                        </m:ctrlPr>
                      </m:dPr>
                      <m:e>
                        <m:r>
                          <a:rPr lang="en-US" altLang="zh-CN" sz="1400" i="1"/>
                          <m:t>𝐴</m:t>
                        </m:r>
                        <m:r>
                          <a:rPr lang="zh-CN" altLang="zh-CN" sz="1400" i="1"/>
                          <m:t>→</m:t>
                        </m:r>
                        <m:r>
                          <a:rPr lang="en-US" altLang="zh-CN" sz="1400" i="1"/>
                          <m:t>𝐵</m:t>
                        </m:r>
                      </m:e>
                    </m:d>
                    <m:r>
                      <a:rPr lang="en-US" altLang="zh-CN" sz="1400" i="1"/>
                      <m:t>=</m:t>
                    </m:r>
                    <m:f>
                      <m:fPr>
                        <m:ctrlPr>
                          <a:rPr lang="zh-CN" altLang="zh-CN" sz="1400" i="1"/>
                        </m:ctrlPr>
                      </m:fPr>
                      <m:num>
                        <m:r>
                          <m:rPr>
                            <m:sty m:val="p"/>
                          </m:rPr>
                          <a:rPr lang="en-US" altLang="zh-CN" sz="1400"/>
                          <m:t>Support</m:t>
                        </m:r>
                        <m:d>
                          <m:dPr>
                            <m:ctrlPr>
                              <a:rPr lang="zh-CN" altLang="zh-CN" sz="1400" i="1"/>
                            </m:ctrlPr>
                          </m:dPr>
                          <m:e>
                            <m:r>
                              <a:rPr lang="en-US" altLang="zh-CN" sz="1400" i="1"/>
                              <m:t>𝐴</m:t>
                            </m:r>
                            <m:r>
                              <a:rPr lang="en-US" altLang="zh-CN" sz="1400" i="1"/>
                              <m:t>∩</m:t>
                            </m:r>
                            <m:r>
                              <a:rPr lang="en-US" altLang="zh-CN" sz="1400" i="1"/>
                              <m:t>𝐵</m:t>
                            </m:r>
                          </m:e>
                        </m:d>
                      </m:num>
                      <m:den>
                        <m:r>
                          <a:rPr lang="en-US" altLang="zh-CN" sz="1400" i="1"/>
                          <m:t>𝑆𝑢𝑝𝑝𝑜𝑟𝑡</m:t>
                        </m:r>
                        <m:d>
                          <m:dPr>
                            <m:ctrlPr>
                              <a:rPr lang="zh-CN" altLang="zh-CN" sz="1400" i="1"/>
                            </m:ctrlPr>
                          </m:dPr>
                          <m:e>
                            <m:r>
                              <a:rPr lang="en-US" altLang="zh-CN" sz="1400" i="1"/>
                              <m:t>𝐴</m:t>
                            </m:r>
                          </m:e>
                        </m:d>
                        <m:r>
                          <a:rPr lang="en-US" altLang="zh-CN" sz="1400" i="1"/>
                          <m:t>∗</m:t>
                        </m:r>
                        <m:r>
                          <a:rPr lang="en-US" altLang="zh-CN" sz="1400" i="1"/>
                          <m:t>𝑆𝑢𝑝𝑝𝑜𝑟𝑡</m:t>
                        </m:r>
                        <m:d>
                          <m:dPr>
                            <m:ctrlPr>
                              <a:rPr lang="zh-CN" altLang="zh-CN" sz="1400" i="1"/>
                            </m:ctrlPr>
                          </m:dPr>
                          <m:e>
                            <m:r>
                              <a:rPr lang="en-US" altLang="zh-CN" sz="1400" i="1"/>
                              <m:t>𝐵</m:t>
                            </m:r>
                          </m:e>
                        </m:d>
                      </m:den>
                    </m:f>
                  </m:oMath>
                </a14:m>
                <a:r>
                  <a:rPr lang="en-US" altLang="zh-CN" sz="1400" dirty="0"/>
                  <a:t>			</a:t>
                </a:r>
                <a:r>
                  <a:rPr lang="zh-CN" altLang="zh-CN" sz="1400" dirty="0"/>
                  <a:t>（</a:t>
                </a:r>
                <a:r>
                  <a:rPr lang="en-US" altLang="zh-CN" sz="1400" dirty="0"/>
                  <a:t>1</a:t>
                </a:r>
                <a:r>
                  <a:rPr lang="zh-CN" altLang="zh-CN" sz="1400" dirty="0"/>
                  <a:t>）</a:t>
                </a:r>
              </a:p>
              <a:p>
                <a:pPr marL="0" indent="0" algn="ctr">
                  <a:buNone/>
                </a:pPr>
                <a14:m>
                  <m:oMath xmlns:m="http://schemas.openxmlformats.org/officeDocument/2006/math">
                    <m:r>
                      <a:rPr lang="en-US" altLang="zh-CN" sz="1400" i="1"/>
                      <m:t>𝐿</m:t>
                    </m:r>
                    <m:r>
                      <m:rPr>
                        <m:sty m:val="p"/>
                      </m:rPr>
                      <a:rPr lang="en-US" altLang="zh-CN" sz="1400"/>
                      <m:t>ift</m:t>
                    </m:r>
                    <m:r>
                      <a:rPr lang="en-US" altLang="zh-CN" sz="1400"/>
                      <m:t>(</m:t>
                    </m:r>
                    <m:r>
                      <m:rPr>
                        <m:sty m:val="p"/>
                      </m:rPr>
                      <a:rPr lang="en-US" altLang="zh-CN" sz="1400"/>
                      <m:t>A</m:t>
                    </m:r>
                    <m:r>
                      <a:rPr lang="zh-CN" altLang="zh-CN" sz="1400"/>
                      <m:t>→</m:t>
                    </m:r>
                    <m:r>
                      <m:rPr>
                        <m:sty m:val="p"/>
                      </m:rPr>
                      <a:rPr lang="en-US" altLang="zh-CN" sz="1400"/>
                      <m:t>B</m:t>
                    </m:r>
                    <m:r>
                      <a:rPr lang="en-US" altLang="zh-CN" sz="1400"/>
                      <m:t>)</m:t>
                    </m:r>
                    <m:r>
                      <a:rPr lang="en-US" altLang="zh-CN" sz="1400" i="1"/>
                      <m:t>=</m:t>
                    </m:r>
                    <m:f>
                      <m:fPr>
                        <m:ctrlPr>
                          <a:rPr lang="zh-CN" altLang="zh-CN" sz="1400" i="1"/>
                        </m:ctrlPr>
                      </m:fPr>
                      <m:num>
                        <m:r>
                          <m:rPr>
                            <m:sty m:val="p"/>
                          </m:rPr>
                          <a:rPr lang="en-US" altLang="zh-CN" sz="1400"/>
                          <m:t>Confidence</m:t>
                        </m:r>
                        <m:r>
                          <a:rPr lang="en-US" altLang="zh-CN" sz="1400" i="1"/>
                          <m:t>(</m:t>
                        </m:r>
                        <m:r>
                          <a:rPr lang="en-US" altLang="zh-CN" sz="1400" i="1"/>
                          <m:t>𝐴</m:t>
                        </m:r>
                        <m:r>
                          <a:rPr lang="zh-CN" altLang="zh-CN" sz="1400" i="1"/>
                          <m:t>→</m:t>
                        </m:r>
                        <m:r>
                          <a:rPr lang="en-US" altLang="zh-CN" sz="1400" i="1"/>
                          <m:t>𝐵</m:t>
                        </m:r>
                        <m:r>
                          <a:rPr lang="en-US" altLang="zh-CN" sz="1400" i="1"/>
                          <m:t>)</m:t>
                        </m:r>
                      </m:num>
                      <m:den>
                        <m:r>
                          <a:rPr lang="en-US" altLang="zh-CN" sz="1400" i="1"/>
                          <m:t>𝑆𝑢𝑝𝑝𝑜𝑟𝑡</m:t>
                        </m:r>
                        <m:d>
                          <m:dPr>
                            <m:ctrlPr>
                              <a:rPr lang="zh-CN" altLang="zh-CN" sz="1400" i="1"/>
                            </m:ctrlPr>
                          </m:dPr>
                          <m:e>
                            <m:r>
                              <a:rPr lang="en-US" altLang="zh-CN" sz="1400" i="1"/>
                              <m:t>𝐵</m:t>
                            </m:r>
                          </m:e>
                        </m:d>
                      </m:den>
                    </m:f>
                  </m:oMath>
                </a14:m>
                <a:r>
                  <a:rPr lang="en-US" altLang="zh-CN" sz="1400" dirty="0"/>
                  <a:t>				</a:t>
                </a:r>
                <a:r>
                  <a:rPr lang="zh-CN" altLang="zh-CN" sz="1400" dirty="0"/>
                  <a:t>（</a:t>
                </a:r>
                <a:r>
                  <a:rPr lang="en-US" altLang="zh-CN" sz="1400" dirty="0"/>
                  <a:t>2</a:t>
                </a:r>
                <a:r>
                  <a:rPr lang="zh-CN" altLang="zh-CN" sz="1400" dirty="0"/>
                  <a:t>）</a:t>
                </a:r>
              </a:p>
              <a:p>
                <a:pPr marL="0" indent="0">
                  <a:buNone/>
                </a:pPr>
                <a:endParaRPr lang="zh-CN" altLang="en-US" sz="1400" dirty="0" smtClean="0">
                  <a:solidFill>
                    <a:srgbClr val="000000"/>
                  </a:solidFill>
                </a:endParaRPr>
              </a:p>
              <a:p>
                <a:r>
                  <a:rPr lang="zh-CN" altLang="en-US" sz="1800" dirty="0" smtClean="0">
                    <a:solidFill>
                      <a:srgbClr val="000000"/>
                    </a:solidFill>
                  </a:rPr>
                  <a:t>例如，电商网站</a:t>
                </a:r>
                <a:r>
                  <a:rPr lang="en-US" altLang="zh-CN" sz="1800" dirty="0" smtClean="0">
                    <a:solidFill>
                      <a:srgbClr val="000000"/>
                    </a:solidFill>
                  </a:rPr>
                  <a:t>10</a:t>
                </a:r>
                <a:r>
                  <a:rPr lang="zh-CN" altLang="en-US" sz="1800" dirty="0" smtClean="0">
                    <a:solidFill>
                      <a:srgbClr val="000000"/>
                    </a:solidFill>
                  </a:rPr>
                  <a:t>月份有</a:t>
                </a:r>
                <a:r>
                  <a:rPr lang="en-US" altLang="zh-CN" sz="1800" dirty="0" smtClean="0">
                    <a:solidFill>
                      <a:srgbClr val="000000"/>
                    </a:solidFill>
                  </a:rPr>
                  <a:t>100</a:t>
                </a:r>
                <a:r>
                  <a:rPr lang="zh-CN" altLang="en-US" sz="1800" dirty="0" smtClean="0">
                    <a:solidFill>
                      <a:srgbClr val="000000"/>
                    </a:solidFill>
                  </a:rPr>
                  <a:t>万笔订单，购买面包</a:t>
                </a:r>
                <a:r>
                  <a:rPr lang="en-US" altLang="zh-CN" sz="1800" dirty="0" smtClean="0">
                    <a:solidFill>
                      <a:srgbClr val="000000"/>
                    </a:solidFill>
                  </a:rPr>
                  <a:t>30</a:t>
                </a:r>
                <a:r>
                  <a:rPr lang="zh-CN" altLang="en-US" sz="1800" dirty="0" smtClean="0">
                    <a:solidFill>
                      <a:srgbClr val="000000"/>
                    </a:solidFill>
                  </a:rPr>
                  <a:t>万笔，牛奶</a:t>
                </a:r>
                <a:r>
                  <a:rPr lang="en-US" altLang="zh-CN" sz="1800" dirty="0" smtClean="0">
                    <a:solidFill>
                      <a:srgbClr val="000000"/>
                    </a:solidFill>
                  </a:rPr>
                  <a:t>40</a:t>
                </a:r>
                <a:r>
                  <a:rPr lang="zh-CN" altLang="en-US" sz="1800" dirty="0" smtClean="0">
                    <a:solidFill>
                      <a:srgbClr val="000000"/>
                    </a:solidFill>
                  </a:rPr>
                  <a:t>万笔，同时购买两者的</a:t>
                </a:r>
                <a:r>
                  <a:rPr lang="en-US" altLang="zh-CN" sz="1800" dirty="0" smtClean="0">
                    <a:solidFill>
                      <a:srgbClr val="000000"/>
                    </a:solidFill>
                  </a:rPr>
                  <a:t>20</a:t>
                </a:r>
                <a:r>
                  <a:rPr lang="zh-CN" altLang="en-US" sz="1800" dirty="0" smtClean="0">
                    <a:solidFill>
                      <a:srgbClr val="000000"/>
                    </a:solidFill>
                  </a:rPr>
                  <a:t>万笔，面包</a:t>
                </a:r>
                <a:r>
                  <a:rPr lang="zh-CN" altLang="en-US" sz="1800" dirty="0" smtClean="0">
                    <a:solidFill>
                      <a:srgbClr val="000000"/>
                    </a:solidFill>
                  </a:rPr>
                  <a:t>、牛奶、面包和牛奶</a:t>
                </a:r>
                <a:r>
                  <a:rPr lang="zh-CN" altLang="en-US" sz="1800" dirty="0" smtClean="0">
                    <a:solidFill>
                      <a:srgbClr val="000000"/>
                    </a:solidFill>
                  </a:rPr>
                  <a:t>支持率依次为</a:t>
                </a:r>
                <a:r>
                  <a:rPr lang="en-US" altLang="zh-CN" sz="1800" dirty="0" smtClean="0">
                    <a:solidFill>
                      <a:srgbClr val="000000"/>
                    </a:solidFill>
                  </a:rPr>
                  <a:t>30%</a:t>
                </a:r>
                <a:r>
                  <a:rPr lang="zh-CN" altLang="en-US" sz="1800" dirty="0" smtClean="0">
                    <a:solidFill>
                      <a:srgbClr val="000000"/>
                    </a:solidFill>
                  </a:rPr>
                  <a:t>、</a:t>
                </a:r>
                <a:r>
                  <a:rPr lang="en-US" altLang="zh-CN" sz="1800" dirty="0" smtClean="0">
                    <a:solidFill>
                      <a:srgbClr val="000000"/>
                    </a:solidFill>
                  </a:rPr>
                  <a:t>40%</a:t>
                </a:r>
                <a:r>
                  <a:rPr lang="zh-CN" altLang="en-US" sz="1800" dirty="0" smtClean="0">
                    <a:solidFill>
                      <a:srgbClr val="000000"/>
                    </a:solidFill>
                  </a:rPr>
                  <a:t>、</a:t>
                </a:r>
                <a:r>
                  <a:rPr lang="en-US" altLang="zh-CN" sz="1800" dirty="0" smtClean="0">
                    <a:solidFill>
                      <a:srgbClr val="000000"/>
                    </a:solidFill>
                  </a:rPr>
                  <a:t>20%</a:t>
                </a:r>
                <a:r>
                  <a:rPr lang="zh-CN" altLang="en-US" sz="1800" dirty="0" smtClean="0">
                    <a:solidFill>
                      <a:srgbClr val="000000"/>
                    </a:solidFill>
                  </a:rPr>
                  <a:t>，所以提升度为</a:t>
                </a:r>
                <a:r>
                  <a:rPr lang="en-US" altLang="zh-CN" sz="1800" dirty="0" smtClean="0">
                    <a:solidFill>
                      <a:srgbClr val="000000"/>
                    </a:solidFill>
                  </a:rPr>
                  <a:t>1.667</a:t>
                </a:r>
                <a:r>
                  <a:rPr lang="zh-CN" altLang="en-US" sz="1800" dirty="0" smtClean="0">
                    <a:solidFill>
                      <a:srgbClr val="000000"/>
                    </a:solidFill>
                  </a:rPr>
                  <a:t>，大于</a:t>
                </a:r>
                <a:r>
                  <a:rPr lang="en-US" altLang="zh-CN" sz="1800" dirty="0" smtClean="0">
                    <a:solidFill>
                      <a:srgbClr val="000000"/>
                    </a:solidFill>
                  </a:rPr>
                  <a:t>1</a:t>
                </a:r>
                <a:r>
                  <a:rPr lang="zh-CN" altLang="en-US" sz="1800" dirty="0" smtClean="0">
                    <a:solidFill>
                      <a:srgbClr val="000000"/>
                    </a:solidFill>
                  </a:rPr>
                  <a:t>，所以牛奶面包规则是有提升效果的。</a:t>
                </a:r>
                <a:endParaRPr lang="zh-CN" altLang="en-US" sz="1800" dirty="0">
                  <a:solidFill>
                    <a:srgbClr val="000000"/>
                  </a:solidFill>
                </a:endParaRPr>
              </a:p>
              <a:p>
                <a:endParaRPr lang="en-US" altLang="zh-CN" sz="1800" dirty="0" smtClean="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892348"/>
              </a:xfrm>
              <a:prstGeom prst="rect">
                <a:avLst/>
              </a:prstGeom>
              <a:blipFill rotWithShape="0">
                <a:blip r:embed="rId3"/>
                <a:stretch>
                  <a:fillRect l="-53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0416176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82408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关联规则提取过程</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305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pPr marL="0" indent="0">
              <a:buNone/>
            </a:pPr>
            <a:endParaRPr lang="zh-CN" altLang="en-US" sz="1800" dirty="0" smtClean="0">
              <a:solidFill>
                <a:srgbClr val="000000"/>
              </a:solidFill>
            </a:endParaRPr>
          </a:p>
          <a:p>
            <a:r>
              <a:rPr lang="zh-CN" altLang="en-US" sz="1800" dirty="0" smtClean="0">
                <a:solidFill>
                  <a:srgbClr val="000000"/>
                </a:solidFill>
              </a:rPr>
              <a:t>关联规则提取过程是找出所有支持度</a:t>
            </a:r>
            <a:r>
              <a:rPr lang="en-US" altLang="zh-CN" sz="1800" dirty="0" smtClean="0">
                <a:solidFill>
                  <a:srgbClr val="000000"/>
                </a:solidFill>
              </a:rPr>
              <a:t>&gt;=</a:t>
            </a:r>
            <a:r>
              <a:rPr lang="zh-CN" altLang="en-US" sz="1800" dirty="0" smtClean="0">
                <a:solidFill>
                  <a:srgbClr val="000000"/>
                </a:solidFill>
              </a:rPr>
              <a:t>最小支持度、置信度</a:t>
            </a:r>
            <a:r>
              <a:rPr lang="en-US" altLang="zh-CN" sz="1800" dirty="0" smtClean="0">
                <a:solidFill>
                  <a:srgbClr val="000000"/>
                </a:solidFill>
              </a:rPr>
              <a:t>&gt;=</a:t>
            </a:r>
            <a:r>
              <a:rPr lang="zh-CN" altLang="en-US" sz="1800" dirty="0" smtClean="0">
                <a:solidFill>
                  <a:srgbClr val="000000"/>
                </a:solidFill>
              </a:rPr>
              <a:t>最小置信度的关联规则。可以通过穷举项集的所有组合方式找出所需要的规则，但是时间复杂度较高，难以接受。需要找到快速挖出满足条件的关联规则的方法。关联规则挖掘分两步进行：首先生成频繁项集，即找出所有满足最小支持度的项集。然后生成规则，在频繁项集的基础上生成满足最小置信度的规则，产生的规则称为强规则。关联规则挖掘所花费时间主要消耗在生成频繁项集上，利用频繁项集生成规则时间复杂度不高，关键在于优化频繁项集的生成。</a:t>
            </a:r>
            <a:endParaRPr lang="zh-CN" altLang="en-US" sz="1800" dirty="0">
              <a:solidFill>
                <a:srgbClr val="000000"/>
              </a:solidFill>
            </a:endParaRPr>
          </a:p>
          <a:p>
            <a:endParaRPr lang="en-US" altLang="zh-CN" sz="1800" dirty="0" smtClean="0">
              <a:solidFill>
                <a:srgbClr val="000000"/>
              </a:solidFill>
            </a:endParaRPr>
          </a:p>
        </p:txBody>
      </p:sp>
    </p:spTree>
    <p:extLst>
      <p:ext uri="{BB962C8B-B14F-4D97-AF65-F5344CB8AC3E}">
        <p14:creationId xmlns:p14="http://schemas.microsoft.com/office/powerpoint/2010/main" val="392023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章节结构</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endParaRPr lang="zh-CN" altLang="en-US" sz="1800" dirty="0" smtClean="0">
              <a:solidFill>
                <a:srgbClr val="000000"/>
              </a:solidFill>
            </a:endParaRPr>
          </a:p>
          <a:p>
            <a:endParaRPr lang="zh-CN" altLang="en-US" sz="1800" dirty="0">
              <a:solidFill>
                <a:srgbClr val="000000"/>
              </a:solidFill>
            </a:endParaRPr>
          </a:p>
          <a:p>
            <a:r>
              <a:rPr lang="zh-CN" altLang="en-US" sz="1800" dirty="0" smtClean="0">
                <a:solidFill>
                  <a:srgbClr val="000000"/>
                </a:solidFill>
              </a:rPr>
              <a:t>推荐系统评测</a:t>
            </a:r>
            <a:endParaRPr lang="en-US" altLang="zh-CN" sz="1800" dirty="0">
              <a:solidFill>
                <a:srgbClr val="000000"/>
              </a:solidFill>
            </a:endParaRPr>
          </a:p>
          <a:p>
            <a:pPr lvl="1"/>
            <a:r>
              <a:rPr lang="zh-CN" altLang="en-US" sz="1400" dirty="0" smtClean="0">
                <a:solidFill>
                  <a:srgbClr val="000000"/>
                </a:solidFill>
              </a:rPr>
              <a:t>评测方法</a:t>
            </a:r>
            <a:endParaRPr lang="en-US" altLang="zh-CN" sz="1400" dirty="0" smtClean="0">
              <a:solidFill>
                <a:srgbClr val="000000"/>
              </a:solidFill>
            </a:endParaRPr>
          </a:p>
          <a:p>
            <a:pPr lvl="1"/>
            <a:r>
              <a:rPr lang="zh-CN" altLang="en-US" sz="1400" dirty="0" smtClean="0">
                <a:solidFill>
                  <a:srgbClr val="000000"/>
                </a:solidFill>
              </a:rPr>
              <a:t>评测指标</a:t>
            </a:r>
            <a:endParaRPr lang="en-US" altLang="zh-CN" sz="1400" dirty="0" smtClean="0">
              <a:solidFill>
                <a:srgbClr val="000000"/>
              </a:solidFill>
            </a:endParaRPr>
          </a:p>
          <a:p>
            <a:r>
              <a:rPr lang="zh-CN" altLang="en-US" sz="1800" dirty="0" smtClean="0">
                <a:solidFill>
                  <a:srgbClr val="000000"/>
                </a:solidFill>
              </a:rPr>
              <a:t>推荐系统常见问题</a:t>
            </a:r>
            <a:endParaRPr lang="en-US" altLang="zh-CN" sz="1800" dirty="0" smtClean="0">
              <a:solidFill>
                <a:srgbClr val="000000"/>
              </a:solidFill>
            </a:endParaRPr>
          </a:p>
          <a:p>
            <a:endParaRPr lang="zh-CN" altLang="en-US" sz="2000" dirty="0">
              <a:solidFill>
                <a:srgbClr val="000000"/>
              </a:solidFill>
            </a:endParaRPr>
          </a:p>
        </p:txBody>
      </p:sp>
    </p:spTree>
    <p:extLst>
      <p:ext uri="{BB962C8B-B14F-4D97-AF65-F5344CB8AC3E}">
        <p14:creationId xmlns:p14="http://schemas.microsoft.com/office/powerpoint/2010/main" val="421545415"/>
      </p:ext>
    </p:extLst>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17964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sz="1600" dirty="0" err="1" smtClean="0"/>
              <a:t>Apriori</a:t>
            </a:r>
            <a:r>
              <a:rPr kumimoji="0" lang="zh-CN" altLang="en-US" sz="1600" dirty="0" smtClean="0"/>
              <a:t>算法</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97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r>
              <a:rPr lang="en-US" altLang="zh-CN" sz="1800" dirty="0" err="1" smtClean="0">
                <a:solidFill>
                  <a:srgbClr val="000000"/>
                </a:solidFill>
              </a:rPr>
              <a:t>Apriori</a:t>
            </a:r>
            <a:r>
              <a:rPr lang="zh-CN" altLang="en-US" sz="1800" dirty="0" smtClean="0">
                <a:solidFill>
                  <a:srgbClr val="000000"/>
                </a:solidFill>
              </a:rPr>
              <a:t>算法是最有影响力的基于关联规则频繁项集挖掘算法，算法分为两个步骤：第一步是通过迭代检索出所有事务中的频繁项集，即支持度不低于用户设定的阈值的项集。第二步利用频繁项集构造出满足用户最小置信度的规则。其中找出所有频繁项集是基于该算法的性质：</a:t>
            </a:r>
          </a:p>
          <a:p>
            <a:pPr lvl="1"/>
            <a:endParaRPr lang="zh-CN" altLang="en-US" sz="1800" dirty="0">
              <a:solidFill>
                <a:srgbClr val="000000"/>
              </a:solidFill>
            </a:endParaRPr>
          </a:p>
          <a:p>
            <a:pPr lvl="1"/>
            <a:r>
              <a:rPr lang="zh-CN" altLang="en-US" sz="1400" dirty="0">
                <a:solidFill>
                  <a:srgbClr val="000000"/>
                </a:solidFill>
              </a:rPr>
              <a:t>频繁项集的子集也是频繁项</a:t>
            </a:r>
            <a:r>
              <a:rPr lang="zh-CN" altLang="en-US" sz="1400" dirty="0" smtClean="0">
                <a:solidFill>
                  <a:srgbClr val="000000"/>
                </a:solidFill>
              </a:rPr>
              <a:t>集</a:t>
            </a:r>
          </a:p>
          <a:p>
            <a:pPr lvl="1"/>
            <a:endParaRPr lang="zh-CN" altLang="en-US" sz="1400" dirty="0">
              <a:solidFill>
                <a:srgbClr val="000000"/>
              </a:solidFill>
            </a:endParaRPr>
          </a:p>
          <a:p>
            <a:pPr lvl="1"/>
            <a:r>
              <a:rPr lang="zh-CN" altLang="zh-CN" sz="1400" dirty="0"/>
              <a:t>非频繁项集的超集一定是非频繁的</a:t>
            </a:r>
            <a:r>
              <a:rPr lang="zh-CN" altLang="zh-CN" sz="1400" dirty="0"/>
              <a:t> </a:t>
            </a:r>
            <a:endParaRPr lang="zh-CN" altLang="en-US" sz="1400" dirty="0">
              <a:solidFill>
                <a:srgbClr val="000000"/>
              </a:solidFill>
            </a:endParaRPr>
          </a:p>
          <a:p>
            <a:endParaRPr lang="en-US" altLang="zh-CN" sz="1800" dirty="0" smtClean="0">
              <a:solidFill>
                <a:srgbClr val="000000"/>
              </a:solidFill>
            </a:endParaRPr>
          </a:p>
        </p:txBody>
      </p:sp>
    </p:spTree>
    <p:extLst>
      <p:ext uri="{BB962C8B-B14F-4D97-AF65-F5344CB8AC3E}">
        <p14:creationId xmlns:p14="http://schemas.microsoft.com/office/powerpoint/2010/main" val="14326367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17964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sz="1600" dirty="0" err="1" smtClean="0"/>
              <a:t>Apriori</a:t>
            </a:r>
            <a:r>
              <a:rPr kumimoji="0" lang="zh-CN" altLang="en-US" sz="1600" dirty="0" smtClean="0"/>
              <a:t>算法</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5289232" cy="4025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smtClean="0"/>
              <a:t>具体</a:t>
            </a:r>
            <a:r>
              <a:rPr lang="zh-CN" altLang="zh-CN" sz="1800" dirty="0"/>
              <a:t>的过程是先扫描所有订单记录，统计每个商品的频次和商品项集合，并计算每一个商品的支持度，将低于阈值的单项商品移除。</a:t>
            </a:r>
            <a:r>
              <a:rPr lang="zh-CN" altLang="zh-CN" sz="1800" dirty="0" smtClean="0"/>
              <a:t>如</a:t>
            </a:r>
            <a:r>
              <a:rPr lang="zh-CN" altLang="en-US" sz="1800" dirty="0" smtClean="0"/>
              <a:t>右</a:t>
            </a:r>
            <a:r>
              <a:rPr lang="zh-CN" altLang="zh-CN" sz="1800" dirty="0" smtClean="0"/>
              <a:t>图中</a:t>
            </a:r>
            <a:r>
              <a:rPr lang="en-US" altLang="zh-CN" sz="1800" dirty="0"/>
              <a:t>B</a:t>
            </a:r>
            <a:r>
              <a:rPr lang="zh-CN" altLang="zh-CN" sz="1800" dirty="0"/>
              <a:t>为非频繁项集，则将移除，基于</a:t>
            </a:r>
            <a:r>
              <a:rPr lang="en-US" altLang="zh-CN" sz="1800" dirty="0" err="1"/>
              <a:t>Apriori</a:t>
            </a:r>
            <a:r>
              <a:rPr lang="zh-CN" altLang="zh-CN" sz="1800" dirty="0"/>
              <a:t>的性质</a:t>
            </a:r>
            <a:r>
              <a:rPr lang="en-US" altLang="zh-CN" sz="1800" dirty="0"/>
              <a:t>2</a:t>
            </a:r>
            <a:r>
              <a:rPr lang="zh-CN" altLang="zh-CN" sz="1800" dirty="0"/>
              <a:t>，可以对</a:t>
            </a:r>
            <a:r>
              <a:rPr lang="en-US" altLang="zh-CN" sz="1800" dirty="0"/>
              <a:t>B</a:t>
            </a:r>
            <a:r>
              <a:rPr lang="zh-CN" altLang="zh-CN" sz="1800" dirty="0"/>
              <a:t>的分支进行剪枝，</a:t>
            </a:r>
            <a:r>
              <a:rPr lang="en-US" altLang="zh-CN" sz="1800" dirty="0"/>
              <a:t>BC</a:t>
            </a:r>
            <a:r>
              <a:rPr lang="zh-CN" altLang="zh-CN" sz="1800" dirty="0"/>
              <a:t>、</a:t>
            </a:r>
            <a:r>
              <a:rPr lang="en-US" altLang="zh-CN" sz="1800" dirty="0"/>
              <a:t>BD</a:t>
            </a:r>
            <a:r>
              <a:rPr lang="zh-CN" altLang="zh-CN" sz="1800" dirty="0"/>
              <a:t>、</a:t>
            </a:r>
            <a:r>
              <a:rPr lang="en-US" altLang="zh-CN" sz="1800" dirty="0"/>
              <a:t>BCD</a:t>
            </a:r>
            <a:r>
              <a:rPr lang="zh-CN" altLang="zh-CN" sz="1800" dirty="0"/>
              <a:t>、</a:t>
            </a:r>
            <a:r>
              <a:rPr lang="en-US" altLang="zh-CN" sz="1800" dirty="0"/>
              <a:t>ABCD</a:t>
            </a:r>
            <a:r>
              <a:rPr lang="zh-CN" altLang="zh-CN" sz="1800" dirty="0"/>
              <a:t>都被移除</a:t>
            </a:r>
            <a:r>
              <a:rPr lang="zh-CN" altLang="zh-CN" sz="1800" dirty="0" smtClean="0"/>
              <a:t>。</a:t>
            </a:r>
            <a:r>
              <a:rPr lang="zh-CN" altLang="en-US" sz="1800" dirty="0" smtClean="0"/>
              <a:t>然后对商品项集进行组合，形成二项商品集合，第二次扫描订单记录，计算每个二项商品集的支持度，将低于阈值的二项商品移除，依此类推，商品项集合无法继续进行组合为止，将所有频繁项集合进行集合连接，通过扫描订单记录剪枝，移除含非频繁项集的组合项，剩下的就是最小信任度的规则集合。</a:t>
            </a:r>
            <a:endParaRPr lang="zh-CN" altLang="en-US" sz="1800" dirty="0" smtClean="0"/>
          </a:p>
          <a:p>
            <a:endParaRPr lang="en-US" altLang="zh-CN" sz="1800" dirty="0" smtClean="0">
              <a:solidFill>
                <a:srgbClr val="000000"/>
              </a:solidFill>
            </a:endParaRPr>
          </a:p>
        </p:txBody>
      </p:sp>
      <p:pic>
        <p:nvPicPr>
          <p:cNvPr id="10" name="Picture 46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4085" y="1305100"/>
            <a:ext cx="2628265" cy="2473960"/>
          </a:xfrm>
          <a:prstGeom prst="rect">
            <a:avLst/>
          </a:prstGeom>
          <a:noFill/>
          <a:ln>
            <a:noFill/>
          </a:ln>
        </p:spPr>
      </p:pic>
    </p:spTree>
    <p:extLst>
      <p:ext uri="{BB962C8B-B14F-4D97-AF65-F5344CB8AC3E}">
        <p14:creationId xmlns:p14="http://schemas.microsoft.com/office/powerpoint/2010/main" val="16016616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266734"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sz="1600" dirty="0" smtClean="0"/>
              <a:t>FP-</a:t>
            </a:r>
            <a:r>
              <a:rPr kumimoji="0" lang="zh-CN" altLang="en-US" sz="1600" dirty="0" smtClean="0"/>
              <a:t>增长算法</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77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smtClean="0"/>
              <a:t>FP-</a:t>
            </a:r>
            <a:r>
              <a:rPr lang="zh-CN" altLang="en-US" sz="1800" dirty="0" smtClean="0"/>
              <a:t>增长算法采用分而治之的策略，经过第一遍扫描之后，把数据库中的频繁项集压缩成一棵频繁模式树，同时依然保留关联信息，，随后将树分成一些条件库，每个库和一个长度为</a:t>
            </a:r>
            <a:r>
              <a:rPr lang="en-US" altLang="zh-CN" sz="1800" dirty="0" smtClean="0"/>
              <a:t>1</a:t>
            </a:r>
            <a:r>
              <a:rPr lang="zh-CN" altLang="en-US" sz="1800" dirty="0" smtClean="0"/>
              <a:t>的频繁项集相关，然后对这些条件库进行挖掘。当原始数据量很大的时候，可以结合划分的方法，使得树可以放入主存中。树的构建过程如下：</a:t>
            </a:r>
          </a:p>
          <a:p>
            <a:pPr lvl="1"/>
            <a:endParaRPr lang="zh-CN" altLang="en-US" sz="1800" dirty="0">
              <a:solidFill>
                <a:srgbClr val="000000"/>
              </a:solidFill>
            </a:endParaRPr>
          </a:p>
          <a:p>
            <a:pPr lvl="1"/>
            <a:r>
              <a:rPr lang="zh-CN" altLang="en-US" sz="1400" dirty="0" smtClean="0"/>
              <a:t>扫描数据集，得到所有的频繁</a:t>
            </a:r>
            <a:r>
              <a:rPr lang="en-US" altLang="zh-CN" sz="1400" dirty="0" smtClean="0"/>
              <a:t>1</a:t>
            </a:r>
            <a:r>
              <a:rPr lang="zh-CN" altLang="en-US" sz="1400" dirty="0" smtClean="0"/>
              <a:t>项集的计数。然后删除支持度低于阈值的项，将</a:t>
            </a:r>
            <a:r>
              <a:rPr lang="en-US" altLang="zh-CN" sz="1400" dirty="0" smtClean="0"/>
              <a:t>1</a:t>
            </a:r>
            <a:r>
              <a:rPr lang="zh-CN" altLang="en-US" sz="1400" dirty="0" smtClean="0"/>
              <a:t>项频繁集放入项头表，并按照支持度降序排列</a:t>
            </a:r>
          </a:p>
          <a:p>
            <a:pPr lvl="1"/>
            <a:r>
              <a:rPr lang="zh-CN" altLang="en-US" sz="1400" dirty="0" smtClean="0"/>
              <a:t>扫描数据集，将非频繁的</a:t>
            </a:r>
            <a:r>
              <a:rPr lang="en-US" altLang="zh-CN" sz="1400" dirty="0" smtClean="0"/>
              <a:t>1</a:t>
            </a:r>
            <a:r>
              <a:rPr lang="zh-CN" altLang="en-US" sz="1400" dirty="0" smtClean="0"/>
              <a:t>项集从原始数据集中删除，并将事务按照支持度降序排列</a:t>
            </a:r>
          </a:p>
          <a:p>
            <a:pPr lvl="1"/>
            <a:r>
              <a:rPr lang="zh-CN" altLang="en-US" sz="1400" dirty="0" smtClean="0"/>
              <a:t>读入排序后的事务集并按照排序顺序依次插入</a:t>
            </a:r>
            <a:r>
              <a:rPr lang="en-US" altLang="zh-CN" sz="1400" dirty="0" smtClean="0"/>
              <a:t>FP</a:t>
            </a:r>
            <a:r>
              <a:rPr lang="zh-CN" altLang="en-US" sz="1400" dirty="0" smtClean="0"/>
              <a:t>树中，排序靠前的节点是父节点，而靠后的是子节点。如果有共用父节点，对应共用父节点计数加</a:t>
            </a:r>
            <a:r>
              <a:rPr lang="en-US" altLang="zh-CN" sz="1400" dirty="0" smtClean="0"/>
              <a:t>1.</a:t>
            </a:r>
            <a:r>
              <a:rPr lang="zh-CN" altLang="en-US" sz="1400" dirty="0" smtClean="0"/>
              <a:t>插入后，如果有新节点出现，则项头表对应的节点会通过节点链表链接到新节点。直到所有的数据都插入到</a:t>
            </a:r>
            <a:r>
              <a:rPr lang="en-US" altLang="zh-CN" sz="1400" dirty="0" smtClean="0"/>
              <a:t>FP</a:t>
            </a:r>
            <a:r>
              <a:rPr lang="zh-CN" altLang="en-US" sz="1400" dirty="0" smtClean="0"/>
              <a:t>树后，</a:t>
            </a:r>
            <a:r>
              <a:rPr lang="en-US" altLang="zh-CN" sz="1400" dirty="0" smtClean="0"/>
              <a:t>FP</a:t>
            </a:r>
            <a:r>
              <a:rPr lang="zh-CN" altLang="en-US" sz="1400" dirty="0" smtClean="0"/>
              <a:t>树的建立完成。</a:t>
            </a:r>
            <a:endParaRPr lang="zh-CN" altLang="en-US" sz="1400" dirty="0" smtClean="0"/>
          </a:p>
          <a:p>
            <a:endParaRPr lang="en-US" altLang="zh-CN" sz="1800" dirty="0" smtClean="0">
              <a:solidFill>
                <a:srgbClr val="000000"/>
              </a:solidFill>
            </a:endParaRPr>
          </a:p>
        </p:txBody>
      </p:sp>
    </p:spTree>
    <p:extLst>
      <p:ext uri="{BB962C8B-B14F-4D97-AF65-F5344CB8AC3E}">
        <p14:creationId xmlns:p14="http://schemas.microsoft.com/office/powerpoint/2010/main" val="15361884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78924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基于知识的推荐</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97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pPr marL="0" indent="0">
              <a:buNone/>
            </a:pPr>
            <a:endParaRPr lang="zh-CN" altLang="en-US" sz="1800" dirty="0" smtClean="0">
              <a:solidFill>
                <a:srgbClr val="000000"/>
              </a:solidFill>
            </a:endParaRPr>
          </a:p>
          <a:p>
            <a:r>
              <a:rPr lang="zh-CN" altLang="en-US" sz="1800" dirty="0" smtClean="0">
                <a:solidFill>
                  <a:srgbClr val="000000"/>
                </a:solidFill>
              </a:rPr>
              <a:t>基于知识的推荐主要应用于知识型的产品中，在某种程度是一种推理技术，基于效用知识实现对某一特定用户推荐特定项目，因此推荐结果具有较强的可解释性。在一些涉及知识级别的场景中，需要用到基于知识的推荐，推荐系统依据用户目前所处的知识级别，同时根据所有的知识级别进行分析，为用户推荐合适进阶的信息。综合用户知识和产品知识，通过推理什么产品能满足用户需求来产生推荐。这种推荐系统不依赖于用户评分等关于用户偏好的历史数据，故其不存在冷启动方面的问题，可以响应用户的即时需求，当用户偏好发生变化时不需要任何训练。</a:t>
            </a:r>
            <a:endParaRPr lang="en-US" altLang="zh-CN" sz="1800" dirty="0" smtClean="0">
              <a:solidFill>
                <a:srgbClr val="000000"/>
              </a:solidFill>
            </a:endParaRPr>
          </a:p>
        </p:txBody>
      </p:sp>
    </p:spTree>
    <p:extLst>
      <p:ext uri="{BB962C8B-B14F-4D97-AF65-F5344CB8AC3E}">
        <p14:creationId xmlns:p14="http://schemas.microsoft.com/office/powerpoint/2010/main" val="14133978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02438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基于知识</a:t>
            </a:r>
            <a:r>
              <a:rPr kumimoji="0" lang="zh-CN" altLang="en-US" sz="1600" smtClean="0"/>
              <a:t>的推荐案例</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41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endParaRPr lang="zh-CN" altLang="en-US" sz="1800" dirty="0" smtClean="0">
              <a:solidFill>
                <a:srgbClr val="000000"/>
              </a:solidFill>
            </a:endParaRPr>
          </a:p>
          <a:p>
            <a:r>
              <a:rPr lang="zh-CN" altLang="en-US" sz="1800" dirty="0" smtClean="0">
                <a:solidFill>
                  <a:srgbClr val="000000"/>
                </a:solidFill>
              </a:rPr>
              <a:t>学生面对海量习题带来的信息过载时，容易出现学习过程中针对性不强、效率不高等问题，此时可基于知识点层次图进行个性化习题推荐。首先，借鉴课程知识点体系结构的特点，构建表征知识点层次关系的权重图，用以有效反映知识点间的层次关系。然后，根据学生对知识点的掌握情况在知识点层次图的基础上进行个性化习题推荐。通过更新学生与知识点对应的失分率矩阵，获取学生掌握薄弱的知识点，以此实现习题推荐。</a:t>
            </a:r>
            <a:endParaRPr lang="en-US" altLang="zh-CN" sz="1800" dirty="0" smtClean="0">
              <a:solidFill>
                <a:srgbClr val="000000"/>
              </a:solidFill>
            </a:endParaRPr>
          </a:p>
        </p:txBody>
      </p:sp>
    </p:spTree>
    <p:extLst>
      <p:ext uri="{BB962C8B-B14F-4D97-AF65-F5344CB8AC3E}">
        <p14:creationId xmlns:p14="http://schemas.microsoft.com/office/powerpoint/2010/main" val="1406484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64120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基于实例的推荐</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41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pPr marL="0" indent="0">
              <a:buNone/>
            </a:pPr>
            <a:endParaRPr lang="zh-CN" altLang="en-US" sz="1800" dirty="0" smtClean="0">
              <a:solidFill>
                <a:srgbClr val="000000"/>
              </a:solidFill>
            </a:endParaRPr>
          </a:p>
          <a:p>
            <a:r>
              <a:rPr lang="zh-CN" altLang="en-US" sz="1800" dirty="0" smtClean="0">
                <a:solidFill>
                  <a:srgbClr val="000000"/>
                </a:solidFill>
              </a:rPr>
              <a:t>根据层次关系图的构建方法，基于知识推荐可以划分为基于约束推荐和基于实例推荐。早期的基于实例的推荐采用的是基于查询的方法，由用户指定需求，通过目录检索或搜索发现目标物品，用户对当前浏览的物品进行评价，然后基于其评价的结果进行导航，这是基于实例推荐系统的关键。评价的基本思想是用户以当前物品为满足的目标来指明他们的要求，推荐的过程就是商品筛选过滤的过程。</a:t>
            </a:r>
            <a:endParaRPr lang="en-US" altLang="zh-CN" sz="1800" dirty="0" smtClean="0">
              <a:solidFill>
                <a:srgbClr val="000000"/>
              </a:solidFill>
            </a:endParaRPr>
          </a:p>
        </p:txBody>
      </p:sp>
    </p:spTree>
    <p:extLst>
      <p:ext uri="{BB962C8B-B14F-4D97-AF65-F5344CB8AC3E}">
        <p14:creationId xmlns:p14="http://schemas.microsoft.com/office/powerpoint/2010/main" val="7573705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60636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基于约束的推荐</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69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pPr marL="0" indent="0">
              <a:buNone/>
            </a:pPr>
            <a:endParaRPr lang="zh-CN" altLang="en-US" sz="1800" dirty="0" smtClean="0">
              <a:solidFill>
                <a:srgbClr val="000000"/>
              </a:solidFill>
            </a:endParaRPr>
          </a:p>
          <a:p>
            <a:r>
              <a:rPr lang="zh-CN" altLang="en-US" sz="1800" dirty="0" smtClean="0">
                <a:solidFill>
                  <a:srgbClr val="000000"/>
                </a:solidFill>
              </a:rPr>
              <a:t>基于约束的推荐系统强调推荐时的约束规则，基于约束的推荐是利用预先定义的推荐知识库显示地定义约束，把推荐任务看作是解决一个约束满足问题的过程，满足约束的候选项就推荐给用户。基于约束的推荐方法通常被用来为那些不经常被购买的产品领域构建推荐系统，而且产品非常复杂，很多顾客不能详细地了解其所有的技术特征，特别是在专业设备、金融服务或更复杂的产品等领域，其中基于约束的推荐系统一般会涉及用户属性、产品属性、过滤条件、物品约束条件、合取查询。</a:t>
            </a:r>
            <a:endParaRPr lang="en-US" altLang="zh-CN" sz="1800" dirty="0" smtClean="0">
              <a:solidFill>
                <a:srgbClr val="000000"/>
              </a:solidFill>
            </a:endParaRPr>
          </a:p>
        </p:txBody>
      </p:sp>
    </p:spTree>
    <p:extLst>
      <p:ext uri="{BB962C8B-B14F-4D97-AF65-F5344CB8AC3E}">
        <p14:creationId xmlns:p14="http://schemas.microsoft.com/office/powerpoint/2010/main" val="17529847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78924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基于标签的推荐</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41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pPr marL="0" indent="0">
              <a:buNone/>
            </a:pPr>
            <a:endParaRPr lang="zh-CN" altLang="en-US" sz="1800" dirty="0" smtClean="0">
              <a:solidFill>
                <a:srgbClr val="000000"/>
              </a:solidFill>
            </a:endParaRPr>
          </a:p>
          <a:p>
            <a:r>
              <a:rPr lang="zh-CN" altLang="en-US" sz="1800" dirty="0" smtClean="0">
                <a:solidFill>
                  <a:srgbClr val="000000"/>
                </a:solidFill>
              </a:rPr>
              <a:t>标签是一种可以用来描述信息的关键词，可以作为物品的元信息来描述物品的特征，也可以用于标识用户的喜好。基于标签的推荐算法是通过统计每个用户最常用的标签，统计时往往计算权重值对标签进行排序，不是简单的使用出现次数，可加入时间因子等。对于每个标签，统计打过这个标签次数最多的物品列表，这样对于一个用户，就可以依据其常用标签找到对应的热门物品推荐给他</a:t>
            </a:r>
            <a:r>
              <a:rPr lang="zh-CN" altLang="en-US" sz="1800" dirty="0">
                <a:solidFill>
                  <a:srgbClr val="000000"/>
                </a:solidFill>
              </a:rPr>
              <a:t>。</a:t>
            </a:r>
            <a:endParaRPr lang="en-US" altLang="zh-CN" sz="1800" dirty="0" smtClean="0">
              <a:solidFill>
                <a:srgbClr val="000000"/>
              </a:solidFill>
            </a:endParaRPr>
          </a:p>
        </p:txBody>
      </p:sp>
    </p:spTree>
    <p:extLst>
      <p:ext uri="{BB962C8B-B14F-4D97-AF65-F5344CB8AC3E}">
        <p14:creationId xmlns:p14="http://schemas.microsoft.com/office/powerpoint/2010/main" val="13368639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832791"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标签</a:t>
            </a:r>
            <a:r>
              <a:rPr kumimoji="0" lang="zh-CN" altLang="en-US" sz="1600" smtClean="0"/>
              <a:t>生成算法优化</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91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r>
              <a:rPr lang="zh-CN" altLang="en-US" sz="1800" dirty="0" smtClean="0">
                <a:solidFill>
                  <a:srgbClr val="000000"/>
                </a:solidFill>
              </a:rPr>
              <a:t>用户浏览热门标签对应的内容不能代表用户个性化的兴趣，需要应用标签权重来实现标签排序和选择，对于时间久的标签需要降低权值，最新的标签更能说明用户兴趣所在。一般情况下可以结合标签的出现次数和最后标记时间，假设标签</a:t>
            </a:r>
            <a:r>
              <a:rPr lang="en-US" altLang="zh-CN" sz="1800" dirty="0" err="1" smtClean="0">
                <a:solidFill>
                  <a:srgbClr val="000000"/>
                </a:solidFill>
              </a:rPr>
              <a:t>i</a:t>
            </a:r>
            <a:r>
              <a:rPr lang="zh-CN" altLang="en-US" sz="1800" dirty="0" smtClean="0">
                <a:solidFill>
                  <a:srgbClr val="000000"/>
                </a:solidFill>
              </a:rPr>
              <a:t>出现的次数为</a:t>
            </a:r>
            <a:r>
              <a:rPr lang="en-US" altLang="zh-CN" sz="1800" dirty="0" smtClean="0">
                <a:solidFill>
                  <a:srgbClr val="000000"/>
                </a:solidFill>
              </a:rPr>
              <a:t>n</a:t>
            </a:r>
            <a:r>
              <a:rPr lang="zh-CN" altLang="en-US" sz="1800" dirty="0" smtClean="0">
                <a:solidFill>
                  <a:srgbClr val="000000"/>
                </a:solidFill>
              </a:rPr>
              <a:t>，上一次访问此标签的时间为</a:t>
            </a:r>
            <a:r>
              <a:rPr lang="en-US" altLang="zh-CN" sz="1800" dirty="0" smtClean="0">
                <a:solidFill>
                  <a:srgbClr val="000000"/>
                </a:solidFill>
              </a:rPr>
              <a:t>s</a:t>
            </a:r>
            <a:r>
              <a:rPr lang="zh-CN" altLang="en-US" sz="1800" dirty="0" smtClean="0">
                <a:solidFill>
                  <a:srgbClr val="000000"/>
                </a:solidFill>
              </a:rPr>
              <a:t>秒，可以通过公式</a:t>
            </a:r>
            <a:r>
              <a:rPr lang="en-US" altLang="zh-CN" sz="1800" dirty="0" smtClean="0">
                <a:solidFill>
                  <a:srgbClr val="000000"/>
                </a:solidFill>
              </a:rPr>
              <a:t>W=n/s</a:t>
            </a:r>
            <a:r>
              <a:rPr lang="zh-CN" altLang="en-US" sz="1800" dirty="0" smtClean="0">
                <a:solidFill>
                  <a:srgbClr val="000000"/>
                </a:solidFill>
              </a:rPr>
              <a:t>来计算</a:t>
            </a:r>
            <a:r>
              <a:rPr lang="en-US" altLang="zh-CN" sz="1800" dirty="0" err="1" smtClean="0">
                <a:solidFill>
                  <a:srgbClr val="000000"/>
                </a:solidFill>
              </a:rPr>
              <a:t>i</a:t>
            </a:r>
            <a:r>
              <a:rPr lang="zh-CN" altLang="en-US" sz="1800" dirty="0" smtClean="0">
                <a:solidFill>
                  <a:srgbClr val="000000"/>
                </a:solidFill>
              </a:rPr>
              <a:t>对应的权重值。对于新用户或新物品，标签数量可能过少，需要对标签进行扩展，找到相似的标签；此外，还可以通过构建语料库对标签之间的共现次数进行统计，得到标签之间的概率相关性，构建标签相似性矩阵，或者通过第三方知识库构建向量空间模型，可快速对用户兴趣标签进行扩展。</a:t>
            </a:r>
            <a:endParaRPr lang="en-US" altLang="zh-CN" sz="1800" dirty="0" smtClean="0">
              <a:solidFill>
                <a:srgbClr val="000000"/>
              </a:solidFill>
            </a:endParaRPr>
          </a:p>
        </p:txBody>
      </p:sp>
    </p:spTree>
    <p:extLst>
      <p:ext uri="{BB962C8B-B14F-4D97-AF65-F5344CB8AC3E}">
        <p14:creationId xmlns:p14="http://schemas.microsoft.com/office/powerpoint/2010/main" val="8701461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014186"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smtClean="0"/>
              <a:t>标签清理</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640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solidFill>
                <a:srgbClr val="000000"/>
              </a:solidFill>
            </a:endParaRPr>
          </a:p>
          <a:p>
            <a:r>
              <a:rPr lang="zh-CN" altLang="en-US" sz="1800" dirty="0" smtClean="0">
                <a:solidFill>
                  <a:srgbClr val="000000"/>
                </a:solidFill>
              </a:rPr>
              <a:t>普通用户给物品所打的标签往往随意性较大，标签质量不稳定，可以结合信息熵对用户生成标签进行验证，判断用户生成标签的稳定程度，有针对性地过滤掉噪声标签；此外，由于不同用户生成的同一意义的标签可能会有多个，需要对标签进行相似度计算，清理掉同义词，使标签更加集中，有利于优化推荐结果；在使用</a:t>
            </a:r>
            <a:r>
              <a:rPr lang="en-US" altLang="zh-CN" sz="1800" dirty="0" smtClean="0">
                <a:solidFill>
                  <a:srgbClr val="000000"/>
                </a:solidFill>
              </a:rPr>
              <a:t>LDA</a:t>
            </a:r>
            <a:r>
              <a:rPr lang="zh-CN" altLang="en-US" sz="1800" dirty="0" smtClean="0">
                <a:solidFill>
                  <a:srgbClr val="000000"/>
                </a:solidFill>
              </a:rPr>
              <a:t>等主题提取算法时，由于部分算法是依据词频等因素提取主题关键词，容易提取到一些无意义的词汇，需要将无义词通过停用词来进行删除，方便做出推荐解释。此外，在中文主题提取中涉及中文分词，分词模块质量会影响生成的标签质量。</a:t>
            </a:r>
            <a:endParaRPr lang="en-US" altLang="zh-CN" sz="1800" dirty="0" smtClean="0">
              <a:solidFill>
                <a:srgbClr val="000000"/>
              </a:solidFill>
            </a:endParaRPr>
          </a:p>
        </p:txBody>
      </p:sp>
    </p:spTree>
    <p:extLst>
      <p:ext uri="{BB962C8B-B14F-4D97-AF65-F5344CB8AC3E}">
        <p14:creationId xmlns:p14="http://schemas.microsoft.com/office/powerpoint/2010/main" val="4801172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048101"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smtClean="0">
                <a:solidFill>
                  <a:schemeClr val="bg1"/>
                </a:solidFill>
                <a:latin typeface="微软雅黑" panose="020B0503020204020204" pitchFamily="34" charset="-122"/>
                <a:ea typeface="微软雅黑" panose="020B0503020204020204" pitchFamily="34" charset="-122"/>
              </a:rPr>
              <a:t>推荐系统基础</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12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推荐系统是一种帮助用户快速发现有用信息的工具，通过分析用户的历史行为，研究用户偏好，对用户兴趣建模，从而主动给用户推荐能够满足他们感兴趣的信息。本质上，推荐系统是解决用户额外信息获取的问题。在海量冗余信息的情况下，用户容易迷失目标，推荐系统主动筛选信息，将基础数据与算法模型进行结合，帮助其确定目标，最终达到智能化推荐。推荐系统优点有：</a:t>
            </a:r>
          </a:p>
          <a:p>
            <a:endParaRPr lang="en-US" altLang="zh-CN" sz="1800" dirty="0">
              <a:solidFill>
                <a:srgbClr val="000000"/>
              </a:solidFill>
            </a:endParaRPr>
          </a:p>
          <a:p>
            <a:pPr lvl="1"/>
            <a:r>
              <a:rPr lang="zh-CN" altLang="en-US" sz="1400" dirty="0" smtClean="0">
                <a:solidFill>
                  <a:srgbClr val="000000"/>
                </a:solidFill>
              </a:rPr>
              <a:t>可提升用户体验。通过个性化推荐，帮助用户快速找到感兴趣的信息。</a:t>
            </a:r>
          </a:p>
          <a:p>
            <a:pPr lvl="1"/>
            <a:r>
              <a:rPr lang="zh-CN" altLang="en-US" sz="1400" dirty="0" smtClean="0">
                <a:solidFill>
                  <a:srgbClr val="000000"/>
                </a:solidFill>
              </a:rPr>
              <a:t>提高产品销量。推荐系统帮助用户和产品建立精准连接，提高产品营销转化率。</a:t>
            </a:r>
          </a:p>
          <a:p>
            <a:pPr lvl="1"/>
            <a:r>
              <a:rPr lang="zh-CN" altLang="en-US" sz="1400" dirty="0" smtClean="0">
                <a:solidFill>
                  <a:srgbClr val="000000"/>
                </a:solidFill>
              </a:rPr>
              <a:t>推荐系统可以挑战传统的</a:t>
            </a:r>
            <a:r>
              <a:rPr lang="en-US" altLang="zh-CN" sz="1400" dirty="0" smtClean="0">
                <a:solidFill>
                  <a:srgbClr val="000000"/>
                </a:solidFill>
              </a:rPr>
              <a:t>2/8</a:t>
            </a:r>
            <a:r>
              <a:rPr lang="zh-CN" altLang="en-US" sz="1400" dirty="0" smtClean="0">
                <a:solidFill>
                  <a:srgbClr val="000000"/>
                </a:solidFill>
              </a:rPr>
              <a:t>原则，使部热门的商品能够销售给特定人群。</a:t>
            </a:r>
          </a:p>
          <a:p>
            <a:pPr lvl="1"/>
            <a:r>
              <a:rPr lang="zh-CN" altLang="en-US" sz="1400" dirty="0" smtClean="0">
                <a:solidFill>
                  <a:srgbClr val="000000"/>
                </a:solidFill>
              </a:rPr>
              <a:t>推荐系统是一种系统主动的行为，减少用户操作，主动帮助用户找到其感兴趣的内容。</a:t>
            </a:r>
          </a:p>
        </p:txBody>
      </p:sp>
    </p:spTree>
    <p:extLst>
      <p:ext uri="{BB962C8B-B14F-4D97-AF65-F5344CB8AC3E}">
        <p14:creationId xmlns:p14="http://schemas.microsoft.com/office/powerpoint/2010/main" val="591320302"/>
      </p:ext>
    </p:extLst>
  </p:cSld>
  <p:clrMapOvr>
    <a:masterClrMapping/>
  </p:clrMapOvr>
  <p:transition spd="slow">
    <p:push/>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187575"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smtClean="0">
                <a:solidFill>
                  <a:schemeClr val="bg1"/>
                </a:solidFill>
                <a:latin typeface="微软雅黑" panose="020B0503020204020204" pitchFamily="34" charset="-122"/>
                <a:ea typeface="微软雅黑" panose="020B0503020204020204" pitchFamily="34" charset="-122"/>
              </a:rPr>
              <a:t>推荐系统评测</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41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endParaRPr lang="zh-CN" altLang="en-US" sz="1800" dirty="0" smtClean="0">
              <a:solidFill>
                <a:srgbClr val="000000"/>
              </a:solidFill>
            </a:endParaRPr>
          </a:p>
          <a:p>
            <a:r>
              <a:rPr lang="zh-CN" altLang="en-US" sz="1800" dirty="0" smtClean="0">
                <a:solidFill>
                  <a:srgbClr val="000000"/>
                </a:solidFill>
              </a:rPr>
              <a:t>增加评测的目的是确定算法在什么情况下性能最好，一般评测维度分为用户维度、物品维度、时间维度。其中用户维度主要包括用户的人口统计学信息、活跃度以及是不是新用户等；物品维度包括物品的属性信息，流行度、平均分以及是不是新加入的物品等；时间维度包括季节、工作日还是周末、白天还是晚上等；不同纬度下的系统评测指标，能全面了解推荐系统性能。</a:t>
            </a:r>
            <a:endParaRPr lang="en-US" altLang="zh-CN" sz="1800" dirty="0" smtClean="0">
              <a:solidFill>
                <a:srgbClr val="000000"/>
              </a:solidFill>
            </a:endParaRPr>
          </a:p>
        </p:txBody>
      </p:sp>
    </p:spTree>
    <p:extLst>
      <p:ext uri="{BB962C8B-B14F-4D97-AF65-F5344CB8AC3E}">
        <p14:creationId xmlns:p14="http://schemas.microsoft.com/office/powerpoint/2010/main" val="560617228"/>
      </p:ext>
    </p:extLst>
  </p:cSld>
  <p:clrMapOvr>
    <a:masterClrMapping/>
  </p:clrMapOvr>
  <p:transition spd="slow">
    <p:push/>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10997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评测方法</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endParaRPr lang="en-US" altLang="zh-CN" sz="1800" dirty="0" smtClean="0">
              <a:solidFill>
                <a:srgbClr val="000000"/>
              </a:solidFill>
            </a:endParaRPr>
          </a:p>
          <a:p>
            <a:endParaRPr lang="zh-CN" altLang="en-US" sz="1400" dirty="0" smtClean="0">
              <a:solidFill>
                <a:srgbClr val="000000"/>
              </a:solidFill>
            </a:endParaRPr>
          </a:p>
          <a:p>
            <a:r>
              <a:rPr lang="zh-CN" altLang="en-US" sz="1800" dirty="0" smtClean="0">
                <a:solidFill>
                  <a:srgbClr val="000000"/>
                </a:solidFill>
              </a:rPr>
              <a:t>获得评测指标的实验方法，通常分为离线实验、用户调查、在线实验。一般说来，一个新的推荐算法最终上线，需要完成上述的三个实验。首先，通过离线实验证明它在很多离线指标上优于现有的算法；其次，通过用户调查确定用户满意度不低于现有的算法；最后，通过在线</a:t>
            </a:r>
            <a:r>
              <a:rPr lang="en-US" altLang="zh-CN" sz="1800" dirty="0" smtClean="0">
                <a:solidFill>
                  <a:srgbClr val="000000"/>
                </a:solidFill>
              </a:rPr>
              <a:t>A/B</a:t>
            </a:r>
            <a:r>
              <a:rPr lang="zh-CN" altLang="en-US" sz="1800" dirty="0" smtClean="0">
                <a:solidFill>
                  <a:srgbClr val="000000"/>
                </a:solidFill>
              </a:rPr>
              <a:t>测试确定关键指标上优于现有的算法。</a:t>
            </a:r>
            <a:endParaRPr lang="en-US" altLang="zh-CN" sz="1800" dirty="0">
              <a:solidFill>
                <a:srgbClr val="000000"/>
              </a:solidFill>
            </a:endParaRPr>
          </a:p>
        </p:txBody>
      </p:sp>
    </p:spTree>
    <p:extLst>
      <p:ext uri="{BB962C8B-B14F-4D97-AF65-F5344CB8AC3E}">
        <p14:creationId xmlns:p14="http://schemas.microsoft.com/office/powerpoint/2010/main" val="8137780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2" y="430213"/>
            <a:ext cx="99676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smtClean="0"/>
              <a:t>离线实验</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78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400" dirty="0" smtClean="0">
              <a:solidFill>
                <a:srgbClr val="000000"/>
              </a:solidFill>
            </a:endParaRPr>
          </a:p>
          <a:p>
            <a:r>
              <a:rPr lang="zh-CN" altLang="en-US" sz="1800" dirty="0" smtClean="0">
                <a:solidFill>
                  <a:srgbClr val="000000"/>
                </a:solidFill>
              </a:rPr>
              <a:t>离线实验方法步骤如下：</a:t>
            </a:r>
          </a:p>
          <a:p>
            <a:pPr lvl="1"/>
            <a:endParaRPr lang="zh-CN" altLang="en-US" sz="1800" dirty="0">
              <a:solidFill>
                <a:srgbClr val="000000"/>
              </a:solidFill>
            </a:endParaRPr>
          </a:p>
          <a:p>
            <a:pPr lvl="1"/>
            <a:r>
              <a:rPr lang="zh-CN" altLang="en-US" sz="1400" dirty="0" smtClean="0">
                <a:solidFill>
                  <a:srgbClr val="000000"/>
                </a:solidFill>
              </a:rPr>
              <a:t>通过日志系统获得用户行为数据，并按照一定格式生成一个标准的数据集</a:t>
            </a:r>
          </a:p>
          <a:p>
            <a:pPr lvl="1"/>
            <a:endParaRPr lang="zh-CN" altLang="en-US" sz="1400" dirty="0" smtClean="0">
              <a:solidFill>
                <a:srgbClr val="000000"/>
              </a:solidFill>
            </a:endParaRPr>
          </a:p>
          <a:p>
            <a:pPr lvl="1"/>
            <a:r>
              <a:rPr lang="zh-CN" altLang="en-US" sz="1400" dirty="0" smtClean="0">
                <a:solidFill>
                  <a:srgbClr val="000000"/>
                </a:solidFill>
              </a:rPr>
              <a:t>将数据集按照一定的规则分成训练集和测试集</a:t>
            </a:r>
          </a:p>
          <a:p>
            <a:pPr lvl="1"/>
            <a:endParaRPr lang="zh-CN" altLang="en-US" sz="1400" dirty="0">
              <a:solidFill>
                <a:srgbClr val="000000"/>
              </a:solidFill>
            </a:endParaRPr>
          </a:p>
          <a:p>
            <a:pPr lvl="1"/>
            <a:r>
              <a:rPr lang="zh-CN" altLang="en-US" sz="1400" dirty="0" smtClean="0">
                <a:solidFill>
                  <a:srgbClr val="000000"/>
                </a:solidFill>
              </a:rPr>
              <a:t>在训练集上训练用户兴趣模型，在训练集上进行预测</a:t>
            </a:r>
          </a:p>
          <a:p>
            <a:pPr lvl="1"/>
            <a:endParaRPr lang="zh-CN" altLang="en-US" sz="1400" dirty="0">
              <a:solidFill>
                <a:srgbClr val="000000"/>
              </a:solidFill>
            </a:endParaRPr>
          </a:p>
          <a:p>
            <a:pPr lvl="1"/>
            <a:r>
              <a:rPr lang="zh-CN" altLang="en-US" sz="1400" dirty="0" smtClean="0">
                <a:solidFill>
                  <a:srgbClr val="000000"/>
                </a:solidFill>
              </a:rPr>
              <a:t>通过事先定义的离线指标，评测算法在测试集上的预测结果</a:t>
            </a:r>
          </a:p>
        </p:txBody>
      </p:sp>
    </p:spTree>
    <p:extLst>
      <p:ext uri="{BB962C8B-B14F-4D97-AF65-F5344CB8AC3E}">
        <p14:creationId xmlns:p14="http://schemas.microsoft.com/office/powerpoint/2010/main" val="289231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2" y="430213"/>
            <a:ext cx="99676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用户调查</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523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400" dirty="0" smtClean="0">
              <a:solidFill>
                <a:srgbClr val="000000"/>
              </a:solidFill>
            </a:endParaRPr>
          </a:p>
          <a:p>
            <a:pPr marL="0" indent="0">
              <a:buNone/>
            </a:pPr>
            <a:endParaRPr lang="zh-CN" altLang="en-US" sz="1400" dirty="0" smtClean="0">
              <a:solidFill>
                <a:srgbClr val="000000"/>
              </a:solidFill>
            </a:endParaRPr>
          </a:p>
          <a:p>
            <a:pPr marL="0" indent="0">
              <a:buNone/>
            </a:pPr>
            <a:endParaRPr lang="zh-CN" altLang="en-US" sz="1400" dirty="0">
              <a:solidFill>
                <a:srgbClr val="000000"/>
              </a:solidFill>
            </a:endParaRPr>
          </a:p>
          <a:p>
            <a:pPr marL="0" indent="0">
              <a:buNone/>
            </a:pPr>
            <a:endParaRPr lang="zh-CN" altLang="en-US" sz="1400" dirty="0" smtClean="0">
              <a:solidFill>
                <a:srgbClr val="000000"/>
              </a:solidFill>
            </a:endParaRPr>
          </a:p>
          <a:p>
            <a:r>
              <a:rPr lang="zh-CN" altLang="en-US" sz="1800" dirty="0" smtClean="0">
                <a:solidFill>
                  <a:srgbClr val="000000"/>
                </a:solidFill>
              </a:rPr>
              <a:t>用户调查需要一些真实的用户，让他们在需要测试的推荐系统上完成一些任务。在他们完成任务时，观察和记录用户的行为，并让他们回答一些问题。最后，分析他们的行为和答案，了解测试系统的性能。用户调查的优点是可以获得用户主观感受的指标，出错后容易弥补。缺点是招募测试用户代价较大，无法组织大规模的测试用户。</a:t>
            </a:r>
          </a:p>
        </p:txBody>
      </p:sp>
    </p:spTree>
    <p:extLst>
      <p:ext uri="{BB962C8B-B14F-4D97-AF65-F5344CB8AC3E}">
        <p14:creationId xmlns:p14="http://schemas.microsoft.com/office/powerpoint/2010/main" val="187840221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2" y="430213"/>
            <a:ext cx="996768"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在线实验</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83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400" dirty="0" smtClean="0">
              <a:solidFill>
                <a:srgbClr val="000000"/>
              </a:solidFill>
            </a:endParaRPr>
          </a:p>
          <a:p>
            <a:pPr marL="0" indent="0">
              <a:buNone/>
            </a:pPr>
            <a:endParaRPr lang="zh-CN" altLang="en-US" sz="1400" dirty="0" smtClean="0">
              <a:solidFill>
                <a:srgbClr val="000000"/>
              </a:solidFill>
            </a:endParaRPr>
          </a:p>
          <a:p>
            <a:r>
              <a:rPr lang="zh-CN" altLang="en-US" sz="1800" dirty="0" smtClean="0">
                <a:solidFill>
                  <a:srgbClr val="000000"/>
                </a:solidFill>
              </a:rPr>
              <a:t>在完成离线实验和用户调查之后，可以将系统上线做</a:t>
            </a:r>
            <a:r>
              <a:rPr lang="en-US" altLang="zh-CN" sz="1800" dirty="0" smtClean="0">
                <a:solidFill>
                  <a:srgbClr val="000000"/>
                </a:solidFill>
              </a:rPr>
              <a:t>A/B</a:t>
            </a:r>
            <a:r>
              <a:rPr lang="zh-CN" altLang="en-US" sz="1800" dirty="0" smtClean="0">
                <a:solidFill>
                  <a:srgbClr val="000000"/>
                </a:solidFill>
              </a:rPr>
              <a:t>测试，将它和旧算法进行比较。在线实验最常用的评测方法是</a:t>
            </a:r>
            <a:r>
              <a:rPr lang="en-US" altLang="zh-CN" sz="1800" dirty="0" smtClean="0">
                <a:solidFill>
                  <a:srgbClr val="000000"/>
                </a:solidFill>
              </a:rPr>
              <a:t>A/B</a:t>
            </a:r>
            <a:r>
              <a:rPr lang="zh-CN" altLang="en-US" sz="1800" dirty="0" smtClean="0">
                <a:solidFill>
                  <a:srgbClr val="000000"/>
                </a:solidFill>
              </a:rPr>
              <a:t>测试，通过一定的规则将用户随机分成几组，对不同组的用户采用不同的算法，然后通过统计不同组的评测指标，比较不同算法的好坏。</a:t>
            </a:r>
            <a:r>
              <a:rPr lang="en-US" altLang="zh-CN" sz="1800" dirty="0" smtClean="0">
                <a:solidFill>
                  <a:srgbClr val="000000"/>
                </a:solidFill>
              </a:rPr>
              <a:t>A/B</a:t>
            </a:r>
            <a:r>
              <a:rPr lang="zh-CN" altLang="en-US" sz="1800" dirty="0" smtClean="0">
                <a:solidFill>
                  <a:srgbClr val="000000"/>
                </a:solidFill>
              </a:rPr>
              <a:t>测试的核心思想是多个方案并行测试，每个方案只有一个变量不同，以某种规则优胜劣汰。在</a:t>
            </a:r>
            <a:r>
              <a:rPr lang="en-US" altLang="zh-CN" sz="1800" dirty="0" smtClean="0">
                <a:solidFill>
                  <a:srgbClr val="000000"/>
                </a:solidFill>
              </a:rPr>
              <a:t>A/B</a:t>
            </a:r>
            <a:r>
              <a:rPr lang="zh-CN" altLang="en-US" sz="1800" dirty="0" smtClean="0">
                <a:solidFill>
                  <a:srgbClr val="000000"/>
                </a:solidFill>
              </a:rPr>
              <a:t>测试中必须是单变量，</a:t>
            </a:r>
            <a:r>
              <a:rPr lang="en-US" altLang="zh-CN" sz="1800" dirty="0" smtClean="0">
                <a:solidFill>
                  <a:srgbClr val="000000"/>
                </a:solidFill>
              </a:rPr>
              <a:t>A/B</a:t>
            </a:r>
            <a:r>
              <a:rPr lang="zh-CN" altLang="en-US" sz="1800" dirty="0" smtClean="0">
                <a:solidFill>
                  <a:srgbClr val="000000"/>
                </a:solidFill>
              </a:rPr>
              <a:t>测试的优点是可以公平获得不同算法实际在线时的性能指标，包括商业上关注的指标。缺点是周期较长，必须进行长期的实验才能得到可靠的结果。</a:t>
            </a:r>
          </a:p>
        </p:txBody>
      </p:sp>
    </p:spTree>
    <p:extLst>
      <p:ext uri="{BB962C8B-B14F-4D97-AF65-F5344CB8AC3E}">
        <p14:creationId xmlns:p14="http://schemas.microsoft.com/office/powerpoint/2010/main" val="10286645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10997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评测指标</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179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endParaRPr lang="zh-CN" altLang="en-US" sz="1800" dirty="0" smtClean="0">
              <a:solidFill>
                <a:srgbClr val="000000"/>
              </a:solidFill>
            </a:endParaRPr>
          </a:p>
          <a:p>
            <a:endParaRPr lang="en-US" altLang="zh-CN" sz="1800" dirty="0" smtClean="0">
              <a:solidFill>
                <a:srgbClr val="000000"/>
              </a:solidFill>
            </a:endParaRPr>
          </a:p>
          <a:p>
            <a:endParaRPr lang="zh-CN" altLang="en-US" sz="1400" dirty="0" smtClean="0">
              <a:solidFill>
                <a:srgbClr val="000000"/>
              </a:solidFill>
            </a:endParaRPr>
          </a:p>
          <a:p>
            <a:r>
              <a:rPr lang="zh-CN" altLang="en-US" sz="1800" dirty="0" smtClean="0">
                <a:solidFill>
                  <a:srgbClr val="000000"/>
                </a:solidFill>
              </a:rPr>
              <a:t>评测指标用于评测推荐系统的性能，有些可以定量计算，有些只能定性描述。从经验上看，对于可以离线优化的指标，在给定覆盖率、多样性、新颖性等限制条件下，应尽量优化预测准确度。</a:t>
            </a:r>
            <a:endParaRPr lang="en-US" altLang="zh-CN" sz="1800" dirty="0">
              <a:solidFill>
                <a:srgbClr val="000000"/>
              </a:solidFill>
            </a:endParaRPr>
          </a:p>
        </p:txBody>
      </p:sp>
    </p:spTree>
    <p:extLst>
      <p:ext uri="{BB962C8B-B14F-4D97-AF65-F5344CB8AC3E}">
        <p14:creationId xmlns:p14="http://schemas.microsoft.com/office/powerpoint/2010/main" val="17316741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20577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用户满意度</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41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endParaRPr lang="en-US" altLang="zh-CN" sz="1800" dirty="0" smtClean="0">
              <a:solidFill>
                <a:srgbClr val="000000"/>
              </a:solidFill>
            </a:endParaRPr>
          </a:p>
          <a:p>
            <a:r>
              <a:rPr lang="zh-CN" altLang="en-US" sz="1800" dirty="0" smtClean="0">
                <a:solidFill>
                  <a:srgbClr val="000000"/>
                </a:solidFill>
              </a:rPr>
              <a:t>用户满意度是评测推荐系统的重要指标，无法离线计算，只能通过用户调查或者在线实验获得。调查问卷，需要考虑到用户各方面的感受，用户才能针对问题给出准确的回答。在线系统中，用户满意度通过统计用户行为得到。例如用户如果购买了推荐的商品，就表示他们在一定程度上满意，可以用购买率度量用户满意度。一般情况，可以用用户点击率、停留时间、转化率等指标度量用户的满意度。</a:t>
            </a:r>
            <a:endParaRPr lang="en-US" altLang="zh-CN" sz="1800" dirty="0">
              <a:solidFill>
                <a:srgbClr val="000000"/>
              </a:solidFill>
            </a:endParaRPr>
          </a:p>
        </p:txBody>
      </p:sp>
    </p:spTree>
    <p:extLst>
      <p:ext uri="{BB962C8B-B14F-4D97-AF65-F5344CB8AC3E}">
        <p14:creationId xmlns:p14="http://schemas.microsoft.com/office/powerpoint/2010/main" val="6522654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20577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预测准确度</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97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endParaRPr lang="zh-CN" altLang="en-US" sz="1800" dirty="0" smtClean="0">
              <a:solidFill>
                <a:srgbClr val="000000"/>
              </a:solidFill>
            </a:endParaRPr>
          </a:p>
          <a:p>
            <a:endParaRPr lang="zh-CN" altLang="en-US" sz="1800" dirty="0">
              <a:solidFill>
                <a:srgbClr val="000000"/>
              </a:solidFill>
            </a:endParaRPr>
          </a:p>
          <a:p>
            <a:endParaRPr lang="en-US" altLang="zh-CN" sz="1800" dirty="0" smtClean="0">
              <a:solidFill>
                <a:srgbClr val="000000"/>
              </a:solidFill>
            </a:endParaRPr>
          </a:p>
          <a:p>
            <a:r>
              <a:rPr lang="zh-CN" altLang="en-US" sz="1800" dirty="0" smtClean="0">
                <a:solidFill>
                  <a:srgbClr val="000000"/>
                </a:solidFill>
              </a:rPr>
              <a:t>预测准确度度量的是推荐系统预测用户行为的能力，是推荐系统最重要的离线评测指标。准确度的指标可以分为预测评分准确度以及</a:t>
            </a:r>
            <a:r>
              <a:rPr lang="en-US" altLang="zh-CN" sz="1800" dirty="0" err="1" smtClean="0">
                <a:solidFill>
                  <a:srgbClr val="000000"/>
                </a:solidFill>
              </a:rPr>
              <a:t>TopN</a:t>
            </a:r>
            <a:r>
              <a:rPr lang="zh-CN" altLang="en-US" sz="1800" dirty="0" smtClean="0">
                <a:solidFill>
                  <a:srgbClr val="000000"/>
                </a:solidFill>
              </a:rPr>
              <a:t>推荐。</a:t>
            </a:r>
            <a:endParaRPr lang="en-US" altLang="zh-CN" sz="1800" dirty="0">
              <a:solidFill>
                <a:srgbClr val="000000"/>
              </a:solidFill>
            </a:endParaRPr>
          </a:p>
        </p:txBody>
      </p:sp>
    </p:spTree>
    <p:extLst>
      <p:ext uri="{BB962C8B-B14F-4D97-AF65-F5344CB8AC3E}">
        <p14:creationId xmlns:p14="http://schemas.microsoft.com/office/powerpoint/2010/main" val="2508577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623785"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400" dirty="0" smtClean="0"/>
              <a:t>预测</a:t>
            </a:r>
            <a:r>
              <a:rPr kumimoji="0" lang="zh-CN" altLang="en-US" sz="1400" smtClean="0"/>
              <a:t>评分的准确度</a:t>
            </a:r>
            <a:endParaRPr kumimoji="0" lang="zh-CN" altLang="en-US" sz="14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8054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r>
                  <a:rPr lang="zh-CN" altLang="en-US" sz="1800" dirty="0" smtClean="0">
                    <a:solidFill>
                      <a:srgbClr val="000000"/>
                    </a:solidFill>
                  </a:rPr>
                  <a:t>预测评分的准确度指的是算法预测的评分与用户实际评分的贴近程度。准确度指标一般通过平均绝对误差、均方根误差实现。平均绝对误差因计算简单、通俗易懂得到广泛应用。但有局限性，因为对平均绝对误差贡献大的往往是很难预测准确的低分商品，计算公式如下：</a:t>
                </a: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m:t>MAE</m:t>
                      </m:r>
                      <m:r>
                        <a:rPr lang="en-US" altLang="zh-CN" sz="1800"/>
                        <m:t>=</m:t>
                      </m:r>
                      <m:f>
                        <m:fPr>
                          <m:ctrlPr>
                            <a:rPr lang="zh-CN" altLang="zh-CN" sz="1800" i="1"/>
                          </m:ctrlPr>
                        </m:fPr>
                        <m:num>
                          <m:r>
                            <a:rPr lang="en-US" altLang="zh-CN" sz="1800" i="1"/>
                            <m:t>1</m:t>
                          </m:r>
                        </m:num>
                        <m:den>
                          <m:r>
                            <a:rPr lang="en-US" altLang="zh-CN" sz="1800" i="1"/>
                            <m:t>|</m:t>
                          </m:r>
                          <m:sSup>
                            <m:sSupPr>
                              <m:ctrlPr>
                                <a:rPr lang="zh-CN" altLang="zh-CN" sz="1800" i="1"/>
                              </m:ctrlPr>
                            </m:sSupPr>
                            <m:e>
                              <m:r>
                                <a:rPr lang="en-US" altLang="zh-CN" sz="1800" i="1"/>
                                <m:t>𝐸</m:t>
                              </m:r>
                            </m:e>
                            <m:sup>
                              <m:r>
                                <a:rPr lang="en-US" altLang="zh-CN" sz="1800" i="1"/>
                                <m:t>𝑃</m:t>
                              </m:r>
                            </m:sup>
                          </m:sSup>
                          <m:r>
                            <a:rPr lang="en-US" altLang="zh-CN" sz="1800" i="1"/>
                            <m:t>|</m:t>
                          </m:r>
                        </m:den>
                      </m:f>
                      <m:nary>
                        <m:naryPr>
                          <m:chr m:val="∑"/>
                          <m:ctrlPr>
                            <a:rPr lang="zh-CN" altLang="zh-CN" sz="1800" i="1" smtClean="0"/>
                          </m:ctrlPr>
                        </m:naryPr>
                        <m:sub>
                          <m:r>
                            <a:rPr lang="en-US" altLang="zh-CN" sz="1800" i="1"/>
                            <m:t>(</m:t>
                          </m:r>
                          <m:r>
                            <a:rPr lang="en-US" altLang="zh-CN" sz="1800" i="1"/>
                            <m:t>𝑢</m:t>
                          </m:r>
                          <m:r>
                            <a:rPr lang="en-US" altLang="zh-CN" sz="1800" i="1"/>
                            <m:t>,</m:t>
                          </m:r>
                          <m:r>
                            <a:rPr lang="en-US" altLang="zh-CN" sz="1800" i="1"/>
                            <m:t>𝑎</m:t>
                          </m:r>
                          <m:r>
                            <a:rPr lang="en-US" altLang="zh-CN" sz="1800" i="1"/>
                            <m:t>)∈</m:t>
                          </m:r>
                          <m:sSup>
                            <m:sSupPr>
                              <m:ctrlPr>
                                <a:rPr lang="zh-CN" altLang="zh-CN" sz="1800" i="1"/>
                              </m:ctrlPr>
                            </m:sSupPr>
                            <m:e>
                              <m:r>
                                <a:rPr lang="en-US" altLang="zh-CN" sz="1800" i="1"/>
                                <m:t>𝐸</m:t>
                              </m:r>
                            </m:e>
                            <m:sup>
                              <m:r>
                                <a:rPr lang="en-US" altLang="zh-CN" sz="1800" i="1"/>
                                <m:t>𝑃</m:t>
                              </m:r>
                            </m:sup>
                          </m:sSup>
                        </m:sub>
                        <m:sup>
                          <m:r>
                            <a:rPr lang="zh-CN" altLang="en-US" sz="1800" b="0" i="1" smtClean="0">
                              <a:latin typeface="Cambria Math" charset="0"/>
                            </a:rPr>
                            <m:t> </m:t>
                          </m:r>
                        </m:sup>
                        <m:e>
                          <m:r>
                            <a:rPr lang="en-US" altLang="zh-CN" sz="1800" i="1"/>
                            <m:t>|</m:t>
                          </m:r>
                          <m:sSub>
                            <m:sSubPr>
                              <m:ctrlPr>
                                <a:rPr lang="zh-CN" altLang="zh-CN" sz="1800" i="1"/>
                              </m:ctrlPr>
                            </m:sSubPr>
                            <m:e>
                              <m:r>
                                <a:rPr lang="en-US" altLang="zh-CN" sz="1800" i="1"/>
                                <m:t>𝑟</m:t>
                              </m:r>
                            </m:e>
                            <m:sub>
                              <m:r>
                                <a:rPr lang="en-US" altLang="zh-CN" sz="1800" i="1"/>
                                <m:t>𝑢𝑎</m:t>
                              </m:r>
                            </m:sub>
                          </m:sSub>
                          <m:r>
                            <a:rPr lang="en-US" altLang="zh-CN" sz="1800" i="1"/>
                            <m:t>−</m:t>
                          </m:r>
                          <m:sSubSup>
                            <m:sSubSupPr>
                              <m:ctrlPr>
                                <a:rPr lang="zh-CN" altLang="zh-CN" sz="1800" i="1"/>
                              </m:ctrlPr>
                            </m:sSubSupPr>
                            <m:e>
                              <m:r>
                                <a:rPr lang="en-US" altLang="zh-CN" sz="1800" i="1"/>
                                <m:t>𝑟</m:t>
                              </m:r>
                            </m:e>
                            <m:sub>
                              <m:r>
                                <a:rPr lang="en-US" altLang="zh-CN" sz="1800" i="1"/>
                                <m:t>𝑢𝑎</m:t>
                              </m:r>
                            </m:sub>
                            <m:sup>
                              <m:r>
                                <a:rPr lang="en-US" altLang="zh-CN" sz="1800" i="1"/>
                                <m:t>′</m:t>
                              </m:r>
                            </m:sup>
                          </m:sSubSup>
                          <m:r>
                            <a:rPr lang="en-US" altLang="zh-CN" sz="1800" i="1"/>
                            <m:t>|</m:t>
                          </m:r>
                        </m:e>
                      </m:nary>
                    </m:oMath>
                  </m:oMathPara>
                </a14:m>
                <a:endParaRPr lang="zh-CN" altLang="zh-CN" sz="1800" dirty="0"/>
              </a:p>
              <a:p>
                <a:r>
                  <a:rPr lang="zh-CN" altLang="zh-CN" sz="1800" dirty="0"/>
                  <a:t>其中</a:t>
                </a:r>
                <a14:m>
                  <m:oMath xmlns:m="http://schemas.openxmlformats.org/officeDocument/2006/math">
                    <m:sSub>
                      <m:sSubPr>
                        <m:ctrlPr>
                          <a:rPr lang="zh-CN" altLang="zh-CN" sz="1800" i="1"/>
                        </m:ctrlPr>
                      </m:sSubPr>
                      <m:e>
                        <m:r>
                          <a:rPr lang="en-US" altLang="zh-CN" sz="1800" i="1"/>
                          <m:t>𝑟</m:t>
                        </m:r>
                      </m:e>
                      <m:sub>
                        <m:r>
                          <a:rPr lang="en-US" altLang="zh-CN" sz="1800" i="1"/>
                          <m:t>𝑢</m:t>
                        </m:r>
                        <m:r>
                          <a:rPr lang="en-US" altLang="zh-CN" sz="1800" i="1"/>
                          <m:t>𝛼</m:t>
                        </m:r>
                      </m:sub>
                    </m:sSub>
                  </m:oMath>
                </a14:m>
                <a:r>
                  <a:rPr lang="zh-CN" altLang="zh-CN" sz="1800" dirty="0"/>
                  <a:t>表示用户</a:t>
                </a:r>
                <a14:m>
                  <m:oMath xmlns:m="http://schemas.openxmlformats.org/officeDocument/2006/math">
                    <m:r>
                      <a:rPr lang="en-US" altLang="zh-CN" sz="1800" i="1"/>
                      <m:t>𝑢</m:t>
                    </m:r>
                  </m:oMath>
                </a14:m>
                <a:r>
                  <a:rPr lang="zh-CN" altLang="zh-CN" sz="1800" dirty="0"/>
                  <a:t>对商品</a:t>
                </a:r>
                <a14:m>
                  <m:oMath xmlns:m="http://schemas.openxmlformats.org/officeDocument/2006/math">
                    <m:r>
                      <a:rPr lang="en-US" altLang="zh-CN" sz="1800" i="1"/>
                      <m:t>𝑎</m:t>
                    </m:r>
                  </m:oMath>
                </a14:m>
                <a:r>
                  <a:rPr lang="zh-CN" altLang="zh-CN" sz="1800" dirty="0"/>
                  <a:t>的真实评分，</a:t>
                </a:r>
                <a14:m>
                  <m:oMath xmlns:m="http://schemas.openxmlformats.org/officeDocument/2006/math">
                    <m:sSubSup>
                      <m:sSubSupPr>
                        <m:ctrlPr>
                          <a:rPr lang="zh-CN" altLang="zh-CN" sz="1800" i="1"/>
                        </m:ctrlPr>
                      </m:sSubSupPr>
                      <m:e>
                        <m:r>
                          <a:rPr lang="en-US" altLang="zh-CN" sz="1800" i="1"/>
                          <m:t>𝑟</m:t>
                        </m:r>
                      </m:e>
                      <m:sub>
                        <m:r>
                          <a:rPr lang="en-US" altLang="zh-CN" sz="1800" i="1"/>
                          <m:t>𝑢</m:t>
                        </m:r>
                        <m:r>
                          <a:rPr lang="en-US" altLang="zh-CN" sz="1800" i="1"/>
                          <m:t>𝛼</m:t>
                        </m:r>
                      </m:sub>
                      <m:sup>
                        <m:r>
                          <a:rPr lang="en-US" altLang="zh-CN" sz="1800" i="1"/>
                          <m:t>′</m:t>
                        </m:r>
                      </m:sup>
                    </m:sSubSup>
                  </m:oMath>
                </a14:m>
                <a:r>
                  <a:rPr lang="zh-CN" altLang="zh-CN" sz="1800" dirty="0"/>
                  <a:t>表示预测评分，</a:t>
                </a:r>
                <a14:m>
                  <m:oMath xmlns:m="http://schemas.openxmlformats.org/officeDocument/2006/math">
                    <m:sSup>
                      <m:sSupPr>
                        <m:ctrlPr>
                          <a:rPr lang="zh-CN" altLang="zh-CN" sz="1800" i="1"/>
                        </m:ctrlPr>
                      </m:sSupPr>
                      <m:e>
                        <m:r>
                          <a:rPr lang="en-US" altLang="zh-CN" sz="1800" i="1"/>
                          <m:t>𝐸</m:t>
                        </m:r>
                      </m:e>
                      <m:sup>
                        <m:r>
                          <a:rPr lang="en-US" altLang="zh-CN" sz="1800" i="1"/>
                          <m:t>𝑃</m:t>
                        </m:r>
                      </m:sup>
                    </m:sSup>
                  </m:oMath>
                </a14:m>
                <a:r>
                  <a:rPr lang="zh-CN" altLang="zh-CN" sz="1800" dirty="0"/>
                  <a:t>表示测试集。即便推荐系统</a:t>
                </a:r>
                <a:r>
                  <a:rPr lang="en-US" altLang="zh-CN" sz="1800" dirty="0"/>
                  <a:t>A</a:t>
                </a:r>
                <a:r>
                  <a:rPr lang="zh-CN" altLang="zh-CN" sz="1800" dirty="0"/>
                  <a:t>的</a:t>
                </a:r>
                <a:r>
                  <a:rPr lang="en-US" altLang="zh-CN" sz="1800" dirty="0"/>
                  <a:t>MAE</a:t>
                </a:r>
                <a:r>
                  <a:rPr lang="zh-CN" altLang="zh-CN" sz="1800" dirty="0"/>
                  <a:t>值低于系统</a:t>
                </a:r>
                <a:r>
                  <a:rPr lang="en-US" altLang="zh-CN" sz="1800" dirty="0"/>
                  <a:t>B</a:t>
                </a:r>
                <a:r>
                  <a:rPr lang="zh-CN" altLang="zh-CN" sz="1800" dirty="0"/>
                  <a:t>，很可能只是由于系统</a:t>
                </a:r>
                <a:r>
                  <a:rPr lang="en-US" altLang="zh-CN" sz="1800" dirty="0"/>
                  <a:t>A</a:t>
                </a:r>
                <a:r>
                  <a:rPr lang="zh-CN" altLang="zh-CN" sz="1800" dirty="0"/>
                  <a:t>更擅长预测这部分商品的评分，即系统</a:t>
                </a:r>
                <a:r>
                  <a:rPr lang="en-US" altLang="zh-CN" sz="1800" dirty="0"/>
                  <a:t>A</a:t>
                </a:r>
                <a:r>
                  <a:rPr lang="zh-CN" altLang="zh-CN" sz="1800" dirty="0"/>
                  <a:t>比系统</a:t>
                </a:r>
                <a:r>
                  <a:rPr lang="en-US" altLang="zh-CN" sz="1800" dirty="0"/>
                  <a:t>B</a:t>
                </a:r>
                <a:r>
                  <a:rPr lang="zh-CN" altLang="zh-CN" sz="1800" dirty="0"/>
                  <a:t>能更好地区分用户非常讨厌和一般讨厌的商品，显然这样区分的意义不大。</a:t>
                </a:r>
                <a:r>
                  <a:rPr lang="zh-CN" altLang="zh-CN" sz="1800" dirty="0">
                    <a:effectLst/>
                  </a:rPr>
                  <a:t> </a:t>
                </a:r>
                <a:endParaRPr lang="zh-CN" altLang="en-US" sz="1800" dirty="0">
                  <a:solidFill>
                    <a:srgbClr val="000000"/>
                  </a:solidFill>
                </a:endParaRPr>
              </a:p>
              <a:p>
                <a:endParaRPr lang="en-US"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805465"/>
              </a:xfrm>
              <a:prstGeom prst="rect">
                <a:avLst/>
              </a:prstGeom>
              <a:blipFill rotWithShape="0">
                <a:blip r:embed="rId2"/>
                <a:stretch>
                  <a:fillRect l="-530" t="-80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6452849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623785"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400" dirty="0" smtClean="0"/>
              <a:t>预测</a:t>
            </a:r>
            <a:r>
              <a:rPr kumimoji="0" lang="zh-CN" altLang="en-US" sz="1400" smtClean="0"/>
              <a:t>评分的准确度</a:t>
            </a:r>
            <a:endParaRPr kumimoji="0" lang="zh-CN" altLang="en-US" sz="14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60752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r>
                  <a:rPr lang="zh-CN" altLang="en-US" sz="1800" dirty="0" smtClean="0"/>
                  <a:t>均方根误差</a:t>
                </a:r>
                <a:r>
                  <a:rPr lang="zh-CN" altLang="zh-CN" sz="1800" dirty="0" smtClean="0"/>
                  <a:t>加大</a:t>
                </a:r>
                <a:r>
                  <a:rPr lang="zh-CN" altLang="zh-CN" sz="1800" dirty="0"/>
                  <a:t>了对预测不准的用户物品评分的惩罚（平方项的惩罚），因而对系统的评测更加苛刻。如果评分系统是基于整数建立的（即用户给的评分都是整数），那么对预测结果取整数会</a:t>
                </a:r>
                <a:r>
                  <a:rPr lang="zh-CN" altLang="zh-CN" sz="1800" dirty="0" smtClean="0"/>
                  <a:t>降低</a:t>
                </a:r>
                <a:r>
                  <a:rPr lang="zh-CN" altLang="en-US" sz="1800" dirty="0" smtClean="0"/>
                  <a:t>平均绝对误差</a:t>
                </a:r>
                <a:r>
                  <a:rPr lang="zh-CN" altLang="zh-CN" sz="1800" dirty="0" smtClean="0"/>
                  <a:t>的</a:t>
                </a:r>
                <a:r>
                  <a:rPr lang="zh-CN" altLang="zh-CN" sz="1800" dirty="0"/>
                  <a:t>误差</a:t>
                </a:r>
                <a:r>
                  <a:rPr lang="zh-CN" altLang="zh-CN" sz="1800" dirty="0" smtClean="0"/>
                  <a:t>。</a:t>
                </a:r>
                <a:r>
                  <a:rPr lang="zh-CN" altLang="en-US" sz="1800" dirty="0" smtClean="0"/>
                  <a:t>公式如下：</a:t>
                </a:r>
              </a:p>
              <a:p>
                <a:endParaRPr lang="zh-CN" altLang="en-US" sz="1800"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zh-CN" sz="1800"/>
                        <m:t>RMSE</m:t>
                      </m:r>
                      <m:r>
                        <a:rPr lang="en-US" altLang="zh-CN" sz="1800"/>
                        <m:t>=</m:t>
                      </m:r>
                      <m:rad>
                        <m:radPr>
                          <m:degHide m:val="on"/>
                          <m:ctrlPr>
                            <a:rPr lang="zh-CN" altLang="zh-CN" sz="1800" i="1"/>
                          </m:ctrlPr>
                        </m:radPr>
                        <m:deg/>
                        <m:e>
                          <m:f>
                            <m:fPr>
                              <m:ctrlPr>
                                <a:rPr lang="zh-CN" altLang="zh-CN" sz="1800" i="1"/>
                              </m:ctrlPr>
                            </m:fPr>
                            <m:num>
                              <m:r>
                                <a:rPr lang="en-US" altLang="zh-CN" sz="1800" i="1"/>
                                <m:t>1</m:t>
                              </m:r>
                            </m:num>
                            <m:den>
                              <m:r>
                                <a:rPr lang="en-US" altLang="zh-CN" sz="1800" i="1"/>
                                <m:t>|</m:t>
                              </m:r>
                              <m:sSup>
                                <m:sSupPr>
                                  <m:ctrlPr>
                                    <a:rPr lang="zh-CN" altLang="zh-CN" sz="1800" i="1"/>
                                  </m:ctrlPr>
                                </m:sSupPr>
                                <m:e>
                                  <m:r>
                                    <a:rPr lang="en-US" altLang="zh-CN" sz="1800" i="1"/>
                                    <m:t>𝐸</m:t>
                                  </m:r>
                                </m:e>
                                <m:sup>
                                  <m:r>
                                    <a:rPr lang="en-US" altLang="zh-CN" sz="1800" i="1"/>
                                    <m:t>𝑃</m:t>
                                  </m:r>
                                </m:sup>
                              </m:sSup>
                              <m:r>
                                <a:rPr lang="en-US" altLang="zh-CN" sz="1800" i="1"/>
                                <m:t>|</m:t>
                              </m:r>
                            </m:den>
                          </m:f>
                          <m:nary>
                            <m:naryPr>
                              <m:chr m:val="∑"/>
                              <m:ctrlPr>
                                <a:rPr lang="zh-CN" altLang="zh-CN" sz="1800" i="1"/>
                              </m:ctrlPr>
                            </m:naryPr>
                            <m:sub>
                              <m:r>
                                <a:rPr lang="en-US" altLang="zh-CN" sz="1800" i="1"/>
                                <m:t>(</m:t>
                              </m:r>
                              <m:r>
                                <a:rPr lang="en-US" altLang="zh-CN" sz="1800" i="1"/>
                                <m:t>𝑢</m:t>
                              </m:r>
                              <m:r>
                                <a:rPr lang="en-US" altLang="zh-CN" sz="1800" i="1"/>
                                <m:t>,</m:t>
                              </m:r>
                              <m:r>
                                <a:rPr lang="en-US" altLang="zh-CN" sz="1800" i="1"/>
                                <m:t>𝑎</m:t>
                              </m:r>
                              <m:r>
                                <a:rPr lang="en-US" altLang="zh-CN" sz="1800" i="1"/>
                                <m:t>)∈</m:t>
                              </m:r>
                              <m:sSup>
                                <m:sSupPr>
                                  <m:ctrlPr>
                                    <a:rPr lang="zh-CN" altLang="zh-CN" sz="1800" i="1"/>
                                  </m:ctrlPr>
                                </m:sSupPr>
                                <m:e>
                                  <m:r>
                                    <a:rPr lang="en-US" altLang="zh-CN" sz="1800" i="1"/>
                                    <m:t>𝐸</m:t>
                                  </m:r>
                                </m:e>
                                <m:sup>
                                  <m:r>
                                    <a:rPr lang="en-US" altLang="zh-CN" sz="1800" i="1"/>
                                    <m:t>𝑃</m:t>
                                  </m:r>
                                </m:sup>
                              </m:sSup>
                            </m:sub>
                            <m:sup>
                              <m:r>
                                <a:rPr lang="zh-CN" altLang="en-US" sz="1800" b="0" i="1" smtClean="0">
                                  <a:latin typeface="Cambria Math" charset="0"/>
                                </a:rPr>
                                <m:t> </m:t>
                              </m:r>
                            </m:sup>
                            <m:e>
                              <m:sSup>
                                <m:sSupPr>
                                  <m:ctrlPr>
                                    <a:rPr lang="zh-CN" altLang="zh-CN" sz="1800" i="1"/>
                                  </m:ctrlPr>
                                </m:sSupPr>
                                <m:e>
                                  <m:r>
                                    <a:rPr lang="en-US" altLang="zh-CN" sz="1800" i="1"/>
                                    <m:t>(</m:t>
                                  </m:r>
                                  <m:sSub>
                                    <m:sSubPr>
                                      <m:ctrlPr>
                                        <a:rPr lang="zh-CN" altLang="zh-CN" sz="1800" i="1"/>
                                      </m:ctrlPr>
                                    </m:sSubPr>
                                    <m:e>
                                      <m:r>
                                        <a:rPr lang="en-US" altLang="zh-CN" sz="1800" i="1"/>
                                        <m:t>𝑟</m:t>
                                      </m:r>
                                    </m:e>
                                    <m:sub>
                                      <m:r>
                                        <a:rPr lang="en-US" altLang="zh-CN" sz="1800" i="1"/>
                                        <m:t>𝑢𝑎</m:t>
                                      </m:r>
                                    </m:sub>
                                  </m:sSub>
                                  <m:r>
                                    <a:rPr lang="en-US" altLang="zh-CN" sz="1800" i="1"/>
                                    <m:t>−</m:t>
                                  </m:r>
                                  <m:sSubSup>
                                    <m:sSubSupPr>
                                      <m:ctrlPr>
                                        <a:rPr lang="zh-CN" altLang="zh-CN" sz="1800" i="1"/>
                                      </m:ctrlPr>
                                    </m:sSubSupPr>
                                    <m:e>
                                      <m:r>
                                        <a:rPr lang="en-US" altLang="zh-CN" sz="1800" i="1"/>
                                        <m:t>𝑟</m:t>
                                      </m:r>
                                    </m:e>
                                    <m:sub>
                                      <m:r>
                                        <a:rPr lang="en-US" altLang="zh-CN" sz="1800" i="1"/>
                                        <m:t>𝑢𝑎</m:t>
                                      </m:r>
                                    </m:sub>
                                    <m:sup>
                                      <m:r>
                                        <a:rPr lang="en-US" altLang="zh-CN" sz="1800" i="1"/>
                                        <m:t>′</m:t>
                                      </m:r>
                                    </m:sup>
                                  </m:sSubSup>
                                  <m:r>
                                    <a:rPr lang="en-US" altLang="zh-CN" sz="1800" i="1"/>
                                    <m:t>)</m:t>
                                  </m:r>
                                </m:e>
                                <m:sup>
                                  <m:r>
                                    <a:rPr lang="en-US" altLang="zh-CN" sz="1800" i="1"/>
                                    <m:t>2</m:t>
                                  </m:r>
                                </m:sup>
                              </m:sSup>
                            </m:e>
                          </m:nary>
                        </m:e>
                      </m:rad>
                    </m:oMath>
                  </m:oMathPara>
                </a14:m>
                <a:endParaRPr lang="zh-CN" altLang="zh-CN" sz="1800" dirty="0"/>
              </a:p>
              <a:p>
                <a:endParaRPr lang="zh-CN" altLang="zh-CN" sz="1800" dirty="0"/>
              </a:p>
              <a:p>
                <a:endParaRPr lang="en-US" altLang="zh-CN" sz="1800" dirty="0">
                  <a:solidFill>
                    <a:srgbClr val="000000"/>
                  </a:solidFill>
                </a:endParaRP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607526"/>
              </a:xfrm>
              <a:prstGeom prst="rect">
                <a:avLst/>
              </a:prstGeom>
              <a:blipFill rotWithShape="0">
                <a:blip r:embed="rId2"/>
                <a:stretch>
                  <a:fillRect l="-530" t="-84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2287335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31563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推荐系统的应用场景</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25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推荐系统的应用场景包括</a:t>
            </a:r>
            <a:r>
              <a:rPr lang="zh-CN" altLang="en-US" sz="1800" dirty="0" smtClean="0">
                <a:solidFill>
                  <a:srgbClr val="000000"/>
                </a:solidFill>
              </a:rPr>
              <a:t>：</a:t>
            </a:r>
            <a:endParaRPr lang="en-US" altLang="zh-CN" sz="1800" dirty="0">
              <a:solidFill>
                <a:srgbClr val="000000"/>
              </a:solidFill>
            </a:endParaRPr>
          </a:p>
          <a:p>
            <a:pPr lvl="1"/>
            <a:r>
              <a:rPr lang="zh-CN" altLang="en-US" sz="1400" dirty="0" smtClean="0">
                <a:solidFill>
                  <a:srgbClr val="000000"/>
                </a:solidFill>
              </a:rPr>
              <a:t>电商平台。其中的“猜你喜欢”等部分、搜索结果中推荐商品排名靠前都是用了推荐系统。</a:t>
            </a:r>
          </a:p>
          <a:p>
            <a:pPr lvl="1"/>
            <a:r>
              <a:rPr lang="zh-CN" altLang="en-US" sz="1400" dirty="0" smtClean="0">
                <a:solidFill>
                  <a:srgbClr val="000000"/>
                </a:solidFill>
              </a:rPr>
              <a:t>个性化电影网站。基于观看历史以及视频之间的联系分析用户兴趣，为用户做推荐。</a:t>
            </a:r>
            <a:endParaRPr lang="en-US" altLang="zh-CN" sz="1400" dirty="0" smtClean="0">
              <a:solidFill>
                <a:srgbClr val="000000"/>
              </a:solidFill>
            </a:endParaRPr>
          </a:p>
          <a:p>
            <a:pPr lvl="1"/>
            <a:r>
              <a:rPr lang="zh-CN" altLang="en-US" sz="1400" dirty="0" smtClean="0">
                <a:solidFill>
                  <a:srgbClr val="000000"/>
                </a:solidFill>
              </a:rPr>
              <a:t>音乐歌单。基于用户收听历史、行为以及音乐风格等进行协同过滤推荐。</a:t>
            </a:r>
            <a:endParaRPr lang="en-US" altLang="zh-CN" sz="1400" dirty="0" smtClean="0">
              <a:solidFill>
                <a:srgbClr val="000000"/>
              </a:solidFill>
            </a:endParaRPr>
          </a:p>
          <a:p>
            <a:pPr lvl="1"/>
            <a:r>
              <a:rPr lang="zh-CN" altLang="en-US" sz="1400" dirty="0" smtClean="0">
                <a:solidFill>
                  <a:srgbClr val="000000"/>
                </a:solidFill>
              </a:rPr>
              <a:t>社交网络。主要应用是好友推荐和资讯内容推荐。好友推荐是推荐有共同兴趣的用户成为好友，比如用户通过阅读、点赞、评论了相同的博文产生关系。便可以推荐互加好友。</a:t>
            </a:r>
            <a:endParaRPr lang="en-US" altLang="zh-CN" sz="1400" dirty="0" smtClean="0">
              <a:solidFill>
                <a:srgbClr val="000000"/>
              </a:solidFill>
            </a:endParaRPr>
          </a:p>
          <a:p>
            <a:pPr lvl="1"/>
            <a:r>
              <a:rPr lang="zh-CN" altLang="en-US" sz="1400" dirty="0" smtClean="0">
                <a:solidFill>
                  <a:srgbClr val="000000"/>
                </a:solidFill>
              </a:rPr>
              <a:t>新闻网站。应用推荐方便用户获取个性化资讯，减少用户浏览、检索新闻的时间，增加用户粘性。</a:t>
            </a:r>
          </a:p>
          <a:p>
            <a:pPr lvl="1"/>
            <a:r>
              <a:rPr lang="zh-CN" altLang="en-US" sz="1400" dirty="0" smtClean="0">
                <a:solidFill>
                  <a:srgbClr val="000000"/>
                </a:solidFill>
              </a:rPr>
              <a:t>个性化阅读。是为每一个用户定制其感兴趣的个性化内容。获得用户兴趣，推送个性化的阅读内容，提供更优的阅读方式和更好的阅读体验。</a:t>
            </a:r>
          </a:p>
          <a:p>
            <a:pPr lvl="1"/>
            <a:r>
              <a:rPr lang="zh-CN" altLang="en-US" sz="1400" dirty="0" smtClean="0">
                <a:solidFill>
                  <a:srgbClr val="000000"/>
                </a:solidFill>
              </a:rPr>
              <a:t>个性化广告。是有针对性地向特定用户展示特定广告内容。对广告受众进行用户画像，基于用户行为做协同过滤，根据用户对广告的态度或反应改进推荐算法，减少用户对广告的负面体验。</a:t>
            </a:r>
            <a:endParaRPr lang="en-US" altLang="zh-CN" sz="1400" dirty="0">
              <a:solidFill>
                <a:srgbClr val="000000"/>
              </a:solidFill>
            </a:endParaRPr>
          </a:p>
        </p:txBody>
      </p:sp>
    </p:spTree>
    <p:extLst>
      <p:ext uri="{BB962C8B-B14F-4D97-AF65-F5344CB8AC3E}">
        <p14:creationId xmlns:p14="http://schemas.microsoft.com/office/powerpoint/2010/main" val="9092176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97064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en-US" altLang="zh-CN" sz="1400" dirty="0" err="1" smtClean="0"/>
              <a:t>TopN</a:t>
            </a:r>
            <a:r>
              <a:rPr kumimoji="0" lang="zh-CN" altLang="en-US" sz="1400" dirty="0" smtClean="0"/>
              <a:t>推荐</a:t>
            </a:r>
            <a:endParaRPr kumimoji="0" lang="zh-CN" altLang="en-US" sz="14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33617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en-US" altLang="zh-CN" sz="1800" dirty="0" smtClean="0">
                  <a:solidFill>
                    <a:srgbClr val="000000"/>
                  </a:solidFill>
                </a:endParaRPr>
              </a:p>
              <a:p>
                <a:r>
                  <a:rPr lang="en-US" altLang="zh-CN" sz="1800" b="1" dirty="0" err="1"/>
                  <a:t>TopN</a:t>
                </a:r>
                <a:r>
                  <a:rPr lang="zh-CN" altLang="zh-CN" sz="1800" b="1" dirty="0"/>
                  <a:t>推荐</a:t>
                </a:r>
                <a:r>
                  <a:rPr lang="zh-CN" altLang="zh-CN" sz="1800" dirty="0"/>
                  <a:t>是指提供推荐服务时，一般给用户的是个性化的推荐列表，这种推荐叫做</a:t>
                </a:r>
                <a:r>
                  <a:rPr lang="en-US" altLang="zh-CN" sz="1800" dirty="0" err="1"/>
                  <a:t>TopN</a:t>
                </a:r>
                <a:r>
                  <a:rPr lang="zh-CN" altLang="zh-CN" sz="1800" dirty="0"/>
                  <a:t>推荐。</a:t>
                </a:r>
                <a:r>
                  <a:rPr lang="en-US" altLang="zh-CN" sz="1800" dirty="0" err="1"/>
                  <a:t>TopN</a:t>
                </a:r>
                <a:r>
                  <a:rPr lang="zh-CN" altLang="zh-CN" sz="1800" dirty="0"/>
                  <a:t>推荐的预测准确率，一般通过准确率（</a:t>
                </a:r>
                <a:r>
                  <a:rPr lang="en-US" altLang="zh-CN" sz="1800" dirty="0"/>
                  <a:t>precision</a:t>
                </a:r>
                <a:r>
                  <a:rPr lang="zh-CN" altLang="zh-CN" sz="1800" dirty="0"/>
                  <a:t>）和召回率（</a:t>
                </a:r>
                <a:r>
                  <a:rPr lang="en-US" altLang="zh-CN" sz="1800" dirty="0"/>
                  <a:t>recall</a:t>
                </a:r>
                <a:r>
                  <a:rPr lang="zh-CN" altLang="zh-CN" sz="1800" dirty="0"/>
                  <a:t>）两个指标度量，其计算公式如下：</a:t>
                </a:r>
              </a:p>
              <a:p>
                <a:pPr marL="0" indent="0">
                  <a:buNone/>
                </a:pPr>
                <a14:m>
                  <m:oMathPara xmlns:m="http://schemas.openxmlformats.org/officeDocument/2006/math">
                    <m:oMathParaPr>
                      <m:jc m:val="centerGroup"/>
                    </m:oMathParaPr>
                    <m:oMath xmlns:m="http://schemas.openxmlformats.org/officeDocument/2006/math">
                      <m:r>
                        <a:rPr lang="en-US" altLang="zh-CN" sz="1800" i="1"/>
                        <m:t>𝑃𝑟𝑒𝑐𝑖𝑠𝑖𝑜𝑛</m:t>
                      </m:r>
                      <m:r>
                        <a:rPr lang="en-US" altLang="zh-CN" sz="1800" i="1"/>
                        <m:t>=</m:t>
                      </m:r>
                      <m:f>
                        <m:fPr>
                          <m:ctrlPr>
                            <a:rPr lang="zh-CN" altLang="zh-CN" sz="1800" i="1"/>
                          </m:ctrlPr>
                        </m:fPr>
                        <m:num>
                          <m:nary>
                            <m:naryPr>
                              <m:chr m:val="∑"/>
                              <m:limLoc m:val="undOvr"/>
                              <m:supHide m:val="on"/>
                              <m:ctrlPr>
                                <a:rPr lang="zh-CN" altLang="zh-CN" sz="1800" i="1"/>
                              </m:ctrlPr>
                            </m:naryPr>
                            <m:sub>
                              <m:r>
                                <a:rPr lang="en-US" altLang="zh-CN" sz="1800" i="1"/>
                                <m:t>𝑢</m:t>
                              </m:r>
                              <m:r>
                                <a:rPr lang="en-US" altLang="zh-CN" sz="1800" i="1"/>
                                <m:t>∈</m:t>
                              </m:r>
                              <m:r>
                                <a:rPr lang="en-US" altLang="zh-CN" sz="1800" i="1"/>
                                <m:t>𝑈</m:t>
                              </m:r>
                            </m:sub>
                            <m:sup/>
                            <m:e>
                              <m:r>
                                <a:rPr lang="en-US" altLang="zh-CN" sz="1800" i="1"/>
                                <m:t>|</m:t>
                              </m:r>
                              <m:r>
                                <a:rPr lang="en-US" altLang="zh-CN" sz="1800" i="1"/>
                                <m:t>𝑅</m:t>
                              </m:r>
                              <m:r>
                                <a:rPr lang="en-US" altLang="zh-CN" sz="1800" i="1"/>
                                <m:t>(</m:t>
                              </m:r>
                              <m:r>
                                <a:rPr lang="en-US" altLang="zh-CN" sz="1800" i="1"/>
                                <m:t>𝑢</m:t>
                              </m:r>
                              <m:r>
                                <a:rPr lang="en-US" altLang="zh-CN" sz="1800" i="1"/>
                                <m:t>)∩</m:t>
                              </m:r>
                              <m:r>
                                <a:rPr lang="en-US" altLang="zh-CN" sz="1800" i="1"/>
                                <m:t>𝑇</m:t>
                              </m:r>
                              <m:r>
                                <a:rPr lang="en-US" altLang="zh-CN" sz="1800" i="1"/>
                                <m:t>(</m:t>
                              </m:r>
                              <m:r>
                                <a:rPr lang="en-US" altLang="zh-CN" sz="1800" i="1"/>
                                <m:t>𝑢</m:t>
                              </m:r>
                              <m:r>
                                <a:rPr lang="en-US" altLang="zh-CN" sz="1800" i="1"/>
                                <m:t>)|</m:t>
                              </m:r>
                            </m:e>
                          </m:nary>
                        </m:num>
                        <m:den>
                          <m:nary>
                            <m:naryPr>
                              <m:chr m:val="∑"/>
                              <m:limLoc m:val="undOvr"/>
                              <m:supHide m:val="on"/>
                              <m:ctrlPr>
                                <a:rPr lang="zh-CN" altLang="zh-CN" sz="1800" i="1"/>
                              </m:ctrlPr>
                            </m:naryPr>
                            <m:sub>
                              <m:r>
                                <a:rPr lang="en-US" altLang="zh-CN" sz="1800" i="1"/>
                                <m:t>𝑢</m:t>
                              </m:r>
                              <m:r>
                                <a:rPr lang="en-US" altLang="zh-CN" sz="1800" i="1"/>
                                <m:t>∈</m:t>
                              </m:r>
                              <m:r>
                                <a:rPr lang="en-US" altLang="zh-CN" sz="1800" i="1"/>
                                <m:t>𝑈</m:t>
                              </m:r>
                            </m:sub>
                            <m:sup/>
                            <m:e>
                              <m:r>
                                <a:rPr lang="en-US" altLang="zh-CN" sz="1800" i="1"/>
                                <m:t>|</m:t>
                              </m:r>
                              <m:r>
                                <a:rPr lang="en-US" altLang="zh-CN" sz="1800" i="1"/>
                                <m:t>𝑅</m:t>
                              </m:r>
                              <m:r>
                                <a:rPr lang="en-US" altLang="zh-CN" sz="1800" i="1"/>
                                <m:t>(</m:t>
                              </m:r>
                              <m:r>
                                <a:rPr lang="en-US" altLang="zh-CN" sz="1800" i="1"/>
                                <m:t>𝑢</m:t>
                              </m:r>
                              <m:r>
                                <a:rPr lang="en-US" altLang="zh-CN" sz="1800" i="1"/>
                                <m:t>)|</m:t>
                              </m:r>
                            </m:e>
                          </m:nary>
                        </m:den>
                      </m:f>
                    </m:oMath>
                  </m:oMathPara>
                </a14:m>
                <a:endParaRPr lang="zh-CN" altLang="zh-CN" sz="1800" dirty="0"/>
              </a:p>
              <a:p>
                <a:pPr marL="0" indent="0">
                  <a:buNone/>
                </a:pPr>
                <a14:m>
                  <m:oMathPara xmlns:m="http://schemas.openxmlformats.org/officeDocument/2006/math">
                    <m:oMathParaPr>
                      <m:jc m:val="centerGroup"/>
                    </m:oMathParaPr>
                    <m:oMath xmlns:m="http://schemas.openxmlformats.org/officeDocument/2006/math">
                      <m:r>
                        <a:rPr lang="en-US" altLang="zh-CN" sz="1800" i="1"/>
                        <m:t>𝑅𝑒𝑐𝑎𝑙𝑙</m:t>
                      </m:r>
                      <m:r>
                        <a:rPr lang="en-US" altLang="zh-CN" sz="1800" i="1"/>
                        <m:t>=</m:t>
                      </m:r>
                      <m:f>
                        <m:fPr>
                          <m:ctrlPr>
                            <a:rPr lang="zh-CN" altLang="zh-CN" sz="1800" i="1"/>
                          </m:ctrlPr>
                        </m:fPr>
                        <m:num>
                          <m:nary>
                            <m:naryPr>
                              <m:chr m:val="∑"/>
                              <m:limLoc m:val="undOvr"/>
                              <m:supHide m:val="on"/>
                              <m:ctrlPr>
                                <a:rPr lang="zh-CN" altLang="zh-CN" sz="1800" i="1"/>
                              </m:ctrlPr>
                            </m:naryPr>
                            <m:sub>
                              <m:r>
                                <a:rPr lang="en-US" altLang="zh-CN" sz="1800" i="1"/>
                                <m:t>𝑢</m:t>
                              </m:r>
                              <m:r>
                                <a:rPr lang="en-US" altLang="zh-CN" sz="1800" i="1"/>
                                <m:t>∈</m:t>
                              </m:r>
                              <m:r>
                                <a:rPr lang="en-US" altLang="zh-CN" sz="1800" i="1"/>
                                <m:t>𝑈</m:t>
                              </m:r>
                            </m:sub>
                            <m:sup/>
                            <m:e>
                              <m:r>
                                <a:rPr lang="en-US" altLang="zh-CN" sz="1800" i="1"/>
                                <m:t>|</m:t>
                              </m:r>
                              <m:r>
                                <a:rPr lang="en-US" altLang="zh-CN" sz="1800" i="1"/>
                                <m:t>𝑅</m:t>
                              </m:r>
                              <m:r>
                                <a:rPr lang="en-US" altLang="zh-CN" sz="1800" i="1"/>
                                <m:t>(</m:t>
                              </m:r>
                              <m:r>
                                <a:rPr lang="en-US" altLang="zh-CN" sz="1800" i="1"/>
                                <m:t>𝑢</m:t>
                              </m:r>
                              <m:r>
                                <a:rPr lang="en-US" altLang="zh-CN" sz="1800" i="1"/>
                                <m:t>)∩</m:t>
                              </m:r>
                              <m:r>
                                <a:rPr lang="en-US" altLang="zh-CN" sz="1800" i="1"/>
                                <m:t>𝑇</m:t>
                              </m:r>
                              <m:r>
                                <a:rPr lang="en-US" altLang="zh-CN" sz="1800" i="1"/>
                                <m:t>(</m:t>
                              </m:r>
                              <m:r>
                                <a:rPr lang="en-US" altLang="zh-CN" sz="1800" i="1"/>
                                <m:t>𝑢</m:t>
                              </m:r>
                              <m:r>
                                <a:rPr lang="en-US" altLang="zh-CN" sz="1800" i="1"/>
                                <m:t>)|</m:t>
                              </m:r>
                            </m:e>
                          </m:nary>
                        </m:num>
                        <m:den>
                          <m:nary>
                            <m:naryPr>
                              <m:chr m:val="∑"/>
                              <m:limLoc m:val="undOvr"/>
                              <m:supHide m:val="on"/>
                              <m:ctrlPr>
                                <a:rPr lang="zh-CN" altLang="zh-CN" sz="1800" i="1"/>
                              </m:ctrlPr>
                            </m:naryPr>
                            <m:sub>
                              <m:r>
                                <a:rPr lang="en-US" altLang="zh-CN" sz="1800" i="1"/>
                                <m:t>𝑢</m:t>
                              </m:r>
                              <m:r>
                                <a:rPr lang="en-US" altLang="zh-CN" sz="1800" i="1"/>
                                <m:t>∈</m:t>
                              </m:r>
                              <m:r>
                                <a:rPr lang="en-US" altLang="zh-CN" sz="1800" i="1"/>
                                <m:t>𝑈</m:t>
                              </m:r>
                            </m:sub>
                            <m:sup/>
                            <m:e>
                              <m:r>
                                <a:rPr lang="en-US" altLang="zh-CN" sz="1800" i="1"/>
                                <m:t>|</m:t>
                              </m:r>
                              <m:r>
                                <a:rPr lang="en-US" altLang="zh-CN" sz="1800" i="1"/>
                                <m:t>𝑇</m:t>
                              </m:r>
                              <m:r>
                                <a:rPr lang="en-US" altLang="zh-CN" sz="1800" i="1"/>
                                <m:t>(</m:t>
                              </m:r>
                              <m:r>
                                <a:rPr lang="en-US" altLang="zh-CN" sz="1800" i="1"/>
                                <m:t>𝑢</m:t>
                              </m:r>
                              <m:r>
                                <a:rPr lang="en-US" altLang="zh-CN" sz="1800" i="1"/>
                                <m:t>)|</m:t>
                              </m:r>
                            </m:e>
                          </m:nary>
                        </m:den>
                      </m:f>
                    </m:oMath>
                  </m:oMathPara>
                </a14:m>
                <a:endParaRPr lang="zh-CN" altLang="zh-CN" sz="1800" dirty="0"/>
              </a:p>
              <a:p>
                <a14:m>
                  <m:oMath xmlns:m="http://schemas.openxmlformats.org/officeDocument/2006/math">
                    <m:r>
                      <a:rPr lang="en-US" altLang="zh-CN" sz="1800" i="1"/>
                      <m:t>𝑅</m:t>
                    </m:r>
                    <m:r>
                      <a:rPr lang="en-US" altLang="zh-CN" sz="1800" i="1"/>
                      <m:t>(</m:t>
                    </m:r>
                    <m:r>
                      <a:rPr lang="en-US" altLang="zh-CN" sz="1800" i="1"/>
                      <m:t>𝑢</m:t>
                    </m:r>
                    <m:r>
                      <a:rPr lang="en-US" altLang="zh-CN" sz="1800" i="1"/>
                      <m:t>)</m:t>
                    </m:r>
                  </m:oMath>
                </a14:m>
                <a:r>
                  <a:rPr lang="zh-CN" altLang="zh-CN" sz="1800" dirty="0"/>
                  <a:t>是根据用户在训练集上的行为给用户做出的推荐列表，</a:t>
                </a:r>
                <a14:m>
                  <m:oMath xmlns:m="http://schemas.openxmlformats.org/officeDocument/2006/math">
                    <m:r>
                      <a:rPr lang="en-US" altLang="zh-CN" sz="1800" i="1"/>
                      <m:t>𝑇</m:t>
                    </m:r>
                    <m:r>
                      <a:rPr lang="en-US" altLang="zh-CN" sz="1800" i="1"/>
                      <m:t>(</m:t>
                    </m:r>
                    <m:r>
                      <a:rPr lang="en-US" altLang="zh-CN" sz="1800" i="1"/>
                      <m:t>𝑢</m:t>
                    </m:r>
                    <m:r>
                      <a:rPr lang="en-US" altLang="zh-CN" sz="1800" i="1"/>
                      <m:t>)</m:t>
                    </m:r>
                  </m:oMath>
                </a14:m>
                <a:r>
                  <a:rPr lang="zh-CN" altLang="zh-CN" sz="1800" dirty="0"/>
                  <a:t>是用户在测试集上的行为列表。</a:t>
                </a:r>
                <a:r>
                  <a:rPr lang="en-US" altLang="zh-CN" sz="1800" dirty="0" err="1"/>
                  <a:t>TopN</a:t>
                </a:r>
                <a:r>
                  <a:rPr lang="zh-CN" altLang="zh-CN" sz="1800" dirty="0"/>
                  <a:t>推荐更符合实际的应用需求，例如预测用户是否会看一部电影，比预测用户看了电影之后会给它什么评分更重要。</a:t>
                </a: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336170"/>
              </a:xfrm>
              <a:prstGeom prst="rect">
                <a:avLst/>
              </a:prstGeom>
              <a:blipFill rotWithShape="0">
                <a:blip r:embed="rId2"/>
                <a:stretch>
                  <a:fillRect l="-530" r="-606" b="-146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82432785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81121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覆盖率</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422609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p>
              <a:p>
                <a:r>
                  <a:rPr lang="zh-CN" altLang="zh-CN" sz="1800" dirty="0" smtClean="0"/>
                  <a:t>覆盖</a:t>
                </a:r>
                <a:r>
                  <a:rPr lang="zh-CN" altLang="zh-CN" sz="1800" dirty="0"/>
                  <a:t>率（</a:t>
                </a:r>
                <a:r>
                  <a:rPr lang="en-US" altLang="zh-CN" sz="1800" dirty="0"/>
                  <a:t>coverage</a:t>
                </a:r>
                <a:r>
                  <a:rPr lang="zh-CN" altLang="zh-CN" sz="1800" dirty="0"/>
                  <a:t>）是描述一个推荐系统对物品长尾的发掘能力，用系统推荐的物品占总物品的比例来衡量。假设系统的用户集合为</a:t>
                </a:r>
                <a:r>
                  <a:rPr lang="en-US" altLang="zh-CN" sz="1800" dirty="0"/>
                  <a:t>U</a:t>
                </a:r>
                <a:r>
                  <a:rPr lang="zh-CN" altLang="zh-CN" sz="1800" dirty="0"/>
                  <a:t>，物品集合为</a:t>
                </a:r>
                <a14:m>
                  <m:oMath xmlns:m="http://schemas.openxmlformats.org/officeDocument/2006/math">
                    <m:r>
                      <a:rPr lang="en-US" altLang="zh-CN" sz="1800" i="1"/>
                      <m:t>𝐼</m:t>
                    </m:r>
                  </m:oMath>
                </a14:m>
                <a:r>
                  <a:rPr lang="zh-CN" altLang="zh-CN" sz="1800" dirty="0"/>
                  <a:t>，推荐系统给每个用户推荐一个长度为</a:t>
                </a:r>
                <a:r>
                  <a:rPr lang="en-US" altLang="zh-CN" sz="1800" dirty="0"/>
                  <a:t>N</a:t>
                </a:r>
                <a:r>
                  <a:rPr lang="zh-CN" altLang="zh-CN" sz="1800" dirty="0"/>
                  <a:t>的物品列表</a:t>
                </a:r>
                <a14:m>
                  <m:oMath xmlns:m="http://schemas.openxmlformats.org/officeDocument/2006/math">
                    <m:r>
                      <a:rPr lang="en-US" altLang="zh-CN" sz="1800" i="1"/>
                      <m:t>𝑅</m:t>
                    </m:r>
                    <m:r>
                      <a:rPr lang="en-US" altLang="zh-CN" sz="1800" i="1"/>
                      <m:t>(</m:t>
                    </m:r>
                    <m:r>
                      <a:rPr lang="en-US" altLang="zh-CN" sz="1800" i="1"/>
                      <m:t>𝑢</m:t>
                    </m:r>
                    <m:r>
                      <a:rPr lang="en-US" altLang="zh-CN" sz="1800" i="1"/>
                      <m:t>)</m:t>
                    </m:r>
                  </m:oMath>
                </a14:m>
                <a:r>
                  <a:rPr lang="zh-CN" altLang="zh-CN" sz="1800" dirty="0"/>
                  <a:t>，覆盖率公式为：</a:t>
                </a:r>
              </a:p>
              <a:p>
                <a:pPr marL="0" indent="0">
                  <a:buNone/>
                </a:pPr>
                <a14:m>
                  <m:oMathPara xmlns:m="http://schemas.openxmlformats.org/officeDocument/2006/math">
                    <m:oMathParaPr>
                      <m:jc m:val="centerGroup"/>
                    </m:oMathParaPr>
                    <m:oMath xmlns:m="http://schemas.openxmlformats.org/officeDocument/2006/math">
                      <m:r>
                        <a:rPr lang="en-US" altLang="zh-CN" sz="1800" i="1"/>
                        <m:t>𝐶𝑜𝑣𝑒𝑟𝑎𝑔𝑒</m:t>
                      </m:r>
                      <m:r>
                        <a:rPr lang="en-US" altLang="zh-CN" sz="1800" i="1"/>
                        <m:t>=</m:t>
                      </m:r>
                      <m:f>
                        <m:fPr>
                          <m:ctrlPr>
                            <a:rPr lang="zh-CN" altLang="zh-CN" sz="1800" i="1"/>
                          </m:ctrlPr>
                        </m:fPr>
                        <m:num>
                          <m:sSub>
                            <m:sSubPr>
                              <m:ctrlPr>
                                <a:rPr lang="zh-CN" altLang="zh-CN" sz="1800" i="1"/>
                              </m:ctrlPr>
                            </m:sSubPr>
                            <m:e>
                              <m:r>
                                <a:rPr lang="en-US" altLang="zh-CN" sz="1800" i="1"/>
                                <m:t>|∪</m:t>
                              </m:r>
                            </m:e>
                            <m:sub>
                              <m:r>
                                <a:rPr lang="en-US" altLang="zh-CN" sz="1800" i="1"/>
                                <m:t>𝑢</m:t>
                              </m:r>
                              <m:r>
                                <a:rPr lang="en-US" altLang="zh-CN" sz="1800" i="1"/>
                                <m:t>∈</m:t>
                              </m:r>
                              <m:r>
                                <a:rPr lang="en-US" altLang="zh-CN" sz="1800" i="1"/>
                                <m:t>𝑈</m:t>
                              </m:r>
                            </m:sub>
                          </m:sSub>
                          <m:r>
                            <a:rPr lang="en-US" altLang="zh-CN" sz="1800" i="1"/>
                            <m:t>𝑅</m:t>
                          </m:r>
                          <m:r>
                            <a:rPr lang="en-US" altLang="zh-CN" sz="1800" i="1"/>
                            <m:t>(</m:t>
                          </m:r>
                          <m:r>
                            <a:rPr lang="en-US" altLang="zh-CN" sz="1800" i="1"/>
                            <m:t>𝑢</m:t>
                          </m:r>
                          <m:r>
                            <a:rPr lang="en-US" altLang="zh-CN" sz="1800" i="1"/>
                            <m:t>)|</m:t>
                          </m:r>
                        </m:num>
                        <m:den>
                          <m:r>
                            <a:rPr lang="en-US" altLang="zh-CN" sz="1800" i="1"/>
                            <m:t>|</m:t>
                          </m:r>
                          <m:r>
                            <a:rPr lang="en-US" altLang="zh-CN" sz="1800" i="1"/>
                            <m:t>𝐼</m:t>
                          </m:r>
                          <m:r>
                            <a:rPr lang="en-US" altLang="zh-CN" sz="1800" i="1"/>
                            <m:t>|</m:t>
                          </m:r>
                        </m:den>
                      </m:f>
                    </m:oMath>
                  </m:oMathPara>
                </a14:m>
                <a:endParaRPr lang="zh-CN" altLang="zh-CN" sz="1800" dirty="0"/>
              </a:p>
              <a:p>
                <a:r>
                  <a:rPr lang="zh-CN" altLang="zh-CN" sz="1800" dirty="0"/>
                  <a:t>其中</a:t>
                </a:r>
                <a14:m>
                  <m:oMath xmlns:m="http://schemas.openxmlformats.org/officeDocument/2006/math">
                    <m:r>
                      <a:rPr lang="en-US" altLang="zh-CN" sz="1800" i="1"/>
                      <m:t>|</m:t>
                    </m:r>
                    <m:r>
                      <a:rPr lang="en-US" altLang="zh-CN" sz="1800" i="1"/>
                      <m:t>𝐼</m:t>
                    </m:r>
                    <m:r>
                      <a:rPr lang="en-US" altLang="zh-CN" sz="1800" i="1"/>
                      <m:t>|</m:t>
                    </m:r>
                  </m:oMath>
                </a14:m>
                <a:r>
                  <a:rPr lang="zh-CN" altLang="zh-CN" sz="1800" dirty="0"/>
                  <a:t>表示物品列表的数量，覆盖率是内容提供者关心的指标，覆盖率为</a:t>
                </a:r>
                <a:r>
                  <a:rPr lang="en-US" altLang="zh-CN" sz="1800" dirty="0"/>
                  <a:t>100%</a:t>
                </a:r>
                <a:r>
                  <a:rPr lang="zh-CN" altLang="zh-CN" sz="1800" dirty="0"/>
                  <a:t>的推荐系统可以将每个物品都推荐给至少一个用户，而覆盖率只有</a:t>
                </a:r>
                <a:r>
                  <a:rPr lang="en-US" altLang="zh-CN" sz="1800" dirty="0"/>
                  <a:t>10%</a:t>
                </a:r>
                <a:r>
                  <a:rPr lang="zh-CN" altLang="zh-CN" sz="1800" dirty="0"/>
                  <a:t>，意味着只有很小一部分物品会推荐出来，推荐的内容过于狭窄。除了推荐物品的占比，还可以通过研究物品在推荐列表中出现的次数分布，更好地描述推荐系统的挖掘长尾的能力。如果分布比较平，说明推荐系统的覆盖率很高；如果分布陡峭，说明分布系统的覆盖率较低。</a:t>
                </a:r>
              </a:p>
              <a:p>
                <a:pPr lvl="1"/>
                <a:endParaRPr lang="zh-CN" altLang="en-US" sz="1800" b="1" dirty="0"/>
              </a:p>
              <a:p>
                <a:endParaRPr lang="zh-CN" altLang="zh-CN" sz="1800" dirty="0"/>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4226093"/>
              </a:xfrm>
              <a:prstGeom prst="rect">
                <a:avLst/>
              </a:prstGeom>
              <a:blipFill rotWithShape="0">
                <a:blip r:embed="rId2"/>
                <a:stretch>
                  <a:fillRect l="-530" r="-30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575857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81121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多样性</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305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p>
          <a:p>
            <a:endParaRPr lang="zh-CN" altLang="en-US" sz="1800" dirty="0" smtClean="0"/>
          </a:p>
          <a:p>
            <a:r>
              <a:rPr lang="zh-CN" altLang="en-US" sz="1800" dirty="0" smtClean="0"/>
              <a:t>为了满足用户广泛的兴趣，推荐列表需要能够覆盖用户不同兴趣的领域，需要具有多样性。多样性描述了推荐列表中物品两两之间的不相似性，多样性的前提是用户的隐含兴趣是多样的，即用户当前的行为只是其兴趣的一部分，推荐系统很难将用户的所有真实兴趣提取出来，所以就要在推荐结果中加入一些与用户兴趣看起来不相符的内容，一方面减少审美疲劳，防止进入恶性循环推荐中。例如，给用户推荐内容单一，用户点击此类内容必然更多，后面推荐时更加推荐此类内容，另一方面，可以对用户潜在兴趣进行验证，收集用户的内容喜好。</a:t>
            </a:r>
            <a:endParaRPr lang="zh-CN" altLang="en-US" sz="1800" dirty="0"/>
          </a:p>
          <a:p>
            <a:endParaRPr lang="zh-CN" altLang="zh-CN" sz="1800" dirty="0"/>
          </a:p>
        </p:txBody>
      </p:sp>
    </p:spTree>
    <p:extLst>
      <p:ext uri="{BB962C8B-B14F-4D97-AF65-F5344CB8AC3E}">
        <p14:creationId xmlns:p14="http://schemas.microsoft.com/office/powerpoint/2010/main" val="86106294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81121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新颖性</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p>
          <a:p>
            <a:endParaRPr lang="zh-CN" altLang="en-US" sz="1800" dirty="0" smtClean="0"/>
          </a:p>
          <a:p>
            <a:endParaRPr lang="zh-CN" altLang="en-US" sz="1800" dirty="0" smtClean="0"/>
          </a:p>
          <a:p>
            <a:r>
              <a:rPr lang="zh-CN" altLang="en-US" sz="1800" dirty="0" smtClean="0"/>
              <a:t>新颖性是影响用户体验的重要指标之一。它指向用户推荐非热门非流行物品的能力。评测新颖度最简单的方法，是利用推荐结果的平均流行度，因为越不热门的物品，越可能让用户觉得新颖。此计算比较粗糙，需要配合用户调查准确统计新颖度。</a:t>
            </a:r>
            <a:endParaRPr lang="zh-CN" altLang="en-US" sz="1800" dirty="0"/>
          </a:p>
          <a:p>
            <a:endParaRPr lang="zh-CN" altLang="zh-CN" sz="1800" dirty="0"/>
          </a:p>
        </p:txBody>
      </p:sp>
    </p:spTree>
    <p:extLst>
      <p:ext uri="{BB962C8B-B14F-4D97-AF65-F5344CB8AC3E}">
        <p14:creationId xmlns:p14="http://schemas.microsoft.com/office/powerpoint/2010/main" val="5134444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81121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惊喜度</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252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p>
          <a:p>
            <a:endParaRPr lang="zh-CN" altLang="en-US" sz="1800" dirty="0" smtClean="0"/>
          </a:p>
          <a:p>
            <a:pPr marL="0" indent="0">
              <a:buNone/>
            </a:pPr>
            <a:endParaRPr lang="zh-CN" altLang="en-US" sz="1800" dirty="0" smtClean="0"/>
          </a:p>
          <a:p>
            <a:r>
              <a:rPr lang="zh-CN" altLang="en-US" sz="1800" dirty="0" smtClean="0"/>
              <a:t>推荐结果和用户的历史兴趣不相似，但却让用户满意，这就是惊喜度很高。目前惊喜度还没有公认的指标来定义，主要靠用户的反馈和后续行为来验证。</a:t>
            </a:r>
            <a:endParaRPr lang="zh-CN" altLang="en-US" sz="1800" dirty="0"/>
          </a:p>
          <a:p>
            <a:endParaRPr lang="zh-CN" altLang="zh-CN" sz="1800" dirty="0"/>
          </a:p>
        </p:txBody>
      </p:sp>
    </p:spTree>
    <p:extLst>
      <p:ext uri="{BB962C8B-B14F-4D97-AF65-F5344CB8AC3E}">
        <p14:creationId xmlns:p14="http://schemas.microsoft.com/office/powerpoint/2010/main" val="14966074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81121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信任度</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69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p>
          <a:p>
            <a:pPr marL="0" indent="0">
              <a:buNone/>
            </a:pPr>
            <a:endParaRPr lang="zh-CN" altLang="en-US" sz="1800" dirty="0" smtClean="0"/>
          </a:p>
          <a:p>
            <a:r>
              <a:rPr lang="zh-CN" altLang="en-US" sz="1800" dirty="0" smtClean="0"/>
              <a:t>如果用户信任推荐系统，就会增加用户和推荐系统的交互。增加系统透明度可以提高系统的信任度，提供推荐解释，让用户了解推荐系统的运行机制。或者利用社交网络，通过好友信息给用户推荐，由好友进行推荐解释。度量信任度的方式可以通过问卷调查，也可以通过对用户行为的不断累积进行分析，例如，用户对推荐的结果进行了阅读、购买或分享较多，说明其对推荐系统比较认可；相反，如果用户对推荐结果的后续行为中很少有正向习惯，则从侧面说明用户对于推荐系统的结果不认可。</a:t>
            </a:r>
            <a:endParaRPr lang="zh-CN" altLang="zh-CN" sz="1800" dirty="0"/>
          </a:p>
        </p:txBody>
      </p:sp>
    </p:spTree>
    <p:extLst>
      <p:ext uri="{BB962C8B-B14F-4D97-AF65-F5344CB8AC3E}">
        <p14:creationId xmlns:p14="http://schemas.microsoft.com/office/powerpoint/2010/main" val="5134533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81121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实时性</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751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p>
          <a:p>
            <a:pPr marL="0" indent="0">
              <a:buNone/>
            </a:pPr>
            <a:endParaRPr lang="zh-CN" altLang="en-US" sz="1800" dirty="0" smtClean="0"/>
          </a:p>
          <a:p>
            <a:pPr marL="0" indent="0">
              <a:buNone/>
            </a:pPr>
            <a:endParaRPr lang="zh-CN" altLang="en-US" sz="1800" dirty="0" smtClean="0"/>
          </a:p>
          <a:p>
            <a:r>
              <a:rPr lang="zh-CN" altLang="en-US" sz="1800" dirty="0" smtClean="0"/>
              <a:t>推荐系统的实时性包括实时更新推荐列表满足用户新的行为变化，以及将新加入系统的物品推荐给用户。此外，由于大部分应用推荐系统的平台中往往物品数量和用户数量均较多，对系统的实时计算带来较大压力，如果系统设计时未考虑实时更新推荐结果的要求，很有可能会随着数据量的不断增加，推荐时间会不断增长，要么在硬件上进行大量投入，要么对推荐算法进行优化改进。实时性更多是对推荐系统的架构方面的评估。</a:t>
            </a:r>
            <a:endParaRPr lang="zh-CN" altLang="zh-CN" sz="1800" dirty="0"/>
          </a:p>
        </p:txBody>
      </p:sp>
    </p:spTree>
    <p:extLst>
      <p:ext uri="{BB962C8B-B14F-4D97-AF65-F5344CB8AC3E}">
        <p14:creationId xmlns:p14="http://schemas.microsoft.com/office/powerpoint/2010/main" val="9551891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81121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健壮性</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751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smtClean="0"/>
          </a:p>
          <a:p>
            <a:pPr marL="0" indent="0">
              <a:buNone/>
            </a:pPr>
            <a:endParaRPr lang="zh-CN" altLang="en-US" sz="1800" dirty="0" smtClean="0"/>
          </a:p>
          <a:p>
            <a:pPr marL="0" indent="0">
              <a:buNone/>
            </a:pPr>
            <a:endParaRPr lang="zh-CN" altLang="en-US" sz="1800" dirty="0" smtClean="0"/>
          </a:p>
          <a:p>
            <a:r>
              <a:rPr lang="zh-CN" altLang="en-US" sz="1800" dirty="0" smtClean="0"/>
              <a:t>推荐系统通过共现的相关度来描述物品对于用户偏好的表现，从而实现物品推荐，但是物品共现并不代表偏好一致，如果通过攻击共现访问导致共现与用户偏好之间有偏差，就达到了攻击目的。攻击分为“推攻击”与“核攻击”，前者是使目标物品的推荐频率明显高于其他物品，从而实现该物品被更多地推荐给用户；后者是使目标物品的推荐频率明显低于其他物品，从而实现该物品尽可能不被系统推荐。</a:t>
            </a:r>
            <a:endParaRPr lang="zh-CN" altLang="zh-CN" sz="1800" dirty="0"/>
          </a:p>
        </p:txBody>
      </p:sp>
    </p:spTree>
    <p:extLst>
      <p:ext uri="{BB962C8B-B14F-4D97-AF65-F5344CB8AC3E}">
        <p14:creationId xmlns:p14="http://schemas.microsoft.com/office/powerpoint/2010/main" val="81765088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81121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健壮性</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07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t>推荐系统可能遭受到的攻击类型有：</a:t>
            </a:r>
          </a:p>
          <a:p>
            <a:pPr lvl="1"/>
            <a:endParaRPr lang="zh-CN" altLang="en-US" sz="1800" dirty="0">
              <a:solidFill>
                <a:srgbClr val="000000"/>
              </a:solidFill>
            </a:endParaRPr>
          </a:p>
          <a:p>
            <a:pPr lvl="1"/>
            <a:r>
              <a:rPr lang="zh-CN" altLang="en-US" sz="1400" dirty="0" smtClean="0"/>
              <a:t>随机攻击。是对特定商品评最高分或最低分，对其他商品随机评分或给平均分，由于评分成本较高，这种攻击方法效果一般。</a:t>
            </a:r>
          </a:p>
          <a:p>
            <a:pPr lvl="1"/>
            <a:r>
              <a:rPr lang="zh-CN" altLang="en-US" sz="1400" dirty="0" smtClean="0"/>
              <a:t>蹭热销攻击。将目标商品与热销商品绑定在一起，随着热销商品推荐。</a:t>
            </a:r>
          </a:p>
          <a:p>
            <a:pPr lvl="1"/>
            <a:r>
              <a:rPr lang="zh-CN" altLang="en-US" sz="1400" dirty="0" smtClean="0"/>
              <a:t>反热销攻击。将目标商品与系统中不受欢迎的物品绑定在一起。在这种情况下，系统不容易推荐目标商品。</a:t>
            </a:r>
          </a:p>
          <a:p>
            <a:pPr lvl="1"/>
            <a:r>
              <a:rPr lang="zh-CN" altLang="en-US" sz="1400" dirty="0" smtClean="0"/>
              <a:t>大众化攻击。首先将目标商品评为最高分（如果是竞品则评为最低分），其它商品则根据商品的得分是否高于所有商品的平均分来给分，使得攻击者给出来的分值更加大众化，不容易被发现。</a:t>
            </a:r>
          </a:p>
          <a:p>
            <a:pPr lvl="1"/>
            <a:r>
              <a:rPr lang="zh-CN" altLang="en-US" sz="1400" dirty="0" smtClean="0"/>
              <a:t>探测攻击策略。首先伪造一个用户，系统就会给用户推荐一些商品，根据这些推荐商品的情况，探测相似用户选择商品的情况。然后依据获得的信息对他们选择的商品进行攻击。</a:t>
            </a:r>
            <a:endParaRPr lang="zh-CN" altLang="zh-CN" sz="1400" dirty="0"/>
          </a:p>
        </p:txBody>
      </p:sp>
    </p:spTree>
    <p:extLst>
      <p:ext uri="{BB962C8B-B14F-4D97-AF65-F5344CB8AC3E}">
        <p14:creationId xmlns:p14="http://schemas.microsoft.com/office/powerpoint/2010/main" val="169615760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233386"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基于</a:t>
            </a:r>
            <a:r>
              <a:rPr kumimoji="0" lang="zh-CN" altLang="en-US" sz="1600" smtClean="0"/>
              <a:t>共同访问图的攻击</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80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t>基于共同访问的物品推荐系统是从用户和物品的角度出发，当发现用户喜欢物品</a:t>
            </a:r>
            <a:r>
              <a:rPr lang="en-US" altLang="zh-CN" sz="1800" dirty="0" err="1" smtClean="0"/>
              <a:t>i</a:t>
            </a:r>
            <a:r>
              <a:rPr lang="zh-CN" altLang="en-US" sz="1800" dirty="0" smtClean="0"/>
              <a:t>时，推荐系统会向用户推荐与物品</a:t>
            </a:r>
            <a:r>
              <a:rPr lang="en-US" altLang="zh-CN" sz="1800" dirty="0" err="1" smtClean="0"/>
              <a:t>i</a:t>
            </a:r>
            <a:r>
              <a:rPr lang="zh-CN" altLang="en-US" sz="1800" dirty="0" smtClean="0"/>
              <a:t>相似的</a:t>
            </a:r>
            <a:r>
              <a:rPr lang="en-US" altLang="zh-CN" sz="1800" dirty="0" smtClean="0"/>
              <a:t>N</a:t>
            </a:r>
            <a:r>
              <a:rPr lang="zh-CN" altLang="en-US" sz="1800" dirty="0" smtClean="0"/>
              <a:t>个其他物品，攻击者可以通过对物品之间相似度计算方法中人为注入攻击，如果物品间相似度计算是通过用户共同访问来实现的，那么，通过调整目标物品与锚点物品之间的相似度来达到攻击的目的，原理如下图所示。</a:t>
            </a:r>
          </a:p>
          <a:p>
            <a:endParaRPr lang="zh-CN" altLang="zh-CN" sz="1800" dirty="0"/>
          </a:p>
        </p:txBody>
      </p:sp>
      <p:pic>
        <p:nvPicPr>
          <p:cNvPr id="10" name="Picture 124"/>
          <p:cNvPicPr/>
          <p:nvPr/>
        </p:nvPicPr>
        <p:blipFill>
          <a:blip r:embed="rId2"/>
          <a:stretch>
            <a:fillRect/>
          </a:stretch>
        </p:blipFill>
        <p:spPr>
          <a:xfrm>
            <a:off x="2146617" y="2617969"/>
            <a:ext cx="4850765" cy="1718945"/>
          </a:xfrm>
          <a:prstGeom prst="rect">
            <a:avLst/>
          </a:prstGeom>
        </p:spPr>
      </p:pic>
    </p:spTree>
    <p:extLst>
      <p:ext uri="{BB962C8B-B14F-4D97-AF65-F5344CB8AC3E}">
        <p14:creationId xmlns:p14="http://schemas.microsoft.com/office/powerpoint/2010/main" val="13612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327694"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mtClean="0"/>
              <a:t>相似度计算</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41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endParaRPr lang="zh-CN" altLang="en-US" sz="1800" dirty="0" smtClean="0">
              <a:solidFill>
                <a:srgbClr val="000000"/>
              </a:solidFill>
            </a:endParaRPr>
          </a:p>
          <a:p>
            <a:r>
              <a:rPr lang="zh-CN" altLang="en-US" sz="1800" dirty="0" smtClean="0">
                <a:solidFill>
                  <a:srgbClr val="000000"/>
                </a:solidFill>
              </a:rPr>
              <a:t>在推荐系统中，涉及用户之间相似度、物品之间的相似度和用户与物品之间的相关性的计算。其中相似度计算是基于向量间距离，距离越近相似度越大。例如，在用户对物品偏好的二维矩阵中，一个用户对所有物品的偏好作为一个向量，可用于计算用户之间的相似度，即两个向量间的距离；将所有用户对一个物品的偏好作为表示此物品，可以用于计算物品之间的相似度。</a:t>
            </a:r>
            <a:endParaRPr lang="en-US" altLang="zh-CN" sz="1400" dirty="0">
              <a:solidFill>
                <a:srgbClr val="000000"/>
              </a:solidFill>
            </a:endParaRPr>
          </a:p>
        </p:txBody>
      </p:sp>
    </p:spTree>
    <p:extLst>
      <p:ext uri="{BB962C8B-B14F-4D97-AF65-F5344CB8AC3E}">
        <p14:creationId xmlns:p14="http://schemas.microsoft.com/office/powerpoint/2010/main" val="179709701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233386"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dirty="0" smtClean="0"/>
              <a:t>基于</a:t>
            </a:r>
            <a:r>
              <a:rPr kumimoji="0" lang="zh-CN" altLang="en-US" sz="1600" smtClean="0"/>
              <a:t>共同访问图的攻击</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311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t>攻击过程中，提升物品间的相似度是通过伪造用户实现的，把锚点物品与目标商品间的关联通过多个伪造用户行为进行增强，提高物品</a:t>
            </a:r>
            <a:r>
              <a:rPr lang="en-US" altLang="zh-CN" sz="1800" dirty="0" smtClean="0"/>
              <a:t>1</a:t>
            </a:r>
            <a:r>
              <a:rPr lang="zh-CN" altLang="en-US" sz="1800" dirty="0" smtClean="0"/>
              <a:t>、</a:t>
            </a:r>
            <a:r>
              <a:rPr lang="en-US" altLang="zh-CN" sz="1800" dirty="0" smtClean="0"/>
              <a:t>4</a:t>
            </a:r>
            <a:r>
              <a:rPr lang="zh-CN" altLang="en-US" sz="1800" dirty="0" smtClean="0"/>
              <a:t>、</a:t>
            </a:r>
            <a:r>
              <a:rPr lang="en-US" altLang="zh-CN" sz="1800" dirty="0" smtClean="0"/>
              <a:t>3</a:t>
            </a:r>
            <a:r>
              <a:rPr lang="zh-CN" altLang="en-US" sz="1800" dirty="0" smtClean="0"/>
              <a:t>的共现次数，三者间的相似度就会增加。具体步骤如下：</a:t>
            </a:r>
          </a:p>
          <a:p>
            <a:pPr lvl="1"/>
            <a:endParaRPr lang="zh-CN" altLang="en-US" sz="1800" dirty="0">
              <a:solidFill>
                <a:srgbClr val="000000"/>
              </a:solidFill>
            </a:endParaRPr>
          </a:p>
          <a:p>
            <a:pPr lvl="1"/>
            <a:r>
              <a:rPr lang="zh-CN" altLang="en-US" sz="1400" dirty="0" smtClean="0"/>
              <a:t>为物品</a:t>
            </a:r>
            <a:r>
              <a:rPr lang="en-US" altLang="zh-CN" sz="1400" dirty="0" smtClean="0"/>
              <a:t>3</a:t>
            </a:r>
            <a:r>
              <a:rPr lang="zh-CN" altLang="en-US" sz="1400" dirty="0" smtClean="0"/>
              <a:t>选择锚点物品，因为物品</a:t>
            </a:r>
            <a:r>
              <a:rPr lang="en-US" altLang="zh-CN" sz="1400" dirty="0" smtClean="0"/>
              <a:t>1</a:t>
            </a:r>
            <a:r>
              <a:rPr lang="zh-CN" altLang="en-US" sz="1400" dirty="0" smtClean="0"/>
              <a:t>和</a:t>
            </a:r>
            <a:r>
              <a:rPr lang="en-US" altLang="zh-CN" sz="1400" dirty="0" smtClean="0"/>
              <a:t>4</a:t>
            </a:r>
            <a:r>
              <a:rPr lang="zh-CN" altLang="en-US" sz="1400" dirty="0" smtClean="0"/>
              <a:t>对应的推荐列表中不包含</a:t>
            </a:r>
            <a:r>
              <a:rPr lang="en-US" altLang="zh-CN" sz="1400" dirty="0" smtClean="0"/>
              <a:t>3</a:t>
            </a:r>
            <a:r>
              <a:rPr lang="zh-CN" altLang="en-US" sz="1400" dirty="0" smtClean="0"/>
              <a:t>，但都与</a:t>
            </a:r>
            <a:r>
              <a:rPr lang="en-US" altLang="zh-CN" sz="1400" dirty="0" smtClean="0"/>
              <a:t>3</a:t>
            </a:r>
            <a:r>
              <a:rPr lang="zh-CN" altLang="en-US" sz="1400" dirty="0" smtClean="0"/>
              <a:t>相连，所以选择</a:t>
            </a:r>
            <a:r>
              <a:rPr lang="en-US" altLang="zh-CN" sz="1400" dirty="0" smtClean="0"/>
              <a:t>1</a:t>
            </a:r>
            <a:r>
              <a:rPr lang="zh-CN" altLang="en-US" sz="1400" dirty="0" smtClean="0"/>
              <a:t>和</a:t>
            </a:r>
            <a:r>
              <a:rPr lang="en-US" altLang="zh-CN" sz="1400" dirty="0" smtClean="0"/>
              <a:t>4</a:t>
            </a:r>
            <a:r>
              <a:rPr lang="zh-CN" altLang="en-US" sz="1400" dirty="0" smtClean="0"/>
              <a:t>作为</a:t>
            </a:r>
            <a:r>
              <a:rPr lang="en-US" altLang="zh-CN" sz="1400" dirty="0" smtClean="0"/>
              <a:t>3</a:t>
            </a:r>
            <a:r>
              <a:rPr lang="zh-CN" altLang="en-US" sz="1400" dirty="0" smtClean="0"/>
              <a:t>的锚点物品。</a:t>
            </a:r>
          </a:p>
          <a:p>
            <a:pPr lvl="1"/>
            <a:endParaRPr lang="zh-CN" altLang="en-US" sz="1400" dirty="0" smtClean="0"/>
          </a:p>
          <a:p>
            <a:pPr lvl="1"/>
            <a:r>
              <a:rPr lang="zh-CN" altLang="en-US" sz="1400" dirty="0" smtClean="0"/>
              <a:t>攻击者通过各种方法不断共同访问或购买锚点物品和目标物品，提高其共现度，本例中</a:t>
            </a:r>
            <a:r>
              <a:rPr lang="en-US" altLang="zh-CN" sz="1400" dirty="0" smtClean="0"/>
              <a:t>1</a:t>
            </a:r>
            <a:r>
              <a:rPr lang="zh-CN" altLang="en-US" sz="1400" dirty="0" smtClean="0"/>
              <a:t>、</a:t>
            </a:r>
            <a:r>
              <a:rPr lang="en-US" altLang="zh-CN" sz="1400" dirty="0" smtClean="0"/>
              <a:t>4</a:t>
            </a:r>
            <a:r>
              <a:rPr lang="zh-CN" altLang="en-US" sz="1400" dirty="0" smtClean="0"/>
              <a:t>与</a:t>
            </a:r>
            <a:r>
              <a:rPr lang="en-US" altLang="zh-CN" sz="1400" dirty="0" smtClean="0"/>
              <a:t>3</a:t>
            </a:r>
            <a:r>
              <a:rPr lang="zh-CN" altLang="en-US" sz="1400" dirty="0" smtClean="0"/>
              <a:t>的共现次数分别提升至</a:t>
            </a:r>
            <a:r>
              <a:rPr lang="en-US" altLang="zh-CN" sz="1400" dirty="0" smtClean="0"/>
              <a:t>14</a:t>
            </a:r>
            <a:r>
              <a:rPr lang="zh-CN" altLang="en-US" sz="1400" dirty="0" smtClean="0"/>
              <a:t>和</a:t>
            </a:r>
            <a:r>
              <a:rPr lang="en-US" altLang="zh-CN" sz="1400" dirty="0" smtClean="0"/>
              <a:t>17</a:t>
            </a:r>
            <a:r>
              <a:rPr lang="zh-CN" altLang="en-US" sz="1400" dirty="0" smtClean="0"/>
              <a:t>。</a:t>
            </a:r>
          </a:p>
          <a:p>
            <a:pPr lvl="1"/>
            <a:endParaRPr lang="zh-CN" altLang="en-US" sz="1400" dirty="0" smtClean="0"/>
          </a:p>
          <a:p>
            <a:pPr lvl="1"/>
            <a:r>
              <a:rPr lang="zh-CN" altLang="en-US" sz="1400" dirty="0" smtClean="0"/>
              <a:t>根据生成推荐列表的计算方法，计算</a:t>
            </a:r>
            <a:r>
              <a:rPr lang="en-US" altLang="zh-CN" sz="1400" dirty="0" smtClean="0"/>
              <a:t>1</a:t>
            </a:r>
            <a:r>
              <a:rPr lang="zh-CN" altLang="en-US" sz="1400" dirty="0" smtClean="0"/>
              <a:t>和</a:t>
            </a:r>
            <a:r>
              <a:rPr lang="en-US" altLang="zh-CN" sz="1400" dirty="0" smtClean="0"/>
              <a:t>4</a:t>
            </a:r>
            <a:r>
              <a:rPr lang="zh-CN" altLang="en-US" sz="1400" dirty="0" smtClean="0"/>
              <a:t>的推荐列表中均含有</a:t>
            </a:r>
            <a:r>
              <a:rPr lang="en-US" altLang="zh-CN" sz="1400" dirty="0" smtClean="0"/>
              <a:t>3</a:t>
            </a:r>
            <a:r>
              <a:rPr lang="zh-CN" altLang="en-US" sz="1400" dirty="0" smtClean="0"/>
              <a:t>，从而实现攻击。</a:t>
            </a:r>
          </a:p>
          <a:p>
            <a:endParaRPr lang="zh-CN" altLang="zh-CN" sz="1800" dirty="0"/>
          </a:p>
        </p:txBody>
      </p:sp>
    </p:spTree>
    <p:extLst>
      <p:ext uri="{BB962C8B-B14F-4D97-AF65-F5344CB8AC3E}">
        <p14:creationId xmlns:p14="http://schemas.microsoft.com/office/powerpoint/2010/main" val="4682756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2736078"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推荐</a:t>
            </a:r>
            <a:r>
              <a:rPr kumimoji="0" lang="zh-CN" altLang="en-US" sz="2400" smtClean="0">
                <a:solidFill>
                  <a:schemeClr val="bg1"/>
                </a:solidFill>
                <a:latin typeface="微软雅黑" panose="020B0503020204020204" pitchFamily="34" charset="-122"/>
                <a:ea typeface="微软雅黑" panose="020B0503020204020204" pitchFamily="34" charset="-122"/>
              </a:rPr>
              <a:t>系统常见问题</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97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solidFill>
                <a:srgbClr val="000000"/>
              </a:solidFill>
            </a:endParaRPr>
          </a:p>
          <a:p>
            <a:endParaRPr lang="zh-CN" altLang="en-US" sz="1800" dirty="0">
              <a:solidFill>
                <a:srgbClr val="000000"/>
              </a:solidFill>
            </a:endParaRPr>
          </a:p>
          <a:p>
            <a:r>
              <a:rPr lang="zh-CN" altLang="en-US" sz="1800" dirty="0" smtClean="0">
                <a:solidFill>
                  <a:srgbClr val="000000"/>
                </a:solidFill>
              </a:rPr>
              <a:t>推荐系统实际应用中往往会遇到一些问题，例如用户数据很少，或用户行为较少的冷启动问题。冷启动问题有：系统冷启动、物品冷启动、用户冷启动。对于系统冷启动，先建立物品相关度，一旦用户展现出对物品的兴趣，即可推荐相关的物品。对于新上线的物品，利用物品内容相似性，推荐给喜欢类似物品的用户。物品冷启动对于时效性较强的网站非常重要，因为物品的价值会因为时间的推移而降低。针对用户冷启动，提供非个性化推荐，比如热门排行。积累一定数据之后再进行推荐，或者利用用户注册信息，利用用户社交网络账号，导入用户好友，推荐好友喜欢的物品。</a:t>
            </a:r>
            <a:endParaRPr lang="zh-CN" altLang="en-US" sz="1400" dirty="0" smtClean="0">
              <a:solidFill>
                <a:srgbClr val="000000"/>
              </a:solidFill>
            </a:endParaRPr>
          </a:p>
        </p:txBody>
      </p:sp>
    </p:spTree>
    <p:extLst>
      <p:ext uri="{BB962C8B-B14F-4D97-AF65-F5344CB8AC3E}">
        <p14:creationId xmlns:p14="http://schemas.microsoft.com/office/powerpoint/2010/main" val="1981760234"/>
      </p:ext>
    </p:extLst>
  </p:cSld>
  <p:clrMapOvr>
    <a:masterClrMapping/>
  </p:clrMapOvr>
  <p:transition spd="slow">
    <p:push/>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02437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mtClean="0"/>
              <a:t>利用上下文的信息</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19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p>
          <a:p>
            <a:r>
              <a:rPr lang="zh-CN" altLang="en-US" sz="1800" dirty="0" smtClean="0"/>
              <a:t>用户所处的上下文，包括用户访问推荐系统的时间、地点、心情等，用户兴趣时随着时间变化的，推荐算法需要平衡用户的近期行为与长期行为，使推荐列表既能反应用户近期行为表现的兴趣变化也能保证对用户兴趣预测的延续性。推荐系统推荐结果变化程度被定义为时间多样性，时间多样性高的系统中用户经常会看到不同的推荐结果。提高时间多样性一般分两步：首先系统在用户有新行为后及时调整推荐结果，其次，在用户没有新行为的时候也能经常调整结果，以提供一定的时间多样性。如果没有行为数据，需要在推荐时加入一定的随机性。记录用户每天看到的推荐结果，然后在每天推荐时对之前看到过的推荐结果适当降权，每天给用户使用不同的推荐算法，可以设计多种算法，每天随机选择一种算法做推荐。</a:t>
            </a:r>
            <a:endParaRPr lang="zh-CN" altLang="en-US" sz="1800" dirty="0" smtClean="0"/>
          </a:p>
        </p:txBody>
      </p:sp>
    </p:spTree>
    <p:extLst>
      <p:ext uri="{BB962C8B-B14F-4D97-AF65-F5344CB8AC3E}">
        <p14:creationId xmlns:p14="http://schemas.microsoft.com/office/powerpoint/2010/main" val="154887837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02437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mtClean="0"/>
              <a:t>利用上下文的信息</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474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endParaRPr lang="zh-CN" altLang="en-US" sz="1800" dirty="0" smtClean="0"/>
          </a:p>
          <a:p>
            <a:endParaRPr lang="zh-CN" altLang="en-US" sz="1800" dirty="0"/>
          </a:p>
          <a:p>
            <a:endParaRPr lang="zh-CN" altLang="en-US" sz="1800" dirty="0" smtClean="0"/>
          </a:p>
          <a:p>
            <a:r>
              <a:rPr lang="zh-CN" altLang="en-US" sz="1800" dirty="0" smtClean="0"/>
              <a:t>用户的兴趣还与地点相关，不同地方的用户兴趣存在着很大的差别，不同国家和地区的用户兴趣存在着一定的差异性。一个用户往往在附近的地区活动。因此，在基于位置的推荐中需要考虑推荐地点和用户当前地点的距离。不能给用户推荐太远的地方。在资讯、购物、旅游等应用中引入位置会使推荐结果更加本地化，容易引起用户注意。</a:t>
            </a:r>
            <a:endParaRPr lang="zh-CN" altLang="en-US" sz="1800" dirty="0" smtClean="0"/>
          </a:p>
        </p:txBody>
      </p:sp>
    </p:spTree>
    <p:extLst>
      <p:ext uri="{BB962C8B-B14F-4D97-AF65-F5344CB8AC3E}">
        <p14:creationId xmlns:p14="http://schemas.microsoft.com/office/powerpoint/2010/main" val="112978978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207663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dirty="0" smtClean="0"/>
              <a:t>利用社交网络数据</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19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marL="0" indent="0">
              <a:buNone/>
            </a:pPr>
            <a:endParaRPr lang="zh-CN" altLang="en-US" sz="1800" dirty="0"/>
          </a:p>
          <a:p>
            <a:endParaRPr lang="zh-CN" altLang="en-US" sz="1800" dirty="0" smtClean="0"/>
          </a:p>
          <a:p>
            <a:pPr marL="0" indent="0">
              <a:buNone/>
            </a:pPr>
            <a:endParaRPr lang="zh-CN" altLang="en-US" sz="1800" smtClean="0"/>
          </a:p>
          <a:p>
            <a:r>
              <a:rPr lang="zh-CN" altLang="zh-CN" sz="1800" dirty="0" smtClean="0"/>
              <a:t>在</a:t>
            </a:r>
            <a:r>
              <a:rPr lang="zh-CN" altLang="en-US" sz="1800" dirty="0" smtClean="0"/>
              <a:t>一些主流社交网络中，人们之间可能存在亲属关系、工作关系和共同兴趣，一般的社交网络中虽然用户间可能没有明确的关系，但是包含了用户属于不同社区的数据。通过社会化的推荐可以解决冷启动问题，增加推荐的信任度。</a:t>
            </a:r>
            <a:endParaRPr lang="zh-CN" altLang="zh-CN" sz="1800" dirty="0"/>
          </a:p>
        </p:txBody>
      </p:sp>
    </p:spTree>
    <p:extLst>
      <p:ext uri="{BB962C8B-B14F-4D97-AF65-F5344CB8AC3E}">
        <p14:creationId xmlns:p14="http://schemas.microsoft.com/office/powerpoint/2010/main" val="176472784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688" y="998538"/>
            <a:ext cx="5668962" cy="3192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本框 2"/>
          <p:cNvSpPr txBox="1"/>
          <p:nvPr/>
        </p:nvSpPr>
        <p:spPr>
          <a:xfrm>
            <a:off x="3314700" y="1831975"/>
            <a:ext cx="1724025" cy="1016000"/>
          </a:xfrm>
          <a:prstGeom prst="rect">
            <a:avLst/>
          </a:prstGeom>
          <a:noFill/>
        </p:spPr>
        <p:txBody>
          <a:bodyPr wrap="none">
            <a:spAutoFit/>
          </a:bodyPr>
          <a:lstStyle/>
          <a:p>
            <a:pPr>
              <a:defRPr/>
            </a:pPr>
            <a:r>
              <a:rPr lang="zh-CN" altLang="en-US" sz="6000" dirty="0">
                <a:solidFill>
                  <a:schemeClr val="accent6">
                    <a:lumMod val="75000"/>
                  </a:schemeClr>
                </a:solidFill>
                <a:latin typeface="微软雅黑" panose="020B0503020204020204" pitchFamily="34" charset="-122"/>
                <a:ea typeface="微软雅黑" panose="020B0503020204020204" pitchFamily="34" charset="-122"/>
              </a:rPr>
              <a:t>谢谢</a:t>
            </a:r>
          </a:p>
        </p:txBody>
      </p:sp>
    </p:spTree>
  </p:cSld>
  <p:clrMapOvr>
    <a:masterClrMapping/>
  </p:clrMapOvr>
  <p:transition spd="slow">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1" y="430213"/>
            <a:ext cx="1623786"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smtClean="0"/>
              <a:t>皮尔逊相关系数</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67728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smtClean="0"/>
                  <a:t>皮尔逊</a:t>
                </a:r>
                <a:r>
                  <a:rPr lang="zh-CN" altLang="zh-CN" sz="1800" dirty="0"/>
                  <a:t>相关系数（</a:t>
                </a:r>
                <a:r>
                  <a:rPr lang="en-US" altLang="zh-CN" sz="1800" dirty="0"/>
                  <a:t>Pearson Correlation Coefficient</a:t>
                </a:r>
                <a:r>
                  <a:rPr lang="zh-CN" altLang="zh-CN" sz="1800" dirty="0"/>
                  <a:t>）一般用于计算两个变量间的相关性，它的取值是</a:t>
                </a:r>
                <a:r>
                  <a:rPr lang="en-US" altLang="zh-CN" sz="1800" dirty="0"/>
                  <a:t>[-1,1]</a:t>
                </a:r>
                <a:r>
                  <a:rPr lang="zh-CN" altLang="zh-CN" sz="1800" dirty="0"/>
                  <a:t>，当取值大于</a:t>
                </a:r>
                <a:r>
                  <a:rPr lang="en-US" altLang="zh-CN" sz="1800" dirty="0"/>
                  <a:t>0</a:t>
                </a:r>
                <a:r>
                  <a:rPr lang="zh-CN" altLang="zh-CN" sz="1800" dirty="0"/>
                  <a:t>时表示两个变量是正相关的；当取值小于</a:t>
                </a:r>
                <a:r>
                  <a:rPr lang="en-US" altLang="zh-CN" sz="1800" dirty="0"/>
                  <a:t>0</a:t>
                </a:r>
                <a:r>
                  <a:rPr lang="zh-CN" altLang="zh-CN" sz="1800" dirty="0"/>
                  <a:t>时表示两个变量是负相关的，取值为</a:t>
                </a:r>
                <a:r>
                  <a:rPr lang="en-US" altLang="zh-CN" sz="1800" dirty="0"/>
                  <a:t>0</a:t>
                </a:r>
                <a:r>
                  <a:rPr lang="zh-CN" altLang="zh-CN" sz="1800" dirty="0"/>
                  <a:t>表示不相关。在推荐系统中，常用于用户之间的相似度计算，计算公式如下</a:t>
                </a:r>
                <a:r>
                  <a:rPr lang="zh-CN" altLang="zh-CN" sz="1800" dirty="0" smtClean="0"/>
                  <a:t>：</a:t>
                </a:r>
                <a:endParaRPr lang="zh-CN" altLang="en-US" sz="1800" dirty="0" smtClean="0"/>
              </a:p>
              <a:p>
                <a:endParaRPr lang="zh-CN" altLang="zh-CN" sz="1800" dirty="0"/>
              </a:p>
              <a:p>
                <a:pPr marL="0" indent="0">
                  <a:buNone/>
                </a:pPr>
                <a14:m>
                  <m:oMathPara xmlns:m="http://schemas.openxmlformats.org/officeDocument/2006/math">
                    <m:oMathParaPr>
                      <m:jc m:val="centerGroup"/>
                    </m:oMathParaPr>
                    <m:oMath xmlns:m="http://schemas.openxmlformats.org/officeDocument/2006/math">
                      <m:r>
                        <a:rPr lang="en-US" altLang="zh-CN" sz="1800" i="1"/>
                        <m:t>𝑠𝑖𝑚</m:t>
                      </m:r>
                      <m:r>
                        <a:rPr lang="en-US" altLang="zh-CN" sz="1800" i="1"/>
                        <m:t>(</m:t>
                      </m:r>
                      <m:r>
                        <a:rPr lang="en-US" altLang="zh-CN" sz="1800" i="1"/>
                        <m:t>𝑥</m:t>
                      </m:r>
                      <m:r>
                        <a:rPr lang="en-US" altLang="zh-CN" sz="1800" i="1"/>
                        <m:t>,</m:t>
                      </m:r>
                      <m:r>
                        <a:rPr lang="en-US" altLang="zh-CN" sz="1800" i="1"/>
                        <m:t>𝑦</m:t>
                      </m:r>
                      <m:r>
                        <a:rPr lang="en-US" altLang="zh-CN" sz="1800" i="1"/>
                        <m:t>)=</m:t>
                      </m:r>
                      <m:f>
                        <m:fPr>
                          <m:ctrlPr>
                            <a:rPr lang="zh-CN" altLang="zh-CN" sz="1800" i="1"/>
                          </m:ctrlPr>
                        </m:fPr>
                        <m:num>
                          <m:nary>
                            <m:naryPr>
                              <m:chr m:val="∑"/>
                              <m:limLoc m:val="subSup"/>
                              <m:ctrlPr>
                                <a:rPr lang="zh-CN" altLang="zh-CN" sz="1800" i="1"/>
                              </m:ctrlPr>
                            </m:naryPr>
                            <m:sub>
                              <m:r>
                                <a:rPr lang="en-US" altLang="zh-CN" sz="1800" i="1"/>
                                <m:t>𝑖</m:t>
                              </m:r>
                              <m:r>
                                <a:rPr lang="en-US" altLang="zh-CN" sz="1800" i="1"/>
                                <m:t>=1</m:t>
                              </m:r>
                            </m:sub>
                            <m:sup>
                              <m:r>
                                <a:rPr lang="en-US" altLang="zh-CN" sz="1800" i="1"/>
                                <m:t>𝑛</m:t>
                              </m:r>
                            </m:sup>
                            <m:e>
                              <m:r>
                                <a:rPr lang="en-US" altLang="zh-CN" sz="1800" i="1"/>
                                <m:t>(</m:t>
                              </m:r>
                              <m:sSub>
                                <m:sSubPr>
                                  <m:ctrlPr>
                                    <a:rPr lang="zh-CN" altLang="zh-CN" sz="1800" i="1"/>
                                  </m:ctrlPr>
                                </m:sSubPr>
                                <m:e>
                                  <m:r>
                                    <a:rPr lang="en-US" altLang="zh-CN" sz="1800" i="1"/>
                                    <m:t>𝑥</m:t>
                                  </m:r>
                                </m:e>
                                <m:sub>
                                  <m:r>
                                    <a:rPr lang="en-US" altLang="zh-CN" sz="1800" i="1"/>
                                    <m:t>𝑖</m:t>
                                  </m:r>
                                </m:sub>
                              </m:sSub>
                              <m:r>
                                <a:rPr lang="en-US" altLang="zh-CN" sz="1800" i="1"/>
                                <m:t>−</m:t>
                              </m:r>
                              <m:acc>
                                <m:accPr>
                                  <m:chr m:val="̅"/>
                                  <m:ctrlPr>
                                    <a:rPr lang="zh-CN" altLang="zh-CN" sz="1800" i="1"/>
                                  </m:ctrlPr>
                                </m:accPr>
                                <m:e>
                                  <m:r>
                                    <a:rPr lang="en-US" altLang="zh-CN" sz="1800" i="1"/>
                                    <m:t>𝑥</m:t>
                                  </m:r>
                                </m:e>
                              </m:acc>
                              <m:r>
                                <a:rPr lang="en-US" altLang="zh-CN" sz="1800" i="1"/>
                                <m:t>)(</m:t>
                              </m:r>
                              <m:sSub>
                                <m:sSubPr>
                                  <m:ctrlPr>
                                    <a:rPr lang="zh-CN" altLang="zh-CN" sz="1800" i="1"/>
                                  </m:ctrlPr>
                                </m:sSubPr>
                                <m:e>
                                  <m:r>
                                    <a:rPr lang="en-US" altLang="zh-CN" sz="1800" i="1"/>
                                    <m:t>𝑦</m:t>
                                  </m:r>
                                </m:e>
                                <m:sub>
                                  <m:r>
                                    <a:rPr lang="en-US" altLang="zh-CN" sz="1800" i="1"/>
                                    <m:t>𝑖</m:t>
                                  </m:r>
                                </m:sub>
                              </m:sSub>
                              <m:r>
                                <a:rPr lang="en-US" altLang="zh-CN" sz="1800" i="1"/>
                                <m:t>−</m:t>
                              </m:r>
                              <m:acc>
                                <m:accPr>
                                  <m:chr m:val="̅"/>
                                  <m:ctrlPr>
                                    <a:rPr lang="zh-CN" altLang="zh-CN" sz="1800" i="1"/>
                                  </m:ctrlPr>
                                </m:accPr>
                                <m:e>
                                  <m:r>
                                    <a:rPr lang="en-US" altLang="zh-CN" sz="1800" i="1"/>
                                    <m:t>𝑦</m:t>
                                  </m:r>
                                </m:e>
                              </m:acc>
                              <m:r>
                                <a:rPr lang="en-US" altLang="zh-CN" sz="1800" i="1"/>
                                <m:t>)</m:t>
                              </m:r>
                            </m:e>
                          </m:nary>
                        </m:num>
                        <m:den>
                          <m:rad>
                            <m:radPr>
                              <m:degHide m:val="on"/>
                              <m:ctrlPr>
                                <a:rPr lang="zh-CN" altLang="zh-CN" sz="1800" i="1"/>
                              </m:ctrlPr>
                            </m:radPr>
                            <m:deg/>
                            <m:e>
                              <m:nary>
                                <m:naryPr>
                                  <m:chr m:val="∑"/>
                                  <m:limLoc m:val="subSup"/>
                                  <m:ctrlPr>
                                    <a:rPr lang="zh-CN" altLang="zh-CN" sz="1800" i="1"/>
                                  </m:ctrlPr>
                                </m:naryPr>
                                <m:sub>
                                  <m:r>
                                    <a:rPr lang="en-US" altLang="zh-CN" sz="1800" i="1"/>
                                    <m:t>𝑖</m:t>
                                  </m:r>
                                  <m:r>
                                    <a:rPr lang="en-US" altLang="zh-CN" sz="1800" i="1"/>
                                    <m:t>=1</m:t>
                                  </m:r>
                                </m:sub>
                                <m:sup>
                                  <m:r>
                                    <a:rPr lang="en-US" altLang="zh-CN" sz="1800" i="1"/>
                                    <m:t>𝑛</m:t>
                                  </m:r>
                                </m:sup>
                                <m:e>
                                  <m:sSup>
                                    <m:sSupPr>
                                      <m:ctrlPr>
                                        <a:rPr lang="zh-CN" altLang="zh-CN" sz="1800" i="1"/>
                                      </m:ctrlPr>
                                    </m:sSupPr>
                                    <m:e>
                                      <m:d>
                                        <m:dPr>
                                          <m:ctrlPr>
                                            <a:rPr lang="zh-CN" altLang="zh-CN" sz="1800" i="1"/>
                                          </m:ctrlPr>
                                        </m:dPr>
                                        <m:e>
                                          <m:sSub>
                                            <m:sSubPr>
                                              <m:ctrlPr>
                                                <a:rPr lang="zh-CN" altLang="zh-CN" sz="1800" i="1"/>
                                              </m:ctrlPr>
                                            </m:sSubPr>
                                            <m:e>
                                              <m:r>
                                                <a:rPr lang="en-US" altLang="zh-CN" sz="1800" i="1"/>
                                                <m:t>𝑥</m:t>
                                              </m:r>
                                            </m:e>
                                            <m:sub>
                                              <m:r>
                                                <a:rPr lang="en-US" altLang="zh-CN" sz="1800" i="1"/>
                                                <m:t>𝑖</m:t>
                                              </m:r>
                                            </m:sub>
                                          </m:sSub>
                                          <m:r>
                                            <a:rPr lang="en-US" altLang="zh-CN" sz="1800" i="1"/>
                                            <m:t>−</m:t>
                                          </m:r>
                                          <m:acc>
                                            <m:accPr>
                                              <m:chr m:val="̅"/>
                                              <m:ctrlPr>
                                                <a:rPr lang="zh-CN" altLang="zh-CN" sz="1800" i="1"/>
                                              </m:ctrlPr>
                                            </m:accPr>
                                            <m:e>
                                              <m:r>
                                                <a:rPr lang="en-US" altLang="zh-CN" sz="1800" i="1"/>
                                                <m:t>𝑥</m:t>
                                              </m:r>
                                            </m:e>
                                          </m:acc>
                                        </m:e>
                                      </m:d>
                                    </m:e>
                                    <m:sup>
                                      <m:r>
                                        <a:rPr lang="en-US" altLang="zh-CN" sz="1800" i="1"/>
                                        <m:t>2</m:t>
                                      </m:r>
                                    </m:sup>
                                  </m:sSup>
                                </m:e>
                              </m:nary>
                            </m:e>
                          </m:rad>
                          <m:rad>
                            <m:radPr>
                              <m:degHide m:val="on"/>
                              <m:ctrlPr>
                                <a:rPr lang="zh-CN" altLang="zh-CN" sz="1800" i="1"/>
                              </m:ctrlPr>
                            </m:radPr>
                            <m:deg/>
                            <m:e>
                              <m:nary>
                                <m:naryPr>
                                  <m:chr m:val="∑"/>
                                  <m:limLoc m:val="subSup"/>
                                  <m:ctrlPr>
                                    <a:rPr lang="zh-CN" altLang="zh-CN" sz="1800" i="1"/>
                                  </m:ctrlPr>
                                </m:naryPr>
                                <m:sub>
                                  <m:r>
                                    <a:rPr lang="en-US" altLang="zh-CN" sz="1800" i="1"/>
                                    <m:t>𝑖</m:t>
                                  </m:r>
                                  <m:r>
                                    <a:rPr lang="en-US" altLang="zh-CN" sz="1800" i="1"/>
                                    <m:t>=1</m:t>
                                  </m:r>
                                </m:sub>
                                <m:sup>
                                  <m:r>
                                    <a:rPr lang="en-US" altLang="zh-CN" sz="1800" i="1"/>
                                    <m:t>𝑛</m:t>
                                  </m:r>
                                </m:sup>
                                <m:e>
                                  <m:sSup>
                                    <m:sSupPr>
                                      <m:ctrlPr>
                                        <a:rPr lang="zh-CN" altLang="zh-CN" sz="1800" i="1"/>
                                      </m:ctrlPr>
                                    </m:sSupPr>
                                    <m:e>
                                      <m:d>
                                        <m:dPr>
                                          <m:ctrlPr>
                                            <a:rPr lang="zh-CN" altLang="zh-CN" sz="1800" i="1"/>
                                          </m:ctrlPr>
                                        </m:dPr>
                                        <m:e>
                                          <m:sSub>
                                            <m:sSubPr>
                                              <m:ctrlPr>
                                                <a:rPr lang="zh-CN" altLang="zh-CN" sz="1800" i="1"/>
                                              </m:ctrlPr>
                                            </m:sSubPr>
                                            <m:e>
                                              <m:r>
                                                <a:rPr lang="en-US" altLang="zh-CN" sz="1800" i="1"/>
                                                <m:t>𝑦</m:t>
                                              </m:r>
                                            </m:e>
                                            <m:sub>
                                              <m:r>
                                                <a:rPr lang="en-US" altLang="zh-CN" sz="1800" i="1"/>
                                                <m:t>𝑖</m:t>
                                              </m:r>
                                            </m:sub>
                                          </m:sSub>
                                          <m:r>
                                            <a:rPr lang="en-US" altLang="zh-CN" sz="1800" i="1"/>
                                            <m:t>−</m:t>
                                          </m:r>
                                          <m:acc>
                                            <m:accPr>
                                              <m:chr m:val="̅"/>
                                              <m:ctrlPr>
                                                <a:rPr lang="zh-CN" altLang="zh-CN" sz="1800" i="1"/>
                                              </m:ctrlPr>
                                            </m:accPr>
                                            <m:e>
                                              <m:r>
                                                <a:rPr lang="en-US" altLang="zh-CN" sz="1800" i="1"/>
                                                <m:t>𝑦</m:t>
                                              </m:r>
                                            </m:e>
                                          </m:acc>
                                        </m:e>
                                      </m:d>
                                    </m:e>
                                    <m:sup>
                                      <m:r>
                                        <a:rPr lang="en-US" altLang="zh-CN" sz="1800" i="1"/>
                                        <m:t>2</m:t>
                                      </m:r>
                                    </m:sup>
                                  </m:sSup>
                                </m:e>
                              </m:nary>
                            </m:e>
                          </m:rad>
                        </m:den>
                      </m:f>
                    </m:oMath>
                  </m:oMathPara>
                </a14:m>
                <a:endParaRPr lang="zh-CN" altLang="en-US" sz="1800" dirty="0" smtClean="0"/>
              </a:p>
              <a:p>
                <a:pPr marL="0" indent="0">
                  <a:buNone/>
                </a:pPr>
                <a:endParaRPr lang="zh-CN" altLang="zh-CN" sz="1800" dirty="0"/>
              </a:p>
              <a:p>
                <a:r>
                  <a:rPr lang="zh-CN" altLang="zh-CN" sz="1800" dirty="0"/>
                  <a:t>其中，</a:t>
                </a:r>
                <a14:m>
                  <m:oMath xmlns:m="http://schemas.openxmlformats.org/officeDocument/2006/math">
                    <m:r>
                      <a:rPr lang="en-US" altLang="zh-CN" sz="1800" i="1"/>
                      <m:t>𝑛</m:t>
                    </m:r>
                  </m:oMath>
                </a14:m>
                <a:r>
                  <a:rPr lang="zh-CN" altLang="zh-CN" sz="1800" dirty="0"/>
                  <a:t>为两个用户</a:t>
                </a:r>
                <a14:m>
                  <m:oMath xmlns:m="http://schemas.openxmlformats.org/officeDocument/2006/math">
                    <m:r>
                      <a:rPr lang="en-US" altLang="zh-CN" sz="1800" i="1"/>
                      <m:t>𝑥</m:t>
                    </m:r>
                  </m:oMath>
                </a14:m>
                <a:r>
                  <a:rPr lang="zh-CN" altLang="zh-CN" sz="1800" dirty="0"/>
                  <a:t>、</a:t>
                </a:r>
                <a14:m>
                  <m:oMath xmlns:m="http://schemas.openxmlformats.org/officeDocument/2006/math">
                    <m:r>
                      <a:rPr lang="en-US" altLang="zh-CN" sz="1800" i="1"/>
                      <m:t>𝑦</m:t>
                    </m:r>
                  </m:oMath>
                </a14:m>
                <a:r>
                  <a:rPr lang="zh-CN" altLang="zh-CN" sz="1800" dirty="0"/>
                  <a:t>共同评价过物品的总数；</a:t>
                </a:r>
                <a14:m>
                  <m:oMath xmlns:m="http://schemas.openxmlformats.org/officeDocument/2006/math">
                    <m:sSub>
                      <m:sSubPr>
                        <m:ctrlPr>
                          <a:rPr lang="zh-CN" altLang="zh-CN" sz="1800" i="1"/>
                        </m:ctrlPr>
                      </m:sSubPr>
                      <m:e>
                        <m:r>
                          <a:rPr lang="en-US" altLang="zh-CN" sz="1800" i="1"/>
                          <m:t>𝑥</m:t>
                        </m:r>
                      </m:e>
                      <m:sub>
                        <m:r>
                          <a:rPr lang="en-US" altLang="zh-CN" sz="1800" i="1"/>
                          <m:t>𝑖</m:t>
                        </m:r>
                      </m:sub>
                    </m:sSub>
                  </m:oMath>
                </a14:m>
                <a:r>
                  <a:rPr lang="zh-CN" altLang="zh-CN" sz="1800" dirty="0"/>
                  <a:t>表示用户</a:t>
                </a:r>
                <a14:m>
                  <m:oMath xmlns:m="http://schemas.openxmlformats.org/officeDocument/2006/math">
                    <m:r>
                      <a:rPr lang="en-US" altLang="zh-CN" sz="1800" i="1"/>
                      <m:t>𝑥</m:t>
                    </m:r>
                  </m:oMath>
                </a14:m>
                <a:r>
                  <a:rPr lang="zh-CN" altLang="zh-CN" sz="1800" dirty="0"/>
                  <a:t>对物品</a:t>
                </a:r>
                <a14:m>
                  <m:oMath xmlns:m="http://schemas.openxmlformats.org/officeDocument/2006/math">
                    <m:r>
                      <a:rPr lang="en-US" altLang="zh-CN" sz="1800" i="1"/>
                      <m:t>𝑖</m:t>
                    </m:r>
                  </m:oMath>
                </a14:m>
                <a:r>
                  <a:rPr lang="zh-CN" altLang="zh-CN" sz="1800" dirty="0"/>
                  <a:t>的评分，</a:t>
                </a:r>
                <a14:m>
                  <m:oMath xmlns:m="http://schemas.openxmlformats.org/officeDocument/2006/math">
                    <m:acc>
                      <m:accPr>
                        <m:chr m:val="̅"/>
                        <m:ctrlPr>
                          <a:rPr lang="zh-CN" altLang="zh-CN" sz="1800" i="1"/>
                        </m:ctrlPr>
                      </m:accPr>
                      <m:e>
                        <m:r>
                          <a:rPr lang="en-US" altLang="zh-CN" sz="1800" i="1"/>
                          <m:t>𝑥</m:t>
                        </m:r>
                      </m:e>
                    </m:acc>
                  </m:oMath>
                </a14:m>
                <a:r>
                  <a:rPr lang="zh-CN" altLang="zh-CN" sz="1800" dirty="0"/>
                  <a:t>表示用户</a:t>
                </a:r>
                <a14:m>
                  <m:oMath xmlns:m="http://schemas.openxmlformats.org/officeDocument/2006/math">
                    <m:r>
                      <a:rPr lang="en-US" altLang="zh-CN" sz="1800" i="1"/>
                      <m:t>𝑥</m:t>
                    </m:r>
                  </m:oMath>
                </a14:m>
                <a:r>
                  <a:rPr lang="zh-CN" altLang="zh-CN" sz="1800" dirty="0"/>
                  <a:t>所有评价过的物品的平均分；</a:t>
                </a:r>
                <a14:m>
                  <m:oMath xmlns:m="http://schemas.openxmlformats.org/officeDocument/2006/math">
                    <m:sSub>
                      <m:sSubPr>
                        <m:ctrlPr>
                          <a:rPr lang="zh-CN" altLang="zh-CN" sz="1800" i="1"/>
                        </m:ctrlPr>
                      </m:sSubPr>
                      <m:e>
                        <m:r>
                          <a:rPr lang="en-US" altLang="zh-CN" sz="1800" i="1"/>
                          <m:t>𝑦</m:t>
                        </m:r>
                      </m:e>
                      <m:sub>
                        <m:r>
                          <a:rPr lang="en-US" altLang="zh-CN" sz="1800" i="1"/>
                          <m:t>𝑖</m:t>
                        </m:r>
                      </m:sub>
                    </m:sSub>
                  </m:oMath>
                </a14:m>
                <a:r>
                  <a:rPr lang="zh-CN" altLang="zh-CN" sz="1800" dirty="0"/>
                  <a:t>表示用户</a:t>
                </a:r>
                <a14:m>
                  <m:oMath xmlns:m="http://schemas.openxmlformats.org/officeDocument/2006/math">
                    <m:r>
                      <a:rPr lang="en-US" altLang="zh-CN" sz="1800" i="1"/>
                      <m:t>𝑦</m:t>
                    </m:r>
                  </m:oMath>
                </a14:m>
                <a:r>
                  <a:rPr lang="zh-CN" altLang="zh-CN" sz="1800" dirty="0"/>
                  <a:t>对物品</a:t>
                </a:r>
                <a14:m>
                  <m:oMath xmlns:m="http://schemas.openxmlformats.org/officeDocument/2006/math">
                    <m:r>
                      <a:rPr lang="en-US" altLang="zh-CN" sz="1800" i="1"/>
                      <m:t>𝑖</m:t>
                    </m:r>
                  </m:oMath>
                </a14:m>
                <a:r>
                  <a:rPr lang="zh-CN" altLang="zh-CN" sz="1800" dirty="0"/>
                  <a:t>的评分，</a:t>
                </a:r>
                <a14:m>
                  <m:oMath xmlns:m="http://schemas.openxmlformats.org/officeDocument/2006/math">
                    <m:acc>
                      <m:accPr>
                        <m:chr m:val="̅"/>
                        <m:ctrlPr>
                          <a:rPr lang="zh-CN" altLang="zh-CN" sz="1800" i="1"/>
                        </m:ctrlPr>
                      </m:accPr>
                      <m:e>
                        <m:r>
                          <a:rPr lang="en-US" altLang="zh-CN" sz="1800" i="1"/>
                          <m:t>𝑦</m:t>
                        </m:r>
                      </m:e>
                    </m:acc>
                  </m:oMath>
                </a14:m>
                <a:r>
                  <a:rPr lang="zh-CN" altLang="zh-CN" sz="1800" dirty="0"/>
                  <a:t>表示用户</a:t>
                </a:r>
                <a14:m>
                  <m:oMath xmlns:m="http://schemas.openxmlformats.org/officeDocument/2006/math">
                    <m:r>
                      <a:rPr lang="en-US" altLang="zh-CN" sz="1800" i="1"/>
                      <m:t>𝑦</m:t>
                    </m:r>
                  </m:oMath>
                </a14:m>
                <a:r>
                  <a:rPr lang="zh-CN" altLang="zh-CN" sz="1800" dirty="0"/>
                  <a:t>所有评价过的物品的平均分；</a:t>
                </a: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677289"/>
              </a:xfrm>
              <a:prstGeom prst="rect">
                <a:avLst/>
              </a:prstGeom>
              <a:blipFill rotWithShape="0">
                <a:blip r:embed="rId2"/>
                <a:stretch>
                  <a:fillRect l="-530" t="-1327" r="-455" b="-116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9946545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1606369"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CN" altLang="en-US" sz="1600" smtClean="0"/>
              <a:t>欧几里德相似度</a:t>
            </a:r>
            <a:endParaRPr kumimoji="0" lang="zh-CN" altLang="en-US" sz="1600"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矩形 3"/>
              <p:cNvSpPr>
                <a:spLocks noChangeArrowheads="1"/>
              </p:cNvSpPr>
              <p:nvPr/>
            </p:nvSpPr>
            <p:spPr bwMode="auto">
              <a:xfrm>
                <a:off x="596900" y="1000471"/>
                <a:ext cx="8045450" cy="381816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smtClean="0"/>
                  <a:t>用于</a:t>
                </a:r>
                <a:r>
                  <a:rPr lang="zh-CN" altLang="zh-CN" sz="1800" dirty="0"/>
                  <a:t>计算欧几里德空间中两个点的距离，以两个用户</a:t>
                </a:r>
                <a14:m>
                  <m:oMath xmlns:m="http://schemas.openxmlformats.org/officeDocument/2006/math">
                    <m:r>
                      <a:rPr lang="en-US" altLang="zh-CN" sz="1800" i="1"/>
                      <m:t>𝑥</m:t>
                    </m:r>
                  </m:oMath>
                </a14:m>
                <a:r>
                  <a:rPr lang="zh-CN" altLang="zh-CN" sz="1800" dirty="0"/>
                  <a:t>和</a:t>
                </a:r>
                <a14:m>
                  <m:oMath xmlns:m="http://schemas.openxmlformats.org/officeDocument/2006/math">
                    <m:r>
                      <a:rPr lang="en-US" altLang="zh-CN" sz="1800" i="1"/>
                      <m:t>𝑦</m:t>
                    </m:r>
                  </m:oMath>
                </a14:m>
                <a:r>
                  <a:rPr lang="zh-CN" altLang="zh-CN" sz="1800" dirty="0"/>
                  <a:t>为例子，看成是</a:t>
                </a:r>
                <a14:m>
                  <m:oMath xmlns:m="http://schemas.openxmlformats.org/officeDocument/2006/math">
                    <m:r>
                      <a:rPr lang="en-US" altLang="zh-CN" sz="1800" i="1"/>
                      <m:t>𝑛</m:t>
                    </m:r>
                  </m:oMath>
                </a14:m>
                <a:r>
                  <a:rPr lang="zh-CN" altLang="zh-CN" sz="1800" dirty="0"/>
                  <a:t>维空间的两个向量</a:t>
                </a:r>
                <a14:m>
                  <m:oMath xmlns:m="http://schemas.openxmlformats.org/officeDocument/2006/math">
                    <m:r>
                      <a:rPr lang="en-US" altLang="zh-CN" sz="1800" i="1"/>
                      <m:t>𝑥</m:t>
                    </m:r>
                  </m:oMath>
                </a14:m>
                <a:r>
                  <a:rPr lang="zh-CN" altLang="zh-CN" sz="1800" dirty="0"/>
                  <a:t>和</a:t>
                </a:r>
                <a14:m>
                  <m:oMath xmlns:m="http://schemas.openxmlformats.org/officeDocument/2006/math">
                    <m:r>
                      <a:rPr lang="en-US" altLang="zh-CN" sz="1800" i="1"/>
                      <m:t>𝑦</m:t>
                    </m:r>
                  </m:oMath>
                </a14:m>
                <a:r>
                  <a:rPr lang="zh-CN" altLang="zh-CN" sz="1800" dirty="0"/>
                  <a:t>，</a:t>
                </a:r>
                <a14:m>
                  <m:oMath xmlns:m="http://schemas.openxmlformats.org/officeDocument/2006/math">
                    <m:sSub>
                      <m:sSubPr>
                        <m:ctrlPr>
                          <a:rPr lang="zh-CN" altLang="zh-CN" sz="1800" i="1"/>
                        </m:ctrlPr>
                      </m:sSubPr>
                      <m:e>
                        <m:r>
                          <a:rPr lang="en-US" altLang="zh-CN" sz="1800" i="1"/>
                          <m:t>𝑥</m:t>
                        </m:r>
                      </m:e>
                      <m:sub>
                        <m:r>
                          <a:rPr lang="en-US" altLang="zh-CN" sz="1800" i="1"/>
                          <m:t>𝑖</m:t>
                        </m:r>
                      </m:sub>
                    </m:sSub>
                  </m:oMath>
                </a14:m>
                <a:r>
                  <a:rPr lang="zh-CN" altLang="zh-CN" sz="1800" dirty="0"/>
                  <a:t>表示用户</a:t>
                </a:r>
                <a14:m>
                  <m:oMath xmlns:m="http://schemas.openxmlformats.org/officeDocument/2006/math">
                    <m:r>
                      <a:rPr lang="en-US" altLang="zh-CN" sz="1800" i="1"/>
                      <m:t>𝑥</m:t>
                    </m:r>
                  </m:oMath>
                </a14:m>
                <a:r>
                  <a:rPr lang="zh-CN" altLang="zh-CN" sz="1800" dirty="0"/>
                  <a:t>对物品</a:t>
                </a:r>
                <a14:m>
                  <m:oMath xmlns:m="http://schemas.openxmlformats.org/officeDocument/2006/math">
                    <m:r>
                      <a:rPr lang="en-US" altLang="zh-CN" sz="1800" i="1"/>
                      <m:t>𝑖</m:t>
                    </m:r>
                  </m:oMath>
                </a14:m>
                <a:r>
                  <a:rPr lang="zh-CN" altLang="zh-CN" sz="1800" dirty="0"/>
                  <a:t>的喜好值，</a:t>
                </a:r>
                <a14:m>
                  <m:oMath xmlns:m="http://schemas.openxmlformats.org/officeDocument/2006/math">
                    <m:sSub>
                      <m:sSubPr>
                        <m:ctrlPr>
                          <a:rPr lang="zh-CN" altLang="zh-CN" sz="1800" i="1"/>
                        </m:ctrlPr>
                      </m:sSubPr>
                      <m:e>
                        <m:r>
                          <a:rPr lang="en-US" altLang="zh-CN" sz="1800" i="1"/>
                          <m:t>𝑦</m:t>
                        </m:r>
                      </m:e>
                      <m:sub>
                        <m:r>
                          <a:rPr lang="en-US" altLang="zh-CN" sz="1800" i="1"/>
                          <m:t>𝑖</m:t>
                        </m:r>
                      </m:sub>
                    </m:sSub>
                  </m:oMath>
                </a14:m>
                <a:r>
                  <a:rPr lang="zh-CN" altLang="zh-CN" sz="1800" dirty="0"/>
                  <a:t>表示用户</a:t>
                </a:r>
                <a14:m>
                  <m:oMath xmlns:m="http://schemas.openxmlformats.org/officeDocument/2006/math">
                    <m:r>
                      <a:rPr lang="en-US" altLang="zh-CN" sz="1800" i="1"/>
                      <m:t>𝑦</m:t>
                    </m:r>
                  </m:oMath>
                </a14:m>
                <a:r>
                  <a:rPr lang="zh-CN" altLang="zh-CN" sz="1800" dirty="0"/>
                  <a:t>对物品</a:t>
                </a:r>
                <a14:m>
                  <m:oMath xmlns:m="http://schemas.openxmlformats.org/officeDocument/2006/math">
                    <m:r>
                      <a:rPr lang="en-US" altLang="zh-CN" sz="1800" i="1"/>
                      <m:t>𝑖</m:t>
                    </m:r>
                  </m:oMath>
                </a14:m>
                <a:r>
                  <a:rPr lang="zh-CN" altLang="zh-CN" sz="1800" dirty="0"/>
                  <a:t>的喜好值，他们之间的欧几里德距离（</a:t>
                </a:r>
                <a:r>
                  <a:rPr lang="en-US" altLang="zh-CN" sz="1800" dirty="0"/>
                  <a:t>Euclidean Distance</a:t>
                </a:r>
                <a:r>
                  <a:rPr lang="zh-CN" altLang="zh-CN" sz="1800" dirty="0"/>
                  <a:t>）计算公式如下： </a:t>
                </a:r>
              </a:p>
              <a:p>
                <a:pPr marL="0" indent="0">
                  <a:buNone/>
                </a:pPr>
                <a14:m>
                  <m:oMathPara xmlns:m="http://schemas.openxmlformats.org/officeDocument/2006/math">
                    <m:oMathParaPr>
                      <m:jc m:val="centerGroup"/>
                    </m:oMathParaPr>
                    <m:oMath xmlns:m="http://schemas.openxmlformats.org/officeDocument/2006/math">
                      <m:r>
                        <a:rPr lang="en-US" altLang="zh-CN" sz="1800" i="1"/>
                        <m:t>𝑑</m:t>
                      </m:r>
                      <m:d>
                        <m:dPr>
                          <m:ctrlPr>
                            <a:rPr lang="zh-CN" altLang="zh-CN" sz="1800" i="1"/>
                          </m:ctrlPr>
                        </m:dPr>
                        <m:e>
                          <m:r>
                            <a:rPr lang="en-US" altLang="zh-CN" sz="1800" i="1"/>
                            <m:t>𝑥</m:t>
                          </m:r>
                          <m:r>
                            <a:rPr lang="en-US" altLang="zh-CN" sz="1800" i="1"/>
                            <m:t>,</m:t>
                          </m:r>
                          <m:r>
                            <a:rPr lang="en-US" altLang="zh-CN" sz="1800" i="1"/>
                            <m:t>𝑦</m:t>
                          </m:r>
                        </m:e>
                      </m:d>
                      <m:r>
                        <a:rPr lang="en-US" altLang="zh-CN" sz="1800" i="1"/>
                        <m:t>=</m:t>
                      </m:r>
                      <m:rad>
                        <m:radPr>
                          <m:degHide m:val="on"/>
                          <m:ctrlPr>
                            <a:rPr lang="zh-CN" altLang="zh-CN" sz="1800" i="1"/>
                          </m:ctrlPr>
                        </m:radPr>
                        <m:deg/>
                        <m:e>
                          <m:nary>
                            <m:naryPr>
                              <m:chr m:val="∑"/>
                              <m:ctrlPr>
                                <a:rPr lang="zh-CN" altLang="zh-CN" sz="1800" i="1"/>
                              </m:ctrlPr>
                            </m:naryPr>
                            <m:sub>
                              <m:r>
                                <a:rPr lang="en-US" altLang="zh-CN" sz="1800" i="1"/>
                                <m:t>𝑖</m:t>
                              </m:r>
                              <m:r>
                                <a:rPr lang="en-US" altLang="zh-CN" sz="1800" i="1"/>
                                <m:t>=1</m:t>
                              </m:r>
                            </m:sub>
                            <m:sup>
                              <m:r>
                                <a:rPr lang="en-US" altLang="zh-CN" sz="1800" i="1"/>
                                <m:t>𝑛</m:t>
                              </m:r>
                            </m:sup>
                            <m:e>
                              <m:sSup>
                                <m:sSupPr>
                                  <m:ctrlPr>
                                    <a:rPr lang="zh-CN" altLang="zh-CN" sz="1800" i="1"/>
                                  </m:ctrlPr>
                                </m:sSupPr>
                                <m:e>
                                  <m:r>
                                    <a:rPr lang="en-US" altLang="zh-CN" sz="1800" i="1"/>
                                    <m:t>(</m:t>
                                  </m:r>
                                  <m:sSub>
                                    <m:sSubPr>
                                      <m:ctrlPr>
                                        <a:rPr lang="zh-CN" altLang="zh-CN" sz="1800" i="1"/>
                                      </m:ctrlPr>
                                    </m:sSubPr>
                                    <m:e>
                                      <m:r>
                                        <a:rPr lang="en-US" altLang="zh-CN" sz="1800" i="1"/>
                                        <m:t>𝑥</m:t>
                                      </m:r>
                                    </m:e>
                                    <m:sub>
                                      <m:r>
                                        <a:rPr lang="en-US" altLang="zh-CN" sz="1800" i="1"/>
                                        <m:t>𝑖</m:t>
                                      </m:r>
                                    </m:sub>
                                  </m:sSub>
                                  <m:r>
                                    <a:rPr lang="en-US" altLang="zh-CN" sz="1800" i="1"/>
                                    <m:t>−</m:t>
                                  </m:r>
                                  <m:sSub>
                                    <m:sSubPr>
                                      <m:ctrlPr>
                                        <a:rPr lang="zh-CN" altLang="zh-CN" sz="1800" i="1"/>
                                      </m:ctrlPr>
                                    </m:sSubPr>
                                    <m:e>
                                      <m:r>
                                        <a:rPr lang="en-US" altLang="zh-CN" sz="1800" i="1"/>
                                        <m:t>𝑦</m:t>
                                      </m:r>
                                    </m:e>
                                    <m:sub>
                                      <m:r>
                                        <a:rPr lang="en-US" altLang="zh-CN" sz="1800" i="1"/>
                                        <m:t>𝑖</m:t>
                                      </m:r>
                                    </m:sub>
                                  </m:sSub>
                                  <m:r>
                                    <a:rPr lang="en-US" altLang="zh-CN" sz="1800" i="1"/>
                                    <m:t>)</m:t>
                                  </m:r>
                                </m:e>
                                <m:sup>
                                  <m:r>
                                    <a:rPr lang="en-US" altLang="zh-CN" sz="1800" i="1"/>
                                    <m:t>2</m:t>
                                  </m:r>
                                </m:sup>
                              </m:sSup>
                            </m:e>
                          </m:nary>
                        </m:e>
                      </m:rad>
                    </m:oMath>
                  </m:oMathPara>
                </a14:m>
                <a:endParaRPr lang="zh-CN" altLang="zh-CN" sz="1800" dirty="0"/>
              </a:p>
              <a:p>
                <a:r>
                  <a:rPr lang="zh-CN" altLang="zh-CN" sz="1800" dirty="0"/>
                  <a:t>对应的欧几里德相似度，一般采用以下公式进行转换：</a:t>
                </a:r>
              </a:p>
              <a:p>
                <a:pPr marL="0" indent="0">
                  <a:buNone/>
                </a:pPr>
                <a14:m>
                  <m:oMathPara xmlns:m="http://schemas.openxmlformats.org/officeDocument/2006/math">
                    <m:oMathParaPr>
                      <m:jc m:val="centerGroup"/>
                    </m:oMathParaPr>
                    <m:oMath xmlns:m="http://schemas.openxmlformats.org/officeDocument/2006/math">
                      <m:r>
                        <a:rPr lang="en-US" altLang="zh-CN" sz="1800" i="1"/>
                        <m:t>𝑠𝑖𝑚</m:t>
                      </m:r>
                      <m:d>
                        <m:dPr>
                          <m:ctrlPr>
                            <a:rPr lang="zh-CN" altLang="zh-CN" sz="1800" i="1"/>
                          </m:ctrlPr>
                        </m:dPr>
                        <m:e>
                          <m:r>
                            <a:rPr lang="en-US" altLang="zh-CN" sz="1800" i="1"/>
                            <m:t>𝑥</m:t>
                          </m:r>
                          <m:r>
                            <a:rPr lang="en-US" altLang="zh-CN" sz="1800" i="1"/>
                            <m:t>,</m:t>
                          </m:r>
                          <m:r>
                            <a:rPr lang="en-US" altLang="zh-CN" sz="1800" i="1"/>
                            <m:t>𝑦</m:t>
                          </m:r>
                        </m:e>
                      </m:d>
                      <m:r>
                        <a:rPr lang="en-US" altLang="zh-CN" sz="1800" i="1"/>
                        <m:t>=</m:t>
                      </m:r>
                      <m:f>
                        <m:fPr>
                          <m:ctrlPr>
                            <a:rPr lang="zh-CN" altLang="zh-CN" sz="1800" i="1"/>
                          </m:ctrlPr>
                        </m:fPr>
                        <m:num>
                          <m:r>
                            <a:rPr lang="en-US" altLang="zh-CN" sz="1800" i="1"/>
                            <m:t>1</m:t>
                          </m:r>
                        </m:num>
                        <m:den>
                          <m:r>
                            <a:rPr lang="en-US" altLang="zh-CN" sz="1800" i="1"/>
                            <m:t>1+</m:t>
                          </m:r>
                          <m:r>
                            <a:rPr lang="en-US" altLang="zh-CN" sz="1800" i="1"/>
                            <m:t>𝑑</m:t>
                          </m:r>
                          <m:r>
                            <a:rPr lang="en-US" altLang="zh-CN" sz="1800" i="1"/>
                            <m:t>(</m:t>
                          </m:r>
                          <m:r>
                            <a:rPr lang="en-US" altLang="zh-CN" sz="1800" i="1"/>
                            <m:t>𝑥</m:t>
                          </m:r>
                          <m:r>
                            <a:rPr lang="en-US" altLang="zh-CN" sz="1800" i="1"/>
                            <m:t>,</m:t>
                          </m:r>
                          <m:r>
                            <a:rPr lang="en-US" altLang="zh-CN" sz="1800" i="1"/>
                            <m:t>𝑦</m:t>
                          </m:r>
                          <m:r>
                            <a:rPr lang="en-US" altLang="zh-CN" sz="1800" i="1"/>
                            <m:t>)</m:t>
                          </m:r>
                        </m:den>
                      </m:f>
                    </m:oMath>
                  </m:oMathPara>
                </a14:m>
                <a:endParaRPr lang="zh-CN" altLang="zh-CN" sz="1800" dirty="0"/>
              </a:p>
              <a:p>
                <a:r>
                  <a:rPr lang="zh-CN" altLang="zh-CN" sz="1800" dirty="0"/>
                  <a:t>表示距离越小，相似度越大。在</a:t>
                </a:r>
                <a:r>
                  <a:rPr lang="en-US" altLang="zh-CN" sz="1800" dirty="0"/>
                  <a:t>Mahout</a:t>
                </a:r>
                <a:r>
                  <a:rPr lang="zh-CN" altLang="zh-CN" sz="1800" dirty="0"/>
                  <a:t>的</a:t>
                </a:r>
                <a:r>
                  <a:rPr lang="en-US" altLang="zh-CN" sz="1800" dirty="0"/>
                  <a:t>Taste</a:t>
                </a:r>
                <a:r>
                  <a:rPr lang="zh-CN" altLang="zh-CN" sz="1800" dirty="0"/>
                  <a:t>中，计算用户之间和物品之间的欧几里德相似度的类是</a:t>
                </a:r>
                <a:r>
                  <a:rPr lang="en-US" altLang="zh-CN" sz="1800" dirty="0" err="1"/>
                  <a:t>EuclideanDistanceSimilarity</a:t>
                </a:r>
                <a:r>
                  <a:rPr lang="zh-CN" altLang="zh-CN" sz="1800" dirty="0"/>
                  <a:t>。</a:t>
                </a:r>
              </a:p>
            </p:txBody>
          </p:sp>
        </mc:Choice>
        <mc:Fallback>
          <p:sp>
            <p:nvSpPr>
              <p:cNvPr id="12" name="矩形 3"/>
              <p:cNvSpPr>
                <a:spLocks noRot="1" noChangeAspect="1" noMove="1" noResize="1" noEditPoints="1" noAdjustHandles="1" noChangeArrowheads="1" noChangeShapeType="1" noTextEdit="1"/>
              </p:cNvSpPr>
              <p:nvPr/>
            </p:nvSpPr>
            <p:spPr bwMode="auto">
              <a:xfrm>
                <a:off x="596900" y="1000471"/>
                <a:ext cx="8045450" cy="3818161"/>
              </a:xfrm>
              <a:prstGeom prst="rect">
                <a:avLst/>
              </a:prstGeom>
              <a:blipFill rotWithShape="0">
                <a:blip r:embed="rId2"/>
                <a:stretch>
                  <a:fillRect l="-530" t="-1118" b="-175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9887760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lipFill>
          <a:blip xmlns:r="http://schemas.openxmlformats.org/officeDocument/2006/relationships" r:embed="rId1"/>
          <a:stretch>
            <a:fillRect l="-1571" r="-714"/>
          </a:stretch>
        </a:blipFill>
      </a:spPr>
      <a:bodyPr/>
      <a:lstStyle>
        <a:defPPr>
          <a:defRPr>
            <a:noFill/>
          </a:defRPr>
        </a:defPPr>
      </a:lstStyle>
    </a:tx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6383</TotalTime>
  <Words>7919</Words>
  <Application>Microsoft Macintosh PowerPoint</Application>
  <PresentationFormat>全屏显示(16:9)</PresentationFormat>
  <Paragraphs>513</Paragraphs>
  <Slides>75</Slides>
  <Notes>18</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75</vt:i4>
      </vt:variant>
    </vt:vector>
  </HeadingPairs>
  <TitlesOfParts>
    <vt:vector size="84" baseType="lpstr">
      <vt:lpstr>Calibri</vt:lpstr>
      <vt:lpstr>Cambria Math</vt:lpstr>
      <vt:lpstr>Microsoft YaHei</vt:lpstr>
      <vt:lpstr>Times New Roman</vt:lpstr>
      <vt:lpstr>宋体</vt:lpstr>
      <vt:lpstr>微软雅黑</vt:lpstr>
      <vt:lpstr>Arial</vt:lpstr>
      <vt:lpstr>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王尚锋 w</dc:creator>
  <cp:lastModifiedBy>Microsoft Office 用户</cp:lastModifiedBy>
  <cp:revision>809</cp:revision>
  <dcterms:created xsi:type="dcterms:W3CDTF">2013-12-17T01:55:37Z</dcterms:created>
  <dcterms:modified xsi:type="dcterms:W3CDTF">2018-06-21T03:03:23Z</dcterms:modified>
</cp:coreProperties>
</file>