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270" r:id="rId2"/>
    <p:sldId id="275" r:id="rId3"/>
    <p:sldId id="326" r:id="rId4"/>
    <p:sldId id="351" r:id="rId5"/>
    <p:sldId id="352" r:id="rId6"/>
    <p:sldId id="353" r:id="rId7"/>
    <p:sldId id="354" r:id="rId8"/>
    <p:sldId id="355"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96" r:id="rId47"/>
    <p:sldId id="397" r:id="rId48"/>
    <p:sldId id="398" r:id="rId49"/>
    <p:sldId id="358" r:id="rId50"/>
    <p:sldId id="399" r:id="rId51"/>
    <p:sldId id="400" r:id="rId52"/>
    <p:sldId id="401" r:id="rId53"/>
    <p:sldId id="402" r:id="rId54"/>
    <p:sldId id="403" r:id="rId55"/>
    <p:sldId id="404" r:id="rId56"/>
    <p:sldId id="320" r:id="rId57"/>
  </p:sldIdLst>
  <p:sldSz cx="9144000" cy="5143500" type="screen16x9"/>
  <p:notesSz cx="6858000" cy="9144000"/>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7964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9680" autoAdjust="0"/>
  </p:normalViewPr>
  <p:slideViewPr>
    <p:cSldViewPr snapToGrid="0" snapToObjects="1">
      <p:cViewPr varScale="1">
        <p:scale>
          <a:sx n="96" d="100"/>
          <a:sy n="96" d="100"/>
        </p:scale>
        <p:origin x="654"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fld id="{CBD1F595-3A9E-4AFB-9409-00EE811EB6B0}" type="datetimeFigureOut">
              <a:rPr lang="zh-CN" altLang="en-US"/>
              <a:pPr>
                <a:defRPr/>
              </a:pPr>
              <a:t>2018/6/3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4A08D6A-97DB-47FF-BEFD-7D6BA57570F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pPr/>
              <a:t>1</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49</a:t>
            </a:fld>
            <a:endParaRPr lang="zh-CN" altLang="en-US" smtClean="0"/>
          </a:p>
        </p:txBody>
      </p:sp>
    </p:spTree>
    <p:extLst>
      <p:ext uri="{BB962C8B-B14F-4D97-AF65-F5344CB8AC3E}">
        <p14:creationId xmlns:p14="http://schemas.microsoft.com/office/powerpoint/2010/main" val="3337458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50</a:t>
            </a:fld>
            <a:endParaRPr lang="zh-CN" altLang="en-US" smtClean="0"/>
          </a:p>
        </p:txBody>
      </p:sp>
    </p:spTree>
    <p:extLst>
      <p:ext uri="{BB962C8B-B14F-4D97-AF65-F5344CB8AC3E}">
        <p14:creationId xmlns:p14="http://schemas.microsoft.com/office/powerpoint/2010/main" val="2195113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51</a:t>
            </a:fld>
            <a:endParaRPr lang="zh-CN" altLang="en-US" smtClean="0"/>
          </a:p>
        </p:txBody>
      </p:sp>
    </p:spTree>
    <p:extLst>
      <p:ext uri="{BB962C8B-B14F-4D97-AF65-F5344CB8AC3E}">
        <p14:creationId xmlns:p14="http://schemas.microsoft.com/office/powerpoint/2010/main" val="3476305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52</a:t>
            </a:fld>
            <a:endParaRPr lang="zh-CN" altLang="en-US" smtClean="0"/>
          </a:p>
        </p:txBody>
      </p:sp>
    </p:spTree>
    <p:extLst>
      <p:ext uri="{BB962C8B-B14F-4D97-AF65-F5344CB8AC3E}">
        <p14:creationId xmlns:p14="http://schemas.microsoft.com/office/powerpoint/2010/main" val="3207137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53</a:t>
            </a:fld>
            <a:endParaRPr lang="zh-CN" altLang="en-US" smtClean="0"/>
          </a:p>
        </p:txBody>
      </p:sp>
    </p:spTree>
    <p:extLst>
      <p:ext uri="{BB962C8B-B14F-4D97-AF65-F5344CB8AC3E}">
        <p14:creationId xmlns:p14="http://schemas.microsoft.com/office/powerpoint/2010/main" val="2680073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54</a:t>
            </a:fld>
            <a:endParaRPr lang="zh-CN" altLang="en-US" smtClean="0"/>
          </a:p>
        </p:txBody>
      </p:sp>
    </p:spTree>
    <p:extLst>
      <p:ext uri="{BB962C8B-B14F-4D97-AF65-F5344CB8AC3E}">
        <p14:creationId xmlns:p14="http://schemas.microsoft.com/office/powerpoint/2010/main" val="3435362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55</a:t>
            </a:fld>
            <a:endParaRPr lang="zh-CN" altLang="en-US" smtClean="0"/>
          </a:p>
        </p:txBody>
      </p:sp>
    </p:spTree>
    <p:extLst>
      <p:ext uri="{BB962C8B-B14F-4D97-AF65-F5344CB8AC3E}">
        <p14:creationId xmlns:p14="http://schemas.microsoft.com/office/powerpoint/2010/main" val="3047378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81924"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D8BEF882-4B4C-4137-A577-E3C0FC82AD10}" type="slidenum">
              <a:rPr lang="zh-CN" altLang="en-US" smtClean="0"/>
              <a:pPr/>
              <a:t>56</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2</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a:t>
            </a:fld>
            <a:endParaRPr lang="zh-CN" altLang="en-US" smtClean="0"/>
          </a:p>
        </p:txBody>
      </p:sp>
    </p:spTree>
    <p:extLst>
      <p:ext uri="{BB962C8B-B14F-4D97-AF65-F5344CB8AC3E}">
        <p14:creationId xmlns:p14="http://schemas.microsoft.com/office/powerpoint/2010/main" val="833321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4</a:t>
            </a:fld>
            <a:endParaRPr lang="zh-CN" altLang="en-US" smtClean="0"/>
          </a:p>
        </p:txBody>
      </p:sp>
    </p:spTree>
    <p:extLst>
      <p:ext uri="{BB962C8B-B14F-4D97-AF65-F5344CB8AC3E}">
        <p14:creationId xmlns:p14="http://schemas.microsoft.com/office/powerpoint/2010/main" val="1818224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a:t>
            </a:fld>
            <a:endParaRPr lang="zh-CN" altLang="en-US" smtClean="0"/>
          </a:p>
        </p:txBody>
      </p:sp>
    </p:spTree>
    <p:extLst>
      <p:ext uri="{BB962C8B-B14F-4D97-AF65-F5344CB8AC3E}">
        <p14:creationId xmlns:p14="http://schemas.microsoft.com/office/powerpoint/2010/main" val="144288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6</a:t>
            </a:fld>
            <a:endParaRPr lang="zh-CN" altLang="en-US" smtClean="0"/>
          </a:p>
        </p:txBody>
      </p:sp>
    </p:spTree>
    <p:extLst>
      <p:ext uri="{BB962C8B-B14F-4D97-AF65-F5344CB8AC3E}">
        <p14:creationId xmlns:p14="http://schemas.microsoft.com/office/powerpoint/2010/main" val="802112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7</a:t>
            </a:fld>
            <a:endParaRPr lang="zh-CN" altLang="en-US" smtClean="0"/>
          </a:p>
        </p:txBody>
      </p:sp>
    </p:spTree>
    <p:extLst>
      <p:ext uri="{BB962C8B-B14F-4D97-AF65-F5344CB8AC3E}">
        <p14:creationId xmlns:p14="http://schemas.microsoft.com/office/powerpoint/2010/main" val="3959831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8</a:t>
            </a:fld>
            <a:endParaRPr lang="zh-CN" altLang="en-US" smtClean="0"/>
          </a:p>
        </p:txBody>
      </p:sp>
    </p:spTree>
    <p:extLst>
      <p:ext uri="{BB962C8B-B14F-4D97-AF65-F5344CB8AC3E}">
        <p14:creationId xmlns:p14="http://schemas.microsoft.com/office/powerpoint/2010/main" val="833983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39</a:t>
            </a:fld>
            <a:endParaRPr lang="zh-CN" altLang="en-US" smtClean="0"/>
          </a:p>
        </p:txBody>
      </p:sp>
    </p:spTree>
    <p:extLst>
      <p:ext uri="{BB962C8B-B14F-4D97-AF65-F5344CB8AC3E}">
        <p14:creationId xmlns:p14="http://schemas.microsoft.com/office/powerpoint/2010/main" val="146505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E352615-5B88-4AFB-B152-CD531A06BEFF}" type="datetimeFigureOut">
              <a:rPr lang="zh-CN" altLang="en-US"/>
              <a:pPr>
                <a:defRPr/>
              </a:pPr>
              <a:t>2018/6/3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CA866F1B-3E27-40C1-8CE7-1946943F1725}" type="slidenum">
              <a:rPr lang="zh-CN" altLang="en-US"/>
              <a:pPr>
                <a:defRPr/>
              </a:pPr>
              <a:t>‹#›</a:t>
            </a:fld>
            <a:endParaRPr lang="zh-CN" altLang="en-US"/>
          </a:p>
        </p:txBody>
      </p:sp>
    </p:spTree>
    <p:extLst>
      <p:ext uri="{BB962C8B-B14F-4D97-AF65-F5344CB8AC3E}">
        <p14:creationId xmlns:p14="http://schemas.microsoft.com/office/powerpoint/2010/main" val="282439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15A40D-CEB0-4353-8815-AB5DEA931718}" type="datetimeFigureOut">
              <a:rPr lang="zh-CN" altLang="en-US"/>
              <a:pPr>
                <a:defRPr/>
              </a:pPr>
              <a:t>2018/6/3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A38CB088-D95C-475C-A713-1F19E39F7C8B}" type="slidenum">
              <a:rPr lang="zh-CN" altLang="en-US"/>
              <a:pPr>
                <a:defRPr/>
              </a:pPr>
              <a:t>‹#›</a:t>
            </a:fld>
            <a:endParaRPr lang="zh-CN" altLang="en-US"/>
          </a:p>
        </p:txBody>
      </p:sp>
    </p:spTree>
    <p:extLst>
      <p:ext uri="{BB962C8B-B14F-4D97-AF65-F5344CB8AC3E}">
        <p14:creationId xmlns:p14="http://schemas.microsoft.com/office/powerpoint/2010/main" val="119203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F29064-3124-49DB-AE6C-BEB15672E674}" type="datetimeFigureOut">
              <a:rPr lang="zh-CN" altLang="en-US"/>
              <a:pPr>
                <a:defRPr/>
              </a:pPr>
              <a:t>2018/6/3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D1050CC0-5EC7-48A9-915E-FC046C222C4A}" type="slidenum">
              <a:rPr lang="zh-CN" altLang="en-US"/>
              <a:pPr>
                <a:defRPr/>
              </a:pPr>
              <a:t>‹#›</a:t>
            </a:fld>
            <a:endParaRPr lang="zh-CN" altLang="en-US"/>
          </a:p>
        </p:txBody>
      </p:sp>
    </p:spTree>
    <p:extLst>
      <p:ext uri="{BB962C8B-B14F-4D97-AF65-F5344CB8AC3E}">
        <p14:creationId xmlns:p14="http://schemas.microsoft.com/office/powerpoint/2010/main" val="276748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F34D6F-F29A-4B09-B655-E0971D462D4D}" type="datetimeFigureOut">
              <a:rPr lang="zh-CN" altLang="en-US"/>
              <a:pPr>
                <a:defRPr/>
              </a:pPr>
              <a:t>2018/6/3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E4318774-2AFB-4BC6-A124-21C0A835992E}" type="slidenum">
              <a:rPr lang="zh-CN" altLang="en-US"/>
              <a:pPr>
                <a:defRPr/>
              </a:pPr>
              <a:t>‹#›</a:t>
            </a:fld>
            <a:endParaRPr lang="zh-CN" altLang="en-US"/>
          </a:p>
        </p:txBody>
      </p:sp>
    </p:spTree>
    <p:extLst>
      <p:ext uri="{BB962C8B-B14F-4D97-AF65-F5344CB8AC3E}">
        <p14:creationId xmlns:p14="http://schemas.microsoft.com/office/powerpoint/2010/main" val="429479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B1F3E00-598D-4619-AC09-1B2F4CAF0CFA}" type="datetimeFigureOut">
              <a:rPr lang="zh-CN" altLang="en-US"/>
              <a:pPr>
                <a:defRPr/>
              </a:pPr>
              <a:t>2018/6/3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1394C03-1A74-40E1-A2C7-14AF901EAAEA}" type="slidenum">
              <a:rPr lang="zh-CN" altLang="en-US"/>
              <a:pPr>
                <a:defRPr/>
              </a:pPr>
              <a:t>‹#›</a:t>
            </a:fld>
            <a:endParaRPr lang="zh-CN" altLang="en-US"/>
          </a:p>
        </p:txBody>
      </p:sp>
    </p:spTree>
    <p:extLst>
      <p:ext uri="{BB962C8B-B14F-4D97-AF65-F5344CB8AC3E}">
        <p14:creationId xmlns:p14="http://schemas.microsoft.com/office/powerpoint/2010/main" val="12362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C465D57-868B-4329-B219-A3D0CF0F82FD}" type="datetimeFigureOut">
              <a:rPr lang="zh-CN" altLang="en-US"/>
              <a:pPr>
                <a:defRPr/>
              </a:pPr>
              <a:t>2018/6/3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CDCE52D-9EC0-46FA-BD32-BFD5F9EDEFEA}" type="slidenum">
              <a:rPr lang="zh-CN" altLang="en-US"/>
              <a:pPr>
                <a:defRPr/>
              </a:pPr>
              <a:t>‹#›</a:t>
            </a:fld>
            <a:endParaRPr lang="zh-CN" altLang="en-US"/>
          </a:p>
        </p:txBody>
      </p:sp>
    </p:spTree>
    <p:extLst>
      <p:ext uri="{BB962C8B-B14F-4D97-AF65-F5344CB8AC3E}">
        <p14:creationId xmlns:p14="http://schemas.microsoft.com/office/powerpoint/2010/main" val="56605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A03843E-C564-478B-99FB-609A152B93F5}" type="datetimeFigureOut">
              <a:rPr lang="zh-CN" altLang="en-US"/>
              <a:pPr>
                <a:defRPr/>
              </a:pPr>
              <a:t>2018/6/3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59F594-FCA3-413B-AE4D-644B3718CE7D}" type="slidenum">
              <a:rPr lang="zh-CN" altLang="en-US"/>
              <a:pPr>
                <a:defRPr/>
              </a:pPr>
              <a:t>‹#›</a:t>
            </a:fld>
            <a:endParaRPr lang="zh-CN" altLang="en-US"/>
          </a:p>
        </p:txBody>
      </p:sp>
    </p:spTree>
    <p:extLst>
      <p:ext uri="{BB962C8B-B14F-4D97-AF65-F5344CB8AC3E}">
        <p14:creationId xmlns:p14="http://schemas.microsoft.com/office/powerpoint/2010/main" val="26258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002917F-96E4-4EC6-BDCE-C61C21F34681}" type="datetimeFigureOut">
              <a:rPr lang="zh-CN" altLang="en-US"/>
              <a:pPr>
                <a:defRPr/>
              </a:pPr>
              <a:t>2018/6/3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DF5E0131-C8F4-4B80-9026-6BDE42ACBA1A}" type="slidenum">
              <a:rPr lang="zh-CN" altLang="en-US"/>
              <a:pPr>
                <a:defRPr/>
              </a:pPr>
              <a:t>‹#›</a:t>
            </a:fld>
            <a:endParaRPr lang="zh-CN" altLang="en-US"/>
          </a:p>
        </p:txBody>
      </p:sp>
    </p:spTree>
    <p:extLst>
      <p:ext uri="{BB962C8B-B14F-4D97-AF65-F5344CB8AC3E}">
        <p14:creationId xmlns:p14="http://schemas.microsoft.com/office/powerpoint/2010/main" val="43758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301CEE-699B-4141-894F-943543098FD1}" type="datetimeFigureOut">
              <a:rPr lang="zh-CN" altLang="en-US"/>
              <a:pPr>
                <a:defRPr/>
              </a:pPr>
              <a:t>2018/6/3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2B7868E7-D5D9-4E56-BB70-8497262E42C4}" type="slidenum">
              <a:rPr lang="zh-CN" altLang="en-US"/>
              <a:pPr>
                <a:defRPr/>
              </a:pPr>
              <a:t>‹#›</a:t>
            </a:fld>
            <a:endParaRPr lang="zh-CN" altLang="en-US"/>
          </a:p>
        </p:txBody>
      </p:sp>
    </p:spTree>
    <p:extLst>
      <p:ext uri="{BB962C8B-B14F-4D97-AF65-F5344CB8AC3E}">
        <p14:creationId xmlns:p14="http://schemas.microsoft.com/office/powerpoint/2010/main" val="106501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29113E6-28E9-4FA0-950B-F5DFB2DE8A3C}" type="datetimeFigureOut">
              <a:rPr lang="zh-CN" altLang="en-US"/>
              <a:pPr>
                <a:defRPr/>
              </a:pPr>
              <a:t>2018/6/3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DB826BA7-9D41-40EB-8309-A41812C863F2}" type="slidenum">
              <a:rPr lang="zh-CN" altLang="en-US"/>
              <a:pPr>
                <a:defRPr/>
              </a:pPr>
              <a:t>‹#›</a:t>
            </a:fld>
            <a:endParaRPr lang="zh-CN" altLang="en-US"/>
          </a:p>
        </p:txBody>
      </p:sp>
    </p:spTree>
    <p:extLst>
      <p:ext uri="{BB962C8B-B14F-4D97-AF65-F5344CB8AC3E}">
        <p14:creationId xmlns:p14="http://schemas.microsoft.com/office/powerpoint/2010/main" val="318606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4984F26-13DD-454C-B715-46E0AB1A29E1}" type="datetimeFigureOut">
              <a:rPr lang="zh-CN" altLang="en-US"/>
              <a:pPr>
                <a:defRPr/>
              </a:pPr>
              <a:t>2018/6/3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1FE3C7D-62D2-4F03-9F96-6EAD0A08E381}" type="slidenum">
              <a:rPr lang="zh-CN" altLang="en-US"/>
              <a:pPr>
                <a:defRPr/>
              </a:pPr>
              <a:t>‹#›</a:t>
            </a:fld>
            <a:endParaRPr lang="zh-CN" altLang="en-US"/>
          </a:p>
        </p:txBody>
      </p:sp>
    </p:spTree>
    <p:extLst>
      <p:ext uri="{BB962C8B-B14F-4D97-AF65-F5344CB8AC3E}">
        <p14:creationId xmlns:p14="http://schemas.microsoft.com/office/powerpoint/2010/main" val="66799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ea typeface="宋体" pitchFamily="2" charset="-122"/>
              </a:defRPr>
            </a:lvl1pPr>
          </a:lstStyle>
          <a:p>
            <a:pPr>
              <a:defRPr/>
            </a:pPr>
            <a:fld id="{6AA6EB28-9653-41F9-B7F4-349140C90BE1}" type="datetimeFigureOut">
              <a:rPr lang="zh-CN" altLang="en-US"/>
              <a:pPr>
                <a:defRPr/>
              </a:pPr>
              <a:t>2018/6/3</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幻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30A8E31-C401-4CEC-A97B-17FAC71BC97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2pPr>
      <a:lvl3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3pPr>
      <a:lvl4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4pPr>
      <a:lvl5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5pPr>
      <a:lvl6pPr marL="457200" algn="ctr" defTabSz="457200" rtl="0" fontAlgn="base">
        <a:spcBef>
          <a:spcPct val="0"/>
        </a:spcBef>
        <a:spcAft>
          <a:spcPct val="0"/>
        </a:spcAft>
        <a:defRPr kumimoji="1" sz="4400">
          <a:solidFill>
            <a:schemeClr val="tx1"/>
          </a:solidFill>
          <a:latin typeface="Calibri" pitchFamily="34" charset="0"/>
          <a:ea typeface="宋体" pitchFamily="2" charset="-122"/>
        </a:defRPr>
      </a:lvl6pPr>
      <a:lvl7pPr marL="914400" algn="ctr" defTabSz="457200" rtl="0" fontAlgn="base">
        <a:spcBef>
          <a:spcPct val="0"/>
        </a:spcBef>
        <a:spcAft>
          <a:spcPct val="0"/>
        </a:spcAft>
        <a:defRPr kumimoji="1" sz="4400">
          <a:solidFill>
            <a:schemeClr val="tx1"/>
          </a:solidFill>
          <a:latin typeface="Calibri" pitchFamily="34" charset="0"/>
          <a:ea typeface="宋体" pitchFamily="2" charset="-122"/>
        </a:defRPr>
      </a:lvl7pPr>
      <a:lvl8pPr marL="1371600" algn="ctr" defTabSz="457200" rtl="0" fontAlgn="base">
        <a:spcBef>
          <a:spcPct val="0"/>
        </a:spcBef>
        <a:spcAft>
          <a:spcPct val="0"/>
        </a:spcAft>
        <a:defRPr kumimoji="1" sz="4400">
          <a:solidFill>
            <a:schemeClr val="tx1"/>
          </a:solidFill>
          <a:latin typeface="Calibri" pitchFamily="34" charset="0"/>
          <a:ea typeface="宋体" pitchFamily="2" charset="-122"/>
        </a:defRPr>
      </a:lvl8pPr>
      <a:lvl9pPr marL="1828800" algn="ctr" defTabSz="457200" rtl="0" fontAlgn="base">
        <a:spcBef>
          <a:spcPct val="0"/>
        </a:spcBef>
        <a:spcAft>
          <a:spcPct val="0"/>
        </a:spcAft>
        <a:defRPr kumimoji="1" sz="4400">
          <a:solidFill>
            <a:schemeClr val="tx1"/>
          </a:solidFill>
          <a:latin typeface="Calibri" pitchFamily="34" charset="0"/>
          <a:ea typeface="宋体"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3540124" y="738423"/>
            <a:ext cx="5508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宋体" pitchFamily="2" charset="-122"/>
              </a:defRPr>
            </a:lvl1pPr>
            <a:lvl2pPr marL="742950" indent="-285750">
              <a:defRPr kumimoji="1">
                <a:solidFill>
                  <a:schemeClr val="tx1"/>
                </a:solidFill>
                <a:latin typeface="Calibri" pitchFamily="34" charset="0"/>
                <a:ea typeface="宋体" pitchFamily="2" charset="-122"/>
              </a:defRPr>
            </a:lvl2pPr>
            <a:lvl3pPr marL="1143000" indent="-228600">
              <a:defRPr kumimoji="1">
                <a:solidFill>
                  <a:schemeClr val="tx1"/>
                </a:solidFill>
                <a:latin typeface="Calibri" pitchFamily="34" charset="0"/>
                <a:ea typeface="宋体" pitchFamily="2" charset="-122"/>
              </a:defRPr>
            </a:lvl3pPr>
            <a:lvl4pPr marL="1600200" indent="-228600">
              <a:defRPr kumimoji="1">
                <a:solidFill>
                  <a:schemeClr val="tx1"/>
                </a:solidFill>
                <a:latin typeface="Calibri" pitchFamily="34" charset="0"/>
                <a:ea typeface="宋体" pitchFamily="2" charset="-122"/>
              </a:defRPr>
            </a:lvl4pPr>
            <a:lvl5pPr marL="2057400" indent="-228600">
              <a:defRPr kumimoji="1">
                <a:solidFill>
                  <a:schemeClr val="tx1"/>
                </a:solidFill>
                <a:latin typeface="Calibri" pitchFamily="34" charset="0"/>
                <a:ea typeface="宋体" pitchFamily="2" charset="-122"/>
              </a:defRPr>
            </a:lvl5pPr>
            <a:lvl6pPr marL="25146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6pPr>
            <a:lvl7pPr marL="29718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7pPr>
            <a:lvl8pPr marL="34290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8pPr>
            <a:lvl9pPr marL="38862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9pPr>
          </a:lstStyle>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机器学习</a:t>
            </a:r>
            <a:endParaRPr lang="en-US" altLang="zh-CN"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第</a:t>
            </a:r>
            <a:r>
              <a:rPr lang="en-US" altLang="zh-CN"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3</a:t>
            </a: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章   决策树与分类算法</a:t>
            </a:r>
            <a:endParaRPr lang="zh-CN" altLang="en-US" sz="2800" b="1" dirty="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p:txBody>
      </p:sp>
      <p:sp>
        <p:nvSpPr>
          <p:cNvPr id="3076" name="TextBox 1"/>
          <p:cNvSpPr txBox="1">
            <a:spLocks noChangeArrowheads="1"/>
          </p:cNvSpPr>
          <p:nvPr/>
        </p:nvSpPr>
        <p:spPr bwMode="auto">
          <a:xfrm>
            <a:off x="4487863" y="2085975"/>
            <a:ext cx="307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复旦大学  </a:t>
            </a:r>
            <a:r>
              <a:rPr lang="zh-CN" altLang="en-US" b="1">
                <a:latin typeface="微软雅黑" panose="020B0503020204020204" pitchFamily="34" charset="-122"/>
                <a:ea typeface="微软雅黑" panose="020B0503020204020204" pitchFamily="34" charset="-122"/>
              </a:rPr>
              <a:t>赵卫东</a:t>
            </a:r>
            <a:r>
              <a:rPr lang="zh-CN" altLang="en-US" sz="1800" b="1">
                <a:latin typeface="微软雅黑" panose="020B0503020204020204" pitchFamily="34" charset="-122"/>
                <a:ea typeface="微软雅黑" panose="020B0503020204020204" pitchFamily="34" charset="-122"/>
              </a:rPr>
              <a:t>  博士</a:t>
            </a:r>
            <a:endParaRPr lang="en-US" altLang="zh-CN" sz="1800" b="1">
              <a:latin typeface="微软雅黑" panose="020B0503020204020204" pitchFamily="34" charset="-122"/>
              <a:ea typeface="微软雅黑" panose="020B0503020204020204" pitchFamily="34" charset="-122"/>
            </a:endParaRPr>
          </a:p>
        </p:txBody>
      </p:sp>
      <p:sp>
        <p:nvSpPr>
          <p:cNvPr id="3" name="TextBox 2"/>
          <p:cNvSpPr txBox="1"/>
          <p:nvPr/>
        </p:nvSpPr>
        <p:spPr>
          <a:xfrm>
            <a:off x="5272088" y="2755900"/>
            <a:ext cx="2152650" cy="307975"/>
          </a:xfrm>
          <a:prstGeom prst="rect">
            <a:avLst/>
          </a:prstGeom>
          <a:noFill/>
        </p:spPr>
        <p:txBody>
          <a:bodyPr wrap="none">
            <a:spAutoFit/>
          </a:bodyPr>
          <a:lstStyle/>
          <a:p>
            <a:pPr>
              <a:defRP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wdzhao@fudan.edu.cn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Picture 9" descr="http://homepage.fudan.edu.cn/wdzhao/files/2011/06/%E6%97%A0%E6%A0%87%E9%A2%9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425" y="3063875"/>
            <a:ext cx="14700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0621" y="457200"/>
            <a:ext cx="258535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ID3 </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9177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ID3</a:t>
                </a:r>
                <a:r>
                  <a:rPr lang="zh-CN" altLang="en-US" sz="1800" dirty="0">
                    <a:solidFill>
                      <a:srgbClr val="000000"/>
                    </a:solidFill>
                  </a:rPr>
                  <a:t>算法是在每个结点处选取能获得最高信息增益的分支属性进行</a:t>
                </a:r>
                <a:r>
                  <a:rPr lang="zh-CN" altLang="en-US" sz="1800" dirty="0" smtClean="0">
                    <a:solidFill>
                      <a:srgbClr val="000000"/>
                    </a:solidFill>
                  </a:rPr>
                  <a:t>分裂</a:t>
                </a:r>
                <a:endParaRPr lang="en-US" altLang="zh-CN" sz="1800" dirty="0" smtClean="0">
                  <a:solidFill>
                    <a:srgbClr val="000000"/>
                  </a:solidFill>
                </a:endParaRPr>
              </a:p>
              <a:p>
                <a:r>
                  <a:rPr lang="zh-CN" altLang="en-US" sz="1800" dirty="0">
                    <a:solidFill>
                      <a:srgbClr val="000000"/>
                    </a:solidFill>
                  </a:rPr>
                  <a:t>在每个决策结点处划分分支、选取分支属性的目的是将整个决策树的样本纯度</a:t>
                </a:r>
                <a:r>
                  <a:rPr lang="zh-CN" altLang="en-US" sz="1800" dirty="0" smtClean="0">
                    <a:solidFill>
                      <a:srgbClr val="000000"/>
                    </a:solidFill>
                  </a:rPr>
                  <a:t>提升</a:t>
                </a:r>
                <a:endParaRPr lang="en-US" altLang="zh-CN" sz="1800" dirty="0" smtClean="0">
                  <a:solidFill>
                    <a:srgbClr val="000000"/>
                  </a:solidFill>
                </a:endParaRPr>
              </a:p>
              <a:p>
                <a:r>
                  <a:rPr lang="zh-CN" altLang="en-US" sz="1800" dirty="0" smtClean="0">
                    <a:solidFill>
                      <a:srgbClr val="000000"/>
                    </a:solidFill>
                  </a:rPr>
                  <a:t>衡量</a:t>
                </a:r>
                <a:r>
                  <a:rPr lang="zh-CN" altLang="en-US" sz="1800" dirty="0">
                    <a:solidFill>
                      <a:srgbClr val="000000"/>
                    </a:solidFill>
                  </a:rPr>
                  <a:t>样本集合纯度的指标则是</a:t>
                </a:r>
                <a:r>
                  <a:rPr lang="zh-CN" altLang="en-US" sz="1800" dirty="0" smtClean="0">
                    <a:solidFill>
                      <a:srgbClr val="000000"/>
                    </a:solidFill>
                  </a:rPr>
                  <a:t>熵</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r>
                  <a:rPr lang="zh-CN" altLang="en-US" sz="1800" dirty="0">
                    <a:solidFill>
                      <a:srgbClr val="000000"/>
                    </a:solidFill>
                  </a:rPr>
                  <a:t>举例来说，如果有一个大小为</a:t>
                </a:r>
                <a:r>
                  <a:rPr lang="en-US" altLang="zh-CN" sz="1800" dirty="0">
                    <a:solidFill>
                      <a:srgbClr val="000000"/>
                    </a:solidFill>
                  </a:rPr>
                  <a:t>10</a:t>
                </a:r>
                <a:r>
                  <a:rPr lang="zh-CN" altLang="en-US" sz="1800" dirty="0">
                    <a:solidFill>
                      <a:srgbClr val="000000"/>
                    </a:solidFill>
                  </a:rPr>
                  <a:t>的布尔值样本集</a:t>
                </a:r>
                <a14:m>
                  <m:oMath xmlns:m="http://schemas.openxmlformats.org/officeDocument/2006/math">
                    <m:sSub>
                      <m:sSubPr>
                        <m:ctrlPr>
                          <a:rPr lang="zh-CN" altLang="en-US" sz="1800" i="1">
                            <a:latin typeface="Cambria Math" panose="02040503050406030204" pitchFamily="18" charset="0"/>
                          </a:rPr>
                        </m:ctrlPr>
                      </m:sSubPr>
                      <m:e>
                        <m:r>
                          <m:rPr>
                            <m:sty m:val="p"/>
                          </m:rPr>
                          <a:rPr lang="zh-CN" altLang="en-US" sz="1800">
                            <a:latin typeface="Cambria Math" panose="02040503050406030204" pitchFamily="18" charset="0"/>
                          </a:rPr>
                          <m:t>S</m:t>
                        </m:r>
                      </m:e>
                      <m:sub>
                        <m:r>
                          <a:rPr lang="zh-CN" altLang="en-US" sz="1800" i="1">
                            <a:latin typeface="Cambria Math" panose="02040503050406030204" pitchFamily="18" charset="0"/>
                          </a:rPr>
                          <m:t>𝑏</m:t>
                        </m:r>
                      </m:sub>
                    </m:sSub>
                  </m:oMath>
                </a14:m>
                <a:r>
                  <a:rPr lang="zh-CN" altLang="en-US" sz="1800" dirty="0">
                    <a:solidFill>
                      <a:srgbClr val="000000"/>
                    </a:solidFill>
                  </a:rPr>
                  <a:t>，其中有</a:t>
                </a:r>
                <a:r>
                  <a:rPr lang="en-US" altLang="zh-CN" sz="1800" dirty="0">
                    <a:solidFill>
                      <a:srgbClr val="000000"/>
                    </a:solidFill>
                  </a:rPr>
                  <a:t>6</a:t>
                </a:r>
                <a:r>
                  <a:rPr lang="zh-CN" altLang="en-US" sz="1800" dirty="0">
                    <a:solidFill>
                      <a:srgbClr val="000000"/>
                    </a:solidFill>
                  </a:rPr>
                  <a:t>个真值、</a:t>
                </a:r>
                <a:r>
                  <a:rPr lang="en-US" altLang="zh-CN" sz="1800" dirty="0">
                    <a:solidFill>
                      <a:srgbClr val="000000"/>
                    </a:solidFill>
                  </a:rPr>
                  <a:t>4</a:t>
                </a:r>
                <a:r>
                  <a:rPr lang="zh-CN" altLang="en-US" sz="1800" dirty="0">
                    <a:solidFill>
                      <a:srgbClr val="000000"/>
                    </a:solidFill>
                  </a:rPr>
                  <a:t>个假值，那么该布尔型样本分类的熵为</a:t>
                </a:r>
                <a:r>
                  <a:rPr lang="zh-CN" altLang="en-US" sz="1800" dirty="0" smtClean="0">
                    <a:solidFill>
                      <a:srgbClr val="000000"/>
                    </a:solidFill>
                  </a:rPr>
                  <a:t>：</a:t>
                </a:r>
                <a:endParaRPr lang="zh-CN" altLang="en-US"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917722"/>
              </a:xfrm>
              <a:prstGeom prst="rect">
                <a:avLst/>
              </a:prstGeom>
              <a:blipFill>
                <a:blip r:embed="rId2"/>
                <a:stretch>
                  <a:fillRect l="-530" t="-1670" b="-167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2042768" y="2446908"/>
                <a:ext cx="4619791" cy="6526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𝐸𝑛𝑡𝑟𝑜𝑝𝑦</m:t>
                      </m:r>
                      <m:d>
                        <m:dPr>
                          <m:ctrlPr>
                            <a:rPr lang="zh-CN" altLang="en-US" i="1">
                              <a:latin typeface="Cambria Math" panose="02040503050406030204" pitchFamily="18" charset="0"/>
                            </a:rPr>
                          </m:ctrlPr>
                        </m:dPr>
                        <m:e>
                          <m:r>
                            <a:rPr lang="zh-CN" altLang="en-US" i="1">
                              <a:latin typeface="Cambria Math" panose="02040503050406030204" pitchFamily="18" charset="0"/>
                            </a:rPr>
                            <m:t>𝑆</m:t>
                          </m:r>
                        </m:e>
                      </m:d>
                      <m:r>
                        <a:rPr lang="zh-CN" altLang="en-US" i="0">
                          <a:latin typeface="Cambria Math" panose="02040503050406030204" pitchFamily="18" charset="0"/>
                        </a:rPr>
                        <m:t>=−</m:t>
                      </m:r>
                      <m:nary>
                        <m:naryPr>
                          <m:chr m:val="∑"/>
                          <m:limLoc m:val="subSup"/>
                          <m:ctrlPr>
                            <a:rPr lang="zh-CN" altLang="en-US" i="1">
                              <a:latin typeface="Cambria Math" panose="02040503050406030204" pitchFamily="18" charset="0"/>
                            </a:rPr>
                          </m:ctrlPr>
                        </m:naryPr>
                        <m:sub>
                          <m:r>
                            <m:rPr>
                              <m:sty m:val="p"/>
                            </m:rPr>
                            <a:rPr lang="zh-CN" altLang="en-US" i="0">
                              <a:latin typeface="Cambria Math" panose="02040503050406030204" pitchFamily="18" charset="0"/>
                            </a:rPr>
                            <m:t>i</m:t>
                          </m:r>
                          <m:r>
                            <a:rPr lang="zh-CN" altLang="en-US" i="0">
                              <a:latin typeface="Cambria Math" panose="02040503050406030204" pitchFamily="18" charset="0"/>
                            </a:rPr>
                            <m:t>=1</m:t>
                          </m:r>
                        </m:sub>
                        <m:sup>
                          <m:r>
                            <m:rPr>
                              <m:sty m:val="p"/>
                            </m:rPr>
                            <a:rPr lang="zh-CN" altLang="en-US" i="0">
                              <a:latin typeface="Cambria Math" panose="02040503050406030204" pitchFamily="18" charset="0"/>
                            </a:rPr>
                            <m:t>m</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m:t>
                              </m:r>
                            </m:sub>
                          </m:sSub>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𝑙𝑜𝑔</m:t>
                              </m:r>
                            </m:e>
                            <m:sub>
                              <m:r>
                                <a:rPr lang="zh-CN" altLang="en-US" i="0">
                                  <a:latin typeface="Cambria Math" panose="02040503050406030204" pitchFamily="18" charset="0"/>
                                </a:rPr>
                                <m:t>2</m:t>
                              </m:r>
                            </m:sub>
                            <m:sup/>
                          </m:sSubSup>
                        </m:e>
                      </m:nary>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m:t>
                              </m:r>
                            </m:sub>
                          </m:sSub>
                        </m:e>
                      </m:d>
                      <m:r>
                        <a:rPr lang="zh-CN" altLang="en-US" i="0">
                          <a:latin typeface="Cambria Math" panose="02040503050406030204" pitchFamily="18" charset="0"/>
                        </a:rPr>
                        <m:t> , </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𝑖</m:t>
                              </m:r>
                            </m:sub>
                          </m:sSub>
                          <m:r>
                            <a:rPr lang="zh-CN" altLang="en-US" i="0">
                              <a:latin typeface="Cambria Math" panose="02040503050406030204" pitchFamily="18" charset="0"/>
                            </a:rPr>
                            <m:t>|</m:t>
                          </m:r>
                        </m:num>
                        <m:den>
                          <m:r>
                            <a:rPr lang="zh-CN" altLang="en-US" i="1">
                              <a:latin typeface="Cambria Math" panose="02040503050406030204" pitchFamily="18" charset="0"/>
                            </a:rPr>
                            <m:t>𝑛</m:t>
                          </m:r>
                        </m:den>
                      </m:f>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2042768" y="2446908"/>
                <a:ext cx="4619791" cy="65267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1008063" y="3991736"/>
                <a:ext cx="7119662"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𝐸𝑛𝑡𝑟𝑜𝑝𝑦</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S</m:t>
                              </m:r>
                            </m:e>
                            <m:sub>
                              <m:r>
                                <a:rPr lang="zh-CN" altLang="en-US" i="1">
                                  <a:latin typeface="Cambria Math" panose="02040503050406030204" pitchFamily="18" charset="0"/>
                                </a:rPr>
                                <m:t>𝑏</m:t>
                              </m:r>
                            </m:sub>
                          </m:sSub>
                        </m:e>
                      </m:d>
                      <m:r>
                        <a:rPr lang="zh-CN" altLang="en-US" i="0">
                          <a:latin typeface="Cambria Math" panose="02040503050406030204" pitchFamily="18" charset="0"/>
                        </a:rPr>
                        <m:t>=−</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6</m:t>
                              </m:r>
                            </m:num>
                            <m:den>
                              <m:r>
                                <a:rPr lang="zh-CN" altLang="en-US" i="0">
                                  <a:latin typeface="Cambria Math" panose="02040503050406030204" pitchFamily="18" charset="0"/>
                                </a:rPr>
                                <m:t>10</m:t>
                              </m:r>
                            </m:den>
                          </m:f>
                        </m:e>
                      </m:d>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
                        <m:fPr>
                          <m:ctrlPr>
                            <a:rPr lang="zh-CN" altLang="en-US" i="1">
                              <a:latin typeface="Cambria Math" panose="02040503050406030204" pitchFamily="18" charset="0"/>
                            </a:rPr>
                          </m:ctrlPr>
                        </m:fPr>
                        <m:num>
                          <m:r>
                            <a:rPr lang="zh-CN" altLang="en-US" i="0">
                              <a:latin typeface="Cambria Math" panose="02040503050406030204" pitchFamily="18" charset="0"/>
                            </a:rPr>
                            <m:t>6</m:t>
                          </m:r>
                        </m:num>
                        <m:den>
                          <m:r>
                            <a:rPr lang="zh-CN" altLang="en-US" i="0">
                              <a:latin typeface="Cambria Math" panose="02040503050406030204" pitchFamily="18" charset="0"/>
                            </a:rPr>
                            <m:t>10</m:t>
                          </m:r>
                        </m:den>
                      </m:f>
                      <m:r>
                        <a:rPr lang="zh-CN" altLang="en-US" i="0">
                          <a:latin typeface="Cambria Math" panose="02040503050406030204" pitchFamily="18" charset="0"/>
                        </a:rPr>
                        <m:t>−</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4</m:t>
                              </m:r>
                            </m:num>
                            <m:den>
                              <m:r>
                                <a:rPr lang="zh-CN" altLang="en-US" i="0">
                                  <a:latin typeface="Cambria Math" panose="02040503050406030204" pitchFamily="18" charset="0"/>
                                </a:rPr>
                                <m:t>10</m:t>
                              </m:r>
                            </m:den>
                          </m:f>
                        </m:e>
                      </m:d>
                      <m:sSub>
                        <m:sSubPr>
                          <m:ctrlPr>
                            <a:rPr lang="zh-CN" altLang="en-US" i="1">
                              <a:latin typeface="Cambria Math" panose="02040503050406030204" pitchFamily="18" charset="0"/>
                            </a:rPr>
                          </m:ctrlPr>
                        </m:sSubPr>
                        <m:e>
                          <m:r>
                            <a:rPr lang="zh-CN" altLang="en-US" i="1">
                              <a:latin typeface="Cambria Math" panose="02040503050406030204" pitchFamily="18" charset="0"/>
                            </a:rPr>
                            <m:t>𝑙𝑜𝑔</m:t>
                          </m:r>
                        </m:e>
                        <m:sub>
                          <m:r>
                            <a:rPr lang="zh-CN" altLang="en-US" i="0">
                              <a:latin typeface="Cambria Math" panose="02040503050406030204" pitchFamily="18" charset="0"/>
                            </a:rPr>
                            <m:t>2</m:t>
                          </m:r>
                        </m:sub>
                      </m:sSub>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4</m:t>
                              </m:r>
                            </m:num>
                            <m:den>
                              <m:r>
                                <a:rPr lang="zh-CN" altLang="en-US" i="0">
                                  <a:latin typeface="Cambria Math" panose="02040503050406030204" pitchFamily="18" charset="0"/>
                                </a:rPr>
                                <m:t>10</m:t>
                              </m:r>
                            </m:den>
                          </m:f>
                        </m:e>
                      </m:d>
                      <m:r>
                        <a:rPr lang="zh-CN" altLang="en-US" i="0">
                          <a:latin typeface="Cambria Math" panose="02040503050406030204" pitchFamily="18" charset="0"/>
                        </a:rPr>
                        <m:t>=0.9710</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008063" y="3991736"/>
                <a:ext cx="7119662" cy="714683"/>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34253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ID3 </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计算</a:t>
            </a:r>
            <a:r>
              <a:rPr lang="zh-CN" altLang="zh-CN" sz="1800" dirty="0">
                <a:solidFill>
                  <a:srgbClr val="000000"/>
                </a:solidFill>
              </a:rPr>
              <a:t>分支属性对于样本集分类好坏程度的度量——信息</a:t>
            </a:r>
            <a:r>
              <a:rPr lang="zh-CN" altLang="zh-CN" sz="1800" dirty="0" smtClean="0">
                <a:solidFill>
                  <a:srgbClr val="000000"/>
                </a:solidFill>
              </a:rPr>
              <a:t>增益</a:t>
            </a:r>
            <a:endParaRPr lang="en-US" altLang="zh-CN" sz="1800" dirty="0" smtClean="0">
              <a:solidFill>
                <a:srgbClr val="000000"/>
              </a:solidFill>
            </a:endParaRPr>
          </a:p>
          <a:p>
            <a:r>
              <a:rPr lang="zh-CN" altLang="zh-CN" sz="1800" dirty="0" smtClean="0">
                <a:solidFill>
                  <a:srgbClr val="000000"/>
                </a:solidFill>
              </a:rPr>
              <a:t>由于</a:t>
            </a:r>
            <a:r>
              <a:rPr lang="zh-CN" altLang="zh-CN" sz="1800" dirty="0">
                <a:solidFill>
                  <a:srgbClr val="000000"/>
                </a:solidFill>
              </a:rPr>
              <a:t>分裂后样本集的纯度提高，则样本集的熵降低，熵降低的值即为该分裂方法的信息</a:t>
            </a:r>
            <a:r>
              <a:rPr lang="zh-CN" altLang="zh-CN" sz="1800" dirty="0" smtClean="0">
                <a:solidFill>
                  <a:srgbClr val="000000"/>
                </a:solidFill>
              </a:rPr>
              <a:t>增益</a:t>
            </a:r>
            <a:endParaRPr lang="en-US" altLang="zh-CN" sz="1800" dirty="0">
              <a:solidFill>
                <a:srgbClr val="000000"/>
              </a:solidFill>
            </a:endParaRPr>
          </a:p>
          <a:p>
            <a:endParaRPr lang="zh-CN" altLang="zh-CN" sz="1800" dirty="0">
              <a:solidFill>
                <a:srgbClr val="000000"/>
              </a:solidFill>
            </a:endParaRPr>
          </a:p>
        </p:txBody>
      </p:sp>
      <mc:AlternateContent xmlns:mc="http://schemas.openxmlformats.org/markup-compatibility/2006" xmlns:a14="http://schemas.microsoft.com/office/drawing/2010/main">
        <mc:Choice Requires="a14">
          <p:sp>
            <p:nvSpPr>
              <p:cNvPr id="3" name="矩形 2"/>
              <p:cNvSpPr/>
              <p:nvPr/>
            </p:nvSpPr>
            <p:spPr>
              <a:xfrm>
                <a:off x="1008063" y="2247083"/>
                <a:ext cx="6669157" cy="6649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𝐺𝑎𝑖𝑛</m:t>
                      </m:r>
                      <m:d>
                        <m:dPr>
                          <m:ctrlPr>
                            <a:rPr lang="zh-CN" altLang="en-US" i="1">
                              <a:latin typeface="Cambria Math" panose="02040503050406030204" pitchFamily="18" charset="0"/>
                            </a:rPr>
                          </m:ctrlPr>
                        </m:dPr>
                        <m:e>
                          <m:r>
                            <a:rPr lang="zh-CN" altLang="en-US" i="1">
                              <a:latin typeface="Cambria Math" panose="02040503050406030204" pitchFamily="18" charset="0"/>
                            </a:rPr>
                            <m:t>𝑆</m:t>
                          </m:r>
                          <m:r>
                            <a:rPr lang="zh-CN" altLang="en-US" i="0">
                              <a:latin typeface="Cambria Math" panose="02040503050406030204" pitchFamily="18" charset="0"/>
                            </a:rPr>
                            <m:t>,</m:t>
                          </m:r>
                          <m:r>
                            <a:rPr lang="zh-CN" altLang="en-US" i="1">
                              <a:latin typeface="Cambria Math" panose="02040503050406030204" pitchFamily="18" charset="0"/>
                            </a:rPr>
                            <m:t>𝐴</m:t>
                          </m:r>
                        </m:e>
                      </m:d>
                      <m:r>
                        <a:rPr lang="zh-CN" altLang="en-US" i="0">
                          <a:latin typeface="Cambria Math" panose="02040503050406030204" pitchFamily="18" charset="0"/>
                        </a:rPr>
                        <m:t>=</m:t>
                      </m:r>
                      <m:r>
                        <a:rPr lang="zh-CN" altLang="en-US" i="1">
                          <a:latin typeface="Cambria Math" panose="02040503050406030204" pitchFamily="18" charset="0"/>
                        </a:rPr>
                        <m:t>𝐸𝑛𝑡𝑟𝑜𝑝𝑦</m:t>
                      </m:r>
                      <m:d>
                        <m:dPr>
                          <m:ctrlPr>
                            <a:rPr lang="zh-CN" altLang="en-US" i="1">
                              <a:latin typeface="Cambria Math" panose="02040503050406030204" pitchFamily="18" charset="0"/>
                            </a:rPr>
                          </m:ctrlPr>
                        </m:dPr>
                        <m:e>
                          <m:r>
                            <a:rPr lang="zh-CN" altLang="en-US" i="1">
                              <a:latin typeface="Cambria Math" panose="02040503050406030204" pitchFamily="18" charset="0"/>
                            </a:rPr>
                            <m:t>𝑆</m:t>
                          </m:r>
                        </m:e>
                      </m:d>
                      <m:r>
                        <a:rPr lang="zh-CN" altLang="en-US" i="0">
                          <a:latin typeface="Cambria Math" panose="02040503050406030204" pitchFamily="18" charset="0"/>
                        </a:rPr>
                        <m:t>−</m:t>
                      </m:r>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𝑣</m:t>
                          </m:r>
                        </m:sup>
                        <m:e>
                          <m:f>
                            <m:fPr>
                              <m:ctrlPr>
                                <a:rPr lang="zh-CN" altLang="en-US" i="1">
                                  <a:latin typeface="Cambria Math" panose="02040503050406030204" pitchFamily="18" charset="0"/>
                                </a:rPr>
                              </m:ctrlPr>
                            </m:fPr>
                            <m:num>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𝑖</m:t>
                                      </m:r>
                                    </m:sub>
                                  </m:sSub>
                                </m:e>
                              </m:d>
                            </m:num>
                            <m:den>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𝑆</m:t>
                                  </m:r>
                                </m:e>
                              </m:d>
                            </m:den>
                          </m:f>
                        </m:e>
                      </m:nary>
                      <m:r>
                        <a:rPr lang="zh-CN" altLang="en-US" i="1">
                          <a:latin typeface="Cambria Math" panose="02040503050406030204" pitchFamily="18" charset="0"/>
                        </a:rPr>
                        <m:t>𝐸𝑛𝑡𝑟𝑜𝑝𝑦</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𝑖</m:t>
                              </m:r>
                            </m:sub>
                          </m:sSub>
                        </m:e>
                      </m:d>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1008063" y="2247083"/>
                <a:ext cx="6669157" cy="664990"/>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9469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ID3 </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脊椎动物</a:t>
            </a:r>
            <a:r>
              <a:rPr lang="zh-CN" altLang="en-US" sz="1800" dirty="0">
                <a:solidFill>
                  <a:srgbClr val="000000"/>
                </a:solidFill>
              </a:rPr>
              <a:t>分类训练样本集</a:t>
            </a:r>
            <a:endParaRPr lang="zh-CN" altLang="zh-CN" sz="1800" dirty="0">
              <a:solidFill>
                <a:srgbClr val="00000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769294661"/>
              </p:ext>
            </p:extLst>
          </p:nvPr>
        </p:nvGraphicFramePr>
        <p:xfrm>
          <a:off x="2663686" y="1369803"/>
          <a:ext cx="3805011" cy="3394080"/>
        </p:xfrm>
        <a:graphic>
          <a:graphicData uri="http://schemas.openxmlformats.org/drawingml/2006/table">
            <a:tbl>
              <a:tblPr firstRow="1" firstCol="1" bandRow="1">
                <a:tableStyleId>{5C22544A-7EE6-4342-B048-85BDC9FD1C3A}</a:tableStyleId>
              </a:tblPr>
              <a:tblGrid>
                <a:gridCol w="615550">
                  <a:extLst>
                    <a:ext uri="{9D8B030D-6E8A-4147-A177-3AD203B41FA5}">
                      <a16:colId xmlns:a16="http://schemas.microsoft.com/office/drawing/2014/main" val="4021420054"/>
                    </a:ext>
                  </a:extLst>
                </a:gridCol>
                <a:gridCol w="615550">
                  <a:extLst>
                    <a:ext uri="{9D8B030D-6E8A-4147-A177-3AD203B41FA5}">
                      <a16:colId xmlns:a16="http://schemas.microsoft.com/office/drawing/2014/main" val="1821664277"/>
                    </a:ext>
                  </a:extLst>
                </a:gridCol>
                <a:gridCol w="615550">
                  <a:extLst>
                    <a:ext uri="{9D8B030D-6E8A-4147-A177-3AD203B41FA5}">
                      <a16:colId xmlns:a16="http://schemas.microsoft.com/office/drawing/2014/main" val="2630571139"/>
                    </a:ext>
                  </a:extLst>
                </a:gridCol>
                <a:gridCol w="615550">
                  <a:extLst>
                    <a:ext uri="{9D8B030D-6E8A-4147-A177-3AD203B41FA5}">
                      <a16:colId xmlns:a16="http://schemas.microsoft.com/office/drawing/2014/main" val="1048742310"/>
                    </a:ext>
                  </a:extLst>
                </a:gridCol>
                <a:gridCol w="615550">
                  <a:extLst>
                    <a:ext uri="{9D8B030D-6E8A-4147-A177-3AD203B41FA5}">
                      <a16:colId xmlns:a16="http://schemas.microsoft.com/office/drawing/2014/main" val="3436425985"/>
                    </a:ext>
                  </a:extLst>
                </a:gridCol>
                <a:gridCol w="727261">
                  <a:extLst>
                    <a:ext uri="{9D8B030D-6E8A-4147-A177-3AD203B41FA5}">
                      <a16:colId xmlns:a16="http://schemas.microsoft.com/office/drawing/2014/main" val="4279258096"/>
                    </a:ext>
                  </a:extLst>
                </a:gridCol>
              </a:tblGrid>
              <a:tr h="226272">
                <a:tc>
                  <a:txBody>
                    <a:bodyPr/>
                    <a:lstStyle/>
                    <a:p>
                      <a:pPr algn="ctr" fontAlgn="ctr">
                        <a:spcAft>
                          <a:spcPts val="0"/>
                        </a:spcAft>
                      </a:pPr>
                      <a:r>
                        <a:rPr lang="zh-CN" sz="800" kern="0">
                          <a:effectLst/>
                        </a:rPr>
                        <a:t>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饮食习性</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胎生动物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水生动物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会飞</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哺乳动物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a16="http://schemas.microsoft.com/office/drawing/2014/main" val="753341194"/>
                  </a:ext>
                </a:extLst>
              </a:tr>
              <a:tr h="226272">
                <a:tc>
                  <a:txBody>
                    <a:bodyPr/>
                    <a:lstStyle/>
                    <a:p>
                      <a:pPr algn="ctr" fontAlgn="ctr">
                        <a:spcAft>
                          <a:spcPts val="0"/>
                        </a:spcAft>
                      </a:pPr>
                      <a:r>
                        <a:rPr lang="zh-CN" sz="800" kern="0">
                          <a:effectLst/>
                        </a:rPr>
                        <a:t>人类</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a16="http://schemas.microsoft.com/office/drawing/2014/main" val="2958586630"/>
                  </a:ext>
                </a:extLst>
              </a:tr>
              <a:tr h="226272">
                <a:tc>
                  <a:txBody>
                    <a:bodyPr/>
                    <a:lstStyle/>
                    <a:p>
                      <a:pPr algn="ctr" fontAlgn="ctr">
                        <a:spcAft>
                          <a:spcPts val="0"/>
                        </a:spcAft>
                      </a:pPr>
                      <a:r>
                        <a:rPr lang="zh-CN" sz="800" kern="0">
                          <a:effectLst/>
                        </a:rPr>
                        <a:t>野猪</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a16="http://schemas.microsoft.com/office/drawing/2014/main" val="3058684514"/>
                  </a:ext>
                </a:extLst>
              </a:tr>
              <a:tr h="226272">
                <a:tc>
                  <a:txBody>
                    <a:bodyPr/>
                    <a:lstStyle/>
                    <a:p>
                      <a:pPr algn="ctr" fontAlgn="ctr">
                        <a:spcAft>
                          <a:spcPts val="0"/>
                        </a:spcAft>
                      </a:pPr>
                      <a:r>
                        <a:rPr lang="zh-CN" sz="800" kern="0">
                          <a:effectLst/>
                        </a:rPr>
                        <a:t>狮子</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a16="http://schemas.microsoft.com/office/drawing/2014/main" val="4027349791"/>
                  </a:ext>
                </a:extLst>
              </a:tr>
              <a:tr h="226272">
                <a:tc>
                  <a:txBody>
                    <a:bodyPr/>
                    <a:lstStyle/>
                    <a:p>
                      <a:pPr algn="ctr" fontAlgn="ctr">
                        <a:spcAft>
                          <a:spcPts val="0"/>
                        </a:spcAft>
                      </a:pPr>
                      <a:r>
                        <a:rPr lang="zh-CN" sz="800" kern="0">
                          <a:effectLst/>
                        </a:rPr>
                        <a:t>苍鹰</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a16="http://schemas.microsoft.com/office/drawing/2014/main" val="1138933025"/>
                  </a:ext>
                </a:extLst>
              </a:tr>
              <a:tr h="226272">
                <a:tc>
                  <a:txBody>
                    <a:bodyPr/>
                    <a:lstStyle/>
                    <a:p>
                      <a:pPr algn="ctr" fontAlgn="ctr">
                        <a:spcAft>
                          <a:spcPts val="0"/>
                        </a:spcAft>
                      </a:pPr>
                      <a:r>
                        <a:rPr lang="zh-CN" sz="800" kern="0">
                          <a:effectLst/>
                        </a:rPr>
                        <a:t>鳄鱼</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a16="http://schemas.microsoft.com/office/drawing/2014/main" val="3198626503"/>
                  </a:ext>
                </a:extLst>
              </a:tr>
              <a:tr h="226272">
                <a:tc>
                  <a:txBody>
                    <a:bodyPr/>
                    <a:lstStyle/>
                    <a:p>
                      <a:pPr algn="ctr" fontAlgn="ctr">
                        <a:spcAft>
                          <a:spcPts val="0"/>
                        </a:spcAft>
                      </a:pPr>
                      <a:r>
                        <a:rPr lang="zh-CN" sz="800" kern="0">
                          <a:effectLst/>
                        </a:rPr>
                        <a:t>巨蜥</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a16="http://schemas.microsoft.com/office/drawing/2014/main" val="4132585396"/>
                  </a:ext>
                </a:extLst>
              </a:tr>
              <a:tr h="226272">
                <a:tc>
                  <a:txBody>
                    <a:bodyPr/>
                    <a:lstStyle/>
                    <a:p>
                      <a:pPr algn="ctr" fontAlgn="ctr">
                        <a:spcAft>
                          <a:spcPts val="0"/>
                        </a:spcAft>
                      </a:pPr>
                      <a:r>
                        <a:rPr lang="zh-CN" sz="800" kern="0">
                          <a:effectLst/>
                        </a:rPr>
                        <a:t>蝙蝠</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a16="http://schemas.microsoft.com/office/drawing/2014/main" val="1139640367"/>
                  </a:ext>
                </a:extLst>
              </a:tr>
              <a:tr h="226272">
                <a:tc>
                  <a:txBody>
                    <a:bodyPr/>
                    <a:lstStyle/>
                    <a:p>
                      <a:pPr algn="ctr" fontAlgn="ctr">
                        <a:spcAft>
                          <a:spcPts val="0"/>
                        </a:spcAft>
                      </a:pPr>
                      <a:r>
                        <a:rPr lang="zh-CN" sz="800" kern="0">
                          <a:effectLst/>
                        </a:rPr>
                        <a:t>野牛</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a16="http://schemas.microsoft.com/office/drawing/2014/main" val="316000737"/>
                  </a:ext>
                </a:extLst>
              </a:tr>
              <a:tr h="226272">
                <a:tc>
                  <a:txBody>
                    <a:bodyPr/>
                    <a:lstStyle/>
                    <a:p>
                      <a:pPr algn="ctr" fontAlgn="ctr">
                        <a:spcAft>
                          <a:spcPts val="0"/>
                        </a:spcAft>
                      </a:pPr>
                      <a:r>
                        <a:rPr lang="zh-CN" sz="800" kern="0">
                          <a:effectLst/>
                        </a:rPr>
                        <a:t>麻雀</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a16="http://schemas.microsoft.com/office/drawing/2014/main" val="1568170418"/>
                  </a:ext>
                </a:extLst>
              </a:tr>
              <a:tr h="226272">
                <a:tc>
                  <a:txBody>
                    <a:bodyPr/>
                    <a:lstStyle/>
                    <a:p>
                      <a:pPr algn="ctr" fontAlgn="ctr">
                        <a:spcAft>
                          <a:spcPts val="0"/>
                        </a:spcAft>
                      </a:pPr>
                      <a:r>
                        <a:rPr lang="zh-CN" sz="800" kern="0">
                          <a:effectLst/>
                        </a:rPr>
                        <a:t>鲨鱼</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a16="http://schemas.microsoft.com/office/drawing/2014/main" val="4141886074"/>
                  </a:ext>
                </a:extLst>
              </a:tr>
              <a:tr h="226272">
                <a:tc>
                  <a:txBody>
                    <a:bodyPr/>
                    <a:lstStyle/>
                    <a:p>
                      <a:pPr algn="ctr" fontAlgn="ctr">
                        <a:spcAft>
                          <a:spcPts val="0"/>
                        </a:spcAft>
                      </a:pPr>
                      <a:r>
                        <a:rPr lang="zh-CN" sz="800" kern="100">
                          <a:effectLst/>
                        </a:rPr>
                        <a:t>海豚</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a16="http://schemas.microsoft.com/office/drawing/2014/main" val="628129545"/>
                  </a:ext>
                </a:extLst>
              </a:tr>
              <a:tr h="226272">
                <a:tc>
                  <a:txBody>
                    <a:bodyPr/>
                    <a:lstStyle/>
                    <a:p>
                      <a:pPr algn="ctr" fontAlgn="ctr">
                        <a:spcAft>
                          <a:spcPts val="0"/>
                        </a:spcAft>
                      </a:pPr>
                      <a:r>
                        <a:rPr lang="zh-CN" sz="800" kern="0">
                          <a:effectLst/>
                        </a:rPr>
                        <a:t>鸭嘴兽</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a16="http://schemas.microsoft.com/office/drawing/2014/main" val="209371918"/>
                  </a:ext>
                </a:extLst>
              </a:tr>
              <a:tr h="226272">
                <a:tc>
                  <a:txBody>
                    <a:bodyPr/>
                    <a:lstStyle/>
                    <a:p>
                      <a:pPr algn="ctr" fontAlgn="ctr">
                        <a:spcAft>
                          <a:spcPts val="0"/>
                        </a:spcAft>
                      </a:pPr>
                      <a:r>
                        <a:rPr lang="zh-CN" sz="800" kern="0">
                          <a:effectLst/>
                        </a:rPr>
                        <a:t>袋鼠</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a16="http://schemas.microsoft.com/office/drawing/2014/main" val="729309121"/>
                  </a:ext>
                </a:extLst>
              </a:tr>
              <a:tr h="226272">
                <a:tc>
                  <a:txBody>
                    <a:bodyPr/>
                    <a:lstStyle/>
                    <a:p>
                      <a:pPr algn="ctr" fontAlgn="ctr">
                        <a:spcAft>
                          <a:spcPts val="0"/>
                        </a:spcAft>
                      </a:pPr>
                      <a:r>
                        <a:rPr lang="zh-CN" sz="800" kern="0">
                          <a:effectLst/>
                        </a:rPr>
                        <a:t>蟒蛇</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dirty="0">
                          <a:effectLst/>
                        </a:rPr>
                        <a:t>否</a:t>
                      </a:r>
                      <a:endParaRPr lang="zh-CN" sz="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extLst>
                  <a:ext uri="{0D108BD9-81ED-4DB2-BD59-A6C34878D82A}">
                    <a16:rowId xmlns:a16="http://schemas.microsoft.com/office/drawing/2014/main" val="2676922543"/>
                  </a:ext>
                </a:extLst>
              </a:tr>
            </a:tbl>
          </a:graphicData>
        </a:graphic>
      </p:graphicFrame>
    </p:spTree>
    <p:extLst>
      <p:ext uri="{BB962C8B-B14F-4D97-AF65-F5344CB8AC3E}">
        <p14:creationId xmlns:p14="http://schemas.microsoft.com/office/powerpoint/2010/main" val="3333487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ID3 </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此样本集有“饮食习性”、“胎生动物”、“水生动物”、“会飞”四个属性可作为分支属性，而“哺乳动物”作为样本的分类属性，有“是”与“否”两种分类，也即正例与负例</a:t>
            </a:r>
            <a:r>
              <a:rPr lang="zh-CN" altLang="en-US" sz="1800" dirty="0" smtClean="0">
                <a:solidFill>
                  <a:srgbClr val="000000"/>
                </a:solidFill>
              </a:rPr>
              <a:t>。共有</a:t>
            </a:r>
            <a:r>
              <a:rPr lang="en-US" altLang="zh-CN" sz="1800" dirty="0">
                <a:solidFill>
                  <a:srgbClr val="000000"/>
                </a:solidFill>
              </a:rPr>
              <a:t>14</a:t>
            </a:r>
            <a:r>
              <a:rPr lang="zh-CN" altLang="en-US" sz="1800" dirty="0">
                <a:solidFill>
                  <a:srgbClr val="000000"/>
                </a:solidFill>
              </a:rPr>
              <a:t>个样本，其中</a:t>
            </a:r>
            <a:r>
              <a:rPr lang="en-US" altLang="zh-CN" sz="1800" dirty="0">
                <a:solidFill>
                  <a:srgbClr val="000000"/>
                </a:solidFill>
              </a:rPr>
              <a:t>8</a:t>
            </a:r>
            <a:r>
              <a:rPr lang="zh-CN" altLang="en-US" sz="1800" dirty="0">
                <a:solidFill>
                  <a:srgbClr val="000000"/>
                </a:solidFill>
              </a:rPr>
              <a:t>个正例，</a:t>
            </a:r>
            <a:r>
              <a:rPr lang="en-US" altLang="zh-CN" sz="1800" dirty="0">
                <a:solidFill>
                  <a:srgbClr val="000000"/>
                </a:solidFill>
              </a:rPr>
              <a:t>6</a:t>
            </a:r>
            <a:r>
              <a:rPr lang="zh-CN" altLang="en-US" sz="1800" dirty="0">
                <a:solidFill>
                  <a:srgbClr val="000000"/>
                </a:solidFill>
              </a:rPr>
              <a:t>个反例，设此样本集为 </a:t>
            </a:r>
            <a:r>
              <a:rPr lang="en-US" altLang="zh-CN" sz="1800" dirty="0">
                <a:solidFill>
                  <a:srgbClr val="000000"/>
                </a:solidFill>
              </a:rPr>
              <a:t>S</a:t>
            </a:r>
            <a:r>
              <a:rPr lang="zh-CN" altLang="en-US" sz="1800" dirty="0">
                <a:solidFill>
                  <a:srgbClr val="000000"/>
                </a:solidFill>
              </a:rPr>
              <a:t>，则分裂前的熵值为</a:t>
            </a:r>
            <a:endParaRPr lang="zh-CN" altLang="zh-CN" sz="1800" dirty="0">
              <a:solidFill>
                <a:srgbClr val="000000"/>
              </a:solidFill>
            </a:endParaRPr>
          </a:p>
        </p:txBody>
      </p:sp>
      <mc:AlternateContent xmlns:mc="http://schemas.openxmlformats.org/markup-compatibility/2006" xmlns:a14="http://schemas.microsoft.com/office/drawing/2010/main">
        <mc:Choice Requires="a14">
          <p:sp>
            <p:nvSpPr>
              <p:cNvPr id="3" name="矩形 2"/>
              <p:cNvSpPr/>
              <p:nvPr/>
            </p:nvSpPr>
            <p:spPr>
              <a:xfrm>
                <a:off x="1143000" y="2457297"/>
                <a:ext cx="6858000"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r>
                        <a:rPr lang="zh-CN" altLang="en-US" i="1">
                          <a:latin typeface="Cambria Math" panose="02040503050406030204" pitchFamily="18" charset="0"/>
                        </a:rPr>
                        <m:t>𝑛𝑡𝑟𝑜𝑝𝑦</m:t>
                      </m:r>
                      <m:d>
                        <m:dPr>
                          <m:ctrlPr>
                            <a:rPr lang="zh-CN" altLang="en-US" i="1">
                              <a:latin typeface="Cambria Math" panose="02040503050406030204" pitchFamily="18" charset="0"/>
                            </a:rPr>
                          </m:ctrlPr>
                        </m:dPr>
                        <m:e>
                          <m:r>
                            <a:rPr lang="zh-CN" altLang="en-US" i="1">
                              <a:latin typeface="Cambria Math" panose="02040503050406030204" pitchFamily="18" charset="0"/>
                            </a:rPr>
                            <m:t>𝑆</m:t>
                          </m:r>
                        </m:e>
                      </m:d>
                      <m:r>
                        <a:rPr lang="zh-CN" altLang="en-US" i="0">
                          <a:latin typeface="Cambria Math" panose="02040503050406030204" pitchFamily="18" charset="0"/>
                        </a:rPr>
                        <m:t>=−</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8</m:t>
                              </m:r>
                            </m:num>
                            <m:den>
                              <m:r>
                                <a:rPr lang="zh-CN" altLang="en-US" i="0">
                                  <a:latin typeface="Cambria Math" panose="02040503050406030204" pitchFamily="18" charset="0"/>
                                </a:rPr>
                                <m:t>14</m:t>
                              </m:r>
                            </m:den>
                          </m:f>
                        </m:e>
                      </m:d>
                      <m:func>
                        <m:funcPr>
                          <m:ctrlPr>
                            <a:rPr lang="zh-CN" altLang="en-US" i="1">
                              <a:latin typeface="Cambria Math" panose="02040503050406030204" pitchFamily="18" charset="0"/>
                            </a:rPr>
                          </m:ctrlPr>
                        </m:funcPr>
                        <m:fNa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8</m:t>
                                  </m:r>
                                </m:num>
                                <m:den>
                                  <m:r>
                                    <a:rPr lang="zh-CN" altLang="en-US" i="0">
                                      <a:latin typeface="Cambria Math" panose="02040503050406030204" pitchFamily="18" charset="0"/>
                                    </a:rPr>
                                    <m:t>14</m:t>
                                  </m:r>
                                </m:den>
                              </m:f>
                            </m:e>
                          </m:d>
                        </m:e>
                      </m:func>
                      <m:r>
                        <a:rPr lang="zh-CN" altLang="en-US" i="0">
                          <a:latin typeface="Cambria Math" panose="02040503050406030204" pitchFamily="18" charset="0"/>
                        </a:rPr>
                        <m:t>−</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6</m:t>
                              </m:r>
                            </m:num>
                            <m:den>
                              <m:r>
                                <a:rPr lang="zh-CN" altLang="en-US" i="0">
                                  <a:latin typeface="Cambria Math" panose="02040503050406030204" pitchFamily="18" charset="0"/>
                                </a:rPr>
                                <m:t>14</m:t>
                              </m:r>
                            </m:den>
                          </m:f>
                        </m:e>
                      </m:d>
                      <m:func>
                        <m:funcPr>
                          <m:ctrlPr>
                            <a:rPr lang="zh-CN" altLang="en-US" i="1">
                              <a:latin typeface="Cambria Math" panose="02040503050406030204" pitchFamily="18" charset="0"/>
                            </a:rPr>
                          </m:ctrlPr>
                        </m:funcPr>
                        <m:fNa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6</m:t>
                                  </m:r>
                                </m:num>
                                <m:den>
                                  <m:r>
                                    <a:rPr lang="zh-CN" altLang="en-US" i="0">
                                      <a:latin typeface="Cambria Math" panose="02040503050406030204" pitchFamily="18" charset="0"/>
                                    </a:rPr>
                                    <m:t>14</m:t>
                                  </m:r>
                                </m:den>
                              </m:f>
                            </m:e>
                          </m:d>
                        </m:e>
                      </m:func>
                      <m:r>
                        <a:rPr lang="zh-CN" altLang="en-US" i="0">
                          <a:latin typeface="Cambria Math" panose="02040503050406030204" pitchFamily="18" charset="0"/>
                        </a:rPr>
                        <m:t>=0.9852</m:t>
                      </m:r>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1143000" y="2457297"/>
                <a:ext cx="6858000" cy="714683"/>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0859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ID3 </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脊椎动物</a:t>
            </a:r>
            <a:r>
              <a:rPr lang="zh-CN" altLang="en-US" sz="1800" dirty="0">
                <a:solidFill>
                  <a:srgbClr val="000000"/>
                </a:solidFill>
              </a:rPr>
              <a:t>训练样本集以“饮食习性”作为分支属性的分裂</a:t>
            </a:r>
            <a:r>
              <a:rPr lang="zh-CN" altLang="en-US" sz="1800" dirty="0" smtClean="0">
                <a:solidFill>
                  <a:srgbClr val="000000"/>
                </a:solidFill>
              </a:rPr>
              <a:t>情况</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pPr marL="0" indent="0">
              <a:buNone/>
            </a:pPr>
            <a:endParaRPr lang="en-US" altLang="zh-CN" sz="1800" dirty="0">
              <a:solidFill>
                <a:srgbClr val="000000"/>
              </a:solidFill>
            </a:endParaRPr>
          </a:p>
          <a:p>
            <a:r>
              <a:rPr lang="zh-CN" altLang="en-US" sz="1800" dirty="0" smtClean="0">
                <a:solidFill>
                  <a:srgbClr val="000000"/>
                </a:solidFill>
              </a:rPr>
              <a:t>“饮食习性”</a:t>
            </a:r>
            <a:r>
              <a:rPr lang="zh-CN" altLang="en-US" sz="1800" dirty="0">
                <a:solidFill>
                  <a:srgbClr val="000000"/>
                </a:solidFill>
              </a:rPr>
              <a:t>为“肉食动物”的分支中有</a:t>
            </a:r>
            <a:r>
              <a:rPr lang="en-US" altLang="zh-CN" sz="1800" dirty="0">
                <a:solidFill>
                  <a:srgbClr val="000000"/>
                </a:solidFill>
              </a:rPr>
              <a:t>3</a:t>
            </a:r>
            <a:r>
              <a:rPr lang="zh-CN" altLang="en-US" sz="1800" dirty="0">
                <a:solidFill>
                  <a:srgbClr val="000000"/>
                </a:solidFill>
              </a:rPr>
              <a:t>个正例、</a:t>
            </a:r>
            <a:r>
              <a:rPr lang="en-US" altLang="zh-CN" sz="1800" dirty="0">
                <a:solidFill>
                  <a:srgbClr val="000000"/>
                </a:solidFill>
              </a:rPr>
              <a:t>5</a:t>
            </a:r>
            <a:r>
              <a:rPr lang="zh-CN" altLang="en-US" sz="1800" dirty="0">
                <a:solidFill>
                  <a:srgbClr val="000000"/>
                </a:solidFill>
              </a:rPr>
              <a:t>个反例，其熵值为：</a:t>
            </a:r>
            <a:endParaRPr lang="zh-CN" altLang="zh-CN" sz="1800" dirty="0">
              <a:solidFill>
                <a:srgbClr val="000000"/>
              </a:solidFill>
            </a:endParaRPr>
          </a:p>
        </p:txBody>
      </p:sp>
      <p:pic>
        <p:nvPicPr>
          <p:cNvPr id="10" name="图片 9" descr="C:\Users\Lenovo\Desktop\图\图2.3.PNG图2.3"/>
          <p:cNvPicPr/>
          <p:nvPr/>
        </p:nvPicPr>
        <p:blipFill>
          <a:blip r:embed="rId2"/>
          <a:srcRect/>
          <a:stretch>
            <a:fillRect/>
          </a:stretch>
        </p:blipFill>
        <p:spPr>
          <a:xfrm>
            <a:off x="2527451" y="1465535"/>
            <a:ext cx="3627755" cy="1530350"/>
          </a:xfrm>
          <a:prstGeom prst="rect">
            <a:avLst/>
          </a:prstGeom>
          <a:noFill/>
          <a:ln w="9525">
            <a:noFill/>
          </a:ln>
        </p:spPr>
      </p:pic>
      <mc:AlternateContent xmlns:mc="http://schemas.openxmlformats.org/markup-compatibility/2006" xmlns:a14="http://schemas.microsoft.com/office/drawing/2010/main">
        <mc:Choice Requires="a14">
          <p:sp>
            <p:nvSpPr>
              <p:cNvPr id="2" name="矩形 1"/>
              <p:cNvSpPr/>
              <p:nvPr/>
            </p:nvSpPr>
            <p:spPr>
              <a:xfrm>
                <a:off x="579367" y="3549911"/>
                <a:ext cx="7523922"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𝐸𝑛𝑡𝑟𝑜𝑝𝑦</m:t>
                      </m:r>
                      <m:d>
                        <m:dPr>
                          <m:ctrlPr>
                            <a:rPr lang="zh-CN" altLang="en-US" i="1">
                              <a:latin typeface="Cambria Math" panose="02040503050406030204" pitchFamily="18" charset="0"/>
                            </a:rPr>
                          </m:ctrlPr>
                        </m:dPr>
                        <m:e>
                          <m:r>
                            <a:rPr lang="zh-CN" altLang="en-US" i="0">
                              <a:latin typeface="Cambria Math" panose="02040503050406030204" pitchFamily="18" charset="0"/>
                            </a:rPr>
                            <m:t>肉食动物</m:t>
                          </m:r>
                        </m:e>
                      </m:d>
                      <m:r>
                        <a:rPr lang="zh-CN" altLang="en-US" i="0">
                          <a:latin typeface="Cambria Math" panose="02040503050406030204" pitchFamily="18" charset="0"/>
                        </a:rPr>
                        <m:t>=−</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3</m:t>
                              </m:r>
                            </m:num>
                            <m:den>
                              <m:r>
                                <a:rPr lang="zh-CN" altLang="en-US" i="0">
                                  <a:latin typeface="Cambria Math" panose="02040503050406030204" pitchFamily="18" charset="0"/>
                                </a:rPr>
                                <m:t>8</m:t>
                              </m:r>
                            </m:den>
                          </m:f>
                        </m:e>
                      </m:d>
                      <m:func>
                        <m:funcPr>
                          <m:ctrlPr>
                            <a:rPr lang="zh-CN" altLang="en-US" i="1">
                              <a:latin typeface="Cambria Math" panose="02040503050406030204" pitchFamily="18" charset="0"/>
                            </a:rPr>
                          </m:ctrlPr>
                        </m:funcPr>
                        <m:fNa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3</m:t>
                                  </m:r>
                                </m:num>
                                <m:den>
                                  <m:r>
                                    <a:rPr lang="zh-CN" altLang="en-US" i="0">
                                      <a:latin typeface="Cambria Math" panose="02040503050406030204" pitchFamily="18" charset="0"/>
                                    </a:rPr>
                                    <m:t>8</m:t>
                                  </m:r>
                                </m:den>
                              </m:f>
                            </m:e>
                          </m:d>
                          <m:r>
                            <a:rPr lang="zh-CN" altLang="en-US" i="0">
                              <a:latin typeface="Cambria Math" panose="02040503050406030204" pitchFamily="18" charset="0"/>
                            </a:rPr>
                            <m:t>−</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5</m:t>
                                  </m:r>
                                </m:num>
                                <m:den>
                                  <m:r>
                                    <a:rPr lang="zh-CN" altLang="en-US" i="0">
                                      <a:latin typeface="Cambria Math" panose="02040503050406030204" pitchFamily="18" charset="0"/>
                                    </a:rPr>
                                    <m:t>8</m:t>
                                  </m:r>
                                </m:den>
                              </m:f>
                            </m:e>
                          </m:d>
                          <m:func>
                            <m:funcPr>
                              <m:ctrlPr>
                                <a:rPr lang="zh-CN" altLang="en-US" i="1">
                                  <a:latin typeface="Cambria Math" panose="02040503050406030204" pitchFamily="18" charset="0"/>
                                </a:rPr>
                              </m:ctrlPr>
                            </m:funcPr>
                            <m:fNa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5</m:t>
                                      </m:r>
                                    </m:num>
                                    <m:den>
                                      <m:r>
                                        <a:rPr lang="zh-CN" altLang="en-US" i="0">
                                          <a:latin typeface="Cambria Math" panose="02040503050406030204" pitchFamily="18" charset="0"/>
                                        </a:rPr>
                                        <m:t>8</m:t>
                                      </m:r>
                                    </m:den>
                                  </m:f>
                                </m:e>
                              </m:d>
                              <m:r>
                                <a:rPr lang="zh-CN" altLang="en-US" i="0">
                                  <a:latin typeface="Cambria Math" panose="02040503050406030204" pitchFamily="18" charset="0"/>
                                </a:rPr>
                                <m:t>=0.9544</m:t>
                              </m:r>
                            </m:e>
                          </m:func>
                        </m:e>
                      </m:func>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579367" y="3549911"/>
                <a:ext cx="7523922" cy="71468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9055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ID3 </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91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同理，计算出“饮食习性”分类为“草食动物”的分支与分类为“杂食动物”的分支中的熵值分别</a:t>
            </a:r>
            <a:r>
              <a:rPr lang="zh-CN" altLang="en-US" sz="1800" dirty="0" smtClean="0">
                <a:solidFill>
                  <a:srgbClr val="000000"/>
                </a:solidFill>
              </a:rPr>
              <a:t>为</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r>
              <a:rPr lang="zh-CN" altLang="en-US" sz="1800" dirty="0">
                <a:solidFill>
                  <a:srgbClr val="000000"/>
                </a:solidFill>
              </a:rPr>
              <a:t>设“饮食习性”属性为</a:t>
            </a:r>
            <a:r>
              <a:rPr lang="en-US" altLang="zh-CN" sz="1800" dirty="0">
                <a:solidFill>
                  <a:srgbClr val="000000"/>
                </a:solidFill>
              </a:rPr>
              <a:t>Y</a:t>
            </a:r>
            <a:r>
              <a:rPr lang="zh-CN" altLang="en-US" sz="1800" dirty="0">
                <a:solidFill>
                  <a:srgbClr val="000000"/>
                </a:solidFill>
              </a:rPr>
              <a:t>，由此可以计算得出</a:t>
            </a:r>
            <a:r>
              <a:rPr lang="en-US" altLang="zh-CN" sz="1800" dirty="0">
                <a:solidFill>
                  <a:srgbClr val="000000"/>
                </a:solidFill>
              </a:rPr>
              <a:t>,</a:t>
            </a:r>
            <a:r>
              <a:rPr lang="zh-CN" altLang="en-US" sz="1800" dirty="0">
                <a:solidFill>
                  <a:srgbClr val="000000"/>
                </a:solidFill>
              </a:rPr>
              <a:t>作为分支属性进行分裂之后的信息增益为</a:t>
            </a:r>
            <a:endParaRPr lang="zh-CN" altLang="zh-CN" sz="1800" dirty="0">
              <a:solidFill>
                <a:srgbClr val="000000"/>
              </a:solidFill>
            </a:endParaRPr>
          </a:p>
        </p:txBody>
      </p:sp>
      <mc:AlternateContent xmlns:mc="http://schemas.openxmlformats.org/markup-compatibility/2006" xmlns:a14="http://schemas.microsoft.com/office/drawing/2010/main">
        <mc:Choice Requires="a14">
          <p:sp>
            <p:nvSpPr>
              <p:cNvPr id="3" name="矩形 2"/>
              <p:cNvSpPr/>
              <p:nvPr/>
            </p:nvSpPr>
            <p:spPr>
              <a:xfrm>
                <a:off x="859734" y="1703657"/>
                <a:ext cx="7424531"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𝐸𝑛𝑡𝑟𝑜𝑝𝑦</m:t>
                      </m:r>
                      <m:d>
                        <m:dPr>
                          <m:ctrlPr>
                            <a:rPr lang="zh-CN" altLang="en-US" i="1">
                              <a:latin typeface="Cambria Math" panose="02040503050406030204" pitchFamily="18" charset="0"/>
                            </a:rPr>
                          </m:ctrlPr>
                        </m:dPr>
                        <m:e>
                          <m:r>
                            <a:rPr lang="zh-CN" altLang="en-US" i="0">
                              <a:latin typeface="Cambria Math" panose="02040503050406030204" pitchFamily="18" charset="0"/>
                            </a:rPr>
                            <m:t>草食动物</m:t>
                          </m:r>
                        </m:e>
                      </m:d>
                      <m:r>
                        <a:rPr lang="zh-CN" altLang="en-US" i="0">
                          <a:latin typeface="Cambria Math" panose="02040503050406030204" pitchFamily="18" charset="0"/>
                        </a:rPr>
                        <m:t>=−</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2</m:t>
                              </m:r>
                            </m:num>
                            <m:den>
                              <m:r>
                                <a:rPr lang="zh-CN" altLang="en-US" i="0">
                                  <a:latin typeface="Cambria Math" panose="02040503050406030204" pitchFamily="18" charset="0"/>
                                </a:rPr>
                                <m:t>2</m:t>
                              </m:r>
                            </m:den>
                          </m:f>
                        </m:e>
                      </m:d>
                      <m:func>
                        <m:funcPr>
                          <m:ctrlPr>
                            <a:rPr lang="zh-CN" altLang="en-US" i="1">
                              <a:latin typeface="Cambria Math" panose="02040503050406030204" pitchFamily="18" charset="0"/>
                            </a:rPr>
                          </m:ctrlPr>
                        </m:funcPr>
                        <m:fNa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2</m:t>
                                  </m:r>
                                </m:num>
                                <m:den>
                                  <m:r>
                                    <a:rPr lang="zh-CN" altLang="en-US" i="0">
                                      <a:latin typeface="Cambria Math" panose="02040503050406030204" pitchFamily="18" charset="0"/>
                                    </a:rPr>
                                    <m:t>2</m:t>
                                  </m:r>
                                </m:den>
                              </m:f>
                            </m:e>
                          </m:d>
                        </m:e>
                      </m:func>
                      <m:r>
                        <a:rPr lang="zh-CN" altLang="en-US" i="0">
                          <a:latin typeface="Cambria Math" panose="02040503050406030204" pitchFamily="18" charset="0"/>
                        </a:rPr>
                        <m:t>−0=0</m:t>
                      </m:r>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859734" y="1703657"/>
                <a:ext cx="7424531" cy="71468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1190624" y="2526636"/>
                <a:ext cx="6858000"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𝐸𝑛𝑡𝑟𝑜𝑝𝑦</m:t>
                      </m:r>
                      <m:d>
                        <m:dPr>
                          <m:ctrlPr>
                            <a:rPr lang="zh-CN" altLang="en-US" i="1">
                              <a:latin typeface="Cambria Math" panose="02040503050406030204" pitchFamily="18" charset="0"/>
                            </a:rPr>
                          </m:ctrlPr>
                        </m:dPr>
                        <m:e>
                          <m:r>
                            <a:rPr lang="zh-CN" altLang="en-US" i="0">
                              <a:latin typeface="Cambria Math" panose="02040503050406030204" pitchFamily="18" charset="0"/>
                            </a:rPr>
                            <m:t>杂食动物</m:t>
                          </m:r>
                        </m:e>
                      </m:d>
                      <m:r>
                        <a:rPr lang="zh-CN" altLang="en-US" i="0">
                          <a:latin typeface="Cambria Math" panose="02040503050406030204" pitchFamily="18" charset="0"/>
                        </a:rPr>
                        <m:t>=−</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3</m:t>
                              </m:r>
                            </m:num>
                            <m:den>
                              <m:r>
                                <a:rPr lang="zh-CN" altLang="en-US" i="0">
                                  <a:latin typeface="Cambria Math" panose="02040503050406030204" pitchFamily="18" charset="0"/>
                                </a:rPr>
                                <m:t>4</m:t>
                              </m:r>
                            </m:den>
                          </m:f>
                        </m:e>
                      </m:d>
                      <m:func>
                        <m:funcPr>
                          <m:ctrlPr>
                            <a:rPr lang="zh-CN" altLang="en-US" i="1">
                              <a:latin typeface="Cambria Math" panose="02040503050406030204" pitchFamily="18" charset="0"/>
                            </a:rPr>
                          </m:ctrlPr>
                        </m:funcPr>
                        <m:fNa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3</m:t>
                                  </m:r>
                                </m:num>
                                <m:den>
                                  <m:r>
                                    <a:rPr lang="zh-CN" altLang="en-US" i="0">
                                      <a:latin typeface="Cambria Math" panose="02040503050406030204" pitchFamily="18" charset="0"/>
                                    </a:rPr>
                                    <m:t>4</m:t>
                                  </m:r>
                                </m:den>
                              </m:f>
                            </m:e>
                          </m:d>
                        </m:e>
                      </m:func>
                      <m:r>
                        <a:rPr lang="zh-CN" altLang="en-US" i="0">
                          <a:latin typeface="Cambria Math" panose="02040503050406030204" pitchFamily="18" charset="0"/>
                        </a:rPr>
                        <m:t>−</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4</m:t>
                              </m:r>
                            </m:den>
                          </m:f>
                        </m:e>
                      </m:d>
                      <m:func>
                        <m:funcPr>
                          <m:ctrlPr>
                            <a:rPr lang="zh-CN" altLang="en-US" i="1">
                              <a:latin typeface="Cambria Math" panose="02040503050406030204" pitchFamily="18" charset="0"/>
                            </a:rPr>
                          </m:ctrlPr>
                        </m:funcPr>
                        <m:fNa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4</m:t>
                                  </m:r>
                                </m:den>
                              </m:f>
                            </m:e>
                          </m:d>
                        </m:e>
                      </m:func>
                      <m:r>
                        <a:rPr lang="zh-CN" altLang="en-US" i="0">
                          <a:latin typeface="Cambria Math" panose="02040503050406030204" pitchFamily="18" charset="0"/>
                        </a:rPr>
                        <m:t>=0.8113</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190624" y="2526636"/>
                <a:ext cx="6858000" cy="71468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025179" y="3887263"/>
                <a:ext cx="7188890" cy="88158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𝐺𝑎𝑖𝑛</m:t>
                      </m:r>
                      <m:d>
                        <m:dPr>
                          <m:ctrlPr>
                            <a:rPr lang="zh-CN" altLang="en-US" i="1">
                              <a:latin typeface="Cambria Math" panose="02040503050406030204" pitchFamily="18" charset="0"/>
                            </a:rPr>
                          </m:ctrlPr>
                        </m:dPr>
                        <m:e>
                          <m:r>
                            <a:rPr lang="zh-CN" altLang="en-US" i="1">
                              <a:latin typeface="Cambria Math" panose="02040503050406030204" pitchFamily="18" charset="0"/>
                            </a:rPr>
                            <m:t>𝑌</m:t>
                          </m:r>
                        </m:e>
                      </m:d>
                      <m:r>
                        <a:rPr lang="zh-CN" altLang="en-US" i="0">
                          <a:latin typeface="Cambria Math" panose="02040503050406030204" pitchFamily="18" charset="0"/>
                        </a:rPr>
                        <m:t>=</m:t>
                      </m:r>
                      <m:r>
                        <a:rPr lang="zh-CN" altLang="en-US" i="1">
                          <a:latin typeface="Cambria Math" panose="02040503050406030204" pitchFamily="18" charset="0"/>
                        </a:rPr>
                        <m:t>𝐸𝑛𝑡𝑟𝑜𝑝𝑦</m:t>
                      </m:r>
                      <m:d>
                        <m:dPr>
                          <m:ctrlPr>
                            <a:rPr lang="zh-CN" altLang="en-US" i="1">
                              <a:latin typeface="Cambria Math" panose="02040503050406030204" pitchFamily="18" charset="0"/>
                            </a:rPr>
                          </m:ctrlPr>
                        </m:dPr>
                        <m:e>
                          <m:r>
                            <a:rPr lang="zh-CN" altLang="en-US" i="1">
                              <a:latin typeface="Cambria Math" panose="02040503050406030204" pitchFamily="18" charset="0"/>
                            </a:rPr>
                            <m:t>𝑆</m:t>
                          </m:r>
                        </m:e>
                      </m:d>
                      <m:r>
                        <a:rPr lang="zh-CN" altLang="en-US" i="0">
                          <a:latin typeface="Cambria Math" panose="02040503050406030204" pitchFamily="18" charset="0"/>
                        </a:rPr>
                        <m:t>−</m:t>
                      </m:r>
                      <m:r>
                        <a:rPr lang="zh-CN" altLang="en-US" i="1">
                          <a:latin typeface="Cambria Math" panose="02040503050406030204" pitchFamily="18" charset="0"/>
                        </a:rPr>
                        <m:t>𝐸𝑛𝑡𝑟𝑜𝑝𝑦</m:t>
                      </m:r>
                      <m:d>
                        <m:dPr>
                          <m:ctrlPr>
                            <a:rPr lang="zh-CN" altLang="en-US" i="1">
                              <a:latin typeface="Cambria Math" panose="02040503050406030204" pitchFamily="18" charset="0"/>
                            </a:rPr>
                          </m:ctrlPr>
                        </m:dPr>
                        <m:e>
                          <m:r>
                            <a:rPr lang="zh-CN" altLang="en-US" i="1">
                              <a:latin typeface="Cambria Math" panose="02040503050406030204" pitchFamily="18" charset="0"/>
                            </a:rPr>
                            <m:t>𝑆</m:t>
                          </m:r>
                        </m:e>
                        <m:e>
                          <m:r>
                            <a:rPr lang="zh-CN" altLang="en-US" i="1">
                              <a:latin typeface="Cambria Math" panose="02040503050406030204" pitchFamily="18" charset="0"/>
                            </a:rPr>
                            <m:t>𝑌</m:t>
                          </m:r>
                        </m:e>
                      </m:d>
                      <m:r>
                        <a:rPr lang="zh-CN" altLang="en-US" i="0">
                          <a:latin typeface="Cambria Math" panose="02040503050406030204" pitchFamily="18" charset="0"/>
                        </a:rPr>
                        <m:t>=0.9852−</m:t>
                      </m:r>
                      <m:f>
                        <m:fPr>
                          <m:ctrlPr>
                            <a:rPr lang="zh-CN" altLang="en-US" i="1">
                              <a:latin typeface="Cambria Math" panose="02040503050406030204" pitchFamily="18" charset="0"/>
                            </a:rPr>
                          </m:ctrlPr>
                        </m:fPr>
                        <m:num>
                          <m:r>
                            <a:rPr lang="zh-CN" altLang="en-US" i="0">
                              <a:latin typeface="Cambria Math" panose="02040503050406030204" pitchFamily="18" charset="0"/>
                            </a:rPr>
                            <m:t>8</m:t>
                          </m:r>
                        </m:num>
                        <m:den>
                          <m:r>
                            <a:rPr lang="zh-CN" altLang="en-US" i="0">
                              <a:latin typeface="Cambria Math" panose="02040503050406030204" pitchFamily="18" charset="0"/>
                            </a:rPr>
                            <m:t>14</m:t>
                          </m:r>
                        </m:den>
                      </m:f>
                      <m:r>
                        <a:rPr lang="zh-CN" altLang="en-US" i="0">
                          <a:latin typeface="Cambria Math" panose="02040503050406030204" pitchFamily="18" charset="0"/>
                        </a:rPr>
                        <m:t>∙0.9554−</m:t>
                      </m:r>
                      <m:f>
                        <m:fPr>
                          <m:ctrlPr>
                            <a:rPr lang="zh-CN" altLang="en-US" i="1">
                              <a:latin typeface="Cambria Math" panose="02040503050406030204" pitchFamily="18" charset="0"/>
                            </a:rPr>
                          </m:ctrlPr>
                        </m:fPr>
                        <m:num>
                          <m:r>
                            <a:rPr lang="zh-CN" altLang="en-US" i="0">
                              <a:latin typeface="Cambria Math" panose="02040503050406030204" pitchFamily="18" charset="0"/>
                            </a:rPr>
                            <m:t>2</m:t>
                          </m:r>
                        </m:num>
                        <m:den>
                          <m:r>
                            <a:rPr lang="zh-CN" altLang="en-US" i="0">
                              <a:latin typeface="Cambria Math" panose="02040503050406030204" pitchFamily="18" charset="0"/>
                            </a:rPr>
                            <m:t>14</m:t>
                          </m:r>
                        </m:den>
                      </m:f>
                      <m:r>
                        <a:rPr lang="zh-CN" altLang="en-US" i="0">
                          <a:latin typeface="Cambria Math" panose="02040503050406030204" pitchFamily="18" charset="0"/>
                        </a:rPr>
                        <m:t>∙0−</m:t>
                      </m:r>
                      <m:f>
                        <m:fPr>
                          <m:ctrlPr>
                            <a:rPr lang="zh-CN" altLang="en-US" i="1">
                              <a:latin typeface="Cambria Math" panose="02040503050406030204" pitchFamily="18" charset="0"/>
                            </a:rPr>
                          </m:ctrlPr>
                        </m:fPr>
                        <m:num>
                          <m:r>
                            <a:rPr lang="zh-CN" altLang="en-US" i="0">
                              <a:latin typeface="Cambria Math" panose="02040503050406030204" pitchFamily="18" charset="0"/>
                            </a:rPr>
                            <m:t>4</m:t>
                          </m:r>
                        </m:num>
                        <m:den>
                          <m:r>
                            <a:rPr lang="zh-CN" altLang="en-US" i="0">
                              <a:latin typeface="Cambria Math" panose="02040503050406030204" pitchFamily="18" charset="0"/>
                            </a:rPr>
                            <m:t>14</m:t>
                          </m:r>
                        </m:den>
                      </m:f>
                      <m:r>
                        <a:rPr lang="zh-CN" altLang="en-US" i="0">
                          <a:latin typeface="Cambria Math" panose="02040503050406030204" pitchFamily="18" charset="0"/>
                        </a:rPr>
                        <m:t>∙0.8113=0.2080</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1025179" y="3887263"/>
                <a:ext cx="7188890" cy="88158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5330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ID3 </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同理，可以算出针对其他属性作为分支属性时的信息</a:t>
            </a:r>
            <a:r>
              <a:rPr lang="zh-CN" altLang="en-US" sz="1800" dirty="0" smtClean="0">
                <a:solidFill>
                  <a:srgbClr val="000000"/>
                </a:solidFill>
              </a:rPr>
              <a:t>增益</a:t>
            </a:r>
            <a:endParaRPr lang="en-US" altLang="zh-CN" sz="1800" dirty="0" smtClean="0">
              <a:solidFill>
                <a:srgbClr val="000000"/>
              </a:solidFill>
            </a:endParaRPr>
          </a:p>
          <a:p>
            <a:r>
              <a:rPr lang="zh-CN" altLang="en-US" sz="1800" dirty="0" smtClean="0">
                <a:solidFill>
                  <a:srgbClr val="000000"/>
                </a:solidFill>
              </a:rPr>
              <a:t>计算</a:t>
            </a:r>
            <a:r>
              <a:rPr lang="zh-CN" altLang="en-US" sz="1800" dirty="0">
                <a:solidFill>
                  <a:srgbClr val="000000"/>
                </a:solidFill>
              </a:rPr>
              <a:t>可得，以“胎生动物”“水生动物”“会飞”作为分支属性时的信息增益分别为</a:t>
            </a:r>
            <a:r>
              <a:rPr lang="en-US" altLang="zh-CN" sz="1800" dirty="0">
                <a:solidFill>
                  <a:srgbClr val="000000"/>
                </a:solidFill>
              </a:rPr>
              <a:t>0.6893</a:t>
            </a:r>
            <a:r>
              <a:rPr lang="zh-CN" altLang="en-US" sz="1800" dirty="0">
                <a:solidFill>
                  <a:srgbClr val="000000"/>
                </a:solidFill>
              </a:rPr>
              <a:t>、</a:t>
            </a:r>
            <a:r>
              <a:rPr lang="en-US" altLang="zh-CN" sz="1800" dirty="0">
                <a:solidFill>
                  <a:srgbClr val="000000"/>
                </a:solidFill>
              </a:rPr>
              <a:t>0.0454</a:t>
            </a:r>
            <a:r>
              <a:rPr lang="zh-CN" altLang="en-US" sz="1800" dirty="0">
                <a:solidFill>
                  <a:srgbClr val="000000"/>
                </a:solidFill>
              </a:rPr>
              <a:t>、</a:t>
            </a:r>
            <a:r>
              <a:rPr lang="en-US" altLang="zh-CN" sz="1800" dirty="0" smtClean="0">
                <a:solidFill>
                  <a:srgbClr val="000000"/>
                </a:solidFill>
              </a:rPr>
              <a:t>0.0454</a:t>
            </a:r>
          </a:p>
          <a:p>
            <a:r>
              <a:rPr lang="zh-CN" altLang="en-US" sz="1800" dirty="0" smtClean="0">
                <a:solidFill>
                  <a:srgbClr val="000000"/>
                </a:solidFill>
              </a:rPr>
              <a:t>由此可知</a:t>
            </a:r>
            <a:r>
              <a:rPr lang="zh-CN" altLang="en-US" sz="1800" dirty="0">
                <a:solidFill>
                  <a:srgbClr val="000000"/>
                </a:solidFill>
              </a:rPr>
              <a:t>“胎生动物”作为分支属性时能获得最大的信息增益，即具有最强的区分样本的能力，所以在此处选择使用“胎生动物”作为分支属性对根结点进行划分</a:t>
            </a:r>
            <a:endParaRPr lang="en-US" altLang="zh-CN" sz="1800" dirty="0">
              <a:solidFill>
                <a:srgbClr val="000000"/>
              </a:solidFill>
            </a:endParaRPr>
          </a:p>
        </p:txBody>
      </p:sp>
    </p:spTree>
    <p:extLst>
      <p:ext uri="{BB962C8B-B14F-4D97-AF65-F5344CB8AC3E}">
        <p14:creationId xmlns:p14="http://schemas.microsoft.com/office/powerpoint/2010/main" val="4019436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ID3 </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91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由根结点通过计算信息增益选取合适的属性进行分裂，若新生成的结点的分类属性不唯一，则对新生成的结点继续进行分裂，不断重复此步骤，直至所有样本属于同 一类，或者</a:t>
            </a:r>
            <a:r>
              <a:rPr lang="zh-CN" altLang="en-US" sz="1800" dirty="0" smtClean="0">
                <a:solidFill>
                  <a:srgbClr val="000000"/>
                </a:solidFill>
              </a:rPr>
              <a:t>达到要求的</a:t>
            </a:r>
            <a:r>
              <a:rPr lang="zh-CN" altLang="en-US" sz="1800" dirty="0">
                <a:solidFill>
                  <a:srgbClr val="000000"/>
                </a:solidFill>
              </a:rPr>
              <a:t>分类条件</a:t>
            </a:r>
            <a:r>
              <a:rPr lang="zh-CN" altLang="en-US" sz="1800" dirty="0" smtClean="0">
                <a:solidFill>
                  <a:srgbClr val="000000"/>
                </a:solidFill>
              </a:rPr>
              <a:t>为止</a:t>
            </a:r>
            <a:endParaRPr lang="en-US" altLang="zh-CN" sz="1800" dirty="0" smtClean="0">
              <a:solidFill>
                <a:srgbClr val="000000"/>
              </a:solidFill>
            </a:endParaRPr>
          </a:p>
          <a:p>
            <a:r>
              <a:rPr lang="zh-CN" altLang="en-US" sz="1800" dirty="0" smtClean="0">
                <a:solidFill>
                  <a:srgbClr val="000000"/>
                </a:solidFill>
              </a:rPr>
              <a:t>常用</a:t>
            </a:r>
            <a:r>
              <a:rPr lang="zh-CN" altLang="en-US" sz="1800" dirty="0">
                <a:solidFill>
                  <a:srgbClr val="000000"/>
                </a:solidFill>
              </a:rPr>
              <a:t>的</a:t>
            </a:r>
            <a:r>
              <a:rPr lang="zh-CN" altLang="en-US" sz="1800" dirty="0" smtClean="0">
                <a:solidFill>
                  <a:srgbClr val="000000"/>
                </a:solidFill>
              </a:rPr>
              <a:t>分类条件包括</a:t>
            </a:r>
            <a:r>
              <a:rPr lang="zh-CN" altLang="en-US" sz="1800" dirty="0">
                <a:solidFill>
                  <a:srgbClr val="000000"/>
                </a:solidFill>
              </a:rPr>
              <a:t>结点样本数最少于来设定的值</a:t>
            </a:r>
            <a:r>
              <a:rPr lang="zh-CN" altLang="en-US" sz="1800" dirty="0" smtClean="0">
                <a:solidFill>
                  <a:srgbClr val="000000"/>
                </a:solidFill>
              </a:rPr>
              <a:t>、决策树达到预先</a:t>
            </a:r>
            <a:r>
              <a:rPr lang="zh-CN" altLang="en-US" sz="1800" dirty="0">
                <a:solidFill>
                  <a:srgbClr val="000000"/>
                </a:solidFill>
              </a:rPr>
              <a:t>设定</a:t>
            </a:r>
            <a:r>
              <a:rPr lang="zh-CN" altLang="en-US" sz="1800" dirty="0" smtClean="0">
                <a:solidFill>
                  <a:srgbClr val="000000"/>
                </a:solidFill>
              </a:rPr>
              <a:t>的</a:t>
            </a:r>
            <a:r>
              <a:rPr lang="zh-CN" altLang="en-US" sz="1800" dirty="0">
                <a:solidFill>
                  <a:srgbClr val="000000"/>
                </a:solidFill>
              </a:rPr>
              <a:t>最大深度</a:t>
            </a:r>
            <a:r>
              <a:rPr lang="zh-CN" altLang="en-US" sz="1800" dirty="0" smtClean="0">
                <a:solidFill>
                  <a:srgbClr val="000000"/>
                </a:solidFill>
              </a:rPr>
              <a:t>等</a:t>
            </a:r>
            <a:endParaRPr lang="en-US" altLang="zh-CN" sz="1800" dirty="0" smtClean="0">
              <a:solidFill>
                <a:srgbClr val="000000"/>
              </a:solidFill>
            </a:endParaRPr>
          </a:p>
          <a:p>
            <a:r>
              <a:rPr lang="zh-CN" altLang="en-US" sz="1800" dirty="0">
                <a:solidFill>
                  <a:srgbClr val="000000"/>
                </a:solidFill>
              </a:rPr>
              <a:t>在决策树的构建过程中，会出现使用了所有的属性进行分支之后，类别不同的样本仍存在同一个叶子结点中。当达到了限制条件而被强制停止构建时，也会出现结点中子样本集存在多种分类的情况。对于这种情况，一般取此结点中子样本集占数的分类作为结点的分类</a:t>
            </a:r>
            <a:endParaRPr lang="en-US" altLang="zh-CN" sz="1800" dirty="0">
              <a:solidFill>
                <a:srgbClr val="000000"/>
              </a:solidFill>
            </a:endParaRPr>
          </a:p>
          <a:p>
            <a:r>
              <a:rPr lang="zh-CN" altLang="en-US" sz="1800" dirty="0" smtClean="0">
                <a:solidFill>
                  <a:srgbClr val="000000"/>
                </a:solidFill>
              </a:rPr>
              <a:t>分支</a:t>
            </a:r>
            <a:r>
              <a:rPr lang="zh-CN" altLang="en-US" sz="1800" dirty="0">
                <a:solidFill>
                  <a:srgbClr val="000000"/>
                </a:solidFill>
              </a:rPr>
              <a:t>多的属性并不一定是最优的，就如同将</a:t>
            </a:r>
            <a:r>
              <a:rPr lang="en-US" altLang="zh-CN" sz="1800" dirty="0">
                <a:solidFill>
                  <a:srgbClr val="000000"/>
                </a:solidFill>
              </a:rPr>
              <a:t>100</a:t>
            </a:r>
            <a:r>
              <a:rPr lang="zh-CN" altLang="en-US" sz="1800" dirty="0">
                <a:solidFill>
                  <a:srgbClr val="000000"/>
                </a:solidFill>
              </a:rPr>
              <a:t>个样本分到</a:t>
            </a:r>
            <a:r>
              <a:rPr lang="en-US" altLang="zh-CN" sz="1800" dirty="0">
                <a:solidFill>
                  <a:srgbClr val="000000"/>
                </a:solidFill>
              </a:rPr>
              <a:t>99</a:t>
            </a:r>
            <a:r>
              <a:rPr lang="zh-CN" altLang="en-US" sz="1800" dirty="0">
                <a:solidFill>
                  <a:srgbClr val="000000"/>
                </a:solidFill>
              </a:rPr>
              <a:t>个分支中并没有什么意义，这种分支属性因为分支太多可能相比之下无法提供太多的可用信息，例如个人信息中的“省份”属性</a:t>
            </a:r>
            <a:endParaRPr lang="en-US" altLang="zh-CN" sz="1800" dirty="0">
              <a:solidFill>
                <a:srgbClr val="000000"/>
              </a:solidFill>
            </a:endParaRPr>
          </a:p>
          <a:p>
            <a:endParaRPr lang="en-US" altLang="zh-CN" sz="1800" dirty="0">
              <a:solidFill>
                <a:srgbClr val="000000"/>
              </a:solidFill>
            </a:endParaRPr>
          </a:p>
        </p:txBody>
      </p:sp>
    </p:spTree>
    <p:extLst>
      <p:ext uri="{BB962C8B-B14F-4D97-AF65-F5344CB8AC3E}">
        <p14:creationId xmlns:p14="http://schemas.microsoft.com/office/powerpoint/2010/main" val="7539049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smtClean="0"/>
              <a:t>C4.5</a:t>
            </a:r>
            <a:r>
              <a:rPr kumimoji="0" lang="zh-CN" altLang="en-US" dirty="0" smtClean="0"/>
              <a:t>算法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8623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smtClean="0">
                    <a:solidFill>
                      <a:srgbClr val="000000"/>
                    </a:solidFill>
                  </a:rPr>
                  <a:t>C4.5</a:t>
                </a:r>
                <a:r>
                  <a:rPr lang="zh-CN" altLang="en-US" sz="1800" dirty="0" smtClean="0">
                    <a:solidFill>
                      <a:srgbClr val="000000"/>
                    </a:solidFill>
                  </a:rPr>
                  <a:t>算法总体思路与</a:t>
                </a:r>
                <a:r>
                  <a:rPr lang="en-US" altLang="zh-CN" sz="1800" dirty="0" smtClean="0">
                    <a:solidFill>
                      <a:srgbClr val="000000"/>
                    </a:solidFill>
                  </a:rPr>
                  <a:t>ID3</a:t>
                </a:r>
                <a:r>
                  <a:rPr lang="zh-CN" altLang="en-US" sz="1800" dirty="0" smtClean="0">
                    <a:solidFill>
                      <a:srgbClr val="000000"/>
                    </a:solidFill>
                  </a:rPr>
                  <a:t>类似，都是通过构造决策树进行分类，其区别在于分支的处理，在分支属性的选取上，</a:t>
                </a:r>
                <a:r>
                  <a:rPr lang="en-US" altLang="zh-CN" sz="1800" dirty="0" smtClean="0">
                    <a:solidFill>
                      <a:srgbClr val="000000"/>
                    </a:solidFill>
                  </a:rPr>
                  <a:t>ID3</a:t>
                </a:r>
                <a:r>
                  <a:rPr lang="zh-CN" altLang="en-US" sz="1800" dirty="0" smtClean="0">
                    <a:solidFill>
                      <a:srgbClr val="000000"/>
                    </a:solidFill>
                  </a:rPr>
                  <a:t>算法使用信息增益作为度量，而</a:t>
                </a:r>
                <a:r>
                  <a:rPr lang="en-US" altLang="zh-CN" sz="1800" dirty="0" smtClean="0">
                    <a:solidFill>
                      <a:srgbClr val="000000"/>
                    </a:solidFill>
                  </a:rPr>
                  <a:t>C4.5</a:t>
                </a:r>
                <a:r>
                  <a:rPr lang="zh-CN" altLang="en-US" sz="1800" dirty="0" smtClean="0">
                    <a:solidFill>
                      <a:srgbClr val="000000"/>
                    </a:solidFill>
                  </a:rPr>
                  <a:t>算法引入了信息增益率作为度量</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smtClean="0">
                  <a:solidFill>
                    <a:srgbClr val="000000"/>
                  </a:solidFill>
                </a:endParaRPr>
              </a:p>
              <a:p>
                <a:r>
                  <a:rPr lang="zh-CN" altLang="zh-CN" sz="1800" dirty="0">
                    <a:solidFill>
                      <a:srgbClr val="000000"/>
                    </a:solidFill>
                  </a:rPr>
                  <a:t>由信息增益率公式中可见，当</a:t>
                </a:r>
                <a14:m>
                  <m:oMath xmlns:m="http://schemas.openxmlformats.org/officeDocument/2006/math">
                    <m:r>
                      <a:rPr lang="en-US" altLang="zh-CN" sz="1800">
                        <a:solidFill>
                          <a:srgbClr val="000000"/>
                        </a:solidFill>
                        <a:latin typeface="Cambria Math" panose="02040503050406030204" pitchFamily="18" charset="0"/>
                      </a:rPr>
                      <m:t>𝑣</m:t>
                    </m:r>
                  </m:oMath>
                </a14:m>
                <a:r>
                  <a:rPr lang="zh-CN" altLang="zh-CN" sz="1800" dirty="0">
                    <a:solidFill>
                      <a:srgbClr val="000000"/>
                    </a:solidFill>
                  </a:rPr>
                  <a:t>比较大时，信息增益率会明显降低，从而在一定程度上能够解决</a:t>
                </a:r>
                <a:r>
                  <a:rPr lang="en-US" altLang="zh-CN" sz="1800" dirty="0">
                    <a:solidFill>
                      <a:srgbClr val="000000"/>
                    </a:solidFill>
                  </a:rPr>
                  <a:t>ID3</a:t>
                </a:r>
                <a:r>
                  <a:rPr lang="zh-CN" altLang="zh-CN" sz="1800" dirty="0">
                    <a:solidFill>
                      <a:srgbClr val="000000"/>
                    </a:solidFill>
                  </a:rPr>
                  <a:t>算法存在的往往选择取值较多的分支属性的</a:t>
                </a:r>
                <a:r>
                  <a:rPr lang="zh-CN" altLang="zh-CN" sz="1800" dirty="0" smtClean="0">
                    <a:solidFill>
                      <a:srgbClr val="000000"/>
                    </a:solidFill>
                  </a:rPr>
                  <a:t>问题</a:t>
                </a:r>
                <a:endParaRPr lang="en-US" altLang="zh-CN" sz="1800" dirty="0" smtClean="0">
                  <a:solidFill>
                    <a:srgbClr val="000000"/>
                  </a:solidFill>
                </a:endParaRPr>
              </a:p>
              <a:p>
                <a:r>
                  <a:rPr lang="zh-CN" altLang="en-US" sz="1800" dirty="0" smtClean="0">
                    <a:solidFill>
                      <a:srgbClr val="000000"/>
                    </a:solidFill>
                  </a:rPr>
                  <a:t>在前面例子中，假设选择“饮食习性”作为分支属性，其信息增益率为</a:t>
                </a:r>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862322"/>
              </a:xfrm>
              <a:prstGeom prst="rect">
                <a:avLst/>
              </a:prstGeom>
              <a:blipFill>
                <a:blip r:embed="rId2"/>
                <a:stretch>
                  <a:fillRect l="-530" t="-1702" b="-170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2153889" y="1903415"/>
                <a:ext cx="4836221" cy="9187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G</m:t>
                      </m:r>
                      <m:r>
                        <m:rPr>
                          <m:sty m:val="p"/>
                        </m:rPr>
                        <a:rPr lang="zh-CN" altLang="en-US" i="0">
                          <a:latin typeface="Cambria Math" panose="02040503050406030204" pitchFamily="18" charset="0"/>
                        </a:rPr>
                        <m:t>ain</m:t>
                      </m:r>
                      <m:r>
                        <m:rPr>
                          <m:lit/>
                        </m:rPr>
                        <a:rPr lang="zh-CN" altLang="en-US" i="0">
                          <a:latin typeface="Cambria Math" panose="02040503050406030204" pitchFamily="18" charset="0"/>
                        </a:rPr>
                        <m:t>_</m:t>
                      </m:r>
                      <m:r>
                        <m:rPr>
                          <m:sty m:val="p"/>
                        </m:rPr>
                        <a:rPr lang="zh-CN" altLang="en-US" i="0">
                          <a:latin typeface="Cambria Math" panose="02040503050406030204" pitchFamily="18" charset="0"/>
                        </a:rPr>
                        <m:t>ratio</m:t>
                      </m:r>
                      <m:r>
                        <a:rPr lang="zh-CN" altLang="en-US" i="0">
                          <a:latin typeface="Cambria Math" panose="02040503050406030204" pitchFamily="18" charset="0"/>
                        </a:rPr>
                        <m:t>(</m:t>
                      </m:r>
                      <m:r>
                        <m:rPr>
                          <m:sty m:val="p"/>
                        </m:rPr>
                        <a:rPr lang="zh-CN" altLang="en-US" i="0">
                          <a:latin typeface="Cambria Math" panose="02040503050406030204" pitchFamily="18" charset="0"/>
                        </a:rPr>
                        <m:t>A</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𝐺𝑎𝑖𝑛</m:t>
                          </m:r>
                          <m:d>
                            <m:dPr>
                              <m:ctrlPr>
                                <a:rPr lang="zh-CN" altLang="en-US" i="1">
                                  <a:latin typeface="Cambria Math" panose="02040503050406030204" pitchFamily="18" charset="0"/>
                                </a:rPr>
                              </m:ctrlPr>
                            </m:dPr>
                            <m:e>
                              <m:r>
                                <a:rPr lang="zh-CN" altLang="en-US" i="1">
                                  <a:latin typeface="Cambria Math" panose="02040503050406030204" pitchFamily="18" charset="0"/>
                                </a:rPr>
                                <m:t>𝐴</m:t>
                              </m:r>
                            </m:e>
                          </m:d>
                        </m:num>
                        <m:den>
                          <m:r>
                            <a:rPr lang="zh-CN" altLang="en-US" i="0">
                              <a:latin typeface="Cambria Math" panose="02040503050406030204" pitchFamily="18" charset="0"/>
                            </a:rPr>
                            <m:t>−</m:t>
                          </m:r>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𝑣</m:t>
                              </m:r>
                            </m:sup>
                            <m:e>
                              <m:f>
                                <m:fPr>
                                  <m:ctrlPr>
                                    <a:rPr lang="zh-CN" altLang="en-US" i="1">
                                      <a:latin typeface="Cambria Math" panose="02040503050406030204" pitchFamily="18" charset="0"/>
                                    </a:rPr>
                                  </m:ctrlPr>
                                </m:fPr>
                                <m:num>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𝑖</m:t>
                                          </m:r>
                                        </m:sub>
                                      </m:sSub>
                                    </m:e>
                                  </m:d>
                                </m:num>
                                <m:den>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𝑆</m:t>
                                      </m:r>
                                    </m:e>
                                  </m:d>
                                </m:den>
                              </m:f>
                              <m:func>
                                <m:funcPr>
                                  <m:ctrlPr>
                                    <a:rPr lang="zh-CN" altLang="en-US" i="1">
                                      <a:latin typeface="Cambria Math" panose="02040503050406030204" pitchFamily="18" charset="0"/>
                                    </a:rPr>
                                  </m:ctrlPr>
                                </m:funcPr>
                                <m:fNa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f>
                                    <m:fPr>
                                      <m:ctrlPr>
                                        <a:rPr lang="zh-CN" altLang="en-US" i="1">
                                          <a:latin typeface="Cambria Math" panose="02040503050406030204" pitchFamily="18" charset="0"/>
                                        </a:rPr>
                                      </m:ctrlPr>
                                    </m:fPr>
                                    <m:num>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𝑖</m:t>
                                              </m:r>
                                            </m:sub>
                                          </m:sSub>
                                        </m:e>
                                      </m:d>
                                    </m:num>
                                    <m:den>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𝑆</m:t>
                                          </m:r>
                                        </m:e>
                                      </m:d>
                                    </m:den>
                                  </m:f>
                                </m:e>
                              </m:func>
                            </m:e>
                          </m:nary>
                        </m:den>
                      </m:f>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2153889" y="1903415"/>
                <a:ext cx="4836221" cy="91871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596900" y="3959048"/>
                <a:ext cx="7960691" cy="74853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z="1400">
                          <a:latin typeface="Cambria Math" panose="02040503050406030204" pitchFamily="18" charset="0"/>
                        </a:rPr>
                        <m:t>G</m:t>
                      </m:r>
                      <m:r>
                        <m:rPr>
                          <m:sty m:val="p"/>
                        </m:rPr>
                        <a:rPr lang="zh-CN" altLang="en-US" sz="1400" i="0">
                          <a:latin typeface="Cambria Math" panose="02040503050406030204" pitchFamily="18" charset="0"/>
                        </a:rPr>
                        <m:t>ain</m:t>
                      </m:r>
                      <m:r>
                        <m:rPr>
                          <m:lit/>
                        </m:rPr>
                        <a:rPr lang="zh-CN" altLang="en-US" sz="1400" i="0">
                          <a:latin typeface="Cambria Math" panose="02040503050406030204" pitchFamily="18" charset="0"/>
                        </a:rPr>
                        <m:t>_</m:t>
                      </m:r>
                      <m:r>
                        <m:rPr>
                          <m:sty m:val="p"/>
                        </m:rPr>
                        <a:rPr lang="zh-CN" altLang="en-US" sz="1400" i="0">
                          <a:latin typeface="Cambria Math" panose="02040503050406030204" pitchFamily="18" charset="0"/>
                        </a:rPr>
                        <m:t>ratio</m:t>
                      </m:r>
                      <m:d>
                        <m:dPr>
                          <m:ctrlPr>
                            <a:rPr lang="zh-CN" altLang="en-US" sz="1400" i="1">
                              <a:latin typeface="Cambria Math" panose="02040503050406030204" pitchFamily="18" charset="0"/>
                            </a:rPr>
                          </m:ctrlPr>
                        </m:dPr>
                        <m:e>
                          <m:r>
                            <a:rPr lang="zh-CN" altLang="en-US" sz="1400" i="0">
                              <a:latin typeface="Cambria Math" panose="02040503050406030204" pitchFamily="18" charset="0"/>
                            </a:rPr>
                            <m:t>饮食习性</m:t>
                          </m:r>
                        </m:e>
                      </m:d>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𝐺𝑎𝑖𝑛</m:t>
                          </m:r>
                          <m:d>
                            <m:dPr>
                              <m:ctrlPr>
                                <a:rPr lang="zh-CN" altLang="en-US" sz="1400" i="1">
                                  <a:latin typeface="Cambria Math" panose="02040503050406030204" pitchFamily="18" charset="0"/>
                                </a:rPr>
                              </m:ctrlPr>
                            </m:dPr>
                            <m:e>
                              <m:r>
                                <a:rPr lang="zh-CN" altLang="en-US" sz="1400" i="0">
                                  <a:latin typeface="Cambria Math" panose="02040503050406030204" pitchFamily="18" charset="0"/>
                                </a:rPr>
                                <m:t>饮食习性</m:t>
                              </m:r>
                            </m:e>
                          </m:d>
                        </m:num>
                        <m:den>
                          <m:r>
                            <a:rPr lang="zh-CN" altLang="en-US" sz="1400" i="0">
                              <a:latin typeface="Cambria Math" panose="02040503050406030204" pitchFamily="18" charset="0"/>
                            </a:rPr>
                            <m:t>−</m:t>
                          </m:r>
                          <m:nary>
                            <m:naryPr>
                              <m:chr m:val="∑"/>
                              <m:limLoc m:val="subSup"/>
                              <m:ctrlPr>
                                <a:rPr lang="zh-CN" altLang="en-US" sz="1400" i="1">
                                  <a:latin typeface="Cambria Math" panose="02040503050406030204" pitchFamily="18" charset="0"/>
                                </a:rPr>
                              </m:ctrlPr>
                            </m:naryPr>
                            <m:sub>
                              <m:r>
                                <a:rPr lang="zh-CN" altLang="en-US" sz="1400" i="1">
                                  <a:latin typeface="Cambria Math" panose="02040503050406030204" pitchFamily="18" charset="0"/>
                                </a:rPr>
                                <m:t>𝑖</m:t>
                              </m:r>
                              <m:r>
                                <a:rPr lang="zh-CN" altLang="en-US" sz="1400" i="0">
                                  <a:latin typeface="Cambria Math" panose="02040503050406030204" pitchFamily="18" charset="0"/>
                                </a:rPr>
                                <m:t>=1</m:t>
                              </m:r>
                            </m:sub>
                            <m:sup>
                              <m:r>
                                <a:rPr lang="zh-CN" altLang="en-US" sz="1400" i="0">
                                  <a:latin typeface="Cambria Math" panose="02040503050406030204" pitchFamily="18" charset="0"/>
                                </a:rPr>
                                <m:t>3</m:t>
                              </m:r>
                            </m:sup>
                            <m:e>
                              <m:f>
                                <m:fPr>
                                  <m:ctrlPr>
                                    <a:rPr lang="zh-CN" altLang="en-US" sz="1400" i="1">
                                      <a:latin typeface="Cambria Math" panose="02040503050406030204" pitchFamily="18" charset="0"/>
                                    </a:rPr>
                                  </m:ctrlPr>
                                </m:fPr>
                                <m:num>
                                  <m:d>
                                    <m:dPr>
                                      <m:begChr m:val="|"/>
                                      <m:endChr m:val="|"/>
                                      <m:ctrlPr>
                                        <a:rPr lang="zh-CN" altLang="en-US" sz="1400" i="1">
                                          <a:latin typeface="Cambria Math" panose="02040503050406030204" pitchFamily="18" charset="0"/>
                                        </a:rPr>
                                      </m:ctrlPr>
                                    </m:dP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𝑆</m:t>
                                          </m:r>
                                        </m:e>
                                        <m:sub>
                                          <m:r>
                                            <a:rPr lang="zh-CN" altLang="en-US" sz="1400" i="1">
                                              <a:latin typeface="Cambria Math" panose="02040503050406030204" pitchFamily="18" charset="0"/>
                                            </a:rPr>
                                            <m:t>𝑖</m:t>
                                          </m:r>
                                        </m:sub>
                                      </m:sSub>
                                    </m:e>
                                  </m:d>
                                </m:num>
                                <m:den>
                                  <m:d>
                                    <m:dPr>
                                      <m:begChr m:val="|"/>
                                      <m:endChr m:val="|"/>
                                      <m:ctrlPr>
                                        <a:rPr lang="zh-CN" altLang="en-US" sz="1400" i="1">
                                          <a:latin typeface="Cambria Math" panose="02040503050406030204" pitchFamily="18" charset="0"/>
                                        </a:rPr>
                                      </m:ctrlPr>
                                    </m:dPr>
                                    <m:e>
                                      <m:r>
                                        <a:rPr lang="zh-CN" altLang="en-US" sz="1400" i="1">
                                          <a:latin typeface="Cambria Math" panose="02040503050406030204" pitchFamily="18" charset="0"/>
                                        </a:rPr>
                                        <m:t>𝑆</m:t>
                                      </m:r>
                                    </m:e>
                                  </m:d>
                                </m:den>
                              </m:f>
                              <m:func>
                                <m:funcPr>
                                  <m:ctrlPr>
                                    <a:rPr lang="zh-CN" altLang="en-US" sz="1400" i="1">
                                      <a:latin typeface="Cambria Math" panose="02040503050406030204" pitchFamily="18" charset="0"/>
                                    </a:rPr>
                                  </m:ctrlPr>
                                </m:funcPr>
                                <m:fName>
                                  <m:sSub>
                                    <m:sSubPr>
                                      <m:ctrlPr>
                                        <a:rPr lang="zh-CN" altLang="en-US" sz="1400" i="1">
                                          <a:latin typeface="Cambria Math" panose="02040503050406030204" pitchFamily="18" charset="0"/>
                                        </a:rPr>
                                      </m:ctrlPr>
                                    </m:sSubPr>
                                    <m:e>
                                      <m:r>
                                        <m:rPr>
                                          <m:sty m:val="p"/>
                                        </m:rPr>
                                        <a:rPr lang="zh-CN" altLang="en-US" sz="1400" i="0">
                                          <a:latin typeface="Cambria Math" panose="02040503050406030204" pitchFamily="18" charset="0"/>
                                        </a:rPr>
                                        <m:t>log</m:t>
                                      </m:r>
                                    </m:e>
                                    <m:sub>
                                      <m:r>
                                        <a:rPr lang="zh-CN" altLang="en-US" sz="1400" i="0">
                                          <a:latin typeface="Cambria Math" panose="02040503050406030204" pitchFamily="18" charset="0"/>
                                        </a:rPr>
                                        <m:t>2</m:t>
                                      </m:r>
                                    </m:sub>
                                  </m:sSub>
                                </m:fName>
                                <m:e>
                                  <m:f>
                                    <m:fPr>
                                      <m:ctrlPr>
                                        <a:rPr lang="zh-CN" altLang="en-US" sz="1400" i="1">
                                          <a:latin typeface="Cambria Math" panose="02040503050406030204" pitchFamily="18" charset="0"/>
                                        </a:rPr>
                                      </m:ctrlPr>
                                    </m:fPr>
                                    <m:num>
                                      <m:d>
                                        <m:dPr>
                                          <m:begChr m:val="|"/>
                                          <m:endChr m:val="|"/>
                                          <m:ctrlPr>
                                            <a:rPr lang="zh-CN" altLang="en-US" sz="1400" i="1">
                                              <a:latin typeface="Cambria Math" panose="02040503050406030204" pitchFamily="18" charset="0"/>
                                            </a:rPr>
                                          </m:ctrlPr>
                                        </m:dP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𝑆</m:t>
                                              </m:r>
                                            </m:e>
                                            <m:sub>
                                              <m:r>
                                                <a:rPr lang="zh-CN" altLang="en-US" sz="1400" i="1">
                                                  <a:latin typeface="Cambria Math" panose="02040503050406030204" pitchFamily="18" charset="0"/>
                                                </a:rPr>
                                                <m:t>𝑖</m:t>
                                              </m:r>
                                            </m:sub>
                                          </m:sSub>
                                        </m:e>
                                      </m:d>
                                    </m:num>
                                    <m:den>
                                      <m:d>
                                        <m:dPr>
                                          <m:begChr m:val="|"/>
                                          <m:endChr m:val="|"/>
                                          <m:ctrlPr>
                                            <a:rPr lang="zh-CN" altLang="en-US" sz="1400" i="1">
                                              <a:latin typeface="Cambria Math" panose="02040503050406030204" pitchFamily="18" charset="0"/>
                                            </a:rPr>
                                          </m:ctrlPr>
                                        </m:dPr>
                                        <m:e>
                                          <m:r>
                                            <a:rPr lang="zh-CN" altLang="en-US" sz="1400" i="1">
                                              <a:latin typeface="Cambria Math" panose="02040503050406030204" pitchFamily="18" charset="0"/>
                                            </a:rPr>
                                            <m:t>𝑆</m:t>
                                          </m:r>
                                        </m:e>
                                      </m:d>
                                    </m:den>
                                  </m:f>
                                </m:e>
                              </m:func>
                            </m:e>
                          </m:nary>
                        </m:den>
                      </m:f>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0.2080</m:t>
                          </m:r>
                        </m:num>
                        <m:den>
                          <m:d>
                            <m:dPr>
                              <m:begChr m:val=""/>
                              <m:ctrlPr>
                                <a:rPr lang="zh-CN" altLang="en-US" sz="1400" i="1">
                                  <a:latin typeface="Cambria Math" panose="02040503050406030204" pitchFamily="18" charset="0"/>
                                </a:rPr>
                              </m:ctrlPr>
                            </m:dPr>
                            <m:e>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8</m:t>
                                  </m:r>
                                </m:num>
                                <m:den>
                                  <m:r>
                                    <a:rPr lang="zh-CN" altLang="en-US" sz="1400" i="0">
                                      <a:latin typeface="Cambria Math" panose="02040503050406030204" pitchFamily="18" charset="0"/>
                                    </a:rPr>
                                    <m:t>14</m:t>
                                  </m:r>
                                </m:den>
                              </m:f>
                              <m:func>
                                <m:funcPr>
                                  <m:ctrlPr>
                                    <a:rPr lang="zh-CN" altLang="en-US" sz="1400" i="1">
                                      <a:latin typeface="Cambria Math" panose="02040503050406030204" pitchFamily="18" charset="0"/>
                                    </a:rPr>
                                  </m:ctrlPr>
                                </m:funcPr>
                                <m:fName>
                                  <m:sSub>
                                    <m:sSubPr>
                                      <m:ctrlPr>
                                        <a:rPr lang="zh-CN" altLang="en-US" sz="1400" i="1">
                                          <a:latin typeface="Cambria Math" panose="02040503050406030204" pitchFamily="18" charset="0"/>
                                        </a:rPr>
                                      </m:ctrlPr>
                                    </m:sSubPr>
                                    <m:e>
                                      <m:r>
                                        <m:rPr>
                                          <m:sty m:val="p"/>
                                        </m:rPr>
                                        <a:rPr lang="zh-CN" altLang="en-US" sz="1400" i="0">
                                          <a:latin typeface="Cambria Math" panose="02040503050406030204" pitchFamily="18" charset="0"/>
                                        </a:rPr>
                                        <m:t>log</m:t>
                                      </m:r>
                                    </m:e>
                                    <m:sub>
                                      <m:r>
                                        <a:rPr lang="zh-CN" altLang="en-US" sz="1400" i="0">
                                          <a:latin typeface="Cambria Math" panose="02040503050406030204" pitchFamily="18" charset="0"/>
                                        </a:rPr>
                                        <m:t>2</m:t>
                                      </m:r>
                                    </m:sub>
                                  </m:sSub>
                                </m:fName>
                                <m:e>
                                  <m:f>
                                    <m:fPr>
                                      <m:ctrlPr>
                                        <a:rPr lang="zh-CN" altLang="en-US" sz="1400" i="1">
                                          <a:latin typeface="Cambria Math" panose="02040503050406030204" pitchFamily="18" charset="0"/>
                                        </a:rPr>
                                      </m:ctrlPr>
                                    </m:fPr>
                                    <m:num>
                                      <m:r>
                                        <a:rPr lang="zh-CN" altLang="en-US" sz="1400" i="0">
                                          <a:latin typeface="Cambria Math" panose="02040503050406030204" pitchFamily="18" charset="0"/>
                                        </a:rPr>
                                        <m:t>8</m:t>
                                      </m:r>
                                    </m:num>
                                    <m:den>
                                      <m:r>
                                        <a:rPr lang="zh-CN" altLang="en-US" sz="1400" i="0">
                                          <a:latin typeface="Cambria Math" panose="02040503050406030204" pitchFamily="18" charset="0"/>
                                        </a:rPr>
                                        <m:t>14</m:t>
                                      </m:r>
                                    </m:den>
                                  </m:f>
                                </m:e>
                              </m:func>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2</m:t>
                                  </m:r>
                                </m:num>
                                <m:den>
                                  <m:r>
                                    <a:rPr lang="zh-CN" altLang="en-US" sz="1400" i="0">
                                      <a:latin typeface="Cambria Math" panose="02040503050406030204" pitchFamily="18" charset="0"/>
                                    </a:rPr>
                                    <m:t>14</m:t>
                                  </m:r>
                                </m:den>
                              </m:f>
                              <m:func>
                                <m:funcPr>
                                  <m:ctrlPr>
                                    <a:rPr lang="zh-CN" altLang="en-US" sz="1400" i="1">
                                      <a:latin typeface="Cambria Math" panose="02040503050406030204" pitchFamily="18" charset="0"/>
                                    </a:rPr>
                                  </m:ctrlPr>
                                </m:funcPr>
                                <m:fName>
                                  <m:sSub>
                                    <m:sSubPr>
                                      <m:ctrlPr>
                                        <a:rPr lang="zh-CN" altLang="en-US" sz="1400" i="1">
                                          <a:latin typeface="Cambria Math" panose="02040503050406030204" pitchFamily="18" charset="0"/>
                                        </a:rPr>
                                      </m:ctrlPr>
                                    </m:sSubPr>
                                    <m:e>
                                      <m:r>
                                        <m:rPr>
                                          <m:sty m:val="p"/>
                                        </m:rPr>
                                        <a:rPr lang="zh-CN" altLang="en-US" sz="1400" i="0">
                                          <a:latin typeface="Cambria Math" panose="02040503050406030204" pitchFamily="18" charset="0"/>
                                        </a:rPr>
                                        <m:t>log</m:t>
                                      </m:r>
                                    </m:e>
                                    <m:sub>
                                      <m:r>
                                        <a:rPr lang="zh-CN" altLang="en-US" sz="1400" i="0">
                                          <a:latin typeface="Cambria Math" panose="02040503050406030204" pitchFamily="18" charset="0"/>
                                        </a:rPr>
                                        <m:t>2</m:t>
                                      </m:r>
                                    </m:sub>
                                  </m:sSub>
                                </m:fName>
                                <m:e>
                                  <m:f>
                                    <m:fPr>
                                      <m:ctrlPr>
                                        <a:rPr lang="zh-CN" altLang="en-US" sz="1400" i="1">
                                          <a:latin typeface="Cambria Math" panose="02040503050406030204" pitchFamily="18" charset="0"/>
                                        </a:rPr>
                                      </m:ctrlPr>
                                    </m:fPr>
                                    <m:num>
                                      <m:r>
                                        <a:rPr lang="zh-CN" altLang="en-US" sz="1400" i="0">
                                          <a:latin typeface="Cambria Math" panose="02040503050406030204" pitchFamily="18" charset="0"/>
                                        </a:rPr>
                                        <m:t>2</m:t>
                                      </m:r>
                                    </m:num>
                                    <m:den>
                                      <m:r>
                                        <a:rPr lang="zh-CN" altLang="en-US" sz="1400" i="0">
                                          <a:latin typeface="Cambria Math" panose="02040503050406030204" pitchFamily="18" charset="0"/>
                                        </a:rPr>
                                        <m:t>14</m:t>
                                      </m:r>
                                    </m:den>
                                  </m:f>
                                </m:e>
                              </m:func>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4</m:t>
                                  </m:r>
                                </m:num>
                                <m:den>
                                  <m:r>
                                    <a:rPr lang="zh-CN" altLang="en-US" sz="1400" i="0">
                                      <a:latin typeface="Cambria Math" panose="02040503050406030204" pitchFamily="18" charset="0"/>
                                    </a:rPr>
                                    <m:t>14</m:t>
                                  </m:r>
                                </m:den>
                              </m:f>
                              <m:func>
                                <m:funcPr>
                                  <m:ctrlPr>
                                    <a:rPr lang="zh-CN" altLang="en-US" sz="1400" i="1">
                                      <a:latin typeface="Cambria Math" panose="02040503050406030204" pitchFamily="18" charset="0"/>
                                    </a:rPr>
                                  </m:ctrlPr>
                                </m:funcPr>
                                <m:fName>
                                  <m:sSub>
                                    <m:sSubPr>
                                      <m:ctrlPr>
                                        <a:rPr lang="zh-CN" altLang="en-US" sz="1400" i="1">
                                          <a:latin typeface="Cambria Math" panose="02040503050406030204" pitchFamily="18" charset="0"/>
                                        </a:rPr>
                                      </m:ctrlPr>
                                    </m:sSubPr>
                                    <m:e>
                                      <m:r>
                                        <m:rPr>
                                          <m:sty m:val="p"/>
                                        </m:rPr>
                                        <a:rPr lang="zh-CN" altLang="en-US" sz="1400" i="0">
                                          <a:latin typeface="Cambria Math" panose="02040503050406030204" pitchFamily="18" charset="0"/>
                                        </a:rPr>
                                        <m:t>log</m:t>
                                      </m:r>
                                    </m:e>
                                    <m:sub>
                                      <m:r>
                                        <a:rPr lang="zh-CN" altLang="en-US" sz="1400" i="0">
                                          <a:latin typeface="Cambria Math" panose="02040503050406030204" pitchFamily="18" charset="0"/>
                                        </a:rPr>
                                        <m:t>2</m:t>
                                      </m:r>
                                    </m:sub>
                                  </m:sSub>
                                </m:fName>
                                <m:e>
                                  <m:f>
                                    <m:fPr>
                                      <m:ctrlPr>
                                        <a:rPr lang="zh-CN" altLang="en-US" sz="1400" i="1">
                                          <a:latin typeface="Cambria Math" panose="02040503050406030204" pitchFamily="18" charset="0"/>
                                        </a:rPr>
                                      </m:ctrlPr>
                                    </m:fPr>
                                    <m:num>
                                      <m:r>
                                        <a:rPr lang="zh-CN" altLang="en-US" sz="1400" i="0">
                                          <a:latin typeface="Cambria Math" panose="02040503050406030204" pitchFamily="18" charset="0"/>
                                        </a:rPr>
                                        <m:t>4</m:t>
                                      </m:r>
                                    </m:num>
                                    <m:den>
                                      <m:r>
                                        <a:rPr lang="zh-CN" altLang="en-US" sz="1400" i="0">
                                          <a:latin typeface="Cambria Math" panose="02040503050406030204" pitchFamily="18" charset="0"/>
                                        </a:rPr>
                                        <m:t>14</m:t>
                                      </m:r>
                                    </m:den>
                                  </m:f>
                                </m:e>
                              </m:func>
                            </m:e>
                          </m:d>
                        </m:den>
                      </m:f>
                      <m:r>
                        <a:rPr lang="zh-CN" altLang="en-US" sz="1400" i="0">
                          <a:latin typeface="Cambria Math" panose="02040503050406030204" pitchFamily="18" charset="0"/>
                        </a:rPr>
                        <m:t>=0.1509</m:t>
                      </m:r>
                    </m:oMath>
                  </m:oMathPara>
                </a14:m>
                <a:endParaRPr lang="zh-CN" altLang="en-US" sz="1400" dirty="0"/>
              </a:p>
            </p:txBody>
          </p:sp>
        </mc:Choice>
        <mc:Fallback xmlns="">
          <p:sp>
            <p:nvSpPr>
              <p:cNvPr id="3" name="矩形 2"/>
              <p:cNvSpPr>
                <a:spLocks noRot="1" noChangeAspect="1" noMove="1" noResize="1" noEditPoints="1" noAdjustHandles="1" noChangeArrowheads="1" noChangeShapeType="1" noTextEdit="1"/>
              </p:cNvSpPr>
              <p:nvPr/>
            </p:nvSpPr>
            <p:spPr>
              <a:xfrm>
                <a:off x="596900" y="3959048"/>
                <a:ext cx="7960691" cy="74853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6532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smtClean="0"/>
              <a:t>C5.0</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02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C5.0</a:t>
            </a:r>
            <a:r>
              <a:rPr lang="zh-CN" altLang="en-US" sz="1800" dirty="0">
                <a:solidFill>
                  <a:srgbClr val="000000"/>
                </a:solidFill>
              </a:rPr>
              <a:t>算法是</a:t>
            </a:r>
            <a:r>
              <a:rPr lang="en-US" altLang="zh-CN" sz="1800" dirty="0">
                <a:solidFill>
                  <a:srgbClr val="000000"/>
                </a:solidFill>
              </a:rPr>
              <a:t>Quinlan</a:t>
            </a:r>
            <a:r>
              <a:rPr lang="zh-CN" altLang="en-US" sz="1800" dirty="0">
                <a:solidFill>
                  <a:srgbClr val="000000"/>
                </a:solidFill>
              </a:rPr>
              <a:t>在</a:t>
            </a:r>
            <a:r>
              <a:rPr lang="en-US" altLang="zh-CN" sz="1800" dirty="0">
                <a:solidFill>
                  <a:srgbClr val="000000"/>
                </a:solidFill>
              </a:rPr>
              <a:t>C4.5</a:t>
            </a:r>
            <a:r>
              <a:rPr lang="zh-CN" altLang="en-US" sz="1800" dirty="0">
                <a:solidFill>
                  <a:srgbClr val="000000"/>
                </a:solidFill>
              </a:rPr>
              <a:t>算法的基础上提出的商用改进版本，目的是对含有大量数据的数据集进行</a:t>
            </a:r>
            <a:r>
              <a:rPr lang="zh-CN" altLang="en-US" sz="1800" dirty="0" smtClean="0">
                <a:solidFill>
                  <a:srgbClr val="000000"/>
                </a:solidFill>
              </a:rPr>
              <a:t>分析</a:t>
            </a:r>
            <a:endParaRPr lang="en-US" altLang="zh-CN" sz="1800" dirty="0" smtClean="0">
              <a:solidFill>
                <a:srgbClr val="000000"/>
              </a:solidFill>
            </a:endParaRPr>
          </a:p>
          <a:p>
            <a:r>
              <a:rPr lang="en-US" altLang="zh-CN" sz="1800" dirty="0">
                <a:solidFill>
                  <a:srgbClr val="000000"/>
                </a:solidFill>
              </a:rPr>
              <a:t>C5.0</a:t>
            </a:r>
            <a:r>
              <a:rPr lang="zh-CN" altLang="en-US" sz="1800" dirty="0">
                <a:solidFill>
                  <a:srgbClr val="000000"/>
                </a:solidFill>
              </a:rPr>
              <a:t>算法与</a:t>
            </a:r>
            <a:r>
              <a:rPr lang="en-US" altLang="zh-CN" sz="1800" dirty="0">
                <a:solidFill>
                  <a:srgbClr val="000000"/>
                </a:solidFill>
              </a:rPr>
              <a:t>C4.5</a:t>
            </a:r>
            <a:r>
              <a:rPr lang="zh-CN" altLang="en-US" sz="1800" dirty="0">
                <a:solidFill>
                  <a:srgbClr val="000000"/>
                </a:solidFill>
              </a:rPr>
              <a:t>算法相比有以下优势：</a:t>
            </a:r>
          </a:p>
          <a:p>
            <a:pPr lvl="1"/>
            <a:r>
              <a:rPr lang="zh-CN" altLang="en-US" sz="1400" dirty="0" smtClean="0">
                <a:solidFill>
                  <a:srgbClr val="000000"/>
                </a:solidFill>
              </a:rPr>
              <a:t>决策树</a:t>
            </a:r>
            <a:r>
              <a:rPr lang="zh-CN" altLang="en-US" sz="1400" dirty="0">
                <a:solidFill>
                  <a:srgbClr val="000000"/>
                </a:solidFill>
              </a:rPr>
              <a:t>构建时间要比</a:t>
            </a:r>
            <a:r>
              <a:rPr lang="en-US" altLang="zh-CN" sz="1400" dirty="0">
                <a:solidFill>
                  <a:srgbClr val="000000"/>
                </a:solidFill>
              </a:rPr>
              <a:t>C4.5</a:t>
            </a:r>
            <a:r>
              <a:rPr lang="zh-CN" altLang="en-US" sz="1400" dirty="0">
                <a:solidFill>
                  <a:srgbClr val="000000"/>
                </a:solidFill>
              </a:rPr>
              <a:t>算法快上数倍，同时生成的决策树规模也更小，拥有更少的叶子结点</a:t>
            </a:r>
            <a:r>
              <a:rPr lang="zh-CN" altLang="en-US" sz="1400" dirty="0" smtClean="0">
                <a:solidFill>
                  <a:srgbClr val="000000"/>
                </a:solidFill>
              </a:rPr>
              <a:t>数</a:t>
            </a:r>
            <a:endParaRPr lang="zh-CN" altLang="en-US" sz="1400" dirty="0">
              <a:solidFill>
                <a:srgbClr val="000000"/>
              </a:solidFill>
            </a:endParaRPr>
          </a:p>
          <a:p>
            <a:pPr lvl="1"/>
            <a:r>
              <a:rPr lang="zh-CN" altLang="en-US" sz="1400" dirty="0" smtClean="0">
                <a:solidFill>
                  <a:srgbClr val="000000"/>
                </a:solidFill>
              </a:rPr>
              <a:t>使用</a:t>
            </a:r>
            <a:r>
              <a:rPr lang="zh-CN" altLang="en-US" sz="1400" dirty="0">
                <a:solidFill>
                  <a:srgbClr val="000000"/>
                </a:solidFill>
              </a:rPr>
              <a:t>了提升法</a:t>
            </a:r>
            <a:r>
              <a:rPr lang="en-US" altLang="zh-CN" sz="1400" dirty="0">
                <a:solidFill>
                  <a:srgbClr val="000000"/>
                </a:solidFill>
              </a:rPr>
              <a:t>(boosting)</a:t>
            </a:r>
            <a:r>
              <a:rPr lang="zh-CN" altLang="en-US" sz="1400" dirty="0">
                <a:solidFill>
                  <a:srgbClr val="000000"/>
                </a:solidFill>
              </a:rPr>
              <a:t>，组合多个决策树来做出分类，使准确率大大</a:t>
            </a:r>
            <a:r>
              <a:rPr lang="zh-CN" altLang="en-US" sz="1400" dirty="0" smtClean="0">
                <a:solidFill>
                  <a:srgbClr val="000000"/>
                </a:solidFill>
              </a:rPr>
              <a:t>提高</a:t>
            </a:r>
            <a:endParaRPr lang="zh-CN" altLang="en-US" sz="1400" dirty="0">
              <a:solidFill>
                <a:srgbClr val="000000"/>
              </a:solidFill>
            </a:endParaRPr>
          </a:p>
          <a:p>
            <a:pPr lvl="1"/>
            <a:r>
              <a:rPr lang="zh-CN" altLang="en-US" sz="1400" dirty="0" smtClean="0">
                <a:solidFill>
                  <a:srgbClr val="000000"/>
                </a:solidFill>
              </a:rPr>
              <a:t>提供</a:t>
            </a:r>
            <a:r>
              <a:rPr lang="zh-CN" altLang="en-US" sz="1400" dirty="0">
                <a:solidFill>
                  <a:srgbClr val="000000"/>
                </a:solidFill>
              </a:rPr>
              <a:t>可选项由使用者视情况决定，例如是否考虑样本的权重、样本错误分类成本等</a:t>
            </a:r>
          </a:p>
          <a:p>
            <a:endParaRPr lang="en-US" altLang="zh-CN" sz="1800" dirty="0">
              <a:solidFill>
                <a:srgbClr val="000000"/>
              </a:solidFill>
            </a:endParaRPr>
          </a:p>
        </p:txBody>
      </p:sp>
    </p:spTree>
    <p:extLst>
      <p:ext uri="{BB962C8B-B14F-4D97-AF65-F5344CB8AC3E}">
        <p14:creationId xmlns:p14="http://schemas.microsoft.com/office/powerpoint/2010/main" val="2186214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章节介绍</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分类的</a:t>
            </a:r>
            <a:r>
              <a:rPr lang="zh-CN" altLang="en-US" sz="1800" dirty="0">
                <a:solidFill>
                  <a:srgbClr val="000000"/>
                </a:solidFill>
              </a:rPr>
              <a:t>任务是将样本</a:t>
            </a:r>
            <a:r>
              <a:rPr lang="en-US" altLang="zh-CN" sz="1800" dirty="0">
                <a:solidFill>
                  <a:srgbClr val="000000"/>
                </a:solidFill>
              </a:rPr>
              <a:t>(</a:t>
            </a:r>
            <a:r>
              <a:rPr lang="zh-CN" altLang="en-US" sz="1800" dirty="0">
                <a:solidFill>
                  <a:srgbClr val="000000"/>
                </a:solidFill>
              </a:rPr>
              <a:t>对象</a:t>
            </a:r>
            <a:r>
              <a:rPr lang="en-US" altLang="zh-CN" sz="1800" dirty="0">
                <a:solidFill>
                  <a:srgbClr val="000000"/>
                </a:solidFill>
              </a:rPr>
              <a:t>)</a:t>
            </a:r>
            <a:r>
              <a:rPr lang="zh-CN" altLang="en-US" sz="1800" dirty="0">
                <a:solidFill>
                  <a:srgbClr val="000000"/>
                </a:solidFill>
              </a:rPr>
              <a:t>划分到合适的预定义目标类</a:t>
            </a:r>
            <a:r>
              <a:rPr lang="zh-CN" altLang="en-US" sz="1800" dirty="0" smtClean="0">
                <a:solidFill>
                  <a:srgbClr val="000000"/>
                </a:solidFill>
              </a:rPr>
              <a:t>中</a:t>
            </a:r>
            <a:endParaRPr lang="en-US" altLang="zh-CN" sz="1800" dirty="0" smtClean="0">
              <a:solidFill>
                <a:srgbClr val="000000"/>
              </a:solidFill>
            </a:endParaRPr>
          </a:p>
          <a:p>
            <a:r>
              <a:rPr lang="zh-CN" altLang="en-US" sz="1800" dirty="0" smtClean="0">
                <a:solidFill>
                  <a:srgbClr val="000000"/>
                </a:solidFill>
              </a:rPr>
              <a:t>本章</a:t>
            </a:r>
            <a:r>
              <a:rPr lang="zh-CN" altLang="en-US" sz="1800" dirty="0">
                <a:solidFill>
                  <a:srgbClr val="000000"/>
                </a:solidFill>
              </a:rPr>
              <a:t>主要介绍决策树算法，它是机器学习中的一个经典的监督式学习</a:t>
            </a:r>
            <a:r>
              <a:rPr lang="zh-CN" altLang="en-US" sz="1800" dirty="0" smtClean="0">
                <a:solidFill>
                  <a:srgbClr val="000000"/>
                </a:solidFill>
              </a:rPr>
              <a:t>算法，</a:t>
            </a:r>
            <a:r>
              <a:rPr lang="zh-CN" altLang="en-US" sz="1800" dirty="0">
                <a:solidFill>
                  <a:srgbClr val="000000"/>
                </a:solidFill>
              </a:rPr>
              <a:t>被广泛应用</a:t>
            </a:r>
            <a:r>
              <a:rPr lang="en-US" altLang="zh-CN" sz="1800" dirty="0">
                <a:solidFill>
                  <a:srgbClr val="000000"/>
                </a:solidFill>
              </a:rPr>
              <a:t>F</a:t>
            </a:r>
            <a:r>
              <a:rPr lang="zh-CN" altLang="en-US" sz="1800" dirty="0">
                <a:solidFill>
                  <a:srgbClr val="000000"/>
                </a:solidFill>
              </a:rPr>
              <a:t>金融分析、生物学、天文学等多个</a:t>
            </a:r>
            <a:r>
              <a:rPr lang="zh-CN" altLang="en-US" sz="1800" dirty="0" smtClean="0">
                <a:solidFill>
                  <a:srgbClr val="000000"/>
                </a:solidFill>
              </a:rPr>
              <a:t>领域</a:t>
            </a:r>
            <a:endParaRPr lang="en-US" altLang="zh-CN" sz="1800" dirty="0" smtClean="0">
              <a:solidFill>
                <a:srgbClr val="000000"/>
              </a:solidFill>
            </a:endParaRPr>
          </a:p>
          <a:p>
            <a:r>
              <a:rPr lang="zh-CN" altLang="en-US" sz="1800" dirty="0" smtClean="0">
                <a:solidFill>
                  <a:srgbClr val="000000"/>
                </a:solidFill>
              </a:rPr>
              <a:t>本章</a:t>
            </a:r>
            <a:r>
              <a:rPr lang="zh-CN" altLang="en-US" sz="1800" dirty="0">
                <a:solidFill>
                  <a:srgbClr val="000000"/>
                </a:solidFill>
              </a:rPr>
              <a:t>首先介绍决策树的</a:t>
            </a:r>
            <a:r>
              <a:rPr lang="en-US" altLang="zh-CN" sz="1800" dirty="0">
                <a:solidFill>
                  <a:srgbClr val="000000"/>
                </a:solidFill>
              </a:rPr>
              <a:t>1D3</a:t>
            </a:r>
            <a:r>
              <a:rPr lang="zh-CN" altLang="en-US" sz="1800" dirty="0">
                <a:solidFill>
                  <a:srgbClr val="000000"/>
                </a:solidFill>
              </a:rPr>
              <a:t>、</a:t>
            </a:r>
            <a:r>
              <a:rPr lang="en-US" altLang="zh-CN" sz="1800" dirty="0">
                <a:solidFill>
                  <a:srgbClr val="000000"/>
                </a:solidFill>
              </a:rPr>
              <a:t>C4.5</a:t>
            </a:r>
            <a:r>
              <a:rPr lang="zh-CN" altLang="en-US" sz="1800" dirty="0">
                <a:solidFill>
                  <a:srgbClr val="000000"/>
                </a:solidFill>
              </a:rPr>
              <a:t>、 </a:t>
            </a:r>
            <a:r>
              <a:rPr lang="en-US" altLang="zh-CN" sz="1800" dirty="0">
                <a:solidFill>
                  <a:srgbClr val="000000"/>
                </a:solidFill>
              </a:rPr>
              <a:t>C5. 0</a:t>
            </a:r>
            <a:r>
              <a:rPr lang="zh-CN" altLang="en-US" sz="1800" dirty="0">
                <a:solidFill>
                  <a:srgbClr val="000000"/>
                </a:solidFill>
              </a:rPr>
              <a:t>、</a:t>
            </a:r>
            <a:r>
              <a:rPr lang="en-US" altLang="zh-CN" sz="1800" dirty="0">
                <a:solidFill>
                  <a:srgbClr val="000000"/>
                </a:solidFill>
              </a:rPr>
              <a:t>CART </a:t>
            </a:r>
            <a:r>
              <a:rPr lang="zh-CN" altLang="en-US" sz="1800" dirty="0">
                <a:solidFill>
                  <a:srgbClr val="000000"/>
                </a:solidFill>
              </a:rPr>
              <a:t>等常用算法，然后讨论决策树的集成学习，包括装袋法、提升法、随机森林、</a:t>
            </a:r>
            <a:r>
              <a:rPr lang="en-US" altLang="zh-CN" sz="1800" dirty="0">
                <a:solidFill>
                  <a:srgbClr val="000000"/>
                </a:solidFill>
              </a:rPr>
              <a:t>GBDT</a:t>
            </a:r>
            <a:r>
              <a:rPr lang="zh-CN" altLang="en-US" sz="1800" dirty="0">
                <a:solidFill>
                  <a:srgbClr val="000000"/>
                </a:solidFill>
              </a:rPr>
              <a:t>、 </a:t>
            </a:r>
            <a:r>
              <a:rPr lang="en-US" altLang="zh-CN" sz="1800" dirty="0" err="1">
                <a:solidFill>
                  <a:srgbClr val="000000"/>
                </a:solidFill>
              </a:rPr>
              <a:t>AdaBoost</a:t>
            </a:r>
            <a:r>
              <a:rPr lang="en-US" altLang="zh-CN" sz="1800" dirty="0">
                <a:solidFill>
                  <a:srgbClr val="000000"/>
                </a:solidFill>
              </a:rPr>
              <a:t> </a:t>
            </a:r>
            <a:r>
              <a:rPr lang="zh-CN" altLang="en-US" sz="1800" dirty="0">
                <a:solidFill>
                  <a:srgbClr val="000000"/>
                </a:solidFill>
              </a:rPr>
              <a:t>等算法。最后介绍决策树算法的应用案例</a:t>
            </a:r>
            <a:endParaRPr lang="zh-CN" altLang="en-US" sz="14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smtClean="0"/>
              <a:t>CART</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14554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smtClean="0">
                    <a:solidFill>
                      <a:srgbClr val="000000"/>
                    </a:solidFill>
                  </a:rPr>
                  <a:t>CART</a:t>
                </a:r>
                <a:r>
                  <a:rPr lang="zh-CN" altLang="zh-CN" sz="1800" dirty="0" smtClean="0">
                    <a:solidFill>
                      <a:srgbClr val="000000"/>
                    </a:solidFill>
                  </a:rPr>
                  <a:t>算法采用</a:t>
                </a:r>
                <a:r>
                  <a:rPr lang="zh-CN" altLang="zh-CN" sz="1800" dirty="0">
                    <a:solidFill>
                      <a:srgbClr val="000000"/>
                    </a:solidFill>
                  </a:rPr>
                  <a:t>的是一种二分循环分割的方法，每次都把当前样本集划分为两个子样本集，使生成的决策树的结点均有两个分支，显然，这样就构造了一个二叉树。如果分支属性有多于两个取值，在分裂时会对属性值进行组合，选择最佳的两个组合分支。假设某属性存在</a:t>
                </a:r>
                <a14:m>
                  <m:oMath xmlns:m="http://schemas.openxmlformats.org/officeDocument/2006/math">
                    <m:r>
                      <a:rPr lang="en-US" altLang="zh-CN" sz="1800">
                        <a:solidFill>
                          <a:srgbClr val="000000"/>
                        </a:solidFill>
                        <a:latin typeface="Cambria Math" panose="02040503050406030204" pitchFamily="18" charset="0"/>
                      </a:rPr>
                      <m:t>𝑞</m:t>
                    </m:r>
                  </m:oMath>
                </a14:m>
                <a:r>
                  <a:rPr lang="zh-CN" altLang="zh-CN" sz="1800" dirty="0">
                    <a:solidFill>
                      <a:srgbClr val="000000"/>
                    </a:solidFill>
                  </a:rPr>
                  <a:t>个可能取值，那么以该属性作为分支属性，生成两个分支的分裂方法共有</a:t>
                </a:r>
                <a14:m>
                  <m:oMath xmlns:m="http://schemas.openxmlformats.org/officeDocument/2006/math">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2</m:t>
                        </m:r>
                      </m:e>
                      <m:sup>
                        <m:r>
                          <a:rPr lang="en-US" altLang="zh-CN" sz="1800">
                            <a:solidFill>
                              <a:srgbClr val="000000"/>
                            </a:solidFill>
                            <a:latin typeface="Cambria Math" panose="02040503050406030204" pitchFamily="18" charset="0"/>
                          </a:rPr>
                          <m:t>𝑞</m:t>
                        </m:r>
                        <m:r>
                          <a:rPr lang="en-US" altLang="zh-CN" sz="1800">
                            <a:solidFill>
                              <a:srgbClr val="000000"/>
                            </a:solidFill>
                            <a:latin typeface="Cambria Math" panose="02040503050406030204" pitchFamily="18" charset="0"/>
                          </a:rPr>
                          <m:t>−1</m:t>
                        </m:r>
                      </m:sup>
                    </m:sSup>
                    <m:r>
                      <a:rPr lang="en-US" altLang="zh-CN" sz="1800">
                        <a:solidFill>
                          <a:srgbClr val="000000"/>
                        </a:solidFill>
                        <a:latin typeface="Cambria Math" panose="02040503050406030204" pitchFamily="18" charset="0"/>
                      </a:rPr>
                      <m:t>−1</m:t>
                    </m:r>
                  </m:oMath>
                </a14:m>
                <a:r>
                  <a:rPr lang="zh-CN" altLang="zh-CN" sz="1800" dirty="0" smtClean="0">
                    <a:solidFill>
                      <a:srgbClr val="000000"/>
                    </a:solidFill>
                  </a:rPr>
                  <a:t>种</a:t>
                </a:r>
                <a:endParaRPr lang="en-US" altLang="zh-CN" sz="1800" dirty="0">
                  <a:solidFill>
                    <a:srgbClr val="000000"/>
                  </a:solidFill>
                </a:endParaRPr>
              </a:p>
              <a:p>
                <a:r>
                  <a:rPr lang="en-US" altLang="zh-CN" sz="1800" dirty="0">
                    <a:solidFill>
                      <a:srgbClr val="000000"/>
                    </a:solidFill>
                  </a:rPr>
                  <a:t>CART</a:t>
                </a:r>
                <a:r>
                  <a:rPr lang="zh-CN" altLang="zh-CN" sz="1800" dirty="0">
                    <a:solidFill>
                      <a:srgbClr val="000000"/>
                    </a:solidFill>
                  </a:rPr>
                  <a:t>算法在分支处理中分支属性的度量指标是</a:t>
                </a:r>
                <a:r>
                  <a:rPr lang="en-US" altLang="zh-CN" sz="1800" dirty="0">
                    <a:solidFill>
                      <a:srgbClr val="000000"/>
                    </a:solidFill>
                  </a:rPr>
                  <a:t>Gini</a:t>
                </a:r>
                <a:r>
                  <a:rPr lang="zh-CN" altLang="zh-CN" sz="1800" dirty="0">
                    <a:solidFill>
                      <a:srgbClr val="000000"/>
                    </a:solidFill>
                  </a:rPr>
                  <a:t>指标</a:t>
                </a:r>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r>
                  <a:rPr lang="zh-CN" altLang="en-US" sz="1800" dirty="0" smtClean="0">
                    <a:solidFill>
                      <a:srgbClr val="000000"/>
                    </a:solidFill>
                  </a:rPr>
                  <a:t>在前面例子</a:t>
                </a:r>
                <a:r>
                  <a:rPr lang="zh-CN" altLang="en-US" sz="1800" dirty="0">
                    <a:solidFill>
                      <a:srgbClr val="000000"/>
                    </a:solidFill>
                  </a:rPr>
                  <a:t>中，假设选择“会飞”作为分支属性，其</a:t>
                </a:r>
                <a:r>
                  <a:rPr lang="en-US" altLang="zh-CN" sz="1800" dirty="0">
                    <a:solidFill>
                      <a:srgbClr val="000000"/>
                    </a:solidFill>
                  </a:rPr>
                  <a:t>Gini</a:t>
                </a:r>
                <a:r>
                  <a:rPr lang="zh-CN" altLang="en-US" sz="1800" dirty="0">
                    <a:solidFill>
                      <a:srgbClr val="000000"/>
                    </a:solidFill>
                  </a:rPr>
                  <a:t>指标为</a:t>
                </a:r>
                <a:endParaRPr lang="en-US" altLang="zh-CN" sz="1800" dirty="0" smtClean="0">
                  <a:solidFill>
                    <a:srgbClr val="000000"/>
                  </a:solidFill>
                </a:endParaRPr>
              </a:p>
              <a:p>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145541"/>
              </a:xfrm>
              <a:prstGeom prst="rect">
                <a:avLst/>
              </a:prstGeom>
              <a:blipFill>
                <a:blip r:embed="rId2"/>
                <a:stretch>
                  <a:fillRect l="-530" t="-15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2877058" y="2694735"/>
                <a:ext cx="2903744" cy="7645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i="1">
                          <a:latin typeface="Cambria Math" panose="02040503050406030204" pitchFamily="18" charset="0"/>
                        </a:rPr>
                        <m:t>𝐺𝑖𝑛𝑖</m:t>
                      </m:r>
                      <m:d>
                        <m:dPr>
                          <m:ctrlPr>
                            <a:rPr lang="zh-CN" altLang="en-US" sz="1600" i="1">
                              <a:latin typeface="Cambria Math" panose="02040503050406030204" pitchFamily="18" charset="0"/>
                            </a:rPr>
                          </m:ctrlPr>
                        </m:dPr>
                        <m:e>
                          <m:r>
                            <a:rPr lang="zh-CN" altLang="en-US" sz="1600" i="1">
                              <a:latin typeface="Cambria Math" panose="02040503050406030204" pitchFamily="18" charset="0"/>
                            </a:rPr>
                            <m:t>𝑆</m:t>
                          </m:r>
                        </m:e>
                      </m:d>
                      <m:r>
                        <a:rPr lang="zh-CN" altLang="en-US" sz="1600" i="0">
                          <a:latin typeface="Cambria Math" panose="02040503050406030204" pitchFamily="18" charset="0"/>
                        </a:rPr>
                        <m:t>=1−</m:t>
                      </m:r>
                      <m:nary>
                        <m:naryPr>
                          <m:chr m:val="∑"/>
                          <m:limLoc m:val="undOvr"/>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r>
                            <a:rPr lang="zh-CN" altLang="en-US" sz="1600" i="0">
                              <a:latin typeface="Cambria Math" panose="02040503050406030204" pitchFamily="18" charset="0"/>
                            </a:rPr>
                            <m:t>=1</m:t>
                          </m:r>
                        </m:sub>
                        <m:sup>
                          <m:r>
                            <a:rPr lang="zh-CN" altLang="en-US" sz="1600" i="1">
                              <a:latin typeface="Cambria Math" panose="02040503050406030204" pitchFamily="18" charset="0"/>
                            </a:rPr>
                            <m:t>𝑚</m:t>
                          </m:r>
                        </m:sup>
                        <m:e>
                          <m:sSubSup>
                            <m:sSubSupPr>
                              <m:ctrlPr>
                                <a:rPr lang="zh-CN" altLang="en-US" sz="1600" i="1">
                                  <a:latin typeface="Cambria Math" panose="02040503050406030204" pitchFamily="18" charset="0"/>
                                </a:rPr>
                              </m:ctrlPr>
                            </m:sSubSupPr>
                            <m:e>
                              <m:r>
                                <a:rPr lang="zh-CN" altLang="en-US" sz="1600" i="1">
                                  <a:latin typeface="Cambria Math" panose="02040503050406030204" pitchFamily="18" charset="0"/>
                                </a:rPr>
                                <m:t>𝑝</m:t>
                              </m:r>
                            </m:e>
                            <m:sub>
                              <m:r>
                                <a:rPr lang="zh-CN" altLang="en-US" sz="1600" i="1">
                                  <a:latin typeface="Cambria Math" panose="02040503050406030204" pitchFamily="18" charset="0"/>
                                </a:rPr>
                                <m:t>𝑖</m:t>
                              </m:r>
                            </m:sub>
                            <m:sup>
                              <m:r>
                                <a:rPr lang="zh-CN" altLang="en-US" sz="1600" i="0">
                                  <a:latin typeface="Cambria Math" panose="02040503050406030204" pitchFamily="18" charset="0"/>
                                </a:rPr>
                                <m:t>2</m:t>
                              </m:r>
                            </m:sup>
                          </m:sSubSup>
                        </m:e>
                      </m:nary>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a:rPr lang="zh-CN" altLang="en-US" sz="1600" i="1">
                              <a:latin typeface="Cambria Math" panose="02040503050406030204" pitchFamily="18" charset="0"/>
                            </a:rPr>
                            <m:t>𝑖</m:t>
                          </m:r>
                        </m:sub>
                      </m:sSub>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d>
                            <m:dPr>
                              <m:begChr m:val="|"/>
                              <m:endChr m:val="|"/>
                              <m:ctrlPr>
                                <a:rPr lang="zh-CN" altLang="en-US" sz="1600" i="1">
                                  <a:latin typeface="Cambria Math" panose="02040503050406030204" pitchFamily="18" charset="0"/>
                                </a:rPr>
                              </m:ctrlPr>
                            </m:dP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𝐶</m:t>
                                  </m:r>
                                </m:e>
                                <m:sub>
                                  <m:r>
                                    <a:rPr lang="zh-CN" altLang="en-US" sz="1600" i="1">
                                      <a:latin typeface="Cambria Math" panose="02040503050406030204" pitchFamily="18" charset="0"/>
                                    </a:rPr>
                                    <m:t>𝑖</m:t>
                                  </m:r>
                                </m:sub>
                              </m:sSub>
                            </m:e>
                          </m:d>
                        </m:num>
                        <m:den>
                          <m:d>
                            <m:dPr>
                              <m:begChr m:val="|"/>
                              <m:endChr m:val="|"/>
                              <m:ctrlPr>
                                <a:rPr lang="zh-CN" altLang="en-US" sz="1600" i="1">
                                  <a:latin typeface="Cambria Math" panose="02040503050406030204" pitchFamily="18" charset="0"/>
                                </a:rPr>
                              </m:ctrlPr>
                            </m:dPr>
                            <m:e>
                              <m:r>
                                <a:rPr lang="zh-CN" altLang="en-US" sz="1600" i="1">
                                  <a:latin typeface="Cambria Math" panose="02040503050406030204" pitchFamily="18" charset="0"/>
                                </a:rPr>
                                <m:t>𝑆</m:t>
                              </m:r>
                            </m:e>
                          </m:d>
                        </m:den>
                      </m:f>
                    </m:oMath>
                  </m:oMathPara>
                </a14:m>
                <a:endParaRPr lang="zh-CN" altLang="en-US" sz="1600" dirty="0"/>
              </a:p>
            </p:txBody>
          </p:sp>
        </mc:Choice>
        <mc:Fallback xmlns="">
          <p:sp>
            <p:nvSpPr>
              <p:cNvPr id="2" name="矩形 1"/>
              <p:cNvSpPr>
                <a:spLocks noRot="1" noChangeAspect="1" noMove="1" noResize="1" noEditPoints="1" noAdjustHandles="1" noChangeArrowheads="1" noChangeShapeType="1" noTextEdit="1"/>
              </p:cNvSpPr>
              <p:nvPr/>
            </p:nvSpPr>
            <p:spPr>
              <a:xfrm>
                <a:off x="2877058" y="2694735"/>
                <a:ext cx="2903744" cy="76450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325921" y="3926205"/>
                <a:ext cx="8587408" cy="5757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i="1">
                          <a:latin typeface="Cambria Math" panose="02040503050406030204" pitchFamily="18" charset="0"/>
                        </a:rPr>
                        <m:t>𝐺𝑖𝑛𝑖</m:t>
                      </m:r>
                      <m:d>
                        <m:dPr>
                          <m:ctrlPr>
                            <a:rPr lang="zh-CN" altLang="en-US" sz="1200" i="1">
                              <a:latin typeface="Cambria Math" panose="02040503050406030204" pitchFamily="18" charset="0"/>
                            </a:rPr>
                          </m:ctrlPr>
                        </m:dPr>
                        <m:e>
                          <m:r>
                            <a:rPr lang="zh-CN" altLang="en-US" sz="1200" i="0">
                              <a:latin typeface="Cambria Math" panose="02040503050406030204" pitchFamily="18" charset="0"/>
                            </a:rPr>
                            <m:t>会飞</m:t>
                          </m:r>
                        </m:e>
                      </m:d>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d>
                            <m:dPr>
                              <m:begChr m:val="|"/>
                              <m:endChr m:val="|"/>
                              <m:ctrlPr>
                                <a:rPr lang="zh-CN" altLang="en-US" sz="1200" i="1">
                                  <a:latin typeface="Cambria Math" panose="02040503050406030204" pitchFamily="18" charset="0"/>
                                </a:rPr>
                              </m:ctrlPr>
                            </m:dP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𝑆</m:t>
                                  </m:r>
                                </m:e>
                                <m:sub>
                                  <m:r>
                                    <a:rPr lang="zh-CN" altLang="en-US" sz="1200" i="0">
                                      <a:latin typeface="Cambria Math" panose="02040503050406030204" pitchFamily="18" charset="0"/>
                                    </a:rPr>
                                    <m:t>1</m:t>
                                  </m:r>
                                </m:sub>
                              </m:sSub>
                            </m:e>
                          </m:d>
                        </m:num>
                        <m:den>
                          <m:d>
                            <m:dPr>
                              <m:begChr m:val="|"/>
                              <m:endChr m:val="|"/>
                              <m:ctrlPr>
                                <a:rPr lang="zh-CN" altLang="en-US" sz="1200" i="1">
                                  <a:latin typeface="Cambria Math" panose="02040503050406030204" pitchFamily="18" charset="0"/>
                                </a:rPr>
                              </m:ctrlPr>
                            </m:dPr>
                            <m:e>
                              <m:r>
                                <a:rPr lang="zh-CN" altLang="en-US" sz="1200" i="1">
                                  <a:latin typeface="Cambria Math" panose="02040503050406030204" pitchFamily="18" charset="0"/>
                                </a:rPr>
                                <m:t>𝑆</m:t>
                              </m:r>
                            </m:e>
                          </m:d>
                        </m:den>
                      </m:f>
                      <m:r>
                        <a:rPr lang="zh-CN" altLang="en-US" sz="1200" i="1">
                          <a:latin typeface="Cambria Math" panose="02040503050406030204" pitchFamily="18" charset="0"/>
                        </a:rPr>
                        <m:t>𝐺𝑖𝑛𝑖</m:t>
                      </m:r>
                      <m:d>
                        <m:dPr>
                          <m:ctrlPr>
                            <a:rPr lang="zh-CN" altLang="en-US" sz="1200" i="1">
                              <a:latin typeface="Cambria Math" panose="02040503050406030204" pitchFamily="18" charset="0"/>
                            </a:rPr>
                          </m:ctrlPr>
                        </m:dP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𝑆</m:t>
                              </m:r>
                            </m:e>
                            <m:sub>
                              <m:r>
                                <a:rPr lang="zh-CN" altLang="en-US" sz="1200" i="0">
                                  <a:latin typeface="Cambria Math" panose="02040503050406030204" pitchFamily="18" charset="0"/>
                                </a:rPr>
                                <m:t>1</m:t>
                              </m:r>
                            </m:sub>
                          </m:sSub>
                        </m:e>
                      </m:d>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d>
                            <m:dPr>
                              <m:begChr m:val="|"/>
                              <m:endChr m:val="|"/>
                              <m:ctrlPr>
                                <a:rPr lang="zh-CN" altLang="en-US" sz="1200" i="1">
                                  <a:latin typeface="Cambria Math" panose="02040503050406030204" pitchFamily="18" charset="0"/>
                                </a:rPr>
                              </m:ctrlPr>
                            </m:dP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𝑆</m:t>
                                  </m:r>
                                </m:e>
                                <m:sub>
                                  <m:r>
                                    <a:rPr lang="zh-CN" altLang="en-US" sz="1200" i="0">
                                      <a:latin typeface="Cambria Math" panose="02040503050406030204" pitchFamily="18" charset="0"/>
                                    </a:rPr>
                                    <m:t>2</m:t>
                                  </m:r>
                                </m:sub>
                              </m:sSub>
                            </m:e>
                          </m:d>
                        </m:num>
                        <m:den>
                          <m:d>
                            <m:dPr>
                              <m:begChr m:val="|"/>
                              <m:endChr m:val="|"/>
                              <m:ctrlPr>
                                <a:rPr lang="zh-CN" altLang="en-US" sz="1200" i="1">
                                  <a:latin typeface="Cambria Math" panose="02040503050406030204" pitchFamily="18" charset="0"/>
                                </a:rPr>
                              </m:ctrlPr>
                            </m:dPr>
                            <m:e>
                              <m:r>
                                <a:rPr lang="zh-CN" altLang="en-US" sz="1200" i="1">
                                  <a:latin typeface="Cambria Math" panose="02040503050406030204" pitchFamily="18" charset="0"/>
                                </a:rPr>
                                <m:t>𝑆</m:t>
                              </m:r>
                            </m:e>
                          </m:d>
                        </m:den>
                      </m:f>
                      <m:r>
                        <a:rPr lang="zh-CN" altLang="en-US" sz="1200" i="1">
                          <a:latin typeface="Cambria Math" panose="02040503050406030204" pitchFamily="18" charset="0"/>
                        </a:rPr>
                        <m:t>𝐺𝑖𝑛𝑖</m:t>
                      </m:r>
                      <m:d>
                        <m:dPr>
                          <m:ctrlPr>
                            <a:rPr lang="zh-CN" altLang="en-US" sz="1200" i="1">
                              <a:latin typeface="Cambria Math" panose="02040503050406030204" pitchFamily="18" charset="0"/>
                            </a:rPr>
                          </m:ctrlPr>
                        </m:dP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𝑆</m:t>
                              </m:r>
                            </m:e>
                            <m:sub>
                              <m:r>
                                <a:rPr lang="zh-CN" altLang="en-US" sz="1200" i="0">
                                  <a:latin typeface="Cambria Math" panose="02040503050406030204" pitchFamily="18" charset="0"/>
                                </a:rPr>
                                <m:t>2</m:t>
                              </m:r>
                            </m:sub>
                          </m:sSub>
                        </m:e>
                      </m:d>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0">
                              <a:latin typeface="Cambria Math" panose="02040503050406030204" pitchFamily="18" charset="0"/>
                            </a:rPr>
                            <m:t>11</m:t>
                          </m:r>
                        </m:num>
                        <m:den>
                          <m:r>
                            <a:rPr lang="zh-CN" altLang="en-US" sz="1200" i="0">
                              <a:latin typeface="Cambria Math" panose="02040503050406030204" pitchFamily="18" charset="0"/>
                            </a:rPr>
                            <m:t>14</m:t>
                          </m:r>
                        </m:den>
                      </m:f>
                      <m:r>
                        <a:rPr lang="zh-CN" altLang="en-US" sz="1200" i="0">
                          <a:latin typeface="Cambria Math" panose="02040503050406030204" pitchFamily="18" charset="0"/>
                        </a:rPr>
                        <m:t>×</m:t>
                      </m:r>
                      <m:d>
                        <m:dPr>
                          <m:begChr m:val="["/>
                          <m:endChr m:val="]"/>
                          <m:ctrlPr>
                            <a:rPr lang="zh-CN" altLang="en-US" sz="1200" i="1">
                              <a:latin typeface="Cambria Math" panose="02040503050406030204" pitchFamily="18" charset="0"/>
                            </a:rPr>
                          </m:ctrlPr>
                        </m:dPr>
                        <m:e>
                          <m:r>
                            <a:rPr lang="zh-CN" altLang="en-US" sz="1200" i="0">
                              <a:latin typeface="Cambria Math" panose="02040503050406030204" pitchFamily="18" charset="0"/>
                            </a:rPr>
                            <m:t>1−</m:t>
                          </m:r>
                          <m:sSup>
                            <m:sSupPr>
                              <m:ctrlPr>
                                <a:rPr lang="zh-CN" altLang="en-US" sz="1200" i="1">
                                  <a:latin typeface="Cambria Math" panose="02040503050406030204" pitchFamily="18" charset="0"/>
                                </a:rPr>
                              </m:ctrlPr>
                            </m:sSupPr>
                            <m:e>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r>
                                        <a:rPr lang="zh-CN" altLang="en-US" sz="1200" i="0">
                                          <a:latin typeface="Cambria Math" panose="02040503050406030204" pitchFamily="18" charset="0"/>
                                        </a:rPr>
                                        <m:t>7</m:t>
                                      </m:r>
                                    </m:num>
                                    <m:den>
                                      <m:r>
                                        <a:rPr lang="zh-CN" altLang="en-US" sz="1200" i="0">
                                          <a:latin typeface="Cambria Math" panose="02040503050406030204" pitchFamily="18" charset="0"/>
                                        </a:rPr>
                                        <m:t>11</m:t>
                                      </m:r>
                                    </m:den>
                                  </m:f>
                                </m:e>
                              </m:d>
                            </m:e>
                            <m:sup>
                              <m:r>
                                <a:rPr lang="zh-CN" altLang="en-US" sz="1200" i="0">
                                  <a:latin typeface="Cambria Math" panose="02040503050406030204" pitchFamily="18" charset="0"/>
                                </a:rPr>
                                <m:t>2</m:t>
                              </m:r>
                            </m:sup>
                          </m:sSup>
                          <m:r>
                            <a:rPr lang="zh-CN" altLang="en-US" sz="1200" i="0">
                              <a:latin typeface="Cambria Math" panose="02040503050406030204" pitchFamily="18" charset="0"/>
                            </a:rPr>
                            <m:t>−</m:t>
                          </m:r>
                          <m:sSup>
                            <m:sSupPr>
                              <m:ctrlPr>
                                <a:rPr lang="zh-CN" altLang="en-US" sz="1200" i="1">
                                  <a:latin typeface="Cambria Math" panose="02040503050406030204" pitchFamily="18" charset="0"/>
                                </a:rPr>
                              </m:ctrlPr>
                            </m:sSupPr>
                            <m:e>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r>
                                        <a:rPr lang="zh-CN" altLang="en-US" sz="1200" i="0">
                                          <a:latin typeface="Cambria Math" panose="02040503050406030204" pitchFamily="18" charset="0"/>
                                        </a:rPr>
                                        <m:t>4</m:t>
                                      </m:r>
                                    </m:num>
                                    <m:den>
                                      <m:r>
                                        <a:rPr lang="zh-CN" altLang="en-US" sz="1200" i="0">
                                          <a:latin typeface="Cambria Math" panose="02040503050406030204" pitchFamily="18" charset="0"/>
                                        </a:rPr>
                                        <m:t>11</m:t>
                                      </m:r>
                                    </m:den>
                                  </m:f>
                                </m:e>
                              </m:d>
                            </m:e>
                            <m:sup>
                              <m:r>
                                <a:rPr lang="zh-CN" altLang="en-US" sz="1200" i="0">
                                  <a:latin typeface="Cambria Math" panose="02040503050406030204" pitchFamily="18" charset="0"/>
                                </a:rPr>
                                <m:t>2</m:t>
                              </m:r>
                            </m:sup>
                          </m:sSup>
                        </m:e>
                      </m:d>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0">
                              <a:latin typeface="Cambria Math" panose="02040503050406030204" pitchFamily="18" charset="0"/>
                            </a:rPr>
                            <m:t>3</m:t>
                          </m:r>
                        </m:num>
                        <m:den>
                          <m:r>
                            <a:rPr lang="zh-CN" altLang="en-US" sz="1200" i="0">
                              <a:latin typeface="Cambria Math" panose="02040503050406030204" pitchFamily="18" charset="0"/>
                            </a:rPr>
                            <m:t>14</m:t>
                          </m:r>
                        </m:den>
                      </m:f>
                      <m:r>
                        <a:rPr lang="zh-CN" altLang="en-US" sz="1200" i="0">
                          <a:latin typeface="Cambria Math" panose="02040503050406030204" pitchFamily="18" charset="0"/>
                        </a:rPr>
                        <m:t>×</m:t>
                      </m:r>
                      <m:d>
                        <m:dPr>
                          <m:begChr m:val="["/>
                          <m:endChr m:val="]"/>
                          <m:ctrlPr>
                            <a:rPr lang="zh-CN" altLang="en-US" sz="1200" i="1">
                              <a:latin typeface="Cambria Math" panose="02040503050406030204" pitchFamily="18" charset="0"/>
                            </a:rPr>
                          </m:ctrlPr>
                        </m:dPr>
                        <m:e>
                          <m:r>
                            <a:rPr lang="zh-CN" altLang="en-US" sz="1200" i="0">
                              <a:latin typeface="Cambria Math" panose="02040503050406030204" pitchFamily="18" charset="0"/>
                            </a:rPr>
                            <m:t>1−</m:t>
                          </m:r>
                          <m:sSup>
                            <m:sSupPr>
                              <m:ctrlPr>
                                <a:rPr lang="zh-CN" altLang="en-US" sz="1200" i="1">
                                  <a:latin typeface="Cambria Math" panose="02040503050406030204" pitchFamily="18" charset="0"/>
                                </a:rPr>
                              </m:ctrlPr>
                            </m:sSupPr>
                            <m:e>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r>
                                        <a:rPr lang="zh-CN" altLang="en-US" sz="1200" i="0">
                                          <a:latin typeface="Cambria Math" panose="02040503050406030204" pitchFamily="18" charset="0"/>
                                        </a:rPr>
                                        <m:t>1</m:t>
                                      </m:r>
                                    </m:num>
                                    <m:den>
                                      <m:r>
                                        <a:rPr lang="zh-CN" altLang="en-US" sz="1200" i="0">
                                          <a:latin typeface="Cambria Math" panose="02040503050406030204" pitchFamily="18" charset="0"/>
                                        </a:rPr>
                                        <m:t>3</m:t>
                                      </m:r>
                                    </m:den>
                                  </m:f>
                                </m:e>
                              </m:d>
                            </m:e>
                            <m:sup>
                              <m:r>
                                <a:rPr lang="zh-CN" altLang="en-US" sz="1200" i="0">
                                  <a:latin typeface="Cambria Math" panose="02040503050406030204" pitchFamily="18" charset="0"/>
                                </a:rPr>
                                <m:t>2</m:t>
                              </m:r>
                            </m:sup>
                          </m:sSup>
                          <m:r>
                            <a:rPr lang="zh-CN" altLang="en-US" sz="1200" i="0">
                              <a:latin typeface="Cambria Math" panose="02040503050406030204" pitchFamily="18" charset="0"/>
                            </a:rPr>
                            <m:t>−</m:t>
                          </m:r>
                          <m:sSup>
                            <m:sSupPr>
                              <m:ctrlPr>
                                <a:rPr lang="zh-CN" altLang="en-US" sz="1200" i="1">
                                  <a:latin typeface="Cambria Math" panose="02040503050406030204" pitchFamily="18" charset="0"/>
                                </a:rPr>
                              </m:ctrlPr>
                            </m:sSupPr>
                            <m:e>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r>
                                        <a:rPr lang="zh-CN" altLang="en-US" sz="1200" i="0">
                                          <a:latin typeface="Cambria Math" panose="02040503050406030204" pitchFamily="18" charset="0"/>
                                        </a:rPr>
                                        <m:t>2</m:t>
                                      </m:r>
                                    </m:num>
                                    <m:den>
                                      <m:r>
                                        <a:rPr lang="zh-CN" altLang="en-US" sz="1200" i="0">
                                          <a:latin typeface="Cambria Math" panose="02040503050406030204" pitchFamily="18" charset="0"/>
                                        </a:rPr>
                                        <m:t>3</m:t>
                                      </m:r>
                                    </m:den>
                                  </m:f>
                                </m:e>
                              </m:d>
                            </m:e>
                            <m:sup>
                              <m:r>
                                <a:rPr lang="zh-CN" altLang="en-US" sz="1200" i="0">
                                  <a:latin typeface="Cambria Math" panose="02040503050406030204" pitchFamily="18" charset="0"/>
                                </a:rPr>
                                <m:t>2</m:t>
                              </m:r>
                            </m:sup>
                          </m:sSup>
                        </m:e>
                      </m:d>
                      <m:r>
                        <a:rPr lang="zh-CN" altLang="en-US" sz="1200" i="0">
                          <a:latin typeface="Cambria Math" panose="02040503050406030204" pitchFamily="18" charset="0"/>
                        </a:rPr>
                        <m:t>=0.4589</m:t>
                      </m:r>
                    </m:oMath>
                  </m:oMathPara>
                </a14:m>
                <a:endParaRPr lang="zh-CN" altLang="en-US" sz="1200" dirty="0"/>
              </a:p>
            </p:txBody>
          </p:sp>
        </mc:Choice>
        <mc:Fallback xmlns="">
          <p:sp>
            <p:nvSpPr>
              <p:cNvPr id="3" name="矩形 2"/>
              <p:cNvSpPr>
                <a:spLocks noRot="1" noChangeAspect="1" noMove="1" noResize="1" noEditPoints="1" noAdjustHandles="1" noChangeArrowheads="1" noChangeShapeType="1" noTextEdit="1"/>
              </p:cNvSpPr>
              <p:nvPr/>
            </p:nvSpPr>
            <p:spPr>
              <a:xfrm>
                <a:off x="325921" y="3926205"/>
                <a:ext cx="8587408" cy="575799"/>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061340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连续属性离散化</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93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分类数据有二元属性、标称属性等几种不同类型的离散</a:t>
            </a:r>
            <a:r>
              <a:rPr lang="zh-CN" altLang="en-US" sz="1800" dirty="0" smtClean="0">
                <a:solidFill>
                  <a:srgbClr val="000000"/>
                </a:solidFill>
              </a:rPr>
              <a:t>属性</a:t>
            </a:r>
            <a:endParaRPr lang="en-US" altLang="zh-CN" sz="1800" dirty="0" smtClean="0">
              <a:solidFill>
                <a:srgbClr val="000000"/>
              </a:solidFill>
            </a:endParaRPr>
          </a:p>
          <a:p>
            <a:r>
              <a:rPr lang="zh-CN" altLang="en-US" sz="1800" dirty="0" smtClean="0">
                <a:solidFill>
                  <a:srgbClr val="000000"/>
                </a:solidFill>
              </a:rPr>
              <a:t>二</a:t>
            </a:r>
            <a:r>
              <a:rPr lang="zh-CN" altLang="en-US" sz="1800" dirty="0">
                <a:solidFill>
                  <a:srgbClr val="000000"/>
                </a:solidFill>
              </a:rPr>
              <a:t>元属性只有两个可能值，如“是”或“否”“对“或</a:t>
            </a:r>
            <a:r>
              <a:rPr lang="zh-CN" altLang="en-US" sz="1800" dirty="0" smtClean="0">
                <a:solidFill>
                  <a:srgbClr val="000000"/>
                </a:solidFill>
              </a:rPr>
              <a:t>“错”，在分裂时，可以</a:t>
            </a:r>
            <a:r>
              <a:rPr lang="zh-CN" altLang="en-US" sz="1800" dirty="0">
                <a:solidFill>
                  <a:srgbClr val="000000"/>
                </a:solidFill>
              </a:rPr>
              <a:t>产生两个分支。对于二元属性，无须对其数据进行特别的</a:t>
            </a:r>
            <a:r>
              <a:rPr lang="zh-CN" altLang="en-US" sz="1800" dirty="0" smtClean="0">
                <a:solidFill>
                  <a:srgbClr val="000000"/>
                </a:solidFill>
              </a:rPr>
              <a:t>处理</a:t>
            </a:r>
            <a:endParaRPr lang="en-US" altLang="zh-CN" sz="1800" dirty="0" smtClean="0">
              <a:solidFill>
                <a:srgbClr val="000000"/>
              </a:solidFill>
            </a:endParaRPr>
          </a:p>
          <a:p>
            <a:r>
              <a:rPr lang="zh-CN" altLang="en-US" sz="1800" dirty="0" smtClean="0">
                <a:solidFill>
                  <a:srgbClr val="000000"/>
                </a:solidFill>
              </a:rPr>
              <a:t>标称</a:t>
            </a:r>
            <a:r>
              <a:rPr lang="zh-CN" altLang="en-US" sz="1800" dirty="0">
                <a:solidFill>
                  <a:srgbClr val="000000"/>
                </a:solidFill>
              </a:rPr>
              <a:t>属性存在多个可能值，针对所使用的决策树算法的不同，标称属性</a:t>
            </a:r>
            <a:r>
              <a:rPr lang="zh-CN" altLang="en-US" sz="1800" dirty="0" smtClean="0">
                <a:solidFill>
                  <a:srgbClr val="000000"/>
                </a:solidFill>
              </a:rPr>
              <a:t>的分裂</a:t>
            </a:r>
            <a:r>
              <a:rPr lang="zh-CN" altLang="en-US" sz="1800" dirty="0">
                <a:solidFill>
                  <a:srgbClr val="000000"/>
                </a:solidFill>
              </a:rPr>
              <a:t>存在两种</a:t>
            </a:r>
            <a:r>
              <a:rPr lang="zh-CN" altLang="en-US" sz="1800" dirty="0" smtClean="0">
                <a:solidFill>
                  <a:srgbClr val="000000"/>
                </a:solidFill>
              </a:rPr>
              <a:t>方式：多</a:t>
            </a:r>
            <a:r>
              <a:rPr lang="zh-CN" altLang="en-US" sz="1800" dirty="0">
                <a:solidFill>
                  <a:srgbClr val="000000"/>
                </a:solidFill>
              </a:rPr>
              <a:t>路划分和二元</a:t>
            </a:r>
            <a:r>
              <a:rPr lang="zh-CN" altLang="en-US" sz="1800" dirty="0" smtClean="0">
                <a:solidFill>
                  <a:srgbClr val="000000"/>
                </a:solidFill>
              </a:rPr>
              <a:t>划分</a:t>
            </a:r>
            <a:endParaRPr lang="en-US" altLang="zh-CN" sz="1800" dirty="0" smtClean="0">
              <a:solidFill>
                <a:srgbClr val="000000"/>
              </a:solidFill>
            </a:endParaRPr>
          </a:p>
          <a:p>
            <a:pPr lvl="1"/>
            <a:r>
              <a:rPr lang="zh-CN" altLang="en-US" sz="1400" dirty="0" smtClean="0">
                <a:solidFill>
                  <a:srgbClr val="000000"/>
                </a:solidFill>
              </a:rPr>
              <a:t>对于</a:t>
            </a:r>
            <a:r>
              <a:rPr lang="en-US" altLang="zh-CN" sz="1400" dirty="0">
                <a:solidFill>
                  <a:srgbClr val="000000"/>
                </a:solidFill>
              </a:rPr>
              <a:t>ID3</a:t>
            </a:r>
            <a:r>
              <a:rPr lang="zh-CN" altLang="en-US" sz="1400" dirty="0">
                <a:solidFill>
                  <a:srgbClr val="000000"/>
                </a:solidFill>
              </a:rPr>
              <a:t>、</a:t>
            </a:r>
            <a:r>
              <a:rPr lang="en-US" altLang="zh-CN" sz="1400" dirty="0">
                <a:solidFill>
                  <a:srgbClr val="000000"/>
                </a:solidFill>
              </a:rPr>
              <a:t>C4.5</a:t>
            </a:r>
            <a:r>
              <a:rPr lang="zh-CN" altLang="en-US" sz="1400" dirty="0">
                <a:solidFill>
                  <a:srgbClr val="000000"/>
                </a:solidFill>
              </a:rPr>
              <a:t>等算法，均采取多分支划分的方法，标称属性有多少种可能的取值，就设计多少个</a:t>
            </a:r>
            <a:r>
              <a:rPr lang="zh-CN" altLang="en-US" sz="1400" dirty="0" smtClean="0">
                <a:solidFill>
                  <a:srgbClr val="000000"/>
                </a:solidFill>
              </a:rPr>
              <a:t>分支</a:t>
            </a:r>
            <a:endParaRPr lang="en-US" altLang="zh-CN" sz="1400" dirty="0" smtClean="0">
              <a:solidFill>
                <a:srgbClr val="000000"/>
              </a:solidFill>
            </a:endParaRPr>
          </a:p>
          <a:p>
            <a:pPr lvl="1"/>
            <a:r>
              <a:rPr lang="en-US" altLang="zh-CN" sz="1400" dirty="0" smtClean="0">
                <a:solidFill>
                  <a:srgbClr val="000000"/>
                </a:solidFill>
              </a:rPr>
              <a:t>CART</a:t>
            </a:r>
            <a:r>
              <a:rPr lang="zh-CN" altLang="en-US" sz="1400" dirty="0">
                <a:solidFill>
                  <a:srgbClr val="000000"/>
                </a:solidFill>
              </a:rPr>
              <a:t>算法采用二分递归分割的方法，因此该算法生成的决策树均</a:t>
            </a:r>
            <a:r>
              <a:rPr lang="zh-CN" altLang="en-US" sz="1400" dirty="0" smtClean="0">
                <a:solidFill>
                  <a:srgbClr val="000000"/>
                </a:solidFill>
              </a:rPr>
              <a:t>为二叉树</a:t>
            </a:r>
            <a:endParaRPr lang="en-US" altLang="zh-CN" sz="1400" dirty="0" smtClean="0">
              <a:solidFill>
                <a:srgbClr val="000000"/>
              </a:solidFill>
            </a:endParaRPr>
          </a:p>
          <a:p>
            <a:pPr marL="342900" lvl="1" indent="-342900">
              <a:buFont typeface="Arial" panose="020B0604020202020204" pitchFamily="34" charset="0"/>
              <a:buChar char="•"/>
            </a:pPr>
            <a:r>
              <a:rPr lang="zh-CN" altLang="en-US" sz="1800" dirty="0">
                <a:solidFill>
                  <a:srgbClr val="000000"/>
                </a:solidFill>
              </a:rPr>
              <a:t>标称属性中有类特别的属性为序数属性， </a:t>
            </a:r>
            <a:r>
              <a:rPr lang="zh-CN" altLang="en-US" sz="1800" dirty="0" smtClean="0">
                <a:solidFill>
                  <a:srgbClr val="000000"/>
                </a:solidFill>
              </a:rPr>
              <a:t>其属性</a:t>
            </a:r>
            <a:r>
              <a:rPr lang="zh-CN" altLang="en-US" sz="1800" dirty="0">
                <a:solidFill>
                  <a:srgbClr val="000000"/>
                </a:solidFill>
              </a:rPr>
              <a:t>的取值是有先后顺序</a:t>
            </a:r>
            <a:r>
              <a:rPr lang="zh-CN" altLang="en-US" sz="1800" dirty="0" smtClean="0">
                <a:solidFill>
                  <a:srgbClr val="000000"/>
                </a:solidFill>
              </a:rPr>
              <a:t>的。对于</a:t>
            </a:r>
            <a:r>
              <a:rPr lang="zh-CN" altLang="en-US" sz="1800" dirty="0">
                <a:solidFill>
                  <a:srgbClr val="000000"/>
                </a:solidFill>
              </a:rPr>
              <a:t>序数属性的分类，往往要结合实际情况来</a:t>
            </a:r>
            <a:r>
              <a:rPr lang="zh-CN" altLang="en-US" sz="1800" dirty="0" smtClean="0">
                <a:solidFill>
                  <a:srgbClr val="000000"/>
                </a:solidFill>
              </a:rPr>
              <a:t>考虑</a:t>
            </a:r>
            <a:endParaRPr lang="en-US" altLang="zh-CN" sz="1800" dirty="0">
              <a:solidFill>
                <a:srgbClr val="000000"/>
              </a:solidFill>
            </a:endParaRPr>
          </a:p>
        </p:txBody>
      </p:sp>
    </p:spTree>
    <p:extLst>
      <p:ext uri="{BB962C8B-B14F-4D97-AF65-F5344CB8AC3E}">
        <p14:creationId xmlns:p14="http://schemas.microsoft.com/office/powerpoint/2010/main" val="3690157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连续属性离散化</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0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非监督离散化不需要使用分类属性值，相对简单，有等宽离散化、等频离散化、聚类等方法</a:t>
            </a:r>
            <a:endParaRPr lang="en-US" altLang="zh-CN" sz="1800" dirty="0" smtClean="0">
              <a:solidFill>
                <a:srgbClr val="000000"/>
              </a:solidFill>
            </a:endParaRPr>
          </a:p>
          <a:p>
            <a:pPr lvl="1"/>
            <a:r>
              <a:rPr lang="zh-CN" altLang="en-US" sz="1400" dirty="0" smtClean="0">
                <a:solidFill>
                  <a:srgbClr val="000000"/>
                </a:solidFill>
              </a:rPr>
              <a:t>等宽离散化将属性划分为宽度一致的若干个区间</a:t>
            </a:r>
            <a:endParaRPr lang="en-US" altLang="zh-CN" sz="1400" dirty="0" smtClean="0">
              <a:solidFill>
                <a:srgbClr val="000000"/>
              </a:solidFill>
            </a:endParaRPr>
          </a:p>
          <a:p>
            <a:pPr lvl="1"/>
            <a:r>
              <a:rPr lang="zh-CN" altLang="en-US" sz="1400" dirty="0">
                <a:solidFill>
                  <a:srgbClr val="000000"/>
                </a:solidFill>
              </a:rPr>
              <a:t>等</a:t>
            </a:r>
            <a:r>
              <a:rPr lang="zh-CN" altLang="en-US" sz="1400" dirty="0" smtClean="0">
                <a:solidFill>
                  <a:srgbClr val="000000"/>
                </a:solidFill>
              </a:rPr>
              <a:t>频离散化将属性划分为若干个区间，每个区间的数量相等</a:t>
            </a:r>
            <a:endParaRPr lang="en-US" altLang="zh-CN" sz="1400" dirty="0" smtClean="0">
              <a:solidFill>
                <a:srgbClr val="000000"/>
              </a:solidFill>
            </a:endParaRPr>
          </a:p>
          <a:p>
            <a:pPr lvl="1"/>
            <a:r>
              <a:rPr lang="zh-CN" altLang="en-US" sz="1400" dirty="0">
                <a:solidFill>
                  <a:srgbClr val="000000"/>
                </a:solidFill>
              </a:rPr>
              <a:t>聚类将属性间根据特性划分为不同的簇，以此形式将连续属性</a:t>
            </a:r>
            <a:r>
              <a:rPr lang="zh-CN" altLang="en-US" sz="1400" dirty="0" smtClean="0">
                <a:solidFill>
                  <a:srgbClr val="000000"/>
                </a:solidFill>
              </a:rPr>
              <a:t>离散化</a:t>
            </a:r>
            <a:endParaRPr lang="en-US" altLang="zh-CN" sz="1400" dirty="0" smtClean="0">
              <a:solidFill>
                <a:srgbClr val="000000"/>
              </a:solidFill>
            </a:endParaRPr>
          </a:p>
          <a:p>
            <a:r>
              <a:rPr lang="zh-CN" altLang="en-US" sz="1800" dirty="0">
                <a:solidFill>
                  <a:srgbClr val="000000"/>
                </a:solidFill>
              </a:rPr>
              <a:t>非监督离散化的方法能够完成对连续数据进行离散化的要求，但是相比之下，对连续属性</a:t>
            </a:r>
            <a:r>
              <a:rPr lang="zh-CN" altLang="en-US" sz="1800" dirty="0" smtClean="0">
                <a:solidFill>
                  <a:srgbClr val="000000"/>
                </a:solidFill>
              </a:rPr>
              <a:t>监督离散化</a:t>
            </a:r>
            <a:r>
              <a:rPr lang="zh-CN" altLang="en-US" sz="1800" dirty="0">
                <a:solidFill>
                  <a:srgbClr val="000000"/>
                </a:solidFill>
              </a:rPr>
              <a:t>很多时候能够产生更好的结果。常用的方法是通过选取极大化区间纯度的临界值来进行</a:t>
            </a:r>
            <a:r>
              <a:rPr lang="zh-CN" altLang="en-US" sz="1800" dirty="0" smtClean="0">
                <a:solidFill>
                  <a:srgbClr val="000000"/>
                </a:solidFill>
              </a:rPr>
              <a:t>划分</a:t>
            </a:r>
            <a:endParaRPr lang="en-US" altLang="zh-CN" sz="1800" dirty="0" smtClean="0">
              <a:solidFill>
                <a:srgbClr val="000000"/>
              </a:solidFill>
            </a:endParaRPr>
          </a:p>
          <a:p>
            <a:pPr lvl="1"/>
            <a:r>
              <a:rPr lang="en-US" altLang="zh-CN" sz="1400" dirty="0" smtClean="0">
                <a:solidFill>
                  <a:srgbClr val="000000"/>
                </a:solidFill>
              </a:rPr>
              <a:t>C4.5</a:t>
            </a:r>
            <a:r>
              <a:rPr lang="zh-CN" altLang="en-US" sz="1400" dirty="0">
                <a:solidFill>
                  <a:srgbClr val="000000"/>
                </a:solidFill>
              </a:rPr>
              <a:t>与</a:t>
            </a:r>
            <a:r>
              <a:rPr lang="en-US" altLang="zh-CN" sz="1400" dirty="0">
                <a:solidFill>
                  <a:srgbClr val="000000"/>
                </a:solidFill>
              </a:rPr>
              <a:t>CART</a:t>
            </a:r>
            <a:r>
              <a:rPr lang="zh-CN" altLang="en-US" sz="1400" dirty="0">
                <a:solidFill>
                  <a:srgbClr val="000000"/>
                </a:solidFill>
              </a:rPr>
              <a:t>算法中的连续属性离散化方法均属于监督离散化</a:t>
            </a:r>
            <a:r>
              <a:rPr lang="zh-CN" altLang="en-US" sz="1400" dirty="0" smtClean="0">
                <a:solidFill>
                  <a:srgbClr val="000000"/>
                </a:solidFill>
              </a:rPr>
              <a:t>方法</a:t>
            </a:r>
            <a:endParaRPr lang="en-US" altLang="zh-CN" sz="1400" dirty="0" smtClean="0">
              <a:solidFill>
                <a:srgbClr val="000000"/>
              </a:solidFill>
            </a:endParaRPr>
          </a:p>
          <a:p>
            <a:pPr lvl="1"/>
            <a:r>
              <a:rPr lang="en-US" altLang="zh-CN" sz="1400" dirty="0" smtClean="0">
                <a:solidFill>
                  <a:srgbClr val="000000"/>
                </a:solidFill>
              </a:rPr>
              <a:t>CART </a:t>
            </a:r>
            <a:r>
              <a:rPr lang="zh-CN" altLang="en-US" sz="1400" dirty="0">
                <a:solidFill>
                  <a:srgbClr val="000000"/>
                </a:solidFill>
              </a:rPr>
              <a:t>算法使用</a:t>
            </a:r>
            <a:r>
              <a:rPr lang="en-US" altLang="zh-CN" sz="1400" dirty="0">
                <a:solidFill>
                  <a:srgbClr val="000000"/>
                </a:solidFill>
              </a:rPr>
              <a:t>Gini</a:t>
            </a:r>
            <a:r>
              <a:rPr lang="zh-CN" altLang="en-US" sz="1400" dirty="0">
                <a:solidFill>
                  <a:srgbClr val="000000"/>
                </a:solidFill>
              </a:rPr>
              <a:t>系数作为区间纯度的度量</a:t>
            </a:r>
            <a:r>
              <a:rPr lang="zh-CN" altLang="en-US" sz="1400" dirty="0" smtClean="0">
                <a:solidFill>
                  <a:srgbClr val="000000"/>
                </a:solidFill>
              </a:rPr>
              <a:t>标准</a:t>
            </a:r>
            <a:endParaRPr lang="en-US" altLang="zh-CN" sz="1400" dirty="0" smtClean="0">
              <a:solidFill>
                <a:srgbClr val="000000"/>
              </a:solidFill>
            </a:endParaRPr>
          </a:p>
          <a:p>
            <a:pPr lvl="1"/>
            <a:r>
              <a:rPr lang="en-US" altLang="zh-CN" sz="1400" dirty="0" smtClean="0">
                <a:solidFill>
                  <a:srgbClr val="000000"/>
                </a:solidFill>
              </a:rPr>
              <a:t>C4. 5</a:t>
            </a:r>
            <a:r>
              <a:rPr lang="zh-CN" altLang="en-US" sz="1400" dirty="0">
                <a:solidFill>
                  <a:srgbClr val="000000"/>
                </a:solidFill>
              </a:rPr>
              <a:t>算法使用熵作为区间纯度的度量标准</a:t>
            </a:r>
            <a:endParaRPr lang="en-US" altLang="zh-CN" sz="1400" dirty="0">
              <a:solidFill>
                <a:srgbClr val="000000"/>
              </a:solidFill>
            </a:endParaRPr>
          </a:p>
        </p:txBody>
      </p:sp>
    </p:spTree>
    <p:extLst>
      <p:ext uri="{BB962C8B-B14F-4D97-AF65-F5344CB8AC3E}">
        <p14:creationId xmlns:p14="http://schemas.microsoft.com/office/powerpoint/2010/main" val="15582302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过拟合问题</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训练</a:t>
            </a:r>
            <a:r>
              <a:rPr lang="zh-CN" altLang="en-US" sz="1800" dirty="0">
                <a:solidFill>
                  <a:srgbClr val="000000"/>
                </a:solidFill>
              </a:rPr>
              <a:t>误差</a:t>
            </a:r>
            <a:r>
              <a:rPr lang="zh-CN" altLang="en-US" sz="1800" dirty="0" smtClean="0">
                <a:solidFill>
                  <a:srgbClr val="000000"/>
                </a:solidFill>
              </a:rPr>
              <a:t>代表分类</a:t>
            </a:r>
            <a:r>
              <a:rPr lang="zh-CN" altLang="en-US" sz="1800" dirty="0">
                <a:solidFill>
                  <a:srgbClr val="000000"/>
                </a:solidFill>
              </a:rPr>
              <a:t>方法对于现有训练样本集的拟合</a:t>
            </a:r>
            <a:r>
              <a:rPr lang="zh-CN" altLang="en-US" sz="1800" dirty="0" smtClean="0">
                <a:solidFill>
                  <a:srgbClr val="000000"/>
                </a:solidFill>
              </a:rPr>
              <a:t>程度</a:t>
            </a:r>
            <a:endParaRPr lang="en-US" altLang="zh-CN" sz="1800" dirty="0" smtClean="0">
              <a:solidFill>
                <a:srgbClr val="000000"/>
              </a:solidFill>
            </a:endParaRPr>
          </a:p>
          <a:p>
            <a:r>
              <a:rPr lang="zh-CN" altLang="en-US" sz="1800" dirty="0" smtClean="0">
                <a:solidFill>
                  <a:srgbClr val="000000"/>
                </a:solidFill>
              </a:rPr>
              <a:t>泛化</a:t>
            </a:r>
            <a:r>
              <a:rPr lang="zh-CN" altLang="en-US" sz="1800" dirty="0">
                <a:solidFill>
                  <a:srgbClr val="000000"/>
                </a:solidFill>
              </a:rPr>
              <a:t>误差代表此方法的泛化能力，即对于新的样本数据的分类能力</a:t>
            </a:r>
            <a:r>
              <a:rPr lang="zh-CN" altLang="en-US" sz="1800" dirty="0" smtClean="0">
                <a:solidFill>
                  <a:srgbClr val="000000"/>
                </a:solidFill>
              </a:rPr>
              <a:t>如何</a:t>
            </a:r>
            <a:endParaRPr lang="en-US" altLang="zh-CN" sz="1800" dirty="0" smtClean="0">
              <a:solidFill>
                <a:srgbClr val="000000"/>
              </a:solidFill>
            </a:endParaRPr>
          </a:p>
          <a:p>
            <a:r>
              <a:rPr lang="zh-CN" altLang="en-US" sz="1800" dirty="0">
                <a:solidFill>
                  <a:srgbClr val="000000"/>
                </a:solidFill>
              </a:rPr>
              <a:t>模型的训练误差比较高，则称此分类模型欠</a:t>
            </a:r>
            <a:r>
              <a:rPr lang="zh-CN" altLang="en-US" sz="1800" dirty="0" smtClean="0">
                <a:solidFill>
                  <a:srgbClr val="000000"/>
                </a:solidFill>
              </a:rPr>
              <a:t>拟合</a:t>
            </a:r>
            <a:endParaRPr lang="en-US" altLang="zh-CN" sz="1800" dirty="0" smtClean="0">
              <a:solidFill>
                <a:srgbClr val="000000"/>
              </a:solidFill>
            </a:endParaRPr>
          </a:p>
          <a:p>
            <a:r>
              <a:rPr lang="zh-CN" altLang="en-US" sz="1800" dirty="0" smtClean="0">
                <a:solidFill>
                  <a:srgbClr val="000000"/>
                </a:solidFill>
              </a:rPr>
              <a:t>模型</a:t>
            </a:r>
            <a:r>
              <a:rPr lang="zh-CN" altLang="en-US" sz="1800" dirty="0">
                <a:solidFill>
                  <a:srgbClr val="000000"/>
                </a:solidFill>
              </a:rPr>
              <a:t>的训练误差低但是泛化误差比较高，则称此分类模型过</a:t>
            </a:r>
            <a:r>
              <a:rPr lang="zh-CN" altLang="en-US" sz="1800" dirty="0" smtClean="0">
                <a:solidFill>
                  <a:srgbClr val="000000"/>
                </a:solidFill>
              </a:rPr>
              <a:t>拟合</a:t>
            </a:r>
            <a:endParaRPr lang="en-US" altLang="zh-CN" sz="1800" dirty="0" smtClean="0">
              <a:solidFill>
                <a:srgbClr val="000000"/>
              </a:solidFill>
            </a:endParaRPr>
          </a:p>
          <a:p>
            <a:r>
              <a:rPr lang="zh-CN" altLang="en-US" sz="1800" dirty="0">
                <a:solidFill>
                  <a:srgbClr val="000000"/>
                </a:solidFill>
              </a:rPr>
              <a:t>对于欠拟合问题，可以通过增加分类属性的数量、选取合适的分类属性等方法，提高模型</a:t>
            </a:r>
            <a:r>
              <a:rPr lang="zh-CN" altLang="en-US" sz="1800" dirty="0" smtClean="0">
                <a:solidFill>
                  <a:srgbClr val="000000"/>
                </a:solidFill>
              </a:rPr>
              <a:t>对于训练样本的拟合程度</a:t>
            </a:r>
            <a:endParaRPr lang="en-US" altLang="zh-CN" sz="1800" dirty="0">
              <a:solidFill>
                <a:srgbClr val="000000"/>
              </a:solidFill>
            </a:endParaRPr>
          </a:p>
        </p:txBody>
      </p:sp>
    </p:spTree>
    <p:extLst>
      <p:ext uri="{BB962C8B-B14F-4D97-AF65-F5344CB8AC3E}">
        <p14:creationId xmlns:p14="http://schemas.microsoft.com/office/powerpoint/2010/main" val="37080739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过拟合问题</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360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对口罩销售定价进行</a:t>
            </a:r>
            <a:r>
              <a:rPr lang="zh-CN" altLang="en-US" sz="1800" dirty="0" smtClean="0">
                <a:solidFill>
                  <a:srgbClr val="000000"/>
                </a:solidFill>
              </a:rPr>
              <a:t>分类</a:t>
            </a:r>
            <a:endParaRPr lang="en-US" altLang="zh-CN" sz="1800" dirty="0" smtClean="0">
              <a:solidFill>
                <a:srgbClr val="000000"/>
              </a:solidFill>
            </a:endParaRPr>
          </a:p>
          <a:p>
            <a:endParaRPr lang="en-US" altLang="zh-CN" sz="1800" dirty="0">
              <a:solidFill>
                <a:srgbClr val="000000"/>
              </a:solidFill>
            </a:endParaRPr>
          </a:p>
          <a:p>
            <a:r>
              <a:rPr lang="zh-CN" altLang="en-US" sz="1800" dirty="0" smtClean="0">
                <a:solidFill>
                  <a:srgbClr val="000000"/>
                </a:solidFill>
              </a:rPr>
              <a:t>样本集</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r>
              <a:rPr lang="zh-CN" altLang="en-US" sz="1800" dirty="0">
                <a:solidFill>
                  <a:srgbClr val="000000"/>
                </a:solidFill>
              </a:rPr>
              <a:t>测试集</a:t>
            </a:r>
            <a:endParaRPr lang="en-US" altLang="zh-CN" sz="1800" dirty="0">
              <a:solidFill>
                <a:srgbClr val="00000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3388422438"/>
              </p:ext>
            </p:extLst>
          </p:nvPr>
        </p:nvGraphicFramePr>
        <p:xfrm>
          <a:off x="3194672" y="1696439"/>
          <a:ext cx="4676775" cy="1433830"/>
        </p:xfrm>
        <a:graphic>
          <a:graphicData uri="http://schemas.openxmlformats.org/drawingml/2006/table">
            <a:tbl>
              <a:tblPr firstRow="1" firstCol="1" bandRow="1">
                <a:tableStyleId>{5C22544A-7EE6-4342-B048-85BDC9FD1C3A}</a:tableStyleId>
              </a:tblPr>
              <a:tblGrid>
                <a:gridCol w="1314450">
                  <a:extLst>
                    <a:ext uri="{9D8B030D-6E8A-4147-A177-3AD203B41FA5}">
                      <a16:colId xmlns:a16="http://schemas.microsoft.com/office/drawing/2014/main" val="3865857815"/>
                    </a:ext>
                  </a:extLst>
                </a:gridCol>
                <a:gridCol w="1151255">
                  <a:extLst>
                    <a:ext uri="{9D8B030D-6E8A-4147-A177-3AD203B41FA5}">
                      <a16:colId xmlns:a16="http://schemas.microsoft.com/office/drawing/2014/main" val="574972999"/>
                    </a:ext>
                  </a:extLst>
                </a:gridCol>
                <a:gridCol w="1325245">
                  <a:extLst>
                    <a:ext uri="{9D8B030D-6E8A-4147-A177-3AD203B41FA5}">
                      <a16:colId xmlns:a16="http://schemas.microsoft.com/office/drawing/2014/main" val="2651577756"/>
                    </a:ext>
                  </a:extLst>
                </a:gridCol>
                <a:gridCol w="885825">
                  <a:extLst>
                    <a:ext uri="{9D8B030D-6E8A-4147-A177-3AD203B41FA5}">
                      <a16:colId xmlns:a16="http://schemas.microsoft.com/office/drawing/2014/main" val="2325176986"/>
                    </a:ext>
                  </a:extLst>
                </a:gridCol>
              </a:tblGrid>
              <a:tr h="0">
                <a:tc>
                  <a:txBody>
                    <a:bodyPr/>
                    <a:lstStyle/>
                    <a:p>
                      <a:pPr algn="ctr" fontAlgn="ctr">
                        <a:spcAft>
                          <a:spcPts val="0"/>
                        </a:spcAft>
                      </a:pPr>
                      <a:r>
                        <a:rPr lang="zh-CN" sz="900" kern="100">
                          <a:effectLst/>
                        </a:rPr>
                        <a:t>产品名</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功能</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是否为纯色</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销售价位</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616983859"/>
                  </a:ext>
                </a:extLst>
              </a:tr>
              <a:tr h="191770">
                <a:tc>
                  <a:txBody>
                    <a:bodyPr/>
                    <a:lstStyle/>
                    <a:p>
                      <a:pPr algn="ctr" fontAlgn="ctr">
                        <a:spcAft>
                          <a:spcPts val="0"/>
                        </a:spcAft>
                      </a:pPr>
                      <a:r>
                        <a:rPr lang="zh-CN" sz="900" kern="0" dirty="0">
                          <a:effectLst/>
                        </a:rPr>
                        <a:t>加厚口罩</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否</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低</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405138497"/>
                  </a:ext>
                </a:extLst>
              </a:tr>
              <a:tr h="180975">
                <a:tc>
                  <a:txBody>
                    <a:bodyPr/>
                    <a:lstStyle/>
                    <a:p>
                      <a:pPr algn="ctr" fontAlgn="ctr">
                        <a:spcAft>
                          <a:spcPts val="0"/>
                        </a:spcAft>
                      </a:pPr>
                      <a:r>
                        <a:rPr lang="zh-CN" sz="900" kern="100">
                          <a:effectLst/>
                        </a:rPr>
                        <a:t>保暖口罩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保暖</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否</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4123104184"/>
                  </a:ext>
                </a:extLst>
              </a:tr>
              <a:tr h="180975">
                <a:tc>
                  <a:txBody>
                    <a:bodyPr/>
                    <a:lstStyle/>
                    <a:p>
                      <a:pPr algn="ctr" fontAlgn="ctr">
                        <a:spcAft>
                          <a:spcPts val="0"/>
                        </a:spcAft>
                      </a:pPr>
                      <a:r>
                        <a:rPr lang="zh-CN" sz="900" kern="0">
                          <a:effectLst/>
                        </a:rPr>
                        <a:t>护耳口罩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保暖</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是</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523768145"/>
                  </a:ext>
                </a:extLst>
              </a:tr>
              <a:tr h="180975">
                <a:tc>
                  <a:txBody>
                    <a:bodyPr/>
                    <a:lstStyle/>
                    <a:p>
                      <a:pPr algn="ctr" fontAlgn="ctr">
                        <a:spcAft>
                          <a:spcPts val="0"/>
                        </a:spcAft>
                      </a:pPr>
                      <a:r>
                        <a:rPr lang="zh-CN" sz="900" kern="100">
                          <a:effectLst/>
                        </a:rPr>
                        <a:t>活性炭口罩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防雾霾</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是</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中</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4147720527"/>
                  </a:ext>
                </a:extLst>
              </a:tr>
              <a:tr h="180975">
                <a:tc>
                  <a:txBody>
                    <a:bodyPr/>
                    <a:lstStyle/>
                    <a:p>
                      <a:pPr algn="ctr" fontAlgn="ctr">
                        <a:spcAft>
                          <a:spcPts val="0"/>
                        </a:spcAft>
                      </a:pPr>
                      <a:r>
                        <a:rPr lang="zh-CN" sz="900" kern="0">
                          <a:effectLst/>
                        </a:rPr>
                        <a:t>三层防尘口罩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否</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低</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4110751641"/>
                  </a:ext>
                </a:extLst>
              </a:tr>
              <a:tr h="180975">
                <a:tc>
                  <a:txBody>
                    <a:bodyPr/>
                    <a:lstStyle/>
                    <a:p>
                      <a:pPr algn="ctr" fontAlgn="ctr">
                        <a:spcAft>
                          <a:spcPts val="0"/>
                        </a:spcAft>
                      </a:pPr>
                      <a:r>
                        <a:rPr lang="zh-CN" sz="900" kern="0">
                          <a:effectLst/>
                        </a:rPr>
                        <a:t>艺人同款口罩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是</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4072430994"/>
                  </a:ext>
                </a:extLst>
              </a:tr>
              <a:tr h="180975">
                <a:tc>
                  <a:txBody>
                    <a:bodyPr/>
                    <a:lstStyle/>
                    <a:p>
                      <a:pPr algn="ctr" fontAlgn="ctr">
                        <a:spcAft>
                          <a:spcPts val="0"/>
                        </a:spcAft>
                      </a:pPr>
                      <a:r>
                        <a:rPr lang="zh-CN" sz="900" kern="0">
                          <a:effectLst/>
                        </a:rPr>
                        <a:t>呼吸阀口罩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防雾霾</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是</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dirty="0">
                          <a:effectLst/>
                        </a:rPr>
                        <a:t>中</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796121627"/>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211447568"/>
              </p:ext>
            </p:extLst>
          </p:nvPr>
        </p:nvGraphicFramePr>
        <p:xfrm>
          <a:off x="4047794" y="3548841"/>
          <a:ext cx="2970530" cy="1102995"/>
        </p:xfrm>
        <a:graphic>
          <a:graphicData uri="http://schemas.openxmlformats.org/drawingml/2006/table">
            <a:tbl>
              <a:tblPr firstRow="1" firstCol="1" bandRow="1">
                <a:tableStyleId>{5C22544A-7EE6-4342-B048-85BDC9FD1C3A}</a:tableStyleId>
              </a:tblPr>
              <a:tblGrid>
                <a:gridCol w="916305">
                  <a:extLst>
                    <a:ext uri="{9D8B030D-6E8A-4147-A177-3AD203B41FA5}">
                      <a16:colId xmlns:a16="http://schemas.microsoft.com/office/drawing/2014/main" val="2344435346"/>
                    </a:ext>
                  </a:extLst>
                </a:gridCol>
                <a:gridCol w="523875">
                  <a:extLst>
                    <a:ext uri="{9D8B030D-6E8A-4147-A177-3AD203B41FA5}">
                      <a16:colId xmlns:a16="http://schemas.microsoft.com/office/drawing/2014/main" val="1334304975"/>
                    </a:ext>
                  </a:extLst>
                </a:gridCol>
                <a:gridCol w="715645">
                  <a:extLst>
                    <a:ext uri="{9D8B030D-6E8A-4147-A177-3AD203B41FA5}">
                      <a16:colId xmlns:a16="http://schemas.microsoft.com/office/drawing/2014/main" val="983013045"/>
                    </a:ext>
                  </a:extLst>
                </a:gridCol>
                <a:gridCol w="814705">
                  <a:extLst>
                    <a:ext uri="{9D8B030D-6E8A-4147-A177-3AD203B41FA5}">
                      <a16:colId xmlns:a16="http://schemas.microsoft.com/office/drawing/2014/main" val="3032433199"/>
                    </a:ext>
                  </a:extLst>
                </a:gridCol>
              </a:tblGrid>
              <a:tr h="180975">
                <a:tc>
                  <a:txBody>
                    <a:bodyPr/>
                    <a:lstStyle/>
                    <a:p>
                      <a:pPr algn="ctr" fontAlgn="ctr">
                        <a:spcAft>
                          <a:spcPts val="0"/>
                        </a:spcAft>
                      </a:pPr>
                      <a:r>
                        <a:rPr lang="zh-CN" sz="900" kern="100">
                          <a:effectLst/>
                        </a:rPr>
                        <a:t>产品名</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功能</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是否为纯色</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销售价位</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812294513"/>
                  </a:ext>
                </a:extLst>
              </a:tr>
              <a:tr h="180975">
                <a:tc>
                  <a:txBody>
                    <a:bodyPr/>
                    <a:lstStyle/>
                    <a:p>
                      <a:pPr algn="ctr" fontAlgn="ctr">
                        <a:spcAft>
                          <a:spcPts val="0"/>
                        </a:spcAft>
                      </a:pPr>
                      <a:r>
                        <a:rPr lang="zh-CN" sz="900" kern="0">
                          <a:effectLst/>
                        </a:rPr>
                        <a:t>儿童口罩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是</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低</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582455894"/>
                  </a:ext>
                </a:extLst>
              </a:tr>
              <a:tr h="180975">
                <a:tc>
                  <a:txBody>
                    <a:bodyPr/>
                    <a:lstStyle/>
                    <a:p>
                      <a:pPr algn="ctr" fontAlgn="ctr">
                        <a:spcAft>
                          <a:spcPts val="0"/>
                        </a:spcAft>
                      </a:pPr>
                      <a:r>
                        <a:rPr lang="zh-CN" sz="900" kern="100">
                          <a:effectLst/>
                        </a:rPr>
                        <a:t>情侣口罩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保暖</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否</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483850012"/>
                  </a:ext>
                </a:extLst>
              </a:tr>
              <a:tr h="198120">
                <a:tc>
                  <a:txBody>
                    <a:bodyPr/>
                    <a:lstStyle/>
                    <a:p>
                      <a:pPr algn="ctr" fontAlgn="ctr">
                        <a:spcAft>
                          <a:spcPts val="0"/>
                        </a:spcAft>
                      </a:pPr>
                      <a:r>
                        <a:rPr lang="zh-CN" sz="900" kern="0">
                          <a:effectLst/>
                        </a:rPr>
                        <a:t>一次性口罩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否</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低</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743373072"/>
                  </a:ext>
                </a:extLst>
              </a:tr>
              <a:tr h="180975">
                <a:tc>
                  <a:txBody>
                    <a:bodyPr/>
                    <a:lstStyle/>
                    <a:p>
                      <a:pPr algn="ctr" fontAlgn="ctr">
                        <a:spcAft>
                          <a:spcPts val="0"/>
                        </a:spcAft>
                      </a:pPr>
                      <a:r>
                        <a:rPr lang="zh-CN" sz="900" kern="100">
                          <a:effectLst/>
                        </a:rPr>
                        <a:t>无纺布口罩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是</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低</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386468814"/>
                  </a:ext>
                </a:extLst>
              </a:tr>
              <a:tr h="180975">
                <a:tc>
                  <a:txBody>
                    <a:bodyPr/>
                    <a:lstStyle/>
                    <a:p>
                      <a:pPr algn="ctr" fontAlgn="ctr">
                        <a:spcAft>
                          <a:spcPts val="0"/>
                        </a:spcAft>
                      </a:pPr>
                      <a:r>
                        <a:rPr lang="zh-CN" sz="900" kern="0" dirty="0">
                          <a:effectLst/>
                        </a:rPr>
                        <a:t>颗粒物防护口罩</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防雾霾</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否</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dirty="0">
                          <a:effectLst/>
                        </a:rPr>
                        <a:t>中</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649040160"/>
                  </a:ext>
                </a:extLst>
              </a:tr>
            </a:tbl>
          </a:graphicData>
        </a:graphic>
      </p:graphicFrame>
    </p:spTree>
    <p:extLst>
      <p:ext uri="{BB962C8B-B14F-4D97-AF65-F5344CB8AC3E}">
        <p14:creationId xmlns:p14="http://schemas.microsoft.com/office/powerpoint/2010/main" val="42943798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过拟合问题</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三层决策树</a:t>
            </a:r>
            <a:endParaRPr lang="en-US" altLang="zh-CN" sz="1800" dirty="0" smtClean="0">
              <a:solidFill>
                <a:srgbClr val="000000"/>
              </a:solidFill>
            </a:endParaRPr>
          </a:p>
          <a:p>
            <a:r>
              <a:rPr lang="zh-CN" altLang="en-US" sz="1800" dirty="0" smtClean="0">
                <a:solidFill>
                  <a:srgbClr val="000000"/>
                </a:solidFill>
              </a:rPr>
              <a:t>训练误差为</a:t>
            </a:r>
            <a:r>
              <a:rPr lang="en-US" altLang="zh-CN" sz="1800" dirty="0" smtClean="0">
                <a:solidFill>
                  <a:srgbClr val="000000"/>
                </a:solidFill>
              </a:rPr>
              <a:t>0</a:t>
            </a:r>
            <a:r>
              <a:rPr lang="zh-CN" altLang="en-US" sz="1800" dirty="0" smtClean="0">
                <a:solidFill>
                  <a:srgbClr val="000000"/>
                </a:solidFill>
              </a:rPr>
              <a:t>，测试误差高达</a:t>
            </a:r>
            <a:r>
              <a:rPr lang="en-US" altLang="zh-CN" sz="1800" dirty="0" smtClean="0">
                <a:solidFill>
                  <a:srgbClr val="000000"/>
                </a:solidFill>
              </a:rPr>
              <a:t>2/5</a:t>
            </a:r>
            <a:endParaRPr lang="en-US" altLang="zh-CN" sz="1800" dirty="0">
              <a:solidFill>
                <a:srgbClr val="000000"/>
              </a:solidFill>
            </a:endParaRPr>
          </a:p>
        </p:txBody>
      </p:sp>
      <p:pic>
        <p:nvPicPr>
          <p:cNvPr id="10" name="图片 9" descr="C:\Users\Lenovo\Desktop\图\图2.4.png图2.4"/>
          <p:cNvPicPr/>
          <p:nvPr/>
        </p:nvPicPr>
        <p:blipFill>
          <a:blip r:embed="rId2"/>
          <a:srcRect/>
          <a:stretch>
            <a:fillRect/>
          </a:stretch>
        </p:blipFill>
        <p:spPr>
          <a:xfrm>
            <a:off x="2195843" y="2037177"/>
            <a:ext cx="4036695" cy="2003425"/>
          </a:xfrm>
          <a:prstGeom prst="rect">
            <a:avLst/>
          </a:prstGeom>
        </p:spPr>
      </p:pic>
    </p:spTree>
    <p:extLst>
      <p:ext uri="{BB962C8B-B14F-4D97-AF65-F5344CB8AC3E}">
        <p14:creationId xmlns:p14="http://schemas.microsoft.com/office/powerpoint/2010/main" val="3904921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过拟合问题</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两</a:t>
            </a:r>
            <a:r>
              <a:rPr lang="zh-CN" altLang="en-US" sz="1800" dirty="0" smtClean="0">
                <a:solidFill>
                  <a:srgbClr val="000000"/>
                </a:solidFill>
              </a:rPr>
              <a:t>层决策树</a:t>
            </a:r>
            <a:endParaRPr lang="en-US" altLang="zh-CN" sz="1800" dirty="0" smtClean="0">
              <a:solidFill>
                <a:srgbClr val="000000"/>
              </a:solidFill>
            </a:endParaRPr>
          </a:p>
          <a:p>
            <a:r>
              <a:rPr lang="zh-CN" altLang="en-US" sz="1800" dirty="0" smtClean="0">
                <a:solidFill>
                  <a:srgbClr val="000000"/>
                </a:solidFill>
              </a:rPr>
              <a:t>训练集拟合程度相比较低，但测试集表现更好</a:t>
            </a:r>
            <a:endParaRPr lang="en-US" altLang="zh-CN" sz="1800" dirty="0">
              <a:solidFill>
                <a:srgbClr val="000000"/>
              </a:solidFill>
            </a:endParaRPr>
          </a:p>
        </p:txBody>
      </p:sp>
      <p:pic>
        <p:nvPicPr>
          <p:cNvPr id="13" name="图片 12" descr="C:\Users\Lenovo\Desktop\图\图2.5.png图2.5"/>
          <p:cNvPicPr/>
          <p:nvPr/>
        </p:nvPicPr>
        <p:blipFill>
          <a:blip r:embed="rId2"/>
          <a:srcRect/>
          <a:stretch>
            <a:fillRect/>
          </a:stretch>
        </p:blipFill>
        <p:spPr>
          <a:xfrm>
            <a:off x="2780623" y="2366674"/>
            <a:ext cx="3443605" cy="1293495"/>
          </a:xfrm>
          <a:prstGeom prst="rect">
            <a:avLst/>
          </a:prstGeom>
        </p:spPr>
      </p:pic>
    </p:spTree>
    <p:extLst>
      <p:ext uri="{BB962C8B-B14F-4D97-AF65-F5344CB8AC3E}">
        <p14:creationId xmlns:p14="http://schemas.microsoft.com/office/powerpoint/2010/main" val="11617870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过拟合问题</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过拟合现象会导致随着决策树的继续增长，尽管训练误差仍在下降，但是泛化误差停止下降，甚至还会提升</a:t>
            </a:r>
            <a:endParaRPr lang="en-US" altLang="zh-CN" sz="1800" dirty="0" smtClean="0">
              <a:solidFill>
                <a:srgbClr val="000000"/>
              </a:solidFill>
            </a:endParaRPr>
          </a:p>
          <a:p>
            <a:r>
              <a:rPr lang="zh-CN" altLang="en-US" sz="1800" dirty="0" smtClean="0">
                <a:solidFill>
                  <a:srgbClr val="000000"/>
                </a:solidFill>
              </a:rPr>
              <a:t>决策树</a:t>
            </a:r>
            <a:r>
              <a:rPr lang="zh-CN" altLang="en-US" sz="1800" dirty="0">
                <a:solidFill>
                  <a:srgbClr val="000000"/>
                </a:solidFill>
              </a:rPr>
              <a:t>误差曲线</a:t>
            </a:r>
            <a:endParaRPr lang="en-US" altLang="zh-CN" sz="1800" dirty="0">
              <a:solidFill>
                <a:srgbClr val="000000"/>
              </a:solidFill>
            </a:endParaRPr>
          </a:p>
        </p:txBody>
      </p:sp>
      <p:pic>
        <p:nvPicPr>
          <p:cNvPr id="10" name="图片 9" descr="C:\Users\Lenovo\Desktop\图\图2.8.png图2.8"/>
          <p:cNvPicPr/>
          <p:nvPr/>
        </p:nvPicPr>
        <p:blipFill>
          <a:blip r:embed="rId2"/>
          <a:srcRect/>
          <a:stretch>
            <a:fillRect/>
          </a:stretch>
        </p:blipFill>
        <p:spPr>
          <a:xfrm>
            <a:off x="2448187" y="2223301"/>
            <a:ext cx="3909695" cy="2167890"/>
          </a:xfrm>
          <a:prstGeom prst="rect">
            <a:avLst/>
          </a:prstGeom>
        </p:spPr>
      </p:pic>
    </p:spTree>
    <p:extLst>
      <p:ext uri="{BB962C8B-B14F-4D97-AF65-F5344CB8AC3E}">
        <p14:creationId xmlns:p14="http://schemas.microsoft.com/office/powerpoint/2010/main" val="3571957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过拟合问题</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02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解决过拟合问题，</a:t>
            </a:r>
            <a:r>
              <a:rPr lang="zh-CN" altLang="en-US" sz="1800" dirty="0" smtClean="0">
                <a:solidFill>
                  <a:srgbClr val="000000"/>
                </a:solidFill>
              </a:rPr>
              <a:t>一方面</a:t>
            </a:r>
            <a:r>
              <a:rPr lang="zh-CN" altLang="en-US" sz="1800" dirty="0">
                <a:solidFill>
                  <a:srgbClr val="000000"/>
                </a:solidFill>
              </a:rPr>
              <a:t>要注意数据训练集的质量，选取具有代表性样本的训练样本集。另一方面要避免决策树过度增长，通过限制树的深度来减少数据中的噪声对于决策树构建的影响</a:t>
            </a:r>
            <a:r>
              <a:rPr lang="zh-CN" altLang="en-US" sz="1800" dirty="0" smtClean="0">
                <a:solidFill>
                  <a:srgbClr val="000000"/>
                </a:solidFill>
              </a:rPr>
              <a:t>，一般可以</a:t>
            </a:r>
            <a:r>
              <a:rPr lang="zh-CN" altLang="en-US" sz="1800" dirty="0">
                <a:solidFill>
                  <a:srgbClr val="000000"/>
                </a:solidFill>
              </a:rPr>
              <a:t>采取剪枝的</a:t>
            </a:r>
            <a:r>
              <a:rPr lang="zh-CN" altLang="en-US" sz="1800" dirty="0" smtClean="0">
                <a:solidFill>
                  <a:srgbClr val="000000"/>
                </a:solidFill>
              </a:rPr>
              <a:t>方法</a:t>
            </a:r>
            <a:endParaRPr lang="en-US" altLang="zh-CN" sz="1800" dirty="0" smtClean="0">
              <a:solidFill>
                <a:srgbClr val="000000"/>
              </a:solidFill>
            </a:endParaRPr>
          </a:p>
          <a:p>
            <a:r>
              <a:rPr lang="zh-CN" altLang="en-US" sz="1800" dirty="0" smtClean="0">
                <a:solidFill>
                  <a:srgbClr val="000000"/>
                </a:solidFill>
              </a:rPr>
              <a:t>剪枝是用来缩小决策树的规模，从而降低最终算法的复杂度并提高预测准确度，包括预剪枝和后剪枝两类</a:t>
            </a:r>
            <a:endParaRPr lang="en-US" altLang="zh-CN" sz="1800" dirty="0" smtClean="0">
              <a:solidFill>
                <a:srgbClr val="000000"/>
              </a:solidFill>
            </a:endParaRPr>
          </a:p>
          <a:p>
            <a:r>
              <a:rPr lang="zh-CN" altLang="en-US" sz="1800" dirty="0">
                <a:solidFill>
                  <a:srgbClr val="000000"/>
                </a:solidFill>
              </a:rPr>
              <a:t>预剪枝的思路是提前终止决策树的增长，在形成完全拟合训练样本集的决策树之前就停止树的增长，避免决策树规模过大而产生过</a:t>
            </a:r>
            <a:r>
              <a:rPr lang="zh-CN" altLang="en-US" sz="1800" dirty="0" smtClean="0">
                <a:solidFill>
                  <a:srgbClr val="000000"/>
                </a:solidFill>
              </a:rPr>
              <a:t>拟合</a:t>
            </a:r>
            <a:endParaRPr lang="en-US" altLang="zh-CN" sz="1800" dirty="0" smtClean="0">
              <a:solidFill>
                <a:srgbClr val="000000"/>
              </a:solidFill>
            </a:endParaRPr>
          </a:p>
          <a:p>
            <a:r>
              <a:rPr lang="zh-CN" altLang="en-US" sz="1800" dirty="0">
                <a:solidFill>
                  <a:srgbClr val="000000"/>
                </a:solidFill>
              </a:rPr>
              <a:t>后剪枝策略先让决策树完全生长，之后针对子树进行判断，用叶子结点或者子树中最常用的分支替换子树，以此方式不断改进决策树，直至无法改进</a:t>
            </a:r>
            <a:r>
              <a:rPr lang="zh-CN" altLang="en-US" sz="1800" dirty="0" smtClean="0">
                <a:solidFill>
                  <a:srgbClr val="000000"/>
                </a:solidFill>
              </a:rPr>
              <a:t>为止</a:t>
            </a:r>
            <a:endParaRPr lang="en-US" altLang="zh-CN" sz="1800" dirty="0">
              <a:solidFill>
                <a:srgbClr val="000000"/>
              </a:solidFill>
            </a:endParaRPr>
          </a:p>
        </p:txBody>
      </p:sp>
    </p:spTree>
    <p:extLst>
      <p:ext uri="{BB962C8B-B14F-4D97-AF65-F5344CB8AC3E}">
        <p14:creationId xmlns:p14="http://schemas.microsoft.com/office/powerpoint/2010/main" val="19576215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错误率降低剪枝</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错误率降低</a:t>
            </a:r>
            <a:r>
              <a:rPr lang="zh-CN" altLang="en-US" sz="1800" dirty="0" smtClean="0">
                <a:solidFill>
                  <a:srgbClr val="000000"/>
                </a:solidFill>
              </a:rPr>
              <a:t>剪枝（</a:t>
            </a:r>
            <a:r>
              <a:rPr lang="en-US" altLang="zh-CN" sz="1800" dirty="0">
                <a:solidFill>
                  <a:srgbClr val="000000"/>
                </a:solidFill>
              </a:rPr>
              <a:t> REP </a:t>
            </a:r>
            <a:r>
              <a:rPr lang="zh-CN" altLang="en-US" sz="1800" dirty="0" smtClean="0">
                <a:solidFill>
                  <a:srgbClr val="000000"/>
                </a:solidFill>
              </a:rPr>
              <a:t>）是</a:t>
            </a:r>
            <a:r>
              <a:rPr lang="zh-CN" altLang="en-US" sz="1800" dirty="0">
                <a:solidFill>
                  <a:srgbClr val="000000"/>
                </a:solidFill>
              </a:rPr>
              <a:t>后剪枝策略中最简单的算法</a:t>
            </a:r>
            <a:r>
              <a:rPr lang="zh-CN" altLang="en-US" sz="1800" dirty="0" smtClean="0">
                <a:solidFill>
                  <a:srgbClr val="000000"/>
                </a:solidFill>
              </a:rPr>
              <a:t>之一， </a:t>
            </a:r>
            <a:r>
              <a:rPr lang="zh-CN" altLang="en-US" sz="1800" dirty="0">
                <a:solidFill>
                  <a:srgbClr val="000000"/>
                </a:solidFill>
              </a:rPr>
              <a:t>该算法从叶子结点向上，依次将决策树的所有子树用其样本中最多的类替换，</a:t>
            </a:r>
            <a:r>
              <a:rPr lang="zh-CN" altLang="en-US" sz="1800" dirty="0" smtClean="0">
                <a:solidFill>
                  <a:srgbClr val="000000"/>
                </a:solidFill>
              </a:rPr>
              <a:t>使用一个测试</a:t>
            </a:r>
            <a:r>
              <a:rPr lang="zh-CN" altLang="en-US" sz="1800" dirty="0">
                <a:solidFill>
                  <a:srgbClr val="000000"/>
                </a:solidFill>
              </a:rPr>
              <a:t>集进行测试， 记录下对于决策树的每棵子树剪枝前后的误差数之差，选取误差数减少最少的子树进行剪枝，将其用子样本集中最多的类替换。按此步骤自底向上，遍历决策树的所有子树，当发现没有可替换的子树时，即每棵子树剪枝后的误差数都会增多，则剪枝</a:t>
            </a:r>
            <a:r>
              <a:rPr lang="zh-CN" altLang="en-US" sz="1800" dirty="0" smtClean="0">
                <a:solidFill>
                  <a:srgbClr val="000000"/>
                </a:solidFill>
              </a:rPr>
              <a:t>结束</a:t>
            </a:r>
            <a:endParaRPr lang="en-US" altLang="zh-CN" sz="1800" dirty="0" smtClean="0">
              <a:solidFill>
                <a:srgbClr val="000000"/>
              </a:solidFill>
            </a:endParaRPr>
          </a:p>
          <a:p>
            <a:r>
              <a:rPr lang="en-US" altLang="zh-CN" sz="1800" dirty="0" smtClean="0">
                <a:solidFill>
                  <a:srgbClr val="000000"/>
                </a:solidFill>
              </a:rPr>
              <a:t>REP</a:t>
            </a:r>
            <a:r>
              <a:rPr lang="zh-CN" altLang="en-US" sz="1800" dirty="0">
                <a:solidFill>
                  <a:srgbClr val="000000"/>
                </a:solidFill>
              </a:rPr>
              <a:t>剪枝方法简单、快速，在数据集较大时效果不错，但由于需要比对模型子树替换前后的预测错误率，因此需要从数据集中划分出单独的测试集，故而当数据集较小时，</a:t>
            </a:r>
            <a:r>
              <a:rPr lang="en-US" altLang="zh-CN" sz="1800" dirty="0">
                <a:solidFill>
                  <a:srgbClr val="000000"/>
                </a:solidFill>
              </a:rPr>
              <a:t>REP</a:t>
            </a:r>
            <a:r>
              <a:rPr lang="zh-CN" altLang="en-US" sz="1800" dirty="0">
                <a:solidFill>
                  <a:srgbClr val="000000"/>
                </a:solidFill>
              </a:rPr>
              <a:t>剪枝策略的效果会有所下降</a:t>
            </a:r>
            <a:endParaRPr lang="en-US" altLang="zh-CN" sz="1800" dirty="0">
              <a:solidFill>
                <a:srgbClr val="000000"/>
              </a:solidFill>
            </a:endParaRPr>
          </a:p>
        </p:txBody>
      </p:sp>
    </p:spTree>
    <p:extLst>
      <p:ext uri="{BB962C8B-B14F-4D97-AF65-F5344CB8AC3E}">
        <p14:creationId xmlns:p14="http://schemas.microsoft.com/office/powerpoint/2010/main" val="2424341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317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决策</a:t>
            </a:r>
            <a:r>
              <a:rPr lang="zh-CN" altLang="en-US" sz="1800" dirty="0" smtClean="0">
                <a:solidFill>
                  <a:srgbClr val="000000"/>
                </a:solidFill>
              </a:rPr>
              <a:t>树算法</a:t>
            </a:r>
            <a:endParaRPr lang="en-US" altLang="zh-CN" sz="1800" dirty="0" smtClean="0">
              <a:solidFill>
                <a:srgbClr val="000000"/>
              </a:solidFill>
            </a:endParaRPr>
          </a:p>
          <a:p>
            <a:pPr lvl="1"/>
            <a:r>
              <a:rPr lang="zh-CN" altLang="en-US" sz="1400" dirty="0" smtClean="0">
                <a:solidFill>
                  <a:srgbClr val="000000"/>
                </a:solidFill>
              </a:rPr>
              <a:t>分支处理</a:t>
            </a:r>
            <a:endParaRPr lang="en-US" altLang="zh-CN" sz="1400" dirty="0" smtClean="0">
              <a:solidFill>
                <a:srgbClr val="000000"/>
              </a:solidFill>
            </a:endParaRPr>
          </a:p>
          <a:p>
            <a:pPr lvl="1"/>
            <a:r>
              <a:rPr lang="zh-CN" altLang="en-US" sz="1400" dirty="0" smtClean="0">
                <a:solidFill>
                  <a:srgbClr val="000000"/>
                </a:solidFill>
              </a:rPr>
              <a:t>连续属性离散化</a:t>
            </a:r>
            <a:endParaRPr lang="en-US" altLang="zh-CN" sz="1400" dirty="0" smtClean="0">
              <a:solidFill>
                <a:srgbClr val="000000"/>
              </a:solidFill>
            </a:endParaRPr>
          </a:p>
          <a:p>
            <a:pPr lvl="1"/>
            <a:r>
              <a:rPr lang="zh-CN" altLang="en-US" sz="1400" dirty="0">
                <a:solidFill>
                  <a:srgbClr val="000000"/>
                </a:solidFill>
              </a:rPr>
              <a:t>过</a:t>
            </a:r>
            <a:r>
              <a:rPr lang="zh-CN" altLang="en-US" sz="1400" dirty="0" smtClean="0">
                <a:solidFill>
                  <a:srgbClr val="000000"/>
                </a:solidFill>
              </a:rPr>
              <a:t>拟合问题</a:t>
            </a:r>
            <a:endParaRPr lang="en-US" altLang="zh-CN" sz="1400" dirty="0" smtClean="0">
              <a:solidFill>
                <a:srgbClr val="000000"/>
              </a:solidFill>
            </a:endParaRPr>
          </a:p>
          <a:p>
            <a:pPr lvl="1"/>
            <a:r>
              <a:rPr lang="zh-CN" altLang="en-US" sz="1400" dirty="0" smtClean="0">
                <a:solidFill>
                  <a:srgbClr val="000000"/>
                </a:solidFill>
              </a:rPr>
              <a:t>分类效果评价</a:t>
            </a:r>
            <a:endParaRPr lang="en-US" altLang="zh-CN" sz="1400" dirty="0" smtClean="0">
              <a:solidFill>
                <a:srgbClr val="000000"/>
              </a:solidFill>
            </a:endParaRPr>
          </a:p>
          <a:p>
            <a:r>
              <a:rPr lang="zh-CN" altLang="en-US" sz="1800" dirty="0" smtClean="0">
                <a:solidFill>
                  <a:srgbClr val="000000"/>
                </a:solidFill>
              </a:rPr>
              <a:t>集成学习</a:t>
            </a:r>
            <a:endParaRPr lang="en-US" altLang="zh-CN" sz="1800" dirty="0" smtClean="0">
              <a:solidFill>
                <a:srgbClr val="000000"/>
              </a:solidFill>
            </a:endParaRPr>
          </a:p>
          <a:p>
            <a:pPr lvl="1"/>
            <a:r>
              <a:rPr lang="zh-CN" altLang="en-US" sz="1400" dirty="0">
                <a:solidFill>
                  <a:srgbClr val="000000"/>
                </a:solidFill>
              </a:rPr>
              <a:t>装袋法</a:t>
            </a:r>
            <a:endParaRPr lang="en-US" altLang="zh-CN" sz="1400" dirty="0">
              <a:solidFill>
                <a:srgbClr val="000000"/>
              </a:solidFill>
            </a:endParaRPr>
          </a:p>
          <a:p>
            <a:pPr lvl="1"/>
            <a:r>
              <a:rPr lang="zh-CN" altLang="en-US" sz="1400" dirty="0">
                <a:solidFill>
                  <a:srgbClr val="000000"/>
                </a:solidFill>
              </a:rPr>
              <a:t>提升法</a:t>
            </a:r>
            <a:endParaRPr lang="en-US" altLang="zh-CN" sz="1400" dirty="0">
              <a:solidFill>
                <a:srgbClr val="000000"/>
              </a:solidFill>
            </a:endParaRPr>
          </a:p>
          <a:p>
            <a:pPr lvl="1"/>
            <a:r>
              <a:rPr lang="en-US" altLang="zh-CN" sz="1400" dirty="0">
                <a:solidFill>
                  <a:srgbClr val="000000"/>
                </a:solidFill>
              </a:rPr>
              <a:t>GBGT</a:t>
            </a:r>
          </a:p>
          <a:p>
            <a:pPr lvl="1"/>
            <a:r>
              <a:rPr lang="zh-CN" altLang="en-US" sz="1400" dirty="0">
                <a:solidFill>
                  <a:srgbClr val="000000"/>
                </a:solidFill>
              </a:rPr>
              <a:t>随机森林</a:t>
            </a:r>
            <a:endParaRPr lang="en-US" altLang="zh-CN" sz="1400" dirty="0">
              <a:solidFill>
                <a:srgbClr val="000000"/>
              </a:solidFill>
            </a:endParaRPr>
          </a:p>
          <a:p>
            <a:r>
              <a:rPr lang="zh-CN" altLang="en-US" sz="1800" dirty="0">
                <a:solidFill>
                  <a:srgbClr val="000000"/>
                </a:solidFill>
              </a:rPr>
              <a:t>决策树应用</a:t>
            </a:r>
          </a:p>
        </p:txBody>
      </p:sp>
    </p:spTree>
    <p:extLst>
      <p:ext uri="{BB962C8B-B14F-4D97-AF65-F5344CB8AC3E}">
        <p14:creationId xmlns:p14="http://schemas.microsoft.com/office/powerpoint/2010/main" val="1956967306"/>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悲观剪枝</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408111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悲观</a:t>
                </a:r>
                <a:r>
                  <a:rPr lang="zh-CN" altLang="en-US" sz="1800" dirty="0" smtClean="0">
                    <a:solidFill>
                      <a:srgbClr val="000000"/>
                    </a:solidFill>
                  </a:rPr>
                  <a:t>剪枝（</a:t>
                </a:r>
                <a:r>
                  <a:rPr lang="en-US" altLang="zh-CN" sz="1800" dirty="0">
                    <a:solidFill>
                      <a:srgbClr val="000000"/>
                    </a:solidFill>
                  </a:rPr>
                  <a:t> PEP </a:t>
                </a:r>
                <a:r>
                  <a:rPr lang="zh-CN" altLang="en-US" sz="1800" dirty="0" smtClean="0">
                    <a:solidFill>
                      <a:srgbClr val="000000"/>
                    </a:solidFill>
                  </a:rPr>
                  <a:t>）与</a:t>
                </a:r>
                <a:r>
                  <a:rPr lang="en-US" altLang="zh-CN" sz="1800" dirty="0">
                    <a:solidFill>
                      <a:srgbClr val="000000"/>
                    </a:solidFill>
                  </a:rPr>
                  <a:t>REP</a:t>
                </a:r>
                <a:r>
                  <a:rPr lang="zh-CN" altLang="en-US" sz="1800" dirty="0">
                    <a:solidFill>
                      <a:srgbClr val="000000"/>
                    </a:solidFill>
                  </a:rPr>
                  <a:t>相比，</a:t>
                </a:r>
                <a:r>
                  <a:rPr lang="en-US" altLang="zh-CN" sz="1800" dirty="0">
                    <a:solidFill>
                      <a:srgbClr val="000000"/>
                    </a:solidFill>
                  </a:rPr>
                  <a:t>PEP</a:t>
                </a:r>
                <a:r>
                  <a:rPr lang="zh-CN" altLang="en-US" sz="1800" dirty="0">
                    <a:solidFill>
                      <a:srgbClr val="000000"/>
                    </a:solidFill>
                  </a:rPr>
                  <a:t>不再需要构建一</a:t>
                </a:r>
                <a:r>
                  <a:rPr lang="zh-CN" altLang="en-US" sz="1800" dirty="0" smtClean="0">
                    <a:solidFill>
                      <a:srgbClr val="000000"/>
                    </a:solidFill>
                  </a:rPr>
                  <a:t>个单独</a:t>
                </a:r>
                <a:r>
                  <a:rPr lang="zh-CN" altLang="en-US" sz="1800" dirty="0">
                    <a:solidFill>
                      <a:srgbClr val="000000"/>
                    </a:solidFill>
                  </a:rPr>
                  <a:t>的测试集。其假设某叶子结点</a:t>
                </a:r>
                <a14:m>
                  <m:oMath xmlns:m="http://schemas.openxmlformats.org/officeDocument/2006/math">
                    <m:r>
                      <a:rPr lang="en-US" altLang="zh-CN" sz="1800" i="1" dirty="0" smtClean="0">
                        <a:solidFill>
                          <a:srgbClr val="000000"/>
                        </a:solidFill>
                        <a:latin typeface="Cambria Math" panose="02040503050406030204" pitchFamily="18" charset="0"/>
                      </a:rPr>
                      <m:t>𝑡</m:t>
                    </m:r>
                  </m:oMath>
                </a14:m>
                <a:r>
                  <a:rPr lang="zh-CN" altLang="en-US" sz="1800" dirty="0">
                    <a:solidFill>
                      <a:srgbClr val="000000"/>
                    </a:solidFill>
                  </a:rPr>
                  <a:t>中有</a:t>
                </a:r>
                <a14:m>
                  <m:oMath xmlns:m="http://schemas.openxmlformats.org/officeDocument/2006/math">
                    <m:r>
                      <a:rPr lang="en-US" altLang="zh-CN" sz="1800" i="1" dirty="0" smtClean="0">
                        <a:solidFill>
                          <a:srgbClr val="000000"/>
                        </a:solidFill>
                        <a:latin typeface="Cambria Math" panose="02040503050406030204" pitchFamily="18" charset="0"/>
                      </a:rPr>
                      <m:t>𝑁</m:t>
                    </m:r>
                    <m:r>
                      <a:rPr lang="en-US" altLang="zh-CN" sz="1800" i="1" dirty="0" smtClean="0">
                        <a:solidFill>
                          <a:srgbClr val="000000"/>
                        </a:solidFill>
                        <a:latin typeface="Cambria Math" panose="02040503050406030204" pitchFamily="18" charset="0"/>
                      </a:rPr>
                      <m:t>(</m:t>
                    </m:r>
                    <m:r>
                      <a:rPr lang="en-US" altLang="zh-CN" sz="1800" i="1" dirty="0" smtClean="0">
                        <a:solidFill>
                          <a:srgbClr val="000000"/>
                        </a:solidFill>
                        <a:latin typeface="Cambria Math" panose="02040503050406030204" pitchFamily="18" charset="0"/>
                      </a:rPr>
                      <m:t>𝑡</m:t>
                    </m:r>
                    <m:r>
                      <a:rPr lang="en-US" altLang="zh-CN" sz="1800" i="1" dirty="0" smtClean="0">
                        <a:solidFill>
                          <a:srgbClr val="000000"/>
                        </a:solidFill>
                        <a:latin typeface="Cambria Math" panose="02040503050406030204" pitchFamily="18" charset="0"/>
                      </a:rPr>
                      <m:t>)</m:t>
                    </m:r>
                  </m:oMath>
                </a14:m>
                <a:r>
                  <a:rPr lang="zh-CN" altLang="en-US" sz="1800" dirty="0">
                    <a:solidFill>
                      <a:srgbClr val="000000"/>
                    </a:solidFill>
                  </a:rPr>
                  <a:t>个样本，其中有</a:t>
                </a:r>
                <a14:m>
                  <m:oMath xmlns:m="http://schemas.openxmlformats.org/officeDocument/2006/math">
                    <m:r>
                      <a:rPr lang="en-US" altLang="zh-CN" sz="1800" i="1" dirty="0" smtClean="0">
                        <a:solidFill>
                          <a:srgbClr val="000000"/>
                        </a:solidFill>
                        <a:latin typeface="Cambria Math" panose="02040503050406030204" pitchFamily="18" charset="0"/>
                      </a:rPr>
                      <m:t>𝑒</m:t>
                    </m:r>
                    <m:r>
                      <a:rPr lang="en-US" altLang="zh-CN" sz="1800" i="1" dirty="0" smtClean="0">
                        <a:solidFill>
                          <a:srgbClr val="000000"/>
                        </a:solidFill>
                        <a:latin typeface="Cambria Math" panose="02040503050406030204" pitchFamily="18" charset="0"/>
                      </a:rPr>
                      <m:t>(</m:t>
                    </m:r>
                    <m:r>
                      <a:rPr lang="en-US" altLang="zh-CN" sz="1800" i="1" dirty="0" smtClean="0">
                        <a:solidFill>
                          <a:srgbClr val="000000"/>
                        </a:solidFill>
                        <a:latin typeface="Cambria Math" panose="02040503050406030204" pitchFamily="18" charset="0"/>
                      </a:rPr>
                      <m:t>𝑡</m:t>
                    </m:r>
                    <m:r>
                      <a:rPr lang="en-US" altLang="zh-CN" sz="1800" i="1" dirty="0" smtClean="0">
                        <a:solidFill>
                          <a:srgbClr val="000000"/>
                        </a:solidFill>
                        <a:latin typeface="Cambria Math" panose="02040503050406030204" pitchFamily="18" charset="0"/>
                      </a:rPr>
                      <m:t>)</m:t>
                    </m:r>
                  </m:oMath>
                </a14:m>
                <a:r>
                  <a:rPr lang="zh-CN" altLang="en-US" sz="1800" dirty="0">
                    <a:solidFill>
                      <a:srgbClr val="000000"/>
                    </a:solidFill>
                  </a:rPr>
                  <a:t>个被错误分类的样本，则此叶子结点误分类率</a:t>
                </a:r>
                <a:r>
                  <a:rPr lang="zh-CN" altLang="en-US" sz="1800" dirty="0" smtClean="0">
                    <a:solidFill>
                      <a:srgbClr val="000000"/>
                    </a:solidFill>
                  </a:rPr>
                  <a:t>定义</a:t>
                </a:r>
                <a:endParaRPr lang="en-US" altLang="zh-CN" sz="1800" dirty="0" smtClean="0">
                  <a:solidFill>
                    <a:srgbClr val="000000"/>
                  </a:solidFill>
                </a:endParaRPr>
              </a:p>
              <a:p>
                <a:endParaRPr lang="en-US" altLang="zh-CN" sz="1800" dirty="0">
                  <a:solidFill>
                    <a:srgbClr val="000000"/>
                  </a:solidFill>
                </a:endParaRPr>
              </a:p>
              <a:p>
                <a:pPr marL="0" indent="0">
                  <a:buNone/>
                </a:pPr>
                <a:endParaRPr lang="en-US" altLang="zh-CN" sz="1800" dirty="0">
                  <a:solidFill>
                    <a:srgbClr val="000000"/>
                  </a:solidFill>
                </a:endParaRPr>
              </a:p>
              <a:p>
                <a:r>
                  <a:rPr lang="zh-CN" altLang="zh-CN" sz="1800" dirty="0">
                    <a:solidFill>
                      <a:srgbClr val="000000"/>
                    </a:solidFill>
                  </a:rPr>
                  <a:t>其中</a:t>
                </a:r>
                <a:r>
                  <a:rPr lang="en-US" altLang="zh-CN" sz="1800" dirty="0">
                    <a:solidFill>
                      <a:srgbClr val="000000"/>
                    </a:solidFill>
                  </a:rPr>
                  <a:t>0.5</a:t>
                </a:r>
                <a:r>
                  <a:rPr lang="zh-CN" altLang="zh-CN" sz="1800" dirty="0">
                    <a:solidFill>
                      <a:srgbClr val="000000"/>
                    </a:solidFill>
                  </a:rPr>
                  <a:t>为修正因子。对于一棵有着</a:t>
                </a:r>
                <a14:m>
                  <m:oMath xmlns:m="http://schemas.openxmlformats.org/officeDocument/2006/math">
                    <m:r>
                      <a:rPr lang="en-US" altLang="zh-CN" sz="1800">
                        <a:solidFill>
                          <a:srgbClr val="000000"/>
                        </a:solidFill>
                        <a:latin typeface="Cambria Math" panose="02040503050406030204" pitchFamily="18" charset="0"/>
                      </a:rPr>
                      <m:t>𝑁</m:t>
                    </m:r>
                  </m:oMath>
                </a14:m>
                <a:r>
                  <a:rPr lang="zh-CN" altLang="zh-CN" sz="1800" dirty="0">
                    <a:solidFill>
                      <a:srgbClr val="000000"/>
                    </a:solidFill>
                  </a:rPr>
                  <a:t>个叶子结点的子树</a:t>
                </a:r>
                <a14:m>
                  <m:oMath xmlns:m="http://schemas.openxmlformats.org/officeDocument/2006/math">
                    <m:r>
                      <a:rPr lang="en-US" altLang="zh-CN" sz="1800">
                        <a:solidFill>
                          <a:srgbClr val="000000"/>
                        </a:solidFill>
                        <a:latin typeface="Cambria Math" panose="02040503050406030204" pitchFamily="18" charset="0"/>
                      </a:rPr>
                      <m:t>𝑇</m:t>
                    </m:r>
                  </m:oMath>
                </a14:m>
                <a:r>
                  <a:rPr lang="zh-CN" altLang="zh-CN" sz="1800" dirty="0">
                    <a:solidFill>
                      <a:srgbClr val="000000"/>
                    </a:solidFill>
                  </a:rPr>
                  <a:t>，其误分类率计算公式</a:t>
                </a:r>
                <a:r>
                  <a:rPr lang="zh-CN" altLang="zh-CN" sz="1800" dirty="0" smtClean="0">
                    <a:solidFill>
                      <a:srgbClr val="000000"/>
                    </a:solidFill>
                  </a:rPr>
                  <a:t>如下</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r>
                  <a:rPr lang="zh-CN" altLang="zh-CN" sz="1800" dirty="0">
                    <a:solidFill>
                      <a:srgbClr val="000000"/>
                    </a:solidFill>
                  </a:rPr>
                  <a:t>由于修正因子的存在，有时即便子树的误差数要小于剪枝后的误差，仍有可能进行剪枝操作，因为误分类率的计算公式中考虑到了叶子结点树大小（</a:t>
                </a:r>
                <a14:m>
                  <m:oMath xmlns:m="http://schemas.openxmlformats.org/officeDocument/2006/math">
                    <m:r>
                      <a:rPr lang="en-US" altLang="zh-CN" sz="1800">
                        <a:solidFill>
                          <a:srgbClr val="000000"/>
                        </a:solidFill>
                        <a:latin typeface="Cambria Math" panose="02040503050406030204" pitchFamily="18" charset="0"/>
                      </a:rPr>
                      <m:t>𝑁</m:t>
                    </m:r>
                  </m:oMath>
                </a14:m>
                <a:r>
                  <a:rPr lang="zh-CN" altLang="zh-CN" sz="1800" dirty="0">
                    <a:solidFill>
                      <a:srgbClr val="000000"/>
                    </a:solidFill>
                  </a:rPr>
                  <a:t>）的影响</a:t>
                </a:r>
                <a:endParaRPr lang="en-US" altLang="zh-CN" sz="1800" dirty="0">
                  <a:solidFill>
                    <a:srgbClr val="000000"/>
                  </a:solidFill>
                </a:endParaRPr>
              </a:p>
              <a:p>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4081117"/>
              </a:xfrm>
              <a:prstGeom prst="rect">
                <a:avLst/>
              </a:prstGeom>
              <a:blipFill>
                <a:blip r:embed="rId2"/>
                <a:stretch>
                  <a:fillRect l="-530" t="-11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3404660" y="1810997"/>
                <a:ext cx="1929374"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𝑟</m:t>
                      </m:r>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𝑒</m:t>
                          </m:r>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+0.5</m:t>
                          </m:r>
                        </m:num>
                        <m:den>
                          <m:r>
                            <a:rPr lang="en-US" altLang="zh-CN" i="1">
                              <a:latin typeface="Cambria Math" panose="02040503050406030204" pitchFamily="18" charset="0"/>
                            </a:rPr>
                            <m:t>𝑁</m:t>
                          </m:r>
                          <m:d>
                            <m:dPr>
                              <m:ctrlPr>
                                <a:rPr lang="zh-CN" altLang="zh-CN" i="1">
                                  <a:latin typeface="Cambria Math" panose="02040503050406030204" pitchFamily="18" charset="0"/>
                                </a:rPr>
                              </m:ctrlPr>
                            </m:dPr>
                            <m:e>
                              <m:r>
                                <a:rPr lang="en-US" altLang="zh-CN" i="1">
                                  <a:latin typeface="Cambria Math" panose="02040503050406030204" pitchFamily="18" charset="0"/>
                                </a:rPr>
                                <m:t>𝑡</m:t>
                              </m:r>
                            </m:e>
                          </m:d>
                        </m:den>
                      </m:f>
                    </m:oMath>
                  </m:oMathPara>
                </a14:m>
                <a:endParaRPr lang="zh-CN" altLang="zh-CN" dirty="0"/>
              </a:p>
            </p:txBody>
          </p:sp>
        </mc:Choice>
        <mc:Fallback xmlns="">
          <p:sp>
            <p:nvSpPr>
              <p:cNvPr id="2" name="矩形 1"/>
              <p:cNvSpPr>
                <a:spLocks noRot="1" noChangeAspect="1" noMove="1" noResize="1" noEditPoints="1" noAdjustHandles="1" noChangeArrowheads="1" noChangeShapeType="1" noTextEdit="1"/>
              </p:cNvSpPr>
              <p:nvPr/>
            </p:nvSpPr>
            <p:spPr>
              <a:xfrm>
                <a:off x="3404660" y="1810997"/>
                <a:ext cx="1929374" cy="66909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2805090" y="2931347"/>
                <a:ext cx="3629070" cy="8356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𝑟</m:t>
                      </m:r>
                      <m:d>
                        <m:dPr>
                          <m:ctrlPr>
                            <a:rPr lang="zh-CN" altLang="en-US" i="1">
                              <a:latin typeface="Cambria Math" panose="02040503050406030204" pitchFamily="18" charset="0"/>
                            </a:rPr>
                          </m:ctrlPr>
                        </m:dPr>
                        <m:e>
                          <m:r>
                            <a:rPr lang="zh-CN" altLang="en-US" i="1">
                              <a:latin typeface="Cambria Math" panose="02040503050406030204" pitchFamily="18" charset="0"/>
                            </a:rPr>
                            <m:t>𝑇</m:t>
                          </m:r>
                        </m:e>
                      </m:d>
                      <m:r>
                        <a:rPr lang="zh-CN" altLang="en-US" i="0">
                          <a:latin typeface="Cambria Math" panose="02040503050406030204" pitchFamily="18" charset="0"/>
                        </a:rPr>
                        <m:t>=</m:t>
                      </m:r>
                      <m:f>
                        <m:fPr>
                          <m:ctrlPr>
                            <a:rPr lang="zh-CN" altLang="en-US" i="1">
                              <a:latin typeface="Cambria Math" panose="02040503050406030204" pitchFamily="18" charset="0"/>
                            </a:rPr>
                          </m:ctrlPr>
                        </m:fPr>
                        <m:num>
                          <m:nary>
                            <m:naryPr>
                              <m:chr m:val="∑"/>
                              <m:subHide m:val="on"/>
                              <m:supHide m:val="on"/>
                              <m:ctrlPr>
                                <a:rPr lang="zh-CN" altLang="en-US" i="1">
                                  <a:latin typeface="Cambria Math" panose="02040503050406030204" pitchFamily="18" charset="0"/>
                                </a:rPr>
                              </m:ctrlPr>
                            </m:naryPr>
                            <m:sub/>
                            <m:sup/>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𝑒</m:t>
                                  </m:r>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+0.5</m:t>
                                  </m:r>
                                </m:e>
                              </m:d>
                            </m:e>
                          </m:nary>
                        </m:num>
                        <m:den>
                          <m:nary>
                            <m:naryPr>
                              <m:chr m:val="∑"/>
                              <m:subHide m:val="on"/>
                              <m:supHide m:val="on"/>
                              <m:ctrlPr>
                                <a:rPr lang="zh-CN" altLang="en-US" i="1">
                                  <a:latin typeface="Cambria Math" panose="02040503050406030204" pitchFamily="18" charset="0"/>
                                </a:rPr>
                              </m:ctrlPr>
                            </m:naryPr>
                            <m:sub/>
                            <m:sup/>
                            <m:e>
                              <m:r>
                                <a:rPr lang="zh-CN" altLang="en-US" i="1">
                                  <a:latin typeface="Cambria Math" panose="02040503050406030204" pitchFamily="18" charset="0"/>
                                </a:rPr>
                                <m:t>𝑁</m:t>
                              </m:r>
                              <m:d>
                                <m:dPr>
                                  <m:ctrlPr>
                                    <a:rPr lang="zh-CN" altLang="en-US" i="1">
                                      <a:latin typeface="Cambria Math" panose="02040503050406030204" pitchFamily="18" charset="0"/>
                                    </a:rPr>
                                  </m:ctrlPr>
                                </m:dPr>
                                <m:e>
                                  <m:r>
                                    <a:rPr lang="zh-CN" altLang="en-US" i="1">
                                      <a:latin typeface="Cambria Math" panose="02040503050406030204" pitchFamily="18" charset="0"/>
                                    </a:rPr>
                                    <m:t>𝑖</m:t>
                                  </m:r>
                                </m:e>
                              </m:d>
                            </m:e>
                          </m:nary>
                        </m:den>
                      </m:f>
                      <m:r>
                        <a:rPr lang="zh-CN" altLang="en-US" i="0">
                          <a:latin typeface="Cambria Math" panose="02040503050406030204" pitchFamily="18" charset="0"/>
                        </a:rPr>
                        <m:t>=</m:t>
                      </m:r>
                      <m:f>
                        <m:fPr>
                          <m:ctrlPr>
                            <a:rPr lang="zh-CN" altLang="en-US" i="1">
                              <a:latin typeface="Cambria Math" panose="02040503050406030204" pitchFamily="18" charset="0"/>
                            </a:rPr>
                          </m:ctrlPr>
                        </m:fPr>
                        <m:num>
                          <m:nary>
                            <m:naryPr>
                              <m:chr m:val="∑"/>
                              <m:subHide m:val="on"/>
                              <m:supHide m:val="on"/>
                              <m:ctrlPr>
                                <a:rPr lang="zh-CN" altLang="en-US" i="1">
                                  <a:latin typeface="Cambria Math" panose="02040503050406030204" pitchFamily="18" charset="0"/>
                                </a:rPr>
                              </m:ctrlPr>
                            </m:naryPr>
                            <m:sub/>
                            <m:sup/>
                            <m:e>
                              <m:r>
                                <a:rPr lang="zh-CN" altLang="en-US" i="1">
                                  <a:latin typeface="Cambria Math" panose="02040503050406030204" pitchFamily="18" charset="0"/>
                                </a:rPr>
                                <m:t>𝑒</m:t>
                              </m:r>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𝑁</m:t>
                                  </m:r>
                                </m:num>
                                <m:den>
                                  <m:r>
                                    <a:rPr lang="zh-CN" altLang="en-US" i="0">
                                      <a:latin typeface="Cambria Math" panose="02040503050406030204" pitchFamily="18" charset="0"/>
                                    </a:rPr>
                                    <m:t>2</m:t>
                                  </m:r>
                                </m:den>
                              </m:f>
                            </m:e>
                          </m:nary>
                        </m:num>
                        <m:den>
                          <m:nary>
                            <m:naryPr>
                              <m:chr m:val="∑"/>
                              <m:subHide m:val="on"/>
                              <m:supHide m:val="on"/>
                              <m:ctrlPr>
                                <a:rPr lang="zh-CN" altLang="en-US" i="1">
                                  <a:latin typeface="Cambria Math" panose="02040503050406030204" pitchFamily="18" charset="0"/>
                                </a:rPr>
                              </m:ctrlPr>
                            </m:naryPr>
                            <m:sub/>
                            <m:sup/>
                            <m:e>
                              <m:r>
                                <a:rPr lang="zh-CN" altLang="en-US" i="1">
                                  <a:latin typeface="Cambria Math" panose="02040503050406030204" pitchFamily="18" charset="0"/>
                                </a:rPr>
                                <m:t>𝑁</m:t>
                              </m:r>
                              <m:d>
                                <m:dPr>
                                  <m:ctrlPr>
                                    <a:rPr lang="zh-CN" altLang="en-US" i="1">
                                      <a:latin typeface="Cambria Math" panose="02040503050406030204" pitchFamily="18" charset="0"/>
                                    </a:rPr>
                                  </m:ctrlPr>
                                </m:dPr>
                                <m:e>
                                  <m:r>
                                    <a:rPr lang="zh-CN" altLang="en-US" i="1">
                                      <a:latin typeface="Cambria Math" panose="02040503050406030204" pitchFamily="18" charset="0"/>
                                    </a:rPr>
                                    <m:t>𝑖</m:t>
                                  </m:r>
                                </m:e>
                              </m:d>
                            </m:e>
                          </m:nary>
                        </m:den>
                      </m:f>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2805090" y="2931347"/>
                <a:ext cx="3629070" cy="835613"/>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00433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代价复杂度剪枝策略</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13932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代价复杂度剪枝策略</a:t>
                </a:r>
                <a:r>
                  <a:rPr lang="en-US" altLang="zh-CN" sz="1800" dirty="0" smtClean="0">
                    <a:solidFill>
                      <a:srgbClr val="000000"/>
                    </a:solidFill>
                  </a:rPr>
                  <a:t>(CCP)</a:t>
                </a:r>
                <a:r>
                  <a:rPr lang="zh-CN" altLang="zh-CN" sz="1800" dirty="0" smtClean="0">
                    <a:solidFill>
                      <a:srgbClr val="000000"/>
                    </a:solidFill>
                  </a:rPr>
                  <a:t> 定义</a:t>
                </a:r>
                <a:r>
                  <a:rPr lang="zh-CN" altLang="zh-CN" sz="1800" dirty="0">
                    <a:solidFill>
                      <a:srgbClr val="000000"/>
                    </a:solidFill>
                  </a:rPr>
                  <a:t>了代价与复杂度的概念，代价是指在剪枝过程中因为子树被替换而增加的错分样本，复杂度表示剪枝后减少的叶结点</a:t>
                </a:r>
                <a:r>
                  <a:rPr lang="zh-CN" altLang="zh-CN" sz="1800" dirty="0" smtClean="0">
                    <a:solidFill>
                      <a:srgbClr val="000000"/>
                    </a:solidFill>
                  </a:rPr>
                  <a:t>数</a:t>
                </a:r>
                <a:endParaRPr lang="zh-CN" altLang="zh-CN" sz="1800" dirty="0">
                  <a:solidFill>
                    <a:srgbClr val="000000"/>
                  </a:solidFill>
                </a:endParaRPr>
              </a:p>
              <a:p>
                <a:r>
                  <a:rPr lang="en-US" altLang="zh-CN" sz="1800" dirty="0">
                    <a:solidFill>
                      <a:srgbClr val="000000"/>
                    </a:solidFill>
                  </a:rPr>
                  <a:t>CCP</a:t>
                </a:r>
                <a:r>
                  <a:rPr lang="zh-CN" altLang="zh-CN" sz="1800" dirty="0">
                    <a:solidFill>
                      <a:srgbClr val="000000"/>
                    </a:solidFill>
                  </a:rPr>
                  <a:t>算法使用</a:t>
                </a:r>
                <a14:m>
                  <m:oMath xmlns:m="http://schemas.openxmlformats.org/officeDocument/2006/math">
                    <m:r>
                      <m:rPr>
                        <m:sty m:val="p"/>
                      </m:rPr>
                      <a:rPr lang="en-US" altLang="zh-CN" sz="1800">
                        <a:solidFill>
                          <a:srgbClr val="000000"/>
                        </a:solidFill>
                        <a:latin typeface="Cambria Math" panose="02040503050406030204" pitchFamily="18" charset="0"/>
                      </a:rPr>
                      <m:t>α</m:t>
                    </m:r>
                  </m:oMath>
                </a14:m>
                <a:r>
                  <a:rPr lang="zh-CN" altLang="zh-CN" sz="1800" dirty="0">
                    <a:solidFill>
                      <a:srgbClr val="000000"/>
                    </a:solidFill>
                  </a:rPr>
                  <a:t>作为衡量代价与复杂度之间关系的值，其计算公式</a:t>
                </a:r>
                <a:r>
                  <a:rPr lang="zh-CN" altLang="zh-CN" sz="1800" dirty="0" smtClean="0">
                    <a:solidFill>
                      <a:srgbClr val="000000"/>
                    </a:solidFill>
                  </a:rPr>
                  <a:t>如下</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r>
                  <a:rPr lang="en-US" altLang="zh-CN" sz="1800" dirty="0">
                    <a:solidFill>
                      <a:srgbClr val="000000"/>
                    </a:solidFill>
                  </a:rPr>
                  <a:t>CCP</a:t>
                </a:r>
                <a:r>
                  <a:rPr lang="zh-CN" altLang="zh-CN" sz="1800" dirty="0">
                    <a:solidFill>
                      <a:srgbClr val="000000"/>
                    </a:solidFill>
                  </a:rPr>
                  <a:t>的具体方法为，计算决策树</a:t>
                </a:r>
                <a14:m>
                  <m:oMath xmlns:m="http://schemas.openxmlformats.org/officeDocument/2006/math">
                    <m:r>
                      <m:rPr>
                        <m:sty m:val="p"/>
                      </m:rPr>
                      <a:rPr lang="en-US" altLang="zh-CN" sz="1800">
                        <a:solidFill>
                          <a:srgbClr val="000000"/>
                        </a:solidFill>
                        <a:latin typeface="Cambria Math" panose="02040503050406030204" pitchFamily="18" charset="0"/>
                      </a:rPr>
                      <m:t>T</m:t>
                    </m:r>
                  </m:oMath>
                </a14:m>
                <a:r>
                  <a:rPr lang="zh-CN" altLang="zh-CN" sz="1800" dirty="0">
                    <a:solidFill>
                      <a:srgbClr val="000000"/>
                    </a:solidFill>
                  </a:rPr>
                  <a:t>的每个非叶子结点的</a:t>
                </a:r>
                <a14:m>
                  <m:oMath xmlns:m="http://schemas.openxmlformats.org/officeDocument/2006/math">
                    <m:r>
                      <m:rPr>
                        <m:sty m:val="p"/>
                      </m:rPr>
                      <a:rPr lang="en-US" altLang="zh-CN" sz="1800">
                        <a:solidFill>
                          <a:srgbClr val="000000"/>
                        </a:solidFill>
                        <a:latin typeface="Cambria Math" panose="02040503050406030204" pitchFamily="18" charset="0"/>
                      </a:rPr>
                      <m:t>α</m:t>
                    </m:r>
                  </m:oMath>
                </a14:m>
                <a:r>
                  <a:rPr lang="zh-CN" altLang="zh-CN" sz="1800" dirty="0">
                    <a:solidFill>
                      <a:srgbClr val="000000"/>
                    </a:solidFill>
                  </a:rPr>
                  <a:t>值，每次计算之后剪掉具有最小</a:t>
                </a:r>
                <a14:m>
                  <m:oMath xmlns:m="http://schemas.openxmlformats.org/officeDocument/2006/math">
                    <m:r>
                      <m:rPr>
                        <m:sty m:val="p"/>
                      </m:rPr>
                      <a:rPr lang="en-US" altLang="zh-CN" sz="1800">
                        <a:solidFill>
                          <a:srgbClr val="000000"/>
                        </a:solidFill>
                        <a:latin typeface="Cambria Math" panose="02040503050406030204" pitchFamily="18" charset="0"/>
                      </a:rPr>
                      <m:t>α</m:t>
                    </m:r>
                  </m:oMath>
                </a14:m>
                <a:r>
                  <a:rPr lang="zh-CN" altLang="zh-CN" sz="1800" dirty="0">
                    <a:solidFill>
                      <a:srgbClr val="000000"/>
                    </a:solidFill>
                  </a:rPr>
                  <a:t>值的子树，循环此过程直至只剩下根结点，进行</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次剪枝，生成</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个决策树，从这</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个决策树中根据真实误差估计选择最佳决策树</a:t>
                </a:r>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139321"/>
              </a:xfrm>
              <a:prstGeom prst="rect">
                <a:avLst/>
              </a:prstGeom>
              <a:blipFill>
                <a:blip r:embed="rId2"/>
                <a:stretch>
                  <a:fillRect l="-530" t="-1553" r="-379" b="-155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3602439" y="2407357"/>
                <a:ext cx="1939121" cy="675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α</m:t>
                      </m:r>
                      <m:r>
                        <a:rPr lang="zh-CN" altLang="en-US" i="0">
                          <a:latin typeface="Cambria Math" panose="02040503050406030204" pitchFamily="18" charset="0"/>
                        </a:rPr>
                        <m:t>=</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1">
                                  <a:latin typeface="Cambria Math" panose="02040503050406030204" pitchFamily="18" charset="0"/>
                                </a:rPr>
                                <m:t>𝑅</m:t>
                              </m:r>
                              <m:d>
                                <m:dPr>
                                  <m:ctrlPr>
                                    <a:rPr lang="zh-CN" altLang="en-US" i="1">
                                      <a:latin typeface="Cambria Math" panose="02040503050406030204" pitchFamily="18" charset="0"/>
                                    </a:rPr>
                                  </m:ctrlPr>
                                </m:dPr>
                                <m:e>
                                  <m:r>
                                    <a:rPr lang="zh-CN" altLang="en-US" i="1">
                                      <a:latin typeface="Cambria Math" panose="02040503050406030204" pitchFamily="18" charset="0"/>
                                    </a:rPr>
                                    <m:t>𝑡</m:t>
                                  </m:r>
                                </m:e>
                              </m:d>
                              <m:r>
                                <a:rPr lang="zh-CN" altLang="en-US" i="0">
                                  <a:latin typeface="Cambria Math" panose="02040503050406030204" pitchFamily="18" charset="0"/>
                                </a:rPr>
                                <m:t>−</m:t>
                              </m:r>
                              <m:r>
                                <a:rPr lang="zh-CN" altLang="en-US" i="1">
                                  <a:latin typeface="Cambria Math" panose="02040503050406030204" pitchFamily="18" charset="0"/>
                                </a:rPr>
                                <m:t>𝑅</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T</m:t>
                                  </m:r>
                                </m:e>
                                <m:sub>
                                  <m:r>
                                    <a:rPr lang="zh-CN" altLang="en-US" i="1">
                                      <a:latin typeface="Cambria Math" panose="02040503050406030204" pitchFamily="18" charset="0"/>
                                    </a:rPr>
                                    <m:t>𝑡</m:t>
                                  </m:r>
                                </m:sub>
                              </m:sSub>
                            </m:e>
                          </m:d>
                        </m:num>
                        <m:den>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0">
                                      <a:latin typeface="Cambria Math" panose="02040503050406030204" pitchFamily="18" charset="0"/>
                                    </a:rPr>
                                    <m:t>1</m:t>
                                  </m:r>
                                </m:sub>
                              </m:sSub>
                            </m:e>
                          </m:d>
                          <m:r>
                            <a:rPr lang="zh-CN" altLang="en-US" i="0">
                              <a:latin typeface="Cambria Math" panose="02040503050406030204" pitchFamily="18" charset="0"/>
                            </a:rPr>
                            <m:t>−1</m:t>
                          </m:r>
                        </m:den>
                      </m:f>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3602439" y="2407357"/>
                <a:ext cx="1939121" cy="67518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43999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分类效果评价</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对于一般分类问题，有训练误差、泛化误差、准确率、错误率等指标</a:t>
            </a:r>
            <a:endParaRPr lang="en-US" altLang="zh-CN" sz="1800" dirty="0" smtClean="0">
              <a:solidFill>
                <a:srgbClr val="000000"/>
              </a:solidFill>
            </a:endParaRPr>
          </a:p>
          <a:p>
            <a:r>
              <a:rPr lang="zh-CN" altLang="en-US" sz="1800" dirty="0">
                <a:solidFill>
                  <a:srgbClr val="000000"/>
                </a:solidFill>
              </a:rPr>
              <a:t>对于常见的二分类问题，样本只有两种分类结果，将其定义为正</a:t>
            </a:r>
            <a:r>
              <a:rPr lang="zh-CN" altLang="en-US" sz="1800" dirty="0" smtClean="0">
                <a:solidFill>
                  <a:srgbClr val="000000"/>
                </a:solidFill>
              </a:rPr>
              <a:t>例与反例。</a:t>
            </a:r>
            <a:r>
              <a:rPr lang="zh-CN" altLang="en-US" sz="1800" dirty="0">
                <a:solidFill>
                  <a:srgbClr val="000000"/>
                </a:solidFill>
              </a:rPr>
              <a:t>那么在进行分类时，对于一个样本，可能出现的分类情况共有四种</a:t>
            </a:r>
            <a:r>
              <a:rPr lang="en-US" altLang="zh-CN" sz="1800" dirty="0" smtClean="0">
                <a:solidFill>
                  <a:srgbClr val="000000"/>
                </a:solidFill>
              </a:rPr>
              <a:t>:</a:t>
            </a:r>
          </a:p>
          <a:p>
            <a:pPr lvl="1"/>
            <a:r>
              <a:rPr lang="zh-CN" altLang="en-US" sz="1400" dirty="0">
                <a:solidFill>
                  <a:srgbClr val="000000"/>
                </a:solidFill>
              </a:rPr>
              <a:t>样本为正例，被分类为正例，称为真正类</a:t>
            </a:r>
            <a:r>
              <a:rPr lang="en-US" altLang="zh-CN" sz="1400" dirty="0" smtClean="0">
                <a:solidFill>
                  <a:srgbClr val="000000"/>
                </a:solidFill>
              </a:rPr>
              <a:t>(TP)</a:t>
            </a:r>
          </a:p>
          <a:p>
            <a:pPr lvl="1"/>
            <a:r>
              <a:rPr lang="zh-CN" altLang="en-US" sz="1400" dirty="0" smtClean="0">
                <a:solidFill>
                  <a:srgbClr val="000000"/>
                </a:solidFill>
              </a:rPr>
              <a:t>样本</a:t>
            </a:r>
            <a:r>
              <a:rPr lang="zh-CN" altLang="en-US" sz="1400" dirty="0">
                <a:solidFill>
                  <a:srgbClr val="000000"/>
                </a:solidFill>
              </a:rPr>
              <a:t>为正例，被分类为反例，称为假反类</a:t>
            </a:r>
            <a:r>
              <a:rPr lang="en-US" altLang="zh-CN" sz="1400" dirty="0" smtClean="0">
                <a:solidFill>
                  <a:srgbClr val="000000"/>
                </a:solidFill>
              </a:rPr>
              <a:t>(FN)</a:t>
            </a:r>
          </a:p>
          <a:p>
            <a:pPr lvl="1"/>
            <a:r>
              <a:rPr lang="zh-CN" altLang="en-US" sz="1400" dirty="0" smtClean="0">
                <a:solidFill>
                  <a:srgbClr val="000000"/>
                </a:solidFill>
              </a:rPr>
              <a:t>样本</a:t>
            </a:r>
            <a:r>
              <a:rPr lang="zh-CN" altLang="en-US" sz="1400" dirty="0">
                <a:solidFill>
                  <a:srgbClr val="000000"/>
                </a:solidFill>
              </a:rPr>
              <a:t>为反例，被分类为正例，称为假正类</a:t>
            </a:r>
            <a:r>
              <a:rPr lang="en-US" altLang="zh-CN" sz="1400" dirty="0" smtClean="0">
                <a:solidFill>
                  <a:srgbClr val="000000"/>
                </a:solidFill>
              </a:rPr>
              <a:t>(FP)</a:t>
            </a:r>
          </a:p>
          <a:p>
            <a:pPr lvl="1"/>
            <a:r>
              <a:rPr lang="zh-CN" altLang="en-US" sz="1400" dirty="0" smtClean="0">
                <a:solidFill>
                  <a:srgbClr val="000000"/>
                </a:solidFill>
              </a:rPr>
              <a:t>样本</a:t>
            </a:r>
            <a:r>
              <a:rPr lang="zh-CN" altLang="en-US" sz="1400" dirty="0">
                <a:solidFill>
                  <a:srgbClr val="000000"/>
                </a:solidFill>
              </a:rPr>
              <a:t>为反例，被分类为反例，称为真反类</a:t>
            </a:r>
            <a:r>
              <a:rPr lang="en-US" altLang="zh-CN" sz="1400" dirty="0" smtClean="0">
                <a:solidFill>
                  <a:srgbClr val="000000"/>
                </a:solidFill>
              </a:rPr>
              <a:t>(TN)</a:t>
            </a:r>
            <a:endParaRPr lang="en-US" altLang="zh-CN" sz="1400" dirty="0">
              <a:solidFill>
                <a:srgbClr val="000000"/>
              </a:solidFill>
            </a:endParaRPr>
          </a:p>
        </p:txBody>
      </p:sp>
    </p:spTree>
    <p:extLst>
      <p:ext uri="{BB962C8B-B14F-4D97-AF65-F5344CB8AC3E}">
        <p14:creationId xmlns:p14="http://schemas.microsoft.com/office/powerpoint/2010/main" val="40486771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分类效果评价</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准确率：分类模型正确分类的样本数（包括正例与反例）与样本总数的</a:t>
            </a:r>
            <a:r>
              <a:rPr lang="zh-CN" altLang="zh-CN" sz="1800" dirty="0" smtClean="0">
                <a:solidFill>
                  <a:srgbClr val="000000"/>
                </a:solidFill>
              </a:rPr>
              <a:t>比值</a:t>
            </a:r>
            <a:endParaRPr lang="en-US" altLang="zh-CN" sz="1800" dirty="0" smtClean="0">
              <a:solidFill>
                <a:srgbClr val="000000"/>
              </a:solidFill>
            </a:endParaRPr>
          </a:p>
          <a:p>
            <a:pPr marL="0" indent="0">
              <a:buNone/>
            </a:pPr>
            <a:endParaRPr lang="en-US" altLang="zh-CN" sz="1800" dirty="0">
              <a:solidFill>
                <a:srgbClr val="000000"/>
              </a:solidFill>
            </a:endParaRPr>
          </a:p>
          <a:p>
            <a:r>
              <a:rPr lang="zh-CN" altLang="zh-CN" sz="1800" dirty="0">
                <a:solidFill>
                  <a:srgbClr val="000000"/>
                </a:solidFill>
              </a:rPr>
              <a:t>精确率</a:t>
            </a:r>
            <a:r>
              <a:rPr lang="en-US" altLang="zh-CN" sz="1800" dirty="0">
                <a:solidFill>
                  <a:srgbClr val="000000"/>
                </a:solidFill>
              </a:rPr>
              <a:t>(precision)</a:t>
            </a:r>
            <a:r>
              <a:rPr lang="zh-CN" altLang="zh-CN" sz="1800" dirty="0">
                <a:solidFill>
                  <a:srgbClr val="000000"/>
                </a:solidFill>
              </a:rPr>
              <a:t>：模型正确分类的正例样本数与总的正例样本总数（即正确分类的正例样本数目与错误分类的正确样本数目之和）的</a:t>
            </a:r>
            <a:r>
              <a:rPr lang="zh-CN" altLang="zh-CN" sz="1800" dirty="0" smtClean="0">
                <a:solidFill>
                  <a:srgbClr val="000000"/>
                </a:solidFill>
              </a:rPr>
              <a:t>比值</a:t>
            </a:r>
            <a:endParaRPr lang="en-US" altLang="zh-CN" sz="1800" dirty="0" smtClean="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r>
              <a:rPr lang="zh-CN" altLang="zh-CN" sz="1800" dirty="0">
                <a:solidFill>
                  <a:srgbClr val="000000"/>
                </a:solidFill>
              </a:rPr>
              <a:t>召回率</a:t>
            </a:r>
            <a:r>
              <a:rPr lang="en-US" altLang="zh-CN" sz="1800" dirty="0">
                <a:solidFill>
                  <a:srgbClr val="000000"/>
                </a:solidFill>
              </a:rPr>
              <a:t>(recall</a:t>
            </a:r>
            <a:r>
              <a:rPr lang="zh-CN" altLang="zh-CN" sz="1800" dirty="0">
                <a:solidFill>
                  <a:srgbClr val="000000"/>
                </a:solidFill>
              </a:rPr>
              <a:t>，也称为查全率</a:t>
            </a:r>
            <a:r>
              <a:rPr lang="en-US" altLang="zh-CN" sz="1800" dirty="0">
                <a:solidFill>
                  <a:srgbClr val="000000"/>
                </a:solidFill>
              </a:rPr>
              <a:t>)</a:t>
            </a:r>
            <a:r>
              <a:rPr lang="zh-CN" altLang="zh-CN" sz="1800" dirty="0">
                <a:solidFill>
                  <a:srgbClr val="000000"/>
                </a:solidFill>
              </a:rPr>
              <a:t>：模型分类正确的正例样本数与分类正确的样本总数（分类正确的正例和分类正确的反例之和）的比值</a:t>
            </a:r>
            <a:endParaRPr lang="en-US" altLang="zh-CN" sz="1800" dirty="0">
              <a:solidFill>
                <a:srgbClr val="000000"/>
              </a:solidFill>
            </a:endParaRPr>
          </a:p>
        </p:txBody>
      </p:sp>
      <mc:AlternateContent xmlns:mc="http://schemas.openxmlformats.org/markup-compatibility/2006" xmlns:a14="http://schemas.microsoft.com/office/drawing/2010/main">
        <mc:Choice Requires="a14">
          <p:sp>
            <p:nvSpPr>
              <p:cNvPr id="2" name="矩形 1"/>
              <p:cNvSpPr/>
              <p:nvPr/>
            </p:nvSpPr>
            <p:spPr>
              <a:xfrm>
                <a:off x="2663809" y="1347488"/>
                <a:ext cx="3518207" cy="615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𝑎𝑐𝑐𝑢𝑟𝑎𝑐𝑦</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𝑇𝑃</m:t>
                          </m:r>
                          <m:r>
                            <a:rPr lang="zh-CN" altLang="en-US" i="0">
                              <a:latin typeface="Cambria Math" panose="02040503050406030204" pitchFamily="18" charset="0"/>
                            </a:rPr>
                            <m:t>+</m:t>
                          </m:r>
                          <m:r>
                            <a:rPr lang="zh-CN" altLang="en-US" i="1">
                              <a:latin typeface="Cambria Math" panose="02040503050406030204" pitchFamily="18" charset="0"/>
                            </a:rPr>
                            <m:t>𝑇𝑁</m:t>
                          </m:r>
                        </m:num>
                        <m:den>
                          <m:r>
                            <a:rPr lang="zh-CN" altLang="en-US" i="1">
                              <a:latin typeface="Cambria Math" panose="02040503050406030204" pitchFamily="18" charset="0"/>
                            </a:rPr>
                            <m:t>𝑇𝑃</m:t>
                          </m:r>
                          <m:r>
                            <a:rPr lang="zh-CN" altLang="en-US" i="0">
                              <a:latin typeface="Cambria Math" panose="02040503050406030204" pitchFamily="18" charset="0"/>
                            </a:rPr>
                            <m:t>+</m:t>
                          </m:r>
                          <m:r>
                            <a:rPr lang="zh-CN" altLang="en-US" i="1">
                              <a:latin typeface="Cambria Math" panose="02040503050406030204" pitchFamily="18" charset="0"/>
                            </a:rPr>
                            <m:t>𝐹𝑁</m:t>
                          </m:r>
                          <m:r>
                            <a:rPr lang="zh-CN" altLang="en-US" i="0">
                              <a:latin typeface="Cambria Math" panose="02040503050406030204" pitchFamily="18" charset="0"/>
                            </a:rPr>
                            <m:t>+</m:t>
                          </m:r>
                          <m:r>
                            <a:rPr lang="zh-CN" altLang="en-US" i="1">
                              <a:latin typeface="Cambria Math" panose="02040503050406030204" pitchFamily="18" charset="0"/>
                            </a:rPr>
                            <m:t>𝐹𝑃</m:t>
                          </m:r>
                          <m:r>
                            <a:rPr lang="zh-CN" altLang="en-US" i="0">
                              <a:latin typeface="Cambria Math" panose="02040503050406030204" pitchFamily="18" charset="0"/>
                            </a:rPr>
                            <m:t>+</m:t>
                          </m:r>
                          <m:r>
                            <a:rPr lang="zh-CN" altLang="en-US" i="1">
                              <a:latin typeface="Cambria Math" panose="02040503050406030204" pitchFamily="18" charset="0"/>
                            </a:rPr>
                            <m:t>𝑇𝑁</m:t>
                          </m:r>
                        </m:den>
                      </m:f>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2663809" y="1347488"/>
                <a:ext cx="3518207" cy="61549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3515430" y="2572403"/>
                <a:ext cx="2362377" cy="615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𝑝𝑟𝑒𝑐𝑖𝑠𝑖𝑜𝑛</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𝑇𝑃</m:t>
                          </m:r>
                        </m:num>
                        <m:den>
                          <m:r>
                            <a:rPr lang="zh-CN" altLang="en-US" i="1">
                              <a:latin typeface="Cambria Math" panose="02040503050406030204" pitchFamily="18" charset="0"/>
                            </a:rPr>
                            <m:t>𝑇𝑃</m:t>
                          </m:r>
                          <m:r>
                            <a:rPr lang="zh-CN" altLang="en-US" i="0">
                              <a:latin typeface="Cambria Math" panose="02040503050406030204" pitchFamily="18" charset="0"/>
                            </a:rPr>
                            <m:t>+</m:t>
                          </m:r>
                          <m:r>
                            <a:rPr lang="zh-CN" altLang="en-US" i="1">
                              <a:latin typeface="Cambria Math" panose="02040503050406030204" pitchFamily="18" charset="0"/>
                            </a:rPr>
                            <m:t>𝐹𝑃</m:t>
                          </m:r>
                        </m:den>
                      </m:f>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3515430" y="2572403"/>
                <a:ext cx="2362377" cy="61549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3853535" y="3971089"/>
                <a:ext cx="2024272" cy="615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𝑟𝑒𝑐𝑎𝑙𝑙</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𝑇𝑃</m:t>
                          </m:r>
                        </m:num>
                        <m:den>
                          <m:r>
                            <a:rPr lang="zh-CN" altLang="en-US" i="1">
                              <a:latin typeface="Cambria Math" panose="02040503050406030204" pitchFamily="18" charset="0"/>
                            </a:rPr>
                            <m:t>𝑇𝑃</m:t>
                          </m:r>
                          <m:r>
                            <a:rPr lang="zh-CN" altLang="en-US" i="0">
                              <a:latin typeface="Cambria Math" panose="02040503050406030204" pitchFamily="18" charset="0"/>
                            </a:rPr>
                            <m:t>+</m:t>
                          </m:r>
                          <m:r>
                            <a:rPr lang="zh-CN" altLang="en-US" i="1">
                              <a:latin typeface="Cambria Math" panose="02040503050406030204" pitchFamily="18" charset="0"/>
                            </a:rPr>
                            <m:t>𝐹𝑁</m:t>
                          </m:r>
                        </m:den>
                      </m:f>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3853535" y="3971089"/>
                <a:ext cx="2024272" cy="61549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96079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分类效果评价</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169892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F</a:t>
                </a:r>
                <a:r>
                  <a:rPr lang="zh-CN" altLang="en-US" sz="1800" dirty="0">
                    <a:solidFill>
                      <a:srgbClr val="000000"/>
                    </a:solidFill>
                  </a:rPr>
                  <a:t>值为精确率和召回率的调和平均</a:t>
                </a:r>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r>
                  <a:rPr lang="zh-CN" altLang="zh-CN" sz="1800" dirty="0">
                    <a:solidFill>
                      <a:srgbClr val="000000"/>
                    </a:solidFill>
                  </a:rPr>
                  <a:t>其中</a:t>
                </a:r>
                <a14:m>
                  <m:oMath xmlns:m="http://schemas.openxmlformats.org/officeDocument/2006/math">
                    <m:r>
                      <a:rPr lang="en-US" altLang="zh-CN" sz="1800">
                        <a:solidFill>
                          <a:srgbClr val="000000"/>
                        </a:solidFill>
                        <a:latin typeface="Cambria Math" panose="02040503050406030204" pitchFamily="18" charset="0"/>
                      </a:rPr>
                      <m:t>𝛼</m:t>
                    </m:r>
                  </m:oMath>
                </a14:m>
                <a:r>
                  <a:rPr lang="zh-CN" altLang="zh-CN" sz="1800" dirty="0">
                    <a:solidFill>
                      <a:srgbClr val="000000"/>
                    </a:solidFill>
                  </a:rPr>
                  <a:t>为调和参数值，当</a:t>
                </a:r>
                <a14:m>
                  <m:oMath xmlns:m="http://schemas.openxmlformats.org/officeDocument/2006/math">
                    <m:r>
                      <a:rPr lang="en-US" altLang="zh-CN" sz="1800">
                        <a:solidFill>
                          <a:srgbClr val="000000"/>
                        </a:solidFill>
                        <a:latin typeface="Cambria Math" panose="02040503050406030204" pitchFamily="18" charset="0"/>
                      </a:rPr>
                      <m:t>𝛼</m:t>
                    </m:r>
                  </m:oMath>
                </a14:m>
                <a:r>
                  <a:rPr lang="zh-CN" altLang="zh-CN" sz="1800" dirty="0">
                    <a:solidFill>
                      <a:srgbClr val="000000"/>
                    </a:solidFill>
                  </a:rPr>
                  <a:t>取值为</a:t>
                </a:r>
                <a:r>
                  <a:rPr lang="en-US" altLang="zh-CN" sz="1800" dirty="0">
                    <a:solidFill>
                      <a:srgbClr val="000000"/>
                    </a:solidFill>
                  </a:rPr>
                  <a:t>1</a:t>
                </a:r>
                <a:r>
                  <a:rPr lang="zh-CN" altLang="zh-CN" sz="1800" dirty="0">
                    <a:solidFill>
                      <a:srgbClr val="000000"/>
                    </a:solidFill>
                  </a:rPr>
                  <a:t>时，</a:t>
                </a:r>
                <a:r>
                  <a:rPr lang="en-US" altLang="zh-CN" sz="1800" dirty="0">
                    <a:solidFill>
                      <a:srgbClr val="000000"/>
                    </a:solidFill>
                  </a:rPr>
                  <a:t>F</a:t>
                </a:r>
                <a:r>
                  <a:rPr lang="zh-CN" altLang="zh-CN" sz="1800" dirty="0">
                    <a:solidFill>
                      <a:srgbClr val="000000"/>
                    </a:solidFill>
                  </a:rPr>
                  <a:t>值就是最常见的</a:t>
                </a:r>
                <a:r>
                  <a:rPr lang="en-US" altLang="zh-CN" sz="1800" dirty="0">
                    <a:solidFill>
                      <a:srgbClr val="000000"/>
                    </a:solidFill>
                  </a:rPr>
                  <a:t>F1</a:t>
                </a:r>
                <a:r>
                  <a:rPr lang="zh-CN" altLang="zh-CN" sz="1800" dirty="0" smtClean="0">
                    <a:solidFill>
                      <a:srgbClr val="000000"/>
                    </a:solidFill>
                  </a:rPr>
                  <a:t>值</a:t>
                </a:r>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1698927"/>
              </a:xfrm>
              <a:prstGeom prst="rect">
                <a:avLst/>
              </a:prstGeom>
              <a:blipFill>
                <a:blip r:embed="rId2"/>
                <a:stretch>
                  <a:fillRect l="-530" t="-2867" b="-50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743358" y="1525790"/>
                <a:ext cx="3657283" cy="6973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𝐹</m:t>
                      </m:r>
                      <m:r>
                        <a:rPr lang="zh-CN" altLang="en-US" i="0">
                          <a:latin typeface="Cambria Math" panose="02040503050406030204" pitchFamily="18" charset="0"/>
                        </a:rPr>
                        <m:t>=</m:t>
                      </m:r>
                      <m:f>
                        <m:fPr>
                          <m:ctrlPr>
                            <a:rPr lang="zh-CN" altLang="en-US" i="1">
                              <a:latin typeface="Cambria Math" panose="02040503050406030204" pitchFamily="18" charset="0"/>
                            </a:rPr>
                          </m:ctrlPr>
                        </m:fPr>
                        <m:num>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𝛼</m:t>
                                  </m:r>
                                </m:e>
                                <m:sup>
                                  <m:r>
                                    <a:rPr lang="zh-CN" altLang="en-US" i="0">
                                      <a:latin typeface="Cambria Math" panose="02040503050406030204" pitchFamily="18" charset="0"/>
                                    </a:rPr>
                                    <m:t>2</m:t>
                                  </m:r>
                                </m:sup>
                              </m:sSup>
                              <m:r>
                                <a:rPr lang="zh-CN" altLang="en-US" i="0">
                                  <a:latin typeface="Cambria Math" panose="02040503050406030204" pitchFamily="18" charset="0"/>
                                </a:rPr>
                                <m:t>+1</m:t>
                              </m:r>
                            </m:e>
                          </m:d>
                          <m:r>
                            <a:rPr lang="zh-CN" altLang="en-US" i="0">
                              <a:latin typeface="Cambria Math" panose="02040503050406030204" pitchFamily="18" charset="0"/>
                            </a:rPr>
                            <m:t>×</m:t>
                          </m:r>
                          <m:r>
                            <a:rPr lang="zh-CN" altLang="en-US" i="1">
                              <a:latin typeface="Cambria Math" panose="02040503050406030204" pitchFamily="18" charset="0"/>
                            </a:rPr>
                            <m:t>𝑝𝑟𝑒𝑐𝑖𝑠𝑖𝑜𝑛</m:t>
                          </m:r>
                          <m:r>
                            <a:rPr lang="zh-CN" altLang="en-US" i="0">
                              <a:latin typeface="Cambria Math" panose="02040503050406030204" pitchFamily="18" charset="0"/>
                            </a:rPr>
                            <m:t>×</m:t>
                          </m:r>
                          <m:r>
                            <a:rPr lang="zh-CN" altLang="en-US" i="1">
                              <a:latin typeface="Cambria Math" panose="02040503050406030204" pitchFamily="18" charset="0"/>
                            </a:rPr>
                            <m:t>𝑟𝑒𝑐𝑎𝑙𝑙</m:t>
                          </m:r>
                        </m:num>
                        <m:den>
                          <m:d>
                            <m:dPr>
                              <m:beg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𝛼</m:t>
                                  </m:r>
                                </m:e>
                                <m:sup>
                                  <m:r>
                                    <a:rPr lang="zh-CN" altLang="en-US" i="0">
                                      <a:latin typeface="Cambria Math" panose="02040503050406030204" pitchFamily="18" charset="0"/>
                                    </a:rPr>
                                    <m:t>2</m:t>
                                  </m:r>
                                </m:sup>
                              </m:sSup>
                              <m:r>
                                <a:rPr lang="zh-CN" altLang="en-US" i="0">
                                  <a:latin typeface="Cambria Math" panose="02040503050406030204" pitchFamily="18" charset="0"/>
                                </a:rPr>
                                <m:t>(</m:t>
                              </m:r>
                              <m:r>
                                <a:rPr lang="zh-CN" altLang="en-US" i="1">
                                  <a:latin typeface="Cambria Math" panose="02040503050406030204" pitchFamily="18" charset="0"/>
                                </a:rPr>
                                <m:t>𝑝𝑟𝑒𝑐𝑖𝑠𝑖𝑜𝑛</m:t>
                              </m:r>
                              <m:r>
                                <a:rPr lang="zh-CN" altLang="en-US" i="0">
                                  <a:latin typeface="Cambria Math" panose="02040503050406030204" pitchFamily="18" charset="0"/>
                                </a:rPr>
                                <m:t>+</m:t>
                              </m:r>
                              <m:r>
                                <a:rPr lang="zh-CN" altLang="en-US" i="1">
                                  <a:latin typeface="Cambria Math" panose="02040503050406030204" pitchFamily="18" charset="0"/>
                                </a:rPr>
                                <m:t>𝑟𝑒𝑐𝑎𝑙𝑙</m:t>
                              </m:r>
                            </m:e>
                          </m:d>
                        </m:den>
                      </m:f>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2743358" y="1525790"/>
                <a:ext cx="3657283" cy="69730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196112" y="2786753"/>
                <a:ext cx="3001013" cy="6649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0">
                              <a:latin typeface="Cambria Math" panose="02040503050406030204" pitchFamily="18" charset="0"/>
                            </a:rPr>
                            <m:t>1</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2×</m:t>
                          </m:r>
                          <m:r>
                            <a:rPr lang="zh-CN" altLang="en-US" i="1">
                              <a:latin typeface="Cambria Math" panose="02040503050406030204" pitchFamily="18" charset="0"/>
                            </a:rPr>
                            <m:t>𝑝𝑟𝑒𝑐𝑖𝑠𝑖𝑜𝑛</m:t>
                          </m:r>
                          <m:r>
                            <a:rPr lang="zh-CN" altLang="en-US" i="0">
                              <a:latin typeface="Cambria Math" panose="02040503050406030204" pitchFamily="18" charset="0"/>
                            </a:rPr>
                            <m:t>×</m:t>
                          </m:r>
                          <m:r>
                            <a:rPr lang="zh-CN" altLang="en-US" i="1">
                              <a:latin typeface="Cambria Math" panose="02040503050406030204" pitchFamily="18" charset="0"/>
                            </a:rPr>
                            <m:t>𝑟𝑒𝑐𝑎𝑙𝑙</m:t>
                          </m:r>
                        </m:num>
                        <m:den>
                          <m:r>
                            <a:rPr lang="zh-CN" altLang="en-US" i="1">
                              <a:latin typeface="Cambria Math" panose="02040503050406030204" pitchFamily="18" charset="0"/>
                            </a:rPr>
                            <m:t>𝑝𝑟𝑒𝑐𝑖𝑠𝑖𝑜𝑛</m:t>
                          </m:r>
                          <m:r>
                            <a:rPr lang="zh-CN" altLang="en-US" i="0">
                              <a:latin typeface="Cambria Math" panose="02040503050406030204" pitchFamily="18" charset="0"/>
                            </a:rPr>
                            <m:t>+</m:t>
                          </m:r>
                          <m:r>
                            <a:rPr lang="zh-CN" altLang="en-US" i="1">
                              <a:latin typeface="Cambria Math" panose="02040503050406030204" pitchFamily="18" charset="0"/>
                            </a:rPr>
                            <m:t>𝑟𝑒𝑐𝑎𝑙𝑙</m:t>
                          </m:r>
                        </m:den>
                      </m:f>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3196112" y="2786753"/>
                <a:ext cx="3001013" cy="66492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51138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分类效果评价</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484974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受试者工作特征曲线 </a:t>
            </a:r>
            <a:r>
              <a:rPr lang="en-US" altLang="zh-CN" sz="1800" dirty="0" smtClean="0">
                <a:solidFill>
                  <a:srgbClr val="000000"/>
                </a:solidFill>
              </a:rPr>
              <a:t>(ROC</a:t>
            </a:r>
            <a:r>
              <a:rPr lang="en-US" altLang="zh-CN" sz="1800" dirty="0">
                <a:solidFill>
                  <a:srgbClr val="000000"/>
                </a:solidFill>
              </a:rPr>
              <a:t>)</a:t>
            </a:r>
            <a:r>
              <a:rPr lang="zh-CN" altLang="zh-CN" sz="1800" dirty="0">
                <a:solidFill>
                  <a:srgbClr val="000000"/>
                </a:solidFill>
              </a:rPr>
              <a:t>曲线也是一种常用的综合评价指标。假设检验集中共有</a:t>
            </a:r>
            <a:r>
              <a:rPr lang="en-US" altLang="zh-CN" sz="1800" dirty="0">
                <a:solidFill>
                  <a:srgbClr val="000000"/>
                </a:solidFill>
              </a:rPr>
              <a:t>20</a:t>
            </a:r>
            <a:r>
              <a:rPr lang="zh-CN" altLang="zh-CN" sz="1800" dirty="0">
                <a:solidFill>
                  <a:srgbClr val="000000"/>
                </a:solidFill>
              </a:rPr>
              <a:t>个样本，每个样本为正类或反类，根据分类算法模型可以得出每个样本属于正类的概率，将样本按照此概率由高到低排列</a:t>
            </a:r>
            <a:endParaRPr lang="en-US" altLang="zh-CN" sz="1800" dirty="0">
              <a:solidFill>
                <a:srgbClr val="00000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089411722"/>
              </p:ext>
            </p:extLst>
          </p:nvPr>
        </p:nvGraphicFramePr>
        <p:xfrm>
          <a:off x="5923721" y="1000473"/>
          <a:ext cx="2633869" cy="3651039"/>
        </p:xfrm>
        <a:graphic>
          <a:graphicData uri="http://schemas.openxmlformats.org/drawingml/2006/table">
            <a:tbl>
              <a:tblPr firstRow="1" firstCol="1" bandRow="1">
                <a:tableStyleId>{5C22544A-7EE6-4342-B048-85BDC9FD1C3A}</a:tableStyleId>
              </a:tblPr>
              <a:tblGrid>
                <a:gridCol w="547245">
                  <a:extLst>
                    <a:ext uri="{9D8B030D-6E8A-4147-A177-3AD203B41FA5}">
                      <a16:colId xmlns:a16="http://schemas.microsoft.com/office/drawing/2014/main" val="1528321767"/>
                    </a:ext>
                  </a:extLst>
                </a:gridCol>
                <a:gridCol w="547245">
                  <a:extLst>
                    <a:ext uri="{9D8B030D-6E8A-4147-A177-3AD203B41FA5}">
                      <a16:colId xmlns:a16="http://schemas.microsoft.com/office/drawing/2014/main" val="2804537618"/>
                    </a:ext>
                  </a:extLst>
                </a:gridCol>
                <a:gridCol w="1539379">
                  <a:extLst>
                    <a:ext uri="{9D8B030D-6E8A-4147-A177-3AD203B41FA5}">
                      <a16:colId xmlns:a16="http://schemas.microsoft.com/office/drawing/2014/main" val="3843945113"/>
                    </a:ext>
                  </a:extLst>
                </a:gridCol>
              </a:tblGrid>
              <a:tr h="173859">
                <a:tc>
                  <a:txBody>
                    <a:bodyPr/>
                    <a:lstStyle/>
                    <a:p>
                      <a:pPr algn="ctr" fontAlgn="ctr">
                        <a:spcAft>
                          <a:spcPts val="0"/>
                        </a:spcAft>
                      </a:pPr>
                      <a:r>
                        <a:rPr lang="zh-CN" sz="600" kern="0">
                          <a:effectLst/>
                        </a:rPr>
                        <a:t>样本编号</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dirty="0">
                          <a:effectLst/>
                        </a:rPr>
                        <a:t>分类</a:t>
                      </a:r>
                      <a:endParaRPr lang="zh-CN" sz="7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dirty="0">
                          <a:effectLst/>
                        </a:rPr>
                        <a:t>预测为正类的概率</a:t>
                      </a:r>
                      <a:endParaRPr lang="zh-CN" sz="7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a16="http://schemas.microsoft.com/office/drawing/2014/main" val="3855429042"/>
                  </a:ext>
                </a:extLst>
              </a:tr>
              <a:tr h="173859">
                <a:tc>
                  <a:txBody>
                    <a:bodyPr/>
                    <a:lstStyle/>
                    <a:p>
                      <a:pPr algn="ctr" fontAlgn="ctr">
                        <a:spcAft>
                          <a:spcPts val="0"/>
                        </a:spcAft>
                      </a:pPr>
                      <a:r>
                        <a:rPr lang="en-US" sz="600" kern="0">
                          <a:effectLst/>
                        </a:rPr>
                        <a:t>1</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0.98</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a16="http://schemas.microsoft.com/office/drawing/2014/main" val="3066301312"/>
                  </a:ext>
                </a:extLst>
              </a:tr>
              <a:tr h="173859">
                <a:tc>
                  <a:txBody>
                    <a:bodyPr/>
                    <a:lstStyle/>
                    <a:p>
                      <a:pPr algn="ctr" fontAlgn="ctr">
                        <a:spcAft>
                          <a:spcPts val="0"/>
                        </a:spcAft>
                      </a:pPr>
                      <a:r>
                        <a:rPr lang="en-US" sz="600" kern="0">
                          <a:effectLst/>
                        </a:rPr>
                        <a:t>2</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0.96</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a16="http://schemas.microsoft.com/office/drawing/2014/main" val="480529747"/>
                  </a:ext>
                </a:extLst>
              </a:tr>
              <a:tr h="173859">
                <a:tc>
                  <a:txBody>
                    <a:bodyPr/>
                    <a:lstStyle/>
                    <a:p>
                      <a:pPr algn="ctr" fontAlgn="ctr">
                        <a:spcAft>
                          <a:spcPts val="0"/>
                        </a:spcAft>
                      </a:pPr>
                      <a:r>
                        <a:rPr lang="en-US" sz="600" kern="0">
                          <a:effectLst/>
                        </a:rPr>
                        <a:t>3</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0.92</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a16="http://schemas.microsoft.com/office/drawing/2014/main" val="1728957638"/>
                  </a:ext>
                </a:extLst>
              </a:tr>
              <a:tr h="173859">
                <a:tc>
                  <a:txBody>
                    <a:bodyPr/>
                    <a:lstStyle/>
                    <a:p>
                      <a:pPr algn="ctr" fontAlgn="ctr">
                        <a:spcAft>
                          <a:spcPts val="0"/>
                        </a:spcAft>
                      </a:pPr>
                      <a:r>
                        <a:rPr lang="en-US" sz="600" kern="0">
                          <a:effectLst/>
                        </a:rPr>
                        <a:t>4</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0.88</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a16="http://schemas.microsoft.com/office/drawing/2014/main" val="4124965786"/>
                  </a:ext>
                </a:extLst>
              </a:tr>
              <a:tr h="173859">
                <a:tc>
                  <a:txBody>
                    <a:bodyPr/>
                    <a:lstStyle/>
                    <a:p>
                      <a:pPr algn="ctr" fontAlgn="ctr">
                        <a:spcAft>
                          <a:spcPts val="0"/>
                        </a:spcAft>
                      </a:pPr>
                      <a:r>
                        <a:rPr lang="en-US" sz="600" kern="0">
                          <a:effectLst/>
                        </a:rPr>
                        <a:t>5</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0.85</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a16="http://schemas.microsoft.com/office/drawing/2014/main" val="651612422"/>
                  </a:ext>
                </a:extLst>
              </a:tr>
              <a:tr h="173859">
                <a:tc>
                  <a:txBody>
                    <a:bodyPr/>
                    <a:lstStyle/>
                    <a:p>
                      <a:pPr algn="ctr" fontAlgn="ctr">
                        <a:spcAft>
                          <a:spcPts val="0"/>
                        </a:spcAft>
                      </a:pPr>
                      <a:r>
                        <a:rPr lang="en-US" sz="600" kern="0">
                          <a:effectLst/>
                        </a:rPr>
                        <a:t>6</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0.83</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a16="http://schemas.microsoft.com/office/drawing/2014/main" val="325584262"/>
                  </a:ext>
                </a:extLst>
              </a:tr>
              <a:tr h="173859">
                <a:tc>
                  <a:txBody>
                    <a:bodyPr/>
                    <a:lstStyle/>
                    <a:p>
                      <a:pPr algn="ctr" fontAlgn="ctr">
                        <a:spcAft>
                          <a:spcPts val="0"/>
                        </a:spcAft>
                      </a:pPr>
                      <a:r>
                        <a:rPr lang="en-US" sz="600" kern="0">
                          <a:effectLst/>
                        </a:rPr>
                        <a:t>7</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反类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0.82</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a16="http://schemas.microsoft.com/office/drawing/2014/main" val="2499008664"/>
                  </a:ext>
                </a:extLst>
              </a:tr>
              <a:tr h="173859">
                <a:tc>
                  <a:txBody>
                    <a:bodyPr/>
                    <a:lstStyle/>
                    <a:p>
                      <a:pPr algn="ctr" fontAlgn="ctr">
                        <a:spcAft>
                          <a:spcPts val="0"/>
                        </a:spcAft>
                      </a:pPr>
                      <a:r>
                        <a:rPr lang="en-US" sz="600" kern="0">
                          <a:effectLst/>
                        </a:rPr>
                        <a:t>8</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0.8</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a16="http://schemas.microsoft.com/office/drawing/2014/main" val="4070617252"/>
                  </a:ext>
                </a:extLst>
              </a:tr>
              <a:tr h="173859">
                <a:tc>
                  <a:txBody>
                    <a:bodyPr/>
                    <a:lstStyle/>
                    <a:p>
                      <a:pPr algn="ctr" fontAlgn="ctr">
                        <a:spcAft>
                          <a:spcPts val="0"/>
                        </a:spcAft>
                      </a:pPr>
                      <a:r>
                        <a:rPr lang="en-US" sz="600" kern="0">
                          <a:effectLst/>
                        </a:rPr>
                        <a:t>9</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0.78</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a16="http://schemas.microsoft.com/office/drawing/2014/main" val="3903359217"/>
                  </a:ext>
                </a:extLst>
              </a:tr>
              <a:tr h="173859">
                <a:tc>
                  <a:txBody>
                    <a:bodyPr/>
                    <a:lstStyle/>
                    <a:p>
                      <a:pPr algn="ctr" fontAlgn="ctr">
                        <a:spcAft>
                          <a:spcPts val="0"/>
                        </a:spcAft>
                      </a:pPr>
                      <a:r>
                        <a:rPr lang="en-US" sz="600" kern="0">
                          <a:effectLst/>
                        </a:rPr>
                        <a:t>10</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反类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0.71</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a16="http://schemas.microsoft.com/office/drawing/2014/main" val="289946479"/>
                  </a:ext>
                </a:extLst>
              </a:tr>
              <a:tr h="173859">
                <a:tc>
                  <a:txBody>
                    <a:bodyPr/>
                    <a:lstStyle/>
                    <a:p>
                      <a:pPr algn="ctr" fontAlgn="ctr">
                        <a:spcAft>
                          <a:spcPts val="0"/>
                        </a:spcAft>
                      </a:pPr>
                      <a:r>
                        <a:rPr lang="en-US" sz="600" kern="0">
                          <a:effectLst/>
                        </a:rPr>
                        <a:t>11</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0.68</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a16="http://schemas.microsoft.com/office/drawing/2014/main" val="3053975471"/>
                  </a:ext>
                </a:extLst>
              </a:tr>
              <a:tr h="173859">
                <a:tc>
                  <a:txBody>
                    <a:bodyPr/>
                    <a:lstStyle/>
                    <a:p>
                      <a:pPr algn="ctr" fontAlgn="ctr">
                        <a:spcAft>
                          <a:spcPts val="0"/>
                        </a:spcAft>
                      </a:pPr>
                      <a:r>
                        <a:rPr lang="en-US" sz="600" kern="0">
                          <a:effectLst/>
                        </a:rPr>
                        <a:t>12</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0.64</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a16="http://schemas.microsoft.com/office/drawing/2014/main" val="1919229315"/>
                  </a:ext>
                </a:extLst>
              </a:tr>
              <a:tr h="173859">
                <a:tc>
                  <a:txBody>
                    <a:bodyPr/>
                    <a:lstStyle/>
                    <a:p>
                      <a:pPr algn="ctr" fontAlgn="ctr">
                        <a:spcAft>
                          <a:spcPts val="0"/>
                        </a:spcAft>
                      </a:pPr>
                      <a:r>
                        <a:rPr lang="en-US" sz="600" kern="0">
                          <a:effectLst/>
                        </a:rPr>
                        <a:t>13</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0.59</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a16="http://schemas.microsoft.com/office/drawing/2014/main" val="3824374391"/>
                  </a:ext>
                </a:extLst>
              </a:tr>
              <a:tr h="173859">
                <a:tc>
                  <a:txBody>
                    <a:bodyPr/>
                    <a:lstStyle/>
                    <a:p>
                      <a:pPr algn="ctr" fontAlgn="ctr">
                        <a:spcAft>
                          <a:spcPts val="0"/>
                        </a:spcAft>
                      </a:pPr>
                      <a:r>
                        <a:rPr lang="en-US" sz="600" kern="0">
                          <a:effectLst/>
                        </a:rPr>
                        <a:t>14</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0.55</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a16="http://schemas.microsoft.com/office/drawing/2014/main" val="23028209"/>
                  </a:ext>
                </a:extLst>
              </a:tr>
              <a:tr h="173859">
                <a:tc>
                  <a:txBody>
                    <a:bodyPr/>
                    <a:lstStyle/>
                    <a:p>
                      <a:pPr algn="ctr" fontAlgn="ctr">
                        <a:spcAft>
                          <a:spcPts val="0"/>
                        </a:spcAft>
                      </a:pPr>
                      <a:r>
                        <a:rPr lang="en-US" sz="600" kern="0">
                          <a:effectLst/>
                        </a:rPr>
                        <a:t>15</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反类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0.52</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a16="http://schemas.microsoft.com/office/drawing/2014/main" val="827769831"/>
                  </a:ext>
                </a:extLst>
              </a:tr>
              <a:tr h="173859">
                <a:tc>
                  <a:txBody>
                    <a:bodyPr/>
                    <a:lstStyle/>
                    <a:p>
                      <a:pPr algn="ctr" fontAlgn="ctr">
                        <a:spcAft>
                          <a:spcPts val="0"/>
                        </a:spcAft>
                      </a:pPr>
                      <a:r>
                        <a:rPr lang="en-US" sz="600" kern="0">
                          <a:effectLst/>
                        </a:rPr>
                        <a:t>16</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0.51</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a16="http://schemas.microsoft.com/office/drawing/2014/main" val="1364713328"/>
                  </a:ext>
                </a:extLst>
              </a:tr>
              <a:tr h="173859">
                <a:tc>
                  <a:txBody>
                    <a:bodyPr/>
                    <a:lstStyle/>
                    <a:p>
                      <a:pPr algn="ctr" fontAlgn="ctr">
                        <a:spcAft>
                          <a:spcPts val="0"/>
                        </a:spcAft>
                      </a:pPr>
                      <a:r>
                        <a:rPr lang="en-US" sz="600" kern="0">
                          <a:effectLst/>
                        </a:rPr>
                        <a:t>17</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0.5</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a16="http://schemas.microsoft.com/office/drawing/2014/main" val="2983705663"/>
                  </a:ext>
                </a:extLst>
              </a:tr>
              <a:tr h="173859">
                <a:tc>
                  <a:txBody>
                    <a:bodyPr/>
                    <a:lstStyle/>
                    <a:p>
                      <a:pPr algn="ctr" fontAlgn="ctr">
                        <a:spcAft>
                          <a:spcPts val="0"/>
                        </a:spcAft>
                      </a:pPr>
                      <a:r>
                        <a:rPr lang="en-US" sz="600" kern="0">
                          <a:effectLst/>
                        </a:rPr>
                        <a:t>18</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反类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0.48</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a16="http://schemas.microsoft.com/office/drawing/2014/main" val="657970622"/>
                  </a:ext>
                </a:extLst>
              </a:tr>
              <a:tr h="173859">
                <a:tc>
                  <a:txBody>
                    <a:bodyPr/>
                    <a:lstStyle/>
                    <a:p>
                      <a:pPr algn="ctr" fontAlgn="ctr">
                        <a:spcAft>
                          <a:spcPts val="0"/>
                        </a:spcAft>
                      </a:pPr>
                      <a:r>
                        <a:rPr lang="en-US" sz="600" kern="0">
                          <a:effectLst/>
                        </a:rPr>
                        <a:t>19</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0.42</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a16="http://schemas.microsoft.com/office/drawing/2014/main" val="787990009"/>
                  </a:ext>
                </a:extLst>
              </a:tr>
              <a:tr h="173859">
                <a:tc>
                  <a:txBody>
                    <a:bodyPr/>
                    <a:lstStyle/>
                    <a:p>
                      <a:pPr algn="ctr" fontAlgn="ctr">
                        <a:spcAft>
                          <a:spcPts val="0"/>
                        </a:spcAft>
                      </a:pPr>
                      <a:r>
                        <a:rPr lang="en-US" sz="600" kern="0">
                          <a:effectLst/>
                        </a:rPr>
                        <a:t>20</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反类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dirty="0">
                          <a:effectLst/>
                        </a:rPr>
                        <a:t>0.2</a:t>
                      </a:r>
                      <a:endParaRPr lang="zh-CN" sz="7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extLst>
                  <a:ext uri="{0D108BD9-81ED-4DB2-BD59-A6C34878D82A}">
                    <a16:rowId xmlns:a16="http://schemas.microsoft.com/office/drawing/2014/main" val="4105247690"/>
                  </a:ext>
                </a:extLst>
              </a:tr>
            </a:tbl>
          </a:graphicData>
        </a:graphic>
      </p:graphicFrame>
    </p:spTree>
    <p:extLst>
      <p:ext uri="{BB962C8B-B14F-4D97-AF65-F5344CB8AC3E}">
        <p14:creationId xmlns:p14="http://schemas.microsoft.com/office/powerpoint/2010/main" val="10757878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分类效果评价</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en-US" altLang="zh-CN" sz="1800" dirty="0">
                <a:solidFill>
                  <a:srgbClr val="000000"/>
                </a:solidFill>
              </a:rPr>
              <a:t>ROC</a:t>
            </a:r>
            <a:r>
              <a:rPr lang="zh-CN" altLang="zh-CN" sz="1800" dirty="0">
                <a:solidFill>
                  <a:srgbClr val="000000"/>
                </a:solidFill>
              </a:rPr>
              <a:t>曲线下的面积称为</a:t>
            </a:r>
            <a:r>
              <a:rPr lang="en-US" altLang="zh-CN" sz="1800" dirty="0">
                <a:solidFill>
                  <a:srgbClr val="000000"/>
                </a:solidFill>
              </a:rPr>
              <a:t>AUC(Area under Curve)</a:t>
            </a:r>
            <a:r>
              <a:rPr lang="zh-CN" altLang="zh-CN" sz="1800" dirty="0">
                <a:solidFill>
                  <a:srgbClr val="000000"/>
                </a:solidFill>
              </a:rPr>
              <a:t>，</a:t>
            </a:r>
            <a:r>
              <a:rPr lang="en-US" altLang="zh-CN" sz="1800" dirty="0">
                <a:solidFill>
                  <a:srgbClr val="000000"/>
                </a:solidFill>
              </a:rPr>
              <a:t>AUC</a:t>
            </a:r>
            <a:r>
              <a:rPr lang="zh-CN" altLang="zh-CN" sz="1800" dirty="0">
                <a:solidFill>
                  <a:srgbClr val="000000"/>
                </a:solidFill>
              </a:rPr>
              <a:t>值越大，表示分类模型的预测准确性越高，</a:t>
            </a:r>
            <a:r>
              <a:rPr lang="en-US" altLang="zh-CN" sz="1800" dirty="0">
                <a:solidFill>
                  <a:srgbClr val="000000"/>
                </a:solidFill>
              </a:rPr>
              <a:t>ROC</a:t>
            </a:r>
            <a:r>
              <a:rPr lang="zh-CN" altLang="zh-CN" sz="1800" dirty="0">
                <a:solidFill>
                  <a:srgbClr val="000000"/>
                </a:solidFill>
              </a:rPr>
              <a:t>曲线越光滑，一般代表过拟合现象越轻</a:t>
            </a:r>
          </a:p>
        </p:txBody>
      </p:sp>
      <p:pic>
        <p:nvPicPr>
          <p:cNvPr id="10" name="图片 9"/>
          <p:cNvPicPr/>
          <p:nvPr/>
        </p:nvPicPr>
        <p:blipFill>
          <a:blip r:embed="rId2"/>
          <a:stretch>
            <a:fillRect/>
          </a:stretch>
        </p:blipFill>
        <p:spPr>
          <a:xfrm>
            <a:off x="3167380" y="1846227"/>
            <a:ext cx="2809240" cy="2734310"/>
          </a:xfrm>
          <a:prstGeom prst="rect">
            <a:avLst/>
          </a:prstGeom>
          <a:noFill/>
          <a:ln w="9525">
            <a:noFill/>
          </a:ln>
        </p:spPr>
      </p:pic>
    </p:spTree>
    <p:extLst>
      <p:ext uri="{BB962C8B-B14F-4D97-AF65-F5344CB8AC3E}">
        <p14:creationId xmlns:p14="http://schemas.microsoft.com/office/powerpoint/2010/main" val="27055684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分类效果评价方法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52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zh-CN" altLang="en-US" sz="1800" dirty="0">
                <a:solidFill>
                  <a:srgbClr val="000000"/>
                </a:solidFill>
              </a:rPr>
              <a:t>保留</a:t>
            </a:r>
            <a:r>
              <a:rPr lang="zh-CN" altLang="en-US" sz="1800" dirty="0" smtClean="0">
                <a:solidFill>
                  <a:srgbClr val="000000"/>
                </a:solidFill>
              </a:rPr>
              <a:t>法将</a:t>
            </a:r>
            <a:r>
              <a:rPr lang="zh-CN" altLang="en-US" sz="1800" dirty="0">
                <a:solidFill>
                  <a:srgbClr val="000000"/>
                </a:solidFill>
              </a:rPr>
              <a:t>样本集按照定比例划分为训练集与检验集两个集合，两个集合中样本随机分配且不重叠。对于比例的确定，一般情况下， 训练集会大于检验集，例如训练集占</a:t>
            </a:r>
            <a:r>
              <a:rPr lang="en-US" altLang="zh-CN" sz="1800" dirty="0">
                <a:solidFill>
                  <a:srgbClr val="000000"/>
                </a:solidFill>
              </a:rPr>
              <a:t>70%</a:t>
            </a:r>
            <a:r>
              <a:rPr lang="zh-CN" altLang="en-US" sz="1800" dirty="0">
                <a:solidFill>
                  <a:srgbClr val="000000"/>
                </a:solidFill>
              </a:rPr>
              <a:t>，检验集占</a:t>
            </a:r>
            <a:r>
              <a:rPr lang="en-US" altLang="zh-CN" sz="1800" dirty="0">
                <a:solidFill>
                  <a:srgbClr val="000000"/>
                </a:solidFill>
              </a:rPr>
              <a:t>30%</a:t>
            </a:r>
            <a:r>
              <a:rPr lang="zh-CN" altLang="en-US" sz="1800" dirty="0">
                <a:solidFill>
                  <a:srgbClr val="000000"/>
                </a:solidFill>
              </a:rPr>
              <a:t>，具体比例可结合实际情况进行</a:t>
            </a:r>
            <a:r>
              <a:rPr lang="zh-CN" altLang="en-US" sz="1800" dirty="0" smtClean="0">
                <a:solidFill>
                  <a:srgbClr val="000000"/>
                </a:solidFill>
              </a:rPr>
              <a:t>判定</a:t>
            </a:r>
            <a:endParaRPr lang="en-US" altLang="zh-CN" sz="1800" dirty="0" smtClean="0">
              <a:solidFill>
                <a:srgbClr val="000000"/>
              </a:solidFill>
            </a:endParaRPr>
          </a:p>
          <a:p>
            <a:pPr lvl="0"/>
            <a:r>
              <a:rPr lang="zh-CN" altLang="en-US" sz="1800" dirty="0" smtClean="0">
                <a:solidFill>
                  <a:srgbClr val="000000"/>
                </a:solidFill>
              </a:rPr>
              <a:t>蒙特卡洛</a:t>
            </a:r>
            <a:r>
              <a:rPr lang="zh-CN" altLang="en-US" sz="1800" dirty="0">
                <a:solidFill>
                  <a:srgbClr val="000000"/>
                </a:solidFill>
              </a:rPr>
              <a:t>交叉验证，也称重复随机二次采样</a:t>
            </a:r>
            <a:r>
              <a:rPr lang="zh-CN" altLang="en-US" sz="1800" dirty="0" smtClean="0">
                <a:solidFill>
                  <a:srgbClr val="000000"/>
                </a:solidFill>
              </a:rPr>
              <a:t>验证，</a:t>
            </a:r>
            <a:r>
              <a:rPr lang="zh-CN" altLang="en-US" sz="1800" dirty="0">
                <a:solidFill>
                  <a:srgbClr val="000000"/>
                </a:solidFill>
              </a:rPr>
              <a:t>这种验证方法随机将数据集划分为训练集与检验集，使用检验集检验训练集训练的模型效果，多次重复此过程取平均值作为模型好坏的评价标准。蒙特卡洛交叉验证法也可看作</a:t>
            </a:r>
            <a:r>
              <a:rPr lang="zh-CN" altLang="en-US" sz="1800" dirty="0" smtClean="0">
                <a:solidFill>
                  <a:srgbClr val="000000"/>
                </a:solidFill>
              </a:rPr>
              <a:t>是多次进行保留法</a:t>
            </a:r>
            <a:endParaRPr lang="en-US" altLang="zh-CN" sz="1800" dirty="0" smtClean="0">
              <a:solidFill>
                <a:srgbClr val="000000"/>
              </a:solidFill>
            </a:endParaRPr>
          </a:p>
          <a:p>
            <a:pPr lvl="0"/>
            <a:r>
              <a:rPr lang="en-US" altLang="zh-CN" sz="1800" dirty="0">
                <a:solidFill>
                  <a:srgbClr val="000000"/>
                </a:solidFill>
              </a:rPr>
              <a:t>k</a:t>
            </a:r>
            <a:r>
              <a:rPr lang="zh-CN" altLang="en-US" sz="1800" dirty="0">
                <a:solidFill>
                  <a:srgbClr val="000000"/>
                </a:solidFill>
              </a:rPr>
              <a:t>折交叉验证</a:t>
            </a:r>
            <a:r>
              <a:rPr lang="zh-CN" altLang="en-US" sz="1800" dirty="0" smtClean="0">
                <a:solidFill>
                  <a:srgbClr val="000000"/>
                </a:solidFill>
              </a:rPr>
              <a:t>法将</a:t>
            </a:r>
            <a:r>
              <a:rPr lang="zh-CN" altLang="en-US" sz="1800" dirty="0">
                <a:solidFill>
                  <a:srgbClr val="000000"/>
                </a:solidFill>
              </a:rPr>
              <a:t>样本集随机地划分为</a:t>
            </a:r>
            <a:r>
              <a:rPr lang="en-US" altLang="zh-CN" sz="1800" dirty="0">
                <a:solidFill>
                  <a:srgbClr val="000000"/>
                </a:solidFill>
              </a:rPr>
              <a:t>k</a:t>
            </a:r>
            <a:r>
              <a:rPr lang="zh-CN" altLang="en-US" sz="1800" dirty="0">
                <a:solidFill>
                  <a:srgbClr val="000000"/>
                </a:solidFill>
              </a:rPr>
              <a:t>个大小相等的子集，在每一轮交叉验证中， 选择一个子集作为检验集，其余子集作为训练集，重复</a:t>
            </a:r>
            <a:r>
              <a:rPr lang="en-US" altLang="zh-CN" sz="1800" dirty="0">
                <a:solidFill>
                  <a:srgbClr val="000000"/>
                </a:solidFill>
              </a:rPr>
              <a:t>k</a:t>
            </a:r>
            <a:r>
              <a:rPr lang="zh-CN" altLang="en-US" sz="1800" dirty="0">
                <a:solidFill>
                  <a:srgbClr val="000000"/>
                </a:solidFill>
              </a:rPr>
              <a:t>轮，保证每一个子集都作为检验集出现，用</a:t>
            </a:r>
            <a:r>
              <a:rPr lang="en-US" altLang="zh-CN" sz="1800" dirty="0">
                <a:solidFill>
                  <a:srgbClr val="000000"/>
                </a:solidFill>
              </a:rPr>
              <a:t>K</a:t>
            </a:r>
            <a:r>
              <a:rPr lang="zh-CN" altLang="en-US" sz="1800" dirty="0">
                <a:solidFill>
                  <a:srgbClr val="000000"/>
                </a:solidFill>
              </a:rPr>
              <a:t>轮检验结果取平均值作为模型好坏的评价标准。最常用的</a:t>
            </a:r>
            <a:r>
              <a:rPr lang="en-US" altLang="zh-CN" sz="1800" dirty="0">
                <a:solidFill>
                  <a:srgbClr val="000000"/>
                </a:solidFill>
              </a:rPr>
              <a:t>k</a:t>
            </a:r>
            <a:r>
              <a:rPr lang="zh-CN" altLang="en-US" sz="1800" dirty="0">
                <a:solidFill>
                  <a:srgbClr val="000000"/>
                </a:solidFill>
              </a:rPr>
              <a:t>折交叉验证法为十折交叉验证</a:t>
            </a:r>
            <a:endParaRPr lang="zh-CN" altLang="zh-CN" sz="1800" dirty="0">
              <a:solidFill>
                <a:srgbClr val="000000"/>
              </a:solidFill>
            </a:endParaRPr>
          </a:p>
        </p:txBody>
      </p:sp>
    </p:spTree>
    <p:extLst>
      <p:ext uri="{BB962C8B-B14F-4D97-AF65-F5344CB8AC3E}">
        <p14:creationId xmlns:p14="http://schemas.microsoft.com/office/powerpoint/2010/main" val="12069669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分类效果评价方法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18651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zh-CN" altLang="en-US" sz="1800" dirty="0" smtClean="0">
                    <a:solidFill>
                      <a:srgbClr val="000000"/>
                    </a:solidFill>
                  </a:rPr>
                  <a:t>留一法指每次检验集中只包含一个样本的交叉验证方法</a:t>
                </a:r>
                <a:endParaRPr lang="en-US" altLang="zh-CN" sz="1800" dirty="0" smtClean="0">
                  <a:solidFill>
                    <a:srgbClr val="000000"/>
                  </a:solidFill>
                </a:endParaRPr>
              </a:p>
              <a:p>
                <a:pPr lvl="0"/>
                <a:r>
                  <a:rPr lang="zh-CN" altLang="en-US" sz="1800" dirty="0" smtClean="0">
                    <a:solidFill>
                      <a:srgbClr val="000000"/>
                    </a:solidFill>
                  </a:rPr>
                  <a:t>留</a:t>
                </a:r>
                <a:r>
                  <a:rPr lang="en-US" altLang="zh-CN" sz="1800" dirty="0" smtClean="0">
                    <a:solidFill>
                      <a:srgbClr val="000000"/>
                    </a:solidFill>
                  </a:rPr>
                  <a:t>p</a:t>
                </a:r>
                <a:r>
                  <a:rPr lang="zh-CN" altLang="en-US" sz="1800" dirty="0" smtClean="0">
                    <a:solidFill>
                      <a:srgbClr val="000000"/>
                    </a:solidFill>
                  </a:rPr>
                  <a:t>法是每次使用</a:t>
                </a:r>
                <a:r>
                  <a:rPr lang="en-US" altLang="zh-CN" sz="1800" dirty="0" smtClean="0">
                    <a:solidFill>
                      <a:srgbClr val="000000"/>
                    </a:solidFill>
                  </a:rPr>
                  <a:t>p</a:t>
                </a:r>
                <a:r>
                  <a:rPr lang="zh-CN" altLang="en-US" sz="1800" dirty="0" smtClean="0">
                    <a:solidFill>
                      <a:srgbClr val="000000"/>
                    </a:solidFill>
                  </a:rPr>
                  <a:t>个样本作为检验集的交叉验证方法</a:t>
                </a:r>
                <a:endParaRPr lang="en-US" altLang="zh-CN" sz="1800" dirty="0" smtClean="0">
                  <a:solidFill>
                    <a:srgbClr val="000000"/>
                  </a:solidFill>
                </a:endParaRPr>
              </a:p>
              <a:p>
                <a:pPr lvl="0"/>
                <a:r>
                  <a:rPr lang="zh-CN" altLang="en-US" sz="1800" dirty="0" smtClean="0">
                    <a:solidFill>
                      <a:srgbClr val="000000"/>
                    </a:solidFill>
                  </a:rPr>
                  <a:t>自助法是</a:t>
                </a:r>
                <a:r>
                  <a:rPr lang="zh-CN" altLang="en-US" sz="1800" dirty="0">
                    <a:solidFill>
                      <a:srgbClr val="000000"/>
                    </a:solidFill>
                  </a:rPr>
                  <a:t>统计学中的一种有放回均匀抽样方法，即</a:t>
                </a:r>
                <a:r>
                  <a:rPr lang="zh-CN" altLang="en-US" sz="1800" dirty="0" smtClean="0">
                    <a:solidFill>
                      <a:srgbClr val="000000"/>
                    </a:solidFill>
                  </a:rPr>
                  <a:t>从一</a:t>
                </a:r>
                <a:r>
                  <a:rPr lang="zh-CN" altLang="en-US" sz="1800" dirty="0">
                    <a:solidFill>
                      <a:srgbClr val="000000"/>
                    </a:solidFill>
                  </a:rPr>
                  <a:t>个大小为</a:t>
                </a:r>
                <a14:m>
                  <m:oMath xmlns:m="http://schemas.openxmlformats.org/officeDocument/2006/math">
                    <m:r>
                      <a:rPr lang="en-US" altLang="zh-CN" sz="1800" i="1" dirty="0" smtClean="0">
                        <a:solidFill>
                          <a:srgbClr val="000000"/>
                        </a:solidFill>
                        <a:latin typeface="Cambria Math" panose="02040503050406030204" pitchFamily="18" charset="0"/>
                      </a:rPr>
                      <m:t>𝑛</m:t>
                    </m:r>
                  </m:oMath>
                </a14:m>
                <a:r>
                  <a:rPr lang="zh-CN" altLang="en-US" sz="1800" dirty="0">
                    <a:solidFill>
                      <a:srgbClr val="000000"/>
                    </a:solidFill>
                  </a:rPr>
                  <a:t>的样本数据集</a:t>
                </a:r>
                <a14:m>
                  <m:oMath xmlns:m="http://schemas.openxmlformats.org/officeDocument/2006/math">
                    <m:r>
                      <a:rPr lang="en-US" altLang="zh-CN" sz="1800" i="1" dirty="0" smtClean="0">
                        <a:solidFill>
                          <a:srgbClr val="000000"/>
                        </a:solidFill>
                        <a:latin typeface="Cambria Math" panose="02040503050406030204" pitchFamily="18" charset="0"/>
                      </a:rPr>
                      <m:t>𝑆</m:t>
                    </m:r>
                  </m:oMath>
                </a14:m>
                <a:r>
                  <a:rPr lang="zh-CN" altLang="en-US" sz="1800" dirty="0">
                    <a:solidFill>
                      <a:srgbClr val="000000"/>
                    </a:solidFill>
                  </a:rPr>
                  <a:t>中</a:t>
                </a:r>
                <a:r>
                  <a:rPr lang="zh-CN" altLang="en-US" sz="1800" dirty="0" smtClean="0">
                    <a:solidFill>
                      <a:srgbClr val="000000"/>
                    </a:solidFill>
                  </a:rPr>
                  <a:t>构建一个</a:t>
                </a:r>
                <a:r>
                  <a:rPr lang="zh-CN" altLang="en-US" sz="1800" dirty="0">
                    <a:solidFill>
                      <a:srgbClr val="000000"/>
                    </a:solidFill>
                  </a:rPr>
                  <a:t>大小为</a:t>
                </a:r>
                <a14:m>
                  <m:oMath xmlns:m="http://schemas.openxmlformats.org/officeDocument/2006/math">
                    <m:r>
                      <a:rPr lang="en-US" altLang="zh-CN" sz="1800" i="1" dirty="0" smtClean="0">
                        <a:solidFill>
                          <a:srgbClr val="000000"/>
                        </a:solidFill>
                        <a:latin typeface="Cambria Math" panose="02040503050406030204" pitchFamily="18" charset="0"/>
                      </a:rPr>
                      <m:t>𝑛</m:t>
                    </m:r>
                    <m:r>
                      <a:rPr lang="en-US" altLang="zh-CN" sz="1800" i="1" dirty="0" smtClean="0">
                        <a:solidFill>
                          <a:srgbClr val="000000"/>
                        </a:solidFill>
                        <a:latin typeface="Cambria Math" panose="02040503050406030204" pitchFamily="18" charset="0"/>
                      </a:rPr>
                      <m:t>′</m:t>
                    </m:r>
                  </m:oMath>
                </a14:m>
                <a:r>
                  <a:rPr lang="zh-CN" altLang="en-US" sz="1800" dirty="0">
                    <a:solidFill>
                      <a:srgbClr val="000000"/>
                    </a:solidFill>
                  </a:rPr>
                  <a:t>的训练样本</a:t>
                </a:r>
                <a:r>
                  <a:rPr lang="zh-CN" altLang="en-US" sz="1800" dirty="0" smtClean="0">
                    <a:solidFill>
                      <a:srgbClr val="000000"/>
                    </a:solidFill>
                  </a:rPr>
                  <a:t>集</a:t>
                </a:r>
                <a:r>
                  <a:rPr lang="en-US" altLang="zh-CN" sz="1800" dirty="0" smtClean="0">
                    <a:solidFill>
                      <a:srgbClr val="000000"/>
                    </a:solidFill>
                  </a:rPr>
                  <a:t>St</a:t>
                </a:r>
                <a:r>
                  <a:rPr lang="zh-CN" altLang="en-US" sz="1800" dirty="0" smtClean="0">
                    <a:solidFill>
                      <a:srgbClr val="000000"/>
                    </a:solidFill>
                  </a:rPr>
                  <a:t>需要进行</a:t>
                </a:r>
                <a14:m>
                  <m:oMath xmlns:m="http://schemas.openxmlformats.org/officeDocument/2006/math">
                    <m:r>
                      <a:rPr lang="en-US" altLang="zh-CN" sz="1800" i="1" dirty="0" smtClean="0">
                        <a:solidFill>
                          <a:srgbClr val="000000"/>
                        </a:solidFill>
                        <a:latin typeface="Cambria Math" panose="02040503050406030204" pitchFamily="18" charset="0"/>
                      </a:rPr>
                      <m:t>𝑛</m:t>
                    </m:r>
                    <m:r>
                      <a:rPr lang="en-US" altLang="zh-CN" sz="1800" i="1" dirty="0" smtClean="0">
                        <a:solidFill>
                          <a:srgbClr val="000000"/>
                        </a:solidFill>
                        <a:latin typeface="Cambria Math" panose="02040503050406030204" pitchFamily="18" charset="0"/>
                      </a:rPr>
                      <m:t>′</m:t>
                    </m:r>
                  </m:oMath>
                </a14:m>
                <a:r>
                  <a:rPr lang="zh-CN" altLang="en-US" sz="1800" dirty="0" smtClean="0">
                    <a:solidFill>
                      <a:srgbClr val="000000"/>
                    </a:solidFill>
                  </a:rPr>
                  <a:t>次</a:t>
                </a:r>
                <a:r>
                  <a:rPr lang="zh-CN" altLang="en-US" sz="1800" dirty="0">
                    <a:solidFill>
                      <a:srgbClr val="000000"/>
                    </a:solidFill>
                  </a:rPr>
                  <a:t>抽取，每次均可能抽取到</a:t>
                </a:r>
                <a:r>
                  <a:rPr lang="en-US" altLang="zh-CN" sz="1800" dirty="0">
                    <a:solidFill>
                      <a:srgbClr val="000000"/>
                    </a:solidFill>
                  </a:rPr>
                  <a:t>n</a:t>
                </a:r>
                <a:r>
                  <a:rPr lang="zh-CN" altLang="en-US" sz="1800" dirty="0">
                    <a:solidFill>
                      <a:srgbClr val="000000"/>
                    </a:solidFill>
                  </a:rPr>
                  <a:t>个样本中的任何一个。</a:t>
                </a:r>
                <a14:m>
                  <m:oMath xmlns:m="http://schemas.openxmlformats.org/officeDocument/2006/math">
                    <m:r>
                      <a:rPr lang="en-US" altLang="zh-CN" sz="1800" i="1" dirty="0" smtClean="0">
                        <a:solidFill>
                          <a:srgbClr val="000000"/>
                        </a:solidFill>
                        <a:latin typeface="Cambria Math" panose="02040503050406030204" pitchFamily="18" charset="0"/>
                      </a:rPr>
                      <m:t>𝑛</m:t>
                    </m:r>
                    <m:r>
                      <a:rPr lang="en-US" altLang="zh-CN" sz="1800" i="1" dirty="0" smtClean="0">
                        <a:solidFill>
                          <a:srgbClr val="000000"/>
                        </a:solidFill>
                        <a:latin typeface="Cambria Math" panose="02040503050406030204" pitchFamily="18" charset="0"/>
                      </a:rPr>
                      <m:t>′</m:t>
                    </m:r>
                  </m:oMath>
                </a14:m>
                <a:r>
                  <a:rPr lang="zh-CN" altLang="en-US" sz="1800" dirty="0">
                    <a:solidFill>
                      <a:srgbClr val="000000"/>
                    </a:solidFill>
                  </a:rPr>
                  <a:t>次抽取之后，剩余的未被抽取到的样本成为检验</a:t>
                </a:r>
                <a:r>
                  <a:rPr lang="zh-CN" altLang="en-US" sz="1800" dirty="0" smtClean="0">
                    <a:solidFill>
                      <a:srgbClr val="000000"/>
                    </a:solidFill>
                  </a:rPr>
                  <a:t>集</a:t>
                </a:r>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1865126"/>
              </a:xfrm>
              <a:prstGeom prst="rect">
                <a:avLst/>
              </a:prstGeom>
              <a:blipFill>
                <a:blip r:embed="rId2"/>
                <a:stretch>
                  <a:fillRect l="-530" t="-2614" b="-326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5941093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集成学习</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集成学习</a:t>
            </a:r>
            <a:r>
              <a:rPr lang="en-US" altLang="zh-CN" sz="1800" dirty="0">
                <a:solidFill>
                  <a:srgbClr val="000000"/>
                </a:solidFill>
              </a:rPr>
              <a:t>(Ensemble learning</a:t>
            </a:r>
            <a:r>
              <a:rPr lang="en-US" altLang="zh-CN" sz="1800" dirty="0" smtClean="0">
                <a:solidFill>
                  <a:srgbClr val="000000"/>
                </a:solidFill>
              </a:rPr>
              <a:t>)</a:t>
            </a:r>
            <a:r>
              <a:rPr lang="zh-CN" altLang="en-US" sz="1800" dirty="0" smtClean="0">
                <a:solidFill>
                  <a:srgbClr val="000000"/>
                </a:solidFill>
              </a:rPr>
              <a:t>是</a:t>
            </a:r>
            <a:r>
              <a:rPr lang="zh-CN" altLang="en-US" sz="1800" dirty="0">
                <a:solidFill>
                  <a:srgbClr val="000000"/>
                </a:solidFill>
              </a:rPr>
              <a:t>机器学习中近年来的一大热门领域。其中的集成</a:t>
            </a:r>
            <a:r>
              <a:rPr lang="zh-CN" altLang="en-US" sz="1800" dirty="0" smtClean="0">
                <a:solidFill>
                  <a:srgbClr val="000000"/>
                </a:solidFill>
              </a:rPr>
              <a:t>方法是</a:t>
            </a:r>
            <a:r>
              <a:rPr lang="zh-CN" altLang="en-US" sz="1800" dirty="0">
                <a:solidFill>
                  <a:srgbClr val="000000"/>
                </a:solidFill>
              </a:rPr>
              <a:t>用多种学习方法的组合来获取比原方法更优的</a:t>
            </a:r>
            <a:r>
              <a:rPr lang="zh-CN" altLang="en-US" sz="1800" dirty="0" smtClean="0">
                <a:solidFill>
                  <a:srgbClr val="000000"/>
                </a:solidFill>
              </a:rPr>
              <a:t>结果</a:t>
            </a:r>
            <a:endParaRPr lang="en-US" altLang="zh-CN" sz="1800" dirty="0" smtClean="0">
              <a:solidFill>
                <a:srgbClr val="000000"/>
              </a:solidFill>
            </a:endParaRPr>
          </a:p>
          <a:p>
            <a:r>
              <a:rPr lang="zh-CN" altLang="en-US" sz="1800" dirty="0" smtClean="0">
                <a:solidFill>
                  <a:srgbClr val="000000"/>
                </a:solidFill>
              </a:rPr>
              <a:t>使</a:t>
            </a:r>
            <a:r>
              <a:rPr lang="zh-CN" altLang="en-US" sz="1800" dirty="0">
                <a:solidFill>
                  <a:srgbClr val="000000"/>
                </a:solidFill>
              </a:rPr>
              <a:t>用于组合的算法是弱学习算法，即分类正确率仅比随机猜测略高的学习算法，但是组合之后的效果仍可能高于强学习算法，即集成之后的算法准确率和效率都很</a:t>
            </a:r>
            <a:r>
              <a:rPr lang="zh-CN" altLang="en-US" sz="1800" dirty="0" smtClean="0">
                <a:solidFill>
                  <a:srgbClr val="000000"/>
                </a:solidFill>
              </a:rPr>
              <a:t>高</a:t>
            </a:r>
            <a:endParaRPr lang="en-US" altLang="zh-CN" sz="1800" dirty="0" smtClean="0">
              <a:solidFill>
                <a:srgbClr val="000000"/>
              </a:solidFill>
            </a:endParaRPr>
          </a:p>
        </p:txBody>
      </p:sp>
      <p:pic>
        <p:nvPicPr>
          <p:cNvPr id="8" name="Picture 39"/>
          <p:cNvPicPr/>
          <p:nvPr/>
        </p:nvPicPr>
        <p:blipFill>
          <a:blip r:embed="rId3"/>
          <a:stretch>
            <a:fillRect/>
          </a:stretch>
        </p:blipFill>
        <p:spPr>
          <a:xfrm>
            <a:off x="2902226" y="2533198"/>
            <a:ext cx="2825750" cy="2129079"/>
          </a:xfrm>
          <a:prstGeom prst="rect">
            <a:avLst/>
          </a:prstGeom>
        </p:spPr>
      </p:pic>
    </p:spTree>
    <p:extLst>
      <p:ext uri="{BB962C8B-B14F-4D97-AF65-F5344CB8AC3E}">
        <p14:creationId xmlns:p14="http://schemas.microsoft.com/office/powerpoint/2010/main" val="3950305232"/>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决策树算法</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分类</a:t>
            </a:r>
            <a:r>
              <a:rPr lang="zh-CN" altLang="en-US" sz="1800" dirty="0">
                <a:solidFill>
                  <a:srgbClr val="000000"/>
                </a:solidFill>
              </a:rPr>
              <a:t>算法是利用训练样本集获得分类函数即分类模型</a:t>
            </a:r>
            <a:r>
              <a:rPr lang="en-US" altLang="zh-CN" sz="1800" dirty="0">
                <a:solidFill>
                  <a:srgbClr val="000000"/>
                </a:solidFill>
              </a:rPr>
              <a:t>(</a:t>
            </a:r>
            <a:r>
              <a:rPr lang="zh-CN" altLang="en-US" sz="1800" dirty="0">
                <a:solidFill>
                  <a:srgbClr val="000000"/>
                </a:solidFill>
              </a:rPr>
              <a:t>分类器</a:t>
            </a:r>
            <a:r>
              <a:rPr lang="en-US" altLang="zh-CN" sz="1800" dirty="0">
                <a:solidFill>
                  <a:srgbClr val="000000"/>
                </a:solidFill>
              </a:rPr>
              <a:t>)</a:t>
            </a:r>
            <a:r>
              <a:rPr lang="zh-CN" altLang="en-US" sz="1800" dirty="0">
                <a:solidFill>
                  <a:srgbClr val="000000"/>
                </a:solidFill>
              </a:rPr>
              <a:t>，从而实现将数据集中的样本划分到各个类中。分类模型通过学习训练样本中属性集与类别之间的潜在关系，并以此为依据对新样本属于哪一类</a:t>
            </a:r>
            <a:r>
              <a:rPr lang="zh-CN" altLang="en-US" sz="1800" dirty="0" smtClean="0">
                <a:solidFill>
                  <a:srgbClr val="000000"/>
                </a:solidFill>
              </a:rPr>
              <a:t>进行预测</a:t>
            </a:r>
          </a:p>
        </p:txBody>
      </p:sp>
      <p:pic>
        <p:nvPicPr>
          <p:cNvPr id="8" name="图片 7" descr="C:\Users\Lenovo\Desktop\图\图2.1.png图2.1"/>
          <p:cNvPicPr/>
          <p:nvPr/>
        </p:nvPicPr>
        <p:blipFill rotWithShape="1">
          <a:blip r:embed="rId3"/>
          <a:srcRect t="17211" b="7742"/>
          <a:stretch/>
        </p:blipFill>
        <p:spPr bwMode="auto">
          <a:xfrm>
            <a:off x="2139950" y="2571750"/>
            <a:ext cx="4864100" cy="12268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11256927"/>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装袋法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zh-CN" altLang="en-US" sz="1800" dirty="0">
                <a:solidFill>
                  <a:srgbClr val="000000"/>
                </a:solidFill>
              </a:rPr>
              <a:t>装袋法</a:t>
            </a:r>
            <a:r>
              <a:rPr lang="en-US" altLang="zh-CN" sz="1800" dirty="0">
                <a:solidFill>
                  <a:srgbClr val="000000"/>
                </a:solidFill>
              </a:rPr>
              <a:t>(Bagging)</a:t>
            </a:r>
            <a:r>
              <a:rPr lang="zh-CN" altLang="en-US" sz="1800" dirty="0">
                <a:solidFill>
                  <a:srgbClr val="000000"/>
                </a:solidFill>
              </a:rPr>
              <a:t>又称为</a:t>
            </a:r>
            <a:r>
              <a:rPr lang="en-US" altLang="zh-CN" sz="1800" dirty="0">
                <a:solidFill>
                  <a:srgbClr val="000000"/>
                </a:solidFill>
              </a:rPr>
              <a:t>Bootstrap Aggregating,</a:t>
            </a:r>
            <a:r>
              <a:rPr lang="zh-CN" altLang="en-US" sz="1800" dirty="0">
                <a:solidFill>
                  <a:srgbClr val="000000"/>
                </a:solidFill>
              </a:rPr>
              <a:t>其原理是通过组合多个训练集的分类结果来提升分类效果</a:t>
            </a:r>
            <a:endParaRPr lang="en-US" altLang="zh-CN" sz="1800" dirty="0">
              <a:solidFill>
                <a:srgbClr val="000000"/>
              </a:solidFill>
            </a:endParaRPr>
          </a:p>
          <a:p>
            <a:pPr lvl="0"/>
            <a:r>
              <a:rPr lang="zh-CN" altLang="en-US" sz="1800" dirty="0" smtClean="0">
                <a:solidFill>
                  <a:srgbClr val="000000"/>
                </a:solidFill>
              </a:rPr>
              <a:t>装袋法由于多次采样，每个样本被选中的概率相同，因此噪声数据的影响下降，所以装袋法太容易受到过拟合的影响</a:t>
            </a:r>
            <a:endParaRPr lang="en-US" altLang="zh-CN" sz="1800" dirty="0" smtClean="0">
              <a:solidFill>
                <a:srgbClr val="000000"/>
              </a:solidFill>
            </a:endParaRPr>
          </a:p>
          <a:p>
            <a:r>
              <a:rPr lang="zh-CN" altLang="zh-CN" sz="1800" dirty="0">
                <a:solidFill>
                  <a:srgbClr val="000000"/>
                </a:solidFill>
              </a:rPr>
              <a:t>使用</a:t>
            </a:r>
            <a:r>
              <a:rPr lang="en-US" altLang="zh-CN" sz="1800" dirty="0" err="1">
                <a:solidFill>
                  <a:srgbClr val="000000"/>
                </a:solidFill>
              </a:rPr>
              <a:t>sklearn</a:t>
            </a:r>
            <a:r>
              <a:rPr lang="zh-CN" altLang="zh-CN" sz="1800" dirty="0">
                <a:solidFill>
                  <a:srgbClr val="000000"/>
                </a:solidFill>
              </a:rPr>
              <a:t>库实现的决策树装袋法提升分类效果。其中</a:t>
            </a:r>
            <a:r>
              <a:rPr lang="en-US" altLang="zh-CN" sz="1800" dirty="0">
                <a:solidFill>
                  <a:srgbClr val="000000"/>
                </a:solidFill>
              </a:rPr>
              <a:t>X</a:t>
            </a:r>
            <a:r>
              <a:rPr lang="zh-CN" altLang="zh-CN" sz="1800" dirty="0">
                <a:solidFill>
                  <a:srgbClr val="000000"/>
                </a:solidFill>
              </a:rPr>
              <a:t>和</a:t>
            </a:r>
            <a:r>
              <a:rPr lang="en-US" altLang="zh-CN" sz="1800" dirty="0">
                <a:solidFill>
                  <a:srgbClr val="000000"/>
                </a:solidFill>
              </a:rPr>
              <a:t>Y</a:t>
            </a:r>
            <a:r>
              <a:rPr lang="zh-CN" altLang="zh-CN" sz="1800" dirty="0">
                <a:solidFill>
                  <a:srgbClr val="000000"/>
                </a:solidFill>
              </a:rPr>
              <a:t>分别是鸢尾花（</a:t>
            </a:r>
            <a:r>
              <a:rPr lang="en-US" altLang="zh-CN" sz="1800" dirty="0">
                <a:solidFill>
                  <a:srgbClr val="000000"/>
                </a:solidFill>
              </a:rPr>
              <a:t>iris</a:t>
            </a:r>
            <a:r>
              <a:rPr lang="zh-CN" altLang="zh-CN" sz="1800" dirty="0">
                <a:solidFill>
                  <a:srgbClr val="000000"/>
                </a:solidFill>
              </a:rPr>
              <a:t>）数据集中的自变量（花的特征）和因变量（花的类别）</a:t>
            </a:r>
          </a:p>
          <a:p>
            <a:pPr lvl="0"/>
            <a:endParaRPr lang="zh-CN" altLang="zh-CN" sz="1800" dirty="0">
              <a:solidFill>
                <a:srgbClr val="000000"/>
              </a:solidFill>
            </a:endParaRPr>
          </a:p>
        </p:txBody>
      </p:sp>
      <p:sp>
        <p:nvSpPr>
          <p:cNvPr id="10" name="矩形 9"/>
          <p:cNvSpPr/>
          <p:nvPr/>
        </p:nvSpPr>
        <p:spPr>
          <a:xfrm>
            <a:off x="1232452" y="2899132"/>
            <a:ext cx="6679096" cy="1708160"/>
          </a:xfrm>
          <a:prstGeom prst="rect">
            <a:avLst/>
          </a:prstGeom>
        </p:spPr>
        <p:txBody>
          <a:bodyPr wrap="square">
            <a:spAutoFit/>
          </a:bodyPr>
          <a:lstStyle/>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from </a:t>
            </a:r>
            <a:r>
              <a:rPr lang="en-US" altLang="zh-CN" sz="1000" kern="100" dirty="0" err="1">
                <a:solidFill>
                  <a:srgbClr val="000000"/>
                </a:solidFill>
                <a:latin typeface="Courier New" panose="02070309020205020404" pitchFamily="49" charset="0"/>
                <a:cs typeface="Times New Roman" panose="02020603050405020304" pitchFamily="18" charset="0"/>
              </a:rPr>
              <a:t>sklearn.model_selection</a:t>
            </a:r>
            <a:r>
              <a:rPr lang="en-US" altLang="zh-CN" sz="1000" kern="100" dirty="0">
                <a:solidFill>
                  <a:srgbClr val="000000"/>
                </a:solidFill>
                <a:latin typeface="Courier New" panose="02070309020205020404" pitchFamily="49" charset="0"/>
                <a:cs typeface="Times New Roman" panose="02020603050405020304" pitchFamily="18" charset="0"/>
              </a:rPr>
              <a:t> import </a:t>
            </a:r>
            <a:r>
              <a:rPr lang="en-US" altLang="zh-CN" sz="1000" kern="100" dirty="0" err="1">
                <a:solidFill>
                  <a:srgbClr val="000000"/>
                </a:solidFill>
                <a:latin typeface="Courier New" panose="02070309020205020404" pitchFamily="49" charset="0"/>
                <a:cs typeface="Times New Roman" panose="02020603050405020304" pitchFamily="18" charset="0"/>
              </a:rPr>
              <a:t>KFold</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from </a:t>
            </a:r>
            <a:r>
              <a:rPr lang="en-US" altLang="zh-CN" sz="1000" kern="100" dirty="0" err="1">
                <a:solidFill>
                  <a:srgbClr val="000000"/>
                </a:solidFill>
                <a:latin typeface="Courier New" panose="02070309020205020404" pitchFamily="49" charset="0"/>
                <a:cs typeface="Times New Roman" panose="02020603050405020304" pitchFamily="18" charset="0"/>
              </a:rPr>
              <a:t>sklearn.model_selection</a:t>
            </a:r>
            <a:r>
              <a:rPr lang="en-US" altLang="zh-CN" sz="1000" kern="100" dirty="0">
                <a:solidFill>
                  <a:srgbClr val="000000"/>
                </a:solidFill>
                <a:latin typeface="Courier New" panose="02070309020205020404" pitchFamily="49" charset="0"/>
                <a:cs typeface="Times New Roman" panose="02020603050405020304" pitchFamily="18" charset="0"/>
              </a:rPr>
              <a:t> import </a:t>
            </a:r>
            <a:r>
              <a:rPr lang="en-US" altLang="zh-CN" sz="1000" kern="100" dirty="0" err="1">
                <a:solidFill>
                  <a:srgbClr val="000000"/>
                </a:solidFill>
                <a:latin typeface="Courier New" panose="02070309020205020404" pitchFamily="49" charset="0"/>
                <a:cs typeface="Times New Roman" panose="02020603050405020304" pitchFamily="18" charset="0"/>
              </a:rPr>
              <a:t>cross_val_score</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from </a:t>
            </a:r>
            <a:r>
              <a:rPr lang="en-US" altLang="zh-CN" sz="1000" kern="100" dirty="0" err="1">
                <a:solidFill>
                  <a:srgbClr val="000000"/>
                </a:solidFill>
                <a:latin typeface="Courier New" panose="02070309020205020404" pitchFamily="49" charset="0"/>
                <a:cs typeface="Times New Roman" panose="02020603050405020304" pitchFamily="18" charset="0"/>
              </a:rPr>
              <a:t>sklearn.ensemble</a:t>
            </a:r>
            <a:r>
              <a:rPr lang="en-US" altLang="zh-CN" sz="1000" kern="100" dirty="0">
                <a:solidFill>
                  <a:srgbClr val="000000"/>
                </a:solidFill>
                <a:latin typeface="Courier New" panose="02070309020205020404" pitchFamily="49" charset="0"/>
                <a:cs typeface="Times New Roman" panose="02020603050405020304" pitchFamily="18" charset="0"/>
              </a:rPr>
              <a:t> import </a:t>
            </a:r>
            <a:r>
              <a:rPr lang="en-US" altLang="zh-CN" sz="1000" kern="100" dirty="0" err="1">
                <a:solidFill>
                  <a:srgbClr val="000000"/>
                </a:solidFill>
                <a:latin typeface="Courier New" panose="02070309020205020404" pitchFamily="49" charset="0"/>
                <a:cs typeface="Times New Roman" panose="02020603050405020304" pitchFamily="18" charset="0"/>
              </a:rPr>
              <a:t>BaggingClassifier</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from </a:t>
            </a:r>
            <a:r>
              <a:rPr lang="en-US" altLang="zh-CN" sz="1000" kern="100" dirty="0" err="1">
                <a:solidFill>
                  <a:srgbClr val="000000"/>
                </a:solidFill>
                <a:latin typeface="Courier New" panose="02070309020205020404" pitchFamily="49" charset="0"/>
                <a:cs typeface="Times New Roman" panose="02020603050405020304" pitchFamily="18" charset="0"/>
              </a:rPr>
              <a:t>sklearn.tree</a:t>
            </a:r>
            <a:r>
              <a:rPr lang="en-US" altLang="zh-CN" sz="1000" kern="100" dirty="0">
                <a:solidFill>
                  <a:srgbClr val="000000"/>
                </a:solidFill>
                <a:latin typeface="Courier New" panose="02070309020205020404" pitchFamily="49" charset="0"/>
                <a:cs typeface="Times New Roman" panose="02020603050405020304" pitchFamily="18" charset="0"/>
              </a:rPr>
              <a:t> import </a:t>
            </a:r>
            <a:r>
              <a:rPr lang="en-US" altLang="zh-CN" sz="1000" kern="100" dirty="0" err="1">
                <a:solidFill>
                  <a:srgbClr val="000000"/>
                </a:solidFill>
                <a:latin typeface="Courier New" panose="02070309020205020404" pitchFamily="49" charset="0"/>
                <a:cs typeface="Times New Roman" panose="02020603050405020304" pitchFamily="18" charset="0"/>
              </a:rPr>
              <a:t>DecisionTreeClassifier</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from </a:t>
            </a:r>
            <a:r>
              <a:rPr lang="en-US" altLang="zh-CN" sz="1000" kern="100" dirty="0" err="1">
                <a:solidFill>
                  <a:srgbClr val="000000"/>
                </a:solidFill>
                <a:latin typeface="Courier New" panose="02070309020205020404" pitchFamily="49" charset="0"/>
                <a:cs typeface="Times New Roman" panose="02020603050405020304" pitchFamily="18" charset="0"/>
              </a:rPr>
              <a:t>sklearn</a:t>
            </a:r>
            <a:r>
              <a:rPr lang="en-US" altLang="zh-CN" sz="1000" kern="100" dirty="0">
                <a:solidFill>
                  <a:srgbClr val="000000"/>
                </a:solidFill>
                <a:latin typeface="Courier New" panose="02070309020205020404" pitchFamily="49" charset="0"/>
                <a:cs typeface="Times New Roman" panose="02020603050405020304" pitchFamily="18" charset="0"/>
              </a:rPr>
              <a:t> import datasets</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a:t>
            </a:r>
            <a:r>
              <a:rPr lang="zh-CN" altLang="zh-CN" sz="1000" kern="100" dirty="0">
                <a:solidFill>
                  <a:srgbClr val="000000"/>
                </a:solidFill>
                <a:latin typeface="Courier New" panose="02070309020205020404" pitchFamily="49" charset="0"/>
                <a:cs typeface="Courier New" panose="02070309020205020404" pitchFamily="49" charset="0"/>
              </a:rPr>
              <a:t>加载</a:t>
            </a:r>
            <a:r>
              <a:rPr lang="en-US" altLang="zh-CN" sz="1000" kern="100" dirty="0">
                <a:solidFill>
                  <a:srgbClr val="000000"/>
                </a:solidFill>
                <a:latin typeface="Courier New" panose="02070309020205020404" pitchFamily="49" charset="0"/>
                <a:cs typeface="Times New Roman" panose="02020603050405020304" pitchFamily="18" charset="0"/>
              </a:rPr>
              <a:t>iris</a:t>
            </a:r>
            <a:r>
              <a:rPr lang="zh-CN" altLang="zh-CN" sz="1000" kern="100" dirty="0">
                <a:solidFill>
                  <a:srgbClr val="000000"/>
                </a:solidFill>
                <a:latin typeface="Courier New" panose="02070309020205020404" pitchFamily="49" charset="0"/>
                <a:cs typeface="Courier New" panose="02070309020205020404" pitchFamily="49" charset="0"/>
              </a:rPr>
              <a:t>数据集</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iris = </a:t>
            </a:r>
            <a:r>
              <a:rPr lang="en-US" altLang="zh-CN" sz="1000" kern="100" dirty="0" err="1">
                <a:solidFill>
                  <a:srgbClr val="000000"/>
                </a:solidFill>
                <a:latin typeface="Courier New" panose="02070309020205020404" pitchFamily="49" charset="0"/>
                <a:cs typeface="Times New Roman" panose="02020603050405020304" pitchFamily="18" charset="0"/>
              </a:rPr>
              <a:t>datasets.load_iris</a:t>
            </a:r>
            <a:r>
              <a:rPr lang="en-US" altLang="zh-CN" sz="1000" kern="100" dirty="0">
                <a:solidFill>
                  <a:srgbClr val="000000"/>
                </a:solidFill>
                <a:latin typeface="Courier New" panose="02070309020205020404" pitchFamily="49" charset="0"/>
                <a:cs typeface="Times New Roman" panose="02020603050405020304" pitchFamily="18" charset="0"/>
              </a:rPr>
              <a:t>()</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X = </a:t>
            </a:r>
            <a:r>
              <a:rPr lang="en-US" altLang="zh-CN" sz="1000" kern="100" dirty="0" err="1">
                <a:solidFill>
                  <a:srgbClr val="000000"/>
                </a:solidFill>
                <a:latin typeface="Courier New" panose="02070309020205020404" pitchFamily="49" charset="0"/>
                <a:cs typeface="Times New Roman" panose="02020603050405020304" pitchFamily="18" charset="0"/>
              </a:rPr>
              <a:t>iris.data</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Y = </a:t>
            </a:r>
            <a:r>
              <a:rPr lang="en-US" altLang="zh-CN" sz="1000" kern="100" dirty="0" err="1" smtClean="0">
                <a:solidFill>
                  <a:srgbClr val="000000"/>
                </a:solidFill>
                <a:latin typeface="Courier New" panose="02070309020205020404" pitchFamily="49" charset="0"/>
                <a:cs typeface="Times New Roman" panose="02020603050405020304" pitchFamily="18" charset="0"/>
              </a:rPr>
              <a:t>iris.target</a:t>
            </a:r>
            <a:endParaRPr lang="zh-CN" altLang="zh-CN" sz="110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10191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装袋法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76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endParaRPr lang="en-US" altLang="zh-CN" sz="1800" dirty="0" smtClean="0">
              <a:solidFill>
                <a:srgbClr val="000000"/>
              </a:solidFill>
            </a:endParaRPr>
          </a:p>
          <a:p>
            <a:pPr lvl="0"/>
            <a:endParaRPr lang="en-US" altLang="zh-CN" sz="1800" dirty="0">
              <a:solidFill>
                <a:srgbClr val="000000"/>
              </a:solidFill>
            </a:endParaRPr>
          </a:p>
          <a:p>
            <a:pPr lvl="0"/>
            <a:endParaRPr lang="en-US" altLang="zh-CN" sz="1800" dirty="0" smtClean="0">
              <a:solidFill>
                <a:srgbClr val="000000"/>
              </a:solidFill>
            </a:endParaRPr>
          </a:p>
          <a:p>
            <a:pPr lvl="0"/>
            <a:endParaRPr lang="en-US" altLang="zh-CN" sz="1800" dirty="0">
              <a:solidFill>
                <a:srgbClr val="000000"/>
              </a:solidFill>
            </a:endParaRPr>
          </a:p>
          <a:p>
            <a:pPr lvl="0"/>
            <a:endParaRPr lang="en-US" altLang="zh-CN" sz="1800" dirty="0" smtClean="0">
              <a:solidFill>
                <a:srgbClr val="000000"/>
              </a:solidFill>
            </a:endParaRPr>
          </a:p>
          <a:p>
            <a:pPr lvl="0"/>
            <a:endParaRPr lang="en-US" altLang="zh-CN" sz="1800" dirty="0">
              <a:solidFill>
                <a:srgbClr val="000000"/>
              </a:solidFill>
            </a:endParaRPr>
          </a:p>
          <a:p>
            <a:pPr lvl="0"/>
            <a:r>
              <a:rPr lang="zh-CN" altLang="zh-CN" sz="1800" dirty="0" smtClean="0">
                <a:solidFill>
                  <a:srgbClr val="000000"/>
                </a:solidFill>
              </a:rPr>
              <a:t>运行</a:t>
            </a:r>
            <a:r>
              <a:rPr lang="zh-CN" altLang="zh-CN" sz="1800" dirty="0">
                <a:solidFill>
                  <a:srgbClr val="000000"/>
                </a:solidFill>
              </a:rPr>
              <a:t>之后的结果如下</a:t>
            </a:r>
            <a:endParaRPr lang="en-US" altLang="zh-CN" sz="1800" dirty="0">
              <a:solidFill>
                <a:srgbClr val="000000"/>
              </a:solidFill>
            </a:endParaRPr>
          </a:p>
          <a:p>
            <a:pPr lvl="1"/>
            <a:r>
              <a:rPr lang="en-US" altLang="zh-CN" sz="1400" dirty="0">
                <a:solidFill>
                  <a:srgbClr val="000000"/>
                </a:solidFill>
              </a:rPr>
              <a:t>CART</a:t>
            </a:r>
            <a:r>
              <a:rPr lang="zh-CN" altLang="zh-CN" sz="1400" dirty="0">
                <a:solidFill>
                  <a:srgbClr val="000000"/>
                </a:solidFill>
              </a:rPr>
              <a:t>树结果：</a:t>
            </a:r>
            <a:r>
              <a:rPr lang="en-US" altLang="zh-CN" sz="1400" dirty="0">
                <a:solidFill>
                  <a:srgbClr val="000000"/>
                </a:solidFill>
              </a:rPr>
              <a:t> 0.933333333333</a:t>
            </a:r>
            <a:endParaRPr lang="zh-CN" altLang="zh-CN" sz="1400" dirty="0">
              <a:solidFill>
                <a:srgbClr val="000000"/>
              </a:solidFill>
            </a:endParaRPr>
          </a:p>
          <a:p>
            <a:pPr lvl="1"/>
            <a:r>
              <a:rPr lang="zh-CN" altLang="zh-CN" sz="1400" dirty="0">
                <a:solidFill>
                  <a:srgbClr val="000000"/>
                </a:solidFill>
              </a:rPr>
              <a:t>装袋法提升后结果：</a:t>
            </a:r>
            <a:r>
              <a:rPr lang="en-US" altLang="zh-CN" sz="1400" dirty="0">
                <a:solidFill>
                  <a:srgbClr val="000000"/>
                </a:solidFill>
              </a:rPr>
              <a:t> 0.946666666667</a:t>
            </a:r>
            <a:endParaRPr lang="zh-CN" altLang="zh-CN" sz="1400" dirty="0">
              <a:solidFill>
                <a:srgbClr val="000000"/>
              </a:solidFill>
            </a:endParaRPr>
          </a:p>
          <a:p>
            <a:r>
              <a:rPr lang="zh-CN" altLang="zh-CN" sz="1800" dirty="0">
                <a:solidFill>
                  <a:srgbClr val="000000"/>
                </a:solidFill>
              </a:rPr>
              <a:t>可以看到装袋法对模型结果有一定提升。当然，提升程度与原模型的结构和数据质量有关。如果分类回归树的树高度设置为</a:t>
            </a:r>
            <a:r>
              <a:rPr lang="en-US" altLang="zh-CN" sz="1800" dirty="0">
                <a:solidFill>
                  <a:srgbClr val="000000"/>
                </a:solidFill>
              </a:rPr>
              <a:t>3</a:t>
            </a:r>
            <a:r>
              <a:rPr lang="zh-CN" altLang="zh-CN" sz="1800" dirty="0">
                <a:solidFill>
                  <a:srgbClr val="000000"/>
                </a:solidFill>
              </a:rPr>
              <a:t>或</a:t>
            </a:r>
            <a:r>
              <a:rPr lang="en-US" altLang="zh-CN" sz="1800" dirty="0">
                <a:solidFill>
                  <a:srgbClr val="000000"/>
                </a:solidFill>
              </a:rPr>
              <a:t>5</a:t>
            </a:r>
            <a:r>
              <a:rPr lang="zh-CN" altLang="zh-CN" sz="1800" dirty="0">
                <a:solidFill>
                  <a:srgbClr val="000000"/>
                </a:solidFill>
              </a:rPr>
              <a:t>，原算法本身的效果就会比较好，装袋法就没有提升空间</a:t>
            </a:r>
          </a:p>
        </p:txBody>
      </p:sp>
      <p:sp>
        <p:nvSpPr>
          <p:cNvPr id="2" name="矩形 1"/>
          <p:cNvSpPr/>
          <p:nvPr/>
        </p:nvSpPr>
        <p:spPr>
          <a:xfrm>
            <a:off x="1008063" y="956505"/>
            <a:ext cx="6679096" cy="1887696"/>
          </a:xfrm>
          <a:prstGeom prst="rect">
            <a:avLst/>
          </a:prstGeom>
        </p:spPr>
        <p:txBody>
          <a:bodyPr wrap="square">
            <a:spAutoFit/>
          </a:bodyPr>
          <a:lstStyle/>
          <a:p>
            <a:pPr indent="266700" algn="just">
              <a:lnSpc>
                <a:spcPts val="1400"/>
              </a:lnSpc>
              <a:spcAft>
                <a:spcPts val="0"/>
              </a:spcAft>
            </a:pPr>
            <a:r>
              <a:rPr lang="en-US" altLang="zh-CN" sz="1000" kern="100" dirty="0" smtClean="0">
                <a:solidFill>
                  <a:srgbClr val="000000"/>
                </a:solidFill>
                <a:latin typeface="Courier New" panose="02070309020205020404" pitchFamily="49" charset="0"/>
                <a:cs typeface="Times New Roman" panose="02020603050405020304" pitchFamily="18" charset="0"/>
              </a:rPr>
              <a:t>#</a:t>
            </a:r>
            <a:r>
              <a:rPr lang="zh-CN" altLang="zh-CN" sz="1000" kern="100" dirty="0">
                <a:solidFill>
                  <a:srgbClr val="000000"/>
                </a:solidFill>
                <a:latin typeface="Courier New" panose="02070309020205020404" pitchFamily="49" charset="0"/>
                <a:cs typeface="Courier New" panose="02070309020205020404" pitchFamily="49" charset="0"/>
              </a:rPr>
              <a:t>分类器及交叉验证</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seed = 42</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err="1">
                <a:solidFill>
                  <a:srgbClr val="000000"/>
                </a:solidFill>
                <a:latin typeface="Courier New" panose="02070309020205020404" pitchFamily="49" charset="0"/>
                <a:cs typeface="Times New Roman" panose="02020603050405020304" pitchFamily="18" charset="0"/>
              </a:rPr>
              <a:t>kfold</a:t>
            </a:r>
            <a:r>
              <a:rPr lang="en-US" altLang="zh-CN" sz="1000" kern="100" dirty="0">
                <a:solidFill>
                  <a:srgbClr val="000000"/>
                </a:solidFill>
                <a:latin typeface="Courier New" panose="02070309020205020404" pitchFamily="49" charset="0"/>
                <a:cs typeface="Times New Roman" panose="02020603050405020304" pitchFamily="18" charset="0"/>
              </a:rPr>
              <a:t> = </a:t>
            </a:r>
            <a:r>
              <a:rPr lang="en-US" altLang="zh-CN" sz="1000" kern="100" dirty="0" err="1">
                <a:solidFill>
                  <a:srgbClr val="000000"/>
                </a:solidFill>
                <a:latin typeface="Courier New" panose="02070309020205020404" pitchFamily="49" charset="0"/>
                <a:cs typeface="Times New Roman" panose="02020603050405020304" pitchFamily="18" charset="0"/>
              </a:rPr>
              <a:t>KFold</a:t>
            </a:r>
            <a:r>
              <a:rPr lang="en-US" altLang="zh-CN" sz="1000" kern="100" dirty="0">
                <a:solidFill>
                  <a:srgbClr val="000000"/>
                </a:solidFill>
                <a:latin typeface="Courier New" panose="02070309020205020404" pitchFamily="49" charset="0"/>
                <a:cs typeface="Times New Roman" panose="02020603050405020304" pitchFamily="18" charset="0"/>
              </a:rPr>
              <a:t>(</a:t>
            </a:r>
            <a:r>
              <a:rPr lang="en-US" altLang="zh-CN" sz="1000" kern="100" dirty="0" err="1">
                <a:solidFill>
                  <a:srgbClr val="000000"/>
                </a:solidFill>
                <a:latin typeface="Courier New" panose="02070309020205020404" pitchFamily="49" charset="0"/>
                <a:cs typeface="Times New Roman" panose="02020603050405020304" pitchFamily="18" charset="0"/>
              </a:rPr>
              <a:t>n_splits</a:t>
            </a:r>
            <a:r>
              <a:rPr lang="en-US" altLang="zh-CN" sz="1000" kern="100" dirty="0">
                <a:solidFill>
                  <a:srgbClr val="000000"/>
                </a:solidFill>
                <a:latin typeface="Courier New" panose="02070309020205020404" pitchFamily="49" charset="0"/>
                <a:cs typeface="Times New Roman" panose="02020603050405020304" pitchFamily="18" charset="0"/>
              </a:rPr>
              <a:t>=10, </a:t>
            </a:r>
            <a:r>
              <a:rPr lang="en-US" altLang="zh-CN" sz="1000" kern="100" dirty="0" err="1">
                <a:solidFill>
                  <a:srgbClr val="000000"/>
                </a:solidFill>
                <a:latin typeface="Courier New" panose="02070309020205020404" pitchFamily="49" charset="0"/>
                <a:cs typeface="Times New Roman" panose="02020603050405020304" pitchFamily="18" charset="0"/>
              </a:rPr>
              <a:t>random_state</a:t>
            </a:r>
            <a:r>
              <a:rPr lang="en-US" altLang="zh-CN" sz="1000" kern="100" dirty="0">
                <a:solidFill>
                  <a:srgbClr val="000000"/>
                </a:solidFill>
                <a:latin typeface="Courier New" panose="02070309020205020404" pitchFamily="49" charset="0"/>
                <a:cs typeface="Times New Roman" panose="02020603050405020304" pitchFamily="18" charset="0"/>
              </a:rPr>
              <a:t>=seed)</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cart = </a:t>
            </a:r>
            <a:r>
              <a:rPr lang="en-US" altLang="zh-CN" sz="1000" kern="100" dirty="0" err="1">
                <a:solidFill>
                  <a:srgbClr val="000000"/>
                </a:solidFill>
                <a:latin typeface="Courier New" panose="02070309020205020404" pitchFamily="49" charset="0"/>
                <a:cs typeface="Times New Roman" panose="02020603050405020304" pitchFamily="18" charset="0"/>
              </a:rPr>
              <a:t>DecisionTreeClassifier</a:t>
            </a:r>
            <a:r>
              <a:rPr lang="en-US" altLang="zh-CN" sz="1000" kern="100" dirty="0">
                <a:solidFill>
                  <a:srgbClr val="000000"/>
                </a:solidFill>
                <a:latin typeface="Courier New" panose="02070309020205020404" pitchFamily="49" charset="0"/>
                <a:cs typeface="Times New Roman" panose="02020603050405020304" pitchFamily="18" charset="0"/>
              </a:rPr>
              <a:t>(criterion='</a:t>
            </a:r>
            <a:r>
              <a:rPr lang="en-US" altLang="zh-CN" sz="1000" kern="100" dirty="0" err="1">
                <a:solidFill>
                  <a:srgbClr val="000000"/>
                </a:solidFill>
                <a:latin typeface="Courier New" panose="02070309020205020404" pitchFamily="49" charset="0"/>
                <a:cs typeface="Times New Roman" panose="02020603050405020304" pitchFamily="18" charset="0"/>
              </a:rPr>
              <a:t>gini</a:t>
            </a:r>
            <a:r>
              <a:rPr lang="en-US" altLang="zh-CN" sz="1000" kern="100" dirty="0">
                <a:solidFill>
                  <a:srgbClr val="000000"/>
                </a:solidFill>
                <a:latin typeface="Courier New" panose="02070309020205020404" pitchFamily="49" charset="0"/>
                <a:cs typeface="Times New Roman" panose="02020603050405020304" pitchFamily="18" charset="0"/>
              </a:rPr>
              <a:t>',</a:t>
            </a:r>
            <a:r>
              <a:rPr lang="en-US" altLang="zh-CN" sz="1000" kern="100" dirty="0" err="1">
                <a:solidFill>
                  <a:srgbClr val="000000"/>
                </a:solidFill>
                <a:latin typeface="Courier New" panose="02070309020205020404" pitchFamily="49" charset="0"/>
                <a:cs typeface="Times New Roman" panose="02020603050405020304" pitchFamily="18" charset="0"/>
              </a:rPr>
              <a:t>max_depth</a:t>
            </a:r>
            <a:r>
              <a:rPr lang="en-US" altLang="zh-CN" sz="1000" kern="100" dirty="0">
                <a:solidFill>
                  <a:srgbClr val="000000"/>
                </a:solidFill>
                <a:latin typeface="Courier New" panose="02070309020205020404" pitchFamily="49" charset="0"/>
                <a:cs typeface="Times New Roman" panose="02020603050405020304" pitchFamily="18" charset="0"/>
              </a:rPr>
              <a:t>=2)</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cart = </a:t>
            </a:r>
            <a:r>
              <a:rPr lang="en-US" altLang="zh-CN" sz="1000" kern="100" dirty="0" err="1">
                <a:solidFill>
                  <a:srgbClr val="000000"/>
                </a:solidFill>
                <a:latin typeface="Courier New" panose="02070309020205020404" pitchFamily="49" charset="0"/>
                <a:cs typeface="Times New Roman" panose="02020603050405020304" pitchFamily="18" charset="0"/>
              </a:rPr>
              <a:t>cart.fit</a:t>
            </a:r>
            <a:r>
              <a:rPr lang="en-US" altLang="zh-CN" sz="1000" kern="100" dirty="0">
                <a:solidFill>
                  <a:srgbClr val="000000"/>
                </a:solidFill>
                <a:latin typeface="Courier New" panose="02070309020205020404" pitchFamily="49" charset="0"/>
                <a:cs typeface="Times New Roman" panose="02020603050405020304" pitchFamily="18" charset="0"/>
              </a:rPr>
              <a:t>(X, Y)</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result = </a:t>
            </a:r>
            <a:r>
              <a:rPr lang="en-US" altLang="zh-CN" sz="1000" kern="100" dirty="0" err="1">
                <a:solidFill>
                  <a:srgbClr val="000000"/>
                </a:solidFill>
                <a:latin typeface="Courier New" panose="02070309020205020404" pitchFamily="49" charset="0"/>
                <a:cs typeface="Times New Roman" panose="02020603050405020304" pitchFamily="18" charset="0"/>
              </a:rPr>
              <a:t>cross_val_score</a:t>
            </a:r>
            <a:r>
              <a:rPr lang="en-US" altLang="zh-CN" sz="1000" kern="100" dirty="0">
                <a:solidFill>
                  <a:srgbClr val="000000"/>
                </a:solidFill>
                <a:latin typeface="Courier New" panose="02070309020205020404" pitchFamily="49" charset="0"/>
                <a:cs typeface="Times New Roman" panose="02020603050405020304" pitchFamily="18" charset="0"/>
              </a:rPr>
              <a:t>(cart, X, Y, cv=</a:t>
            </a:r>
            <a:r>
              <a:rPr lang="en-US" altLang="zh-CN" sz="1000" kern="100" dirty="0" err="1">
                <a:solidFill>
                  <a:srgbClr val="000000"/>
                </a:solidFill>
                <a:latin typeface="Courier New" panose="02070309020205020404" pitchFamily="49" charset="0"/>
                <a:cs typeface="Times New Roman" panose="02020603050405020304" pitchFamily="18" charset="0"/>
              </a:rPr>
              <a:t>kfold</a:t>
            </a:r>
            <a:r>
              <a:rPr lang="en-US" altLang="zh-CN" sz="1000" kern="100" dirty="0">
                <a:solidFill>
                  <a:srgbClr val="000000"/>
                </a:solidFill>
                <a:latin typeface="Courier New" panose="02070309020205020404" pitchFamily="49" charset="0"/>
                <a:cs typeface="Times New Roman" panose="02020603050405020304" pitchFamily="18" charset="0"/>
              </a:rPr>
              <a:t>)</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print("CART</a:t>
            </a:r>
            <a:r>
              <a:rPr lang="zh-CN" altLang="zh-CN" sz="1000" kern="100" dirty="0">
                <a:solidFill>
                  <a:srgbClr val="000000"/>
                </a:solidFill>
                <a:latin typeface="Courier New" panose="02070309020205020404" pitchFamily="49" charset="0"/>
                <a:cs typeface="Courier New" panose="02070309020205020404" pitchFamily="49" charset="0"/>
              </a:rPr>
              <a:t>树结果：</a:t>
            </a:r>
            <a:r>
              <a:rPr lang="en-US" altLang="zh-CN" sz="1000" kern="100" dirty="0">
                <a:solidFill>
                  <a:srgbClr val="000000"/>
                </a:solidFill>
                <a:latin typeface="Courier New" panose="02070309020205020404" pitchFamily="49" charset="0"/>
                <a:cs typeface="Times New Roman" panose="02020603050405020304" pitchFamily="18" charset="0"/>
              </a:rPr>
              <a:t>",</a:t>
            </a:r>
            <a:r>
              <a:rPr lang="en-US" altLang="zh-CN" sz="1000" kern="100" dirty="0" err="1">
                <a:solidFill>
                  <a:srgbClr val="000000"/>
                </a:solidFill>
                <a:latin typeface="Courier New" panose="02070309020205020404" pitchFamily="49" charset="0"/>
                <a:cs typeface="Times New Roman" panose="02020603050405020304" pitchFamily="18" charset="0"/>
              </a:rPr>
              <a:t>result.mean</a:t>
            </a:r>
            <a:r>
              <a:rPr lang="en-US" altLang="zh-CN" sz="1000" kern="100" dirty="0">
                <a:solidFill>
                  <a:srgbClr val="000000"/>
                </a:solidFill>
                <a:latin typeface="Courier New" panose="02070309020205020404" pitchFamily="49" charset="0"/>
                <a:cs typeface="Times New Roman" panose="02020603050405020304" pitchFamily="18" charset="0"/>
              </a:rPr>
              <a:t>())</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model=</a:t>
            </a:r>
            <a:r>
              <a:rPr lang="en-US" altLang="zh-CN" sz="1000" kern="100" dirty="0" err="1">
                <a:solidFill>
                  <a:srgbClr val="000000"/>
                </a:solidFill>
                <a:latin typeface="Courier New" panose="02070309020205020404" pitchFamily="49" charset="0"/>
                <a:cs typeface="Times New Roman" panose="02020603050405020304" pitchFamily="18" charset="0"/>
              </a:rPr>
              <a:t>BaggingClassifier</a:t>
            </a:r>
            <a:r>
              <a:rPr lang="en-US" altLang="zh-CN" sz="1000" kern="100" dirty="0">
                <a:solidFill>
                  <a:srgbClr val="000000"/>
                </a:solidFill>
                <a:latin typeface="Courier New" panose="02070309020205020404" pitchFamily="49" charset="0"/>
                <a:cs typeface="Times New Roman" panose="02020603050405020304" pitchFamily="18" charset="0"/>
              </a:rPr>
              <a:t>(</a:t>
            </a:r>
            <a:r>
              <a:rPr lang="en-US" altLang="zh-CN" sz="1000" kern="100" dirty="0" err="1">
                <a:solidFill>
                  <a:srgbClr val="000000"/>
                </a:solidFill>
                <a:latin typeface="Courier New" panose="02070309020205020404" pitchFamily="49" charset="0"/>
                <a:cs typeface="Times New Roman" panose="02020603050405020304" pitchFamily="18" charset="0"/>
              </a:rPr>
              <a:t>base_estimator</a:t>
            </a:r>
            <a:r>
              <a:rPr lang="en-US" altLang="zh-CN" sz="1000" kern="100" dirty="0">
                <a:solidFill>
                  <a:srgbClr val="000000"/>
                </a:solidFill>
                <a:latin typeface="Courier New" panose="02070309020205020404" pitchFamily="49" charset="0"/>
                <a:cs typeface="Times New Roman" panose="02020603050405020304" pitchFamily="18" charset="0"/>
              </a:rPr>
              <a:t>=</a:t>
            </a:r>
            <a:r>
              <a:rPr lang="en-US" altLang="zh-CN" sz="1000" kern="100" dirty="0" err="1">
                <a:solidFill>
                  <a:srgbClr val="000000"/>
                </a:solidFill>
                <a:latin typeface="Courier New" panose="02070309020205020404" pitchFamily="49" charset="0"/>
                <a:cs typeface="Times New Roman" panose="02020603050405020304" pitchFamily="18" charset="0"/>
              </a:rPr>
              <a:t>cart,n_estimators</a:t>
            </a:r>
            <a:r>
              <a:rPr lang="en-US" altLang="zh-CN" sz="1000" kern="100" dirty="0">
                <a:solidFill>
                  <a:srgbClr val="000000"/>
                </a:solidFill>
                <a:latin typeface="Courier New" panose="02070309020205020404" pitchFamily="49" charset="0"/>
                <a:cs typeface="Times New Roman" panose="02020603050405020304" pitchFamily="18" charset="0"/>
              </a:rPr>
              <a:t>=100, </a:t>
            </a:r>
            <a:r>
              <a:rPr lang="en-US" altLang="zh-CN" sz="1000" kern="100" dirty="0" err="1">
                <a:solidFill>
                  <a:srgbClr val="000000"/>
                </a:solidFill>
                <a:latin typeface="Courier New" panose="02070309020205020404" pitchFamily="49" charset="0"/>
                <a:cs typeface="Times New Roman" panose="02020603050405020304" pitchFamily="18" charset="0"/>
              </a:rPr>
              <a:t>random_state</a:t>
            </a:r>
            <a:r>
              <a:rPr lang="en-US" altLang="zh-CN" sz="1000" kern="100" dirty="0">
                <a:solidFill>
                  <a:srgbClr val="000000"/>
                </a:solidFill>
                <a:latin typeface="Courier New" panose="02070309020205020404" pitchFamily="49" charset="0"/>
                <a:cs typeface="Times New Roman" panose="02020603050405020304" pitchFamily="18" charset="0"/>
              </a:rPr>
              <a:t>=seed)</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smtClean="0">
                <a:solidFill>
                  <a:srgbClr val="000000"/>
                </a:solidFill>
                <a:latin typeface="Courier New" panose="02070309020205020404" pitchFamily="49" charset="0"/>
                <a:cs typeface="Times New Roman" panose="02020603050405020304" pitchFamily="18" charset="0"/>
              </a:rPr>
              <a:t>result </a:t>
            </a:r>
            <a:r>
              <a:rPr lang="en-US" altLang="zh-CN" sz="1000" kern="100" dirty="0">
                <a:solidFill>
                  <a:srgbClr val="000000"/>
                </a:solidFill>
                <a:latin typeface="Courier New" panose="02070309020205020404" pitchFamily="49" charset="0"/>
                <a:cs typeface="Times New Roman" panose="02020603050405020304" pitchFamily="18" charset="0"/>
              </a:rPr>
              <a:t>= </a:t>
            </a:r>
            <a:r>
              <a:rPr lang="en-US" altLang="zh-CN" sz="1000" kern="100" dirty="0" err="1">
                <a:solidFill>
                  <a:srgbClr val="000000"/>
                </a:solidFill>
                <a:latin typeface="Courier New" panose="02070309020205020404" pitchFamily="49" charset="0"/>
                <a:cs typeface="Times New Roman" panose="02020603050405020304" pitchFamily="18" charset="0"/>
              </a:rPr>
              <a:t>cross_val_score</a:t>
            </a:r>
            <a:r>
              <a:rPr lang="en-US" altLang="zh-CN" sz="1000" kern="100" dirty="0">
                <a:solidFill>
                  <a:srgbClr val="000000"/>
                </a:solidFill>
                <a:latin typeface="Courier New" panose="02070309020205020404" pitchFamily="49" charset="0"/>
                <a:cs typeface="Times New Roman" panose="02020603050405020304" pitchFamily="18" charset="0"/>
              </a:rPr>
              <a:t>(model, X, Y, cv=</a:t>
            </a:r>
            <a:r>
              <a:rPr lang="en-US" altLang="zh-CN" sz="1000" kern="100" dirty="0" err="1">
                <a:solidFill>
                  <a:srgbClr val="000000"/>
                </a:solidFill>
                <a:latin typeface="Courier New" panose="02070309020205020404" pitchFamily="49" charset="0"/>
                <a:cs typeface="Times New Roman" panose="02020603050405020304" pitchFamily="18" charset="0"/>
              </a:rPr>
              <a:t>kfold</a:t>
            </a:r>
            <a:r>
              <a:rPr lang="en-US" altLang="zh-CN" sz="1000" kern="100" dirty="0">
                <a:solidFill>
                  <a:srgbClr val="000000"/>
                </a:solidFill>
                <a:latin typeface="Courier New" panose="02070309020205020404" pitchFamily="49" charset="0"/>
                <a:cs typeface="Times New Roman" panose="02020603050405020304" pitchFamily="18" charset="0"/>
              </a:rPr>
              <a:t>)</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print("</a:t>
            </a:r>
            <a:r>
              <a:rPr lang="zh-CN" altLang="zh-CN" sz="1000" kern="100" dirty="0">
                <a:solidFill>
                  <a:srgbClr val="000000"/>
                </a:solidFill>
                <a:latin typeface="Courier New" panose="02070309020205020404" pitchFamily="49" charset="0"/>
                <a:cs typeface="Courier New" panose="02070309020205020404" pitchFamily="49" charset="0"/>
              </a:rPr>
              <a:t>装袋法提升后结果：</a:t>
            </a:r>
            <a:r>
              <a:rPr lang="en-US" altLang="zh-CN" sz="1000" kern="100" dirty="0">
                <a:solidFill>
                  <a:srgbClr val="000000"/>
                </a:solidFill>
                <a:latin typeface="Courier New" panose="02070309020205020404" pitchFamily="49" charset="0"/>
                <a:cs typeface="Times New Roman" panose="02020603050405020304" pitchFamily="18" charset="0"/>
              </a:rPr>
              <a:t>",</a:t>
            </a:r>
            <a:r>
              <a:rPr lang="en-US" altLang="zh-CN" sz="1000" kern="100" dirty="0" err="1">
                <a:solidFill>
                  <a:srgbClr val="000000"/>
                </a:solidFill>
                <a:latin typeface="Courier New" panose="02070309020205020404" pitchFamily="49" charset="0"/>
                <a:cs typeface="Times New Roman" panose="02020603050405020304" pitchFamily="18" charset="0"/>
              </a:rPr>
              <a:t>result.mean</a:t>
            </a:r>
            <a:r>
              <a:rPr lang="en-US" altLang="zh-CN" sz="1000" kern="100" dirty="0">
                <a:solidFill>
                  <a:srgbClr val="000000"/>
                </a:solidFill>
                <a:latin typeface="Courier New" panose="02070309020205020404" pitchFamily="49" charset="0"/>
                <a:cs typeface="Times New Roman" panose="02020603050405020304" pitchFamily="18" charset="0"/>
              </a:rPr>
              <a:t>())</a:t>
            </a:r>
            <a:endParaRPr lang="zh-CN" altLang="zh-CN" sz="110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404661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提升法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zh-CN" altLang="en-US" sz="1800" dirty="0">
                <a:solidFill>
                  <a:srgbClr val="000000"/>
                </a:solidFill>
              </a:rPr>
              <a:t>提升法</a:t>
            </a:r>
            <a:r>
              <a:rPr lang="en-US" altLang="zh-CN" sz="1800" dirty="0">
                <a:solidFill>
                  <a:srgbClr val="000000"/>
                </a:solidFill>
              </a:rPr>
              <a:t>(Boosting)</a:t>
            </a:r>
            <a:r>
              <a:rPr lang="zh-CN" altLang="en-US" sz="1800" dirty="0">
                <a:solidFill>
                  <a:srgbClr val="000000"/>
                </a:solidFill>
              </a:rPr>
              <a:t>与装袋法相比每次的训练样本均为同一组，并且引入了权重的概念，给每个单独的训练样本都会分配个相同的初始权重。然后进行</a:t>
            </a:r>
            <a:r>
              <a:rPr lang="en-US" altLang="zh-CN" sz="1800" dirty="0">
                <a:solidFill>
                  <a:srgbClr val="000000"/>
                </a:solidFill>
              </a:rPr>
              <a:t>T</a:t>
            </a:r>
            <a:r>
              <a:rPr lang="zh-CN" altLang="en-US" sz="1800" dirty="0">
                <a:solidFill>
                  <a:srgbClr val="000000"/>
                </a:solidFill>
              </a:rPr>
              <a:t>轮训练，每</a:t>
            </a:r>
            <a:r>
              <a:rPr lang="en-US" altLang="zh-CN" sz="1800" dirty="0">
                <a:solidFill>
                  <a:srgbClr val="000000"/>
                </a:solidFill>
              </a:rPr>
              <a:t>-</a:t>
            </a:r>
            <a:r>
              <a:rPr lang="zh-CN" altLang="en-US" sz="1800" dirty="0">
                <a:solidFill>
                  <a:srgbClr val="000000"/>
                </a:solidFill>
              </a:rPr>
              <a:t>轮中使用一个分类方法训练出一个分类模型，使用此分类模型对所有样本进行分类并更新所有样本的权重</a:t>
            </a:r>
            <a:r>
              <a:rPr lang="en-US" altLang="zh-CN" sz="1800" dirty="0">
                <a:solidFill>
                  <a:srgbClr val="000000"/>
                </a:solidFill>
              </a:rPr>
              <a:t>:</a:t>
            </a:r>
            <a:r>
              <a:rPr lang="zh-CN" altLang="en-US" sz="1800" dirty="0">
                <a:solidFill>
                  <a:srgbClr val="000000"/>
                </a:solidFill>
              </a:rPr>
              <a:t>分类正确的样本权重降低，分类错误的样本权重增加，从而达到更改样本分布的目的。由此可知，每一轮训练后，都会生成一个分类模型，而每次生成的这个分类模型都会更加注意在之前分类错误的样本，从而提高样本分类的准确率。对于新的样本，将</a:t>
            </a:r>
            <a:r>
              <a:rPr lang="en-US" altLang="zh-CN" sz="1800" dirty="0">
                <a:solidFill>
                  <a:srgbClr val="000000"/>
                </a:solidFill>
              </a:rPr>
              <a:t>T</a:t>
            </a:r>
            <a:r>
              <a:rPr lang="zh-CN" altLang="en-US" sz="1800" dirty="0">
                <a:solidFill>
                  <a:srgbClr val="000000"/>
                </a:solidFill>
              </a:rPr>
              <a:t>轮训练出的</a:t>
            </a:r>
            <a:r>
              <a:rPr lang="en-US" altLang="zh-CN" sz="1800" dirty="0">
                <a:solidFill>
                  <a:srgbClr val="000000"/>
                </a:solidFill>
              </a:rPr>
              <a:t>T</a:t>
            </a:r>
            <a:r>
              <a:rPr lang="zh-CN" altLang="en-US" sz="1800" dirty="0">
                <a:solidFill>
                  <a:srgbClr val="000000"/>
                </a:solidFill>
              </a:rPr>
              <a:t>个分类模型得出的预测结果加权平均，即可得出最终的预测结果。</a:t>
            </a:r>
            <a:endParaRPr lang="zh-CN" altLang="zh-CN" sz="1800" dirty="0">
              <a:solidFill>
                <a:srgbClr val="000000"/>
              </a:solidFill>
            </a:endParaRPr>
          </a:p>
        </p:txBody>
      </p:sp>
    </p:spTree>
    <p:extLst>
      <p:ext uri="{BB962C8B-B14F-4D97-AF65-F5344CB8AC3E}">
        <p14:creationId xmlns:p14="http://schemas.microsoft.com/office/powerpoint/2010/main" val="33868504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提升法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zh-CN" altLang="zh-CN" sz="1800" dirty="0">
                <a:solidFill>
                  <a:srgbClr val="000000"/>
                </a:solidFill>
              </a:rPr>
              <a:t>基于</a:t>
            </a:r>
            <a:r>
              <a:rPr lang="en-US" altLang="zh-CN" sz="1800" dirty="0" err="1">
                <a:solidFill>
                  <a:srgbClr val="000000"/>
                </a:solidFill>
              </a:rPr>
              <a:t>sklearn</a:t>
            </a:r>
            <a:r>
              <a:rPr lang="zh-CN" altLang="zh-CN" sz="1800" dirty="0">
                <a:solidFill>
                  <a:srgbClr val="000000"/>
                </a:solidFill>
              </a:rPr>
              <a:t>库中的提升法分类器对决策树进行优化，提高分类准确率。</a:t>
            </a:r>
            <a:r>
              <a:rPr lang="en-US" altLang="zh-CN" sz="1800" dirty="0">
                <a:solidFill>
                  <a:srgbClr val="000000"/>
                </a:solidFill>
              </a:rPr>
              <a:t>Python</a:t>
            </a:r>
            <a:r>
              <a:rPr lang="zh-CN" altLang="zh-CN" sz="1800" dirty="0">
                <a:solidFill>
                  <a:srgbClr val="000000"/>
                </a:solidFill>
              </a:rPr>
              <a:t>代码如下，其中</a:t>
            </a:r>
            <a:r>
              <a:rPr lang="en-US" altLang="zh-CN" sz="1800" dirty="0" err="1">
                <a:solidFill>
                  <a:srgbClr val="000000"/>
                </a:solidFill>
              </a:rPr>
              <a:t>load_breast_cancer</a:t>
            </a:r>
            <a:r>
              <a:rPr lang="en-US" altLang="zh-CN" sz="1800" dirty="0">
                <a:solidFill>
                  <a:srgbClr val="000000"/>
                </a:solidFill>
              </a:rPr>
              <a:t>()</a:t>
            </a:r>
            <a:r>
              <a:rPr lang="zh-CN" altLang="zh-CN" sz="1800" dirty="0">
                <a:solidFill>
                  <a:srgbClr val="000000"/>
                </a:solidFill>
              </a:rPr>
              <a:t>方法加载乳腺癌数据集，自变量（细胞核的特征）和因变量（良性、恶性）分别赋给</a:t>
            </a:r>
            <a:r>
              <a:rPr lang="en-US" altLang="zh-CN" sz="1800" dirty="0">
                <a:solidFill>
                  <a:srgbClr val="000000"/>
                </a:solidFill>
              </a:rPr>
              <a:t>X</a:t>
            </a:r>
            <a:r>
              <a:rPr lang="zh-CN" altLang="zh-CN" sz="1800" dirty="0">
                <a:solidFill>
                  <a:srgbClr val="000000"/>
                </a:solidFill>
              </a:rPr>
              <a:t>和</a:t>
            </a:r>
            <a:r>
              <a:rPr lang="en-US" altLang="zh-CN" sz="1800" dirty="0">
                <a:solidFill>
                  <a:srgbClr val="000000"/>
                </a:solidFill>
              </a:rPr>
              <a:t>Y</a:t>
            </a:r>
            <a:r>
              <a:rPr lang="zh-CN" altLang="zh-CN" sz="1800" dirty="0">
                <a:solidFill>
                  <a:srgbClr val="000000"/>
                </a:solidFill>
              </a:rPr>
              <a:t>变量</a:t>
            </a:r>
          </a:p>
        </p:txBody>
      </p:sp>
      <p:sp>
        <p:nvSpPr>
          <p:cNvPr id="2" name="矩形 1"/>
          <p:cNvSpPr/>
          <p:nvPr/>
        </p:nvSpPr>
        <p:spPr>
          <a:xfrm>
            <a:off x="1343717" y="2074959"/>
            <a:ext cx="6107112" cy="1708160"/>
          </a:xfrm>
          <a:prstGeom prst="rect">
            <a:avLst/>
          </a:prstGeom>
        </p:spPr>
        <p:txBody>
          <a:bodyPr wrap="square">
            <a:spAutoFit/>
          </a:bodyPr>
          <a:lstStyle/>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from </a:t>
            </a:r>
            <a:r>
              <a:rPr lang="en-US" altLang="zh-CN" sz="1400" kern="100" dirty="0" err="1">
                <a:solidFill>
                  <a:srgbClr val="000000"/>
                </a:solidFill>
                <a:latin typeface="Courier New" panose="02070309020205020404" pitchFamily="49" charset="0"/>
                <a:cs typeface="Times New Roman" panose="02020603050405020304" pitchFamily="18" charset="0"/>
              </a:rPr>
              <a:t>sklearn.model_selection</a:t>
            </a:r>
            <a:r>
              <a:rPr lang="en-US" altLang="zh-CN" sz="1400" kern="100" dirty="0">
                <a:solidFill>
                  <a:srgbClr val="000000"/>
                </a:solidFill>
                <a:latin typeface="Courier New" panose="02070309020205020404" pitchFamily="49" charset="0"/>
                <a:cs typeface="Times New Roman" panose="02020603050405020304" pitchFamily="18" charset="0"/>
              </a:rPr>
              <a:t> import </a:t>
            </a:r>
            <a:r>
              <a:rPr lang="en-US" altLang="zh-CN" sz="1400" kern="100" dirty="0" err="1">
                <a:solidFill>
                  <a:srgbClr val="000000"/>
                </a:solidFill>
                <a:latin typeface="Courier New" panose="02070309020205020404" pitchFamily="49" charset="0"/>
                <a:cs typeface="Times New Roman" panose="02020603050405020304" pitchFamily="18" charset="0"/>
              </a:rPr>
              <a:t>KFold</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from </a:t>
            </a:r>
            <a:r>
              <a:rPr lang="en-US" altLang="zh-CN" sz="1400" kern="100" dirty="0" err="1">
                <a:solidFill>
                  <a:srgbClr val="000000"/>
                </a:solidFill>
                <a:latin typeface="Courier New" panose="02070309020205020404" pitchFamily="49" charset="0"/>
                <a:cs typeface="Times New Roman" panose="02020603050405020304" pitchFamily="18" charset="0"/>
              </a:rPr>
              <a:t>sklearn.model_selection</a:t>
            </a:r>
            <a:r>
              <a:rPr lang="en-US" altLang="zh-CN" sz="1400" kern="100" dirty="0">
                <a:solidFill>
                  <a:srgbClr val="000000"/>
                </a:solidFill>
                <a:latin typeface="Courier New" panose="02070309020205020404" pitchFamily="49" charset="0"/>
                <a:cs typeface="Times New Roman" panose="02020603050405020304" pitchFamily="18" charset="0"/>
              </a:rPr>
              <a:t> import </a:t>
            </a:r>
            <a:r>
              <a:rPr lang="en-US" altLang="zh-CN" sz="1400" kern="100" dirty="0" err="1">
                <a:solidFill>
                  <a:srgbClr val="000000"/>
                </a:solidFill>
                <a:latin typeface="Courier New" panose="02070309020205020404" pitchFamily="49" charset="0"/>
                <a:cs typeface="Times New Roman" panose="02020603050405020304" pitchFamily="18" charset="0"/>
              </a:rPr>
              <a:t>cross_val_score</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from </a:t>
            </a:r>
            <a:r>
              <a:rPr lang="en-US" altLang="zh-CN" sz="1400" kern="100" dirty="0" err="1">
                <a:solidFill>
                  <a:srgbClr val="000000"/>
                </a:solidFill>
                <a:latin typeface="Courier New" panose="02070309020205020404" pitchFamily="49" charset="0"/>
                <a:cs typeface="Times New Roman" panose="02020603050405020304" pitchFamily="18" charset="0"/>
              </a:rPr>
              <a:t>sklearn.ensemble</a:t>
            </a:r>
            <a:r>
              <a:rPr lang="en-US" altLang="zh-CN" sz="1400" kern="100" dirty="0">
                <a:solidFill>
                  <a:srgbClr val="000000"/>
                </a:solidFill>
                <a:latin typeface="Courier New" panose="02070309020205020404" pitchFamily="49" charset="0"/>
                <a:cs typeface="Times New Roman" panose="02020603050405020304" pitchFamily="18" charset="0"/>
              </a:rPr>
              <a:t> import </a:t>
            </a:r>
            <a:r>
              <a:rPr lang="en-US" altLang="zh-CN" sz="1400" kern="100" dirty="0" err="1">
                <a:solidFill>
                  <a:srgbClr val="000000"/>
                </a:solidFill>
                <a:latin typeface="Courier New" panose="02070309020205020404" pitchFamily="49" charset="0"/>
                <a:cs typeface="Times New Roman" panose="02020603050405020304" pitchFamily="18" charset="0"/>
              </a:rPr>
              <a:t>AdaBoostClassifier</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from </a:t>
            </a:r>
            <a:r>
              <a:rPr lang="en-US" altLang="zh-CN" sz="1400" kern="100" dirty="0" err="1">
                <a:solidFill>
                  <a:srgbClr val="000000"/>
                </a:solidFill>
                <a:latin typeface="Courier New" panose="02070309020205020404" pitchFamily="49" charset="0"/>
                <a:cs typeface="Times New Roman" panose="02020603050405020304" pitchFamily="18" charset="0"/>
              </a:rPr>
              <a:t>sklearn.tree</a:t>
            </a:r>
            <a:r>
              <a:rPr lang="en-US" altLang="zh-CN" sz="1400" kern="100" dirty="0">
                <a:solidFill>
                  <a:srgbClr val="000000"/>
                </a:solidFill>
                <a:latin typeface="Courier New" panose="02070309020205020404" pitchFamily="49" charset="0"/>
                <a:cs typeface="Times New Roman" panose="02020603050405020304" pitchFamily="18" charset="0"/>
              </a:rPr>
              <a:t> import </a:t>
            </a:r>
            <a:r>
              <a:rPr lang="en-US" altLang="zh-CN" sz="1400" kern="100" dirty="0" err="1">
                <a:solidFill>
                  <a:srgbClr val="000000"/>
                </a:solidFill>
                <a:latin typeface="Courier New" panose="02070309020205020404" pitchFamily="49" charset="0"/>
                <a:cs typeface="Times New Roman" panose="02020603050405020304" pitchFamily="18" charset="0"/>
              </a:rPr>
              <a:t>DecisionTreeClassifier</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from </a:t>
            </a:r>
            <a:r>
              <a:rPr lang="en-US" altLang="zh-CN" sz="1400" kern="100" dirty="0" err="1">
                <a:solidFill>
                  <a:srgbClr val="000000"/>
                </a:solidFill>
                <a:latin typeface="Courier New" panose="02070309020205020404" pitchFamily="49" charset="0"/>
                <a:cs typeface="Times New Roman" panose="02020603050405020304" pitchFamily="18" charset="0"/>
              </a:rPr>
              <a:t>sklearn</a:t>
            </a:r>
            <a:r>
              <a:rPr lang="en-US" altLang="zh-CN" sz="1400" kern="100" dirty="0">
                <a:solidFill>
                  <a:srgbClr val="000000"/>
                </a:solidFill>
                <a:latin typeface="Courier New" panose="02070309020205020404" pitchFamily="49" charset="0"/>
                <a:cs typeface="Times New Roman" panose="02020603050405020304" pitchFamily="18" charset="0"/>
              </a:rPr>
              <a:t> import datasets</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dataset_all</a:t>
            </a:r>
            <a:r>
              <a:rPr lang="en-US" altLang="zh-CN" sz="1400" kern="100" dirty="0">
                <a:solidFill>
                  <a:srgbClr val="000000"/>
                </a:solidFill>
                <a:latin typeface="Courier New" panose="02070309020205020404" pitchFamily="49" charset="0"/>
                <a:cs typeface="Times New Roman" panose="02020603050405020304" pitchFamily="18" charset="0"/>
              </a:rPr>
              <a:t> = </a:t>
            </a:r>
            <a:r>
              <a:rPr lang="en-US" altLang="zh-CN" sz="1400" kern="100" dirty="0" err="1">
                <a:solidFill>
                  <a:srgbClr val="000000"/>
                </a:solidFill>
                <a:latin typeface="Courier New" panose="02070309020205020404" pitchFamily="49" charset="0"/>
                <a:cs typeface="Times New Roman" panose="02020603050405020304" pitchFamily="18" charset="0"/>
              </a:rPr>
              <a:t>datasets.load_breast_cancer</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X = </a:t>
            </a:r>
            <a:r>
              <a:rPr lang="en-US" altLang="zh-CN" sz="1400" kern="100" dirty="0" err="1">
                <a:solidFill>
                  <a:srgbClr val="000000"/>
                </a:solidFill>
                <a:latin typeface="Courier New" panose="02070309020205020404" pitchFamily="49" charset="0"/>
                <a:cs typeface="Times New Roman" panose="02020603050405020304" pitchFamily="18" charset="0"/>
              </a:rPr>
              <a:t>dataset_all.data</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Y = </a:t>
            </a:r>
            <a:r>
              <a:rPr lang="en-US" altLang="zh-CN" sz="1400" kern="100" dirty="0" err="1">
                <a:solidFill>
                  <a:srgbClr val="000000"/>
                </a:solidFill>
                <a:latin typeface="Courier New" panose="02070309020205020404" pitchFamily="49" charset="0"/>
                <a:cs typeface="Times New Roman" panose="02020603050405020304" pitchFamily="18" charset="0"/>
              </a:rPr>
              <a:t>dataset_all.target</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seed = </a:t>
            </a:r>
            <a:r>
              <a:rPr lang="en-US" altLang="zh-CN" sz="1400" kern="100" dirty="0" smtClean="0">
                <a:solidFill>
                  <a:srgbClr val="000000"/>
                </a:solidFill>
                <a:latin typeface="Courier New" panose="02070309020205020404" pitchFamily="49" charset="0"/>
                <a:cs typeface="Times New Roman" panose="02020603050405020304" pitchFamily="18" charset="0"/>
              </a:rPr>
              <a:t>42</a:t>
            </a:r>
            <a:endParaRPr lang="zh-CN" altLang="zh-CN"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210171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提升法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21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pPr marL="0" indent="0">
              <a:buNone/>
            </a:pPr>
            <a:endParaRPr lang="en-US" altLang="zh-CN" sz="1800" dirty="0" smtClean="0">
              <a:solidFill>
                <a:srgbClr val="000000"/>
              </a:solidFill>
            </a:endParaRPr>
          </a:p>
          <a:p>
            <a:r>
              <a:rPr lang="zh-CN" altLang="zh-CN" sz="1800" dirty="0" smtClean="0">
                <a:solidFill>
                  <a:srgbClr val="000000"/>
                </a:solidFill>
              </a:rPr>
              <a:t>运行</a:t>
            </a:r>
            <a:r>
              <a:rPr lang="zh-CN" altLang="zh-CN" sz="1800" dirty="0">
                <a:solidFill>
                  <a:srgbClr val="000000"/>
                </a:solidFill>
              </a:rPr>
              <a:t>之后的结果如下。</a:t>
            </a:r>
          </a:p>
          <a:p>
            <a:pPr lvl="1"/>
            <a:r>
              <a:rPr lang="zh-CN" altLang="zh-CN" sz="1400" dirty="0">
                <a:solidFill>
                  <a:srgbClr val="000000"/>
                </a:solidFill>
              </a:rPr>
              <a:t>决策树结果：</a:t>
            </a:r>
            <a:r>
              <a:rPr lang="en-US" altLang="zh-CN" sz="1400" dirty="0">
                <a:solidFill>
                  <a:srgbClr val="000000"/>
                </a:solidFill>
              </a:rPr>
              <a:t> 0.92969924812</a:t>
            </a:r>
            <a:endParaRPr lang="zh-CN" altLang="zh-CN" sz="1400" dirty="0">
              <a:solidFill>
                <a:srgbClr val="000000"/>
              </a:solidFill>
            </a:endParaRPr>
          </a:p>
          <a:p>
            <a:pPr lvl="1"/>
            <a:r>
              <a:rPr lang="zh-CN" altLang="zh-CN" sz="1400" dirty="0">
                <a:solidFill>
                  <a:srgbClr val="000000"/>
                </a:solidFill>
              </a:rPr>
              <a:t>提升法改进结果：</a:t>
            </a:r>
            <a:r>
              <a:rPr lang="en-US" altLang="zh-CN" sz="1400" dirty="0">
                <a:solidFill>
                  <a:srgbClr val="000000"/>
                </a:solidFill>
              </a:rPr>
              <a:t> 0.970112781955</a:t>
            </a:r>
            <a:endParaRPr lang="zh-CN" altLang="zh-CN" sz="1400" dirty="0">
              <a:solidFill>
                <a:srgbClr val="000000"/>
              </a:solidFill>
            </a:endParaRPr>
          </a:p>
          <a:p>
            <a:r>
              <a:rPr lang="zh-CN" altLang="zh-CN" sz="1800" dirty="0">
                <a:solidFill>
                  <a:srgbClr val="000000"/>
                </a:solidFill>
              </a:rPr>
              <a:t>可以看到提升法对当前决策树分类器的分类效果改进较大</a:t>
            </a:r>
          </a:p>
        </p:txBody>
      </p:sp>
      <p:sp>
        <p:nvSpPr>
          <p:cNvPr id="2" name="矩形 1"/>
          <p:cNvSpPr/>
          <p:nvPr/>
        </p:nvSpPr>
        <p:spPr>
          <a:xfrm>
            <a:off x="1070942" y="1106478"/>
            <a:ext cx="7251354" cy="1708160"/>
          </a:xfrm>
          <a:prstGeom prst="rect">
            <a:avLst/>
          </a:prstGeom>
        </p:spPr>
        <p:txBody>
          <a:bodyPr wrap="square">
            <a:spAutoFit/>
          </a:bodyPr>
          <a:lstStyle/>
          <a:p>
            <a:pPr>
              <a:lnSpc>
                <a:spcPts val="1400"/>
              </a:lnSpc>
              <a:spcAft>
                <a:spcPts val="0"/>
              </a:spcAft>
            </a:pPr>
            <a:r>
              <a:rPr lang="en-US" altLang="zh-CN" sz="1400" kern="100" dirty="0" err="1" smtClean="0">
                <a:solidFill>
                  <a:srgbClr val="000000"/>
                </a:solidFill>
                <a:latin typeface="Courier New" panose="02070309020205020404" pitchFamily="49" charset="0"/>
                <a:cs typeface="Times New Roman" panose="02020603050405020304" pitchFamily="18" charset="0"/>
              </a:rPr>
              <a:t>kfold</a:t>
            </a:r>
            <a:r>
              <a:rPr lang="en-US" altLang="zh-CN" sz="1400" kern="100" dirty="0" smtClean="0">
                <a:solidFill>
                  <a:srgbClr val="000000"/>
                </a:solidFill>
                <a:latin typeface="Courier New" panose="02070309020205020404" pitchFamily="49" charset="0"/>
                <a:cs typeface="Times New Roman" panose="02020603050405020304" pitchFamily="18" charset="0"/>
              </a:rPr>
              <a:t> </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KFold</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n_splits</a:t>
            </a:r>
            <a:r>
              <a:rPr lang="en-US" altLang="zh-CN" sz="1400" kern="100" dirty="0">
                <a:solidFill>
                  <a:srgbClr val="000000"/>
                </a:solidFill>
                <a:latin typeface="Courier New" panose="02070309020205020404" pitchFamily="49" charset="0"/>
                <a:cs typeface="Times New Roman" panose="02020603050405020304" pitchFamily="18" charset="0"/>
              </a:rPr>
              <a:t>=10, </a:t>
            </a:r>
            <a:r>
              <a:rPr lang="en-US" altLang="zh-CN" sz="1400" kern="100" dirty="0" err="1">
                <a:solidFill>
                  <a:srgbClr val="000000"/>
                </a:solidFill>
                <a:latin typeface="Courier New" panose="02070309020205020404" pitchFamily="49" charset="0"/>
                <a:cs typeface="Times New Roman" panose="02020603050405020304" pitchFamily="18" charset="0"/>
              </a:rPr>
              <a:t>random_state</a:t>
            </a:r>
            <a:r>
              <a:rPr lang="en-US" altLang="zh-CN" sz="1400" kern="100" dirty="0">
                <a:solidFill>
                  <a:srgbClr val="000000"/>
                </a:solidFill>
                <a:latin typeface="Courier New" panose="02070309020205020404" pitchFamily="49" charset="0"/>
                <a:cs typeface="Times New Roman" panose="02020603050405020304" pitchFamily="18" charset="0"/>
              </a:rPr>
              <a:t>=seed)</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dtree</a:t>
            </a:r>
            <a:r>
              <a:rPr lang="en-US" altLang="zh-CN" sz="1400" kern="100" dirty="0">
                <a:solidFill>
                  <a:srgbClr val="000000"/>
                </a:solidFill>
                <a:latin typeface="Courier New" panose="02070309020205020404" pitchFamily="49" charset="0"/>
                <a:cs typeface="Times New Roman" panose="02020603050405020304" pitchFamily="18" charset="0"/>
              </a:rPr>
              <a:t> = </a:t>
            </a:r>
            <a:r>
              <a:rPr lang="en-US" altLang="zh-CN" sz="1400" kern="100" dirty="0" err="1">
                <a:solidFill>
                  <a:srgbClr val="000000"/>
                </a:solidFill>
                <a:latin typeface="Courier New" panose="02070309020205020404" pitchFamily="49" charset="0"/>
                <a:cs typeface="Times New Roman" panose="02020603050405020304" pitchFamily="18" charset="0"/>
              </a:rPr>
              <a:t>DecisionTreeClassifier</a:t>
            </a:r>
            <a:r>
              <a:rPr lang="en-US" altLang="zh-CN" sz="1400" kern="100" dirty="0">
                <a:solidFill>
                  <a:srgbClr val="000000"/>
                </a:solidFill>
                <a:latin typeface="Courier New" panose="02070309020205020404" pitchFamily="49" charset="0"/>
                <a:cs typeface="Times New Roman" panose="02020603050405020304" pitchFamily="18" charset="0"/>
              </a:rPr>
              <a:t>(criterion='</a:t>
            </a:r>
            <a:r>
              <a:rPr lang="en-US" altLang="zh-CN" sz="1400" kern="100" dirty="0" err="1">
                <a:solidFill>
                  <a:srgbClr val="000000"/>
                </a:solidFill>
                <a:latin typeface="Courier New" panose="02070309020205020404" pitchFamily="49" charset="0"/>
                <a:cs typeface="Times New Roman" panose="02020603050405020304" pitchFamily="18" charset="0"/>
              </a:rPr>
              <a:t>gini</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max_depth</a:t>
            </a:r>
            <a:r>
              <a:rPr lang="en-US" altLang="zh-CN" sz="1400" kern="100" dirty="0">
                <a:solidFill>
                  <a:srgbClr val="000000"/>
                </a:solidFill>
                <a:latin typeface="Courier New" panose="02070309020205020404" pitchFamily="49" charset="0"/>
                <a:cs typeface="Times New Roman" panose="02020603050405020304" pitchFamily="18" charset="0"/>
              </a:rPr>
              <a:t>=3)</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dtree</a:t>
            </a:r>
            <a:r>
              <a:rPr lang="en-US" altLang="zh-CN" sz="1400" kern="100" dirty="0">
                <a:solidFill>
                  <a:srgbClr val="000000"/>
                </a:solidFill>
                <a:latin typeface="Courier New" panose="02070309020205020404" pitchFamily="49" charset="0"/>
                <a:cs typeface="Times New Roman" panose="02020603050405020304" pitchFamily="18" charset="0"/>
              </a:rPr>
              <a:t> = </a:t>
            </a:r>
            <a:r>
              <a:rPr lang="en-US" altLang="zh-CN" sz="1400" kern="100" dirty="0" err="1">
                <a:solidFill>
                  <a:srgbClr val="000000"/>
                </a:solidFill>
                <a:latin typeface="Courier New" panose="02070309020205020404" pitchFamily="49" charset="0"/>
                <a:cs typeface="Times New Roman" panose="02020603050405020304" pitchFamily="18" charset="0"/>
              </a:rPr>
              <a:t>dtree.fit</a:t>
            </a:r>
            <a:r>
              <a:rPr lang="en-US" altLang="zh-CN" sz="1400" kern="100" dirty="0">
                <a:solidFill>
                  <a:srgbClr val="000000"/>
                </a:solidFill>
                <a:latin typeface="Courier New" panose="02070309020205020404" pitchFamily="49" charset="0"/>
                <a:cs typeface="Times New Roman" panose="02020603050405020304" pitchFamily="18" charset="0"/>
              </a:rPr>
              <a:t>(X, Y)</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result = </a:t>
            </a:r>
            <a:r>
              <a:rPr lang="en-US" altLang="zh-CN" sz="1400" kern="100" dirty="0" err="1">
                <a:solidFill>
                  <a:srgbClr val="000000"/>
                </a:solidFill>
                <a:latin typeface="Courier New" panose="02070309020205020404" pitchFamily="49" charset="0"/>
                <a:cs typeface="Times New Roman" panose="02020603050405020304" pitchFamily="18" charset="0"/>
              </a:rPr>
              <a:t>cross_val_score</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dtree</a:t>
            </a:r>
            <a:r>
              <a:rPr lang="en-US" altLang="zh-CN" sz="1400" kern="100" dirty="0">
                <a:solidFill>
                  <a:srgbClr val="000000"/>
                </a:solidFill>
                <a:latin typeface="Courier New" panose="02070309020205020404" pitchFamily="49" charset="0"/>
                <a:cs typeface="Times New Roman" panose="02020603050405020304" pitchFamily="18" charset="0"/>
              </a:rPr>
              <a:t>, X, Y, cv=</a:t>
            </a:r>
            <a:r>
              <a:rPr lang="en-US" altLang="zh-CN" sz="1400" kern="100" dirty="0" err="1">
                <a:solidFill>
                  <a:srgbClr val="000000"/>
                </a:solidFill>
                <a:latin typeface="Courier New" panose="02070309020205020404" pitchFamily="49" charset="0"/>
                <a:cs typeface="Times New Roman" panose="02020603050405020304" pitchFamily="18" charset="0"/>
              </a:rPr>
              <a:t>kfold</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print("</a:t>
            </a:r>
            <a:r>
              <a:rPr lang="zh-CN" altLang="zh-CN" sz="1400" kern="100" dirty="0">
                <a:solidFill>
                  <a:srgbClr val="000000"/>
                </a:solidFill>
                <a:latin typeface="Courier New" panose="02070309020205020404" pitchFamily="49" charset="0"/>
                <a:cs typeface="Courier New" panose="02070309020205020404" pitchFamily="49" charset="0"/>
              </a:rPr>
              <a:t>决策树结果：</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result.mean</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smtClean="0">
                <a:solidFill>
                  <a:srgbClr val="000000"/>
                </a:solidFill>
                <a:latin typeface="Courier New" panose="02070309020205020404" pitchFamily="49" charset="0"/>
                <a:cs typeface="Times New Roman" panose="02020603050405020304" pitchFamily="18" charset="0"/>
              </a:rPr>
              <a:t>model = </a:t>
            </a:r>
            <a:r>
              <a:rPr lang="en-US" altLang="zh-CN" sz="1400" kern="100" dirty="0" err="1">
                <a:solidFill>
                  <a:srgbClr val="000000"/>
                </a:solidFill>
                <a:latin typeface="Courier New" panose="02070309020205020404" pitchFamily="49" charset="0"/>
                <a:cs typeface="Times New Roman" panose="02020603050405020304" pitchFamily="18" charset="0"/>
              </a:rPr>
              <a:t>AdaBoostClassifier</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base_estimator</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dtree</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n_estimators</a:t>
            </a:r>
            <a:r>
              <a:rPr lang="en-US" altLang="zh-CN" sz="1400" kern="100" dirty="0">
                <a:solidFill>
                  <a:srgbClr val="000000"/>
                </a:solidFill>
                <a:latin typeface="Courier New" panose="02070309020205020404" pitchFamily="49" charset="0"/>
                <a:cs typeface="Times New Roman" panose="02020603050405020304" pitchFamily="18" charset="0"/>
              </a:rPr>
              <a:t>=100,random_state=seed)</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result = </a:t>
            </a:r>
            <a:r>
              <a:rPr lang="en-US" altLang="zh-CN" sz="1400" kern="100" dirty="0" err="1">
                <a:solidFill>
                  <a:srgbClr val="000000"/>
                </a:solidFill>
                <a:latin typeface="Courier New" panose="02070309020205020404" pitchFamily="49" charset="0"/>
                <a:cs typeface="Times New Roman" panose="02020603050405020304" pitchFamily="18" charset="0"/>
              </a:rPr>
              <a:t>cross_val_score</a:t>
            </a:r>
            <a:r>
              <a:rPr lang="en-US" altLang="zh-CN" sz="1400" kern="100" dirty="0">
                <a:solidFill>
                  <a:srgbClr val="000000"/>
                </a:solidFill>
                <a:latin typeface="Courier New" panose="02070309020205020404" pitchFamily="49" charset="0"/>
                <a:cs typeface="Times New Roman" panose="02020603050405020304" pitchFamily="18" charset="0"/>
              </a:rPr>
              <a:t>(model, X, Y, cv=</a:t>
            </a:r>
            <a:r>
              <a:rPr lang="en-US" altLang="zh-CN" sz="1400" kern="100" dirty="0" err="1">
                <a:solidFill>
                  <a:srgbClr val="000000"/>
                </a:solidFill>
                <a:latin typeface="Courier New" panose="02070309020205020404" pitchFamily="49" charset="0"/>
                <a:cs typeface="Times New Roman" panose="02020603050405020304" pitchFamily="18" charset="0"/>
              </a:rPr>
              <a:t>kfold</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print("</a:t>
            </a:r>
            <a:r>
              <a:rPr lang="zh-CN" altLang="zh-CN" sz="1400" kern="100" dirty="0">
                <a:solidFill>
                  <a:srgbClr val="000000"/>
                </a:solidFill>
                <a:latin typeface="Courier New" panose="02070309020205020404" pitchFamily="49" charset="0"/>
                <a:cs typeface="Courier New" panose="02070309020205020404" pitchFamily="49" charset="0"/>
              </a:rPr>
              <a:t>提升法改进结果：</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result.mean</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254428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smtClean="0"/>
              <a:t>GBDT</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梯度提升决策</a:t>
            </a:r>
            <a:r>
              <a:rPr lang="zh-CN" altLang="zh-CN" sz="1800" dirty="0" smtClean="0">
                <a:solidFill>
                  <a:srgbClr val="000000"/>
                </a:solidFill>
              </a:rPr>
              <a:t>树算法</a:t>
            </a:r>
            <a:r>
              <a:rPr lang="zh-CN" altLang="en-US" sz="1800" dirty="0" smtClean="0">
                <a:solidFill>
                  <a:srgbClr val="000000"/>
                </a:solidFill>
              </a:rPr>
              <a:t>是</a:t>
            </a:r>
            <a:r>
              <a:rPr lang="zh-CN" altLang="zh-CN" sz="1800" dirty="0" smtClean="0">
                <a:solidFill>
                  <a:srgbClr val="000000"/>
                </a:solidFill>
              </a:rPr>
              <a:t>利用</a:t>
            </a:r>
            <a:r>
              <a:rPr lang="zh-CN" altLang="zh-CN" sz="1800" dirty="0">
                <a:solidFill>
                  <a:srgbClr val="000000"/>
                </a:solidFill>
              </a:rPr>
              <a:t>梯度下降的思想，使用损失函数的负梯度在当前模型的值，作为提升树中残差的近似值，以此来拟合回归决策树。梯度提升决策树的算法过程如下：</a:t>
            </a:r>
          </a:p>
          <a:p>
            <a:pPr marL="342900" lvl="4" indent="-342900">
              <a:buFont typeface="Arial" panose="020B0604020202020204" pitchFamily="34" charset="0"/>
              <a:buChar char="•"/>
            </a:pPr>
            <a:r>
              <a:rPr lang="zh-CN" altLang="zh-CN" sz="1800" dirty="0">
                <a:solidFill>
                  <a:srgbClr val="000000"/>
                </a:solidFill>
              </a:rPr>
              <a:t>初始化决策树，估计一个使损失函数最小化的常数构建一个只有根节点的树。</a:t>
            </a:r>
          </a:p>
          <a:p>
            <a:pPr marL="342900" lvl="4" indent="-342900">
              <a:buFont typeface="Arial" panose="020B0604020202020204" pitchFamily="34" charset="0"/>
              <a:buChar char="•"/>
            </a:pPr>
            <a:r>
              <a:rPr lang="zh-CN" altLang="zh-CN" sz="1800" dirty="0">
                <a:solidFill>
                  <a:srgbClr val="000000"/>
                </a:solidFill>
              </a:rPr>
              <a:t>不断提升迭代：</a:t>
            </a:r>
          </a:p>
          <a:p>
            <a:pPr lvl="1"/>
            <a:r>
              <a:rPr lang="zh-CN" altLang="zh-CN" sz="1400" dirty="0">
                <a:solidFill>
                  <a:srgbClr val="000000"/>
                </a:solidFill>
              </a:rPr>
              <a:t>计算当前模型中损失函数的负梯度值，作为残差的估计值；</a:t>
            </a:r>
          </a:p>
          <a:p>
            <a:pPr lvl="1"/>
            <a:r>
              <a:rPr lang="zh-CN" altLang="zh-CN" sz="1400" dirty="0">
                <a:solidFill>
                  <a:srgbClr val="000000"/>
                </a:solidFill>
              </a:rPr>
              <a:t>估计回归树中叶子节点的区域，拟合残差的近似值；</a:t>
            </a:r>
          </a:p>
          <a:p>
            <a:pPr lvl="1"/>
            <a:r>
              <a:rPr lang="zh-CN" altLang="zh-CN" sz="1400" dirty="0">
                <a:solidFill>
                  <a:srgbClr val="000000"/>
                </a:solidFill>
              </a:rPr>
              <a:t>利用线性搜索估计叶子节点区域的值，使损失函数极小化；</a:t>
            </a:r>
          </a:p>
          <a:p>
            <a:pPr lvl="1"/>
            <a:r>
              <a:rPr lang="zh-CN" altLang="zh-CN" sz="1400" dirty="0">
                <a:solidFill>
                  <a:srgbClr val="000000"/>
                </a:solidFill>
              </a:rPr>
              <a:t>更新决策树。</a:t>
            </a:r>
          </a:p>
          <a:p>
            <a:r>
              <a:rPr lang="zh-CN" altLang="zh-CN" sz="1800" dirty="0">
                <a:solidFill>
                  <a:srgbClr val="000000"/>
                </a:solidFill>
              </a:rPr>
              <a:t>经过若干轮的提升法迭代过程之后，输出最终的模型</a:t>
            </a:r>
          </a:p>
        </p:txBody>
      </p:sp>
    </p:spTree>
    <p:extLst>
      <p:ext uri="{BB962C8B-B14F-4D97-AF65-F5344CB8AC3E}">
        <p14:creationId xmlns:p14="http://schemas.microsoft.com/office/powerpoint/2010/main" val="31303914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smtClean="0"/>
              <a:t>GBDT</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对于</a:t>
            </a:r>
            <a:r>
              <a:rPr lang="en-US" altLang="zh-CN" sz="1800" dirty="0">
                <a:solidFill>
                  <a:srgbClr val="000000"/>
                </a:solidFill>
              </a:rPr>
              <a:t>GBDT</a:t>
            </a:r>
            <a:r>
              <a:rPr lang="zh-CN" altLang="zh-CN" sz="1800" dirty="0">
                <a:solidFill>
                  <a:srgbClr val="000000"/>
                </a:solidFill>
              </a:rPr>
              <a:t>算法的具体实现，最为出色的是</a:t>
            </a:r>
            <a:r>
              <a:rPr lang="en-US" altLang="zh-CN" sz="1800" dirty="0" err="1">
                <a:solidFill>
                  <a:srgbClr val="000000"/>
                </a:solidFill>
              </a:rPr>
              <a:t>XGBoost</a:t>
            </a:r>
            <a:r>
              <a:rPr lang="zh-CN" altLang="zh-CN" sz="1800" dirty="0">
                <a:solidFill>
                  <a:srgbClr val="000000"/>
                </a:solidFill>
              </a:rPr>
              <a:t>树提升系统</a:t>
            </a:r>
            <a:endParaRPr lang="en-US" altLang="zh-CN" sz="1800" dirty="0">
              <a:solidFill>
                <a:srgbClr val="000000"/>
              </a:solidFill>
            </a:endParaRPr>
          </a:p>
          <a:p>
            <a:r>
              <a:rPr lang="zh-CN" altLang="zh-CN" sz="1800" dirty="0">
                <a:solidFill>
                  <a:srgbClr val="000000"/>
                </a:solidFill>
              </a:rPr>
              <a:t>下面是在</a:t>
            </a:r>
            <a:r>
              <a:rPr lang="en-US" altLang="zh-CN" sz="1800" dirty="0">
                <a:solidFill>
                  <a:srgbClr val="000000"/>
                </a:solidFill>
              </a:rPr>
              <a:t>Python</a:t>
            </a:r>
            <a:r>
              <a:rPr lang="zh-CN" altLang="zh-CN" sz="1800" dirty="0">
                <a:solidFill>
                  <a:srgbClr val="000000"/>
                </a:solidFill>
              </a:rPr>
              <a:t>环境下使用</a:t>
            </a:r>
            <a:r>
              <a:rPr lang="en-US" altLang="zh-CN" sz="1800" dirty="0" err="1">
                <a:solidFill>
                  <a:srgbClr val="000000"/>
                </a:solidFill>
              </a:rPr>
              <a:t>XGBoost</a:t>
            </a:r>
            <a:r>
              <a:rPr lang="zh-CN" altLang="zh-CN" sz="1800" dirty="0">
                <a:solidFill>
                  <a:srgbClr val="000000"/>
                </a:solidFill>
              </a:rPr>
              <a:t>模块进行回归的调用示例，首先用</a:t>
            </a:r>
            <a:r>
              <a:rPr lang="en-US" altLang="zh-CN" sz="1800" dirty="0">
                <a:solidFill>
                  <a:srgbClr val="000000"/>
                </a:solidFill>
              </a:rPr>
              <a:t>pandas</a:t>
            </a:r>
            <a:r>
              <a:rPr lang="zh-CN" altLang="zh-CN" sz="1800" dirty="0">
                <a:solidFill>
                  <a:srgbClr val="000000"/>
                </a:solidFill>
              </a:rPr>
              <a:t>构造一个最简单的数据集</a:t>
            </a:r>
            <a:r>
              <a:rPr lang="en-US" altLang="zh-CN" sz="1800" dirty="0" err="1">
                <a:solidFill>
                  <a:srgbClr val="000000"/>
                </a:solidFill>
              </a:rPr>
              <a:t>df</a:t>
            </a:r>
            <a:r>
              <a:rPr lang="zh-CN" altLang="zh-CN" sz="1800" dirty="0">
                <a:solidFill>
                  <a:srgbClr val="000000"/>
                </a:solidFill>
              </a:rPr>
              <a:t>，其中</a:t>
            </a:r>
            <a:r>
              <a:rPr lang="en-US" altLang="zh-CN" sz="1800" dirty="0">
                <a:solidFill>
                  <a:srgbClr val="000000"/>
                </a:solidFill>
              </a:rPr>
              <a:t>x</a:t>
            </a:r>
            <a:r>
              <a:rPr lang="zh-CN" altLang="zh-CN" sz="1800" dirty="0">
                <a:solidFill>
                  <a:srgbClr val="000000"/>
                </a:solidFill>
              </a:rPr>
              <a:t>的值为</a:t>
            </a:r>
            <a:r>
              <a:rPr lang="en-US" altLang="zh-CN" sz="1800" dirty="0">
                <a:solidFill>
                  <a:srgbClr val="000000"/>
                </a:solidFill>
              </a:rPr>
              <a:t>[1,2,3]</a:t>
            </a:r>
            <a:r>
              <a:rPr lang="zh-CN" altLang="zh-CN" sz="1800" dirty="0">
                <a:solidFill>
                  <a:srgbClr val="000000"/>
                </a:solidFill>
              </a:rPr>
              <a:t>，</a:t>
            </a:r>
            <a:r>
              <a:rPr lang="en-US" altLang="zh-CN" sz="1800" dirty="0">
                <a:solidFill>
                  <a:srgbClr val="000000"/>
                </a:solidFill>
              </a:rPr>
              <a:t>y</a:t>
            </a:r>
            <a:r>
              <a:rPr lang="zh-CN" altLang="zh-CN" sz="1800" dirty="0">
                <a:solidFill>
                  <a:srgbClr val="000000"/>
                </a:solidFill>
              </a:rPr>
              <a:t>的值为</a:t>
            </a:r>
            <a:r>
              <a:rPr lang="en-US" altLang="zh-CN" sz="1800" dirty="0">
                <a:solidFill>
                  <a:srgbClr val="000000"/>
                </a:solidFill>
              </a:rPr>
              <a:t>[10,20,30]</a:t>
            </a:r>
            <a:r>
              <a:rPr lang="zh-CN" altLang="zh-CN" sz="1800" dirty="0">
                <a:solidFill>
                  <a:srgbClr val="000000"/>
                </a:solidFill>
              </a:rPr>
              <a:t>，并构建训练集矩阵</a:t>
            </a:r>
            <a:r>
              <a:rPr lang="en-US" altLang="zh-CN" sz="1800" dirty="0" err="1">
                <a:solidFill>
                  <a:srgbClr val="000000"/>
                </a:solidFill>
              </a:rPr>
              <a:t>T_train_xbg</a:t>
            </a:r>
            <a:r>
              <a:rPr lang="zh-CN" altLang="zh-CN" sz="1800" dirty="0">
                <a:solidFill>
                  <a:srgbClr val="000000"/>
                </a:solidFill>
              </a:rPr>
              <a:t>。代码如下</a:t>
            </a:r>
          </a:p>
        </p:txBody>
      </p:sp>
      <p:sp>
        <p:nvSpPr>
          <p:cNvPr id="2" name="矩形 1"/>
          <p:cNvSpPr/>
          <p:nvPr/>
        </p:nvSpPr>
        <p:spPr>
          <a:xfrm>
            <a:off x="775252" y="2364495"/>
            <a:ext cx="7593495" cy="1887696"/>
          </a:xfrm>
          <a:prstGeom prst="rect">
            <a:avLst/>
          </a:prstGeom>
        </p:spPr>
        <p:txBody>
          <a:bodyPr wrap="square">
            <a:spAutoFit/>
          </a:bodyPr>
          <a:lstStyle/>
          <a:p>
            <a:pPr indent="266700" algn="just">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import pandas as </a:t>
            </a:r>
            <a:r>
              <a:rPr lang="en-US" altLang="zh-CN" sz="1200" kern="100" dirty="0" err="1">
                <a:solidFill>
                  <a:srgbClr val="000000"/>
                </a:solidFill>
                <a:latin typeface="Courier New" panose="02070309020205020404" pitchFamily="49" charset="0"/>
                <a:cs typeface="Times New Roman" panose="02020603050405020304" pitchFamily="18" charset="0"/>
              </a:rPr>
              <a:t>pd</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import </a:t>
            </a:r>
            <a:r>
              <a:rPr lang="en-US" altLang="zh-CN" sz="1200" kern="100" dirty="0" err="1">
                <a:solidFill>
                  <a:srgbClr val="000000"/>
                </a:solidFill>
                <a:latin typeface="Courier New" panose="02070309020205020404" pitchFamily="49" charset="0"/>
                <a:cs typeface="Times New Roman" panose="02020603050405020304" pitchFamily="18" charset="0"/>
              </a:rPr>
              <a:t>xgboost</a:t>
            </a:r>
            <a:r>
              <a:rPr lang="en-US" altLang="zh-CN" sz="1200" kern="100" dirty="0">
                <a:solidFill>
                  <a:srgbClr val="000000"/>
                </a:solidFill>
                <a:latin typeface="Courier New" panose="02070309020205020404" pitchFamily="49" charset="0"/>
                <a:cs typeface="Times New Roman" panose="02020603050405020304" pitchFamily="18" charset="0"/>
              </a:rPr>
              <a:t> as </a:t>
            </a:r>
            <a:r>
              <a:rPr lang="en-US" altLang="zh-CN" sz="1200" kern="100" dirty="0" err="1">
                <a:solidFill>
                  <a:srgbClr val="000000"/>
                </a:solidFill>
                <a:latin typeface="Courier New" panose="02070309020205020404" pitchFamily="49" charset="0"/>
                <a:cs typeface="Times New Roman" panose="02020603050405020304" pitchFamily="18" charset="0"/>
              </a:rPr>
              <a:t>xgb</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df</a:t>
            </a:r>
            <a:r>
              <a:rPr lang="en-US" altLang="zh-CN" sz="1200" kern="100" dirty="0">
                <a:solidFill>
                  <a:srgbClr val="000000"/>
                </a:solidFill>
                <a:latin typeface="Courier New" panose="02070309020205020404" pitchFamily="49" charset="0"/>
                <a:cs typeface="Times New Roman" panose="02020603050405020304" pitchFamily="18" charset="0"/>
              </a:rPr>
              <a:t> = </a:t>
            </a:r>
            <a:r>
              <a:rPr lang="en-US" altLang="zh-CN" sz="1200" kern="100" dirty="0" err="1">
                <a:solidFill>
                  <a:srgbClr val="000000"/>
                </a:solidFill>
                <a:latin typeface="Courier New" panose="02070309020205020404" pitchFamily="49" charset="0"/>
                <a:cs typeface="Times New Roman" panose="02020603050405020304" pitchFamily="18" charset="0"/>
              </a:rPr>
              <a:t>pd.DataFrame</a:t>
            </a:r>
            <a:r>
              <a:rPr lang="en-US" altLang="zh-CN" sz="1200" kern="100" dirty="0">
                <a:solidFill>
                  <a:srgbClr val="000000"/>
                </a:solidFill>
                <a:latin typeface="Courier New" panose="02070309020205020404" pitchFamily="49" charset="0"/>
                <a:cs typeface="Times New Roman" panose="02020603050405020304" pitchFamily="18" charset="0"/>
              </a:rPr>
              <a:t>({'x':[1,2,3], 'y':[10,20,30]})</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X_train</a:t>
            </a:r>
            <a:r>
              <a:rPr lang="en-US" altLang="zh-CN" sz="1200" kern="100" dirty="0">
                <a:solidFill>
                  <a:srgbClr val="000000"/>
                </a:solidFill>
                <a:latin typeface="Courier New" panose="02070309020205020404" pitchFamily="49" charset="0"/>
                <a:cs typeface="Times New Roman" panose="02020603050405020304" pitchFamily="18" charset="0"/>
              </a:rPr>
              <a:t> = </a:t>
            </a:r>
            <a:r>
              <a:rPr lang="en-US" altLang="zh-CN" sz="1200" kern="100" dirty="0" err="1">
                <a:solidFill>
                  <a:srgbClr val="000000"/>
                </a:solidFill>
                <a:latin typeface="Courier New" panose="02070309020205020404" pitchFamily="49" charset="0"/>
                <a:cs typeface="Times New Roman" panose="02020603050405020304" pitchFamily="18" charset="0"/>
              </a:rPr>
              <a:t>df.drop</a:t>
            </a:r>
            <a:r>
              <a:rPr lang="en-US" altLang="zh-CN" sz="1200" kern="100" dirty="0">
                <a:solidFill>
                  <a:srgbClr val="000000"/>
                </a:solidFill>
                <a:latin typeface="Courier New" panose="02070309020205020404" pitchFamily="49" charset="0"/>
                <a:cs typeface="Times New Roman" panose="02020603050405020304" pitchFamily="18" charset="0"/>
              </a:rPr>
              <a:t>('</a:t>
            </a:r>
            <a:r>
              <a:rPr lang="en-US" altLang="zh-CN" sz="1200" kern="100" dirty="0" err="1">
                <a:solidFill>
                  <a:srgbClr val="000000"/>
                </a:solidFill>
                <a:latin typeface="Courier New" panose="02070309020205020404" pitchFamily="49" charset="0"/>
                <a:cs typeface="Times New Roman" panose="02020603050405020304" pitchFamily="18" charset="0"/>
              </a:rPr>
              <a:t>y',axis</a:t>
            </a:r>
            <a:r>
              <a:rPr lang="en-US" altLang="zh-CN" sz="1200" kern="100" dirty="0">
                <a:solidFill>
                  <a:srgbClr val="000000"/>
                </a:solidFill>
                <a:latin typeface="Courier New" panose="02070309020205020404" pitchFamily="49" charset="0"/>
                <a:cs typeface="Times New Roman" panose="02020603050405020304" pitchFamily="18" charset="0"/>
              </a:rPr>
              <a:t>=1)</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Y_train</a:t>
            </a:r>
            <a:r>
              <a:rPr lang="en-US" altLang="zh-CN" sz="1200" kern="100" dirty="0">
                <a:solidFill>
                  <a:srgbClr val="000000"/>
                </a:solidFill>
                <a:latin typeface="Courier New" panose="02070309020205020404" pitchFamily="49" charset="0"/>
                <a:cs typeface="Times New Roman" panose="02020603050405020304" pitchFamily="18" charset="0"/>
              </a:rPr>
              <a:t> = </a:t>
            </a:r>
            <a:r>
              <a:rPr lang="en-US" altLang="zh-CN" sz="1200" kern="100" dirty="0" err="1">
                <a:solidFill>
                  <a:srgbClr val="000000"/>
                </a:solidFill>
                <a:latin typeface="Courier New" panose="02070309020205020404" pitchFamily="49" charset="0"/>
                <a:cs typeface="Times New Roman" panose="02020603050405020304" pitchFamily="18" charset="0"/>
              </a:rPr>
              <a:t>df</a:t>
            </a:r>
            <a:r>
              <a:rPr lang="en-US" altLang="zh-CN" sz="1200" kern="100" dirty="0">
                <a:solidFill>
                  <a:srgbClr val="000000"/>
                </a:solidFill>
                <a:latin typeface="Courier New" panose="02070309020205020404" pitchFamily="49" charset="0"/>
                <a:cs typeface="Times New Roman" panose="02020603050405020304" pitchFamily="18" charset="0"/>
              </a:rPr>
              <a:t>['y']</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T_train_xgb</a:t>
            </a:r>
            <a:r>
              <a:rPr lang="en-US" altLang="zh-CN" sz="1200" kern="100" dirty="0">
                <a:solidFill>
                  <a:srgbClr val="000000"/>
                </a:solidFill>
                <a:latin typeface="Courier New" panose="02070309020205020404" pitchFamily="49" charset="0"/>
                <a:cs typeface="Times New Roman" panose="02020603050405020304" pitchFamily="18" charset="0"/>
              </a:rPr>
              <a:t> = </a:t>
            </a:r>
            <a:r>
              <a:rPr lang="en-US" altLang="zh-CN" sz="1200" kern="100" dirty="0" err="1">
                <a:solidFill>
                  <a:srgbClr val="000000"/>
                </a:solidFill>
                <a:latin typeface="Courier New" panose="02070309020205020404" pitchFamily="49" charset="0"/>
                <a:cs typeface="Times New Roman" panose="02020603050405020304" pitchFamily="18" charset="0"/>
              </a:rPr>
              <a:t>xgb.DMatrix</a:t>
            </a:r>
            <a:r>
              <a:rPr lang="en-US" altLang="zh-CN" sz="1200" kern="100" dirty="0">
                <a:solidFill>
                  <a:srgbClr val="000000"/>
                </a:solidFill>
                <a:latin typeface="Courier New" panose="02070309020205020404" pitchFamily="49" charset="0"/>
                <a:cs typeface="Times New Roman" panose="02020603050405020304" pitchFamily="18" charset="0"/>
              </a:rPr>
              <a:t>(</a:t>
            </a:r>
            <a:r>
              <a:rPr lang="en-US" altLang="zh-CN" sz="1200" kern="100" dirty="0" err="1">
                <a:solidFill>
                  <a:srgbClr val="000000"/>
                </a:solidFill>
                <a:latin typeface="Courier New" panose="02070309020205020404" pitchFamily="49" charset="0"/>
                <a:cs typeface="Times New Roman" panose="02020603050405020304" pitchFamily="18" charset="0"/>
              </a:rPr>
              <a:t>X_train</a:t>
            </a:r>
            <a:r>
              <a:rPr lang="en-US" altLang="zh-CN" sz="1200" kern="100" dirty="0">
                <a:solidFill>
                  <a:srgbClr val="000000"/>
                </a:solidFill>
                <a:latin typeface="Courier New" panose="02070309020205020404" pitchFamily="49" charset="0"/>
                <a:cs typeface="Times New Roman" panose="02020603050405020304" pitchFamily="18" charset="0"/>
              </a:rPr>
              <a:t>, </a:t>
            </a:r>
            <a:r>
              <a:rPr lang="en-US" altLang="zh-CN" sz="1200" kern="100" dirty="0" err="1">
                <a:solidFill>
                  <a:srgbClr val="000000"/>
                </a:solidFill>
                <a:latin typeface="Courier New" panose="02070309020205020404" pitchFamily="49" charset="0"/>
                <a:cs typeface="Times New Roman" panose="02020603050405020304" pitchFamily="18" charset="0"/>
              </a:rPr>
              <a:t>Y_train</a:t>
            </a:r>
            <a:r>
              <a:rPr lang="en-US" altLang="zh-CN" sz="1200" kern="100" dirty="0">
                <a:solidFill>
                  <a:srgbClr val="000000"/>
                </a:solidFill>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params</a:t>
            </a:r>
            <a:r>
              <a:rPr lang="en-US" altLang="zh-CN" sz="1200" kern="100" dirty="0">
                <a:solidFill>
                  <a:srgbClr val="000000"/>
                </a:solidFill>
                <a:latin typeface="Courier New" panose="02070309020205020404" pitchFamily="49" charset="0"/>
                <a:cs typeface="Times New Roman" panose="02020603050405020304" pitchFamily="18" charset="0"/>
              </a:rPr>
              <a:t> = {"objective": "</a:t>
            </a:r>
            <a:r>
              <a:rPr lang="en-US" altLang="zh-CN" sz="1200" kern="100" dirty="0" err="1">
                <a:solidFill>
                  <a:srgbClr val="000000"/>
                </a:solidFill>
                <a:latin typeface="Courier New" panose="02070309020205020404" pitchFamily="49" charset="0"/>
                <a:cs typeface="Times New Roman" panose="02020603050405020304" pitchFamily="18" charset="0"/>
              </a:rPr>
              <a:t>reg:linear</a:t>
            </a:r>
            <a:r>
              <a:rPr lang="en-US" altLang="zh-CN" sz="1200" kern="100" dirty="0">
                <a:solidFill>
                  <a:srgbClr val="000000"/>
                </a:solidFill>
                <a:latin typeface="Courier New" panose="02070309020205020404" pitchFamily="49" charset="0"/>
                <a:cs typeface="Times New Roman" panose="02020603050405020304" pitchFamily="18" charset="0"/>
              </a:rPr>
              <a:t>", "booster":"</a:t>
            </a:r>
            <a:r>
              <a:rPr lang="en-US" altLang="zh-CN" sz="1200" kern="100" dirty="0" err="1">
                <a:solidFill>
                  <a:srgbClr val="000000"/>
                </a:solidFill>
                <a:latin typeface="Courier New" panose="02070309020205020404" pitchFamily="49" charset="0"/>
                <a:cs typeface="Times New Roman" panose="02020603050405020304" pitchFamily="18" charset="0"/>
              </a:rPr>
              <a:t>gblinear</a:t>
            </a:r>
            <a:r>
              <a:rPr lang="en-US" altLang="zh-CN" sz="1200" kern="100" dirty="0">
                <a:solidFill>
                  <a:srgbClr val="000000"/>
                </a:solidFill>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gbm</a:t>
            </a:r>
            <a:r>
              <a:rPr lang="en-US" altLang="zh-CN" sz="1200" kern="100" dirty="0">
                <a:solidFill>
                  <a:srgbClr val="000000"/>
                </a:solidFill>
                <a:latin typeface="Courier New" panose="02070309020205020404" pitchFamily="49" charset="0"/>
                <a:cs typeface="Times New Roman" panose="02020603050405020304" pitchFamily="18" charset="0"/>
              </a:rPr>
              <a:t> = </a:t>
            </a:r>
            <a:r>
              <a:rPr lang="en-US" altLang="zh-CN" sz="1200" kern="100" dirty="0" err="1">
                <a:solidFill>
                  <a:srgbClr val="000000"/>
                </a:solidFill>
                <a:latin typeface="Courier New" panose="02070309020205020404" pitchFamily="49" charset="0"/>
                <a:cs typeface="Times New Roman" panose="02020603050405020304" pitchFamily="18" charset="0"/>
              </a:rPr>
              <a:t>xgb.train</a:t>
            </a:r>
            <a:r>
              <a:rPr lang="en-US" altLang="zh-CN" sz="1200" kern="100" dirty="0">
                <a:solidFill>
                  <a:srgbClr val="000000"/>
                </a:solidFill>
                <a:latin typeface="Courier New" panose="02070309020205020404" pitchFamily="49" charset="0"/>
                <a:cs typeface="Times New Roman" panose="02020603050405020304" pitchFamily="18" charset="0"/>
              </a:rPr>
              <a:t>(</a:t>
            </a:r>
            <a:r>
              <a:rPr lang="en-US" altLang="zh-CN" sz="1200" kern="100" dirty="0" err="1">
                <a:solidFill>
                  <a:srgbClr val="000000"/>
                </a:solidFill>
                <a:latin typeface="Courier New" panose="02070309020205020404" pitchFamily="49" charset="0"/>
                <a:cs typeface="Times New Roman" panose="02020603050405020304" pitchFamily="18" charset="0"/>
              </a:rPr>
              <a:t>dtrain</a:t>
            </a:r>
            <a:r>
              <a:rPr lang="en-US" altLang="zh-CN" sz="1200" kern="100" dirty="0">
                <a:solidFill>
                  <a:srgbClr val="000000"/>
                </a:solidFill>
                <a:latin typeface="Courier New" panose="02070309020205020404" pitchFamily="49" charset="0"/>
                <a:cs typeface="Times New Roman" panose="02020603050405020304" pitchFamily="18" charset="0"/>
              </a:rPr>
              <a:t>=</a:t>
            </a:r>
            <a:r>
              <a:rPr lang="en-US" altLang="zh-CN" sz="1200" kern="100" dirty="0" err="1">
                <a:solidFill>
                  <a:srgbClr val="000000"/>
                </a:solidFill>
                <a:latin typeface="Courier New" panose="02070309020205020404" pitchFamily="49" charset="0"/>
                <a:cs typeface="Times New Roman" panose="02020603050405020304" pitchFamily="18" charset="0"/>
              </a:rPr>
              <a:t>T_train_xgb,params</a:t>
            </a:r>
            <a:r>
              <a:rPr lang="en-US" altLang="zh-CN" sz="1200" kern="100" dirty="0">
                <a:solidFill>
                  <a:srgbClr val="000000"/>
                </a:solidFill>
                <a:latin typeface="Courier New" panose="02070309020205020404" pitchFamily="49" charset="0"/>
                <a:cs typeface="Times New Roman" panose="02020603050405020304" pitchFamily="18" charset="0"/>
              </a:rPr>
              <a:t>=</a:t>
            </a:r>
            <a:r>
              <a:rPr lang="en-US" altLang="zh-CN" sz="1200" kern="100" dirty="0" err="1">
                <a:solidFill>
                  <a:srgbClr val="000000"/>
                </a:solidFill>
                <a:latin typeface="Courier New" panose="02070309020205020404" pitchFamily="49" charset="0"/>
                <a:cs typeface="Times New Roman" panose="02020603050405020304" pitchFamily="18" charset="0"/>
              </a:rPr>
              <a:t>params</a:t>
            </a:r>
            <a:r>
              <a:rPr lang="en-US" altLang="zh-CN" sz="1200" kern="100" dirty="0">
                <a:solidFill>
                  <a:srgbClr val="000000"/>
                </a:solidFill>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Y_pred</a:t>
            </a:r>
            <a:r>
              <a:rPr lang="en-US" altLang="zh-CN" sz="1200" kern="100" dirty="0">
                <a:solidFill>
                  <a:srgbClr val="000000"/>
                </a:solidFill>
                <a:latin typeface="Courier New" panose="02070309020205020404" pitchFamily="49" charset="0"/>
                <a:cs typeface="Times New Roman" panose="02020603050405020304" pitchFamily="18" charset="0"/>
              </a:rPr>
              <a:t> = </a:t>
            </a:r>
            <a:r>
              <a:rPr lang="en-US" altLang="zh-CN" sz="1200" kern="100" dirty="0" err="1">
                <a:solidFill>
                  <a:srgbClr val="000000"/>
                </a:solidFill>
                <a:latin typeface="Courier New" panose="02070309020205020404" pitchFamily="49" charset="0"/>
                <a:cs typeface="Times New Roman" panose="02020603050405020304" pitchFamily="18" charset="0"/>
              </a:rPr>
              <a:t>gbm.predict</a:t>
            </a:r>
            <a:r>
              <a:rPr lang="en-US" altLang="zh-CN" sz="1200" kern="100" dirty="0">
                <a:solidFill>
                  <a:srgbClr val="000000"/>
                </a:solidFill>
                <a:latin typeface="Courier New" panose="02070309020205020404" pitchFamily="49" charset="0"/>
                <a:cs typeface="Times New Roman" panose="02020603050405020304" pitchFamily="18" charset="0"/>
              </a:rPr>
              <a:t>(</a:t>
            </a:r>
            <a:r>
              <a:rPr lang="en-US" altLang="zh-CN" sz="1200" kern="100" dirty="0" err="1">
                <a:solidFill>
                  <a:srgbClr val="000000"/>
                </a:solidFill>
                <a:latin typeface="Courier New" panose="02070309020205020404" pitchFamily="49" charset="0"/>
                <a:cs typeface="Times New Roman" panose="02020603050405020304" pitchFamily="18" charset="0"/>
              </a:rPr>
              <a:t>xgb.DMatrix</a:t>
            </a:r>
            <a:r>
              <a:rPr lang="en-US" altLang="zh-CN" sz="1200" kern="100" dirty="0">
                <a:solidFill>
                  <a:srgbClr val="000000"/>
                </a:solidFill>
                <a:latin typeface="Courier New" panose="02070309020205020404" pitchFamily="49" charset="0"/>
                <a:cs typeface="Times New Roman" panose="02020603050405020304" pitchFamily="18" charset="0"/>
              </a:rPr>
              <a:t>(</a:t>
            </a:r>
            <a:r>
              <a:rPr lang="en-US" altLang="zh-CN" sz="1200" kern="100" dirty="0" err="1">
                <a:solidFill>
                  <a:srgbClr val="000000"/>
                </a:solidFill>
                <a:latin typeface="Courier New" panose="02070309020205020404" pitchFamily="49" charset="0"/>
                <a:cs typeface="Times New Roman" panose="02020603050405020304" pitchFamily="18" charset="0"/>
              </a:rPr>
              <a:t>pd.DataFrame</a:t>
            </a:r>
            <a:r>
              <a:rPr lang="en-US" altLang="zh-CN" sz="1200" kern="100" dirty="0">
                <a:solidFill>
                  <a:srgbClr val="000000"/>
                </a:solidFill>
                <a:latin typeface="Courier New" panose="02070309020205020404" pitchFamily="49" charset="0"/>
                <a:cs typeface="Times New Roman" panose="02020603050405020304" pitchFamily="18" charset="0"/>
              </a:rPr>
              <a:t>({'x':[4,5]})))</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print(</a:t>
            </a:r>
            <a:r>
              <a:rPr lang="en-US" altLang="zh-CN" sz="1200" kern="100" dirty="0" err="1">
                <a:solidFill>
                  <a:srgbClr val="000000"/>
                </a:solidFill>
                <a:latin typeface="Courier New" panose="02070309020205020404" pitchFamily="49" charset="0"/>
                <a:cs typeface="Times New Roman" panose="02020603050405020304" pitchFamily="18" charset="0"/>
              </a:rPr>
              <a:t>Y_pred</a:t>
            </a:r>
            <a:r>
              <a:rPr lang="en-US" altLang="zh-CN" sz="1200" kern="100" dirty="0">
                <a:solidFill>
                  <a:srgbClr val="000000"/>
                </a:solidFill>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847892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随机森林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58532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随机森林是专为决策树分类器设计的集成方式，是装袋法的一种拓展。随机森林与装袋法采取相同的样本抽取方式。装袋法中的决策树每次从所有属性中选取一个最优的属性作为其分支属性，而随机森林算法每次从所有属性中随机抽取</a:t>
                </a:r>
                <a14:m>
                  <m:oMath xmlns:m="http://schemas.openxmlformats.org/officeDocument/2006/math">
                    <m:r>
                      <a:rPr lang="en-US" altLang="zh-CN" sz="1800">
                        <a:solidFill>
                          <a:srgbClr val="000000"/>
                        </a:solidFill>
                        <a:latin typeface="Cambria Math" panose="02040503050406030204" pitchFamily="18" charset="0"/>
                      </a:rPr>
                      <m:t>𝑡</m:t>
                    </m:r>
                  </m:oMath>
                </a14:m>
                <a:r>
                  <a:rPr lang="zh-CN" altLang="zh-CN" sz="1800" dirty="0">
                    <a:solidFill>
                      <a:srgbClr val="000000"/>
                    </a:solidFill>
                  </a:rPr>
                  <a:t>个属性，然后从这</a:t>
                </a:r>
                <a14:m>
                  <m:oMath xmlns:m="http://schemas.openxmlformats.org/officeDocument/2006/math">
                    <m:r>
                      <a:rPr lang="en-US" altLang="zh-CN" sz="1800">
                        <a:solidFill>
                          <a:srgbClr val="000000"/>
                        </a:solidFill>
                        <a:latin typeface="Cambria Math" panose="02040503050406030204" pitchFamily="18" charset="0"/>
                      </a:rPr>
                      <m:t>𝑡</m:t>
                    </m:r>
                  </m:oMath>
                </a14:m>
                <a:r>
                  <a:rPr lang="zh-CN" altLang="zh-CN" sz="1800" dirty="0">
                    <a:solidFill>
                      <a:srgbClr val="000000"/>
                    </a:solidFill>
                  </a:rPr>
                  <a:t>个属性中选取一个最优的属性作为其分支属性，这样就使得整个模型的随机性更强，从而使模型的泛化能力更强。而对于参数</a:t>
                </a:r>
                <a14:m>
                  <m:oMath xmlns:m="http://schemas.openxmlformats.org/officeDocument/2006/math">
                    <m:r>
                      <a:rPr lang="en-US" altLang="zh-CN" sz="1800">
                        <a:solidFill>
                          <a:srgbClr val="000000"/>
                        </a:solidFill>
                        <a:latin typeface="Cambria Math" panose="02040503050406030204" pitchFamily="18" charset="0"/>
                      </a:rPr>
                      <m:t>𝑡</m:t>
                    </m:r>
                  </m:oMath>
                </a14:m>
                <a:r>
                  <a:rPr lang="zh-CN" altLang="zh-CN" sz="1800" dirty="0">
                    <a:solidFill>
                      <a:srgbClr val="000000"/>
                    </a:solidFill>
                  </a:rPr>
                  <a:t>的选取，决定了模型的随机性，若样本属性共有</a:t>
                </a:r>
                <a:r>
                  <a:rPr lang="en-US" altLang="zh-CN" sz="1800" dirty="0">
                    <a:solidFill>
                      <a:srgbClr val="000000"/>
                    </a:solidFill>
                  </a:rPr>
                  <a:t>M</a:t>
                </a:r>
                <a:r>
                  <a:rPr lang="zh-CN" altLang="zh-CN" sz="1800" dirty="0">
                    <a:solidFill>
                      <a:srgbClr val="000000"/>
                    </a:solidFill>
                  </a:rPr>
                  <a:t>个，</a:t>
                </a:r>
                <a14:m>
                  <m:oMath xmlns:m="http://schemas.openxmlformats.org/officeDocument/2006/math">
                    <m:r>
                      <a:rPr lang="en-US" altLang="zh-CN" sz="1800">
                        <a:solidFill>
                          <a:srgbClr val="000000"/>
                        </a:solidFill>
                        <a:latin typeface="Cambria Math" panose="02040503050406030204" pitchFamily="18" charset="0"/>
                      </a:rPr>
                      <m:t>𝑡</m:t>
                    </m:r>
                  </m:oMath>
                </a14:m>
                <a:r>
                  <a:rPr lang="en-US" altLang="zh-CN" sz="1800" dirty="0">
                    <a:solidFill>
                      <a:srgbClr val="000000"/>
                    </a:solidFill>
                  </a:rPr>
                  <a:t>=1</a:t>
                </a:r>
                <a:r>
                  <a:rPr lang="zh-CN" altLang="zh-CN" sz="1800" dirty="0">
                    <a:solidFill>
                      <a:srgbClr val="000000"/>
                    </a:solidFill>
                  </a:rPr>
                  <a:t>意味着随机选择一个属性来作为分支属性，</a:t>
                </a:r>
                <a14:m>
                  <m:oMath xmlns:m="http://schemas.openxmlformats.org/officeDocument/2006/math">
                    <m:r>
                      <a:rPr lang="en-US" altLang="zh-CN" sz="1800">
                        <a:solidFill>
                          <a:srgbClr val="000000"/>
                        </a:solidFill>
                        <a:latin typeface="Cambria Math" panose="02040503050406030204" pitchFamily="18" charset="0"/>
                      </a:rPr>
                      <m:t>𝑡</m:t>
                    </m:r>
                  </m:oMath>
                </a14:m>
                <a:r>
                  <a:rPr lang="en-US" altLang="zh-CN" sz="1800" dirty="0">
                    <a:solidFill>
                      <a:srgbClr val="000000"/>
                    </a:solidFill>
                  </a:rPr>
                  <a:t>=</a:t>
                </a:r>
                <a:r>
                  <a:rPr lang="zh-CN" altLang="zh-CN" sz="1800" dirty="0">
                    <a:solidFill>
                      <a:srgbClr val="000000"/>
                    </a:solidFill>
                  </a:rPr>
                  <a:t>属性总数时就变成了装袋法集成方式，通常</a:t>
                </a:r>
                <a14:m>
                  <m:oMath xmlns:m="http://schemas.openxmlformats.org/officeDocument/2006/math">
                    <m:r>
                      <a:rPr lang="en-US" altLang="zh-CN" sz="1800">
                        <a:solidFill>
                          <a:srgbClr val="000000"/>
                        </a:solidFill>
                        <a:latin typeface="Cambria Math" panose="02040503050406030204" pitchFamily="18" charset="0"/>
                      </a:rPr>
                      <m:t>𝑡</m:t>
                    </m:r>
                  </m:oMath>
                </a14:m>
                <a:r>
                  <a:rPr lang="zh-CN" altLang="zh-CN" sz="1800" dirty="0">
                    <a:solidFill>
                      <a:srgbClr val="000000"/>
                    </a:solidFill>
                  </a:rPr>
                  <a:t>的取值为</a:t>
                </a:r>
                <a:r>
                  <a:rPr lang="zh-CN" altLang="zh-CN" sz="1800" dirty="0" smtClean="0">
                    <a:solidFill>
                      <a:srgbClr val="000000"/>
                    </a:solidFill>
                  </a:rPr>
                  <a:t>小于</a:t>
                </a:r>
                <a14:m>
                  <m:oMath xmlns:m="http://schemas.openxmlformats.org/officeDocument/2006/math">
                    <m:func>
                      <m:funcPr>
                        <m:ctrlPr>
                          <a:rPr lang="zh-CN" altLang="zh-CN" sz="1800" i="1" smtClean="0">
                            <a:solidFill>
                              <a:srgbClr val="000000"/>
                            </a:solidFill>
                            <a:latin typeface="Cambria Math" panose="02040503050406030204" pitchFamily="18" charset="0"/>
                          </a:rPr>
                        </m:ctrlPr>
                      </m:funcPr>
                      <m:fName>
                        <m:sSub>
                          <m:sSubPr>
                            <m:ctrlPr>
                              <a:rPr lang="zh-CN" altLang="zh-CN" sz="1800" i="1">
                                <a:solidFill>
                                  <a:srgbClr val="000000"/>
                                </a:solidFill>
                                <a:latin typeface="Cambria Math" panose="02040503050406030204" pitchFamily="18" charset="0"/>
                              </a:rPr>
                            </m:ctrlPr>
                          </m:sSubPr>
                          <m:e>
                            <m:r>
                              <m:rPr>
                                <m:sty m:val="p"/>
                              </m:rPr>
                              <a:rPr lang="en-US" altLang="zh-CN" sz="1800">
                                <a:solidFill>
                                  <a:srgbClr val="000000"/>
                                </a:solidFill>
                                <a:latin typeface="Cambria Math" panose="02040503050406030204" pitchFamily="18" charset="0"/>
                              </a:rPr>
                              <m:t>log</m:t>
                            </m:r>
                          </m:e>
                          <m:sub>
                            <m:r>
                              <a:rPr lang="en-US" altLang="zh-CN" sz="1800">
                                <a:solidFill>
                                  <a:srgbClr val="000000"/>
                                </a:solidFill>
                                <a:latin typeface="Cambria Math" panose="02040503050406030204" pitchFamily="18" charset="0"/>
                              </a:rPr>
                              <m:t>2</m:t>
                            </m:r>
                          </m:sub>
                        </m:sSub>
                      </m:fName>
                      <m:e>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M</m:t>
                        </m:r>
                        <m:r>
                          <a:rPr lang="en-US" altLang="zh-CN" sz="1800">
                            <a:solidFill>
                              <a:srgbClr val="000000"/>
                            </a:solidFill>
                            <a:latin typeface="Cambria Math" panose="02040503050406030204" pitchFamily="18" charset="0"/>
                          </a:rPr>
                          <m:t>+1)</m:t>
                        </m:r>
                      </m:e>
                    </m:func>
                  </m:oMath>
                </a14:m>
                <a:r>
                  <a:rPr lang="zh-CN" altLang="zh-CN" sz="1800" dirty="0" smtClean="0">
                    <a:solidFill>
                      <a:srgbClr val="000000"/>
                    </a:solidFill>
                  </a:rPr>
                  <a:t>的</a:t>
                </a:r>
                <a:r>
                  <a:rPr lang="zh-CN" altLang="zh-CN" sz="1800" dirty="0">
                    <a:solidFill>
                      <a:srgbClr val="000000"/>
                    </a:solidFill>
                  </a:rPr>
                  <a:t>最大整数。而随机森林算法使用的弱分类决策树通常为</a:t>
                </a:r>
                <a:r>
                  <a:rPr lang="en-US" altLang="zh-CN" sz="1800" dirty="0">
                    <a:solidFill>
                      <a:srgbClr val="000000"/>
                    </a:solidFill>
                  </a:rPr>
                  <a:t>CART</a:t>
                </a:r>
                <a:r>
                  <a:rPr lang="zh-CN" altLang="zh-CN" sz="1800" dirty="0">
                    <a:solidFill>
                      <a:srgbClr val="000000"/>
                    </a:solidFill>
                  </a:rPr>
                  <a:t>算法</a:t>
                </a: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585323"/>
              </a:xfrm>
              <a:prstGeom prst="rect">
                <a:avLst/>
              </a:prstGeom>
              <a:blipFill>
                <a:blip r:embed="rId2"/>
                <a:stretch>
                  <a:fillRect l="-530" t="-1179" r="-606" b="-306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5014325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随机森林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使用</a:t>
            </a:r>
            <a:r>
              <a:rPr lang="en-US" altLang="zh-CN" sz="1800" dirty="0" err="1">
                <a:solidFill>
                  <a:srgbClr val="000000"/>
                </a:solidFill>
              </a:rPr>
              <a:t>sklearn</a:t>
            </a:r>
            <a:r>
              <a:rPr lang="zh-CN" altLang="zh-CN" sz="1800" dirty="0">
                <a:solidFill>
                  <a:srgbClr val="000000"/>
                </a:solidFill>
              </a:rPr>
              <a:t>库中的随机森林算法和决策树算法进行效果对比，数据集由生成器随机生成，示例代码如下</a:t>
            </a:r>
          </a:p>
        </p:txBody>
      </p:sp>
      <p:sp>
        <p:nvSpPr>
          <p:cNvPr id="2" name="矩形 1"/>
          <p:cNvSpPr/>
          <p:nvPr/>
        </p:nvSpPr>
        <p:spPr>
          <a:xfrm>
            <a:off x="750888" y="1646802"/>
            <a:ext cx="6445042" cy="1732654"/>
          </a:xfrm>
          <a:prstGeom prst="rect">
            <a:avLst/>
          </a:prstGeom>
        </p:spPr>
        <p:txBody>
          <a:bodyPr wrap="square">
            <a:spAutoFit/>
          </a:bodyPr>
          <a:lstStyle/>
          <a:p>
            <a:pPr indent="266700">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from </a:t>
            </a:r>
            <a:r>
              <a:rPr lang="en-US" altLang="zh-CN" sz="1200" kern="100" dirty="0" err="1">
                <a:solidFill>
                  <a:srgbClr val="000000"/>
                </a:solidFill>
                <a:latin typeface="Courier New" panose="02070309020205020404" pitchFamily="49" charset="0"/>
                <a:cs typeface="Times New Roman" panose="02020603050405020304" pitchFamily="18" charset="0"/>
              </a:rPr>
              <a:t>sklearn.model_selection</a:t>
            </a:r>
            <a:r>
              <a:rPr lang="en-US" altLang="zh-CN" sz="1200" kern="100" dirty="0">
                <a:solidFill>
                  <a:srgbClr val="000000"/>
                </a:solidFill>
                <a:latin typeface="Courier New" panose="02070309020205020404" pitchFamily="49" charset="0"/>
                <a:cs typeface="Times New Roman" panose="02020603050405020304" pitchFamily="18" charset="0"/>
              </a:rPr>
              <a:t> import </a:t>
            </a:r>
            <a:r>
              <a:rPr lang="en-US" altLang="zh-CN" sz="1200" kern="100" dirty="0" err="1">
                <a:solidFill>
                  <a:srgbClr val="000000"/>
                </a:solidFill>
                <a:latin typeface="Courier New" panose="02070309020205020404" pitchFamily="49" charset="0"/>
                <a:cs typeface="Times New Roman" panose="02020603050405020304" pitchFamily="18" charset="0"/>
              </a:rPr>
              <a:t>cross_val_score</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from </a:t>
            </a:r>
            <a:r>
              <a:rPr lang="en-US" altLang="zh-CN" sz="1200" kern="100" dirty="0" err="1">
                <a:solidFill>
                  <a:srgbClr val="000000"/>
                </a:solidFill>
                <a:latin typeface="Courier New" panose="02070309020205020404" pitchFamily="49" charset="0"/>
                <a:cs typeface="Times New Roman" panose="02020603050405020304" pitchFamily="18" charset="0"/>
              </a:rPr>
              <a:t>sklearn.datasets</a:t>
            </a:r>
            <a:r>
              <a:rPr lang="en-US" altLang="zh-CN" sz="1200" kern="100" dirty="0">
                <a:solidFill>
                  <a:srgbClr val="000000"/>
                </a:solidFill>
                <a:latin typeface="Courier New" panose="02070309020205020404" pitchFamily="49" charset="0"/>
                <a:cs typeface="Times New Roman" panose="02020603050405020304" pitchFamily="18" charset="0"/>
              </a:rPr>
              <a:t> import </a:t>
            </a:r>
            <a:r>
              <a:rPr lang="en-US" altLang="zh-CN" sz="1200" kern="100" dirty="0" err="1">
                <a:solidFill>
                  <a:srgbClr val="000000"/>
                </a:solidFill>
                <a:latin typeface="Courier New" panose="02070309020205020404" pitchFamily="49" charset="0"/>
                <a:cs typeface="Times New Roman" panose="02020603050405020304" pitchFamily="18" charset="0"/>
              </a:rPr>
              <a:t>make_blobs</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from </a:t>
            </a:r>
            <a:r>
              <a:rPr lang="en-US" altLang="zh-CN" sz="1200" kern="100" dirty="0" err="1">
                <a:solidFill>
                  <a:srgbClr val="000000"/>
                </a:solidFill>
                <a:latin typeface="Courier New" panose="02070309020205020404" pitchFamily="49" charset="0"/>
                <a:cs typeface="Times New Roman" panose="02020603050405020304" pitchFamily="18" charset="0"/>
              </a:rPr>
              <a:t>sklearn.ensemble</a:t>
            </a:r>
            <a:r>
              <a:rPr lang="en-US" altLang="zh-CN" sz="1200" kern="100" dirty="0">
                <a:solidFill>
                  <a:srgbClr val="000000"/>
                </a:solidFill>
                <a:latin typeface="Courier New" panose="02070309020205020404" pitchFamily="49" charset="0"/>
                <a:cs typeface="Times New Roman" panose="02020603050405020304" pitchFamily="18" charset="0"/>
              </a:rPr>
              <a:t> import </a:t>
            </a:r>
            <a:r>
              <a:rPr lang="en-US" altLang="zh-CN" sz="1200" kern="100" dirty="0" err="1">
                <a:solidFill>
                  <a:srgbClr val="000000"/>
                </a:solidFill>
                <a:latin typeface="Courier New" panose="02070309020205020404" pitchFamily="49" charset="0"/>
                <a:cs typeface="Times New Roman" panose="02020603050405020304" pitchFamily="18" charset="0"/>
              </a:rPr>
              <a:t>RandomForestClassifier</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from </a:t>
            </a:r>
            <a:r>
              <a:rPr lang="en-US" altLang="zh-CN" sz="1200" kern="100" dirty="0" err="1">
                <a:solidFill>
                  <a:srgbClr val="000000"/>
                </a:solidFill>
                <a:latin typeface="Courier New" panose="02070309020205020404" pitchFamily="49" charset="0"/>
                <a:cs typeface="Times New Roman" panose="02020603050405020304" pitchFamily="18" charset="0"/>
              </a:rPr>
              <a:t>sklearn.ensemble</a:t>
            </a:r>
            <a:r>
              <a:rPr lang="en-US" altLang="zh-CN" sz="1200" kern="100" dirty="0">
                <a:solidFill>
                  <a:srgbClr val="000000"/>
                </a:solidFill>
                <a:latin typeface="Courier New" panose="02070309020205020404" pitchFamily="49" charset="0"/>
                <a:cs typeface="Times New Roman" panose="02020603050405020304" pitchFamily="18" charset="0"/>
              </a:rPr>
              <a:t> import </a:t>
            </a:r>
            <a:r>
              <a:rPr lang="en-US" altLang="zh-CN" sz="1200" kern="100" dirty="0" err="1">
                <a:solidFill>
                  <a:srgbClr val="000000"/>
                </a:solidFill>
                <a:latin typeface="Courier New" panose="02070309020205020404" pitchFamily="49" charset="0"/>
                <a:cs typeface="Times New Roman" panose="02020603050405020304" pitchFamily="18" charset="0"/>
              </a:rPr>
              <a:t>ExtraTreesClassifier</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from </a:t>
            </a:r>
            <a:r>
              <a:rPr lang="en-US" altLang="zh-CN" sz="1200" kern="100" dirty="0" err="1">
                <a:solidFill>
                  <a:srgbClr val="000000"/>
                </a:solidFill>
                <a:latin typeface="Courier New" panose="02070309020205020404" pitchFamily="49" charset="0"/>
                <a:cs typeface="Times New Roman" panose="02020603050405020304" pitchFamily="18" charset="0"/>
              </a:rPr>
              <a:t>sklearn.tree</a:t>
            </a:r>
            <a:r>
              <a:rPr lang="en-US" altLang="zh-CN" sz="1200" kern="100" dirty="0">
                <a:solidFill>
                  <a:srgbClr val="000000"/>
                </a:solidFill>
                <a:latin typeface="Courier New" panose="02070309020205020404" pitchFamily="49" charset="0"/>
                <a:cs typeface="Times New Roman" panose="02020603050405020304" pitchFamily="18" charset="0"/>
              </a:rPr>
              <a:t> import </a:t>
            </a:r>
            <a:r>
              <a:rPr lang="en-US" altLang="zh-CN" sz="1200" kern="100" dirty="0" err="1">
                <a:solidFill>
                  <a:srgbClr val="000000"/>
                </a:solidFill>
                <a:latin typeface="Courier New" panose="02070309020205020404" pitchFamily="49" charset="0"/>
                <a:cs typeface="Times New Roman" panose="02020603050405020304" pitchFamily="18" charset="0"/>
              </a:rPr>
              <a:t>DecisionTreeClassifier</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X, y = </a:t>
            </a:r>
            <a:r>
              <a:rPr lang="en-US" altLang="zh-CN" sz="1200" kern="100" dirty="0" err="1">
                <a:solidFill>
                  <a:srgbClr val="000000"/>
                </a:solidFill>
                <a:latin typeface="Courier New" panose="02070309020205020404" pitchFamily="49" charset="0"/>
                <a:cs typeface="Times New Roman" panose="02020603050405020304" pitchFamily="18" charset="0"/>
              </a:rPr>
              <a:t>make_blobs</a:t>
            </a:r>
            <a:r>
              <a:rPr lang="en-US" altLang="zh-CN" sz="1200" kern="100" dirty="0">
                <a:solidFill>
                  <a:srgbClr val="000000"/>
                </a:solidFill>
                <a:latin typeface="Courier New" panose="02070309020205020404" pitchFamily="49" charset="0"/>
                <a:cs typeface="Times New Roman" panose="02020603050405020304" pitchFamily="18" charset="0"/>
              </a:rPr>
              <a:t>(</a:t>
            </a:r>
            <a:r>
              <a:rPr lang="en-US" altLang="zh-CN" sz="1200" kern="100" dirty="0" err="1">
                <a:solidFill>
                  <a:srgbClr val="000000"/>
                </a:solidFill>
                <a:latin typeface="Courier New" panose="02070309020205020404" pitchFamily="49" charset="0"/>
                <a:cs typeface="Times New Roman" panose="02020603050405020304" pitchFamily="18" charset="0"/>
              </a:rPr>
              <a:t>n_samples</a:t>
            </a:r>
            <a:r>
              <a:rPr lang="en-US" altLang="zh-CN" sz="1200" kern="100" dirty="0">
                <a:solidFill>
                  <a:srgbClr val="000000"/>
                </a:solidFill>
                <a:latin typeface="Courier New" panose="02070309020205020404" pitchFamily="49" charset="0"/>
                <a:cs typeface="Times New Roman" panose="02020603050405020304" pitchFamily="18" charset="0"/>
              </a:rPr>
              <a:t>=1000, </a:t>
            </a:r>
            <a:r>
              <a:rPr lang="en-US" altLang="zh-CN" sz="1200" kern="100" dirty="0" err="1">
                <a:solidFill>
                  <a:srgbClr val="000000"/>
                </a:solidFill>
                <a:latin typeface="Courier New" panose="02070309020205020404" pitchFamily="49" charset="0"/>
                <a:cs typeface="Times New Roman" panose="02020603050405020304" pitchFamily="18" charset="0"/>
              </a:rPr>
              <a:t>n_features</a:t>
            </a:r>
            <a:r>
              <a:rPr lang="en-US" altLang="zh-CN" sz="1200" kern="100" dirty="0">
                <a:solidFill>
                  <a:srgbClr val="000000"/>
                </a:solidFill>
                <a:latin typeface="Courier New" panose="02070309020205020404" pitchFamily="49" charset="0"/>
                <a:cs typeface="Times New Roman" panose="02020603050405020304" pitchFamily="18" charset="0"/>
              </a:rPr>
              <a:t>=6, centers=50,</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    </a:t>
            </a:r>
            <a:r>
              <a:rPr lang="en-US" altLang="zh-CN" sz="1200" kern="100" dirty="0" err="1">
                <a:solidFill>
                  <a:srgbClr val="000000"/>
                </a:solidFill>
                <a:latin typeface="Courier New" panose="02070309020205020404" pitchFamily="49" charset="0"/>
                <a:cs typeface="Times New Roman" panose="02020603050405020304" pitchFamily="18" charset="0"/>
              </a:rPr>
              <a:t>random_state</a:t>
            </a:r>
            <a:r>
              <a:rPr lang="en-US" altLang="zh-CN" sz="1200" kern="100" dirty="0">
                <a:solidFill>
                  <a:srgbClr val="000000"/>
                </a:solidFill>
                <a:latin typeface="Courier New" panose="02070309020205020404" pitchFamily="49" charset="0"/>
                <a:cs typeface="Times New Roman" panose="02020603050405020304" pitchFamily="18" charset="0"/>
              </a:rPr>
              <a:t>=0)</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pyplot.scatter</a:t>
            </a:r>
            <a:r>
              <a:rPr lang="en-US" altLang="zh-CN" sz="1200" kern="100" dirty="0">
                <a:solidFill>
                  <a:srgbClr val="000000"/>
                </a:solidFill>
                <a:latin typeface="Courier New" panose="02070309020205020404" pitchFamily="49" charset="0"/>
                <a:cs typeface="Times New Roman" panose="02020603050405020304" pitchFamily="18" charset="0"/>
              </a:rPr>
              <a:t>(X[:, 0], X[:, 1], c=y)</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pyplot.show</a:t>
            </a:r>
            <a:r>
              <a:rPr lang="en-US" altLang="zh-CN" sz="1200" kern="100" dirty="0">
                <a:solidFill>
                  <a:srgbClr val="000000"/>
                </a:solidFill>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p:txBody>
      </p:sp>
      <p:pic>
        <p:nvPicPr>
          <p:cNvPr id="10" name="Picture 1073"/>
          <p:cNvPicPr/>
          <p:nvPr/>
        </p:nvPicPr>
        <p:blipFill>
          <a:blip r:embed="rId2"/>
          <a:stretch>
            <a:fillRect/>
          </a:stretch>
        </p:blipFill>
        <p:spPr>
          <a:xfrm>
            <a:off x="5774635" y="2922105"/>
            <a:ext cx="2418024" cy="1688893"/>
          </a:xfrm>
          <a:prstGeom prst="rect">
            <a:avLst/>
          </a:prstGeom>
        </p:spPr>
      </p:pic>
    </p:spTree>
    <p:extLst>
      <p:ext uri="{BB962C8B-B14F-4D97-AF65-F5344CB8AC3E}">
        <p14:creationId xmlns:p14="http://schemas.microsoft.com/office/powerpoint/2010/main" val="4017339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决策树</a:t>
            </a:r>
            <a:r>
              <a:rPr kumimoji="0" lang="zh-CN" altLang="en-US" sz="2400" dirty="0">
                <a:solidFill>
                  <a:schemeClr val="bg1"/>
                </a:solidFill>
                <a:latin typeface="微软雅黑" panose="020B0503020204020204" pitchFamily="34" charset="-122"/>
                <a:ea typeface="微软雅黑" panose="020B0503020204020204" pitchFamily="34" charset="-122"/>
              </a:rPr>
              <a:t>应用</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25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VMware</a:t>
            </a:r>
            <a:r>
              <a:rPr lang="zh-CN" altLang="en-US" sz="1800" dirty="0">
                <a:solidFill>
                  <a:srgbClr val="000000"/>
                </a:solidFill>
              </a:rPr>
              <a:t>公司使用定制的决策树进行定价</a:t>
            </a:r>
            <a:r>
              <a:rPr lang="zh-CN" altLang="en-US" sz="1800" dirty="0" smtClean="0">
                <a:solidFill>
                  <a:srgbClr val="000000"/>
                </a:solidFill>
              </a:rPr>
              <a:t>优化</a:t>
            </a:r>
            <a:endParaRPr lang="en-US" altLang="zh-CN" sz="1800" dirty="0" smtClean="0">
              <a:solidFill>
                <a:srgbClr val="000000"/>
              </a:solidFill>
            </a:endParaRPr>
          </a:p>
          <a:p>
            <a:r>
              <a:rPr lang="zh-CN" altLang="en-US" sz="1800" dirty="0" smtClean="0">
                <a:solidFill>
                  <a:srgbClr val="000000"/>
                </a:solidFill>
              </a:rPr>
              <a:t>长期以来，</a:t>
            </a:r>
            <a:r>
              <a:rPr lang="en-US" altLang="zh-CN" sz="1800" dirty="0">
                <a:solidFill>
                  <a:srgbClr val="000000"/>
                </a:solidFill>
              </a:rPr>
              <a:t> VMware</a:t>
            </a:r>
            <a:r>
              <a:rPr lang="zh-CN" altLang="en-US" sz="1800" dirty="0">
                <a:solidFill>
                  <a:srgbClr val="000000"/>
                </a:solidFill>
              </a:rPr>
              <a:t>公司</a:t>
            </a:r>
            <a:r>
              <a:rPr lang="zh-CN" altLang="en-US" sz="1800" dirty="0" smtClean="0">
                <a:solidFill>
                  <a:srgbClr val="000000"/>
                </a:solidFill>
              </a:rPr>
              <a:t>的</a:t>
            </a:r>
            <a:r>
              <a:rPr lang="zh-CN" altLang="en-US" sz="1800" dirty="0">
                <a:solidFill>
                  <a:srgbClr val="000000"/>
                </a:solidFill>
              </a:rPr>
              <a:t>产品价格罕有变动。当接收到大订单的时候，销售代表会通过销售人员特别折扣</a:t>
            </a:r>
            <a:r>
              <a:rPr lang="en-US" altLang="zh-CN" sz="1800" dirty="0">
                <a:solidFill>
                  <a:srgbClr val="000000"/>
                </a:solidFill>
              </a:rPr>
              <a:t>( sales person specific discount, SPF) </a:t>
            </a:r>
            <a:r>
              <a:rPr lang="zh-CN" altLang="en-US" sz="1800" dirty="0">
                <a:solidFill>
                  <a:srgbClr val="000000"/>
                </a:solidFill>
              </a:rPr>
              <a:t>标识来给出特定折扣。而</a:t>
            </a:r>
            <a:r>
              <a:rPr lang="en-US" altLang="zh-CN" sz="1800" dirty="0">
                <a:solidFill>
                  <a:srgbClr val="000000"/>
                </a:solidFill>
              </a:rPr>
              <a:t>VMW</a:t>
            </a:r>
            <a:r>
              <a:rPr lang="zh-CN" altLang="en-US" sz="1800" dirty="0">
                <a:solidFill>
                  <a:srgbClr val="000000"/>
                </a:solidFill>
              </a:rPr>
              <a:t>的定价部门则希望找到一种方法来优化其产品定价。在各个商业领域，市场上都有着对应的解诀定价问题的数据挖掘解决方案。解决方案的目标不仅是优化定价，同时还要让客户的利益最大化</a:t>
            </a:r>
            <a:r>
              <a:rPr lang="zh-CN" altLang="en-US" sz="1800" dirty="0" smtClean="0">
                <a:solidFill>
                  <a:srgbClr val="000000"/>
                </a:solidFill>
              </a:rPr>
              <a:t>。</a:t>
            </a:r>
            <a:endParaRPr lang="en-US" altLang="zh-CN" sz="1800" dirty="0" smtClean="0">
              <a:solidFill>
                <a:srgbClr val="000000"/>
              </a:solidFill>
            </a:endParaRPr>
          </a:p>
          <a:p>
            <a:r>
              <a:rPr lang="en-US" altLang="zh-CN" sz="1800" dirty="0" smtClean="0">
                <a:solidFill>
                  <a:srgbClr val="000000"/>
                </a:solidFill>
              </a:rPr>
              <a:t>VMW</a:t>
            </a:r>
            <a:r>
              <a:rPr lang="zh-CN" altLang="en-US" sz="1800" dirty="0">
                <a:solidFill>
                  <a:srgbClr val="000000"/>
                </a:solidFill>
              </a:rPr>
              <a:t>公司的分析和数据科学小组通过分析历史价格和相应的销量变化，来理解折扣百分比</a:t>
            </a:r>
            <a:r>
              <a:rPr lang="zh-CN" altLang="en-US" sz="1800" dirty="0" smtClean="0">
                <a:solidFill>
                  <a:srgbClr val="000000"/>
                </a:solidFill>
              </a:rPr>
              <a:t>与</a:t>
            </a:r>
            <a:r>
              <a:rPr lang="en-US" altLang="zh-CN" sz="1800" dirty="0">
                <a:solidFill>
                  <a:srgbClr val="000000"/>
                </a:solidFill>
              </a:rPr>
              <a:t>SPF</a:t>
            </a:r>
            <a:r>
              <a:rPr lang="zh-CN" altLang="en-US" sz="1800" dirty="0">
                <a:solidFill>
                  <a:srgbClr val="000000"/>
                </a:solidFill>
              </a:rPr>
              <a:t>标识的关联性，并以此为依据归纳出所有产品的推荐定价。传统</a:t>
            </a:r>
            <a:r>
              <a:rPr lang="zh-CN" altLang="en-US" sz="1800" dirty="0" smtClean="0">
                <a:solidFill>
                  <a:srgbClr val="000000"/>
                </a:solidFill>
              </a:rPr>
              <a:t>的定价优化会根据数量变化来进行价格变动，</a:t>
            </a:r>
            <a:r>
              <a:rPr lang="zh-CN" altLang="en-US" sz="1800" dirty="0">
                <a:solidFill>
                  <a:srgbClr val="000000"/>
                </a:solidFill>
              </a:rPr>
              <a:t>但是</a:t>
            </a:r>
            <a:r>
              <a:rPr lang="en-US" altLang="zh-CN" sz="1800" dirty="0" smtClean="0">
                <a:solidFill>
                  <a:srgbClr val="000000"/>
                </a:solidFill>
              </a:rPr>
              <a:t>VMW</a:t>
            </a:r>
            <a:r>
              <a:rPr lang="zh-CN" altLang="en-US" sz="1800" dirty="0" smtClean="0">
                <a:solidFill>
                  <a:srgbClr val="000000"/>
                </a:solidFill>
              </a:rPr>
              <a:t>公司并不</a:t>
            </a:r>
            <a:r>
              <a:rPr lang="zh-CN" altLang="en-US" sz="1800" dirty="0">
                <a:solidFill>
                  <a:srgbClr val="000000"/>
                </a:solidFill>
              </a:rPr>
              <a:t>会改变价格，而是使用折扣作为替代方法，额外的步骤来确定是否需要给出折扣以及折扣率</a:t>
            </a:r>
            <a:endParaRPr lang="zh-CN" altLang="en-US" sz="1800" dirty="0" smtClean="0">
              <a:solidFill>
                <a:srgbClr val="000000"/>
              </a:solidFill>
            </a:endParaRPr>
          </a:p>
        </p:txBody>
      </p:sp>
    </p:spTree>
    <p:extLst>
      <p:ext uri="{BB962C8B-B14F-4D97-AF65-F5344CB8AC3E}">
        <p14:creationId xmlns:p14="http://schemas.microsoft.com/office/powerpoint/2010/main" val="2370343186"/>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决策树算法</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714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决策树通过</a:t>
            </a:r>
            <a:r>
              <a:rPr lang="zh-CN" altLang="en-US" sz="1800" dirty="0">
                <a:solidFill>
                  <a:srgbClr val="000000"/>
                </a:solidFill>
              </a:rPr>
              <a:t>把数据样本分配到某个叶子结点来确定数据集中样本所属的</a:t>
            </a:r>
            <a:r>
              <a:rPr lang="zh-CN" altLang="en-US" sz="1800" dirty="0" smtClean="0">
                <a:solidFill>
                  <a:srgbClr val="000000"/>
                </a:solidFill>
              </a:rPr>
              <a:t>分类</a:t>
            </a:r>
            <a:endParaRPr lang="en-US" altLang="zh-CN" sz="1800" dirty="0" smtClean="0">
              <a:solidFill>
                <a:srgbClr val="000000"/>
              </a:solidFill>
            </a:endParaRPr>
          </a:p>
          <a:p>
            <a:r>
              <a:rPr lang="zh-CN" altLang="en-US" sz="1800" dirty="0" smtClean="0">
                <a:solidFill>
                  <a:srgbClr val="000000"/>
                </a:solidFill>
              </a:rPr>
              <a:t>决策树</a:t>
            </a:r>
            <a:r>
              <a:rPr lang="zh-CN" altLang="en-US" sz="1800" dirty="0">
                <a:solidFill>
                  <a:srgbClr val="000000"/>
                </a:solidFill>
              </a:rPr>
              <a:t>由决策结点、分支和叶子结点</a:t>
            </a:r>
            <a:r>
              <a:rPr lang="zh-CN" altLang="en-US" sz="1800" dirty="0" smtClean="0">
                <a:solidFill>
                  <a:srgbClr val="000000"/>
                </a:solidFill>
              </a:rPr>
              <a:t>组成</a:t>
            </a:r>
            <a:endParaRPr lang="en-US" altLang="zh-CN" sz="1800" dirty="0" smtClean="0">
              <a:solidFill>
                <a:srgbClr val="000000"/>
              </a:solidFill>
            </a:endParaRPr>
          </a:p>
          <a:p>
            <a:pPr lvl="1"/>
            <a:r>
              <a:rPr lang="zh-CN" altLang="en-US" sz="1400" dirty="0" smtClean="0">
                <a:solidFill>
                  <a:srgbClr val="000000"/>
                </a:solidFill>
              </a:rPr>
              <a:t>决策</a:t>
            </a:r>
            <a:r>
              <a:rPr lang="zh-CN" altLang="en-US" sz="1400" dirty="0">
                <a:solidFill>
                  <a:srgbClr val="000000"/>
                </a:solidFill>
              </a:rPr>
              <a:t>结点表示在样本的一个</a:t>
            </a:r>
            <a:r>
              <a:rPr lang="zh-CN" altLang="en-US" sz="1400" dirty="0" smtClean="0">
                <a:solidFill>
                  <a:srgbClr val="000000"/>
                </a:solidFill>
              </a:rPr>
              <a:t>属性上</a:t>
            </a:r>
            <a:r>
              <a:rPr lang="zh-CN" altLang="en-US" sz="1400" dirty="0">
                <a:solidFill>
                  <a:srgbClr val="000000"/>
                </a:solidFill>
              </a:rPr>
              <a:t>进行的</a:t>
            </a:r>
            <a:r>
              <a:rPr lang="zh-CN" altLang="en-US" sz="1400" dirty="0" smtClean="0">
                <a:solidFill>
                  <a:srgbClr val="000000"/>
                </a:solidFill>
              </a:rPr>
              <a:t>划分</a:t>
            </a:r>
            <a:endParaRPr lang="en-US" altLang="zh-CN" sz="1400" dirty="0" smtClean="0">
              <a:solidFill>
                <a:srgbClr val="000000"/>
              </a:solidFill>
            </a:endParaRPr>
          </a:p>
          <a:p>
            <a:pPr lvl="1"/>
            <a:r>
              <a:rPr lang="zh-CN" altLang="en-US" sz="1400" dirty="0" smtClean="0">
                <a:solidFill>
                  <a:srgbClr val="000000"/>
                </a:solidFill>
              </a:rPr>
              <a:t>分支</a:t>
            </a:r>
            <a:r>
              <a:rPr lang="zh-CN" altLang="en-US" sz="1400" dirty="0">
                <a:solidFill>
                  <a:srgbClr val="000000"/>
                </a:solidFill>
              </a:rPr>
              <a:t>表示</a:t>
            </a:r>
            <a:r>
              <a:rPr lang="zh-CN" altLang="en-US" sz="1400" dirty="0" smtClean="0">
                <a:solidFill>
                  <a:srgbClr val="000000"/>
                </a:solidFill>
              </a:rPr>
              <a:t>对于决策</a:t>
            </a:r>
            <a:r>
              <a:rPr lang="zh-CN" altLang="en-US" sz="1400" dirty="0">
                <a:solidFill>
                  <a:srgbClr val="000000"/>
                </a:solidFill>
              </a:rPr>
              <a:t>结点进行划分的</a:t>
            </a:r>
            <a:r>
              <a:rPr lang="zh-CN" altLang="en-US" sz="1400" dirty="0" smtClean="0">
                <a:solidFill>
                  <a:srgbClr val="000000"/>
                </a:solidFill>
              </a:rPr>
              <a:t>输出</a:t>
            </a:r>
            <a:endParaRPr lang="en-US" altLang="zh-CN" sz="1400" dirty="0" smtClean="0">
              <a:solidFill>
                <a:srgbClr val="000000"/>
              </a:solidFill>
            </a:endParaRPr>
          </a:p>
          <a:p>
            <a:pPr lvl="1"/>
            <a:r>
              <a:rPr lang="zh-CN" altLang="en-US" sz="1400" dirty="0" smtClean="0">
                <a:solidFill>
                  <a:srgbClr val="000000"/>
                </a:solidFill>
              </a:rPr>
              <a:t>叶</a:t>
            </a:r>
            <a:r>
              <a:rPr lang="zh-CN" altLang="en-US" sz="1400" dirty="0">
                <a:solidFill>
                  <a:srgbClr val="000000"/>
                </a:solidFill>
              </a:rPr>
              <a:t>结点代表经过分支到达的类</a:t>
            </a:r>
            <a:r>
              <a:rPr lang="zh-CN" altLang="en-US" sz="1400" dirty="0" smtClean="0">
                <a:solidFill>
                  <a:srgbClr val="000000"/>
                </a:solidFill>
              </a:rPr>
              <a:t>。</a:t>
            </a:r>
            <a:endParaRPr lang="en-US" altLang="zh-CN" sz="1400" dirty="0" smtClean="0">
              <a:solidFill>
                <a:srgbClr val="000000"/>
              </a:solidFill>
            </a:endParaRPr>
          </a:p>
          <a:p>
            <a:r>
              <a:rPr lang="zh-CN" altLang="en-US" sz="1800" dirty="0" smtClean="0">
                <a:solidFill>
                  <a:srgbClr val="000000"/>
                </a:solidFill>
              </a:rPr>
              <a:t>从</a:t>
            </a:r>
            <a:r>
              <a:rPr lang="zh-CN" altLang="en-US" sz="1800" dirty="0">
                <a:solidFill>
                  <a:srgbClr val="000000"/>
                </a:solidFill>
              </a:rPr>
              <a:t>决策树根结点出发，自顶向下移动，在每个决策结点都会进行次划分</a:t>
            </a:r>
            <a:r>
              <a:rPr lang="zh-CN" altLang="en-US" sz="1800" dirty="0" smtClean="0">
                <a:solidFill>
                  <a:srgbClr val="000000"/>
                </a:solidFill>
              </a:rPr>
              <a:t>，通过</a:t>
            </a:r>
            <a:r>
              <a:rPr lang="zh-CN" altLang="en-US" sz="1800" dirty="0">
                <a:solidFill>
                  <a:srgbClr val="000000"/>
                </a:solidFill>
              </a:rPr>
              <a:t>划分的结果将样本进行分类，导致不同的分支，最后到达个叶子结点，这个过程就是利用决策树进行分类的</a:t>
            </a:r>
            <a:r>
              <a:rPr lang="zh-CN" altLang="en-US" sz="1800" dirty="0" smtClean="0">
                <a:solidFill>
                  <a:srgbClr val="000000"/>
                </a:solidFill>
              </a:rPr>
              <a:t>过程</a:t>
            </a:r>
          </a:p>
        </p:txBody>
      </p:sp>
    </p:spTree>
    <p:extLst>
      <p:ext uri="{BB962C8B-B14F-4D97-AF65-F5344CB8AC3E}">
        <p14:creationId xmlns:p14="http://schemas.microsoft.com/office/powerpoint/2010/main" val="3268059815"/>
      </p:ext>
    </p:extLst>
  </p:cSld>
  <p:clrMapOvr>
    <a:masterClrMapping/>
  </p:clrMapOvr>
  <p:transition spd="slow">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决策树</a:t>
            </a:r>
            <a:r>
              <a:rPr kumimoji="0" lang="zh-CN" altLang="en-US" sz="2400" dirty="0">
                <a:solidFill>
                  <a:schemeClr val="bg1"/>
                </a:solidFill>
                <a:latin typeface="微软雅黑" panose="020B0503020204020204" pitchFamily="34" charset="-122"/>
                <a:ea typeface="微软雅黑" panose="020B0503020204020204" pitchFamily="34" charset="-122"/>
              </a:rPr>
              <a:t>应用</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小组使用决策树的方法，基于折扣率和</a:t>
            </a:r>
            <a:r>
              <a:rPr lang="en-US" altLang="zh-CN" sz="1800" dirty="0">
                <a:solidFill>
                  <a:srgbClr val="000000"/>
                </a:solidFill>
              </a:rPr>
              <a:t>SPF</a:t>
            </a:r>
            <a:r>
              <a:rPr lang="zh-CN" altLang="en-US" sz="1800" dirty="0">
                <a:solidFill>
                  <a:srgbClr val="000000"/>
                </a:solidFill>
              </a:rPr>
              <a:t>标识的使用情况来对所有订单进行分类。根据业务的需求，以一种特定顺序构建出多分支</a:t>
            </a:r>
            <a:r>
              <a:rPr lang="en-US" altLang="zh-CN" sz="1800" dirty="0">
                <a:solidFill>
                  <a:srgbClr val="000000"/>
                </a:solidFill>
              </a:rPr>
              <a:t>(</a:t>
            </a:r>
            <a:r>
              <a:rPr lang="zh-CN" altLang="en-US" sz="1800" dirty="0">
                <a:solidFill>
                  <a:srgbClr val="000000"/>
                </a:solidFill>
              </a:rPr>
              <a:t>非二元</a:t>
            </a:r>
            <a:r>
              <a:rPr lang="en-US" altLang="zh-CN" sz="1800" dirty="0">
                <a:solidFill>
                  <a:srgbClr val="000000"/>
                </a:solidFill>
              </a:rPr>
              <a:t>)</a:t>
            </a:r>
            <a:r>
              <a:rPr lang="zh-CN" altLang="en-US" sz="1800" dirty="0">
                <a:solidFill>
                  <a:srgbClr val="000000"/>
                </a:solidFill>
              </a:rPr>
              <a:t>决策树。各种可能订单定价的属性都在决策树构建中被考虑进来。决策树构建过程中，基于均方误差、熵、</a:t>
            </a:r>
            <a:r>
              <a:rPr lang="en-US" altLang="zh-CN" sz="1800" dirty="0">
                <a:solidFill>
                  <a:srgbClr val="000000"/>
                </a:solidFill>
              </a:rPr>
              <a:t>log-loss. Gini </a:t>
            </a:r>
            <a:r>
              <a:rPr lang="zh-CN" altLang="en-US" sz="1800" dirty="0">
                <a:solidFill>
                  <a:srgbClr val="000000"/>
                </a:solidFill>
              </a:rPr>
              <a:t>指标等确定了决策树构建过程中分支属性的顺序。构建的定制决策树使用了</a:t>
            </a:r>
            <a:r>
              <a:rPr lang="en-US" altLang="zh-CN" sz="1800" dirty="0">
                <a:solidFill>
                  <a:srgbClr val="000000"/>
                </a:solidFill>
              </a:rPr>
              <a:t>R</a:t>
            </a:r>
            <a:r>
              <a:rPr lang="zh-CN" altLang="en-US" sz="1800" dirty="0">
                <a:solidFill>
                  <a:srgbClr val="000000"/>
                </a:solidFill>
              </a:rPr>
              <a:t>语言的开发包从叶子结点自底向上构建决策树。相比于使用标准分裂标准，使用的是根据业务需求定制的分裂标准。分裂停止标准是最小化观测对象数目。针对完成的分块，基于分块的属性特性观察其折扣百分比与</a:t>
            </a:r>
            <a:r>
              <a:rPr lang="en-US" altLang="zh-CN" sz="1800" dirty="0">
                <a:solidFill>
                  <a:srgbClr val="000000"/>
                </a:solidFill>
              </a:rPr>
              <a:t>SPF</a:t>
            </a:r>
            <a:r>
              <a:rPr lang="zh-CN" altLang="en-US" sz="1800" dirty="0">
                <a:solidFill>
                  <a:srgbClr val="000000"/>
                </a:solidFill>
              </a:rPr>
              <a:t>使用情况的关联性，并完成产品平台级的定价</a:t>
            </a:r>
            <a:r>
              <a:rPr lang="zh-CN" altLang="en-US" sz="1800" dirty="0" smtClean="0">
                <a:solidFill>
                  <a:srgbClr val="000000"/>
                </a:solidFill>
              </a:rPr>
              <a:t>推荐</a:t>
            </a:r>
            <a:endParaRPr lang="en-US" altLang="zh-CN" sz="1800" dirty="0" smtClean="0">
              <a:solidFill>
                <a:srgbClr val="000000"/>
              </a:solidFill>
            </a:endParaRPr>
          </a:p>
        </p:txBody>
      </p:sp>
    </p:spTree>
    <p:extLst>
      <p:ext uri="{BB962C8B-B14F-4D97-AF65-F5344CB8AC3E}">
        <p14:creationId xmlns:p14="http://schemas.microsoft.com/office/powerpoint/2010/main" val="3820265673"/>
      </p:ext>
    </p:extLst>
  </p:cSld>
  <p:clrMapOvr>
    <a:masterClrMapping/>
  </p:clrMapOvr>
  <p:transition spd="slow">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决策树</a:t>
            </a:r>
            <a:r>
              <a:rPr kumimoji="0" lang="zh-CN" altLang="en-US" sz="2400" dirty="0">
                <a:solidFill>
                  <a:schemeClr val="bg1"/>
                </a:solidFill>
                <a:latin typeface="微软雅黑" panose="020B0503020204020204" pitchFamily="34" charset="-122"/>
                <a:ea typeface="微软雅黑" panose="020B0503020204020204" pitchFamily="34" charset="-122"/>
              </a:rPr>
              <a:t>应用</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建模</a:t>
            </a:r>
            <a:r>
              <a:rPr lang="zh-CN" altLang="en-US" sz="1800" dirty="0">
                <a:solidFill>
                  <a:srgbClr val="000000"/>
                </a:solidFill>
              </a:rPr>
              <a:t>过程包括数据集的创建、针对折扣率定制回归树、针对</a:t>
            </a:r>
            <a:r>
              <a:rPr lang="en-US" altLang="zh-CN" sz="1800" dirty="0">
                <a:solidFill>
                  <a:srgbClr val="000000"/>
                </a:solidFill>
              </a:rPr>
              <a:t>SPF</a:t>
            </a:r>
            <a:r>
              <a:rPr lang="zh-CN" altLang="en-US" sz="1800" dirty="0">
                <a:solidFill>
                  <a:srgbClr val="000000"/>
                </a:solidFill>
              </a:rPr>
              <a:t>标识定制分类树、确定相关性。数据集使用</a:t>
            </a:r>
            <a:r>
              <a:rPr lang="en-US" altLang="zh-CN" sz="1800" dirty="0" err="1">
                <a:solidFill>
                  <a:srgbClr val="000000"/>
                </a:solidFill>
              </a:rPr>
              <a:t>Greenplum</a:t>
            </a:r>
            <a:r>
              <a:rPr lang="zh-CN" altLang="en-US" sz="1800" dirty="0">
                <a:solidFill>
                  <a:srgbClr val="000000"/>
                </a:solidFill>
              </a:rPr>
              <a:t>与</a:t>
            </a:r>
            <a:r>
              <a:rPr lang="en-US" altLang="zh-CN" sz="1800" dirty="0">
                <a:solidFill>
                  <a:srgbClr val="000000"/>
                </a:solidFill>
              </a:rPr>
              <a:t>Hadoop</a:t>
            </a:r>
            <a:r>
              <a:rPr lang="zh-CN" altLang="en-US" sz="1800" dirty="0">
                <a:solidFill>
                  <a:srgbClr val="000000"/>
                </a:solidFill>
              </a:rPr>
              <a:t>进行创建，包含企业数据仓库中近年来的大量数据。定制回归树的构建过程中，根据测量标准将订单划分为</a:t>
            </a:r>
            <a:r>
              <a:rPr lang="en-US" altLang="zh-CN" sz="1800" dirty="0">
                <a:solidFill>
                  <a:srgbClr val="000000"/>
                </a:solidFill>
              </a:rPr>
              <a:t>248</a:t>
            </a:r>
            <a:r>
              <a:rPr lang="zh-CN" altLang="en-US" sz="1800" dirty="0">
                <a:solidFill>
                  <a:srgbClr val="000000"/>
                </a:solidFill>
              </a:rPr>
              <a:t>个分块，树的不纯度度量为均方误差，每次选取均方误差最小值，用于识别分块的属性有平均折扣百分比、有</a:t>
            </a:r>
            <a:r>
              <a:rPr lang="en-US" altLang="zh-CN" sz="1800" dirty="0">
                <a:solidFill>
                  <a:srgbClr val="000000"/>
                </a:solidFill>
              </a:rPr>
              <a:t>SPF</a:t>
            </a:r>
            <a:r>
              <a:rPr lang="zh-CN" altLang="en-US" sz="1800" dirty="0">
                <a:solidFill>
                  <a:srgbClr val="000000"/>
                </a:solidFill>
              </a:rPr>
              <a:t>标识的订单所占比率、交易数、平均订购数量和平均定价。定制分类树的构建过程中，根据测量标准将订单分为</a:t>
            </a:r>
            <a:r>
              <a:rPr lang="en-US" altLang="zh-CN" sz="1800" dirty="0">
                <a:solidFill>
                  <a:srgbClr val="000000"/>
                </a:solidFill>
              </a:rPr>
              <a:t>188</a:t>
            </a:r>
            <a:r>
              <a:rPr lang="zh-CN" altLang="en-US" sz="1800" dirty="0">
                <a:solidFill>
                  <a:srgbClr val="000000"/>
                </a:solidFill>
              </a:rPr>
              <a:t>个分块，树的不纯度度量为熵，用于识别分块的属性与回归树相同。其中分类决策树与回归决策树的输出结果被存储回原始数据库，以便进一步使用。为确定系数的相对重要性，根据两个决策树运行了定制的回归</a:t>
            </a:r>
            <a:r>
              <a:rPr lang="zh-CN" altLang="en-US" sz="1800" dirty="0" smtClean="0">
                <a:solidFill>
                  <a:srgbClr val="000000"/>
                </a:solidFill>
              </a:rPr>
              <a:t>，对折扣率决策树使用了线性回归，对</a:t>
            </a:r>
            <a:r>
              <a:rPr lang="en-US" altLang="zh-CN" sz="1800" dirty="0" smtClean="0">
                <a:solidFill>
                  <a:srgbClr val="000000"/>
                </a:solidFill>
              </a:rPr>
              <a:t>SPF</a:t>
            </a:r>
            <a:r>
              <a:rPr lang="zh-CN" altLang="en-US" sz="1800" dirty="0" smtClean="0">
                <a:solidFill>
                  <a:srgbClr val="000000"/>
                </a:solidFill>
              </a:rPr>
              <a:t>使用情况决策树进行了逻辑回归</a:t>
            </a:r>
          </a:p>
        </p:txBody>
      </p:sp>
    </p:spTree>
    <p:extLst>
      <p:ext uri="{BB962C8B-B14F-4D97-AF65-F5344CB8AC3E}">
        <p14:creationId xmlns:p14="http://schemas.microsoft.com/office/powerpoint/2010/main" val="513250547"/>
      </p:ext>
    </p:extLst>
  </p:cSld>
  <p:clrMapOvr>
    <a:masterClrMapping/>
  </p:clrMapOvr>
  <p:transition spd="slow">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决策树</a:t>
            </a:r>
            <a:r>
              <a:rPr kumimoji="0" lang="zh-CN" altLang="en-US" sz="2400" dirty="0">
                <a:solidFill>
                  <a:schemeClr val="bg1"/>
                </a:solidFill>
                <a:latin typeface="微软雅黑" panose="020B0503020204020204" pitchFamily="34" charset="-122"/>
                <a:ea typeface="微软雅黑" panose="020B0503020204020204" pitchFamily="34" charset="-122"/>
              </a:rPr>
              <a:t>应用</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马来西亚多媒体大学使用随机森林的时序拓展对人类活动进行分类</a:t>
            </a:r>
            <a:endParaRPr lang="en-US" altLang="zh-CN" sz="1800" dirty="0">
              <a:solidFill>
                <a:srgbClr val="000000"/>
              </a:solidFill>
            </a:endParaRPr>
          </a:p>
          <a:p>
            <a:r>
              <a:rPr lang="zh-CN" altLang="zh-CN" sz="1800" dirty="0">
                <a:solidFill>
                  <a:srgbClr val="000000"/>
                </a:solidFill>
              </a:rPr>
              <a:t>随机森林的时序拓展单棵树构建</a:t>
            </a:r>
            <a:r>
              <a:rPr lang="zh-CN" altLang="zh-CN" sz="1800" dirty="0" smtClean="0">
                <a:solidFill>
                  <a:srgbClr val="000000"/>
                </a:solidFill>
              </a:rPr>
              <a:t>过程</a:t>
            </a:r>
            <a:endParaRPr lang="zh-CN" altLang="zh-CN" sz="1800" dirty="0">
              <a:solidFill>
                <a:srgbClr val="000000"/>
              </a:solidFill>
            </a:endParaRPr>
          </a:p>
        </p:txBody>
      </p:sp>
      <p:pic>
        <p:nvPicPr>
          <p:cNvPr id="8" name="Picture 860"/>
          <p:cNvPicPr/>
          <p:nvPr/>
        </p:nvPicPr>
        <p:blipFill>
          <a:blip r:embed="rId3"/>
          <a:stretch>
            <a:fillRect/>
          </a:stretch>
        </p:blipFill>
        <p:spPr>
          <a:xfrm>
            <a:off x="2256184" y="1777781"/>
            <a:ext cx="4448650" cy="2926603"/>
          </a:xfrm>
          <a:prstGeom prst="rect">
            <a:avLst/>
          </a:prstGeom>
        </p:spPr>
      </p:pic>
    </p:spTree>
    <p:extLst>
      <p:ext uri="{BB962C8B-B14F-4D97-AF65-F5344CB8AC3E}">
        <p14:creationId xmlns:p14="http://schemas.microsoft.com/office/powerpoint/2010/main" val="395852394"/>
      </p:ext>
    </p:extLst>
  </p:cSld>
  <p:clrMapOvr>
    <a:masterClrMapping/>
  </p:clrMapOvr>
  <p:transition spd="slow">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决策树</a:t>
            </a:r>
            <a:r>
              <a:rPr kumimoji="0" lang="zh-CN" altLang="en-US" sz="2400" dirty="0">
                <a:solidFill>
                  <a:schemeClr val="bg1"/>
                </a:solidFill>
                <a:latin typeface="微软雅黑" panose="020B0503020204020204" pitchFamily="34" charset="-122"/>
                <a:ea typeface="微软雅黑" panose="020B0503020204020204" pitchFamily="34" charset="-122"/>
              </a:rPr>
              <a:t>应用</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98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对随机森林算法的拓展主要在两方面</a:t>
            </a:r>
            <a:r>
              <a:rPr lang="zh-CN" altLang="en-US" sz="1800" dirty="0" smtClean="0">
                <a:solidFill>
                  <a:srgbClr val="000000"/>
                </a:solidFill>
              </a:rPr>
              <a:t>：</a:t>
            </a:r>
            <a:endParaRPr lang="en-US" altLang="zh-CN" sz="1800" dirty="0" smtClean="0">
              <a:solidFill>
                <a:srgbClr val="000000"/>
              </a:solidFill>
            </a:endParaRPr>
          </a:p>
          <a:p>
            <a:pPr lvl="1"/>
            <a:r>
              <a:rPr lang="zh-CN" altLang="en-US" sz="1400" dirty="0">
                <a:solidFill>
                  <a:srgbClr val="000000"/>
                </a:solidFill>
              </a:rPr>
              <a:t>将传感器数据按照发生的时序重排：分类器在对活动进行分类时需要考虑之前时间戳的传感器数据，一组连续数据可以基于设定的时间窗口数量进行合并</a:t>
            </a:r>
            <a:endParaRPr lang="en-US" altLang="zh-CN" sz="1400" dirty="0">
              <a:solidFill>
                <a:srgbClr val="000000"/>
              </a:solidFill>
            </a:endParaRPr>
          </a:p>
          <a:p>
            <a:pPr lvl="1"/>
            <a:r>
              <a:rPr lang="zh-CN" altLang="en-US" sz="1400" dirty="0">
                <a:solidFill>
                  <a:srgbClr val="000000"/>
                </a:solidFill>
              </a:rPr>
              <a:t>时序</a:t>
            </a:r>
            <a:r>
              <a:rPr lang="zh-CN" altLang="en-US" sz="1400" dirty="0" smtClean="0">
                <a:solidFill>
                  <a:srgbClr val="000000"/>
                </a:solidFill>
              </a:rPr>
              <a:t>随机化</a:t>
            </a:r>
            <a:endParaRPr lang="en-US" altLang="zh-CN" sz="1800" dirty="0" smtClean="0">
              <a:solidFill>
                <a:srgbClr val="000000"/>
              </a:solidFill>
            </a:endParaRPr>
          </a:p>
          <a:p>
            <a:r>
              <a:rPr lang="zh-CN" altLang="en-US" sz="1800" dirty="0">
                <a:solidFill>
                  <a:srgbClr val="000000"/>
                </a:solidFill>
              </a:rPr>
              <a:t>总的来说，</a:t>
            </a:r>
            <a:r>
              <a:rPr lang="zh-CN" altLang="en-US" sz="1800" dirty="0" smtClean="0">
                <a:solidFill>
                  <a:srgbClr val="000000"/>
                </a:solidFill>
              </a:rPr>
              <a:t>马来西亚多媒体大学的团队采用了随机森林算法的时序拓展来分类人类活动。多个数据集的结果均证明了时序化的随机森林算法在人类活动识别任务中的可用性</a:t>
            </a:r>
            <a:endParaRPr lang="en-US" altLang="zh-CN" sz="1800" dirty="0">
              <a:solidFill>
                <a:srgbClr val="000000"/>
              </a:solidFill>
            </a:endParaRPr>
          </a:p>
        </p:txBody>
      </p:sp>
    </p:spTree>
    <p:extLst>
      <p:ext uri="{BB962C8B-B14F-4D97-AF65-F5344CB8AC3E}">
        <p14:creationId xmlns:p14="http://schemas.microsoft.com/office/powerpoint/2010/main" val="3376223782"/>
      </p:ext>
    </p:extLst>
  </p:cSld>
  <p:clrMapOvr>
    <a:masterClrMapping/>
  </p:clrMapOvr>
  <p:transition spd="slow">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决策树</a:t>
            </a:r>
            <a:r>
              <a:rPr kumimoji="0" lang="zh-CN" altLang="en-US" sz="2400" dirty="0">
                <a:solidFill>
                  <a:schemeClr val="bg1"/>
                </a:solidFill>
                <a:latin typeface="微软雅黑" panose="020B0503020204020204" pitchFamily="34" charset="-122"/>
                <a:ea typeface="微软雅黑" panose="020B0503020204020204" pitchFamily="34" charset="-122"/>
              </a:rPr>
              <a:t>应用</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zh-CN" altLang="zh-CN" sz="1800" dirty="0">
                <a:solidFill>
                  <a:srgbClr val="000000"/>
                </a:solidFill>
              </a:rPr>
              <a:t>随机森林的时序拓展准确率结果</a:t>
            </a:r>
          </a:p>
        </p:txBody>
      </p:sp>
      <p:pic>
        <p:nvPicPr>
          <p:cNvPr id="8" name="图片 7" descr="C:\Users\Lenovo\Desktop\图\图2.9.png图2.9"/>
          <p:cNvPicPr/>
          <p:nvPr/>
        </p:nvPicPr>
        <p:blipFill rotWithShape="1">
          <a:blip r:embed="rId3"/>
          <a:srcRect l="4078" t="4274" r="1939" b="8834"/>
          <a:stretch/>
        </p:blipFill>
        <p:spPr bwMode="auto">
          <a:xfrm>
            <a:off x="2406015" y="1598931"/>
            <a:ext cx="4331970" cy="24314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9003334"/>
      </p:ext>
    </p:extLst>
  </p:cSld>
  <p:clrMapOvr>
    <a:masterClrMapping/>
  </p:clrMapOvr>
  <p:transition spd="slow">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决策树</a:t>
            </a:r>
            <a:r>
              <a:rPr kumimoji="0" lang="zh-CN" altLang="en-US" sz="2400" dirty="0">
                <a:solidFill>
                  <a:schemeClr val="bg1"/>
                </a:solidFill>
                <a:latin typeface="微软雅黑" panose="020B0503020204020204" pitchFamily="34" charset="-122"/>
                <a:ea typeface="微软雅黑" panose="020B0503020204020204" pitchFamily="34" charset="-122"/>
              </a:rPr>
              <a:t>应用</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zh-CN" altLang="zh-CN" sz="1800" dirty="0">
                <a:solidFill>
                  <a:srgbClr val="000000"/>
                </a:solidFill>
              </a:rPr>
              <a:t>随机森林与实验中使用的随机森林的时序拓展的分类性能比较</a:t>
            </a:r>
          </a:p>
        </p:txBody>
      </p:sp>
      <p:graphicFrame>
        <p:nvGraphicFramePr>
          <p:cNvPr id="2" name="表格 1"/>
          <p:cNvGraphicFramePr>
            <a:graphicFrameLocks noGrp="1"/>
          </p:cNvGraphicFramePr>
          <p:nvPr>
            <p:extLst>
              <p:ext uri="{D42A27DB-BD31-4B8C-83A1-F6EECF244321}">
                <p14:modId xmlns:p14="http://schemas.microsoft.com/office/powerpoint/2010/main" val="1116732243"/>
              </p:ext>
            </p:extLst>
          </p:nvPr>
        </p:nvGraphicFramePr>
        <p:xfrm>
          <a:off x="1212577" y="1458792"/>
          <a:ext cx="6708910" cy="2951649"/>
        </p:xfrm>
        <a:graphic>
          <a:graphicData uri="http://schemas.openxmlformats.org/drawingml/2006/table">
            <a:tbl>
              <a:tblPr firstRow="1" firstCol="1" bandRow="1">
                <a:tableStyleId>{5C22544A-7EE6-4342-B048-85BDC9FD1C3A}</a:tableStyleId>
              </a:tblPr>
              <a:tblGrid>
                <a:gridCol w="966508">
                  <a:extLst>
                    <a:ext uri="{9D8B030D-6E8A-4147-A177-3AD203B41FA5}">
                      <a16:colId xmlns:a16="http://schemas.microsoft.com/office/drawing/2014/main" val="3999523382"/>
                    </a:ext>
                  </a:extLst>
                </a:gridCol>
                <a:gridCol w="966508">
                  <a:extLst>
                    <a:ext uri="{9D8B030D-6E8A-4147-A177-3AD203B41FA5}">
                      <a16:colId xmlns:a16="http://schemas.microsoft.com/office/drawing/2014/main" val="3367642735"/>
                    </a:ext>
                  </a:extLst>
                </a:gridCol>
                <a:gridCol w="947626">
                  <a:extLst>
                    <a:ext uri="{9D8B030D-6E8A-4147-A177-3AD203B41FA5}">
                      <a16:colId xmlns:a16="http://schemas.microsoft.com/office/drawing/2014/main" val="2473644124"/>
                    </a:ext>
                  </a:extLst>
                </a:gridCol>
                <a:gridCol w="966508">
                  <a:extLst>
                    <a:ext uri="{9D8B030D-6E8A-4147-A177-3AD203B41FA5}">
                      <a16:colId xmlns:a16="http://schemas.microsoft.com/office/drawing/2014/main" val="3852097301"/>
                    </a:ext>
                  </a:extLst>
                </a:gridCol>
                <a:gridCol w="966508">
                  <a:extLst>
                    <a:ext uri="{9D8B030D-6E8A-4147-A177-3AD203B41FA5}">
                      <a16:colId xmlns:a16="http://schemas.microsoft.com/office/drawing/2014/main" val="4248485517"/>
                    </a:ext>
                  </a:extLst>
                </a:gridCol>
                <a:gridCol w="947626">
                  <a:extLst>
                    <a:ext uri="{9D8B030D-6E8A-4147-A177-3AD203B41FA5}">
                      <a16:colId xmlns:a16="http://schemas.microsoft.com/office/drawing/2014/main" val="3531402815"/>
                    </a:ext>
                  </a:extLst>
                </a:gridCol>
                <a:gridCol w="947626">
                  <a:extLst>
                    <a:ext uri="{9D8B030D-6E8A-4147-A177-3AD203B41FA5}">
                      <a16:colId xmlns:a16="http://schemas.microsoft.com/office/drawing/2014/main" val="3738028518"/>
                    </a:ext>
                  </a:extLst>
                </a:gridCol>
              </a:tblGrid>
              <a:tr h="327961">
                <a:tc rowSpan="2">
                  <a:txBody>
                    <a:bodyPr/>
                    <a:lstStyle/>
                    <a:p>
                      <a:pPr algn="l" fontAlgn="t">
                        <a:spcAft>
                          <a:spcPts val="0"/>
                        </a:spcAft>
                      </a:pPr>
                      <a:r>
                        <a:rPr lang="zh-CN" sz="900" kern="0">
                          <a:effectLst/>
                        </a:rPr>
                        <a:t>数据集</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tc>
                <a:tc gridSpan="3">
                  <a:txBody>
                    <a:bodyPr/>
                    <a:lstStyle/>
                    <a:p>
                      <a:pPr algn="l" fontAlgn="ctr">
                        <a:spcAft>
                          <a:spcPts val="0"/>
                        </a:spcAft>
                      </a:pPr>
                      <a:r>
                        <a:rPr lang="zh-CN" sz="900" kern="0">
                          <a:effectLst/>
                        </a:rPr>
                        <a:t>随机森林的时序拓展</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hMerge="1">
                  <a:txBody>
                    <a:bodyPr/>
                    <a:lstStyle/>
                    <a:p>
                      <a:endParaRPr lang="zh-CN" altLang="en-US"/>
                    </a:p>
                  </a:txBody>
                  <a:tcPr/>
                </a:tc>
                <a:tc hMerge="1">
                  <a:txBody>
                    <a:bodyPr/>
                    <a:lstStyle/>
                    <a:p>
                      <a:endParaRPr lang="zh-CN" altLang="en-US"/>
                    </a:p>
                  </a:txBody>
                  <a:tcPr/>
                </a:tc>
                <a:tc gridSpan="3">
                  <a:txBody>
                    <a:bodyPr/>
                    <a:lstStyle/>
                    <a:p>
                      <a:pPr algn="l" fontAlgn="ctr">
                        <a:spcAft>
                          <a:spcPts val="0"/>
                        </a:spcAft>
                      </a:pPr>
                      <a:r>
                        <a:rPr lang="en-US" sz="900" kern="0">
                          <a:effectLst/>
                        </a:rPr>
                        <a:t>Weka</a:t>
                      </a:r>
                      <a:r>
                        <a:rPr lang="zh-CN" sz="900" kern="0">
                          <a:effectLst/>
                        </a:rPr>
                        <a:t>随机森林的时序拓展</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13040103"/>
                  </a:ext>
                </a:extLst>
              </a:tr>
              <a:tr h="327961">
                <a:tc vMerge="1">
                  <a:txBody>
                    <a:bodyPr/>
                    <a:lstStyle/>
                    <a:p>
                      <a:endParaRPr lang="zh-CN" altLang="en-US"/>
                    </a:p>
                  </a:txBody>
                  <a:tcPr/>
                </a:tc>
                <a:tc>
                  <a:txBody>
                    <a:bodyPr/>
                    <a:lstStyle/>
                    <a:p>
                      <a:pPr algn="l" fontAlgn="ctr">
                        <a:spcAft>
                          <a:spcPts val="0"/>
                        </a:spcAft>
                      </a:pPr>
                      <a:r>
                        <a:rPr lang="zh-CN" sz="900" kern="0">
                          <a:effectLst/>
                        </a:rPr>
                        <a:t>分类准确率</a:t>
                      </a:r>
                      <a:r>
                        <a:rPr lang="en-US" sz="900" kern="0">
                          <a:effectLst/>
                        </a:rPr>
                        <a:t>(%)</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Kappa</a:t>
                      </a:r>
                      <a:r>
                        <a:rPr lang="zh-CN" sz="900" kern="0">
                          <a:effectLst/>
                        </a:rPr>
                        <a:t>系数</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OOB</a:t>
                      </a:r>
                      <a:r>
                        <a:rPr lang="zh-CN" sz="900" kern="0">
                          <a:effectLst/>
                        </a:rPr>
                        <a:t>误差</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zh-CN" sz="900" kern="0">
                          <a:effectLst/>
                        </a:rPr>
                        <a:t>分类准确率</a:t>
                      </a:r>
                      <a:r>
                        <a:rPr lang="en-US" sz="900" kern="0">
                          <a:effectLst/>
                        </a:rPr>
                        <a:t>(%)</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Kappa</a:t>
                      </a:r>
                      <a:r>
                        <a:rPr lang="zh-CN" sz="900" kern="0">
                          <a:effectLst/>
                        </a:rPr>
                        <a:t>系数</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OOB</a:t>
                      </a:r>
                      <a:r>
                        <a:rPr lang="zh-CN" sz="900" kern="0">
                          <a:effectLst/>
                        </a:rPr>
                        <a:t>误差</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464868648"/>
                  </a:ext>
                </a:extLst>
              </a:tr>
              <a:tr h="327961">
                <a:tc>
                  <a:txBody>
                    <a:bodyPr/>
                    <a:lstStyle/>
                    <a:p>
                      <a:pPr algn="l" fontAlgn="ctr">
                        <a:spcAft>
                          <a:spcPts val="0"/>
                        </a:spcAft>
                      </a:pPr>
                      <a:r>
                        <a:rPr lang="en-US" sz="900" kern="0">
                          <a:effectLst/>
                        </a:rPr>
                        <a:t>D1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99.9999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0.9999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0.0065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99.7457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0.9967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0.0097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105226020"/>
                  </a:ext>
                </a:extLst>
              </a:tr>
              <a:tr h="327961">
                <a:tc>
                  <a:txBody>
                    <a:bodyPr/>
                    <a:lstStyle/>
                    <a:p>
                      <a:pPr algn="l" fontAlgn="ctr">
                        <a:spcAft>
                          <a:spcPts val="0"/>
                        </a:spcAft>
                      </a:pPr>
                      <a:r>
                        <a:rPr lang="en-US" sz="900" kern="0">
                          <a:effectLst/>
                        </a:rPr>
                        <a:t>D2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99.9847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0.9999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0.0077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73.0897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0.6583</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0.2788</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366296552"/>
                  </a:ext>
                </a:extLst>
              </a:tr>
              <a:tr h="327961">
                <a:tc>
                  <a:txBody>
                    <a:bodyPr/>
                    <a:lstStyle/>
                    <a:p>
                      <a:pPr algn="l" fontAlgn="ctr">
                        <a:spcAft>
                          <a:spcPts val="0"/>
                        </a:spcAft>
                      </a:pPr>
                      <a:r>
                        <a:rPr lang="en-US" sz="900" kern="0">
                          <a:effectLst/>
                        </a:rPr>
                        <a:t>D3</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99.9898</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0.9999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0.0086</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98.8975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0.9884</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0.0242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488312937"/>
                  </a:ext>
                </a:extLst>
              </a:tr>
              <a:tr h="327961">
                <a:tc>
                  <a:txBody>
                    <a:bodyPr/>
                    <a:lstStyle/>
                    <a:p>
                      <a:pPr algn="l" fontAlgn="ctr">
                        <a:spcAft>
                          <a:spcPts val="0"/>
                        </a:spcAft>
                      </a:pPr>
                      <a:r>
                        <a:rPr lang="en-US" sz="900" kern="0">
                          <a:effectLst/>
                        </a:rPr>
                        <a:t>D4</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99.9800</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0.9998</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0.0084</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65.1067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0.6123</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0.4419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226594918"/>
                  </a:ext>
                </a:extLst>
              </a:tr>
              <a:tr h="327961">
                <a:tc>
                  <a:txBody>
                    <a:bodyPr/>
                    <a:lstStyle/>
                    <a:p>
                      <a:pPr algn="l" fontAlgn="ctr">
                        <a:spcAft>
                          <a:spcPts val="0"/>
                        </a:spcAft>
                      </a:pPr>
                      <a:r>
                        <a:rPr lang="en-US" sz="900" kern="0">
                          <a:effectLst/>
                        </a:rPr>
                        <a:t>D5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99.9859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0.9998</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0.0052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64.3908</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0.6134</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0.3947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769267155"/>
                  </a:ext>
                </a:extLst>
              </a:tr>
              <a:tr h="327961">
                <a:tc>
                  <a:txBody>
                    <a:bodyPr/>
                    <a:lstStyle/>
                    <a:p>
                      <a:pPr algn="l" fontAlgn="ctr">
                        <a:spcAft>
                          <a:spcPts val="0"/>
                        </a:spcAft>
                      </a:pPr>
                      <a:r>
                        <a:rPr lang="en-US" sz="900" kern="0">
                          <a:effectLst/>
                        </a:rPr>
                        <a:t>D6</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96.9999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0.9842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0.0113</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64.3645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0.8255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0.5421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469650440"/>
                  </a:ext>
                </a:extLst>
              </a:tr>
              <a:tr h="327961">
                <a:tc>
                  <a:txBody>
                    <a:bodyPr/>
                    <a:lstStyle/>
                    <a:p>
                      <a:pPr algn="l" fontAlgn="ctr">
                        <a:spcAft>
                          <a:spcPts val="0"/>
                        </a:spcAft>
                      </a:pPr>
                      <a:r>
                        <a:rPr lang="en-US" sz="900" kern="0">
                          <a:effectLst/>
                        </a:rPr>
                        <a:t>D7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96.9988</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0.9851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0.0043</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69.5897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0.7222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dirty="0">
                          <a:effectLst/>
                        </a:rPr>
                        <a:t>0.4671</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509040387"/>
                  </a:ext>
                </a:extLst>
              </a:tr>
            </a:tbl>
          </a:graphicData>
        </a:graphic>
      </p:graphicFrame>
    </p:spTree>
    <p:extLst>
      <p:ext uri="{BB962C8B-B14F-4D97-AF65-F5344CB8AC3E}">
        <p14:creationId xmlns:p14="http://schemas.microsoft.com/office/powerpoint/2010/main" val="1758659824"/>
      </p:ext>
    </p:extLst>
  </p:cSld>
  <p:clrMapOvr>
    <a:masterClrMapping/>
  </p:clrMapOvr>
  <p:transition spd="slow">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998538"/>
            <a:ext cx="5668962" cy="3192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2"/>
          <p:cNvSpPr txBox="1"/>
          <p:nvPr/>
        </p:nvSpPr>
        <p:spPr>
          <a:xfrm>
            <a:off x="3314700" y="1831975"/>
            <a:ext cx="1724025" cy="1016000"/>
          </a:xfrm>
          <a:prstGeom prst="rect">
            <a:avLst/>
          </a:prstGeom>
          <a:noFill/>
        </p:spPr>
        <p:txBody>
          <a:bodyPr wrap="none">
            <a:spAutoFit/>
          </a:bodyPr>
          <a:lstStyle/>
          <a:p>
            <a:pPr>
              <a:defRPr/>
            </a:pPr>
            <a:r>
              <a:rPr lang="zh-CN" altLang="en-US" sz="6000" dirty="0">
                <a:solidFill>
                  <a:schemeClr val="accent6">
                    <a:lumMod val="75000"/>
                  </a:schemeClr>
                </a:solidFill>
                <a:latin typeface="微软雅黑" panose="020B0503020204020204" pitchFamily="34" charset="-122"/>
                <a:ea typeface="微软雅黑" panose="020B0503020204020204" pitchFamily="34" charset="-122"/>
              </a:rPr>
              <a:t>谢谢</a:t>
            </a:r>
          </a:p>
        </p:txBody>
      </p:sp>
    </p:spTree>
  </p:cSld>
  <p:clrMapOvr>
    <a:masterClrMapping/>
  </p:clrMapOvr>
  <p:transition spd="slow">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决策树算法</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外卖订餐决策树</a:t>
            </a:r>
          </a:p>
        </p:txBody>
      </p:sp>
      <p:pic>
        <p:nvPicPr>
          <p:cNvPr id="8" name="图片 7" descr="C:\Users\Lenovo\Desktop\图\图2.2.png图2.2"/>
          <p:cNvPicPr/>
          <p:nvPr/>
        </p:nvPicPr>
        <p:blipFill rotWithShape="1">
          <a:blip r:embed="rId3"/>
          <a:srcRect t="8374" r="2420"/>
          <a:stretch/>
        </p:blipFill>
        <p:spPr bwMode="auto">
          <a:xfrm>
            <a:off x="2546667" y="1685291"/>
            <a:ext cx="4050665" cy="22586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99851177"/>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决策树算法</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连续变量</a:t>
            </a:r>
          </a:p>
        </p:txBody>
      </p:sp>
      <p:graphicFrame>
        <p:nvGraphicFramePr>
          <p:cNvPr id="2" name="表格 1"/>
          <p:cNvGraphicFramePr>
            <a:graphicFrameLocks noGrp="1"/>
          </p:cNvGraphicFramePr>
          <p:nvPr>
            <p:extLst>
              <p:ext uri="{D42A27DB-BD31-4B8C-83A1-F6EECF244321}">
                <p14:modId xmlns:p14="http://schemas.microsoft.com/office/powerpoint/2010/main" val="1762768380"/>
              </p:ext>
            </p:extLst>
          </p:nvPr>
        </p:nvGraphicFramePr>
        <p:xfrm>
          <a:off x="1387475" y="1520961"/>
          <a:ext cx="5293360" cy="361950"/>
        </p:xfrm>
        <a:graphic>
          <a:graphicData uri="http://schemas.openxmlformats.org/drawingml/2006/table">
            <a:tbl>
              <a:tblPr firstRow="1" firstCol="1" bandRow="1">
                <a:tableStyleId>{5C22544A-7EE6-4342-B048-85BDC9FD1C3A}</a:tableStyleId>
              </a:tblPr>
              <a:tblGrid>
                <a:gridCol w="324485">
                  <a:extLst>
                    <a:ext uri="{9D8B030D-6E8A-4147-A177-3AD203B41FA5}">
                      <a16:colId xmlns:a16="http://schemas.microsoft.com/office/drawing/2014/main" val="3221993918"/>
                    </a:ext>
                  </a:extLst>
                </a:gridCol>
                <a:gridCol w="496570">
                  <a:extLst>
                    <a:ext uri="{9D8B030D-6E8A-4147-A177-3AD203B41FA5}">
                      <a16:colId xmlns:a16="http://schemas.microsoft.com/office/drawing/2014/main" val="2013807706"/>
                    </a:ext>
                  </a:extLst>
                </a:gridCol>
                <a:gridCol w="497205">
                  <a:extLst>
                    <a:ext uri="{9D8B030D-6E8A-4147-A177-3AD203B41FA5}">
                      <a16:colId xmlns:a16="http://schemas.microsoft.com/office/drawing/2014/main" val="4000940532"/>
                    </a:ext>
                  </a:extLst>
                </a:gridCol>
                <a:gridCol w="496570">
                  <a:extLst>
                    <a:ext uri="{9D8B030D-6E8A-4147-A177-3AD203B41FA5}">
                      <a16:colId xmlns:a16="http://schemas.microsoft.com/office/drawing/2014/main" val="3604943061"/>
                    </a:ext>
                  </a:extLst>
                </a:gridCol>
                <a:gridCol w="497205">
                  <a:extLst>
                    <a:ext uri="{9D8B030D-6E8A-4147-A177-3AD203B41FA5}">
                      <a16:colId xmlns:a16="http://schemas.microsoft.com/office/drawing/2014/main" val="3215127806"/>
                    </a:ext>
                  </a:extLst>
                </a:gridCol>
                <a:gridCol w="496570">
                  <a:extLst>
                    <a:ext uri="{9D8B030D-6E8A-4147-A177-3AD203B41FA5}">
                      <a16:colId xmlns:a16="http://schemas.microsoft.com/office/drawing/2014/main" val="474799978"/>
                    </a:ext>
                  </a:extLst>
                </a:gridCol>
                <a:gridCol w="497205">
                  <a:extLst>
                    <a:ext uri="{9D8B030D-6E8A-4147-A177-3AD203B41FA5}">
                      <a16:colId xmlns:a16="http://schemas.microsoft.com/office/drawing/2014/main" val="4209674081"/>
                    </a:ext>
                  </a:extLst>
                </a:gridCol>
                <a:gridCol w="496570">
                  <a:extLst>
                    <a:ext uri="{9D8B030D-6E8A-4147-A177-3AD203B41FA5}">
                      <a16:colId xmlns:a16="http://schemas.microsoft.com/office/drawing/2014/main" val="370464773"/>
                    </a:ext>
                  </a:extLst>
                </a:gridCol>
                <a:gridCol w="497205">
                  <a:extLst>
                    <a:ext uri="{9D8B030D-6E8A-4147-A177-3AD203B41FA5}">
                      <a16:colId xmlns:a16="http://schemas.microsoft.com/office/drawing/2014/main" val="2636057942"/>
                    </a:ext>
                  </a:extLst>
                </a:gridCol>
                <a:gridCol w="496570">
                  <a:extLst>
                    <a:ext uri="{9D8B030D-6E8A-4147-A177-3AD203B41FA5}">
                      <a16:colId xmlns:a16="http://schemas.microsoft.com/office/drawing/2014/main" val="352377768"/>
                    </a:ext>
                  </a:extLst>
                </a:gridCol>
                <a:gridCol w="497205">
                  <a:extLst>
                    <a:ext uri="{9D8B030D-6E8A-4147-A177-3AD203B41FA5}">
                      <a16:colId xmlns:a16="http://schemas.microsoft.com/office/drawing/2014/main" val="334361177"/>
                    </a:ext>
                  </a:extLst>
                </a:gridCol>
              </a:tblGrid>
              <a:tr h="180975">
                <a:tc>
                  <a:txBody>
                    <a:bodyPr/>
                    <a:lstStyle/>
                    <a:p>
                      <a:pPr algn="ctr" fontAlgn="ctr">
                        <a:spcAft>
                          <a:spcPts val="0"/>
                        </a:spcAft>
                      </a:pPr>
                      <a:r>
                        <a:rPr lang="zh-CN" sz="900" kern="0">
                          <a:effectLst/>
                        </a:rPr>
                        <a:t>坐标</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900" kern="0">
                          <a:effectLst/>
                        </a:rPr>
                        <a:t>(1,4)</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900" kern="0">
                          <a:effectLst/>
                        </a:rPr>
                        <a:t>(1,6)</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900" kern="0">
                          <a:effectLst/>
                        </a:rPr>
                        <a:t>(3,1)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900" kern="0">
                          <a:effectLst/>
                        </a:rPr>
                        <a:t>(3,8)</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900" kern="0">
                          <a:effectLst/>
                        </a:rPr>
                        <a:t>(6,6)</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900" kern="0">
                          <a:effectLst/>
                        </a:rPr>
                        <a:t>(7,2)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900" kern="0">
                          <a:effectLst/>
                        </a:rPr>
                        <a:t>(7,7)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900" kern="0">
                          <a:effectLst/>
                        </a:rPr>
                        <a:t>(8,9)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900" kern="0">
                          <a:effectLst/>
                        </a:rPr>
                        <a:t>(11,3)</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900" kern="0">
                          <a:effectLst/>
                        </a:rPr>
                        <a:t>(14,9)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221827388"/>
                  </a:ext>
                </a:extLst>
              </a:tr>
              <a:tr h="180975">
                <a:tc>
                  <a:txBody>
                    <a:bodyPr/>
                    <a:lstStyle/>
                    <a:p>
                      <a:pPr algn="ctr" fontAlgn="ctr">
                        <a:spcAft>
                          <a:spcPts val="0"/>
                        </a:spcAft>
                      </a:pPr>
                      <a:r>
                        <a:rPr lang="zh-CN" sz="900" kern="0">
                          <a:effectLst/>
                        </a:rPr>
                        <a:t>分类</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dirty="0">
                          <a:effectLst/>
                        </a:rPr>
                        <a:t>○</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416528072"/>
                  </a:ext>
                </a:extLst>
              </a:tr>
            </a:tbl>
          </a:graphicData>
        </a:graphic>
      </p:graphicFrame>
      <p:pic>
        <p:nvPicPr>
          <p:cNvPr id="9" name="图片 8" descr="图2.4"/>
          <p:cNvPicPr/>
          <p:nvPr/>
        </p:nvPicPr>
        <p:blipFill>
          <a:blip r:embed="rId3"/>
          <a:stretch>
            <a:fillRect/>
          </a:stretch>
        </p:blipFill>
        <p:spPr>
          <a:xfrm>
            <a:off x="1844992" y="2034069"/>
            <a:ext cx="4378325" cy="2663190"/>
          </a:xfrm>
          <a:prstGeom prst="rect">
            <a:avLst/>
          </a:prstGeom>
        </p:spPr>
      </p:pic>
    </p:spTree>
    <p:extLst>
      <p:ext uri="{BB962C8B-B14F-4D97-AF65-F5344CB8AC3E}">
        <p14:creationId xmlns:p14="http://schemas.microsoft.com/office/powerpoint/2010/main" val="207715418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决策树算法</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决策树</a:t>
            </a:r>
            <a:r>
              <a:rPr lang="zh-CN" altLang="en-US" sz="1800" dirty="0">
                <a:solidFill>
                  <a:srgbClr val="000000"/>
                </a:solidFill>
              </a:rPr>
              <a:t>对应二维空间的分割结果</a:t>
            </a:r>
            <a:endParaRPr lang="zh-CN" altLang="en-US" sz="1800" dirty="0" smtClean="0">
              <a:solidFill>
                <a:srgbClr val="000000"/>
              </a:solidFill>
            </a:endParaRPr>
          </a:p>
        </p:txBody>
      </p:sp>
      <p:pic>
        <p:nvPicPr>
          <p:cNvPr id="10" name="图片 9" descr="图2.3"/>
          <p:cNvPicPr/>
          <p:nvPr/>
        </p:nvPicPr>
        <p:blipFill>
          <a:blip r:embed="rId3"/>
          <a:stretch>
            <a:fillRect/>
          </a:stretch>
        </p:blipFill>
        <p:spPr>
          <a:xfrm>
            <a:off x="2922270" y="1822980"/>
            <a:ext cx="3299460" cy="2503805"/>
          </a:xfrm>
          <a:prstGeom prst="rect">
            <a:avLst/>
          </a:prstGeom>
        </p:spPr>
      </p:pic>
    </p:spTree>
    <p:extLst>
      <p:ext uri="{BB962C8B-B14F-4D97-AF65-F5344CB8AC3E}">
        <p14:creationId xmlns:p14="http://schemas.microsoft.com/office/powerpoint/2010/main" val="3690196090"/>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分支处理</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往往</a:t>
            </a:r>
            <a:r>
              <a:rPr lang="zh-CN" altLang="en-US" sz="1800" dirty="0">
                <a:solidFill>
                  <a:srgbClr val="000000"/>
                </a:solidFill>
              </a:rPr>
              <a:t>使用启发式算法来进行决策树的构造，例如，使用贪婪算法对每个结点构造部分最优</a:t>
            </a:r>
            <a:r>
              <a:rPr lang="zh-CN" altLang="en-US" sz="1800" dirty="0" smtClean="0">
                <a:solidFill>
                  <a:srgbClr val="000000"/>
                </a:solidFill>
              </a:rPr>
              <a:t>决策树</a:t>
            </a:r>
            <a:endParaRPr lang="en-US" altLang="zh-CN" sz="1800" dirty="0" smtClean="0">
              <a:solidFill>
                <a:srgbClr val="000000"/>
              </a:solidFill>
            </a:endParaRPr>
          </a:p>
          <a:p>
            <a:r>
              <a:rPr lang="zh-CN" altLang="en-US" sz="1800" dirty="0" smtClean="0">
                <a:solidFill>
                  <a:srgbClr val="000000"/>
                </a:solidFill>
              </a:rPr>
              <a:t>对于</a:t>
            </a:r>
            <a:r>
              <a:rPr lang="zh-CN" altLang="en-US" sz="1800" dirty="0">
                <a:solidFill>
                  <a:srgbClr val="000000"/>
                </a:solidFill>
              </a:rPr>
              <a:t>一个决策树的构建，最重要的部分就在于其分支处理，即确定在每个决策结点处的分支</a:t>
            </a:r>
            <a:r>
              <a:rPr lang="zh-CN" altLang="en-US" sz="1800" dirty="0" smtClean="0">
                <a:solidFill>
                  <a:srgbClr val="000000"/>
                </a:solidFill>
              </a:rPr>
              <a:t>属性</a:t>
            </a:r>
            <a:endParaRPr lang="en-US" altLang="zh-CN" sz="1800" dirty="0" smtClean="0">
              <a:solidFill>
                <a:srgbClr val="000000"/>
              </a:solidFill>
            </a:endParaRPr>
          </a:p>
          <a:p>
            <a:r>
              <a:rPr lang="zh-CN" altLang="en-US" sz="1800" dirty="0" smtClean="0">
                <a:solidFill>
                  <a:srgbClr val="000000"/>
                </a:solidFill>
              </a:rPr>
              <a:t>分支属性的选取即对决策节点上选择哪一个属性来对数据集进行划分，要求每个分支中样本的类别</a:t>
            </a:r>
            <a:r>
              <a:rPr lang="zh-CN" altLang="en-US" sz="1800" dirty="0">
                <a:solidFill>
                  <a:srgbClr val="000000"/>
                </a:solidFill>
              </a:rPr>
              <a:t>纯度尽可能高，而且不要产生样本数量太少的</a:t>
            </a:r>
            <a:r>
              <a:rPr lang="zh-CN" altLang="en-US" sz="1800" dirty="0" smtClean="0">
                <a:solidFill>
                  <a:srgbClr val="000000"/>
                </a:solidFill>
              </a:rPr>
              <a:t>分支</a:t>
            </a:r>
            <a:endParaRPr lang="en-US" altLang="zh-CN" sz="1800" dirty="0" smtClean="0">
              <a:solidFill>
                <a:srgbClr val="000000"/>
              </a:solidFill>
            </a:endParaRPr>
          </a:p>
        </p:txBody>
      </p:sp>
    </p:spTree>
    <p:extLst>
      <p:ext uri="{BB962C8B-B14F-4D97-AF65-F5344CB8AC3E}">
        <p14:creationId xmlns:p14="http://schemas.microsoft.com/office/powerpoint/2010/main" val="10429122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lipFill>
          <a:blip xmlns:r="http://schemas.openxmlformats.org/officeDocument/2006/relationships" r:embed="rId1"/>
          <a:stretch>
            <a:fillRect l="-1571" r="-714"/>
          </a:stretch>
        </a:blipFill>
      </a:spPr>
      <a:bodyPr/>
      <a:lstStyle>
        <a:defPPr>
          <a:defRPr>
            <a:noFill/>
          </a:defRPr>
        </a:defPPr>
      </a:lstStyle>
    </a:tx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5063</TotalTime>
  <Words>6099</Words>
  <Application>Microsoft Office PowerPoint</Application>
  <PresentationFormat>全屏显示(16:9)</PresentationFormat>
  <Paragraphs>685</Paragraphs>
  <Slides>56</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56</vt:i4>
      </vt:variant>
    </vt:vector>
  </HeadingPairs>
  <TitlesOfParts>
    <vt:vector size="64" baseType="lpstr">
      <vt:lpstr>宋体</vt:lpstr>
      <vt:lpstr>微软雅黑</vt:lpstr>
      <vt:lpstr>Arial</vt:lpstr>
      <vt:lpstr>Calibri</vt:lpstr>
      <vt:lpstr>Cambria Math</vt:lpstr>
      <vt:lpstr>Courier New</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王尚锋 w</dc:creator>
  <cp:lastModifiedBy>PU SHI</cp:lastModifiedBy>
  <cp:revision>604</cp:revision>
  <dcterms:created xsi:type="dcterms:W3CDTF">2013-12-17T01:55:37Z</dcterms:created>
  <dcterms:modified xsi:type="dcterms:W3CDTF">2018-06-03T13:12:32Z</dcterms:modified>
</cp:coreProperties>
</file>