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4"/>
  </p:notesMasterIdLst>
  <p:sldIdLst>
    <p:sldId id="270" r:id="rId2"/>
    <p:sldId id="275" r:id="rId3"/>
    <p:sldId id="326" r:id="rId4"/>
    <p:sldId id="351" r:id="rId5"/>
    <p:sldId id="352" r:id="rId6"/>
    <p:sldId id="353" r:id="rId7"/>
    <p:sldId id="354" r:id="rId8"/>
    <p:sldId id="355" r:id="rId9"/>
    <p:sldId id="356" r:id="rId10"/>
    <p:sldId id="357" r:id="rId11"/>
    <p:sldId id="358" r:id="rId12"/>
    <p:sldId id="359" r:id="rId13"/>
    <p:sldId id="360" r:id="rId14"/>
    <p:sldId id="361" r:id="rId15"/>
    <p:sldId id="362" r:id="rId16"/>
    <p:sldId id="363" r:id="rId17"/>
    <p:sldId id="364" r:id="rId18"/>
    <p:sldId id="365" r:id="rId19"/>
    <p:sldId id="366" r:id="rId20"/>
    <p:sldId id="367" r:id="rId21"/>
    <p:sldId id="368" r:id="rId22"/>
    <p:sldId id="370" r:id="rId23"/>
    <p:sldId id="371" r:id="rId24"/>
    <p:sldId id="372" r:id="rId25"/>
    <p:sldId id="373" r:id="rId26"/>
    <p:sldId id="374" r:id="rId27"/>
    <p:sldId id="375" r:id="rId28"/>
    <p:sldId id="376" r:id="rId29"/>
    <p:sldId id="377" r:id="rId30"/>
    <p:sldId id="378" r:id="rId31"/>
    <p:sldId id="381" r:id="rId32"/>
    <p:sldId id="380" r:id="rId33"/>
    <p:sldId id="383" r:id="rId34"/>
    <p:sldId id="382" r:id="rId35"/>
    <p:sldId id="384" r:id="rId36"/>
    <p:sldId id="385" r:id="rId37"/>
    <p:sldId id="386" r:id="rId38"/>
    <p:sldId id="387" r:id="rId39"/>
    <p:sldId id="388" r:id="rId40"/>
    <p:sldId id="389" r:id="rId41"/>
    <p:sldId id="390" r:id="rId42"/>
    <p:sldId id="391" r:id="rId43"/>
    <p:sldId id="392" r:id="rId44"/>
    <p:sldId id="393" r:id="rId45"/>
    <p:sldId id="394" r:id="rId46"/>
    <p:sldId id="395" r:id="rId47"/>
    <p:sldId id="396" r:id="rId48"/>
    <p:sldId id="397" r:id="rId49"/>
    <p:sldId id="398" r:id="rId50"/>
    <p:sldId id="399" r:id="rId51"/>
    <p:sldId id="400" r:id="rId52"/>
    <p:sldId id="401" r:id="rId53"/>
    <p:sldId id="402" r:id="rId54"/>
    <p:sldId id="403" r:id="rId55"/>
    <p:sldId id="405" r:id="rId56"/>
    <p:sldId id="404" r:id="rId57"/>
    <p:sldId id="406" r:id="rId58"/>
    <p:sldId id="407" r:id="rId59"/>
    <p:sldId id="408" r:id="rId60"/>
    <p:sldId id="409" r:id="rId61"/>
    <p:sldId id="410" r:id="rId62"/>
    <p:sldId id="411" r:id="rId63"/>
    <p:sldId id="412" r:id="rId64"/>
    <p:sldId id="413" r:id="rId65"/>
    <p:sldId id="414" r:id="rId66"/>
    <p:sldId id="415" r:id="rId67"/>
    <p:sldId id="416" r:id="rId68"/>
    <p:sldId id="417" r:id="rId69"/>
    <p:sldId id="418" r:id="rId70"/>
    <p:sldId id="419" r:id="rId71"/>
    <p:sldId id="420" r:id="rId72"/>
    <p:sldId id="320" r:id="rId73"/>
  </p:sldIdLst>
  <p:sldSz cx="9144000" cy="5143500" type="screen16x9"/>
  <p:notesSz cx="6858000" cy="9144000"/>
  <p:defaultTex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79646"/>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89680" autoAdjust="0"/>
  </p:normalViewPr>
  <p:slideViewPr>
    <p:cSldViewPr snapToGrid="0" snapToObjects="1">
      <p:cViewPr varScale="1">
        <p:scale>
          <a:sx n="96" d="100"/>
          <a:sy n="96" d="100"/>
        </p:scale>
        <p:origin x="654" y="7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pPr>
              <a:defRPr/>
            </a:pPr>
            <a:fld id="{CBD1F595-3A9E-4AFB-9409-00EE811EB6B0}" type="datetimeFigureOut">
              <a:rPr lang="zh-CN" altLang="en-US"/>
              <a:pPr>
                <a:defRPr/>
              </a:pPr>
              <a:t>2018/6/10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二级</a:t>
            </a:r>
          </a:p>
          <a:p>
            <a:pPr lvl="2"/>
            <a:r>
              <a:rPr lang="zh-CN" altLang="en-US" noProof="0" smtClean="0"/>
              <a:t>三级</a:t>
            </a:r>
          </a:p>
          <a:p>
            <a:pPr lvl="3"/>
            <a:r>
              <a:rPr lang="zh-CN" altLang="en-US" noProof="0" smtClean="0"/>
              <a:t>四级</a:t>
            </a:r>
          </a:p>
          <a:p>
            <a:pPr lvl="4"/>
            <a:r>
              <a:rPr lang="zh-CN" altLang="en-US" noProof="0" smtClean="0"/>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4A08D6A-97DB-47FF-BEFD-7D6BA57570F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kumimoji="1"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kumimoji="1"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kumimoji="1"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kumimoji="1"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410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BE23BB1E-609A-49A2-A808-03583B95337D}" type="slidenum">
              <a:rPr lang="zh-CN" altLang="en-US" smtClean="0"/>
              <a:pPr/>
              <a:t>1</a:t>
            </a:fld>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50</a:t>
            </a:fld>
            <a:endParaRPr lang="zh-CN" altLang="en-US" smtClean="0"/>
          </a:p>
        </p:txBody>
      </p:sp>
    </p:spTree>
    <p:extLst>
      <p:ext uri="{BB962C8B-B14F-4D97-AF65-F5344CB8AC3E}">
        <p14:creationId xmlns:p14="http://schemas.microsoft.com/office/powerpoint/2010/main" val="661832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55</a:t>
            </a:fld>
            <a:endParaRPr lang="zh-CN" altLang="en-US" smtClean="0"/>
          </a:p>
        </p:txBody>
      </p:sp>
    </p:spTree>
    <p:extLst>
      <p:ext uri="{BB962C8B-B14F-4D97-AF65-F5344CB8AC3E}">
        <p14:creationId xmlns:p14="http://schemas.microsoft.com/office/powerpoint/2010/main" val="2402495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56</a:t>
            </a:fld>
            <a:endParaRPr lang="zh-CN" altLang="en-US" smtClean="0"/>
          </a:p>
        </p:txBody>
      </p:sp>
    </p:spTree>
    <p:extLst>
      <p:ext uri="{BB962C8B-B14F-4D97-AF65-F5344CB8AC3E}">
        <p14:creationId xmlns:p14="http://schemas.microsoft.com/office/powerpoint/2010/main" val="2525019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57</a:t>
            </a:fld>
            <a:endParaRPr lang="zh-CN" altLang="en-US" smtClean="0"/>
          </a:p>
        </p:txBody>
      </p:sp>
    </p:spTree>
    <p:extLst>
      <p:ext uri="{BB962C8B-B14F-4D97-AF65-F5344CB8AC3E}">
        <p14:creationId xmlns:p14="http://schemas.microsoft.com/office/powerpoint/2010/main" val="1557967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81924"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D8BEF882-4B4C-4137-A577-E3C0FC82AD10}" type="slidenum">
              <a:rPr lang="zh-CN" altLang="en-US" smtClean="0"/>
              <a:pPr/>
              <a:t>72</a:t>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2</a:t>
            </a:fld>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3</a:t>
            </a:fld>
            <a:endParaRPr lang="zh-CN" altLang="en-US" smtClean="0"/>
          </a:p>
        </p:txBody>
      </p:sp>
    </p:spTree>
    <p:extLst>
      <p:ext uri="{BB962C8B-B14F-4D97-AF65-F5344CB8AC3E}">
        <p14:creationId xmlns:p14="http://schemas.microsoft.com/office/powerpoint/2010/main" val="833321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4</a:t>
            </a:fld>
            <a:endParaRPr lang="zh-CN" altLang="en-US" smtClean="0"/>
          </a:p>
        </p:txBody>
      </p:sp>
    </p:spTree>
    <p:extLst>
      <p:ext uri="{BB962C8B-B14F-4D97-AF65-F5344CB8AC3E}">
        <p14:creationId xmlns:p14="http://schemas.microsoft.com/office/powerpoint/2010/main" val="89613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5</a:t>
            </a:fld>
            <a:endParaRPr lang="zh-CN" altLang="en-US" smtClean="0"/>
          </a:p>
        </p:txBody>
      </p:sp>
    </p:spTree>
    <p:extLst>
      <p:ext uri="{BB962C8B-B14F-4D97-AF65-F5344CB8AC3E}">
        <p14:creationId xmlns:p14="http://schemas.microsoft.com/office/powerpoint/2010/main" val="3557637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6</a:t>
            </a:fld>
            <a:endParaRPr lang="zh-CN" altLang="en-US" smtClean="0"/>
          </a:p>
        </p:txBody>
      </p:sp>
    </p:spTree>
    <p:extLst>
      <p:ext uri="{BB962C8B-B14F-4D97-AF65-F5344CB8AC3E}">
        <p14:creationId xmlns:p14="http://schemas.microsoft.com/office/powerpoint/2010/main" val="3952441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23</a:t>
            </a:fld>
            <a:endParaRPr lang="zh-CN" altLang="en-US" smtClean="0"/>
          </a:p>
        </p:txBody>
      </p:sp>
    </p:spTree>
    <p:extLst>
      <p:ext uri="{BB962C8B-B14F-4D97-AF65-F5344CB8AC3E}">
        <p14:creationId xmlns:p14="http://schemas.microsoft.com/office/powerpoint/2010/main" val="850498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24</a:t>
            </a:fld>
            <a:endParaRPr lang="zh-CN" altLang="en-US" smtClean="0"/>
          </a:p>
        </p:txBody>
      </p:sp>
    </p:spTree>
    <p:extLst>
      <p:ext uri="{BB962C8B-B14F-4D97-AF65-F5344CB8AC3E}">
        <p14:creationId xmlns:p14="http://schemas.microsoft.com/office/powerpoint/2010/main" val="2399295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44</a:t>
            </a:fld>
            <a:endParaRPr lang="zh-CN" altLang="en-US" smtClean="0"/>
          </a:p>
        </p:txBody>
      </p:sp>
    </p:spTree>
    <p:extLst>
      <p:ext uri="{BB962C8B-B14F-4D97-AF65-F5344CB8AC3E}">
        <p14:creationId xmlns:p14="http://schemas.microsoft.com/office/powerpoint/2010/main" val="1227436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E352615-5B88-4AFB-B152-CD531A06BEFF}" type="datetimeFigureOut">
              <a:rPr lang="zh-CN" altLang="en-US"/>
              <a:pPr>
                <a:defRPr/>
              </a:pPr>
              <a:t>2018/6/10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CA866F1B-3E27-40C1-8CE7-1946943F1725}" type="slidenum">
              <a:rPr lang="zh-CN" altLang="en-US"/>
              <a:pPr>
                <a:defRPr/>
              </a:pPr>
              <a:t>‹#›</a:t>
            </a:fld>
            <a:endParaRPr lang="zh-CN" altLang="en-US"/>
          </a:p>
        </p:txBody>
      </p:sp>
    </p:spTree>
    <p:extLst>
      <p:ext uri="{BB962C8B-B14F-4D97-AF65-F5344CB8AC3E}">
        <p14:creationId xmlns:p14="http://schemas.microsoft.com/office/powerpoint/2010/main" val="2824395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915A40D-CEB0-4353-8815-AB5DEA931718}" type="datetimeFigureOut">
              <a:rPr lang="zh-CN" altLang="en-US"/>
              <a:pPr>
                <a:defRPr/>
              </a:pPr>
              <a:t>2018/6/10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A38CB088-D95C-475C-A713-1F19E39F7C8B}" type="slidenum">
              <a:rPr lang="zh-CN" altLang="en-US"/>
              <a:pPr>
                <a:defRPr/>
              </a:pPr>
              <a:t>‹#›</a:t>
            </a:fld>
            <a:endParaRPr lang="zh-CN" altLang="en-US"/>
          </a:p>
        </p:txBody>
      </p:sp>
    </p:spTree>
    <p:extLst>
      <p:ext uri="{BB962C8B-B14F-4D97-AF65-F5344CB8AC3E}">
        <p14:creationId xmlns:p14="http://schemas.microsoft.com/office/powerpoint/2010/main" val="1192039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9F29064-3124-49DB-AE6C-BEB15672E674}" type="datetimeFigureOut">
              <a:rPr lang="zh-CN" altLang="en-US"/>
              <a:pPr>
                <a:defRPr/>
              </a:pPr>
              <a:t>2018/6/10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D1050CC0-5EC7-48A9-915E-FC046C222C4A}" type="slidenum">
              <a:rPr lang="zh-CN" altLang="en-US"/>
              <a:pPr>
                <a:defRPr/>
              </a:pPr>
              <a:t>‹#›</a:t>
            </a:fld>
            <a:endParaRPr lang="zh-CN" altLang="en-US"/>
          </a:p>
        </p:txBody>
      </p:sp>
    </p:spTree>
    <p:extLst>
      <p:ext uri="{BB962C8B-B14F-4D97-AF65-F5344CB8AC3E}">
        <p14:creationId xmlns:p14="http://schemas.microsoft.com/office/powerpoint/2010/main" val="276748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0F34D6F-F29A-4B09-B655-E0971D462D4D}" type="datetimeFigureOut">
              <a:rPr lang="zh-CN" altLang="en-US"/>
              <a:pPr>
                <a:defRPr/>
              </a:pPr>
              <a:t>2018/6/10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E4318774-2AFB-4BC6-A124-21C0A835992E}" type="slidenum">
              <a:rPr lang="zh-CN" altLang="en-US"/>
              <a:pPr>
                <a:defRPr/>
              </a:pPr>
              <a:t>‹#›</a:t>
            </a:fld>
            <a:endParaRPr lang="zh-CN" altLang="en-US"/>
          </a:p>
        </p:txBody>
      </p:sp>
    </p:spTree>
    <p:extLst>
      <p:ext uri="{BB962C8B-B14F-4D97-AF65-F5344CB8AC3E}">
        <p14:creationId xmlns:p14="http://schemas.microsoft.com/office/powerpoint/2010/main" val="4294795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1B1F3E00-598D-4619-AC09-1B2F4CAF0CFA}" type="datetimeFigureOut">
              <a:rPr lang="zh-CN" altLang="en-US"/>
              <a:pPr>
                <a:defRPr/>
              </a:pPr>
              <a:t>2018/6/10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11394C03-1A74-40E1-A2C7-14AF901EAAEA}" type="slidenum">
              <a:rPr lang="zh-CN" altLang="en-US"/>
              <a:pPr>
                <a:defRPr/>
              </a:pPr>
              <a:t>‹#›</a:t>
            </a:fld>
            <a:endParaRPr lang="zh-CN" altLang="en-US"/>
          </a:p>
        </p:txBody>
      </p:sp>
    </p:spTree>
    <p:extLst>
      <p:ext uri="{BB962C8B-B14F-4D97-AF65-F5344CB8AC3E}">
        <p14:creationId xmlns:p14="http://schemas.microsoft.com/office/powerpoint/2010/main" val="1236252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3"/>
          <p:cNvSpPr>
            <a:spLocks noGrp="1"/>
          </p:cNvSpPr>
          <p:nvPr>
            <p:ph type="dt" sz="half" idx="10"/>
          </p:nvPr>
        </p:nvSpPr>
        <p:spPr/>
        <p:txBody>
          <a:bodyPr/>
          <a:lstStyle>
            <a:lvl1pPr>
              <a:defRPr/>
            </a:lvl1pPr>
          </a:lstStyle>
          <a:p>
            <a:pPr>
              <a:defRPr/>
            </a:pPr>
            <a:fld id="{9C465D57-868B-4329-B219-A3D0CF0F82FD}" type="datetimeFigureOut">
              <a:rPr lang="zh-CN" altLang="en-US"/>
              <a:pPr>
                <a:defRPr/>
              </a:pPr>
              <a:t>2018/6/10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7CDCE52D-9EC0-46FA-BD32-BFD5F9EDEFEA}" type="slidenum">
              <a:rPr lang="zh-CN" altLang="en-US"/>
              <a:pPr>
                <a:defRPr/>
              </a:pPr>
              <a:t>‹#›</a:t>
            </a:fld>
            <a:endParaRPr lang="zh-CN" altLang="en-US"/>
          </a:p>
        </p:txBody>
      </p:sp>
    </p:spTree>
    <p:extLst>
      <p:ext uri="{BB962C8B-B14F-4D97-AF65-F5344CB8AC3E}">
        <p14:creationId xmlns:p14="http://schemas.microsoft.com/office/powerpoint/2010/main" val="566055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A03843E-C564-478B-99FB-609A152B93F5}" type="datetimeFigureOut">
              <a:rPr lang="zh-CN" altLang="en-US"/>
              <a:pPr>
                <a:defRPr/>
              </a:pPr>
              <a:t>2018/6/10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幻灯片编号占位符 5"/>
          <p:cNvSpPr>
            <a:spLocks noGrp="1"/>
          </p:cNvSpPr>
          <p:nvPr>
            <p:ph type="sldNum" sz="quarter" idx="12"/>
          </p:nvPr>
        </p:nvSpPr>
        <p:spPr/>
        <p:txBody>
          <a:bodyPr/>
          <a:lstStyle>
            <a:lvl1pPr>
              <a:defRPr/>
            </a:lvl1pPr>
          </a:lstStyle>
          <a:p>
            <a:pPr>
              <a:defRPr/>
            </a:pPr>
            <a:fld id="{F059F594-FCA3-413B-AE4D-644B3718CE7D}" type="slidenum">
              <a:rPr lang="zh-CN" altLang="en-US"/>
              <a:pPr>
                <a:defRPr/>
              </a:pPr>
              <a:t>‹#›</a:t>
            </a:fld>
            <a:endParaRPr lang="zh-CN" altLang="en-US"/>
          </a:p>
        </p:txBody>
      </p:sp>
    </p:spTree>
    <p:extLst>
      <p:ext uri="{BB962C8B-B14F-4D97-AF65-F5344CB8AC3E}">
        <p14:creationId xmlns:p14="http://schemas.microsoft.com/office/powerpoint/2010/main" val="26258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002917F-96E4-4EC6-BDCE-C61C21F34681}" type="datetimeFigureOut">
              <a:rPr lang="zh-CN" altLang="en-US"/>
              <a:pPr>
                <a:defRPr/>
              </a:pPr>
              <a:t>2018/6/10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幻灯片编号占位符 5"/>
          <p:cNvSpPr>
            <a:spLocks noGrp="1"/>
          </p:cNvSpPr>
          <p:nvPr>
            <p:ph type="sldNum" sz="quarter" idx="12"/>
          </p:nvPr>
        </p:nvSpPr>
        <p:spPr/>
        <p:txBody>
          <a:bodyPr/>
          <a:lstStyle>
            <a:lvl1pPr>
              <a:defRPr/>
            </a:lvl1pPr>
          </a:lstStyle>
          <a:p>
            <a:pPr>
              <a:defRPr/>
            </a:pPr>
            <a:fld id="{DF5E0131-C8F4-4B80-9026-6BDE42ACBA1A}" type="slidenum">
              <a:rPr lang="zh-CN" altLang="en-US"/>
              <a:pPr>
                <a:defRPr/>
              </a:pPr>
              <a:t>‹#›</a:t>
            </a:fld>
            <a:endParaRPr lang="zh-CN" altLang="en-US"/>
          </a:p>
        </p:txBody>
      </p:sp>
    </p:spTree>
    <p:extLst>
      <p:ext uri="{BB962C8B-B14F-4D97-AF65-F5344CB8AC3E}">
        <p14:creationId xmlns:p14="http://schemas.microsoft.com/office/powerpoint/2010/main" val="437586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D301CEE-699B-4141-894F-943543098FD1}" type="datetimeFigureOut">
              <a:rPr lang="zh-CN" altLang="en-US"/>
              <a:pPr>
                <a:defRPr/>
              </a:pPr>
              <a:t>2018/6/10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幻灯片编号占位符 5"/>
          <p:cNvSpPr>
            <a:spLocks noGrp="1"/>
          </p:cNvSpPr>
          <p:nvPr>
            <p:ph type="sldNum" sz="quarter" idx="12"/>
          </p:nvPr>
        </p:nvSpPr>
        <p:spPr/>
        <p:txBody>
          <a:bodyPr/>
          <a:lstStyle>
            <a:lvl1pPr>
              <a:defRPr/>
            </a:lvl1pPr>
          </a:lstStyle>
          <a:p>
            <a:pPr>
              <a:defRPr/>
            </a:pPr>
            <a:fld id="{2B7868E7-D5D9-4E56-BB70-8497262E42C4}" type="slidenum">
              <a:rPr lang="zh-CN" altLang="en-US"/>
              <a:pPr>
                <a:defRPr/>
              </a:pPr>
              <a:t>‹#›</a:t>
            </a:fld>
            <a:endParaRPr lang="zh-CN" altLang="en-US"/>
          </a:p>
        </p:txBody>
      </p:sp>
    </p:spTree>
    <p:extLst>
      <p:ext uri="{BB962C8B-B14F-4D97-AF65-F5344CB8AC3E}">
        <p14:creationId xmlns:p14="http://schemas.microsoft.com/office/powerpoint/2010/main" val="1065015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29113E6-28E9-4FA0-950B-F5DFB2DE8A3C}" type="datetimeFigureOut">
              <a:rPr lang="zh-CN" altLang="en-US"/>
              <a:pPr>
                <a:defRPr/>
              </a:pPr>
              <a:t>2018/6/10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DB826BA7-9D41-40EB-8309-A41812C863F2}" type="slidenum">
              <a:rPr lang="zh-CN" altLang="en-US"/>
              <a:pPr>
                <a:defRPr/>
              </a:pPr>
              <a:t>‹#›</a:t>
            </a:fld>
            <a:endParaRPr lang="zh-CN" altLang="en-US"/>
          </a:p>
        </p:txBody>
      </p:sp>
    </p:spTree>
    <p:extLst>
      <p:ext uri="{BB962C8B-B14F-4D97-AF65-F5344CB8AC3E}">
        <p14:creationId xmlns:p14="http://schemas.microsoft.com/office/powerpoint/2010/main" val="3186069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4984F26-13DD-454C-B715-46E0AB1A29E1}" type="datetimeFigureOut">
              <a:rPr lang="zh-CN" altLang="en-US"/>
              <a:pPr>
                <a:defRPr/>
              </a:pPr>
              <a:t>2018/6/10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21FE3C7D-62D2-4F03-9F96-6EAD0A08E381}" type="slidenum">
              <a:rPr lang="zh-CN" altLang="en-US"/>
              <a:pPr>
                <a:defRPr/>
              </a:pPr>
              <a:t>‹#›</a:t>
            </a:fld>
            <a:endParaRPr lang="zh-CN" altLang="en-US"/>
          </a:p>
        </p:txBody>
      </p:sp>
    </p:spTree>
    <p:extLst>
      <p:ext uri="{BB962C8B-B14F-4D97-AF65-F5344CB8AC3E}">
        <p14:creationId xmlns:p14="http://schemas.microsoft.com/office/powerpoint/2010/main" val="667998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ea typeface="宋体" pitchFamily="2" charset="-122"/>
              </a:defRPr>
            </a:lvl1pPr>
          </a:lstStyle>
          <a:p>
            <a:pPr>
              <a:defRPr/>
            </a:pPr>
            <a:fld id="{6AA6EB28-9653-41F9-B7F4-349140C90BE1}" type="datetimeFigureOut">
              <a:rPr lang="zh-CN" altLang="en-US"/>
              <a:pPr>
                <a:defRPr/>
              </a:pPr>
              <a:t>2018/6/10</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幻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830A8E31-C401-4CEC-A97B-17FAC71BC97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kumimoji="1" sz="4400" kern="1200">
          <a:solidFill>
            <a:schemeClr val="tx1"/>
          </a:solidFill>
          <a:latin typeface="+mj-lt"/>
          <a:ea typeface="+mj-ea"/>
          <a:cs typeface="+mj-cs"/>
        </a:defRPr>
      </a:lvl1pPr>
      <a:lvl2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2pPr>
      <a:lvl3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3pPr>
      <a:lvl4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4pPr>
      <a:lvl5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5pPr>
      <a:lvl6pPr marL="457200" algn="ctr" defTabSz="457200" rtl="0" fontAlgn="base">
        <a:spcBef>
          <a:spcPct val="0"/>
        </a:spcBef>
        <a:spcAft>
          <a:spcPct val="0"/>
        </a:spcAft>
        <a:defRPr kumimoji="1" sz="4400">
          <a:solidFill>
            <a:schemeClr val="tx1"/>
          </a:solidFill>
          <a:latin typeface="Calibri" pitchFamily="34" charset="0"/>
          <a:ea typeface="宋体" pitchFamily="2" charset="-122"/>
        </a:defRPr>
      </a:lvl6pPr>
      <a:lvl7pPr marL="914400" algn="ctr" defTabSz="457200" rtl="0" fontAlgn="base">
        <a:spcBef>
          <a:spcPct val="0"/>
        </a:spcBef>
        <a:spcAft>
          <a:spcPct val="0"/>
        </a:spcAft>
        <a:defRPr kumimoji="1" sz="4400">
          <a:solidFill>
            <a:schemeClr val="tx1"/>
          </a:solidFill>
          <a:latin typeface="Calibri" pitchFamily="34" charset="0"/>
          <a:ea typeface="宋体" pitchFamily="2" charset="-122"/>
        </a:defRPr>
      </a:lvl7pPr>
      <a:lvl8pPr marL="1371600" algn="ctr" defTabSz="457200" rtl="0" fontAlgn="base">
        <a:spcBef>
          <a:spcPct val="0"/>
        </a:spcBef>
        <a:spcAft>
          <a:spcPct val="0"/>
        </a:spcAft>
        <a:defRPr kumimoji="1" sz="4400">
          <a:solidFill>
            <a:schemeClr val="tx1"/>
          </a:solidFill>
          <a:latin typeface="Calibri" pitchFamily="34" charset="0"/>
          <a:ea typeface="宋体" pitchFamily="2" charset="-122"/>
        </a:defRPr>
      </a:lvl8pPr>
      <a:lvl9pPr marL="1828800" algn="ctr" defTabSz="457200" rtl="0" fontAlgn="base">
        <a:spcBef>
          <a:spcPct val="0"/>
        </a:spcBef>
        <a:spcAft>
          <a:spcPct val="0"/>
        </a:spcAft>
        <a:defRPr kumimoji="1" sz="4400">
          <a:solidFill>
            <a:schemeClr val="tx1"/>
          </a:solidFill>
          <a:latin typeface="Calibri" pitchFamily="34" charset="0"/>
          <a:ea typeface="宋体" pitchFamily="2"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2052" name="矩形 2"/>
          <p:cNvSpPr>
            <a:spLocks noChangeArrowheads="1"/>
          </p:cNvSpPr>
          <p:nvPr/>
        </p:nvSpPr>
        <p:spPr bwMode="auto">
          <a:xfrm>
            <a:off x="3540124" y="738423"/>
            <a:ext cx="55086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宋体" pitchFamily="2" charset="-122"/>
              </a:defRPr>
            </a:lvl1pPr>
            <a:lvl2pPr marL="742950" indent="-285750">
              <a:defRPr kumimoji="1">
                <a:solidFill>
                  <a:schemeClr val="tx1"/>
                </a:solidFill>
                <a:latin typeface="Calibri" pitchFamily="34" charset="0"/>
                <a:ea typeface="宋体" pitchFamily="2" charset="-122"/>
              </a:defRPr>
            </a:lvl2pPr>
            <a:lvl3pPr marL="1143000" indent="-228600">
              <a:defRPr kumimoji="1">
                <a:solidFill>
                  <a:schemeClr val="tx1"/>
                </a:solidFill>
                <a:latin typeface="Calibri" pitchFamily="34" charset="0"/>
                <a:ea typeface="宋体" pitchFamily="2" charset="-122"/>
              </a:defRPr>
            </a:lvl3pPr>
            <a:lvl4pPr marL="1600200" indent="-228600">
              <a:defRPr kumimoji="1">
                <a:solidFill>
                  <a:schemeClr val="tx1"/>
                </a:solidFill>
                <a:latin typeface="Calibri" pitchFamily="34" charset="0"/>
                <a:ea typeface="宋体" pitchFamily="2" charset="-122"/>
              </a:defRPr>
            </a:lvl4pPr>
            <a:lvl5pPr marL="2057400" indent="-228600">
              <a:defRPr kumimoji="1">
                <a:solidFill>
                  <a:schemeClr val="tx1"/>
                </a:solidFill>
                <a:latin typeface="Calibri" pitchFamily="34" charset="0"/>
                <a:ea typeface="宋体" pitchFamily="2" charset="-122"/>
              </a:defRPr>
            </a:lvl5pPr>
            <a:lvl6pPr marL="25146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6pPr>
            <a:lvl7pPr marL="29718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7pPr>
            <a:lvl8pPr marL="34290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8pPr>
            <a:lvl9pPr marL="38862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9pPr>
          </a:lstStyle>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机器学习</a:t>
            </a:r>
            <a:endParaRPr lang="en-US" altLang="zh-CN"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endParaRPr>
          </a:p>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第</a:t>
            </a:r>
            <a:r>
              <a:rPr lang="en-US" altLang="zh-CN"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5</a:t>
            </a:r>
            <a:r>
              <a:rPr lang="zh-CN" altLang="en-US"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章   文本分析</a:t>
            </a:r>
            <a:endParaRPr lang="zh-CN" altLang="en-US" sz="2800" b="1" dirty="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endParaRPr>
          </a:p>
        </p:txBody>
      </p:sp>
      <p:sp>
        <p:nvSpPr>
          <p:cNvPr id="3076" name="TextBox 1"/>
          <p:cNvSpPr txBox="1">
            <a:spLocks noChangeArrowheads="1"/>
          </p:cNvSpPr>
          <p:nvPr/>
        </p:nvSpPr>
        <p:spPr bwMode="auto">
          <a:xfrm>
            <a:off x="4487863" y="2085975"/>
            <a:ext cx="3076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1800" b="1">
                <a:latin typeface="微软雅黑" panose="020B0503020204020204" pitchFamily="34" charset="-122"/>
                <a:ea typeface="微软雅黑" panose="020B0503020204020204" pitchFamily="34" charset="-122"/>
              </a:rPr>
              <a:t>复旦大学  </a:t>
            </a:r>
            <a:r>
              <a:rPr lang="zh-CN" altLang="en-US" b="1">
                <a:latin typeface="微软雅黑" panose="020B0503020204020204" pitchFamily="34" charset="-122"/>
                <a:ea typeface="微软雅黑" panose="020B0503020204020204" pitchFamily="34" charset="-122"/>
              </a:rPr>
              <a:t>赵卫东</a:t>
            </a:r>
            <a:r>
              <a:rPr lang="zh-CN" altLang="en-US" sz="1800" b="1">
                <a:latin typeface="微软雅黑" panose="020B0503020204020204" pitchFamily="34" charset="-122"/>
                <a:ea typeface="微软雅黑" panose="020B0503020204020204" pitchFamily="34" charset="-122"/>
              </a:rPr>
              <a:t>  博士</a:t>
            </a:r>
            <a:endParaRPr lang="en-US" altLang="zh-CN" sz="1800" b="1">
              <a:latin typeface="微软雅黑" panose="020B0503020204020204" pitchFamily="34" charset="-122"/>
              <a:ea typeface="微软雅黑" panose="020B0503020204020204" pitchFamily="34" charset="-122"/>
            </a:endParaRPr>
          </a:p>
        </p:txBody>
      </p:sp>
      <p:sp>
        <p:nvSpPr>
          <p:cNvPr id="3" name="TextBox 2"/>
          <p:cNvSpPr txBox="1"/>
          <p:nvPr/>
        </p:nvSpPr>
        <p:spPr>
          <a:xfrm>
            <a:off x="5272088" y="2755900"/>
            <a:ext cx="2152650" cy="307975"/>
          </a:xfrm>
          <a:prstGeom prst="rect">
            <a:avLst/>
          </a:prstGeom>
          <a:noFill/>
        </p:spPr>
        <p:txBody>
          <a:bodyPr wrap="none">
            <a:spAutoFit/>
          </a:bodyPr>
          <a:lstStyle/>
          <a:p>
            <a:pPr>
              <a:defRPr/>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wdzhao@fudan.edu.cn</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078" name="Picture 9" descr="http://homepage.fudan.edu.cn/wdzhao/files/2011/06/%E6%97%A0%E6%A0%87%E9%A2%98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9425" y="3063875"/>
            <a:ext cx="1470025"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8"/>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80621" y="457200"/>
            <a:ext cx="2585357"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互信息</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275870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互信息</a:t>
                </a:r>
                <a:r>
                  <a:rPr lang="en-US" altLang="zh-CN" sz="1800" dirty="0">
                    <a:solidFill>
                      <a:srgbClr val="000000"/>
                    </a:solidFill>
                  </a:rPr>
                  <a:t>(MI)</a:t>
                </a:r>
                <a:r>
                  <a:rPr lang="zh-CN" altLang="zh-CN" sz="1800" dirty="0">
                    <a:solidFill>
                      <a:srgbClr val="000000"/>
                    </a:solidFill>
                  </a:rPr>
                  <a:t>表示两个变量</a:t>
                </a:r>
                <a14:m>
                  <m:oMath xmlns:m="http://schemas.openxmlformats.org/officeDocument/2006/math">
                    <m:r>
                      <a:rPr lang="en-US" altLang="zh-CN" sz="1800">
                        <a:solidFill>
                          <a:srgbClr val="000000"/>
                        </a:solidFill>
                      </a:rPr>
                      <m:t>𝑥</m:t>
                    </m:r>
                  </m:oMath>
                </a14:m>
                <a:r>
                  <a:rPr lang="zh-CN" altLang="zh-CN" sz="1800" dirty="0">
                    <a:solidFill>
                      <a:srgbClr val="000000"/>
                    </a:solidFill>
                  </a:rPr>
                  <a:t>与</a:t>
                </a:r>
                <a14:m>
                  <m:oMath xmlns:m="http://schemas.openxmlformats.org/officeDocument/2006/math">
                    <m:r>
                      <a:rPr lang="en-US" altLang="zh-CN" sz="1800">
                        <a:solidFill>
                          <a:srgbClr val="000000"/>
                        </a:solidFill>
                      </a:rPr>
                      <m:t>𝑦</m:t>
                    </m:r>
                  </m:oMath>
                </a14:m>
                <a:r>
                  <a:rPr lang="zh-CN" altLang="zh-CN" sz="1800" dirty="0">
                    <a:solidFill>
                      <a:srgbClr val="000000"/>
                    </a:solidFill>
                  </a:rPr>
                  <a:t>是否有关系，以及关系的强弱，可用于文本分类。</a:t>
                </a:r>
                <a:r>
                  <a:rPr lang="en-US" altLang="zh-CN" sz="1800" dirty="0">
                    <a:solidFill>
                      <a:srgbClr val="000000"/>
                    </a:solidFill>
                  </a:rPr>
                  <a:t>MI</a:t>
                </a:r>
                <a:r>
                  <a:rPr lang="zh-CN" altLang="zh-CN" sz="1800" dirty="0">
                    <a:solidFill>
                      <a:srgbClr val="000000"/>
                    </a:solidFill>
                  </a:rPr>
                  <a:t>计算的公式如下：</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rPr>
                        <m:t>𝑀𝐼</m:t>
                      </m:r>
                      <m:r>
                        <a:rPr lang="en-US" altLang="zh-CN" sz="1800">
                          <a:solidFill>
                            <a:srgbClr val="000000"/>
                          </a:solidFill>
                        </a:rPr>
                        <m:t>(</m:t>
                      </m:r>
                      <m:r>
                        <a:rPr lang="en-US" altLang="zh-CN" sz="1800">
                          <a:solidFill>
                            <a:srgbClr val="000000"/>
                          </a:solidFill>
                        </a:rPr>
                        <m:t>𝑡</m:t>
                      </m:r>
                      <m:r>
                        <a:rPr lang="en-US" altLang="zh-CN" sz="1800">
                          <a:solidFill>
                            <a:srgbClr val="000000"/>
                          </a:solidFill>
                        </a:rPr>
                        <m:t>,</m:t>
                      </m:r>
                      <m:sSub>
                        <m:sSubPr>
                          <m:ctrlPr>
                            <a:rPr lang="zh-CN" altLang="zh-CN" sz="1800">
                              <a:solidFill>
                                <a:srgbClr val="000000"/>
                              </a:solidFill>
                            </a:rPr>
                          </m:ctrlPr>
                        </m:sSubPr>
                        <m:e>
                          <m:r>
                            <a:rPr lang="en-US" altLang="zh-CN" sz="1800">
                              <a:solidFill>
                                <a:srgbClr val="000000"/>
                              </a:solidFill>
                            </a:rPr>
                            <m:t>𝐶</m:t>
                          </m:r>
                        </m:e>
                        <m:sub>
                          <m:r>
                            <a:rPr lang="en-US" altLang="zh-CN" sz="1800">
                              <a:solidFill>
                                <a:srgbClr val="000000"/>
                              </a:solidFill>
                            </a:rPr>
                            <m:t>𝑖</m:t>
                          </m:r>
                        </m:sub>
                      </m:sSub>
                      <m:r>
                        <a:rPr lang="en-US" altLang="zh-CN" sz="1800">
                          <a:solidFill>
                            <a:srgbClr val="000000"/>
                          </a:solidFill>
                        </a:rPr>
                        <m:t>)=</m:t>
                      </m:r>
                      <m:nary>
                        <m:naryPr>
                          <m:chr m:val="∑"/>
                          <m:limLoc m:val="undOvr"/>
                          <m:supHide m:val="on"/>
                          <m:ctrlPr>
                            <a:rPr lang="zh-CN" altLang="zh-CN" sz="1800">
                              <a:solidFill>
                                <a:srgbClr val="000000"/>
                              </a:solidFill>
                            </a:rPr>
                          </m:ctrlPr>
                        </m:naryPr>
                        <m:sub>
                          <m:r>
                            <a:rPr lang="en-US" altLang="zh-CN" sz="1800">
                              <a:solidFill>
                                <a:srgbClr val="000000"/>
                              </a:solidFill>
                            </a:rPr>
                            <m:t>𝑖</m:t>
                          </m:r>
                        </m:sub>
                        <m:sup/>
                        <m:e>
                          <m:r>
                            <a:rPr lang="en-US" altLang="zh-CN" sz="1800">
                              <a:solidFill>
                                <a:srgbClr val="000000"/>
                              </a:solidFill>
                            </a:rPr>
                            <m:t>𝑝</m:t>
                          </m:r>
                          <m:r>
                            <a:rPr lang="en-US" altLang="zh-CN" sz="1800">
                              <a:solidFill>
                                <a:srgbClr val="000000"/>
                              </a:solidFill>
                            </a:rPr>
                            <m:t>(</m:t>
                          </m:r>
                          <m:sSub>
                            <m:sSubPr>
                              <m:ctrlPr>
                                <a:rPr lang="zh-CN" altLang="zh-CN" sz="1800">
                                  <a:solidFill>
                                    <a:srgbClr val="000000"/>
                                  </a:solidFill>
                                </a:rPr>
                              </m:ctrlPr>
                            </m:sSubPr>
                            <m:e>
                              <m:r>
                                <a:rPr lang="en-US" altLang="zh-CN" sz="1800">
                                  <a:solidFill>
                                    <a:srgbClr val="000000"/>
                                  </a:solidFill>
                                </a:rPr>
                                <m:t>𝐶</m:t>
                              </m:r>
                            </m:e>
                            <m:sub>
                              <m:r>
                                <a:rPr lang="en-US" altLang="zh-CN" sz="1800">
                                  <a:solidFill>
                                    <a:srgbClr val="000000"/>
                                  </a:solidFill>
                                </a:rPr>
                                <m:t>𝑖</m:t>
                              </m:r>
                            </m:sub>
                          </m:sSub>
                          <m:r>
                            <a:rPr lang="en-US" altLang="zh-CN" sz="1800">
                              <a:solidFill>
                                <a:srgbClr val="000000"/>
                              </a:solidFill>
                            </a:rPr>
                            <m:t>)</m:t>
                          </m:r>
                        </m:e>
                      </m:nary>
                      <m:func>
                        <m:funcPr>
                          <m:ctrlPr>
                            <a:rPr lang="zh-CN" altLang="zh-CN" sz="1800">
                              <a:solidFill>
                                <a:srgbClr val="000000"/>
                              </a:solidFill>
                            </a:rPr>
                          </m:ctrlPr>
                        </m:funcPr>
                        <m:fName>
                          <m:r>
                            <m:rPr>
                              <m:sty m:val="p"/>
                            </m:rPr>
                            <a:rPr lang="en-US" altLang="zh-CN" sz="1800">
                              <a:solidFill>
                                <a:srgbClr val="000000"/>
                              </a:solidFill>
                            </a:rPr>
                            <m:t>log</m:t>
                          </m:r>
                        </m:fName>
                        <m:e>
                          <m:f>
                            <m:fPr>
                              <m:ctrlPr>
                                <a:rPr lang="zh-CN" altLang="zh-CN" sz="1800">
                                  <a:solidFill>
                                    <a:srgbClr val="000000"/>
                                  </a:solidFill>
                                </a:rPr>
                              </m:ctrlPr>
                            </m:fPr>
                            <m:num>
                              <m:r>
                                <a:rPr lang="en-US" altLang="zh-CN" sz="1800">
                                  <a:solidFill>
                                    <a:srgbClr val="000000"/>
                                  </a:solidFill>
                                </a:rPr>
                                <m:t>𝑝</m:t>
                              </m:r>
                              <m:r>
                                <a:rPr lang="en-US" altLang="zh-CN" sz="1800">
                                  <a:solidFill>
                                    <a:srgbClr val="000000"/>
                                  </a:solidFill>
                                </a:rPr>
                                <m:t>(</m:t>
                              </m:r>
                              <m:r>
                                <a:rPr lang="en-US" altLang="zh-CN" sz="1800">
                                  <a:solidFill>
                                    <a:srgbClr val="000000"/>
                                  </a:solidFill>
                                </a:rPr>
                                <m:t>𝑡</m:t>
                              </m:r>
                              <m:r>
                                <a:rPr lang="en-US" altLang="zh-CN" sz="1800">
                                  <a:solidFill>
                                    <a:srgbClr val="000000"/>
                                  </a:solidFill>
                                </a:rPr>
                                <m:t>,</m:t>
                              </m:r>
                              <m:sSub>
                                <m:sSubPr>
                                  <m:ctrlPr>
                                    <a:rPr lang="zh-CN" altLang="zh-CN" sz="1800">
                                      <a:solidFill>
                                        <a:srgbClr val="000000"/>
                                      </a:solidFill>
                                    </a:rPr>
                                  </m:ctrlPr>
                                </m:sSubPr>
                                <m:e>
                                  <m:r>
                                    <a:rPr lang="en-US" altLang="zh-CN" sz="1800">
                                      <a:solidFill>
                                        <a:srgbClr val="000000"/>
                                      </a:solidFill>
                                    </a:rPr>
                                    <m:t>𝐶</m:t>
                                  </m:r>
                                </m:e>
                                <m:sub>
                                  <m:r>
                                    <a:rPr lang="en-US" altLang="zh-CN" sz="1800">
                                      <a:solidFill>
                                        <a:srgbClr val="000000"/>
                                      </a:solidFill>
                                    </a:rPr>
                                    <m:t>𝑖</m:t>
                                  </m:r>
                                </m:sub>
                              </m:sSub>
                              <m:r>
                                <a:rPr lang="en-US" altLang="zh-CN" sz="1800">
                                  <a:solidFill>
                                    <a:srgbClr val="000000"/>
                                  </a:solidFill>
                                </a:rPr>
                                <m:t>)</m:t>
                              </m:r>
                            </m:num>
                            <m:den>
                              <m:r>
                                <a:rPr lang="en-US" altLang="zh-CN" sz="1800">
                                  <a:solidFill>
                                    <a:srgbClr val="000000"/>
                                  </a:solidFill>
                                </a:rPr>
                                <m:t>𝑝</m:t>
                              </m:r>
                              <m:r>
                                <a:rPr lang="en-US" altLang="zh-CN" sz="1800">
                                  <a:solidFill>
                                    <a:srgbClr val="000000"/>
                                  </a:solidFill>
                                </a:rPr>
                                <m:t>(</m:t>
                              </m:r>
                              <m:r>
                                <a:rPr lang="en-US" altLang="zh-CN" sz="1800">
                                  <a:solidFill>
                                    <a:srgbClr val="000000"/>
                                  </a:solidFill>
                                </a:rPr>
                                <m:t>𝑡</m:t>
                              </m:r>
                              <m:r>
                                <a:rPr lang="en-US" altLang="zh-CN" sz="1800">
                                  <a:solidFill>
                                    <a:srgbClr val="000000"/>
                                  </a:solidFill>
                                </a:rPr>
                                <m:t>)</m:t>
                              </m:r>
                              <m:r>
                                <a:rPr lang="en-US" altLang="zh-CN" sz="1800">
                                  <a:solidFill>
                                    <a:srgbClr val="000000"/>
                                  </a:solidFill>
                                </a:rPr>
                                <m:t>𝑝</m:t>
                              </m:r>
                              <m:r>
                                <a:rPr lang="en-US" altLang="zh-CN" sz="1800">
                                  <a:solidFill>
                                    <a:srgbClr val="000000"/>
                                  </a:solidFill>
                                </a:rPr>
                                <m:t>(</m:t>
                              </m:r>
                              <m:sSub>
                                <m:sSubPr>
                                  <m:ctrlPr>
                                    <a:rPr lang="zh-CN" altLang="zh-CN" sz="1800">
                                      <a:solidFill>
                                        <a:srgbClr val="000000"/>
                                      </a:solidFill>
                                    </a:rPr>
                                  </m:ctrlPr>
                                </m:sSubPr>
                                <m:e>
                                  <m:r>
                                    <a:rPr lang="en-US" altLang="zh-CN" sz="1800">
                                      <a:solidFill>
                                        <a:srgbClr val="000000"/>
                                      </a:solidFill>
                                    </a:rPr>
                                    <m:t>𝐶</m:t>
                                  </m:r>
                                </m:e>
                                <m:sub>
                                  <m:r>
                                    <a:rPr lang="en-US" altLang="zh-CN" sz="1800">
                                      <a:solidFill>
                                        <a:srgbClr val="000000"/>
                                      </a:solidFill>
                                    </a:rPr>
                                    <m:t>𝑖</m:t>
                                  </m:r>
                                </m:sub>
                              </m:sSub>
                              <m:r>
                                <a:rPr lang="en-US" altLang="zh-CN" sz="1800">
                                  <a:solidFill>
                                    <a:srgbClr val="000000"/>
                                  </a:solidFill>
                                </a:rPr>
                                <m:t>)</m:t>
                              </m:r>
                            </m:den>
                          </m:f>
                        </m:e>
                      </m:func>
                    </m:oMath>
                  </m:oMathPara>
                </a14:m>
                <a:endParaRPr lang="en-US" altLang="zh-CN" sz="1800" dirty="0" smtClean="0">
                  <a:solidFill>
                    <a:srgbClr val="000000"/>
                  </a:solidFill>
                </a:endParaRPr>
              </a:p>
              <a:p>
                <a:r>
                  <a:rPr lang="zh-CN" altLang="en-US" sz="1800" dirty="0">
                    <a:solidFill>
                      <a:srgbClr val="000000"/>
                    </a:solidFill>
                  </a:rPr>
                  <a:t>从互信息的定义可见，某个特征词在某个类别</a:t>
                </a:r>
                <a14:m>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𝐶</m:t>
                        </m:r>
                      </m:e>
                      <m:sub>
                        <m:r>
                          <a:rPr lang="en-US" altLang="zh-CN" sz="1800">
                            <a:solidFill>
                              <a:srgbClr val="000000"/>
                            </a:solidFill>
                            <a:latin typeface="Cambria Math" panose="02040503050406030204" pitchFamily="18" charset="0"/>
                          </a:rPr>
                          <m:t>𝑖</m:t>
                        </m:r>
                      </m:sub>
                    </m:sSub>
                  </m:oMath>
                </a14:m>
                <a:r>
                  <a:rPr lang="zh-CN" altLang="en-US" sz="1800" dirty="0">
                    <a:solidFill>
                      <a:srgbClr val="000000"/>
                    </a:solidFill>
                  </a:rPr>
                  <a:t>出现频率高，但在其他类别出现频率比较低，则它与该类</a:t>
                </a:r>
                <a14:m>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𝐶</m:t>
                        </m:r>
                      </m:e>
                      <m:sub>
                        <m:r>
                          <a:rPr lang="en-US" altLang="zh-CN" sz="1800">
                            <a:solidFill>
                              <a:srgbClr val="000000"/>
                            </a:solidFill>
                            <a:latin typeface="Cambria Math" panose="02040503050406030204" pitchFamily="18" charset="0"/>
                          </a:rPr>
                          <m:t>𝑖</m:t>
                        </m:r>
                      </m:sub>
                    </m:sSub>
                  </m:oMath>
                </a14:m>
                <a:r>
                  <a:rPr lang="zh-CN" altLang="en-US" sz="1800" dirty="0">
                    <a:solidFill>
                      <a:srgbClr val="000000"/>
                    </a:solidFill>
                  </a:rPr>
                  <a:t>的互信息就会比较大。用互信息作为特征词和类别之间的测度，如果特征词属于该类，它们的互信息量最大。由于该方法为统计方法，不需要对特征词和类别之间关系的性质做任何假设，因此适合于文本特征和类别的匹配</a:t>
                </a:r>
                <a:r>
                  <a:rPr lang="zh-CN" altLang="en-US" sz="1800" dirty="0" smtClean="0">
                    <a:solidFill>
                      <a:srgbClr val="000000"/>
                    </a:solidFill>
                  </a:rPr>
                  <a:t>检验</a:t>
                </a:r>
                <a:endParaRPr lang="zh-CN"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2758704"/>
              </a:xfrm>
              <a:prstGeom prst="rect">
                <a:avLst/>
              </a:prstGeom>
              <a:blipFill>
                <a:blip r:embed="rId2"/>
                <a:stretch>
                  <a:fillRect l="-530" t="-1766" r="-606" b="-176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6085480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互信息</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23864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点互信息</a:t>
                </a:r>
                <a:r>
                  <a:rPr lang="en-US" altLang="zh-CN" sz="1800" dirty="0">
                    <a:solidFill>
                      <a:srgbClr val="000000"/>
                    </a:solidFill>
                  </a:rPr>
                  <a:t>(Pointwise Mutual Information, PMI) </a:t>
                </a:r>
                <a:r>
                  <a:rPr lang="zh-CN" altLang="en-US" sz="1800" dirty="0">
                    <a:solidFill>
                      <a:srgbClr val="000000"/>
                    </a:solidFill>
                  </a:rPr>
                  <a:t>可用于度量事物之间的相关性，在文本分析领域，可用其计算词语间的语义相似度，基本思想是统计两个词语同时出现的概率，如果概率越大，其相关性就越大，关联度越高。两个词语</a:t>
                </a:r>
                <a:r>
                  <a:rPr lang="en-US" altLang="zh-CN" sz="1800" dirty="0">
                    <a:solidFill>
                      <a:srgbClr val="000000"/>
                    </a:solidFill>
                  </a:rPr>
                  <a:t>x</a:t>
                </a:r>
                <a:r>
                  <a:rPr lang="zh-CN" altLang="en-US" sz="1800" dirty="0">
                    <a:solidFill>
                      <a:srgbClr val="000000"/>
                    </a:solidFill>
                  </a:rPr>
                  <a:t>与</a:t>
                </a:r>
                <a:r>
                  <a:rPr lang="en-US" altLang="zh-CN" sz="1800" dirty="0">
                    <a:solidFill>
                      <a:srgbClr val="000000"/>
                    </a:solidFill>
                  </a:rPr>
                  <a:t>y</a:t>
                </a:r>
                <a:r>
                  <a:rPr lang="zh-CN" altLang="en-US" sz="1800" dirty="0">
                    <a:solidFill>
                      <a:srgbClr val="000000"/>
                    </a:solidFill>
                  </a:rPr>
                  <a:t>的</a:t>
                </a:r>
                <a:r>
                  <a:rPr lang="en-US" altLang="zh-CN" sz="1800" dirty="0">
                    <a:solidFill>
                      <a:srgbClr val="000000"/>
                    </a:solidFill>
                  </a:rPr>
                  <a:t>PMI</a:t>
                </a:r>
                <a:r>
                  <a:rPr lang="zh-CN" altLang="en-US" sz="1800" dirty="0">
                    <a:solidFill>
                      <a:srgbClr val="000000"/>
                    </a:solidFill>
                  </a:rPr>
                  <a:t>值计算公式</a:t>
                </a:r>
                <a:r>
                  <a:rPr lang="zh-CN" altLang="en-US" sz="1800" dirty="0">
                    <a:solidFill>
                      <a:srgbClr val="000000"/>
                    </a:solidFill>
                  </a:rPr>
                  <a:t>如下</a:t>
                </a:r>
                <a:endParaRPr lang="en-US" altLang="zh-CN" sz="1800" dirty="0">
                  <a:solidFill>
                    <a:srgbClr val="000000"/>
                  </a:solidFill>
                </a:endParaRP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rPr>
                        <m:t>𝑃𝑀𝐼</m:t>
                      </m:r>
                      <m:r>
                        <a:rPr lang="en-US" altLang="zh-CN" sz="1800">
                          <a:solidFill>
                            <a:srgbClr val="000000"/>
                          </a:solidFill>
                        </a:rPr>
                        <m:t>(</m:t>
                      </m:r>
                      <m:r>
                        <a:rPr lang="en-US" altLang="zh-CN" sz="1800">
                          <a:solidFill>
                            <a:srgbClr val="000000"/>
                          </a:solidFill>
                        </a:rPr>
                        <m:t>𝑥</m:t>
                      </m:r>
                      <m:r>
                        <a:rPr lang="en-US" altLang="zh-CN" sz="1800">
                          <a:solidFill>
                            <a:srgbClr val="000000"/>
                          </a:solidFill>
                        </a:rPr>
                        <m:t>,</m:t>
                      </m:r>
                      <m:r>
                        <a:rPr lang="en-US" altLang="zh-CN" sz="1800">
                          <a:solidFill>
                            <a:srgbClr val="000000"/>
                          </a:solidFill>
                        </a:rPr>
                        <m:t>𝑦</m:t>
                      </m:r>
                      <m:r>
                        <a:rPr lang="en-US" altLang="zh-CN" sz="1800">
                          <a:solidFill>
                            <a:srgbClr val="000000"/>
                          </a:solidFill>
                        </a:rPr>
                        <m:t>)=</m:t>
                      </m:r>
                      <m:func>
                        <m:funcPr>
                          <m:ctrlPr>
                            <a:rPr lang="zh-CN" altLang="zh-CN" sz="1800">
                              <a:solidFill>
                                <a:srgbClr val="000000"/>
                              </a:solidFill>
                            </a:rPr>
                          </m:ctrlPr>
                        </m:funcPr>
                        <m:fName>
                          <m:sSub>
                            <m:sSubPr>
                              <m:ctrlPr>
                                <a:rPr lang="zh-CN" altLang="zh-CN" sz="1800">
                                  <a:solidFill>
                                    <a:srgbClr val="000000"/>
                                  </a:solidFill>
                                </a:rPr>
                              </m:ctrlPr>
                            </m:sSubPr>
                            <m:e>
                              <m:r>
                                <m:rPr>
                                  <m:sty m:val="p"/>
                                </m:rPr>
                                <a:rPr lang="en-US" altLang="zh-CN" sz="1800">
                                  <a:solidFill>
                                    <a:srgbClr val="000000"/>
                                  </a:solidFill>
                                </a:rPr>
                                <m:t>log</m:t>
                              </m:r>
                            </m:e>
                            <m:sub>
                              <m:r>
                                <a:rPr lang="en-US" altLang="zh-CN" sz="1800">
                                  <a:solidFill>
                                    <a:srgbClr val="000000"/>
                                  </a:solidFill>
                                </a:rPr>
                                <m:t>2</m:t>
                              </m:r>
                            </m:sub>
                          </m:sSub>
                        </m:fName>
                        <m:e>
                          <m:f>
                            <m:fPr>
                              <m:ctrlPr>
                                <a:rPr lang="zh-CN" altLang="zh-CN" sz="1800">
                                  <a:solidFill>
                                    <a:srgbClr val="000000"/>
                                  </a:solidFill>
                                </a:rPr>
                              </m:ctrlPr>
                            </m:fPr>
                            <m:num>
                              <m:r>
                                <a:rPr lang="en-US" altLang="zh-CN" sz="1800">
                                  <a:solidFill>
                                    <a:srgbClr val="000000"/>
                                  </a:solidFill>
                                </a:rPr>
                                <m:t>𝑝</m:t>
                              </m:r>
                              <m:r>
                                <a:rPr lang="en-US" altLang="zh-CN" sz="1800">
                                  <a:solidFill>
                                    <a:srgbClr val="000000"/>
                                  </a:solidFill>
                                </a:rPr>
                                <m:t>(</m:t>
                              </m:r>
                              <m:r>
                                <a:rPr lang="en-US" altLang="zh-CN" sz="1800">
                                  <a:solidFill>
                                    <a:srgbClr val="000000"/>
                                  </a:solidFill>
                                </a:rPr>
                                <m:t>𝑥</m:t>
                              </m:r>
                              <m:r>
                                <a:rPr lang="en-US" altLang="zh-CN" sz="1800">
                                  <a:solidFill>
                                    <a:srgbClr val="000000"/>
                                  </a:solidFill>
                                </a:rPr>
                                <m:t>,</m:t>
                              </m:r>
                              <m:r>
                                <a:rPr lang="en-US" altLang="zh-CN" sz="1800">
                                  <a:solidFill>
                                    <a:srgbClr val="000000"/>
                                  </a:solidFill>
                                </a:rPr>
                                <m:t>𝑦</m:t>
                              </m:r>
                              <m:r>
                                <a:rPr lang="en-US" altLang="zh-CN" sz="1800">
                                  <a:solidFill>
                                    <a:srgbClr val="000000"/>
                                  </a:solidFill>
                                </a:rPr>
                                <m:t>)</m:t>
                              </m:r>
                            </m:num>
                            <m:den>
                              <m:r>
                                <a:rPr lang="en-US" altLang="zh-CN" sz="1800">
                                  <a:solidFill>
                                    <a:srgbClr val="000000"/>
                                  </a:solidFill>
                                </a:rPr>
                                <m:t>𝑝</m:t>
                              </m:r>
                              <m:r>
                                <a:rPr lang="en-US" altLang="zh-CN" sz="1800">
                                  <a:solidFill>
                                    <a:srgbClr val="000000"/>
                                  </a:solidFill>
                                </a:rPr>
                                <m:t>(</m:t>
                              </m:r>
                              <m:r>
                                <a:rPr lang="en-US" altLang="zh-CN" sz="1800">
                                  <a:solidFill>
                                    <a:srgbClr val="000000"/>
                                  </a:solidFill>
                                </a:rPr>
                                <m:t>𝑥</m:t>
                              </m:r>
                              <m:r>
                                <a:rPr lang="en-US" altLang="zh-CN" sz="1800">
                                  <a:solidFill>
                                    <a:srgbClr val="000000"/>
                                  </a:solidFill>
                                </a:rPr>
                                <m:t>)</m:t>
                              </m:r>
                              <m:r>
                                <a:rPr lang="en-US" altLang="zh-CN" sz="1800">
                                  <a:solidFill>
                                    <a:srgbClr val="000000"/>
                                  </a:solidFill>
                                </a:rPr>
                                <m:t>𝑝</m:t>
                              </m:r>
                              <m:r>
                                <a:rPr lang="en-US" altLang="zh-CN" sz="1800">
                                  <a:solidFill>
                                    <a:srgbClr val="000000"/>
                                  </a:solidFill>
                                </a:rPr>
                                <m:t>(</m:t>
                              </m:r>
                              <m:r>
                                <a:rPr lang="en-US" altLang="zh-CN" sz="1800">
                                  <a:solidFill>
                                    <a:srgbClr val="000000"/>
                                  </a:solidFill>
                                </a:rPr>
                                <m:t>𝑦</m:t>
                              </m:r>
                              <m:r>
                                <a:rPr lang="en-US" altLang="zh-CN" sz="1800">
                                  <a:solidFill>
                                    <a:srgbClr val="000000"/>
                                  </a:solidFill>
                                </a:rPr>
                                <m:t>)</m:t>
                              </m:r>
                            </m:den>
                          </m:f>
                        </m:e>
                      </m:func>
                    </m:oMath>
                  </m:oMathPara>
                </a14:m>
                <a:endParaRPr lang="zh-CN" altLang="zh-CN" sz="1800" dirty="0">
                  <a:solidFill>
                    <a:srgbClr val="000000"/>
                  </a:solidFill>
                </a:endParaRPr>
              </a:p>
              <a:p>
                <a:r>
                  <a:rPr lang="zh-CN" altLang="en-US" sz="1800" dirty="0">
                    <a:solidFill>
                      <a:srgbClr val="000000"/>
                    </a:solidFill>
                  </a:rPr>
                  <a:t>互信息在文本处理方面的主要缺点是没有将词与词之间的顺序、句法和语义等信息考虑进去，这限制了某些领域的应用效果</a:t>
                </a:r>
                <a:endParaRPr lang="zh-CN"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2386487"/>
              </a:xfrm>
              <a:prstGeom prst="rect">
                <a:avLst/>
              </a:prstGeom>
              <a:blipFill>
                <a:blip r:embed="rId2"/>
                <a:stretch>
                  <a:fillRect l="-530" t="-2041" b="-229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7573872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卡方统计量</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73140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卡方</a:t>
                </a:r>
                <a14:m>
                  <m:oMath xmlns:m="http://schemas.openxmlformats.org/officeDocument/2006/math">
                    <m:sSup>
                      <m:sSupPr>
                        <m:ctrlPr>
                          <a:rPr lang="en-US" altLang="zh-CN" sz="1800">
                            <a:solidFill>
                              <a:srgbClr val="000000"/>
                            </a:solidFill>
                          </a:rPr>
                        </m:ctrlPr>
                      </m:sSupPr>
                      <m:e>
                        <m:r>
                          <m:rPr>
                            <m:sty m:val="p"/>
                          </m:rPr>
                          <a:rPr lang="en-US" altLang="zh-CN" sz="1800">
                            <a:solidFill>
                              <a:srgbClr val="000000"/>
                            </a:solidFill>
                          </a:rPr>
                          <m:t>x</m:t>
                        </m:r>
                      </m:e>
                      <m:sup>
                        <m:r>
                          <a:rPr lang="en-US" altLang="zh-CN" sz="1800">
                            <a:solidFill>
                              <a:srgbClr val="000000"/>
                            </a:solidFill>
                          </a:rPr>
                          <m:t>2</m:t>
                        </m:r>
                      </m:sup>
                    </m:sSup>
                  </m:oMath>
                </a14:m>
                <a:r>
                  <a:rPr lang="zh-CN" altLang="en-US" sz="1800" dirty="0">
                    <a:solidFill>
                      <a:srgbClr val="000000"/>
                    </a:solidFill>
                  </a:rPr>
                  <a:t>统计量</a:t>
                </a:r>
                <a:r>
                  <a:rPr lang="zh-CN" altLang="en-US" sz="1800" dirty="0">
                    <a:solidFill>
                      <a:srgbClr val="000000"/>
                    </a:solidFill>
                  </a:rPr>
                  <a:t>在统计学中是用来检测两个事件的独立性。在文本特征选择中，两个事件分别指词项的出现与类别的归属，用于统计词项和类别之间的独立性。卡方的计算公式如下</a:t>
                </a:r>
                <a:r>
                  <a:rPr lang="en-US" altLang="zh-CN" sz="1800" dirty="0">
                    <a:solidFill>
                      <a:srgbClr val="000000"/>
                    </a:solidFill>
                  </a:rPr>
                  <a:t>:</a:t>
                </a:r>
              </a:p>
              <a:p>
                <a:pPr marL="0" indent="0">
                  <a:buNone/>
                </a:pPr>
                <a14:m>
                  <m:oMathPara xmlns:m="http://schemas.openxmlformats.org/officeDocument/2006/math">
                    <m:oMathParaPr>
                      <m:jc m:val="centerGroup"/>
                    </m:oMathParaPr>
                    <m:oMath xmlns:m="http://schemas.openxmlformats.org/officeDocument/2006/math">
                      <m:nary>
                        <m:naryPr>
                          <m:chr m:val="∑"/>
                          <m:ctrlPr>
                            <a:rPr lang="zh-CN" altLang="zh-CN" sz="1800">
                              <a:solidFill>
                                <a:srgbClr val="000000"/>
                              </a:solidFill>
                            </a:rPr>
                          </m:ctrlPr>
                        </m:naryPr>
                        <m:sub>
                          <m:r>
                            <a:rPr lang="en-US" altLang="zh-CN" sz="1800">
                              <a:solidFill>
                                <a:srgbClr val="000000"/>
                              </a:solidFill>
                            </a:rPr>
                            <m:t>𝑖</m:t>
                          </m:r>
                          <m:r>
                            <a:rPr lang="en-US" altLang="zh-CN" sz="1800">
                              <a:solidFill>
                                <a:srgbClr val="000000"/>
                              </a:solidFill>
                            </a:rPr>
                            <m:t>=1</m:t>
                          </m:r>
                        </m:sub>
                        <m:sup>
                          <m:r>
                            <a:rPr lang="en-US" altLang="zh-CN" sz="1800">
                              <a:solidFill>
                                <a:srgbClr val="000000"/>
                              </a:solidFill>
                            </a:rPr>
                            <m:t>𝑛</m:t>
                          </m:r>
                        </m:sup>
                        <m:e>
                          <m:f>
                            <m:fPr>
                              <m:ctrlPr>
                                <a:rPr lang="zh-CN" altLang="zh-CN" sz="1800">
                                  <a:solidFill>
                                    <a:srgbClr val="000000"/>
                                  </a:solidFill>
                                </a:rPr>
                              </m:ctrlPr>
                            </m:fPr>
                            <m:num>
                              <m:sSup>
                                <m:sSupPr>
                                  <m:ctrlPr>
                                    <a:rPr lang="zh-CN" altLang="zh-CN" sz="1800">
                                      <a:solidFill>
                                        <a:srgbClr val="000000"/>
                                      </a:solidFill>
                                    </a:rPr>
                                  </m:ctrlPr>
                                </m:sSupPr>
                                <m:e>
                                  <m:r>
                                    <a:rPr lang="en-US" altLang="zh-CN" sz="1800">
                                      <a:solidFill>
                                        <a:srgbClr val="000000"/>
                                      </a:solidFill>
                                    </a:rPr>
                                    <m:t>(</m:t>
                                  </m:r>
                                  <m:sSub>
                                    <m:sSubPr>
                                      <m:ctrlPr>
                                        <a:rPr lang="zh-CN" altLang="zh-CN" sz="1800">
                                          <a:solidFill>
                                            <a:srgbClr val="000000"/>
                                          </a:solidFill>
                                        </a:rPr>
                                      </m:ctrlPr>
                                    </m:sSubPr>
                                    <m:e>
                                      <m:r>
                                        <a:rPr lang="en-US" altLang="zh-CN" sz="1800">
                                          <a:solidFill>
                                            <a:srgbClr val="000000"/>
                                          </a:solidFill>
                                        </a:rPr>
                                        <m:t>𝑥</m:t>
                                      </m:r>
                                    </m:e>
                                    <m:sub>
                                      <m:r>
                                        <a:rPr lang="en-US" altLang="zh-CN" sz="1800">
                                          <a:solidFill>
                                            <a:srgbClr val="000000"/>
                                          </a:solidFill>
                                        </a:rPr>
                                        <m:t>𝑖</m:t>
                                      </m:r>
                                    </m:sub>
                                  </m:sSub>
                                  <m:r>
                                    <a:rPr lang="en-US" altLang="zh-CN" sz="1800">
                                      <a:solidFill>
                                        <a:srgbClr val="000000"/>
                                      </a:solidFill>
                                    </a:rPr>
                                    <m:t>−</m:t>
                                  </m:r>
                                  <m:r>
                                    <a:rPr lang="en-US" altLang="zh-CN" sz="1800">
                                      <a:solidFill>
                                        <a:srgbClr val="000000"/>
                                      </a:solidFill>
                                    </a:rPr>
                                    <m:t>𝐸</m:t>
                                  </m:r>
                                  <m:r>
                                    <a:rPr lang="en-US" altLang="zh-CN" sz="1800">
                                      <a:solidFill>
                                        <a:srgbClr val="000000"/>
                                      </a:solidFill>
                                    </a:rPr>
                                    <m:t>)</m:t>
                                  </m:r>
                                </m:e>
                                <m:sup>
                                  <m:r>
                                    <a:rPr lang="en-US" altLang="zh-CN" sz="1800">
                                      <a:solidFill>
                                        <a:srgbClr val="000000"/>
                                      </a:solidFill>
                                    </a:rPr>
                                    <m:t>2</m:t>
                                  </m:r>
                                </m:sup>
                              </m:sSup>
                            </m:num>
                            <m:den>
                              <m:r>
                                <a:rPr lang="en-US" altLang="zh-CN" sz="1800">
                                  <a:solidFill>
                                    <a:srgbClr val="000000"/>
                                  </a:solidFill>
                                </a:rPr>
                                <m:t>𝐸</m:t>
                              </m:r>
                            </m:den>
                          </m:f>
                        </m:e>
                      </m:nary>
                    </m:oMath>
                  </m:oMathPara>
                </a14:m>
                <a:endParaRPr lang="zh-CN" altLang="zh-CN" sz="1800" dirty="0">
                  <a:solidFill>
                    <a:srgbClr val="000000"/>
                  </a:solidFill>
                </a:endParaRPr>
              </a:p>
              <a:p>
                <a:r>
                  <a:rPr lang="zh-CN" altLang="en-US" sz="1800" dirty="0">
                    <a:solidFill>
                      <a:srgbClr val="000000"/>
                    </a:solidFill>
                  </a:rPr>
                  <a:t>卡方是基于显著性统计来选择特征的，它统计文档中是否出现</a:t>
                </a:r>
                <a:r>
                  <a:rPr lang="zh-CN" altLang="en-US" sz="1800" dirty="0" smtClean="0">
                    <a:solidFill>
                      <a:srgbClr val="000000"/>
                    </a:solidFill>
                  </a:rPr>
                  <a:t>词</a:t>
                </a:r>
                <a14:m>
                  <m:oMath xmlns:m="http://schemas.openxmlformats.org/officeDocument/2006/math">
                    <m:r>
                      <a:rPr lang="en-US" altLang="zh-CN" sz="1800" i="1" dirty="0" smtClean="0">
                        <a:solidFill>
                          <a:srgbClr val="000000"/>
                        </a:solidFill>
                        <a:latin typeface="Cambria Math" panose="02040503050406030204" pitchFamily="18" charset="0"/>
                      </a:rPr>
                      <m:t>𝑡</m:t>
                    </m:r>
                  </m:oMath>
                </a14:m>
                <a:r>
                  <a:rPr lang="zh-CN" altLang="en-US" sz="1800" dirty="0" smtClean="0">
                    <a:solidFill>
                      <a:srgbClr val="000000"/>
                    </a:solidFill>
                  </a:rPr>
                  <a:t>，却不管</a:t>
                </a:r>
                <a14:m>
                  <m:oMath xmlns:m="http://schemas.openxmlformats.org/officeDocument/2006/math">
                    <m:r>
                      <a:rPr lang="en-US" altLang="zh-CN" sz="1800" i="1" dirty="0" smtClean="0">
                        <a:solidFill>
                          <a:srgbClr val="000000"/>
                        </a:solidFill>
                        <a:latin typeface="Cambria Math" panose="02040503050406030204" pitchFamily="18" charset="0"/>
                      </a:rPr>
                      <m:t>𝑡</m:t>
                    </m:r>
                  </m:oMath>
                </a14:m>
                <a:r>
                  <a:rPr lang="zh-CN" altLang="en-US" sz="1800" dirty="0">
                    <a:solidFill>
                      <a:srgbClr val="000000"/>
                    </a:solidFill>
                  </a:rPr>
                  <a:t>在该文档中出现了几次，这会使得它对低频词有</a:t>
                </a:r>
                <a:r>
                  <a:rPr lang="zh-CN" altLang="en-US" sz="1800" dirty="0" smtClean="0">
                    <a:solidFill>
                      <a:srgbClr val="000000"/>
                    </a:solidFill>
                  </a:rPr>
                  <a:t>所</a:t>
                </a:r>
                <a:r>
                  <a:rPr lang="zh-CN" altLang="en-US" sz="1800" dirty="0">
                    <a:solidFill>
                      <a:srgbClr val="000000"/>
                    </a:solidFill>
                  </a:rPr>
                  <a:t>偏袒</a:t>
                </a:r>
                <a:r>
                  <a:rPr lang="zh-CN" altLang="en-US" sz="1800" dirty="0" smtClean="0">
                    <a:solidFill>
                      <a:srgbClr val="000000"/>
                    </a:solidFill>
                  </a:rPr>
                  <a:t>。</a:t>
                </a:r>
                <a:r>
                  <a:rPr lang="zh-CN" altLang="en-US" sz="1800" dirty="0">
                    <a:solidFill>
                      <a:srgbClr val="000000"/>
                    </a:solidFill>
                  </a:rPr>
                  <a:t>特征选择时可能选出更多的少见词项，而漏掉出现次数较多的关键词，少见词项对分类并无用处，这就是所谓的“低频词缺陷”。因此卡方检验也经常与其他因素</a:t>
                </a:r>
                <a:r>
                  <a:rPr lang="en-US" altLang="zh-CN" sz="1800" dirty="0">
                    <a:solidFill>
                      <a:srgbClr val="000000"/>
                    </a:solidFill>
                  </a:rPr>
                  <a:t>(</a:t>
                </a:r>
                <a:r>
                  <a:rPr lang="zh-CN" altLang="en-US" sz="1800" dirty="0">
                    <a:solidFill>
                      <a:srgbClr val="000000"/>
                    </a:solidFill>
                  </a:rPr>
                  <a:t>如词频</a:t>
                </a:r>
                <a:r>
                  <a:rPr lang="en-US" altLang="zh-CN" sz="1800" dirty="0">
                    <a:solidFill>
                      <a:srgbClr val="000000"/>
                    </a:solidFill>
                  </a:rPr>
                  <a:t>)</a:t>
                </a:r>
                <a:r>
                  <a:rPr lang="zh-CN" altLang="en-US" sz="1800" dirty="0">
                    <a:solidFill>
                      <a:srgbClr val="000000"/>
                    </a:solidFill>
                  </a:rPr>
                  <a:t>综合来</a:t>
                </a:r>
                <a:r>
                  <a:rPr lang="zh-CN" altLang="en-US" sz="1800" dirty="0" smtClean="0">
                    <a:solidFill>
                      <a:srgbClr val="000000"/>
                    </a:solidFill>
                  </a:rPr>
                  <a:t>扬长避短</a:t>
                </a:r>
                <a:endParaRPr lang="en-US" altLang="zh-CN" sz="1800" dirty="0" smtClean="0">
                  <a:solidFill>
                    <a:srgbClr val="000000"/>
                  </a:solidFill>
                </a:endParaRPr>
              </a:p>
              <a:p>
                <a:r>
                  <a:rPr lang="zh-CN" altLang="en-US" sz="1800" dirty="0" smtClean="0">
                    <a:solidFill>
                      <a:srgbClr val="000000"/>
                    </a:solidFill>
                  </a:rPr>
                  <a:t>卡方</a:t>
                </a:r>
                <a:r>
                  <a:rPr lang="zh-CN" altLang="en-US" sz="1800" dirty="0">
                    <a:solidFill>
                      <a:srgbClr val="000000"/>
                    </a:solidFill>
                  </a:rPr>
                  <a:t>和互信息的出发点不同，但它们的准确性却</a:t>
                </a:r>
                <a:r>
                  <a:rPr lang="zh-CN" altLang="en-US" sz="1800" dirty="0" smtClean="0">
                    <a:solidFill>
                      <a:srgbClr val="000000"/>
                    </a:solidFill>
                  </a:rPr>
                  <a:t>差不多，且</a:t>
                </a:r>
                <a:r>
                  <a:rPr lang="zh-CN" altLang="en-US" sz="1800" dirty="0">
                    <a:solidFill>
                      <a:srgbClr val="000000"/>
                    </a:solidFill>
                  </a:rPr>
                  <a:t>都主要用于监督式文本分类，在非监督式分类中，般使用 </a:t>
                </a:r>
                <a:r>
                  <a:rPr lang="en-US" altLang="zh-CN" sz="1800" dirty="0">
                    <a:solidFill>
                      <a:srgbClr val="000000"/>
                    </a:solidFill>
                  </a:rPr>
                  <a:t>TF-IDF </a:t>
                </a:r>
                <a:r>
                  <a:rPr lang="zh-CN" altLang="en-US" sz="1800" dirty="0">
                    <a:solidFill>
                      <a:srgbClr val="000000"/>
                    </a:solidFill>
                  </a:rPr>
                  <a:t>作为特征词的选取方法</a:t>
                </a:r>
                <a:endParaRPr lang="zh-CN"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731406"/>
              </a:xfrm>
              <a:prstGeom prst="rect">
                <a:avLst/>
              </a:prstGeom>
              <a:blipFill>
                <a:blip r:embed="rId2"/>
                <a:stretch>
                  <a:fillRect l="-530" t="-980" b="-179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6633660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词嵌入</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74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词</a:t>
            </a:r>
            <a:r>
              <a:rPr lang="zh-CN" altLang="en-US" sz="1800" dirty="0">
                <a:solidFill>
                  <a:srgbClr val="000000"/>
                </a:solidFill>
              </a:rPr>
              <a:t>嵌入是将词转化为向量表示</a:t>
            </a:r>
            <a:r>
              <a:rPr lang="zh-CN" altLang="en-US" sz="1800" dirty="0">
                <a:solidFill>
                  <a:srgbClr val="000000"/>
                </a:solidFill>
              </a:rPr>
              <a:t>，即使</a:t>
            </a:r>
            <a:r>
              <a:rPr lang="zh-CN" altLang="en-US" sz="1800" dirty="0">
                <a:solidFill>
                  <a:srgbClr val="000000"/>
                </a:solidFill>
              </a:rPr>
              <a:t>用低维、稠密、实值的词向量来表示每个词， 从而使计算词语相关度成为可能。两个词具有语义相关或相似，则它们所对应的词向量之间距离相近。度量向量之间的距离可以使用经典的欧拉距离和余弦相似度</a:t>
            </a:r>
            <a:r>
              <a:rPr lang="zh-CN" altLang="en-US" sz="1800" dirty="0">
                <a:solidFill>
                  <a:srgbClr val="000000"/>
                </a:solidFill>
              </a:rPr>
              <a:t>等</a:t>
            </a:r>
            <a:endParaRPr lang="en-US" altLang="zh-CN" sz="1800" dirty="0">
              <a:solidFill>
                <a:srgbClr val="000000"/>
              </a:solidFill>
            </a:endParaRPr>
          </a:p>
          <a:p>
            <a:r>
              <a:rPr lang="zh-CN" altLang="zh-CN" sz="1800" dirty="0">
                <a:solidFill>
                  <a:srgbClr val="000000"/>
                </a:solidFill>
              </a:rPr>
              <a:t>在向量空间中，每一个词用</a:t>
            </a:r>
            <a:r>
              <a:rPr lang="en-US" altLang="zh-CN" sz="1800" dirty="0">
                <a:solidFill>
                  <a:srgbClr val="000000"/>
                </a:solidFill>
              </a:rPr>
              <a:t>1</a:t>
            </a:r>
            <a:r>
              <a:rPr lang="zh-CN" altLang="zh-CN" sz="1800" dirty="0">
                <a:solidFill>
                  <a:srgbClr val="000000"/>
                </a:solidFill>
              </a:rPr>
              <a:t>和</a:t>
            </a:r>
            <a:r>
              <a:rPr lang="en-US" altLang="zh-CN" sz="1800" dirty="0">
                <a:solidFill>
                  <a:srgbClr val="000000"/>
                </a:solidFill>
              </a:rPr>
              <a:t>0</a:t>
            </a:r>
            <a:r>
              <a:rPr lang="zh-CN" altLang="zh-CN" sz="1800" dirty="0">
                <a:solidFill>
                  <a:srgbClr val="000000"/>
                </a:solidFill>
              </a:rPr>
              <a:t>组成的向量表示（如</a:t>
            </a:r>
            <a:r>
              <a:rPr lang="en-US" altLang="zh-CN" sz="1800" dirty="0">
                <a:solidFill>
                  <a:srgbClr val="000000"/>
                </a:solidFill>
              </a:rPr>
              <a:t>[0,0,0,0,...,0,1,0,...,0,0,0]</a:t>
            </a:r>
            <a:r>
              <a:rPr lang="zh-CN" altLang="zh-CN" sz="1800" dirty="0">
                <a:solidFill>
                  <a:srgbClr val="000000"/>
                </a:solidFill>
              </a:rPr>
              <a:t>），有多少个词语就有多少维向量，这就是独热（</a:t>
            </a:r>
            <a:r>
              <a:rPr lang="en-US" altLang="zh-CN" sz="1800" dirty="0">
                <a:solidFill>
                  <a:srgbClr val="000000"/>
                </a:solidFill>
              </a:rPr>
              <a:t>one-hot</a:t>
            </a:r>
            <a:r>
              <a:rPr lang="zh-CN" altLang="zh-CN" sz="1800" dirty="0">
                <a:solidFill>
                  <a:srgbClr val="000000"/>
                </a:solidFill>
              </a:rPr>
              <a:t>）表示方法。如果要表示句子，则用句中的多个词构成一个向量矩阵。很明显，某种语言的词汇数量越多，词向量就越大，而句子的向量矩阵就会越大。但是，</a:t>
            </a:r>
            <a:r>
              <a:rPr lang="en-US" altLang="zh-CN" sz="1800" dirty="0">
                <a:solidFill>
                  <a:srgbClr val="000000"/>
                </a:solidFill>
              </a:rPr>
              <a:t>one-hot</a:t>
            </a:r>
            <a:r>
              <a:rPr lang="zh-CN" altLang="zh-CN" sz="1800" dirty="0">
                <a:solidFill>
                  <a:srgbClr val="000000"/>
                </a:solidFill>
              </a:rPr>
              <a:t>表示方法存在</a:t>
            </a:r>
            <a:r>
              <a:rPr lang="en-US" altLang="zh-CN" sz="1800" dirty="0">
                <a:solidFill>
                  <a:srgbClr val="000000"/>
                </a:solidFill>
              </a:rPr>
              <a:t>“</a:t>
            </a:r>
            <a:r>
              <a:rPr lang="zh-CN" altLang="zh-CN" sz="1800" dirty="0">
                <a:solidFill>
                  <a:srgbClr val="000000"/>
                </a:solidFill>
              </a:rPr>
              <a:t>词汇鸿沟</a:t>
            </a:r>
            <a:r>
              <a:rPr lang="en-US" altLang="zh-CN" sz="1800" dirty="0">
                <a:solidFill>
                  <a:srgbClr val="000000"/>
                </a:solidFill>
              </a:rPr>
              <a:t>” </a:t>
            </a:r>
            <a:r>
              <a:rPr lang="zh-CN" altLang="zh-CN" sz="1800" dirty="0">
                <a:solidFill>
                  <a:srgbClr val="000000"/>
                </a:solidFill>
              </a:rPr>
              <a:t>问题，即词与词之间没有同义、词序、搭配等关联信息，仅从词的向量中看不出两个词之间关系。为了解决这一问题，就需要对词向量进行训练，建立词向量之间的关系。训练方法是通过大量的现有语料句子传入神经网络模型中，用模型的参数来表示各个词向量之间的关系</a:t>
            </a:r>
          </a:p>
        </p:txBody>
      </p:sp>
    </p:spTree>
    <p:extLst>
      <p:ext uri="{BB962C8B-B14F-4D97-AF65-F5344CB8AC3E}">
        <p14:creationId xmlns:p14="http://schemas.microsoft.com/office/powerpoint/2010/main" val="11043262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词嵌入</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083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训练词向量的典型工具有</a:t>
            </a:r>
            <a:r>
              <a:rPr lang="en-US" altLang="zh-CN" sz="1800" dirty="0">
                <a:solidFill>
                  <a:srgbClr val="000000"/>
                </a:solidFill>
              </a:rPr>
              <a:t>Word2Vec</a:t>
            </a:r>
            <a:r>
              <a:rPr lang="zh-CN" altLang="en-US" sz="1800" dirty="0">
                <a:solidFill>
                  <a:srgbClr val="000000"/>
                </a:solidFill>
              </a:rPr>
              <a:t>和</a:t>
            </a:r>
            <a:r>
              <a:rPr lang="en-US" altLang="zh-CN" sz="1800" dirty="0" err="1">
                <a:solidFill>
                  <a:srgbClr val="000000"/>
                </a:solidFill>
              </a:rPr>
              <a:t>GloVe</a:t>
            </a:r>
            <a:r>
              <a:rPr lang="zh-CN" altLang="en-US" sz="1800" dirty="0" smtClean="0">
                <a:solidFill>
                  <a:srgbClr val="000000"/>
                </a:solidFill>
              </a:rPr>
              <a:t>等</a:t>
            </a:r>
            <a:endParaRPr lang="en-US" altLang="zh-CN" sz="1800" dirty="0" smtClean="0">
              <a:solidFill>
                <a:srgbClr val="000000"/>
              </a:solidFill>
            </a:endParaRPr>
          </a:p>
          <a:p>
            <a:r>
              <a:rPr lang="en-US" altLang="zh-CN" sz="1800" dirty="0" smtClean="0">
                <a:solidFill>
                  <a:srgbClr val="000000"/>
                </a:solidFill>
              </a:rPr>
              <a:t>Word2Vec</a:t>
            </a:r>
            <a:r>
              <a:rPr lang="zh-CN" altLang="en-US" sz="1800" dirty="0">
                <a:solidFill>
                  <a:srgbClr val="000000"/>
                </a:solidFill>
              </a:rPr>
              <a:t>认为经常在一个句子中出现的 词语相似度是比较高的，即对于一个中心词， 最大化周边单词的概率。</a:t>
            </a:r>
            <a:r>
              <a:rPr lang="en-US" altLang="zh-CN" sz="1800" dirty="0">
                <a:solidFill>
                  <a:srgbClr val="000000"/>
                </a:solidFill>
              </a:rPr>
              <a:t>Word2Vec</a:t>
            </a:r>
            <a:r>
              <a:rPr lang="zh-CN" altLang="en-US" sz="1800" dirty="0">
                <a:solidFill>
                  <a:srgbClr val="000000"/>
                </a:solidFill>
              </a:rPr>
              <a:t>采用三层网络进行训练，最后一层采用霍夫曼树</a:t>
            </a:r>
            <a:r>
              <a:rPr lang="en-US" altLang="zh-CN" sz="1800" dirty="0" smtClean="0">
                <a:solidFill>
                  <a:srgbClr val="000000"/>
                </a:solidFill>
              </a:rPr>
              <a:t>(Huffman</a:t>
            </a:r>
            <a:r>
              <a:rPr lang="en-US" altLang="zh-CN" sz="1800" dirty="0">
                <a:solidFill>
                  <a:srgbClr val="000000"/>
                </a:solidFill>
              </a:rPr>
              <a:t>) </a:t>
            </a:r>
            <a:r>
              <a:rPr lang="zh-CN" altLang="en-US" sz="1800" dirty="0">
                <a:solidFill>
                  <a:srgbClr val="000000"/>
                </a:solidFill>
              </a:rPr>
              <a:t>来</a:t>
            </a:r>
            <a:r>
              <a:rPr lang="zh-CN" altLang="en-US" sz="1800" dirty="0" smtClean="0">
                <a:solidFill>
                  <a:srgbClr val="000000"/>
                </a:solidFill>
              </a:rPr>
              <a:t>预测</a:t>
            </a:r>
            <a:endParaRPr lang="en-US" altLang="zh-CN" sz="1800" dirty="0" smtClean="0">
              <a:solidFill>
                <a:srgbClr val="000000"/>
              </a:solidFill>
            </a:endParaRPr>
          </a:p>
          <a:p>
            <a:r>
              <a:rPr lang="en-US" altLang="zh-CN" sz="1800" dirty="0" err="1" smtClean="0">
                <a:solidFill>
                  <a:srgbClr val="000000"/>
                </a:solidFill>
              </a:rPr>
              <a:t>GloVe</a:t>
            </a:r>
            <a:r>
              <a:rPr lang="zh-CN" altLang="en-US" sz="1800" dirty="0">
                <a:solidFill>
                  <a:srgbClr val="000000"/>
                </a:solidFill>
              </a:rPr>
              <a:t>是通过共现计数来实现的</a:t>
            </a:r>
            <a:r>
              <a:rPr lang="en-US" altLang="zh-CN" sz="1800" dirty="0">
                <a:solidFill>
                  <a:srgbClr val="000000"/>
                </a:solidFill>
              </a:rPr>
              <a:t>:</a:t>
            </a:r>
            <a:r>
              <a:rPr lang="zh-CN" altLang="en-US" sz="1800" dirty="0">
                <a:solidFill>
                  <a:srgbClr val="000000"/>
                </a:solidFill>
              </a:rPr>
              <a:t>首先，</a:t>
            </a:r>
            <a:r>
              <a:rPr lang="zh-CN" altLang="en-US" sz="1800" dirty="0" smtClean="0">
                <a:solidFill>
                  <a:srgbClr val="000000"/>
                </a:solidFill>
              </a:rPr>
              <a:t>构建一个</a:t>
            </a:r>
            <a:r>
              <a:rPr lang="zh-CN" altLang="en-US" sz="1800" dirty="0">
                <a:solidFill>
                  <a:srgbClr val="000000"/>
                </a:solidFill>
              </a:rPr>
              <a:t>词汇的共现矩阵，每一行是</a:t>
            </a:r>
            <a:r>
              <a:rPr lang="zh-CN" altLang="en-US" sz="1800" dirty="0" smtClean="0">
                <a:solidFill>
                  <a:srgbClr val="000000"/>
                </a:solidFill>
              </a:rPr>
              <a:t>一个</a:t>
            </a:r>
            <a:r>
              <a:rPr lang="zh-CN" altLang="en-US" sz="1800" dirty="0">
                <a:solidFill>
                  <a:srgbClr val="000000"/>
                </a:solidFill>
              </a:rPr>
              <a:t>词， 每列是句子。 通过共现矩阵计算每个词在每个句子中出现的频率。由于句子是多种词汇的组合，其维度非常大，需要降维，即对共现矩阵进行降</a:t>
            </a:r>
            <a:r>
              <a:rPr lang="zh-CN" altLang="en-US" sz="1800" dirty="0" smtClean="0">
                <a:solidFill>
                  <a:srgbClr val="000000"/>
                </a:solidFill>
              </a:rPr>
              <a:t>维</a:t>
            </a:r>
            <a:endParaRPr lang="en-US" altLang="zh-CN" sz="1800" dirty="0" smtClean="0">
              <a:solidFill>
                <a:srgbClr val="000000"/>
              </a:solidFill>
            </a:endParaRPr>
          </a:p>
          <a:p>
            <a:r>
              <a:rPr lang="en-US" altLang="zh-CN" sz="1800" dirty="0" smtClean="0">
                <a:solidFill>
                  <a:srgbClr val="000000"/>
                </a:solidFill>
              </a:rPr>
              <a:t>Word2Vec</a:t>
            </a:r>
            <a:r>
              <a:rPr lang="zh-CN" altLang="en-US" sz="1800" dirty="0" smtClean="0">
                <a:solidFill>
                  <a:srgbClr val="000000"/>
                </a:solidFill>
              </a:rPr>
              <a:t>和</a:t>
            </a:r>
            <a:r>
              <a:rPr lang="en-US" altLang="zh-CN" sz="1800" dirty="0" smtClean="0">
                <a:solidFill>
                  <a:srgbClr val="000000"/>
                </a:solidFill>
              </a:rPr>
              <a:t>Glove</a:t>
            </a:r>
            <a:r>
              <a:rPr lang="zh-CN" altLang="en-US" sz="1800" dirty="0" smtClean="0">
                <a:solidFill>
                  <a:srgbClr val="000000"/>
                </a:solidFill>
              </a:rPr>
              <a:t>比较容易且快速地融合新的句子加入词汇表进行模型训练</a:t>
            </a:r>
            <a:endParaRPr lang="en-US" altLang="zh-CN" sz="1800" dirty="0" smtClean="0">
              <a:solidFill>
                <a:srgbClr val="000000"/>
              </a:solidFill>
            </a:endParaRPr>
          </a:p>
          <a:p>
            <a:r>
              <a:rPr lang="en-US" altLang="zh-CN" sz="1800" dirty="0" smtClean="0">
                <a:solidFill>
                  <a:srgbClr val="000000"/>
                </a:solidFill>
              </a:rPr>
              <a:t>Glove</a:t>
            </a:r>
            <a:r>
              <a:rPr lang="zh-CN" altLang="en-US" sz="1800" dirty="0" smtClean="0">
                <a:solidFill>
                  <a:srgbClr val="000000"/>
                </a:solidFill>
              </a:rPr>
              <a:t>在并行化处理上更有优势，处理速度较快</a:t>
            </a:r>
            <a:endParaRPr lang="zh-CN" altLang="zh-CN" sz="1800" dirty="0">
              <a:solidFill>
                <a:srgbClr val="000000"/>
              </a:solidFill>
            </a:endParaRPr>
          </a:p>
        </p:txBody>
      </p:sp>
    </p:spTree>
    <p:extLst>
      <p:ext uri="{BB962C8B-B14F-4D97-AF65-F5344CB8AC3E}">
        <p14:creationId xmlns:p14="http://schemas.microsoft.com/office/powerpoint/2010/main" val="37708078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词嵌入</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err="1">
                <a:solidFill>
                  <a:srgbClr val="000000"/>
                </a:solidFill>
              </a:rPr>
              <a:t>gensim</a:t>
            </a:r>
            <a:r>
              <a:rPr lang="zh-CN" altLang="zh-CN" sz="1800" dirty="0">
                <a:solidFill>
                  <a:srgbClr val="000000"/>
                </a:solidFill>
              </a:rPr>
              <a:t>是一款开源的</a:t>
            </a:r>
            <a:r>
              <a:rPr lang="en-US" altLang="zh-CN" sz="1800" dirty="0">
                <a:solidFill>
                  <a:srgbClr val="000000"/>
                </a:solidFill>
              </a:rPr>
              <a:t>Python</a:t>
            </a:r>
            <a:r>
              <a:rPr lang="zh-CN" altLang="zh-CN" sz="1800" dirty="0">
                <a:solidFill>
                  <a:srgbClr val="000000"/>
                </a:solidFill>
              </a:rPr>
              <a:t>工具包，用于从文本中无监督地学习文本隐层的向量表示，并提供了相似度计算、信息检索等</a:t>
            </a:r>
            <a:r>
              <a:rPr lang="en-US" altLang="zh-CN" sz="1800" dirty="0">
                <a:solidFill>
                  <a:srgbClr val="000000"/>
                </a:solidFill>
              </a:rPr>
              <a:t>API</a:t>
            </a:r>
            <a:r>
              <a:rPr lang="zh-CN" altLang="zh-CN" sz="1800" dirty="0">
                <a:solidFill>
                  <a:srgbClr val="000000"/>
                </a:solidFill>
              </a:rPr>
              <a:t>接口。以下是</a:t>
            </a:r>
            <a:r>
              <a:rPr lang="en-US" altLang="zh-CN" sz="1800" dirty="0" err="1">
                <a:solidFill>
                  <a:srgbClr val="000000"/>
                </a:solidFill>
              </a:rPr>
              <a:t>gensim</a:t>
            </a:r>
            <a:r>
              <a:rPr lang="zh-CN" altLang="zh-CN" sz="1800" dirty="0">
                <a:solidFill>
                  <a:srgbClr val="000000"/>
                </a:solidFill>
              </a:rPr>
              <a:t>官网上训练和使用</a:t>
            </a:r>
            <a:r>
              <a:rPr lang="en-US" altLang="zh-CN" sz="1800" dirty="0">
                <a:solidFill>
                  <a:srgbClr val="000000"/>
                </a:solidFill>
              </a:rPr>
              <a:t>Word2Vec</a:t>
            </a:r>
            <a:r>
              <a:rPr lang="zh-CN" altLang="zh-CN" sz="1800" dirty="0">
                <a:solidFill>
                  <a:srgbClr val="000000"/>
                </a:solidFill>
              </a:rPr>
              <a:t>模型的</a:t>
            </a:r>
            <a:r>
              <a:rPr lang="en-US" altLang="zh-CN" sz="1800" dirty="0">
                <a:solidFill>
                  <a:srgbClr val="000000"/>
                </a:solidFill>
              </a:rPr>
              <a:t>demo</a:t>
            </a:r>
            <a:r>
              <a:rPr lang="zh-CN" altLang="zh-CN" sz="1800" dirty="0" smtClean="0">
                <a:solidFill>
                  <a:srgbClr val="000000"/>
                </a:solidFill>
              </a:rPr>
              <a:t>代码</a:t>
            </a:r>
            <a:endParaRPr lang="zh-CN" altLang="zh-CN" sz="1800" dirty="0">
              <a:solidFill>
                <a:srgbClr val="000000"/>
              </a:solidFill>
            </a:endParaRPr>
          </a:p>
        </p:txBody>
      </p:sp>
      <p:sp>
        <p:nvSpPr>
          <p:cNvPr id="2" name="矩形 1"/>
          <p:cNvSpPr/>
          <p:nvPr/>
        </p:nvSpPr>
        <p:spPr>
          <a:xfrm>
            <a:off x="1008064" y="2200472"/>
            <a:ext cx="7231476" cy="1732654"/>
          </a:xfrm>
          <a:prstGeom prst="rect">
            <a:avLst/>
          </a:prstGeom>
        </p:spPr>
        <p:txBody>
          <a:bodyPr wrap="square">
            <a:spAutoFit/>
          </a:bodyPr>
          <a:lstStyle/>
          <a:p>
            <a:pPr>
              <a:lnSpc>
                <a:spcPts val="1400"/>
              </a:lnSpc>
              <a:spcAft>
                <a:spcPts val="0"/>
              </a:spcAft>
            </a:pPr>
            <a:r>
              <a:rPr lang="en-US" altLang="zh-CN" kern="100" dirty="0">
                <a:latin typeface="Courier New" panose="02070309020205020404" pitchFamily="49" charset="0"/>
                <a:cs typeface="Times New Roman" panose="02020603050405020304" pitchFamily="18" charset="0"/>
              </a:rPr>
              <a:t>from </a:t>
            </a:r>
            <a:r>
              <a:rPr lang="en-US" altLang="zh-CN" kern="100" dirty="0" err="1">
                <a:latin typeface="Courier New" panose="02070309020205020404" pitchFamily="49" charset="0"/>
                <a:cs typeface="Times New Roman" panose="02020603050405020304" pitchFamily="18" charset="0"/>
              </a:rPr>
              <a:t>gensim.models</a:t>
            </a:r>
            <a:r>
              <a:rPr lang="en-US" altLang="zh-CN" kern="100" dirty="0">
                <a:latin typeface="Courier New" panose="02070309020205020404" pitchFamily="49" charset="0"/>
                <a:cs typeface="Times New Roman" panose="02020603050405020304" pitchFamily="18" charset="0"/>
              </a:rPr>
              <a:t> import Word2Vec</a:t>
            </a:r>
            <a:endParaRPr lang="zh-CN" altLang="zh-CN" sz="240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kern="100" dirty="0">
                <a:latin typeface="Courier New" panose="02070309020205020404" pitchFamily="49" charset="0"/>
                <a:cs typeface="Times New Roman" panose="02020603050405020304" pitchFamily="18" charset="0"/>
              </a:rPr>
              <a:t>from gensim.models.word2vec import </a:t>
            </a:r>
            <a:r>
              <a:rPr lang="en-US" altLang="zh-CN" kern="100" dirty="0" err="1">
                <a:latin typeface="Courier New" panose="02070309020205020404" pitchFamily="49" charset="0"/>
                <a:cs typeface="Times New Roman" panose="02020603050405020304" pitchFamily="18" charset="0"/>
              </a:rPr>
              <a:t>LineSentence</a:t>
            </a:r>
            <a:endParaRPr lang="zh-CN" altLang="zh-CN" sz="240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kern="100" dirty="0">
                <a:latin typeface="Courier New" panose="02070309020205020404" pitchFamily="49" charset="0"/>
                <a:cs typeface="Times New Roman" panose="02020603050405020304" pitchFamily="18" charset="0"/>
              </a:rPr>
              <a:t>sentences = </a:t>
            </a:r>
            <a:r>
              <a:rPr lang="en-US" altLang="zh-CN" kern="100" dirty="0" err="1">
                <a:latin typeface="Courier New" panose="02070309020205020404" pitchFamily="49" charset="0"/>
                <a:cs typeface="Times New Roman" panose="02020603050405020304" pitchFamily="18" charset="0"/>
              </a:rPr>
              <a:t>LineSentence</a:t>
            </a:r>
            <a:r>
              <a:rPr lang="en-US" altLang="zh-CN" kern="100" dirty="0">
                <a:latin typeface="Courier New" panose="02070309020205020404" pitchFamily="49" charset="0"/>
                <a:cs typeface="Times New Roman" panose="02020603050405020304" pitchFamily="18" charset="0"/>
              </a:rPr>
              <a:t>('sentence_list.txt')</a:t>
            </a:r>
            <a:endParaRPr lang="zh-CN" altLang="zh-CN" sz="240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kern="100" dirty="0">
                <a:latin typeface="Courier New" panose="02070309020205020404" pitchFamily="49" charset="0"/>
                <a:cs typeface="Times New Roman" panose="02020603050405020304" pitchFamily="18" charset="0"/>
              </a:rPr>
              <a:t>model = Word2Vec(sentences, size=128, window=5, </a:t>
            </a:r>
            <a:r>
              <a:rPr lang="en-US" altLang="zh-CN" kern="100" dirty="0" err="1">
                <a:latin typeface="Courier New" panose="02070309020205020404" pitchFamily="49" charset="0"/>
                <a:cs typeface="Times New Roman" panose="02020603050405020304" pitchFamily="18" charset="0"/>
              </a:rPr>
              <a:t>min_count</a:t>
            </a:r>
            <a:r>
              <a:rPr lang="en-US" altLang="zh-CN" kern="100" dirty="0">
                <a:latin typeface="Courier New" panose="02070309020205020404" pitchFamily="49" charset="0"/>
                <a:cs typeface="Times New Roman" panose="02020603050405020304" pitchFamily="18" charset="0"/>
              </a:rPr>
              <a:t>=5, workers=4)</a:t>
            </a:r>
            <a:endParaRPr lang="zh-CN" altLang="zh-CN" sz="240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kern="100" dirty="0">
                <a:latin typeface="Courier New" panose="02070309020205020404" pitchFamily="49" charset="0"/>
                <a:cs typeface="Times New Roman" panose="02020603050405020304" pitchFamily="18" charset="0"/>
              </a:rPr>
              <a:t>items = </a:t>
            </a:r>
            <a:r>
              <a:rPr lang="en-US" altLang="zh-CN" kern="100" dirty="0" err="1">
                <a:latin typeface="Courier New" panose="02070309020205020404" pitchFamily="49" charset="0"/>
                <a:cs typeface="Times New Roman" panose="02020603050405020304" pitchFamily="18" charset="0"/>
              </a:rPr>
              <a:t>model.most_similar</a:t>
            </a:r>
            <a:r>
              <a:rPr lang="en-US" altLang="zh-CN" kern="100" dirty="0">
                <a:latin typeface="Courier New" panose="02070309020205020404" pitchFamily="49" charset="0"/>
                <a:cs typeface="Times New Roman" panose="02020603050405020304" pitchFamily="18" charset="0"/>
              </a:rPr>
              <a:t>('</a:t>
            </a:r>
            <a:r>
              <a:rPr lang="zh-CN" altLang="zh-CN" kern="100" dirty="0">
                <a:latin typeface="Courier New" panose="02070309020205020404" pitchFamily="49" charset="0"/>
                <a:cs typeface="Courier New" panose="02070309020205020404" pitchFamily="49" charset="0"/>
              </a:rPr>
              <a:t>学习</a:t>
            </a:r>
            <a:r>
              <a:rPr lang="en-US" altLang="zh-CN" kern="100" dirty="0">
                <a:latin typeface="Courier New" panose="02070309020205020404" pitchFamily="49" charset="0"/>
                <a:cs typeface="Times New Roman" panose="02020603050405020304" pitchFamily="18" charset="0"/>
              </a:rPr>
              <a:t>')</a:t>
            </a:r>
            <a:endParaRPr lang="zh-CN" altLang="zh-CN" sz="240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kern="100" dirty="0">
                <a:latin typeface="Courier New" panose="02070309020205020404" pitchFamily="49" charset="0"/>
                <a:cs typeface="Times New Roman" panose="02020603050405020304" pitchFamily="18" charset="0"/>
              </a:rPr>
              <a:t>for item in items:</a:t>
            </a:r>
            <a:endParaRPr lang="zh-CN" altLang="zh-CN" sz="240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kern="100" dirty="0">
                <a:latin typeface="Courier New" panose="02070309020205020404" pitchFamily="49" charset="0"/>
                <a:cs typeface="Times New Roman" panose="02020603050405020304" pitchFamily="18" charset="0"/>
              </a:rPr>
              <a:t>    print item[0], item[1]    </a:t>
            </a:r>
            <a:endParaRPr lang="zh-CN" altLang="zh-CN" sz="240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kern="100" dirty="0" err="1">
                <a:latin typeface="Courier New" panose="02070309020205020404" pitchFamily="49" charset="0"/>
                <a:cs typeface="Times New Roman" panose="02020603050405020304" pitchFamily="18" charset="0"/>
              </a:rPr>
              <a:t>model.similarity</a:t>
            </a:r>
            <a:r>
              <a:rPr lang="en-US" altLang="zh-CN" kern="100" dirty="0">
                <a:latin typeface="Courier New" panose="02070309020205020404" pitchFamily="49" charset="0"/>
                <a:cs typeface="Times New Roman" panose="02020603050405020304" pitchFamily="18" charset="0"/>
              </a:rPr>
              <a:t>('</a:t>
            </a:r>
            <a:r>
              <a:rPr lang="zh-CN" altLang="zh-CN" kern="100" dirty="0">
                <a:latin typeface="Courier New" panose="02070309020205020404" pitchFamily="49" charset="0"/>
                <a:cs typeface="Courier New" panose="02070309020205020404" pitchFamily="49" charset="0"/>
              </a:rPr>
              <a:t>英语</a:t>
            </a:r>
            <a:r>
              <a:rPr lang="en-US" altLang="zh-CN" kern="100" dirty="0">
                <a:latin typeface="Courier New" panose="02070309020205020404" pitchFamily="49" charset="0"/>
                <a:cs typeface="Times New Roman" panose="02020603050405020304" pitchFamily="18" charset="0"/>
              </a:rPr>
              <a:t>', '</a:t>
            </a:r>
            <a:r>
              <a:rPr lang="zh-CN" altLang="zh-CN" kern="100" dirty="0">
                <a:latin typeface="Courier New" panose="02070309020205020404" pitchFamily="49" charset="0"/>
                <a:cs typeface="Courier New" panose="02070309020205020404" pitchFamily="49" charset="0"/>
              </a:rPr>
              <a:t>数学</a:t>
            </a:r>
            <a:r>
              <a:rPr lang="en-US" altLang="zh-CN" kern="100" dirty="0">
                <a:latin typeface="Courier New" panose="02070309020205020404" pitchFamily="49" charset="0"/>
                <a:cs typeface="Times New Roman" panose="02020603050405020304" pitchFamily="18" charset="0"/>
              </a:rPr>
              <a:t>')</a:t>
            </a:r>
            <a:endParaRPr lang="zh-CN" altLang="zh-CN" sz="2400" kern="1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604822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语言模型</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63747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语言模型</a:t>
                </a:r>
                <a:r>
                  <a:rPr lang="en-US" altLang="zh-CN" sz="1800" dirty="0">
                    <a:solidFill>
                      <a:srgbClr val="000000"/>
                    </a:solidFill>
                  </a:rPr>
                  <a:t>(Language Model)</a:t>
                </a:r>
                <a:r>
                  <a:rPr lang="zh-CN" altLang="en-US" sz="1800" dirty="0">
                    <a:solidFill>
                      <a:srgbClr val="000000"/>
                    </a:solidFill>
                  </a:rPr>
                  <a:t>是通过概率分布的方式来计算句子完整性的模型</a:t>
                </a:r>
                <a:r>
                  <a:rPr lang="zh-CN" altLang="en-US" sz="1800" dirty="0">
                    <a:solidFill>
                      <a:srgbClr val="000000"/>
                    </a:solidFill>
                  </a:rPr>
                  <a:t>，广泛</a:t>
                </a:r>
                <a:r>
                  <a:rPr lang="zh-CN" altLang="en-US" sz="1800" dirty="0">
                    <a:solidFill>
                      <a:srgbClr val="000000"/>
                    </a:solidFill>
                  </a:rPr>
                  <a:t>应用于各种自然语言处理问题，例如语音识别、机器翻译、分词、词性标注等。例如，用于确定哪个词语序列的可能性更大，即句子的合法性判断。或者用于给定若干个词，预测下一个最可能出现的词话。也可用于计算某句子中词语搭配是否</a:t>
                </a:r>
                <a:r>
                  <a:rPr lang="zh-CN" altLang="en-US" sz="1800" dirty="0">
                    <a:solidFill>
                      <a:srgbClr val="000000"/>
                    </a:solidFill>
                  </a:rPr>
                  <a:t>合理</a:t>
                </a:r>
                <a:endParaRPr lang="en-US" altLang="zh-CN" sz="1800" dirty="0">
                  <a:solidFill>
                    <a:srgbClr val="000000"/>
                  </a:solidFill>
                </a:endParaRPr>
              </a:p>
              <a:p>
                <a:r>
                  <a:rPr lang="zh-CN" altLang="zh-CN" sz="1800" dirty="0">
                    <a:solidFill>
                      <a:srgbClr val="000000"/>
                    </a:solidFill>
                  </a:rPr>
                  <a:t>对于一个由词语组成的的句子</a:t>
                </a:r>
                <a14:m>
                  <m:oMath xmlns:m="http://schemas.openxmlformats.org/officeDocument/2006/math">
                    <m:r>
                      <a:rPr lang="en-US" altLang="zh-CN" sz="1800">
                        <a:solidFill>
                          <a:srgbClr val="000000"/>
                        </a:solidFill>
                      </a:rPr>
                      <m:t>𝑆</m:t>
                    </m:r>
                    <m:r>
                      <a:rPr lang="en-US" altLang="zh-CN" sz="1800">
                        <a:solidFill>
                          <a:srgbClr val="000000"/>
                        </a:solidFill>
                      </a:rPr>
                      <m:t>=</m:t>
                    </m:r>
                    <m:sSub>
                      <m:sSubPr>
                        <m:ctrlPr>
                          <a:rPr lang="zh-CN" altLang="zh-CN" sz="1800">
                            <a:solidFill>
                              <a:srgbClr val="000000"/>
                            </a:solidFill>
                          </a:rPr>
                        </m:ctrlPr>
                      </m:sSubPr>
                      <m:e>
                        <m:r>
                          <a:rPr lang="en-US" altLang="zh-CN" sz="1800">
                            <a:solidFill>
                              <a:srgbClr val="000000"/>
                            </a:solidFill>
                          </a:rPr>
                          <m:t>𝑤𝑜𝑟𝑑</m:t>
                        </m:r>
                      </m:e>
                      <m:sub>
                        <m:r>
                          <a:rPr lang="en-US" altLang="zh-CN" sz="1800">
                            <a:solidFill>
                              <a:srgbClr val="000000"/>
                            </a:solidFill>
                          </a:rPr>
                          <m:t>1</m:t>
                        </m:r>
                      </m:sub>
                    </m:sSub>
                    <m:r>
                      <a:rPr lang="en-US" altLang="zh-CN" sz="1800">
                        <a:solidFill>
                          <a:srgbClr val="000000"/>
                        </a:solidFill>
                      </a:rPr>
                      <m:t>,</m:t>
                    </m:r>
                    <m:sSub>
                      <m:sSubPr>
                        <m:ctrlPr>
                          <a:rPr lang="zh-CN" altLang="zh-CN" sz="1800">
                            <a:solidFill>
                              <a:srgbClr val="000000"/>
                            </a:solidFill>
                          </a:rPr>
                        </m:ctrlPr>
                      </m:sSubPr>
                      <m:e>
                        <m:r>
                          <a:rPr lang="en-US" altLang="zh-CN" sz="1800">
                            <a:solidFill>
                              <a:srgbClr val="000000"/>
                            </a:solidFill>
                          </a:rPr>
                          <m:t>𝑤𝑜𝑟𝑑</m:t>
                        </m:r>
                      </m:e>
                      <m:sub>
                        <m:r>
                          <a:rPr lang="en-US" altLang="zh-CN" sz="1800">
                            <a:solidFill>
                              <a:srgbClr val="000000"/>
                            </a:solidFill>
                          </a:rPr>
                          <m:t>2</m:t>
                        </m:r>
                      </m:sub>
                    </m:sSub>
                    <m:r>
                      <a:rPr lang="en-US" altLang="zh-CN" sz="1800">
                        <a:solidFill>
                          <a:srgbClr val="000000"/>
                        </a:solidFill>
                      </a:rPr>
                      <m:t>,.....,</m:t>
                    </m:r>
                    <m:sSub>
                      <m:sSubPr>
                        <m:ctrlPr>
                          <a:rPr lang="zh-CN" altLang="zh-CN" sz="1800">
                            <a:solidFill>
                              <a:srgbClr val="000000"/>
                            </a:solidFill>
                          </a:rPr>
                        </m:ctrlPr>
                      </m:sSubPr>
                      <m:e>
                        <m:r>
                          <a:rPr lang="en-US" altLang="zh-CN" sz="1800">
                            <a:solidFill>
                              <a:srgbClr val="000000"/>
                            </a:solidFill>
                          </a:rPr>
                          <m:t>𝑤𝑜𝑟𝑑</m:t>
                        </m:r>
                      </m:e>
                      <m:sub>
                        <m:r>
                          <a:rPr lang="en-US" altLang="zh-CN" sz="1800">
                            <a:solidFill>
                              <a:srgbClr val="000000"/>
                            </a:solidFill>
                          </a:rPr>
                          <m:t>𝑛</m:t>
                        </m:r>
                      </m:sub>
                    </m:sSub>
                  </m:oMath>
                </a14:m>
                <a:r>
                  <a:rPr lang="en-US" altLang="zh-CN" sz="1800" dirty="0">
                    <a:solidFill>
                      <a:srgbClr val="000000"/>
                    </a:solidFill>
                  </a:rPr>
                  <a:t>,</a:t>
                </a:r>
                <a:r>
                  <a:rPr lang="zh-CN" altLang="zh-CN" sz="1800" dirty="0">
                    <a:solidFill>
                      <a:srgbClr val="000000"/>
                    </a:solidFill>
                  </a:rPr>
                  <a:t>它的概率表示为</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rPr>
                        <m:t>                     </m:t>
                      </m:r>
                      <m:r>
                        <a:rPr lang="en-US" altLang="zh-CN" sz="1800">
                          <a:solidFill>
                            <a:srgbClr val="000000"/>
                          </a:solidFill>
                        </a:rPr>
                        <m:t>𝑝</m:t>
                      </m:r>
                      <m:d>
                        <m:dPr>
                          <m:ctrlPr>
                            <a:rPr lang="zh-CN" altLang="zh-CN" sz="1800">
                              <a:solidFill>
                                <a:srgbClr val="000000"/>
                              </a:solidFill>
                            </a:rPr>
                          </m:ctrlPr>
                        </m:dPr>
                        <m:e>
                          <m:r>
                            <a:rPr lang="en-US" altLang="zh-CN" sz="1800">
                              <a:solidFill>
                                <a:srgbClr val="000000"/>
                              </a:solidFill>
                            </a:rPr>
                            <m:t>𝑆</m:t>
                          </m:r>
                        </m:e>
                      </m:d>
                      <m:r>
                        <a:rPr lang="en-US" altLang="zh-CN" sz="1800">
                          <a:solidFill>
                            <a:srgbClr val="000000"/>
                          </a:solidFill>
                        </a:rPr>
                        <m:t>=</m:t>
                      </m:r>
                      <m:r>
                        <a:rPr lang="en-US" altLang="zh-CN" sz="1800">
                          <a:solidFill>
                            <a:srgbClr val="000000"/>
                          </a:solidFill>
                        </a:rPr>
                        <m:t>𝑝</m:t>
                      </m:r>
                      <m:d>
                        <m:dPr>
                          <m:ctrlPr>
                            <a:rPr lang="zh-CN" altLang="zh-CN" sz="1800">
                              <a:solidFill>
                                <a:srgbClr val="000000"/>
                              </a:solidFill>
                            </a:rPr>
                          </m:ctrlPr>
                        </m:dPr>
                        <m:e>
                          <m:sSub>
                            <m:sSubPr>
                              <m:ctrlPr>
                                <a:rPr lang="zh-CN" altLang="zh-CN" sz="1800">
                                  <a:solidFill>
                                    <a:srgbClr val="000000"/>
                                  </a:solidFill>
                                </a:rPr>
                              </m:ctrlPr>
                            </m:sSubPr>
                            <m:e>
                              <m:r>
                                <a:rPr lang="en-US" altLang="zh-CN" sz="1800">
                                  <a:solidFill>
                                    <a:srgbClr val="000000"/>
                                  </a:solidFill>
                                </a:rPr>
                                <m:t>𝑤𝑜𝑟𝑑</m:t>
                              </m:r>
                            </m:e>
                            <m:sub>
                              <m:r>
                                <a:rPr lang="en-US" altLang="zh-CN" sz="1800">
                                  <a:solidFill>
                                    <a:srgbClr val="000000"/>
                                  </a:solidFill>
                                </a:rPr>
                                <m:t>1,</m:t>
                              </m:r>
                            </m:sub>
                          </m:sSub>
                          <m:sSub>
                            <m:sSubPr>
                              <m:ctrlPr>
                                <a:rPr lang="zh-CN" altLang="zh-CN" sz="1800">
                                  <a:solidFill>
                                    <a:srgbClr val="000000"/>
                                  </a:solidFill>
                                </a:rPr>
                              </m:ctrlPr>
                            </m:sSubPr>
                            <m:e>
                              <m:r>
                                <a:rPr lang="en-US" altLang="zh-CN" sz="1800">
                                  <a:solidFill>
                                    <a:srgbClr val="000000"/>
                                  </a:solidFill>
                                </a:rPr>
                                <m:t>𝑤𝑜𝑟𝑑</m:t>
                              </m:r>
                            </m:e>
                            <m:sub>
                              <m:r>
                                <a:rPr lang="en-US" altLang="zh-CN" sz="1800">
                                  <a:solidFill>
                                    <a:srgbClr val="000000"/>
                                  </a:solidFill>
                                </a:rPr>
                                <m:t>2</m:t>
                              </m:r>
                            </m:sub>
                          </m:sSub>
                          <m:r>
                            <a:rPr lang="en-US" altLang="zh-CN" sz="1800">
                              <a:solidFill>
                                <a:srgbClr val="000000"/>
                              </a:solidFill>
                            </a:rPr>
                            <m:t>……</m:t>
                          </m:r>
                          <m:sSub>
                            <m:sSubPr>
                              <m:ctrlPr>
                                <a:rPr lang="zh-CN" altLang="zh-CN" sz="1800">
                                  <a:solidFill>
                                    <a:srgbClr val="000000"/>
                                  </a:solidFill>
                                </a:rPr>
                              </m:ctrlPr>
                            </m:sSubPr>
                            <m:e>
                              <m:r>
                                <a:rPr lang="en-US" altLang="zh-CN" sz="1800">
                                  <a:solidFill>
                                    <a:srgbClr val="000000"/>
                                  </a:solidFill>
                                </a:rPr>
                                <m:t>𝑤𝑜𝑟𝑑</m:t>
                              </m:r>
                            </m:e>
                            <m:sub>
                              <m:r>
                                <a:rPr lang="en-US" altLang="zh-CN" sz="1800">
                                  <a:solidFill>
                                    <a:srgbClr val="000000"/>
                                  </a:solidFill>
                                </a:rPr>
                                <m:t>𝑘</m:t>
                              </m:r>
                            </m:sub>
                          </m:sSub>
                        </m:e>
                      </m:d>
                      <m:r>
                        <a:rPr lang="en-US" altLang="zh-CN" sz="1800">
                          <a:solidFill>
                            <a:srgbClr val="000000"/>
                          </a:solidFill>
                        </a:rPr>
                        <m:t>=</m:t>
                      </m:r>
                      <m:r>
                        <a:rPr lang="en-US" altLang="zh-CN" sz="1800">
                          <a:solidFill>
                            <a:srgbClr val="000000"/>
                          </a:solidFill>
                        </a:rPr>
                        <m:t>𝑝</m:t>
                      </m:r>
                      <m:d>
                        <m:dPr>
                          <m:ctrlPr>
                            <a:rPr lang="zh-CN" altLang="zh-CN" sz="1800">
                              <a:solidFill>
                                <a:srgbClr val="000000"/>
                              </a:solidFill>
                            </a:rPr>
                          </m:ctrlPr>
                        </m:dPr>
                        <m:e>
                          <m:sSub>
                            <m:sSubPr>
                              <m:ctrlPr>
                                <a:rPr lang="zh-CN" altLang="zh-CN" sz="1800">
                                  <a:solidFill>
                                    <a:srgbClr val="000000"/>
                                  </a:solidFill>
                                </a:rPr>
                              </m:ctrlPr>
                            </m:sSubPr>
                            <m:e>
                              <m:r>
                                <a:rPr lang="en-US" altLang="zh-CN" sz="1800">
                                  <a:solidFill>
                                    <a:srgbClr val="000000"/>
                                  </a:solidFill>
                                </a:rPr>
                                <m:t>𝑤𝑜𝑟𝑑</m:t>
                              </m:r>
                            </m:e>
                            <m:sub>
                              <m:r>
                                <a:rPr lang="en-US" altLang="zh-CN" sz="1800">
                                  <a:solidFill>
                                    <a:srgbClr val="000000"/>
                                  </a:solidFill>
                                </a:rPr>
                                <m:t>1</m:t>
                              </m:r>
                            </m:sub>
                          </m:sSub>
                        </m:e>
                      </m:d>
                      <m:r>
                        <a:rPr lang="en-US" altLang="zh-CN" sz="1800">
                          <a:solidFill>
                            <a:srgbClr val="000000"/>
                          </a:solidFill>
                        </a:rPr>
                        <m:t>𝑝</m:t>
                      </m:r>
                      <m:d>
                        <m:dPr>
                          <m:ctrlPr>
                            <a:rPr lang="zh-CN" altLang="zh-CN" sz="1800">
                              <a:solidFill>
                                <a:srgbClr val="000000"/>
                              </a:solidFill>
                            </a:rPr>
                          </m:ctrlPr>
                        </m:dPr>
                        <m:e>
                          <m:sSub>
                            <m:sSubPr>
                              <m:ctrlPr>
                                <a:rPr lang="zh-CN" altLang="zh-CN" sz="1800">
                                  <a:solidFill>
                                    <a:srgbClr val="000000"/>
                                  </a:solidFill>
                                </a:rPr>
                              </m:ctrlPr>
                            </m:sSubPr>
                            <m:e>
                              <m:r>
                                <a:rPr lang="en-US" altLang="zh-CN" sz="1800">
                                  <a:solidFill>
                                    <a:srgbClr val="000000"/>
                                  </a:solidFill>
                                </a:rPr>
                                <m:t>𝑤𝑜𝑟𝑑</m:t>
                              </m:r>
                            </m:e>
                            <m:sub>
                              <m:r>
                                <a:rPr lang="en-US" altLang="zh-CN" sz="1800">
                                  <a:solidFill>
                                    <a:srgbClr val="000000"/>
                                  </a:solidFill>
                                </a:rPr>
                                <m:t>2</m:t>
                              </m:r>
                            </m:sub>
                          </m:sSub>
                        </m:e>
                        <m:e>
                          <m:sSub>
                            <m:sSubPr>
                              <m:ctrlPr>
                                <a:rPr lang="zh-CN" altLang="zh-CN" sz="1800">
                                  <a:solidFill>
                                    <a:srgbClr val="000000"/>
                                  </a:solidFill>
                                </a:rPr>
                              </m:ctrlPr>
                            </m:sSubPr>
                            <m:e>
                              <m:r>
                                <a:rPr lang="en-US" altLang="zh-CN" sz="1800">
                                  <a:solidFill>
                                    <a:srgbClr val="000000"/>
                                  </a:solidFill>
                                </a:rPr>
                                <m:t>𝑤𝑜𝑟𝑑</m:t>
                              </m:r>
                            </m:e>
                            <m:sub>
                              <m:r>
                                <a:rPr lang="en-US" altLang="zh-CN" sz="1800">
                                  <a:solidFill>
                                    <a:srgbClr val="000000"/>
                                  </a:solidFill>
                                </a:rPr>
                                <m:t>1</m:t>
                              </m:r>
                            </m:sub>
                          </m:sSub>
                        </m:e>
                      </m:d>
                      <m:r>
                        <a:rPr lang="en-US" altLang="zh-CN" sz="1800">
                          <a:solidFill>
                            <a:srgbClr val="000000"/>
                          </a:solidFill>
                        </a:rPr>
                        <m:t>…</m:t>
                      </m:r>
                      <m:r>
                        <a:rPr lang="en-US" altLang="zh-CN" sz="1800">
                          <a:solidFill>
                            <a:srgbClr val="000000"/>
                          </a:solidFill>
                        </a:rPr>
                        <m:t>𝑝</m:t>
                      </m:r>
                      <m:r>
                        <a:rPr lang="en-US" altLang="zh-CN" sz="1800">
                          <a:solidFill>
                            <a:srgbClr val="000000"/>
                          </a:solidFill>
                        </a:rPr>
                        <m:t>(</m:t>
                      </m:r>
                      <m:sSub>
                        <m:sSubPr>
                          <m:ctrlPr>
                            <a:rPr lang="zh-CN" altLang="zh-CN" sz="1800">
                              <a:solidFill>
                                <a:srgbClr val="000000"/>
                              </a:solidFill>
                            </a:rPr>
                          </m:ctrlPr>
                        </m:sSubPr>
                        <m:e>
                          <m:r>
                            <a:rPr lang="en-US" altLang="zh-CN" sz="1800">
                              <a:solidFill>
                                <a:srgbClr val="000000"/>
                              </a:solidFill>
                            </a:rPr>
                            <m:t>𝑤𝑜𝑟𝑑</m:t>
                          </m:r>
                        </m:e>
                        <m:sub>
                          <m:r>
                            <a:rPr lang="en-US" altLang="zh-CN" sz="1800">
                              <a:solidFill>
                                <a:srgbClr val="000000"/>
                              </a:solidFill>
                            </a:rPr>
                            <m:t>𝑘</m:t>
                          </m:r>
                        </m:sub>
                      </m:sSub>
                      <m:r>
                        <a:rPr lang="en-US" altLang="zh-CN" sz="1800">
                          <a:solidFill>
                            <a:srgbClr val="000000"/>
                          </a:solidFill>
                        </a:rPr>
                        <m:t>|</m:t>
                      </m:r>
                      <m:sSub>
                        <m:sSubPr>
                          <m:ctrlPr>
                            <a:rPr lang="zh-CN" altLang="zh-CN" sz="1800">
                              <a:solidFill>
                                <a:srgbClr val="000000"/>
                              </a:solidFill>
                            </a:rPr>
                          </m:ctrlPr>
                        </m:sSubPr>
                        <m:e>
                          <m:r>
                            <a:rPr lang="en-US" altLang="zh-CN" sz="1800">
                              <a:solidFill>
                                <a:srgbClr val="000000"/>
                              </a:solidFill>
                            </a:rPr>
                            <m:t>𝑤𝑜𝑟𝑑</m:t>
                          </m:r>
                        </m:e>
                        <m:sub>
                          <m:r>
                            <a:rPr lang="en-US" altLang="zh-CN" sz="1800">
                              <a:solidFill>
                                <a:srgbClr val="000000"/>
                              </a:solidFill>
                            </a:rPr>
                            <m:t>1,</m:t>
                          </m:r>
                        </m:sub>
                      </m:sSub>
                      <m:sSub>
                        <m:sSubPr>
                          <m:ctrlPr>
                            <a:rPr lang="zh-CN" altLang="zh-CN" sz="1800">
                              <a:solidFill>
                                <a:srgbClr val="000000"/>
                              </a:solidFill>
                            </a:rPr>
                          </m:ctrlPr>
                        </m:sSubPr>
                        <m:e>
                          <m:r>
                            <a:rPr lang="en-US" altLang="zh-CN" sz="1800">
                              <a:solidFill>
                                <a:srgbClr val="000000"/>
                              </a:solidFill>
                            </a:rPr>
                            <m:t>𝑤𝑜𝑟𝑑</m:t>
                          </m:r>
                        </m:e>
                        <m:sub>
                          <m:r>
                            <a:rPr lang="en-US" altLang="zh-CN" sz="1800">
                              <a:solidFill>
                                <a:srgbClr val="000000"/>
                              </a:solidFill>
                            </a:rPr>
                            <m:t>2,</m:t>
                          </m:r>
                        </m:sub>
                      </m:sSub>
                      <m:r>
                        <a:rPr lang="en-US" altLang="zh-CN" sz="1800">
                          <a:solidFill>
                            <a:srgbClr val="000000"/>
                          </a:solidFill>
                        </a:rPr>
                        <m:t>…,</m:t>
                      </m:r>
                      <m:sSub>
                        <m:sSubPr>
                          <m:ctrlPr>
                            <a:rPr lang="zh-CN" altLang="zh-CN" sz="1800">
                              <a:solidFill>
                                <a:srgbClr val="000000"/>
                              </a:solidFill>
                            </a:rPr>
                          </m:ctrlPr>
                        </m:sSubPr>
                        <m:e>
                          <m:r>
                            <a:rPr lang="en-US" altLang="zh-CN" sz="1800">
                              <a:solidFill>
                                <a:srgbClr val="000000"/>
                              </a:solidFill>
                            </a:rPr>
                            <m:t>𝑤𝑜𝑟𝑑</m:t>
                          </m:r>
                        </m:e>
                        <m:sub>
                          <m:r>
                            <a:rPr lang="en-US" altLang="zh-CN" sz="1800">
                              <a:solidFill>
                                <a:srgbClr val="000000"/>
                              </a:solidFill>
                            </a:rPr>
                            <m:t>𝑘</m:t>
                          </m:r>
                          <m:r>
                            <a:rPr lang="en-US" altLang="zh-CN" sz="1800">
                              <a:solidFill>
                                <a:srgbClr val="000000"/>
                              </a:solidFill>
                            </a:rPr>
                            <m:t>−1</m:t>
                          </m:r>
                        </m:sub>
                      </m:sSub>
                      <m:r>
                        <a:rPr lang="en-US" altLang="zh-CN" sz="1800">
                          <a:solidFill>
                            <a:srgbClr val="000000"/>
                          </a:solidFill>
                        </a:rPr>
                        <m:t>)</m:t>
                      </m:r>
                    </m:oMath>
                  </m:oMathPara>
                </a14:m>
                <a:endParaRPr lang="zh-CN" altLang="zh-CN" sz="1800" dirty="0">
                  <a:solidFill>
                    <a:srgbClr val="000000"/>
                  </a:solidFill>
                </a:endParaRPr>
              </a:p>
              <a:p>
                <a:r>
                  <a:rPr lang="zh-CN" altLang="zh-CN" sz="1800" dirty="0" smtClean="0">
                    <a:solidFill>
                      <a:srgbClr val="000000"/>
                    </a:solidFill>
                  </a:rPr>
                  <a:t>由于</a:t>
                </a:r>
                <a:r>
                  <a:rPr lang="zh-CN" altLang="zh-CN" sz="1800" dirty="0">
                    <a:solidFill>
                      <a:srgbClr val="000000"/>
                    </a:solidFill>
                  </a:rPr>
                  <a:t>上式中的参数过多，计算复杂度过高，需要近似的计算方法。最常用</a:t>
                </a:r>
                <a:r>
                  <a:rPr lang="en-US" altLang="zh-CN" sz="1800" dirty="0">
                    <a:solidFill>
                      <a:srgbClr val="000000"/>
                    </a:solidFill>
                  </a:rPr>
                  <a:t>n-gram</a:t>
                </a:r>
                <a:r>
                  <a:rPr lang="zh-CN" altLang="zh-CN" sz="1800" dirty="0">
                    <a:solidFill>
                      <a:srgbClr val="000000"/>
                    </a:solidFill>
                  </a:rPr>
                  <a:t>模型方法，此外还有决策树、最大熵、马尔科夫模型和条件随机域等方法</a:t>
                </a: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637471"/>
              </a:xfrm>
              <a:prstGeom prst="rect">
                <a:avLst/>
              </a:prstGeom>
              <a:blipFill>
                <a:blip r:embed="rId2"/>
                <a:stretch>
                  <a:fillRect l="-530" t="-1340" r="-60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41769309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语言模型</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1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a:solidFill>
                  <a:srgbClr val="000000"/>
                </a:solidFill>
              </a:rPr>
              <a:t>n-gram</a:t>
            </a:r>
            <a:r>
              <a:rPr lang="zh-CN" altLang="zh-CN" sz="1800" dirty="0">
                <a:solidFill>
                  <a:srgbClr val="000000"/>
                </a:solidFill>
              </a:rPr>
              <a:t>模型也称为</a:t>
            </a:r>
            <a:r>
              <a:rPr lang="en-US" altLang="zh-CN" sz="1800" dirty="0">
                <a:solidFill>
                  <a:srgbClr val="000000"/>
                </a:solidFill>
              </a:rPr>
              <a:t>n-1</a:t>
            </a:r>
            <a:r>
              <a:rPr lang="zh-CN" altLang="zh-CN" sz="1800" dirty="0">
                <a:solidFill>
                  <a:srgbClr val="000000"/>
                </a:solidFill>
              </a:rPr>
              <a:t>阶马尔科夫模型，它是一个有限历史假设，即当前词的出现概率仅仅与前面</a:t>
            </a:r>
            <a:r>
              <a:rPr lang="en-US" altLang="zh-CN" sz="1800" dirty="0">
                <a:solidFill>
                  <a:srgbClr val="000000"/>
                </a:solidFill>
              </a:rPr>
              <a:t>n-1</a:t>
            </a:r>
            <a:r>
              <a:rPr lang="zh-CN" altLang="zh-CN" sz="1800" dirty="0">
                <a:solidFill>
                  <a:srgbClr val="000000"/>
                </a:solidFill>
              </a:rPr>
              <a:t>个词相关。当</a:t>
            </a:r>
            <a:r>
              <a:rPr lang="en-US" altLang="zh-CN" sz="1800" dirty="0">
                <a:solidFill>
                  <a:srgbClr val="000000"/>
                </a:solidFill>
              </a:rPr>
              <a:t>n</a:t>
            </a:r>
            <a:r>
              <a:rPr lang="zh-CN" altLang="zh-CN" sz="1800" dirty="0">
                <a:solidFill>
                  <a:srgbClr val="000000"/>
                </a:solidFill>
              </a:rPr>
              <a:t>取</a:t>
            </a:r>
            <a:r>
              <a:rPr lang="en-US" altLang="zh-CN" sz="1800" dirty="0">
                <a:solidFill>
                  <a:srgbClr val="000000"/>
                </a:solidFill>
              </a:rPr>
              <a:t>1</a:t>
            </a:r>
            <a:r>
              <a:rPr lang="zh-CN" altLang="zh-CN" sz="1800" dirty="0">
                <a:solidFill>
                  <a:srgbClr val="000000"/>
                </a:solidFill>
              </a:rPr>
              <a:t>、</a:t>
            </a:r>
            <a:r>
              <a:rPr lang="en-US" altLang="zh-CN" sz="1800" dirty="0">
                <a:solidFill>
                  <a:srgbClr val="000000"/>
                </a:solidFill>
              </a:rPr>
              <a:t>2</a:t>
            </a:r>
            <a:r>
              <a:rPr lang="zh-CN" altLang="zh-CN" sz="1800" dirty="0">
                <a:solidFill>
                  <a:srgbClr val="000000"/>
                </a:solidFill>
              </a:rPr>
              <a:t>、</a:t>
            </a:r>
            <a:r>
              <a:rPr lang="en-US" altLang="zh-CN" sz="1800" dirty="0">
                <a:solidFill>
                  <a:srgbClr val="000000"/>
                </a:solidFill>
              </a:rPr>
              <a:t>3</a:t>
            </a:r>
            <a:r>
              <a:rPr lang="zh-CN" altLang="zh-CN" sz="1800" dirty="0">
                <a:solidFill>
                  <a:srgbClr val="000000"/>
                </a:solidFill>
              </a:rPr>
              <a:t>时，</a:t>
            </a:r>
            <a:r>
              <a:rPr lang="en-US" altLang="zh-CN" sz="1800" dirty="0">
                <a:solidFill>
                  <a:srgbClr val="000000"/>
                </a:solidFill>
              </a:rPr>
              <a:t>n-gram</a:t>
            </a:r>
            <a:r>
              <a:rPr lang="zh-CN" altLang="zh-CN" sz="1800" dirty="0">
                <a:solidFill>
                  <a:srgbClr val="000000"/>
                </a:solidFill>
              </a:rPr>
              <a:t>模型分别称为</a:t>
            </a:r>
            <a:r>
              <a:rPr lang="en-US" altLang="zh-CN" sz="1800" dirty="0">
                <a:solidFill>
                  <a:srgbClr val="000000"/>
                </a:solidFill>
              </a:rPr>
              <a:t>unigram</a:t>
            </a:r>
            <a:r>
              <a:rPr lang="zh-CN" altLang="zh-CN" sz="1800" dirty="0">
                <a:solidFill>
                  <a:srgbClr val="000000"/>
                </a:solidFill>
              </a:rPr>
              <a:t>、</a:t>
            </a:r>
            <a:r>
              <a:rPr lang="en-US" altLang="zh-CN" sz="1800" dirty="0">
                <a:solidFill>
                  <a:srgbClr val="000000"/>
                </a:solidFill>
              </a:rPr>
              <a:t>bigram</a:t>
            </a:r>
            <a:r>
              <a:rPr lang="zh-CN" altLang="zh-CN" sz="1800" dirty="0">
                <a:solidFill>
                  <a:srgbClr val="000000"/>
                </a:solidFill>
              </a:rPr>
              <a:t>和</a:t>
            </a:r>
            <a:r>
              <a:rPr lang="en-US" altLang="zh-CN" sz="1800" dirty="0">
                <a:solidFill>
                  <a:srgbClr val="000000"/>
                </a:solidFill>
              </a:rPr>
              <a:t>trigram</a:t>
            </a:r>
            <a:r>
              <a:rPr lang="zh-CN" altLang="zh-CN" sz="1800" dirty="0">
                <a:solidFill>
                  <a:srgbClr val="000000"/>
                </a:solidFill>
              </a:rPr>
              <a:t>语言模型。</a:t>
            </a:r>
            <a:r>
              <a:rPr lang="en-US" altLang="zh-CN" sz="1800" dirty="0">
                <a:solidFill>
                  <a:srgbClr val="000000"/>
                </a:solidFill>
              </a:rPr>
              <a:t>n</a:t>
            </a:r>
            <a:r>
              <a:rPr lang="zh-CN" altLang="zh-CN" sz="1800" dirty="0">
                <a:solidFill>
                  <a:srgbClr val="000000"/>
                </a:solidFill>
              </a:rPr>
              <a:t>越大，模型越准确，也越复杂，需要的计算量就越大。最常用的是</a:t>
            </a:r>
            <a:r>
              <a:rPr lang="en-US" altLang="zh-CN" sz="1800" dirty="0">
                <a:solidFill>
                  <a:srgbClr val="000000"/>
                </a:solidFill>
              </a:rPr>
              <a:t>bigram</a:t>
            </a:r>
            <a:r>
              <a:rPr lang="zh-CN" altLang="zh-CN" sz="1800" dirty="0">
                <a:solidFill>
                  <a:srgbClr val="000000"/>
                </a:solidFill>
              </a:rPr>
              <a:t>，其次是</a:t>
            </a:r>
            <a:r>
              <a:rPr lang="en-US" altLang="zh-CN" sz="1800" dirty="0">
                <a:solidFill>
                  <a:srgbClr val="000000"/>
                </a:solidFill>
              </a:rPr>
              <a:t>unigram</a:t>
            </a:r>
            <a:r>
              <a:rPr lang="zh-CN" altLang="zh-CN" sz="1800" dirty="0">
                <a:solidFill>
                  <a:srgbClr val="000000"/>
                </a:solidFill>
              </a:rPr>
              <a:t>和</a:t>
            </a:r>
            <a:r>
              <a:rPr lang="en-US" altLang="zh-CN" sz="1800" dirty="0">
                <a:solidFill>
                  <a:srgbClr val="000000"/>
                </a:solidFill>
              </a:rPr>
              <a:t>trigram</a:t>
            </a:r>
            <a:r>
              <a:rPr lang="zh-CN" altLang="zh-CN" sz="1800" dirty="0">
                <a:solidFill>
                  <a:srgbClr val="000000"/>
                </a:solidFill>
              </a:rPr>
              <a:t>，</a:t>
            </a:r>
            <a:r>
              <a:rPr lang="en-US" altLang="zh-CN" sz="1800" dirty="0">
                <a:solidFill>
                  <a:srgbClr val="000000"/>
                </a:solidFill>
              </a:rPr>
              <a:t>n</a:t>
            </a:r>
            <a:r>
              <a:rPr lang="zh-CN" altLang="zh-CN" sz="1800" dirty="0">
                <a:solidFill>
                  <a:srgbClr val="000000"/>
                </a:solidFill>
              </a:rPr>
              <a:t>取</a:t>
            </a:r>
            <a:r>
              <a:rPr lang="en-US" altLang="zh-CN" sz="1800" dirty="0">
                <a:solidFill>
                  <a:srgbClr val="000000"/>
                </a:solidFill>
              </a:rPr>
              <a:t>≥4</a:t>
            </a:r>
            <a:r>
              <a:rPr lang="zh-CN" altLang="zh-CN" sz="1800" dirty="0">
                <a:solidFill>
                  <a:srgbClr val="000000"/>
                </a:solidFill>
              </a:rPr>
              <a:t>的情况</a:t>
            </a:r>
            <a:r>
              <a:rPr lang="zh-CN" altLang="zh-CN" sz="1800" dirty="0" smtClean="0">
                <a:solidFill>
                  <a:srgbClr val="000000"/>
                </a:solidFill>
              </a:rPr>
              <a:t>较少</a:t>
            </a:r>
            <a:endParaRPr lang="en-US" altLang="zh-CN" sz="1800" dirty="0" smtClean="0">
              <a:solidFill>
                <a:srgbClr val="000000"/>
              </a:solidFill>
            </a:endParaRPr>
          </a:p>
          <a:p>
            <a:r>
              <a:rPr lang="zh-CN" altLang="en-US" sz="1800" dirty="0" smtClean="0">
                <a:solidFill>
                  <a:srgbClr val="000000"/>
                </a:solidFill>
              </a:rPr>
              <a:t>一般使用困惑度进行语言模型评测</a:t>
            </a:r>
            <a:endParaRPr lang="en-US" altLang="zh-CN" sz="1800" dirty="0" smtClean="0">
              <a:solidFill>
                <a:srgbClr val="000000"/>
              </a:solidFill>
            </a:endParaRPr>
          </a:p>
          <a:p>
            <a:r>
              <a:rPr lang="zh-CN" altLang="en-US" sz="1800" dirty="0" smtClean="0">
                <a:solidFill>
                  <a:srgbClr val="000000"/>
                </a:solidFill>
              </a:rPr>
              <a:t>训练工具有</a:t>
            </a:r>
            <a:r>
              <a:rPr lang="en-US" altLang="zh-CN" sz="1800" dirty="0" smtClean="0">
                <a:solidFill>
                  <a:srgbClr val="000000"/>
                </a:solidFill>
              </a:rPr>
              <a:t>SRILM</a:t>
            </a:r>
            <a:r>
              <a:rPr lang="zh-CN" altLang="en-US" sz="1800" dirty="0" smtClean="0">
                <a:solidFill>
                  <a:srgbClr val="000000"/>
                </a:solidFill>
              </a:rPr>
              <a:t>和</a:t>
            </a:r>
            <a:r>
              <a:rPr lang="en-US" altLang="zh-CN" sz="1800" dirty="0" err="1" smtClean="0">
                <a:solidFill>
                  <a:srgbClr val="000000"/>
                </a:solidFill>
              </a:rPr>
              <a:t>rnnlm</a:t>
            </a:r>
            <a:endParaRPr lang="en-US" altLang="zh-CN" sz="1800" dirty="0" smtClean="0">
              <a:solidFill>
                <a:srgbClr val="000000"/>
              </a:solidFill>
            </a:endParaRPr>
          </a:p>
        </p:txBody>
      </p:sp>
    </p:spTree>
    <p:extLst>
      <p:ext uri="{BB962C8B-B14F-4D97-AF65-F5344CB8AC3E}">
        <p14:creationId xmlns:p14="http://schemas.microsoft.com/office/powerpoint/2010/main" val="28140884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语言模型</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基于</a:t>
            </a:r>
            <a:r>
              <a:rPr lang="en-US" altLang="zh-CN" sz="1800" dirty="0">
                <a:solidFill>
                  <a:srgbClr val="000000"/>
                </a:solidFill>
              </a:rPr>
              <a:t>SRILM</a:t>
            </a:r>
            <a:r>
              <a:rPr lang="zh-CN" altLang="zh-CN" sz="1800" dirty="0">
                <a:solidFill>
                  <a:srgbClr val="000000"/>
                </a:solidFill>
              </a:rPr>
              <a:t>工具，可以用如下命令生成语言模型：</a:t>
            </a:r>
          </a:p>
          <a:p>
            <a:pPr marL="0" indent="0" algn="ctr">
              <a:buNone/>
            </a:pPr>
            <a:r>
              <a:rPr lang="en-US" altLang="zh-CN" sz="1800" dirty="0" err="1">
                <a:solidFill>
                  <a:srgbClr val="000000"/>
                </a:solidFill>
              </a:rPr>
              <a:t>ngram</a:t>
            </a:r>
            <a:r>
              <a:rPr lang="en-US" altLang="zh-CN" sz="1800" dirty="0">
                <a:solidFill>
                  <a:srgbClr val="000000"/>
                </a:solidFill>
              </a:rPr>
              <a:t>-count -text input.txt -lm </a:t>
            </a:r>
            <a:r>
              <a:rPr lang="en-US" altLang="zh-CN" sz="1800" dirty="0" err="1">
                <a:solidFill>
                  <a:srgbClr val="000000"/>
                </a:solidFill>
              </a:rPr>
              <a:t>output.lm</a:t>
            </a:r>
            <a:endParaRPr lang="zh-CN" altLang="zh-CN" sz="1800" dirty="0">
              <a:solidFill>
                <a:srgbClr val="000000"/>
              </a:solidFill>
            </a:endParaRPr>
          </a:p>
          <a:p>
            <a:r>
              <a:rPr lang="zh-CN" altLang="zh-CN" sz="1800" dirty="0">
                <a:solidFill>
                  <a:srgbClr val="000000"/>
                </a:solidFill>
              </a:rPr>
              <a:t>其中，</a:t>
            </a:r>
            <a:r>
              <a:rPr lang="en-US" altLang="zh-CN" sz="1800" dirty="0">
                <a:solidFill>
                  <a:srgbClr val="000000"/>
                </a:solidFill>
              </a:rPr>
              <a:t>input.txt</a:t>
            </a:r>
            <a:r>
              <a:rPr lang="zh-CN" altLang="zh-CN" sz="1800" dirty="0">
                <a:solidFill>
                  <a:srgbClr val="000000"/>
                </a:solidFill>
              </a:rPr>
              <a:t>是经过分词后的语料文本，每一行是一个句子。生成词频统计和语言模型保存在</a:t>
            </a:r>
            <a:r>
              <a:rPr lang="en-US" altLang="zh-CN" sz="1800" dirty="0" err="1">
                <a:solidFill>
                  <a:srgbClr val="000000"/>
                </a:solidFill>
              </a:rPr>
              <a:t>count.lm</a:t>
            </a:r>
            <a:r>
              <a:rPr lang="zh-CN" altLang="zh-CN" sz="1800" dirty="0">
                <a:solidFill>
                  <a:srgbClr val="000000"/>
                </a:solidFill>
              </a:rPr>
              <a:t>文件中。</a:t>
            </a:r>
          </a:p>
          <a:p>
            <a:r>
              <a:rPr lang="zh-CN" altLang="zh-CN" sz="1800" dirty="0" smtClean="0">
                <a:solidFill>
                  <a:srgbClr val="000000"/>
                </a:solidFill>
              </a:rPr>
              <a:t>执行</a:t>
            </a:r>
            <a:r>
              <a:rPr lang="zh-CN" altLang="zh-CN" sz="1800" dirty="0">
                <a:solidFill>
                  <a:srgbClr val="000000"/>
                </a:solidFill>
              </a:rPr>
              <a:t>如下命令可以基于语言模型来生成测试语句的困惑度：</a:t>
            </a:r>
          </a:p>
          <a:p>
            <a:pPr marL="0" indent="0" algn="ctr">
              <a:buNone/>
            </a:pPr>
            <a:r>
              <a:rPr lang="en-US" altLang="zh-CN" sz="1800" dirty="0" err="1">
                <a:solidFill>
                  <a:srgbClr val="000000"/>
                </a:solidFill>
              </a:rPr>
              <a:t>ngram</a:t>
            </a:r>
            <a:r>
              <a:rPr lang="en-US" altLang="zh-CN" sz="1800" dirty="0">
                <a:solidFill>
                  <a:srgbClr val="000000"/>
                </a:solidFill>
              </a:rPr>
              <a:t> -</a:t>
            </a:r>
            <a:r>
              <a:rPr lang="en-US" altLang="zh-CN" sz="1800" dirty="0" err="1">
                <a:solidFill>
                  <a:srgbClr val="000000"/>
                </a:solidFill>
              </a:rPr>
              <a:t>ppl</a:t>
            </a:r>
            <a:r>
              <a:rPr lang="en-US" altLang="zh-CN" sz="1800" dirty="0">
                <a:solidFill>
                  <a:srgbClr val="000000"/>
                </a:solidFill>
              </a:rPr>
              <a:t> test.txt -lm </a:t>
            </a:r>
            <a:r>
              <a:rPr lang="en-US" altLang="zh-CN" sz="1800" dirty="0" err="1">
                <a:solidFill>
                  <a:srgbClr val="000000"/>
                </a:solidFill>
              </a:rPr>
              <a:t>output.lm</a:t>
            </a:r>
            <a:r>
              <a:rPr lang="en-US" altLang="zh-CN" sz="1800" dirty="0">
                <a:solidFill>
                  <a:srgbClr val="000000"/>
                </a:solidFill>
              </a:rPr>
              <a:t> -debug 2 &gt; </a:t>
            </a:r>
            <a:r>
              <a:rPr lang="en-US" altLang="zh-CN" sz="1800" dirty="0" err="1">
                <a:solidFill>
                  <a:srgbClr val="000000"/>
                </a:solidFill>
              </a:rPr>
              <a:t>test_result.ppl</a:t>
            </a:r>
            <a:r>
              <a:rPr lang="en-US" altLang="zh-CN" sz="1800" dirty="0">
                <a:solidFill>
                  <a:srgbClr val="000000"/>
                </a:solidFill>
              </a:rPr>
              <a:t> </a:t>
            </a:r>
            <a:endParaRPr lang="zh-CN" altLang="zh-CN" sz="1800" dirty="0">
              <a:solidFill>
                <a:srgbClr val="000000"/>
              </a:solidFill>
            </a:endParaRPr>
          </a:p>
          <a:p>
            <a:r>
              <a:rPr lang="zh-CN" altLang="zh-CN" sz="1800" dirty="0">
                <a:solidFill>
                  <a:srgbClr val="000000"/>
                </a:solidFill>
              </a:rPr>
              <a:t>其中</a:t>
            </a:r>
            <a:r>
              <a:rPr lang="en-US" altLang="zh-CN" sz="1800" dirty="0">
                <a:solidFill>
                  <a:srgbClr val="000000"/>
                </a:solidFill>
              </a:rPr>
              <a:t>test.txt</a:t>
            </a:r>
            <a:r>
              <a:rPr lang="zh-CN" altLang="zh-CN" sz="1800" dirty="0">
                <a:solidFill>
                  <a:srgbClr val="000000"/>
                </a:solidFill>
              </a:rPr>
              <a:t>是待测试的文本句子，每行是一个经过分词的句子。通过</a:t>
            </a:r>
            <a:r>
              <a:rPr lang="en-US" altLang="zh-CN" sz="1800" dirty="0">
                <a:solidFill>
                  <a:srgbClr val="000000"/>
                </a:solidFill>
              </a:rPr>
              <a:t>-lm</a:t>
            </a:r>
            <a:r>
              <a:rPr lang="zh-CN" altLang="zh-CN" sz="1800" dirty="0">
                <a:solidFill>
                  <a:srgbClr val="000000"/>
                </a:solidFill>
              </a:rPr>
              <a:t>指定在上步中训练好的语言模型。检测结果储存在</a:t>
            </a:r>
            <a:r>
              <a:rPr lang="en-US" altLang="zh-CN" sz="1800" dirty="0" err="1">
                <a:solidFill>
                  <a:srgbClr val="000000"/>
                </a:solidFill>
              </a:rPr>
              <a:t>test_result.ppl</a:t>
            </a:r>
            <a:r>
              <a:rPr lang="zh-CN" altLang="zh-CN" sz="1800" dirty="0">
                <a:solidFill>
                  <a:srgbClr val="000000"/>
                </a:solidFill>
              </a:rPr>
              <a:t>中，示例如下</a:t>
            </a:r>
            <a:endParaRPr lang="en-US" altLang="zh-CN" sz="1800" dirty="0">
              <a:solidFill>
                <a:srgbClr val="000000"/>
              </a:solidFill>
            </a:endParaRPr>
          </a:p>
        </p:txBody>
      </p:sp>
    </p:spTree>
    <p:extLst>
      <p:ext uri="{BB962C8B-B14F-4D97-AF65-F5344CB8AC3E}">
        <p14:creationId xmlns:p14="http://schemas.microsoft.com/office/powerpoint/2010/main" val="27291047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语言模型</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914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pPr marL="0" indent="0">
              <a:buNone/>
            </a:pPr>
            <a:endParaRPr lang="en-US" altLang="zh-CN" sz="1800" dirty="0">
              <a:solidFill>
                <a:srgbClr val="000000"/>
              </a:solidFill>
            </a:endParaRPr>
          </a:p>
          <a:p>
            <a:endParaRPr lang="en-US" altLang="zh-CN" sz="1800" dirty="0" smtClean="0">
              <a:solidFill>
                <a:srgbClr val="000000"/>
              </a:solidFill>
            </a:endParaRPr>
          </a:p>
          <a:p>
            <a:r>
              <a:rPr lang="zh-CN" altLang="zh-CN" sz="1800" dirty="0" smtClean="0">
                <a:solidFill>
                  <a:srgbClr val="000000"/>
                </a:solidFill>
              </a:rPr>
              <a:t>检测结果最后</a:t>
            </a:r>
            <a:r>
              <a:rPr lang="zh-CN" altLang="zh-CN" sz="1800" dirty="0">
                <a:solidFill>
                  <a:srgbClr val="000000"/>
                </a:solidFill>
              </a:rPr>
              <a:t>一行是</a:t>
            </a:r>
            <a:r>
              <a:rPr lang="zh-CN" altLang="zh-CN" sz="1800" dirty="0" smtClean="0">
                <a:solidFill>
                  <a:srgbClr val="000000"/>
                </a:solidFill>
              </a:rPr>
              <a:t>评分基本</a:t>
            </a:r>
            <a:r>
              <a:rPr lang="zh-CN" altLang="zh-CN" sz="1800" dirty="0">
                <a:solidFill>
                  <a:srgbClr val="000000"/>
                </a:solidFill>
              </a:rPr>
              <a:t>情况，其中</a:t>
            </a:r>
            <a:r>
              <a:rPr lang="en-US" altLang="zh-CN" sz="1800" dirty="0" err="1">
                <a:solidFill>
                  <a:srgbClr val="000000"/>
                </a:solidFill>
              </a:rPr>
              <a:t>logprob</a:t>
            </a:r>
            <a:r>
              <a:rPr lang="zh-CN" altLang="zh-CN" sz="1800" dirty="0">
                <a:solidFill>
                  <a:srgbClr val="000000"/>
                </a:solidFill>
              </a:rPr>
              <a:t>是整个句子的概率，它由各词条件概率值相加得到的。</a:t>
            </a:r>
            <a:r>
              <a:rPr lang="en-US" altLang="zh-CN" sz="1800" dirty="0" err="1">
                <a:solidFill>
                  <a:srgbClr val="000000"/>
                </a:solidFill>
              </a:rPr>
              <a:t>ppl</a:t>
            </a:r>
            <a:r>
              <a:rPr lang="zh-CN" altLang="zh-CN" sz="1800" dirty="0">
                <a:solidFill>
                  <a:srgbClr val="000000"/>
                </a:solidFill>
              </a:rPr>
              <a:t>、</a:t>
            </a:r>
            <a:r>
              <a:rPr lang="en-US" altLang="zh-CN" sz="1800" dirty="0">
                <a:solidFill>
                  <a:srgbClr val="000000"/>
                </a:solidFill>
              </a:rPr>
              <a:t>ppl1</a:t>
            </a:r>
            <a:r>
              <a:rPr lang="zh-CN" altLang="zh-CN" sz="1800" dirty="0">
                <a:solidFill>
                  <a:srgbClr val="000000"/>
                </a:solidFill>
              </a:rPr>
              <a:t>均为困惑度</a:t>
            </a:r>
            <a:r>
              <a:rPr lang="zh-CN" altLang="zh-CN" sz="1800" dirty="0" smtClean="0">
                <a:solidFill>
                  <a:srgbClr val="000000"/>
                </a:solidFill>
              </a:rPr>
              <a:t>指标，</a:t>
            </a:r>
            <a:r>
              <a:rPr lang="zh-CN" altLang="zh-CN" sz="1800" dirty="0">
                <a:solidFill>
                  <a:srgbClr val="000000"/>
                </a:solidFill>
              </a:rPr>
              <a:t>它们的值越小，句子质量越高</a:t>
            </a:r>
            <a:endParaRPr lang="en-US" altLang="zh-CN" sz="1800" dirty="0">
              <a:solidFill>
                <a:srgbClr val="000000"/>
              </a:solidFill>
            </a:endParaRPr>
          </a:p>
        </p:txBody>
      </p:sp>
      <p:sp>
        <p:nvSpPr>
          <p:cNvPr id="3" name="矩形 2"/>
          <p:cNvSpPr/>
          <p:nvPr/>
        </p:nvSpPr>
        <p:spPr>
          <a:xfrm>
            <a:off x="2341149" y="1011583"/>
            <a:ext cx="5257248" cy="3062377"/>
          </a:xfrm>
          <a:prstGeom prst="rect">
            <a:avLst/>
          </a:prstGeom>
        </p:spPr>
        <p:txBody>
          <a:bodyPr wrap="square">
            <a:spAutoFit/>
          </a:bodyPr>
          <a:lstStyle/>
          <a:p>
            <a:pPr>
              <a:lnSpc>
                <a:spcPts val="1400"/>
              </a:lnSpc>
              <a:spcAft>
                <a:spcPts val="0"/>
              </a:spcAft>
            </a:pPr>
            <a:r>
              <a:rPr lang="zh-CN" altLang="zh-CN" sz="1050" kern="100" dirty="0">
                <a:latin typeface="宋体" panose="02010600030101010101" pitchFamily="2" charset="-122"/>
                <a:cs typeface="Times New Roman" panose="02020603050405020304" pitchFamily="18" charset="0"/>
              </a:rPr>
              <a:t>拥有 全新 骁龙</a:t>
            </a:r>
            <a:r>
              <a:rPr lang="en-US" altLang="zh-CN" sz="1050" kern="100" dirty="0">
                <a:latin typeface="宋体" panose="02010600030101010101" pitchFamily="2" charset="-122"/>
                <a:cs typeface="Times New Roman" panose="02020603050405020304" pitchFamily="18" charset="0"/>
              </a:rPr>
              <a:t> 660 </a:t>
            </a:r>
            <a:r>
              <a:rPr lang="zh-CN" altLang="zh-CN" sz="1050" kern="100" dirty="0">
                <a:latin typeface="宋体" panose="02010600030101010101" pitchFamily="2" charset="-122"/>
                <a:cs typeface="Times New Roman" panose="02020603050405020304" pitchFamily="18" charset="0"/>
              </a:rPr>
              <a:t>移动 平台 搭配</a:t>
            </a:r>
            <a:r>
              <a:rPr lang="en-US" altLang="zh-CN" sz="1050" kern="100" dirty="0">
                <a:latin typeface="宋体" panose="02010600030101010101" pitchFamily="2" charset="-122"/>
                <a:cs typeface="Times New Roman" panose="02020603050405020304" pitchFamily="18" charset="0"/>
              </a:rPr>
              <a:t> 6G </a:t>
            </a:r>
            <a:r>
              <a:rPr lang="zh-CN" altLang="zh-CN" sz="1050" kern="100" dirty="0">
                <a:latin typeface="宋体" panose="02010600030101010101" pitchFamily="2" charset="-122"/>
                <a:cs typeface="Times New Roman" panose="02020603050405020304" pitchFamily="18" charset="0"/>
              </a:rPr>
              <a:t>运存 让 数据处理 高效</a:t>
            </a:r>
            <a:endParaRPr lang="zh-CN" altLang="zh-CN" sz="120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050" kern="100" dirty="0">
                <a:latin typeface="宋体" panose="02010600030101010101" pitchFamily="2" charset="-122"/>
                <a:cs typeface="Times New Roman" panose="02020603050405020304" pitchFamily="18" charset="0"/>
              </a:rPr>
              <a:t>	p( </a:t>
            </a:r>
            <a:r>
              <a:rPr lang="zh-CN" altLang="zh-CN" sz="1050" kern="100" dirty="0">
                <a:latin typeface="宋体" panose="02010600030101010101" pitchFamily="2" charset="-122"/>
                <a:cs typeface="Times New Roman" panose="02020603050405020304" pitchFamily="18" charset="0"/>
              </a:rPr>
              <a:t>拥有</a:t>
            </a:r>
            <a:r>
              <a:rPr lang="en-US" altLang="zh-CN" sz="1050" kern="100" dirty="0">
                <a:latin typeface="宋体" panose="02010600030101010101" pitchFamily="2" charset="-122"/>
                <a:cs typeface="Times New Roman" panose="02020603050405020304" pitchFamily="18" charset="0"/>
              </a:rPr>
              <a:t> | &lt;s&gt; ) 	= [2gram] 0.01793821 [ -1.746221 ]</a:t>
            </a:r>
            <a:endParaRPr lang="zh-CN" altLang="zh-CN" sz="120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050" kern="100" dirty="0">
                <a:latin typeface="宋体" panose="02010600030101010101" pitchFamily="2" charset="-122"/>
                <a:cs typeface="Times New Roman" panose="02020603050405020304" pitchFamily="18" charset="0"/>
              </a:rPr>
              <a:t>	p( </a:t>
            </a:r>
            <a:r>
              <a:rPr lang="zh-CN" altLang="zh-CN" sz="1050" kern="100" dirty="0">
                <a:latin typeface="宋体" panose="02010600030101010101" pitchFamily="2" charset="-122"/>
                <a:cs typeface="Times New Roman" panose="02020603050405020304" pitchFamily="18" charset="0"/>
              </a:rPr>
              <a:t>全新</a:t>
            </a:r>
            <a:r>
              <a:rPr lang="en-US" altLang="zh-CN" sz="1050" kern="100" dirty="0">
                <a:latin typeface="宋体" panose="02010600030101010101" pitchFamily="2" charset="-122"/>
                <a:cs typeface="Times New Roman" panose="02020603050405020304" pitchFamily="18" charset="0"/>
              </a:rPr>
              <a:t> | </a:t>
            </a:r>
            <a:r>
              <a:rPr lang="zh-CN" altLang="zh-CN" sz="1050" kern="100" dirty="0">
                <a:latin typeface="宋体" panose="02010600030101010101" pitchFamily="2" charset="-122"/>
                <a:cs typeface="Times New Roman" panose="02020603050405020304" pitchFamily="18" charset="0"/>
              </a:rPr>
              <a:t>拥有</a:t>
            </a:r>
            <a:r>
              <a:rPr lang="en-US" altLang="zh-CN" sz="1050" kern="100" dirty="0">
                <a:latin typeface="宋体" panose="02010600030101010101" pitchFamily="2" charset="-122"/>
                <a:cs typeface="Times New Roman" panose="02020603050405020304" pitchFamily="18" charset="0"/>
              </a:rPr>
              <a:t> ...) 	= [2gram] 0.001913622 [ -2.718144 ]</a:t>
            </a:r>
            <a:endParaRPr lang="zh-CN" altLang="zh-CN" sz="120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050" kern="100" dirty="0">
                <a:latin typeface="宋体" panose="02010600030101010101" pitchFamily="2" charset="-122"/>
                <a:cs typeface="Times New Roman" panose="02020603050405020304" pitchFamily="18" charset="0"/>
              </a:rPr>
              <a:t>	p( </a:t>
            </a:r>
            <a:r>
              <a:rPr lang="zh-CN" altLang="zh-CN" sz="1050" kern="100" dirty="0">
                <a:latin typeface="宋体" panose="02010600030101010101" pitchFamily="2" charset="-122"/>
                <a:cs typeface="Times New Roman" panose="02020603050405020304" pitchFamily="18" charset="0"/>
              </a:rPr>
              <a:t>骁龙</a:t>
            </a:r>
            <a:r>
              <a:rPr lang="en-US" altLang="zh-CN" sz="1050" kern="100" dirty="0">
                <a:latin typeface="宋体" panose="02010600030101010101" pitchFamily="2" charset="-122"/>
                <a:cs typeface="Times New Roman" panose="02020603050405020304" pitchFamily="18" charset="0"/>
              </a:rPr>
              <a:t> | </a:t>
            </a:r>
            <a:r>
              <a:rPr lang="zh-CN" altLang="zh-CN" sz="1050" kern="100" dirty="0">
                <a:latin typeface="宋体" panose="02010600030101010101" pitchFamily="2" charset="-122"/>
                <a:cs typeface="Times New Roman" panose="02020603050405020304" pitchFamily="18" charset="0"/>
              </a:rPr>
              <a:t>全新</a:t>
            </a:r>
            <a:r>
              <a:rPr lang="en-US" altLang="zh-CN" sz="1050" kern="100" dirty="0">
                <a:latin typeface="宋体" panose="02010600030101010101" pitchFamily="2" charset="-122"/>
                <a:cs typeface="Times New Roman" panose="02020603050405020304" pitchFamily="18" charset="0"/>
              </a:rPr>
              <a:t> ...) 	= [1gram] 0.000736711 [ -3.132703 ]</a:t>
            </a:r>
            <a:endParaRPr lang="zh-CN" altLang="zh-CN" sz="120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050" kern="100" dirty="0">
                <a:latin typeface="宋体" panose="02010600030101010101" pitchFamily="2" charset="-122"/>
                <a:cs typeface="Times New Roman" panose="02020603050405020304" pitchFamily="18" charset="0"/>
              </a:rPr>
              <a:t>	p( 660 | </a:t>
            </a:r>
            <a:r>
              <a:rPr lang="zh-CN" altLang="zh-CN" sz="1050" kern="100" dirty="0">
                <a:latin typeface="宋体" panose="02010600030101010101" pitchFamily="2" charset="-122"/>
                <a:cs typeface="Times New Roman" panose="02020603050405020304" pitchFamily="18" charset="0"/>
              </a:rPr>
              <a:t>骁龙</a:t>
            </a:r>
            <a:r>
              <a:rPr lang="en-US" altLang="zh-CN" sz="1050" kern="100" dirty="0">
                <a:latin typeface="宋体" panose="02010600030101010101" pitchFamily="2" charset="-122"/>
                <a:cs typeface="Times New Roman" panose="02020603050405020304" pitchFamily="18" charset="0"/>
              </a:rPr>
              <a:t> ...) 	= [2gram] 0.02556118 [ -1.592419 ]</a:t>
            </a:r>
            <a:endParaRPr lang="zh-CN" altLang="zh-CN" sz="120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050" kern="100" dirty="0">
                <a:latin typeface="宋体" panose="02010600030101010101" pitchFamily="2" charset="-122"/>
                <a:cs typeface="Times New Roman" panose="02020603050405020304" pitchFamily="18" charset="0"/>
              </a:rPr>
              <a:t>	p( </a:t>
            </a:r>
            <a:r>
              <a:rPr lang="zh-CN" altLang="zh-CN" sz="1050" kern="100" dirty="0">
                <a:latin typeface="宋体" panose="02010600030101010101" pitchFamily="2" charset="-122"/>
                <a:cs typeface="Times New Roman" panose="02020603050405020304" pitchFamily="18" charset="0"/>
              </a:rPr>
              <a:t>移动</a:t>
            </a:r>
            <a:r>
              <a:rPr lang="en-US" altLang="zh-CN" sz="1050" kern="100" dirty="0">
                <a:latin typeface="宋体" panose="02010600030101010101" pitchFamily="2" charset="-122"/>
                <a:cs typeface="Times New Roman" panose="02020603050405020304" pitchFamily="18" charset="0"/>
              </a:rPr>
              <a:t> | 660 ...) 	= [1gram] 0.0001365131 [ -3.864826 ]</a:t>
            </a:r>
            <a:endParaRPr lang="zh-CN" altLang="zh-CN" sz="120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050" kern="100" dirty="0">
                <a:latin typeface="宋体" panose="02010600030101010101" pitchFamily="2" charset="-122"/>
                <a:cs typeface="Times New Roman" panose="02020603050405020304" pitchFamily="18" charset="0"/>
              </a:rPr>
              <a:t>	p( </a:t>
            </a:r>
            <a:r>
              <a:rPr lang="zh-CN" altLang="zh-CN" sz="1050" kern="100" dirty="0">
                <a:latin typeface="宋体" panose="02010600030101010101" pitchFamily="2" charset="-122"/>
                <a:cs typeface="Times New Roman" panose="02020603050405020304" pitchFamily="18" charset="0"/>
              </a:rPr>
              <a:t>平台</a:t>
            </a:r>
            <a:r>
              <a:rPr lang="en-US" altLang="zh-CN" sz="1050" kern="100" dirty="0">
                <a:latin typeface="宋体" panose="02010600030101010101" pitchFamily="2" charset="-122"/>
                <a:cs typeface="Times New Roman" panose="02020603050405020304" pitchFamily="18" charset="0"/>
              </a:rPr>
              <a:t> | </a:t>
            </a:r>
            <a:r>
              <a:rPr lang="zh-CN" altLang="zh-CN" sz="1050" kern="100" dirty="0">
                <a:latin typeface="宋体" panose="02010600030101010101" pitchFamily="2" charset="-122"/>
                <a:cs typeface="Times New Roman" panose="02020603050405020304" pitchFamily="18" charset="0"/>
              </a:rPr>
              <a:t>移动</a:t>
            </a:r>
            <a:r>
              <a:rPr lang="en-US" altLang="zh-CN" sz="1050" kern="100" dirty="0">
                <a:latin typeface="宋体" panose="02010600030101010101" pitchFamily="2" charset="-122"/>
                <a:cs typeface="Times New Roman" panose="02020603050405020304" pitchFamily="18" charset="0"/>
              </a:rPr>
              <a:t> ...) 	= [2gram] 0.0196641 [ -1.706326 ]</a:t>
            </a:r>
            <a:endParaRPr lang="zh-CN" altLang="zh-CN" sz="120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050" kern="100" dirty="0">
                <a:latin typeface="宋体" panose="02010600030101010101" pitchFamily="2" charset="-122"/>
                <a:cs typeface="Times New Roman" panose="02020603050405020304" pitchFamily="18" charset="0"/>
              </a:rPr>
              <a:t>	p( </a:t>
            </a:r>
            <a:r>
              <a:rPr lang="zh-CN" altLang="zh-CN" sz="1050" kern="100" dirty="0">
                <a:latin typeface="宋体" panose="02010600030101010101" pitchFamily="2" charset="-122"/>
                <a:cs typeface="Times New Roman" panose="02020603050405020304" pitchFamily="18" charset="0"/>
              </a:rPr>
              <a:t>搭配</a:t>
            </a:r>
            <a:r>
              <a:rPr lang="en-US" altLang="zh-CN" sz="1050" kern="100" dirty="0">
                <a:latin typeface="宋体" panose="02010600030101010101" pitchFamily="2" charset="-122"/>
                <a:cs typeface="Times New Roman" panose="02020603050405020304" pitchFamily="18" charset="0"/>
              </a:rPr>
              <a:t> | </a:t>
            </a:r>
            <a:r>
              <a:rPr lang="zh-CN" altLang="zh-CN" sz="1050" kern="100" dirty="0">
                <a:latin typeface="宋体" panose="02010600030101010101" pitchFamily="2" charset="-122"/>
                <a:cs typeface="Times New Roman" panose="02020603050405020304" pitchFamily="18" charset="0"/>
              </a:rPr>
              <a:t>平台</a:t>
            </a:r>
            <a:r>
              <a:rPr lang="en-US" altLang="zh-CN" sz="1050" kern="100" dirty="0">
                <a:latin typeface="宋体" panose="02010600030101010101" pitchFamily="2" charset="-122"/>
                <a:cs typeface="Times New Roman" panose="02020603050405020304" pitchFamily="18" charset="0"/>
              </a:rPr>
              <a:t> ...) 	= [1gram] 0.001986997 [ -2.701803 ]</a:t>
            </a:r>
            <a:endParaRPr lang="zh-CN" altLang="zh-CN" sz="120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050" kern="100" dirty="0">
                <a:latin typeface="宋体" panose="02010600030101010101" pitchFamily="2" charset="-122"/>
                <a:cs typeface="Times New Roman" panose="02020603050405020304" pitchFamily="18" charset="0"/>
              </a:rPr>
              <a:t>	p( 6G | </a:t>
            </a:r>
            <a:r>
              <a:rPr lang="zh-CN" altLang="zh-CN" sz="1050" kern="100" dirty="0">
                <a:latin typeface="宋体" panose="02010600030101010101" pitchFamily="2" charset="-122"/>
                <a:cs typeface="Times New Roman" panose="02020603050405020304" pitchFamily="18" charset="0"/>
              </a:rPr>
              <a:t>搭配</a:t>
            </a:r>
            <a:r>
              <a:rPr lang="en-US" altLang="zh-CN" sz="1050" kern="100" dirty="0">
                <a:latin typeface="宋体" panose="02010600030101010101" pitchFamily="2" charset="-122"/>
                <a:cs typeface="Times New Roman" panose="02020603050405020304" pitchFamily="18" charset="0"/>
              </a:rPr>
              <a:t> ...) 	= [2gram] 0.01205386 [ -1.918874 ]</a:t>
            </a:r>
            <a:endParaRPr lang="zh-CN" altLang="zh-CN" sz="120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050" kern="100" dirty="0">
                <a:latin typeface="宋体" panose="02010600030101010101" pitchFamily="2" charset="-122"/>
                <a:cs typeface="Times New Roman" panose="02020603050405020304" pitchFamily="18" charset="0"/>
              </a:rPr>
              <a:t>	p( </a:t>
            </a:r>
            <a:r>
              <a:rPr lang="zh-CN" altLang="zh-CN" sz="1050" kern="100" dirty="0">
                <a:latin typeface="宋体" panose="02010600030101010101" pitchFamily="2" charset="-122"/>
                <a:cs typeface="Times New Roman" panose="02020603050405020304" pitchFamily="18" charset="0"/>
              </a:rPr>
              <a:t>运存</a:t>
            </a:r>
            <a:r>
              <a:rPr lang="en-US" altLang="zh-CN" sz="1050" kern="100" dirty="0">
                <a:latin typeface="宋体" panose="02010600030101010101" pitchFamily="2" charset="-122"/>
                <a:cs typeface="Times New Roman" panose="02020603050405020304" pitchFamily="18" charset="0"/>
              </a:rPr>
              <a:t> | 6G ...) 	= [3gram] 0.3261201 [ -0.4866224 ]</a:t>
            </a:r>
            <a:endParaRPr lang="zh-CN" altLang="zh-CN" sz="120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050" kern="100" dirty="0">
                <a:latin typeface="宋体" panose="02010600030101010101" pitchFamily="2" charset="-122"/>
                <a:cs typeface="Times New Roman" panose="02020603050405020304" pitchFamily="18" charset="0"/>
              </a:rPr>
              <a:t>	p( </a:t>
            </a:r>
            <a:r>
              <a:rPr lang="zh-CN" altLang="zh-CN" sz="1050" kern="100" dirty="0">
                <a:latin typeface="宋体" panose="02010600030101010101" pitchFamily="2" charset="-122"/>
                <a:cs typeface="Times New Roman" panose="02020603050405020304" pitchFamily="18" charset="0"/>
              </a:rPr>
              <a:t>让</a:t>
            </a:r>
            <a:r>
              <a:rPr lang="en-US" altLang="zh-CN" sz="1050" kern="100" dirty="0">
                <a:latin typeface="宋体" panose="02010600030101010101" pitchFamily="2" charset="-122"/>
                <a:cs typeface="Times New Roman" panose="02020603050405020304" pitchFamily="18" charset="0"/>
              </a:rPr>
              <a:t> | </a:t>
            </a:r>
            <a:r>
              <a:rPr lang="zh-CN" altLang="zh-CN" sz="1050" kern="100" dirty="0">
                <a:latin typeface="宋体" panose="02010600030101010101" pitchFamily="2" charset="-122"/>
                <a:cs typeface="Times New Roman" panose="02020603050405020304" pitchFamily="18" charset="0"/>
              </a:rPr>
              <a:t>运存</a:t>
            </a:r>
            <a:r>
              <a:rPr lang="en-US" altLang="zh-CN" sz="1050" kern="100" dirty="0">
                <a:latin typeface="宋体" panose="02010600030101010101" pitchFamily="2" charset="-122"/>
                <a:cs typeface="Times New Roman" panose="02020603050405020304" pitchFamily="18" charset="0"/>
              </a:rPr>
              <a:t> ...) 	= [1gram] 0.005246758 [ -2.280109 ]</a:t>
            </a:r>
            <a:endParaRPr lang="zh-CN" altLang="zh-CN" sz="120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050" kern="100" dirty="0">
                <a:latin typeface="宋体" panose="02010600030101010101" pitchFamily="2" charset="-122"/>
                <a:cs typeface="Times New Roman" panose="02020603050405020304" pitchFamily="18" charset="0"/>
              </a:rPr>
              <a:t>	p( </a:t>
            </a:r>
            <a:r>
              <a:rPr lang="zh-CN" altLang="zh-CN" sz="1050" kern="100" dirty="0">
                <a:latin typeface="宋体" panose="02010600030101010101" pitchFamily="2" charset="-122"/>
                <a:cs typeface="Times New Roman" panose="02020603050405020304" pitchFamily="18" charset="0"/>
              </a:rPr>
              <a:t>数据处理</a:t>
            </a:r>
            <a:r>
              <a:rPr lang="en-US" altLang="zh-CN" sz="1050" kern="100" dirty="0">
                <a:latin typeface="宋体" panose="02010600030101010101" pitchFamily="2" charset="-122"/>
                <a:cs typeface="Times New Roman" panose="02020603050405020304" pitchFamily="18" charset="0"/>
              </a:rPr>
              <a:t> | </a:t>
            </a:r>
            <a:r>
              <a:rPr lang="zh-CN" altLang="zh-CN" sz="1050" kern="100" dirty="0">
                <a:latin typeface="宋体" panose="02010600030101010101" pitchFamily="2" charset="-122"/>
                <a:cs typeface="Times New Roman" panose="02020603050405020304" pitchFamily="18" charset="0"/>
              </a:rPr>
              <a:t>让</a:t>
            </a:r>
            <a:r>
              <a:rPr lang="en-US" altLang="zh-CN" sz="1050" kern="100" dirty="0">
                <a:latin typeface="宋体" panose="02010600030101010101" pitchFamily="2" charset="-122"/>
                <a:cs typeface="Times New Roman" panose="02020603050405020304" pitchFamily="18" charset="0"/>
              </a:rPr>
              <a:t> ...) 	= [1gram] 1.354035e-05 [ -4.86837 ]</a:t>
            </a:r>
            <a:endParaRPr lang="zh-CN" altLang="zh-CN" sz="120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050" kern="100" dirty="0">
                <a:latin typeface="宋体" panose="02010600030101010101" pitchFamily="2" charset="-122"/>
                <a:cs typeface="Times New Roman" panose="02020603050405020304" pitchFamily="18" charset="0"/>
              </a:rPr>
              <a:t>	p( </a:t>
            </a:r>
            <a:r>
              <a:rPr lang="zh-CN" altLang="zh-CN" sz="1050" kern="100" dirty="0">
                <a:latin typeface="宋体" panose="02010600030101010101" pitchFamily="2" charset="-122"/>
                <a:cs typeface="Times New Roman" panose="02020603050405020304" pitchFamily="18" charset="0"/>
              </a:rPr>
              <a:t>高效</a:t>
            </a:r>
            <a:r>
              <a:rPr lang="en-US" altLang="zh-CN" sz="1050" kern="100" dirty="0">
                <a:latin typeface="宋体" panose="02010600030101010101" pitchFamily="2" charset="-122"/>
                <a:cs typeface="Times New Roman" panose="02020603050405020304" pitchFamily="18" charset="0"/>
              </a:rPr>
              <a:t> | </a:t>
            </a:r>
            <a:r>
              <a:rPr lang="zh-CN" altLang="zh-CN" sz="1050" kern="100" dirty="0">
                <a:latin typeface="宋体" panose="02010600030101010101" pitchFamily="2" charset="-122"/>
                <a:cs typeface="Times New Roman" panose="02020603050405020304" pitchFamily="18" charset="0"/>
              </a:rPr>
              <a:t>数据处理</a:t>
            </a:r>
            <a:r>
              <a:rPr lang="en-US" altLang="zh-CN" sz="1050" kern="100" dirty="0">
                <a:latin typeface="宋体" panose="02010600030101010101" pitchFamily="2" charset="-122"/>
                <a:cs typeface="Times New Roman" panose="02020603050405020304" pitchFamily="18" charset="0"/>
              </a:rPr>
              <a:t> ...) 	= [1gram] 0.0005092599 [ -3.293061 ]</a:t>
            </a:r>
            <a:endParaRPr lang="zh-CN" altLang="zh-CN" sz="120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050" kern="100" dirty="0">
                <a:latin typeface="宋体" panose="02010600030101010101" pitchFamily="2" charset="-122"/>
                <a:cs typeface="Times New Roman" panose="02020603050405020304" pitchFamily="18" charset="0"/>
              </a:rPr>
              <a:t>	p( &lt;/s&gt; | </a:t>
            </a:r>
            <a:r>
              <a:rPr lang="zh-CN" altLang="zh-CN" sz="1050" kern="100" dirty="0">
                <a:latin typeface="宋体" panose="02010600030101010101" pitchFamily="2" charset="-122"/>
                <a:cs typeface="Times New Roman" panose="02020603050405020304" pitchFamily="18" charset="0"/>
              </a:rPr>
              <a:t>高效</a:t>
            </a:r>
            <a:r>
              <a:rPr lang="en-US" altLang="zh-CN" sz="1050" kern="100" dirty="0">
                <a:latin typeface="宋体" panose="02010600030101010101" pitchFamily="2" charset="-122"/>
                <a:cs typeface="Times New Roman" panose="02020603050405020304" pitchFamily="18" charset="0"/>
              </a:rPr>
              <a:t> ...) 	= [2gram] 0.05939064 [ -1.226282 ]</a:t>
            </a:r>
            <a:endParaRPr lang="zh-CN" altLang="zh-CN" sz="120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050" kern="100" dirty="0">
                <a:latin typeface="宋体" panose="02010600030101010101" pitchFamily="2" charset="-122"/>
                <a:cs typeface="Times New Roman" panose="02020603050405020304" pitchFamily="18" charset="0"/>
              </a:rPr>
              <a:t>1 sentences, 12 words, 0 OOVs</a:t>
            </a:r>
            <a:endParaRPr lang="zh-CN" altLang="zh-CN" sz="1200" kern="100" dirty="0">
              <a:latin typeface="宋体" panose="02010600030101010101" pitchFamily="2" charset="-122"/>
              <a:cs typeface="Times New Roman" panose="02020603050405020304" pitchFamily="18" charset="0"/>
            </a:endParaRPr>
          </a:p>
          <a:p>
            <a:r>
              <a:rPr lang="en-US" altLang="zh-CN" sz="1050" dirty="0">
                <a:latin typeface="宋体" panose="02010600030101010101" pitchFamily="2" charset="-122"/>
                <a:cs typeface="Times New Roman" panose="02020603050405020304" pitchFamily="18" charset="0"/>
              </a:rPr>
              <a:t>0 </a:t>
            </a:r>
            <a:r>
              <a:rPr lang="en-US" altLang="zh-CN" sz="1050" dirty="0" err="1">
                <a:latin typeface="宋体" panose="02010600030101010101" pitchFamily="2" charset="-122"/>
                <a:cs typeface="Times New Roman" panose="02020603050405020304" pitchFamily="18" charset="0"/>
              </a:rPr>
              <a:t>zeroprobs</a:t>
            </a:r>
            <a:r>
              <a:rPr lang="en-US" altLang="zh-CN" sz="1050" dirty="0">
                <a:latin typeface="宋体" panose="02010600030101010101" pitchFamily="2" charset="-122"/>
                <a:cs typeface="Times New Roman" panose="02020603050405020304" pitchFamily="18" charset="0"/>
              </a:rPr>
              <a:t>, </a:t>
            </a:r>
            <a:r>
              <a:rPr lang="en-US" altLang="zh-CN" sz="1050" dirty="0" err="1">
                <a:latin typeface="宋体" panose="02010600030101010101" pitchFamily="2" charset="-122"/>
                <a:cs typeface="Times New Roman" panose="02020603050405020304" pitchFamily="18" charset="0"/>
              </a:rPr>
              <a:t>logprob</a:t>
            </a:r>
            <a:r>
              <a:rPr lang="en-US" altLang="zh-CN" sz="1050" dirty="0">
                <a:latin typeface="宋体" panose="02010600030101010101" pitchFamily="2" charset="-122"/>
                <a:cs typeface="Times New Roman" panose="02020603050405020304" pitchFamily="18" charset="0"/>
              </a:rPr>
              <a:t>= -31.53576 </a:t>
            </a:r>
            <a:r>
              <a:rPr lang="en-US" altLang="zh-CN" sz="1050" dirty="0" err="1">
                <a:latin typeface="宋体" panose="02010600030101010101" pitchFamily="2" charset="-122"/>
                <a:cs typeface="Times New Roman" panose="02020603050405020304" pitchFamily="18" charset="0"/>
              </a:rPr>
              <a:t>ppl</a:t>
            </a:r>
            <a:r>
              <a:rPr lang="en-US" altLang="zh-CN" sz="1050" dirty="0">
                <a:latin typeface="宋体" panose="02010600030101010101" pitchFamily="2" charset="-122"/>
                <a:cs typeface="Times New Roman" panose="02020603050405020304" pitchFamily="18" charset="0"/>
              </a:rPr>
              <a:t>= 266.58 ppl1= 424.5999</a:t>
            </a:r>
            <a:endParaRPr lang="zh-CN" altLang="en-US" sz="1050" dirty="0"/>
          </a:p>
        </p:txBody>
      </p:sp>
    </p:spTree>
    <p:extLst>
      <p:ext uri="{BB962C8B-B14F-4D97-AF65-F5344CB8AC3E}">
        <p14:creationId xmlns:p14="http://schemas.microsoft.com/office/powerpoint/2010/main" val="13884275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章节介绍</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2640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文本分析是机器学习领域重要的应用之，也称之为</a:t>
            </a:r>
            <a:r>
              <a:rPr lang="zh-CN" altLang="en-US" sz="1800" dirty="0" smtClean="0">
                <a:solidFill>
                  <a:srgbClr val="000000"/>
                </a:solidFill>
              </a:rPr>
              <a:t>文本挖掘。</a:t>
            </a:r>
            <a:r>
              <a:rPr lang="zh-CN" altLang="en-US" sz="1800" dirty="0">
                <a:solidFill>
                  <a:srgbClr val="000000"/>
                </a:solidFill>
              </a:rPr>
              <a:t>通过对文本内部特征提取，获取隐含的语义信息或概括性主题，从而产生高质量的结构化信息，合理的文本分析技术能够获取作者的真实意图。典型的文本挖掘方法包括文本分类、文本聚类、实体挖掘、观点分析、文档摘要和实体关系提取等，常应用于论文查重、垃圾邮件过滤</a:t>
            </a:r>
            <a:r>
              <a:rPr lang="zh-CN" altLang="en-US" sz="1800" dirty="0" smtClean="0">
                <a:solidFill>
                  <a:srgbClr val="000000"/>
                </a:solidFill>
              </a:rPr>
              <a:t>、情感分析</a:t>
            </a:r>
            <a:r>
              <a:rPr lang="zh-CN" altLang="en-US" sz="1800" dirty="0">
                <a:solidFill>
                  <a:srgbClr val="000000"/>
                </a:solidFill>
              </a:rPr>
              <a:t>、智能机器和信息抽取等</a:t>
            </a:r>
            <a:r>
              <a:rPr lang="zh-CN" altLang="en-US" sz="1800" dirty="0" smtClean="0">
                <a:solidFill>
                  <a:srgbClr val="000000"/>
                </a:solidFill>
              </a:rPr>
              <a:t>方面</a:t>
            </a:r>
            <a:endParaRPr lang="en-US" altLang="zh-CN" sz="1800" dirty="0" smtClean="0">
              <a:solidFill>
                <a:srgbClr val="000000"/>
              </a:solidFill>
            </a:endParaRPr>
          </a:p>
          <a:p>
            <a:r>
              <a:rPr lang="zh-CN" altLang="en-US" sz="1800" dirty="0" smtClean="0">
                <a:solidFill>
                  <a:srgbClr val="000000"/>
                </a:solidFill>
              </a:rPr>
              <a:t>本章</a:t>
            </a:r>
            <a:r>
              <a:rPr lang="zh-CN" altLang="en-US" sz="1800" dirty="0">
                <a:solidFill>
                  <a:srgbClr val="000000"/>
                </a:solidFill>
              </a:rPr>
              <a:t>首先介绍文本分析基础知识，然后对文本特征选取与表示、知识图谱、语法分析、语义分析等常见文本处理技术详细说明，最后介绍文本分析应用</a:t>
            </a:r>
            <a:endParaRPr lang="zh-CN" altLang="en-US" sz="1400" dirty="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向量空间模型</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05705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向量空间模型能把文本表示成由多维特征构成的向量空间中的点，从而通过计算向量之间的距离来判定文档和查询关键词之间的相似程度</a:t>
                </a:r>
                <a:endParaRPr lang="en-US" altLang="zh-CN" sz="1800" dirty="0">
                  <a:solidFill>
                    <a:srgbClr val="000000"/>
                  </a:solidFill>
                </a:endParaRPr>
              </a:p>
              <a:p>
                <a:r>
                  <a:rPr lang="zh-CN" altLang="zh-CN" sz="1800" dirty="0">
                    <a:solidFill>
                      <a:srgbClr val="000000"/>
                    </a:solidFill>
                  </a:rPr>
                  <a:t>对于任一文档</a:t>
                </a:r>
                <a14:m>
                  <m:oMath xmlns:m="http://schemas.openxmlformats.org/officeDocument/2006/math">
                    <m:sSub>
                      <m:sSubPr>
                        <m:ctrlPr>
                          <a:rPr lang="zh-CN" altLang="zh-CN" sz="1800">
                            <a:solidFill>
                              <a:srgbClr val="000000"/>
                            </a:solidFill>
                          </a:rPr>
                        </m:ctrlPr>
                      </m:sSubPr>
                      <m:e>
                        <m:r>
                          <a:rPr lang="en-US" altLang="zh-CN" sz="1800">
                            <a:solidFill>
                              <a:srgbClr val="000000"/>
                            </a:solidFill>
                          </a:rPr>
                          <m:t>𝑑</m:t>
                        </m:r>
                      </m:e>
                      <m:sub>
                        <m:r>
                          <a:rPr lang="en-US" altLang="zh-CN" sz="1800">
                            <a:solidFill>
                              <a:srgbClr val="000000"/>
                            </a:solidFill>
                          </a:rPr>
                          <m:t>𝑗</m:t>
                        </m:r>
                      </m:sub>
                    </m:sSub>
                    <m:r>
                      <a:rPr lang="en-US" altLang="zh-CN" sz="1800">
                        <a:solidFill>
                          <a:srgbClr val="000000"/>
                        </a:solidFill>
                      </a:rPr>
                      <m:t>∈</m:t>
                    </m:r>
                    <m:r>
                      <a:rPr lang="en-US" altLang="zh-CN" sz="1800">
                        <a:solidFill>
                          <a:srgbClr val="000000"/>
                        </a:solidFill>
                      </a:rPr>
                      <m:t>𝐷</m:t>
                    </m:r>
                  </m:oMath>
                </a14:m>
                <a:r>
                  <a:rPr lang="zh-CN" altLang="zh-CN" sz="1800" dirty="0">
                    <a:solidFill>
                      <a:srgbClr val="000000"/>
                    </a:solidFill>
                  </a:rPr>
                  <a:t>，</a:t>
                </a:r>
                <a14:m>
                  <m:oMath xmlns:m="http://schemas.openxmlformats.org/officeDocument/2006/math">
                    <m:r>
                      <a:rPr lang="zh-CN" altLang="zh-CN" sz="1800">
                        <a:solidFill>
                          <a:srgbClr val="000000"/>
                        </a:solidFill>
                      </a:rPr>
                      <m:t> </m:t>
                    </m:r>
                    <m:r>
                      <a:rPr lang="en-US" altLang="zh-CN" sz="1800">
                        <a:solidFill>
                          <a:srgbClr val="000000"/>
                        </a:solidFill>
                      </a:rPr>
                      <m:t>𝐷</m:t>
                    </m:r>
                  </m:oMath>
                </a14:m>
                <a:r>
                  <a:rPr lang="zh-CN" altLang="zh-CN" sz="1800" dirty="0">
                    <a:solidFill>
                      <a:srgbClr val="000000"/>
                    </a:solidFill>
                  </a:rPr>
                  <a:t>为文档数据集，可将其表示成如下</a:t>
                </a:r>
                <a14:m>
                  <m:oMath xmlns:m="http://schemas.openxmlformats.org/officeDocument/2006/math">
                    <m:r>
                      <a:rPr lang="en-US" altLang="zh-CN" sz="1800">
                        <a:solidFill>
                          <a:srgbClr val="000000"/>
                        </a:solidFill>
                      </a:rPr>
                      <m:t>𝑛</m:t>
                    </m:r>
                  </m:oMath>
                </a14:m>
                <a:r>
                  <a:rPr lang="zh-CN" altLang="zh-CN" sz="1800" dirty="0">
                    <a:solidFill>
                      <a:srgbClr val="000000"/>
                    </a:solidFill>
                  </a:rPr>
                  <a:t>维向量的形式：</a:t>
                </a:r>
                <a14:m>
                  <m:oMath xmlns:m="http://schemas.openxmlformats.org/officeDocument/2006/math">
                    <m:sSub>
                      <m:sSubPr>
                        <m:ctrlPr>
                          <a:rPr lang="zh-CN" altLang="zh-CN" sz="1800">
                            <a:solidFill>
                              <a:srgbClr val="000000"/>
                            </a:solidFill>
                          </a:rPr>
                        </m:ctrlPr>
                      </m:sSubPr>
                      <m:e>
                        <m:r>
                          <a:rPr lang="en-US" altLang="zh-CN" sz="1800">
                            <a:solidFill>
                              <a:srgbClr val="000000"/>
                            </a:solidFill>
                          </a:rPr>
                          <m:t>𝑑</m:t>
                        </m:r>
                      </m:e>
                      <m:sub>
                        <m:r>
                          <a:rPr lang="en-US" altLang="zh-CN" sz="1800">
                            <a:solidFill>
                              <a:srgbClr val="000000"/>
                            </a:solidFill>
                          </a:rPr>
                          <m:t>𝑗</m:t>
                        </m:r>
                      </m:sub>
                    </m:sSub>
                    <m:r>
                      <a:rPr lang="en-US" altLang="zh-CN" sz="1800">
                        <a:solidFill>
                          <a:srgbClr val="000000"/>
                        </a:solidFill>
                      </a:rPr>
                      <m:t>=(</m:t>
                    </m:r>
                    <m:sSub>
                      <m:sSubPr>
                        <m:ctrlPr>
                          <a:rPr lang="zh-CN" altLang="zh-CN" sz="1800">
                            <a:solidFill>
                              <a:srgbClr val="000000"/>
                            </a:solidFill>
                          </a:rPr>
                        </m:ctrlPr>
                      </m:sSubPr>
                      <m:e>
                        <m:r>
                          <a:rPr lang="en-US" altLang="zh-CN" sz="1800">
                            <a:solidFill>
                              <a:srgbClr val="000000"/>
                            </a:solidFill>
                          </a:rPr>
                          <m:t>𝑤</m:t>
                        </m:r>
                      </m:e>
                      <m:sub>
                        <m:r>
                          <a:rPr lang="en-US" altLang="zh-CN" sz="1800">
                            <a:solidFill>
                              <a:srgbClr val="000000"/>
                            </a:solidFill>
                          </a:rPr>
                          <m:t>1</m:t>
                        </m:r>
                        <m:r>
                          <a:rPr lang="en-US" altLang="zh-CN" sz="1800">
                            <a:solidFill>
                              <a:srgbClr val="000000"/>
                            </a:solidFill>
                          </a:rPr>
                          <m:t>𝑗</m:t>
                        </m:r>
                      </m:sub>
                    </m:sSub>
                    <m:r>
                      <a:rPr lang="en-US" altLang="zh-CN" sz="1800">
                        <a:solidFill>
                          <a:srgbClr val="000000"/>
                        </a:solidFill>
                      </a:rPr>
                      <m:t>,</m:t>
                    </m:r>
                    <m:sSub>
                      <m:sSubPr>
                        <m:ctrlPr>
                          <a:rPr lang="zh-CN" altLang="zh-CN" sz="1800">
                            <a:solidFill>
                              <a:srgbClr val="000000"/>
                            </a:solidFill>
                          </a:rPr>
                        </m:ctrlPr>
                      </m:sSubPr>
                      <m:e>
                        <m:r>
                          <a:rPr lang="en-US" altLang="zh-CN" sz="1800">
                            <a:solidFill>
                              <a:srgbClr val="000000"/>
                            </a:solidFill>
                          </a:rPr>
                          <m:t>𝑤</m:t>
                        </m:r>
                      </m:e>
                      <m:sub>
                        <m:r>
                          <a:rPr lang="en-US" altLang="zh-CN" sz="1800">
                            <a:solidFill>
                              <a:srgbClr val="000000"/>
                            </a:solidFill>
                          </a:rPr>
                          <m:t>2</m:t>
                        </m:r>
                        <m:r>
                          <a:rPr lang="en-US" altLang="zh-CN" sz="1800">
                            <a:solidFill>
                              <a:srgbClr val="000000"/>
                            </a:solidFill>
                          </a:rPr>
                          <m:t>𝑗</m:t>
                        </m:r>
                      </m:sub>
                    </m:sSub>
                    <m:r>
                      <a:rPr lang="en-US" altLang="zh-CN" sz="1800">
                        <a:solidFill>
                          <a:srgbClr val="000000"/>
                        </a:solidFill>
                      </a:rPr>
                      <m:t>,…,</m:t>
                    </m:r>
                    <m:sSub>
                      <m:sSubPr>
                        <m:ctrlPr>
                          <a:rPr lang="zh-CN" altLang="zh-CN" sz="1800">
                            <a:solidFill>
                              <a:srgbClr val="000000"/>
                            </a:solidFill>
                          </a:rPr>
                        </m:ctrlPr>
                      </m:sSubPr>
                      <m:e>
                        <m:r>
                          <a:rPr lang="en-US" altLang="zh-CN" sz="1800">
                            <a:solidFill>
                              <a:srgbClr val="000000"/>
                            </a:solidFill>
                          </a:rPr>
                          <m:t>𝑤</m:t>
                        </m:r>
                      </m:e>
                      <m:sub>
                        <m:r>
                          <a:rPr lang="en-US" altLang="zh-CN" sz="1800">
                            <a:solidFill>
                              <a:srgbClr val="000000"/>
                            </a:solidFill>
                          </a:rPr>
                          <m:t>𝑛𝑗</m:t>
                        </m:r>
                      </m:sub>
                    </m:sSub>
                    <m:r>
                      <a:rPr lang="en-US" altLang="zh-CN" sz="1800">
                        <a:solidFill>
                          <a:srgbClr val="000000"/>
                        </a:solidFill>
                      </a:rPr>
                      <m:t>)</m:t>
                    </m:r>
                  </m:oMath>
                </a14:m>
                <a:r>
                  <a:rPr lang="zh-CN" altLang="zh-CN" sz="1800" dirty="0">
                    <a:solidFill>
                      <a:srgbClr val="000000"/>
                    </a:solidFill>
                  </a:rPr>
                  <a:t>。其中</a:t>
                </a:r>
                <a14:m>
                  <m:oMath xmlns:m="http://schemas.openxmlformats.org/officeDocument/2006/math">
                    <m:sSub>
                      <m:sSubPr>
                        <m:ctrlPr>
                          <a:rPr lang="zh-CN" altLang="zh-CN" sz="1800">
                            <a:solidFill>
                              <a:srgbClr val="000000"/>
                            </a:solidFill>
                          </a:rPr>
                        </m:ctrlPr>
                      </m:sSubPr>
                      <m:e>
                        <m:r>
                          <a:rPr lang="en-US" altLang="zh-CN" sz="1800">
                            <a:solidFill>
                              <a:srgbClr val="000000"/>
                            </a:solidFill>
                          </a:rPr>
                          <m:t>𝑤</m:t>
                        </m:r>
                      </m:e>
                      <m:sub>
                        <m:r>
                          <a:rPr lang="en-US" altLang="zh-CN" sz="1800">
                            <a:solidFill>
                              <a:srgbClr val="000000"/>
                            </a:solidFill>
                          </a:rPr>
                          <m:t>𝑡𝑗</m:t>
                        </m:r>
                      </m:sub>
                    </m:sSub>
                  </m:oMath>
                </a14:m>
                <a:r>
                  <a:rPr lang="zh-CN" altLang="zh-CN" sz="1800" dirty="0">
                    <a:solidFill>
                      <a:srgbClr val="000000"/>
                    </a:solidFill>
                  </a:rPr>
                  <a:t>为第</a:t>
                </a:r>
                <a14:m>
                  <m:oMath xmlns:m="http://schemas.openxmlformats.org/officeDocument/2006/math">
                    <m:r>
                      <a:rPr lang="en-US" altLang="zh-CN" sz="1800">
                        <a:solidFill>
                          <a:srgbClr val="000000"/>
                        </a:solidFill>
                      </a:rPr>
                      <m:t>𝑛</m:t>
                    </m:r>
                  </m:oMath>
                </a14:m>
                <a:r>
                  <a:rPr lang="zh-CN" altLang="zh-CN" sz="1800" dirty="0">
                    <a:solidFill>
                      <a:srgbClr val="000000"/>
                    </a:solidFill>
                  </a:rPr>
                  <a:t>个特征词在文档</a:t>
                </a:r>
                <a14:m>
                  <m:oMath xmlns:m="http://schemas.openxmlformats.org/officeDocument/2006/math">
                    <m:sSub>
                      <m:sSubPr>
                        <m:ctrlPr>
                          <a:rPr lang="zh-CN" altLang="zh-CN" sz="1800">
                            <a:solidFill>
                              <a:srgbClr val="000000"/>
                            </a:solidFill>
                          </a:rPr>
                        </m:ctrlPr>
                      </m:sSubPr>
                      <m:e>
                        <m:r>
                          <a:rPr lang="en-US" altLang="zh-CN" sz="1800">
                            <a:solidFill>
                              <a:srgbClr val="000000"/>
                            </a:solidFill>
                          </a:rPr>
                          <m:t>𝑑</m:t>
                        </m:r>
                      </m:e>
                      <m:sub>
                        <m:r>
                          <a:rPr lang="en-US" altLang="zh-CN" sz="1800">
                            <a:solidFill>
                              <a:srgbClr val="000000"/>
                            </a:solidFill>
                          </a:rPr>
                          <m:t>𝑗</m:t>
                        </m:r>
                      </m:sub>
                    </m:sSub>
                  </m:oMath>
                </a14:m>
                <a:r>
                  <a:rPr lang="zh-CN" altLang="zh-CN" sz="1800" dirty="0">
                    <a:solidFill>
                      <a:srgbClr val="000000"/>
                    </a:solidFill>
                  </a:rPr>
                  <a:t>中的权重，</a:t>
                </a:r>
                <a14:m>
                  <m:oMath xmlns:m="http://schemas.openxmlformats.org/officeDocument/2006/math">
                    <m:r>
                      <a:rPr lang="en-US" altLang="zh-CN" sz="1800">
                        <a:solidFill>
                          <a:srgbClr val="000000"/>
                        </a:solidFill>
                      </a:rPr>
                      <m:t>𝑛</m:t>
                    </m:r>
                  </m:oMath>
                </a14:m>
                <a:r>
                  <a:rPr lang="zh-CN" altLang="zh-CN" sz="1800" dirty="0">
                    <a:solidFill>
                      <a:srgbClr val="000000"/>
                    </a:solidFill>
                  </a:rPr>
                  <a:t>为文档</a:t>
                </a:r>
                <a14:m>
                  <m:oMath xmlns:m="http://schemas.openxmlformats.org/officeDocument/2006/math">
                    <m:sSub>
                      <m:sSubPr>
                        <m:ctrlPr>
                          <a:rPr lang="zh-CN" altLang="zh-CN" sz="1800">
                            <a:solidFill>
                              <a:srgbClr val="000000"/>
                            </a:solidFill>
                          </a:rPr>
                        </m:ctrlPr>
                      </m:sSubPr>
                      <m:e>
                        <m:r>
                          <a:rPr lang="en-US" altLang="zh-CN" sz="1800">
                            <a:solidFill>
                              <a:srgbClr val="000000"/>
                            </a:solidFill>
                          </a:rPr>
                          <m:t>𝑑</m:t>
                        </m:r>
                      </m:e>
                      <m:sub>
                        <m:r>
                          <a:rPr lang="en-US" altLang="zh-CN" sz="1800">
                            <a:solidFill>
                              <a:srgbClr val="000000"/>
                            </a:solidFill>
                          </a:rPr>
                          <m:t>𝑗</m:t>
                        </m:r>
                      </m:sub>
                    </m:sSub>
                  </m:oMath>
                </a14:m>
                <a:r>
                  <a:rPr lang="zh-CN" altLang="zh-CN" sz="1800" dirty="0">
                    <a:solidFill>
                      <a:srgbClr val="000000"/>
                    </a:solidFill>
                  </a:rPr>
                  <a:t>的总特征词数。则此时文档数据集</a:t>
                </a:r>
                <a14:m>
                  <m:oMath xmlns:m="http://schemas.openxmlformats.org/officeDocument/2006/math">
                    <m:r>
                      <a:rPr lang="en-US" altLang="zh-CN" sz="1800">
                        <a:solidFill>
                          <a:srgbClr val="000000"/>
                        </a:solidFill>
                      </a:rPr>
                      <m:t>𝐷</m:t>
                    </m:r>
                  </m:oMath>
                </a14:m>
                <a:r>
                  <a:rPr lang="zh-CN" altLang="zh-CN" sz="1800" dirty="0">
                    <a:solidFill>
                      <a:srgbClr val="000000"/>
                    </a:solidFill>
                  </a:rPr>
                  <a:t>可以看做</a:t>
                </a:r>
                <a14:m>
                  <m:oMath xmlns:m="http://schemas.openxmlformats.org/officeDocument/2006/math">
                    <m:r>
                      <a:rPr lang="en-US" altLang="zh-CN" sz="1800">
                        <a:solidFill>
                          <a:srgbClr val="000000"/>
                        </a:solidFill>
                      </a:rPr>
                      <m:t>𝑛</m:t>
                    </m:r>
                  </m:oMath>
                </a14:m>
                <a:r>
                  <a:rPr lang="zh-CN" altLang="zh-CN" sz="1800" dirty="0">
                    <a:solidFill>
                      <a:srgbClr val="000000"/>
                    </a:solidFill>
                  </a:rPr>
                  <a:t>维空间下的一定数量的向量集合，</a:t>
                </a:r>
                <a:r>
                  <a:rPr lang="en-US" altLang="zh-CN" sz="1800" dirty="0">
                    <a:solidFill>
                      <a:srgbClr val="000000"/>
                    </a:solidFill>
                  </a:rPr>
                  <a:t>TF-IDF</a:t>
                </a:r>
                <a:r>
                  <a:rPr lang="zh-CN" altLang="zh-CN" sz="1800" dirty="0">
                    <a:solidFill>
                      <a:srgbClr val="000000"/>
                    </a:solidFill>
                  </a:rPr>
                  <a:t>值也常常被选作为特征词的权重。而文档之间的相似度指两个文档内容相关程度的大小，当文档以向量来表示时，则可以使用文档內积或夹角余弦值来表示，两者夹角越小说明相似度越</a:t>
                </a:r>
                <a:r>
                  <a:rPr lang="zh-CN" altLang="zh-CN" sz="1800" dirty="0">
                    <a:solidFill>
                      <a:srgbClr val="000000"/>
                    </a:solidFill>
                  </a:rPr>
                  <a:t>高</a:t>
                </a:r>
                <a:endParaRPr lang="en-US" altLang="zh-CN" sz="1800" dirty="0">
                  <a:solidFill>
                    <a:srgbClr val="000000"/>
                  </a:solidFill>
                </a:endParaRPr>
              </a:p>
              <a:p>
                <a:r>
                  <a:rPr lang="zh-CN" altLang="zh-CN" sz="1800" dirty="0">
                    <a:solidFill>
                      <a:srgbClr val="000000"/>
                    </a:solidFill>
                  </a:rPr>
                  <a:t>用</a:t>
                </a:r>
                <a:r>
                  <a:rPr lang="en-US" altLang="zh-CN" sz="1800" dirty="0">
                    <a:solidFill>
                      <a:srgbClr val="000000"/>
                    </a:solidFill>
                  </a:rPr>
                  <a:t>VSM</a:t>
                </a:r>
                <a:r>
                  <a:rPr lang="zh-CN" altLang="zh-CN" sz="1800" dirty="0">
                    <a:solidFill>
                      <a:srgbClr val="000000"/>
                    </a:solidFill>
                  </a:rPr>
                  <a:t>将文档表示成向量形式后，在基于向量的文本相似度计算中，常用的相似度计算方案有内积、</a:t>
                </a:r>
                <a:r>
                  <a:rPr lang="en-US" altLang="zh-CN" sz="1800" dirty="0">
                    <a:solidFill>
                      <a:srgbClr val="000000"/>
                    </a:solidFill>
                  </a:rPr>
                  <a:t>Dice</a:t>
                </a:r>
                <a:r>
                  <a:rPr lang="zh-CN" altLang="zh-CN" sz="1800" dirty="0">
                    <a:solidFill>
                      <a:srgbClr val="000000"/>
                    </a:solidFill>
                  </a:rPr>
                  <a:t>系数、</a:t>
                </a:r>
                <a:r>
                  <a:rPr lang="en-US" altLang="zh-CN" sz="1800" dirty="0" err="1">
                    <a:solidFill>
                      <a:srgbClr val="000000"/>
                    </a:solidFill>
                  </a:rPr>
                  <a:t>Jaccard</a:t>
                </a:r>
                <a:r>
                  <a:rPr lang="zh-CN" altLang="zh-CN" sz="1800" dirty="0">
                    <a:solidFill>
                      <a:srgbClr val="000000"/>
                    </a:solidFill>
                  </a:rPr>
                  <a:t>系数和夹角余弦值</a:t>
                </a:r>
                <a:endParaRPr lang="en-US"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057055"/>
              </a:xfrm>
              <a:prstGeom prst="rect">
                <a:avLst/>
              </a:prstGeom>
              <a:blipFill>
                <a:blip r:embed="rId2"/>
                <a:stretch>
                  <a:fillRect l="-530" t="-996" r="-606" b="-219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2006960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向量空间模型</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575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a:solidFill>
                  <a:srgbClr val="000000"/>
                </a:solidFill>
              </a:rPr>
              <a:t>VSM</a:t>
            </a:r>
            <a:r>
              <a:rPr lang="zh-CN" altLang="en-US" sz="1800" dirty="0">
                <a:solidFill>
                  <a:srgbClr val="000000"/>
                </a:solidFill>
              </a:rPr>
              <a:t>在文本检索处理中所具有的优势主要表现在以下几个</a:t>
            </a:r>
            <a:r>
              <a:rPr lang="zh-CN" altLang="en-US" sz="1800" dirty="0" smtClean="0">
                <a:solidFill>
                  <a:srgbClr val="000000"/>
                </a:solidFill>
              </a:rPr>
              <a:t>方面</a:t>
            </a:r>
            <a:endParaRPr lang="en-US" altLang="zh-CN" sz="1800" dirty="0">
              <a:solidFill>
                <a:srgbClr val="000000"/>
              </a:solidFill>
            </a:endParaRPr>
          </a:p>
          <a:p>
            <a:pPr lvl="1"/>
            <a:r>
              <a:rPr lang="zh-CN" altLang="en-US" sz="1400" dirty="0" smtClean="0">
                <a:solidFill>
                  <a:srgbClr val="000000"/>
                </a:solidFill>
              </a:rPr>
              <a:t>对</a:t>
            </a:r>
            <a:r>
              <a:rPr lang="zh-CN" altLang="en-US" sz="1400" dirty="0">
                <a:solidFill>
                  <a:srgbClr val="000000"/>
                </a:solidFill>
              </a:rPr>
              <a:t>特征词的权重计算进行了改进，权重的计算通过对文本特征项的出现频次统计实现</a:t>
            </a:r>
            <a:r>
              <a:rPr lang="en-US" altLang="zh-CN" sz="1400" dirty="0">
                <a:solidFill>
                  <a:srgbClr val="000000"/>
                </a:solidFill>
              </a:rPr>
              <a:t>(TF-IDF</a:t>
            </a:r>
            <a:r>
              <a:rPr lang="zh-CN" altLang="en-US" sz="1400" dirty="0">
                <a:solidFill>
                  <a:srgbClr val="000000"/>
                </a:solidFill>
              </a:rPr>
              <a:t>值</a:t>
            </a:r>
            <a:r>
              <a:rPr lang="en-US" altLang="zh-CN" sz="1400" dirty="0">
                <a:solidFill>
                  <a:srgbClr val="000000"/>
                </a:solidFill>
              </a:rPr>
              <a:t>)</a:t>
            </a:r>
            <a:r>
              <a:rPr lang="zh-CN" altLang="en-US" sz="1400" dirty="0">
                <a:solidFill>
                  <a:srgbClr val="000000"/>
                </a:solidFill>
              </a:rPr>
              <a:t>，使问题的复杂性大为降低，改进了检索</a:t>
            </a:r>
            <a:r>
              <a:rPr lang="zh-CN" altLang="en-US" sz="1400" dirty="0" smtClean="0">
                <a:solidFill>
                  <a:srgbClr val="000000"/>
                </a:solidFill>
              </a:rPr>
              <a:t>效果</a:t>
            </a:r>
            <a:endParaRPr lang="en-US" altLang="zh-CN" sz="1400" dirty="0" smtClean="0">
              <a:solidFill>
                <a:srgbClr val="000000"/>
              </a:solidFill>
            </a:endParaRPr>
          </a:p>
          <a:p>
            <a:pPr lvl="1"/>
            <a:r>
              <a:rPr lang="zh-CN" altLang="en-US" sz="1400" dirty="0" smtClean="0">
                <a:solidFill>
                  <a:srgbClr val="000000"/>
                </a:solidFill>
              </a:rPr>
              <a:t>将</a:t>
            </a:r>
            <a:r>
              <a:rPr lang="zh-CN" altLang="en-US" sz="1400" dirty="0">
                <a:solidFill>
                  <a:srgbClr val="000000"/>
                </a:solidFill>
              </a:rPr>
              <a:t>文档简化为特征词及其权重集合的向量表示，对文档内容处理简化为</a:t>
            </a:r>
            <a:r>
              <a:rPr lang="en-US" altLang="zh-CN" sz="1400" dirty="0">
                <a:solidFill>
                  <a:srgbClr val="000000"/>
                </a:solidFill>
              </a:rPr>
              <a:t>VSM</a:t>
            </a:r>
            <a:r>
              <a:rPr lang="zh-CN" altLang="en-US" sz="1400" dirty="0">
                <a:solidFill>
                  <a:srgbClr val="000000"/>
                </a:solidFill>
              </a:rPr>
              <a:t>中向量</a:t>
            </a:r>
            <a:r>
              <a:rPr lang="zh-CN" altLang="en-US" sz="1400" dirty="0" smtClean="0">
                <a:solidFill>
                  <a:srgbClr val="000000"/>
                </a:solidFill>
              </a:rPr>
              <a:t>运算</a:t>
            </a:r>
            <a:endParaRPr lang="en-US" altLang="zh-CN" sz="1400" dirty="0" smtClean="0">
              <a:solidFill>
                <a:srgbClr val="000000"/>
              </a:solidFill>
            </a:endParaRPr>
          </a:p>
          <a:p>
            <a:pPr lvl="1"/>
            <a:r>
              <a:rPr lang="zh-CN" altLang="en-US" sz="1400" dirty="0" smtClean="0">
                <a:solidFill>
                  <a:srgbClr val="000000"/>
                </a:solidFill>
              </a:rPr>
              <a:t>根据</a:t>
            </a:r>
            <a:r>
              <a:rPr lang="zh-CN" altLang="en-US" sz="1400" dirty="0">
                <a:solidFill>
                  <a:srgbClr val="000000"/>
                </a:solidFill>
              </a:rPr>
              <a:t>文档和查询之间的相似度对检索结果进行排序，使对检索结果数量的控制与调整具有相当的弹性与自由度，有效地提高了检索效率</a:t>
            </a:r>
            <a:endParaRPr lang="en-US" altLang="zh-CN" sz="1400" dirty="0">
              <a:solidFill>
                <a:srgbClr val="000000"/>
              </a:solidFill>
            </a:endParaRPr>
          </a:p>
        </p:txBody>
      </p:sp>
      <p:grpSp>
        <p:nvGrpSpPr>
          <p:cNvPr id="13" name="组合 12"/>
          <p:cNvGrpSpPr/>
          <p:nvPr/>
        </p:nvGrpSpPr>
        <p:grpSpPr>
          <a:xfrm>
            <a:off x="2974463" y="2684583"/>
            <a:ext cx="2552077" cy="1852485"/>
            <a:chOff x="-25411" y="0"/>
            <a:chExt cx="3078287" cy="2636974"/>
          </a:xfrm>
        </p:grpSpPr>
        <p:sp>
          <p:nvSpPr>
            <p:cNvPr id="14" name="文本框 2"/>
            <p:cNvSpPr txBox="1">
              <a:spLocks noChangeArrowheads="1"/>
            </p:cNvSpPr>
            <p:nvPr/>
          </p:nvSpPr>
          <p:spPr bwMode="auto">
            <a:xfrm>
              <a:off x="1209675" y="0"/>
              <a:ext cx="400684" cy="368998"/>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just">
                <a:spcAft>
                  <a:spcPts val="0"/>
                </a:spcAft>
              </a:pPr>
              <a:r>
                <a:rPr lang="en-US" sz="1050" i="1" kern="100">
                  <a:effectLst/>
                  <a:latin typeface="Times New Roman" panose="02020603050405020304" pitchFamily="18" charset="0"/>
                  <a:ea typeface="宋体" panose="02010600030101010101" pitchFamily="2" charset="-122"/>
                  <a:cs typeface="Times New Roman" panose="02020603050405020304" pitchFamily="18" charset="0"/>
                </a:rPr>
                <a:t>T</a:t>
              </a:r>
              <a:r>
                <a:rPr lang="en-US" sz="1050" i="1" kern="100" baseline="-250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15" name="文本框 2"/>
            <p:cNvSpPr txBox="1">
              <a:spLocks noChangeArrowheads="1"/>
            </p:cNvSpPr>
            <p:nvPr/>
          </p:nvSpPr>
          <p:spPr bwMode="auto">
            <a:xfrm>
              <a:off x="2652192" y="1188512"/>
              <a:ext cx="400684" cy="368998"/>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just">
                <a:spcAft>
                  <a:spcPts val="0"/>
                </a:spcAft>
              </a:pPr>
              <a:r>
                <a:rPr lang="en-US" sz="1050" i="1" kern="100">
                  <a:effectLst/>
                  <a:latin typeface="Times New Roman" panose="02020603050405020304" pitchFamily="18" charset="0"/>
                  <a:ea typeface="宋体" panose="02010600030101010101" pitchFamily="2" charset="-122"/>
                  <a:cs typeface="Times New Roman" panose="02020603050405020304" pitchFamily="18" charset="0"/>
                </a:rPr>
                <a:t>T</a:t>
              </a:r>
              <a:r>
                <a:rPr lang="en-US" sz="1050" i="1" kern="100" baseline="-250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16" name="文本框 2"/>
            <p:cNvSpPr txBox="1">
              <a:spLocks noChangeArrowheads="1"/>
            </p:cNvSpPr>
            <p:nvPr/>
          </p:nvSpPr>
          <p:spPr bwMode="auto">
            <a:xfrm>
              <a:off x="866775" y="1990725"/>
              <a:ext cx="400684" cy="368998"/>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just">
                <a:spcAft>
                  <a:spcPts val="0"/>
                </a:spcAft>
              </a:pPr>
              <a:r>
                <a:rPr lang="en-US" sz="1050" i="1" kern="100">
                  <a:effectLst/>
                  <a:latin typeface="Times New Roman" panose="02020603050405020304" pitchFamily="18" charset="0"/>
                  <a:ea typeface="宋体" panose="02010600030101010101" pitchFamily="2" charset="-122"/>
                  <a:cs typeface="Times New Roman" panose="02020603050405020304" pitchFamily="18" charset="0"/>
                </a:rPr>
                <a:t>D</a:t>
              </a:r>
              <a:r>
                <a:rPr lang="en-US" sz="1050" i="1" kern="100" baseline="-250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17" name="文本框 2"/>
            <p:cNvSpPr txBox="1">
              <a:spLocks noChangeArrowheads="1"/>
            </p:cNvSpPr>
            <p:nvPr/>
          </p:nvSpPr>
          <p:spPr bwMode="auto">
            <a:xfrm>
              <a:off x="923925" y="533400"/>
              <a:ext cx="400684" cy="368998"/>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just">
                <a:spcAft>
                  <a:spcPts val="0"/>
                </a:spcAft>
              </a:pPr>
              <a:r>
                <a:rPr lang="en-US" sz="1050" i="1" kern="100">
                  <a:effectLst/>
                  <a:latin typeface="Times New Roman" panose="02020603050405020304" pitchFamily="18" charset="0"/>
                  <a:ea typeface="宋体" panose="02010600030101010101" pitchFamily="2" charset="-122"/>
                  <a:cs typeface="Times New Roman" panose="02020603050405020304" pitchFamily="18" charset="0"/>
                </a:rPr>
                <a:t>D</a:t>
              </a:r>
              <a:r>
                <a:rPr lang="en-US" sz="1050" i="1" kern="100" baseline="-250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18" name="文本框 2"/>
            <p:cNvSpPr txBox="1">
              <a:spLocks noChangeArrowheads="1"/>
            </p:cNvSpPr>
            <p:nvPr/>
          </p:nvSpPr>
          <p:spPr bwMode="auto">
            <a:xfrm>
              <a:off x="-25411" y="2245803"/>
              <a:ext cx="400684" cy="368998"/>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just">
                <a:spcAft>
                  <a:spcPts val="0"/>
                </a:spcAft>
              </a:pPr>
              <a:r>
                <a:rPr lang="en-US" sz="1050" i="1" kern="100">
                  <a:effectLst/>
                  <a:latin typeface="Times New Roman" panose="02020603050405020304" pitchFamily="18" charset="0"/>
                  <a:ea typeface="宋体" panose="02010600030101010101" pitchFamily="2" charset="-122"/>
                  <a:cs typeface="Times New Roman" panose="02020603050405020304" pitchFamily="18" charset="0"/>
                </a:rPr>
                <a:t>T</a:t>
              </a:r>
              <a:r>
                <a:rPr lang="en-US" sz="1050" i="1" kern="100" baseline="-250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cxnSp>
          <p:nvCxnSpPr>
            <p:cNvPr id="19" name="直接箭头连接符 18"/>
            <p:cNvCxnSpPr/>
            <p:nvPr/>
          </p:nvCxnSpPr>
          <p:spPr>
            <a:xfrm>
              <a:off x="1209675" y="1495425"/>
              <a:ext cx="18002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p:cNvCxnSpPr/>
            <p:nvPr/>
          </p:nvCxnSpPr>
          <p:spPr>
            <a:xfrm flipV="1">
              <a:off x="1209675" y="0"/>
              <a:ext cx="0" cy="14954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p:cNvCxnSpPr/>
            <p:nvPr/>
          </p:nvCxnSpPr>
          <p:spPr>
            <a:xfrm flipH="1">
              <a:off x="57150" y="1495425"/>
              <a:ext cx="1152525" cy="11415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a:xfrm flipH="1">
              <a:off x="809625" y="1495425"/>
              <a:ext cx="400050" cy="790575"/>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23" name="直接箭头连接符 22"/>
            <p:cNvCxnSpPr/>
            <p:nvPr/>
          </p:nvCxnSpPr>
          <p:spPr>
            <a:xfrm flipH="1" flipV="1">
              <a:off x="904875" y="466725"/>
              <a:ext cx="304800" cy="1038225"/>
            </a:xfrm>
            <a:prstGeom prst="straightConnector1">
              <a:avLst/>
            </a:prstGeom>
            <a:ln>
              <a:solidFill>
                <a:schemeClr val="accent1">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4" name="直接连接符 23"/>
            <p:cNvCxnSpPr/>
            <p:nvPr/>
          </p:nvCxnSpPr>
          <p:spPr>
            <a:xfrm>
              <a:off x="923925" y="466725"/>
              <a:ext cx="0" cy="14859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923925" y="1495425"/>
              <a:ext cx="466725" cy="4572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62000" y="1952625"/>
              <a:ext cx="16192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809625" y="2286000"/>
              <a:ext cx="0" cy="26606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90500" y="2543175"/>
              <a:ext cx="61912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809625" y="1543050"/>
              <a:ext cx="1019175" cy="99837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342993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向量空间模型</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575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向量空间模型理论也存在着一定的缺陷，主要包括以下几个</a:t>
            </a:r>
            <a:r>
              <a:rPr lang="zh-CN" altLang="en-US" sz="1800" dirty="0" smtClean="0">
                <a:solidFill>
                  <a:srgbClr val="000000"/>
                </a:solidFill>
              </a:rPr>
              <a:t>方面</a:t>
            </a:r>
            <a:endParaRPr lang="en-US" altLang="zh-CN" sz="1800" dirty="0">
              <a:solidFill>
                <a:srgbClr val="000000"/>
              </a:solidFill>
            </a:endParaRPr>
          </a:p>
          <a:p>
            <a:pPr lvl="1"/>
            <a:r>
              <a:rPr lang="zh-CN" altLang="en-US" sz="1400" dirty="0" smtClean="0">
                <a:solidFill>
                  <a:srgbClr val="000000"/>
                </a:solidFill>
              </a:rPr>
              <a:t>各</a:t>
            </a:r>
            <a:r>
              <a:rPr lang="zh-CN" altLang="en-US" sz="1400" dirty="0">
                <a:solidFill>
                  <a:srgbClr val="000000"/>
                </a:solidFill>
              </a:rPr>
              <a:t>特征词之间的关系做了相互独立的前提假定，并且没有考虑词的顺序，这会失掉大量的文本结构信息，降低了语义的</a:t>
            </a:r>
            <a:r>
              <a:rPr lang="zh-CN" altLang="en-US" sz="1400" dirty="0" smtClean="0">
                <a:solidFill>
                  <a:srgbClr val="000000"/>
                </a:solidFill>
              </a:rPr>
              <a:t>准确性</a:t>
            </a:r>
            <a:endParaRPr lang="en-US" altLang="zh-CN" sz="1400" dirty="0" smtClean="0">
              <a:solidFill>
                <a:srgbClr val="000000"/>
              </a:solidFill>
            </a:endParaRPr>
          </a:p>
          <a:p>
            <a:pPr lvl="1"/>
            <a:r>
              <a:rPr lang="zh-CN" altLang="en-US" sz="1400" dirty="0" smtClean="0">
                <a:solidFill>
                  <a:srgbClr val="000000"/>
                </a:solidFill>
              </a:rPr>
              <a:t>相似度</a:t>
            </a:r>
            <a:r>
              <a:rPr lang="zh-CN" altLang="en-US" sz="1400" dirty="0">
                <a:solidFill>
                  <a:srgbClr val="000000"/>
                </a:solidFill>
              </a:rPr>
              <a:t>的计算量较大，当有新文档加入时， 必须重新计算特征词的</a:t>
            </a:r>
            <a:r>
              <a:rPr lang="zh-CN" altLang="en-US" sz="1400" dirty="0" smtClean="0">
                <a:solidFill>
                  <a:srgbClr val="000000"/>
                </a:solidFill>
              </a:rPr>
              <a:t>权重</a:t>
            </a:r>
            <a:endParaRPr lang="en-US" altLang="zh-CN" sz="1400" dirty="0" smtClean="0">
              <a:solidFill>
                <a:srgbClr val="000000"/>
              </a:solidFill>
            </a:endParaRPr>
          </a:p>
          <a:p>
            <a:pPr lvl="1"/>
            <a:r>
              <a:rPr lang="zh-CN" altLang="en-US" sz="1400" dirty="0" smtClean="0">
                <a:solidFill>
                  <a:srgbClr val="000000"/>
                </a:solidFill>
              </a:rPr>
              <a:t>在</a:t>
            </a:r>
            <a:r>
              <a:rPr lang="zh-CN" altLang="en-US" sz="1400" dirty="0">
                <a:solidFill>
                  <a:srgbClr val="000000"/>
                </a:solidFill>
              </a:rPr>
              <a:t>特征词权重的计算中，只考虑其出现次数等统计信息</a:t>
            </a:r>
            <a:r>
              <a:rPr lang="en-US" altLang="zh-CN" sz="1400" dirty="0">
                <a:solidFill>
                  <a:srgbClr val="000000"/>
                </a:solidFill>
              </a:rPr>
              <a:t>(</a:t>
            </a:r>
            <a:r>
              <a:rPr lang="zh-CN" altLang="en-US" sz="1400" dirty="0">
                <a:solidFill>
                  <a:srgbClr val="000000"/>
                </a:solidFill>
              </a:rPr>
              <a:t>如</a:t>
            </a:r>
            <a:r>
              <a:rPr lang="en-US" altLang="zh-CN" sz="1400" dirty="0">
                <a:solidFill>
                  <a:srgbClr val="000000"/>
                </a:solidFill>
              </a:rPr>
              <a:t>TF-IDF</a:t>
            </a:r>
            <a:r>
              <a:rPr lang="zh-CN" altLang="en-US" sz="1400" dirty="0">
                <a:solidFill>
                  <a:srgbClr val="000000"/>
                </a:solidFill>
              </a:rPr>
              <a:t>算法</a:t>
            </a:r>
            <a:r>
              <a:rPr lang="en-US" altLang="zh-CN" sz="1400" dirty="0">
                <a:solidFill>
                  <a:srgbClr val="000000"/>
                </a:solidFill>
              </a:rPr>
              <a:t>)</a:t>
            </a:r>
            <a:r>
              <a:rPr lang="zh-CN" altLang="en-US" sz="1400" dirty="0">
                <a:solidFill>
                  <a:srgbClr val="000000"/>
                </a:solidFill>
              </a:rPr>
              <a:t>，而以该信息来反映特征词的重要性，不免全面</a:t>
            </a:r>
            <a:endParaRPr lang="en-US" altLang="zh-CN" sz="1000" dirty="0">
              <a:solidFill>
                <a:srgbClr val="000000"/>
              </a:solidFill>
            </a:endParaRPr>
          </a:p>
        </p:txBody>
      </p:sp>
    </p:spTree>
    <p:extLst>
      <p:ext uri="{BB962C8B-B14F-4D97-AF65-F5344CB8AC3E}">
        <p14:creationId xmlns:p14="http://schemas.microsoft.com/office/powerpoint/2010/main" val="19199763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095430"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知识图谱</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250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知识图谱是结构化的语义知识库，用于以符号形式描述物理世界中的概念及其相互关系，由实体之间通过关系相互连接，构成网状的</a:t>
            </a:r>
            <a:r>
              <a:rPr lang="zh-CN" altLang="en-US" sz="1800" dirty="0" smtClean="0">
                <a:solidFill>
                  <a:srgbClr val="000000"/>
                </a:solidFill>
              </a:rPr>
              <a:t>知识结构</a:t>
            </a:r>
            <a:endParaRPr lang="en-US" altLang="zh-CN" sz="1800" dirty="0" smtClean="0">
              <a:solidFill>
                <a:srgbClr val="000000"/>
              </a:solidFill>
            </a:endParaRPr>
          </a:p>
          <a:p>
            <a:r>
              <a:rPr lang="zh-CN" altLang="en-US" sz="1800" dirty="0" smtClean="0">
                <a:solidFill>
                  <a:srgbClr val="000000"/>
                </a:solidFill>
              </a:rPr>
              <a:t>知识</a:t>
            </a:r>
            <a:r>
              <a:rPr lang="zh-CN" altLang="en-US" sz="1800" dirty="0">
                <a:solidFill>
                  <a:srgbClr val="000000"/>
                </a:solidFill>
              </a:rPr>
              <a:t>图谱的目标是为了让机器能够理解文本背后的含义。为此，需要对可描述的事物</a:t>
            </a:r>
            <a:r>
              <a:rPr lang="en-US" altLang="zh-CN" sz="1800" dirty="0">
                <a:solidFill>
                  <a:srgbClr val="000000"/>
                </a:solidFill>
              </a:rPr>
              <a:t>(</a:t>
            </a:r>
            <a:r>
              <a:rPr lang="zh-CN" altLang="en-US" sz="1800" dirty="0">
                <a:solidFill>
                  <a:srgbClr val="000000"/>
                </a:solidFill>
              </a:rPr>
              <a:t>实体</a:t>
            </a:r>
            <a:r>
              <a:rPr lang="en-US" altLang="zh-CN" sz="1800" dirty="0">
                <a:solidFill>
                  <a:srgbClr val="000000"/>
                </a:solidFill>
              </a:rPr>
              <a:t>)</a:t>
            </a:r>
            <a:r>
              <a:rPr lang="zh-CN" altLang="en-US" sz="1800" dirty="0">
                <a:solidFill>
                  <a:srgbClr val="000000"/>
                </a:solidFill>
              </a:rPr>
              <a:t>进行建模，填充它的属性，拓展它和其他实体的联系，即构建机器的先验知识。此外，还涉及知识提取、表达、存储和检索</a:t>
            </a:r>
            <a:r>
              <a:rPr lang="zh-CN" altLang="en-US" sz="1800" dirty="0" smtClean="0">
                <a:solidFill>
                  <a:srgbClr val="000000"/>
                </a:solidFill>
              </a:rPr>
              <a:t>一系列技术</a:t>
            </a:r>
            <a:endParaRPr lang="en-US" altLang="zh-CN" sz="1800" dirty="0" smtClean="0">
              <a:solidFill>
                <a:srgbClr val="000000"/>
              </a:solidFill>
            </a:endParaRPr>
          </a:p>
          <a:p>
            <a:r>
              <a:rPr lang="zh-CN" altLang="en-US" sz="1800" dirty="0">
                <a:solidFill>
                  <a:srgbClr val="000000"/>
                </a:solidFill>
              </a:rPr>
              <a:t>知识图谱首先是由</a:t>
            </a:r>
            <a:r>
              <a:rPr lang="en-US" altLang="zh-CN" sz="1800" dirty="0" smtClean="0">
                <a:solidFill>
                  <a:srgbClr val="000000"/>
                </a:solidFill>
              </a:rPr>
              <a:t>Google</a:t>
            </a:r>
            <a:r>
              <a:rPr lang="zh-CN" altLang="en-US" sz="1800" dirty="0" smtClean="0">
                <a:solidFill>
                  <a:srgbClr val="000000"/>
                </a:solidFill>
              </a:rPr>
              <a:t>于</a:t>
            </a:r>
            <a:r>
              <a:rPr lang="en-US" altLang="zh-CN" sz="1800" dirty="0">
                <a:solidFill>
                  <a:srgbClr val="000000"/>
                </a:solidFill>
              </a:rPr>
              <a:t>2012 </a:t>
            </a:r>
            <a:r>
              <a:rPr lang="zh-CN" altLang="en-US" sz="1800" dirty="0">
                <a:solidFill>
                  <a:srgbClr val="000000"/>
                </a:solidFill>
              </a:rPr>
              <a:t>年提出，目的是为了提升搜索结果的质量和提高检索效率，有知识图谱作为辅助，搜索引擎能够理解用户查询背后的语义信息，获取字符串背后隐含的对象或事物，这样返回的结果更为精准。此后，各个机构也开始着手打造各种知识库，比较知名的有</a:t>
            </a:r>
            <a:r>
              <a:rPr lang="en-US" altLang="zh-CN" sz="1800" dirty="0" err="1">
                <a:solidFill>
                  <a:srgbClr val="000000"/>
                </a:solidFill>
              </a:rPr>
              <a:t>DBPedia</a:t>
            </a:r>
            <a:r>
              <a:rPr lang="zh-CN" altLang="en-US" sz="1800" dirty="0">
                <a:solidFill>
                  <a:srgbClr val="000000"/>
                </a:solidFill>
              </a:rPr>
              <a:t>、</a:t>
            </a:r>
            <a:r>
              <a:rPr lang="en-US" altLang="zh-CN" sz="1800" dirty="0">
                <a:solidFill>
                  <a:srgbClr val="000000"/>
                </a:solidFill>
              </a:rPr>
              <a:t>NELL</a:t>
            </a:r>
            <a:r>
              <a:rPr lang="zh-CN" altLang="en-US" sz="1800" dirty="0">
                <a:solidFill>
                  <a:srgbClr val="000000"/>
                </a:solidFill>
              </a:rPr>
              <a:t>、</a:t>
            </a:r>
            <a:r>
              <a:rPr lang="en-US" altLang="zh-CN" sz="1800" dirty="0" err="1">
                <a:solidFill>
                  <a:srgbClr val="000000"/>
                </a:solidFill>
              </a:rPr>
              <a:t>OpenIE</a:t>
            </a:r>
            <a:r>
              <a:rPr lang="zh-CN" altLang="en-US" sz="1800" dirty="0">
                <a:solidFill>
                  <a:srgbClr val="000000"/>
                </a:solidFill>
              </a:rPr>
              <a:t>、</a:t>
            </a:r>
            <a:r>
              <a:rPr lang="en-US" altLang="zh-CN" sz="1800" dirty="0">
                <a:solidFill>
                  <a:srgbClr val="000000"/>
                </a:solidFill>
              </a:rPr>
              <a:t>Freebase</a:t>
            </a:r>
            <a:r>
              <a:rPr lang="zh-CN" altLang="en-US" sz="1800" dirty="0">
                <a:solidFill>
                  <a:srgbClr val="000000"/>
                </a:solidFill>
              </a:rPr>
              <a:t>、</a:t>
            </a:r>
            <a:r>
              <a:rPr lang="en-US" altLang="zh-CN" sz="1800" dirty="0">
                <a:solidFill>
                  <a:srgbClr val="000000"/>
                </a:solidFill>
              </a:rPr>
              <a:t>Google KG</a:t>
            </a:r>
            <a:r>
              <a:rPr lang="zh-CN" altLang="en-US" sz="1800" dirty="0">
                <a:solidFill>
                  <a:srgbClr val="000000"/>
                </a:solidFill>
              </a:rPr>
              <a:t>、</a:t>
            </a:r>
            <a:r>
              <a:rPr lang="en-US" altLang="zh-CN" sz="1800" dirty="0" err="1">
                <a:solidFill>
                  <a:srgbClr val="000000"/>
                </a:solidFill>
              </a:rPr>
              <a:t>BabeNet</a:t>
            </a:r>
            <a:r>
              <a:rPr lang="zh-CN" altLang="en-US" sz="1800" dirty="0">
                <a:solidFill>
                  <a:srgbClr val="000000"/>
                </a:solidFill>
              </a:rPr>
              <a:t>、</a:t>
            </a:r>
            <a:r>
              <a:rPr lang="en-US" altLang="zh-CN" sz="1800" dirty="0">
                <a:solidFill>
                  <a:srgbClr val="000000"/>
                </a:solidFill>
              </a:rPr>
              <a:t>WordNet</a:t>
            </a:r>
            <a:r>
              <a:rPr lang="zh-CN" altLang="en-US" sz="1800" dirty="0">
                <a:solidFill>
                  <a:srgbClr val="000000"/>
                </a:solidFill>
              </a:rPr>
              <a:t>和</a:t>
            </a:r>
            <a:r>
              <a:rPr lang="en-US" altLang="zh-CN" sz="1800" dirty="0" err="1">
                <a:solidFill>
                  <a:srgbClr val="000000"/>
                </a:solidFill>
              </a:rPr>
              <a:t>Yago</a:t>
            </a:r>
            <a:r>
              <a:rPr lang="zh-CN" altLang="en-US" sz="1800" dirty="0" smtClean="0">
                <a:solidFill>
                  <a:srgbClr val="000000"/>
                </a:solidFill>
              </a:rPr>
              <a:t>等</a:t>
            </a:r>
            <a:endParaRPr lang="en-US" altLang="zh-CN" sz="1800" dirty="0" smtClean="0">
              <a:solidFill>
                <a:srgbClr val="000000"/>
              </a:solidFill>
            </a:endParaRPr>
          </a:p>
        </p:txBody>
      </p:sp>
    </p:spTree>
    <p:extLst>
      <p:ext uri="{BB962C8B-B14F-4D97-AF65-F5344CB8AC3E}">
        <p14:creationId xmlns:p14="http://schemas.microsoft.com/office/powerpoint/2010/main" val="1158971664"/>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095430"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知识图谱</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2751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知识</a:t>
            </a:r>
            <a:r>
              <a:rPr lang="zh-CN" altLang="en-US" sz="1800" dirty="0">
                <a:solidFill>
                  <a:srgbClr val="000000"/>
                </a:solidFill>
              </a:rPr>
              <a:t>图谱的应用非常广泛，特别适合于智能客服、金融、公安、航空和医疗等“知识密集型”</a:t>
            </a:r>
            <a:r>
              <a:rPr lang="zh-CN" altLang="en-US" sz="1800" dirty="0" smtClean="0">
                <a:solidFill>
                  <a:srgbClr val="000000"/>
                </a:solidFill>
              </a:rPr>
              <a:t>领域</a:t>
            </a:r>
            <a:endParaRPr lang="en-US" altLang="zh-CN" sz="1800" dirty="0" smtClean="0">
              <a:solidFill>
                <a:srgbClr val="000000"/>
              </a:solidFill>
            </a:endParaRPr>
          </a:p>
          <a:p>
            <a:r>
              <a:rPr lang="zh-CN" altLang="en-US" sz="1800" dirty="0" smtClean="0">
                <a:solidFill>
                  <a:srgbClr val="000000"/>
                </a:solidFill>
              </a:rPr>
              <a:t>很多</a:t>
            </a:r>
            <a:r>
              <a:rPr lang="zh-CN" altLang="en-US" sz="1800" dirty="0">
                <a:solidFill>
                  <a:srgbClr val="000000"/>
                </a:solidFill>
              </a:rPr>
              <a:t>金融公司构建了金融知识库对金融知识进行集成与管理，并辅助金融专家进行风控控制和欺诈识别</a:t>
            </a:r>
            <a:r>
              <a:rPr lang="zh-CN" altLang="en-US" sz="1800" dirty="0" smtClean="0">
                <a:solidFill>
                  <a:srgbClr val="000000"/>
                </a:solidFill>
              </a:rPr>
              <a:t>等</a:t>
            </a:r>
            <a:endParaRPr lang="en-US" altLang="zh-CN" sz="1800" dirty="0" smtClean="0">
              <a:solidFill>
                <a:srgbClr val="000000"/>
              </a:solidFill>
            </a:endParaRPr>
          </a:p>
          <a:p>
            <a:r>
              <a:rPr lang="zh-CN" altLang="en-US" sz="1800" dirty="0" smtClean="0">
                <a:solidFill>
                  <a:srgbClr val="000000"/>
                </a:solidFill>
              </a:rPr>
              <a:t>生物医学</a:t>
            </a:r>
            <a:r>
              <a:rPr lang="zh-CN" altLang="en-US" sz="1800" dirty="0">
                <a:solidFill>
                  <a:srgbClr val="000000"/>
                </a:solidFill>
              </a:rPr>
              <a:t>专家通过集成和分析大规模的生物医学知识图谱，辅助其进行药物</a:t>
            </a:r>
            <a:r>
              <a:rPr lang="zh-CN" altLang="en-US" sz="1800" dirty="0" smtClean="0">
                <a:solidFill>
                  <a:srgbClr val="000000"/>
                </a:solidFill>
              </a:rPr>
              <a:t>发现</a:t>
            </a:r>
            <a:endParaRPr lang="en-US" altLang="zh-CN" sz="1800" dirty="0" smtClean="0">
              <a:solidFill>
                <a:srgbClr val="000000"/>
              </a:solidFill>
            </a:endParaRPr>
          </a:p>
          <a:p>
            <a:r>
              <a:rPr lang="zh-CN" altLang="en-US" sz="1800" dirty="0" smtClean="0">
                <a:solidFill>
                  <a:srgbClr val="000000"/>
                </a:solidFill>
              </a:rPr>
              <a:t>在</a:t>
            </a:r>
            <a:r>
              <a:rPr lang="zh-CN" altLang="en-US" sz="1800" dirty="0">
                <a:solidFill>
                  <a:srgbClr val="000000"/>
                </a:solidFill>
              </a:rPr>
              <a:t>公安领城中，对人员、位置、事件和社交关系等信息应用知识图请可以及时发现热点事件的发展、传播与关键点，提早做出感知和识别，从而实现预防</a:t>
            </a:r>
            <a:r>
              <a:rPr lang="zh-CN" altLang="en-US" sz="1800" dirty="0" smtClean="0">
                <a:solidFill>
                  <a:srgbClr val="000000"/>
                </a:solidFill>
              </a:rPr>
              <a:t>犯罪</a:t>
            </a:r>
            <a:endParaRPr lang="en-US" altLang="zh-CN" sz="1800" dirty="0" smtClean="0">
              <a:solidFill>
                <a:srgbClr val="000000"/>
              </a:solidFill>
            </a:endParaRPr>
          </a:p>
        </p:txBody>
      </p:sp>
    </p:spTree>
    <p:extLst>
      <p:ext uri="{BB962C8B-B14F-4D97-AF65-F5344CB8AC3E}">
        <p14:creationId xmlns:p14="http://schemas.microsoft.com/office/powerpoint/2010/main" val="1987604545"/>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知识图谱相关概念</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47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本体这个术语来自哲学概念，用于描述实体和实体间的关系。例如，“描述”都是“本体”的外在符号，人们所看到的图像、说的语言、对事物的感觉都是符号到本体的某种映射，所以它只可意会不可言传。在信息科学中的本体指的是语义层面的</a:t>
            </a:r>
            <a:r>
              <a:rPr lang="zh-CN" altLang="en-US" sz="1800" dirty="0" smtClean="0">
                <a:solidFill>
                  <a:srgbClr val="000000"/>
                </a:solidFill>
              </a:rPr>
              <a:t>意思。在</a:t>
            </a:r>
            <a:r>
              <a:rPr lang="zh-CN" altLang="en-US" sz="1800" dirty="0">
                <a:solidFill>
                  <a:srgbClr val="000000"/>
                </a:solidFill>
              </a:rPr>
              <a:t>人工智能领域中，本体就是用详细的描述方法定义出来的概念或者概念体系，建立本体的过程就是一个定义概念的</a:t>
            </a:r>
            <a:r>
              <a:rPr lang="zh-CN" altLang="en-US" sz="1800" dirty="0" smtClean="0">
                <a:solidFill>
                  <a:srgbClr val="000000"/>
                </a:solidFill>
              </a:rPr>
              <a:t>过程</a:t>
            </a:r>
            <a:endParaRPr lang="en-US" altLang="zh-CN" sz="1800" dirty="0" smtClean="0">
              <a:solidFill>
                <a:srgbClr val="000000"/>
              </a:solidFill>
            </a:endParaRPr>
          </a:p>
          <a:p>
            <a:r>
              <a:rPr lang="en-US" altLang="zh-CN" sz="1800" dirty="0" smtClean="0">
                <a:solidFill>
                  <a:srgbClr val="000000"/>
                </a:solidFill>
              </a:rPr>
              <a:t>Tom </a:t>
            </a:r>
            <a:r>
              <a:rPr lang="en-US" altLang="zh-CN" sz="1800" dirty="0">
                <a:solidFill>
                  <a:srgbClr val="000000"/>
                </a:solidFill>
              </a:rPr>
              <a:t>Gruber</a:t>
            </a:r>
            <a:r>
              <a:rPr lang="zh-CN" altLang="en-US" sz="1800" dirty="0">
                <a:solidFill>
                  <a:srgbClr val="000000"/>
                </a:solidFill>
              </a:rPr>
              <a:t>把本体定义为概念及其关系的形式化描述。本体类似于数据库中的表结构，主要用来定义类和关系，以及类层次和关系层次等。最常用的本体描述语言有</a:t>
            </a:r>
            <a:r>
              <a:rPr lang="en-US" altLang="zh-CN" sz="1800" dirty="0">
                <a:solidFill>
                  <a:srgbClr val="000000"/>
                </a:solidFill>
              </a:rPr>
              <a:t>RDF</a:t>
            </a:r>
            <a:r>
              <a:rPr lang="zh-CN" altLang="en-US" sz="1800" dirty="0">
                <a:solidFill>
                  <a:srgbClr val="000000"/>
                </a:solidFill>
              </a:rPr>
              <a:t>和网络本体语言</a:t>
            </a:r>
            <a:r>
              <a:rPr lang="en-US" altLang="zh-CN" sz="1800" dirty="0">
                <a:solidFill>
                  <a:srgbClr val="000000"/>
                </a:solidFill>
              </a:rPr>
              <a:t>(Ontology Web Language, OWL)</a:t>
            </a:r>
            <a:r>
              <a:rPr lang="zh-CN" altLang="en-US" sz="1800" dirty="0">
                <a:solidFill>
                  <a:srgbClr val="000000"/>
                </a:solidFill>
              </a:rPr>
              <a:t>等， 可以用于定义同义词、反义词，以及对属性的值域施加约束等。本体通常被用来为知识图谱定义图谱结构，个本体库是由类、属性和实例组成，在</a:t>
            </a:r>
            <a:r>
              <a:rPr lang="en-US" altLang="zh-CN" sz="1800" dirty="0">
                <a:solidFill>
                  <a:srgbClr val="000000"/>
                </a:solidFill>
              </a:rPr>
              <a:t>OWL</a:t>
            </a:r>
            <a:r>
              <a:rPr lang="zh-CN" altLang="en-US" sz="1800" dirty="0">
                <a:solidFill>
                  <a:srgbClr val="000000"/>
                </a:solidFill>
              </a:rPr>
              <a:t>里统称为实体</a:t>
            </a:r>
            <a:r>
              <a:rPr lang="en-US" altLang="zh-CN" sz="1800" dirty="0">
                <a:solidFill>
                  <a:srgbClr val="000000"/>
                </a:solidFill>
              </a:rPr>
              <a:t>(entity</a:t>
            </a:r>
            <a:r>
              <a:rPr lang="en-US" altLang="zh-CN" sz="1800" dirty="0" smtClean="0">
                <a:solidFill>
                  <a:srgbClr val="000000"/>
                </a:solidFill>
              </a:rPr>
              <a:t>)</a:t>
            </a:r>
            <a:endParaRPr lang="en-US" altLang="zh-CN" sz="1000" dirty="0">
              <a:solidFill>
                <a:srgbClr val="000000"/>
              </a:solidFill>
            </a:endParaRPr>
          </a:p>
        </p:txBody>
      </p:sp>
    </p:spTree>
    <p:extLst>
      <p:ext uri="{BB962C8B-B14F-4D97-AF65-F5344CB8AC3E}">
        <p14:creationId xmlns:p14="http://schemas.microsoft.com/office/powerpoint/2010/main" val="26927427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知识图谱相关概念</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973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知识库</a:t>
            </a:r>
            <a:r>
              <a:rPr lang="en-US" altLang="zh-CN" sz="1800" dirty="0">
                <a:solidFill>
                  <a:srgbClr val="000000"/>
                </a:solidFill>
              </a:rPr>
              <a:t>(Knowledge Base)</a:t>
            </a:r>
            <a:r>
              <a:rPr lang="zh-CN" altLang="en-US" sz="1800" dirty="0">
                <a:solidFill>
                  <a:srgbClr val="000000"/>
                </a:solidFill>
              </a:rPr>
              <a:t>是人工智能的经典概念之一。 最早作为专家系统</a:t>
            </a:r>
            <a:r>
              <a:rPr lang="en-US" altLang="zh-CN" sz="1800" dirty="0">
                <a:solidFill>
                  <a:srgbClr val="000000"/>
                </a:solidFill>
              </a:rPr>
              <a:t>(Expert System)</a:t>
            </a:r>
            <a:r>
              <a:rPr lang="zh-CN" altLang="en-US" sz="1800" dirty="0">
                <a:solidFill>
                  <a:srgbClr val="000000"/>
                </a:solidFill>
              </a:rPr>
              <a:t>的组成部分，用于实现决策推理。知识库中的知识有很多种不同的形式，例如本体知识、关联性知识、规则库和案例知识</a:t>
            </a:r>
            <a:r>
              <a:rPr lang="zh-CN" altLang="en-US" sz="1800" dirty="0">
                <a:solidFill>
                  <a:srgbClr val="000000"/>
                </a:solidFill>
              </a:rPr>
              <a:t>等</a:t>
            </a:r>
            <a:endParaRPr lang="en-US" altLang="zh-CN" sz="1800" dirty="0">
              <a:solidFill>
                <a:srgbClr val="000000"/>
              </a:solidFill>
            </a:endParaRPr>
          </a:p>
          <a:p>
            <a:r>
              <a:rPr lang="zh-CN" altLang="en-US" sz="1800" dirty="0">
                <a:solidFill>
                  <a:srgbClr val="000000"/>
                </a:solidFill>
              </a:rPr>
              <a:t>链接数据</a:t>
            </a:r>
            <a:r>
              <a:rPr lang="en-US" altLang="zh-CN" sz="1800" dirty="0">
                <a:solidFill>
                  <a:srgbClr val="000000"/>
                </a:solidFill>
              </a:rPr>
              <a:t>(Linked Data)</a:t>
            </a:r>
            <a:r>
              <a:rPr lang="zh-CN" altLang="en-US" sz="1800" dirty="0">
                <a:solidFill>
                  <a:srgbClr val="000000"/>
                </a:solidFill>
              </a:rPr>
              <a:t>是由</a:t>
            </a:r>
            <a:r>
              <a:rPr lang="en-US" altLang="zh-CN" sz="1800" dirty="0">
                <a:solidFill>
                  <a:srgbClr val="000000"/>
                </a:solidFill>
              </a:rPr>
              <a:t>Tim Berners Lee </a:t>
            </a:r>
            <a:r>
              <a:rPr lang="zh-CN" altLang="en-US" sz="1800" dirty="0">
                <a:solidFill>
                  <a:srgbClr val="000000"/>
                </a:solidFill>
              </a:rPr>
              <a:t>于</a:t>
            </a:r>
            <a:r>
              <a:rPr lang="en-US" altLang="zh-CN" sz="1800" dirty="0">
                <a:solidFill>
                  <a:srgbClr val="000000"/>
                </a:solidFill>
              </a:rPr>
              <a:t>2006</a:t>
            </a:r>
            <a:r>
              <a:rPr lang="zh-CN" altLang="en-US" sz="1800" dirty="0">
                <a:solidFill>
                  <a:srgbClr val="000000"/>
                </a:solidFill>
              </a:rPr>
              <a:t>年提出，为了强调语义互联网的目的建立数据之间的链接，而非仅仅把结构化的数据发布到网上。链接数据最接近于知识图谱的</a:t>
            </a:r>
            <a:r>
              <a:rPr lang="zh-CN" altLang="en-US" sz="1800" dirty="0" smtClean="0">
                <a:solidFill>
                  <a:srgbClr val="000000"/>
                </a:solidFill>
              </a:rPr>
              <a:t>概念</a:t>
            </a:r>
            <a:endParaRPr lang="en-US" altLang="zh-CN" sz="1800" dirty="0" smtClean="0">
              <a:solidFill>
                <a:srgbClr val="000000"/>
              </a:solidFill>
            </a:endParaRPr>
          </a:p>
          <a:p>
            <a:r>
              <a:rPr lang="zh-CN" altLang="en-US" sz="1800" dirty="0">
                <a:solidFill>
                  <a:srgbClr val="000000"/>
                </a:solidFill>
              </a:rPr>
              <a:t>语义网络</a:t>
            </a:r>
            <a:r>
              <a:rPr lang="en-US" altLang="zh-CN" sz="1800" dirty="0">
                <a:solidFill>
                  <a:srgbClr val="000000"/>
                </a:solidFill>
              </a:rPr>
              <a:t>(Semantic Network) </a:t>
            </a:r>
            <a:r>
              <a:rPr lang="zh-CN" altLang="en-US" sz="1800" dirty="0">
                <a:solidFill>
                  <a:srgbClr val="000000"/>
                </a:solidFill>
              </a:rPr>
              <a:t>最早是</a:t>
            </a:r>
            <a:r>
              <a:rPr lang="en-US" altLang="zh-CN" sz="1800" dirty="0">
                <a:solidFill>
                  <a:srgbClr val="000000"/>
                </a:solidFill>
              </a:rPr>
              <a:t>1960</a:t>
            </a:r>
            <a:r>
              <a:rPr lang="zh-CN" altLang="en-US" sz="1800" dirty="0">
                <a:solidFill>
                  <a:srgbClr val="000000"/>
                </a:solidFill>
              </a:rPr>
              <a:t>年由认知科学家</a:t>
            </a:r>
            <a:r>
              <a:rPr lang="en-US" altLang="zh-CN" sz="1800" dirty="0">
                <a:solidFill>
                  <a:srgbClr val="000000"/>
                </a:solidFill>
              </a:rPr>
              <a:t>Allan M. Collins </a:t>
            </a:r>
            <a:r>
              <a:rPr lang="zh-CN" altLang="en-US" sz="1800" dirty="0">
                <a:solidFill>
                  <a:srgbClr val="000000"/>
                </a:solidFill>
              </a:rPr>
              <a:t>作为知识表示的一种方法提出。其中</a:t>
            </a:r>
            <a:r>
              <a:rPr lang="en-US" altLang="zh-CN" sz="1800" dirty="0">
                <a:solidFill>
                  <a:srgbClr val="000000"/>
                </a:solidFill>
              </a:rPr>
              <a:t>WordNet</a:t>
            </a:r>
            <a:r>
              <a:rPr lang="zh-CN" altLang="en-US" sz="1800" dirty="0">
                <a:solidFill>
                  <a:srgbClr val="000000"/>
                </a:solidFill>
              </a:rPr>
              <a:t>是最典型的语义网络。与知识图谱相比，早期的语义网络更加侧重描述概念及其之间的关系，而知识图谱更加强调数据或事物之间的链接</a:t>
            </a:r>
            <a:endParaRPr lang="en-US" altLang="zh-CN" sz="1800" dirty="0">
              <a:solidFill>
                <a:srgbClr val="000000"/>
              </a:solidFill>
            </a:endParaRPr>
          </a:p>
        </p:txBody>
      </p:sp>
    </p:spTree>
    <p:extLst>
      <p:ext uri="{BB962C8B-B14F-4D97-AF65-F5344CB8AC3E}">
        <p14:creationId xmlns:p14="http://schemas.microsoft.com/office/powerpoint/2010/main" val="38559217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知识图谱的存储</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588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按照存储方式的不同，知识图谱的存储可分为基于表结构的存储和基于图结构的存储</a:t>
            </a:r>
            <a:r>
              <a:rPr lang="zh-CN" altLang="en-US" sz="1800" dirty="0" smtClean="0">
                <a:solidFill>
                  <a:srgbClr val="000000"/>
                </a:solidFill>
              </a:rPr>
              <a:t>。</a:t>
            </a:r>
            <a:endParaRPr lang="en-US" altLang="zh-CN" sz="1800" dirty="0" smtClean="0">
              <a:solidFill>
                <a:srgbClr val="000000"/>
              </a:solidFill>
            </a:endParaRPr>
          </a:p>
          <a:p>
            <a:r>
              <a:rPr lang="zh-CN" altLang="en-US" sz="1800" dirty="0" smtClean="0">
                <a:solidFill>
                  <a:srgbClr val="000000"/>
                </a:solidFill>
              </a:rPr>
              <a:t>基于</a:t>
            </a:r>
            <a:r>
              <a:rPr lang="zh-CN" altLang="en-US" sz="1800" dirty="0">
                <a:solidFill>
                  <a:srgbClr val="000000"/>
                </a:solidFill>
              </a:rPr>
              <a:t>表结构的存储采用二维数据表的方式存储数据，例如三元组表、类型表以及</a:t>
            </a:r>
            <a:r>
              <a:rPr lang="zh-CN" altLang="en-US" sz="1800" dirty="0" smtClean="0">
                <a:solidFill>
                  <a:srgbClr val="000000"/>
                </a:solidFill>
              </a:rPr>
              <a:t>关系数据库</a:t>
            </a:r>
            <a:endParaRPr lang="en-US" altLang="zh-CN" sz="1800" dirty="0" smtClean="0">
              <a:solidFill>
                <a:srgbClr val="000000"/>
              </a:solidFill>
            </a:endParaRPr>
          </a:p>
          <a:p>
            <a:r>
              <a:rPr lang="zh-CN" altLang="en-US" sz="1800" dirty="0" smtClean="0">
                <a:solidFill>
                  <a:srgbClr val="000000"/>
                </a:solidFill>
              </a:rPr>
              <a:t>基于</a:t>
            </a:r>
            <a:r>
              <a:rPr lang="zh-CN" altLang="en-US" sz="1800" dirty="0">
                <a:solidFill>
                  <a:srgbClr val="000000"/>
                </a:solidFill>
              </a:rPr>
              <a:t>图结构的存储可以使用图数据库</a:t>
            </a:r>
            <a:endParaRPr lang="en-US" altLang="zh-CN" sz="1800" dirty="0">
              <a:solidFill>
                <a:srgbClr val="000000"/>
              </a:solidFill>
            </a:endParaRPr>
          </a:p>
        </p:txBody>
      </p:sp>
    </p:spTree>
    <p:extLst>
      <p:ext uri="{BB962C8B-B14F-4D97-AF65-F5344CB8AC3E}">
        <p14:creationId xmlns:p14="http://schemas.microsoft.com/office/powerpoint/2010/main" val="29667400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知识图谱挖掘与计算</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560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知识图谱的挖掘主要是基于图运算的理论，从海量结点中寻找权威节点（重要节点），与目标节点最近（路径最短）且最权威的节点</a:t>
            </a:r>
            <a:endParaRPr lang="en-US" altLang="zh-CN" sz="1800" dirty="0">
              <a:solidFill>
                <a:srgbClr val="000000"/>
              </a:solidFill>
            </a:endParaRPr>
          </a:p>
          <a:p>
            <a:r>
              <a:rPr lang="zh-CN" altLang="en-US" sz="1800" b="1" dirty="0">
                <a:solidFill>
                  <a:srgbClr val="000000"/>
                </a:solidFill>
              </a:rPr>
              <a:t>最</a:t>
            </a:r>
            <a:r>
              <a:rPr lang="zh-CN" altLang="en-US" sz="1800" b="1" dirty="0">
                <a:solidFill>
                  <a:srgbClr val="000000"/>
                </a:solidFill>
              </a:rPr>
              <a:t>短路径路径</a:t>
            </a:r>
            <a:r>
              <a:rPr lang="zh-CN" altLang="en-US" sz="1800" dirty="0">
                <a:solidFill>
                  <a:srgbClr val="000000"/>
                </a:solidFill>
              </a:rPr>
              <a:t>算法有</a:t>
            </a:r>
            <a:r>
              <a:rPr lang="en-US" altLang="zh-CN" sz="1800" dirty="0" err="1">
                <a:solidFill>
                  <a:srgbClr val="000000"/>
                </a:solidFill>
              </a:rPr>
              <a:t>Dijkstra</a:t>
            </a:r>
            <a:r>
              <a:rPr lang="zh-CN" altLang="en-US" sz="1800" dirty="0">
                <a:solidFill>
                  <a:srgbClr val="000000"/>
                </a:solidFill>
              </a:rPr>
              <a:t>算法和</a:t>
            </a:r>
            <a:r>
              <a:rPr lang="en-US" altLang="zh-CN" sz="1800" dirty="0" err="1">
                <a:solidFill>
                  <a:srgbClr val="000000"/>
                </a:solidFill>
              </a:rPr>
              <a:t>Floyed</a:t>
            </a:r>
            <a:r>
              <a:rPr lang="zh-CN" altLang="en-US" sz="1800" dirty="0">
                <a:solidFill>
                  <a:srgbClr val="000000"/>
                </a:solidFill>
              </a:rPr>
              <a:t>算法</a:t>
            </a:r>
            <a:endParaRPr lang="en-US" altLang="zh-CN" sz="1800" dirty="0">
              <a:solidFill>
                <a:srgbClr val="000000"/>
              </a:solidFill>
            </a:endParaRPr>
          </a:p>
          <a:p>
            <a:r>
              <a:rPr lang="en-US" altLang="zh-CN" sz="1800" dirty="0" err="1">
                <a:solidFill>
                  <a:srgbClr val="000000"/>
                </a:solidFill>
              </a:rPr>
              <a:t>Dijkstra</a:t>
            </a:r>
            <a:r>
              <a:rPr lang="zh-CN" altLang="zh-CN" sz="1800" dirty="0">
                <a:solidFill>
                  <a:srgbClr val="000000"/>
                </a:solidFill>
              </a:rPr>
              <a:t>算法步骤：</a:t>
            </a:r>
          </a:p>
          <a:p>
            <a:pPr lvl="1"/>
            <a:r>
              <a:rPr lang="zh-CN" altLang="zh-CN" sz="1400" dirty="0">
                <a:solidFill>
                  <a:srgbClr val="000000"/>
                </a:solidFill>
              </a:rPr>
              <a:t>初始时，</a:t>
            </a:r>
            <a:r>
              <a:rPr lang="en-US" altLang="zh-CN" sz="1400" dirty="0">
                <a:solidFill>
                  <a:srgbClr val="000000"/>
                </a:solidFill>
              </a:rPr>
              <a:t>S</a:t>
            </a:r>
            <a:r>
              <a:rPr lang="zh-CN" altLang="zh-CN" sz="1400" dirty="0">
                <a:solidFill>
                  <a:srgbClr val="000000"/>
                </a:solidFill>
              </a:rPr>
              <a:t>只包含原点</a:t>
            </a:r>
            <a:r>
              <a:rPr lang="en-US" altLang="zh-CN" sz="1400" dirty="0">
                <a:solidFill>
                  <a:srgbClr val="000000"/>
                </a:solidFill>
              </a:rPr>
              <a:t>v,</a:t>
            </a:r>
            <a:r>
              <a:rPr lang="zh-CN" altLang="zh-CN" sz="1400" dirty="0">
                <a:solidFill>
                  <a:srgbClr val="000000"/>
                </a:solidFill>
              </a:rPr>
              <a:t>距离为</a:t>
            </a:r>
            <a:r>
              <a:rPr lang="en-US" altLang="zh-CN" sz="1400" dirty="0">
                <a:solidFill>
                  <a:srgbClr val="000000"/>
                </a:solidFill>
              </a:rPr>
              <a:t>0</a:t>
            </a:r>
            <a:r>
              <a:rPr lang="zh-CN" altLang="zh-CN" sz="1400" dirty="0">
                <a:solidFill>
                  <a:srgbClr val="000000"/>
                </a:solidFill>
              </a:rPr>
              <a:t>。用</a:t>
            </a:r>
            <a:r>
              <a:rPr lang="en-US" altLang="zh-CN" sz="1400" dirty="0">
                <a:solidFill>
                  <a:srgbClr val="000000"/>
                </a:solidFill>
              </a:rPr>
              <a:t>U</a:t>
            </a:r>
            <a:r>
              <a:rPr lang="zh-CN" altLang="zh-CN" sz="1400" dirty="0">
                <a:solidFill>
                  <a:srgbClr val="000000"/>
                </a:solidFill>
              </a:rPr>
              <a:t>表示与</a:t>
            </a:r>
            <a:r>
              <a:rPr lang="en-US" altLang="zh-CN" sz="1400" dirty="0">
                <a:solidFill>
                  <a:srgbClr val="000000"/>
                </a:solidFill>
              </a:rPr>
              <a:t>S</a:t>
            </a:r>
            <a:r>
              <a:rPr lang="zh-CN" altLang="zh-CN" sz="1400" dirty="0">
                <a:solidFill>
                  <a:srgbClr val="000000"/>
                </a:solidFill>
              </a:rPr>
              <a:t>对立的顶点集合。</a:t>
            </a:r>
          </a:p>
          <a:p>
            <a:pPr lvl="1"/>
            <a:r>
              <a:rPr lang="zh-CN" altLang="zh-CN" sz="1400" dirty="0">
                <a:solidFill>
                  <a:srgbClr val="000000"/>
                </a:solidFill>
              </a:rPr>
              <a:t>从</a:t>
            </a:r>
            <a:r>
              <a:rPr lang="en-US" altLang="zh-CN" sz="1400" dirty="0">
                <a:solidFill>
                  <a:srgbClr val="000000"/>
                </a:solidFill>
              </a:rPr>
              <a:t>U</a:t>
            </a:r>
            <a:r>
              <a:rPr lang="zh-CN" altLang="zh-CN" sz="1400" dirty="0">
                <a:solidFill>
                  <a:srgbClr val="000000"/>
                </a:solidFill>
              </a:rPr>
              <a:t>中选取一个距离</a:t>
            </a:r>
            <a:r>
              <a:rPr lang="en-US" altLang="zh-CN" sz="1400" dirty="0">
                <a:solidFill>
                  <a:srgbClr val="000000"/>
                </a:solidFill>
              </a:rPr>
              <a:t>v</a:t>
            </a:r>
            <a:r>
              <a:rPr lang="zh-CN" altLang="zh-CN" sz="1400" dirty="0">
                <a:solidFill>
                  <a:srgbClr val="000000"/>
                </a:solidFill>
              </a:rPr>
              <a:t>最小的顶点</a:t>
            </a:r>
            <a:r>
              <a:rPr lang="en-US" altLang="zh-CN" sz="1400" dirty="0">
                <a:solidFill>
                  <a:srgbClr val="000000"/>
                </a:solidFill>
              </a:rPr>
              <a:t>k</a:t>
            </a:r>
            <a:r>
              <a:rPr lang="zh-CN" altLang="zh-CN" sz="1400" dirty="0">
                <a:solidFill>
                  <a:srgbClr val="000000"/>
                </a:solidFill>
              </a:rPr>
              <a:t>，把</a:t>
            </a:r>
            <a:r>
              <a:rPr lang="en-US" altLang="zh-CN" sz="1400" dirty="0">
                <a:solidFill>
                  <a:srgbClr val="000000"/>
                </a:solidFill>
              </a:rPr>
              <a:t>k</a:t>
            </a:r>
            <a:r>
              <a:rPr lang="zh-CN" altLang="zh-CN" sz="1400" dirty="0">
                <a:solidFill>
                  <a:srgbClr val="000000"/>
                </a:solidFill>
              </a:rPr>
              <a:t>加入</a:t>
            </a:r>
            <a:r>
              <a:rPr lang="en-US" altLang="zh-CN" sz="1400" dirty="0">
                <a:solidFill>
                  <a:srgbClr val="000000"/>
                </a:solidFill>
              </a:rPr>
              <a:t>S</a:t>
            </a:r>
            <a:r>
              <a:rPr lang="zh-CN" altLang="zh-CN" sz="1400" dirty="0">
                <a:solidFill>
                  <a:srgbClr val="000000"/>
                </a:solidFill>
              </a:rPr>
              <a:t>集合。</a:t>
            </a:r>
          </a:p>
          <a:p>
            <a:pPr lvl="1"/>
            <a:r>
              <a:rPr lang="zh-CN" altLang="zh-CN" sz="1400" dirty="0">
                <a:solidFill>
                  <a:srgbClr val="000000"/>
                </a:solidFill>
              </a:rPr>
              <a:t>以</a:t>
            </a:r>
            <a:r>
              <a:rPr lang="en-US" altLang="zh-CN" sz="1400" dirty="0">
                <a:solidFill>
                  <a:srgbClr val="000000"/>
                </a:solidFill>
              </a:rPr>
              <a:t>k</a:t>
            </a:r>
            <a:r>
              <a:rPr lang="zh-CN" altLang="zh-CN" sz="1400" dirty="0">
                <a:solidFill>
                  <a:srgbClr val="000000"/>
                </a:solidFill>
              </a:rPr>
              <a:t>为另一个原点，对</a:t>
            </a:r>
            <a:r>
              <a:rPr lang="en-US" altLang="zh-CN" sz="1400" dirty="0">
                <a:solidFill>
                  <a:srgbClr val="000000"/>
                </a:solidFill>
              </a:rPr>
              <a:t>U</a:t>
            </a:r>
            <a:r>
              <a:rPr lang="zh-CN" altLang="zh-CN" sz="1400" dirty="0">
                <a:solidFill>
                  <a:srgbClr val="000000"/>
                </a:solidFill>
              </a:rPr>
              <a:t>中每个顶点修改到原点的最短距离，若到</a:t>
            </a:r>
            <a:r>
              <a:rPr lang="en-US" altLang="zh-CN" sz="1400" dirty="0">
                <a:solidFill>
                  <a:srgbClr val="000000"/>
                </a:solidFill>
              </a:rPr>
              <a:t>k</a:t>
            </a:r>
            <a:r>
              <a:rPr lang="zh-CN" altLang="zh-CN" sz="1400" dirty="0">
                <a:solidFill>
                  <a:srgbClr val="000000"/>
                </a:solidFill>
              </a:rPr>
              <a:t>的距离小于到</a:t>
            </a:r>
            <a:r>
              <a:rPr lang="en-US" altLang="zh-CN" sz="1400" dirty="0">
                <a:solidFill>
                  <a:srgbClr val="000000"/>
                </a:solidFill>
              </a:rPr>
              <a:t>v</a:t>
            </a:r>
            <a:r>
              <a:rPr lang="zh-CN" altLang="zh-CN" sz="1400" dirty="0">
                <a:solidFill>
                  <a:srgbClr val="000000"/>
                </a:solidFill>
              </a:rPr>
              <a:t>的距离，则将原有的距离修改为更小的值。</a:t>
            </a:r>
          </a:p>
          <a:p>
            <a:pPr lvl="1"/>
            <a:r>
              <a:rPr lang="zh-CN" altLang="zh-CN" sz="1400" dirty="0">
                <a:solidFill>
                  <a:srgbClr val="000000"/>
                </a:solidFill>
              </a:rPr>
              <a:t>重复</a:t>
            </a:r>
            <a:r>
              <a:rPr lang="en-US" altLang="zh-CN" sz="1400" dirty="0">
                <a:solidFill>
                  <a:srgbClr val="000000"/>
                </a:solidFill>
              </a:rPr>
              <a:t>2</a:t>
            </a:r>
            <a:r>
              <a:rPr lang="zh-CN" altLang="zh-CN" sz="1400" dirty="0">
                <a:solidFill>
                  <a:srgbClr val="000000"/>
                </a:solidFill>
              </a:rPr>
              <a:t>、</a:t>
            </a:r>
            <a:r>
              <a:rPr lang="en-US" altLang="zh-CN" sz="1400" dirty="0">
                <a:solidFill>
                  <a:srgbClr val="000000"/>
                </a:solidFill>
              </a:rPr>
              <a:t>3</a:t>
            </a:r>
            <a:r>
              <a:rPr lang="zh-CN" altLang="zh-CN" sz="1400" dirty="0">
                <a:solidFill>
                  <a:srgbClr val="000000"/>
                </a:solidFill>
              </a:rPr>
              <a:t>步骤，直到所有顶点都加入</a:t>
            </a:r>
            <a:r>
              <a:rPr lang="en-US" altLang="zh-CN" sz="1400" dirty="0">
                <a:solidFill>
                  <a:srgbClr val="000000"/>
                </a:solidFill>
              </a:rPr>
              <a:t>S</a:t>
            </a:r>
            <a:r>
              <a:rPr lang="zh-CN" altLang="zh-CN" sz="1400" dirty="0" smtClean="0">
                <a:solidFill>
                  <a:srgbClr val="000000"/>
                </a:solidFill>
              </a:rPr>
              <a:t>集合</a:t>
            </a:r>
            <a:endParaRPr lang="en-US" altLang="zh-CN" sz="1400" dirty="0" smtClean="0">
              <a:solidFill>
                <a:srgbClr val="000000"/>
              </a:solidFill>
            </a:endParaRPr>
          </a:p>
        </p:txBody>
      </p:sp>
    </p:spTree>
    <p:extLst>
      <p:ext uri="{BB962C8B-B14F-4D97-AF65-F5344CB8AC3E}">
        <p14:creationId xmlns:p14="http://schemas.microsoft.com/office/powerpoint/2010/main" val="30948254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知识图谱挖掘与计算</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35155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smtClean="0">
                    <a:solidFill>
                      <a:srgbClr val="000000"/>
                    </a:solidFill>
                  </a:rPr>
                  <a:t>Floyd</a:t>
                </a:r>
                <a:r>
                  <a:rPr lang="zh-CN" altLang="zh-CN" sz="1800" dirty="0">
                    <a:solidFill>
                      <a:srgbClr val="000000"/>
                    </a:solidFill>
                  </a:rPr>
                  <a:t>是一种动态规划算法，用于求每对顶点之间的最短路径，其算法步骤如下：</a:t>
                </a:r>
              </a:p>
              <a:p>
                <a:pPr lvl="1"/>
                <a:r>
                  <a:rPr lang="zh-CN" altLang="zh-CN" sz="1400" dirty="0">
                    <a:solidFill>
                      <a:srgbClr val="000000"/>
                    </a:solidFill>
                  </a:rPr>
                  <a:t>初始化某一个图的邻接矩阵</a:t>
                </a:r>
                <a:r>
                  <a:rPr lang="en-US" altLang="zh-CN" sz="1400" dirty="0">
                    <a:solidFill>
                      <a:srgbClr val="000000"/>
                    </a:solidFill>
                  </a:rPr>
                  <a:t>D</a:t>
                </a:r>
                <a:r>
                  <a:rPr lang="zh-CN" altLang="zh-CN" sz="1400" dirty="0">
                    <a:solidFill>
                      <a:srgbClr val="000000"/>
                    </a:solidFill>
                  </a:rPr>
                  <a:t>，矩阵中每个元素为</a:t>
                </a:r>
                <a14:m>
                  <m:oMath xmlns:m="http://schemas.openxmlformats.org/officeDocument/2006/math">
                    <m:sSubSup>
                      <m:sSubSupPr>
                        <m:ctrlPr>
                          <a:rPr lang="zh-CN" altLang="zh-CN" sz="1400">
                            <a:solidFill>
                              <a:srgbClr val="000000"/>
                            </a:solidFill>
                          </a:rPr>
                        </m:ctrlPr>
                      </m:sSubSupPr>
                      <m:e>
                        <m:r>
                          <a:rPr lang="en-US" altLang="zh-CN" sz="1400">
                            <a:solidFill>
                              <a:srgbClr val="000000"/>
                            </a:solidFill>
                          </a:rPr>
                          <m:t>𝑑</m:t>
                        </m:r>
                      </m:e>
                      <m:sub>
                        <m:r>
                          <a:rPr lang="en-US" altLang="zh-CN" sz="1400">
                            <a:solidFill>
                              <a:srgbClr val="000000"/>
                            </a:solidFill>
                          </a:rPr>
                          <m:t>𝑖𝑗</m:t>
                        </m:r>
                      </m:sub>
                      <m:sup>
                        <m:d>
                          <m:dPr>
                            <m:ctrlPr>
                              <a:rPr lang="zh-CN" altLang="zh-CN" sz="1400">
                                <a:solidFill>
                                  <a:srgbClr val="000000"/>
                                </a:solidFill>
                              </a:rPr>
                            </m:ctrlPr>
                          </m:dPr>
                          <m:e>
                            <m:r>
                              <a:rPr lang="en-US" altLang="zh-CN" sz="1400">
                                <a:solidFill>
                                  <a:srgbClr val="000000"/>
                                </a:solidFill>
                              </a:rPr>
                              <m:t>0</m:t>
                            </m:r>
                          </m:e>
                        </m:d>
                      </m:sup>
                    </m:sSubSup>
                  </m:oMath>
                </a14:m>
                <a:r>
                  <a:rPr lang="zh-CN" altLang="zh-CN" sz="1400" dirty="0">
                    <a:solidFill>
                      <a:srgbClr val="000000"/>
                    </a:solidFill>
                  </a:rPr>
                  <a:t>有：</a:t>
                </a:r>
              </a:p>
              <a:p>
                <a:pPr marL="0" indent="0">
                  <a:buNone/>
                </a:pPr>
                <a14:m>
                  <m:oMathPara xmlns:m="http://schemas.openxmlformats.org/officeDocument/2006/math">
                    <m:oMathParaPr>
                      <m:jc m:val="centerGroup"/>
                    </m:oMathParaPr>
                    <m:oMath xmlns:m="http://schemas.openxmlformats.org/officeDocument/2006/math">
                      <m:sSubSup>
                        <m:sSubSupPr>
                          <m:ctrlPr>
                            <a:rPr lang="zh-CN" altLang="zh-CN" sz="1800" smtClean="0">
                              <a:solidFill>
                                <a:srgbClr val="000000"/>
                              </a:solidFill>
                            </a:rPr>
                          </m:ctrlPr>
                        </m:sSubSupPr>
                        <m:e>
                          <m:r>
                            <a:rPr lang="en-US" altLang="zh-CN" sz="1800">
                              <a:solidFill>
                                <a:srgbClr val="000000"/>
                              </a:solidFill>
                            </a:rPr>
                            <m:t>𝑑</m:t>
                          </m:r>
                        </m:e>
                        <m:sub>
                          <m:r>
                            <a:rPr lang="en-US" altLang="zh-CN" sz="1800">
                              <a:solidFill>
                                <a:srgbClr val="000000"/>
                              </a:solidFill>
                            </a:rPr>
                            <m:t>𝑖𝑗</m:t>
                          </m:r>
                        </m:sub>
                        <m:sup>
                          <m:d>
                            <m:dPr>
                              <m:ctrlPr>
                                <a:rPr lang="zh-CN" altLang="zh-CN" sz="1800">
                                  <a:solidFill>
                                    <a:srgbClr val="000000"/>
                                  </a:solidFill>
                                </a:rPr>
                              </m:ctrlPr>
                            </m:dPr>
                            <m:e>
                              <m:r>
                                <a:rPr lang="en-US" altLang="zh-CN" sz="1800">
                                  <a:solidFill>
                                    <a:srgbClr val="000000"/>
                                  </a:solidFill>
                                </a:rPr>
                                <m:t>0</m:t>
                              </m:r>
                            </m:e>
                          </m:d>
                        </m:sup>
                      </m:sSubSup>
                      <m:r>
                        <a:rPr lang="en-US" altLang="zh-CN" sz="1800">
                          <a:solidFill>
                            <a:srgbClr val="000000"/>
                          </a:solidFill>
                        </a:rPr>
                        <m:t>=</m:t>
                      </m:r>
                      <m:d>
                        <m:dPr>
                          <m:begChr m:val="{"/>
                          <m:endChr m:val=""/>
                          <m:ctrlPr>
                            <a:rPr lang="zh-CN" altLang="zh-CN" sz="1800">
                              <a:solidFill>
                                <a:srgbClr val="000000"/>
                              </a:solidFill>
                            </a:rPr>
                          </m:ctrlPr>
                        </m:dPr>
                        <m:e>
                          <m:eqArr>
                            <m:eqArrPr>
                              <m:ctrlPr>
                                <a:rPr lang="zh-CN" altLang="zh-CN" sz="1800">
                                  <a:solidFill>
                                    <a:srgbClr val="000000"/>
                                  </a:solidFill>
                                </a:rPr>
                              </m:ctrlPr>
                            </m:eqArrPr>
                            <m:e>
                              <m:sSub>
                                <m:sSubPr>
                                  <m:ctrlPr>
                                    <a:rPr lang="zh-CN" altLang="zh-CN" sz="1800">
                                      <a:solidFill>
                                        <a:srgbClr val="000000"/>
                                      </a:solidFill>
                                    </a:rPr>
                                  </m:ctrlPr>
                                </m:sSubPr>
                                <m:e>
                                  <m:r>
                                    <a:rPr lang="en-US" altLang="zh-CN" sz="1800">
                                      <a:solidFill>
                                        <a:srgbClr val="000000"/>
                                      </a:solidFill>
                                    </a:rPr>
                                    <m:t>𝑙</m:t>
                                  </m:r>
                                </m:e>
                                <m:sub>
                                  <m:r>
                                    <a:rPr lang="en-US" altLang="zh-CN" sz="1800">
                                      <a:solidFill>
                                        <a:srgbClr val="000000"/>
                                      </a:solidFill>
                                    </a:rPr>
                                    <m:t>𝑖𝑗</m:t>
                                  </m:r>
                                </m:sub>
                              </m:sSub>
                              <m:r>
                                <a:rPr lang="zh-CN" altLang="zh-CN" sz="1800">
                                  <a:solidFill>
                                    <a:srgbClr val="000000"/>
                                  </a:solidFill>
                                </a:rPr>
                                <m:t>，</m:t>
                              </m:r>
                              <m:r>
                                <a:rPr lang="en-US" altLang="zh-CN" sz="1800">
                                  <a:solidFill>
                                    <a:srgbClr val="000000"/>
                                  </a:solidFill>
                                </a:rPr>
                                <m:t>𝑖</m:t>
                              </m:r>
                              <m:r>
                                <a:rPr lang="zh-CN" altLang="zh-CN" sz="1800">
                                  <a:solidFill>
                                    <a:srgbClr val="000000"/>
                                  </a:solidFill>
                                </a:rPr>
                                <m:t>和</m:t>
                              </m:r>
                              <m:r>
                                <a:rPr lang="en-US" altLang="zh-CN" sz="1800">
                                  <a:solidFill>
                                    <a:srgbClr val="000000"/>
                                  </a:solidFill>
                                </a:rPr>
                                <m:t>𝑗</m:t>
                              </m:r>
                              <m:r>
                                <a:rPr lang="zh-CN" altLang="zh-CN" sz="1800">
                                  <a:solidFill>
                                    <a:srgbClr val="000000"/>
                                  </a:solidFill>
                                </a:rPr>
                                <m:t>连通</m:t>
                              </m:r>
                            </m:e>
                            <m:e>
                              <m:r>
                                <a:rPr lang="en-US" altLang="zh-CN" sz="1800">
                                  <a:solidFill>
                                    <a:srgbClr val="000000"/>
                                  </a:solidFill>
                                </a:rPr>
                                <m:t>0</m:t>
                              </m:r>
                              <m:r>
                                <a:rPr lang="zh-CN" altLang="zh-CN" sz="1800">
                                  <a:solidFill>
                                    <a:srgbClr val="000000"/>
                                  </a:solidFill>
                                </a:rPr>
                                <m:t>，</m:t>
                              </m:r>
                              <m:r>
                                <a:rPr lang="en-US" altLang="zh-CN" sz="1800">
                                  <a:solidFill>
                                    <a:srgbClr val="000000"/>
                                  </a:solidFill>
                                </a:rPr>
                                <m:t>𝑖</m:t>
                              </m:r>
                              <m:r>
                                <a:rPr lang="en-US" altLang="zh-CN" sz="1800">
                                  <a:solidFill>
                                    <a:srgbClr val="000000"/>
                                  </a:solidFill>
                                </a:rPr>
                                <m:t>=</m:t>
                              </m:r>
                              <m:r>
                                <a:rPr lang="en-US" altLang="zh-CN" sz="1800">
                                  <a:solidFill>
                                    <a:srgbClr val="000000"/>
                                  </a:solidFill>
                                </a:rPr>
                                <m:t>𝑗</m:t>
                              </m:r>
                            </m:e>
                            <m:e>
                              <m:r>
                                <a:rPr lang="en-US" altLang="zh-CN" sz="1800">
                                  <a:solidFill>
                                    <a:srgbClr val="000000"/>
                                  </a:solidFill>
                                </a:rPr>
                                <m:t>∞</m:t>
                              </m:r>
                              <m:r>
                                <a:rPr lang="zh-CN" altLang="zh-CN" sz="1800">
                                  <a:solidFill>
                                    <a:srgbClr val="000000"/>
                                  </a:solidFill>
                                </a:rPr>
                                <m:t>，</m:t>
                              </m:r>
                              <m:r>
                                <a:rPr lang="en-US" altLang="zh-CN" sz="1800">
                                  <a:solidFill>
                                    <a:srgbClr val="000000"/>
                                  </a:solidFill>
                                </a:rPr>
                                <m:t>𝑖</m:t>
                              </m:r>
                              <m:r>
                                <a:rPr lang="zh-CN" altLang="zh-CN" sz="1800">
                                  <a:solidFill>
                                    <a:srgbClr val="000000"/>
                                  </a:solidFill>
                                </a:rPr>
                                <m:t>和</m:t>
                              </m:r>
                              <m:r>
                                <a:rPr lang="en-US" altLang="zh-CN" sz="1800">
                                  <a:solidFill>
                                    <a:srgbClr val="000000"/>
                                  </a:solidFill>
                                </a:rPr>
                                <m:t>𝑗</m:t>
                              </m:r>
                              <m:r>
                                <a:rPr lang="zh-CN" altLang="zh-CN" sz="1800">
                                  <a:solidFill>
                                    <a:srgbClr val="000000"/>
                                  </a:solidFill>
                                </a:rPr>
                                <m:t>不连通</m:t>
                              </m:r>
                            </m:e>
                          </m:eqArr>
                        </m:e>
                      </m:d>
                    </m:oMath>
                  </m:oMathPara>
                </a14:m>
                <a:endParaRPr lang="zh-CN" altLang="zh-CN" sz="1800" dirty="0">
                  <a:solidFill>
                    <a:srgbClr val="000000"/>
                  </a:solidFill>
                </a:endParaRPr>
              </a:p>
              <a:p>
                <a:pPr lvl="1"/>
                <a:r>
                  <a:rPr lang="zh-CN" altLang="zh-CN" sz="1400" dirty="0">
                    <a:solidFill>
                      <a:srgbClr val="000000"/>
                    </a:solidFill>
                  </a:rPr>
                  <a:t>在原路径中增加一个新节点，如果产生的新路径比原路径短，则将原路径值修改为更小值，这样会依次产生多个矩阵，</a:t>
                </a:r>
                <a14:m>
                  <m:oMath xmlns:m="http://schemas.openxmlformats.org/officeDocument/2006/math">
                    <m:sSup>
                      <m:sSupPr>
                        <m:ctrlPr>
                          <a:rPr lang="zh-CN" altLang="zh-CN" sz="1400">
                            <a:solidFill>
                              <a:srgbClr val="000000"/>
                            </a:solidFill>
                          </a:rPr>
                        </m:ctrlPr>
                      </m:sSupPr>
                      <m:e>
                        <m:r>
                          <a:rPr lang="en-US" altLang="zh-CN" sz="1400">
                            <a:solidFill>
                              <a:srgbClr val="000000"/>
                            </a:solidFill>
                          </a:rPr>
                          <m:t>𝐷</m:t>
                        </m:r>
                      </m:e>
                      <m:sup>
                        <m:d>
                          <m:dPr>
                            <m:ctrlPr>
                              <a:rPr lang="zh-CN" altLang="zh-CN" sz="1400">
                                <a:solidFill>
                                  <a:srgbClr val="000000"/>
                                </a:solidFill>
                              </a:rPr>
                            </m:ctrlPr>
                          </m:dPr>
                          <m:e>
                            <m:r>
                              <a:rPr lang="en-US" altLang="zh-CN" sz="1400">
                                <a:solidFill>
                                  <a:srgbClr val="000000"/>
                                </a:solidFill>
                              </a:rPr>
                              <m:t>1</m:t>
                            </m:r>
                          </m:e>
                        </m:d>
                      </m:sup>
                    </m:sSup>
                  </m:oMath>
                </a14:m>
                <a:r>
                  <a:rPr lang="zh-CN" altLang="zh-CN" sz="1400" dirty="0">
                    <a:solidFill>
                      <a:srgbClr val="000000"/>
                    </a:solidFill>
                  </a:rPr>
                  <a:t>，</a:t>
                </a:r>
                <a14:m>
                  <m:oMath xmlns:m="http://schemas.openxmlformats.org/officeDocument/2006/math">
                    <m:sSup>
                      <m:sSupPr>
                        <m:ctrlPr>
                          <a:rPr lang="zh-CN" altLang="zh-CN" sz="1400">
                            <a:solidFill>
                              <a:srgbClr val="000000"/>
                            </a:solidFill>
                          </a:rPr>
                        </m:ctrlPr>
                      </m:sSupPr>
                      <m:e>
                        <m:r>
                          <a:rPr lang="en-US" altLang="zh-CN" sz="1400">
                            <a:solidFill>
                              <a:srgbClr val="000000"/>
                            </a:solidFill>
                          </a:rPr>
                          <m:t>𝐷</m:t>
                        </m:r>
                      </m:e>
                      <m:sup>
                        <m:d>
                          <m:dPr>
                            <m:ctrlPr>
                              <a:rPr lang="zh-CN" altLang="zh-CN" sz="1400">
                                <a:solidFill>
                                  <a:srgbClr val="000000"/>
                                </a:solidFill>
                              </a:rPr>
                            </m:ctrlPr>
                          </m:dPr>
                          <m:e>
                            <m:r>
                              <a:rPr lang="en-US" altLang="zh-CN" sz="1400">
                                <a:solidFill>
                                  <a:srgbClr val="000000"/>
                                </a:solidFill>
                              </a:rPr>
                              <m:t>2</m:t>
                            </m:r>
                          </m:e>
                        </m:d>
                      </m:sup>
                    </m:sSup>
                    <m:r>
                      <a:rPr lang="zh-CN" altLang="zh-CN" sz="1400">
                        <a:solidFill>
                          <a:srgbClr val="000000"/>
                        </a:solidFill>
                      </a:rPr>
                      <m:t>，…，</m:t>
                    </m:r>
                    <m:sSup>
                      <m:sSupPr>
                        <m:ctrlPr>
                          <a:rPr lang="zh-CN" altLang="zh-CN" sz="1400">
                            <a:solidFill>
                              <a:srgbClr val="000000"/>
                            </a:solidFill>
                          </a:rPr>
                        </m:ctrlPr>
                      </m:sSupPr>
                      <m:e>
                        <m:r>
                          <a:rPr lang="en-US" altLang="zh-CN" sz="1400">
                            <a:solidFill>
                              <a:srgbClr val="000000"/>
                            </a:solidFill>
                          </a:rPr>
                          <m:t>𝐷</m:t>
                        </m:r>
                      </m:e>
                      <m:sup>
                        <m:d>
                          <m:dPr>
                            <m:ctrlPr>
                              <a:rPr lang="zh-CN" altLang="zh-CN" sz="1400">
                                <a:solidFill>
                                  <a:srgbClr val="000000"/>
                                </a:solidFill>
                              </a:rPr>
                            </m:ctrlPr>
                          </m:dPr>
                          <m:e>
                            <m:r>
                              <a:rPr lang="en-US" altLang="zh-CN" sz="1400">
                                <a:solidFill>
                                  <a:srgbClr val="000000"/>
                                </a:solidFill>
                              </a:rPr>
                              <m:t>𝑛</m:t>
                            </m:r>
                          </m:e>
                        </m:d>
                      </m:sup>
                    </m:sSup>
                  </m:oMath>
                </a14:m>
                <a:r>
                  <a:rPr lang="zh-CN" altLang="zh-CN" sz="1400" dirty="0">
                    <a:solidFill>
                      <a:srgbClr val="000000"/>
                    </a:solidFill>
                  </a:rPr>
                  <a:t>，对第</a:t>
                </a:r>
                <a14:m>
                  <m:oMath xmlns:m="http://schemas.openxmlformats.org/officeDocument/2006/math">
                    <m:r>
                      <a:rPr lang="en-US" altLang="zh-CN" sz="1400">
                        <a:solidFill>
                          <a:srgbClr val="000000"/>
                        </a:solidFill>
                      </a:rPr>
                      <m:t>𝑘</m:t>
                    </m:r>
                  </m:oMath>
                </a14:m>
                <a:r>
                  <a:rPr lang="zh-CN" altLang="zh-CN" sz="1400" dirty="0">
                    <a:solidFill>
                      <a:srgbClr val="000000"/>
                    </a:solidFill>
                  </a:rPr>
                  <a:t>个矩阵</a:t>
                </a:r>
                <a14:m>
                  <m:oMath xmlns:m="http://schemas.openxmlformats.org/officeDocument/2006/math">
                    <m:sSup>
                      <m:sSupPr>
                        <m:ctrlPr>
                          <a:rPr lang="zh-CN" altLang="zh-CN" sz="1400">
                            <a:solidFill>
                              <a:srgbClr val="000000"/>
                            </a:solidFill>
                          </a:rPr>
                        </m:ctrlPr>
                      </m:sSupPr>
                      <m:e>
                        <m:r>
                          <a:rPr lang="en-US" altLang="zh-CN" sz="1400">
                            <a:solidFill>
                              <a:srgbClr val="000000"/>
                            </a:solidFill>
                          </a:rPr>
                          <m:t>𝐷</m:t>
                        </m:r>
                      </m:e>
                      <m:sup>
                        <m:d>
                          <m:dPr>
                            <m:ctrlPr>
                              <a:rPr lang="zh-CN" altLang="zh-CN" sz="1400">
                                <a:solidFill>
                                  <a:srgbClr val="000000"/>
                                </a:solidFill>
                              </a:rPr>
                            </m:ctrlPr>
                          </m:dPr>
                          <m:e>
                            <m:r>
                              <a:rPr lang="en-US" altLang="zh-CN" sz="1400">
                                <a:solidFill>
                                  <a:srgbClr val="000000"/>
                                </a:solidFill>
                              </a:rPr>
                              <m:t>𝑘</m:t>
                            </m:r>
                          </m:e>
                        </m:d>
                      </m:sup>
                    </m:sSup>
                    <m:r>
                      <a:rPr lang="en-US" altLang="zh-CN" sz="1400">
                        <a:solidFill>
                          <a:srgbClr val="000000"/>
                        </a:solidFill>
                      </a:rPr>
                      <m:t>=</m:t>
                    </m:r>
                    <m:d>
                      <m:dPr>
                        <m:begChr m:val="{"/>
                        <m:endChr m:val="}"/>
                        <m:ctrlPr>
                          <a:rPr lang="zh-CN" altLang="zh-CN" sz="1400">
                            <a:solidFill>
                              <a:srgbClr val="000000"/>
                            </a:solidFill>
                          </a:rPr>
                        </m:ctrlPr>
                      </m:dPr>
                      <m:e>
                        <m:sSubSup>
                          <m:sSubSupPr>
                            <m:ctrlPr>
                              <a:rPr lang="zh-CN" altLang="zh-CN" sz="1400">
                                <a:solidFill>
                                  <a:srgbClr val="000000"/>
                                </a:solidFill>
                              </a:rPr>
                            </m:ctrlPr>
                          </m:sSubSupPr>
                          <m:e>
                            <m:r>
                              <a:rPr lang="en-US" altLang="zh-CN" sz="1400">
                                <a:solidFill>
                                  <a:srgbClr val="000000"/>
                                </a:solidFill>
                              </a:rPr>
                              <m:t>𝑑</m:t>
                            </m:r>
                          </m:e>
                          <m:sub>
                            <m:r>
                              <a:rPr lang="en-US" altLang="zh-CN" sz="1400">
                                <a:solidFill>
                                  <a:srgbClr val="000000"/>
                                </a:solidFill>
                              </a:rPr>
                              <m:t>𝑖𝑗</m:t>
                            </m:r>
                          </m:sub>
                          <m:sup>
                            <m:d>
                              <m:dPr>
                                <m:ctrlPr>
                                  <a:rPr lang="zh-CN" altLang="zh-CN" sz="1400">
                                    <a:solidFill>
                                      <a:srgbClr val="000000"/>
                                    </a:solidFill>
                                  </a:rPr>
                                </m:ctrlPr>
                              </m:dPr>
                              <m:e>
                                <m:r>
                                  <a:rPr lang="en-US" altLang="zh-CN" sz="1400">
                                    <a:solidFill>
                                      <a:srgbClr val="000000"/>
                                    </a:solidFill>
                                  </a:rPr>
                                  <m:t>𝑘</m:t>
                                </m:r>
                              </m:e>
                            </m:d>
                          </m:sup>
                        </m:sSubSup>
                      </m:e>
                    </m:d>
                  </m:oMath>
                </a14:m>
                <a:endParaRPr lang="zh-CN" altLang="zh-CN" sz="1400" dirty="0">
                  <a:solidFill>
                    <a:srgbClr val="000000"/>
                  </a:solidFill>
                </a:endParaRPr>
              </a:p>
              <a:p>
                <a:pPr marL="0" indent="0">
                  <a:buNone/>
                </a:pPr>
                <a14:m>
                  <m:oMathPara xmlns:m="http://schemas.openxmlformats.org/officeDocument/2006/math">
                    <m:oMathParaPr>
                      <m:jc m:val="centerGroup"/>
                    </m:oMathParaPr>
                    <m:oMath xmlns:m="http://schemas.openxmlformats.org/officeDocument/2006/math">
                      <m:sSubSup>
                        <m:sSubSupPr>
                          <m:ctrlPr>
                            <a:rPr lang="zh-CN" altLang="zh-CN" sz="1800">
                              <a:solidFill>
                                <a:srgbClr val="000000"/>
                              </a:solidFill>
                            </a:rPr>
                          </m:ctrlPr>
                        </m:sSubSupPr>
                        <m:e>
                          <m:r>
                            <a:rPr lang="en-US" altLang="zh-CN" sz="1800">
                              <a:solidFill>
                                <a:srgbClr val="000000"/>
                              </a:solidFill>
                            </a:rPr>
                            <m:t>𝑑</m:t>
                          </m:r>
                        </m:e>
                        <m:sub>
                          <m:r>
                            <a:rPr lang="en-US" altLang="zh-CN" sz="1800">
                              <a:solidFill>
                                <a:srgbClr val="000000"/>
                              </a:solidFill>
                            </a:rPr>
                            <m:t>𝑖𝑗</m:t>
                          </m:r>
                        </m:sub>
                        <m:sup>
                          <m:d>
                            <m:dPr>
                              <m:ctrlPr>
                                <a:rPr lang="zh-CN" altLang="zh-CN" sz="1800">
                                  <a:solidFill>
                                    <a:srgbClr val="000000"/>
                                  </a:solidFill>
                                </a:rPr>
                              </m:ctrlPr>
                            </m:dPr>
                            <m:e>
                              <m:r>
                                <a:rPr lang="en-US" altLang="zh-CN" sz="1800">
                                  <a:solidFill>
                                    <a:srgbClr val="000000"/>
                                  </a:solidFill>
                                </a:rPr>
                                <m:t>𝑘</m:t>
                              </m:r>
                            </m:e>
                          </m:d>
                        </m:sup>
                      </m:sSubSup>
                      <m:r>
                        <a:rPr lang="en-US" altLang="zh-CN" sz="1800">
                          <a:solidFill>
                            <a:srgbClr val="000000"/>
                          </a:solidFill>
                        </a:rPr>
                        <m:t>=</m:t>
                      </m:r>
                      <m:r>
                        <a:rPr lang="en-US" altLang="zh-CN" sz="1800">
                          <a:solidFill>
                            <a:srgbClr val="000000"/>
                          </a:solidFill>
                        </a:rPr>
                        <m:t>𝑚𝑖𝑛</m:t>
                      </m:r>
                      <m:d>
                        <m:dPr>
                          <m:begChr m:val="{"/>
                          <m:endChr m:val="}"/>
                          <m:ctrlPr>
                            <a:rPr lang="zh-CN" altLang="zh-CN" sz="1800">
                              <a:solidFill>
                                <a:srgbClr val="000000"/>
                              </a:solidFill>
                            </a:rPr>
                          </m:ctrlPr>
                        </m:dPr>
                        <m:e>
                          <m:sSubSup>
                            <m:sSubSupPr>
                              <m:ctrlPr>
                                <a:rPr lang="zh-CN" altLang="zh-CN" sz="1800">
                                  <a:solidFill>
                                    <a:srgbClr val="000000"/>
                                  </a:solidFill>
                                </a:rPr>
                              </m:ctrlPr>
                            </m:sSubSupPr>
                            <m:e>
                              <m:r>
                                <a:rPr lang="en-US" altLang="zh-CN" sz="1800">
                                  <a:solidFill>
                                    <a:srgbClr val="000000"/>
                                  </a:solidFill>
                                </a:rPr>
                                <m:t>𝑑</m:t>
                              </m:r>
                            </m:e>
                            <m:sub>
                              <m:r>
                                <a:rPr lang="en-US" altLang="zh-CN" sz="1800">
                                  <a:solidFill>
                                    <a:srgbClr val="000000"/>
                                  </a:solidFill>
                                </a:rPr>
                                <m:t>𝑖𝑗</m:t>
                              </m:r>
                            </m:sub>
                            <m:sup>
                              <m:d>
                                <m:dPr>
                                  <m:ctrlPr>
                                    <a:rPr lang="zh-CN" altLang="zh-CN" sz="1800">
                                      <a:solidFill>
                                        <a:srgbClr val="000000"/>
                                      </a:solidFill>
                                    </a:rPr>
                                  </m:ctrlPr>
                                </m:dPr>
                                <m:e>
                                  <m:r>
                                    <a:rPr lang="en-US" altLang="zh-CN" sz="1800">
                                      <a:solidFill>
                                        <a:srgbClr val="000000"/>
                                      </a:solidFill>
                                    </a:rPr>
                                    <m:t>𝑘</m:t>
                                  </m:r>
                                  <m:r>
                                    <a:rPr lang="en-US" altLang="zh-CN" sz="1800">
                                      <a:solidFill>
                                        <a:srgbClr val="000000"/>
                                      </a:solidFill>
                                    </a:rPr>
                                    <m:t>−1</m:t>
                                  </m:r>
                                </m:e>
                              </m:d>
                            </m:sup>
                          </m:sSubSup>
                          <m:r>
                            <a:rPr lang="zh-CN" altLang="zh-CN" sz="1800">
                              <a:solidFill>
                                <a:srgbClr val="000000"/>
                              </a:solidFill>
                            </a:rPr>
                            <m:t>，</m:t>
                          </m:r>
                          <m:sSubSup>
                            <m:sSubSupPr>
                              <m:ctrlPr>
                                <a:rPr lang="zh-CN" altLang="zh-CN" sz="1800">
                                  <a:solidFill>
                                    <a:srgbClr val="000000"/>
                                  </a:solidFill>
                                </a:rPr>
                              </m:ctrlPr>
                            </m:sSubSupPr>
                            <m:e>
                              <m:r>
                                <a:rPr lang="en-US" altLang="zh-CN" sz="1800">
                                  <a:solidFill>
                                    <a:srgbClr val="000000"/>
                                  </a:solidFill>
                                </a:rPr>
                                <m:t>𝑑</m:t>
                              </m:r>
                            </m:e>
                            <m:sub>
                              <m:r>
                                <a:rPr lang="en-US" altLang="zh-CN" sz="1800">
                                  <a:solidFill>
                                    <a:srgbClr val="000000"/>
                                  </a:solidFill>
                                </a:rPr>
                                <m:t>𝑖𝑘</m:t>
                              </m:r>
                            </m:sub>
                            <m:sup>
                              <m:d>
                                <m:dPr>
                                  <m:ctrlPr>
                                    <a:rPr lang="zh-CN" altLang="zh-CN" sz="1800">
                                      <a:solidFill>
                                        <a:srgbClr val="000000"/>
                                      </a:solidFill>
                                    </a:rPr>
                                  </m:ctrlPr>
                                </m:dPr>
                                <m:e>
                                  <m:r>
                                    <a:rPr lang="en-US" altLang="zh-CN" sz="1800">
                                      <a:solidFill>
                                        <a:srgbClr val="000000"/>
                                      </a:solidFill>
                                    </a:rPr>
                                    <m:t>𝑘</m:t>
                                  </m:r>
                                  <m:r>
                                    <a:rPr lang="en-US" altLang="zh-CN" sz="1800">
                                      <a:solidFill>
                                        <a:srgbClr val="000000"/>
                                      </a:solidFill>
                                    </a:rPr>
                                    <m:t>−1</m:t>
                                  </m:r>
                                </m:e>
                              </m:d>
                            </m:sup>
                          </m:sSubSup>
                          <m:r>
                            <a:rPr lang="en-US" altLang="zh-CN" sz="1800">
                              <a:solidFill>
                                <a:srgbClr val="000000"/>
                              </a:solidFill>
                            </a:rPr>
                            <m:t>+</m:t>
                          </m:r>
                          <m:sSubSup>
                            <m:sSubSupPr>
                              <m:ctrlPr>
                                <a:rPr lang="zh-CN" altLang="zh-CN" sz="1800">
                                  <a:solidFill>
                                    <a:srgbClr val="000000"/>
                                  </a:solidFill>
                                </a:rPr>
                              </m:ctrlPr>
                            </m:sSubSupPr>
                            <m:e>
                              <m:r>
                                <a:rPr lang="en-US" altLang="zh-CN" sz="1800">
                                  <a:solidFill>
                                    <a:srgbClr val="000000"/>
                                  </a:solidFill>
                                </a:rPr>
                                <m:t>𝑑</m:t>
                              </m:r>
                            </m:e>
                            <m:sub>
                              <m:r>
                                <a:rPr lang="en-US" altLang="zh-CN" sz="1800">
                                  <a:solidFill>
                                    <a:srgbClr val="000000"/>
                                  </a:solidFill>
                                </a:rPr>
                                <m:t>𝑘𝑗</m:t>
                              </m:r>
                            </m:sub>
                            <m:sup>
                              <m:d>
                                <m:dPr>
                                  <m:ctrlPr>
                                    <a:rPr lang="zh-CN" altLang="zh-CN" sz="1800">
                                      <a:solidFill>
                                        <a:srgbClr val="000000"/>
                                      </a:solidFill>
                                    </a:rPr>
                                  </m:ctrlPr>
                                </m:dPr>
                                <m:e>
                                  <m:r>
                                    <a:rPr lang="en-US" altLang="zh-CN" sz="1800">
                                      <a:solidFill>
                                        <a:srgbClr val="000000"/>
                                      </a:solidFill>
                                    </a:rPr>
                                    <m:t>𝑘</m:t>
                                  </m:r>
                                  <m:r>
                                    <a:rPr lang="en-US" altLang="zh-CN" sz="1800">
                                      <a:solidFill>
                                        <a:srgbClr val="000000"/>
                                      </a:solidFill>
                                    </a:rPr>
                                    <m:t>−1</m:t>
                                  </m:r>
                                </m:e>
                              </m:d>
                            </m:sup>
                          </m:sSubSup>
                        </m:e>
                      </m:d>
                    </m:oMath>
                  </m:oMathPara>
                </a14:m>
                <a:endParaRPr lang="zh-CN" altLang="zh-CN" sz="1800" dirty="0">
                  <a:solidFill>
                    <a:srgbClr val="000000"/>
                  </a:solidFill>
                </a:endParaRPr>
              </a:p>
              <a:p>
                <a:pPr marL="0" indent="0">
                  <a:buNone/>
                </a:pPr>
                <a:r>
                  <a:rPr lang="en-US" altLang="zh-CN" sz="1800" dirty="0" smtClean="0">
                    <a:solidFill>
                      <a:srgbClr val="000000"/>
                    </a:solidFill>
                  </a:rPr>
                  <a:t>		</a:t>
                </a:r>
                <a14:m>
                  <m:oMath xmlns:m="http://schemas.openxmlformats.org/officeDocument/2006/math">
                    <m:r>
                      <a:rPr lang="en-US" altLang="zh-CN" sz="1400">
                        <a:solidFill>
                          <a:srgbClr val="000000"/>
                        </a:solidFill>
                      </a:rPr>
                      <m:t>𝑘</m:t>
                    </m:r>
                  </m:oMath>
                </a14:m>
                <a:r>
                  <a:rPr lang="zh-CN" altLang="zh-CN" sz="1400" dirty="0">
                    <a:solidFill>
                      <a:srgbClr val="000000"/>
                    </a:solidFill>
                  </a:rPr>
                  <a:t>从</a:t>
                </a:r>
                <a:r>
                  <a:rPr lang="en-US" altLang="zh-CN" sz="1400" dirty="0">
                    <a:solidFill>
                      <a:srgbClr val="000000"/>
                    </a:solidFill>
                  </a:rPr>
                  <a:t>1</a:t>
                </a:r>
                <a:r>
                  <a:rPr lang="zh-CN" altLang="zh-CN" sz="1400" dirty="0">
                    <a:solidFill>
                      <a:srgbClr val="000000"/>
                    </a:solidFill>
                  </a:rPr>
                  <a:t>开始进行循环，</a:t>
                </a:r>
                <a14:m>
                  <m:oMath xmlns:m="http://schemas.openxmlformats.org/officeDocument/2006/math">
                    <m:r>
                      <a:rPr lang="en-US" altLang="zh-CN" sz="1400">
                        <a:solidFill>
                          <a:srgbClr val="000000"/>
                        </a:solidFill>
                      </a:rPr>
                      <m:t>𝑖</m:t>
                    </m:r>
                    <m:r>
                      <a:rPr lang="zh-CN" altLang="zh-CN" sz="1400">
                        <a:solidFill>
                          <a:srgbClr val="000000"/>
                        </a:solidFill>
                      </a:rPr>
                      <m:t>，</m:t>
                    </m:r>
                    <m:r>
                      <a:rPr lang="en-US" altLang="zh-CN" sz="1400">
                        <a:solidFill>
                          <a:srgbClr val="000000"/>
                        </a:solidFill>
                      </a:rPr>
                      <m:t>𝑗</m:t>
                    </m:r>
                  </m:oMath>
                </a14:m>
                <a:r>
                  <a:rPr lang="zh-CN" altLang="zh-CN" sz="1400" dirty="0">
                    <a:solidFill>
                      <a:srgbClr val="000000"/>
                    </a:solidFill>
                  </a:rPr>
                  <a:t>分别从</a:t>
                </a:r>
                <a:r>
                  <a:rPr lang="en-US" altLang="zh-CN" sz="1400" dirty="0">
                    <a:solidFill>
                      <a:srgbClr val="000000"/>
                    </a:solidFill>
                  </a:rPr>
                  <a:t>1</a:t>
                </a:r>
                <a:r>
                  <a:rPr lang="zh-CN" altLang="zh-CN" sz="1400" dirty="0">
                    <a:solidFill>
                      <a:srgbClr val="000000"/>
                    </a:solidFill>
                  </a:rPr>
                  <a:t>到</a:t>
                </a:r>
                <a14:m>
                  <m:oMath xmlns:m="http://schemas.openxmlformats.org/officeDocument/2006/math">
                    <m:r>
                      <a:rPr lang="en-US" altLang="zh-CN" sz="1400">
                        <a:solidFill>
                          <a:srgbClr val="000000"/>
                        </a:solidFill>
                      </a:rPr>
                      <m:t>𝑛</m:t>
                    </m:r>
                  </m:oMath>
                </a14:m>
                <a:r>
                  <a:rPr lang="zh-CN" altLang="zh-CN" sz="1400" dirty="0">
                    <a:solidFill>
                      <a:srgbClr val="000000"/>
                    </a:solidFill>
                  </a:rPr>
                  <a:t>开始遍历，直到</a:t>
                </a:r>
                <a14:m>
                  <m:oMath xmlns:m="http://schemas.openxmlformats.org/officeDocument/2006/math">
                    <m:r>
                      <a:rPr lang="en-US" altLang="zh-CN" sz="1400">
                        <a:solidFill>
                          <a:srgbClr val="000000"/>
                        </a:solidFill>
                      </a:rPr>
                      <m:t>𝑘</m:t>
                    </m:r>
                  </m:oMath>
                </a14:m>
                <a:r>
                  <a:rPr lang="zh-CN" altLang="zh-CN" sz="1400" dirty="0">
                    <a:solidFill>
                      <a:srgbClr val="000000"/>
                    </a:solidFill>
                  </a:rPr>
                  <a:t>等于</a:t>
                </a:r>
                <a14:m>
                  <m:oMath xmlns:m="http://schemas.openxmlformats.org/officeDocument/2006/math">
                    <m:r>
                      <a:rPr lang="en-US" altLang="zh-CN" sz="1400">
                        <a:solidFill>
                          <a:srgbClr val="000000"/>
                        </a:solidFill>
                      </a:rPr>
                      <m:t>𝑛</m:t>
                    </m:r>
                  </m:oMath>
                </a14:m>
                <a:r>
                  <a:rPr lang="zh-CN" altLang="zh-CN" sz="1400" dirty="0">
                    <a:solidFill>
                      <a:srgbClr val="000000"/>
                    </a:solidFill>
                  </a:rPr>
                  <a:t>结束</a:t>
                </a:r>
                <a:endParaRPr lang="en-US" altLang="zh-CN" sz="14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351559"/>
              </a:xfrm>
              <a:prstGeom prst="rect">
                <a:avLst/>
              </a:prstGeom>
              <a:blipFill>
                <a:blip r:embed="rId2"/>
                <a:stretch>
                  <a:fillRect l="-530" t="-1455" b="-72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395590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章节结构</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3877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文本分析介绍</a:t>
            </a:r>
            <a:endParaRPr lang="en-US" altLang="zh-CN" sz="1800" dirty="0" smtClean="0">
              <a:solidFill>
                <a:srgbClr val="000000"/>
              </a:solidFill>
            </a:endParaRPr>
          </a:p>
          <a:p>
            <a:r>
              <a:rPr lang="zh-CN" altLang="en-US" sz="1800" dirty="0" smtClean="0">
                <a:solidFill>
                  <a:srgbClr val="000000"/>
                </a:solidFill>
              </a:rPr>
              <a:t>文本特征提取及表示</a:t>
            </a:r>
            <a:endParaRPr lang="en-US" altLang="zh-CN" sz="1800" dirty="0" smtClean="0">
              <a:solidFill>
                <a:srgbClr val="000000"/>
              </a:solidFill>
            </a:endParaRPr>
          </a:p>
          <a:p>
            <a:pPr lvl="1"/>
            <a:r>
              <a:rPr lang="en-US" altLang="zh-CN" sz="1400" dirty="0" smtClean="0">
                <a:solidFill>
                  <a:srgbClr val="000000"/>
                </a:solidFill>
              </a:rPr>
              <a:t>TF-IDF</a:t>
            </a:r>
          </a:p>
          <a:p>
            <a:pPr lvl="1"/>
            <a:r>
              <a:rPr lang="zh-CN" altLang="en-US" sz="1400" dirty="0" smtClean="0">
                <a:solidFill>
                  <a:srgbClr val="000000"/>
                </a:solidFill>
              </a:rPr>
              <a:t>信息增益</a:t>
            </a:r>
            <a:endParaRPr lang="en-US" altLang="zh-CN" sz="1400" dirty="0" smtClean="0">
              <a:solidFill>
                <a:srgbClr val="000000"/>
              </a:solidFill>
            </a:endParaRPr>
          </a:p>
          <a:p>
            <a:pPr lvl="1"/>
            <a:r>
              <a:rPr lang="zh-CN" altLang="en-US" sz="1400" dirty="0" smtClean="0">
                <a:solidFill>
                  <a:srgbClr val="000000"/>
                </a:solidFill>
              </a:rPr>
              <a:t>互信息</a:t>
            </a:r>
            <a:endParaRPr lang="en-US" altLang="zh-CN" sz="1400" dirty="0" smtClean="0">
              <a:solidFill>
                <a:srgbClr val="000000"/>
              </a:solidFill>
            </a:endParaRPr>
          </a:p>
          <a:p>
            <a:pPr lvl="1"/>
            <a:r>
              <a:rPr lang="zh-CN" altLang="en-US" sz="1400" dirty="0" smtClean="0">
                <a:solidFill>
                  <a:srgbClr val="000000"/>
                </a:solidFill>
              </a:rPr>
              <a:t>卡方统计量</a:t>
            </a:r>
            <a:endParaRPr lang="en-US" altLang="zh-CN" sz="1400" dirty="0" smtClean="0">
              <a:solidFill>
                <a:srgbClr val="000000"/>
              </a:solidFill>
            </a:endParaRPr>
          </a:p>
          <a:p>
            <a:pPr lvl="1"/>
            <a:r>
              <a:rPr lang="zh-CN" altLang="en-US" sz="1400" dirty="0">
                <a:solidFill>
                  <a:srgbClr val="000000"/>
                </a:solidFill>
              </a:rPr>
              <a:t>词</a:t>
            </a:r>
            <a:r>
              <a:rPr lang="zh-CN" altLang="en-US" sz="1400" dirty="0" smtClean="0">
                <a:solidFill>
                  <a:srgbClr val="000000"/>
                </a:solidFill>
              </a:rPr>
              <a:t>嵌入</a:t>
            </a:r>
            <a:endParaRPr lang="en-US" altLang="zh-CN" sz="1400" dirty="0" smtClean="0">
              <a:solidFill>
                <a:srgbClr val="000000"/>
              </a:solidFill>
            </a:endParaRPr>
          </a:p>
          <a:p>
            <a:pPr lvl="1"/>
            <a:r>
              <a:rPr lang="zh-CN" altLang="en-US" sz="1400" dirty="0" smtClean="0">
                <a:solidFill>
                  <a:srgbClr val="000000"/>
                </a:solidFill>
              </a:rPr>
              <a:t>语言模型</a:t>
            </a:r>
            <a:endParaRPr lang="en-US" altLang="zh-CN" sz="1400" dirty="0" smtClean="0">
              <a:solidFill>
                <a:srgbClr val="000000"/>
              </a:solidFill>
            </a:endParaRPr>
          </a:p>
          <a:p>
            <a:pPr lvl="1"/>
            <a:r>
              <a:rPr lang="zh-CN" altLang="en-US" sz="1400" dirty="0">
                <a:solidFill>
                  <a:srgbClr val="000000"/>
                </a:solidFill>
              </a:rPr>
              <a:t>向量空间</a:t>
            </a:r>
            <a:r>
              <a:rPr lang="zh-CN" altLang="en-US" sz="1400" dirty="0" smtClean="0">
                <a:solidFill>
                  <a:srgbClr val="000000"/>
                </a:solidFill>
              </a:rPr>
              <a:t>模型</a:t>
            </a:r>
            <a:endParaRPr lang="en-US" altLang="zh-CN" sz="1400" dirty="0" smtClean="0">
              <a:solidFill>
                <a:srgbClr val="000000"/>
              </a:solidFill>
            </a:endParaRPr>
          </a:p>
          <a:p>
            <a:r>
              <a:rPr lang="zh-CN" altLang="en-US" sz="1800" dirty="0">
                <a:solidFill>
                  <a:srgbClr val="000000"/>
                </a:solidFill>
              </a:rPr>
              <a:t>知识</a:t>
            </a:r>
            <a:r>
              <a:rPr lang="zh-CN" altLang="en-US" sz="1800" dirty="0" smtClean="0">
                <a:solidFill>
                  <a:srgbClr val="000000"/>
                </a:solidFill>
              </a:rPr>
              <a:t>图谱</a:t>
            </a:r>
            <a:endParaRPr lang="en-US" altLang="zh-CN" sz="1800" dirty="0" smtClean="0">
              <a:solidFill>
                <a:srgbClr val="000000"/>
              </a:solidFill>
            </a:endParaRPr>
          </a:p>
          <a:p>
            <a:pPr lvl="1"/>
            <a:r>
              <a:rPr lang="zh-CN" altLang="en-US" sz="1400" dirty="0">
                <a:solidFill>
                  <a:srgbClr val="000000"/>
                </a:solidFill>
              </a:rPr>
              <a:t>知识</a:t>
            </a:r>
            <a:r>
              <a:rPr lang="zh-CN" altLang="en-US" sz="1400" dirty="0" smtClean="0">
                <a:solidFill>
                  <a:srgbClr val="000000"/>
                </a:solidFill>
              </a:rPr>
              <a:t>图谱相关概念</a:t>
            </a:r>
            <a:endParaRPr lang="en-US" altLang="zh-CN" sz="1400" dirty="0" smtClean="0">
              <a:solidFill>
                <a:srgbClr val="000000"/>
              </a:solidFill>
            </a:endParaRPr>
          </a:p>
          <a:p>
            <a:pPr lvl="1"/>
            <a:r>
              <a:rPr lang="zh-CN" altLang="en-US" sz="1400" dirty="0">
                <a:solidFill>
                  <a:srgbClr val="000000"/>
                </a:solidFill>
              </a:rPr>
              <a:t>知识</a:t>
            </a:r>
            <a:r>
              <a:rPr lang="zh-CN" altLang="en-US" sz="1400" dirty="0" smtClean="0">
                <a:solidFill>
                  <a:srgbClr val="000000"/>
                </a:solidFill>
              </a:rPr>
              <a:t>图谱的存储</a:t>
            </a:r>
            <a:endParaRPr lang="en-US" altLang="zh-CN" sz="1400" dirty="0" smtClean="0">
              <a:solidFill>
                <a:srgbClr val="000000"/>
              </a:solidFill>
            </a:endParaRPr>
          </a:p>
          <a:p>
            <a:pPr lvl="1"/>
            <a:r>
              <a:rPr lang="zh-CN" altLang="en-US" sz="1400" dirty="0">
                <a:solidFill>
                  <a:srgbClr val="000000"/>
                </a:solidFill>
              </a:rPr>
              <a:t>知识</a:t>
            </a:r>
            <a:r>
              <a:rPr lang="zh-CN" altLang="en-US" sz="1400" dirty="0" smtClean="0">
                <a:solidFill>
                  <a:srgbClr val="000000"/>
                </a:solidFill>
              </a:rPr>
              <a:t>图谱挖掘与计算</a:t>
            </a:r>
            <a:endParaRPr lang="en-US" altLang="zh-CN" sz="1400" dirty="0" smtClean="0">
              <a:solidFill>
                <a:srgbClr val="000000"/>
              </a:solidFill>
            </a:endParaRPr>
          </a:p>
          <a:p>
            <a:pPr lvl="1"/>
            <a:r>
              <a:rPr lang="zh-CN" altLang="en-US" sz="1400" dirty="0">
                <a:solidFill>
                  <a:srgbClr val="000000"/>
                </a:solidFill>
              </a:rPr>
              <a:t>知识</a:t>
            </a:r>
            <a:r>
              <a:rPr lang="zh-CN" altLang="en-US" sz="1400" dirty="0" smtClean="0">
                <a:solidFill>
                  <a:srgbClr val="000000"/>
                </a:solidFill>
              </a:rPr>
              <a:t>图谱的构建</a:t>
            </a:r>
            <a:r>
              <a:rPr lang="zh-CN" altLang="en-US" sz="1400" dirty="0" smtClean="0">
                <a:solidFill>
                  <a:srgbClr val="000000"/>
                </a:solidFill>
              </a:rPr>
              <a:t>过程</a:t>
            </a:r>
            <a:endParaRPr lang="en-US" altLang="zh-CN" sz="1400" dirty="0" smtClean="0">
              <a:solidFill>
                <a:srgbClr val="000000"/>
              </a:solidFill>
            </a:endParaRPr>
          </a:p>
        </p:txBody>
      </p:sp>
    </p:spTree>
    <p:extLst>
      <p:ext uri="{BB962C8B-B14F-4D97-AF65-F5344CB8AC3E}">
        <p14:creationId xmlns:p14="http://schemas.microsoft.com/office/powerpoint/2010/main" val="1956967306"/>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知识图谱挖掘与计算</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859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b="1" dirty="0">
                <a:solidFill>
                  <a:srgbClr val="000000"/>
                </a:solidFill>
              </a:rPr>
              <a:t>权威结点分析</a:t>
            </a:r>
            <a:r>
              <a:rPr lang="zh-CN" altLang="en-US" sz="1800" dirty="0">
                <a:solidFill>
                  <a:srgbClr val="000000"/>
                </a:solidFill>
              </a:rPr>
              <a:t>是从知识图谱中分析结点的权威性，从中发现权威结点。权威结点分析常用于社交网络权威人物或权威机构的发现。权威结点分析主要采用互投票方法的方式，其思想来源于</a:t>
            </a:r>
            <a:r>
              <a:rPr lang="en-US" altLang="zh-CN" sz="1800" dirty="0">
                <a:solidFill>
                  <a:srgbClr val="000000"/>
                </a:solidFill>
              </a:rPr>
              <a:t>PageRank</a:t>
            </a:r>
            <a:r>
              <a:rPr lang="zh-CN" altLang="en-US" sz="1800" dirty="0">
                <a:solidFill>
                  <a:srgbClr val="000000"/>
                </a:solidFill>
              </a:rPr>
              <a:t>思想</a:t>
            </a:r>
            <a:endParaRPr lang="en-US" altLang="zh-CN" sz="1800" dirty="0">
              <a:solidFill>
                <a:srgbClr val="000000"/>
              </a:solidFill>
            </a:endParaRPr>
          </a:p>
          <a:p>
            <a:r>
              <a:rPr lang="en-US" altLang="zh-CN" sz="1800" dirty="0">
                <a:solidFill>
                  <a:srgbClr val="000000"/>
                </a:solidFill>
              </a:rPr>
              <a:t>PageRank</a:t>
            </a:r>
            <a:r>
              <a:rPr lang="zh-CN" altLang="en-US" sz="1800" dirty="0">
                <a:solidFill>
                  <a:srgbClr val="000000"/>
                </a:solidFill>
              </a:rPr>
              <a:t>是指被越多的优质网页所指向的网页，具有更高的优质概率。如果两个网页存在链接指向，说明这两个网页是存在关联，因此可采用一个相关性的参数来衡量。页面的质量是一</a:t>
            </a:r>
            <a:r>
              <a:rPr lang="zh-CN" altLang="en-US" sz="1800" dirty="0" smtClean="0">
                <a:solidFill>
                  <a:srgbClr val="000000"/>
                </a:solidFill>
              </a:rPr>
              <a:t>个累计</a:t>
            </a:r>
            <a:r>
              <a:rPr lang="zh-CN" altLang="en-US" sz="1800" dirty="0">
                <a:solidFill>
                  <a:srgbClr val="000000"/>
                </a:solidFill>
              </a:rPr>
              <a:t>值，由所有指向此页面的链接通过递归算法计算得到。一 个页面拥有越多的被指向页面，那么它的优质度就更高，反之，网页优质度就越</a:t>
            </a:r>
            <a:r>
              <a:rPr lang="zh-CN" altLang="en-US" sz="1800" dirty="0" smtClean="0">
                <a:solidFill>
                  <a:srgbClr val="000000"/>
                </a:solidFill>
              </a:rPr>
              <a:t>低</a:t>
            </a:r>
            <a:endParaRPr lang="en-US" altLang="zh-CN" sz="1800" dirty="0" smtClean="0">
              <a:solidFill>
                <a:srgbClr val="000000"/>
              </a:solidFill>
            </a:endParaRPr>
          </a:p>
          <a:p>
            <a:r>
              <a:rPr lang="zh-CN" altLang="en-US" sz="1800" dirty="0">
                <a:solidFill>
                  <a:srgbClr val="000000"/>
                </a:solidFill>
              </a:rPr>
              <a:t>如果知识图谱的数据量非常庞大，为了降低算法开销，可采用分块式的方式来实现算法，先计算每个分块图的</a:t>
            </a:r>
            <a:r>
              <a:rPr lang="en-US" altLang="zh-CN" sz="1800" dirty="0">
                <a:solidFill>
                  <a:srgbClr val="000000"/>
                </a:solidFill>
              </a:rPr>
              <a:t>PageRank,</a:t>
            </a:r>
            <a:r>
              <a:rPr lang="zh-CN" altLang="en-US" sz="1800" dirty="0">
                <a:solidFill>
                  <a:srgbClr val="000000"/>
                </a:solidFill>
              </a:rPr>
              <a:t>根据各数据块之间的相关性，得到新图的</a:t>
            </a:r>
            <a:r>
              <a:rPr lang="en-US" altLang="zh-CN" sz="1800" dirty="0">
                <a:solidFill>
                  <a:srgbClr val="000000"/>
                </a:solidFill>
              </a:rPr>
              <a:t>PageRank, </a:t>
            </a:r>
            <a:r>
              <a:rPr lang="zh-CN" altLang="en-US" sz="1800" dirty="0">
                <a:solidFill>
                  <a:srgbClr val="000000"/>
                </a:solidFill>
              </a:rPr>
              <a:t>再反复迭代，分析权威</a:t>
            </a:r>
            <a:r>
              <a:rPr lang="zh-CN" altLang="en-US" sz="1800" dirty="0" smtClean="0">
                <a:solidFill>
                  <a:srgbClr val="000000"/>
                </a:solidFill>
              </a:rPr>
              <a:t>节点</a:t>
            </a:r>
            <a:endParaRPr lang="en-US" altLang="zh-CN" sz="1800" dirty="0" smtClean="0">
              <a:solidFill>
                <a:srgbClr val="000000"/>
              </a:solidFill>
            </a:endParaRPr>
          </a:p>
          <a:p>
            <a:r>
              <a:rPr lang="zh-CN" altLang="en-US" sz="1800" dirty="0" smtClean="0">
                <a:solidFill>
                  <a:srgbClr val="000000"/>
                </a:solidFill>
              </a:rPr>
              <a:t>权威节点分析还可采用基于结点属性及结点间关系的多特征方法，将节点属性和关系综合分析</a:t>
            </a:r>
            <a:endParaRPr lang="en-US" altLang="zh-CN" sz="1800" dirty="0">
              <a:solidFill>
                <a:srgbClr val="000000"/>
              </a:solidFill>
            </a:endParaRPr>
          </a:p>
        </p:txBody>
      </p:sp>
    </p:spTree>
    <p:extLst>
      <p:ext uri="{BB962C8B-B14F-4D97-AF65-F5344CB8AC3E}">
        <p14:creationId xmlns:p14="http://schemas.microsoft.com/office/powerpoint/2010/main" val="33891082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知识图谱挖掘与计算</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4717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相似节点发现是指从知识图谱海量节结中，寻找与已知节点相似的结点，可基于结点进行属性计算以及关系计算。常常应用于企业寻找潜在客户、专利检索</a:t>
                </a:r>
                <a:r>
                  <a:rPr lang="zh-CN" altLang="en-US" sz="1800" dirty="0">
                    <a:solidFill>
                      <a:srgbClr val="000000"/>
                    </a:solidFill>
                  </a:rPr>
                  <a:t>等</a:t>
                </a:r>
                <a:endParaRPr lang="en-US" altLang="zh-CN" sz="1800" dirty="0">
                  <a:solidFill>
                    <a:srgbClr val="000000"/>
                  </a:solidFill>
                </a:endParaRPr>
              </a:p>
              <a:p>
                <a:r>
                  <a:rPr lang="zh-CN" altLang="zh-CN" sz="1800" dirty="0">
                    <a:solidFill>
                      <a:srgbClr val="000000"/>
                    </a:solidFill>
                  </a:rPr>
                  <a:t>假定一个无向图</a:t>
                </a:r>
                <a:r>
                  <a:rPr lang="en-US" altLang="zh-CN" sz="1800" dirty="0">
                    <a:solidFill>
                      <a:srgbClr val="000000"/>
                    </a:solidFill>
                  </a:rPr>
                  <a:t>G= (V,E,M)</a:t>
                </a:r>
                <a:r>
                  <a:rPr lang="zh-CN" altLang="zh-CN" sz="1800" dirty="0">
                    <a:solidFill>
                      <a:srgbClr val="000000"/>
                    </a:solidFill>
                  </a:rPr>
                  <a:t>，</a:t>
                </a:r>
                <a:r>
                  <a:rPr lang="en-US" altLang="zh-CN" sz="1800" dirty="0">
                    <a:solidFill>
                      <a:srgbClr val="000000"/>
                    </a:solidFill>
                  </a:rPr>
                  <a:t>V</a:t>
                </a:r>
                <a:r>
                  <a:rPr lang="zh-CN" altLang="zh-CN" sz="1800" dirty="0">
                    <a:solidFill>
                      <a:srgbClr val="000000"/>
                    </a:solidFill>
                  </a:rPr>
                  <a:t>中结点总数为</a:t>
                </a:r>
                <a:r>
                  <a:rPr lang="en-US" altLang="zh-CN" sz="1800" dirty="0">
                    <a:solidFill>
                      <a:srgbClr val="000000"/>
                    </a:solidFill>
                  </a:rPr>
                  <a:t>N</a:t>
                </a:r>
                <a:r>
                  <a:rPr lang="zh-CN" altLang="zh-CN" sz="1800" dirty="0">
                    <a:solidFill>
                      <a:srgbClr val="000000"/>
                    </a:solidFill>
                  </a:rPr>
                  <a:t>，</a:t>
                </a:r>
                <a14:m>
                  <m:oMath xmlns:m="http://schemas.openxmlformats.org/officeDocument/2006/math">
                    <m:r>
                      <m:rPr>
                        <m:sty m:val="p"/>
                      </m:rPr>
                      <a:rPr lang="en-US" altLang="zh-CN" sz="1800">
                        <a:solidFill>
                          <a:srgbClr val="000000"/>
                        </a:solidFill>
                      </a:rPr>
                      <m:t>M</m:t>
                    </m:r>
                    <m:r>
                      <a:rPr lang="en-US" altLang="zh-CN" sz="1800">
                        <a:solidFill>
                          <a:srgbClr val="000000"/>
                        </a:solidFill>
                      </a:rPr>
                      <m:t> ={</m:t>
                    </m:r>
                    <m:sSub>
                      <m:sSubPr>
                        <m:ctrlPr>
                          <a:rPr lang="zh-CN" altLang="zh-CN" sz="1800">
                            <a:solidFill>
                              <a:srgbClr val="000000"/>
                            </a:solidFill>
                          </a:rPr>
                        </m:ctrlPr>
                      </m:sSubPr>
                      <m:e>
                        <m:r>
                          <m:rPr>
                            <m:sty m:val="p"/>
                          </m:rPr>
                          <a:rPr lang="en-US" altLang="zh-CN" sz="1800">
                            <a:solidFill>
                              <a:srgbClr val="000000"/>
                            </a:solidFill>
                          </a:rPr>
                          <m:t>a</m:t>
                        </m:r>
                      </m:e>
                      <m:sub>
                        <m:r>
                          <a:rPr lang="en-US" altLang="zh-CN" sz="1800">
                            <a:solidFill>
                              <a:srgbClr val="000000"/>
                            </a:solidFill>
                          </a:rPr>
                          <m:t>1</m:t>
                        </m:r>
                      </m:sub>
                    </m:sSub>
                    <m:r>
                      <a:rPr lang="en-US" altLang="zh-CN" sz="1800">
                        <a:solidFill>
                          <a:srgbClr val="000000"/>
                        </a:solidFill>
                      </a:rPr>
                      <m:t>,..,</m:t>
                    </m:r>
                    <m:sSub>
                      <m:sSubPr>
                        <m:ctrlPr>
                          <a:rPr lang="zh-CN" altLang="zh-CN" sz="1800">
                            <a:solidFill>
                              <a:srgbClr val="000000"/>
                            </a:solidFill>
                          </a:rPr>
                        </m:ctrlPr>
                      </m:sSubPr>
                      <m:e>
                        <m:r>
                          <m:rPr>
                            <m:sty m:val="p"/>
                          </m:rPr>
                          <a:rPr lang="en-US" altLang="zh-CN" sz="1800">
                            <a:solidFill>
                              <a:srgbClr val="000000"/>
                            </a:solidFill>
                          </a:rPr>
                          <m:t>a</m:t>
                        </m:r>
                      </m:e>
                      <m:sub>
                        <m:r>
                          <m:rPr>
                            <m:sty m:val="p"/>
                          </m:rPr>
                          <a:rPr lang="en-US" altLang="zh-CN" sz="1800">
                            <a:solidFill>
                              <a:srgbClr val="000000"/>
                            </a:solidFill>
                          </a:rPr>
                          <m:t>m</m:t>
                        </m:r>
                      </m:sub>
                    </m:sSub>
                    <m:r>
                      <a:rPr lang="en-US" altLang="zh-CN" sz="1800">
                        <a:solidFill>
                          <a:srgbClr val="000000"/>
                        </a:solidFill>
                      </a:rPr>
                      <m:t>}</m:t>
                    </m:r>
                  </m:oMath>
                </a14:m>
                <a:r>
                  <a:rPr lang="zh-CN" altLang="zh-CN" sz="1800" dirty="0">
                    <a:solidFill>
                      <a:srgbClr val="000000"/>
                    </a:solidFill>
                  </a:rPr>
                  <a:t>，其中</a:t>
                </a:r>
                <a14:m>
                  <m:oMath xmlns:m="http://schemas.openxmlformats.org/officeDocument/2006/math">
                    <m:sSub>
                      <m:sSubPr>
                        <m:ctrlPr>
                          <a:rPr lang="zh-CN" altLang="zh-CN" sz="1800">
                            <a:solidFill>
                              <a:srgbClr val="000000"/>
                            </a:solidFill>
                          </a:rPr>
                        </m:ctrlPr>
                      </m:sSubPr>
                      <m:e>
                        <m:r>
                          <m:rPr>
                            <m:sty m:val="p"/>
                          </m:rPr>
                          <a:rPr lang="en-US" altLang="zh-CN" sz="1800">
                            <a:solidFill>
                              <a:srgbClr val="000000"/>
                            </a:solidFill>
                          </a:rPr>
                          <m:t>a</m:t>
                        </m:r>
                      </m:e>
                      <m:sub>
                        <m:r>
                          <m:rPr>
                            <m:sty m:val="p"/>
                          </m:rPr>
                          <a:rPr lang="en-US" altLang="zh-CN" sz="1800">
                            <a:solidFill>
                              <a:srgbClr val="000000"/>
                            </a:solidFill>
                          </a:rPr>
                          <m:t>i</m:t>
                        </m:r>
                      </m:sub>
                    </m:sSub>
                  </m:oMath>
                </a14:m>
                <a:r>
                  <a:rPr lang="zh-CN" altLang="zh-CN" sz="1800" dirty="0">
                    <a:solidFill>
                      <a:srgbClr val="000000"/>
                    </a:solidFill>
                  </a:rPr>
                  <a:t>是结点关联属性的</a:t>
                </a:r>
                <a:r>
                  <a:rPr lang="en-US" altLang="zh-CN" sz="1800" dirty="0">
                    <a:solidFill>
                      <a:srgbClr val="000000"/>
                    </a:solidFill>
                  </a:rPr>
                  <a:t>m</a:t>
                </a:r>
                <a:r>
                  <a:rPr lang="zh-CN" altLang="zh-CN" sz="1800" dirty="0">
                    <a:solidFill>
                      <a:srgbClr val="000000"/>
                    </a:solidFill>
                  </a:rPr>
                  <a:t>个取值。在原始图</a:t>
                </a:r>
                <a:r>
                  <a:rPr lang="en-US" altLang="zh-CN" sz="1800" dirty="0">
                    <a:solidFill>
                      <a:srgbClr val="000000"/>
                    </a:solidFill>
                  </a:rPr>
                  <a:t>G</a:t>
                </a:r>
                <a:r>
                  <a:rPr lang="zh-CN" altLang="zh-CN" sz="1800" dirty="0">
                    <a:solidFill>
                      <a:srgbClr val="000000"/>
                    </a:solidFill>
                  </a:rPr>
                  <a:t>中加入属性结点和属性边构造属性扩展图，针对属性扩展图</a:t>
                </a:r>
                <a:r>
                  <a:rPr lang="en-US" altLang="zh-CN" sz="1800" dirty="0">
                    <a:solidFill>
                      <a:srgbClr val="000000"/>
                    </a:solidFill>
                  </a:rPr>
                  <a:t>G'=( V', E',M),</a:t>
                </a:r>
                <a:r>
                  <a:rPr lang="zh-CN" altLang="zh-CN" sz="1800" dirty="0">
                    <a:solidFill>
                      <a:srgbClr val="000000"/>
                    </a:solidFill>
                  </a:rPr>
                  <a:t>使用基于结构情境的相似度计算方法</a:t>
                </a:r>
                <a:r>
                  <a:rPr lang="en-US" altLang="zh-CN" sz="1800" dirty="0">
                    <a:solidFill>
                      <a:srgbClr val="000000"/>
                    </a:solidFill>
                  </a:rPr>
                  <a:t>,</a:t>
                </a:r>
                <a:r>
                  <a:rPr lang="zh-CN" altLang="zh-CN" sz="1800" dirty="0">
                    <a:solidFill>
                      <a:srgbClr val="000000"/>
                    </a:solidFill>
                  </a:rPr>
                  <a:t>计算每个结构结点的结构相似度，属性边的加入会使得具有同一属性的结点之间的相似度增大，对于每个属性结点，计算其到所有与之相连的结构结点的转移概率，并将此转移概率与结点的结构相似度相结合计算出最终的结点相似度，最后使用改进的</a:t>
                </a:r>
                <a:r>
                  <a:rPr lang="en-US" altLang="zh-CN" sz="1800" dirty="0">
                    <a:solidFill>
                      <a:srgbClr val="000000"/>
                    </a:solidFill>
                  </a:rPr>
                  <a:t>K-means</a:t>
                </a:r>
                <a:r>
                  <a:rPr lang="zh-CN" altLang="zh-CN" sz="1800" dirty="0">
                    <a:solidFill>
                      <a:srgbClr val="000000"/>
                    </a:solidFill>
                  </a:rPr>
                  <a:t>聚类算法在结点相似度的基础上对结点进行聚类，求得最终结构。其中聚类初始中心点的选取遵循最大最小原则。具体步骤如下</a:t>
                </a:r>
                <a:r>
                  <a:rPr lang="zh-CN" altLang="zh-CN" sz="1800" dirty="0" smtClean="0">
                    <a:solidFill>
                      <a:srgbClr val="000000"/>
                    </a:solidFill>
                  </a:rPr>
                  <a:t>：</a:t>
                </a:r>
                <a:endParaRPr lang="zh-CN"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471720"/>
              </a:xfrm>
              <a:prstGeom prst="rect">
                <a:avLst/>
              </a:prstGeom>
              <a:blipFill>
                <a:blip r:embed="rId2"/>
                <a:stretch>
                  <a:fillRect l="-530" t="-877" r="-455" b="-122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3152581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知识图谱挖掘与计算</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44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lvl="1"/>
            <a:r>
              <a:rPr lang="zh-CN" altLang="zh-CN" sz="1400" dirty="0" smtClean="0">
                <a:solidFill>
                  <a:srgbClr val="000000"/>
                </a:solidFill>
              </a:rPr>
              <a:t>当</a:t>
            </a:r>
            <a:r>
              <a:rPr lang="en-US" altLang="zh-CN" sz="1400" dirty="0">
                <a:solidFill>
                  <a:srgbClr val="000000"/>
                </a:solidFill>
              </a:rPr>
              <a:t>V</a:t>
            </a:r>
            <a:r>
              <a:rPr lang="zh-CN" altLang="zh-CN" sz="1400" dirty="0">
                <a:solidFill>
                  <a:srgbClr val="000000"/>
                </a:solidFill>
              </a:rPr>
              <a:t>不为空时，读入原始图</a:t>
            </a:r>
            <a:r>
              <a:rPr lang="en-US" altLang="zh-CN" sz="1400" dirty="0">
                <a:solidFill>
                  <a:srgbClr val="000000"/>
                </a:solidFill>
              </a:rPr>
              <a:t>G=</a:t>
            </a:r>
            <a:r>
              <a:rPr lang="zh-CN" altLang="zh-CN" sz="1400" dirty="0">
                <a:solidFill>
                  <a:srgbClr val="000000"/>
                </a:solidFill>
              </a:rPr>
              <a:t>（</a:t>
            </a:r>
            <a:r>
              <a:rPr lang="en-US" altLang="zh-CN" sz="1400" dirty="0">
                <a:solidFill>
                  <a:srgbClr val="000000"/>
                </a:solidFill>
              </a:rPr>
              <a:t>V</a:t>
            </a:r>
            <a:r>
              <a:rPr lang="zh-CN" altLang="zh-CN" sz="1400" dirty="0">
                <a:solidFill>
                  <a:srgbClr val="000000"/>
                </a:solidFill>
              </a:rPr>
              <a:t>，</a:t>
            </a:r>
            <a:r>
              <a:rPr lang="en-US" altLang="zh-CN" sz="1400" dirty="0">
                <a:solidFill>
                  <a:srgbClr val="000000"/>
                </a:solidFill>
              </a:rPr>
              <a:t>E</a:t>
            </a:r>
            <a:r>
              <a:rPr lang="zh-CN" altLang="zh-CN" sz="1400" dirty="0">
                <a:solidFill>
                  <a:srgbClr val="000000"/>
                </a:solidFill>
              </a:rPr>
              <a:t>，</a:t>
            </a:r>
            <a:r>
              <a:rPr lang="en-US" altLang="zh-CN" sz="1400" dirty="0">
                <a:solidFill>
                  <a:srgbClr val="000000"/>
                </a:solidFill>
              </a:rPr>
              <a:t>M</a:t>
            </a:r>
            <a:r>
              <a:rPr lang="zh-CN" altLang="zh-CN" sz="1400" dirty="0">
                <a:solidFill>
                  <a:srgbClr val="000000"/>
                </a:solidFill>
              </a:rPr>
              <a:t>），根据属性与结点的从属关系构造属性扩展图</a:t>
            </a:r>
            <a:r>
              <a:rPr lang="en-US" altLang="zh-CN" sz="1400" dirty="0">
                <a:solidFill>
                  <a:srgbClr val="000000"/>
                </a:solidFill>
              </a:rPr>
              <a:t>G'=( V', E',M)</a:t>
            </a:r>
            <a:r>
              <a:rPr lang="zh-CN" altLang="zh-CN" sz="1400" dirty="0">
                <a:solidFill>
                  <a:srgbClr val="000000"/>
                </a:solidFill>
              </a:rPr>
              <a:t>，得到</a:t>
            </a:r>
            <a:r>
              <a:rPr lang="en-US" altLang="zh-CN" sz="1400" dirty="0">
                <a:solidFill>
                  <a:srgbClr val="000000"/>
                </a:solidFill>
              </a:rPr>
              <a:t>G'</a:t>
            </a:r>
            <a:r>
              <a:rPr lang="zh-CN" altLang="zh-CN" sz="1400" dirty="0">
                <a:solidFill>
                  <a:srgbClr val="000000"/>
                </a:solidFill>
              </a:rPr>
              <a:t>中结点的邻接矩阵；</a:t>
            </a:r>
          </a:p>
          <a:p>
            <a:pPr lvl="1"/>
            <a:r>
              <a:rPr lang="zh-CN" altLang="zh-CN" sz="1400" dirty="0">
                <a:solidFill>
                  <a:srgbClr val="000000"/>
                </a:solidFill>
              </a:rPr>
              <a:t>计算得到属性扩展图</a:t>
            </a:r>
            <a:r>
              <a:rPr lang="en-US" altLang="zh-CN" sz="1400" dirty="0">
                <a:solidFill>
                  <a:srgbClr val="000000"/>
                </a:solidFill>
              </a:rPr>
              <a:t>G'</a:t>
            </a:r>
            <a:r>
              <a:rPr lang="zh-CN" altLang="zh-CN" sz="1400" dirty="0">
                <a:solidFill>
                  <a:srgbClr val="000000"/>
                </a:solidFill>
              </a:rPr>
              <a:t>中结点的结构相似度矩阵；</a:t>
            </a:r>
          </a:p>
          <a:p>
            <a:pPr lvl="1"/>
            <a:r>
              <a:rPr lang="zh-CN" altLang="zh-CN" sz="1400" dirty="0">
                <a:solidFill>
                  <a:srgbClr val="000000"/>
                </a:solidFill>
              </a:rPr>
              <a:t>当属性结点与其他它结点相邻时，用属性结点的转移概率矩阵更新结点的结构相似度，得到结点相似度矩阵；</a:t>
            </a:r>
          </a:p>
          <a:p>
            <a:pPr lvl="1"/>
            <a:r>
              <a:rPr lang="zh-CN" altLang="zh-CN" sz="1400" dirty="0">
                <a:solidFill>
                  <a:srgbClr val="000000"/>
                </a:solidFill>
              </a:rPr>
              <a:t>使用改进的</a:t>
            </a:r>
            <a:r>
              <a:rPr lang="en-US" altLang="zh-CN" sz="1400" dirty="0">
                <a:solidFill>
                  <a:srgbClr val="000000"/>
                </a:solidFill>
              </a:rPr>
              <a:t>k-means</a:t>
            </a:r>
            <a:r>
              <a:rPr lang="zh-CN" altLang="zh-CN" sz="1400" dirty="0">
                <a:solidFill>
                  <a:srgbClr val="000000"/>
                </a:solidFill>
              </a:rPr>
              <a:t>算法对图</a:t>
            </a:r>
            <a:r>
              <a:rPr lang="en-US" altLang="zh-CN" sz="1400" dirty="0">
                <a:solidFill>
                  <a:srgbClr val="000000"/>
                </a:solidFill>
              </a:rPr>
              <a:t>G'</a:t>
            </a:r>
            <a:r>
              <a:rPr lang="zh-CN" altLang="zh-CN" sz="1400" dirty="0">
                <a:solidFill>
                  <a:srgbClr val="000000"/>
                </a:solidFill>
              </a:rPr>
              <a:t>中的结点聚类，根据最大最小原则确定</a:t>
            </a:r>
            <a:r>
              <a:rPr lang="en-US" altLang="zh-CN" sz="1400" dirty="0">
                <a:solidFill>
                  <a:srgbClr val="000000"/>
                </a:solidFill>
              </a:rPr>
              <a:t>K</a:t>
            </a:r>
            <a:r>
              <a:rPr lang="zh-CN" altLang="zh-CN" sz="1400" dirty="0">
                <a:solidFill>
                  <a:srgbClr val="000000"/>
                </a:solidFill>
              </a:rPr>
              <a:t>个初始聚类中心点，即首先选择度数最大的结点</a:t>
            </a:r>
            <a:r>
              <a:rPr lang="en-US" altLang="zh-CN" sz="1400" dirty="0">
                <a:solidFill>
                  <a:srgbClr val="000000"/>
                </a:solidFill>
              </a:rPr>
              <a:t>k</a:t>
            </a:r>
            <a:r>
              <a:rPr lang="zh-CN" altLang="zh-CN" sz="1400" dirty="0">
                <a:solidFill>
                  <a:srgbClr val="000000"/>
                </a:solidFill>
              </a:rPr>
              <a:t>加入初始簇心中，然后采用最小相似度原则将与已入簇结点的平均相似度</a:t>
            </a:r>
            <a:r>
              <a:rPr lang="en-US" altLang="zh-CN" sz="1400" dirty="0">
                <a:solidFill>
                  <a:srgbClr val="000000"/>
                </a:solidFill>
              </a:rPr>
              <a:t>s</a:t>
            </a:r>
            <a:r>
              <a:rPr lang="zh-CN" altLang="zh-CN" sz="1400" dirty="0">
                <a:solidFill>
                  <a:srgbClr val="000000"/>
                </a:solidFill>
              </a:rPr>
              <a:t>最小的结点作为新的初始聚类中心点加入初始簇心集合。其中，为了排除孤立点的影响，选取结点度数平均值作为候选簇心的筛选阀值；</a:t>
            </a:r>
          </a:p>
          <a:p>
            <a:pPr lvl="1"/>
            <a:r>
              <a:rPr lang="zh-CN" altLang="zh-CN" sz="1400" dirty="0">
                <a:solidFill>
                  <a:srgbClr val="000000"/>
                </a:solidFill>
              </a:rPr>
              <a:t>更新簇，将除初始聚类中心点以外的其它结点划分到相似度较高的簇心所在的簇中，确定此次迭代后结构；</a:t>
            </a:r>
          </a:p>
          <a:p>
            <a:pPr lvl="1"/>
            <a:r>
              <a:rPr lang="zh-CN" altLang="zh-CN" sz="1400" dirty="0">
                <a:solidFill>
                  <a:srgbClr val="000000"/>
                </a:solidFill>
              </a:rPr>
              <a:t>更新簇心集合。计算结点在已划分好的图内部的度数，将度数最大的结点作为新的簇心。若新的簇心与上次迭代的簇心不同，则重复步骤</a:t>
            </a:r>
            <a:r>
              <a:rPr lang="en-US" altLang="zh-CN" sz="1400" dirty="0">
                <a:solidFill>
                  <a:srgbClr val="000000"/>
                </a:solidFill>
              </a:rPr>
              <a:t>5</a:t>
            </a:r>
            <a:r>
              <a:rPr lang="zh-CN" altLang="zh-CN" sz="1400" dirty="0">
                <a:solidFill>
                  <a:srgbClr val="000000"/>
                </a:solidFill>
              </a:rPr>
              <a:t>；若相同，则停止迭代，输出最终结构。</a:t>
            </a:r>
          </a:p>
          <a:p>
            <a:endParaRPr lang="en-US" altLang="zh-CN" sz="1800" dirty="0">
              <a:solidFill>
                <a:srgbClr val="000000"/>
              </a:solidFill>
            </a:endParaRPr>
          </a:p>
        </p:txBody>
      </p:sp>
    </p:spTree>
    <p:extLst>
      <p:ext uri="{BB962C8B-B14F-4D97-AF65-F5344CB8AC3E}">
        <p14:creationId xmlns:p14="http://schemas.microsoft.com/office/powerpoint/2010/main" val="24897880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知识图谱的构建过程</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640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知识图谱的逻辑结构分为数据层和模式层。数据层为知识图谱的数据存储，模式层在数据层之上，存储的是经过提炼的知识，通常采用本体库来管理知识图谱的模式层，规范实体、关系以及实体的类型和属性等对象之间的联系。本体库在知识图谱中相当于模具，拥有本体库的知识库一般冗余知识会比</a:t>
            </a:r>
            <a:r>
              <a:rPr lang="zh-CN" altLang="en-US" sz="1800" dirty="0" smtClean="0">
                <a:solidFill>
                  <a:srgbClr val="000000"/>
                </a:solidFill>
              </a:rPr>
              <a:t>较少</a:t>
            </a:r>
            <a:endParaRPr lang="en-US" altLang="zh-CN" sz="1800" dirty="0">
              <a:solidFill>
                <a:srgbClr val="000000"/>
              </a:solidFill>
            </a:endParaRPr>
          </a:p>
          <a:p>
            <a:r>
              <a:rPr lang="zh-CN" altLang="en-US" sz="1800" dirty="0" smtClean="0">
                <a:solidFill>
                  <a:srgbClr val="000000"/>
                </a:solidFill>
              </a:rPr>
              <a:t>技术</a:t>
            </a:r>
            <a:r>
              <a:rPr lang="zh-CN" altLang="en-US" sz="1800" dirty="0">
                <a:solidFill>
                  <a:srgbClr val="000000"/>
                </a:solidFill>
              </a:rPr>
              <a:t>结构方面，知识图谱的构建过程包括知识获取、数据融合，其中知识获取是从非结构化、半结构化以及结构化数据中获取知识，并对知识进行分词、词性标注、提取实体、语义消歧和</a:t>
            </a:r>
            <a:r>
              <a:rPr lang="zh-CN" altLang="en-US" sz="1800" dirty="0" smtClean="0">
                <a:solidFill>
                  <a:srgbClr val="000000"/>
                </a:solidFill>
              </a:rPr>
              <a:t>关系挖掘等</a:t>
            </a:r>
            <a:r>
              <a:rPr lang="zh-CN" altLang="en-US" sz="1800" dirty="0">
                <a:solidFill>
                  <a:srgbClr val="000000"/>
                </a:solidFill>
              </a:rPr>
              <a:t>基本文本处理。数据融合将不同来源的知识进行融合构建数据之间的</a:t>
            </a:r>
            <a:r>
              <a:rPr lang="zh-CN" altLang="en-US" sz="1800" dirty="0" smtClean="0">
                <a:solidFill>
                  <a:srgbClr val="000000"/>
                </a:solidFill>
              </a:rPr>
              <a:t>关联</a:t>
            </a:r>
            <a:endParaRPr lang="en-US" altLang="zh-CN" sz="1800" dirty="0" smtClean="0">
              <a:solidFill>
                <a:srgbClr val="000000"/>
              </a:solidFill>
            </a:endParaRPr>
          </a:p>
        </p:txBody>
      </p:sp>
    </p:spTree>
    <p:extLst>
      <p:ext uri="{BB962C8B-B14F-4D97-AF65-F5344CB8AC3E}">
        <p14:creationId xmlns:p14="http://schemas.microsoft.com/office/powerpoint/2010/main" val="31876034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知识图谱的构建过程</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知识图谱有</a:t>
            </a:r>
            <a:r>
              <a:rPr lang="zh-CN" altLang="en-US" sz="1800" dirty="0">
                <a:solidFill>
                  <a:srgbClr val="000000"/>
                </a:solidFill>
              </a:rPr>
              <a:t>自顶向下和自成向上两种构建方式。自顶向下的方式需要专家手工编辑形成数据模式，而自底向上的构建，则是借助一定的技术手段， 基于行业现有标准，从公开采集的数据中提取出资源模式进行映射，选择其中置信度较高的新模式，经人工审核之后，加入到知识库中。这个过程需要随时间不断更新循环，根据知识获取的逻辑，这步骤包含</a:t>
            </a:r>
            <a:r>
              <a:rPr lang="zh-CN" altLang="en-US" sz="1800" dirty="0" smtClean="0">
                <a:solidFill>
                  <a:srgbClr val="000000"/>
                </a:solidFill>
              </a:rPr>
              <a:t>三个阶段：信息</a:t>
            </a:r>
            <a:r>
              <a:rPr lang="zh-CN" altLang="en-US" sz="1800" dirty="0">
                <a:solidFill>
                  <a:srgbClr val="000000"/>
                </a:solidFill>
              </a:rPr>
              <a:t>抽取、知识融合以及知识加工</a:t>
            </a:r>
            <a:endParaRPr lang="zh-CN" altLang="zh-CN" sz="1800" dirty="0">
              <a:solidFill>
                <a:srgbClr val="000000"/>
              </a:solidFill>
            </a:endParaRPr>
          </a:p>
        </p:txBody>
      </p:sp>
    </p:spTree>
    <p:extLst>
      <p:ext uri="{BB962C8B-B14F-4D97-AF65-F5344CB8AC3E}">
        <p14:creationId xmlns:p14="http://schemas.microsoft.com/office/powerpoint/2010/main" val="4356005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知识图谱的构建过程</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78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下面以电商领域知识图谱构建为例，介绍知识图谱的一般构建过程。</a:t>
            </a:r>
          </a:p>
          <a:p>
            <a:pPr lvl="1"/>
            <a:r>
              <a:rPr lang="zh-CN" altLang="zh-CN" sz="1400" dirty="0">
                <a:solidFill>
                  <a:srgbClr val="000000"/>
                </a:solidFill>
              </a:rPr>
              <a:t>（</a:t>
            </a:r>
            <a:r>
              <a:rPr lang="en-US" altLang="zh-CN" sz="1400" dirty="0">
                <a:solidFill>
                  <a:srgbClr val="000000"/>
                </a:solidFill>
              </a:rPr>
              <a:t>1</a:t>
            </a:r>
            <a:r>
              <a:rPr lang="zh-CN" altLang="zh-CN" sz="1400" dirty="0">
                <a:solidFill>
                  <a:srgbClr val="000000"/>
                </a:solidFill>
              </a:rPr>
              <a:t>） 确定领域本体，一个本体描述的是一个特定的领域。例如要描述的领域是“电商”。</a:t>
            </a:r>
          </a:p>
          <a:p>
            <a:pPr lvl="1"/>
            <a:r>
              <a:rPr lang="zh-CN" altLang="zh-CN" sz="1400" dirty="0">
                <a:solidFill>
                  <a:srgbClr val="000000"/>
                </a:solidFill>
              </a:rPr>
              <a:t>（</a:t>
            </a:r>
            <a:r>
              <a:rPr lang="en-US" altLang="zh-CN" sz="1400" dirty="0">
                <a:solidFill>
                  <a:srgbClr val="000000"/>
                </a:solidFill>
              </a:rPr>
              <a:t>2</a:t>
            </a:r>
            <a:r>
              <a:rPr lang="zh-CN" altLang="zh-CN" sz="1400" dirty="0">
                <a:solidFill>
                  <a:srgbClr val="000000"/>
                </a:solidFill>
              </a:rPr>
              <a:t>）列举领域内的术语集合，指定领域中的一组重要概念。例如，要描述“电商”这个领域，可以列举出“商品”、“卖家”、“买家”、“厂家”等概念。</a:t>
            </a:r>
          </a:p>
          <a:p>
            <a:pPr lvl="1"/>
            <a:r>
              <a:rPr lang="zh-CN" altLang="zh-CN" sz="1400" dirty="0">
                <a:solidFill>
                  <a:srgbClr val="000000"/>
                </a:solidFill>
              </a:rPr>
              <a:t>（</a:t>
            </a:r>
            <a:r>
              <a:rPr lang="en-US" altLang="zh-CN" sz="1400" dirty="0">
                <a:solidFill>
                  <a:srgbClr val="000000"/>
                </a:solidFill>
              </a:rPr>
              <a:t>3</a:t>
            </a:r>
            <a:r>
              <a:rPr lang="zh-CN" altLang="zh-CN" sz="1400" dirty="0">
                <a:solidFill>
                  <a:srgbClr val="000000"/>
                </a:solidFill>
              </a:rPr>
              <a:t>）确认基本术语之间的关系，包括分类、类间层次结构和属性等。即确定概念之后，再确定这些概念之间的关系，例如并列关系、包含关系和关联关系等，“平台”与“卖家”是包含关系。</a:t>
            </a:r>
          </a:p>
          <a:p>
            <a:pPr lvl="1"/>
            <a:r>
              <a:rPr lang="zh-CN" altLang="zh-CN" sz="1400" dirty="0">
                <a:solidFill>
                  <a:srgbClr val="000000"/>
                </a:solidFill>
              </a:rPr>
              <a:t>（</a:t>
            </a:r>
            <a:r>
              <a:rPr lang="en-US" altLang="zh-CN" sz="1400" dirty="0">
                <a:solidFill>
                  <a:srgbClr val="000000"/>
                </a:solidFill>
              </a:rPr>
              <a:t>4</a:t>
            </a:r>
            <a:r>
              <a:rPr lang="zh-CN" altLang="zh-CN" sz="1400" dirty="0">
                <a:solidFill>
                  <a:srgbClr val="000000"/>
                </a:solidFill>
              </a:rPr>
              <a:t>）添加约束规则，包括属性约束（例如商品品牌、大小和重量等）、值约束（例如，只有卖家才可以发布商品）等。</a:t>
            </a:r>
          </a:p>
          <a:p>
            <a:pPr lvl="1"/>
            <a:r>
              <a:rPr lang="zh-CN" altLang="zh-CN" sz="1400" dirty="0">
                <a:solidFill>
                  <a:srgbClr val="000000"/>
                </a:solidFill>
              </a:rPr>
              <a:t>（</a:t>
            </a:r>
            <a:r>
              <a:rPr lang="en-US" altLang="zh-CN" sz="1400" dirty="0">
                <a:solidFill>
                  <a:srgbClr val="000000"/>
                </a:solidFill>
              </a:rPr>
              <a:t>5</a:t>
            </a:r>
            <a:r>
              <a:rPr lang="zh-CN" altLang="zh-CN" sz="1400" dirty="0">
                <a:solidFill>
                  <a:srgbClr val="000000"/>
                </a:solidFill>
              </a:rPr>
              <a:t>）定义实例，将具体的实例信息导入到之前建立的结构中，形成</a:t>
            </a:r>
            <a:r>
              <a:rPr lang="zh-CN" altLang="zh-CN" sz="1400" dirty="0" smtClean="0">
                <a:solidFill>
                  <a:srgbClr val="000000"/>
                </a:solidFill>
              </a:rPr>
              <a:t>知识库</a:t>
            </a:r>
            <a:endParaRPr lang="zh-CN" altLang="zh-CN" sz="1400" dirty="0">
              <a:solidFill>
                <a:srgbClr val="000000"/>
              </a:solidFill>
            </a:endParaRPr>
          </a:p>
          <a:p>
            <a:pPr lvl="1"/>
            <a:r>
              <a:rPr lang="zh-CN" altLang="zh-CN" sz="1400" dirty="0">
                <a:solidFill>
                  <a:srgbClr val="000000"/>
                </a:solidFill>
              </a:rPr>
              <a:t>（</a:t>
            </a:r>
            <a:r>
              <a:rPr lang="en-US" altLang="zh-CN" sz="1400" dirty="0">
                <a:solidFill>
                  <a:srgbClr val="000000"/>
                </a:solidFill>
              </a:rPr>
              <a:t>6</a:t>
            </a:r>
            <a:r>
              <a:rPr lang="zh-CN" altLang="zh-CN" sz="1400" dirty="0">
                <a:solidFill>
                  <a:srgbClr val="000000"/>
                </a:solidFill>
              </a:rPr>
              <a:t>）检查和验证，通过对本体自身的不一致和置入本体的实例集进行一致性检查</a:t>
            </a:r>
          </a:p>
        </p:txBody>
      </p:sp>
    </p:spTree>
    <p:extLst>
      <p:ext uri="{BB962C8B-B14F-4D97-AF65-F5344CB8AC3E}">
        <p14:creationId xmlns:p14="http://schemas.microsoft.com/office/powerpoint/2010/main" val="25022776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知识图谱的构建过程</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78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下面以电商领域知识图谱构建为例，介绍知识图谱的一般构建过程。</a:t>
            </a:r>
          </a:p>
          <a:p>
            <a:pPr lvl="1"/>
            <a:r>
              <a:rPr lang="zh-CN" altLang="zh-CN" sz="1400" dirty="0">
                <a:solidFill>
                  <a:srgbClr val="000000"/>
                </a:solidFill>
              </a:rPr>
              <a:t>（</a:t>
            </a:r>
            <a:r>
              <a:rPr lang="en-US" altLang="zh-CN" sz="1400" dirty="0">
                <a:solidFill>
                  <a:srgbClr val="000000"/>
                </a:solidFill>
              </a:rPr>
              <a:t>1</a:t>
            </a:r>
            <a:r>
              <a:rPr lang="zh-CN" altLang="zh-CN" sz="1400" dirty="0">
                <a:solidFill>
                  <a:srgbClr val="000000"/>
                </a:solidFill>
              </a:rPr>
              <a:t>） 确定领域本体，一个本体描述的是一个特定的领域。例如要描述的领域是“电商”。</a:t>
            </a:r>
          </a:p>
          <a:p>
            <a:pPr lvl="1"/>
            <a:r>
              <a:rPr lang="zh-CN" altLang="zh-CN" sz="1400" dirty="0">
                <a:solidFill>
                  <a:srgbClr val="000000"/>
                </a:solidFill>
              </a:rPr>
              <a:t>（</a:t>
            </a:r>
            <a:r>
              <a:rPr lang="en-US" altLang="zh-CN" sz="1400" dirty="0">
                <a:solidFill>
                  <a:srgbClr val="000000"/>
                </a:solidFill>
              </a:rPr>
              <a:t>2</a:t>
            </a:r>
            <a:r>
              <a:rPr lang="zh-CN" altLang="zh-CN" sz="1400" dirty="0">
                <a:solidFill>
                  <a:srgbClr val="000000"/>
                </a:solidFill>
              </a:rPr>
              <a:t>）列举领域内的术语集合，指定领域中的一组重要概念。例如，要描述“电商”这个领域，可以列举出“商品”、“卖家”、“买家”、“厂家”等概念。</a:t>
            </a:r>
          </a:p>
          <a:p>
            <a:pPr lvl="1"/>
            <a:r>
              <a:rPr lang="zh-CN" altLang="zh-CN" sz="1400" dirty="0">
                <a:solidFill>
                  <a:srgbClr val="000000"/>
                </a:solidFill>
              </a:rPr>
              <a:t>（</a:t>
            </a:r>
            <a:r>
              <a:rPr lang="en-US" altLang="zh-CN" sz="1400" dirty="0">
                <a:solidFill>
                  <a:srgbClr val="000000"/>
                </a:solidFill>
              </a:rPr>
              <a:t>3</a:t>
            </a:r>
            <a:r>
              <a:rPr lang="zh-CN" altLang="zh-CN" sz="1400" dirty="0">
                <a:solidFill>
                  <a:srgbClr val="000000"/>
                </a:solidFill>
              </a:rPr>
              <a:t>）确认基本术语之间的关系，包括分类、类间层次结构和属性等。即确定概念之后，再确定这些概念之间的关系，例如并列关系、包含关系和关联关系等，“平台”与“卖家”是包含关系。</a:t>
            </a:r>
          </a:p>
          <a:p>
            <a:pPr lvl="1"/>
            <a:r>
              <a:rPr lang="zh-CN" altLang="zh-CN" sz="1400" dirty="0">
                <a:solidFill>
                  <a:srgbClr val="000000"/>
                </a:solidFill>
              </a:rPr>
              <a:t>（</a:t>
            </a:r>
            <a:r>
              <a:rPr lang="en-US" altLang="zh-CN" sz="1400" dirty="0">
                <a:solidFill>
                  <a:srgbClr val="000000"/>
                </a:solidFill>
              </a:rPr>
              <a:t>4</a:t>
            </a:r>
            <a:r>
              <a:rPr lang="zh-CN" altLang="zh-CN" sz="1400" dirty="0">
                <a:solidFill>
                  <a:srgbClr val="000000"/>
                </a:solidFill>
              </a:rPr>
              <a:t>）添加约束规则，包括属性约束（例如商品品牌、大小和重量等）、值约束（例如，只有卖家才可以发布商品）等。</a:t>
            </a:r>
          </a:p>
          <a:p>
            <a:pPr lvl="1"/>
            <a:r>
              <a:rPr lang="zh-CN" altLang="zh-CN" sz="1400" dirty="0">
                <a:solidFill>
                  <a:srgbClr val="000000"/>
                </a:solidFill>
              </a:rPr>
              <a:t>（</a:t>
            </a:r>
            <a:r>
              <a:rPr lang="en-US" altLang="zh-CN" sz="1400" dirty="0">
                <a:solidFill>
                  <a:srgbClr val="000000"/>
                </a:solidFill>
              </a:rPr>
              <a:t>5</a:t>
            </a:r>
            <a:r>
              <a:rPr lang="zh-CN" altLang="zh-CN" sz="1400" dirty="0">
                <a:solidFill>
                  <a:srgbClr val="000000"/>
                </a:solidFill>
              </a:rPr>
              <a:t>）定义实例，将具体的实例信息导入到之前建立的结构中，形成</a:t>
            </a:r>
            <a:r>
              <a:rPr lang="zh-CN" altLang="zh-CN" sz="1400" dirty="0" smtClean="0">
                <a:solidFill>
                  <a:srgbClr val="000000"/>
                </a:solidFill>
              </a:rPr>
              <a:t>知识库</a:t>
            </a:r>
            <a:endParaRPr lang="zh-CN" altLang="zh-CN" sz="1400" dirty="0">
              <a:solidFill>
                <a:srgbClr val="000000"/>
              </a:solidFill>
            </a:endParaRPr>
          </a:p>
          <a:p>
            <a:pPr lvl="1"/>
            <a:r>
              <a:rPr lang="zh-CN" altLang="zh-CN" sz="1400" dirty="0">
                <a:solidFill>
                  <a:srgbClr val="000000"/>
                </a:solidFill>
              </a:rPr>
              <a:t>（</a:t>
            </a:r>
            <a:r>
              <a:rPr lang="en-US" altLang="zh-CN" sz="1400" dirty="0">
                <a:solidFill>
                  <a:srgbClr val="000000"/>
                </a:solidFill>
              </a:rPr>
              <a:t>6</a:t>
            </a:r>
            <a:r>
              <a:rPr lang="zh-CN" altLang="zh-CN" sz="1400" dirty="0">
                <a:solidFill>
                  <a:srgbClr val="000000"/>
                </a:solidFill>
              </a:rPr>
              <a:t>）检查和验证，通过对本体自身的不一致和置入本体的实例集进行一致性检查</a:t>
            </a:r>
          </a:p>
        </p:txBody>
      </p:sp>
    </p:spTree>
    <p:extLst>
      <p:ext uri="{BB962C8B-B14F-4D97-AF65-F5344CB8AC3E}">
        <p14:creationId xmlns:p14="http://schemas.microsoft.com/office/powerpoint/2010/main" val="10240575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45316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基于知识图谱的企业信息查询平台实现</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企业</a:t>
            </a:r>
            <a:r>
              <a:rPr lang="en-US" altLang="zh-CN" sz="1800" dirty="0">
                <a:solidFill>
                  <a:srgbClr val="000000"/>
                </a:solidFill>
              </a:rPr>
              <a:t>A</a:t>
            </a:r>
            <a:r>
              <a:rPr lang="zh-CN" altLang="zh-CN" sz="1800" dirty="0">
                <a:solidFill>
                  <a:srgbClr val="000000"/>
                </a:solidFill>
              </a:rPr>
              <a:t>关联族谱的数据结构</a:t>
            </a:r>
          </a:p>
        </p:txBody>
      </p:sp>
      <p:grpSp>
        <p:nvGrpSpPr>
          <p:cNvPr id="29" name="Canvas 550"/>
          <p:cNvGrpSpPr/>
          <p:nvPr/>
        </p:nvGrpSpPr>
        <p:grpSpPr>
          <a:xfrm>
            <a:off x="2806603" y="1668836"/>
            <a:ext cx="2715260" cy="2812415"/>
            <a:chOff x="0" y="0"/>
            <a:chExt cx="2715260" cy="2812415"/>
          </a:xfrm>
        </p:grpSpPr>
        <p:sp>
          <p:nvSpPr>
            <p:cNvPr id="30" name="矩形 29"/>
            <p:cNvSpPr/>
            <p:nvPr/>
          </p:nvSpPr>
          <p:spPr>
            <a:xfrm>
              <a:off x="0" y="0"/>
              <a:ext cx="2715260" cy="2812415"/>
            </a:xfrm>
            <a:prstGeom prst="rect">
              <a:avLst/>
            </a:prstGeom>
            <a:noFill/>
            <a:ln>
              <a:noFill/>
            </a:ln>
          </p:spPr>
        </p:sp>
        <p:grpSp>
          <p:nvGrpSpPr>
            <p:cNvPr id="31" name="Group 1078"/>
            <p:cNvGrpSpPr>
              <a:grpSpLocks/>
            </p:cNvGrpSpPr>
            <p:nvPr/>
          </p:nvGrpSpPr>
          <p:grpSpPr bwMode="auto">
            <a:xfrm>
              <a:off x="111874" y="45774"/>
              <a:ext cx="2533013" cy="2731133"/>
              <a:chOff x="4245" y="6870"/>
              <a:chExt cx="3990" cy="4300"/>
            </a:xfrm>
          </p:grpSpPr>
          <p:sp>
            <p:nvSpPr>
              <p:cNvPr id="40" name="Text Box 1079"/>
              <p:cNvSpPr txBox="1">
                <a:spLocks/>
              </p:cNvSpPr>
              <p:nvPr/>
            </p:nvSpPr>
            <p:spPr bwMode="auto">
              <a:xfrm>
                <a:off x="4995" y="9730"/>
                <a:ext cx="1110" cy="51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en-US" sz="1050" b="1" kern="100">
                    <a:effectLst/>
                    <a:latin typeface="宋体" panose="02010600030101010101" pitchFamily="2" charset="-122"/>
                    <a:ea typeface="宋体" panose="02010600030101010101" pitchFamily="2" charset="-122"/>
                    <a:cs typeface="Times New Roman" panose="02020603050405020304" pitchFamily="18" charset="0"/>
                  </a:rPr>
                  <a:t>A</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41" name="Text Box 1080"/>
              <p:cNvSpPr txBox="1">
                <a:spLocks/>
              </p:cNvSpPr>
              <p:nvPr/>
            </p:nvSpPr>
            <p:spPr bwMode="auto">
              <a:xfrm>
                <a:off x="4245" y="8890"/>
                <a:ext cx="1080" cy="4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en-US" sz="1050" kern="100">
                    <a:effectLst/>
                    <a:latin typeface="宋体" panose="02010600030101010101" pitchFamily="2" charset="-122"/>
                    <a:ea typeface="宋体" panose="02010600030101010101" pitchFamily="2" charset="-122"/>
                    <a:cs typeface="Times New Roman" panose="02020603050405020304" pitchFamily="18" charset="0"/>
                  </a:rPr>
                  <a:t>b</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42" name="Text Box 1081"/>
              <p:cNvSpPr txBox="1">
                <a:spLocks/>
              </p:cNvSpPr>
              <p:nvPr/>
            </p:nvSpPr>
            <p:spPr bwMode="auto">
              <a:xfrm>
                <a:off x="5715" y="8890"/>
                <a:ext cx="1080" cy="4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en-US" sz="1050" kern="100">
                    <a:effectLst/>
                    <a:latin typeface="宋体" panose="02010600030101010101" pitchFamily="2" charset="-122"/>
                    <a:ea typeface="宋体" panose="02010600030101010101" pitchFamily="2" charset="-122"/>
                    <a:cs typeface="Times New Roman" panose="02020603050405020304" pitchFamily="18" charset="0"/>
                  </a:rPr>
                  <a:t>C</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43" name="Text Box 1082"/>
              <p:cNvSpPr txBox="1">
                <a:spLocks/>
              </p:cNvSpPr>
              <p:nvPr/>
            </p:nvSpPr>
            <p:spPr bwMode="auto">
              <a:xfrm>
                <a:off x="4995" y="7905"/>
                <a:ext cx="1080" cy="4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en-US" sz="1050" kern="100">
                    <a:effectLst/>
                    <a:latin typeface="宋体" panose="02010600030101010101" pitchFamily="2" charset="-122"/>
                    <a:ea typeface="宋体" panose="02010600030101010101" pitchFamily="2" charset="-122"/>
                    <a:cs typeface="Times New Roman" panose="02020603050405020304" pitchFamily="18" charset="0"/>
                  </a:rPr>
                  <a:t>D</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44" name="Text Box 1083"/>
              <p:cNvSpPr txBox="1">
                <a:spLocks/>
              </p:cNvSpPr>
              <p:nvPr/>
            </p:nvSpPr>
            <p:spPr bwMode="auto">
              <a:xfrm>
                <a:off x="6465" y="7905"/>
                <a:ext cx="1080" cy="4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en-US" sz="1050" kern="100">
                    <a:effectLst/>
                    <a:latin typeface="宋体" panose="02010600030101010101" pitchFamily="2" charset="-122"/>
                    <a:ea typeface="宋体" panose="02010600030101010101" pitchFamily="2" charset="-122"/>
                    <a:cs typeface="Times New Roman" panose="02020603050405020304" pitchFamily="18" charset="0"/>
                  </a:rPr>
                  <a:t>e</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45" name="Text Box 1084"/>
              <p:cNvSpPr txBox="1">
                <a:spLocks/>
              </p:cNvSpPr>
              <p:nvPr/>
            </p:nvSpPr>
            <p:spPr bwMode="auto">
              <a:xfrm>
                <a:off x="5025" y="6870"/>
                <a:ext cx="1080" cy="4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en-US" sz="1050" kern="100">
                    <a:effectLst/>
                    <a:latin typeface="宋体" panose="02010600030101010101" pitchFamily="2" charset="-122"/>
                    <a:ea typeface="宋体" panose="02010600030101010101" pitchFamily="2" charset="-122"/>
                    <a:cs typeface="Times New Roman" panose="02020603050405020304" pitchFamily="18" charset="0"/>
                  </a:rPr>
                  <a:t>f</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cxnSp>
            <p:nvCxnSpPr>
              <p:cNvPr id="46" name="AutoShape 1085"/>
              <p:cNvCxnSpPr>
                <a:cxnSpLocks/>
              </p:cNvCxnSpPr>
              <p:nvPr/>
            </p:nvCxnSpPr>
            <p:spPr bwMode="auto">
              <a:xfrm>
                <a:off x="5565" y="7365"/>
                <a:ext cx="0" cy="54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7" name="AutoShape 1086"/>
              <p:cNvCxnSpPr>
                <a:cxnSpLocks/>
              </p:cNvCxnSpPr>
              <p:nvPr/>
            </p:nvCxnSpPr>
            <p:spPr bwMode="auto">
              <a:xfrm flipH="1">
                <a:off x="6075" y="8190"/>
                <a:ext cx="39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8" name="AutoShape 1087"/>
              <p:cNvCxnSpPr>
                <a:cxnSpLocks/>
              </p:cNvCxnSpPr>
              <p:nvPr/>
            </p:nvCxnSpPr>
            <p:spPr bwMode="auto">
              <a:xfrm>
                <a:off x="5565" y="8410"/>
                <a:ext cx="705" cy="48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9" name="AutoShape 1088"/>
              <p:cNvCxnSpPr>
                <a:cxnSpLocks/>
              </p:cNvCxnSpPr>
              <p:nvPr/>
            </p:nvCxnSpPr>
            <p:spPr bwMode="auto">
              <a:xfrm flipH="1">
                <a:off x="6270" y="8410"/>
                <a:ext cx="735" cy="48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0" name="AutoShape 1089"/>
              <p:cNvCxnSpPr>
                <a:cxnSpLocks/>
              </p:cNvCxnSpPr>
              <p:nvPr/>
            </p:nvCxnSpPr>
            <p:spPr bwMode="auto">
              <a:xfrm>
                <a:off x="4800" y="9385"/>
                <a:ext cx="765" cy="34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1" name="AutoShape 1090"/>
              <p:cNvCxnSpPr>
                <a:cxnSpLocks/>
              </p:cNvCxnSpPr>
              <p:nvPr/>
            </p:nvCxnSpPr>
            <p:spPr bwMode="auto">
              <a:xfrm flipH="1">
                <a:off x="5565" y="9385"/>
                <a:ext cx="705" cy="34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2" name="Text Box 1091"/>
              <p:cNvSpPr txBox="1">
                <a:spLocks/>
              </p:cNvSpPr>
              <p:nvPr/>
            </p:nvSpPr>
            <p:spPr bwMode="auto">
              <a:xfrm>
                <a:off x="7155" y="8890"/>
                <a:ext cx="1080" cy="4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en-US" sz="1050" kern="100">
                    <a:effectLst/>
                    <a:latin typeface="宋体" panose="02010600030101010101" pitchFamily="2" charset="-122"/>
                    <a:ea typeface="宋体" panose="02010600030101010101" pitchFamily="2" charset="-122"/>
                    <a:cs typeface="Times New Roman" panose="02020603050405020304" pitchFamily="18" charset="0"/>
                  </a:rPr>
                  <a:t>i</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53" name="Text Box 1092"/>
              <p:cNvSpPr txBox="1">
                <a:spLocks/>
              </p:cNvSpPr>
              <p:nvPr/>
            </p:nvSpPr>
            <p:spPr bwMode="auto">
              <a:xfrm>
                <a:off x="5025" y="10675"/>
                <a:ext cx="1080" cy="4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en-US" sz="1050" kern="100">
                    <a:effectLst/>
                    <a:latin typeface="宋体" panose="02010600030101010101" pitchFamily="2" charset="-122"/>
                    <a:ea typeface="宋体" panose="02010600030101010101" pitchFamily="2" charset="-122"/>
                    <a:cs typeface="Times New Roman" panose="02020603050405020304" pitchFamily="18" charset="0"/>
                  </a:rPr>
                  <a:t>G</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cxnSp>
            <p:nvCxnSpPr>
              <p:cNvPr id="54" name="AutoShape 1093"/>
              <p:cNvCxnSpPr>
                <a:cxnSpLocks/>
              </p:cNvCxnSpPr>
              <p:nvPr/>
            </p:nvCxnSpPr>
            <p:spPr bwMode="auto">
              <a:xfrm flipH="1">
                <a:off x="5715" y="9385"/>
                <a:ext cx="1965" cy="34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5" name="AutoShape 1094"/>
              <p:cNvCxnSpPr>
                <a:cxnSpLocks/>
              </p:cNvCxnSpPr>
              <p:nvPr/>
            </p:nvCxnSpPr>
            <p:spPr bwMode="auto">
              <a:xfrm>
                <a:off x="5565" y="10240"/>
                <a:ext cx="0" cy="43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32" name="Text Box 1972"/>
            <p:cNvSpPr txBox="1">
              <a:spLocks/>
            </p:cNvSpPr>
            <p:nvPr/>
          </p:nvSpPr>
          <p:spPr bwMode="auto">
            <a:xfrm>
              <a:off x="729096" y="2146992"/>
              <a:ext cx="599440" cy="32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zh-CN" sz="1050" kern="100">
                  <a:effectLst/>
                  <a:latin typeface="宋体" panose="02010600030101010101" pitchFamily="2" charset="-122"/>
                  <a:ea typeface="宋体" panose="02010600030101010101" pitchFamily="2" charset="-122"/>
                  <a:cs typeface="Times New Roman" panose="02020603050405020304" pitchFamily="18" charset="0"/>
                </a:rPr>
                <a:t>投资</a:t>
              </a:r>
            </a:p>
          </p:txBody>
        </p:sp>
        <p:sp>
          <p:nvSpPr>
            <p:cNvPr id="33" name="Text Box 1973"/>
            <p:cNvSpPr txBox="1">
              <a:spLocks/>
            </p:cNvSpPr>
            <p:nvPr/>
          </p:nvSpPr>
          <p:spPr bwMode="auto">
            <a:xfrm>
              <a:off x="231256" y="1583747"/>
              <a:ext cx="456565" cy="32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zh-CN" sz="1050" kern="100">
                  <a:effectLst/>
                  <a:latin typeface="宋体" panose="02010600030101010101" pitchFamily="2" charset="-122"/>
                  <a:ea typeface="宋体" panose="02010600030101010101" pitchFamily="2" charset="-122"/>
                  <a:cs typeface="Times New Roman" panose="02020603050405020304" pitchFamily="18" charset="0"/>
                </a:rPr>
                <a:t>股东</a:t>
              </a:r>
            </a:p>
          </p:txBody>
        </p:sp>
        <p:sp>
          <p:nvSpPr>
            <p:cNvPr id="34" name="Text Box 1974"/>
            <p:cNvSpPr txBox="1">
              <a:spLocks/>
            </p:cNvSpPr>
            <p:nvPr/>
          </p:nvSpPr>
          <p:spPr bwMode="auto">
            <a:xfrm>
              <a:off x="778626" y="1545647"/>
              <a:ext cx="456565" cy="32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zh-CN" sz="1050" kern="100">
                  <a:effectLst/>
                  <a:latin typeface="宋体" panose="02010600030101010101" pitchFamily="2" charset="-122"/>
                  <a:ea typeface="宋体" panose="02010600030101010101" pitchFamily="2" charset="-122"/>
                  <a:cs typeface="Times New Roman" panose="02020603050405020304" pitchFamily="18" charset="0"/>
                </a:rPr>
                <a:t>股东</a:t>
              </a:r>
            </a:p>
          </p:txBody>
        </p:sp>
        <p:sp>
          <p:nvSpPr>
            <p:cNvPr id="35" name="Text Box 1975"/>
            <p:cNvSpPr txBox="1">
              <a:spLocks/>
            </p:cNvSpPr>
            <p:nvPr/>
          </p:nvSpPr>
          <p:spPr bwMode="auto">
            <a:xfrm>
              <a:off x="1691121" y="1630737"/>
              <a:ext cx="456565" cy="32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zh-CN" sz="1050" kern="100">
                  <a:effectLst/>
                  <a:latin typeface="宋体" panose="02010600030101010101" pitchFamily="2" charset="-122"/>
                  <a:ea typeface="宋体" panose="02010600030101010101" pitchFamily="2" charset="-122"/>
                  <a:cs typeface="Times New Roman" panose="02020603050405020304" pitchFamily="18" charset="0"/>
                </a:rPr>
                <a:t>股东</a:t>
              </a:r>
            </a:p>
          </p:txBody>
        </p:sp>
        <p:sp>
          <p:nvSpPr>
            <p:cNvPr id="36" name="Text Box 1976"/>
            <p:cNvSpPr txBox="1">
              <a:spLocks/>
            </p:cNvSpPr>
            <p:nvPr/>
          </p:nvSpPr>
          <p:spPr bwMode="auto">
            <a:xfrm>
              <a:off x="731001" y="1002722"/>
              <a:ext cx="456565" cy="32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zh-CN" sz="1050" kern="100">
                  <a:effectLst/>
                  <a:latin typeface="宋体" panose="02010600030101010101" pitchFamily="2" charset="-122"/>
                  <a:ea typeface="宋体" panose="02010600030101010101" pitchFamily="2" charset="-122"/>
                  <a:cs typeface="Times New Roman" panose="02020603050405020304" pitchFamily="18" charset="0"/>
                </a:rPr>
                <a:t>股东</a:t>
              </a:r>
            </a:p>
          </p:txBody>
        </p:sp>
        <p:sp>
          <p:nvSpPr>
            <p:cNvPr id="37" name="Text Box 1977"/>
            <p:cNvSpPr txBox="1">
              <a:spLocks/>
            </p:cNvSpPr>
            <p:nvPr/>
          </p:nvSpPr>
          <p:spPr bwMode="auto">
            <a:xfrm>
              <a:off x="1645401" y="1012247"/>
              <a:ext cx="456565" cy="32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zh-CN" sz="1050" kern="100">
                  <a:effectLst/>
                  <a:latin typeface="宋体" panose="02010600030101010101" pitchFamily="2" charset="-122"/>
                  <a:ea typeface="宋体" panose="02010600030101010101" pitchFamily="2" charset="-122"/>
                  <a:cs typeface="Times New Roman" panose="02020603050405020304" pitchFamily="18" charset="0"/>
                </a:rPr>
                <a:t>股东</a:t>
              </a:r>
            </a:p>
          </p:txBody>
        </p:sp>
        <p:sp>
          <p:nvSpPr>
            <p:cNvPr id="38" name="Text Box 1978"/>
            <p:cNvSpPr txBox="1">
              <a:spLocks/>
            </p:cNvSpPr>
            <p:nvPr/>
          </p:nvSpPr>
          <p:spPr bwMode="auto">
            <a:xfrm>
              <a:off x="1185026" y="631882"/>
              <a:ext cx="456565" cy="32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zh-CN" sz="1050" kern="100">
                  <a:effectLst/>
                  <a:latin typeface="宋体" panose="02010600030101010101" pitchFamily="2" charset="-122"/>
                  <a:ea typeface="宋体" panose="02010600030101010101" pitchFamily="2" charset="-122"/>
                  <a:cs typeface="Times New Roman" panose="02020603050405020304" pitchFamily="18" charset="0"/>
                </a:rPr>
                <a:t>股东</a:t>
              </a:r>
            </a:p>
          </p:txBody>
        </p:sp>
        <p:sp>
          <p:nvSpPr>
            <p:cNvPr id="39" name="Text Box 1979"/>
            <p:cNvSpPr txBox="1">
              <a:spLocks/>
            </p:cNvSpPr>
            <p:nvPr/>
          </p:nvSpPr>
          <p:spPr bwMode="auto">
            <a:xfrm>
              <a:off x="599556" y="360102"/>
              <a:ext cx="456565" cy="32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zh-CN" sz="1050" kern="100">
                  <a:effectLst/>
                  <a:latin typeface="宋体" panose="02010600030101010101" pitchFamily="2" charset="-122"/>
                  <a:ea typeface="宋体" panose="02010600030101010101" pitchFamily="2" charset="-122"/>
                  <a:cs typeface="Times New Roman" panose="02020603050405020304" pitchFamily="18" charset="0"/>
                </a:rPr>
                <a:t>股东</a:t>
              </a:r>
            </a:p>
          </p:txBody>
        </p:sp>
      </p:grpSp>
    </p:spTree>
    <p:extLst>
      <p:ext uri="{BB962C8B-B14F-4D97-AF65-F5344CB8AC3E}">
        <p14:creationId xmlns:p14="http://schemas.microsoft.com/office/powerpoint/2010/main" val="24223794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45316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基于知识图谱的企业信息查询平台实现</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a:solidFill>
                  <a:srgbClr val="000000"/>
                </a:solidFill>
              </a:rPr>
              <a:t>A</a:t>
            </a:r>
            <a:r>
              <a:rPr lang="zh-CN" altLang="zh-CN" sz="1800" dirty="0">
                <a:solidFill>
                  <a:srgbClr val="000000"/>
                </a:solidFill>
              </a:rPr>
              <a:t>、</a:t>
            </a:r>
            <a:r>
              <a:rPr lang="en-US" altLang="zh-CN" sz="1800" dirty="0">
                <a:solidFill>
                  <a:srgbClr val="000000"/>
                </a:solidFill>
              </a:rPr>
              <a:t>B</a:t>
            </a:r>
            <a:r>
              <a:rPr lang="zh-CN" altLang="zh-CN" sz="1800" dirty="0">
                <a:solidFill>
                  <a:srgbClr val="000000"/>
                </a:solidFill>
              </a:rPr>
              <a:t>两家公司的直接人员关联节点图</a:t>
            </a:r>
          </a:p>
        </p:txBody>
      </p:sp>
      <p:grpSp>
        <p:nvGrpSpPr>
          <p:cNvPr id="56" name="Canvas 551"/>
          <p:cNvGrpSpPr/>
          <p:nvPr/>
        </p:nvGrpSpPr>
        <p:grpSpPr>
          <a:xfrm>
            <a:off x="2192864" y="1941202"/>
            <a:ext cx="4450715" cy="1958340"/>
            <a:chOff x="0" y="0"/>
            <a:chExt cx="4450715" cy="1958340"/>
          </a:xfrm>
        </p:grpSpPr>
        <p:sp>
          <p:nvSpPr>
            <p:cNvPr id="57" name="矩形 56"/>
            <p:cNvSpPr/>
            <p:nvPr/>
          </p:nvSpPr>
          <p:spPr>
            <a:xfrm>
              <a:off x="0" y="0"/>
              <a:ext cx="4450715" cy="1958340"/>
            </a:xfrm>
            <a:prstGeom prst="rect">
              <a:avLst/>
            </a:prstGeom>
            <a:noFill/>
            <a:ln>
              <a:noFill/>
            </a:ln>
          </p:spPr>
        </p:sp>
        <p:cxnSp>
          <p:nvCxnSpPr>
            <p:cNvPr id="58" name="AutoShape 1098"/>
            <p:cNvCxnSpPr>
              <a:cxnSpLocks/>
            </p:cNvCxnSpPr>
            <p:nvPr/>
          </p:nvCxnSpPr>
          <p:spPr bwMode="auto">
            <a:xfrm>
              <a:off x="1142781" y="1158849"/>
              <a:ext cx="5891" cy="37538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9" name="Freeform 1100"/>
            <p:cNvSpPr>
              <a:spLocks/>
            </p:cNvSpPr>
            <p:nvPr/>
          </p:nvSpPr>
          <p:spPr bwMode="auto">
            <a:xfrm>
              <a:off x="91040" y="366832"/>
              <a:ext cx="1081730" cy="923755"/>
            </a:xfrm>
            <a:custGeom>
              <a:avLst/>
              <a:gdLst>
                <a:gd name="T0" fmla="*/ 320 w 1791"/>
                <a:gd name="T1" fmla="*/ 0 h 1312"/>
                <a:gd name="T2" fmla="*/ 245 w 1791"/>
                <a:gd name="T3" fmla="*/ 1125 h 1312"/>
                <a:gd name="T4" fmla="*/ 1791 w 1791"/>
                <a:gd name="T5" fmla="*/ 1125 h 1312"/>
              </a:gdLst>
              <a:ahLst/>
              <a:cxnLst>
                <a:cxn ang="0">
                  <a:pos x="T0" y="T1"/>
                </a:cxn>
                <a:cxn ang="0">
                  <a:pos x="T2" y="T3"/>
                </a:cxn>
                <a:cxn ang="0">
                  <a:pos x="T4" y="T5"/>
                </a:cxn>
              </a:cxnLst>
              <a:rect l="0" t="0" r="r" b="b"/>
              <a:pathLst>
                <a:path w="1791" h="1312">
                  <a:moveTo>
                    <a:pt x="320" y="0"/>
                  </a:moveTo>
                  <a:cubicBezTo>
                    <a:pt x="160" y="469"/>
                    <a:pt x="0" y="938"/>
                    <a:pt x="245" y="1125"/>
                  </a:cubicBezTo>
                  <a:cubicBezTo>
                    <a:pt x="490" y="1312"/>
                    <a:pt x="1140" y="1218"/>
                    <a:pt x="1791" y="1125"/>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77080" tIns="38539" rIns="77080" bIns="38539" anchor="t" anchorCtr="0" upright="1">
              <a:noAutofit/>
            </a:bodyPr>
            <a:lstStyle/>
            <a:p>
              <a:endParaRPr lang="zh-CN" altLang="en-US"/>
            </a:p>
          </p:txBody>
        </p:sp>
        <p:sp>
          <p:nvSpPr>
            <p:cNvPr id="60" name="Freeform 1102"/>
            <p:cNvSpPr>
              <a:spLocks/>
            </p:cNvSpPr>
            <p:nvPr/>
          </p:nvSpPr>
          <p:spPr bwMode="auto">
            <a:xfrm>
              <a:off x="318097" y="366832"/>
              <a:ext cx="594418" cy="654931"/>
            </a:xfrm>
            <a:custGeom>
              <a:avLst/>
              <a:gdLst>
                <a:gd name="T0" fmla="*/ 0 w 900"/>
                <a:gd name="T1" fmla="*/ 0 h 915"/>
                <a:gd name="T2" fmla="*/ 180 w 900"/>
                <a:gd name="T3" fmla="*/ 615 h 915"/>
                <a:gd name="T4" fmla="*/ 900 w 900"/>
                <a:gd name="T5" fmla="*/ 915 h 915"/>
              </a:gdLst>
              <a:ahLst/>
              <a:cxnLst>
                <a:cxn ang="0">
                  <a:pos x="T0" y="T1"/>
                </a:cxn>
                <a:cxn ang="0">
                  <a:pos x="T2" y="T3"/>
                </a:cxn>
                <a:cxn ang="0">
                  <a:pos x="T4" y="T5"/>
                </a:cxn>
              </a:cxnLst>
              <a:rect l="0" t="0" r="r" b="b"/>
              <a:pathLst>
                <a:path w="900" h="915">
                  <a:moveTo>
                    <a:pt x="0" y="0"/>
                  </a:moveTo>
                  <a:cubicBezTo>
                    <a:pt x="15" y="231"/>
                    <a:pt x="30" y="463"/>
                    <a:pt x="180" y="615"/>
                  </a:cubicBezTo>
                  <a:cubicBezTo>
                    <a:pt x="330" y="767"/>
                    <a:pt x="775" y="853"/>
                    <a:pt x="900" y="915"/>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77080" tIns="38539" rIns="77080" bIns="38539" anchor="t" anchorCtr="0" upright="1">
              <a:noAutofit/>
            </a:bodyPr>
            <a:lstStyle/>
            <a:p>
              <a:endParaRPr lang="zh-CN" altLang="en-US"/>
            </a:p>
          </p:txBody>
        </p:sp>
        <p:cxnSp>
          <p:nvCxnSpPr>
            <p:cNvPr id="61" name="AutoShape 1104"/>
            <p:cNvCxnSpPr>
              <a:cxnSpLocks/>
            </p:cNvCxnSpPr>
            <p:nvPr/>
          </p:nvCxnSpPr>
          <p:spPr bwMode="auto">
            <a:xfrm flipH="1">
              <a:off x="1148665" y="366832"/>
              <a:ext cx="18204" cy="44928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62" name="Text Box 1106"/>
            <p:cNvSpPr txBox="1">
              <a:spLocks/>
            </p:cNvSpPr>
            <p:nvPr/>
          </p:nvSpPr>
          <p:spPr bwMode="auto">
            <a:xfrm>
              <a:off x="606197" y="377539"/>
              <a:ext cx="489457" cy="3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77080" tIns="38539" rIns="77080" bIns="38539" anchor="t" anchorCtr="0" upright="1">
              <a:noAutofit/>
            </a:bodyPr>
            <a:lstStyle/>
            <a:p>
              <a:pPr algn="just">
                <a:spcAft>
                  <a:spcPts val="0"/>
                </a:spcAft>
              </a:pPr>
              <a:r>
                <a:rPr lang="zh-CN" sz="1000" kern="100">
                  <a:effectLst/>
                  <a:latin typeface="宋体" panose="02010600030101010101" pitchFamily="2" charset="-122"/>
                  <a:ea typeface="宋体" panose="02010600030101010101" pitchFamily="2" charset="-122"/>
                  <a:cs typeface="Times New Roman" panose="02020603050405020304" pitchFamily="18" charset="0"/>
                </a:rPr>
                <a:t>股东</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63" name="Text Box 1108"/>
            <p:cNvSpPr txBox="1">
              <a:spLocks/>
            </p:cNvSpPr>
            <p:nvPr/>
          </p:nvSpPr>
          <p:spPr bwMode="auto">
            <a:xfrm>
              <a:off x="807557" y="800058"/>
              <a:ext cx="670455" cy="358790"/>
            </a:xfrm>
            <a:prstGeom prst="rect">
              <a:avLst/>
            </a:prstGeom>
            <a:solidFill>
              <a:srgbClr val="FFFFFF"/>
            </a:solidFill>
            <a:ln w="9525">
              <a:solidFill>
                <a:srgbClr val="000000"/>
              </a:solidFill>
              <a:miter lim="800000"/>
              <a:headEnd/>
              <a:tailEnd/>
            </a:ln>
          </p:spPr>
          <p:txBody>
            <a:bodyPr rot="0" vert="horz" wrap="square" lIns="77080" tIns="38539" rIns="77080" bIns="38539" anchor="t" anchorCtr="0" upright="1">
              <a:noAutofit/>
            </a:bodyPr>
            <a:lstStyle/>
            <a:p>
              <a:pPr algn="ctr">
                <a:spcAft>
                  <a:spcPts val="0"/>
                </a:spcAft>
              </a:pPr>
              <a:r>
                <a:rPr lang="en-US" sz="1050" b="1" kern="100">
                  <a:effectLst/>
                  <a:latin typeface="宋体" panose="02010600030101010101" pitchFamily="2" charset="-122"/>
                  <a:ea typeface="宋体" panose="02010600030101010101" pitchFamily="2" charset="-122"/>
                  <a:cs typeface="Times New Roman" panose="02020603050405020304" pitchFamily="18" charset="0"/>
                </a:rPr>
                <a:t>A</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cxnSp>
          <p:nvCxnSpPr>
            <p:cNvPr id="64" name="AutoShape 1109"/>
            <p:cNvCxnSpPr>
              <a:cxnSpLocks/>
            </p:cNvCxnSpPr>
            <p:nvPr/>
          </p:nvCxnSpPr>
          <p:spPr bwMode="auto">
            <a:xfrm flipH="1">
              <a:off x="1180802" y="366831"/>
              <a:ext cx="726682" cy="42626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65" name="Text Box 1112"/>
            <p:cNvSpPr txBox="1">
              <a:spLocks/>
            </p:cNvSpPr>
            <p:nvPr/>
          </p:nvSpPr>
          <p:spPr bwMode="auto">
            <a:xfrm>
              <a:off x="42844" y="18218"/>
              <a:ext cx="581030" cy="348614"/>
            </a:xfrm>
            <a:prstGeom prst="rect">
              <a:avLst/>
            </a:prstGeom>
            <a:solidFill>
              <a:srgbClr val="FFFFFF"/>
            </a:solidFill>
            <a:ln w="9525">
              <a:solidFill>
                <a:srgbClr val="000000"/>
              </a:solidFill>
              <a:miter lim="800000"/>
              <a:headEnd/>
              <a:tailEnd/>
            </a:ln>
          </p:spPr>
          <p:txBody>
            <a:bodyPr rot="0" vert="horz" wrap="square" lIns="77080" tIns="38539" rIns="77080" bIns="38539" anchor="t" anchorCtr="0" upright="1">
              <a:noAutofit/>
            </a:bodyPr>
            <a:lstStyle/>
            <a:p>
              <a:pPr algn="ctr">
                <a:spcAft>
                  <a:spcPts val="0"/>
                </a:spcAft>
              </a:pPr>
              <a:r>
                <a:rPr lang="en-US" sz="1050" kern="100">
                  <a:effectLst/>
                  <a:latin typeface="宋体" panose="02010600030101010101" pitchFamily="2" charset="-122"/>
                  <a:ea typeface="宋体" panose="02010600030101010101" pitchFamily="2" charset="-122"/>
                  <a:cs typeface="Times New Roman" panose="02020603050405020304" pitchFamily="18" charset="0"/>
                </a:rPr>
                <a:t>c</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66" name="Text Box 1113"/>
            <p:cNvSpPr txBox="1">
              <a:spLocks/>
            </p:cNvSpPr>
            <p:nvPr/>
          </p:nvSpPr>
          <p:spPr bwMode="auto">
            <a:xfrm>
              <a:off x="878241" y="18218"/>
              <a:ext cx="544078" cy="348614"/>
            </a:xfrm>
            <a:prstGeom prst="rect">
              <a:avLst/>
            </a:prstGeom>
            <a:solidFill>
              <a:srgbClr val="FFFFFF"/>
            </a:solidFill>
            <a:ln w="9525">
              <a:solidFill>
                <a:srgbClr val="000000"/>
              </a:solidFill>
              <a:miter lim="800000"/>
              <a:headEnd/>
              <a:tailEnd/>
            </a:ln>
          </p:spPr>
          <p:txBody>
            <a:bodyPr rot="0" vert="horz" wrap="square" lIns="77080" tIns="38539" rIns="77080" bIns="38539" anchor="t" anchorCtr="0" upright="1">
              <a:noAutofit/>
            </a:bodyPr>
            <a:lstStyle/>
            <a:p>
              <a:pPr algn="ctr">
                <a:spcAft>
                  <a:spcPts val="0"/>
                </a:spcAft>
              </a:pPr>
              <a:r>
                <a:rPr lang="en-US" sz="1050" kern="100">
                  <a:effectLst/>
                  <a:latin typeface="宋体" panose="02010600030101010101" pitchFamily="2" charset="-122"/>
                  <a:ea typeface="宋体" panose="02010600030101010101" pitchFamily="2" charset="-122"/>
                  <a:cs typeface="Times New Roman" panose="02020603050405020304" pitchFamily="18" charset="0"/>
                </a:rPr>
                <a:t>d</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cxnSp>
          <p:nvCxnSpPr>
            <p:cNvPr id="67" name="AutoShape 1114"/>
            <p:cNvCxnSpPr>
              <a:cxnSpLocks/>
            </p:cNvCxnSpPr>
            <p:nvPr/>
          </p:nvCxnSpPr>
          <p:spPr bwMode="auto">
            <a:xfrm>
              <a:off x="333631" y="366834"/>
              <a:ext cx="792015" cy="4332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68" name="Text Box 1115"/>
            <p:cNvSpPr txBox="1">
              <a:spLocks/>
            </p:cNvSpPr>
            <p:nvPr/>
          </p:nvSpPr>
          <p:spPr bwMode="auto">
            <a:xfrm>
              <a:off x="1695415" y="18218"/>
              <a:ext cx="423588" cy="348614"/>
            </a:xfrm>
            <a:prstGeom prst="rect">
              <a:avLst/>
            </a:prstGeom>
            <a:solidFill>
              <a:srgbClr val="FFFFFF"/>
            </a:solidFill>
            <a:ln w="9525">
              <a:solidFill>
                <a:srgbClr val="000000"/>
              </a:solidFill>
              <a:miter lim="800000"/>
              <a:headEnd/>
              <a:tailEnd/>
            </a:ln>
          </p:spPr>
          <p:txBody>
            <a:bodyPr rot="0" vert="horz" wrap="square" lIns="77080" tIns="38539" rIns="77080" bIns="38539" anchor="t" anchorCtr="0" upright="1">
              <a:noAutofit/>
            </a:bodyPr>
            <a:lstStyle/>
            <a:p>
              <a:pPr algn="ctr">
                <a:spcAft>
                  <a:spcPts val="0"/>
                </a:spcAft>
              </a:pPr>
              <a:r>
                <a:rPr lang="en-US" sz="1050" kern="100">
                  <a:effectLst/>
                  <a:latin typeface="宋体" panose="02010600030101010101" pitchFamily="2" charset="-122"/>
                  <a:ea typeface="宋体" panose="02010600030101010101" pitchFamily="2" charset="-122"/>
                  <a:cs typeface="Times New Roman" panose="02020603050405020304" pitchFamily="18" charset="0"/>
                </a:rPr>
                <a:t>E</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69" name="Text Box 1116"/>
            <p:cNvSpPr txBox="1">
              <a:spLocks/>
            </p:cNvSpPr>
            <p:nvPr/>
          </p:nvSpPr>
          <p:spPr bwMode="auto">
            <a:xfrm>
              <a:off x="822549" y="1534243"/>
              <a:ext cx="652251" cy="348614"/>
            </a:xfrm>
            <a:prstGeom prst="rect">
              <a:avLst/>
            </a:prstGeom>
            <a:solidFill>
              <a:srgbClr val="FFFFFF"/>
            </a:solidFill>
            <a:ln w="9525">
              <a:solidFill>
                <a:srgbClr val="000000"/>
              </a:solidFill>
              <a:miter lim="800000"/>
              <a:headEnd/>
              <a:tailEnd/>
            </a:ln>
          </p:spPr>
          <p:txBody>
            <a:bodyPr rot="0" vert="horz" wrap="square" lIns="77080" tIns="38539" rIns="77080" bIns="38539" anchor="t" anchorCtr="0" upright="1">
              <a:noAutofit/>
            </a:bodyPr>
            <a:lstStyle/>
            <a:p>
              <a:pPr algn="ctr">
                <a:spcAft>
                  <a:spcPts val="0"/>
                </a:spcAft>
              </a:pPr>
              <a:r>
                <a:rPr lang="en-US" sz="1050" kern="100">
                  <a:effectLst/>
                  <a:latin typeface="宋体" panose="02010600030101010101" pitchFamily="2" charset="-122"/>
                  <a:ea typeface="宋体" panose="02010600030101010101" pitchFamily="2" charset="-122"/>
                  <a:cs typeface="Times New Roman" panose="02020603050405020304" pitchFamily="18" charset="0"/>
                </a:rPr>
                <a:t>f</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70" name="Text Box 1117"/>
            <p:cNvSpPr txBox="1">
              <a:spLocks/>
            </p:cNvSpPr>
            <p:nvPr/>
          </p:nvSpPr>
          <p:spPr bwMode="auto">
            <a:xfrm>
              <a:off x="979461" y="377539"/>
              <a:ext cx="488917" cy="3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77080" tIns="38539" rIns="77080" bIns="38539" anchor="t" anchorCtr="0" upright="1">
              <a:noAutofit/>
            </a:bodyPr>
            <a:lstStyle/>
            <a:p>
              <a:pPr algn="just">
                <a:spcAft>
                  <a:spcPts val="0"/>
                </a:spcAft>
              </a:pPr>
              <a:r>
                <a:rPr lang="zh-CN" sz="1000" kern="100">
                  <a:effectLst/>
                  <a:latin typeface="宋体" panose="02010600030101010101" pitchFamily="2" charset="-122"/>
                  <a:ea typeface="宋体" panose="02010600030101010101" pitchFamily="2" charset="-122"/>
                  <a:cs typeface="Times New Roman" panose="02020603050405020304" pitchFamily="18" charset="0"/>
                </a:rPr>
                <a:t>股东</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71" name="Text Box 1118"/>
            <p:cNvSpPr txBox="1">
              <a:spLocks/>
            </p:cNvSpPr>
            <p:nvPr/>
          </p:nvSpPr>
          <p:spPr bwMode="auto">
            <a:xfrm>
              <a:off x="1590996" y="410205"/>
              <a:ext cx="489457" cy="3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77080" tIns="38539" rIns="77080" bIns="38539" anchor="t" anchorCtr="0" upright="1">
              <a:noAutofit/>
            </a:bodyPr>
            <a:lstStyle/>
            <a:p>
              <a:pPr algn="just">
                <a:spcAft>
                  <a:spcPts val="0"/>
                </a:spcAft>
              </a:pPr>
              <a:r>
                <a:rPr lang="zh-CN" sz="1000" kern="100">
                  <a:effectLst/>
                  <a:latin typeface="宋体" panose="02010600030101010101" pitchFamily="2" charset="-122"/>
                  <a:ea typeface="宋体" panose="02010600030101010101" pitchFamily="2" charset="-122"/>
                  <a:cs typeface="Times New Roman" panose="02020603050405020304" pitchFamily="18" charset="0"/>
                </a:rPr>
                <a:t>股东</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72" name="Text Box 1119"/>
            <p:cNvSpPr txBox="1">
              <a:spLocks/>
            </p:cNvSpPr>
            <p:nvPr/>
          </p:nvSpPr>
          <p:spPr bwMode="auto">
            <a:xfrm>
              <a:off x="222245" y="652254"/>
              <a:ext cx="1023894" cy="3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77080" tIns="38539" rIns="77080" bIns="38539" anchor="t" anchorCtr="0" upright="1">
              <a:noAutofit/>
            </a:bodyPr>
            <a:lstStyle/>
            <a:p>
              <a:pPr algn="just">
                <a:spcAft>
                  <a:spcPts val="0"/>
                </a:spcAft>
              </a:pPr>
              <a:r>
                <a:rPr lang="zh-CN" sz="1000" kern="100">
                  <a:effectLst/>
                  <a:latin typeface="宋体" panose="02010600030101010101" pitchFamily="2" charset="-122"/>
                  <a:ea typeface="宋体" panose="02010600030101010101" pitchFamily="2" charset="-122"/>
                  <a:cs typeface="Times New Roman" panose="02020603050405020304" pitchFamily="18" charset="0"/>
                </a:rPr>
                <a:t>法定代表人</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73" name="Text Box 1120"/>
            <p:cNvSpPr txBox="1">
              <a:spLocks/>
            </p:cNvSpPr>
            <p:nvPr/>
          </p:nvSpPr>
          <p:spPr bwMode="auto">
            <a:xfrm>
              <a:off x="113539" y="922694"/>
              <a:ext cx="806473" cy="327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77080" tIns="38539" rIns="77080" bIns="38539" anchor="t" anchorCtr="0" upright="1">
              <a:noAutofit/>
            </a:bodyPr>
            <a:lstStyle/>
            <a:p>
              <a:pPr algn="just">
                <a:spcAft>
                  <a:spcPts val="0"/>
                </a:spcAft>
              </a:pPr>
              <a:r>
                <a:rPr lang="zh-CN" sz="1000" kern="100">
                  <a:effectLst/>
                  <a:latin typeface="宋体" panose="02010600030101010101" pitchFamily="2" charset="-122"/>
                  <a:ea typeface="宋体" panose="02010600030101010101" pitchFamily="2" charset="-122"/>
                  <a:cs typeface="Times New Roman" panose="02020603050405020304" pitchFamily="18" charset="0"/>
                </a:rPr>
                <a:t>主要人员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74" name="Text Box 2004"/>
            <p:cNvSpPr txBox="1">
              <a:spLocks/>
            </p:cNvSpPr>
            <p:nvPr/>
          </p:nvSpPr>
          <p:spPr bwMode="auto">
            <a:xfrm>
              <a:off x="866994" y="1232750"/>
              <a:ext cx="693486" cy="301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77080" tIns="38539" rIns="77080" bIns="38539" anchor="t" anchorCtr="0" upright="1">
              <a:noAutofit/>
            </a:bodyPr>
            <a:lstStyle/>
            <a:p>
              <a:pPr algn="just">
                <a:spcAft>
                  <a:spcPts val="0"/>
                </a:spcAft>
              </a:pPr>
              <a:r>
                <a:rPr lang="zh-CN" sz="1000" kern="100">
                  <a:effectLst/>
                  <a:latin typeface="宋体" panose="02010600030101010101" pitchFamily="2" charset="-122"/>
                  <a:ea typeface="宋体" panose="02010600030101010101" pitchFamily="2" charset="-122"/>
                  <a:cs typeface="Times New Roman" panose="02020603050405020304" pitchFamily="18" charset="0"/>
                </a:rPr>
                <a:t>主要人员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cxnSp>
          <p:nvCxnSpPr>
            <p:cNvPr id="75" name="AutoShape 2008"/>
            <p:cNvCxnSpPr>
              <a:cxnSpLocks/>
            </p:cNvCxnSpPr>
            <p:nvPr/>
          </p:nvCxnSpPr>
          <p:spPr bwMode="auto">
            <a:xfrm>
              <a:off x="3349611" y="348630"/>
              <a:ext cx="532" cy="4332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6" name="Text Box 2011"/>
            <p:cNvSpPr txBox="1">
              <a:spLocks/>
            </p:cNvSpPr>
            <p:nvPr/>
          </p:nvSpPr>
          <p:spPr bwMode="auto">
            <a:xfrm>
              <a:off x="3713755" y="559616"/>
              <a:ext cx="656536" cy="275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77080" tIns="38539" rIns="77080" bIns="38539" anchor="t" anchorCtr="0" upright="1">
              <a:noAutofit/>
            </a:bodyPr>
            <a:lstStyle/>
            <a:p>
              <a:pPr algn="just">
                <a:spcAft>
                  <a:spcPts val="0"/>
                </a:spcAft>
              </a:pPr>
              <a:r>
                <a:rPr lang="zh-CN" sz="1000" kern="100">
                  <a:effectLst/>
                  <a:latin typeface="宋体" panose="02010600030101010101" pitchFamily="2" charset="-122"/>
                  <a:ea typeface="宋体" panose="02010600030101010101" pitchFamily="2" charset="-122"/>
                  <a:cs typeface="Times New Roman" panose="02020603050405020304" pitchFamily="18" charset="0"/>
                </a:rPr>
                <a:t>主要人员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77" name="Text Box 2013"/>
            <p:cNvSpPr txBox="1">
              <a:spLocks/>
            </p:cNvSpPr>
            <p:nvPr/>
          </p:nvSpPr>
          <p:spPr bwMode="auto">
            <a:xfrm>
              <a:off x="3469567" y="380752"/>
              <a:ext cx="735253" cy="28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77080" tIns="38539" rIns="77080" bIns="38539" anchor="t" anchorCtr="0" upright="1">
              <a:noAutofit/>
            </a:bodyPr>
            <a:lstStyle/>
            <a:p>
              <a:pPr algn="just">
                <a:spcAft>
                  <a:spcPts val="0"/>
                </a:spcAft>
              </a:pPr>
              <a:r>
                <a:rPr lang="zh-CN" sz="1000" kern="100">
                  <a:effectLst/>
                  <a:latin typeface="宋体" panose="02010600030101010101" pitchFamily="2" charset="-122"/>
                  <a:ea typeface="宋体" panose="02010600030101010101" pitchFamily="2" charset="-122"/>
                  <a:cs typeface="Times New Roman" panose="02020603050405020304" pitchFamily="18" charset="0"/>
                </a:rPr>
                <a:t>法定代表人</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78" name="Text Box 2015"/>
            <p:cNvSpPr txBox="1">
              <a:spLocks/>
            </p:cNvSpPr>
            <p:nvPr/>
          </p:nvSpPr>
          <p:spPr bwMode="auto">
            <a:xfrm>
              <a:off x="2580087" y="383440"/>
              <a:ext cx="424119" cy="290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77080" tIns="38539" rIns="77080" bIns="38539" anchor="t" anchorCtr="0" upright="1">
              <a:noAutofit/>
            </a:bodyPr>
            <a:lstStyle/>
            <a:p>
              <a:pPr algn="just">
                <a:spcAft>
                  <a:spcPts val="0"/>
                </a:spcAft>
              </a:pPr>
              <a:r>
                <a:rPr lang="zh-CN" sz="1000" kern="100">
                  <a:effectLst/>
                  <a:latin typeface="宋体" panose="02010600030101010101" pitchFamily="2" charset="-122"/>
                  <a:ea typeface="宋体" panose="02010600030101010101" pitchFamily="2" charset="-122"/>
                  <a:cs typeface="Times New Roman" panose="02020603050405020304" pitchFamily="18" charset="0"/>
                </a:rPr>
                <a:t>股东</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79" name="Text Box 2016"/>
            <p:cNvSpPr txBox="1">
              <a:spLocks/>
            </p:cNvSpPr>
            <p:nvPr/>
          </p:nvSpPr>
          <p:spPr bwMode="auto">
            <a:xfrm>
              <a:off x="3059899" y="375402"/>
              <a:ext cx="416092" cy="250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77080" tIns="38539" rIns="77080" bIns="38539" anchor="t" anchorCtr="0" upright="1">
              <a:noAutofit/>
            </a:bodyPr>
            <a:lstStyle/>
            <a:p>
              <a:pPr algn="just">
                <a:spcAft>
                  <a:spcPts val="0"/>
                </a:spcAft>
              </a:pPr>
              <a:r>
                <a:rPr lang="zh-CN" sz="1000" kern="100">
                  <a:effectLst/>
                  <a:latin typeface="宋体" panose="02010600030101010101" pitchFamily="2" charset="-122"/>
                  <a:ea typeface="宋体" panose="02010600030101010101" pitchFamily="2" charset="-122"/>
                  <a:cs typeface="Times New Roman" panose="02020603050405020304" pitchFamily="18" charset="0"/>
                </a:rPr>
                <a:t>股东</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cxnSp>
          <p:nvCxnSpPr>
            <p:cNvPr id="80" name="AutoShape 2018"/>
            <p:cNvCxnSpPr>
              <a:cxnSpLocks/>
            </p:cNvCxnSpPr>
            <p:nvPr/>
          </p:nvCxnSpPr>
          <p:spPr bwMode="auto">
            <a:xfrm>
              <a:off x="3318010" y="1140644"/>
              <a:ext cx="1606" cy="43322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81" name="Freeform 2019"/>
            <p:cNvSpPr>
              <a:spLocks/>
            </p:cNvSpPr>
            <p:nvPr/>
          </p:nvSpPr>
          <p:spPr bwMode="auto">
            <a:xfrm flipH="1">
              <a:off x="3653242" y="359326"/>
              <a:ext cx="485175" cy="620118"/>
            </a:xfrm>
            <a:custGeom>
              <a:avLst/>
              <a:gdLst>
                <a:gd name="T0" fmla="*/ 0 w 900"/>
                <a:gd name="T1" fmla="*/ 0 h 915"/>
                <a:gd name="T2" fmla="*/ 180 w 900"/>
                <a:gd name="T3" fmla="*/ 615 h 915"/>
                <a:gd name="T4" fmla="*/ 900 w 900"/>
                <a:gd name="T5" fmla="*/ 915 h 915"/>
              </a:gdLst>
              <a:ahLst/>
              <a:cxnLst>
                <a:cxn ang="0">
                  <a:pos x="T0" y="T1"/>
                </a:cxn>
                <a:cxn ang="0">
                  <a:pos x="T2" y="T3"/>
                </a:cxn>
                <a:cxn ang="0">
                  <a:pos x="T4" y="T5"/>
                </a:cxn>
              </a:cxnLst>
              <a:rect l="0" t="0" r="r" b="b"/>
              <a:pathLst>
                <a:path w="900" h="915">
                  <a:moveTo>
                    <a:pt x="0" y="0"/>
                  </a:moveTo>
                  <a:cubicBezTo>
                    <a:pt x="15" y="231"/>
                    <a:pt x="30" y="463"/>
                    <a:pt x="180" y="615"/>
                  </a:cubicBezTo>
                  <a:cubicBezTo>
                    <a:pt x="330" y="767"/>
                    <a:pt x="775" y="853"/>
                    <a:pt x="900" y="915"/>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77080" tIns="38539" rIns="77080" bIns="38539" anchor="t" anchorCtr="0" upright="1">
              <a:noAutofit/>
            </a:bodyPr>
            <a:lstStyle/>
            <a:p>
              <a:endParaRPr lang="zh-CN" altLang="en-US"/>
            </a:p>
          </p:txBody>
        </p:sp>
        <p:sp>
          <p:nvSpPr>
            <p:cNvPr id="82" name="Text Box 2020"/>
            <p:cNvSpPr txBox="1">
              <a:spLocks/>
            </p:cNvSpPr>
            <p:nvPr/>
          </p:nvSpPr>
          <p:spPr bwMode="auto">
            <a:xfrm>
              <a:off x="2982796" y="781849"/>
              <a:ext cx="670455" cy="358790"/>
            </a:xfrm>
            <a:prstGeom prst="rect">
              <a:avLst/>
            </a:prstGeom>
            <a:solidFill>
              <a:srgbClr val="FFFFFF"/>
            </a:solidFill>
            <a:ln w="9525">
              <a:solidFill>
                <a:srgbClr val="000000"/>
              </a:solidFill>
              <a:miter lim="800000"/>
              <a:headEnd/>
              <a:tailEnd/>
            </a:ln>
          </p:spPr>
          <p:txBody>
            <a:bodyPr rot="0" vert="horz" wrap="square" lIns="77080" tIns="38539" rIns="77080" bIns="38539" anchor="t" anchorCtr="0" upright="1">
              <a:noAutofit/>
            </a:bodyPr>
            <a:lstStyle/>
            <a:p>
              <a:pPr algn="ctr">
                <a:spcAft>
                  <a:spcPts val="0"/>
                </a:spcAft>
              </a:pPr>
              <a:r>
                <a:rPr lang="en-US" sz="1050" b="1" kern="100">
                  <a:effectLst/>
                  <a:latin typeface="宋体" panose="02010600030101010101" pitchFamily="2" charset="-122"/>
                  <a:ea typeface="宋体" panose="02010600030101010101" pitchFamily="2" charset="-122"/>
                  <a:cs typeface="Times New Roman" panose="02020603050405020304" pitchFamily="18" charset="0"/>
                </a:rPr>
                <a:t>B</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83" name="Text Box 2022"/>
            <p:cNvSpPr txBox="1">
              <a:spLocks/>
            </p:cNvSpPr>
            <p:nvPr/>
          </p:nvSpPr>
          <p:spPr bwMode="auto">
            <a:xfrm>
              <a:off x="2428007" y="8"/>
              <a:ext cx="472319" cy="348614"/>
            </a:xfrm>
            <a:prstGeom prst="rect">
              <a:avLst/>
            </a:prstGeom>
            <a:solidFill>
              <a:srgbClr val="FFFFFF"/>
            </a:solidFill>
            <a:ln w="9525">
              <a:solidFill>
                <a:srgbClr val="000000"/>
              </a:solidFill>
              <a:miter lim="800000"/>
              <a:headEnd/>
              <a:tailEnd/>
            </a:ln>
          </p:spPr>
          <p:txBody>
            <a:bodyPr rot="0" vert="horz" wrap="square" lIns="77080" tIns="38539" rIns="77080" bIns="38539" anchor="t" anchorCtr="0" upright="1">
              <a:noAutofit/>
            </a:bodyPr>
            <a:lstStyle/>
            <a:p>
              <a:pPr algn="ctr">
                <a:spcAft>
                  <a:spcPts val="0"/>
                </a:spcAft>
              </a:pPr>
              <a:r>
                <a:rPr lang="en-US" sz="1050" kern="100">
                  <a:effectLst/>
                  <a:latin typeface="宋体" panose="02010600030101010101" pitchFamily="2" charset="-122"/>
                  <a:ea typeface="宋体" panose="02010600030101010101" pitchFamily="2" charset="-122"/>
                  <a:cs typeface="Times New Roman" panose="02020603050405020304" pitchFamily="18" charset="0"/>
                </a:rPr>
                <a:t>c</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84" name="Text Box 2023"/>
            <p:cNvSpPr txBox="1">
              <a:spLocks/>
            </p:cNvSpPr>
            <p:nvPr/>
          </p:nvSpPr>
          <p:spPr bwMode="auto">
            <a:xfrm>
              <a:off x="3128448" y="8"/>
              <a:ext cx="472319" cy="348614"/>
            </a:xfrm>
            <a:prstGeom prst="rect">
              <a:avLst/>
            </a:prstGeom>
            <a:solidFill>
              <a:srgbClr val="FFFFFF"/>
            </a:solidFill>
            <a:ln w="9525">
              <a:solidFill>
                <a:srgbClr val="000000"/>
              </a:solidFill>
              <a:miter lim="800000"/>
              <a:headEnd/>
              <a:tailEnd/>
            </a:ln>
          </p:spPr>
          <p:txBody>
            <a:bodyPr rot="0" vert="horz" wrap="square" lIns="77080" tIns="38539" rIns="77080" bIns="38539" anchor="t" anchorCtr="0" upright="1">
              <a:noAutofit/>
            </a:bodyPr>
            <a:lstStyle/>
            <a:p>
              <a:pPr algn="ctr">
                <a:spcAft>
                  <a:spcPts val="0"/>
                </a:spcAft>
              </a:pPr>
              <a:r>
                <a:rPr lang="en-US" sz="1050" kern="100">
                  <a:effectLst/>
                  <a:latin typeface="宋体" panose="02010600030101010101" pitchFamily="2" charset="-122"/>
                  <a:ea typeface="宋体" panose="02010600030101010101" pitchFamily="2" charset="-122"/>
                  <a:cs typeface="Times New Roman" panose="02020603050405020304" pitchFamily="18" charset="0"/>
                </a:rPr>
                <a:t>d</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cxnSp>
          <p:nvCxnSpPr>
            <p:cNvPr id="85" name="AutoShape 2024"/>
            <p:cNvCxnSpPr>
              <a:cxnSpLocks/>
            </p:cNvCxnSpPr>
            <p:nvPr/>
          </p:nvCxnSpPr>
          <p:spPr bwMode="auto">
            <a:xfrm>
              <a:off x="2664167" y="348630"/>
              <a:ext cx="653857" cy="4332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86" name="Text Box 2025"/>
            <p:cNvSpPr txBox="1">
              <a:spLocks/>
            </p:cNvSpPr>
            <p:nvPr/>
          </p:nvSpPr>
          <p:spPr bwMode="auto">
            <a:xfrm>
              <a:off x="3930646" y="8"/>
              <a:ext cx="472319" cy="348614"/>
            </a:xfrm>
            <a:prstGeom prst="rect">
              <a:avLst/>
            </a:prstGeom>
            <a:solidFill>
              <a:srgbClr val="FFFFFF"/>
            </a:solidFill>
            <a:ln w="9525">
              <a:solidFill>
                <a:srgbClr val="000000"/>
              </a:solidFill>
              <a:miter lim="800000"/>
              <a:headEnd/>
              <a:tailEnd/>
            </a:ln>
          </p:spPr>
          <p:txBody>
            <a:bodyPr rot="0" vert="horz" wrap="square" lIns="77080" tIns="38539" rIns="77080" bIns="38539" anchor="t" anchorCtr="0" upright="1">
              <a:noAutofit/>
            </a:bodyPr>
            <a:lstStyle/>
            <a:p>
              <a:pPr algn="ctr">
                <a:spcAft>
                  <a:spcPts val="0"/>
                </a:spcAft>
              </a:pPr>
              <a:r>
                <a:rPr lang="en-US" sz="1050" kern="100">
                  <a:effectLst/>
                  <a:latin typeface="宋体" panose="02010600030101010101" pitchFamily="2" charset="-122"/>
                  <a:ea typeface="宋体" panose="02010600030101010101" pitchFamily="2" charset="-122"/>
                  <a:cs typeface="Times New Roman" panose="02020603050405020304" pitchFamily="18" charset="0"/>
                </a:rPr>
                <a:t>h</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87" name="Text Box 2026"/>
            <p:cNvSpPr txBox="1">
              <a:spLocks/>
            </p:cNvSpPr>
            <p:nvPr/>
          </p:nvSpPr>
          <p:spPr bwMode="auto">
            <a:xfrm>
              <a:off x="2993502" y="1573869"/>
              <a:ext cx="652251" cy="348614"/>
            </a:xfrm>
            <a:prstGeom prst="rect">
              <a:avLst/>
            </a:prstGeom>
            <a:solidFill>
              <a:srgbClr val="FFFFFF"/>
            </a:solidFill>
            <a:ln w="9525">
              <a:solidFill>
                <a:srgbClr val="000000"/>
              </a:solidFill>
              <a:miter lim="800000"/>
              <a:headEnd/>
              <a:tailEnd/>
            </a:ln>
          </p:spPr>
          <p:txBody>
            <a:bodyPr rot="0" vert="horz" wrap="square" lIns="77080" tIns="38539" rIns="77080" bIns="38539" anchor="t" anchorCtr="0" upright="1">
              <a:noAutofit/>
            </a:bodyPr>
            <a:lstStyle/>
            <a:p>
              <a:pPr algn="ctr">
                <a:spcAft>
                  <a:spcPts val="0"/>
                </a:spcAft>
              </a:pPr>
              <a:r>
                <a:rPr lang="en-US" sz="1050" kern="100">
                  <a:effectLst/>
                  <a:latin typeface="宋体" panose="02010600030101010101" pitchFamily="2" charset="-122"/>
                  <a:ea typeface="宋体" panose="02010600030101010101" pitchFamily="2" charset="-122"/>
                  <a:cs typeface="Times New Roman" panose="02020603050405020304" pitchFamily="18" charset="0"/>
                </a:rPr>
                <a:t>f</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88" name="Text Box 2027"/>
            <p:cNvSpPr txBox="1">
              <a:spLocks/>
            </p:cNvSpPr>
            <p:nvPr/>
          </p:nvSpPr>
          <p:spPr bwMode="auto">
            <a:xfrm>
              <a:off x="3035804" y="1207047"/>
              <a:ext cx="643149" cy="239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77080" tIns="38539" rIns="77080" bIns="38539" anchor="t" anchorCtr="0" upright="1">
              <a:noAutofit/>
            </a:bodyPr>
            <a:lstStyle/>
            <a:p>
              <a:pPr algn="just">
                <a:spcAft>
                  <a:spcPts val="0"/>
                </a:spcAft>
              </a:pPr>
              <a:r>
                <a:rPr lang="zh-CN" sz="1000" kern="100">
                  <a:effectLst/>
                  <a:latin typeface="宋体" panose="02010600030101010101" pitchFamily="2" charset="-122"/>
                  <a:ea typeface="宋体" panose="02010600030101010101" pitchFamily="2" charset="-122"/>
                  <a:cs typeface="Times New Roman" panose="02020603050405020304" pitchFamily="18" charset="0"/>
                </a:rPr>
                <a:t>主要人员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cxnSp>
          <p:nvCxnSpPr>
            <p:cNvPr id="89" name="AutoShape 2067"/>
            <p:cNvCxnSpPr>
              <a:cxnSpLocks/>
            </p:cNvCxnSpPr>
            <p:nvPr/>
          </p:nvCxnSpPr>
          <p:spPr bwMode="auto">
            <a:xfrm flipH="1">
              <a:off x="3382287" y="348630"/>
              <a:ext cx="784515" cy="43322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1646753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45316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基于知识图谱的企业信息查询平台实现</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15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从原始的工商信息中，公司</a:t>
            </a:r>
            <a:r>
              <a:rPr lang="en-US" altLang="zh-CN" sz="1800" dirty="0">
                <a:solidFill>
                  <a:srgbClr val="000000"/>
                </a:solidFill>
              </a:rPr>
              <a:t>A</a:t>
            </a:r>
            <a:r>
              <a:rPr lang="zh-CN" altLang="zh-CN" sz="1800" dirty="0">
                <a:solidFill>
                  <a:srgbClr val="000000"/>
                </a:solidFill>
              </a:rPr>
              <a:t>、</a:t>
            </a:r>
            <a:r>
              <a:rPr lang="en-US" altLang="zh-CN" sz="1800" dirty="0">
                <a:solidFill>
                  <a:srgbClr val="000000"/>
                </a:solidFill>
              </a:rPr>
              <a:t>B</a:t>
            </a:r>
            <a:r>
              <a:rPr lang="zh-CN" altLang="zh-CN" sz="1800" dirty="0">
                <a:solidFill>
                  <a:srgbClr val="000000"/>
                </a:solidFill>
              </a:rPr>
              <a:t>没有任何关联。计算</a:t>
            </a:r>
            <a:r>
              <a:rPr lang="en-US" altLang="zh-CN" sz="1800" dirty="0">
                <a:solidFill>
                  <a:srgbClr val="000000"/>
                </a:solidFill>
              </a:rPr>
              <a:t>A</a:t>
            </a:r>
            <a:r>
              <a:rPr lang="zh-CN" altLang="zh-CN" sz="1800" dirty="0">
                <a:solidFill>
                  <a:srgbClr val="000000"/>
                </a:solidFill>
              </a:rPr>
              <a:t>、</a:t>
            </a:r>
            <a:r>
              <a:rPr lang="en-US" altLang="zh-CN" sz="1800" dirty="0">
                <a:solidFill>
                  <a:srgbClr val="000000"/>
                </a:solidFill>
              </a:rPr>
              <a:t>B</a:t>
            </a:r>
            <a:r>
              <a:rPr lang="zh-CN" altLang="zh-CN" sz="1800" dirty="0">
                <a:solidFill>
                  <a:srgbClr val="000000"/>
                </a:solidFill>
              </a:rPr>
              <a:t>公司是否有疑似关联可以通过下面的多特征维度识别去重算法：</a:t>
            </a:r>
          </a:p>
          <a:p>
            <a:pPr lvl="1"/>
            <a:r>
              <a:rPr lang="zh-CN" altLang="zh-CN" sz="1400" dirty="0">
                <a:solidFill>
                  <a:srgbClr val="000000"/>
                </a:solidFill>
              </a:rPr>
              <a:t>将公司</a:t>
            </a:r>
            <a:r>
              <a:rPr lang="en-US" altLang="zh-CN" sz="1400" dirty="0">
                <a:solidFill>
                  <a:srgbClr val="000000"/>
                </a:solidFill>
              </a:rPr>
              <a:t>A</a:t>
            </a:r>
            <a:r>
              <a:rPr lang="zh-CN" altLang="zh-CN" sz="1400" dirty="0">
                <a:solidFill>
                  <a:srgbClr val="000000"/>
                </a:solidFill>
              </a:rPr>
              <a:t>的所有直接相邻节点去掉重复名称后得到数组</a:t>
            </a:r>
            <a:r>
              <a:rPr lang="en-US" altLang="zh-CN" sz="1400" dirty="0">
                <a:solidFill>
                  <a:srgbClr val="000000"/>
                </a:solidFill>
              </a:rPr>
              <a:t>A{c, d, E, f}</a:t>
            </a:r>
            <a:endParaRPr lang="zh-CN" altLang="zh-CN" sz="1400" dirty="0">
              <a:solidFill>
                <a:srgbClr val="000000"/>
              </a:solidFill>
            </a:endParaRPr>
          </a:p>
          <a:p>
            <a:pPr lvl="1"/>
            <a:r>
              <a:rPr lang="zh-CN" altLang="zh-CN" sz="1400" dirty="0">
                <a:solidFill>
                  <a:srgbClr val="000000"/>
                </a:solidFill>
              </a:rPr>
              <a:t>将公司</a:t>
            </a:r>
            <a:r>
              <a:rPr lang="en-US" altLang="zh-CN" sz="1400" dirty="0">
                <a:solidFill>
                  <a:srgbClr val="000000"/>
                </a:solidFill>
              </a:rPr>
              <a:t>B</a:t>
            </a:r>
            <a:r>
              <a:rPr lang="zh-CN" altLang="zh-CN" sz="1400" dirty="0">
                <a:solidFill>
                  <a:srgbClr val="000000"/>
                </a:solidFill>
              </a:rPr>
              <a:t>的所有直接相邻节点去掉重复名称后得到数组</a:t>
            </a:r>
            <a:r>
              <a:rPr lang="en-US" altLang="zh-CN" sz="1400" dirty="0">
                <a:solidFill>
                  <a:srgbClr val="000000"/>
                </a:solidFill>
              </a:rPr>
              <a:t>B{c, d, f, h}</a:t>
            </a:r>
            <a:endParaRPr lang="zh-CN" altLang="zh-CN" sz="1400" dirty="0">
              <a:solidFill>
                <a:srgbClr val="000000"/>
              </a:solidFill>
            </a:endParaRPr>
          </a:p>
          <a:p>
            <a:pPr lvl="1"/>
            <a:r>
              <a:rPr lang="zh-CN" altLang="zh-CN" sz="1400" dirty="0">
                <a:solidFill>
                  <a:srgbClr val="000000"/>
                </a:solidFill>
              </a:rPr>
              <a:t>循环数组</a:t>
            </a:r>
            <a:r>
              <a:rPr lang="en-US" altLang="zh-CN" sz="1400" dirty="0">
                <a:solidFill>
                  <a:srgbClr val="000000"/>
                </a:solidFill>
              </a:rPr>
              <a:t>B</a:t>
            </a:r>
            <a:r>
              <a:rPr lang="zh-CN" altLang="zh-CN" sz="1400" dirty="0">
                <a:solidFill>
                  <a:srgbClr val="000000"/>
                </a:solidFill>
              </a:rPr>
              <a:t>中的元素，将</a:t>
            </a:r>
            <a:r>
              <a:rPr lang="en-US" altLang="zh-CN" sz="1400" dirty="0">
                <a:solidFill>
                  <a:srgbClr val="000000"/>
                </a:solidFill>
              </a:rPr>
              <a:t>B</a:t>
            </a:r>
            <a:r>
              <a:rPr lang="zh-CN" altLang="zh-CN" sz="1400" dirty="0">
                <a:solidFill>
                  <a:srgbClr val="000000"/>
                </a:solidFill>
              </a:rPr>
              <a:t>中的元素添加进</a:t>
            </a:r>
            <a:r>
              <a:rPr lang="en-US" altLang="zh-CN" sz="1400" dirty="0">
                <a:solidFill>
                  <a:srgbClr val="000000"/>
                </a:solidFill>
              </a:rPr>
              <a:t>A</a:t>
            </a:r>
            <a:r>
              <a:rPr lang="zh-CN" altLang="zh-CN" sz="1400" dirty="0">
                <a:solidFill>
                  <a:srgbClr val="000000"/>
                </a:solidFill>
              </a:rPr>
              <a:t>中，如果遇到添加失败返回</a:t>
            </a:r>
            <a:r>
              <a:rPr lang="en-US" altLang="zh-CN" sz="1400" dirty="0">
                <a:solidFill>
                  <a:srgbClr val="000000"/>
                </a:solidFill>
              </a:rPr>
              <a:t>false</a:t>
            </a:r>
            <a:r>
              <a:rPr lang="zh-CN" altLang="zh-CN" sz="1400" dirty="0">
                <a:solidFill>
                  <a:srgbClr val="000000"/>
                </a:solidFill>
              </a:rPr>
              <a:t>，则将当前元素添加进临时数组</a:t>
            </a:r>
            <a:r>
              <a:rPr lang="en-US" altLang="zh-CN" sz="1400" dirty="0">
                <a:solidFill>
                  <a:srgbClr val="000000"/>
                </a:solidFill>
              </a:rPr>
              <a:t>temp</a:t>
            </a:r>
            <a:r>
              <a:rPr lang="zh-CN" altLang="zh-CN" sz="1400" dirty="0">
                <a:solidFill>
                  <a:srgbClr val="000000"/>
                </a:solidFill>
              </a:rPr>
              <a:t>中</a:t>
            </a:r>
          </a:p>
          <a:p>
            <a:pPr lvl="1"/>
            <a:r>
              <a:rPr lang="zh-CN" altLang="zh-CN" sz="1400" dirty="0">
                <a:solidFill>
                  <a:srgbClr val="000000"/>
                </a:solidFill>
              </a:rPr>
              <a:t>统计</a:t>
            </a:r>
            <a:r>
              <a:rPr lang="en-US" altLang="zh-CN" sz="1400" dirty="0">
                <a:solidFill>
                  <a:srgbClr val="000000"/>
                </a:solidFill>
              </a:rPr>
              <a:t>temp</a:t>
            </a:r>
            <a:r>
              <a:rPr lang="zh-CN" altLang="zh-CN" sz="1400" dirty="0">
                <a:solidFill>
                  <a:srgbClr val="000000"/>
                </a:solidFill>
              </a:rPr>
              <a:t>数组中元素数量，定义相似度衡量的阀值</a:t>
            </a:r>
          </a:p>
          <a:p>
            <a:pPr lvl="1"/>
            <a:r>
              <a:rPr lang="zh-CN" altLang="zh-CN" sz="1400" dirty="0">
                <a:solidFill>
                  <a:srgbClr val="000000"/>
                </a:solidFill>
              </a:rPr>
              <a:t>大于设定的阀值表示两家公司有疑似关联，否则没有关联</a:t>
            </a:r>
          </a:p>
        </p:txBody>
      </p:sp>
    </p:spTree>
    <p:extLst>
      <p:ext uri="{BB962C8B-B14F-4D97-AF65-F5344CB8AC3E}">
        <p14:creationId xmlns:p14="http://schemas.microsoft.com/office/powerpoint/2010/main" val="19681378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章节结构</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350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词法分析</a:t>
            </a:r>
            <a:endParaRPr lang="en-US" altLang="zh-CN" sz="1800" dirty="0" smtClean="0">
              <a:solidFill>
                <a:srgbClr val="000000"/>
              </a:solidFill>
            </a:endParaRPr>
          </a:p>
          <a:p>
            <a:pPr lvl="1"/>
            <a:r>
              <a:rPr lang="zh-CN" altLang="en-US" sz="1400" dirty="0" smtClean="0">
                <a:solidFill>
                  <a:srgbClr val="000000"/>
                </a:solidFill>
              </a:rPr>
              <a:t>文本分词</a:t>
            </a:r>
            <a:endParaRPr lang="en-US" altLang="zh-CN" sz="1400" dirty="0" smtClean="0">
              <a:solidFill>
                <a:srgbClr val="000000"/>
              </a:solidFill>
            </a:endParaRPr>
          </a:p>
          <a:p>
            <a:pPr lvl="1"/>
            <a:r>
              <a:rPr lang="zh-CN" altLang="en-US" sz="1400" dirty="0">
                <a:solidFill>
                  <a:srgbClr val="000000"/>
                </a:solidFill>
              </a:rPr>
              <a:t>命名</a:t>
            </a:r>
            <a:r>
              <a:rPr lang="zh-CN" altLang="en-US" sz="1400" dirty="0" smtClean="0">
                <a:solidFill>
                  <a:srgbClr val="000000"/>
                </a:solidFill>
              </a:rPr>
              <a:t>实体识别</a:t>
            </a:r>
            <a:endParaRPr lang="en-US" altLang="zh-CN" sz="1400" dirty="0" smtClean="0">
              <a:solidFill>
                <a:srgbClr val="000000"/>
              </a:solidFill>
            </a:endParaRPr>
          </a:p>
          <a:p>
            <a:pPr lvl="1"/>
            <a:r>
              <a:rPr lang="zh-CN" altLang="en-US" sz="1400" dirty="0">
                <a:solidFill>
                  <a:srgbClr val="000000"/>
                </a:solidFill>
              </a:rPr>
              <a:t>词义消</a:t>
            </a:r>
            <a:r>
              <a:rPr lang="zh-CN" altLang="en-US" sz="1400" dirty="0" smtClean="0">
                <a:solidFill>
                  <a:srgbClr val="000000"/>
                </a:solidFill>
              </a:rPr>
              <a:t>歧</a:t>
            </a:r>
            <a:endParaRPr lang="en-US" altLang="zh-CN" sz="1400" dirty="0" smtClean="0">
              <a:solidFill>
                <a:srgbClr val="000000"/>
              </a:solidFill>
            </a:endParaRPr>
          </a:p>
          <a:p>
            <a:r>
              <a:rPr lang="zh-CN" altLang="en-US" sz="1800" dirty="0" smtClean="0">
                <a:solidFill>
                  <a:srgbClr val="000000"/>
                </a:solidFill>
              </a:rPr>
              <a:t>句法分析</a:t>
            </a:r>
            <a:endParaRPr lang="en-US" altLang="zh-CN" sz="1800" dirty="0" smtClean="0">
              <a:solidFill>
                <a:srgbClr val="000000"/>
              </a:solidFill>
            </a:endParaRPr>
          </a:p>
          <a:p>
            <a:r>
              <a:rPr lang="zh-CN" altLang="en-US" sz="1800" dirty="0" smtClean="0">
                <a:solidFill>
                  <a:srgbClr val="000000"/>
                </a:solidFill>
              </a:rPr>
              <a:t>语义分析</a:t>
            </a:r>
            <a:endParaRPr lang="en-US" altLang="zh-CN" sz="1800" dirty="0" smtClean="0">
              <a:solidFill>
                <a:srgbClr val="000000"/>
              </a:solidFill>
            </a:endParaRPr>
          </a:p>
          <a:p>
            <a:r>
              <a:rPr lang="zh-CN" altLang="en-US" sz="1800" dirty="0" smtClean="0">
                <a:solidFill>
                  <a:srgbClr val="000000"/>
                </a:solidFill>
              </a:rPr>
              <a:t>文本分析应用</a:t>
            </a:r>
            <a:endParaRPr lang="en-US" altLang="zh-CN" sz="1800" dirty="0" smtClean="0">
              <a:solidFill>
                <a:srgbClr val="000000"/>
              </a:solidFill>
            </a:endParaRPr>
          </a:p>
          <a:p>
            <a:pPr lvl="1"/>
            <a:r>
              <a:rPr lang="zh-CN" altLang="en-US" sz="1400" dirty="0" smtClean="0">
                <a:solidFill>
                  <a:srgbClr val="000000"/>
                </a:solidFill>
              </a:rPr>
              <a:t>文本分类</a:t>
            </a:r>
            <a:endParaRPr lang="en-US" altLang="zh-CN" sz="1400" dirty="0" smtClean="0">
              <a:solidFill>
                <a:srgbClr val="000000"/>
              </a:solidFill>
            </a:endParaRPr>
          </a:p>
          <a:p>
            <a:pPr lvl="1"/>
            <a:r>
              <a:rPr lang="zh-CN" altLang="en-US" sz="1400" dirty="0" smtClean="0">
                <a:solidFill>
                  <a:srgbClr val="000000"/>
                </a:solidFill>
              </a:rPr>
              <a:t>信息抽取</a:t>
            </a:r>
            <a:endParaRPr lang="en-US" altLang="zh-CN" sz="1400" dirty="0" smtClean="0">
              <a:solidFill>
                <a:srgbClr val="000000"/>
              </a:solidFill>
            </a:endParaRPr>
          </a:p>
          <a:p>
            <a:pPr lvl="1"/>
            <a:r>
              <a:rPr lang="zh-CN" altLang="en-US" sz="1400" dirty="0">
                <a:solidFill>
                  <a:srgbClr val="000000"/>
                </a:solidFill>
              </a:rPr>
              <a:t>问答</a:t>
            </a:r>
            <a:r>
              <a:rPr lang="zh-CN" altLang="en-US" sz="1400" dirty="0" smtClean="0">
                <a:solidFill>
                  <a:srgbClr val="000000"/>
                </a:solidFill>
              </a:rPr>
              <a:t>系统</a:t>
            </a:r>
            <a:endParaRPr lang="en-US" altLang="zh-CN" sz="1400" dirty="0" smtClean="0">
              <a:solidFill>
                <a:srgbClr val="000000"/>
              </a:solidFill>
            </a:endParaRPr>
          </a:p>
          <a:p>
            <a:pPr lvl="1"/>
            <a:r>
              <a:rPr lang="zh-CN" altLang="en-US" sz="1400" dirty="0" smtClean="0">
                <a:solidFill>
                  <a:srgbClr val="000000"/>
                </a:solidFill>
              </a:rPr>
              <a:t>情感分析</a:t>
            </a:r>
            <a:endParaRPr lang="en-US" altLang="zh-CN" sz="1400" dirty="0" smtClean="0">
              <a:solidFill>
                <a:srgbClr val="000000"/>
              </a:solidFill>
            </a:endParaRPr>
          </a:p>
          <a:p>
            <a:pPr lvl="1"/>
            <a:r>
              <a:rPr lang="zh-CN" altLang="en-US" sz="1400" dirty="0" smtClean="0">
                <a:solidFill>
                  <a:srgbClr val="000000"/>
                </a:solidFill>
              </a:rPr>
              <a:t>自动摘要</a:t>
            </a:r>
            <a:endParaRPr lang="en-US" altLang="zh-CN" sz="1400" dirty="0" smtClean="0">
              <a:solidFill>
                <a:srgbClr val="000000"/>
              </a:solidFill>
            </a:endParaRPr>
          </a:p>
        </p:txBody>
      </p:sp>
    </p:spTree>
    <p:extLst>
      <p:ext uri="{BB962C8B-B14F-4D97-AF65-F5344CB8AC3E}">
        <p14:creationId xmlns:p14="http://schemas.microsoft.com/office/powerpoint/2010/main" val="3598259417"/>
      </p:ext>
    </p:extLst>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45316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基于知识图谱的企业信息查询平台实现</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企业</a:t>
            </a:r>
            <a:r>
              <a:rPr lang="en-US" altLang="zh-CN" sz="1800" dirty="0">
                <a:solidFill>
                  <a:srgbClr val="000000"/>
                </a:solidFill>
              </a:rPr>
              <a:t>A</a:t>
            </a:r>
            <a:r>
              <a:rPr lang="zh-CN" altLang="zh-CN" sz="1800" dirty="0">
                <a:solidFill>
                  <a:srgbClr val="000000"/>
                </a:solidFill>
              </a:rPr>
              <a:t>关联风险分析</a:t>
            </a:r>
          </a:p>
        </p:txBody>
      </p:sp>
      <p:pic>
        <p:nvPicPr>
          <p:cNvPr id="10" name="Picture 1135"/>
          <p:cNvPicPr/>
          <p:nvPr/>
        </p:nvPicPr>
        <p:blipFill>
          <a:blip r:embed="rId2"/>
          <a:stretch>
            <a:fillRect/>
          </a:stretch>
        </p:blipFill>
        <p:spPr>
          <a:xfrm>
            <a:off x="2186388" y="1759586"/>
            <a:ext cx="4135120" cy="2110105"/>
          </a:xfrm>
          <a:prstGeom prst="rect">
            <a:avLst/>
          </a:prstGeom>
        </p:spPr>
      </p:pic>
    </p:spTree>
    <p:extLst>
      <p:ext uri="{BB962C8B-B14F-4D97-AF65-F5344CB8AC3E}">
        <p14:creationId xmlns:p14="http://schemas.microsoft.com/office/powerpoint/2010/main" val="33087566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45316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基于知识图谱的企业信息查询平台实现</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367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针对目标公司的企业关联风险有</a:t>
            </a:r>
            <a:r>
              <a:rPr lang="en-US" altLang="zh-CN" sz="1800" dirty="0">
                <a:solidFill>
                  <a:srgbClr val="000000"/>
                </a:solidFill>
              </a:rPr>
              <a:t>4</a:t>
            </a:r>
            <a:r>
              <a:rPr lang="zh-CN" altLang="zh-CN" sz="1800" dirty="0">
                <a:solidFill>
                  <a:srgbClr val="000000"/>
                </a:solidFill>
              </a:rPr>
              <a:t>个指标衡量：</a:t>
            </a:r>
          </a:p>
          <a:p>
            <a:pPr lvl="1"/>
            <a:r>
              <a:rPr lang="zh-CN" altLang="zh-CN" sz="1400" dirty="0">
                <a:solidFill>
                  <a:srgbClr val="000000"/>
                </a:solidFill>
              </a:rPr>
              <a:t>通过</a:t>
            </a:r>
            <a:r>
              <a:rPr lang="en-US" altLang="zh-CN" sz="1400" dirty="0">
                <a:solidFill>
                  <a:srgbClr val="000000"/>
                </a:solidFill>
              </a:rPr>
              <a:t>PageRank</a:t>
            </a:r>
            <a:r>
              <a:rPr lang="zh-CN" altLang="zh-CN" sz="1400" dirty="0">
                <a:solidFill>
                  <a:srgbClr val="000000"/>
                </a:solidFill>
              </a:rPr>
              <a:t>计算出来的每家企业的</a:t>
            </a:r>
            <a:r>
              <a:rPr lang="en-US" altLang="zh-CN" sz="1400" dirty="0">
                <a:solidFill>
                  <a:srgbClr val="000000"/>
                </a:solidFill>
              </a:rPr>
              <a:t>PR</a:t>
            </a:r>
            <a:r>
              <a:rPr lang="zh-CN" altLang="zh-CN" sz="1400" dirty="0">
                <a:solidFill>
                  <a:srgbClr val="000000"/>
                </a:solidFill>
              </a:rPr>
              <a:t>值。</a:t>
            </a:r>
          </a:p>
          <a:p>
            <a:pPr lvl="1"/>
            <a:r>
              <a:rPr lang="zh-CN" altLang="zh-CN" sz="1400" dirty="0">
                <a:solidFill>
                  <a:srgbClr val="000000"/>
                </a:solidFill>
              </a:rPr>
              <a:t>受到直接影响的企业与目标评估企业相互关联层级数，第一层影响大于第二层，第二层影响大于第三层，依次递减。</a:t>
            </a:r>
          </a:p>
          <a:p>
            <a:pPr lvl="1"/>
            <a:r>
              <a:rPr lang="zh-CN" altLang="zh-CN" sz="1400" dirty="0">
                <a:solidFill>
                  <a:srgbClr val="000000"/>
                </a:solidFill>
              </a:rPr>
              <a:t>受到直接影响的企业对目标评估企业的持股百分比，对目标企业持股比例越大，对目标企业影响就越大。</a:t>
            </a:r>
          </a:p>
          <a:p>
            <a:pPr lvl="1"/>
            <a:r>
              <a:rPr lang="zh-CN" altLang="zh-CN" sz="1400" dirty="0">
                <a:solidFill>
                  <a:srgbClr val="000000"/>
                </a:solidFill>
              </a:rPr>
              <a:t>对影响事件进行风险评估分类。根据人员种类分析对公司影响，如法定代表人、股东、主要人员、普通员工。针对影响事件划分不同影响等级，如行政处罚、经营异常、失信事件、被执行人事件、法院公告等。针对正负新闻舆情进行影响等级分类。越重要的人物对企业影响越大，越重要的事件对企业影响越大，负面新闻对公司影响大。</a:t>
            </a:r>
          </a:p>
          <a:p>
            <a:r>
              <a:rPr lang="zh-CN" altLang="zh-CN" sz="1800" dirty="0">
                <a:solidFill>
                  <a:srgbClr val="000000"/>
                </a:solidFill>
              </a:rPr>
              <a:t>经过这</a:t>
            </a:r>
            <a:r>
              <a:rPr lang="en-US" altLang="zh-CN" sz="1800" dirty="0">
                <a:solidFill>
                  <a:srgbClr val="000000"/>
                </a:solidFill>
              </a:rPr>
              <a:t>4</a:t>
            </a:r>
            <a:r>
              <a:rPr lang="zh-CN" altLang="zh-CN" sz="1800" dirty="0">
                <a:solidFill>
                  <a:srgbClr val="000000"/>
                </a:solidFill>
              </a:rPr>
              <a:t>个指标的综合衡量得到的风险影响因素，将对风险划分为</a:t>
            </a:r>
            <a:r>
              <a:rPr lang="en-US" altLang="zh-CN" sz="1800" dirty="0">
                <a:solidFill>
                  <a:srgbClr val="000000"/>
                </a:solidFill>
              </a:rPr>
              <a:t>5</a:t>
            </a:r>
            <a:r>
              <a:rPr lang="zh-CN" altLang="zh-CN" sz="1800" dirty="0">
                <a:solidFill>
                  <a:srgbClr val="000000"/>
                </a:solidFill>
              </a:rPr>
              <a:t>个等级，越大的数字表风险依次递增。其中，</a:t>
            </a:r>
            <a:r>
              <a:rPr lang="en-US" altLang="zh-CN" sz="1800" dirty="0">
                <a:solidFill>
                  <a:srgbClr val="000000"/>
                </a:solidFill>
              </a:rPr>
              <a:t>1</a:t>
            </a:r>
            <a:r>
              <a:rPr lang="zh-CN" altLang="zh-CN" sz="1800" dirty="0">
                <a:solidFill>
                  <a:srgbClr val="000000"/>
                </a:solidFill>
              </a:rPr>
              <a:t>为无风险，</a:t>
            </a:r>
            <a:r>
              <a:rPr lang="en-US" altLang="zh-CN" sz="1800" dirty="0">
                <a:solidFill>
                  <a:srgbClr val="000000"/>
                </a:solidFill>
              </a:rPr>
              <a:t>5</a:t>
            </a:r>
            <a:r>
              <a:rPr lang="zh-CN" altLang="zh-CN" sz="1800" dirty="0">
                <a:solidFill>
                  <a:srgbClr val="000000"/>
                </a:solidFill>
              </a:rPr>
              <a:t>为最严重风险，将这些风险分析后并最终显示给用户</a:t>
            </a:r>
          </a:p>
        </p:txBody>
      </p:sp>
    </p:spTree>
    <p:extLst>
      <p:ext uri="{BB962C8B-B14F-4D97-AF65-F5344CB8AC3E}">
        <p14:creationId xmlns:p14="http://schemas.microsoft.com/office/powerpoint/2010/main" val="18797038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45316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基于知识图谱的企业信息查询平台实现</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企业投资关系</a:t>
            </a:r>
            <a:r>
              <a:rPr lang="zh-CN" altLang="zh-CN" sz="1800" dirty="0" smtClean="0">
                <a:solidFill>
                  <a:srgbClr val="000000"/>
                </a:solidFill>
              </a:rPr>
              <a:t>路径</a:t>
            </a:r>
            <a:r>
              <a:rPr lang="zh-CN" altLang="en-US" sz="1800" dirty="0" smtClean="0">
                <a:solidFill>
                  <a:srgbClr val="000000"/>
                </a:solidFill>
              </a:rPr>
              <a:t>分析</a:t>
            </a:r>
            <a:endParaRPr lang="zh-CN" altLang="zh-CN" sz="1800" dirty="0">
              <a:solidFill>
                <a:srgbClr val="000000"/>
              </a:solidFill>
            </a:endParaRPr>
          </a:p>
        </p:txBody>
      </p:sp>
      <p:grpSp>
        <p:nvGrpSpPr>
          <p:cNvPr id="10" name="Canvas 1377"/>
          <p:cNvGrpSpPr/>
          <p:nvPr/>
        </p:nvGrpSpPr>
        <p:grpSpPr>
          <a:xfrm>
            <a:off x="2469681" y="1844156"/>
            <a:ext cx="3389630" cy="1836003"/>
            <a:chOff x="0" y="0"/>
            <a:chExt cx="3389630" cy="1836003"/>
          </a:xfrm>
        </p:grpSpPr>
        <p:sp>
          <p:nvSpPr>
            <p:cNvPr id="13" name="矩形 12"/>
            <p:cNvSpPr/>
            <p:nvPr/>
          </p:nvSpPr>
          <p:spPr>
            <a:xfrm>
              <a:off x="0" y="0"/>
              <a:ext cx="3389630" cy="1835785"/>
            </a:xfrm>
            <a:prstGeom prst="rect">
              <a:avLst/>
            </a:prstGeom>
            <a:noFill/>
            <a:ln>
              <a:noFill/>
            </a:ln>
          </p:spPr>
        </p:sp>
        <p:grpSp>
          <p:nvGrpSpPr>
            <p:cNvPr id="14" name="Group 1380"/>
            <p:cNvGrpSpPr>
              <a:grpSpLocks/>
            </p:cNvGrpSpPr>
            <p:nvPr/>
          </p:nvGrpSpPr>
          <p:grpSpPr bwMode="auto">
            <a:xfrm>
              <a:off x="99967" y="39208"/>
              <a:ext cx="3198294" cy="1796795"/>
              <a:chOff x="3750" y="2020"/>
              <a:chExt cx="5340" cy="3000"/>
            </a:xfrm>
          </p:grpSpPr>
          <p:sp>
            <p:nvSpPr>
              <p:cNvPr id="19" name="Text Box 21"/>
              <p:cNvSpPr txBox="1">
                <a:spLocks/>
              </p:cNvSpPr>
              <p:nvPr/>
            </p:nvSpPr>
            <p:spPr bwMode="auto">
              <a:xfrm>
                <a:off x="5865" y="3295"/>
                <a:ext cx="1110" cy="51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sz="1050" kern="100">
                    <a:effectLst/>
                    <a:latin typeface="宋体" panose="02010600030101010101" pitchFamily="2" charset="-122"/>
                    <a:ea typeface="宋体" panose="02010600030101010101" pitchFamily="2" charset="-122"/>
                    <a:cs typeface="Times New Roman" panose="02020603050405020304" pitchFamily="18" charset="0"/>
                  </a:rPr>
                  <a:t>企业</a:t>
                </a:r>
                <a:r>
                  <a:rPr lang="en-US" sz="1050" kern="100">
                    <a:effectLst/>
                    <a:latin typeface="宋体" panose="02010600030101010101" pitchFamily="2" charset="-122"/>
                    <a:ea typeface="宋体" panose="02010600030101010101" pitchFamily="2" charset="-122"/>
                    <a:cs typeface="Times New Roman" panose="02020603050405020304" pitchFamily="18" charset="0"/>
                  </a:rPr>
                  <a:t>A</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20" name="Text Box 22"/>
              <p:cNvSpPr txBox="1">
                <a:spLocks/>
              </p:cNvSpPr>
              <p:nvPr/>
            </p:nvSpPr>
            <p:spPr bwMode="auto">
              <a:xfrm>
                <a:off x="3750" y="2020"/>
                <a:ext cx="1080" cy="4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sz="1050" kern="100">
                    <a:effectLst/>
                    <a:latin typeface="宋体" panose="02010600030101010101" pitchFamily="2" charset="-122"/>
                    <a:ea typeface="宋体" panose="02010600030101010101" pitchFamily="2" charset="-122"/>
                    <a:cs typeface="Times New Roman" panose="02020603050405020304" pitchFamily="18" charset="0"/>
                  </a:rPr>
                  <a:t>股东</a:t>
                </a:r>
                <a:r>
                  <a:rPr lang="en-US" sz="1050" kern="100">
                    <a:effectLst/>
                    <a:latin typeface="宋体" panose="02010600030101010101" pitchFamily="2" charset="-122"/>
                    <a:ea typeface="宋体" panose="02010600030101010101" pitchFamily="2" charset="-122"/>
                    <a:cs typeface="Times New Roman" panose="02020603050405020304" pitchFamily="18" charset="0"/>
                  </a:rPr>
                  <a:t>c</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21" name="Text Box 23"/>
              <p:cNvSpPr txBox="1">
                <a:spLocks/>
              </p:cNvSpPr>
              <p:nvPr/>
            </p:nvSpPr>
            <p:spPr bwMode="auto">
              <a:xfrm>
                <a:off x="5220" y="2020"/>
                <a:ext cx="1080" cy="4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sz="1050" kern="100">
                    <a:effectLst/>
                    <a:latin typeface="宋体" panose="02010600030101010101" pitchFamily="2" charset="-122"/>
                    <a:ea typeface="宋体" panose="02010600030101010101" pitchFamily="2" charset="-122"/>
                    <a:cs typeface="Times New Roman" panose="02020603050405020304" pitchFamily="18" charset="0"/>
                  </a:rPr>
                  <a:t>股东</a:t>
                </a:r>
                <a:r>
                  <a:rPr lang="en-US" sz="1050" kern="100">
                    <a:effectLst/>
                    <a:latin typeface="宋体" panose="02010600030101010101" pitchFamily="2" charset="-122"/>
                    <a:ea typeface="宋体" panose="02010600030101010101" pitchFamily="2" charset="-122"/>
                    <a:cs typeface="Times New Roman" panose="02020603050405020304" pitchFamily="18" charset="0"/>
                  </a:rPr>
                  <a:t>d</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22" name="Text Box 24"/>
              <p:cNvSpPr txBox="1">
                <a:spLocks/>
              </p:cNvSpPr>
              <p:nvPr/>
            </p:nvSpPr>
            <p:spPr bwMode="auto">
              <a:xfrm>
                <a:off x="5895" y="4525"/>
                <a:ext cx="1080" cy="4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sz="1050" kern="100">
                    <a:effectLst/>
                    <a:latin typeface="宋体" panose="02010600030101010101" pitchFamily="2" charset="-122"/>
                    <a:ea typeface="宋体" panose="02010600030101010101" pitchFamily="2" charset="-122"/>
                    <a:cs typeface="Times New Roman" panose="02020603050405020304" pitchFamily="18" charset="0"/>
                  </a:rPr>
                  <a:t>企业</a:t>
                </a:r>
                <a:r>
                  <a:rPr lang="en-US" sz="1050" kern="100">
                    <a:effectLst/>
                    <a:latin typeface="宋体" panose="02010600030101010101" pitchFamily="2" charset="-122"/>
                    <a:ea typeface="宋体" panose="02010600030101010101" pitchFamily="2" charset="-122"/>
                    <a:cs typeface="Times New Roman" panose="02020603050405020304" pitchFamily="18" charset="0"/>
                  </a:rPr>
                  <a:t>B</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23" name="Text Box 25"/>
              <p:cNvSpPr txBox="1">
                <a:spLocks/>
              </p:cNvSpPr>
              <p:nvPr/>
            </p:nvSpPr>
            <p:spPr bwMode="auto">
              <a:xfrm>
                <a:off x="6690" y="2020"/>
                <a:ext cx="2400" cy="4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sz="1050" kern="100">
                    <a:effectLst/>
                    <a:latin typeface="宋体" panose="02010600030101010101" pitchFamily="2" charset="-122"/>
                    <a:ea typeface="宋体" panose="02010600030101010101" pitchFamily="2" charset="-122"/>
                    <a:cs typeface="Times New Roman" panose="02020603050405020304" pitchFamily="18" charset="0"/>
                  </a:rPr>
                  <a:t>法定代表人</a:t>
                </a:r>
                <a:r>
                  <a:rPr lang="en-US" sz="1050" kern="100">
                    <a:effectLst/>
                    <a:latin typeface="宋体" panose="02010600030101010101" pitchFamily="2" charset="-122"/>
                    <a:ea typeface="宋体" panose="02010600030101010101" pitchFamily="2" charset="-122"/>
                    <a:cs typeface="Times New Roman" panose="02020603050405020304" pitchFamily="18" charset="0"/>
                  </a:rPr>
                  <a:t>&amp;</a:t>
                </a:r>
                <a:r>
                  <a:rPr lang="zh-CN" sz="1050" kern="100">
                    <a:effectLst/>
                    <a:latin typeface="宋体" panose="02010600030101010101" pitchFamily="2" charset="-122"/>
                    <a:ea typeface="宋体" panose="02010600030101010101" pitchFamily="2" charset="-122"/>
                    <a:cs typeface="Times New Roman" panose="02020603050405020304" pitchFamily="18" charset="0"/>
                  </a:rPr>
                  <a:t>股东</a:t>
                </a:r>
                <a:r>
                  <a:rPr lang="en-US" sz="1050" kern="100">
                    <a:effectLst/>
                    <a:latin typeface="宋体" panose="02010600030101010101" pitchFamily="2" charset="-122"/>
                    <a:ea typeface="宋体" panose="02010600030101010101" pitchFamily="2" charset="-122"/>
                    <a:cs typeface="Times New Roman" panose="02020603050405020304" pitchFamily="18" charset="0"/>
                  </a:rPr>
                  <a:t>e</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cxnSp>
            <p:nvCxnSpPr>
              <p:cNvPr id="24" name="AutoShape 27"/>
              <p:cNvCxnSpPr>
                <a:cxnSpLocks/>
              </p:cNvCxnSpPr>
              <p:nvPr/>
            </p:nvCxnSpPr>
            <p:spPr bwMode="auto">
              <a:xfrm>
                <a:off x="6450" y="3805"/>
                <a:ext cx="0" cy="72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AutoShape 31"/>
              <p:cNvCxnSpPr>
                <a:cxnSpLocks/>
              </p:cNvCxnSpPr>
              <p:nvPr/>
            </p:nvCxnSpPr>
            <p:spPr bwMode="auto">
              <a:xfrm>
                <a:off x="4290" y="2515"/>
                <a:ext cx="2160" cy="78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6" name="AutoShape 1388"/>
              <p:cNvCxnSpPr>
                <a:cxnSpLocks/>
              </p:cNvCxnSpPr>
              <p:nvPr/>
            </p:nvCxnSpPr>
            <p:spPr bwMode="auto">
              <a:xfrm>
                <a:off x="5865" y="2515"/>
                <a:ext cx="585" cy="78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7" name="AutoShape 1389"/>
              <p:cNvCxnSpPr>
                <a:cxnSpLocks/>
              </p:cNvCxnSpPr>
              <p:nvPr/>
            </p:nvCxnSpPr>
            <p:spPr bwMode="auto">
              <a:xfrm flipH="1">
                <a:off x="6450" y="2515"/>
                <a:ext cx="1410" cy="78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15" name="Text Box 1390"/>
            <p:cNvSpPr txBox="1">
              <a:spLocks/>
            </p:cNvSpPr>
            <p:nvPr/>
          </p:nvSpPr>
          <p:spPr bwMode="auto">
            <a:xfrm>
              <a:off x="585104" y="410542"/>
              <a:ext cx="431230" cy="284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86205" tIns="43104" rIns="86205" bIns="43104" anchor="t" anchorCtr="0" upright="1">
              <a:noAutofit/>
            </a:bodyPr>
            <a:lstStyle/>
            <a:p>
              <a:pPr algn="just">
                <a:spcAft>
                  <a:spcPts val="0"/>
                </a:spcAft>
              </a:pPr>
              <a:r>
                <a:rPr lang="zh-CN" sz="1000" kern="100">
                  <a:effectLst/>
                  <a:latin typeface="宋体" panose="02010600030101010101" pitchFamily="2" charset="-122"/>
                  <a:ea typeface="宋体" panose="02010600030101010101" pitchFamily="2" charset="-122"/>
                  <a:cs typeface="Times New Roman" panose="02020603050405020304" pitchFamily="18" charset="0"/>
                </a:rPr>
                <a:t>投资</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16" name="Text Box 1391"/>
            <p:cNvSpPr txBox="1">
              <a:spLocks/>
            </p:cNvSpPr>
            <p:nvPr/>
          </p:nvSpPr>
          <p:spPr bwMode="auto">
            <a:xfrm>
              <a:off x="1465532" y="374607"/>
              <a:ext cx="431230" cy="284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86205" tIns="43104" rIns="86205" bIns="43104" anchor="t" anchorCtr="0" upright="1">
              <a:noAutofit/>
            </a:bodyPr>
            <a:lstStyle/>
            <a:p>
              <a:pPr algn="just">
                <a:spcAft>
                  <a:spcPts val="0"/>
                </a:spcAft>
              </a:pPr>
              <a:r>
                <a:rPr lang="zh-CN" sz="1000" kern="100">
                  <a:effectLst/>
                  <a:latin typeface="宋体" panose="02010600030101010101" pitchFamily="2" charset="-122"/>
                  <a:ea typeface="宋体" panose="02010600030101010101" pitchFamily="2" charset="-122"/>
                  <a:cs typeface="Times New Roman" panose="02020603050405020304" pitchFamily="18" charset="0"/>
                </a:rPr>
                <a:t>投资</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17" name="Text Box 1392"/>
            <p:cNvSpPr txBox="1">
              <a:spLocks/>
            </p:cNvSpPr>
            <p:nvPr/>
          </p:nvSpPr>
          <p:spPr bwMode="auto">
            <a:xfrm>
              <a:off x="2193234" y="392573"/>
              <a:ext cx="431230" cy="284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86205" tIns="43104" rIns="86205" bIns="43104" anchor="t" anchorCtr="0" upright="1">
              <a:noAutofit/>
            </a:bodyPr>
            <a:lstStyle/>
            <a:p>
              <a:pPr algn="just">
                <a:spcAft>
                  <a:spcPts val="0"/>
                </a:spcAft>
              </a:pPr>
              <a:r>
                <a:rPr lang="zh-CN" sz="1000" kern="100">
                  <a:effectLst/>
                  <a:latin typeface="宋体" panose="02010600030101010101" pitchFamily="2" charset="-122"/>
                  <a:ea typeface="宋体" panose="02010600030101010101" pitchFamily="2" charset="-122"/>
                  <a:cs typeface="Times New Roman" panose="02020603050405020304" pitchFamily="18" charset="0"/>
                </a:rPr>
                <a:t>投资</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18" name="Text Box 1393"/>
            <p:cNvSpPr txBox="1">
              <a:spLocks/>
            </p:cNvSpPr>
            <p:nvPr/>
          </p:nvSpPr>
          <p:spPr bwMode="auto">
            <a:xfrm>
              <a:off x="1384679" y="1159206"/>
              <a:ext cx="736686" cy="284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86205" tIns="43104" rIns="86205" bIns="43104" anchor="t" anchorCtr="0" upright="1">
              <a:noAutofit/>
            </a:bodyPr>
            <a:lstStyle/>
            <a:p>
              <a:pPr algn="just">
                <a:spcAft>
                  <a:spcPts val="0"/>
                </a:spcAft>
              </a:pPr>
              <a:r>
                <a:rPr lang="zh-CN" sz="1000" kern="100">
                  <a:effectLst/>
                  <a:latin typeface="宋体" panose="02010600030101010101" pitchFamily="2" charset="-122"/>
                  <a:ea typeface="宋体" panose="02010600030101010101" pitchFamily="2" charset="-122"/>
                  <a:cs typeface="Times New Roman" panose="02020603050405020304" pitchFamily="18" charset="0"/>
                </a:rPr>
                <a:t>投资</a:t>
              </a:r>
              <a:r>
                <a:rPr lang="en-US" sz="1000" kern="100">
                  <a:effectLst/>
                  <a:latin typeface="宋体" panose="02010600030101010101" pitchFamily="2" charset="-122"/>
                  <a:ea typeface="宋体" panose="02010600030101010101" pitchFamily="2" charset="-122"/>
                  <a:cs typeface="Times New Roman" panose="02020603050405020304" pitchFamily="18" charset="0"/>
                </a:rPr>
                <a:t>100%</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11914446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45316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基于知识图谱的企业信息查询平台实现</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69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企业知识图谱数据存储及</a:t>
            </a:r>
            <a:r>
              <a:rPr lang="zh-CN" altLang="en-US" sz="1800" dirty="0" smtClean="0">
                <a:solidFill>
                  <a:srgbClr val="000000"/>
                </a:solidFill>
              </a:rPr>
              <a:t>使用</a:t>
            </a:r>
            <a:endParaRPr lang="en-US" altLang="zh-CN" sz="1800" dirty="0" smtClean="0">
              <a:solidFill>
                <a:srgbClr val="000000"/>
              </a:solidFill>
            </a:endParaRPr>
          </a:p>
          <a:p>
            <a:r>
              <a:rPr lang="zh-CN" altLang="en-US" sz="1800" dirty="0" smtClean="0">
                <a:solidFill>
                  <a:srgbClr val="000000"/>
                </a:solidFill>
              </a:rPr>
              <a:t>在</a:t>
            </a:r>
            <a:r>
              <a:rPr lang="zh-CN" altLang="en-US" sz="1800" dirty="0">
                <a:solidFill>
                  <a:srgbClr val="000000"/>
                </a:solidFill>
              </a:rPr>
              <a:t>企业相关的数据维度中，以工商信息中的数据作为企业知识图谱的基础来源。工商信息主要包括工商照面信息</a:t>
            </a:r>
            <a:r>
              <a:rPr lang="en-US" altLang="zh-CN" sz="1800" dirty="0">
                <a:solidFill>
                  <a:srgbClr val="000000"/>
                </a:solidFill>
              </a:rPr>
              <a:t>(Company)</a:t>
            </a:r>
            <a:r>
              <a:rPr lang="zh-CN" altLang="en-US" sz="1800" dirty="0">
                <a:solidFill>
                  <a:srgbClr val="000000"/>
                </a:solidFill>
              </a:rPr>
              <a:t>、股东信息</a:t>
            </a:r>
            <a:r>
              <a:rPr lang="en-US" altLang="zh-CN" sz="1800" dirty="0">
                <a:solidFill>
                  <a:srgbClr val="000000"/>
                </a:solidFill>
              </a:rPr>
              <a:t>(Partner)</a:t>
            </a:r>
            <a:r>
              <a:rPr lang="zh-CN" altLang="en-US" sz="1800" dirty="0">
                <a:solidFill>
                  <a:srgbClr val="000000"/>
                </a:solidFill>
              </a:rPr>
              <a:t>、人员信息</a:t>
            </a:r>
            <a:r>
              <a:rPr lang="en-US" altLang="zh-CN" sz="1800" dirty="0">
                <a:solidFill>
                  <a:srgbClr val="000000"/>
                </a:solidFill>
              </a:rPr>
              <a:t>(Employee)</a:t>
            </a:r>
            <a:r>
              <a:rPr lang="zh-CN" altLang="en-US" sz="1800" dirty="0">
                <a:solidFill>
                  <a:srgbClr val="000000"/>
                </a:solidFill>
              </a:rPr>
              <a:t>、分支机构</a:t>
            </a:r>
            <a:r>
              <a:rPr lang="en-US" altLang="zh-CN" sz="1800" dirty="0">
                <a:solidFill>
                  <a:srgbClr val="000000"/>
                </a:solidFill>
              </a:rPr>
              <a:t>(Branch)</a:t>
            </a:r>
            <a:r>
              <a:rPr lang="zh-CN" altLang="en-US" sz="1800" dirty="0">
                <a:solidFill>
                  <a:srgbClr val="000000"/>
                </a:solidFill>
              </a:rPr>
              <a:t>和历史变更记录</a:t>
            </a:r>
            <a:r>
              <a:rPr lang="en-US" altLang="zh-CN" sz="1800" dirty="0">
                <a:solidFill>
                  <a:srgbClr val="000000"/>
                </a:solidFill>
              </a:rPr>
              <a:t>(Change)</a:t>
            </a:r>
            <a:r>
              <a:rPr lang="zh-CN" altLang="en-US" sz="1800" dirty="0" smtClean="0">
                <a:solidFill>
                  <a:srgbClr val="000000"/>
                </a:solidFill>
              </a:rPr>
              <a:t>等</a:t>
            </a:r>
            <a:endParaRPr lang="en-US" altLang="zh-CN" sz="1800" dirty="0" smtClean="0">
              <a:solidFill>
                <a:srgbClr val="000000"/>
              </a:solidFill>
            </a:endParaRPr>
          </a:p>
          <a:p>
            <a:r>
              <a:rPr lang="zh-CN" altLang="en-US" sz="1800" dirty="0" smtClean="0">
                <a:solidFill>
                  <a:srgbClr val="000000"/>
                </a:solidFill>
              </a:rPr>
              <a:t>实体</a:t>
            </a:r>
            <a:r>
              <a:rPr lang="zh-CN" altLang="en-US" sz="1800" dirty="0">
                <a:solidFill>
                  <a:srgbClr val="000000"/>
                </a:solidFill>
              </a:rPr>
              <a:t>和关系在提取后，选择免费开源的图数据库</a:t>
            </a:r>
            <a:r>
              <a:rPr lang="en-US" altLang="zh-CN" sz="1800" dirty="0">
                <a:solidFill>
                  <a:srgbClr val="000000"/>
                </a:solidFill>
              </a:rPr>
              <a:t>Neo4j</a:t>
            </a:r>
            <a:r>
              <a:rPr lang="zh-CN" altLang="en-US" sz="1800" dirty="0">
                <a:solidFill>
                  <a:srgbClr val="000000"/>
                </a:solidFill>
              </a:rPr>
              <a:t>作为关联关系存储的数据库。作为一个高性能的图形数据库，</a:t>
            </a:r>
            <a:r>
              <a:rPr lang="en-US" altLang="zh-CN" sz="1800" dirty="0">
                <a:solidFill>
                  <a:srgbClr val="000000"/>
                </a:solidFill>
              </a:rPr>
              <a:t>Neo4j </a:t>
            </a:r>
            <a:r>
              <a:rPr lang="zh-CN" altLang="en-US" sz="1800" dirty="0">
                <a:solidFill>
                  <a:srgbClr val="000000"/>
                </a:solidFill>
              </a:rPr>
              <a:t>将结构化好的数据存储在网络上而不是关系表中，基于图的搜索，具有完全事务管理功能，能很好支撑动态数据特性的应用需求。利用</a:t>
            </a:r>
            <a:r>
              <a:rPr lang="en-US" altLang="zh-CN" sz="1800" dirty="0">
                <a:solidFill>
                  <a:srgbClr val="000000"/>
                </a:solidFill>
              </a:rPr>
              <a:t>Neo4j </a:t>
            </a:r>
            <a:r>
              <a:rPr lang="zh-CN" altLang="en-US" sz="1800" dirty="0">
                <a:solidFill>
                  <a:srgbClr val="000000"/>
                </a:solidFill>
              </a:rPr>
              <a:t>提供的</a:t>
            </a:r>
            <a:r>
              <a:rPr lang="en-US" altLang="zh-CN" sz="1800" dirty="0" err="1">
                <a:solidFill>
                  <a:srgbClr val="000000"/>
                </a:solidFill>
              </a:rPr>
              <a:t>Cyhper</a:t>
            </a:r>
            <a:r>
              <a:rPr lang="zh-CN" altLang="en-US" sz="1800" dirty="0">
                <a:solidFill>
                  <a:srgbClr val="000000"/>
                </a:solidFill>
              </a:rPr>
              <a:t>语法，开发人员可以专注业务场景，而直接使用自带的图挖掘算法</a:t>
            </a:r>
            <a:endParaRPr lang="zh-CN" altLang="zh-CN" sz="1800" dirty="0">
              <a:solidFill>
                <a:srgbClr val="000000"/>
              </a:solidFill>
            </a:endParaRPr>
          </a:p>
        </p:txBody>
      </p:sp>
    </p:spTree>
    <p:extLst>
      <p:ext uri="{BB962C8B-B14F-4D97-AF65-F5344CB8AC3E}">
        <p14:creationId xmlns:p14="http://schemas.microsoft.com/office/powerpoint/2010/main" val="25376394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095430"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词法分析</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词法分析包括分词、词性标注、命名实体识别和词义消歧。其中命名实体识别是识别句子中的人名、地点、时间、产品名称和机构名称等命名实体，每个命名实体都是由一个或多个词语构成。词义消歧是根据句子上下文语境来判断某个词语的真实意思</a:t>
            </a:r>
            <a:endParaRPr lang="en-US" altLang="zh-CN" sz="1800" dirty="0" smtClean="0">
              <a:solidFill>
                <a:srgbClr val="000000"/>
              </a:solidFill>
            </a:endParaRPr>
          </a:p>
        </p:txBody>
      </p:sp>
    </p:spTree>
    <p:extLst>
      <p:ext uri="{BB962C8B-B14F-4D97-AF65-F5344CB8AC3E}">
        <p14:creationId xmlns:p14="http://schemas.microsoft.com/office/powerpoint/2010/main" val="337239018"/>
      </p:ext>
    </p:extLst>
  </p:cSld>
  <p:clrMapOvr>
    <a:masterClrMapping/>
  </p:clrMapOvr>
  <p:transition spd="slow">
    <p:push/>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文本分词</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93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中文文本分词主要分为基于词典的分词方法、基于统计的分词方法和基于规则的分词方法</a:t>
            </a:r>
            <a:endParaRPr lang="en-US" altLang="zh-CN" sz="1800" dirty="0" smtClean="0">
              <a:solidFill>
                <a:srgbClr val="000000"/>
              </a:solidFill>
            </a:endParaRPr>
          </a:p>
          <a:p>
            <a:r>
              <a:rPr lang="zh-CN" altLang="en-US" sz="1800" dirty="0" smtClean="0">
                <a:solidFill>
                  <a:srgbClr val="000000"/>
                </a:solidFill>
              </a:rPr>
              <a:t>基于词典的分词方法</a:t>
            </a:r>
            <a:endParaRPr lang="en-US" altLang="zh-CN" sz="1800" dirty="0" smtClean="0">
              <a:solidFill>
                <a:srgbClr val="000000"/>
              </a:solidFill>
            </a:endParaRPr>
          </a:p>
          <a:p>
            <a:pPr lvl="1"/>
            <a:r>
              <a:rPr lang="zh-CN" altLang="en-US" sz="1400" dirty="0" smtClean="0">
                <a:solidFill>
                  <a:srgbClr val="000000"/>
                </a:solidFill>
              </a:rPr>
              <a:t>最大匹配法、最小分词方法</a:t>
            </a:r>
            <a:endParaRPr lang="en-US" altLang="zh-CN" sz="1400" dirty="0" smtClean="0">
              <a:solidFill>
                <a:srgbClr val="000000"/>
              </a:solidFill>
            </a:endParaRPr>
          </a:p>
          <a:p>
            <a:pPr lvl="1"/>
            <a:r>
              <a:rPr lang="zh-CN" altLang="en-US" sz="1400" dirty="0" smtClean="0">
                <a:solidFill>
                  <a:srgbClr val="000000"/>
                </a:solidFill>
              </a:rPr>
              <a:t>简单，分词效率高，但难以适应开放的大规模文本的分词处理</a:t>
            </a:r>
            <a:endParaRPr lang="en-US" altLang="zh-CN" sz="1400" dirty="0" smtClean="0">
              <a:solidFill>
                <a:srgbClr val="000000"/>
              </a:solidFill>
            </a:endParaRPr>
          </a:p>
          <a:p>
            <a:r>
              <a:rPr lang="zh-CN" altLang="en-US" sz="1800" dirty="0" smtClean="0">
                <a:solidFill>
                  <a:srgbClr val="000000"/>
                </a:solidFill>
              </a:rPr>
              <a:t>基于统计的分词</a:t>
            </a:r>
            <a:endParaRPr lang="en-US" altLang="zh-CN" sz="1800" dirty="0" smtClean="0">
              <a:solidFill>
                <a:srgbClr val="000000"/>
              </a:solidFill>
            </a:endParaRPr>
          </a:p>
          <a:p>
            <a:pPr lvl="1"/>
            <a:r>
              <a:rPr lang="zh-CN" altLang="en-US" sz="1400" dirty="0" smtClean="0">
                <a:solidFill>
                  <a:srgbClr val="000000"/>
                </a:solidFill>
              </a:rPr>
              <a:t>实用性好</a:t>
            </a:r>
            <a:endParaRPr lang="en-US" altLang="zh-CN" sz="1400" dirty="0" smtClean="0">
              <a:solidFill>
                <a:srgbClr val="000000"/>
              </a:solidFill>
            </a:endParaRPr>
          </a:p>
          <a:p>
            <a:r>
              <a:rPr lang="zh-CN" altLang="en-US" sz="1800" dirty="0" smtClean="0">
                <a:solidFill>
                  <a:srgbClr val="000000"/>
                </a:solidFill>
              </a:rPr>
              <a:t>基于规则的分词</a:t>
            </a:r>
            <a:endParaRPr lang="en-US" altLang="zh-CN" sz="1800" dirty="0" smtClean="0">
              <a:solidFill>
                <a:srgbClr val="000000"/>
              </a:solidFill>
            </a:endParaRPr>
          </a:p>
          <a:p>
            <a:pPr lvl="1"/>
            <a:r>
              <a:rPr lang="zh-CN" altLang="en-US" sz="1400" dirty="0">
                <a:solidFill>
                  <a:srgbClr val="000000"/>
                </a:solidFill>
              </a:rPr>
              <a:t>较</a:t>
            </a:r>
            <a:r>
              <a:rPr lang="zh-CN" altLang="en-US" sz="1400" dirty="0" smtClean="0">
                <a:solidFill>
                  <a:srgbClr val="000000"/>
                </a:solidFill>
              </a:rPr>
              <a:t>难，还在试验阶段</a:t>
            </a:r>
            <a:endParaRPr lang="en-US" altLang="zh-CN" sz="1400" dirty="0" smtClean="0">
              <a:solidFill>
                <a:srgbClr val="000000"/>
              </a:solidFill>
            </a:endParaRPr>
          </a:p>
          <a:p>
            <a:endParaRPr lang="zh-CN" altLang="zh-CN" sz="1400" dirty="0">
              <a:solidFill>
                <a:srgbClr val="000000"/>
              </a:solidFill>
            </a:endParaRPr>
          </a:p>
        </p:txBody>
      </p:sp>
    </p:spTree>
    <p:extLst>
      <p:ext uri="{BB962C8B-B14F-4D97-AF65-F5344CB8AC3E}">
        <p14:creationId xmlns:p14="http://schemas.microsoft.com/office/powerpoint/2010/main" val="32079665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文本分词</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437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常用的中文分词系统</a:t>
            </a:r>
            <a:endParaRPr lang="en-US" altLang="zh-CN" sz="1800" dirty="0" smtClean="0">
              <a:solidFill>
                <a:srgbClr val="000000"/>
              </a:solidFill>
            </a:endParaRPr>
          </a:p>
          <a:p>
            <a:pPr lvl="1"/>
            <a:r>
              <a:rPr lang="en-US" altLang="zh-CN" sz="1400" dirty="0" smtClean="0">
                <a:solidFill>
                  <a:srgbClr val="000000"/>
                </a:solidFill>
              </a:rPr>
              <a:t>SCWS-</a:t>
            </a:r>
            <a:r>
              <a:rPr lang="zh-CN" altLang="en-US" sz="1400" dirty="0" smtClean="0">
                <a:solidFill>
                  <a:srgbClr val="000000"/>
                </a:solidFill>
              </a:rPr>
              <a:t>简单中文分词系统</a:t>
            </a:r>
            <a:endParaRPr lang="en-US" altLang="zh-CN" sz="1400" dirty="0" smtClean="0">
              <a:solidFill>
                <a:srgbClr val="000000"/>
              </a:solidFill>
            </a:endParaRPr>
          </a:p>
          <a:p>
            <a:pPr lvl="1"/>
            <a:r>
              <a:rPr lang="en-US" altLang="zh-CN" sz="1400" dirty="0" smtClean="0">
                <a:solidFill>
                  <a:srgbClr val="000000"/>
                </a:solidFill>
              </a:rPr>
              <a:t>IK Analyzer</a:t>
            </a:r>
          </a:p>
          <a:p>
            <a:pPr lvl="1"/>
            <a:r>
              <a:rPr lang="en-US" altLang="zh-CN" sz="1400" dirty="0" smtClean="0">
                <a:solidFill>
                  <a:srgbClr val="000000"/>
                </a:solidFill>
              </a:rPr>
              <a:t>ICCTCLAS</a:t>
            </a:r>
          </a:p>
          <a:p>
            <a:pPr lvl="1"/>
            <a:r>
              <a:rPr lang="zh-CN" altLang="en-US" sz="1400" dirty="0" smtClean="0">
                <a:solidFill>
                  <a:srgbClr val="000000"/>
                </a:solidFill>
              </a:rPr>
              <a:t>结巴分词</a:t>
            </a:r>
            <a:endParaRPr lang="en-US" altLang="zh-CN" sz="1400" dirty="0" smtClean="0">
              <a:solidFill>
                <a:srgbClr val="000000"/>
              </a:solidFill>
            </a:endParaRPr>
          </a:p>
          <a:p>
            <a:pPr lvl="1"/>
            <a:r>
              <a:rPr lang="zh-CN" altLang="en-US" sz="1400" dirty="0" smtClean="0">
                <a:solidFill>
                  <a:srgbClr val="000000"/>
                </a:solidFill>
              </a:rPr>
              <a:t>斯坦福分词</a:t>
            </a:r>
            <a:endParaRPr lang="en-US" altLang="zh-CN" sz="1400" dirty="0" smtClean="0">
              <a:solidFill>
                <a:srgbClr val="000000"/>
              </a:solidFill>
            </a:endParaRPr>
          </a:p>
          <a:p>
            <a:pPr lvl="1"/>
            <a:r>
              <a:rPr lang="en-US" altLang="zh-CN" sz="1400" dirty="0" err="1" smtClean="0">
                <a:solidFill>
                  <a:srgbClr val="000000"/>
                </a:solidFill>
              </a:rPr>
              <a:t>HanLP</a:t>
            </a:r>
            <a:r>
              <a:rPr lang="zh-CN" altLang="en-US" sz="1400" dirty="0" smtClean="0">
                <a:solidFill>
                  <a:srgbClr val="000000"/>
                </a:solidFill>
              </a:rPr>
              <a:t>分词</a:t>
            </a:r>
            <a:endParaRPr lang="en-US" altLang="zh-CN" sz="1400" dirty="0" smtClean="0">
              <a:solidFill>
                <a:srgbClr val="000000"/>
              </a:solidFill>
            </a:endParaRPr>
          </a:p>
          <a:p>
            <a:pPr lvl="1"/>
            <a:r>
              <a:rPr lang="zh-CN" altLang="en-US" sz="1400" dirty="0" smtClean="0">
                <a:solidFill>
                  <a:srgbClr val="000000"/>
                </a:solidFill>
              </a:rPr>
              <a:t>哈工大分词器</a:t>
            </a:r>
            <a:endParaRPr lang="en-US" altLang="zh-CN" sz="1400" dirty="0" smtClean="0">
              <a:solidFill>
                <a:srgbClr val="000000"/>
              </a:solidFill>
            </a:endParaRPr>
          </a:p>
          <a:p>
            <a:pPr lvl="1"/>
            <a:r>
              <a:rPr lang="en-US" altLang="zh-CN" sz="1400" dirty="0" smtClean="0">
                <a:solidFill>
                  <a:srgbClr val="000000"/>
                </a:solidFill>
              </a:rPr>
              <a:t>THULAC</a:t>
            </a:r>
            <a:endParaRPr lang="zh-CN" altLang="zh-CN" sz="1400" dirty="0">
              <a:solidFill>
                <a:srgbClr val="000000"/>
              </a:solidFill>
            </a:endParaRPr>
          </a:p>
        </p:txBody>
      </p:sp>
    </p:spTree>
    <p:extLst>
      <p:ext uri="{BB962C8B-B14F-4D97-AF65-F5344CB8AC3E}">
        <p14:creationId xmlns:p14="http://schemas.microsoft.com/office/powerpoint/2010/main" val="13597021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文本分词</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144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英文分词</a:t>
            </a:r>
            <a:r>
              <a:rPr lang="en-US" altLang="zh-CN" sz="1800" dirty="0" smtClean="0">
                <a:solidFill>
                  <a:srgbClr val="000000"/>
                </a:solidFill>
              </a:rPr>
              <a:t>3S</a:t>
            </a:r>
            <a:r>
              <a:rPr lang="zh-CN" altLang="en-US" sz="1800" dirty="0" smtClean="0">
                <a:solidFill>
                  <a:srgbClr val="000000"/>
                </a:solidFill>
              </a:rPr>
              <a:t>步骤</a:t>
            </a:r>
            <a:endParaRPr lang="en-US" altLang="zh-CN" sz="1800" dirty="0" smtClean="0">
              <a:solidFill>
                <a:srgbClr val="000000"/>
              </a:solidFill>
            </a:endParaRPr>
          </a:p>
          <a:p>
            <a:pPr lvl="1"/>
            <a:r>
              <a:rPr lang="zh-CN" altLang="en-US" sz="1400" dirty="0" smtClean="0">
                <a:solidFill>
                  <a:srgbClr val="000000"/>
                </a:solidFill>
              </a:rPr>
              <a:t>根据空格拆分单词（</a:t>
            </a:r>
            <a:r>
              <a:rPr lang="en-US" altLang="zh-CN" sz="1400" dirty="0" smtClean="0">
                <a:solidFill>
                  <a:srgbClr val="000000"/>
                </a:solidFill>
              </a:rPr>
              <a:t>Split</a:t>
            </a:r>
            <a:r>
              <a:rPr lang="zh-CN" altLang="en-US" sz="1400" dirty="0" smtClean="0">
                <a:solidFill>
                  <a:srgbClr val="000000"/>
                </a:solidFill>
              </a:rPr>
              <a:t>）</a:t>
            </a:r>
            <a:endParaRPr lang="en-US" altLang="zh-CN" sz="1400" dirty="0" smtClean="0">
              <a:solidFill>
                <a:srgbClr val="000000"/>
              </a:solidFill>
            </a:endParaRPr>
          </a:p>
          <a:p>
            <a:pPr lvl="1"/>
            <a:r>
              <a:rPr lang="zh-CN" altLang="en-US" sz="1400" dirty="0" smtClean="0">
                <a:solidFill>
                  <a:srgbClr val="000000"/>
                </a:solidFill>
              </a:rPr>
              <a:t>去除停用词（</a:t>
            </a:r>
            <a:r>
              <a:rPr lang="en-US" altLang="zh-CN" sz="1400" dirty="0" smtClean="0">
                <a:solidFill>
                  <a:srgbClr val="000000"/>
                </a:solidFill>
              </a:rPr>
              <a:t>Stop word</a:t>
            </a:r>
            <a:r>
              <a:rPr lang="zh-CN" altLang="en-US" sz="1400" dirty="0" smtClean="0">
                <a:solidFill>
                  <a:srgbClr val="000000"/>
                </a:solidFill>
              </a:rPr>
              <a:t>）</a:t>
            </a:r>
            <a:endParaRPr lang="en-US" altLang="zh-CN" sz="1400" dirty="0" smtClean="0">
              <a:solidFill>
                <a:srgbClr val="000000"/>
              </a:solidFill>
            </a:endParaRPr>
          </a:p>
          <a:p>
            <a:pPr lvl="1"/>
            <a:r>
              <a:rPr lang="zh-CN" altLang="en-US" sz="1400" dirty="0" smtClean="0">
                <a:solidFill>
                  <a:srgbClr val="000000"/>
                </a:solidFill>
              </a:rPr>
              <a:t>提取词干（</a:t>
            </a:r>
            <a:r>
              <a:rPr lang="en-US" altLang="zh-CN" sz="1400" dirty="0" smtClean="0">
                <a:solidFill>
                  <a:srgbClr val="000000"/>
                </a:solidFill>
              </a:rPr>
              <a:t>Stemming</a:t>
            </a:r>
            <a:r>
              <a:rPr lang="zh-CN" altLang="en-US" sz="1400" dirty="0" smtClean="0">
                <a:solidFill>
                  <a:srgbClr val="000000"/>
                </a:solidFill>
              </a:rPr>
              <a:t>）</a:t>
            </a:r>
            <a:endParaRPr lang="zh-CN" altLang="zh-CN" sz="1400" dirty="0">
              <a:solidFill>
                <a:srgbClr val="000000"/>
              </a:solidFill>
            </a:endParaRPr>
          </a:p>
        </p:txBody>
      </p:sp>
    </p:spTree>
    <p:extLst>
      <p:ext uri="{BB962C8B-B14F-4D97-AF65-F5344CB8AC3E}">
        <p14:creationId xmlns:p14="http://schemas.microsoft.com/office/powerpoint/2010/main" val="32699500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命名实体识别</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80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命名实体识别</a:t>
            </a:r>
            <a:r>
              <a:rPr lang="en-US" altLang="zh-CN" sz="1800" dirty="0">
                <a:solidFill>
                  <a:srgbClr val="000000"/>
                </a:solidFill>
              </a:rPr>
              <a:t>(Named </a:t>
            </a:r>
            <a:r>
              <a:rPr lang="en-US" altLang="zh-CN" sz="1800" dirty="0" err="1">
                <a:solidFill>
                  <a:srgbClr val="000000"/>
                </a:solidFill>
              </a:rPr>
              <a:t>EntitiesRecognition</a:t>
            </a:r>
            <a:r>
              <a:rPr lang="en-US" altLang="zh-CN" sz="1800" dirty="0">
                <a:solidFill>
                  <a:srgbClr val="000000"/>
                </a:solidFill>
              </a:rPr>
              <a:t>, NER) </a:t>
            </a:r>
            <a:r>
              <a:rPr lang="zh-CN" altLang="en-US" sz="1800" dirty="0">
                <a:solidFill>
                  <a:srgbClr val="000000"/>
                </a:solidFill>
              </a:rPr>
              <a:t>是自然语言处理的基础任务，目标是识别人名、地名和组织机构名等命名实体，一般包括实体类、时间类和数字类</a:t>
            </a:r>
            <a:r>
              <a:rPr lang="en-US" altLang="zh-CN" sz="1800" dirty="0">
                <a:solidFill>
                  <a:srgbClr val="000000"/>
                </a:solidFill>
              </a:rPr>
              <a:t>3</a:t>
            </a:r>
            <a:r>
              <a:rPr lang="zh-CN" altLang="en-US" sz="1800" dirty="0">
                <a:solidFill>
                  <a:srgbClr val="000000"/>
                </a:solidFill>
              </a:rPr>
              <a:t>大类，以及人名、地名、机构名、时间、日期、货币和百分比等</a:t>
            </a:r>
            <a:r>
              <a:rPr lang="en-US" altLang="zh-CN" sz="1800" dirty="0">
                <a:solidFill>
                  <a:srgbClr val="000000"/>
                </a:solidFill>
              </a:rPr>
              <a:t>7</a:t>
            </a:r>
            <a:r>
              <a:rPr lang="zh-CN" altLang="en-US" sz="1800" dirty="0">
                <a:solidFill>
                  <a:srgbClr val="000000"/>
                </a:solidFill>
              </a:rPr>
              <a:t>小类。由于这些命名实体数量不断增加，通常无法通过词典的方法识别，</a:t>
            </a:r>
            <a:r>
              <a:rPr lang="zh-CN" altLang="en-US" sz="1800" dirty="0" smtClean="0">
                <a:solidFill>
                  <a:srgbClr val="000000"/>
                </a:solidFill>
              </a:rPr>
              <a:t>一般</a:t>
            </a:r>
            <a:r>
              <a:rPr lang="zh-CN" altLang="en-US" sz="1800" dirty="0">
                <a:solidFill>
                  <a:srgbClr val="000000"/>
                </a:solidFill>
              </a:rPr>
              <a:t>需要从词语形态或结构上进行</a:t>
            </a:r>
            <a:r>
              <a:rPr lang="zh-CN" altLang="en-US" sz="1800" dirty="0" smtClean="0">
                <a:solidFill>
                  <a:srgbClr val="000000"/>
                </a:solidFill>
              </a:rPr>
              <a:t>分析传统</a:t>
            </a:r>
            <a:r>
              <a:rPr lang="zh-CN" altLang="en-US" sz="1800" dirty="0">
                <a:solidFill>
                  <a:srgbClr val="000000"/>
                </a:solidFill>
              </a:rPr>
              <a:t>命名实体识别算法是基于统计的方法，包括隐马尔可夫模型、最大熵</a:t>
            </a:r>
            <a:r>
              <a:rPr lang="en-US" altLang="zh-CN" sz="1800" dirty="0">
                <a:solidFill>
                  <a:srgbClr val="000000"/>
                </a:solidFill>
              </a:rPr>
              <a:t>(</a:t>
            </a:r>
            <a:r>
              <a:rPr lang="en-US" altLang="zh-CN" sz="1800" dirty="0" err="1">
                <a:solidFill>
                  <a:srgbClr val="000000"/>
                </a:solidFill>
              </a:rPr>
              <a:t>MaxmiumEntropy,ME</a:t>
            </a:r>
            <a:r>
              <a:rPr lang="en-US" altLang="zh-CN" sz="1800" dirty="0">
                <a:solidFill>
                  <a:srgbClr val="000000"/>
                </a:solidFill>
              </a:rPr>
              <a:t>)</a:t>
            </a:r>
            <a:r>
              <a:rPr lang="zh-CN" altLang="en-US" sz="1800" dirty="0">
                <a:solidFill>
                  <a:srgbClr val="000000"/>
                </a:solidFill>
              </a:rPr>
              <a:t>、支持向量机</a:t>
            </a:r>
            <a:r>
              <a:rPr lang="en-US" altLang="zh-CN" sz="1800" dirty="0">
                <a:solidFill>
                  <a:srgbClr val="000000"/>
                </a:solidFill>
              </a:rPr>
              <a:t>(</a:t>
            </a:r>
            <a:r>
              <a:rPr lang="en-US" altLang="zh-CN" sz="1800" dirty="0">
                <a:solidFill>
                  <a:srgbClr val="000000"/>
                </a:solidFill>
              </a:rPr>
              <a:t>SVM)</a:t>
            </a:r>
            <a:r>
              <a:rPr lang="zh-CN" altLang="en-US" sz="1800" dirty="0">
                <a:solidFill>
                  <a:srgbClr val="000000"/>
                </a:solidFill>
              </a:rPr>
              <a:t>、</a:t>
            </a:r>
            <a:r>
              <a:rPr lang="zh-CN" altLang="en-US" sz="1800" dirty="0">
                <a:solidFill>
                  <a:srgbClr val="000000"/>
                </a:solidFill>
              </a:rPr>
              <a:t>条件随机场</a:t>
            </a:r>
            <a:r>
              <a:rPr lang="en-US" altLang="zh-CN" sz="1800" dirty="0">
                <a:solidFill>
                  <a:srgbClr val="000000"/>
                </a:solidFill>
              </a:rPr>
              <a:t>(CRF</a:t>
            </a:r>
            <a:r>
              <a:rPr lang="en-US" altLang="zh-CN" sz="1800" dirty="0">
                <a:solidFill>
                  <a:srgbClr val="000000"/>
                </a:solidFill>
              </a:rPr>
              <a:t>)</a:t>
            </a:r>
            <a:r>
              <a:rPr lang="zh-CN" altLang="en-US" sz="1800" dirty="0">
                <a:solidFill>
                  <a:srgbClr val="000000"/>
                </a:solidFill>
              </a:rPr>
              <a:t>等</a:t>
            </a:r>
            <a:endParaRPr lang="en-US" altLang="zh-CN" sz="1800" dirty="0">
              <a:solidFill>
                <a:srgbClr val="000000"/>
              </a:solidFill>
            </a:endParaRPr>
          </a:p>
          <a:p>
            <a:r>
              <a:rPr lang="zh-CN" altLang="en-US" sz="1800" dirty="0">
                <a:solidFill>
                  <a:srgbClr val="000000"/>
                </a:solidFill>
              </a:rPr>
              <a:t>基于统计的方法对特征选取的要求较高，对语料库的依赖也比较大，需要从文本中选择对该项任务有影响的各种特征，面可用的大规模通用语料库又比</a:t>
            </a:r>
            <a:r>
              <a:rPr lang="zh-CN" altLang="en-US" sz="1800" dirty="0" smtClean="0">
                <a:solidFill>
                  <a:srgbClr val="000000"/>
                </a:solidFill>
              </a:rPr>
              <a:t>较少</a:t>
            </a:r>
            <a:endParaRPr lang="en-US" altLang="zh-CN" sz="1800" dirty="0" smtClean="0">
              <a:solidFill>
                <a:srgbClr val="000000"/>
              </a:solidFill>
            </a:endParaRPr>
          </a:p>
          <a:p>
            <a:r>
              <a:rPr lang="zh-CN" altLang="en-US" sz="1800" dirty="0">
                <a:solidFill>
                  <a:srgbClr val="000000"/>
                </a:solidFill>
              </a:rPr>
              <a:t>目前中英文通用命名实体识别</a:t>
            </a:r>
            <a:r>
              <a:rPr lang="en-US" altLang="zh-CN" sz="1800" dirty="0">
                <a:solidFill>
                  <a:srgbClr val="000000"/>
                </a:solidFill>
              </a:rPr>
              <a:t>(</a:t>
            </a:r>
            <a:r>
              <a:rPr lang="zh-CN" altLang="en-US" sz="1800" dirty="0">
                <a:solidFill>
                  <a:srgbClr val="000000"/>
                </a:solidFill>
              </a:rPr>
              <a:t>人名、地名、机构名</a:t>
            </a:r>
            <a:r>
              <a:rPr lang="en-US" altLang="zh-CN" sz="1800" dirty="0">
                <a:solidFill>
                  <a:srgbClr val="000000"/>
                </a:solidFill>
              </a:rPr>
              <a:t>)</a:t>
            </a:r>
            <a:r>
              <a:rPr lang="zh-CN" altLang="en-US" sz="1800" dirty="0">
                <a:solidFill>
                  <a:srgbClr val="000000"/>
                </a:solidFill>
              </a:rPr>
              <a:t>的</a:t>
            </a:r>
            <a:r>
              <a:rPr lang="en-US" altLang="zh-CN" sz="1800" dirty="0">
                <a:solidFill>
                  <a:srgbClr val="000000"/>
                </a:solidFill>
              </a:rPr>
              <a:t>F1</a:t>
            </a:r>
            <a:r>
              <a:rPr lang="zh-CN" altLang="en-US" sz="1800" dirty="0">
                <a:solidFill>
                  <a:srgbClr val="000000"/>
                </a:solidFill>
              </a:rPr>
              <a:t>值都能达到</a:t>
            </a:r>
            <a:r>
              <a:rPr lang="en-US" altLang="zh-CN" sz="1800" dirty="0">
                <a:solidFill>
                  <a:srgbClr val="000000"/>
                </a:solidFill>
              </a:rPr>
              <a:t>90%</a:t>
            </a:r>
            <a:r>
              <a:rPr lang="zh-CN" altLang="en-US" sz="1800" dirty="0">
                <a:solidFill>
                  <a:srgbClr val="000000"/>
                </a:solidFill>
              </a:rPr>
              <a:t>以上。命名实体识别的主要难点是表达不规律、缺乏训练语料的开放域命名实体识别，如电影、歌曲名、网名等</a:t>
            </a:r>
            <a:endParaRPr lang="zh-CN" altLang="zh-CN" sz="1800" dirty="0">
              <a:solidFill>
                <a:srgbClr val="000000"/>
              </a:solidFill>
            </a:endParaRPr>
          </a:p>
        </p:txBody>
      </p:sp>
    </p:spTree>
    <p:extLst>
      <p:ext uri="{BB962C8B-B14F-4D97-AF65-F5344CB8AC3E}">
        <p14:creationId xmlns:p14="http://schemas.microsoft.com/office/powerpoint/2010/main" val="35894292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词义消歧</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词义消歧</a:t>
            </a:r>
            <a:r>
              <a:rPr lang="en-US" altLang="zh-CN" sz="1800" dirty="0">
                <a:solidFill>
                  <a:srgbClr val="000000"/>
                </a:solidFill>
              </a:rPr>
              <a:t>(WSD)</a:t>
            </a:r>
            <a:r>
              <a:rPr lang="zh-CN" altLang="en-US" sz="1800" dirty="0">
                <a:solidFill>
                  <a:srgbClr val="000000"/>
                </a:solidFill>
              </a:rPr>
              <a:t>是自然语言理解中核心的问题，在词义、句义、篇章含义层次都会出现不同的上下文</a:t>
            </a:r>
            <a:r>
              <a:rPr lang="en-US" altLang="zh-CN" sz="1800" dirty="0">
                <a:solidFill>
                  <a:srgbClr val="000000"/>
                </a:solidFill>
              </a:rPr>
              <a:t>(Context) </a:t>
            </a:r>
            <a:r>
              <a:rPr lang="zh-CN" altLang="en-US" sz="1800" dirty="0">
                <a:solidFill>
                  <a:srgbClr val="000000"/>
                </a:solidFill>
              </a:rPr>
              <a:t>下语义不同的现象。消歧就是根据上下文来确定对象的真实</a:t>
            </a:r>
            <a:r>
              <a:rPr lang="zh-CN" altLang="en-US" sz="1800" dirty="0" smtClean="0">
                <a:solidFill>
                  <a:srgbClr val="000000"/>
                </a:solidFill>
              </a:rPr>
              <a:t>语义</a:t>
            </a:r>
            <a:endParaRPr lang="en-US" altLang="zh-CN" sz="1800" dirty="0" smtClean="0">
              <a:solidFill>
                <a:srgbClr val="000000"/>
              </a:solidFill>
            </a:endParaRPr>
          </a:p>
          <a:p>
            <a:r>
              <a:rPr lang="zh-CN" altLang="en-US" sz="1800" dirty="0" smtClean="0">
                <a:solidFill>
                  <a:srgbClr val="000000"/>
                </a:solidFill>
              </a:rPr>
              <a:t>词义</a:t>
            </a:r>
            <a:r>
              <a:rPr lang="zh-CN" altLang="en-US" sz="1800" dirty="0">
                <a:solidFill>
                  <a:srgbClr val="000000"/>
                </a:solidFill>
              </a:rPr>
              <a:t>消歧是信息检索、观点挖掘、文本理解和自然语言生成、推理等自然语言处理的基础</a:t>
            </a:r>
            <a:r>
              <a:rPr lang="zh-CN" altLang="en-US" sz="1800" dirty="0" smtClean="0">
                <a:solidFill>
                  <a:srgbClr val="000000"/>
                </a:solidFill>
              </a:rPr>
              <a:t>模块</a:t>
            </a:r>
            <a:endParaRPr lang="en-US" altLang="zh-CN" sz="1800" dirty="0" smtClean="0">
              <a:solidFill>
                <a:srgbClr val="000000"/>
              </a:solidFill>
            </a:endParaRPr>
          </a:p>
          <a:p>
            <a:r>
              <a:rPr lang="zh-CN" altLang="en-US" sz="1800" dirty="0" smtClean="0">
                <a:solidFill>
                  <a:srgbClr val="000000"/>
                </a:solidFill>
              </a:rPr>
              <a:t>根据</a:t>
            </a:r>
            <a:r>
              <a:rPr lang="zh-CN" altLang="en-US" sz="1800" dirty="0">
                <a:solidFill>
                  <a:srgbClr val="000000"/>
                </a:solidFill>
              </a:rPr>
              <a:t>所使用的资源类型不同，可以将词义消歧方法分为以三</a:t>
            </a:r>
            <a:r>
              <a:rPr lang="zh-CN" altLang="en-US" sz="1800" dirty="0" smtClean="0">
                <a:solidFill>
                  <a:srgbClr val="000000"/>
                </a:solidFill>
              </a:rPr>
              <a:t>类</a:t>
            </a:r>
            <a:endParaRPr lang="en-US" altLang="zh-CN" sz="1800" dirty="0" smtClean="0">
              <a:solidFill>
                <a:srgbClr val="000000"/>
              </a:solidFill>
            </a:endParaRPr>
          </a:p>
          <a:p>
            <a:pPr lvl="1"/>
            <a:r>
              <a:rPr lang="zh-CN" altLang="en-US" sz="1400" dirty="0">
                <a:solidFill>
                  <a:srgbClr val="000000"/>
                </a:solidFill>
              </a:rPr>
              <a:t>基于词典的词义消</a:t>
            </a:r>
            <a:r>
              <a:rPr lang="zh-CN" altLang="en-US" sz="1400" dirty="0" smtClean="0">
                <a:solidFill>
                  <a:srgbClr val="000000"/>
                </a:solidFill>
              </a:rPr>
              <a:t>歧</a:t>
            </a:r>
            <a:endParaRPr lang="en-US" altLang="zh-CN" sz="1400" dirty="0" smtClean="0">
              <a:solidFill>
                <a:srgbClr val="000000"/>
              </a:solidFill>
            </a:endParaRPr>
          </a:p>
          <a:p>
            <a:pPr lvl="1"/>
            <a:r>
              <a:rPr lang="zh-CN" altLang="en-US" sz="1400" dirty="0">
                <a:solidFill>
                  <a:srgbClr val="000000"/>
                </a:solidFill>
              </a:rPr>
              <a:t>有监督词义消</a:t>
            </a:r>
            <a:r>
              <a:rPr lang="zh-CN" altLang="en-US" sz="1400" dirty="0" smtClean="0">
                <a:solidFill>
                  <a:srgbClr val="000000"/>
                </a:solidFill>
              </a:rPr>
              <a:t>歧</a:t>
            </a:r>
            <a:endParaRPr lang="en-US" altLang="zh-CN" sz="1400" dirty="0" smtClean="0">
              <a:solidFill>
                <a:srgbClr val="000000"/>
              </a:solidFill>
            </a:endParaRPr>
          </a:p>
          <a:p>
            <a:pPr lvl="1"/>
            <a:r>
              <a:rPr lang="zh-CN" altLang="en-US" sz="1400" dirty="0">
                <a:solidFill>
                  <a:srgbClr val="000000"/>
                </a:solidFill>
              </a:rPr>
              <a:t>无监督和半监督词义消歧</a:t>
            </a:r>
            <a:endParaRPr lang="en-US" altLang="zh-CN" sz="1400" dirty="0">
              <a:solidFill>
                <a:srgbClr val="000000"/>
              </a:solidFill>
            </a:endParaRPr>
          </a:p>
          <a:p>
            <a:endParaRPr lang="zh-CN" altLang="zh-CN" sz="1800" dirty="0">
              <a:solidFill>
                <a:srgbClr val="000000"/>
              </a:solidFill>
            </a:endParaRPr>
          </a:p>
        </p:txBody>
      </p:sp>
    </p:spTree>
    <p:extLst>
      <p:ext uri="{BB962C8B-B14F-4D97-AF65-F5344CB8AC3E}">
        <p14:creationId xmlns:p14="http://schemas.microsoft.com/office/powerpoint/2010/main" val="19169467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095430"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文本分析介绍</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文本分析的过程从文本获取开始，一般经过分词、文本特征提取与表示、特征选择、知识或信息挖掘和具体应用等步骤</a:t>
            </a:r>
            <a:endParaRPr lang="en-US" altLang="zh-CN" sz="1800" dirty="0" smtClean="0">
              <a:solidFill>
                <a:srgbClr val="000000"/>
              </a:solidFill>
            </a:endParaRPr>
          </a:p>
        </p:txBody>
      </p:sp>
      <p:pic>
        <p:nvPicPr>
          <p:cNvPr id="8" name="Picture 42"/>
          <p:cNvPicPr/>
          <p:nvPr/>
        </p:nvPicPr>
        <p:blipFill>
          <a:blip r:embed="rId3"/>
          <a:stretch>
            <a:fillRect/>
          </a:stretch>
        </p:blipFill>
        <p:spPr>
          <a:xfrm>
            <a:off x="1755775" y="2004364"/>
            <a:ext cx="5727700" cy="1393190"/>
          </a:xfrm>
          <a:prstGeom prst="rect">
            <a:avLst/>
          </a:prstGeom>
        </p:spPr>
      </p:pic>
    </p:spTree>
    <p:extLst>
      <p:ext uri="{BB962C8B-B14F-4D97-AF65-F5344CB8AC3E}">
        <p14:creationId xmlns:p14="http://schemas.microsoft.com/office/powerpoint/2010/main" val="2627736312"/>
      </p:ext>
    </p:extLst>
  </p:cSld>
  <p:clrMapOvr>
    <a:masterClrMapping/>
  </p:clrMapOvr>
  <p:transition spd="slow">
    <p:push/>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095430"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句法分析</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句法分析</a:t>
            </a:r>
            <a:r>
              <a:rPr lang="en-US" altLang="zh-CN" sz="1800" dirty="0">
                <a:solidFill>
                  <a:srgbClr val="000000"/>
                </a:solidFill>
              </a:rPr>
              <a:t>(Parsing) </a:t>
            </a:r>
            <a:r>
              <a:rPr lang="zh-CN" altLang="en-US" sz="1800" dirty="0">
                <a:solidFill>
                  <a:srgbClr val="000000"/>
                </a:solidFill>
              </a:rPr>
              <a:t>是将输入句子从序列形式变成树状结构，从而可以捕捉到句子内部词语之间的搭配或者修饰关系。句法分析在机器翻译、问答、文本挖掘、信息检索等方面广泛应用。目前两种主流的句法分析方法是短语结构句法分析和依存结构句法体分析。其中后者已经成为研究句法分析的热点</a:t>
            </a:r>
            <a:endParaRPr lang="en-US" altLang="zh-CN" sz="1800" dirty="0" smtClean="0">
              <a:solidFill>
                <a:srgbClr val="000000"/>
              </a:solidFill>
            </a:endParaRPr>
          </a:p>
        </p:txBody>
      </p:sp>
    </p:spTree>
    <p:extLst>
      <p:ext uri="{BB962C8B-B14F-4D97-AF65-F5344CB8AC3E}">
        <p14:creationId xmlns:p14="http://schemas.microsoft.com/office/powerpoint/2010/main" val="2189953280"/>
      </p:ext>
    </p:extLst>
  </p:cSld>
  <p:clrMapOvr>
    <a:masterClrMapping/>
  </p:clrMapOvr>
  <p:transition spd="slow">
    <p:push/>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依存结构句法体分析</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依存句法</a:t>
            </a:r>
            <a:r>
              <a:rPr lang="en-US" altLang="zh-CN" sz="1800" dirty="0">
                <a:solidFill>
                  <a:srgbClr val="000000"/>
                </a:solidFill>
              </a:rPr>
              <a:t>(Dependency Parsing, DP) </a:t>
            </a:r>
            <a:r>
              <a:rPr lang="zh-CN" altLang="en-US" sz="1800" dirty="0">
                <a:solidFill>
                  <a:srgbClr val="000000"/>
                </a:solidFill>
              </a:rPr>
              <a:t>认为句法结构本质上包含词和词之间的依存关系，依存关系是指词与词之间存在修饰关系。通过分析语言单位成分之间的依存关系揭示其句法结构，将输入的文本从序列形式转化为树状结构，从而刻画句子内部词语之间的句法</a:t>
            </a:r>
            <a:r>
              <a:rPr lang="zh-CN" altLang="en-US" sz="1800" dirty="0" smtClean="0">
                <a:solidFill>
                  <a:srgbClr val="000000"/>
                </a:solidFill>
              </a:rPr>
              <a:t>关系</a:t>
            </a:r>
            <a:endParaRPr lang="zh-CN" altLang="zh-CN" sz="1800" dirty="0">
              <a:solidFill>
                <a:srgbClr val="000000"/>
              </a:solidFill>
            </a:endParaRPr>
          </a:p>
        </p:txBody>
      </p:sp>
      <p:pic>
        <p:nvPicPr>
          <p:cNvPr id="10" name="Picture 113"/>
          <p:cNvPicPr/>
          <p:nvPr/>
        </p:nvPicPr>
        <p:blipFill>
          <a:blip r:embed="rId2"/>
          <a:stretch>
            <a:fillRect/>
          </a:stretch>
        </p:blipFill>
        <p:spPr>
          <a:xfrm>
            <a:off x="2717358" y="2571749"/>
            <a:ext cx="3291840" cy="1282065"/>
          </a:xfrm>
          <a:prstGeom prst="rect">
            <a:avLst/>
          </a:prstGeom>
        </p:spPr>
      </p:pic>
    </p:spTree>
    <p:extLst>
      <p:ext uri="{BB962C8B-B14F-4D97-AF65-F5344CB8AC3E}">
        <p14:creationId xmlns:p14="http://schemas.microsoft.com/office/powerpoint/2010/main" val="5123455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依存结构句法体分析</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目前主要是数据驱动的依存句法分析，通过对大规模语料进行训练得到模型。这种方式生成的模型比较容易跨领域和语言环境。比较常见的是基于图</a:t>
            </a:r>
            <a:r>
              <a:rPr lang="en-US" altLang="zh-CN" sz="1800" dirty="0">
                <a:solidFill>
                  <a:srgbClr val="000000"/>
                </a:solidFill>
              </a:rPr>
              <a:t>(graph-based) </a:t>
            </a:r>
            <a:r>
              <a:rPr lang="zh-CN" altLang="en-US" sz="1800" dirty="0">
                <a:solidFill>
                  <a:srgbClr val="000000"/>
                </a:solidFill>
              </a:rPr>
              <a:t>的分析方法和基于转移</a:t>
            </a:r>
            <a:r>
              <a:rPr lang="en-US" altLang="zh-CN" sz="1800" dirty="0">
                <a:solidFill>
                  <a:srgbClr val="000000"/>
                </a:solidFill>
              </a:rPr>
              <a:t>( transition- based) </a:t>
            </a:r>
            <a:r>
              <a:rPr lang="zh-CN" altLang="en-US" sz="1800" dirty="0">
                <a:solidFill>
                  <a:srgbClr val="000000"/>
                </a:solidFill>
              </a:rPr>
              <a:t>的分析方法</a:t>
            </a:r>
            <a:endParaRPr lang="zh-CN" altLang="zh-CN" sz="1800" dirty="0">
              <a:solidFill>
                <a:srgbClr val="000000"/>
              </a:solidFill>
            </a:endParaRPr>
          </a:p>
        </p:txBody>
      </p:sp>
    </p:spTree>
    <p:extLst>
      <p:ext uri="{BB962C8B-B14F-4D97-AF65-F5344CB8AC3E}">
        <p14:creationId xmlns:p14="http://schemas.microsoft.com/office/powerpoint/2010/main" val="23887709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短语结构句法分析</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短语结构</a:t>
            </a:r>
            <a:r>
              <a:rPr lang="zh-CN" altLang="en-US" sz="1800" dirty="0">
                <a:solidFill>
                  <a:srgbClr val="000000"/>
                </a:solidFill>
              </a:rPr>
              <a:t>句法分析的研究基于上下文无关文法（</a:t>
            </a:r>
            <a:r>
              <a:rPr lang="en-US" altLang="zh-CN" sz="1800" dirty="0">
                <a:solidFill>
                  <a:srgbClr val="000000"/>
                </a:solidFill>
              </a:rPr>
              <a:t>CFG</a:t>
            </a:r>
            <a:r>
              <a:rPr lang="zh-CN" altLang="en-US" sz="1800" dirty="0">
                <a:solidFill>
                  <a:srgbClr val="000000"/>
                </a:solidFill>
              </a:rPr>
              <a:t>），</a:t>
            </a:r>
            <a:r>
              <a:rPr lang="en-US" altLang="zh-CN" sz="1800" dirty="0">
                <a:solidFill>
                  <a:srgbClr val="000000"/>
                </a:solidFill>
              </a:rPr>
              <a:t>CFG</a:t>
            </a:r>
            <a:r>
              <a:rPr lang="zh-CN" altLang="en-US" sz="1800" dirty="0">
                <a:solidFill>
                  <a:srgbClr val="000000"/>
                </a:solidFill>
              </a:rPr>
              <a:t>主要是对句子成分结构进行建模。一个</a:t>
            </a:r>
            <a:r>
              <a:rPr lang="en-US" altLang="zh-CN" sz="1800" dirty="0">
                <a:solidFill>
                  <a:srgbClr val="000000"/>
                </a:solidFill>
              </a:rPr>
              <a:t>CFG</a:t>
            </a:r>
            <a:r>
              <a:rPr lang="zh-CN" altLang="en-US" sz="1800" dirty="0">
                <a:solidFill>
                  <a:srgbClr val="000000"/>
                </a:solidFill>
              </a:rPr>
              <a:t>由一系列规则组成，每个规则给出了语言中的符号可被组织或排列的方法，以及符号和单词构成的字典</a:t>
            </a:r>
            <a:endParaRPr lang="en-US" altLang="zh-CN" sz="1800" dirty="0">
              <a:solidFill>
                <a:srgbClr val="000000"/>
              </a:solidFill>
            </a:endParaRPr>
          </a:p>
          <a:p>
            <a:r>
              <a:rPr lang="zh-CN" altLang="zh-CN" sz="1800" dirty="0">
                <a:solidFill>
                  <a:srgbClr val="000000"/>
                </a:solidFill>
              </a:rPr>
              <a:t>与</a:t>
            </a:r>
            <a:r>
              <a:rPr lang="en-US" altLang="zh-CN" sz="1800" dirty="0">
                <a:solidFill>
                  <a:srgbClr val="000000"/>
                </a:solidFill>
              </a:rPr>
              <a:t>CFG</a:t>
            </a:r>
            <a:r>
              <a:rPr lang="zh-CN" altLang="zh-CN" sz="1800" dirty="0">
                <a:solidFill>
                  <a:srgbClr val="000000"/>
                </a:solidFill>
              </a:rPr>
              <a:t>相关的一个操作就是语法解析（</a:t>
            </a:r>
            <a:r>
              <a:rPr lang="en-US" altLang="zh-CN" sz="1800" dirty="0">
                <a:solidFill>
                  <a:srgbClr val="000000"/>
                </a:solidFill>
              </a:rPr>
              <a:t>Parsing</a:t>
            </a:r>
            <a:r>
              <a:rPr lang="zh-CN" altLang="zh-CN" sz="1800" dirty="0">
                <a:solidFill>
                  <a:srgbClr val="000000"/>
                </a:solidFill>
              </a:rPr>
              <a:t>）。语法解析是指在给定词串的情况下，根据某种给定的形式文法分析并确定其语法结构的一种过程。例如“一只小猫抓老鼠”这句话，通过斯坦福大学的</a:t>
            </a:r>
            <a:r>
              <a:rPr lang="en-US" altLang="zh-CN" sz="1800" dirty="0">
                <a:solidFill>
                  <a:srgbClr val="000000"/>
                </a:solidFill>
              </a:rPr>
              <a:t>NLP</a:t>
            </a:r>
            <a:r>
              <a:rPr lang="zh-CN" altLang="zh-CN" sz="1800" dirty="0">
                <a:solidFill>
                  <a:srgbClr val="000000"/>
                </a:solidFill>
              </a:rPr>
              <a:t>开源框架</a:t>
            </a:r>
            <a:r>
              <a:rPr lang="en-US" altLang="zh-CN" sz="1800" dirty="0">
                <a:solidFill>
                  <a:srgbClr val="000000"/>
                </a:solidFill>
              </a:rPr>
              <a:t>Stanford </a:t>
            </a:r>
            <a:r>
              <a:rPr lang="en-US" altLang="zh-CN" sz="1800" dirty="0" err="1">
                <a:solidFill>
                  <a:srgbClr val="000000"/>
                </a:solidFill>
              </a:rPr>
              <a:t>CoreNLP</a:t>
            </a:r>
            <a:r>
              <a:rPr lang="zh-CN" altLang="zh-CN" sz="1800" dirty="0">
                <a:solidFill>
                  <a:srgbClr val="000000"/>
                </a:solidFill>
              </a:rPr>
              <a:t>来识别其语法结构。代码如下</a:t>
            </a:r>
            <a:endParaRPr lang="zh-CN" altLang="en-US" sz="1800" dirty="0">
              <a:solidFill>
                <a:srgbClr val="000000"/>
              </a:solidFill>
            </a:endParaRPr>
          </a:p>
        </p:txBody>
      </p:sp>
      <p:sp>
        <p:nvSpPr>
          <p:cNvPr id="2" name="矩形 1"/>
          <p:cNvSpPr/>
          <p:nvPr/>
        </p:nvSpPr>
        <p:spPr>
          <a:xfrm>
            <a:off x="1308722" y="3090040"/>
            <a:ext cx="5655365" cy="1349087"/>
          </a:xfrm>
          <a:prstGeom prst="rect">
            <a:avLst/>
          </a:prstGeom>
        </p:spPr>
        <p:txBody>
          <a:bodyPr wrap="square">
            <a:spAutoFit/>
          </a:bodyPr>
          <a:lstStyle/>
          <a:p>
            <a:pPr indent="266700">
              <a:lnSpc>
                <a:spcPts val="1400"/>
              </a:lnSpc>
              <a:spcAft>
                <a:spcPts val="0"/>
              </a:spcAft>
            </a:pPr>
            <a:r>
              <a:rPr lang="en-US" altLang="zh-CN" sz="1200" kern="100" dirty="0">
                <a:latin typeface="Courier New" panose="02070309020205020404" pitchFamily="49" charset="0"/>
                <a:cs typeface="Times New Roman" panose="02020603050405020304" pitchFamily="18" charset="0"/>
              </a:rPr>
              <a:t>from </a:t>
            </a:r>
            <a:r>
              <a:rPr lang="en-US" altLang="zh-CN" sz="1200" kern="100" dirty="0" err="1">
                <a:latin typeface="Courier New" panose="02070309020205020404" pitchFamily="49" charset="0"/>
                <a:cs typeface="Times New Roman" panose="02020603050405020304" pitchFamily="18" charset="0"/>
              </a:rPr>
              <a:t>stanfordcorenlp</a:t>
            </a:r>
            <a:r>
              <a:rPr lang="en-US" altLang="zh-CN" sz="1200" kern="100" dirty="0">
                <a:latin typeface="Courier New" panose="02070309020205020404" pitchFamily="49" charset="0"/>
                <a:cs typeface="Times New Roman" panose="02020603050405020304" pitchFamily="18" charset="0"/>
              </a:rPr>
              <a:t> import </a:t>
            </a:r>
            <a:r>
              <a:rPr lang="en-US" altLang="zh-CN" sz="1200" kern="100" dirty="0" err="1">
                <a:latin typeface="Courier New" panose="02070309020205020404" pitchFamily="49" charset="0"/>
                <a:cs typeface="Times New Roman" panose="02020603050405020304" pitchFamily="18" charset="0"/>
              </a:rPr>
              <a:t>StanfordCoreNLP</a:t>
            </a:r>
            <a:endParaRPr lang="zh-CN" altLang="zh-CN" sz="1600" kern="100" dirty="0">
              <a:latin typeface="宋体" panose="02010600030101010101" pitchFamily="2" charset="-122"/>
              <a:cs typeface="Times New Roman" panose="02020603050405020304" pitchFamily="18" charset="0"/>
            </a:endParaRPr>
          </a:p>
          <a:p>
            <a:pPr indent="266700">
              <a:lnSpc>
                <a:spcPts val="1400"/>
              </a:lnSpc>
              <a:spcAft>
                <a:spcPts val="0"/>
              </a:spcAft>
            </a:pPr>
            <a:r>
              <a:rPr lang="en-US" altLang="zh-CN" sz="1200" kern="100" dirty="0" err="1">
                <a:latin typeface="Courier New" panose="02070309020205020404" pitchFamily="49" charset="0"/>
                <a:cs typeface="Times New Roman" panose="02020603050405020304" pitchFamily="18" charset="0"/>
              </a:rPr>
              <a:t>nlp</a:t>
            </a:r>
            <a:r>
              <a:rPr lang="en-US" altLang="zh-CN" sz="1200" kern="100" dirty="0">
                <a:latin typeface="Courier New" panose="02070309020205020404" pitchFamily="49" charset="0"/>
                <a:cs typeface="Times New Roman" panose="02020603050405020304" pitchFamily="18" charset="0"/>
              </a:rPr>
              <a:t> = </a:t>
            </a:r>
            <a:r>
              <a:rPr lang="en-US" altLang="zh-CN" sz="1200" kern="100" dirty="0" err="1">
                <a:latin typeface="Courier New" panose="02070309020205020404" pitchFamily="49" charset="0"/>
                <a:cs typeface="Times New Roman" panose="02020603050405020304" pitchFamily="18" charset="0"/>
              </a:rPr>
              <a:t>StanfordCoreNLP</a:t>
            </a:r>
            <a:r>
              <a:rPr lang="en-US" altLang="zh-CN" sz="1200" kern="100" dirty="0">
                <a:latin typeface="Courier New" panose="02070309020205020404" pitchFamily="49" charset="0"/>
                <a:cs typeface="Times New Roman" panose="02020603050405020304" pitchFamily="18" charset="0"/>
              </a:rPr>
              <a:t>(</a:t>
            </a:r>
            <a:r>
              <a:rPr lang="en-US" altLang="zh-CN" sz="1200" kern="100" dirty="0" err="1">
                <a:latin typeface="Courier New" panose="02070309020205020404" pitchFamily="49" charset="0"/>
                <a:cs typeface="Times New Roman" panose="02020603050405020304" pitchFamily="18" charset="0"/>
              </a:rPr>
              <a:t>model_path,lang</a:t>
            </a:r>
            <a:r>
              <a:rPr lang="en-US" altLang="zh-CN" sz="1200" kern="100" dirty="0">
                <a:latin typeface="Courier New" panose="02070309020205020404" pitchFamily="49" charset="0"/>
                <a:cs typeface="Times New Roman" panose="02020603050405020304" pitchFamily="18" charset="0"/>
              </a:rPr>
              <a:t>='</a:t>
            </a:r>
            <a:r>
              <a:rPr lang="en-US" altLang="zh-CN" sz="1200" kern="100" dirty="0" err="1">
                <a:latin typeface="Courier New" panose="02070309020205020404" pitchFamily="49" charset="0"/>
                <a:cs typeface="Times New Roman" panose="02020603050405020304" pitchFamily="18" charset="0"/>
              </a:rPr>
              <a:t>zh</a:t>
            </a:r>
            <a:r>
              <a:rPr lang="en-US" altLang="zh-CN" sz="1200" kern="100" dirty="0">
                <a:latin typeface="Courier New" panose="02070309020205020404" pitchFamily="49" charset="0"/>
                <a:cs typeface="Times New Roman" panose="02020603050405020304" pitchFamily="18" charset="0"/>
              </a:rPr>
              <a:t>',memory='8g')</a:t>
            </a:r>
            <a:endParaRPr lang="zh-CN" altLang="zh-CN" sz="1600" kern="100" dirty="0">
              <a:latin typeface="宋体" panose="02010600030101010101" pitchFamily="2" charset="-122"/>
              <a:cs typeface="Times New Roman" panose="02020603050405020304" pitchFamily="18" charset="0"/>
            </a:endParaRPr>
          </a:p>
          <a:p>
            <a:pPr indent="266700">
              <a:lnSpc>
                <a:spcPts val="1400"/>
              </a:lnSpc>
              <a:spcAft>
                <a:spcPts val="0"/>
              </a:spcAft>
            </a:pPr>
            <a:r>
              <a:rPr lang="en-US" altLang="zh-CN" sz="1200" kern="100" dirty="0">
                <a:latin typeface="Courier New" panose="02070309020205020404" pitchFamily="49" charset="0"/>
                <a:cs typeface="Times New Roman" panose="02020603050405020304" pitchFamily="18" charset="0"/>
              </a:rPr>
              <a:t>sentence = '</a:t>
            </a:r>
            <a:r>
              <a:rPr lang="zh-CN" altLang="zh-CN" sz="1200" kern="100" dirty="0">
                <a:latin typeface="Courier New" panose="02070309020205020404" pitchFamily="49" charset="0"/>
                <a:cs typeface="Courier New" panose="02070309020205020404" pitchFamily="49" charset="0"/>
              </a:rPr>
              <a:t>一只小猫抓老鼠</a:t>
            </a:r>
            <a:r>
              <a:rPr lang="en-US" altLang="zh-CN" sz="1200" kern="100" dirty="0">
                <a:latin typeface="Courier New" panose="02070309020205020404" pitchFamily="49" charset="0"/>
                <a:cs typeface="Times New Roman" panose="02020603050405020304" pitchFamily="18" charset="0"/>
              </a:rPr>
              <a:t>'</a:t>
            </a:r>
            <a:endParaRPr lang="zh-CN" altLang="zh-CN" sz="1600" kern="100" dirty="0">
              <a:latin typeface="宋体" panose="02010600030101010101" pitchFamily="2" charset="-122"/>
              <a:cs typeface="Times New Roman" panose="02020603050405020304" pitchFamily="18" charset="0"/>
            </a:endParaRPr>
          </a:p>
          <a:p>
            <a:pPr indent="266700">
              <a:lnSpc>
                <a:spcPts val="1400"/>
              </a:lnSpc>
              <a:spcAft>
                <a:spcPts val="0"/>
              </a:spcAft>
            </a:pPr>
            <a:r>
              <a:rPr lang="en-US" altLang="zh-CN" sz="1200" kern="100" dirty="0" err="1">
                <a:latin typeface="Courier New" panose="02070309020205020404" pitchFamily="49" charset="0"/>
                <a:cs typeface="Times New Roman" panose="02020603050405020304" pitchFamily="18" charset="0"/>
              </a:rPr>
              <a:t>pos_tag</a:t>
            </a:r>
            <a:r>
              <a:rPr lang="en-US" altLang="zh-CN" sz="1200" kern="100" dirty="0">
                <a:latin typeface="Courier New" panose="02070309020205020404" pitchFamily="49" charset="0"/>
                <a:cs typeface="Times New Roman" panose="02020603050405020304" pitchFamily="18" charset="0"/>
              </a:rPr>
              <a:t> = </a:t>
            </a:r>
            <a:r>
              <a:rPr lang="en-US" altLang="zh-CN" sz="1200" kern="100" dirty="0" err="1">
                <a:latin typeface="Courier New" panose="02070309020205020404" pitchFamily="49" charset="0"/>
                <a:cs typeface="Times New Roman" panose="02020603050405020304" pitchFamily="18" charset="0"/>
              </a:rPr>
              <a:t>nlp.pos_tag</a:t>
            </a:r>
            <a:r>
              <a:rPr lang="en-US" altLang="zh-CN" sz="1200" kern="100" dirty="0">
                <a:latin typeface="Courier New" panose="02070309020205020404" pitchFamily="49" charset="0"/>
                <a:cs typeface="Times New Roman" panose="02020603050405020304" pitchFamily="18" charset="0"/>
              </a:rPr>
              <a:t>(sentence)</a:t>
            </a:r>
            <a:endParaRPr lang="zh-CN" altLang="zh-CN" sz="1600" kern="100" dirty="0">
              <a:latin typeface="宋体" panose="02010600030101010101" pitchFamily="2" charset="-122"/>
              <a:cs typeface="Times New Roman" panose="02020603050405020304" pitchFamily="18" charset="0"/>
            </a:endParaRPr>
          </a:p>
          <a:p>
            <a:pPr indent="266700">
              <a:lnSpc>
                <a:spcPts val="1400"/>
              </a:lnSpc>
              <a:spcAft>
                <a:spcPts val="0"/>
              </a:spcAft>
            </a:pPr>
            <a:r>
              <a:rPr lang="en-US" altLang="zh-CN" sz="1200" kern="100" dirty="0">
                <a:latin typeface="Courier New" panose="02070309020205020404" pitchFamily="49" charset="0"/>
                <a:cs typeface="Times New Roman" panose="02020603050405020304" pitchFamily="18" charset="0"/>
              </a:rPr>
              <a:t>print("pos_tag:",</a:t>
            </a:r>
            <a:r>
              <a:rPr lang="en-US" altLang="zh-CN" sz="1200" kern="100" dirty="0" err="1">
                <a:latin typeface="Courier New" panose="02070309020205020404" pitchFamily="49" charset="0"/>
                <a:cs typeface="Times New Roman" panose="02020603050405020304" pitchFamily="18" charset="0"/>
              </a:rPr>
              <a:t>pos_tag</a:t>
            </a:r>
            <a:r>
              <a:rPr lang="en-US" altLang="zh-CN" sz="1200" kern="100" dirty="0">
                <a:latin typeface="Courier New" panose="02070309020205020404" pitchFamily="49" charset="0"/>
                <a:cs typeface="Times New Roman" panose="02020603050405020304" pitchFamily="18" charset="0"/>
              </a:rPr>
              <a:t>)</a:t>
            </a:r>
            <a:endParaRPr lang="zh-CN" altLang="zh-CN" sz="1600" kern="100" dirty="0">
              <a:latin typeface="宋体" panose="02010600030101010101" pitchFamily="2" charset="-122"/>
              <a:cs typeface="Times New Roman" panose="02020603050405020304" pitchFamily="18" charset="0"/>
            </a:endParaRPr>
          </a:p>
          <a:p>
            <a:pPr indent="266700">
              <a:lnSpc>
                <a:spcPts val="1400"/>
              </a:lnSpc>
              <a:spcAft>
                <a:spcPts val="0"/>
              </a:spcAft>
            </a:pPr>
            <a:r>
              <a:rPr lang="en-US" altLang="zh-CN" sz="1200" kern="100" dirty="0" err="1">
                <a:latin typeface="Courier New" panose="02070309020205020404" pitchFamily="49" charset="0"/>
                <a:cs typeface="Times New Roman" panose="02020603050405020304" pitchFamily="18" charset="0"/>
              </a:rPr>
              <a:t>parse_result</a:t>
            </a:r>
            <a:r>
              <a:rPr lang="en-US" altLang="zh-CN" sz="1200" kern="100" dirty="0">
                <a:latin typeface="Courier New" panose="02070309020205020404" pitchFamily="49" charset="0"/>
                <a:cs typeface="Times New Roman" panose="02020603050405020304" pitchFamily="18" charset="0"/>
              </a:rPr>
              <a:t> = </a:t>
            </a:r>
            <a:r>
              <a:rPr lang="en-US" altLang="zh-CN" sz="1200" kern="100" dirty="0" err="1">
                <a:latin typeface="Courier New" panose="02070309020205020404" pitchFamily="49" charset="0"/>
                <a:cs typeface="Times New Roman" panose="02020603050405020304" pitchFamily="18" charset="0"/>
              </a:rPr>
              <a:t>nlp.parse</a:t>
            </a:r>
            <a:r>
              <a:rPr lang="en-US" altLang="zh-CN" sz="1200" kern="100" dirty="0">
                <a:latin typeface="Courier New" panose="02070309020205020404" pitchFamily="49" charset="0"/>
                <a:cs typeface="Times New Roman" panose="02020603050405020304" pitchFamily="18" charset="0"/>
              </a:rPr>
              <a:t>(sentence) </a:t>
            </a:r>
            <a:endParaRPr lang="zh-CN" altLang="zh-CN" sz="1600" kern="100" dirty="0">
              <a:latin typeface="宋体" panose="02010600030101010101" pitchFamily="2" charset="-122"/>
              <a:cs typeface="Times New Roman" panose="02020603050405020304" pitchFamily="18" charset="0"/>
            </a:endParaRPr>
          </a:p>
          <a:p>
            <a:pPr indent="266700">
              <a:lnSpc>
                <a:spcPts val="1400"/>
              </a:lnSpc>
              <a:spcAft>
                <a:spcPts val="0"/>
              </a:spcAft>
            </a:pPr>
            <a:r>
              <a:rPr lang="en-US" altLang="zh-CN" sz="1200" kern="100" dirty="0">
                <a:latin typeface="Courier New" panose="02070309020205020404" pitchFamily="49" charset="0"/>
                <a:cs typeface="Times New Roman" panose="02020603050405020304" pitchFamily="18" charset="0"/>
              </a:rPr>
              <a:t>print("parse:",</a:t>
            </a:r>
            <a:r>
              <a:rPr lang="en-US" altLang="zh-CN" sz="1200" kern="100" dirty="0" err="1">
                <a:latin typeface="Courier New" panose="02070309020205020404" pitchFamily="49" charset="0"/>
                <a:cs typeface="Times New Roman" panose="02020603050405020304" pitchFamily="18" charset="0"/>
              </a:rPr>
              <a:t>parse_result</a:t>
            </a:r>
            <a:r>
              <a:rPr lang="en-US" altLang="zh-CN" sz="1200" kern="100" dirty="0">
                <a:latin typeface="Courier New" panose="02070309020205020404" pitchFamily="49" charset="0"/>
                <a:cs typeface="Times New Roman" panose="02020603050405020304" pitchFamily="18" charset="0"/>
              </a:rPr>
              <a:t>)</a:t>
            </a:r>
            <a:endParaRPr lang="zh-CN" altLang="zh-CN" sz="1600" kern="1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509925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短语结构句法分析</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360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运行之后将结果打印输出，其中词性标记（</a:t>
            </a:r>
            <a:r>
              <a:rPr lang="en-US" altLang="zh-CN" sz="1800" dirty="0" err="1">
                <a:solidFill>
                  <a:srgbClr val="000000"/>
                </a:solidFill>
              </a:rPr>
              <a:t>pos_result</a:t>
            </a:r>
            <a:r>
              <a:rPr lang="zh-CN" altLang="zh-CN" sz="1800" dirty="0">
                <a:solidFill>
                  <a:srgbClr val="000000"/>
                </a:solidFill>
              </a:rPr>
              <a:t>）的结果：</a:t>
            </a:r>
          </a:p>
          <a:p>
            <a:r>
              <a:rPr lang="en-US" altLang="zh-CN" sz="1800" dirty="0">
                <a:solidFill>
                  <a:srgbClr val="000000"/>
                </a:solidFill>
              </a:rPr>
              <a:t>[('</a:t>
            </a:r>
            <a:r>
              <a:rPr lang="zh-CN" altLang="zh-CN" sz="1800" dirty="0">
                <a:solidFill>
                  <a:srgbClr val="000000"/>
                </a:solidFill>
              </a:rPr>
              <a:t>一</a:t>
            </a:r>
            <a:r>
              <a:rPr lang="en-US" altLang="zh-CN" sz="1800" dirty="0">
                <a:solidFill>
                  <a:srgbClr val="000000"/>
                </a:solidFill>
              </a:rPr>
              <a:t>', 'CD'), ('</a:t>
            </a:r>
            <a:r>
              <a:rPr lang="zh-CN" altLang="zh-CN" sz="1800" dirty="0">
                <a:solidFill>
                  <a:srgbClr val="000000"/>
                </a:solidFill>
              </a:rPr>
              <a:t>只</a:t>
            </a:r>
            <a:r>
              <a:rPr lang="en-US" altLang="zh-CN" sz="1800" dirty="0">
                <a:solidFill>
                  <a:srgbClr val="000000"/>
                </a:solidFill>
              </a:rPr>
              <a:t>', 'M'), ('</a:t>
            </a:r>
            <a:r>
              <a:rPr lang="zh-CN" altLang="zh-CN" sz="1800" dirty="0">
                <a:solidFill>
                  <a:srgbClr val="000000"/>
                </a:solidFill>
              </a:rPr>
              <a:t>小</a:t>
            </a:r>
            <a:r>
              <a:rPr lang="en-US" altLang="zh-CN" sz="1800" dirty="0">
                <a:solidFill>
                  <a:srgbClr val="000000"/>
                </a:solidFill>
              </a:rPr>
              <a:t>', 'JJ'), ('</a:t>
            </a:r>
            <a:r>
              <a:rPr lang="zh-CN" altLang="zh-CN" sz="1800" dirty="0">
                <a:solidFill>
                  <a:srgbClr val="000000"/>
                </a:solidFill>
              </a:rPr>
              <a:t>猫</a:t>
            </a:r>
            <a:r>
              <a:rPr lang="en-US" altLang="zh-CN" sz="1800" dirty="0">
                <a:solidFill>
                  <a:srgbClr val="000000"/>
                </a:solidFill>
              </a:rPr>
              <a:t>', 'NN'), ('</a:t>
            </a:r>
            <a:r>
              <a:rPr lang="zh-CN" altLang="zh-CN" sz="1800" dirty="0">
                <a:solidFill>
                  <a:srgbClr val="000000"/>
                </a:solidFill>
              </a:rPr>
              <a:t>抓</a:t>
            </a:r>
            <a:r>
              <a:rPr lang="en-US" altLang="zh-CN" sz="1800" dirty="0">
                <a:solidFill>
                  <a:srgbClr val="000000"/>
                </a:solidFill>
              </a:rPr>
              <a:t>', 'VV'), ('</a:t>
            </a:r>
            <a:r>
              <a:rPr lang="zh-CN" altLang="zh-CN" sz="1800" dirty="0">
                <a:solidFill>
                  <a:srgbClr val="000000"/>
                </a:solidFill>
              </a:rPr>
              <a:t>老鼠</a:t>
            </a:r>
            <a:r>
              <a:rPr lang="en-US" altLang="zh-CN" sz="1800" dirty="0">
                <a:solidFill>
                  <a:srgbClr val="000000"/>
                </a:solidFill>
              </a:rPr>
              <a:t>', 'NN')]</a:t>
            </a:r>
            <a:endParaRPr lang="zh-CN" altLang="zh-CN" sz="1800" dirty="0">
              <a:solidFill>
                <a:srgbClr val="000000"/>
              </a:solidFill>
            </a:endParaRPr>
          </a:p>
          <a:p>
            <a:r>
              <a:rPr lang="zh-CN" altLang="zh-CN" sz="1800" dirty="0">
                <a:solidFill>
                  <a:srgbClr val="000000"/>
                </a:solidFill>
              </a:rPr>
              <a:t>解析树的结果（</a:t>
            </a:r>
            <a:r>
              <a:rPr lang="en-US" altLang="zh-CN" sz="1800" dirty="0" err="1">
                <a:solidFill>
                  <a:srgbClr val="000000"/>
                </a:solidFill>
              </a:rPr>
              <a:t>parse_result</a:t>
            </a:r>
            <a:r>
              <a:rPr lang="zh-CN" altLang="zh-CN" sz="1800" dirty="0">
                <a:solidFill>
                  <a:srgbClr val="000000"/>
                </a:solidFill>
              </a:rPr>
              <a:t>）如下</a:t>
            </a:r>
            <a:r>
              <a:rPr lang="zh-CN" altLang="zh-CN" sz="1800" dirty="0" smtClean="0">
                <a:solidFill>
                  <a:srgbClr val="000000"/>
                </a:solidFill>
              </a:rPr>
              <a:t>：</a:t>
            </a:r>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endParaRPr lang="zh-CN" altLang="en-US" sz="1800" dirty="0">
              <a:solidFill>
                <a:srgbClr val="000000"/>
              </a:solidFill>
            </a:endParaRPr>
          </a:p>
        </p:txBody>
      </p:sp>
      <p:sp>
        <p:nvSpPr>
          <p:cNvPr id="3" name="矩形 2"/>
          <p:cNvSpPr/>
          <p:nvPr/>
        </p:nvSpPr>
        <p:spPr>
          <a:xfrm>
            <a:off x="792163" y="2034600"/>
            <a:ext cx="4572000" cy="1708160"/>
          </a:xfrm>
          <a:prstGeom prst="rect">
            <a:avLst/>
          </a:prstGeom>
        </p:spPr>
        <p:txBody>
          <a:bodyPr>
            <a:spAutoFit/>
          </a:bodyPr>
          <a:lstStyle/>
          <a:p>
            <a:pPr indent="266700" algn="just">
              <a:lnSpc>
                <a:spcPts val="1400"/>
              </a:lnSpc>
              <a:spcAft>
                <a:spcPts val="0"/>
              </a:spcAft>
            </a:pPr>
            <a:r>
              <a:rPr lang="en-US" altLang="zh-CN" sz="1200" kern="100" dirty="0">
                <a:latin typeface="Courier New" panose="02070309020205020404" pitchFamily="49" charset="0"/>
                <a:cs typeface="Times New Roman" panose="02020603050405020304" pitchFamily="18" charset="0"/>
              </a:rPr>
              <a:t>(ROOT</a:t>
            </a:r>
            <a:endParaRPr lang="zh-CN" altLang="zh-CN" sz="16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200" kern="100" dirty="0">
                <a:latin typeface="Courier New" panose="02070309020205020404" pitchFamily="49" charset="0"/>
                <a:cs typeface="Times New Roman" panose="02020603050405020304" pitchFamily="18" charset="0"/>
              </a:rPr>
              <a:t>  (IP</a:t>
            </a:r>
            <a:endParaRPr lang="zh-CN" altLang="zh-CN" sz="16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200" kern="100" dirty="0">
                <a:latin typeface="Courier New" panose="02070309020205020404" pitchFamily="49" charset="0"/>
                <a:cs typeface="Times New Roman" panose="02020603050405020304" pitchFamily="18" charset="0"/>
              </a:rPr>
              <a:t>    (NP</a:t>
            </a:r>
            <a:endParaRPr lang="zh-CN" altLang="zh-CN" sz="16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200" kern="100" dirty="0">
                <a:latin typeface="Courier New" panose="02070309020205020404" pitchFamily="49" charset="0"/>
                <a:cs typeface="Times New Roman" panose="02020603050405020304" pitchFamily="18" charset="0"/>
              </a:rPr>
              <a:t>      (QP (CD </a:t>
            </a:r>
            <a:r>
              <a:rPr lang="zh-CN" altLang="zh-CN" sz="1200" kern="100" dirty="0">
                <a:latin typeface="Courier New" panose="02070309020205020404" pitchFamily="49" charset="0"/>
                <a:cs typeface="Courier New" panose="02070309020205020404" pitchFamily="49" charset="0"/>
              </a:rPr>
              <a:t>一</a:t>
            </a:r>
            <a:r>
              <a:rPr lang="en-US" altLang="zh-CN" sz="1200" kern="100" dirty="0">
                <a:latin typeface="Courier New" panose="02070309020205020404" pitchFamily="49" charset="0"/>
                <a:cs typeface="Times New Roman" panose="02020603050405020304" pitchFamily="18" charset="0"/>
              </a:rPr>
              <a:t>)</a:t>
            </a:r>
            <a:endParaRPr lang="zh-CN" altLang="zh-CN" sz="16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200" kern="100" dirty="0">
                <a:latin typeface="Courier New" panose="02070309020205020404" pitchFamily="49" charset="0"/>
                <a:cs typeface="Times New Roman" panose="02020603050405020304" pitchFamily="18" charset="0"/>
              </a:rPr>
              <a:t>        (CLP (M </a:t>
            </a:r>
            <a:r>
              <a:rPr lang="zh-CN" altLang="zh-CN" sz="1200" kern="100" dirty="0">
                <a:latin typeface="Courier New" panose="02070309020205020404" pitchFamily="49" charset="0"/>
                <a:cs typeface="Courier New" panose="02070309020205020404" pitchFamily="49" charset="0"/>
              </a:rPr>
              <a:t>只</a:t>
            </a:r>
            <a:r>
              <a:rPr lang="en-US" altLang="zh-CN" sz="1200" kern="100" dirty="0">
                <a:latin typeface="Courier New" panose="02070309020205020404" pitchFamily="49" charset="0"/>
                <a:cs typeface="Times New Roman" panose="02020603050405020304" pitchFamily="18" charset="0"/>
              </a:rPr>
              <a:t>)))</a:t>
            </a:r>
            <a:endParaRPr lang="zh-CN" altLang="zh-CN" sz="16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200" kern="100" dirty="0">
                <a:latin typeface="Courier New" panose="02070309020205020404" pitchFamily="49" charset="0"/>
                <a:cs typeface="Times New Roman" panose="02020603050405020304" pitchFamily="18" charset="0"/>
              </a:rPr>
              <a:t>      (ADJP (JJ </a:t>
            </a:r>
            <a:r>
              <a:rPr lang="zh-CN" altLang="zh-CN" sz="1200" kern="100" dirty="0">
                <a:latin typeface="Courier New" panose="02070309020205020404" pitchFamily="49" charset="0"/>
                <a:cs typeface="Courier New" panose="02070309020205020404" pitchFamily="49" charset="0"/>
              </a:rPr>
              <a:t>小</a:t>
            </a:r>
            <a:r>
              <a:rPr lang="en-US" altLang="zh-CN" sz="1200" kern="100" dirty="0">
                <a:latin typeface="Courier New" panose="02070309020205020404" pitchFamily="49" charset="0"/>
                <a:cs typeface="Times New Roman" panose="02020603050405020304" pitchFamily="18" charset="0"/>
              </a:rPr>
              <a:t>))</a:t>
            </a:r>
            <a:endParaRPr lang="zh-CN" altLang="zh-CN" sz="16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200" kern="100" dirty="0">
                <a:latin typeface="Courier New" panose="02070309020205020404" pitchFamily="49" charset="0"/>
                <a:cs typeface="Times New Roman" panose="02020603050405020304" pitchFamily="18" charset="0"/>
              </a:rPr>
              <a:t>      (NP (NN </a:t>
            </a:r>
            <a:r>
              <a:rPr lang="zh-CN" altLang="zh-CN" sz="1200" kern="100" dirty="0">
                <a:latin typeface="Courier New" panose="02070309020205020404" pitchFamily="49" charset="0"/>
                <a:cs typeface="Courier New" panose="02070309020205020404" pitchFamily="49" charset="0"/>
              </a:rPr>
              <a:t>猫</a:t>
            </a:r>
            <a:r>
              <a:rPr lang="en-US" altLang="zh-CN" sz="1200" kern="100" dirty="0">
                <a:latin typeface="Courier New" panose="02070309020205020404" pitchFamily="49" charset="0"/>
                <a:cs typeface="Times New Roman" panose="02020603050405020304" pitchFamily="18" charset="0"/>
              </a:rPr>
              <a:t>)))</a:t>
            </a:r>
            <a:endParaRPr lang="zh-CN" altLang="zh-CN" sz="16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200" kern="100" dirty="0">
                <a:latin typeface="Courier New" panose="02070309020205020404" pitchFamily="49" charset="0"/>
                <a:cs typeface="Times New Roman" panose="02020603050405020304" pitchFamily="18" charset="0"/>
              </a:rPr>
              <a:t>    (VP (VV </a:t>
            </a:r>
            <a:r>
              <a:rPr lang="zh-CN" altLang="zh-CN" sz="1200" kern="100" dirty="0">
                <a:latin typeface="Courier New" panose="02070309020205020404" pitchFamily="49" charset="0"/>
                <a:cs typeface="Courier New" panose="02070309020205020404" pitchFamily="49" charset="0"/>
              </a:rPr>
              <a:t>抓</a:t>
            </a:r>
            <a:r>
              <a:rPr lang="en-US" altLang="zh-CN" sz="1200" kern="100" dirty="0">
                <a:latin typeface="Courier New" panose="02070309020205020404" pitchFamily="49" charset="0"/>
                <a:cs typeface="Times New Roman" panose="02020603050405020304" pitchFamily="18" charset="0"/>
              </a:rPr>
              <a:t>)</a:t>
            </a:r>
            <a:endParaRPr lang="zh-CN" altLang="zh-CN" sz="16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200" kern="100" dirty="0">
                <a:latin typeface="Courier New" panose="02070309020205020404" pitchFamily="49" charset="0"/>
                <a:cs typeface="Times New Roman" panose="02020603050405020304" pitchFamily="18" charset="0"/>
              </a:rPr>
              <a:t>      (NP (NN </a:t>
            </a:r>
            <a:r>
              <a:rPr lang="zh-CN" altLang="zh-CN" sz="1200" kern="100" dirty="0">
                <a:latin typeface="Courier New" panose="02070309020205020404" pitchFamily="49" charset="0"/>
                <a:cs typeface="Courier New" panose="02070309020205020404" pitchFamily="49" charset="0"/>
              </a:rPr>
              <a:t>老鼠</a:t>
            </a:r>
            <a:r>
              <a:rPr lang="en-US" altLang="zh-CN" sz="1200" kern="100" dirty="0" smtClean="0">
                <a:latin typeface="Courier New" panose="02070309020205020404" pitchFamily="49" charset="0"/>
                <a:cs typeface="Times New Roman" panose="02020603050405020304" pitchFamily="18" charset="0"/>
              </a:rPr>
              <a:t>)))))</a:t>
            </a:r>
            <a:endParaRPr lang="zh-CN" altLang="zh-CN" sz="1600" kern="1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5777254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095430"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语义分析</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2640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语义分析的目标是理解句子表达的真实意思。但是语义表示形式直没有完全解决。 语义角色标注是比较成熟的浅层语义分析技术。给定句子中的个谓词， 语义角 色标注的任务就是从句子中标注出这个谓词的施事、受事、时间、地点等参数。语义角色标注一般都在句法分析的基础上完成，句法结构对于语义角色标注的性能</a:t>
            </a:r>
            <a:r>
              <a:rPr lang="zh-CN" altLang="en-US" sz="1800" dirty="0" smtClean="0">
                <a:solidFill>
                  <a:srgbClr val="000000"/>
                </a:solidFill>
              </a:rPr>
              <a:t>至关重要</a:t>
            </a:r>
            <a:endParaRPr lang="en-US" altLang="zh-CN" sz="1800" dirty="0" smtClean="0">
              <a:solidFill>
                <a:srgbClr val="000000"/>
              </a:solidFill>
            </a:endParaRPr>
          </a:p>
          <a:p>
            <a:r>
              <a:rPr lang="zh-CN" altLang="en-US" sz="1800" dirty="0" smtClean="0">
                <a:solidFill>
                  <a:srgbClr val="000000"/>
                </a:solidFill>
              </a:rPr>
              <a:t>语义</a:t>
            </a:r>
            <a:r>
              <a:rPr lang="zh-CN" altLang="en-US" sz="1800" dirty="0">
                <a:solidFill>
                  <a:srgbClr val="000000"/>
                </a:solidFill>
              </a:rPr>
              <a:t>依存分析与句法依存分析的重要区别是语义依存分析不受句法结构的影响。语义依存关系分为三类</a:t>
            </a:r>
            <a:r>
              <a:rPr lang="en-US" altLang="zh-CN" sz="1800" dirty="0">
                <a:solidFill>
                  <a:srgbClr val="000000"/>
                </a:solidFill>
              </a:rPr>
              <a:t>:</a:t>
            </a:r>
            <a:r>
              <a:rPr lang="zh-CN" altLang="en-US" sz="1800" dirty="0">
                <a:solidFill>
                  <a:srgbClr val="000000"/>
                </a:solidFill>
              </a:rPr>
              <a:t>语义角色，每一种语义角色对应存在一个嵌套关系和反关系</a:t>
            </a:r>
            <a:r>
              <a:rPr lang="en-US" altLang="zh-CN" sz="1800" dirty="0">
                <a:solidFill>
                  <a:srgbClr val="000000"/>
                </a:solidFill>
              </a:rPr>
              <a:t>;</a:t>
            </a:r>
            <a:r>
              <a:rPr lang="zh-CN" altLang="en-US" sz="1800" dirty="0">
                <a:solidFill>
                  <a:srgbClr val="000000"/>
                </a:solidFill>
              </a:rPr>
              <a:t>事件关系，描述两个事件间的关系</a:t>
            </a:r>
            <a:r>
              <a:rPr lang="en-US" altLang="zh-CN" sz="1800" dirty="0">
                <a:solidFill>
                  <a:srgbClr val="000000"/>
                </a:solidFill>
              </a:rPr>
              <a:t>;</a:t>
            </a:r>
            <a:r>
              <a:rPr lang="zh-CN" altLang="en-US" sz="1800" dirty="0">
                <a:solidFill>
                  <a:srgbClr val="000000"/>
                </a:solidFill>
              </a:rPr>
              <a:t>语义依附标记，标记说话者语气等依附性</a:t>
            </a:r>
            <a:r>
              <a:rPr lang="zh-CN" altLang="en-US" sz="1800" dirty="0" smtClean="0">
                <a:solidFill>
                  <a:srgbClr val="000000"/>
                </a:solidFill>
              </a:rPr>
              <a:t>信息</a:t>
            </a:r>
          </a:p>
        </p:txBody>
      </p:sp>
    </p:spTree>
    <p:extLst>
      <p:ext uri="{BB962C8B-B14F-4D97-AF65-F5344CB8AC3E}">
        <p14:creationId xmlns:p14="http://schemas.microsoft.com/office/powerpoint/2010/main" val="1575997145"/>
      </p:ext>
    </p:extLst>
  </p:cSld>
  <p:clrMapOvr>
    <a:masterClrMapping/>
  </p:clrMapOvr>
  <p:transition spd="slow">
    <p:push/>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095430"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语义分析</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2363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语义依存与语义角色标注之间也存在关联，语义角色标注只关注句子主要谓词的论元以及谓词与论元之间的关系，而语义依存不仅关注谓词与论元的关系，还关注谓词之间、论元之间、论元内部的语义关系。论元是指句子中名词性的词或短语，并且与谓词搭配语义依存对句子语义信息的刻画更加完整全面</a:t>
            </a:r>
            <a:endParaRPr lang="en-US" altLang="zh-CN" sz="1800" dirty="0">
              <a:solidFill>
                <a:srgbClr val="000000"/>
              </a:solidFill>
            </a:endParaRPr>
          </a:p>
          <a:p>
            <a:r>
              <a:rPr lang="zh-CN" altLang="zh-CN" sz="1800" dirty="0">
                <a:solidFill>
                  <a:srgbClr val="000000"/>
                </a:solidFill>
              </a:rPr>
              <a:t>语义角色标注（</a:t>
            </a:r>
            <a:r>
              <a:rPr lang="en-US" altLang="zh-CN" sz="1800" dirty="0">
                <a:solidFill>
                  <a:srgbClr val="000000"/>
                </a:solidFill>
              </a:rPr>
              <a:t>SRL</a:t>
            </a:r>
            <a:r>
              <a:rPr lang="zh-CN" altLang="zh-CN" sz="1800" dirty="0">
                <a:solidFill>
                  <a:srgbClr val="000000"/>
                </a:solidFill>
              </a:rPr>
              <a:t>）通过标记与句子中谓词相关联的论元的角色，为每个语义角色被赋予一定的语义。语义角色标注系统已经处于</a:t>
            </a:r>
            <a:r>
              <a:rPr lang="en-US" altLang="zh-CN" sz="1800" dirty="0">
                <a:solidFill>
                  <a:srgbClr val="000000"/>
                </a:solidFill>
              </a:rPr>
              <a:t>NLP</a:t>
            </a:r>
            <a:r>
              <a:rPr lang="zh-CN" altLang="zh-CN" sz="1800" dirty="0">
                <a:solidFill>
                  <a:srgbClr val="000000"/>
                </a:solidFill>
              </a:rPr>
              <a:t>系统的末端，其精度和效率都受到前面分词、词性标记、句法分析模块的影响</a:t>
            </a:r>
            <a:endParaRPr lang="en-US" altLang="zh-CN" sz="1800" dirty="0">
              <a:solidFill>
                <a:srgbClr val="000000"/>
              </a:solidFill>
            </a:endParaRPr>
          </a:p>
        </p:txBody>
      </p:sp>
    </p:spTree>
    <p:extLst>
      <p:ext uri="{BB962C8B-B14F-4D97-AF65-F5344CB8AC3E}">
        <p14:creationId xmlns:p14="http://schemas.microsoft.com/office/powerpoint/2010/main" val="3017910184"/>
      </p:ext>
    </p:extLst>
  </p:cSld>
  <p:clrMapOvr>
    <a:masterClrMapping/>
  </p:clrMapOvr>
  <p:transition spd="slow">
    <p:push/>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095430"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文本分析应用</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文本分析在实际应用中涉及的范围较广，本节主要介绍文本分类、信息抽取、问答系统、情感分析和内容摘要，在具体领域内的应用一般是</a:t>
            </a:r>
            <a:r>
              <a:rPr lang="zh-CN" altLang="en-US" sz="1800" dirty="0" smtClean="0">
                <a:solidFill>
                  <a:srgbClr val="000000"/>
                </a:solidFill>
              </a:rPr>
              <a:t>上述</a:t>
            </a:r>
            <a:r>
              <a:rPr lang="zh-CN" altLang="en-US" sz="1800" dirty="0">
                <a:solidFill>
                  <a:srgbClr val="000000"/>
                </a:solidFill>
              </a:rPr>
              <a:t>技术的组合运用</a:t>
            </a:r>
            <a:endParaRPr lang="en-US" altLang="zh-CN" sz="1800" dirty="0">
              <a:solidFill>
                <a:srgbClr val="000000"/>
              </a:solidFill>
            </a:endParaRPr>
          </a:p>
        </p:txBody>
      </p:sp>
    </p:spTree>
    <p:extLst>
      <p:ext uri="{BB962C8B-B14F-4D97-AF65-F5344CB8AC3E}">
        <p14:creationId xmlns:p14="http://schemas.microsoft.com/office/powerpoint/2010/main" val="4140891240"/>
      </p:ext>
    </p:extLst>
  </p:cSld>
  <p:clrMapOvr>
    <a:masterClrMapping/>
  </p:clrMapOvr>
  <p:transition spd="slow">
    <p:push/>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文本分类</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527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文本分类</a:t>
            </a:r>
            <a:r>
              <a:rPr lang="en-US" altLang="zh-CN" sz="1800" dirty="0">
                <a:solidFill>
                  <a:srgbClr val="000000"/>
                </a:solidFill>
              </a:rPr>
              <a:t>(Text Classification)</a:t>
            </a:r>
            <a:r>
              <a:rPr lang="zh-CN" altLang="en-US" sz="1800" dirty="0">
                <a:solidFill>
                  <a:srgbClr val="000000"/>
                </a:solidFill>
              </a:rPr>
              <a:t>的任务是根据给定文档的内容或主题，自动分配预先定义的类别标签。对文档进行分类，先将文本表示成特征向量形式，然后采用各种分类或聚类模型，通过训练分类器或进行聚类，实现文本</a:t>
            </a:r>
            <a:r>
              <a:rPr lang="zh-CN" altLang="en-US" sz="1800" dirty="0" smtClean="0">
                <a:solidFill>
                  <a:srgbClr val="000000"/>
                </a:solidFill>
              </a:rPr>
              <a:t>分类</a:t>
            </a:r>
            <a:endParaRPr lang="en-US" altLang="zh-CN" sz="1800" dirty="0">
              <a:solidFill>
                <a:srgbClr val="000000"/>
              </a:solidFill>
            </a:endParaRPr>
          </a:p>
          <a:p>
            <a:r>
              <a:rPr lang="zh-CN" altLang="en-US" sz="1800" dirty="0">
                <a:solidFill>
                  <a:srgbClr val="000000"/>
                </a:solidFill>
              </a:rPr>
              <a:t>一般</a:t>
            </a:r>
            <a:r>
              <a:rPr lang="zh-CN" altLang="en-US" sz="1800" dirty="0" smtClean="0">
                <a:solidFill>
                  <a:srgbClr val="000000"/>
                </a:solidFill>
              </a:rPr>
              <a:t>可以</a:t>
            </a:r>
            <a:r>
              <a:rPr lang="zh-CN" altLang="en-US" sz="1800" dirty="0">
                <a:solidFill>
                  <a:srgbClr val="000000"/>
                </a:solidFill>
              </a:rPr>
              <a:t>直接使用经典的模型或算法解决文本分类或聚类问题。例如，对于文本分类， 可以选用朴素贝叶斯、决策树</a:t>
            </a:r>
            <a:r>
              <a:rPr lang="zh-CN" altLang="en-US" sz="1800" dirty="0" smtClean="0">
                <a:solidFill>
                  <a:srgbClr val="000000"/>
                </a:solidFill>
              </a:rPr>
              <a:t>、</a:t>
            </a:r>
            <a:r>
              <a:rPr lang="en-US" altLang="zh-CN" sz="1800" dirty="0" smtClean="0">
                <a:solidFill>
                  <a:srgbClr val="000000"/>
                </a:solidFill>
              </a:rPr>
              <a:t>KNN</a:t>
            </a:r>
            <a:r>
              <a:rPr lang="zh-CN" altLang="en-US" sz="1800" dirty="0">
                <a:solidFill>
                  <a:srgbClr val="000000"/>
                </a:solidFill>
              </a:rPr>
              <a:t>、逻辑回归、支持向量机等分类模型。对于文本聚类，可以选用</a:t>
            </a:r>
            <a:r>
              <a:rPr lang="en-US" altLang="zh-CN" sz="1800" dirty="0">
                <a:solidFill>
                  <a:srgbClr val="000000"/>
                </a:solidFill>
              </a:rPr>
              <a:t>k-</a:t>
            </a:r>
            <a:r>
              <a:rPr lang="zh-CN" altLang="en-US" sz="1800" dirty="0">
                <a:solidFill>
                  <a:srgbClr val="000000"/>
                </a:solidFill>
              </a:rPr>
              <a:t>均值、层次聚类或谱聚类等聚类算法。但是，在算法应用过程中会面临很多与文本特征相关的问题，例如，文本的向量是稀疏的，以及文本具有定的序列特点， 并且同</a:t>
            </a:r>
            <a:r>
              <a:rPr lang="zh-CN" altLang="en-US" sz="1800" dirty="0" smtClean="0">
                <a:solidFill>
                  <a:srgbClr val="000000"/>
                </a:solidFill>
              </a:rPr>
              <a:t>一语义</a:t>
            </a:r>
            <a:r>
              <a:rPr lang="zh-CN" altLang="en-US" sz="1800" dirty="0">
                <a:solidFill>
                  <a:srgbClr val="000000"/>
                </a:solidFill>
              </a:rPr>
              <a:t>对应多种表述方式等，这些问题都是构建文本分类模型所面临的关键</a:t>
            </a:r>
            <a:r>
              <a:rPr lang="zh-CN" altLang="en-US" sz="1800" dirty="0" smtClean="0">
                <a:solidFill>
                  <a:srgbClr val="000000"/>
                </a:solidFill>
              </a:rPr>
              <a:t>问题</a:t>
            </a:r>
            <a:endParaRPr lang="en-US" altLang="zh-CN" sz="1800" dirty="0" smtClean="0">
              <a:solidFill>
                <a:srgbClr val="000000"/>
              </a:solidFill>
            </a:endParaRPr>
          </a:p>
          <a:p>
            <a:r>
              <a:rPr lang="zh-CN" altLang="en-US" sz="1800" dirty="0">
                <a:solidFill>
                  <a:srgbClr val="000000"/>
                </a:solidFill>
              </a:rPr>
              <a:t>文本分类分为基于规则的分类模型、基于机器学习的分类模型和基于神经网络的模型</a:t>
            </a:r>
            <a:r>
              <a:rPr lang="zh-CN" altLang="en-US" sz="1800" dirty="0" smtClean="0">
                <a:solidFill>
                  <a:srgbClr val="000000"/>
                </a:solidFill>
              </a:rPr>
              <a:t>等</a:t>
            </a:r>
            <a:endParaRPr lang="en-US" altLang="zh-CN" sz="1800" dirty="0" smtClean="0">
              <a:solidFill>
                <a:srgbClr val="000000"/>
              </a:solidFill>
            </a:endParaRPr>
          </a:p>
        </p:txBody>
      </p:sp>
    </p:spTree>
    <p:extLst>
      <p:ext uri="{BB962C8B-B14F-4D97-AF65-F5344CB8AC3E}">
        <p14:creationId xmlns:p14="http://schemas.microsoft.com/office/powerpoint/2010/main" val="385011702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487956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基于</a:t>
            </a:r>
            <a:r>
              <a:rPr kumimoji="0" lang="en-US" altLang="zh-CN" dirty="0"/>
              <a:t>Spark</a:t>
            </a:r>
            <a:r>
              <a:rPr kumimoji="0" lang="zh-CN" altLang="en-US" dirty="0"/>
              <a:t>框架下逻辑回归方法进行文本分类</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smtClean="0">
                <a:solidFill>
                  <a:srgbClr val="000000"/>
                </a:solidFill>
              </a:rPr>
              <a:t>数据</a:t>
            </a:r>
            <a:r>
              <a:rPr lang="zh-CN" altLang="zh-CN" sz="1800" dirty="0">
                <a:solidFill>
                  <a:srgbClr val="000000"/>
                </a:solidFill>
              </a:rPr>
              <a:t>集来自</a:t>
            </a:r>
            <a:r>
              <a:rPr lang="en-US" altLang="zh-CN" sz="1800" dirty="0">
                <a:solidFill>
                  <a:srgbClr val="000000"/>
                </a:solidFill>
              </a:rPr>
              <a:t>AG</a:t>
            </a:r>
            <a:r>
              <a:rPr lang="zh-CN" altLang="zh-CN" sz="1800" dirty="0">
                <a:solidFill>
                  <a:srgbClr val="000000"/>
                </a:solidFill>
              </a:rPr>
              <a:t>新闻</a:t>
            </a:r>
            <a:r>
              <a:rPr lang="zh-CN" altLang="zh-CN" sz="1800" dirty="0" smtClean="0">
                <a:solidFill>
                  <a:srgbClr val="000000"/>
                </a:solidFill>
              </a:rPr>
              <a:t>语料库</a:t>
            </a:r>
            <a:r>
              <a:rPr lang="zh-CN" altLang="en-US" sz="1800" dirty="0">
                <a:solidFill>
                  <a:srgbClr val="000000"/>
                </a:solidFill>
              </a:rPr>
              <a:t>，</a:t>
            </a:r>
            <a:r>
              <a:rPr lang="zh-CN" altLang="zh-CN" sz="1800" dirty="0" smtClean="0">
                <a:solidFill>
                  <a:srgbClr val="000000"/>
                </a:solidFill>
              </a:rPr>
              <a:t>新闻</a:t>
            </a:r>
            <a:r>
              <a:rPr lang="zh-CN" altLang="zh-CN" sz="1800" dirty="0">
                <a:solidFill>
                  <a:srgbClr val="000000"/>
                </a:solidFill>
              </a:rPr>
              <a:t>类别包括</a:t>
            </a:r>
            <a:r>
              <a:rPr lang="zh-CN" altLang="zh-CN" sz="1800" dirty="0" smtClean="0">
                <a:solidFill>
                  <a:srgbClr val="000000"/>
                </a:solidFill>
              </a:rPr>
              <a:t>全球、体育、商业、科技</a:t>
            </a:r>
            <a:r>
              <a:rPr lang="zh-CN" altLang="en-US" sz="1800" dirty="0" smtClean="0">
                <a:solidFill>
                  <a:srgbClr val="000000"/>
                </a:solidFill>
              </a:rPr>
              <a:t>等</a:t>
            </a:r>
            <a:r>
              <a:rPr lang="zh-CN" altLang="zh-CN" sz="1800" dirty="0" smtClean="0">
                <a:solidFill>
                  <a:srgbClr val="000000"/>
                </a:solidFill>
              </a:rPr>
              <a:t>类别</a:t>
            </a:r>
            <a:endParaRPr lang="zh-CN" altLang="zh-CN" sz="1800" dirty="0">
              <a:solidFill>
                <a:srgbClr val="000000"/>
              </a:solidFill>
            </a:endParaRPr>
          </a:p>
          <a:p>
            <a:r>
              <a:rPr lang="zh-CN" altLang="zh-CN" sz="1800" dirty="0">
                <a:solidFill>
                  <a:srgbClr val="000000"/>
                </a:solidFill>
              </a:rPr>
              <a:t>首先，引入</a:t>
            </a:r>
            <a:r>
              <a:rPr lang="en-US" altLang="zh-CN" sz="1800" dirty="0">
                <a:solidFill>
                  <a:srgbClr val="000000"/>
                </a:solidFill>
              </a:rPr>
              <a:t>Python</a:t>
            </a:r>
            <a:r>
              <a:rPr lang="zh-CN" altLang="zh-CN" sz="1800" dirty="0">
                <a:solidFill>
                  <a:srgbClr val="000000"/>
                </a:solidFill>
              </a:rPr>
              <a:t>语言的</a:t>
            </a:r>
            <a:r>
              <a:rPr lang="en-US" altLang="zh-CN" sz="1800" dirty="0" err="1">
                <a:solidFill>
                  <a:srgbClr val="000000"/>
                </a:solidFill>
              </a:rPr>
              <a:t>pyspark</a:t>
            </a:r>
            <a:r>
              <a:rPr lang="zh-CN" altLang="zh-CN" sz="1800" dirty="0">
                <a:solidFill>
                  <a:srgbClr val="000000"/>
                </a:solidFill>
              </a:rPr>
              <a:t>库及相应模块包，并使用</a:t>
            </a:r>
            <a:r>
              <a:rPr lang="en-US" altLang="zh-CN" sz="1800" dirty="0">
                <a:solidFill>
                  <a:srgbClr val="000000"/>
                </a:solidFill>
              </a:rPr>
              <a:t>Spark</a:t>
            </a:r>
            <a:r>
              <a:rPr lang="zh-CN" altLang="zh-CN" sz="1800" dirty="0">
                <a:solidFill>
                  <a:srgbClr val="000000"/>
                </a:solidFill>
              </a:rPr>
              <a:t>中</a:t>
            </a:r>
            <a:r>
              <a:rPr lang="en-US" altLang="zh-CN" sz="1800" dirty="0" err="1">
                <a:solidFill>
                  <a:srgbClr val="000000"/>
                </a:solidFill>
              </a:rPr>
              <a:t>SQLContext</a:t>
            </a:r>
            <a:r>
              <a:rPr lang="zh-CN" altLang="zh-CN" sz="1800" dirty="0">
                <a:solidFill>
                  <a:srgbClr val="000000"/>
                </a:solidFill>
              </a:rPr>
              <a:t>读取</a:t>
            </a:r>
            <a:r>
              <a:rPr lang="en-US" altLang="zh-CN" sz="1800" dirty="0">
                <a:solidFill>
                  <a:srgbClr val="000000"/>
                </a:solidFill>
              </a:rPr>
              <a:t>csv</a:t>
            </a:r>
            <a:r>
              <a:rPr lang="zh-CN" altLang="zh-CN" sz="1800" dirty="0">
                <a:solidFill>
                  <a:srgbClr val="000000"/>
                </a:solidFill>
              </a:rPr>
              <a:t>格式的训练文本，代码如下</a:t>
            </a:r>
            <a:endParaRPr lang="en-US" altLang="zh-CN" sz="1800" dirty="0">
              <a:solidFill>
                <a:srgbClr val="000000"/>
              </a:solidFill>
            </a:endParaRPr>
          </a:p>
        </p:txBody>
      </p:sp>
      <p:sp>
        <p:nvSpPr>
          <p:cNvPr id="3" name="矩形 2"/>
          <p:cNvSpPr/>
          <p:nvPr/>
        </p:nvSpPr>
        <p:spPr>
          <a:xfrm>
            <a:off x="1133061" y="2076660"/>
            <a:ext cx="6877878" cy="2605842"/>
          </a:xfrm>
          <a:prstGeom prst="rect">
            <a:avLst/>
          </a:prstGeom>
        </p:spPr>
        <p:txBody>
          <a:bodyPr wrap="square">
            <a:spAutoFit/>
          </a:bodyPr>
          <a:lstStyle/>
          <a:p>
            <a:pPr>
              <a:lnSpc>
                <a:spcPts val="1400"/>
              </a:lnSpc>
              <a:spcAft>
                <a:spcPts val="0"/>
              </a:spcAft>
            </a:pPr>
            <a:r>
              <a:rPr lang="en-US" altLang="zh-CN" sz="900" kern="100" dirty="0">
                <a:latin typeface="Courier New" panose="02070309020205020404" pitchFamily="49" charset="0"/>
                <a:cs typeface="Times New Roman" panose="02020603050405020304" pitchFamily="18" charset="0"/>
              </a:rPr>
              <a:t>from </a:t>
            </a:r>
            <a:r>
              <a:rPr lang="en-US" altLang="zh-CN" sz="900" kern="100" dirty="0" err="1">
                <a:latin typeface="Courier New" panose="02070309020205020404" pitchFamily="49" charset="0"/>
                <a:cs typeface="Times New Roman" panose="02020603050405020304" pitchFamily="18" charset="0"/>
              </a:rPr>
              <a:t>pyspark.sql</a:t>
            </a:r>
            <a:r>
              <a:rPr lang="en-US" altLang="zh-CN" sz="900" kern="100" dirty="0">
                <a:latin typeface="Courier New" panose="02070309020205020404" pitchFamily="49" charset="0"/>
                <a:cs typeface="Times New Roman" panose="02020603050405020304" pitchFamily="18" charset="0"/>
              </a:rPr>
              <a:t> import </a:t>
            </a:r>
            <a:r>
              <a:rPr lang="en-US" altLang="zh-CN" sz="900" kern="100" dirty="0" err="1">
                <a:latin typeface="Courier New" panose="02070309020205020404" pitchFamily="49" charset="0"/>
                <a:cs typeface="Times New Roman" panose="02020603050405020304" pitchFamily="18" charset="0"/>
              </a:rPr>
              <a:t>SQLContext</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900" kern="100" dirty="0">
                <a:latin typeface="Courier New" panose="02070309020205020404" pitchFamily="49" charset="0"/>
                <a:cs typeface="Times New Roman" panose="02020603050405020304" pitchFamily="18" charset="0"/>
              </a:rPr>
              <a:t>from </a:t>
            </a:r>
            <a:r>
              <a:rPr lang="en-US" altLang="zh-CN" sz="900" kern="100" dirty="0" err="1">
                <a:latin typeface="Courier New" panose="02070309020205020404" pitchFamily="49" charset="0"/>
                <a:cs typeface="Times New Roman" panose="02020603050405020304" pitchFamily="18" charset="0"/>
              </a:rPr>
              <a:t>pyspark</a:t>
            </a:r>
            <a:r>
              <a:rPr lang="en-US" altLang="zh-CN" sz="900" kern="100" dirty="0">
                <a:latin typeface="Courier New" panose="02070309020205020404" pitchFamily="49" charset="0"/>
                <a:cs typeface="Times New Roman" panose="02020603050405020304" pitchFamily="18" charset="0"/>
              </a:rPr>
              <a:t> import </a:t>
            </a:r>
            <a:r>
              <a:rPr lang="en-US" altLang="zh-CN" sz="900" kern="100" dirty="0" err="1">
                <a:latin typeface="Courier New" panose="02070309020205020404" pitchFamily="49" charset="0"/>
                <a:cs typeface="Times New Roman" panose="02020603050405020304" pitchFamily="18" charset="0"/>
              </a:rPr>
              <a:t>SparkContext</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900" kern="100" dirty="0">
                <a:latin typeface="Courier New" panose="02070309020205020404" pitchFamily="49" charset="0"/>
                <a:cs typeface="Times New Roman" panose="02020603050405020304" pitchFamily="18" charset="0"/>
              </a:rPr>
              <a:t>from </a:t>
            </a:r>
            <a:r>
              <a:rPr lang="en-US" altLang="zh-CN" sz="900" kern="100" dirty="0" err="1">
                <a:latin typeface="Courier New" panose="02070309020205020404" pitchFamily="49" charset="0"/>
                <a:cs typeface="Times New Roman" panose="02020603050405020304" pitchFamily="18" charset="0"/>
              </a:rPr>
              <a:t>pyspark.sql.functions</a:t>
            </a:r>
            <a:r>
              <a:rPr lang="en-US" altLang="zh-CN" sz="900" kern="100" dirty="0">
                <a:latin typeface="Courier New" panose="02070309020205020404" pitchFamily="49" charset="0"/>
                <a:cs typeface="Times New Roman" panose="02020603050405020304" pitchFamily="18" charset="0"/>
              </a:rPr>
              <a:t> import col</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900" kern="100" dirty="0">
                <a:latin typeface="Courier New" panose="02070309020205020404" pitchFamily="49" charset="0"/>
                <a:cs typeface="Times New Roman" panose="02020603050405020304" pitchFamily="18" charset="0"/>
              </a:rPr>
              <a:t>from </a:t>
            </a:r>
            <a:r>
              <a:rPr lang="en-US" altLang="zh-CN" sz="900" kern="100" dirty="0" err="1">
                <a:latin typeface="Courier New" panose="02070309020205020404" pitchFamily="49" charset="0"/>
                <a:cs typeface="Times New Roman" panose="02020603050405020304" pitchFamily="18" charset="0"/>
              </a:rPr>
              <a:t>pyspark.ml.feature</a:t>
            </a:r>
            <a:r>
              <a:rPr lang="en-US" altLang="zh-CN" sz="900" kern="100" dirty="0">
                <a:latin typeface="Courier New" panose="02070309020205020404" pitchFamily="49" charset="0"/>
                <a:cs typeface="Times New Roman" panose="02020603050405020304" pitchFamily="18" charset="0"/>
              </a:rPr>
              <a:t> import </a:t>
            </a:r>
            <a:r>
              <a:rPr lang="en-US" altLang="zh-CN" sz="900" kern="100" dirty="0" err="1">
                <a:latin typeface="Courier New" panose="02070309020205020404" pitchFamily="49" charset="0"/>
                <a:cs typeface="Times New Roman" panose="02020603050405020304" pitchFamily="18" charset="0"/>
              </a:rPr>
              <a:t>RegexTokenizer</a:t>
            </a:r>
            <a:r>
              <a:rPr lang="en-US" altLang="zh-CN" sz="900" kern="100" dirty="0">
                <a:latin typeface="Courier New" panose="02070309020205020404" pitchFamily="49" charset="0"/>
                <a:cs typeface="Times New Roman" panose="02020603050405020304" pitchFamily="18" charset="0"/>
              </a:rPr>
              <a:t>, </a:t>
            </a:r>
            <a:r>
              <a:rPr lang="en-US" altLang="zh-CN" sz="900" kern="100" dirty="0" err="1">
                <a:latin typeface="Courier New" panose="02070309020205020404" pitchFamily="49" charset="0"/>
                <a:cs typeface="Times New Roman" panose="02020603050405020304" pitchFamily="18" charset="0"/>
              </a:rPr>
              <a:t>StopWordsRemover</a:t>
            </a:r>
            <a:r>
              <a:rPr lang="en-US" altLang="zh-CN" sz="900" kern="100" dirty="0">
                <a:latin typeface="Courier New" panose="02070309020205020404" pitchFamily="49" charset="0"/>
                <a:cs typeface="Times New Roman" panose="02020603050405020304" pitchFamily="18" charset="0"/>
              </a:rPr>
              <a:t>, </a:t>
            </a:r>
            <a:r>
              <a:rPr lang="en-US" altLang="zh-CN" sz="900" kern="100" dirty="0" err="1">
                <a:latin typeface="Courier New" panose="02070309020205020404" pitchFamily="49" charset="0"/>
                <a:cs typeface="Times New Roman" panose="02020603050405020304" pitchFamily="18" charset="0"/>
              </a:rPr>
              <a:t>CountVectorizer</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900" kern="100" dirty="0">
                <a:latin typeface="Courier New" panose="02070309020205020404" pitchFamily="49" charset="0"/>
                <a:cs typeface="Times New Roman" panose="02020603050405020304" pitchFamily="18" charset="0"/>
              </a:rPr>
              <a:t>from </a:t>
            </a:r>
            <a:r>
              <a:rPr lang="en-US" altLang="zh-CN" sz="900" kern="100" dirty="0" err="1">
                <a:latin typeface="Courier New" panose="02070309020205020404" pitchFamily="49" charset="0"/>
                <a:cs typeface="Times New Roman" panose="02020603050405020304" pitchFamily="18" charset="0"/>
              </a:rPr>
              <a:t>pyspark.ml.classification</a:t>
            </a:r>
            <a:r>
              <a:rPr lang="en-US" altLang="zh-CN" sz="900" kern="100" dirty="0">
                <a:latin typeface="Courier New" panose="02070309020205020404" pitchFamily="49" charset="0"/>
                <a:cs typeface="Times New Roman" panose="02020603050405020304" pitchFamily="18" charset="0"/>
              </a:rPr>
              <a:t> import </a:t>
            </a:r>
            <a:r>
              <a:rPr lang="en-US" altLang="zh-CN" sz="900" kern="100" dirty="0" err="1">
                <a:latin typeface="Courier New" panose="02070309020205020404" pitchFamily="49" charset="0"/>
                <a:cs typeface="Times New Roman" panose="02020603050405020304" pitchFamily="18" charset="0"/>
              </a:rPr>
              <a:t>LogisticRegression</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900" kern="100" dirty="0">
                <a:latin typeface="Courier New" panose="02070309020205020404" pitchFamily="49" charset="0"/>
                <a:cs typeface="Times New Roman" panose="02020603050405020304" pitchFamily="18" charset="0"/>
              </a:rPr>
              <a:t>from </a:t>
            </a:r>
            <a:r>
              <a:rPr lang="en-US" altLang="zh-CN" sz="900" kern="100" dirty="0" err="1">
                <a:latin typeface="Courier New" panose="02070309020205020404" pitchFamily="49" charset="0"/>
                <a:cs typeface="Times New Roman" panose="02020603050405020304" pitchFamily="18" charset="0"/>
              </a:rPr>
              <a:t>pyspark.ml.feature</a:t>
            </a:r>
            <a:r>
              <a:rPr lang="en-US" altLang="zh-CN" sz="900" kern="100" dirty="0">
                <a:latin typeface="Courier New" panose="02070309020205020404" pitchFamily="49" charset="0"/>
                <a:cs typeface="Times New Roman" panose="02020603050405020304" pitchFamily="18" charset="0"/>
              </a:rPr>
              <a:t> import </a:t>
            </a:r>
            <a:r>
              <a:rPr lang="en-US" altLang="zh-CN" sz="900" kern="100" dirty="0" err="1">
                <a:latin typeface="Courier New" panose="02070309020205020404" pitchFamily="49" charset="0"/>
                <a:cs typeface="Times New Roman" panose="02020603050405020304" pitchFamily="18" charset="0"/>
              </a:rPr>
              <a:t>OneHotEncoder</a:t>
            </a:r>
            <a:r>
              <a:rPr lang="en-US" altLang="zh-CN" sz="900" kern="100" dirty="0">
                <a:latin typeface="Courier New" panose="02070309020205020404" pitchFamily="49" charset="0"/>
                <a:cs typeface="Times New Roman" panose="02020603050405020304" pitchFamily="18" charset="0"/>
              </a:rPr>
              <a:t>, </a:t>
            </a:r>
            <a:r>
              <a:rPr lang="en-US" altLang="zh-CN" sz="900" kern="100" dirty="0" err="1">
                <a:latin typeface="Courier New" panose="02070309020205020404" pitchFamily="49" charset="0"/>
                <a:cs typeface="Times New Roman" panose="02020603050405020304" pitchFamily="18" charset="0"/>
              </a:rPr>
              <a:t>StringIndexer</a:t>
            </a:r>
            <a:r>
              <a:rPr lang="en-US" altLang="zh-CN" sz="900" kern="100" dirty="0">
                <a:latin typeface="Courier New" panose="02070309020205020404" pitchFamily="49" charset="0"/>
                <a:cs typeface="Times New Roman" panose="02020603050405020304" pitchFamily="18" charset="0"/>
              </a:rPr>
              <a:t>, </a:t>
            </a:r>
            <a:r>
              <a:rPr lang="en-US" altLang="zh-CN" sz="900" kern="100" dirty="0" err="1">
                <a:latin typeface="Courier New" panose="02070309020205020404" pitchFamily="49" charset="0"/>
                <a:cs typeface="Times New Roman" panose="02020603050405020304" pitchFamily="18" charset="0"/>
              </a:rPr>
              <a:t>VectorAssembler</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900" kern="100" dirty="0">
                <a:latin typeface="Courier New" panose="02070309020205020404" pitchFamily="49" charset="0"/>
                <a:cs typeface="Times New Roman" panose="02020603050405020304" pitchFamily="18" charset="0"/>
              </a:rPr>
              <a:t>from pyspark.ml import Pipeline</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900" kern="100" dirty="0">
                <a:latin typeface="Courier New" panose="02070309020205020404" pitchFamily="49" charset="0"/>
                <a:cs typeface="Times New Roman" panose="02020603050405020304" pitchFamily="18" charset="0"/>
              </a:rPr>
              <a:t>from </a:t>
            </a:r>
            <a:r>
              <a:rPr lang="en-US" altLang="zh-CN" sz="900" kern="100" dirty="0" err="1">
                <a:latin typeface="Courier New" panose="02070309020205020404" pitchFamily="49" charset="0"/>
                <a:cs typeface="Times New Roman" panose="02020603050405020304" pitchFamily="18" charset="0"/>
              </a:rPr>
              <a:t>pyspark.ml.feature</a:t>
            </a:r>
            <a:r>
              <a:rPr lang="en-US" altLang="zh-CN" sz="900" kern="100" dirty="0">
                <a:latin typeface="Courier New" panose="02070309020205020404" pitchFamily="49" charset="0"/>
                <a:cs typeface="Times New Roman" panose="02020603050405020304" pitchFamily="18" charset="0"/>
              </a:rPr>
              <a:t> import </a:t>
            </a:r>
            <a:r>
              <a:rPr lang="en-US" altLang="zh-CN" sz="900" kern="100" dirty="0" err="1">
                <a:latin typeface="Courier New" panose="02070309020205020404" pitchFamily="49" charset="0"/>
                <a:cs typeface="Times New Roman" panose="02020603050405020304" pitchFamily="18" charset="0"/>
              </a:rPr>
              <a:t>HashingTF</a:t>
            </a:r>
            <a:r>
              <a:rPr lang="en-US" altLang="zh-CN" sz="900" kern="100" dirty="0">
                <a:latin typeface="Courier New" panose="02070309020205020404" pitchFamily="49" charset="0"/>
                <a:cs typeface="Times New Roman" panose="02020603050405020304" pitchFamily="18" charset="0"/>
              </a:rPr>
              <a:t>, IDF</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900" kern="100" dirty="0">
                <a:latin typeface="Courier New" panose="02070309020205020404" pitchFamily="49" charset="0"/>
                <a:cs typeface="Times New Roman" panose="02020603050405020304" pitchFamily="18" charset="0"/>
              </a:rPr>
              <a:t>from </a:t>
            </a:r>
            <a:r>
              <a:rPr lang="en-US" altLang="zh-CN" sz="900" kern="100" dirty="0" err="1">
                <a:latin typeface="Courier New" panose="02070309020205020404" pitchFamily="49" charset="0"/>
                <a:cs typeface="Times New Roman" panose="02020603050405020304" pitchFamily="18" charset="0"/>
              </a:rPr>
              <a:t>pyspark.ml.evaluation</a:t>
            </a:r>
            <a:r>
              <a:rPr lang="en-US" altLang="zh-CN" sz="900" kern="100" dirty="0">
                <a:latin typeface="Courier New" panose="02070309020205020404" pitchFamily="49" charset="0"/>
                <a:cs typeface="Times New Roman" panose="02020603050405020304" pitchFamily="18" charset="0"/>
              </a:rPr>
              <a:t> import </a:t>
            </a:r>
            <a:r>
              <a:rPr lang="en-US" altLang="zh-CN" sz="900" kern="100" dirty="0" err="1">
                <a:latin typeface="Courier New" panose="02070309020205020404" pitchFamily="49" charset="0"/>
                <a:cs typeface="Times New Roman" panose="02020603050405020304" pitchFamily="18" charset="0"/>
              </a:rPr>
              <a:t>MulticlassClassificationEvaluator</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900" kern="100" dirty="0" err="1">
                <a:latin typeface="Courier New" panose="02070309020205020404" pitchFamily="49" charset="0"/>
                <a:cs typeface="Times New Roman" panose="02020603050405020304" pitchFamily="18" charset="0"/>
              </a:rPr>
              <a:t>sc</a:t>
            </a:r>
            <a:r>
              <a:rPr lang="en-US" altLang="zh-CN" sz="900" kern="100" dirty="0">
                <a:latin typeface="Courier New" panose="02070309020205020404" pitchFamily="49" charset="0"/>
                <a:cs typeface="Times New Roman" panose="02020603050405020304" pitchFamily="18" charset="0"/>
              </a:rPr>
              <a:t> =</a:t>
            </a:r>
            <a:r>
              <a:rPr lang="en-US" altLang="zh-CN" sz="900" kern="100" dirty="0" err="1">
                <a:latin typeface="Courier New" panose="02070309020205020404" pitchFamily="49" charset="0"/>
                <a:cs typeface="Times New Roman" panose="02020603050405020304" pitchFamily="18" charset="0"/>
              </a:rPr>
              <a:t>SparkContext</a:t>
            </a:r>
            <a:r>
              <a:rPr lang="en-US" altLang="zh-CN" sz="900" kern="100" dirty="0">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900" kern="100" dirty="0" err="1">
                <a:latin typeface="Courier New" panose="02070309020205020404" pitchFamily="49" charset="0"/>
                <a:cs typeface="Times New Roman" panose="02020603050405020304" pitchFamily="18" charset="0"/>
              </a:rPr>
              <a:t>sqlContext</a:t>
            </a:r>
            <a:r>
              <a:rPr lang="en-US" altLang="zh-CN" sz="900" kern="100" dirty="0">
                <a:latin typeface="Courier New" panose="02070309020205020404" pitchFamily="49" charset="0"/>
                <a:cs typeface="Times New Roman" panose="02020603050405020304" pitchFamily="18" charset="0"/>
              </a:rPr>
              <a:t> = </a:t>
            </a:r>
            <a:r>
              <a:rPr lang="en-US" altLang="zh-CN" sz="900" kern="100" dirty="0" err="1">
                <a:latin typeface="Courier New" panose="02070309020205020404" pitchFamily="49" charset="0"/>
                <a:cs typeface="Times New Roman" panose="02020603050405020304" pitchFamily="18" charset="0"/>
              </a:rPr>
              <a:t>SQLContext</a:t>
            </a:r>
            <a:r>
              <a:rPr lang="en-US" altLang="zh-CN" sz="900" kern="100" dirty="0">
                <a:latin typeface="Courier New" panose="02070309020205020404" pitchFamily="49" charset="0"/>
                <a:cs typeface="Times New Roman" panose="02020603050405020304" pitchFamily="18" charset="0"/>
              </a:rPr>
              <a:t>(</a:t>
            </a:r>
            <a:r>
              <a:rPr lang="en-US" altLang="zh-CN" sz="900" kern="100" dirty="0" err="1">
                <a:latin typeface="Courier New" panose="02070309020205020404" pitchFamily="49" charset="0"/>
                <a:cs typeface="Times New Roman" panose="02020603050405020304" pitchFamily="18" charset="0"/>
              </a:rPr>
              <a:t>sc</a:t>
            </a:r>
            <a:r>
              <a:rPr lang="en-US" altLang="zh-CN" sz="900" kern="100" dirty="0">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900" kern="100" dirty="0">
                <a:latin typeface="Courier New" panose="02070309020205020404" pitchFamily="49" charset="0"/>
                <a:cs typeface="Times New Roman" panose="02020603050405020304" pitchFamily="18" charset="0"/>
              </a:rPr>
              <a:t>data=</a:t>
            </a:r>
            <a:r>
              <a:rPr lang="en-US" altLang="zh-CN" sz="900" kern="100" dirty="0" err="1">
                <a:latin typeface="Courier New" panose="02070309020205020404" pitchFamily="49" charset="0"/>
                <a:cs typeface="Times New Roman" panose="02020603050405020304" pitchFamily="18" charset="0"/>
              </a:rPr>
              <a:t>sqlContext.read.format</a:t>
            </a:r>
            <a:r>
              <a:rPr lang="en-US" altLang="zh-CN" sz="900" kern="100" dirty="0">
                <a:latin typeface="Courier New" panose="02070309020205020404" pitchFamily="49" charset="0"/>
                <a:cs typeface="Times New Roman" panose="02020603050405020304" pitchFamily="18" charset="0"/>
              </a:rPr>
              <a:t>('com.databricks.spark.csv').options(header='true',</a:t>
            </a:r>
            <a:r>
              <a:rPr lang="en-US" altLang="zh-CN" sz="900" kern="100" dirty="0" err="1">
                <a:latin typeface="Courier New" panose="02070309020205020404" pitchFamily="49" charset="0"/>
                <a:cs typeface="Times New Roman" panose="02020603050405020304" pitchFamily="18" charset="0"/>
              </a:rPr>
              <a:t>inferschema</a:t>
            </a:r>
            <a:r>
              <a:rPr lang="en-US" altLang="zh-CN" sz="900" kern="100" dirty="0">
                <a:latin typeface="Courier New" panose="02070309020205020404" pitchFamily="49" charset="0"/>
                <a:cs typeface="Times New Roman" panose="02020603050405020304" pitchFamily="18" charset="0"/>
              </a:rPr>
              <a:t>='true').load('train_text.csv')</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900" kern="100" dirty="0" err="1">
                <a:latin typeface="Courier New" panose="02070309020205020404" pitchFamily="49" charset="0"/>
                <a:cs typeface="Times New Roman" panose="02020603050405020304" pitchFamily="18" charset="0"/>
              </a:rPr>
              <a:t>data.show</a:t>
            </a:r>
            <a:r>
              <a:rPr lang="en-US" altLang="zh-CN" sz="900" kern="100" dirty="0">
                <a:latin typeface="Courier New" panose="02070309020205020404" pitchFamily="49" charset="0"/>
                <a:cs typeface="Times New Roman" panose="02020603050405020304" pitchFamily="18" charset="0"/>
              </a:rPr>
              <a:t>(10)</a:t>
            </a:r>
            <a:endParaRPr lang="zh-CN" altLang="zh-CN" sz="1050" kern="1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476932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069465"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文本特征提取及表示</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文本的特征表示是文本分析的基本问题，将文本中抽取出的特征词进行向量化表示，将非结构化的文本转化为结构化的计算机可以识别处理的信息，然后才可以建立文本的数学模型，从而实现对文本的计算、识别、分类等操作。通常采用向量空间模型</a:t>
            </a:r>
            <a:r>
              <a:rPr lang="en-US" altLang="zh-CN" sz="1800" dirty="0">
                <a:solidFill>
                  <a:srgbClr val="000000"/>
                </a:solidFill>
              </a:rPr>
              <a:t>(</a:t>
            </a:r>
            <a:r>
              <a:rPr lang="en-US" altLang="zh-CN" sz="1800" dirty="0" smtClean="0">
                <a:solidFill>
                  <a:srgbClr val="000000"/>
                </a:solidFill>
              </a:rPr>
              <a:t>Vector </a:t>
            </a:r>
            <a:r>
              <a:rPr lang="en-US" altLang="zh-CN" sz="1800" dirty="0">
                <a:solidFill>
                  <a:srgbClr val="000000"/>
                </a:solidFill>
              </a:rPr>
              <a:t>Space Model, VSM)</a:t>
            </a:r>
            <a:r>
              <a:rPr lang="zh-CN" altLang="en-US" sz="1800" dirty="0">
                <a:solidFill>
                  <a:srgbClr val="000000"/>
                </a:solidFill>
              </a:rPr>
              <a:t>来描述文本向量，在保证原文含义的基础上</a:t>
            </a:r>
            <a:r>
              <a:rPr lang="en-US" altLang="zh-CN" sz="1800" dirty="0">
                <a:solidFill>
                  <a:srgbClr val="000000"/>
                </a:solidFill>
              </a:rPr>
              <a:t>,</a:t>
            </a:r>
            <a:r>
              <a:rPr lang="zh-CN" altLang="en-US" sz="1800" dirty="0">
                <a:solidFill>
                  <a:srgbClr val="000000"/>
                </a:solidFill>
              </a:rPr>
              <a:t>找出最具代表性的文本特征，与之相关的有</a:t>
            </a:r>
            <a:r>
              <a:rPr lang="en-US" altLang="zh-CN" sz="1800" dirty="0" smtClean="0">
                <a:solidFill>
                  <a:srgbClr val="000000"/>
                </a:solidFill>
              </a:rPr>
              <a:t>TF-IDF</a:t>
            </a:r>
            <a:r>
              <a:rPr lang="zh-CN" altLang="en-US" sz="1800" dirty="0">
                <a:solidFill>
                  <a:srgbClr val="000000"/>
                </a:solidFill>
              </a:rPr>
              <a:t>、信息增益</a:t>
            </a:r>
            <a:r>
              <a:rPr lang="en-US" altLang="zh-CN" sz="1800" dirty="0">
                <a:solidFill>
                  <a:srgbClr val="000000"/>
                </a:solidFill>
              </a:rPr>
              <a:t>(Information Gain)</a:t>
            </a:r>
            <a:r>
              <a:rPr lang="zh-CN" altLang="en-US" sz="1800" dirty="0">
                <a:solidFill>
                  <a:srgbClr val="000000"/>
                </a:solidFill>
              </a:rPr>
              <a:t>和互信息</a:t>
            </a:r>
            <a:r>
              <a:rPr lang="en-US" altLang="zh-CN" sz="1800" dirty="0">
                <a:solidFill>
                  <a:srgbClr val="000000"/>
                </a:solidFill>
              </a:rPr>
              <a:t>(MI)</a:t>
            </a:r>
            <a:r>
              <a:rPr lang="zh-CN" altLang="en-US" sz="1800" dirty="0" smtClean="0">
                <a:solidFill>
                  <a:srgbClr val="000000"/>
                </a:solidFill>
              </a:rPr>
              <a:t>等</a:t>
            </a:r>
            <a:endParaRPr lang="en-US" altLang="zh-CN" sz="1800" dirty="0" smtClean="0">
              <a:solidFill>
                <a:srgbClr val="000000"/>
              </a:solidFill>
            </a:endParaRPr>
          </a:p>
        </p:txBody>
      </p:sp>
    </p:spTree>
    <p:extLst>
      <p:ext uri="{BB962C8B-B14F-4D97-AF65-F5344CB8AC3E}">
        <p14:creationId xmlns:p14="http://schemas.microsoft.com/office/powerpoint/2010/main" val="2330501282"/>
      </p:ext>
    </p:extLst>
  </p:cSld>
  <p:clrMapOvr>
    <a:masterClrMapping/>
  </p:clrMapOvr>
  <p:transition spd="slow">
    <p:push/>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487956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基于</a:t>
            </a:r>
            <a:r>
              <a:rPr kumimoji="0" lang="en-US" altLang="zh-CN" dirty="0"/>
              <a:t>Spark</a:t>
            </a:r>
            <a:r>
              <a:rPr kumimoji="0" lang="zh-CN" altLang="en-US" dirty="0"/>
              <a:t>框架下逻辑回归方法进行文本分类</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每条新闻由类别（</a:t>
            </a:r>
            <a:r>
              <a:rPr lang="en-US" altLang="zh-CN" sz="1800" dirty="0">
                <a:solidFill>
                  <a:srgbClr val="000000"/>
                </a:solidFill>
              </a:rPr>
              <a:t>Category</a:t>
            </a:r>
            <a:r>
              <a:rPr lang="zh-CN" altLang="zh-CN" sz="1800" dirty="0">
                <a:solidFill>
                  <a:srgbClr val="000000"/>
                </a:solidFill>
              </a:rPr>
              <a:t>）、标题（</a:t>
            </a:r>
            <a:r>
              <a:rPr lang="en-US" altLang="zh-CN" sz="1800" dirty="0">
                <a:solidFill>
                  <a:srgbClr val="000000"/>
                </a:solidFill>
              </a:rPr>
              <a:t>Title</a:t>
            </a:r>
            <a:r>
              <a:rPr lang="zh-CN" altLang="zh-CN" sz="1800" dirty="0">
                <a:solidFill>
                  <a:srgbClr val="000000"/>
                </a:solidFill>
              </a:rPr>
              <a:t>）、内容详情</a:t>
            </a:r>
            <a:r>
              <a:rPr lang="en-US" altLang="zh-CN" sz="1800" dirty="0">
                <a:solidFill>
                  <a:srgbClr val="000000"/>
                </a:solidFill>
              </a:rPr>
              <a:t>(Detail)</a:t>
            </a:r>
            <a:r>
              <a:rPr lang="zh-CN" altLang="zh-CN" sz="1800" dirty="0">
                <a:solidFill>
                  <a:srgbClr val="000000"/>
                </a:solidFill>
              </a:rPr>
              <a:t>三部分</a:t>
            </a:r>
            <a:r>
              <a:rPr lang="zh-CN" altLang="zh-CN" sz="1800" dirty="0" smtClean="0">
                <a:solidFill>
                  <a:srgbClr val="000000"/>
                </a:solidFill>
              </a:rPr>
              <a:t>组成</a:t>
            </a:r>
            <a:endParaRPr lang="en-US" altLang="zh-CN" sz="1800" dirty="0" smtClean="0">
              <a:solidFill>
                <a:srgbClr val="000000"/>
              </a:solidFill>
            </a:endParaRPr>
          </a:p>
          <a:p>
            <a:r>
              <a:rPr lang="zh-CN" altLang="zh-CN" sz="1800" dirty="0" smtClean="0">
                <a:solidFill>
                  <a:srgbClr val="000000"/>
                </a:solidFill>
              </a:rPr>
              <a:t>训练集</a:t>
            </a:r>
            <a:r>
              <a:rPr lang="zh-CN" altLang="zh-CN" sz="1800" dirty="0">
                <a:solidFill>
                  <a:srgbClr val="000000"/>
                </a:solidFill>
              </a:rPr>
              <a:t>的</a:t>
            </a:r>
            <a:r>
              <a:rPr lang="en-US" altLang="zh-CN" sz="1800" dirty="0">
                <a:solidFill>
                  <a:srgbClr val="000000"/>
                </a:solidFill>
              </a:rPr>
              <a:t>10</a:t>
            </a:r>
            <a:r>
              <a:rPr lang="zh-CN" altLang="zh-CN" sz="1800" dirty="0">
                <a:solidFill>
                  <a:srgbClr val="000000"/>
                </a:solidFill>
              </a:rPr>
              <a:t>条新闻内容</a:t>
            </a:r>
            <a:endParaRPr lang="en-US" altLang="zh-CN" sz="1800" dirty="0">
              <a:solidFill>
                <a:srgbClr val="000000"/>
              </a:solidFill>
            </a:endParaRPr>
          </a:p>
        </p:txBody>
      </p:sp>
      <p:pic>
        <p:nvPicPr>
          <p:cNvPr id="10" name="Picture 43"/>
          <p:cNvPicPr/>
          <p:nvPr/>
        </p:nvPicPr>
        <p:blipFill>
          <a:blip r:embed="rId2"/>
          <a:stretch>
            <a:fillRect/>
          </a:stretch>
        </p:blipFill>
        <p:spPr>
          <a:xfrm>
            <a:off x="2828925" y="2177649"/>
            <a:ext cx="3486150" cy="1749425"/>
          </a:xfrm>
          <a:prstGeom prst="rect">
            <a:avLst/>
          </a:prstGeom>
        </p:spPr>
      </p:pic>
    </p:spTree>
    <p:extLst>
      <p:ext uri="{BB962C8B-B14F-4D97-AF65-F5344CB8AC3E}">
        <p14:creationId xmlns:p14="http://schemas.microsoft.com/office/powerpoint/2010/main" val="22285726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487956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基于</a:t>
            </a:r>
            <a:r>
              <a:rPr kumimoji="0" lang="en-US" altLang="zh-CN" dirty="0"/>
              <a:t>Spark</a:t>
            </a:r>
            <a:r>
              <a:rPr kumimoji="0" lang="zh-CN" altLang="en-US" dirty="0"/>
              <a:t>框架下逻辑回归方法进行文本分类</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在数据预处理时，首先应用正则化方法（</a:t>
            </a:r>
            <a:r>
              <a:rPr lang="en-US" altLang="zh-CN" sz="1800" dirty="0" err="1">
                <a:solidFill>
                  <a:srgbClr val="000000"/>
                </a:solidFill>
              </a:rPr>
              <a:t>RegexTokenizer</a:t>
            </a:r>
            <a:r>
              <a:rPr lang="zh-CN" altLang="zh-CN" sz="1800" dirty="0">
                <a:solidFill>
                  <a:srgbClr val="000000"/>
                </a:solidFill>
              </a:rPr>
              <a:t>方法实现）对详情字段分词，新增名为</a:t>
            </a:r>
            <a:r>
              <a:rPr lang="en-US" altLang="zh-CN" sz="1800" dirty="0">
                <a:solidFill>
                  <a:srgbClr val="000000"/>
                </a:solidFill>
              </a:rPr>
              <a:t>words</a:t>
            </a:r>
            <a:r>
              <a:rPr lang="zh-CN" altLang="zh-CN" sz="1800" dirty="0">
                <a:solidFill>
                  <a:srgbClr val="000000"/>
                </a:solidFill>
              </a:rPr>
              <a:t>的列，使用</a:t>
            </a:r>
            <a:r>
              <a:rPr lang="en-US" altLang="zh-CN" sz="1800" dirty="0" err="1">
                <a:solidFill>
                  <a:srgbClr val="000000"/>
                </a:solidFill>
              </a:rPr>
              <a:t>RegexTokenizer</a:t>
            </a:r>
            <a:r>
              <a:rPr lang="zh-CN" altLang="zh-CN" sz="1800" dirty="0">
                <a:solidFill>
                  <a:srgbClr val="000000"/>
                </a:solidFill>
              </a:rPr>
              <a:t>去掉</a:t>
            </a:r>
            <a:r>
              <a:rPr lang="en-US" altLang="zh-CN" sz="1800" dirty="0">
                <a:solidFill>
                  <a:srgbClr val="000000"/>
                </a:solidFill>
              </a:rPr>
              <a:t>words</a:t>
            </a:r>
            <a:r>
              <a:rPr lang="zh-CN" altLang="zh-CN" sz="1800" dirty="0">
                <a:solidFill>
                  <a:srgbClr val="000000"/>
                </a:solidFill>
              </a:rPr>
              <a:t>列中的停用词，增加名为</a:t>
            </a:r>
            <a:r>
              <a:rPr lang="en-US" altLang="zh-CN" sz="1800" dirty="0">
                <a:solidFill>
                  <a:srgbClr val="000000"/>
                </a:solidFill>
              </a:rPr>
              <a:t>filtered</a:t>
            </a:r>
            <a:r>
              <a:rPr lang="zh-CN" altLang="zh-CN" sz="1800" dirty="0">
                <a:solidFill>
                  <a:srgbClr val="000000"/>
                </a:solidFill>
              </a:rPr>
              <a:t>的列。采用</a:t>
            </a:r>
            <a:r>
              <a:rPr lang="en-US" altLang="zh-CN" sz="1800" dirty="0">
                <a:solidFill>
                  <a:srgbClr val="000000"/>
                </a:solidFill>
              </a:rPr>
              <a:t>TF-IDF</a:t>
            </a:r>
            <a:r>
              <a:rPr lang="zh-CN" altLang="zh-CN" sz="1800" dirty="0">
                <a:solidFill>
                  <a:srgbClr val="000000"/>
                </a:solidFill>
              </a:rPr>
              <a:t>提取新闻内容特征（作用于</a:t>
            </a:r>
            <a:r>
              <a:rPr lang="en-US" altLang="zh-CN" sz="1800" dirty="0">
                <a:solidFill>
                  <a:srgbClr val="000000"/>
                </a:solidFill>
              </a:rPr>
              <a:t>filtered</a:t>
            </a:r>
            <a:r>
              <a:rPr lang="zh-CN" altLang="zh-CN" sz="1800" dirty="0">
                <a:solidFill>
                  <a:srgbClr val="000000"/>
                </a:solidFill>
              </a:rPr>
              <a:t>列），其中词语在</a:t>
            </a:r>
            <a:r>
              <a:rPr lang="en-US" altLang="zh-CN" sz="1800" dirty="0">
                <a:solidFill>
                  <a:srgbClr val="000000"/>
                </a:solidFill>
              </a:rPr>
              <a:t>IDF</a:t>
            </a:r>
            <a:r>
              <a:rPr lang="zh-CN" altLang="zh-CN" sz="1800" dirty="0">
                <a:solidFill>
                  <a:srgbClr val="000000"/>
                </a:solidFill>
              </a:rPr>
              <a:t>最少要出现</a:t>
            </a:r>
            <a:r>
              <a:rPr lang="en-US" altLang="zh-CN" sz="1800" dirty="0">
                <a:solidFill>
                  <a:srgbClr val="000000"/>
                </a:solidFill>
              </a:rPr>
              <a:t>3</a:t>
            </a:r>
            <a:r>
              <a:rPr lang="zh-CN" altLang="zh-CN" sz="1800" dirty="0">
                <a:solidFill>
                  <a:srgbClr val="000000"/>
                </a:solidFill>
              </a:rPr>
              <a:t>次，输出的列名为</a:t>
            </a:r>
            <a:r>
              <a:rPr lang="en-US" altLang="zh-CN" sz="1800" dirty="0">
                <a:solidFill>
                  <a:srgbClr val="000000"/>
                </a:solidFill>
              </a:rPr>
              <a:t>features</a:t>
            </a:r>
            <a:r>
              <a:rPr lang="zh-CN" altLang="zh-CN" sz="1800" dirty="0">
                <a:solidFill>
                  <a:srgbClr val="000000"/>
                </a:solidFill>
              </a:rPr>
              <a:t>。用管道（</a:t>
            </a:r>
            <a:r>
              <a:rPr lang="en-US" altLang="zh-CN" sz="1800" dirty="0">
                <a:solidFill>
                  <a:srgbClr val="000000"/>
                </a:solidFill>
              </a:rPr>
              <a:t>Pipeline</a:t>
            </a:r>
            <a:r>
              <a:rPr lang="zh-CN" altLang="zh-CN" sz="1800" dirty="0">
                <a:solidFill>
                  <a:srgbClr val="000000"/>
                </a:solidFill>
              </a:rPr>
              <a:t>）按顺序执行前述的分词、去停用词、特征提取和类型转换等阶段（</a:t>
            </a:r>
            <a:r>
              <a:rPr lang="en-US" altLang="zh-CN" sz="1800" dirty="0">
                <a:solidFill>
                  <a:srgbClr val="000000"/>
                </a:solidFill>
              </a:rPr>
              <a:t>Stage</a:t>
            </a:r>
            <a:r>
              <a:rPr lang="zh-CN" altLang="zh-CN" sz="1800" dirty="0">
                <a:solidFill>
                  <a:srgbClr val="000000"/>
                </a:solidFill>
              </a:rPr>
              <a:t>），使用</a:t>
            </a:r>
            <a:r>
              <a:rPr lang="en-US" altLang="zh-CN" sz="1800" dirty="0" err="1">
                <a:solidFill>
                  <a:srgbClr val="000000"/>
                </a:solidFill>
              </a:rPr>
              <a:t>pipeline.fit</a:t>
            </a:r>
            <a:r>
              <a:rPr lang="en-US" altLang="zh-CN" sz="1800" dirty="0">
                <a:solidFill>
                  <a:srgbClr val="000000"/>
                </a:solidFill>
              </a:rPr>
              <a:t>()</a:t>
            </a:r>
            <a:r>
              <a:rPr lang="zh-CN" altLang="zh-CN" sz="1800" dirty="0">
                <a:solidFill>
                  <a:srgbClr val="000000"/>
                </a:solidFill>
              </a:rPr>
              <a:t>和</a:t>
            </a:r>
            <a:r>
              <a:rPr lang="en-US" altLang="zh-CN" sz="1800" dirty="0" err="1">
                <a:solidFill>
                  <a:srgbClr val="000000"/>
                </a:solidFill>
              </a:rPr>
              <a:t>pipeline.transform</a:t>
            </a:r>
            <a:r>
              <a:rPr lang="en-US" altLang="zh-CN" sz="1800" dirty="0">
                <a:solidFill>
                  <a:srgbClr val="000000"/>
                </a:solidFill>
              </a:rPr>
              <a:t>()</a:t>
            </a:r>
            <a:r>
              <a:rPr lang="zh-CN" altLang="zh-CN" sz="1800" dirty="0">
                <a:solidFill>
                  <a:srgbClr val="000000"/>
                </a:solidFill>
              </a:rPr>
              <a:t>方法执行各阶段（</a:t>
            </a:r>
            <a:r>
              <a:rPr lang="en-US" altLang="zh-CN" sz="1800" dirty="0">
                <a:solidFill>
                  <a:srgbClr val="000000"/>
                </a:solidFill>
              </a:rPr>
              <a:t>Stage</a:t>
            </a:r>
            <a:r>
              <a:rPr lang="zh-CN" altLang="zh-CN" sz="1800" dirty="0">
                <a:solidFill>
                  <a:srgbClr val="000000"/>
                </a:solidFill>
              </a:rPr>
              <a:t>）的原始</a:t>
            </a:r>
            <a:r>
              <a:rPr lang="en-US" altLang="zh-CN" sz="1800" dirty="0" err="1">
                <a:solidFill>
                  <a:srgbClr val="000000"/>
                </a:solidFill>
              </a:rPr>
              <a:t>DataFrame</a:t>
            </a:r>
            <a:r>
              <a:rPr lang="zh-CN" altLang="zh-CN" sz="1800" dirty="0">
                <a:solidFill>
                  <a:srgbClr val="000000"/>
                </a:solidFill>
              </a:rPr>
              <a:t>处理和转换。例如</a:t>
            </a:r>
            <a:r>
              <a:rPr lang="en-US" altLang="zh-CN" sz="1800" dirty="0" err="1">
                <a:solidFill>
                  <a:srgbClr val="000000"/>
                </a:solidFill>
              </a:rPr>
              <a:t>RegexTokenizer.transform</a:t>
            </a:r>
            <a:r>
              <a:rPr lang="en-US" altLang="zh-CN" sz="1800" dirty="0">
                <a:solidFill>
                  <a:srgbClr val="000000"/>
                </a:solidFill>
              </a:rPr>
              <a:t>()</a:t>
            </a:r>
            <a:r>
              <a:rPr lang="zh-CN" altLang="zh-CN" sz="1800" dirty="0">
                <a:solidFill>
                  <a:srgbClr val="000000"/>
                </a:solidFill>
              </a:rPr>
              <a:t>方法将实现分词，并增加</a:t>
            </a:r>
            <a:r>
              <a:rPr lang="en-US" altLang="zh-CN" sz="1800" dirty="0">
                <a:solidFill>
                  <a:srgbClr val="000000"/>
                </a:solidFill>
              </a:rPr>
              <a:t>words</a:t>
            </a:r>
            <a:r>
              <a:rPr lang="zh-CN" altLang="zh-CN" sz="1800" dirty="0">
                <a:solidFill>
                  <a:srgbClr val="000000"/>
                </a:solidFill>
              </a:rPr>
              <a:t>列到原始的</a:t>
            </a:r>
            <a:r>
              <a:rPr lang="en-US" altLang="zh-CN" sz="1800" dirty="0" err="1">
                <a:solidFill>
                  <a:srgbClr val="000000"/>
                </a:solidFill>
              </a:rPr>
              <a:t>dataframe</a:t>
            </a:r>
            <a:r>
              <a:rPr lang="zh-CN" altLang="zh-CN" sz="1800" dirty="0">
                <a:solidFill>
                  <a:srgbClr val="000000"/>
                </a:solidFill>
              </a:rPr>
              <a:t>上。</a:t>
            </a:r>
            <a:r>
              <a:rPr lang="en-US" altLang="zh-CN" sz="1800" dirty="0" err="1">
                <a:solidFill>
                  <a:srgbClr val="000000"/>
                </a:solidFill>
              </a:rPr>
              <a:t>HashingTF.transform</a:t>
            </a:r>
            <a:r>
              <a:rPr lang="en-US" altLang="zh-CN" sz="1800" dirty="0">
                <a:solidFill>
                  <a:srgbClr val="000000"/>
                </a:solidFill>
              </a:rPr>
              <a:t>()</a:t>
            </a:r>
            <a:r>
              <a:rPr lang="zh-CN" altLang="zh-CN" sz="1800" dirty="0">
                <a:solidFill>
                  <a:srgbClr val="000000"/>
                </a:solidFill>
              </a:rPr>
              <a:t>方法将单词列转化为特征向量，给</a:t>
            </a:r>
            <a:r>
              <a:rPr lang="en-US" altLang="zh-CN" sz="1800" dirty="0" err="1">
                <a:solidFill>
                  <a:srgbClr val="000000"/>
                </a:solidFill>
              </a:rPr>
              <a:t>dataframe</a:t>
            </a:r>
            <a:r>
              <a:rPr lang="zh-CN" altLang="zh-CN" sz="1800" dirty="0">
                <a:solidFill>
                  <a:srgbClr val="000000"/>
                </a:solidFill>
              </a:rPr>
              <a:t>增加一个带有特征向量的</a:t>
            </a:r>
            <a:r>
              <a:rPr lang="zh-CN" altLang="zh-CN" sz="1800" dirty="0" smtClean="0">
                <a:solidFill>
                  <a:srgbClr val="000000"/>
                </a:solidFill>
              </a:rPr>
              <a:t>列</a:t>
            </a:r>
            <a:endParaRPr lang="en-US" altLang="zh-CN" sz="1800" dirty="0">
              <a:solidFill>
                <a:srgbClr val="000000"/>
              </a:solidFill>
            </a:endParaRPr>
          </a:p>
        </p:txBody>
      </p:sp>
    </p:spTree>
    <p:extLst>
      <p:ext uri="{BB962C8B-B14F-4D97-AF65-F5344CB8AC3E}">
        <p14:creationId xmlns:p14="http://schemas.microsoft.com/office/powerpoint/2010/main" val="414550559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487956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基于</a:t>
            </a:r>
            <a:r>
              <a:rPr kumimoji="0" lang="en-US" altLang="zh-CN" dirty="0"/>
              <a:t>Spark</a:t>
            </a:r>
            <a:r>
              <a:rPr kumimoji="0" lang="zh-CN" altLang="en-US" dirty="0"/>
              <a:t>框架下逻辑回归方法进行文本分类</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828433" y="1516360"/>
            <a:ext cx="7487133" cy="1887696"/>
          </a:xfrm>
          <a:prstGeom prst="rect">
            <a:avLst/>
          </a:prstGeom>
        </p:spPr>
        <p:txBody>
          <a:bodyPr wrap="square">
            <a:spAutoFit/>
          </a:bodyPr>
          <a:lstStyle/>
          <a:p>
            <a:pPr>
              <a:lnSpc>
                <a:spcPts val="1400"/>
              </a:lnSpc>
              <a:spcAft>
                <a:spcPts val="0"/>
              </a:spcAft>
            </a:pPr>
            <a:r>
              <a:rPr lang="en-US" altLang="zh-CN" sz="900" kern="100" dirty="0" err="1">
                <a:latin typeface="Courier New" panose="02070309020205020404" pitchFamily="49" charset="0"/>
                <a:cs typeface="Times New Roman" panose="02020603050405020304" pitchFamily="18" charset="0"/>
              </a:rPr>
              <a:t>regexTokenizer</a:t>
            </a:r>
            <a:r>
              <a:rPr lang="en-US" altLang="zh-CN" sz="900" kern="100" dirty="0">
                <a:latin typeface="Courier New" panose="02070309020205020404" pitchFamily="49" charset="0"/>
                <a:cs typeface="Times New Roman" panose="02020603050405020304" pitchFamily="18" charset="0"/>
              </a:rPr>
              <a:t> = </a:t>
            </a:r>
            <a:r>
              <a:rPr lang="en-US" altLang="zh-CN" sz="900" kern="100" dirty="0" err="1">
                <a:latin typeface="Courier New" panose="02070309020205020404" pitchFamily="49" charset="0"/>
                <a:cs typeface="Times New Roman" panose="02020603050405020304" pitchFamily="18" charset="0"/>
              </a:rPr>
              <a:t>RegexTokenizer</a:t>
            </a:r>
            <a:r>
              <a:rPr lang="en-US" altLang="zh-CN" sz="900" kern="100" dirty="0">
                <a:latin typeface="Courier New" panose="02070309020205020404" pitchFamily="49" charset="0"/>
                <a:cs typeface="Times New Roman" panose="02020603050405020304" pitchFamily="18" charset="0"/>
              </a:rPr>
              <a:t>(</a:t>
            </a:r>
            <a:r>
              <a:rPr lang="en-US" altLang="zh-CN" sz="900" kern="100" dirty="0" err="1">
                <a:latin typeface="Courier New" panose="02070309020205020404" pitchFamily="49" charset="0"/>
                <a:cs typeface="Times New Roman" panose="02020603050405020304" pitchFamily="18" charset="0"/>
              </a:rPr>
              <a:t>inputCol</a:t>
            </a:r>
            <a:r>
              <a:rPr lang="en-US" altLang="zh-CN" sz="900" kern="100" dirty="0">
                <a:latin typeface="Courier New" panose="02070309020205020404" pitchFamily="49" charset="0"/>
                <a:cs typeface="Times New Roman" panose="02020603050405020304" pitchFamily="18" charset="0"/>
              </a:rPr>
              <a:t>="Detail", </a:t>
            </a:r>
            <a:r>
              <a:rPr lang="en-US" altLang="zh-CN" sz="900" kern="100" dirty="0" err="1">
                <a:latin typeface="Courier New" panose="02070309020205020404" pitchFamily="49" charset="0"/>
                <a:cs typeface="Times New Roman" panose="02020603050405020304" pitchFamily="18" charset="0"/>
              </a:rPr>
              <a:t>outputCol</a:t>
            </a:r>
            <a:r>
              <a:rPr lang="en-US" altLang="zh-CN" sz="900" kern="100" dirty="0">
                <a:latin typeface="Courier New" panose="02070309020205020404" pitchFamily="49" charset="0"/>
                <a:cs typeface="Times New Roman" panose="02020603050405020304" pitchFamily="18" charset="0"/>
              </a:rPr>
              <a:t>="words", pattern="\\W")</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900" kern="100" dirty="0" err="1">
                <a:latin typeface="Courier New" panose="02070309020205020404" pitchFamily="49" charset="0"/>
                <a:cs typeface="Times New Roman" panose="02020603050405020304" pitchFamily="18" charset="0"/>
              </a:rPr>
              <a:t>add_stopwords</a:t>
            </a:r>
            <a:r>
              <a:rPr lang="en-US" altLang="zh-CN" sz="900" kern="100" dirty="0">
                <a:latin typeface="Courier New" panose="02070309020205020404" pitchFamily="49" charset="0"/>
                <a:cs typeface="Times New Roman" panose="02020603050405020304" pitchFamily="18" charset="0"/>
              </a:rPr>
              <a:t>=["this","that","rt","t","c","the","me","he","it","a","an","is","has","had"]</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900" kern="100" dirty="0" err="1">
                <a:latin typeface="Courier New" panose="02070309020205020404" pitchFamily="49" charset="0"/>
                <a:cs typeface="Times New Roman" panose="02020603050405020304" pitchFamily="18" charset="0"/>
              </a:rPr>
              <a:t>stopwordsRemover</a:t>
            </a:r>
            <a:r>
              <a:rPr lang="en-US" altLang="zh-CN" sz="900" kern="100" dirty="0">
                <a:latin typeface="Courier New" panose="02070309020205020404" pitchFamily="49" charset="0"/>
                <a:cs typeface="Times New Roman" panose="02020603050405020304" pitchFamily="18" charset="0"/>
              </a:rPr>
              <a:t>=</a:t>
            </a:r>
            <a:r>
              <a:rPr lang="en-US" altLang="zh-CN" sz="900" kern="100" dirty="0" err="1">
                <a:latin typeface="Courier New" panose="02070309020205020404" pitchFamily="49" charset="0"/>
                <a:cs typeface="Times New Roman" panose="02020603050405020304" pitchFamily="18" charset="0"/>
              </a:rPr>
              <a:t>StopWordsRemover</a:t>
            </a:r>
            <a:r>
              <a:rPr lang="en-US" altLang="zh-CN" sz="900" kern="100" dirty="0">
                <a:latin typeface="Courier New" panose="02070309020205020404" pitchFamily="49" charset="0"/>
                <a:cs typeface="Times New Roman" panose="02020603050405020304" pitchFamily="18" charset="0"/>
              </a:rPr>
              <a:t>(</a:t>
            </a:r>
            <a:r>
              <a:rPr lang="en-US" altLang="zh-CN" sz="900" kern="100" dirty="0" err="1">
                <a:latin typeface="Courier New" panose="02070309020205020404" pitchFamily="49" charset="0"/>
                <a:cs typeface="Times New Roman" panose="02020603050405020304" pitchFamily="18" charset="0"/>
              </a:rPr>
              <a:t>inputCol</a:t>
            </a:r>
            <a:r>
              <a:rPr lang="en-US" altLang="zh-CN" sz="900" kern="100" dirty="0">
                <a:latin typeface="Courier New" panose="02070309020205020404" pitchFamily="49" charset="0"/>
                <a:cs typeface="Times New Roman" panose="02020603050405020304" pitchFamily="18" charset="0"/>
              </a:rPr>
              <a:t>="words",</a:t>
            </a:r>
            <a:r>
              <a:rPr lang="en-US" altLang="zh-CN" sz="900" kern="100" dirty="0" err="1">
                <a:latin typeface="Courier New" panose="02070309020205020404" pitchFamily="49" charset="0"/>
                <a:cs typeface="Times New Roman" panose="02020603050405020304" pitchFamily="18" charset="0"/>
              </a:rPr>
              <a:t>outputCol</a:t>
            </a:r>
            <a:r>
              <a:rPr lang="en-US" altLang="zh-CN" sz="900" kern="100" dirty="0">
                <a:latin typeface="Courier New" panose="02070309020205020404" pitchFamily="49" charset="0"/>
                <a:cs typeface="Times New Roman" panose="02020603050405020304" pitchFamily="18" charset="0"/>
              </a:rPr>
              <a:t>="filtered")</a:t>
            </a:r>
            <a:endParaRPr lang="zh-CN" altLang="zh-CN" sz="1050" kern="100" dirty="0">
              <a:latin typeface="宋体" panose="02010600030101010101" pitchFamily="2" charset="-122"/>
              <a:cs typeface="Times New Roman" panose="02020603050405020304" pitchFamily="18" charset="0"/>
            </a:endParaRPr>
          </a:p>
          <a:p>
            <a:pPr indent="266700">
              <a:lnSpc>
                <a:spcPts val="1400"/>
              </a:lnSpc>
              <a:spcAft>
                <a:spcPts val="0"/>
              </a:spcAft>
            </a:pPr>
            <a:r>
              <a:rPr lang="en-US" altLang="zh-CN" sz="900" kern="100" dirty="0">
                <a:latin typeface="Courier New" panose="02070309020205020404" pitchFamily="49" charset="0"/>
                <a:cs typeface="Times New Roman" panose="02020603050405020304" pitchFamily="18" charset="0"/>
              </a:rPr>
              <a:t>.</a:t>
            </a:r>
            <a:r>
              <a:rPr lang="en-US" altLang="zh-CN" sz="900" kern="100" dirty="0" err="1">
                <a:latin typeface="Courier New" panose="02070309020205020404" pitchFamily="49" charset="0"/>
                <a:cs typeface="Times New Roman" panose="02020603050405020304" pitchFamily="18" charset="0"/>
              </a:rPr>
              <a:t>setStopWords</a:t>
            </a:r>
            <a:r>
              <a:rPr lang="en-US" altLang="zh-CN" sz="900" kern="100" dirty="0">
                <a:latin typeface="Courier New" panose="02070309020205020404" pitchFamily="49" charset="0"/>
                <a:cs typeface="Times New Roman" panose="02020603050405020304" pitchFamily="18" charset="0"/>
              </a:rPr>
              <a:t>(</a:t>
            </a:r>
            <a:r>
              <a:rPr lang="en-US" altLang="zh-CN" sz="900" kern="100" dirty="0" err="1">
                <a:latin typeface="Courier New" panose="02070309020205020404" pitchFamily="49" charset="0"/>
                <a:cs typeface="Times New Roman" panose="02020603050405020304" pitchFamily="18" charset="0"/>
              </a:rPr>
              <a:t>add_stopwords</a:t>
            </a:r>
            <a:r>
              <a:rPr lang="en-US" altLang="zh-CN" sz="900" kern="100" dirty="0">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900" kern="100" dirty="0" err="1">
                <a:latin typeface="Courier New" panose="02070309020205020404" pitchFamily="49" charset="0"/>
                <a:cs typeface="Times New Roman" panose="02020603050405020304" pitchFamily="18" charset="0"/>
              </a:rPr>
              <a:t>label_stringIdx</a:t>
            </a:r>
            <a:r>
              <a:rPr lang="en-US" altLang="zh-CN" sz="900" kern="100" dirty="0">
                <a:latin typeface="Courier New" panose="02070309020205020404" pitchFamily="49" charset="0"/>
                <a:cs typeface="Times New Roman" panose="02020603050405020304" pitchFamily="18" charset="0"/>
              </a:rPr>
              <a:t> = </a:t>
            </a:r>
            <a:r>
              <a:rPr lang="en-US" altLang="zh-CN" sz="900" kern="100" dirty="0" err="1">
                <a:latin typeface="Courier New" panose="02070309020205020404" pitchFamily="49" charset="0"/>
                <a:cs typeface="Times New Roman" panose="02020603050405020304" pitchFamily="18" charset="0"/>
              </a:rPr>
              <a:t>StringIndexer</a:t>
            </a:r>
            <a:r>
              <a:rPr lang="en-US" altLang="zh-CN" sz="900" kern="100" dirty="0">
                <a:latin typeface="Courier New" panose="02070309020205020404" pitchFamily="49" charset="0"/>
                <a:cs typeface="Times New Roman" panose="02020603050405020304" pitchFamily="18" charset="0"/>
              </a:rPr>
              <a:t>(</a:t>
            </a:r>
            <a:r>
              <a:rPr lang="en-US" altLang="zh-CN" sz="900" kern="100" dirty="0" err="1">
                <a:latin typeface="Courier New" panose="02070309020205020404" pitchFamily="49" charset="0"/>
                <a:cs typeface="Times New Roman" panose="02020603050405020304" pitchFamily="18" charset="0"/>
              </a:rPr>
              <a:t>inputCol</a:t>
            </a:r>
            <a:r>
              <a:rPr lang="en-US" altLang="zh-CN" sz="900" kern="100" dirty="0">
                <a:latin typeface="Courier New" panose="02070309020205020404" pitchFamily="49" charset="0"/>
                <a:cs typeface="Times New Roman" panose="02020603050405020304" pitchFamily="18" charset="0"/>
              </a:rPr>
              <a:t> = "Category", </a:t>
            </a:r>
            <a:r>
              <a:rPr lang="en-US" altLang="zh-CN" sz="900" kern="100" dirty="0" err="1">
                <a:latin typeface="Courier New" panose="02070309020205020404" pitchFamily="49" charset="0"/>
                <a:cs typeface="Times New Roman" panose="02020603050405020304" pitchFamily="18" charset="0"/>
              </a:rPr>
              <a:t>outputCol</a:t>
            </a:r>
            <a:r>
              <a:rPr lang="en-US" altLang="zh-CN" sz="900" kern="100" dirty="0">
                <a:latin typeface="Courier New" panose="02070309020205020404" pitchFamily="49" charset="0"/>
                <a:cs typeface="Times New Roman" panose="02020603050405020304" pitchFamily="18" charset="0"/>
              </a:rPr>
              <a:t> = "label")</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900" kern="100" dirty="0" err="1">
                <a:latin typeface="Courier New" panose="02070309020205020404" pitchFamily="49" charset="0"/>
                <a:cs typeface="Times New Roman" panose="02020603050405020304" pitchFamily="18" charset="0"/>
              </a:rPr>
              <a:t>hashingTF</a:t>
            </a:r>
            <a:r>
              <a:rPr lang="en-US" altLang="zh-CN" sz="900" kern="100" dirty="0">
                <a:latin typeface="Courier New" panose="02070309020205020404" pitchFamily="49" charset="0"/>
                <a:cs typeface="Times New Roman" panose="02020603050405020304" pitchFamily="18" charset="0"/>
              </a:rPr>
              <a:t> = </a:t>
            </a:r>
            <a:r>
              <a:rPr lang="en-US" altLang="zh-CN" sz="900" kern="100" dirty="0" err="1">
                <a:latin typeface="Courier New" panose="02070309020205020404" pitchFamily="49" charset="0"/>
                <a:cs typeface="Times New Roman" panose="02020603050405020304" pitchFamily="18" charset="0"/>
              </a:rPr>
              <a:t>HashingTF</a:t>
            </a:r>
            <a:r>
              <a:rPr lang="en-US" altLang="zh-CN" sz="900" kern="100" dirty="0">
                <a:latin typeface="Courier New" panose="02070309020205020404" pitchFamily="49" charset="0"/>
                <a:cs typeface="Times New Roman" panose="02020603050405020304" pitchFamily="18" charset="0"/>
              </a:rPr>
              <a:t>(</a:t>
            </a:r>
            <a:r>
              <a:rPr lang="en-US" altLang="zh-CN" sz="900" kern="100" dirty="0" err="1">
                <a:latin typeface="Courier New" panose="02070309020205020404" pitchFamily="49" charset="0"/>
                <a:cs typeface="Times New Roman" panose="02020603050405020304" pitchFamily="18" charset="0"/>
              </a:rPr>
              <a:t>inputCol</a:t>
            </a:r>
            <a:r>
              <a:rPr lang="en-US" altLang="zh-CN" sz="900" kern="100" dirty="0">
                <a:latin typeface="Courier New" panose="02070309020205020404" pitchFamily="49" charset="0"/>
                <a:cs typeface="Times New Roman" panose="02020603050405020304" pitchFamily="18" charset="0"/>
              </a:rPr>
              <a:t>="filtered", </a:t>
            </a:r>
            <a:r>
              <a:rPr lang="en-US" altLang="zh-CN" sz="900" kern="100" dirty="0" err="1">
                <a:latin typeface="Courier New" panose="02070309020205020404" pitchFamily="49" charset="0"/>
                <a:cs typeface="Times New Roman" panose="02020603050405020304" pitchFamily="18" charset="0"/>
              </a:rPr>
              <a:t>outputCol</a:t>
            </a:r>
            <a:r>
              <a:rPr lang="en-US" altLang="zh-CN" sz="900" kern="100" dirty="0">
                <a:latin typeface="Courier New" panose="02070309020205020404" pitchFamily="49" charset="0"/>
                <a:cs typeface="Times New Roman" panose="02020603050405020304" pitchFamily="18" charset="0"/>
              </a:rPr>
              <a:t>="</a:t>
            </a:r>
            <a:r>
              <a:rPr lang="en-US" altLang="zh-CN" sz="900" kern="100" dirty="0" err="1">
                <a:latin typeface="Courier New" panose="02070309020205020404" pitchFamily="49" charset="0"/>
                <a:cs typeface="Times New Roman" panose="02020603050405020304" pitchFamily="18" charset="0"/>
              </a:rPr>
              <a:t>rawFeatures</a:t>
            </a:r>
            <a:r>
              <a:rPr lang="en-US" altLang="zh-CN" sz="900" kern="100" dirty="0">
                <a:latin typeface="Courier New" panose="02070309020205020404" pitchFamily="49" charset="0"/>
                <a:cs typeface="Times New Roman" panose="02020603050405020304" pitchFamily="18" charset="0"/>
              </a:rPr>
              <a:t>", </a:t>
            </a:r>
            <a:r>
              <a:rPr lang="en-US" altLang="zh-CN" sz="900" kern="100" dirty="0" err="1">
                <a:latin typeface="Courier New" panose="02070309020205020404" pitchFamily="49" charset="0"/>
                <a:cs typeface="Times New Roman" panose="02020603050405020304" pitchFamily="18" charset="0"/>
              </a:rPr>
              <a:t>numFeatures</a:t>
            </a:r>
            <a:r>
              <a:rPr lang="en-US" altLang="zh-CN" sz="900" kern="100" dirty="0">
                <a:latin typeface="Courier New" panose="02070309020205020404" pitchFamily="49" charset="0"/>
                <a:cs typeface="Times New Roman" panose="02020603050405020304" pitchFamily="18" charset="0"/>
              </a:rPr>
              <a:t>=100000)</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900" kern="100" dirty="0" err="1">
                <a:latin typeface="Courier New" panose="02070309020205020404" pitchFamily="49" charset="0"/>
                <a:cs typeface="Times New Roman" panose="02020603050405020304" pitchFamily="18" charset="0"/>
              </a:rPr>
              <a:t>idf</a:t>
            </a:r>
            <a:r>
              <a:rPr lang="en-US" altLang="zh-CN" sz="900" kern="100" dirty="0">
                <a:latin typeface="Courier New" panose="02070309020205020404" pitchFamily="49" charset="0"/>
                <a:cs typeface="Times New Roman" panose="02020603050405020304" pitchFamily="18" charset="0"/>
              </a:rPr>
              <a:t> = IDF(</a:t>
            </a:r>
            <a:r>
              <a:rPr lang="en-US" altLang="zh-CN" sz="900" kern="100" dirty="0" err="1">
                <a:latin typeface="Courier New" panose="02070309020205020404" pitchFamily="49" charset="0"/>
                <a:cs typeface="Times New Roman" panose="02020603050405020304" pitchFamily="18" charset="0"/>
              </a:rPr>
              <a:t>inputCol</a:t>
            </a:r>
            <a:r>
              <a:rPr lang="en-US" altLang="zh-CN" sz="900" kern="100" dirty="0">
                <a:latin typeface="Courier New" panose="02070309020205020404" pitchFamily="49" charset="0"/>
                <a:cs typeface="Times New Roman" panose="02020603050405020304" pitchFamily="18" charset="0"/>
              </a:rPr>
              <a:t>="</a:t>
            </a:r>
            <a:r>
              <a:rPr lang="en-US" altLang="zh-CN" sz="900" kern="100" dirty="0" err="1">
                <a:latin typeface="Courier New" panose="02070309020205020404" pitchFamily="49" charset="0"/>
                <a:cs typeface="Times New Roman" panose="02020603050405020304" pitchFamily="18" charset="0"/>
              </a:rPr>
              <a:t>rawFeatures</a:t>
            </a:r>
            <a:r>
              <a:rPr lang="en-US" altLang="zh-CN" sz="900" kern="100" dirty="0">
                <a:latin typeface="Courier New" panose="02070309020205020404" pitchFamily="49" charset="0"/>
                <a:cs typeface="Times New Roman" panose="02020603050405020304" pitchFamily="18" charset="0"/>
              </a:rPr>
              <a:t>", </a:t>
            </a:r>
            <a:r>
              <a:rPr lang="en-US" altLang="zh-CN" sz="900" kern="100" dirty="0" err="1">
                <a:latin typeface="Courier New" panose="02070309020205020404" pitchFamily="49" charset="0"/>
                <a:cs typeface="Times New Roman" panose="02020603050405020304" pitchFamily="18" charset="0"/>
              </a:rPr>
              <a:t>outputCol</a:t>
            </a:r>
            <a:r>
              <a:rPr lang="en-US" altLang="zh-CN" sz="900" kern="100" dirty="0">
                <a:latin typeface="Courier New" panose="02070309020205020404" pitchFamily="49" charset="0"/>
                <a:cs typeface="Times New Roman" panose="02020603050405020304" pitchFamily="18" charset="0"/>
              </a:rPr>
              <a:t>="features", </a:t>
            </a:r>
            <a:r>
              <a:rPr lang="en-US" altLang="zh-CN" sz="900" kern="100" dirty="0" err="1">
                <a:latin typeface="Courier New" panose="02070309020205020404" pitchFamily="49" charset="0"/>
                <a:cs typeface="Times New Roman" panose="02020603050405020304" pitchFamily="18" charset="0"/>
              </a:rPr>
              <a:t>minDocFreq</a:t>
            </a:r>
            <a:r>
              <a:rPr lang="en-US" altLang="zh-CN" sz="900" kern="100" dirty="0">
                <a:latin typeface="Courier New" panose="02070309020205020404" pitchFamily="49" charset="0"/>
                <a:cs typeface="Times New Roman" panose="02020603050405020304" pitchFamily="18" charset="0"/>
              </a:rPr>
              <a:t>=3) </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900" kern="100" dirty="0">
                <a:latin typeface="Courier New" panose="02070309020205020404" pitchFamily="49" charset="0"/>
                <a:cs typeface="Times New Roman" panose="02020603050405020304" pitchFamily="18" charset="0"/>
              </a:rPr>
              <a:t>pipeline = Pipeline(stages=[</a:t>
            </a:r>
            <a:r>
              <a:rPr lang="en-US" altLang="zh-CN" sz="900" kern="100" dirty="0" err="1">
                <a:latin typeface="Courier New" panose="02070309020205020404" pitchFamily="49" charset="0"/>
                <a:cs typeface="Times New Roman" panose="02020603050405020304" pitchFamily="18" charset="0"/>
              </a:rPr>
              <a:t>regexTokenizer</a:t>
            </a:r>
            <a:r>
              <a:rPr lang="en-US" altLang="zh-CN" sz="900" kern="100" dirty="0">
                <a:latin typeface="Courier New" panose="02070309020205020404" pitchFamily="49" charset="0"/>
                <a:cs typeface="Times New Roman" panose="02020603050405020304" pitchFamily="18" charset="0"/>
              </a:rPr>
              <a:t>, </a:t>
            </a:r>
            <a:r>
              <a:rPr lang="en-US" altLang="zh-CN" sz="900" kern="100" dirty="0" err="1">
                <a:latin typeface="Courier New" panose="02070309020205020404" pitchFamily="49" charset="0"/>
                <a:cs typeface="Times New Roman" panose="02020603050405020304" pitchFamily="18" charset="0"/>
              </a:rPr>
              <a:t>stopwordsRemover</a:t>
            </a:r>
            <a:r>
              <a:rPr lang="en-US" altLang="zh-CN" sz="900" kern="100" dirty="0">
                <a:latin typeface="Courier New" panose="02070309020205020404" pitchFamily="49" charset="0"/>
                <a:cs typeface="Times New Roman" panose="02020603050405020304" pitchFamily="18" charset="0"/>
              </a:rPr>
              <a:t>, </a:t>
            </a:r>
            <a:r>
              <a:rPr lang="en-US" altLang="zh-CN" sz="900" kern="100" dirty="0" err="1">
                <a:latin typeface="Courier New" panose="02070309020205020404" pitchFamily="49" charset="0"/>
                <a:cs typeface="Times New Roman" panose="02020603050405020304" pitchFamily="18" charset="0"/>
              </a:rPr>
              <a:t>hashingTF</a:t>
            </a:r>
            <a:r>
              <a:rPr lang="en-US" altLang="zh-CN" sz="900" kern="100" dirty="0">
                <a:latin typeface="Courier New" panose="02070309020205020404" pitchFamily="49" charset="0"/>
                <a:cs typeface="Times New Roman" panose="02020603050405020304" pitchFamily="18" charset="0"/>
              </a:rPr>
              <a:t>, </a:t>
            </a:r>
            <a:r>
              <a:rPr lang="en-US" altLang="zh-CN" sz="900" kern="100" dirty="0" err="1">
                <a:latin typeface="Courier New" panose="02070309020205020404" pitchFamily="49" charset="0"/>
                <a:cs typeface="Times New Roman" panose="02020603050405020304" pitchFamily="18" charset="0"/>
              </a:rPr>
              <a:t>idf</a:t>
            </a:r>
            <a:r>
              <a:rPr lang="en-US" altLang="zh-CN" sz="900" kern="100" dirty="0">
                <a:latin typeface="Courier New" panose="02070309020205020404" pitchFamily="49" charset="0"/>
                <a:cs typeface="Times New Roman" panose="02020603050405020304" pitchFamily="18" charset="0"/>
              </a:rPr>
              <a:t>, </a:t>
            </a:r>
            <a:r>
              <a:rPr lang="en-US" altLang="zh-CN" sz="900" kern="100" dirty="0" err="1">
                <a:latin typeface="Courier New" panose="02070309020205020404" pitchFamily="49" charset="0"/>
                <a:cs typeface="Times New Roman" panose="02020603050405020304" pitchFamily="18" charset="0"/>
              </a:rPr>
              <a:t>label_stringIdx</a:t>
            </a:r>
            <a:r>
              <a:rPr lang="en-US" altLang="zh-CN" sz="900" kern="100" dirty="0">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900" kern="100" dirty="0" err="1">
                <a:latin typeface="Courier New" panose="02070309020205020404" pitchFamily="49" charset="0"/>
                <a:cs typeface="Times New Roman" panose="02020603050405020304" pitchFamily="18" charset="0"/>
              </a:rPr>
              <a:t>pipelineFit</a:t>
            </a:r>
            <a:r>
              <a:rPr lang="en-US" altLang="zh-CN" sz="900" kern="100" dirty="0">
                <a:latin typeface="Courier New" panose="02070309020205020404" pitchFamily="49" charset="0"/>
                <a:cs typeface="Times New Roman" panose="02020603050405020304" pitchFamily="18" charset="0"/>
              </a:rPr>
              <a:t> = </a:t>
            </a:r>
            <a:r>
              <a:rPr lang="en-US" altLang="zh-CN" sz="900" kern="100" dirty="0" err="1">
                <a:latin typeface="Courier New" panose="02070309020205020404" pitchFamily="49" charset="0"/>
                <a:cs typeface="Times New Roman" panose="02020603050405020304" pitchFamily="18" charset="0"/>
              </a:rPr>
              <a:t>pipeline.fit</a:t>
            </a:r>
            <a:r>
              <a:rPr lang="en-US" altLang="zh-CN" sz="900" kern="100" dirty="0">
                <a:latin typeface="Courier New" panose="02070309020205020404" pitchFamily="49" charset="0"/>
                <a:cs typeface="Times New Roman" panose="02020603050405020304" pitchFamily="18" charset="0"/>
              </a:rPr>
              <a:t>(data)</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900" kern="100" dirty="0">
                <a:latin typeface="Courier New" panose="02070309020205020404" pitchFamily="49" charset="0"/>
                <a:cs typeface="Times New Roman" panose="02020603050405020304" pitchFamily="18" charset="0"/>
              </a:rPr>
              <a:t>dataset = </a:t>
            </a:r>
            <a:r>
              <a:rPr lang="en-US" altLang="zh-CN" sz="900" kern="100" dirty="0" err="1">
                <a:latin typeface="Courier New" panose="02070309020205020404" pitchFamily="49" charset="0"/>
                <a:cs typeface="Times New Roman" panose="02020603050405020304" pitchFamily="18" charset="0"/>
              </a:rPr>
              <a:t>pipelineFit.transform</a:t>
            </a:r>
            <a:r>
              <a:rPr lang="en-US" altLang="zh-CN" sz="900" kern="100" dirty="0">
                <a:latin typeface="Courier New" panose="02070309020205020404" pitchFamily="49" charset="0"/>
                <a:cs typeface="Times New Roman" panose="02020603050405020304" pitchFamily="18" charset="0"/>
              </a:rPr>
              <a:t>(data)</a:t>
            </a:r>
            <a:endParaRPr lang="zh-CN" altLang="zh-CN" sz="1050" kern="1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4618577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487956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基于</a:t>
            </a:r>
            <a:r>
              <a:rPr kumimoji="0" lang="en-US" altLang="zh-CN" dirty="0"/>
              <a:t>Spark</a:t>
            </a:r>
            <a:r>
              <a:rPr kumimoji="0" lang="zh-CN" altLang="en-US" dirty="0"/>
              <a:t>框架下逻辑回归方法进行文本分类</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生成的数据集</a:t>
            </a:r>
            <a:r>
              <a:rPr lang="en-US" altLang="zh-CN" sz="1800" dirty="0">
                <a:solidFill>
                  <a:srgbClr val="000000"/>
                </a:solidFill>
              </a:rPr>
              <a:t>dataset</a:t>
            </a:r>
            <a:r>
              <a:rPr lang="zh-CN" altLang="zh-CN" sz="1800" dirty="0">
                <a:solidFill>
                  <a:srgbClr val="000000"/>
                </a:solidFill>
              </a:rPr>
              <a:t>中，选择</a:t>
            </a:r>
            <a:r>
              <a:rPr lang="en-US" altLang="zh-CN" sz="1800" dirty="0">
                <a:solidFill>
                  <a:srgbClr val="000000"/>
                </a:solidFill>
              </a:rPr>
              <a:t>10</a:t>
            </a:r>
            <a:r>
              <a:rPr lang="zh-CN" altLang="zh-CN" sz="1800" dirty="0">
                <a:solidFill>
                  <a:srgbClr val="000000"/>
                </a:solidFill>
              </a:rPr>
              <a:t>条新闻记录进行显示，包括字段为类型、</a:t>
            </a:r>
            <a:r>
              <a:rPr lang="en-US" altLang="zh-CN" sz="1800" dirty="0">
                <a:solidFill>
                  <a:srgbClr val="000000"/>
                </a:solidFill>
              </a:rPr>
              <a:t>filtered</a:t>
            </a:r>
            <a:r>
              <a:rPr lang="zh-CN" altLang="zh-CN" sz="1800" dirty="0">
                <a:solidFill>
                  <a:srgbClr val="000000"/>
                </a:solidFill>
              </a:rPr>
              <a:t>列、详情特征列行标签</a:t>
            </a:r>
            <a:endParaRPr lang="en-US" altLang="zh-CN" sz="1800" dirty="0">
              <a:solidFill>
                <a:srgbClr val="000000"/>
              </a:solidFill>
            </a:endParaRPr>
          </a:p>
        </p:txBody>
      </p:sp>
      <p:pic>
        <p:nvPicPr>
          <p:cNvPr id="10" name="Picture 44"/>
          <p:cNvPicPr/>
          <p:nvPr/>
        </p:nvPicPr>
        <p:blipFill>
          <a:blip r:embed="rId2"/>
          <a:stretch>
            <a:fillRect/>
          </a:stretch>
        </p:blipFill>
        <p:spPr>
          <a:xfrm>
            <a:off x="2696845" y="1911351"/>
            <a:ext cx="3845560" cy="1806575"/>
          </a:xfrm>
          <a:prstGeom prst="rect">
            <a:avLst/>
          </a:prstGeom>
        </p:spPr>
      </p:pic>
    </p:spTree>
    <p:extLst>
      <p:ext uri="{BB962C8B-B14F-4D97-AF65-F5344CB8AC3E}">
        <p14:creationId xmlns:p14="http://schemas.microsoft.com/office/powerpoint/2010/main" val="184978393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487956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基于</a:t>
            </a:r>
            <a:r>
              <a:rPr kumimoji="0" lang="en-US" altLang="zh-CN" dirty="0"/>
              <a:t>Spark</a:t>
            </a:r>
            <a:r>
              <a:rPr kumimoji="0" lang="zh-CN" altLang="en-US" dirty="0"/>
              <a:t>框架下逻辑回归方法进行文本分类</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将数据集按照</a:t>
            </a:r>
            <a:r>
              <a:rPr lang="en-US" altLang="zh-CN" sz="1800" dirty="0">
                <a:solidFill>
                  <a:srgbClr val="000000"/>
                </a:solidFill>
              </a:rPr>
              <a:t>7:3</a:t>
            </a:r>
            <a:r>
              <a:rPr lang="zh-CN" altLang="zh-CN" sz="1800" dirty="0">
                <a:solidFill>
                  <a:srgbClr val="000000"/>
                </a:solidFill>
              </a:rPr>
              <a:t>比例随机分为训练集和测试集，应用逻辑回归算法进行训练，最多训练迭代次数为</a:t>
            </a:r>
            <a:r>
              <a:rPr lang="en-US" altLang="zh-CN" sz="1800" dirty="0">
                <a:solidFill>
                  <a:srgbClr val="000000"/>
                </a:solidFill>
              </a:rPr>
              <a:t>20</a:t>
            </a:r>
            <a:r>
              <a:rPr lang="zh-CN" altLang="zh-CN" sz="1800" dirty="0">
                <a:solidFill>
                  <a:srgbClr val="000000"/>
                </a:solidFill>
              </a:rPr>
              <a:t>次。对模型</a:t>
            </a:r>
            <a:r>
              <a:rPr lang="en-US" altLang="zh-CN" sz="1800" dirty="0" err="1">
                <a:solidFill>
                  <a:srgbClr val="000000"/>
                </a:solidFill>
              </a:rPr>
              <a:t>lr</a:t>
            </a:r>
            <a:r>
              <a:rPr lang="zh-CN" altLang="zh-CN" sz="1800" dirty="0">
                <a:solidFill>
                  <a:srgbClr val="000000"/>
                </a:solidFill>
              </a:rPr>
              <a:t>训练后，使用测试集评估分类效果</a:t>
            </a:r>
            <a:endParaRPr lang="en-US" altLang="zh-CN" sz="1800" dirty="0">
              <a:solidFill>
                <a:srgbClr val="000000"/>
              </a:solidFill>
            </a:endParaRPr>
          </a:p>
        </p:txBody>
      </p:sp>
      <p:sp>
        <p:nvSpPr>
          <p:cNvPr id="3" name="矩形 2"/>
          <p:cNvSpPr/>
          <p:nvPr/>
        </p:nvSpPr>
        <p:spPr>
          <a:xfrm>
            <a:off x="1386889" y="1740723"/>
            <a:ext cx="6619460" cy="1349087"/>
          </a:xfrm>
          <a:prstGeom prst="rect">
            <a:avLst/>
          </a:prstGeom>
        </p:spPr>
        <p:txBody>
          <a:bodyPr wrap="square">
            <a:spAutoFit/>
          </a:bodyPr>
          <a:lstStyle/>
          <a:p>
            <a:pPr algn="just">
              <a:lnSpc>
                <a:spcPts val="1400"/>
              </a:lnSpc>
              <a:spcAft>
                <a:spcPts val="0"/>
              </a:spcAft>
            </a:pPr>
            <a:r>
              <a:rPr lang="zh-CN" altLang="zh-CN" sz="900" kern="100" dirty="0">
                <a:latin typeface="宋体" panose="02010600030101010101" pitchFamily="2" charset="-122"/>
                <a:ea typeface="Courier New" panose="02070309020205020404" pitchFamily="49" charset="0"/>
                <a:cs typeface="Times New Roman" panose="02020603050405020304" pitchFamily="18" charset="0"/>
              </a:rPr>
              <a:t> </a:t>
            </a:r>
            <a:r>
              <a:rPr lang="en-US" altLang="zh-CN" sz="900" kern="100" dirty="0">
                <a:latin typeface="宋体" panose="02010600030101010101" pitchFamily="2" charset="-122"/>
                <a:ea typeface="Courier New" panose="02070309020205020404" pitchFamily="49" charset="0"/>
                <a:cs typeface="Times New Roman" panose="02020603050405020304" pitchFamily="18" charset="0"/>
              </a:rPr>
              <a:t>(</a:t>
            </a:r>
            <a:r>
              <a:rPr lang="en-US" altLang="zh-CN" sz="900" kern="100" dirty="0" err="1">
                <a:latin typeface="宋体" panose="02010600030101010101" pitchFamily="2" charset="-122"/>
                <a:ea typeface="Courier New" panose="02070309020205020404" pitchFamily="49" charset="0"/>
                <a:cs typeface="Times New Roman" panose="02020603050405020304" pitchFamily="18" charset="0"/>
              </a:rPr>
              <a:t>trainingData</a:t>
            </a:r>
            <a:r>
              <a:rPr lang="en-US" altLang="zh-CN" sz="900" kern="100" dirty="0">
                <a:latin typeface="宋体" panose="02010600030101010101" pitchFamily="2" charset="-122"/>
                <a:ea typeface="Courier New" panose="02070309020205020404" pitchFamily="49" charset="0"/>
                <a:cs typeface="Times New Roman" panose="02020603050405020304" pitchFamily="18" charset="0"/>
              </a:rPr>
              <a:t>, </a:t>
            </a:r>
            <a:r>
              <a:rPr lang="en-US" altLang="zh-CN" sz="900" kern="100" dirty="0" err="1">
                <a:latin typeface="宋体" panose="02010600030101010101" pitchFamily="2" charset="-122"/>
                <a:ea typeface="Courier New" panose="02070309020205020404" pitchFamily="49" charset="0"/>
                <a:cs typeface="Times New Roman" panose="02020603050405020304" pitchFamily="18" charset="0"/>
              </a:rPr>
              <a:t>testData</a:t>
            </a:r>
            <a:r>
              <a:rPr lang="en-US" altLang="zh-CN" sz="900" kern="100" dirty="0">
                <a:latin typeface="宋体" panose="02010600030101010101" pitchFamily="2" charset="-122"/>
                <a:ea typeface="Courier New" panose="02070309020205020404" pitchFamily="49" charset="0"/>
                <a:cs typeface="Times New Roman" panose="02020603050405020304" pitchFamily="18" charset="0"/>
              </a:rPr>
              <a:t>) = </a:t>
            </a:r>
            <a:r>
              <a:rPr lang="en-US" altLang="zh-CN" sz="900" kern="100" dirty="0" err="1">
                <a:latin typeface="宋体" panose="02010600030101010101" pitchFamily="2" charset="-122"/>
                <a:ea typeface="Courier New" panose="02070309020205020404" pitchFamily="49" charset="0"/>
                <a:cs typeface="Times New Roman" panose="02020603050405020304" pitchFamily="18" charset="0"/>
              </a:rPr>
              <a:t>dataset.randomSplit</a:t>
            </a:r>
            <a:r>
              <a:rPr lang="en-US" altLang="zh-CN" sz="900" kern="100" dirty="0">
                <a:latin typeface="宋体" panose="02010600030101010101" pitchFamily="2" charset="-122"/>
                <a:ea typeface="Courier New" panose="02070309020205020404" pitchFamily="49" charset="0"/>
                <a:cs typeface="Times New Roman" panose="02020603050405020304" pitchFamily="18" charset="0"/>
              </a:rPr>
              <a:t>([0.7, 0.3], seed = 42)</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a:latin typeface="Courier New" panose="02070309020205020404" pitchFamily="49" charset="0"/>
                <a:cs typeface="Times New Roman" panose="02020603050405020304" pitchFamily="18" charset="0"/>
              </a:rPr>
              <a:t># </a:t>
            </a:r>
            <a:r>
              <a:rPr lang="zh-CN" altLang="zh-CN" sz="900" kern="100" dirty="0">
                <a:latin typeface="Courier New" panose="02070309020205020404" pitchFamily="49" charset="0"/>
                <a:cs typeface="Courier New" panose="02070309020205020404" pitchFamily="49" charset="0"/>
              </a:rPr>
              <a:t>训练模型</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err="1">
                <a:latin typeface="Courier New" panose="02070309020205020404" pitchFamily="49" charset="0"/>
                <a:cs typeface="Times New Roman" panose="02020603050405020304" pitchFamily="18" charset="0"/>
              </a:rPr>
              <a:t>lr</a:t>
            </a:r>
            <a:r>
              <a:rPr lang="en-US" altLang="zh-CN" sz="900" kern="100" dirty="0">
                <a:latin typeface="Courier New" panose="02070309020205020404" pitchFamily="49" charset="0"/>
                <a:cs typeface="Times New Roman" panose="02020603050405020304" pitchFamily="18" charset="0"/>
              </a:rPr>
              <a:t> = </a:t>
            </a:r>
            <a:r>
              <a:rPr lang="en-US" altLang="zh-CN" sz="900" kern="100" dirty="0" err="1">
                <a:latin typeface="Courier New" panose="02070309020205020404" pitchFamily="49" charset="0"/>
                <a:cs typeface="Times New Roman" panose="02020603050405020304" pitchFamily="18" charset="0"/>
              </a:rPr>
              <a:t>LogisticRegression</a:t>
            </a:r>
            <a:r>
              <a:rPr lang="en-US" altLang="zh-CN" sz="900" kern="100" dirty="0">
                <a:latin typeface="Courier New" panose="02070309020205020404" pitchFamily="49" charset="0"/>
                <a:cs typeface="Times New Roman" panose="02020603050405020304" pitchFamily="18" charset="0"/>
              </a:rPr>
              <a:t>(</a:t>
            </a:r>
            <a:r>
              <a:rPr lang="en-US" altLang="zh-CN" sz="900" kern="100" dirty="0" err="1">
                <a:latin typeface="Courier New" panose="02070309020205020404" pitchFamily="49" charset="0"/>
                <a:cs typeface="Times New Roman" panose="02020603050405020304" pitchFamily="18" charset="0"/>
              </a:rPr>
              <a:t>maxIter</a:t>
            </a:r>
            <a:r>
              <a:rPr lang="en-US" altLang="zh-CN" sz="900" kern="100" dirty="0">
                <a:latin typeface="Courier New" panose="02070309020205020404" pitchFamily="49" charset="0"/>
                <a:cs typeface="Times New Roman" panose="02020603050405020304" pitchFamily="18" charset="0"/>
              </a:rPr>
              <a:t>=20, </a:t>
            </a:r>
            <a:r>
              <a:rPr lang="en-US" altLang="zh-CN" sz="900" kern="100" dirty="0" err="1">
                <a:latin typeface="Courier New" panose="02070309020205020404" pitchFamily="49" charset="0"/>
                <a:cs typeface="Times New Roman" panose="02020603050405020304" pitchFamily="18" charset="0"/>
              </a:rPr>
              <a:t>regParam</a:t>
            </a:r>
            <a:r>
              <a:rPr lang="en-US" altLang="zh-CN" sz="900" kern="100" dirty="0">
                <a:latin typeface="Courier New" panose="02070309020205020404" pitchFamily="49" charset="0"/>
                <a:cs typeface="Times New Roman" panose="02020603050405020304" pitchFamily="18" charset="0"/>
              </a:rPr>
              <a:t>=0.3, </a:t>
            </a:r>
            <a:r>
              <a:rPr lang="en-US" altLang="zh-CN" sz="900" kern="100" dirty="0" err="1">
                <a:latin typeface="Courier New" panose="02070309020205020404" pitchFamily="49" charset="0"/>
                <a:cs typeface="Times New Roman" panose="02020603050405020304" pitchFamily="18" charset="0"/>
              </a:rPr>
              <a:t>elasticNetParam</a:t>
            </a:r>
            <a:r>
              <a:rPr lang="en-US" altLang="zh-CN" sz="900" kern="100" dirty="0">
                <a:latin typeface="Courier New" panose="02070309020205020404" pitchFamily="49" charset="0"/>
                <a:cs typeface="Times New Roman" panose="02020603050405020304" pitchFamily="18" charset="0"/>
              </a:rPr>
              <a:t>=0)</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err="1">
                <a:latin typeface="Courier New" panose="02070309020205020404" pitchFamily="49" charset="0"/>
                <a:cs typeface="Times New Roman" panose="02020603050405020304" pitchFamily="18" charset="0"/>
              </a:rPr>
              <a:t>lrModel</a:t>
            </a:r>
            <a:r>
              <a:rPr lang="en-US" altLang="zh-CN" sz="900" kern="100" dirty="0">
                <a:latin typeface="Courier New" panose="02070309020205020404" pitchFamily="49" charset="0"/>
                <a:cs typeface="Times New Roman" panose="02020603050405020304" pitchFamily="18" charset="0"/>
              </a:rPr>
              <a:t> = </a:t>
            </a:r>
            <a:r>
              <a:rPr lang="en-US" altLang="zh-CN" sz="900" kern="100" dirty="0" err="1">
                <a:latin typeface="Courier New" panose="02070309020205020404" pitchFamily="49" charset="0"/>
                <a:cs typeface="Times New Roman" panose="02020603050405020304" pitchFamily="18" charset="0"/>
              </a:rPr>
              <a:t>lr.fit</a:t>
            </a:r>
            <a:r>
              <a:rPr lang="en-US" altLang="zh-CN" sz="900" kern="100" dirty="0">
                <a:latin typeface="Courier New" panose="02070309020205020404" pitchFamily="49" charset="0"/>
                <a:cs typeface="Times New Roman" panose="02020603050405020304" pitchFamily="18" charset="0"/>
              </a:rPr>
              <a:t>(</a:t>
            </a:r>
            <a:r>
              <a:rPr lang="en-US" altLang="zh-CN" sz="900" kern="100" dirty="0" err="1">
                <a:latin typeface="Courier New" panose="02070309020205020404" pitchFamily="49" charset="0"/>
                <a:cs typeface="Times New Roman" panose="02020603050405020304" pitchFamily="18" charset="0"/>
              </a:rPr>
              <a:t>trainingData</a:t>
            </a:r>
            <a:r>
              <a:rPr lang="en-US" altLang="zh-CN" sz="900" kern="100" dirty="0">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a:latin typeface="Courier New" panose="02070309020205020404" pitchFamily="49" charset="0"/>
                <a:cs typeface="Times New Roman" panose="02020603050405020304" pitchFamily="18" charset="0"/>
              </a:rPr>
              <a:t>predictions = </a:t>
            </a:r>
            <a:r>
              <a:rPr lang="en-US" altLang="zh-CN" sz="900" kern="100" dirty="0" err="1">
                <a:latin typeface="Courier New" panose="02070309020205020404" pitchFamily="49" charset="0"/>
                <a:cs typeface="Times New Roman" panose="02020603050405020304" pitchFamily="18" charset="0"/>
              </a:rPr>
              <a:t>lrModel.transform</a:t>
            </a:r>
            <a:r>
              <a:rPr lang="en-US" altLang="zh-CN" sz="900" kern="100" dirty="0">
                <a:latin typeface="Courier New" panose="02070309020205020404" pitchFamily="49" charset="0"/>
                <a:cs typeface="Times New Roman" panose="02020603050405020304" pitchFamily="18" charset="0"/>
              </a:rPr>
              <a:t>(</a:t>
            </a:r>
            <a:r>
              <a:rPr lang="en-US" altLang="zh-CN" sz="900" kern="100" dirty="0" err="1">
                <a:latin typeface="Courier New" panose="02070309020205020404" pitchFamily="49" charset="0"/>
                <a:cs typeface="Times New Roman" panose="02020603050405020304" pitchFamily="18" charset="0"/>
              </a:rPr>
              <a:t>testData</a:t>
            </a:r>
            <a:r>
              <a:rPr lang="en-US" altLang="zh-CN" sz="900" kern="100" dirty="0">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err="1">
                <a:latin typeface="Courier New" panose="02070309020205020404" pitchFamily="49" charset="0"/>
                <a:cs typeface="Times New Roman" panose="02020603050405020304" pitchFamily="18" charset="0"/>
              </a:rPr>
              <a:t>predictions.select</a:t>
            </a:r>
            <a:r>
              <a:rPr lang="en-US" altLang="zh-CN" sz="900" kern="100" dirty="0">
                <a:latin typeface="Courier New" panose="02070309020205020404" pitchFamily="49" charset="0"/>
                <a:cs typeface="Times New Roman" panose="02020603050405020304" pitchFamily="18" charset="0"/>
              </a:rPr>
              <a:t>("</a:t>
            </a:r>
            <a:r>
              <a:rPr lang="en-US" altLang="zh-CN" sz="900" kern="100" dirty="0" err="1">
                <a:latin typeface="Courier New" panose="02070309020205020404" pitchFamily="49" charset="0"/>
                <a:cs typeface="Times New Roman" panose="02020603050405020304" pitchFamily="18" charset="0"/>
              </a:rPr>
              <a:t>Detail","Category","probability","label","prediction</a:t>
            </a:r>
            <a:r>
              <a:rPr lang="en-US" altLang="zh-CN" sz="900" kern="100" dirty="0">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a:latin typeface="Courier New" panose="02070309020205020404" pitchFamily="49" charset="0"/>
                <a:cs typeface="Times New Roman" panose="02020603050405020304" pitchFamily="18" charset="0"/>
              </a:rPr>
              <a:t>.show(n=10,truncate = 30)</a:t>
            </a:r>
            <a:endParaRPr lang="zh-CN" altLang="zh-CN" sz="1050" kern="100" dirty="0">
              <a:latin typeface="宋体" panose="02010600030101010101" pitchFamily="2" charset="-122"/>
              <a:cs typeface="Times New Roman" panose="02020603050405020304" pitchFamily="18" charset="0"/>
            </a:endParaRPr>
          </a:p>
        </p:txBody>
      </p:sp>
      <p:pic>
        <p:nvPicPr>
          <p:cNvPr id="13" name="Picture 107"/>
          <p:cNvPicPr/>
          <p:nvPr/>
        </p:nvPicPr>
        <p:blipFill>
          <a:blip r:embed="rId2"/>
          <a:stretch>
            <a:fillRect/>
          </a:stretch>
        </p:blipFill>
        <p:spPr>
          <a:xfrm>
            <a:off x="1408113" y="3242628"/>
            <a:ext cx="4963795" cy="1537335"/>
          </a:xfrm>
          <a:prstGeom prst="rect">
            <a:avLst/>
          </a:prstGeom>
        </p:spPr>
      </p:pic>
    </p:spTree>
    <p:extLst>
      <p:ext uri="{BB962C8B-B14F-4D97-AF65-F5344CB8AC3E}">
        <p14:creationId xmlns:p14="http://schemas.microsoft.com/office/powerpoint/2010/main" val="2595865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487956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基于</a:t>
            </a:r>
            <a:r>
              <a:rPr kumimoji="0" lang="en-US" altLang="zh-CN" dirty="0"/>
              <a:t>Spark</a:t>
            </a:r>
            <a:r>
              <a:rPr kumimoji="0" lang="zh-CN" altLang="en-US" dirty="0"/>
              <a:t>框架下逻辑回归方法进行文本分类</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应用多类别分类评估器（</a:t>
            </a:r>
            <a:r>
              <a:rPr lang="en-US" altLang="zh-CN" sz="1800" dirty="0" err="1">
                <a:solidFill>
                  <a:srgbClr val="000000"/>
                </a:solidFill>
              </a:rPr>
              <a:t>MulticlassClassificationEvaluator</a:t>
            </a:r>
            <a:r>
              <a:rPr lang="zh-CN" altLang="zh-CN" sz="1800" dirty="0">
                <a:solidFill>
                  <a:srgbClr val="000000"/>
                </a:solidFill>
              </a:rPr>
              <a:t>）对分类效果评估，代码如下</a:t>
            </a:r>
            <a:r>
              <a:rPr lang="zh-CN" altLang="zh-CN" sz="1800" dirty="0" smtClean="0">
                <a:solidFill>
                  <a:srgbClr val="000000"/>
                </a:solidFill>
              </a:rPr>
              <a:t>。</a:t>
            </a:r>
            <a:endParaRPr lang="en-US" altLang="zh-CN" sz="1800" dirty="0" smtClean="0">
              <a:solidFill>
                <a:srgbClr val="000000"/>
              </a:solidFill>
            </a:endParaRPr>
          </a:p>
          <a:p>
            <a:endParaRPr lang="zh-CN" altLang="zh-CN" sz="1800" dirty="0">
              <a:solidFill>
                <a:srgbClr val="000000"/>
              </a:solidFill>
            </a:endParaRPr>
          </a:p>
          <a:p>
            <a:pPr marL="0" indent="0" algn="ctr">
              <a:buNone/>
            </a:pPr>
            <a:r>
              <a:rPr lang="en-US" altLang="zh-CN" sz="900" kern="100" dirty="0" err="1">
                <a:latin typeface="Courier New" panose="02070309020205020404" pitchFamily="49" charset="0"/>
                <a:cs typeface="Times New Roman" panose="02020603050405020304" pitchFamily="18" charset="0"/>
              </a:rPr>
              <a:t>eval</a:t>
            </a:r>
            <a:r>
              <a:rPr lang="en-US" altLang="zh-CN" sz="900" kern="100" dirty="0">
                <a:latin typeface="Courier New" panose="02070309020205020404" pitchFamily="49" charset="0"/>
                <a:cs typeface="Times New Roman" panose="02020603050405020304" pitchFamily="18" charset="0"/>
              </a:rPr>
              <a:t> = </a:t>
            </a:r>
            <a:r>
              <a:rPr lang="en-US" altLang="zh-CN" sz="900" kern="100" dirty="0" err="1">
                <a:latin typeface="Courier New" panose="02070309020205020404" pitchFamily="49" charset="0"/>
                <a:cs typeface="Times New Roman" panose="02020603050405020304" pitchFamily="18" charset="0"/>
              </a:rPr>
              <a:t>MulticlassClassificationEvaluator</a:t>
            </a:r>
            <a:r>
              <a:rPr lang="en-US" altLang="zh-CN" sz="900" kern="100" dirty="0">
                <a:latin typeface="Courier New" panose="02070309020205020404" pitchFamily="49" charset="0"/>
                <a:cs typeface="Times New Roman" panose="02020603050405020304" pitchFamily="18" charset="0"/>
              </a:rPr>
              <a:t>(</a:t>
            </a:r>
            <a:r>
              <a:rPr lang="en-US" altLang="zh-CN" sz="900" kern="100" dirty="0" err="1">
                <a:latin typeface="Courier New" panose="02070309020205020404" pitchFamily="49" charset="0"/>
                <a:cs typeface="Times New Roman" panose="02020603050405020304" pitchFamily="18" charset="0"/>
              </a:rPr>
              <a:t>predictionCol</a:t>
            </a:r>
            <a:r>
              <a:rPr lang="en-US" altLang="zh-CN" sz="900" kern="100" dirty="0">
                <a:latin typeface="Courier New" panose="02070309020205020404" pitchFamily="49" charset="0"/>
                <a:cs typeface="Times New Roman" panose="02020603050405020304" pitchFamily="18" charset="0"/>
              </a:rPr>
              <a:t>="prediction")</a:t>
            </a:r>
            <a:endParaRPr lang="zh-CN" altLang="zh-CN" sz="900" kern="100" dirty="0">
              <a:latin typeface="Courier New" panose="02070309020205020404" pitchFamily="49" charset="0"/>
              <a:cs typeface="Times New Roman" panose="02020603050405020304" pitchFamily="18" charset="0"/>
            </a:endParaRPr>
          </a:p>
          <a:p>
            <a:pPr marL="0" indent="0" algn="ctr">
              <a:buNone/>
            </a:pPr>
            <a:r>
              <a:rPr lang="en-US" altLang="zh-CN" sz="900" kern="100" dirty="0">
                <a:latin typeface="Courier New" panose="02070309020205020404" pitchFamily="49" charset="0"/>
                <a:cs typeface="Times New Roman" panose="02020603050405020304" pitchFamily="18" charset="0"/>
              </a:rPr>
              <a:t>print("accuracy:",</a:t>
            </a:r>
            <a:r>
              <a:rPr lang="en-US" altLang="zh-CN" sz="900" kern="100" dirty="0" err="1">
                <a:latin typeface="Courier New" panose="02070309020205020404" pitchFamily="49" charset="0"/>
                <a:cs typeface="Times New Roman" panose="02020603050405020304" pitchFamily="18" charset="0"/>
              </a:rPr>
              <a:t>eval.evaluate</a:t>
            </a:r>
            <a:r>
              <a:rPr lang="en-US" altLang="zh-CN" sz="900" kern="100" dirty="0">
                <a:latin typeface="Courier New" panose="02070309020205020404" pitchFamily="49" charset="0"/>
                <a:cs typeface="Times New Roman" panose="02020603050405020304" pitchFamily="18" charset="0"/>
              </a:rPr>
              <a:t>(predictions,{eval.</a:t>
            </a:r>
            <a:r>
              <a:rPr lang="en-US" altLang="zh-CN" sz="900" kern="100" dirty="0" err="1">
                <a:latin typeface="Courier New" panose="02070309020205020404" pitchFamily="49" charset="0"/>
                <a:cs typeface="Times New Roman" panose="02020603050405020304" pitchFamily="18" charset="0"/>
              </a:rPr>
              <a:t>metricName</a:t>
            </a:r>
            <a:r>
              <a:rPr lang="en-US" altLang="zh-CN" sz="900" kern="100" dirty="0">
                <a:latin typeface="Courier New" panose="02070309020205020404" pitchFamily="49" charset="0"/>
                <a:cs typeface="Times New Roman" panose="02020603050405020304" pitchFamily="18" charset="0"/>
              </a:rPr>
              <a:t>:"accuracy</a:t>
            </a:r>
            <a:r>
              <a:rPr lang="en-US" altLang="zh-CN" sz="900" kern="100" dirty="0" smtClean="0">
                <a:latin typeface="Courier New" panose="02070309020205020404" pitchFamily="49" charset="0"/>
                <a:cs typeface="Times New Roman" panose="02020603050405020304" pitchFamily="18" charset="0"/>
              </a:rPr>
              <a:t>"}))</a:t>
            </a:r>
            <a:endParaRPr lang="zh-CN" altLang="zh-CN" sz="900" kern="100" dirty="0">
              <a:latin typeface="Courier New" panose="02070309020205020404" pitchFamily="49" charset="0"/>
              <a:cs typeface="Times New Roman" panose="02020603050405020304" pitchFamily="18" charset="0"/>
            </a:endParaRPr>
          </a:p>
          <a:p>
            <a:endParaRPr lang="en-US" altLang="zh-CN" sz="1800" dirty="0" smtClean="0">
              <a:solidFill>
                <a:srgbClr val="000000"/>
              </a:solidFill>
            </a:endParaRPr>
          </a:p>
          <a:p>
            <a:r>
              <a:rPr lang="zh-CN" altLang="zh-CN" sz="1800" dirty="0" smtClean="0">
                <a:solidFill>
                  <a:srgbClr val="000000"/>
                </a:solidFill>
              </a:rPr>
              <a:t>将</a:t>
            </a:r>
            <a:r>
              <a:rPr lang="zh-CN" altLang="zh-CN" sz="1800" dirty="0">
                <a:solidFill>
                  <a:srgbClr val="000000"/>
                </a:solidFill>
              </a:rPr>
              <a:t>评估结果</a:t>
            </a:r>
            <a:r>
              <a:rPr lang="zh-CN" altLang="zh-CN" sz="1800" dirty="0">
                <a:solidFill>
                  <a:srgbClr val="000000"/>
                </a:solidFill>
              </a:rPr>
              <a:t>输出</a:t>
            </a:r>
            <a:endParaRPr lang="en-US" altLang="zh-CN" sz="1800" dirty="0">
              <a:solidFill>
                <a:srgbClr val="000000"/>
              </a:solidFill>
            </a:endParaRPr>
          </a:p>
          <a:p>
            <a:r>
              <a:rPr lang="en-US" altLang="zh-CN" sz="1800" dirty="0">
                <a:solidFill>
                  <a:srgbClr val="000000"/>
                </a:solidFill>
              </a:rPr>
              <a:t>accuracy: 0.9037890353920889 </a:t>
            </a:r>
          </a:p>
        </p:txBody>
      </p:sp>
    </p:spTree>
    <p:extLst>
      <p:ext uri="{BB962C8B-B14F-4D97-AF65-F5344CB8AC3E}">
        <p14:creationId xmlns:p14="http://schemas.microsoft.com/office/powerpoint/2010/main" val="7581104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信息抽取</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305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信息抽取</a:t>
            </a:r>
            <a:r>
              <a:rPr lang="en-US" altLang="zh-CN" sz="1800" dirty="0">
                <a:solidFill>
                  <a:srgbClr val="000000"/>
                </a:solidFill>
              </a:rPr>
              <a:t>(Information Extraction) </a:t>
            </a:r>
            <a:r>
              <a:rPr lang="zh-CN" altLang="en-US" sz="1800" dirty="0">
                <a:solidFill>
                  <a:srgbClr val="000000"/>
                </a:solidFill>
              </a:rPr>
              <a:t>是指从文本中提取指定类型的信息，如实体、属性、关系、事件等，并通过信息归并、冗余消除和冲突消解等手段将非结构化文本转换为结构化</a:t>
            </a:r>
            <a:r>
              <a:rPr lang="zh-CN" altLang="en-US" sz="1800" dirty="0" smtClean="0">
                <a:solidFill>
                  <a:srgbClr val="000000"/>
                </a:solidFill>
              </a:rPr>
              <a:t>信息</a:t>
            </a:r>
            <a:endParaRPr lang="en-US" altLang="zh-CN" sz="1800" dirty="0" smtClean="0">
              <a:solidFill>
                <a:srgbClr val="000000"/>
              </a:solidFill>
            </a:endParaRPr>
          </a:p>
          <a:p>
            <a:r>
              <a:rPr lang="zh-CN" altLang="en-US" sz="1800" dirty="0">
                <a:solidFill>
                  <a:srgbClr val="000000"/>
                </a:solidFill>
              </a:rPr>
              <a:t>每一句文本所蕴含的意思可以描述为其中实体之间的关联，因此文本实体和及其之间的语义关系也就成为理解文本意义的基础，信息抽取可以通过抽取实体之间的语义关系，或其语义角色关系，并基于这些信息进行计算和推理，有效理解文本的</a:t>
            </a:r>
            <a:r>
              <a:rPr lang="zh-CN" altLang="en-US" sz="1800" dirty="0" smtClean="0">
                <a:solidFill>
                  <a:srgbClr val="000000"/>
                </a:solidFill>
              </a:rPr>
              <a:t>语义</a:t>
            </a:r>
            <a:endParaRPr lang="en-US" altLang="zh-CN" sz="1800" dirty="0" smtClean="0">
              <a:solidFill>
                <a:srgbClr val="000000"/>
              </a:solidFill>
            </a:endParaRPr>
          </a:p>
          <a:p>
            <a:r>
              <a:rPr lang="zh-CN" altLang="en-US" sz="1800" dirty="0">
                <a:solidFill>
                  <a:srgbClr val="000000"/>
                </a:solidFill>
              </a:rPr>
              <a:t>关系抽取是</a:t>
            </a:r>
            <a:r>
              <a:rPr lang="zh-CN" altLang="en-US" sz="1800" dirty="0" smtClean="0">
                <a:solidFill>
                  <a:srgbClr val="000000"/>
                </a:solidFill>
              </a:rPr>
              <a:t>识别文本</a:t>
            </a:r>
            <a:r>
              <a:rPr lang="zh-CN" altLang="en-US" sz="1800" dirty="0">
                <a:solidFill>
                  <a:srgbClr val="000000"/>
                </a:solidFill>
              </a:rPr>
              <a:t>中实体之间的语义关系，关系抽取的输出通常是一个三元组</a:t>
            </a:r>
            <a:r>
              <a:rPr lang="en-US" altLang="zh-CN" sz="1800" dirty="0">
                <a:solidFill>
                  <a:srgbClr val="000000"/>
                </a:solidFill>
              </a:rPr>
              <a:t>(</a:t>
            </a:r>
            <a:r>
              <a:rPr lang="zh-CN" altLang="en-US" sz="1800" dirty="0">
                <a:solidFill>
                  <a:srgbClr val="000000"/>
                </a:solidFill>
              </a:rPr>
              <a:t>实体</a:t>
            </a:r>
            <a:r>
              <a:rPr lang="en-US" altLang="zh-CN" sz="1800" dirty="0">
                <a:solidFill>
                  <a:srgbClr val="000000"/>
                </a:solidFill>
              </a:rPr>
              <a:t>A</a:t>
            </a:r>
            <a:r>
              <a:rPr lang="zh-CN" altLang="en-US" sz="1800" dirty="0">
                <a:solidFill>
                  <a:srgbClr val="000000"/>
                </a:solidFill>
              </a:rPr>
              <a:t>，关系类别，实体</a:t>
            </a:r>
            <a:r>
              <a:rPr lang="en-US" altLang="zh-CN" sz="1800" dirty="0">
                <a:solidFill>
                  <a:srgbClr val="000000"/>
                </a:solidFill>
              </a:rPr>
              <a:t>B)</a:t>
            </a:r>
            <a:r>
              <a:rPr lang="zh-CN" altLang="en-US" sz="1800" dirty="0">
                <a:solidFill>
                  <a:srgbClr val="000000"/>
                </a:solidFill>
              </a:rPr>
              <a:t>来表示实体</a:t>
            </a:r>
            <a:r>
              <a:rPr lang="en-US" altLang="zh-CN" sz="1800" dirty="0">
                <a:solidFill>
                  <a:srgbClr val="000000"/>
                </a:solidFill>
              </a:rPr>
              <a:t>A</a:t>
            </a:r>
            <a:r>
              <a:rPr lang="zh-CN" altLang="en-US" sz="1800" dirty="0">
                <a:solidFill>
                  <a:srgbClr val="000000"/>
                </a:solidFill>
              </a:rPr>
              <a:t>和实体</a:t>
            </a:r>
            <a:r>
              <a:rPr lang="en-US" altLang="zh-CN" sz="1800" dirty="0">
                <a:solidFill>
                  <a:srgbClr val="000000"/>
                </a:solidFill>
              </a:rPr>
              <a:t>B</a:t>
            </a:r>
            <a:r>
              <a:rPr lang="zh-CN" altLang="en-US" sz="1800" dirty="0">
                <a:solidFill>
                  <a:srgbClr val="000000"/>
                </a:solidFill>
              </a:rPr>
              <a:t>之间存在特定类别的语义</a:t>
            </a:r>
            <a:r>
              <a:rPr lang="zh-CN" altLang="en-US" sz="1800" dirty="0" smtClean="0">
                <a:solidFill>
                  <a:srgbClr val="000000"/>
                </a:solidFill>
              </a:rPr>
              <a:t>关系</a:t>
            </a:r>
            <a:endParaRPr lang="en-US" altLang="zh-CN" sz="1800" dirty="0" smtClean="0">
              <a:solidFill>
                <a:srgbClr val="000000"/>
              </a:solidFill>
            </a:endParaRPr>
          </a:p>
          <a:p>
            <a:r>
              <a:rPr lang="zh-CN" altLang="en-US" sz="1800" dirty="0" smtClean="0">
                <a:solidFill>
                  <a:srgbClr val="000000"/>
                </a:solidFill>
              </a:rPr>
              <a:t>事件抽取是从非结构化文本中抽取事件</a:t>
            </a:r>
            <a:endParaRPr lang="en-US" altLang="zh-CN" sz="1800" dirty="0" smtClean="0">
              <a:solidFill>
                <a:srgbClr val="000000"/>
              </a:solidFill>
            </a:endParaRPr>
          </a:p>
        </p:txBody>
      </p:sp>
    </p:spTree>
    <p:extLst>
      <p:ext uri="{BB962C8B-B14F-4D97-AF65-F5344CB8AC3E}">
        <p14:creationId xmlns:p14="http://schemas.microsoft.com/office/powerpoint/2010/main" val="417083424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问答系统</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74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自动问答</a:t>
            </a:r>
            <a:r>
              <a:rPr lang="en-US" altLang="zh-CN" sz="1800" dirty="0">
                <a:solidFill>
                  <a:srgbClr val="000000"/>
                </a:solidFill>
              </a:rPr>
              <a:t>(Question Answering, QA) </a:t>
            </a:r>
            <a:r>
              <a:rPr lang="zh-CN" altLang="en-US" sz="1800" dirty="0">
                <a:solidFill>
                  <a:srgbClr val="000000"/>
                </a:solidFill>
              </a:rPr>
              <a:t>是指计算机自动回答用户所提出的问题。问答系统是信息服务的一种高级形式， 不同于现有搜索引擎，系统返回用户的结果不再是基于关键同匹配排序的文档列表，而是精准的自然语言</a:t>
            </a:r>
            <a:r>
              <a:rPr lang="zh-CN" altLang="en-US" sz="1800" dirty="0" smtClean="0">
                <a:solidFill>
                  <a:srgbClr val="000000"/>
                </a:solidFill>
              </a:rPr>
              <a:t>答案</a:t>
            </a:r>
            <a:endParaRPr lang="en-US" altLang="zh-CN" sz="1800" dirty="0" smtClean="0">
              <a:solidFill>
                <a:srgbClr val="000000"/>
              </a:solidFill>
            </a:endParaRPr>
          </a:p>
          <a:p>
            <a:r>
              <a:rPr lang="zh-CN" altLang="en-US" sz="1800" dirty="0" smtClean="0">
                <a:solidFill>
                  <a:srgbClr val="000000"/>
                </a:solidFill>
              </a:rPr>
              <a:t>问答</a:t>
            </a:r>
            <a:r>
              <a:rPr lang="zh-CN" altLang="en-US" sz="1800" dirty="0">
                <a:solidFill>
                  <a:srgbClr val="000000"/>
                </a:solidFill>
              </a:rPr>
              <a:t>系统在回答用户问题时，首先需要正确理解用户所提的自然语言问题，并抽取其中的关键语义信息，然后在已有语料库、知识库或问答库中通过检索、匹配、推理的手段获取答案并返回给用户。上述过程涉及词法分析、句法分析、语义分析、信息检索、推理、知识工程、内容生成等多项关键</a:t>
            </a:r>
            <a:r>
              <a:rPr lang="zh-CN" altLang="en-US" sz="1800" dirty="0" smtClean="0">
                <a:solidFill>
                  <a:srgbClr val="000000"/>
                </a:solidFill>
              </a:rPr>
              <a:t>技术</a:t>
            </a:r>
            <a:endParaRPr lang="en-US" altLang="zh-CN" sz="1800" dirty="0" smtClean="0">
              <a:solidFill>
                <a:srgbClr val="000000"/>
              </a:solidFill>
            </a:endParaRPr>
          </a:p>
          <a:p>
            <a:r>
              <a:rPr lang="zh-CN" altLang="en-US" sz="1800" dirty="0" smtClean="0">
                <a:solidFill>
                  <a:srgbClr val="000000"/>
                </a:solidFill>
              </a:rPr>
              <a:t>自动</a:t>
            </a:r>
            <a:r>
              <a:rPr lang="zh-CN" altLang="en-US" sz="1800" dirty="0">
                <a:solidFill>
                  <a:srgbClr val="000000"/>
                </a:solidFill>
              </a:rPr>
              <a:t>问答的主要研究</a:t>
            </a:r>
            <a:r>
              <a:rPr lang="zh-CN" altLang="en-US" sz="1800" dirty="0" smtClean="0">
                <a:solidFill>
                  <a:srgbClr val="000000"/>
                </a:solidFill>
              </a:rPr>
              <a:t>问题包括</a:t>
            </a:r>
            <a:endParaRPr lang="en-US" altLang="zh-CN" sz="1800" dirty="0" smtClean="0">
              <a:solidFill>
                <a:srgbClr val="000000"/>
              </a:solidFill>
            </a:endParaRPr>
          </a:p>
          <a:p>
            <a:pPr lvl="1"/>
            <a:r>
              <a:rPr lang="zh-CN" altLang="en-US" sz="1400" dirty="0">
                <a:solidFill>
                  <a:srgbClr val="000000"/>
                </a:solidFill>
              </a:rPr>
              <a:t>问句</a:t>
            </a:r>
            <a:r>
              <a:rPr lang="zh-CN" altLang="en-US" sz="1400" dirty="0" smtClean="0">
                <a:solidFill>
                  <a:srgbClr val="000000"/>
                </a:solidFill>
              </a:rPr>
              <a:t>理解</a:t>
            </a:r>
            <a:endParaRPr lang="en-US" altLang="zh-CN" sz="1400" dirty="0" smtClean="0">
              <a:solidFill>
                <a:srgbClr val="000000"/>
              </a:solidFill>
            </a:endParaRPr>
          </a:p>
          <a:p>
            <a:pPr lvl="1"/>
            <a:r>
              <a:rPr lang="zh-CN" altLang="en-US" sz="1400" dirty="0" smtClean="0">
                <a:solidFill>
                  <a:srgbClr val="000000"/>
                </a:solidFill>
              </a:rPr>
              <a:t>文本信息抽取</a:t>
            </a:r>
            <a:endParaRPr lang="en-US" altLang="zh-CN" sz="1400" dirty="0" smtClean="0">
              <a:solidFill>
                <a:srgbClr val="000000"/>
              </a:solidFill>
            </a:endParaRPr>
          </a:p>
          <a:p>
            <a:pPr lvl="1"/>
            <a:r>
              <a:rPr lang="zh-CN" altLang="en-US" sz="1400" dirty="0" smtClean="0">
                <a:solidFill>
                  <a:srgbClr val="000000"/>
                </a:solidFill>
              </a:rPr>
              <a:t>知识推理</a:t>
            </a:r>
            <a:endParaRPr lang="en-US" altLang="zh-CN" sz="1400" dirty="0" smtClean="0">
              <a:solidFill>
                <a:srgbClr val="000000"/>
              </a:solidFill>
            </a:endParaRPr>
          </a:p>
        </p:txBody>
      </p:sp>
    </p:spTree>
    <p:extLst>
      <p:ext uri="{BB962C8B-B14F-4D97-AF65-F5344CB8AC3E}">
        <p14:creationId xmlns:p14="http://schemas.microsoft.com/office/powerpoint/2010/main" val="63336824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情感分析</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69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情感分析，也称为意见挖掘或观点挖掘。是对带有感情色彩的主观性文本进行分析、处理、归纳和推理的过程。一般是在句子级别或段落级别上进行极性分类，判断出此文字中表述的观点是积极的、消极的、还是中性的情绪。更高级的情感分析情绪状态较丰富，例如喜欢、高兴、惊讶、愤怒、伤心、害怕等</a:t>
            </a:r>
            <a:endParaRPr lang="en-US" altLang="zh-CN" sz="1800" dirty="0">
              <a:solidFill>
                <a:srgbClr val="000000"/>
              </a:solidFill>
            </a:endParaRPr>
          </a:p>
          <a:p>
            <a:r>
              <a:rPr lang="zh-CN" altLang="en-US" sz="1800" dirty="0">
                <a:solidFill>
                  <a:srgbClr val="000000"/>
                </a:solidFill>
              </a:rPr>
              <a:t>情感分析应用广泛，可应用于舆情监控、信息预测、产品评价等，作为文本处理的基础模块可以用于自然语言生成，例如对选择或生成的句子进行一次情感检测， 防止生成消极的文章</a:t>
            </a:r>
            <a:endParaRPr lang="en-US" altLang="zh-CN" sz="1800" dirty="0">
              <a:solidFill>
                <a:srgbClr val="000000"/>
              </a:solidFill>
            </a:endParaRPr>
          </a:p>
          <a:p>
            <a:r>
              <a:rPr lang="zh-CN" altLang="en-US" sz="1800" dirty="0">
                <a:solidFill>
                  <a:srgbClr val="000000"/>
                </a:solidFill>
              </a:rPr>
              <a:t>文本情感分析方法有基于词典的方法、机器学习方法、概念级技术等几类</a:t>
            </a:r>
            <a:endParaRPr lang="en-US" altLang="zh-CN" sz="1800" dirty="0">
              <a:solidFill>
                <a:srgbClr val="000000"/>
              </a:solidFill>
            </a:endParaRPr>
          </a:p>
        </p:txBody>
      </p:sp>
    </p:spTree>
    <p:extLst>
      <p:ext uri="{BB962C8B-B14F-4D97-AF65-F5344CB8AC3E}">
        <p14:creationId xmlns:p14="http://schemas.microsoft.com/office/powerpoint/2010/main" val="48331382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446211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基于机器学习的文本情感分析</a:t>
            </a:r>
            <a:r>
              <a:rPr kumimoji="0" lang="en-US" altLang="zh-CN" dirty="0"/>
              <a:t>-</a:t>
            </a:r>
            <a:r>
              <a:rPr kumimoji="0" lang="en-US" altLang="zh-CN" dirty="0" err="1"/>
              <a:t>SnowNLP</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err="1">
                <a:solidFill>
                  <a:srgbClr val="000000"/>
                </a:solidFill>
              </a:rPr>
              <a:t>SnowNLP</a:t>
            </a:r>
            <a:r>
              <a:rPr lang="zh-CN" altLang="zh-CN" sz="1800" dirty="0">
                <a:solidFill>
                  <a:srgbClr val="000000"/>
                </a:solidFill>
              </a:rPr>
              <a:t>是一个</a:t>
            </a:r>
            <a:r>
              <a:rPr lang="en-US" altLang="zh-CN" sz="1800" dirty="0">
                <a:solidFill>
                  <a:srgbClr val="000000"/>
                </a:solidFill>
              </a:rPr>
              <a:t>Python</a:t>
            </a:r>
            <a:r>
              <a:rPr lang="zh-CN" altLang="zh-CN" sz="1800" dirty="0">
                <a:solidFill>
                  <a:srgbClr val="000000"/>
                </a:solidFill>
              </a:rPr>
              <a:t>编写的开源情感分析程序，设计思路与英文情感分析框架</a:t>
            </a:r>
            <a:r>
              <a:rPr lang="en-US" altLang="zh-CN" sz="1800" dirty="0" err="1">
                <a:solidFill>
                  <a:srgbClr val="000000"/>
                </a:solidFill>
              </a:rPr>
              <a:t>TextBlob</a:t>
            </a:r>
            <a:r>
              <a:rPr lang="zh-CN" altLang="zh-CN" sz="1800" dirty="0">
                <a:solidFill>
                  <a:srgbClr val="000000"/>
                </a:solidFill>
              </a:rPr>
              <a:t>相似，不同之处在于</a:t>
            </a:r>
            <a:r>
              <a:rPr lang="en-US" altLang="zh-CN" sz="1800" dirty="0" err="1">
                <a:solidFill>
                  <a:srgbClr val="000000"/>
                </a:solidFill>
              </a:rPr>
              <a:t>SnowNLP</a:t>
            </a:r>
            <a:r>
              <a:rPr lang="zh-CN" altLang="zh-CN" sz="1800" dirty="0">
                <a:solidFill>
                  <a:srgbClr val="000000"/>
                </a:solidFill>
              </a:rPr>
              <a:t>可以处理中文并且不需要依赖</a:t>
            </a:r>
            <a:r>
              <a:rPr lang="en-US" altLang="zh-CN" sz="1800" dirty="0">
                <a:solidFill>
                  <a:srgbClr val="000000"/>
                </a:solidFill>
              </a:rPr>
              <a:t>NLTK</a:t>
            </a:r>
            <a:r>
              <a:rPr lang="zh-CN" altLang="zh-CN" sz="1800" dirty="0">
                <a:solidFill>
                  <a:srgbClr val="000000"/>
                </a:solidFill>
              </a:rPr>
              <a:t>等第三方库，本质上是贝叶斯分类。通过</a:t>
            </a:r>
            <a:r>
              <a:rPr lang="en-US" altLang="zh-CN" sz="1800" dirty="0">
                <a:solidFill>
                  <a:srgbClr val="000000"/>
                </a:solidFill>
              </a:rPr>
              <a:t>pip3 install </a:t>
            </a:r>
            <a:r>
              <a:rPr lang="en-US" altLang="zh-CN" sz="1800" dirty="0" err="1">
                <a:solidFill>
                  <a:srgbClr val="000000"/>
                </a:solidFill>
              </a:rPr>
              <a:t>snownlp</a:t>
            </a:r>
            <a:r>
              <a:rPr lang="zh-CN" altLang="zh-CN" sz="1800" dirty="0">
                <a:solidFill>
                  <a:srgbClr val="000000"/>
                </a:solidFill>
              </a:rPr>
              <a:t>就可以安装，其调用方法如下代码所示</a:t>
            </a:r>
            <a:endParaRPr lang="en-US" altLang="zh-CN" sz="1800" dirty="0">
              <a:solidFill>
                <a:srgbClr val="000000"/>
              </a:solidFill>
            </a:endParaRPr>
          </a:p>
        </p:txBody>
      </p:sp>
      <p:sp>
        <p:nvSpPr>
          <p:cNvPr id="4" name="矩形 3"/>
          <p:cNvSpPr/>
          <p:nvPr/>
        </p:nvSpPr>
        <p:spPr>
          <a:xfrm>
            <a:off x="792163" y="2472713"/>
            <a:ext cx="4572000" cy="1331134"/>
          </a:xfrm>
          <a:prstGeom prst="rect">
            <a:avLst/>
          </a:prstGeom>
        </p:spPr>
        <p:txBody>
          <a:bodyPr>
            <a:spAutoFit/>
          </a:bodyPr>
          <a:lstStyle/>
          <a:p>
            <a:pPr indent="266700" algn="just">
              <a:lnSpc>
                <a:spcPts val="1400"/>
              </a:lnSpc>
              <a:spcAft>
                <a:spcPts val="0"/>
              </a:spcAft>
            </a:pPr>
            <a:r>
              <a:rPr lang="en-US" altLang="zh-CN" sz="900" kern="100" dirty="0">
                <a:latin typeface="Courier New" panose="02070309020205020404" pitchFamily="49" charset="0"/>
                <a:cs typeface="Times New Roman" panose="02020603050405020304" pitchFamily="18" charset="0"/>
              </a:rPr>
              <a:t>from </a:t>
            </a:r>
            <a:r>
              <a:rPr lang="en-US" altLang="zh-CN" sz="900" kern="100" dirty="0" err="1">
                <a:latin typeface="Courier New" panose="02070309020205020404" pitchFamily="49" charset="0"/>
                <a:cs typeface="Times New Roman" panose="02020603050405020304" pitchFamily="18" charset="0"/>
              </a:rPr>
              <a:t>snownlp</a:t>
            </a:r>
            <a:r>
              <a:rPr lang="en-US" altLang="zh-CN" sz="900" kern="100" dirty="0">
                <a:latin typeface="Courier New" panose="02070309020205020404" pitchFamily="49" charset="0"/>
                <a:cs typeface="Times New Roman" panose="02020603050405020304" pitchFamily="18" charset="0"/>
              </a:rPr>
              <a:t> import </a:t>
            </a:r>
            <a:r>
              <a:rPr lang="en-US" altLang="zh-CN" sz="900" kern="100" dirty="0" err="1">
                <a:latin typeface="Courier New" panose="02070309020205020404" pitchFamily="49" charset="0"/>
                <a:cs typeface="Times New Roman" panose="02020603050405020304" pitchFamily="18" charset="0"/>
              </a:rPr>
              <a:t>SnowNLP</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a:latin typeface="Courier New" panose="02070309020205020404" pitchFamily="49" charset="0"/>
                <a:cs typeface="Times New Roman" panose="02020603050405020304" pitchFamily="18" charset="0"/>
              </a:rPr>
              <a:t>s = </a:t>
            </a:r>
            <a:r>
              <a:rPr lang="en-US" altLang="zh-CN" sz="900" kern="100" dirty="0" err="1">
                <a:latin typeface="Courier New" panose="02070309020205020404" pitchFamily="49" charset="0"/>
                <a:cs typeface="Times New Roman" panose="02020603050405020304" pitchFamily="18" charset="0"/>
              </a:rPr>
              <a:t>SnowNLP</a:t>
            </a:r>
            <a:r>
              <a:rPr lang="en-US" altLang="zh-CN" sz="900" kern="100" dirty="0">
                <a:latin typeface="Courier New" panose="02070309020205020404" pitchFamily="49" charset="0"/>
                <a:cs typeface="Times New Roman" panose="02020603050405020304" pitchFamily="18" charset="0"/>
              </a:rPr>
              <a:t>('</a:t>
            </a:r>
            <a:r>
              <a:rPr lang="zh-CN" altLang="zh-CN" sz="900" kern="100" dirty="0">
                <a:latin typeface="Courier New" panose="02070309020205020404" pitchFamily="49" charset="0"/>
                <a:cs typeface="Courier New" panose="02070309020205020404" pitchFamily="49" charset="0"/>
              </a:rPr>
              <a:t>这个件衣服看起来很漂亮</a:t>
            </a:r>
            <a:r>
              <a:rPr lang="en-US" altLang="zh-CN" sz="900" kern="100" dirty="0">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a:latin typeface="Courier New" panose="02070309020205020404" pitchFamily="49" charset="0"/>
                <a:cs typeface="Times New Roman" panose="02020603050405020304" pitchFamily="18" charset="0"/>
              </a:rPr>
              <a:t>print(</a:t>
            </a:r>
            <a:r>
              <a:rPr lang="en-US" altLang="zh-CN" sz="900" kern="100" dirty="0" err="1">
                <a:latin typeface="Courier New" panose="02070309020205020404" pitchFamily="49" charset="0"/>
                <a:cs typeface="Times New Roman" panose="02020603050405020304" pitchFamily="18" charset="0"/>
              </a:rPr>
              <a:t>s.words</a:t>
            </a:r>
            <a:r>
              <a:rPr lang="en-US" altLang="zh-CN" sz="900" kern="100" dirty="0">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a:latin typeface="Courier New" panose="02070309020205020404" pitchFamily="49" charset="0"/>
                <a:cs typeface="Times New Roman" panose="02020603050405020304" pitchFamily="18" charset="0"/>
              </a:rPr>
              <a:t>print(</a:t>
            </a:r>
            <a:r>
              <a:rPr lang="en-US" altLang="zh-CN" sz="900" kern="100" dirty="0" err="1">
                <a:latin typeface="Courier New" panose="02070309020205020404" pitchFamily="49" charset="0"/>
                <a:cs typeface="Times New Roman" panose="02020603050405020304" pitchFamily="18" charset="0"/>
              </a:rPr>
              <a:t>s.sentiments</a:t>
            </a:r>
            <a:r>
              <a:rPr lang="en-US" altLang="zh-CN" sz="900" kern="100" dirty="0">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indent="266700" algn="just">
              <a:spcAft>
                <a:spcPts val="0"/>
              </a:spcAft>
            </a:pPr>
            <a:r>
              <a:rPr lang="zh-CN" altLang="zh-CN" sz="1050" kern="100" dirty="0">
                <a:latin typeface="宋体" panose="02010600030101010101" pitchFamily="2" charset="-122"/>
                <a:cs typeface="Times New Roman" panose="02020603050405020304" pitchFamily="18" charset="0"/>
              </a:rPr>
              <a:t>输出结果为：</a:t>
            </a:r>
          </a:p>
          <a:p>
            <a:pPr indent="266700" algn="just">
              <a:lnSpc>
                <a:spcPts val="1400"/>
              </a:lnSpc>
              <a:spcAft>
                <a:spcPts val="0"/>
              </a:spcAft>
            </a:pPr>
            <a:r>
              <a:rPr lang="en-US" altLang="zh-CN" sz="900" kern="100" dirty="0">
                <a:latin typeface="Courier New" panose="02070309020205020404" pitchFamily="49" charset="0"/>
                <a:cs typeface="Times New Roman" panose="02020603050405020304" pitchFamily="18" charset="0"/>
              </a:rPr>
              <a:t>['</a:t>
            </a:r>
            <a:r>
              <a:rPr lang="zh-CN" altLang="zh-CN" sz="900" kern="100" dirty="0">
                <a:latin typeface="Courier New" panose="02070309020205020404" pitchFamily="49" charset="0"/>
                <a:cs typeface="Courier New" panose="02070309020205020404" pitchFamily="49" charset="0"/>
              </a:rPr>
              <a:t>这个</a:t>
            </a:r>
            <a:r>
              <a:rPr lang="en-US" altLang="zh-CN" sz="900" kern="100" dirty="0">
                <a:latin typeface="Courier New" panose="02070309020205020404" pitchFamily="49" charset="0"/>
                <a:cs typeface="Times New Roman" panose="02020603050405020304" pitchFamily="18" charset="0"/>
              </a:rPr>
              <a:t>', '</a:t>
            </a:r>
            <a:r>
              <a:rPr lang="zh-CN" altLang="zh-CN" sz="900" kern="100" dirty="0">
                <a:latin typeface="Courier New" panose="02070309020205020404" pitchFamily="49" charset="0"/>
                <a:cs typeface="Courier New" panose="02070309020205020404" pitchFamily="49" charset="0"/>
              </a:rPr>
              <a:t>件</a:t>
            </a:r>
            <a:r>
              <a:rPr lang="en-US" altLang="zh-CN" sz="900" kern="100" dirty="0">
                <a:latin typeface="Courier New" panose="02070309020205020404" pitchFamily="49" charset="0"/>
                <a:cs typeface="Times New Roman" panose="02020603050405020304" pitchFamily="18" charset="0"/>
              </a:rPr>
              <a:t>', '</a:t>
            </a:r>
            <a:r>
              <a:rPr lang="zh-CN" altLang="zh-CN" sz="900" kern="100" dirty="0">
                <a:latin typeface="Courier New" panose="02070309020205020404" pitchFamily="49" charset="0"/>
                <a:cs typeface="Courier New" panose="02070309020205020404" pitchFamily="49" charset="0"/>
              </a:rPr>
              <a:t>衣服</a:t>
            </a:r>
            <a:r>
              <a:rPr lang="en-US" altLang="zh-CN" sz="900" kern="100" dirty="0">
                <a:latin typeface="Courier New" panose="02070309020205020404" pitchFamily="49" charset="0"/>
                <a:cs typeface="Times New Roman" panose="02020603050405020304" pitchFamily="18" charset="0"/>
              </a:rPr>
              <a:t>', '</a:t>
            </a:r>
            <a:r>
              <a:rPr lang="zh-CN" altLang="zh-CN" sz="900" kern="100" dirty="0">
                <a:latin typeface="Courier New" panose="02070309020205020404" pitchFamily="49" charset="0"/>
                <a:cs typeface="Courier New" panose="02070309020205020404" pitchFamily="49" charset="0"/>
              </a:rPr>
              <a:t>看</a:t>
            </a:r>
            <a:r>
              <a:rPr lang="en-US" altLang="zh-CN" sz="900" kern="100" dirty="0">
                <a:latin typeface="Courier New" panose="02070309020205020404" pitchFamily="49" charset="0"/>
                <a:cs typeface="Times New Roman" panose="02020603050405020304" pitchFamily="18" charset="0"/>
              </a:rPr>
              <a:t>', '</a:t>
            </a:r>
            <a:r>
              <a:rPr lang="zh-CN" altLang="zh-CN" sz="900" kern="100" dirty="0">
                <a:latin typeface="Courier New" panose="02070309020205020404" pitchFamily="49" charset="0"/>
                <a:cs typeface="Courier New" panose="02070309020205020404" pitchFamily="49" charset="0"/>
              </a:rPr>
              <a:t>起来</a:t>
            </a:r>
            <a:r>
              <a:rPr lang="en-US" altLang="zh-CN" sz="900" kern="100" dirty="0">
                <a:latin typeface="Courier New" panose="02070309020205020404" pitchFamily="49" charset="0"/>
                <a:cs typeface="Times New Roman" panose="02020603050405020304" pitchFamily="18" charset="0"/>
              </a:rPr>
              <a:t>', '</a:t>
            </a:r>
            <a:r>
              <a:rPr lang="zh-CN" altLang="zh-CN" sz="900" kern="100" dirty="0">
                <a:latin typeface="Courier New" panose="02070309020205020404" pitchFamily="49" charset="0"/>
                <a:cs typeface="Courier New" panose="02070309020205020404" pitchFamily="49" charset="0"/>
              </a:rPr>
              <a:t>很</a:t>
            </a:r>
            <a:r>
              <a:rPr lang="en-US" altLang="zh-CN" sz="900" kern="100" dirty="0">
                <a:latin typeface="Courier New" panose="02070309020205020404" pitchFamily="49" charset="0"/>
                <a:cs typeface="Times New Roman" panose="02020603050405020304" pitchFamily="18" charset="0"/>
              </a:rPr>
              <a:t>', '</a:t>
            </a:r>
            <a:r>
              <a:rPr lang="zh-CN" altLang="zh-CN" sz="900" kern="100" dirty="0">
                <a:latin typeface="Courier New" panose="02070309020205020404" pitchFamily="49" charset="0"/>
                <a:cs typeface="Courier New" panose="02070309020205020404" pitchFamily="49" charset="0"/>
              </a:rPr>
              <a:t>漂亮</a:t>
            </a:r>
            <a:r>
              <a:rPr lang="en-US" altLang="zh-CN" sz="900" kern="100" dirty="0">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a:latin typeface="Courier New" panose="02070309020205020404" pitchFamily="49" charset="0"/>
                <a:cs typeface="Times New Roman" panose="02020603050405020304" pitchFamily="18" charset="0"/>
              </a:rPr>
              <a:t>0.959781206245387</a:t>
            </a:r>
            <a:endParaRPr lang="zh-CN" altLang="zh-CN" sz="1050" kern="1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296730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smtClean="0"/>
              <a:t>TF-IDF</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363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a:solidFill>
                  <a:srgbClr val="000000"/>
                </a:solidFill>
              </a:rPr>
              <a:t>TF-IDF (Term Frequency- Inverse Document Frequency)</a:t>
            </a:r>
            <a:r>
              <a:rPr lang="zh-CN" altLang="en-US" sz="1800" dirty="0">
                <a:solidFill>
                  <a:srgbClr val="000000"/>
                </a:solidFill>
              </a:rPr>
              <a:t>是一种文本统计方法，主要用来评估文本中的一个词对语料库</a:t>
            </a:r>
            <a:r>
              <a:rPr lang="zh-CN" altLang="en-US" sz="1800" dirty="0" smtClean="0">
                <a:solidFill>
                  <a:srgbClr val="000000"/>
                </a:solidFill>
              </a:rPr>
              <a:t>中一篇</a:t>
            </a:r>
            <a:r>
              <a:rPr lang="zh-CN" altLang="en-US" sz="1800" dirty="0">
                <a:solidFill>
                  <a:srgbClr val="000000"/>
                </a:solidFill>
              </a:rPr>
              <a:t>文档的重要程度，其中</a:t>
            </a:r>
            <a:r>
              <a:rPr lang="en-US" altLang="zh-CN" sz="1800" dirty="0">
                <a:solidFill>
                  <a:srgbClr val="000000"/>
                </a:solidFill>
              </a:rPr>
              <a:t>Term Frequency</a:t>
            </a:r>
            <a:r>
              <a:rPr lang="zh-CN" altLang="en-US" sz="1800" dirty="0">
                <a:solidFill>
                  <a:srgbClr val="000000"/>
                </a:solidFill>
              </a:rPr>
              <a:t>指词频，即某一个</a:t>
            </a:r>
            <a:r>
              <a:rPr lang="zh-CN" altLang="en-US" sz="1800" dirty="0" smtClean="0">
                <a:solidFill>
                  <a:srgbClr val="000000"/>
                </a:solidFill>
              </a:rPr>
              <a:t>给定</a:t>
            </a:r>
            <a:r>
              <a:rPr lang="zh-CN" altLang="en-US" sz="1800" dirty="0">
                <a:solidFill>
                  <a:srgbClr val="000000"/>
                </a:solidFill>
              </a:rPr>
              <a:t>的词语在该文件中出现的频率，而</a:t>
            </a:r>
            <a:r>
              <a:rPr lang="en-US" altLang="zh-CN" sz="1800" dirty="0">
                <a:solidFill>
                  <a:srgbClr val="000000"/>
                </a:solidFill>
              </a:rPr>
              <a:t>Inverse Document Frequency</a:t>
            </a:r>
            <a:r>
              <a:rPr lang="zh-CN" altLang="en-US" sz="1800" dirty="0">
                <a:solidFill>
                  <a:srgbClr val="000000"/>
                </a:solidFill>
              </a:rPr>
              <a:t>指的是逆文档</a:t>
            </a:r>
            <a:r>
              <a:rPr lang="zh-CN" altLang="en-US" sz="1800" dirty="0" smtClean="0">
                <a:solidFill>
                  <a:srgbClr val="000000"/>
                </a:solidFill>
              </a:rPr>
              <a:t>频率</a:t>
            </a:r>
            <a:endParaRPr lang="en-US" altLang="zh-CN" sz="1800" dirty="0" smtClean="0">
              <a:solidFill>
                <a:srgbClr val="000000"/>
              </a:solidFill>
            </a:endParaRPr>
          </a:p>
          <a:p>
            <a:r>
              <a:rPr lang="zh-CN" altLang="en-US" sz="1800" dirty="0" smtClean="0">
                <a:solidFill>
                  <a:srgbClr val="000000"/>
                </a:solidFill>
              </a:rPr>
              <a:t>基本</a:t>
            </a:r>
            <a:r>
              <a:rPr lang="zh-CN" altLang="en-US" sz="1800" dirty="0">
                <a:solidFill>
                  <a:srgbClr val="000000"/>
                </a:solidFill>
              </a:rPr>
              <a:t>思想</a:t>
            </a:r>
            <a:r>
              <a:rPr lang="zh-CN" altLang="en-US" sz="1800" dirty="0" smtClean="0">
                <a:solidFill>
                  <a:srgbClr val="000000"/>
                </a:solidFill>
              </a:rPr>
              <a:t>是：字词</a:t>
            </a:r>
            <a:r>
              <a:rPr lang="zh-CN" altLang="en-US" sz="1800" dirty="0">
                <a:solidFill>
                  <a:srgbClr val="000000"/>
                </a:solidFill>
              </a:rPr>
              <a:t>的重要性与它在当前文档中出现的次数</a:t>
            </a:r>
            <a:r>
              <a:rPr lang="en-US" altLang="zh-CN" sz="1800" dirty="0">
                <a:solidFill>
                  <a:srgbClr val="000000"/>
                </a:solidFill>
              </a:rPr>
              <a:t>(</a:t>
            </a:r>
            <a:r>
              <a:rPr lang="zh-CN" altLang="en-US" sz="1800" dirty="0">
                <a:solidFill>
                  <a:srgbClr val="000000"/>
                </a:solidFill>
              </a:rPr>
              <a:t>词频</a:t>
            </a:r>
            <a:r>
              <a:rPr lang="en-US" altLang="zh-CN" sz="1800" dirty="0">
                <a:solidFill>
                  <a:srgbClr val="000000"/>
                </a:solidFill>
              </a:rPr>
              <a:t>)</a:t>
            </a:r>
            <a:r>
              <a:rPr lang="zh-CN" altLang="en-US" sz="1800" dirty="0">
                <a:solidFill>
                  <a:srgbClr val="000000"/>
                </a:solidFill>
              </a:rPr>
              <a:t>成正比，与它在整个语料库中出现的频率成反比。例如，某个词在当前这篇文章中出现的词频较高，并且在其他文章中很少出现，则认为此词具有很好的类别区分能力，</a:t>
            </a:r>
            <a:r>
              <a:rPr lang="zh-CN" altLang="en-US" sz="1800" dirty="0" smtClean="0">
                <a:solidFill>
                  <a:srgbClr val="000000"/>
                </a:solidFill>
              </a:rPr>
              <a:t>适合作为当前文章的特征词</a:t>
            </a:r>
            <a:endParaRPr lang="en-US" altLang="zh-CN" sz="1800" dirty="0" smtClean="0">
              <a:solidFill>
                <a:srgbClr val="000000"/>
              </a:solidFill>
            </a:endParaRPr>
          </a:p>
        </p:txBody>
      </p:sp>
    </p:spTree>
    <p:extLst>
      <p:ext uri="{BB962C8B-B14F-4D97-AF65-F5344CB8AC3E}">
        <p14:creationId xmlns:p14="http://schemas.microsoft.com/office/powerpoint/2010/main" val="5328916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自动摘要</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19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自动文摘是指通过自动分析给定的篇或多篇文档，提炼，总结其中的要点信息，最终输出篇长度较短、可读性良好的摘要。该摘要中的句子可直接出自原文，也可利用内容生成技术</a:t>
            </a:r>
            <a:r>
              <a:rPr lang="zh-CN" altLang="en-US" sz="1800" dirty="0" smtClean="0">
                <a:solidFill>
                  <a:srgbClr val="000000"/>
                </a:solidFill>
              </a:rPr>
              <a:t>生成</a:t>
            </a:r>
            <a:r>
              <a:rPr lang="zh-CN" altLang="en-US" sz="1800" dirty="0">
                <a:solidFill>
                  <a:srgbClr val="000000"/>
                </a:solidFill>
              </a:rPr>
              <a:t>，即通过对原文本进行压缩、提炼，生成简明扼要的文字</a:t>
            </a:r>
            <a:r>
              <a:rPr lang="zh-CN" altLang="en-US" sz="1800" dirty="0" smtClean="0">
                <a:solidFill>
                  <a:srgbClr val="000000"/>
                </a:solidFill>
              </a:rPr>
              <a:t>描述</a:t>
            </a:r>
            <a:endParaRPr lang="en-US" altLang="zh-CN" sz="1800" dirty="0" smtClean="0">
              <a:solidFill>
                <a:srgbClr val="000000"/>
              </a:solidFill>
            </a:endParaRPr>
          </a:p>
          <a:p>
            <a:r>
              <a:rPr lang="zh-CN" altLang="en-US" sz="1800" dirty="0">
                <a:solidFill>
                  <a:srgbClr val="000000"/>
                </a:solidFill>
              </a:rPr>
              <a:t>自动文摘方法分为抽取式</a:t>
            </a:r>
            <a:r>
              <a:rPr lang="zh-CN" altLang="en-US" sz="1800" dirty="0" smtClean="0">
                <a:solidFill>
                  <a:srgbClr val="000000"/>
                </a:solidFill>
              </a:rPr>
              <a:t>摘要和</a:t>
            </a:r>
            <a:r>
              <a:rPr lang="zh-CN" altLang="en-US" sz="1800" dirty="0">
                <a:solidFill>
                  <a:srgbClr val="000000"/>
                </a:solidFill>
              </a:rPr>
              <a:t>生成式</a:t>
            </a:r>
            <a:r>
              <a:rPr lang="zh-CN" altLang="en-US" sz="1800" dirty="0" smtClean="0">
                <a:solidFill>
                  <a:srgbClr val="000000"/>
                </a:solidFill>
              </a:rPr>
              <a:t>摘要。</a:t>
            </a:r>
            <a:r>
              <a:rPr lang="zh-CN" altLang="en-US" sz="1800" dirty="0">
                <a:solidFill>
                  <a:srgbClr val="000000"/>
                </a:solidFill>
              </a:rPr>
              <a:t>抽取式方法相对比较简单，通常利用不同方法对文档结构单元</a:t>
            </a:r>
            <a:r>
              <a:rPr lang="en-US" altLang="zh-CN" sz="1800" dirty="0">
                <a:solidFill>
                  <a:srgbClr val="000000"/>
                </a:solidFill>
              </a:rPr>
              <a:t>(</a:t>
            </a:r>
            <a:r>
              <a:rPr lang="zh-CN" altLang="en-US" sz="1800" dirty="0">
                <a:solidFill>
                  <a:srgbClr val="000000"/>
                </a:solidFill>
              </a:rPr>
              <a:t>句子、段落等</a:t>
            </a:r>
            <a:r>
              <a:rPr lang="en-US" altLang="zh-CN" sz="1800" dirty="0">
                <a:solidFill>
                  <a:srgbClr val="000000"/>
                </a:solidFill>
              </a:rPr>
              <a:t>)</a:t>
            </a:r>
            <a:r>
              <a:rPr lang="zh-CN" altLang="en-US" sz="1800" dirty="0">
                <a:solidFill>
                  <a:srgbClr val="000000"/>
                </a:solidFill>
              </a:rPr>
              <a:t>进行评价，对每个结构单元赋予一定权重，然后选择最重要的结构单元组成摘要。而生成式方法通常需要利用自然语言理解技术对文本进行语法、语义分析，对信息进行融合，利用自然语言生成技术生成新的摘要句子。目前的自动文摘方法主要基于抽取式方法，其优点是易于实现，能保证摘要中的每个句子具有良好的</a:t>
            </a:r>
            <a:r>
              <a:rPr lang="zh-CN" altLang="en-US" sz="1800" dirty="0" smtClean="0">
                <a:solidFill>
                  <a:srgbClr val="000000"/>
                </a:solidFill>
              </a:rPr>
              <a:t>可读性</a:t>
            </a:r>
            <a:endParaRPr lang="en-US" altLang="zh-CN" sz="1800" dirty="0">
              <a:solidFill>
                <a:srgbClr val="000000"/>
              </a:solidFill>
            </a:endParaRPr>
          </a:p>
        </p:txBody>
      </p:sp>
    </p:spTree>
    <p:extLst>
      <p:ext uri="{BB962C8B-B14F-4D97-AF65-F5344CB8AC3E}">
        <p14:creationId xmlns:p14="http://schemas.microsoft.com/office/powerpoint/2010/main" val="214723907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自动摘要</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19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也可以</a:t>
            </a:r>
            <a:r>
              <a:rPr lang="zh-CN" altLang="en-US" sz="1800" dirty="0" smtClean="0">
                <a:solidFill>
                  <a:srgbClr val="000000"/>
                </a:solidFill>
              </a:rPr>
              <a:t>利用拓展新将强的贝叶斯话题模型，对话题相关性概率进行建模。加权频数的定义可以有多种，如</a:t>
            </a:r>
            <a:r>
              <a:rPr lang="zh-CN" altLang="en-US" sz="1800" dirty="0">
                <a:solidFill>
                  <a:srgbClr val="000000"/>
                </a:solidFill>
              </a:rPr>
              <a:t>信息检索中常用的</a:t>
            </a:r>
            <a:r>
              <a:rPr lang="en-US" altLang="zh-CN" sz="1800" dirty="0">
                <a:solidFill>
                  <a:srgbClr val="000000"/>
                </a:solidFill>
              </a:rPr>
              <a:t>TF- IDF</a:t>
            </a:r>
            <a:r>
              <a:rPr lang="zh-CN" altLang="en-US" sz="1800" dirty="0">
                <a:solidFill>
                  <a:srgbClr val="000000"/>
                </a:solidFill>
              </a:rPr>
              <a:t>权重。还可以利用隐语义分析</a:t>
            </a:r>
            <a:r>
              <a:rPr lang="en-US" altLang="zh-CN" sz="1800" dirty="0">
                <a:solidFill>
                  <a:srgbClr val="000000"/>
                </a:solidFill>
              </a:rPr>
              <a:t>(LDA)</a:t>
            </a:r>
            <a:r>
              <a:rPr lang="zh-CN" altLang="en-US" sz="1800" dirty="0">
                <a:solidFill>
                  <a:srgbClr val="000000"/>
                </a:solidFill>
              </a:rPr>
              <a:t>得到低维隐含语义表示并加以利用。在多文档摘要任务中，重要的句子可能和更多其他句子较为相似，所以可以用相似度作为节点之间的边权，通过迭代</a:t>
            </a:r>
            <a:r>
              <a:rPr lang="zh-CN" altLang="en-US" sz="1800" dirty="0" smtClean="0">
                <a:solidFill>
                  <a:srgbClr val="000000"/>
                </a:solidFill>
              </a:rPr>
              <a:t>求解基于图</a:t>
            </a:r>
            <a:r>
              <a:rPr lang="zh-CN" altLang="en-US" sz="1800" dirty="0">
                <a:solidFill>
                  <a:srgbClr val="000000"/>
                </a:solidFill>
              </a:rPr>
              <a:t>的排序算法来得到句子的重要性</a:t>
            </a:r>
            <a:r>
              <a:rPr lang="zh-CN" altLang="en-US" sz="1800" dirty="0" smtClean="0">
                <a:solidFill>
                  <a:srgbClr val="000000"/>
                </a:solidFill>
              </a:rPr>
              <a:t>得分</a:t>
            </a:r>
            <a:endParaRPr lang="en-US" altLang="zh-CN" sz="1800" dirty="0" smtClean="0">
              <a:solidFill>
                <a:srgbClr val="000000"/>
              </a:solidFill>
            </a:endParaRPr>
          </a:p>
          <a:p>
            <a:r>
              <a:rPr lang="zh-CN" altLang="en-US" sz="1800" dirty="0" smtClean="0">
                <a:solidFill>
                  <a:srgbClr val="000000"/>
                </a:solidFill>
              </a:rPr>
              <a:t>另一方面</a:t>
            </a:r>
            <a:r>
              <a:rPr lang="zh-CN" altLang="en-US" sz="1800" dirty="0">
                <a:solidFill>
                  <a:srgbClr val="000000"/>
                </a:solidFill>
              </a:rPr>
              <a:t>，目前已经具备一定数量的公开摘要标记数据集， 可用于监督训练模型。 例如利用回归模型或排序学习模型进行有监督学习，得到句子或概念对应的得分。因为文档内容描述具有结构性，因此也可用隐马尔科夫模型</a:t>
            </a:r>
            <a:r>
              <a:rPr lang="en-US" altLang="zh-CN" sz="1800" dirty="0">
                <a:solidFill>
                  <a:srgbClr val="000000"/>
                </a:solidFill>
              </a:rPr>
              <a:t>(HMD)</a:t>
            </a:r>
            <a:r>
              <a:rPr lang="zh-CN" altLang="en-US" sz="1800" dirty="0">
                <a:solidFill>
                  <a:srgbClr val="000000"/>
                </a:solidFill>
              </a:rPr>
              <a:t>、 条件随机场</a:t>
            </a:r>
            <a:r>
              <a:rPr lang="en-US" altLang="zh-CN" sz="1800" dirty="0">
                <a:solidFill>
                  <a:srgbClr val="000000"/>
                </a:solidFill>
              </a:rPr>
              <a:t>(CRF)</a:t>
            </a:r>
            <a:r>
              <a:rPr lang="zh-CN" altLang="en-US" sz="1800" dirty="0">
                <a:solidFill>
                  <a:srgbClr val="000000"/>
                </a:solidFill>
              </a:rPr>
              <a:t>、 结构化支持向量机</a:t>
            </a:r>
            <a:r>
              <a:rPr lang="en-US" altLang="zh-CN" sz="1800" dirty="0">
                <a:solidFill>
                  <a:srgbClr val="000000"/>
                </a:solidFill>
              </a:rPr>
              <a:t>(Structural </a:t>
            </a:r>
            <a:r>
              <a:rPr lang="en-US" altLang="zh-CN" sz="1800" dirty="0" smtClean="0">
                <a:solidFill>
                  <a:srgbClr val="000000"/>
                </a:solidFill>
              </a:rPr>
              <a:t>SVM</a:t>
            </a:r>
            <a:r>
              <a:rPr lang="en-US" altLang="zh-CN" sz="1800" dirty="0">
                <a:solidFill>
                  <a:srgbClr val="000000"/>
                </a:solidFill>
              </a:rPr>
              <a:t>)</a:t>
            </a:r>
            <a:r>
              <a:rPr lang="zh-CN" altLang="en-US" sz="1800" dirty="0">
                <a:solidFill>
                  <a:srgbClr val="000000"/>
                </a:solidFill>
              </a:rPr>
              <a:t>等算法进行监督训练。对应的特征包括所在位置、包含词汇、与邻句的相似度等。内容选择方法包括贪心选择和全局</a:t>
            </a:r>
            <a:r>
              <a:rPr lang="zh-CN" altLang="en-US" sz="1800" dirty="0" smtClean="0">
                <a:solidFill>
                  <a:srgbClr val="000000"/>
                </a:solidFill>
              </a:rPr>
              <a:t>优化</a:t>
            </a:r>
            <a:endParaRPr lang="en-US" altLang="zh-CN" sz="1800" dirty="0">
              <a:solidFill>
                <a:srgbClr val="000000"/>
              </a:solidFill>
            </a:endParaRPr>
          </a:p>
        </p:txBody>
      </p:sp>
    </p:spTree>
    <p:extLst>
      <p:ext uri="{BB962C8B-B14F-4D97-AF65-F5344CB8AC3E}">
        <p14:creationId xmlns:p14="http://schemas.microsoft.com/office/powerpoint/2010/main" val="16204016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688" y="998538"/>
            <a:ext cx="5668962" cy="3192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本框 2"/>
          <p:cNvSpPr txBox="1"/>
          <p:nvPr/>
        </p:nvSpPr>
        <p:spPr>
          <a:xfrm>
            <a:off x="3314700" y="1831975"/>
            <a:ext cx="1724025" cy="1016000"/>
          </a:xfrm>
          <a:prstGeom prst="rect">
            <a:avLst/>
          </a:prstGeom>
          <a:noFill/>
        </p:spPr>
        <p:txBody>
          <a:bodyPr wrap="none">
            <a:spAutoFit/>
          </a:bodyPr>
          <a:lstStyle/>
          <a:p>
            <a:pPr>
              <a:defRPr/>
            </a:pPr>
            <a:r>
              <a:rPr lang="zh-CN" altLang="en-US" sz="6000" dirty="0">
                <a:solidFill>
                  <a:schemeClr val="accent6">
                    <a:lumMod val="75000"/>
                  </a:schemeClr>
                </a:solidFill>
                <a:latin typeface="微软雅黑" panose="020B0503020204020204" pitchFamily="34" charset="-122"/>
                <a:ea typeface="微软雅黑" panose="020B0503020204020204" pitchFamily="34" charset="-122"/>
              </a:rPr>
              <a:t>谢谢</a:t>
            </a:r>
          </a:p>
        </p:txBody>
      </p:sp>
    </p:spTree>
  </p:cSld>
  <p:clrMapOvr>
    <a:masterClrMapping/>
  </p:clrMapOvr>
  <p:transition spd="slow">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信息增益</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14656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信息</a:t>
                </a:r>
                <a:r>
                  <a:rPr lang="zh-CN" altLang="en-US" sz="1800" dirty="0">
                    <a:solidFill>
                      <a:srgbClr val="000000"/>
                    </a:solidFill>
                  </a:rPr>
                  <a:t>增益表示</a:t>
                </a:r>
                <a:r>
                  <a:rPr lang="zh-CN" altLang="en-US" sz="1800" dirty="0">
                    <a:solidFill>
                      <a:srgbClr val="000000"/>
                    </a:solidFill>
                  </a:rPr>
                  <a:t>了某一个特征项的存在与否对类别预测的影响，定义为考虑某一特征项在文本中出现前后的信息熵之</a:t>
                </a:r>
                <a:r>
                  <a:rPr lang="zh-CN" altLang="en-US" sz="1800" dirty="0">
                    <a:solidFill>
                      <a:srgbClr val="000000"/>
                    </a:solidFill>
                  </a:rPr>
                  <a:t>差</a:t>
                </a:r>
                <a:endParaRPr lang="en-US" altLang="zh-CN" sz="1800" dirty="0">
                  <a:solidFill>
                    <a:srgbClr val="000000"/>
                  </a:solidFill>
                </a:endParaRPr>
              </a:p>
              <a:p>
                <a:r>
                  <a:rPr lang="zh-CN" altLang="en-US" sz="1800" dirty="0">
                    <a:solidFill>
                      <a:srgbClr val="000000"/>
                    </a:solidFill>
                  </a:rPr>
                  <a:t>信息熵是信息论中对信息量多少的衡量指标，是对随机变量不确定性的度量，假如有变量</a:t>
                </a:r>
                <a14:m>
                  <m:oMath xmlns:m="http://schemas.openxmlformats.org/officeDocument/2006/math">
                    <m:r>
                      <a:rPr lang="en-US" altLang="zh-CN" sz="1800" i="1" dirty="0" smtClean="0">
                        <a:solidFill>
                          <a:srgbClr val="000000"/>
                        </a:solidFill>
                        <a:latin typeface="Cambria Math" panose="02040503050406030204" pitchFamily="18" charset="0"/>
                      </a:rPr>
                      <m:t>𝑋</m:t>
                    </m:r>
                  </m:oMath>
                </a14:m>
                <a:r>
                  <a:rPr lang="en-US" altLang="zh-CN" sz="1800" dirty="0">
                    <a:solidFill>
                      <a:srgbClr val="000000"/>
                    </a:solidFill>
                  </a:rPr>
                  <a:t>,</a:t>
                </a:r>
                <a:r>
                  <a:rPr lang="zh-CN" altLang="en-US" sz="1800" dirty="0" smtClean="0">
                    <a:solidFill>
                      <a:srgbClr val="000000"/>
                    </a:solidFill>
                  </a:rPr>
                  <a:t>它</a:t>
                </a:r>
                <a:r>
                  <a:rPr lang="zh-CN" altLang="zh-CN" sz="1800" dirty="0" smtClean="0">
                    <a:solidFill>
                      <a:srgbClr val="000000"/>
                    </a:solidFill>
                  </a:rPr>
                  <a:t>它</a:t>
                </a:r>
                <a:r>
                  <a:rPr lang="zh-CN" altLang="zh-CN" sz="1800" dirty="0">
                    <a:solidFill>
                      <a:srgbClr val="000000"/>
                    </a:solidFill>
                  </a:rPr>
                  <a:t>可能的取值有</a:t>
                </a:r>
                <a:r>
                  <a:rPr lang="en-US" altLang="zh-CN" sz="1800" dirty="0">
                    <a:solidFill>
                      <a:srgbClr val="000000"/>
                    </a:solidFill>
                  </a:rPr>
                  <a:t>n</a:t>
                </a:r>
                <a:r>
                  <a:rPr lang="zh-CN" altLang="zh-CN" sz="1800" dirty="0">
                    <a:solidFill>
                      <a:srgbClr val="000000"/>
                    </a:solidFill>
                  </a:rPr>
                  <a:t>种，分别是</a:t>
                </a:r>
                <a14:m>
                  <m:oMath xmlns:m="http://schemas.openxmlformats.org/officeDocument/2006/math">
                    <m:sSub>
                      <m:sSubPr>
                        <m:ctrlPr>
                          <a:rPr lang="zh-CN" altLang="zh-CN" sz="1800">
                            <a:solidFill>
                              <a:srgbClr val="000000"/>
                            </a:solidFill>
                          </a:rPr>
                        </m:ctrlPr>
                      </m:sSubPr>
                      <m:e>
                        <m:r>
                          <a:rPr lang="en-US" altLang="zh-CN" sz="1800">
                            <a:solidFill>
                              <a:srgbClr val="000000"/>
                            </a:solidFill>
                          </a:rPr>
                          <m:t>𝑥</m:t>
                        </m:r>
                      </m:e>
                      <m:sub>
                        <m:r>
                          <a:rPr lang="en-US" altLang="zh-CN" sz="1800">
                            <a:solidFill>
                              <a:srgbClr val="000000"/>
                            </a:solidFill>
                          </a:rPr>
                          <m:t>1</m:t>
                        </m:r>
                      </m:sub>
                    </m:sSub>
                    <m:r>
                      <a:rPr lang="en-US" altLang="zh-CN" sz="1800">
                        <a:solidFill>
                          <a:srgbClr val="000000"/>
                        </a:solidFill>
                      </a:rPr>
                      <m:t>,</m:t>
                    </m:r>
                    <m:sSub>
                      <m:sSubPr>
                        <m:ctrlPr>
                          <a:rPr lang="zh-CN" altLang="zh-CN" sz="1800">
                            <a:solidFill>
                              <a:srgbClr val="000000"/>
                            </a:solidFill>
                          </a:rPr>
                        </m:ctrlPr>
                      </m:sSubPr>
                      <m:e>
                        <m:r>
                          <a:rPr lang="en-US" altLang="zh-CN" sz="1800">
                            <a:solidFill>
                              <a:srgbClr val="000000"/>
                            </a:solidFill>
                          </a:rPr>
                          <m:t>𝑥</m:t>
                        </m:r>
                      </m:e>
                      <m:sub>
                        <m:r>
                          <a:rPr lang="en-US" altLang="zh-CN" sz="1800">
                            <a:solidFill>
                              <a:srgbClr val="000000"/>
                            </a:solidFill>
                          </a:rPr>
                          <m:t>2</m:t>
                        </m:r>
                      </m:sub>
                    </m:sSub>
                    <m:r>
                      <a:rPr lang="en-US" altLang="zh-CN" sz="1800">
                        <a:solidFill>
                          <a:srgbClr val="000000"/>
                        </a:solidFill>
                      </a:rPr>
                      <m:t>,...</m:t>
                    </m:r>
                    <m:sSub>
                      <m:sSubPr>
                        <m:ctrlPr>
                          <a:rPr lang="zh-CN" altLang="zh-CN" sz="1800">
                            <a:solidFill>
                              <a:srgbClr val="000000"/>
                            </a:solidFill>
                          </a:rPr>
                        </m:ctrlPr>
                      </m:sSubPr>
                      <m:e>
                        <m:r>
                          <a:rPr lang="en-US" altLang="zh-CN" sz="1800">
                            <a:solidFill>
                              <a:srgbClr val="000000"/>
                            </a:solidFill>
                          </a:rPr>
                          <m:t>𝑥</m:t>
                        </m:r>
                      </m:e>
                      <m:sub>
                        <m:r>
                          <a:rPr lang="en-US" altLang="zh-CN" sz="1800">
                            <a:solidFill>
                              <a:srgbClr val="000000"/>
                            </a:solidFill>
                          </a:rPr>
                          <m:t>𝑖</m:t>
                        </m:r>
                      </m:sub>
                    </m:sSub>
                    <m:r>
                      <a:rPr lang="en-US" altLang="zh-CN" sz="1800">
                        <a:solidFill>
                          <a:srgbClr val="000000"/>
                        </a:solidFill>
                      </a:rPr>
                      <m:t>,...</m:t>
                    </m:r>
                    <m:sSub>
                      <m:sSubPr>
                        <m:ctrlPr>
                          <a:rPr lang="zh-CN" altLang="zh-CN" sz="1800">
                            <a:solidFill>
                              <a:srgbClr val="000000"/>
                            </a:solidFill>
                          </a:rPr>
                        </m:ctrlPr>
                      </m:sSubPr>
                      <m:e>
                        <m:r>
                          <a:rPr lang="en-US" altLang="zh-CN" sz="1800">
                            <a:solidFill>
                              <a:srgbClr val="000000"/>
                            </a:solidFill>
                          </a:rPr>
                          <m:t>𝑥</m:t>
                        </m:r>
                      </m:e>
                      <m:sub>
                        <m:r>
                          <a:rPr lang="en-US" altLang="zh-CN" sz="1800">
                            <a:solidFill>
                              <a:srgbClr val="000000"/>
                            </a:solidFill>
                          </a:rPr>
                          <m:t>𝑛</m:t>
                        </m:r>
                      </m:sub>
                    </m:sSub>
                  </m:oMath>
                </a14:m>
                <a:r>
                  <a:rPr lang="zh-CN" altLang="zh-CN" sz="1800" dirty="0">
                    <a:solidFill>
                      <a:srgbClr val="000000"/>
                    </a:solidFill>
                  </a:rPr>
                  <a:t>，每一种取到的概率分别是</a:t>
                </a:r>
                <a14:m>
                  <m:oMath xmlns:m="http://schemas.openxmlformats.org/officeDocument/2006/math">
                    <m:sSub>
                      <m:sSubPr>
                        <m:ctrlPr>
                          <a:rPr lang="zh-CN" altLang="zh-CN" sz="1800">
                            <a:solidFill>
                              <a:srgbClr val="000000"/>
                            </a:solidFill>
                          </a:rPr>
                        </m:ctrlPr>
                      </m:sSubPr>
                      <m:e>
                        <m:r>
                          <a:rPr lang="en-US" altLang="zh-CN" sz="1800">
                            <a:solidFill>
                              <a:srgbClr val="000000"/>
                            </a:solidFill>
                          </a:rPr>
                          <m:t>𝑝</m:t>
                        </m:r>
                      </m:e>
                      <m:sub>
                        <m:r>
                          <a:rPr lang="en-US" altLang="zh-CN" sz="1800">
                            <a:solidFill>
                              <a:srgbClr val="000000"/>
                            </a:solidFill>
                          </a:rPr>
                          <m:t>1</m:t>
                        </m:r>
                      </m:sub>
                    </m:sSub>
                    <m:r>
                      <a:rPr lang="en-US" altLang="zh-CN" sz="1800">
                        <a:solidFill>
                          <a:srgbClr val="000000"/>
                        </a:solidFill>
                      </a:rPr>
                      <m:t>,</m:t>
                    </m:r>
                    <m:sSub>
                      <m:sSubPr>
                        <m:ctrlPr>
                          <a:rPr lang="zh-CN" altLang="zh-CN" sz="1800">
                            <a:solidFill>
                              <a:srgbClr val="000000"/>
                            </a:solidFill>
                          </a:rPr>
                        </m:ctrlPr>
                      </m:sSubPr>
                      <m:e>
                        <m:r>
                          <a:rPr lang="en-US" altLang="zh-CN" sz="1800">
                            <a:solidFill>
                              <a:srgbClr val="000000"/>
                            </a:solidFill>
                          </a:rPr>
                          <m:t>𝑝</m:t>
                        </m:r>
                      </m:e>
                      <m:sub>
                        <m:r>
                          <a:rPr lang="en-US" altLang="zh-CN" sz="1800">
                            <a:solidFill>
                              <a:srgbClr val="000000"/>
                            </a:solidFill>
                          </a:rPr>
                          <m:t>2</m:t>
                        </m:r>
                      </m:sub>
                    </m:sSub>
                    <m:r>
                      <a:rPr lang="en-US" altLang="zh-CN" sz="1800">
                        <a:solidFill>
                          <a:srgbClr val="000000"/>
                        </a:solidFill>
                      </a:rPr>
                      <m:t>,...</m:t>
                    </m:r>
                    <m:sSub>
                      <m:sSubPr>
                        <m:ctrlPr>
                          <a:rPr lang="zh-CN" altLang="zh-CN" sz="1800">
                            <a:solidFill>
                              <a:srgbClr val="000000"/>
                            </a:solidFill>
                          </a:rPr>
                        </m:ctrlPr>
                      </m:sSubPr>
                      <m:e>
                        <m:r>
                          <a:rPr lang="en-US" altLang="zh-CN" sz="1800">
                            <a:solidFill>
                              <a:srgbClr val="000000"/>
                            </a:solidFill>
                          </a:rPr>
                          <m:t>𝑝</m:t>
                        </m:r>
                      </m:e>
                      <m:sub>
                        <m:r>
                          <a:rPr lang="en-US" altLang="zh-CN" sz="1800">
                            <a:solidFill>
                              <a:srgbClr val="000000"/>
                            </a:solidFill>
                          </a:rPr>
                          <m:t>𝑖</m:t>
                        </m:r>
                      </m:sub>
                    </m:sSub>
                    <m:r>
                      <a:rPr lang="en-US" altLang="zh-CN" sz="1800">
                        <a:solidFill>
                          <a:srgbClr val="000000"/>
                        </a:solidFill>
                      </a:rPr>
                      <m:t>,...</m:t>
                    </m:r>
                    <m:sSub>
                      <m:sSubPr>
                        <m:ctrlPr>
                          <a:rPr lang="zh-CN" altLang="zh-CN" sz="1800">
                            <a:solidFill>
                              <a:srgbClr val="000000"/>
                            </a:solidFill>
                          </a:rPr>
                        </m:ctrlPr>
                      </m:sSubPr>
                      <m:e>
                        <m:r>
                          <a:rPr lang="en-US" altLang="zh-CN" sz="1800">
                            <a:solidFill>
                              <a:srgbClr val="000000"/>
                            </a:solidFill>
                          </a:rPr>
                          <m:t>𝑝</m:t>
                        </m:r>
                      </m:e>
                      <m:sub>
                        <m:r>
                          <a:rPr lang="en-US" altLang="zh-CN" sz="1800">
                            <a:solidFill>
                              <a:srgbClr val="000000"/>
                            </a:solidFill>
                          </a:rPr>
                          <m:t>𝑛</m:t>
                        </m:r>
                      </m:sub>
                    </m:sSub>
                  </m:oMath>
                </a14:m>
                <a:r>
                  <a:rPr lang="zh-CN" altLang="zh-CN" sz="1800" dirty="0">
                    <a:solidFill>
                      <a:srgbClr val="000000"/>
                    </a:solidFill>
                  </a:rPr>
                  <a:t>，那么</a:t>
                </a:r>
                <a:r>
                  <a:rPr lang="en-US" altLang="zh-CN" sz="1800" dirty="0">
                    <a:solidFill>
                      <a:srgbClr val="000000"/>
                    </a:solidFill>
                  </a:rPr>
                  <a:t>X</a:t>
                </a:r>
                <a:r>
                  <a:rPr lang="zh-CN" altLang="zh-CN" sz="1800" dirty="0">
                    <a:solidFill>
                      <a:srgbClr val="000000"/>
                    </a:solidFill>
                  </a:rPr>
                  <a:t>的熵就定义为：</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rPr>
                        <m:t>𝐻</m:t>
                      </m:r>
                      <m:r>
                        <a:rPr lang="en-US" altLang="zh-CN" sz="1800">
                          <a:solidFill>
                            <a:srgbClr val="000000"/>
                          </a:solidFill>
                        </a:rPr>
                        <m:t>(</m:t>
                      </m:r>
                      <m:r>
                        <a:rPr lang="en-US" altLang="zh-CN" sz="1800">
                          <a:solidFill>
                            <a:srgbClr val="000000"/>
                          </a:solidFill>
                        </a:rPr>
                        <m:t>𝑋</m:t>
                      </m:r>
                      <m:r>
                        <a:rPr lang="en-US" altLang="zh-CN" sz="1800">
                          <a:solidFill>
                            <a:srgbClr val="000000"/>
                          </a:solidFill>
                        </a:rPr>
                        <m:t>)=−</m:t>
                      </m:r>
                      <m:nary>
                        <m:naryPr>
                          <m:chr m:val="∑"/>
                          <m:limLoc m:val="undOvr"/>
                          <m:supHide m:val="on"/>
                          <m:ctrlPr>
                            <a:rPr lang="zh-CN" altLang="zh-CN" sz="1800">
                              <a:solidFill>
                                <a:srgbClr val="000000"/>
                              </a:solidFill>
                            </a:rPr>
                          </m:ctrlPr>
                        </m:naryPr>
                        <m:sub>
                          <m:r>
                            <a:rPr lang="en-US" altLang="zh-CN" sz="1800">
                              <a:solidFill>
                                <a:srgbClr val="000000"/>
                              </a:solidFill>
                            </a:rPr>
                            <m:t>𝑖</m:t>
                          </m:r>
                          <m:r>
                            <a:rPr lang="en-US" altLang="zh-CN" sz="1800">
                              <a:solidFill>
                                <a:srgbClr val="000000"/>
                              </a:solidFill>
                            </a:rPr>
                            <m:t>∈</m:t>
                          </m:r>
                          <m:r>
                            <a:rPr lang="en-US" altLang="zh-CN" sz="1800">
                              <a:solidFill>
                                <a:srgbClr val="000000"/>
                              </a:solidFill>
                            </a:rPr>
                            <m:t>𝑘</m:t>
                          </m:r>
                        </m:sub>
                        <m:sup/>
                        <m:e>
                          <m:sSub>
                            <m:sSubPr>
                              <m:ctrlPr>
                                <a:rPr lang="zh-CN" altLang="zh-CN" sz="1800">
                                  <a:solidFill>
                                    <a:srgbClr val="000000"/>
                                  </a:solidFill>
                                </a:rPr>
                              </m:ctrlPr>
                            </m:sSubPr>
                            <m:e>
                              <m:r>
                                <a:rPr lang="en-US" altLang="zh-CN" sz="1800">
                                  <a:solidFill>
                                    <a:srgbClr val="000000"/>
                                  </a:solidFill>
                                </a:rPr>
                                <m:t>𝑝</m:t>
                              </m:r>
                            </m:e>
                            <m:sub>
                              <m:r>
                                <a:rPr lang="en-US" altLang="zh-CN" sz="1800">
                                  <a:solidFill>
                                    <a:srgbClr val="000000"/>
                                  </a:solidFill>
                                </a:rPr>
                                <m:t>𝑖</m:t>
                              </m:r>
                            </m:sub>
                          </m:sSub>
                          <m:r>
                            <a:rPr lang="en-US" altLang="zh-CN" sz="1800">
                              <a:solidFill>
                                <a:srgbClr val="000000"/>
                              </a:solidFill>
                            </a:rPr>
                            <m:t>∗</m:t>
                          </m:r>
                          <m:func>
                            <m:funcPr>
                              <m:ctrlPr>
                                <a:rPr lang="zh-CN" altLang="zh-CN" sz="1800">
                                  <a:solidFill>
                                    <a:srgbClr val="000000"/>
                                  </a:solidFill>
                                </a:rPr>
                              </m:ctrlPr>
                            </m:funcPr>
                            <m:fName>
                              <m:sSub>
                                <m:sSubPr>
                                  <m:ctrlPr>
                                    <a:rPr lang="zh-CN" altLang="zh-CN" sz="1800">
                                      <a:solidFill>
                                        <a:srgbClr val="000000"/>
                                      </a:solidFill>
                                    </a:rPr>
                                  </m:ctrlPr>
                                </m:sSubPr>
                                <m:e>
                                  <m:r>
                                    <m:rPr>
                                      <m:sty m:val="p"/>
                                    </m:rPr>
                                    <a:rPr lang="en-US" altLang="zh-CN" sz="1800">
                                      <a:solidFill>
                                        <a:srgbClr val="000000"/>
                                      </a:solidFill>
                                    </a:rPr>
                                    <m:t>log</m:t>
                                  </m:r>
                                </m:e>
                                <m:sub>
                                  <m:r>
                                    <a:rPr lang="en-US" altLang="zh-CN" sz="1800">
                                      <a:solidFill>
                                        <a:srgbClr val="000000"/>
                                      </a:solidFill>
                                    </a:rPr>
                                    <m:t>2</m:t>
                                  </m:r>
                                </m:sub>
                              </m:sSub>
                            </m:fName>
                            <m:e>
                              <m:sSub>
                                <m:sSubPr>
                                  <m:ctrlPr>
                                    <a:rPr lang="zh-CN" altLang="zh-CN" sz="1800">
                                      <a:solidFill>
                                        <a:srgbClr val="000000"/>
                                      </a:solidFill>
                                    </a:rPr>
                                  </m:ctrlPr>
                                </m:sSubPr>
                                <m:e>
                                  <m:r>
                                    <a:rPr lang="en-US" altLang="zh-CN" sz="1800">
                                      <a:solidFill>
                                        <a:srgbClr val="000000"/>
                                      </a:solidFill>
                                    </a:rPr>
                                    <m:t>𝑝</m:t>
                                  </m:r>
                                </m:e>
                                <m:sub>
                                  <m:r>
                                    <a:rPr lang="en-US" altLang="zh-CN" sz="1800">
                                      <a:solidFill>
                                        <a:srgbClr val="000000"/>
                                      </a:solidFill>
                                    </a:rPr>
                                    <m:t>𝑖</m:t>
                                  </m:r>
                                </m:sub>
                              </m:sSub>
                            </m:e>
                          </m:func>
                        </m:e>
                      </m:nary>
                    </m:oMath>
                  </m:oMathPara>
                </a14:m>
                <a:endParaRPr lang="en-US" altLang="zh-CN" sz="1800" dirty="0" smtClean="0">
                  <a:solidFill>
                    <a:srgbClr val="000000"/>
                  </a:solidFill>
                </a:endParaRPr>
              </a:p>
              <a:p>
                <a:r>
                  <a:rPr lang="zh-CN" altLang="en-US" sz="1800" dirty="0">
                    <a:solidFill>
                      <a:srgbClr val="000000"/>
                    </a:solidFill>
                  </a:rPr>
                  <a:t>一个变量可能的取值越多，它携带的信息量就越大，即熵与值的种类多少以及发生概率有关</a:t>
                </a:r>
                <a:endParaRPr lang="zh-CN" altLang="zh-CN" sz="1800" dirty="0">
                  <a:solidFill>
                    <a:srgbClr val="000000"/>
                  </a:solidFill>
                </a:endParaRPr>
              </a:p>
              <a:p>
                <a:endParaRPr lang="en-US"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146567"/>
              </a:xfrm>
              <a:prstGeom prst="rect">
                <a:avLst/>
              </a:prstGeom>
              <a:blipFill>
                <a:blip r:embed="rId2"/>
                <a:stretch>
                  <a:fillRect l="-530" t="-96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9238536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4742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信息增益</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信息熵在分类问题时其输出就表示文本属于哪个类别的</a:t>
            </a:r>
            <a:r>
              <a:rPr lang="zh-CN" altLang="en-US" sz="1800" dirty="0" smtClean="0">
                <a:solidFill>
                  <a:srgbClr val="000000"/>
                </a:solidFill>
              </a:rPr>
              <a:t>值</a:t>
            </a:r>
            <a:endParaRPr lang="en-US" altLang="zh-CN" sz="1800" dirty="0" smtClean="0">
              <a:solidFill>
                <a:srgbClr val="000000"/>
              </a:solidFill>
            </a:endParaRPr>
          </a:p>
          <a:p>
            <a:r>
              <a:rPr lang="zh-CN" altLang="en-US" sz="1800" dirty="0">
                <a:solidFill>
                  <a:srgbClr val="000000"/>
                </a:solidFill>
              </a:rPr>
              <a:t>信息增益是信息论中比较重要的一个计算方法，估算系统中新引入的特征所带来的信息量，即信息的增加</a:t>
            </a:r>
            <a:r>
              <a:rPr lang="zh-CN" altLang="en-US" sz="1800" dirty="0" smtClean="0">
                <a:solidFill>
                  <a:srgbClr val="000000"/>
                </a:solidFill>
              </a:rPr>
              <a:t>量</a:t>
            </a:r>
            <a:endParaRPr lang="en-US" altLang="zh-CN" sz="1800" dirty="0" smtClean="0">
              <a:solidFill>
                <a:srgbClr val="000000"/>
              </a:solidFill>
            </a:endParaRPr>
          </a:p>
          <a:p>
            <a:r>
              <a:rPr lang="zh-CN" altLang="en-US" sz="1800" dirty="0" smtClean="0">
                <a:solidFill>
                  <a:srgbClr val="000000"/>
                </a:solidFill>
              </a:rPr>
              <a:t>信息</a:t>
            </a:r>
            <a:r>
              <a:rPr lang="zh-CN" altLang="en-US" sz="1800" dirty="0">
                <a:solidFill>
                  <a:srgbClr val="000000"/>
                </a:solidFill>
              </a:rPr>
              <a:t>增益表示在其引入特征的情况下，信息的不确定性减少的程度，用于度量特征的重要性。可以通过计算信息增益来选择使用哪个特征作为文本表示</a:t>
            </a:r>
            <a:endParaRPr lang="en-US" altLang="zh-CN" sz="1800" dirty="0">
              <a:solidFill>
                <a:srgbClr val="000000"/>
              </a:solidFill>
            </a:endParaRPr>
          </a:p>
        </p:txBody>
      </p:sp>
      <p:pic>
        <p:nvPicPr>
          <p:cNvPr id="10" name="Picture 475"/>
          <p:cNvPicPr/>
          <p:nvPr/>
        </p:nvPicPr>
        <p:blipFill>
          <a:blip r:embed="rId2"/>
          <a:stretch>
            <a:fillRect/>
          </a:stretch>
        </p:blipFill>
        <p:spPr>
          <a:xfrm>
            <a:off x="3353559" y="2763679"/>
            <a:ext cx="1939925" cy="1887220"/>
          </a:xfrm>
          <a:prstGeom prst="rect">
            <a:avLst/>
          </a:prstGeom>
        </p:spPr>
      </p:pic>
    </p:spTree>
    <p:extLst>
      <p:ext uri="{BB962C8B-B14F-4D97-AF65-F5344CB8AC3E}">
        <p14:creationId xmlns:p14="http://schemas.microsoft.com/office/powerpoint/2010/main" val="9037526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lipFill>
          <a:blip xmlns:r="http://schemas.openxmlformats.org/officeDocument/2006/relationships" r:embed="rId1"/>
          <a:stretch>
            <a:fillRect l="-1571" r="-714"/>
          </a:stretch>
        </a:blipFill>
      </a:spPr>
      <a:bodyPr/>
      <a:lstStyle>
        <a:defPPr>
          <a:defRPr>
            <a:noFill/>
          </a:defRPr>
        </a:defPPr>
      </a:lstStyle>
    </a:tx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5234</TotalTime>
  <Words>8026</Words>
  <Application>Microsoft Office PowerPoint</Application>
  <PresentationFormat>全屏显示(16:9)</PresentationFormat>
  <Paragraphs>526</Paragraphs>
  <Slides>72</Slides>
  <Notes>14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72</vt:i4>
      </vt:variant>
    </vt:vector>
  </HeadingPairs>
  <TitlesOfParts>
    <vt:vector size="80" baseType="lpstr">
      <vt:lpstr>宋体</vt:lpstr>
      <vt:lpstr>微软雅黑</vt:lpstr>
      <vt:lpstr>Arial</vt:lpstr>
      <vt:lpstr>Calibri</vt:lpstr>
      <vt:lpstr>Cambria Math</vt:lpstr>
      <vt:lpstr>Courier New</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王尚锋 w</dc:creator>
  <cp:lastModifiedBy>PU SHI</cp:lastModifiedBy>
  <cp:revision>565</cp:revision>
  <dcterms:created xsi:type="dcterms:W3CDTF">2013-12-17T01:55:37Z</dcterms:created>
  <dcterms:modified xsi:type="dcterms:W3CDTF">2018-06-10T07:24:10Z</dcterms:modified>
</cp:coreProperties>
</file>