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70" r:id="rId2"/>
    <p:sldId id="275" r:id="rId3"/>
    <p:sldId id="326" r:id="rId4"/>
    <p:sldId id="351" r:id="rId5"/>
    <p:sldId id="355" r:id="rId6"/>
    <p:sldId id="356" r:id="rId7"/>
    <p:sldId id="357" r:id="rId8"/>
    <p:sldId id="358" r:id="rId9"/>
    <p:sldId id="360" r:id="rId10"/>
    <p:sldId id="359" r:id="rId11"/>
    <p:sldId id="361" r:id="rId12"/>
    <p:sldId id="362" r:id="rId13"/>
    <p:sldId id="363" r:id="rId14"/>
    <p:sldId id="364" r:id="rId15"/>
    <p:sldId id="365" r:id="rId16"/>
    <p:sldId id="366" r:id="rId17"/>
    <p:sldId id="367" r:id="rId18"/>
    <p:sldId id="369" r:id="rId19"/>
    <p:sldId id="368" r:id="rId20"/>
    <p:sldId id="370" r:id="rId21"/>
    <p:sldId id="371" r:id="rId22"/>
    <p:sldId id="372" r:id="rId23"/>
    <p:sldId id="373" r:id="rId24"/>
    <p:sldId id="352" r:id="rId25"/>
    <p:sldId id="374" r:id="rId26"/>
    <p:sldId id="375" r:id="rId27"/>
    <p:sldId id="376" r:id="rId28"/>
    <p:sldId id="377" r:id="rId29"/>
    <p:sldId id="378" r:id="rId30"/>
    <p:sldId id="379" r:id="rId31"/>
    <p:sldId id="380" r:id="rId32"/>
    <p:sldId id="381" r:id="rId33"/>
    <p:sldId id="382" r:id="rId34"/>
    <p:sldId id="383" r:id="rId35"/>
    <p:sldId id="384" r:id="rId36"/>
    <p:sldId id="385" r:id="rId37"/>
    <p:sldId id="386" r:id="rId38"/>
    <p:sldId id="387" r:id="rId39"/>
    <p:sldId id="388" r:id="rId40"/>
    <p:sldId id="389" r:id="rId41"/>
    <p:sldId id="390" r:id="rId42"/>
    <p:sldId id="391" r:id="rId43"/>
    <p:sldId id="392" r:id="rId44"/>
    <p:sldId id="393" r:id="rId45"/>
    <p:sldId id="353" r:id="rId46"/>
    <p:sldId id="394" r:id="rId47"/>
    <p:sldId id="395" r:id="rId48"/>
    <p:sldId id="396" r:id="rId49"/>
    <p:sldId id="397" r:id="rId50"/>
    <p:sldId id="398" r:id="rId51"/>
    <p:sldId id="399" r:id="rId52"/>
    <p:sldId id="400" r:id="rId53"/>
    <p:sldId id="401" r:id="rId54"/>
    <p:sldId id="402" r:id="rId55"/>
    <p:sldId id="320" r:id="rId56"/>
  </p:sldIdLst>
  <p:sldSz cx="9144000" cy="5143500" type="screen16x9"/>
  <p:notesSz cx="6858000" cy="9144000"/>
  <p:defaultTex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79646"/>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89680" autoAdjust="0"/>
  </p:normalViewPr>
  <p:slideViewPr>
    <p:cSldViewPr snapToGrid="0" snapToObjects="1">
      <p:cViewPr varScale="1">
        <p:scale>
          <a:sx n="96" d="100"/>
          <a:sy n="96" d="100"/>
        </p:scale>
        <p:origin x="654" y="7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fld id="{CBD1F595-3A9E-4AFB-9409-00EE811EB6B0}" type="datetimeFigureOut">
              <a:rPr lang="zh-CN" altLang="en-US"/>
              <a:pPr>
                <a:defRPr/>
              </a:pPr>
              <a:t>2018/6/17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4A08D6A-97DB-47FF-BEFD-7D6BA57570F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kumimoji="1"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kumimoji="1"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410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BE23BB1E-609A-49A2-A808-03583B95337D}" type="slidenum">
              <a:rPr lang="zh-CN" altLang="en-US" smtClean="0"/>
              <a:pPr/>
              <a:t>1</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2</a:t>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a:t>
            </a:fld>
            <a:endParaRPr lang="zh-CN" altLang="en-US" smtClean="0"/>
          </a:p>
        </p:txBody>
      </p:sp>
    </p:spTree>
    <p:extLst>
      <p:ext uri="{BB962C8B-B14F-4D97-AF65-F5344CB8AC3E}">
        <p14:creationId xmlns:p14="http://schemas.microsoft.com/office/powerpoint/2010/main" val="833321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4</a:t>
            </a:fld>
            <a:endParaRPr lang="zh-CN" altLang="en-US" smtClean="0"/>
          </a:p>
        </p:txBody>
      </p:sp>
    </p:spTree>
    <p:extLst>
      <p:ext uri="{BB962C8B-B14F-4D97-AF65-F5344CB8AC3E}">
        <p14:creationId xmlns:p14="http://schemas.microsoft.com/office/powerpoint/2010/main" val="2749552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24</a:t>
            </a:fld>
            <a:endParaRPr lang="zh-CN" altLang="en-US" smtClean="0"/>
          </a:p>
        </p:txBody>
      </p:sp>
    </p:spTree>
    <p:extLst>
      <p:ext uri="{BB962C8B-B14F-4D97-AF65-F5344CB8AC3E}">
        <p14:creationId xmlns:p14="http://schemas.microsoft.com/office/powerpoint/2010/main" val="2184534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45</a:t>
            </a:fld>
            <a:endParaRPr lang="zh-CN" altLang="en-US" smtClean="0"/>
          </a:p>
        </p:txBody>
      </p:sp>
    </p:spTree>
    <p:extLst>
      <p:ext uri="{BB962C8B-B14F-4D97-AF65-F5344CB8AC3E}">
        <p14:creationId xmlns:p14="http://schemas.microsoft.com/office/powerpoint/2010/main" val="1653488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81924"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D8BEF882-4B4C-4137-A577-E3C0FC82AD10}" type="slidenum">
              <a:rPr lang="zh-CN" altLang="en-US" smtClean="0"/>
              <a:pPr/>
              <a:t>55</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E352615-5B88-4AFB-B152-CD531A06BEFF}" type="datetimeFigureOut">
              <a:rPr lang="zh-CN" altLang="en-US"/>
              <a:pPr>
                <a:defRPr/>
              </a:pPr>
              <a:t>2018/6/17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CA866F1B-3E27-40C1-8CE7-1946943F1725}" type="slidenum">
              <a:rPr lang="zh-CN" altLang="en-US"/>
              <a:pPr>
                <a:defRPr/>
              </a:pPr>
              <a:t>‹#›</a:t>
            </a:fld>
            <a:endParaRPr lang="zh-CN" altLang="en-US"/>
          </a:p>
        </p:txBody>
      </p:sp>
    </p:spTree>
    <p:extLst>
      <p:ext uri="{BB962C8B-B14F-4D97-AF65-F5344CB8AC3E}">
        <p14:creationId xmlns:p14="http://schemas.microsoft.com/office/powerpoint/2010/main" val="2824395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15A40D-CEB0-4353-8815-AB5DEA931718}" type="datetimeFigureOut">
              <a:rPr lang="zh-CN" altLang="en-US"/>
              <a:pPr>
                <a:defRPr/>
              </a:pPr>
              <a:t>2018/6/17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A38CB088-D95C-475C-A713-1F19E39F7C8B}" type="slidenum">
              <a:rPr lang="zh-CN" altLang="en-US"/>
              <a:pPr>
                <a:defRPr/>
              </a:pPr>
              <a:t>‹#›</a:t>
            </a:fld>
            <a:endParaRPr lang="zh-CN" altLang="en-US"/>
          </a:p>
        </p:txBody>
      </p:sp>
    </p:spTree>
    <p:extLst>
      <p:ext uri="{BB962C8B-B14F-4D97-AF65-F5344CB8AC3E}">
        <p14:creationId xmlns:p14="http://schemas.microsoft.com/office/powerpoint/2010/main" val="119203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F29064-3124-49DB-AE6C-BEB15672E674}" type="datetimeFigureOut">
              <a:rPr lang="zh-CN" altLang="en-US"/>
              <a:pPr>
                <a:defRPr/>
              </a:pPr>
              <a:t>2018/6/17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D1050CC0-5EC7-48A9-915E-FC046C222C4A}" type="slidenum">
              <a:rPr lang="zh-CN" altLang="en-US"/>
              <a:pPr>
                <a:defRPr/>
              </a:pPr>
              <a:t>‹#›</a:t>
            </a:fld>
            <a:endParaRPr lang="zh-CN" altLang="en-US"/>
          </a:p>
        </p:txBody>
      </p:sp>
    </p:spTree>
    <p:extLst>
      <p:ext uri="{BB962C8B-B14F-4D97-AF65-F5344CB8AC3E}">
        <p14:creationId xmlns:p14="http://schemas.microsoft.com/office/powerpoint/2010/main" val="276748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0F34D6F-F29A-4B09-B655-E0971D462D4D}" type="datetimeFigureOut">
              <a:rPr lang="zh-CN" altLang="en-US"/>
              <a:pPr>
                <a:defRPr/>
              </a:pPr>
              <a:t>2018/6/17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E4318774-2AFB-4BC6-A124-21C0A835992E}" type="slidenum">
              <a:rPr lang="zh-CN" altLang="en-US"/>
              <a:pPr>
                <a:defRPr/>
              </a:pPr>
              <a:t>‹#›</a:t>
            </a:fld>
            <a:endParaRPr lang="zh-CN" altLang="en-US"/>
          </a:p>
        </p:txBody>
      </p:sp>
    </p:spTree>
    <p:extLst>
      <p:ext uri="{BB962C8B-B14F-4D97-AF65-F5344CB8AC3E}">
        <p14:creationId xmlns:p14="http://schemas.microsoft.com/office/powerpoint/2010/main" val="4294795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B1F3E00-598D-4619-AC09-1B2F4CAF0CFA}" type="datetimeFigureOut">
              <a:rPr lang="zh-CN" altLang="en-US"/>
              <a:pPr>
                <a:defRPr/>
              </a:pPr>
              <a:t>2018/6/17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11394C03-1A74-40E1-A2C7-14AF901EAAEA}" type="slidenum">
              <a:rPr lang="zh-CN" altLang="en-US"/>
              <a:pPr>
                <a:defRPr/>
              </a:pPr>
              <a:t>‹#›</a:t>
            </a:fld>
            <a:endParaRPr lang="zh-CN" altLang="en-US"/>
          </a:p>
        </p:txBody>
      </p:sp>
    </p:spTree>
    <p:extLst>
      <p:ext uri="{BB962C8B-B14F-4D97-AF65-F5344CB8AC3E}">
        <p14:creationId xmlns:p14="http://schemas.microsoft.com/office/powerpoint/2010/main" val="123625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C465D57-868B-4329-B219-A3D0CF0F82FD}" type="datetimeFigureOut">
              <a:rPr lang="zh-CN" altLang="en-US"/>
              <a:pPr>
                <a:defRPr/>
              </a:pPr>
              <a:t>2018/6/17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7CDCE52D-9EC0-46FA-BD32-BFD5F9EDEFEA}" type="slidenum">
              <a:rPr lang="zh-CN" altLang="en-US"/>
              <a:pPr>
                <a:defRPr/>
              </a:pPr>
              <a:t>‹#›</a:t>
            </a:fld>
            <a:endParaRPr lang="zh-CN" altLang="en-US"/>
          </a:p>
        </p:txBody>
      </p:sp>
    </p:spTree>
    <p:extLst>
      <p:ext uri="{BB962C8B-B14F-4D97-AF65-F5344CB8AC3E}">
        <p14:creationId xmlns:p14="http://schemas.microsoft.com/office/powerpoint/2010/main" val="566055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A03843E-C564-478B-99FB-609A152B93F5}" type="datetimeFigureOut">
              <a:rPr lang="zh-CN" altLang="en-US"/>
              <a:pPr>
                <a:defRPr/>
              </a:pPr>
              <a:t>2018/6/17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幻灯片编号占位符 5"/>
          <p:cNvSpPr>
            <a:spLocks noGrp="1"/>
          </p:cNvSpPr>
          <p:nvPr>
            <p:ph type="sldNum" sz="quarter" idx="12"/>
          </p:nvPr>
        </p:nvSpPr>
        <p:spPr/>
        <p:txBody>
          <a:bodyPr/>
          <a:lstStyle>
            <a:lvl1pPr>
              <a:defRPr/>
            </a:lvl1pPr>
          </a:lstStyle>
          <a:p>
            <a:pPr>
              <a:defRPr/>
            </a:pPr>
            <a:fld id="{F059F594-FCA3-413B-AE4D-644B3718CE7D}" type="slidenum">
              <a:rPr lang="zh-CN" altLang="en-US"/>
              <a:pPr>
                <a:defRPr/>
              </a:pPr>
              <a:t>‹#›</a:t>
            </a:fld>
            <a:endParaRPr lang="zh-CN" altLang="en-US"/>
          </a:p>
        </p:txBody>
      </p:sp>
    </p:spTree>
    <p:extLst>
      <p:ext uri="{BB962C8B-B14F-4D97-AF65-F5344CB8AC3E}">
        <p14:creationId xmlns:p14="http://schemas.microsoft.com/office/powerpoint/2010/main" val="26258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002917F-96E4-4EC6-BDCE-C61C21F34681}" type="datetimeFigureOut">
              <a:rPr lang="zh-CN" altLang="en-US"/>
              <a:pPr>
                <a:defRPr/>
              </a:pPr>
              <a:t>2018/6/17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幻灯片编号占位符 5"/>
          <p:cNvSpPr>
            <a:spLocks noGrp="1"/>
          </p:cNvSpPr>
          <p:nvPr>
            <p:ph type="sldNum" sz="quarter" idx="12"/>
          </p:nvPr>
        </p:nvSpPr>
        <p:spPr/>
        <p:txBody>
          <a:bodyPr/>
          <a:lstStyle>
            <a:lvl1pPr>
              <a:defRPr/>
            </a:lvl1pPr>
          </a:lstStyle>
          <a:p>
            <a:pPr>
              <a:defRPr/>
            </a:pPr>
            <a:fld id="{DF5E0131-C8F4-4B80-9026-6BDE42ACBA1A}" type="slidenum">
              <a:rPr lang="zh-CN" altLang="en-US"/>
              <a:pPr>
                <a:defRPr/>
              </a:pPr>
              <a:t>‹#›</a:t>
            </a:fld>
            <a:endParaRPr lang="zh-CN" altLang="en-US"/>
          </a:p>
        </p:txBody>
      </p:sp>
    </p:spTree>
    <p:extLst>
      <p:ext uri="{BB962C8B-B14F-4D97-AF65-F5344CB8AC3E}">
        <p14:creationId xmlns:p14="http://schemas.microsoft.com/office/powerpoint/2010/main" val="43758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D301CEE-699B-4141-894F-943543098FD1}" type="datetimeFigureOut">
              <a:rPr lang="zh-CN" altLang="en-US"/>
              <a:pPr>
                <a:defRPr/>
              </a:pPr>
              <a:t>2018/6/17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幻灯片编号占位符 5"/>
          <p:cNvSpPr>
            <a:spLocks noGrp="1"/>
          </p:cNvSpPr>
          <p:nvPr>
            <p:ph type="sldNum" sz="quarter" idx="12"/>
          </p:nvPr>
        </p:nvSpPr>
        <p:spPr/>
        <p:txBody>
          <a:bodyPr/>
          <a:lstStyle>
            <a:lvl1pPr>
              <a:defRPr/>
            </a:lvl1pPr>
          </a:lstStyle>
          <a:p>
            <a:pPr>
              <a:defRPr/>
            </a:pPr>
            <a:fld id="{2B7868E7-D5D9-4E56-BB70-8497262E42C4}" type="slidenum">
              <a:rPr lang="zh-CN" altLang="en-US"/>
              <a:pPr>
                <a:defRPr/>
              </a:pPr>
              <a:t>‹#›</a:t>
            </a:fld>
            <a:endParaRPr lang="zh-CN" altLang="en-US"/>
          </a:p>
        </p:txBody>
      </p:sp>
    </p:spTree>
    <p:extLst>
      <p:ext uri="{BB962C8B-B14F-4D97-AF65-F5344CB8AC3E}">
        <p14:creationId xmlns:p14="http://schemas.microsoft.com/office/powerpoint/2010/main" val="1065015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29113E6-28E9-4FA0-950B-F5DFB2DE8A3C}" type="datetimeFigureOut">
              <a:rPr lang="zh-CN" altLang="en-US"/>
              <a:pPr>
                <a:defRPr/>
              </a:pPr>
              <a:t>2018/6/17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DB826BA7-9D41-40EB-8309-A41812C863F2}" type="slidenum">
              <a:rPr lang="zh-CN" altLang="en-US"/>
              <a:pPr>
                <a:defRPr/>
              </a:pPr>
              <a:t>‹#›</a:t>
            </a:fld>
            <a:endParaRPr lang="zh-CN" altLang="en-US"/>
          </a:p>
        </p:txBody>
      </p:sp>
    </p:spTree>
    <p:extLst>
      <p:ext uri="{BB962C8B-B14F-4D97-AF65-F5344CB8AC3E}">
        <p14:creationId xmlns:p14="http://schemas.microsoft.com/office/powerpoint/2010/main" val="318606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4984F26-13DD-454C-B715-46E0AB1A29E1}" type="datetimeFigureOut">
              <a:rPr lang="zh-CN" altLang="en-US"/>
              <a:pPr>
                <a:defRPr/>
              </a:pPr>
              <a:t>2018/6/17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21FE3C7D-62D2-4F03-9F96-6EAD0A08E381}" type="slidenum">
              <a:rPr lang="zh-CN" altLang="en-US"/>
              <a:pPr>
                <a:defRPr/>
              </a:pPr>
              <a:t>‹#›</a:t>
            </a:fld>
            <a:endParaRPr lang="zh-CN" altLang="en-US"/>
          </a:p>
        </p:txBody>
      </p:sp>
    </p:spTree>
    <p:extLst>
      <p:ext uri="{BB962C8B-B14F-4D97-AF65-F5344CB8AC3E}">
        <p14:creationId xmlns:p14="http://schemas.microsoft.com/office/powerpoint/2010/main" val="667998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ea typeface="宋体" pitchFamily="2" charset="-122"/>
              </a:defRPr>
            </a:lvl1pPr>
          </a:lstStyle>
          <a:p>
            <a:pPr>
              <a:defRPr/>
            </a:pPr>
            <a:fld id="{6AA6EB28-9653-41F9-B7F4-349140C90BE1}" type="datetimeFigureOut">
              <a:rPr lang="zh-CN" altLang="en-US"/>
              <a:pPr>
                <a:defRPr/>
              </a:pPr>
              <a:t>2018/6/17</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幻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30A8E31-C401-4CEC-A97B-17FAC71BC97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kumimoji="1" sz="4400" kern="1200">
          <a:solidFill>
            <a:schemeClr val="tx1"/>
          </a:solidFill>
          <a:latin typeface="+mj-lt"/>
          <a:ea typeface="+mj-ea"/>
          <a:cs typeface="+mj-cs"/>
        </a:defRPr>
      </a:lvl1pPr>
      <a:lvl2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2pPr>
      <a:lvl3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3pPr>
      <a:lvl4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4pPr>
      <a:lvl5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5pPr>
      <a:lvl6pPr marL="457200" algn="ctr" defTabSz="457200" rtl="0" fontAlgn="base">
        <a:spcBef>
          <a:spcPct val="0"/>
        </a:spcBef>
        <a:spcAft>
          <a:spcPct val="0"/>
        </a:spcAft>
        <a:defRPr kumimoji="1" sz="4400">
          <a:solidFill>
            <a:schemeClr val="tx1"/>
          </a:solidFill>
          <a:latin typeface="Calibri" pitchFamily="34" charset="0"/>
          <a:ea typeface="宋体" pitchFamily="2" charset="-122"/>
        </a:defRPr>
      </a:lvl6pPr>
      <a:lvl7pPr marL="914400" algn="ctr" defTabSz="457200" rtl="0" fontAlgn="base">
        <a:spcBef>
          <a:spcPct val="0"/>
        </a:spcBef>
        <a:spcAft>
          <a:spcPct val="0"/>
        </a:spcAft>
        <a:defRPr kumimoji="1" sz="4400">
          <a:solidFill>
            <a:schemeClr val="tx1"/>
          </a:solidFill>
          <a:latin typeface="Calibri" pitchFamily="34" charset="0"/>
          <a:ea typeface="宋体" pitchFamily="2" charset="-122"/>
        </a:defRPr>
      </a:lvl7pPr>
      <a:lvl8pPr marL="1371600" algn="ctr" defTabSz="457200" rtl="0" fontAlgn="base">
        <a:spcBef>
          <a:spcPct val="0"/>
        </a:spcBef>
        <a:spcAft>
          <a:spcPct val="0"/>
        </a:spcAft>
        <a:defRPr kumimoji="1" sz="4400">
          <a:solidFill>
            <a:schemeClr val="tx1"/>
          </a:solidFill>
          <a:latin typeface="Calibri" pitchFamily="34" charset="0"/>
          <a:ea typeface="宋体" pitchFamily="2" charset="-122"/>
        </a:defRPr>
      </a:lvl8pPr>
      <a:lvl9pPr marL="1828800" algn="ctr" defTabSz="457200" rtl="0" fontAlgn="base">
        <a:spcBef>
          <a:spcPct val="0"/>
        </a:spcBef>
        <a:spcAft>
          <a:spcPct val="0"/>
        </a:spcAft>
        <a:defRPr kumimoji="1" sz="4400">
          <a:solidFill>
            <a:schemeClr val="tx1"/>
          </a:solidFill>
          <a:latin typeface="Calibri" pitchFamily="34" charset="0"/>
          <a:ea typeface="宋体" pitchFamily="2"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image" Target="../media/image10.tiff"/><Relationship Id="rId1" Type="http://schemas.openxmlformats.org/officeDocument/2006/relationships/slideLayout" Target="../slideLayouts/slideLayout2.xml"/><Relationship Id="rId5" Type="http://schemas.openxmlformats.org/officeDocument/2006/relationships/image" Target="../media/image13.tiff"/><Relationship Id="rId4" Type="http://schemas.openxmlformats.org/officeDocument/2006/relationships/image" Target="../media/image12.tiff"/></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3.emf"/><Relationship Id="rId4" Type="http://schemas.openxmlformats.org/officeDocument/2006/relationships/oleObject" Target="../embeddings/oleObject2.bin"/></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052" name="矩形 2"/>
          <p:cNvSpPr>
            <a:spLocks noChangeArrowheads="1"/>
          </p:cNvSpPr>
          <p:nvPr/>
        </p:nvSpPr>
        <p:spPr bwMode="auto">
          <a:xfrm>
            <a:off x="3540124" y="738423"/>
            <a:ext cx="5508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宋体" pitchFamily="2" charset="-122"/>
              </a:defRPr>
            </a:lvl1pPr>
            <a:lvl2pPr marL="742950" indent="-285750">
              <a:defRPr kumimoji="1">
                <a:solidFill>
                  <a:schemeClr val="tx1"/>
                </a:solidFill>
                <a:latin typeface="Calibri" pitchFamily="34" charset="0"/>
                <a:ea typeface="宋体" pitchFamily="2" charset="-122"/>
              </a:defRPr>
            </a:lvl2pPr>
            <a:lvl3pPr marL="1143000" indent="-228600">
              <a:defRPr kumimoji="1">
                <a:solidFill>
                  <a:schemeClr val="tx1"/>
                </a:solidFill>
                <a:latin typeface="Calibri" pitchFamily="34" charset="0"/>
                <a:ea typeface="宋体" pitchFamily="2" charset="-122"/>
              </a:defRPr>
            </a:lvl3pPr>
            <a:lvl4pPr marL="1600200" indent="-228600">
              <a:defRPr kumimoji="1">
                <a:solidFill>
                  <a:schemeClr val="tx1"/>
                </a:solidFill>
                <a:latin typeface="Calibri" pitchFamily="34" charset="0"/>
                <a:ea typeface="宋体" pitchFamily="2" charset="-122"/>
              </a:defRPr>
            </a:lvl4pPr>
            <a:lvl5pPr marL="2057400" indent="-228600">
              <a:defRPr kumimoji="1">
                <a:solidFill>
                  <a:schemeClr val="tx1"/>
                </a:solidFill>
                <a:latin typeface="Calibri" pitchFamily="34" charset="0"/>
                <a:ea typeface="宋体" pitchFamily="2" charset="-122"/>
              </a:defRPr>
            </a:lvl5pPr>
            <a:lvl6pPr marL="25146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6pPr>
            <a:lvl7pPr marL="29718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7pPr>
            <a:lvl8pPr marL="34290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8pPr>
            <a:lvl9pPr marL="38862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9pPr>
          </a:lstStyle>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机器学习</a:t>
            </a:r>
            <a:endParaRPr lang="en-US" altLang="zh-CN"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第</a:t>
            </a:r>
            <a:r>
              <a:rPr lang="en-US" altLang="zh-CN"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6</a:t>
            </a: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章   神经网络</a:t>
            </a:r>
            <a:endParaRPr lang="zh-CN" altLang="en-US" sz="2800" b="1" dirty="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p:txBody>
      </p:sp>
      <p:sp>
        <p:nvSpPr>
          <p:cNvPr id="3076" name="TextBox 1"/>
          <p:cNvSpPr txBox="1">
            <a:spLocks noChangeArrowheads="1"/>
          </p:cNvSpPr>
          <p:nvPr/>
        </p:nvSpPr>
        <p:spPr bwMode="auto">
          <a:xfrm>
            <a:off x="4487863" y="2085975"/>
            <a:ext cx="31454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1800" b="1">
                <a:latin typeface="微软雅黑" panose="020B0503020204020204" pitchFamily="34" charset="-122"/>
                <a:ea typeface="微软雅黑" panose="020B0503020204020204" pitchFamily="34" charset="-122"/>
              </a:rPr>
              <a:t>复旦大学  </a:t>
            </a:r>
            <a:r>
              <a:rPr lang="zh-CN" altLang="en-US" b="1">
                <a:latin typeface="微软雅黑" panose="020B0503020204020204" pitchFamily="34" charset="-122"/>
                <a:ea typeface="微软雅黑" panose="020B0503020204020204" pitchFamily="34" charset="-122"/>
              </a:rPr>
              <a:t>赵卫东</a:t>
            </a:r>
            <a:r>
              <a:rPr lang="zh-CN" altLang="en-US" sz="1800" b="1">
                <a:latin typeface="微软雅黑" panose="020B0503020204020204" pitchFamily="34" charset="-122"/>
                <a:ea typeface="微软雅黑" panose="020B0503020204020204" pitchFamily="34" charset="-122"/>
              </a:rPr>
              <a:t>  </a:t>
            </a:r>
            <a:r>
              <a:rPr lang="zh-CN" altLang="en-US" sz="1800" b="1" smtClean="0">
                <a:latin typeface="微软雅黑" panose="020B0503020204020204" pitchFamily="34" charset="-122"/>
                <a:ea typeface="微软雅黑" panose="020B0503020204020204" pitchFamily="34" charset="-122"/>
              </a:rPr>
              <a:t>博士</a:t>
            </a:r>
            <a:endParaRPr lang="en-US" altLang="zh-CN" sz="1800" b="1">
              <a:latin typeface="微软雅黑" panose="020B0503020204020204" pitchFamily="34" charset="-122"/>
              <a:ea typeface="微软雅黑" panose="020B0503020204020204" pitchFamily="34" charset="-122"/>
            </a:endParaRPr>
          </a:p>
        </p:txBody>
      </p:sp>
      <p:sp>
        <p:nvSpPr>
          <p:cNvPr id="3" name="TextBox 2"/>
          <p:cNvSpPr txBox="1"/>
          <p:nvPr/>
        </p:nvSpPr>
        <p:spPr>
          <a:xfrm>
            <a:off x="5272088" y="2755900"/>
            <a:ext cx="2152650" cy="307975"/>
          </a:xfrm>
          <a:prstGeom prst="rect">
            <a:avLst/>
          </a:prstGeom>
          <a:noFill/>
        </p:spPr>
        <p:txBody>
          <a:bodyPr wrap="none">
            <a:spAutoFit/>
          </a:bodyPr>
          <a:lstStyle/>
          <a:p>
            <a:pPr>
              <a:defRP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wdzhao@fudan.edu.cn</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078" name="Picture 9" descr="http://homepage.fudan.edu.cn/wdzhao/files/2011/06/%E6%97%A0%E6%A0%87%E9%A2%9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9425" y="3063875"/>
            <a:ext cx="14700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80621" y="457200"/>
            <a:ext cx="2585357"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BP</a:t>
            </a:r>
            <a:r>
              <a:rPr kumimoji="0" lang="zh-CN" altLang="en-US" dirty="0"/>
              <a:t>神经网络</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193815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solidFill>
                      <a:srgbClr val="000000"/>
                    </a:solidFill>
                  </a:rPr>
                  <a:t>式</a:t>
                </a:r>
                <a:r>
                  <a:rPr lang="zh-CN" altLang="zh-CN" sz="1800" dirty="0">
                    <a:solidFill>
                      <a:srgbClr val="000000"/>
                    </a:solidFill>
                  </a:rPr>
                  <a:t>中的</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𝑤</m:t>
                        </m:r>
                      </m:e>
                      <m:sub>
                        <m:r>
                          <a:rPr lang="en-US" altLang="zh-CN" sz="1800">
                            <a:solidFill>
                              <a:srgbClr val="000000"/>
                            </a:solidFill>
                            <a:latin typeface="Cambria Math" panose="02040503050406030204" pitchFamily="18" charset="0"/>
                          </a:rPr>
                          <m:t>𝑖𝑗</m:t>
                        </m:r>
                      </m:sub>
                    </m:sSub>
                  </m:oMath>
                </a14:m>
                <a:r>
                  <a:rPr lang="zh-CN" altLang="zh-CN" sz="1800" dirty="0">
                    <a:solidFill>
                      <a:srgbClr val="000000"/>
                    </a:solidFill>
                  </a:rPr>
                  <a:t>就是相邻两层神经元之间的权值，它们是在训练过程中需要学习的参数，</a:t>
                </a:r>
                <a14:m>
                  <m:oMath xmlns:m="http://schemas.openxmlformats.org/officeDocument/2006/math">
                    <m:sSubSup>
                      <m:sSubSupPr>
                        <m:ctrlPr>
                          <a:rPr lang="zh-CN" altLang="zh-CN" sz="1800" i="1">
                            <a:solidFill>
                              <a:srgbClr val="000000"/>
                            </a:solidFill>
                            <a:latin typeface="Cambria Math" panose="02040503050406030204" pitchFamily="18" charset="0"/>
                          </a:rPr>
                        </m:ctrlPr>
                      </m:sSubSupPr>
                      <m:e>
                        <m:r>
                          <a:rPr lang="en-US" altLang="zh-CN" sz="1800">
                            <a:solidFill>
                              <a:srgbClr val="000000"/>
                            </a:solidFill>
                            <a:latin typeface="Cambria Math" panose="02040503050406030204" pitchFamily="18" charset="0"/>
                          </a:rPr>
                          <m:t>𝑎</m:t>
                        </m:r>
                      </m:e>
                      <m:sub>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(2)</m:t>
                        </m:r>
                      </m:sup>
                    </m:sSubSup>
                  </m:oMath>
                </a14:m>
                <a:r>
                  <a:rPr lang="zh-CN" altLang="zh-CN" sz="1800" dirty="0">
                    <a:solidFill>
                      <a:srgbClr val="000000"/>
                    </a:solidFill>
                  </a:rPr>
                  <a:t>中表示第</a:t>
                </a:r>
                <a:r>
                  <a:rPr lang="en-US" altLang="zh-CN" sz="1800" dirty="0">
                    <a:solidFill>
                      <a:srgbClr val="000000"/>
                    </a:solidFill>
                  </a:rPr>
                  <a:t>2</a:t>
                </a:r>
                <a:r>
                  <a:rPr lang="zh-CN" altLang="zh-CN" sz="1800" dirty="0">
                    <a:solidFill>
                      <a:srgbClr val="000000"/>
                    </a:solidFill>
                  </a:rPr>
                  <a:t>层的第</a:t>
                </a:r>
                <a:r>
                  <a:rPr lang="en-US" altLang="zh-CN" sz="1800" dirty="0">
                    <a:solidFill>
                      <a:srgbClr val="000000"/>
                    </a:solidFill>
                  </a:rPr>
                  <a:t>1</a:t>
                </a:r>
                <a:r>
                  <a:rPr lang="zh-CN" altLang="zh-CN" sz="1800" dirty="0">
                    <a:solidFill>
                      <a:srgbClr val="000000"/>
                    </a:solidFill>
                  </a:rPr>
                  <a:t>个神经元，公式中的（</a:t>
                </a:r>
                <a:r>
                  <a:rPr lang="en-US" altLang="zh-CN" sz="1800" dirty="0">
                    <a:solidFill>
                      <a:srgbClr val="000000"/>
                    </a:solidFill>
                  </a:rPr>
                  <a:t>6.1</a:t>
                </a:r>
                <a:r>
                  <a:rPr lang="zh-CN" altLang="zh-CN" sz="1800" dirty="0">
                    <a:solidFill>
                      <a:srgbClr val="000000"/>
                    </a:solidFill>
                  </a:rPr>
                  <a:t>）、（</a:t>
                </a:r>
                <a:r>
                  <a:rPr lang="en-US" altLang="zh-CN" sz="1800" dirty="0">
                    <a:solidFill>
                      <a:srgbClr val="000000"/>
                    </a:solidFill>
                  </a:rPr>
                  <a:t>6.2</a:t>
                </a:r>
                <a:r>
                  <a:rPr lang="zh-CN" altLang="zh-CN" sz="1800" dirty="0">
                    <a:solidFill>
                      <a:srgbClr val="000000"/>
                    </a:solidFill>
                  </a:rPr>
                  <a:t>）、（</a:t>
                </a:r>
                <a:r>
                  <a:rPr lang="en-US" altLang="zh-CN" sz="1800" dirty="0">
                    <a:solidFill>
                      <a:srgbClr val="000000"/>
                    </a:solidFill>
                  </a:rPr>
                  <a:t>6.3</a:t>
                </a:r>
                <a:r>
                  <a:rPr lang="zh-CN" altLang="zh-CN" sz="1800" dirty="0">
                    <a:solidFill>
                      <a:srgbClr val="000000"/>
                    </a:solidFill>
                  </a:rPr>
                  <a:t>）分别求出了</a:t>
                </a:r>
                <a:r>
                  <a:rPr lang="en-US" altLang="zh-CN" sz="1800" dirty="0">
                    <a:solidFill>
                      <a:srgbClr val="000000"/>
                    </a:solidFill>
                  </a:rPr>
                  <a:t>3</a:t>
                </a:r>
                <a:r>
                  <a:rPr lang="zh-CN" altLang="zh-CN" sz="1800" dirty="0">
                    <a:solidFill>
                      <a:srgbClr val="000000"/>
                    </a:solidFill>
                  </a:rPr>
                  <a:t>个神经元的输出结果，而</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h</m:t>
                        </m:r>
                      </m:e>
                      <m:sub>
                        <m:r>
                          <a:rPr lang="en-US" altLang="zh-CN" sz="1800">
                            <a:solidFill>
                              <a:srgbClr val="000000"/>
                            </a:solidFill>
                            <a:latin typeface="Cambria Math" panose="02040503050406030204" pitchFamily="18" charset="0"/>
                          </a:rPr>
                          <m:t>𝑊</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𝑏</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𝑥</m:t>
                    </m:r>
                    <m:r>
                      <a:rPr lang="en-US" altLang="zh-CN" sz="1800">
                        <a:solidFill>
                          <a:srgbClr val="000000"/>
                        </a:solidFill>
                        <a:latin typeface="Cambria Math" panose="02040503050406030204" pitchFamily="18" charset="0"/>
                      </a:rPr>
                      <m:t>)</m:t>
                    </m:r>
                  </m:oMath>
                </a14:m>
                <a:r>
                  <a:rPr lang="zh-CN" altLang="zh-CN" sz="1800" dirty="0">
                    <a:solidFill>
                      <a:srgbClr val="000000"/>
                    </a:solidFill>
                  </a:rPr>
                  <a:t>表示第</a:t>
                </a:r>
                <a:r>
                  <a:rPr lang="en-US" altLang="zh-CN" sz="1800" dirty="0">
                    <a:solidFill>
                      <a:srgbClr val="000000"/>
                    </a:solidFill>
                  </a:rPr>
                  <a:t>3</a:t>
                </a:r>
                <a:r>
                  <a:rPr lang="zh-CN" altLang="zh-CN" sz="1800" dirty="0">
                    <a:solidFill>
                      <a:srgbClr val="000000"/>
                    </a:solidFill>
                  </a:rPr>
                  <a:t>层第</a:t>
                </a:r>
                <a:r>
                  <a:rPr lang="en-US" altLang="zh-CN" sz="1800" dirty="0">
                    <a:solidFill>
                      <a:srgbClr val="000000"/>
                    </a:solidFill>
                  </a:rPr>
                  <a:t>1</a:t>
                </a:r>
                <a:r>
                  <a:rPr lang="zh-CN" altLang="zh-CN" sz="1800" dirty="0">
                    <a:solidFill>
                      <a:srgbClr val="000000"/>
                    </a:solidFill>
                  </a:rPr>
                  <a:t>个神经元</a:t>
                </a:r>
                <a14:m>
                  <m:oMath xmlns:m="http://schemas.openxmlformats.org/officeDocument/2006/math">
                    <m:sSubSup>
                      <m:sSubSupPr>
                        <m:ctrlPr>
                          <a:rPr lang="zh-CN" altLang="zh-CN" sz="1800" i="1">
                            <a:solidFill>
                              <a:srgbClr val="000000"/>
                            </a:solidFill>
                            <a:latin typeface="Cambria Math" panose="02040503050406030204" pitchFamily="18" charset="0"/>
                          </a:rPr>
                        </m:ctrlPr>
                      </m:sSubSupPr>
                      <m:e>
                        <m:r>
                          <a:rPr lang="en-US" altLang="zh-CN" sz="1800">
                            <a:solidFill>
                              <a:srgbClr val="000000"/>
                            </a:solidFill>
                            <a:latin typeface="Cambria Math" panose="02040503050406030204" pitchFamily="18" charset="0"/>
                          </a:rPr>
                          <m:t>𝑎</m:t>
                        </m:r>
                      </m:e>
                      <m:sub>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(3)</m:t>
                        </m:r>
                      </m:sup>
                    </m:sSubSup>
                  </m:oMath>
                </a14:m>
                <a:r>
                  <a:rPr lang="zh-CN" altLang="zh-CN" sz="1800" dirty="0">
                    <a:solidFill>
                      <a:srgbClr val="000000"/>
                    </a:solidFill>
                  </a:rPr>
                  <a:t>的值。图中箭头所指的方向为前向传播的过程，即所有输入参数经过加权求和之后，将结果值依次向下一层传递，直到最后输出层，层数越多、层中神经元越多，形成的权重值参数就越</a:t>
                </a:r>
                <a:r>
                  <a:rPr lang="zh-CN" altLang="zh-CN" sz="1800" dirty="0" smtClean="0">
                    <a:solidFill>
                      <a:srgbClr val="000000"/>
                    </a:solidFill>
                  </a:rPr>
                  <a:t>多</a:t>
                </a:r>
                <a:endParaRPr lang="en-US"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1938159"/>
              </a:xfrm>
              <a:prstGeom prst="rect">
                <a:avLst/>
              </a:prstGeom>
              <a:blipFill>
                <a:blip r:embed="rId2"/>
                <a:stretch>
                  <a:fillRect l="-530" t="-2516" r="-76" b="-314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99385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BP</a:t>
            </a:r>
            <a:r>
              <a:rPr kumimoji="0" lang="zh-CN" altLang="en-US" dirty="0"/>
              <a:t>神经网络</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82803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smtClean="0">
                    <a:solidFill>
                      <a:srgbClr val="000000"/>
                    </a:solidFill>
                  </a:rPr>
                  <a:t>BP</a:t>
                </a:r>
                <a:r>
                  <a:rPr lang="zh-CN" altLang="en-US" sz="1800" dirty="0">
                    <a:solidFill>
                      <a:srgbClr val="000000"/>
                    </a:solidFill>
                  </a:rPr>
                  <a:t>神经网络训练过程的基本步骤可以归纳</a:t>
                </a:r>
                <a:r>
                  <a:rPr lang="zh-CN" altLang="en-US" sz="1800" dirty="0" smtClean="0">
                    <a:solidFill>
                      <a:srgbClr val="000000"/>
                    </a:solidFill>
                  </a:rPr>
                  <a:t>如下</a:t>
                </a:r>
                <a:endParaRPr lang="en-US" altLang="zh-CN" sz="1800" dirty="0">
                  <a:solidFill>
                    <a:srgbClr val="000000"/>
                  </a:solidFill>
                </a:endParaRPr>
              </a:p>
              <a:p>
                <a:pPr lvl="1"/>
                <a:r>
                  <a:rPr lang="zh-CN" altLang="en-US" sz="1400" dirty="0" smtClean="0">
                    <a:solidFill>
                      <a:srgbClr val="000000"/>
                    </a:solidFill>
                  </a:rPr>
                  <a:t>初始化</a:t>
                </a:r>
                <a:r>
                  <a:rPr lang="zh-CN" altLang="en-US" sz="1400" dirty="0">
                    <a:solidFill>
                      <a:srgbClr val="000000"/>
                    </a:solidFill>
                  </a:rPr>
                  <a:t>网络权值和神经元的</a:t>
                </a:r>
                <a:r>
                  <a:rPr lang="zh-CN" altLang="en-US" sz="1400" dirty="0" smtClean="0">
                    <a:solidFill>
                      <a:srgbClr val="000000"/>
                    </a:solidFill>
                  </a:rPr>
                  <a:t>阈值，一般通过</a:t>
                </a:r>
                <a:r>
                  <a:rPr lang="zh-CN" altLang="en-US" sz="1400" dirty="0">
                    <a:solidFill>
                      <a:srgbClr val="000000"/>
                    </a:solidFill>
                  </a:rPr>
                  <a:t>随机的方式进行</a:t>
                </a:r>
                <a:r>
                  <a:rPr lang="zh-CN" altLang="en-US" sz="1400" dirty="0" smtClean="0">
                    <a:solidFill>
                      <a:srgbClr val="000000"/>
                    </a:solidFill>
                  </a:rPr>
                  <a:t>初始化</a:t>
                </a:r>
                <a:endParaRPr lang="en-US" altLang="zh-CN" sz="1400" dirty="0">
                  <a:solidFill>
                    <a:srgbClr val="000000"/>
                  </a:solidFill>
                </a:endParaRPr>
              </a:p>
              <a:p>
                <a:pPr lvl="1"/>
                <a:r>
                  <a:rPr lang="zh-CN" altLang="en-US" sz="1400" dirty="0" smtClean="0">
                    <a:solidFill>
                      <a:srgbClr val="000000"/>
                    </a:solidFill>
                  </a:rPr>
                  <a:t>前</a:t>
                </a:r>
                <a:r>
                  <a:rPr lang="zh-CN" altLang="en-US" sz="1400" dirty="0">
                    <a:solidFill>
                      <a:srgbClr val="000000"/>
                    </a:solidFill>
                  </a:rPr>
                  <a:t>向传播</a:t>
                </a:r>
                <a:r>
                  <a:rPr lang="en-US" altLang="zh-CN" sz="1400" dirty="0">
                    <a:solidFill>
                      <a:srgbClr val="000000"/>
                    </a:solidFill>
                  </a:rPr>
                  <a:t>:</a:t>
                </a:r>
                <a:r>
                  <a:rPr lang="zh-CN" altLang="en-US" sz="1400" dirty="0">
                    <a:solidFill>
                      <a:srgbClr val="000000"/>
                    </a:solidFill>
                  </a:rPr>
                  <a:t>计算隐层神经元和输出层神经元的</a:t>
                </a:r>
                <a:r>
                  <a:rPr lang="zh-CN" altLang="en-US" sz="1400" dirty="0" smtClean="0">
                    <a:solidFill>
                      <a:srgbClr val="000000"/>
                    </a:solidFill>
                  </a:rPr>
                  <a:t>输出</a:t>
                </a:r>
                <a:endParaRPr lang="en-US" altLang="zh-CN" sz="1400" dirty="0">
                  <a:solidFill>
                    <a:srgbClr val="000000"/>
                  </a:solidFill>
                </a:endParaRPr>
              </a:p>
              <a:p>
                <a:pPr lvl="1"/>
                <a:r>
                  <a:rPr lang="zh-CN" altLang="en-US" sz="1400" dirty="0" smtClean="0">
                    <a:solidFill>
                      <a:srgbClr val="000000"/>
                    </a:solidFill>
                  </a:rPr>
                  <a:t>后</a:t>
                </a:r>
                <a:r>
                  <a:rPr lang="zh-CN" altLang="en-US" sz="1400" dirty="0">
                    <a:solidFill>
                      <a:srgbClr val="000000"/>
                    </a:solidFill>
                  </a:rPr>
                  <a:t>向传播</a:t>
                </a:r>
                <a:r>
                  <a:rPr lang="en-US" altLang="zh-CN" sz="1400" dirty="0">
                    <a:solidFill>
                      <a:srgbClr val="000000"/>
                    </a:solidFill>
                  </a:rPr>
                  <a:t>:</a:t>
                </a:r>
                <a:r>
                  <a:rPr lang="zh-CN" altLang="en-US" sz="1400" dirty="0">
                    <a:solidFill>
                      <a:srgbClr val="000000"/>
                    </a:solidFill>
                  </a:rPr>
                  <a:t>根据目标函数公式修正权</a:t>
                </a:r>
                <a:r>
                  <a:rPr lang="zh-CN" altLang="en-US" sz="1400" dirty="0" smtClean="0">
                    <a:solidFill>
                      <a:srgbClr val="000000"/>
                    </a:solidFill>
                  </a:rPr>
                  <a:t>值</a:t>
                </a:r>
                <a14:m>
                  <m:oMath xmlns:m="http://schemas.openxmlformats.org/officeDocument/2006/math">
                    <m:sSub>
                      <m:sSubPr>
                        <m:ctrlPr>
                          <a:rPr lang="en-US" altLang="zh-CN" sz="1400" i="1" smtClean="0">
                            <a:solidFill>
                              <a:srgbClr val="000000"/>
                            </a:solidFill>
                            <a:latin typeface="Cambria Math" panose="02040503050406030204" pitchFamily="18" charset="0"/>
                          </a:rPr>
                        </m:ctrlPr>
                      </m:sSubPr>
                      <m:e>
                        <m:r>
                          <m:rPr>
                            <m:sty m:val="p"/>
                          </m:rPr>
                          <a:rPr lang="en-US" altLang="zh-CN" sz="1400" i="1">
                            <a:solidFill>
                              <a:srgbClr val="000000"/>
                            </a:solidFill>
                            <a:latin typeface="Cambria Math" panose="02040503050406030204" pitchFamily="18" charset="0"/>
                          </a:rPr>
                          <m:t>w</m:t>
                        </m:r>
                      </m:e>
                      <m:sub>
                        <m:r>
                          <m:rPr>
                            <m:sty m:val="p"/>
                          </m:rPr>
                          <a:rPr lang="en-US" altLang="zh-CN" sz="1400" i="1">
                            <a:solidFill>
                              <a:srgbClr val="000000"/>
                            </a:solidFill>
                            <a:latin typeface="Cambria Math" panose="02040503050406030204" pitchFamily="18" charset="0"/>
                          </a:rPr>
                          <m:t>ij</m:t>
                        </m:r>
                      </m:sub>
                    </m:sSub>
                  </m:oMath>
                </a14:m>
                <a:endParaRPr lang="en-US" altLang="zh-CN" sz="1400" dirty="0" smtClean="0">
                  <a:solidFill>
                    <a:srgbClr val="000000"/>
                  </a:solidFill>
                </a:endParaRPr>
              </a:p>
              <a:p>
                <a:r>
                  <a:rPr lang="zh-CN" altLang="en-US" sz="1800" dirty="0">
                    <a:solidFill>
                      <a:srgbClr val="000000"/>
                    </a:solidFill>
                  </a:rPr>
                  <a:t>上述过程反复迭代，通过</a:t>
                </a:r>
                <a:r>
                  <a:rPr lang="zh-CN" altLang="en-US" sz="1800" dirty="0" smtClean="0">
                    <a:solidFill>
                      <a:srgbClr val="000000"/>
                    </a:solidFill>
                  </a:rPr>
                  <a:t>损失函数和</a:t>
                </a:r>
                <a:r>
                  <a:rPr lang="zh-CN" altLang="en-US" sz="1800" dirty="0">
                    <a:solidFill>
                      <a:srgbClr val="000000"/>
                    </a:solidFill>
                  </a:rPr>
                  <a:t>成本</a:t>
                </a:r>
                <a:r>
                  <a:rPr lang="zh-CN" altLang="en-US" sz="1800" dirty="0" smtClean="0">
                    <a:solidFill>
                      <a:srgbClr val="000000"/>
                    </a:solidFill>
                  </a:rPr>
                  <a:t>函数对</a:t>
                </a:r>
                <a:r>
                  <a:rPr lang="zh-CN" altLang="en-US" sz="1800" dirty="0">
                    <a:solidFill>
                      <a:srgbClr val="000000"/>
                    </a:solidFill>
                  </a:rPr>
                  <a:t>前向传播结果进行判定，并通过后向传播过程对权重参数进行修正，起到监督学习的作用，一直到满足终止条件</a:t>
                </a:r>
                <a:r>
                  <a:rPr lang="zh-CN" altLang="en-US" sz="1800" dirty="0" smtClean="0">
                    <a:solidFill>
                      <a:srgbClr val="000000"/>
                    </a:solidFill>
                  </a:rPr>
                  <a:t>为止</a:t>
                </a:r>
                <a:endParaRPr lang="en-US" altLang="zh-CN" sz="1800" dirty="0" smtClean="0">
                  <a:solidFill>
                    <a:srgbClr val="000000"/>
                  </a:solidFill>
                </a:endParaRPr>
              </a:p>
              <a:p>
                <a:r>
                  <a:rPr lang="en-US" altLang="zh-CN" sz="1800" dirty="0" smtClean="0">
                    <a:solidFill>
                      <a:srgbClr val="000000"/>
                    </a:solidFill>
                  </a:rPr>
                  <a:t>BP </a:t>
                </a:r>
                <a:r>
                  <a:rPr lang="zh-CN" altLang="en-US" sz="1800" dirty="0">
                    <a:solidFill>
                      <a:srgbClr val="000000"/>
                    </a:solidFill>
                  </a:rPr>
                  <a:t>神经网络的核心思想是由后层误差推导前层误差</a:t>
                </a:r>
                <a:r>
                  <a:rPr lang="zh-CN" altLang="en-US" sz="1800" dirty="0" smtClean="0">
                    <a:solidFill>
                      <a:srgbClr val="000000"/>
                    </a:solidFill>
                  </a:rPr>
                  <a:t>，一</a:t>
                </a:r>
                <a:r>
                  <a:rPr lang="zh-CN" altLang="en-US" sz="1800" dirty="0">
                    <a:solidFill>
                      <a:srgbClr val="000000"/>
                    </a:solidFill>
                  </a:rPr>
                  <a:t>层一层的反传</a:t>
                </a:r>
                <a:r>
                  <a:rPr lang="zh-CN" altLang="en-US" sz="1800" dirty="0" smtClean="0">
                    <a:solidFill>
                      <a:srgbClr val="000000"/>
                    </a:solidFill>
                  </a:rPr>
                  <a:t>，最终</a:t>
                </a:r>
                <a:r>
                  <a:rPr lang="zh-CN" altLang="en-US" sz="1800" dirty="0">
                    <a:solidFill>
                      <a:srgbClr val="000000"/>
                    </a:solidFill>
                  </a:rPr>
                  <a:t>获得各层的误差估计，从而得到参数的权重值。由于权值参数的运算量过大，一般采用梯度下降法来</a:t>
                </a:r>
                <a:r>
                  <a:rPr lang="zh-CN" altLang="en-US" sz="1800" dirty="0" smtClean="0">
                    <a:solidFill>
                      <a:srgbClr val="000000"/>
                    </a:solidFill>
                  </a:rPr>
                  <a:t>实现</a:t>
                </a:r>
                <a:endParaRPr lang="en-US" altLang="zh-CN" sz="1800" dirty="0" smtClean="0">
                  <a:solidFill>
                    <a:srgbClr val="000000"/>
                  </a:solidFill>
                </a:endParaRPr>
              </a:p>
              <a:p>
                <a:r>
                  <a:rPr lang="zh-CN" altLang="en-US" sz="1800" dirty="0" smtClean="0">
                    <a:solidFill>
                      <a:srgbClr val="000000"/>
                    </a:solidFill>
                  </a:rPr>
                  <a:t>所谓</a:t>
                </a:r>
                <a:r>
                  <a:rPr lang="zh-CN" altLang="en-US" sz="1800" dirty="0">
                    <a:solidFill>
                      <a:srgbClr val="000000"/>
                    </a:solidFill>
                  </a:rPr>
                  <a:t>梯度下降就是让参数向着梯度的反方</a:t>
                </a:r>
                <a:r>
                  <a:rPr lang="zh-CN" altLang="en-US" sz="1800" dirty="0" smtClean="0">
                    <a:solidFill>
                      <a:srgbClr val="000000"/>
                    </a:solidFill>
                  </a:rPr>
                  <a:t>向前进一段</a:t>
                </a:r>
                <a:r>
                  <a:rPr lang="zh-CN" altLang="en-US" sz="1800" dirty="0">
                    <a:solidFill>
                      <a:srgbClr val="000000"/>
                    </a:solidFill>
                  </a:rPr>
                  <a:t>距离，不断重复，直到梯度接近零时停止。此时，所有的参数恰好达到使损失函数取得最低值的状态，为了避免局部最优，可以采用随机化梯度</a:t>
                </a:r>
                <a:r>
                  <a:rPr lang="zh-CN" altLang="en-US" sz="1800" dirty="0" smtClean="0">
                    <a:solidFill>
                      <a:srgbClr val="000000"/>
                    </a:solidFill>
                  </a:rPr>
                  <a:t>下降</a:t>
                </a:r>
                <a:endParaRPr lang="en-US" altLang="zh-CN" sz="1800" dirty="0" smtClean="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828036"/>
              </a:xfrm>
              <a:prstGeom prst="rect">
                <a:avLst/>
              </a:prstGeom>
              <a:blipFill>
                <a:blip r:embed="rId2"/>
                <a:stretch>
                  <a:fillRect l="-530" t="-1274" b="-111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194754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径向基函数网络</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72980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径向基函数网络的隐含层是由径向基函数神经元组成，这一神经元的变换函数为径向基函数。典型的</a:t>
                </a:r>
                <a:r>
                  <a:rPr lang="en-US" altLang="zh-CN" sz="1800" dirty="0">
                    <a:solidFill>
                      <a:srgbClr val="000000"/>
                    </a:solidFill>
                  </a:rPr>
                  <a:t>RBF</a:t>
                </a:r>
                <a:r>
                  <a:rPr lang="zh-CN" altLang="en-US" sz="1800" dirty="0">
                    <a:solidFill>
                      <a:srgbClr val="000000"/>
                    </a:solidFill>
                  </a:rPr>
                  <a:t>网络由输入层、</a:t>
                </a:r>
                <a:r>
                  <a:rPr lang="en-US" altLang="zh-CN" sz="1800" dirty="0">
                    <a:solidFill>
                      <a:srgbClr val="000000"/>
                    </a:solidFill>
                  </a:rPr>
                  <a:t>RBF</a:t>
                </a:r>
                <a:r>
                  <a:rPr lang="zh-CN" altLang="en-US" sz="1800" dirty="0">
                    <a:solidFill>
                      <a:srgbClr val="000000"/>
                    </a:solidFill>
                  </a:rPr>
                  <a:t>隐层和由线性神经元组成的输出层</a:t>
                </a:r>
                <a:endParaRPr lang="en-US" altLang="zh-CN" sz="1800" dirty="0">
                  <a:solidFill>
                    <a:srgbClr val="000000"/>
                  </a:solidFill>
                </a:endParaRPr>
              </a:p>
              <a:p>
                <a:r>
                  <a:rPr lang="zh-CN" altLang="en-US" sz="1800" dirty="0">
                    <a:solidFill>
                      <a:srgbClr val="000000"/>
                    </a:solidFill>
                  </a:rPr>
                  <a:t>与传统的即神经网络相比，其主要区别是隐层节点中使用了径向基函数、对输入进行了高斯变换、将在原样本空间中的非线性问题，映射到高维空间中使其变得线性，然后在高维空间里用线性可分算法解决，</a:t>
                </a:r>
                <a:r>
                  <a:rPr lang="en-US" altLang="zh-CN" sz="1800" dirty="0">
                    <a:solidFill>
                      <a:srgbClr val="000000"/>
                    </a:solidFill>
                  </a:rPr>
                  <a:t>RBF</a:t>
                </a:r>
                <a:r>
                  <a:rPr lang="zh-CN" altLang="en-US" sz="1800" dirty="0">
                    <a:solidFill>
                      <a:srgbClr val="000000"/>
                    </a:solidFill>
                  </a:rPr>
                  <a:t>网络采用高斯函数作为核函数：</a:t>
                </a:r>
                <a:endParaRPr lang="en-US" altLang="zh-CN" sz="1800"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func>
                        <m:funcPr>
                          <m:ctrlPr>
                            <a:rPr lang="zh-CN" altLang="zh-CN" sz="1800" i="1">
                              <a:solidFill>
                                <a:srgbClr val="000000"/>
                              </a:solidFill>
                              <a:latin typeface="Cambria Math" panose="02040503050406030204" pitchFamily="18" charset="0"/>
                            </a:rPr>
                          </m:ctrlPr>
                        </m:funcPr>
                        <m:fName>
                          <m:r>
                            <a:rPr lang="en-US" altLang="zh-CN" sz="1800">
                              <a:solidFill>
                                <a:srgbClr val="000000"/>
                              </a:solidFill>
                              <a:latin typeface="Cambria Math" panose="02040503050406030204" pitchFamily="18" charset="0"/>
                            </a:rPr>
                            <m:t>𝑒𝑥𝑝</m:t>
                          </m:r>
                        </m:fName>
                        <m:e>
                          <m:d>
                            <m:dPr>
                              <m:begChr m:val="["/>
                              <m:endChr m:val="]"/>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m:t>
                              </m:r>
                              <m:sSup>
                                <m:sSupPr>
                                  <m:ctrlPr>
                                    <a:rPr lang="zh-CN" altLang="zh-CN" sz="1800" i="1">
                                      <a:solidFill>
                                        <a:srgbClr val="000000"/>
                                      </a:solidFill>
                                      <a:latin typeface="Cambria Math" panose="02040503050406030204" pitchFamily="18" charset="0"/>
                                    </a:rPr>
                                  </m:ctrlPr>
                                </m:sSupPr>
                                <m:e>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𝑏</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𝑥</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𝑤</m:t>
                                          </m:r>
                                        </m:e>
                                      </m:d>
                                    </m:e>
                                  </m:d>
                                </m:e>
                                <m:sup>
                                  <m:r>
                                    <a:rPr lang="en-US" altLang="zh-CN" sz="1800">
                                      <a:solidFill>
                                        <a:srgbClr val="000000"/>
                                      </a:solidFill>
                                      <a:latin typeface="Cambria Math" panose="02040503050406030204" pitchFamily="18" charset="0"/>
                                    </a:rPr>
                                    <m:t>2</m:t>
                                  </m:r>
                                </m:sup>
                              </m:sSup>
                            </m:e>
                          </m:d>
                        </m:e>
                      </m:func>
                    </m:oMath>
                  </m:oMathPara>
                </a14:m>
                <a:endParaRPr lang="zh-CN" altLang="zh-CN" sz="1800" dirty="0">
                  <a:solidFill>
                    <a:srgbClr val="000000"/>
                  </a:solidFill>
                </a:endParaRPr>
              </a:p>
              <a:p>
                <a:r>
                  <a:rPr lang="en-US" altLang="zh-CN" sz="1800" dirty="0" smtClean="0">
                    <a:solidFill>
                      <a:srgbClr val="000000"/>
                    </a:solidFill>
                  </a:rPr>
                  <a:t>RBF</a:t>
                </a:r>
                <a:r>
                  <a:rPr lang="zh-CN" altLang="en-US" sz="1800" dirty="0">
                    <a:solidFill>
                      <a:srgbClr val="000000"/>
                    </a:solidFill>
                  </a:rPr>
                  <a:t>网络的隐层神经元自带激活函数，所以其层数可以</a:t>
                </a:r>
                <a:r>
                  <a:rPr lang="zh-CN" altLang="en-US" sz="1800" dirty="0" smtClean="0">
                    <a:solidFill>
                      <a:srgbClr val="000000"/>
                    </a:solidFill>
                  </a:rPr>
                  <a:t>只有一层</a:t>
                </a:r>
                <a:r>
                  <a:rPr lang="zh-CN" altLang="en-US" sz="1800" dirty="0">
                    <a:solidFill>
                      <a:srgbClr val="000000"/>
                    </a:solidFill>
                  </a:rPr>
                  <a:t>隐层， 权重值数量更少，所以</a:t>
                </a:r>
                <a:r>
                  <a:rPr lang="en-US" altLang="zh-CN" sz="1800" dirty="0">
                    <a:solidFill>
                      <a:srgbClr val="000000"/>
                    </a:solidFill>
                  </a:rPr>
                  <a:t>RBF</a:t>
                </a:r>
                <a:r>
                  <a:rPr lang="zh-CN" altLang="en-US" sz="1800" dirty="0">
                    <a:solidFill>
                      <a:srgbClr val="000000"/>
                    </a:solidFill>
                  </a:rPr>
                  <a:t>网络较</a:t>
                </a:r>
                <a:r>
                  <a:rPr lang="en-US" altLang="zh-CN" sz="1800" dirty="0">
                    <a:solidFill>
                      <a:srgbClr val="000000"/>
                    </a:solidFill>
                  </a:rPr>
                  <a:t>BP</a:t>
                </a:r>
                <a:r>
                  <a:rPr lang="zh-CN" altLang="en-US" sz="1800" dirty="0">
                    <a:solidFill>
                      <a:srgbClr val="000000"/>
                    </a:solidFill>
                  </a:rPr>
                  <a:t>网络速度快</a:t>
                </a:r>
                <a:r>
                  <a:rPr lang="zh-CN" altLang="en-US" sz="1800" dirty="0" smtClean="0">
                    <a:solidFill>
                      <a:srgbClr val="000000"/>
                    </a:solidFill>
                  </a:rPr>
                  <a:t>很多</a:t>
                </a:r>
                <a:endParaRPr lang="en-US" altLang="zh-CN" sz="1800" dirty="0" smtClean="0">
                  <a:solidFill>
                    <a:srgbClr val="000000"/>
                  </a:solidFill>
                </a:endParaRPr>
              </a:p>
              <a:p>
                <a:r>
                  <a:rPr lang="zh-CN" altLang="en-US" sz="1800" dirty="0" smtClean="0">
                    <a:solidFill>
                      <a:srgbClr val="000000"/>
                    </a:solidFill>
                  </a:rPr>
                  <a:t>目前</a:t>
                </a:r>
                <a:r>
                  <a:rPr lang="zh-CN" altLang="en-US" sz="1800" dirty="0">
                    <a:solidFill>
                      <a:srgbClr val="000000"/>
                    </a:solidFill>
                  </a:rPr>
                  <a:t>，</a:t>
                </a:r>
                <a:r>
                  <a:rPr lang="en-US" altLang="zh-CN" sz="1800" dirty="0">
                    <a:solidFill>
                      <a:srgbClr val="000000"/>
                    </a:solidFill>
                  </a:rPr>
                  <a:t>RBF</a:t>
                </a:r>
                <a:r>
                  <a:rPr lang="zh-CN" altLang="en-US" sz="1800" dirty="0">
                    <a:solidFill>
                      <a:srgbClr val="000000"/>
                    </a:solidFill>
                  </a:rPr>
                  <a:t>神经网络已经成功应用于非线性</a:t>
                </a:r>
                <a:r>
                  <a:rPr lang="zh-CN" altLang="en-US" sz="1800" dirty="0" smtClean="0">
                    <a:solidFill>
                      <a:srgbClr val="000000"/>
                    </a:solidFill>
                  </a:rPr>
                  <a:t>函数逼近、</a:t>
                </a:r>
                <a:r>
                  <a:rPr lang="zh-CN" altLang="en-US" sz="1800" dirty="0">
                    <a:solidFill>
                      <a:srgbClr val="000000"/>
                    </a:solidFill>
                  </a:rPr>
                  <a:t>数据分类、模式识别、图像处理等方向</a:t>
                </a:r>
                <a:endParaRPr lang="en-US"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729804"/>
              </a:xfrm>
              <a:prstGeom prst="rect">
                <a:avLst/>
              </a:prstGeom>
              <a:blipFill>
                <a:blip r:embed="rId2"/>
                <a:stretch>
                  <a:fillRect l="-530" t="-817" r="-303" b="-114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926430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反馈神经网络</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58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与前馈神经网络相比，反馈神经网络内部神经元之间有反馈，可以用一个无向完全图</a:t>
            </a:r>
            <a:r>
              <a:rPr lang="zh-CN" altLang="en-US" sz="1800" dirty="0" smtClean="0">
                <a:solidFill>
                  <a:srgbClr val="000000"/>
                </a:solidFill>
              </a:rPr>
              <a:t>表示，包括了</a:t>
            </a:r>
            <a:r>
              <a:rPr lang="en-US" altLang="zh-CN" sz="1800" dirty="0" smtClean="0">
                <a:solidFill>
                  <a:srgbClr val="000000"/>
                </a:solidFill>
              </a:rPr>
              <a:t>Hopfield </a:t>
            </a:r>
            <a:r>
              <a:rPr lang="zh-CN" altLang="en-US" sz="1800" dirty="0" smtClean="0">
                <a:solidFill>
                  <a:srgbClr val="000000"/>
                </a:solidFill>
              </a:rPr>
              <a:t>网络、</a:t>
            </a:r>
            <a:r>
              <a:rPr lang="en-US" altLang="zh-CN" sz="1800" dirty="0" smtClean="0">
                <a:solidFill>
                  <a:srgbClr val="000000"/>
                </a:solidFill>
              </a:rPr>
              <a:t>BAM</a:t>
            </a:r>
            <a:r>
              <a:rPr lang="zh-CN" altLang="en-US" sz="1800" dirty="0">
                <a:solidFill>
                  <a:srgbClr val="000000"/>
                </a:solidFill>
              </a:rPr>
              <a:t>网络</a:t>
            </a:r>
            <a:r>
              <a:rPr lang="zh-CN" altLang="en-US" sz="1800" dirty="0" smtClean="0">
                <a:solidFill>
                  <a:srgbClr val="000000"/>
                </a:solidFill>
              </a:rPr>
              <a:t>，</a:t>
            </a:r>
            <a:r>
              <a:rPr lang="en-US" altLang="zh-CN" sz="1800" dirty="0" smtClean="0">
                <a:solidFill>
                  <a:srgbClr val="000000"/>
                </a:solidFill>
              </a:rPr>
              <a:t>Elman</a:t>
            </a:r>
            <a:r>
              <a:rPr lang="zh-CN" altLang="en-US" sz="1800" dirty="0" smtClean="0">
                <a:solidFill>
                  <a:srgbClr val="000000"/>
                </a:solidFill>
              </a:rPr>
              <a:t>网络等</a:t>
            </a:r>
            <a:endParaRPr lang="en-US" altLang="zh-CN" sz="1800" dirty="0" smtClean="0">
              <a:solidFill>
                <a:srgbClr val="000000"/>
              </a:solidFill>
            </a:endParaRPr>
          </a:p>
          <a:p>
            <a:r>
              <a:rPr lang="en-US" altLang="zh-CN" sz="1800" dirty="0">
                <a:solidFill>
                  <a:srgbClr val="000000"/>
                </a:solidFill>
              </a:rPr>
              <a:t>Hopfield</a:t>
            </a:r>
            <a:r>
              <a:rPr lang="zh-CN" altLang="en-US" sz="1800" dirty="0">
                <a:solidFill>
                  <a:srgbClr val="000000"/>
                </a:solidFill>
              </a:rPr>
              <a:t>网络类似人类大脑的记忆原理，即通过关联的方式，将某一</a:t>
            </a:r>
            <a:r>
              <a:rPr lang="zh-CN" altLang="en-US" sz="1800" dirty="0" smtClean="0">
                <a:solidFill>
                  <a:srgbClr val="000000"/>
                </a:solidFill>
              </a:rPr>
              <a:t>件事物</a:t>
            </a:r>
            <a:r>
              <a:rPr lang="zh-CN" altLang="en-US" sz="1800" dirty="0">
                <a:solidFill>
                  <a:srgbClr val="000000"/>
                </a:solidFill>
              </a:rPr>
              <a:t>与周围场最中的其他事物建立关联，当人们忘记了一部分信息后，可以通过场最信息回忆起来，将缺失的信息找回。通过在反馈神经网络中引入能量函数的概念，使其运行稳定性的判断有了可靠依据，由权重值派生出能量函数是</a:t>
            </a:r>
            <a:r>
              <a:rPr lang="zh-CN" altLang="en-US" sz="1800" dirty="0" smtClean="0">
                <a:solidFill>
                  <a:srgbClr val="000000"/>
                </a:solidFill>
              </a:rPr>
              <a:t>从能量高</a:t>
            </a:r>
            <a:r>
              <a:rPr lang="zh-CN" altLang="en-US" sz="1800" dirty="0">
                <a:solidFill>
                  <a:srgbClr val="000000"/>
                </a:solidFill>
              </a:rPr>
              <a:t>的位置向能量低的位置转化，稳定点的势能比较低。基于动力学系统理论处理状态的变换，系统的稳定态</a:t>
            </a:r>
            <a:r>
              <a:rPr lang="zh-CN" altLang="en-US" sz="1800" dirty="0" smtClean="0">
                <a:solidFill>
                  <a:srgbClr val="000000"/>
                </a:solidFill>
              </a:rPr>
              <a:t>可用于描述</a:t>
            </a:r>
            <a:r>
              <a:rPr lang="zh-CN" altLang="en-US" sz="1800" dirty="0">
                <a:solidFill>
                  <a:srgbClr val="000000"/>
                </a:solidFill>
              </a:rPr>
              <a:t>记忆</a:t>
            </a:r>
            <a:endParaRPr lang="en-US" altLang="zh-CN" sz="1800" dirty="0" smtClean="0">
              <a:solidFill>
                <a:srgbClr val="000000"/>
              </a:solidFill>
            </a:endParaRPr>
          </a:p>
          <a:p>
            <a:r>
              <a:rPr lang="en-US" altLang="zh-CN" sz="1800" dirty="0">
                <a:solidFill>
                  <a:srgbClr val="000000"/>
                </a:solidFill>
              </a:rPr>
              <a:t>Hopfield</a:t>
            </a:r>
            <a:r>
              <a:rPr lang="zh-CN" altLang="en-US" sz="1800" dirty="0">
                <a:solidFill>
                  <a:srgbClr val="000000"/>
                </a:solidFill>
              </a:rPr>
              <a:t>网络分为离散</a:t>
            </a:r>
            <a:r>
              <a:rPr lang="zh-CN" altLang="en-US" sz="1800" dirty="0" smtClean="0">
                <a:solidFill>
                  <a:srgbClr val="000000"/>
                </a:solidFill>
              </a:rPr>
              <a:t>型和连续型两种网络</a:t>
            </a:r>
            <a:endParaRPr lang="en-US" altLang="zh-CN" sz="1800" dirty="0" smtClean="0">
              <a:solidFill>
                <a:srgbClr val="000000"/>
              </a:solidFill>
            </a:endParaRPr>
          </a:p>
          <a:p>
            <a:r>
              <a:rPr lang="zh-CN" altLang="en-US" sz="1800" dirty="0" smtClean="0">
                <a:solidFill>
                  <a:srgbClr val="000000"/>
                </a:solidFill>
              </a:rPr>
              <a:t>在</a:t>
            </a:r>
            <a:r>
              <a:rPr lang="en-US" altLang="zh-CN" sz="1800" dirty="0">
                <a:solidFill>
                  <a:srgbClr val="000000"/>
                </a:solidFill>
              </a:rPr>
              <a:t>Hopfield</a:t>
            </a:r>
            <a:r>
              <a:rPr lang="zh-CN" altLang="en-US" sz="1800" dirty="0" smtClean="0">
                <a:solidFill>
                  <a:srgbClr val="000000"/>
                </a:solidFill>
              </a:rPr>
              <a:t>网络</a:t>
            </a:r>
            <a:r>
              <a:rPr lang="zh-CN" altLang="en-US" sz="1800" dirty="0">
                <a:solidFill>
                  <a:srgbClr val="000000"/>
                </a:solidFill>
              </a:rPr>
              <a:t>中，学习算法是基于</a:t>
            </a:r>
            <a:r>
              <a:rPr lang="en-US" altLang="zh-CN" sz="1800" dirty="0" smtClean="0">
                <a:solidFill>
                  <a:srgbClr val="000000"/>
                </a:solidFill>
              </a:rPr>
              <a:t>Hebb</a:t>
            </a:r>
            <a:r>
              <a:rPr lang="zh-CN" altLang="en-US" sz="1800" dirty="0" smtClean="0">
                <a:solidFill>
                  <a:srgbClr val="000000"/>
                </a:solidFill>
              </a:rPr>
              <a:t>学习</a:t>
            </a:r>
            <a:r>
              <a:rPr lang="zh-CN" altLang="en-US" sz="1800" dirty="0">
                <a:solidFill>
                  <a:srgbClr val="000000"/>
                </a:solidFill>
              </a:rPr>
              <a:t>规则，权值调整规则为若相邻两</a:t>
            </a:r>
            <a:r>
              <a:rPr lang="zh-CN" altLang="en-US" sz="1800" dirty="0" smtClean="0">
                <a:solidFill>
                  <a:srgbClr val="000000"/>
                </a:solidFill>
              </a:rPr>
              <a:t>个</a:t>
            </a:r>
            <a:r>
              <a:rPr lang="zh-CN" altLang="en-US" sz="1800" dirty="0">
                <a:solidFill>
                  <a:srgbClr val="000000"/>
                </a:solidFill>
              </a:rPr>
              <a:t>神经元</a:t>
            </a:r>
            <a:r>
              <a:rPr lang="zh-CN" altLang="en-US" sz="1800" dirty="0" smtClean="0">
                <a:solidFill>
                  <a:srgbClr val="000000"/>
                </a:solidFill>
              </a:rPr>
              <a:t>同时</a:t>
            </a:r>
            <a:r>
              <a:rPr lang="zh-CN" altLang="en-US" sz="1800" dirty="0">
                <a:solidFill>
                  <a:srgbClr val="000000"/>
                </a:solidFill>
              </a:rPr>
              <a:t>处于兴奋状态，那么他们之间</a:t>
            </a:r>
            <a:r>
              <a:rPr lang="zh-CN" altLang="en-US" sz="1800" dirty="0" smtClean="0">
                <a:solidFill>
                  <a:srgbClr val="000000"/>
                </a:solidFill>
              </a:rPr>
              <a:t>的</a:t>
            </a:r>
            <a:r>
              <a:rPr lang="zh-CN" altLang="en-US" sz="1800" dirty="0">
                <a:solidFill>
                  <a:srgbClr val="000000"/>
                </a:solidFill>
              </a:rPr>
              <a:t>连接</a:t>
            </a:r>
            <a:r>
              <a:rPr lang="zh-CN" altLang="en-US" sz="1800" dirty="0" smtClean="0">
                <a:solidFill>
                  <a:srgbClr val="000000"/>
                </a:solidFill>
              </a:rPr>
              <a:t>应增强，权</a:t>
            </a:r>
            <a:r>
              <a:rPr lang="zh-CN" altLang="en-US" sz="1800" dirty="0">
                <a:solidFill>
                  <a:srgbClr val="000000"/>
                </a:solidFill>
              </a:rPr>
              <a:t>值</a:t>
            </a:r>
            <a:r>
              <a:rPr lang="zh-CN" altLang="en-US" sz="1800" dirty="0" smtClean="0">
                <a:solidFill>
                  <a:srgbClr val="000000"/>
                </a:solidFill>
              </a:rPr>
              <a:t>增大；反之，则</a:t>
            </a:r>
            <a:r>
              <a:rPr lang="zh-CN" altLang="en-US" sz="1800" dirty="0">
                <a:solidFill>
                  <a:srgbClr val="000000"/>
                </a:solidFill>
              </a:rPr>
              <a:t>权值</a:t>
            </a:r>
            <a:r>
              <a:rPr lang="zh-CN" altLang="en-US" sz="1800" dirty="0" smtClean="0">
                <a:solidFill>
                  <a:srgbClr val="000000"/>
                </a:solidFill>
              </a:rPr>
              <a:t>减少</a:t>
            </a:r>
            <a:endParaRPr lang="en-US" altLang="zh-CN" sz="1800" dirty="0" smtClean="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013836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反馈神经网络</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4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kumimoji="0" lang="zh-CN" altLang="en-US" sz="1800" dirty="0"/>
              <a:t>反馈</a:t>
            </a:r>
            <a:r>
              <a:rPr kumimoji="0" lang="zh-CN" altLang="en-US" sz="1800" dirty="0" smtClean="0"/>
              <a:t>神经网络</a:t>
            </a:r>
            <a:r>
              <a:rPr lang="zh-CN" altLang="en-US" sz="1800" dirty="0" smtClean="0">
                <a:solidFill>
                  <a:srgbClr val="000000"/>
                </a:solidFill>
              </a:rPr>
              <a:t>的</a:t>
            </a:r>
            <a:r>
              <a:rPr lang="zh-CN" altLang="en-US" sz="1800" dirty="0">
                <a:solidFill>
                  <a:srgbClr val="000000"/>
                </a:solidFill>
              </a:rPr>
              <a:t>训练过程，主要用于实现记忆的功能，即使</a:t>
            </a:r>
            <a:r>
              <a:rPr lang="zh-CN" altLang="en-US" sz="1800" dirty="0" smtClean="0">
                <a:solidFill>
                  <a:srgbClr val="000000"/>
                </a:solidFill>
              </a:rPr>
              <a:t>用能量的</a:t>
            </a:r>
            <a:r>
              <a:rPr lang="zh-CN" altLang="en-US" sz="1800" dirty="0">
                <a:solidFill>
                  <a:srgbClr val="000000"/>
                </a:solidFill>
              </a:rPr>
              <a:t>极小点 </a:t>
            </a:r>
            <a:r>
              <a:rPr lang="en-US" altLang="zh-CN" sz="1800" dirty="0" smtClean="0">
                <a:solidFill>
                  <a:srgbClr val="000000"/>
                </a:solidFill>
              </a:rPr>
              <a:t>(</a:t>
            </a:r>
            <a:r>
              <a:rPr lang="zh-CN" altLang="en-US" sz="1800" dirty="0" smtClean="0">
                <a:solidFill>
                  <a:srgbClr val="000000"/>
                </a:solidFill>
              </a:rPr>
              <a:t>吸引子</a:t>
            </a:r>
            <a:r>
              <a:rPr lang="en-US" altLang="zh-CN" sz="1800" dirty="0">
                <a:solidFill>
                  <a:srgbClr val="000000"/>
                </a:solidFill>
              </a:rPr>
              <a:t>)</a:t>
            </a:r>
            <a:r>
              <a:rPr lang="zh-CN" altLang="en-US" sz="1800" dirty="0">
                <a:solidFill>
                  <a:srgbClr val="000000"/>
                </a:solidFill>
              </a:rPr>
              <a:t>作为记忆值，一般可应用以下操作来实现</a:t>
            </a:r>
            <a:r>
              <a:rPr lang="zh-CN" altLang="en-US" sz="1800" dirty="0" smtClean="0">
                <a:solidFill>
                  <a:srgbClr val="000000"/>
                </a:solidFill>
              </a:rPr>
              <a:t>训练</a:t>
            </a:r>
            <a:endParaRPr lang="en-US" altLang="zh-CN" sz="1800" dirty="0" smtClean="0">
              <a:solidFill>
                <a:srgbClr val="000000"/>
              </a:solidFill>
            </a:endParaRPr>
          </a:p>
          <a:p>
            <a:pPr lvl="1"/>
            <a:r>
              <a:rPr lang="zh-CN" altLang="en-US" sz="1400" dirty="0" smtClean="0">
                <a:solidFill>
                  <a:srgbClr val="000000"/>
                </a:solidFill>
              </a:rPr>
              <a:t>存储</a:t>
            </a:r>
            <a:r>
              <a:rPr lang="en-US" altLang="zh-CN" sz="1400" dirty="0">
                <a:solidFill>
                  <a:srgbClr val="000000"/>
                </a:solidFill>
              </a:rPr>
              <a:t>:</a:t>
            </a:r>
            <a:r>
              <a:rPr lang="zh-CN" altLang="en-US" sz="1400" dirty="0">
                <a:solidFill>
                  <a:srgbClr val="000000"/>
                </a:solidFill>
              </a:rPr>
              <a:t>基本的记忆状态，通过权值矩阵</a:t>
            </a:r>
            <a:r>
              <a:rPr lang="zh-CN" altLang="en-US" sz="1400" dirty="0" smtClean="0">
                <a:solidFill>
                  <a:srgbClr val="000000"/>
                </a:solidFill>
              </a:rPr>
              <a:t>存储</a:t>
            </a:r>
            <a:endParaRPr lang="en-US" altLang="zh-CN" sz="1400" dirty="0" smtClean="0">
              <a:solidFill>
                <a:srgbClr val="000000"/>
              </a:solidFill>
            </a:endParaRPr>
          </a:p>
          <a:p>
            <a:pPr lvl="1"/>
            <a:r>
              <a:rPr lang="zh-CN" altLang="en-US" sz="1400" dirty="0" smtClean="0">
                <a:solidFill>
                  <a:srgbClr val="000000"/>
                </a:solidFill>
              </a:rPr>
              <a:t>验证</a:t>
            </a:r>
            <a:r>
              <a:rPr lang="en-US" altLang="zh-CN" sz="1400" dirty="0">
                <a:solidFill>
                  <a:srgbClr val="000000"/>
                </a:solidFill>
              </a:rPr>
              <a:t>:</a:t>
            </a:r>
            <a:r>
              <a:rPr lang="zh-CN" altLang="en-US" sz="1400" dirty="0">
                <a:solidFill>
                  <a:srgbClr val="000000"/>
                </a:solidFill>
              </a:rPr>
              <a:t>选代验证，直到达到</a:t>
            </a:r>
            <a:r>
              <a:rPr lang="zh-CN" altLang="en-US" sz="1400" dirty="0" smtClean="0">
                <a:solidFill>
                  <a:srgbClr val="000000"/>
                </a:solidFill>
              </a:rPr>
              <a:t>稳定状态</a:t>
            </a:r>
            <a:endParaRPr lang="en-US" altLang="zh-CN" sz="1400" dirty="0" smtClean="0">
              <a:solidFill>
                <a:srgbClr val="000000"/>
              </a:solidFill>
            </a:endParaRPr>
          </a:p>
          <a:p>
            <a:pPr lvl="1"/>
            <a:r>
              <a:rPr lang="zh-CN" altLang="en-US" sz="1400" dirty="0" smtClean="0">
                <a:solidFill>
                  <a:srgbClr val="000000"/>
                </a:solidFill>
              </a:rPr>
              <a:t>回忆</a:t>
            </a:r>
            <a:r>
              <a:rPr lang="en-US" altLang="zh-CN" sz="1400" dirty="0">
                <a:solidFill>
                  <a:srgbClr val="000000"/>
                </a:solidFill>
              </a:rPr>
              <a:t>:</a:t>
            </a:r>
            <a:r>
              <a:rPr lang="zh-CN" altLang="en-US" sz="1400" dirty="0">
                <a:solidFill>
                  <a:srgbClr val="000000"/>
                </a:solidFill>
              </a:rPr>
              <a:t>没有</a:t>
            </a:r>
            <a:r>
              <a:rPr lang="en-US" altLang="zh-CN" sz="1400" dirty="0">
                <a:solidFill>
                  <a:srgbClr val="000000"/>
                </a:solidFill>
              </a:rPr>
              <a:t>(</a:t>
            </a:r>
            <a:r>
              <a:rPr lang="zh-CN" altLang="en-US" sz="1400" dirty="0">
                <a:solidFill>
                  <a:srgbClr val="000000"/>
                </a:solidFill>
              </a:rPr>
              <a:t>失去</a:t>
            </a:r>
            <a:r>
              <a:rPr lang="en-US" altLang="zh-CN" sz="1400" dirty="0">
                <a:solidFill>
                  <a:srgbClr val="000000"/>
                </a:solidFill>
              </a:rPr>
              <a:t>)</a:t>
            </a:r>
            <a:r>
              <a:rPr lang="zh-CN" altLang="en-US" sz="1400" dirty="0">
                <a:solidFill>
                  <a:srgbClr val="000000"/>
                </a:solidFill>
              </a:rPr>
              <a:t>记忆的点，都会收敛到稳定的</a:t>
            </a:r>
            <a:r>
              <a:rPr lang="zh-CN" altLang="en-US" sz="1400" dirty="0" smtClean="0">
                <a:solidFill>
                  <a:srgbClr val="000000"/>
                </a:solidFill>
              </a:rPr>
              <a:t>状态</a:t>
            </a:r>
            <a:endParaRPr lang="en-US" altLang="zh-CN" sz="1400" dirty="0" smtClean="0">
              <a:solidFill>
                <a:srgbClr val="000000"/>
              </a:solidFill>
            </a:endParaRPr>
          </a:p>
          <a:p>
            <a:r>
              <a:rPr kumimoji="0" lang="zh-CN" altLang="en-US" sz="1800" dirty="0"/>
              <a:t>以下是</a:t>
            </a:r>
            <a:r>
              <a:rPr kumimoji="0" lang="en-US" altLang="zh-CN" sz="1800" dirty="0"/>
              <a:t>Hopfield</a:t>
            </a:r>
            <a:r>
              <a:rPr kumimoji="0" lang="zh-CN" altLang="en-US" sz="1800" dirty="0"/>
              <a:t>网络的一个示例应用，对屏幕点阵模拟的数字进行记忆，经过克罗内克积计算之后，获得了对应数字的参数值矩阵，进行记忆效果评估时，只给出一半的点阵数字信息，通过</a:t>
            </a:r>
            <a:r>
              <a:rPr kumimoji="0" lang="en-US" altLang="zh-CN" sz="1800" dirty="0"/>
              <a:t>Hopfield</a:t>
            </a:r>
            <a:r>
              <a:rPr kumimoji="0" lang="zh-CN" altLang="en-US" sz="1800" dirty="0"/>
              <a:t>网络进行恢复到原始</a:t>
            </a:r>
            <a:r>
              <a:rPr kumimoji="0" lang="zh-CN" altLang="en-US" sz="1800" dirty="0" smtClean="0"/>
              <a:t>数字</a:t>
            </a:r>
            <a:endParaRPr lang="en-US" altLang="zh-CN" sz="1800" dirty="0" smtClean="0">
              <a:solidFill>
                <a:srgbClr val="000000"/>
              </a:solidFill>
            </a:endParaRPr>
          </a:p>
          <a:p>
            <a:endParaRPr lang="en-US" altLang="zh-CN" sz="1800" dirty="0" smtClean="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2410619" y="3533138"/>
            <a:ext cx="4572000" cy="964623"/>
          </a:xfrm>
          <a:prstGeom prst="rect">
            <a:avLst/>
          </a:prstGeom>
        </p:spPr>
        <p:txBody>
          <a:bodyPr>
            <a:spAutoFit/>
          </a:bodyPr>
          <a:lstStyle/>
          <a:p>
            <a:pPr lvl="0" algn="just">
              <a:lnSpc>
                <a:spcPts val="1400"/>
              </a:lnSpc>
              <a:spcAft>
                <a:spcPts val="0"/>
              </a:spcAft>
            </a:pPr>
            <a:r>
              <a:rPr lang="en-US" altLang="zh-CN" sz="900" kern="100" dirty="0" err="1">
                <a:solidFill>
                  <a:prstClr val="black"/>
                </a:solidFill>
                <a:latin typeface="宋体" panose="02010600030101010101" pitchFamily="2" charset="-122"/>
                <a:cs typeface="Times New Roman" panose="02020603050405020304" pitchFamily="18" charset="0"/>
              </a:rPr>
              <a:t>def</a:t>
            </a:r>
            <a:r>
              <a:rPr lang="en-US" altLang="zh-CN" sz="900" kern="100" dirty="0">
                <a:solidFill>
                  <a:prstClr val="black"/>
                </a:solidFill>
                <a:latin typeface="宋体" panose="02010600030101010101" pitchFamily="2" charset="-122"/>
                <a:cs typeface="Times New Roman" panose="02020603050405020304" pitchFamily="18" charset="0"/>
              </a:rPr>
              <a:t> </a:t>
            </a:r>
            <a:r>
              <a:rPr lang="en-US" altLang="zh-CN" sz="900" kern="100" dirty="0" err="1">
                <a:solidFill>
                  <a:prstClr val="black"/>
                </a:solidFill>
                <a:latin typeface="宋体" panose="02010600030101010101" pitchFamily="2" charset="-122"/>
                <a:cs typeface="Times New Roman" panose="02020603050405020304" pitchFamily="18" charset="0"/>
              </a:rPr>
              <a:t>kroneckerSquareProduct</a:t>
            </a:r>
            <a:r>
              <a:rPr lang="en-US" altLang="zh-CN" sz="900" kern="100" dirty="0">
                <a:solidFill>
                  <a:prstClr val="black"/>
                </a:solidFill>
                <a:latin typeface="宋体" panose="02010600030101010101" pitchFamily="2" charset="-122"/>
                <a:cs typeface="Times New Roman" panose="02020603050405020304" pitchFamily="18" charset="0"/>
              </a:rPr>
              <a:t>(self, factor):</a:t>
            </a:r>
            <a:endParaRPr lang="zh-CN" altLang="zh-CN" sz="1050" kern="100" dirty="0">
              <a:solidFill>
                <a:prstClr val="black"/>
              </a:solidFill>
              <a:latin typeface="宋体" panose="02010600030101010101" pitchFamily="2" charset="-122"/>
              <a:cs typeface="Times New Roman" panose="02020603050405020304" pitchFamily="18" charset="0"/>
            </a:endParaRPr>
          </a:p>
          <a:p>
            <a:pPr lvl="0" algn="just">
              <a:lnSpc>
                <a:spcPts val="1400"/>
              </a:lnSpc>
              <a:spcAft>
                <a:spcPts val="0"/>
              </a:spcAft>
            </a:pPr>
            <a:r>
              <a:rPr lang="en-US" altLang="zh-CN" sz="900" kern="100" dirty="0">
                <a:solidFill>
                  <a:prstClr val="black"/>
                </a:solidFill>
                <a:latin typeface="宋体" panose="02010600030101010101" pitchFamily="2" charset="-122"/>
                <a:cs typeface="Times New Roman" panose="02020603050405020304" pitchFamily="18" charset="0"/>
              </a:rPr>
              <a:t>    </a:t>
            </a:r>
            <a:r>
              <a:rPr lang="en-US" altLang="zh-CN" sz="900" kern="100" dirty="0" err="1">
                <a:solidFill>
                  <a:prstClr val="black"/>
                </a:solidFill>
                <a:latin typeface="宋体" panose="02010600030101010101" pitchFamily="2" charset="-122"/>
                <a:cs typeface="Times New Roman" panose="02020603050405020304" pitchFamily="18" charset="0"/>
              </a:rPr>
              <a:t>ksProduct</a:t>
            </a:r>
            <a:r>
              <a:rPr lang="en-US" altLang="zh-CN" sz="900" kern="100" dirty="0">
                <a:solidFill>
                  <a:prstClr val="black"/>
                </a:solidFill>
                <a:latin typeface="宋体" panose="02010600030101010101" pitchFamily="2" charset="-122"/>
                <a:cs typeface="Times New Roman" panose="02020603050405020304" pitchFamily="18" charset="0"/>
              </a:rPr>
              <a:t> = </a:t>
            </a:r>
            <a:r>
              <a:rPr lang="en-US" altLang="zh-CN" sz="900" kern="100" dirty="0" err="1">
                <a:solidFill>
                  <a:prstClr val="black"/>
                </a:solidFill>
                <a:latin typeface="宋体" panose="02010600030101010101" pitchFamily="2" charset="-122"/>
                <a:cs typeface="Times New Roman" panose="02020603050405020304" pitchFamily="18" charset="0"/>
              </a:rPr>
              <a:t>np.zeros</a:t>
            </a:r>
            <a:r>
              <a:rPr lang="en-US" altLang="zh-CN" sz="900" kern="100" dirty="0">
                <a:solidFill>
                  <a:prstClr val="black"/>
                </a:solidFill>
                <a:latin typeface="宋体" panose="02010600030101010101" pitchFamily="2" charset="-122"/>
                <a:cs typeface="Times New Roman" panose="02020603050405020304" pitchFamily="18" charset="0"/>
              </a:rPr>
              <a:t>((</a:t>
            </a:r>
            <a:r>
              <a:rPr lang="en-US" altLang="zh-CN" sz="900" kern="100" dirty="0" err="1">
                <a:solidFill>
                  <a:prstClr val="black"/>
                </a:solidFill>
                <a:latin typeface="宋体" panose="02010600030101010101" pitchFamily="2" charset="-122"/>
                <a:cs typeface="Times New Roman" panose="02020603050405020304" pitchFamily="18" charset="0"/>
              </a:rPr>
              <a:t>self.N</a:t>
            </a:r>
            <a:r>
              <a:rPr lang="en-US" altLang="zh-CN" sz="900" kern="100" dirty="0">
                <a:solidFill>
                  <a:prstClr val="black"/>
                </a:solidFill>
                <a:latin typeface="宋体" panose="02010600030101010101" pitchFamily="2" charset="-122"/>
                <a:cs typeface="Times New Roman" panose="02020603050405020304" pitchFamily="18" charset="0"/>
              </a:rPr>
              <a:t>, </a:t>
            </a:r>
            <a:r>
              <a:rPr lang="en-US" altLang="zh-CN" sz="900" kern="100" dirty="0" err="1">
                <a:solidFill>
                  <a:prstClr val="black"/>
                </a:solidFill>
                <a:latin typeface="宋体" panose="02010600030101010101" pitchFamily="2" charset="-122"/>
                <a:cs typeface="Times New Roman" panose="02020603050405020304" pitchFamily="18" charset="0"/>
              </a:rPr>
              <a:t>self.N</a:t>
            </a:r>
            <a:r>
              <a:rPr lang="en-US" altLang="zh-CN" sz="900" kern="100" dirty="0">
                <a:solidFill>
                  <a:prstClr val="black"/>
                </a:solidFill>
                <a:latin typeface="宋体" panose="02010600030101010101" pitchFamily="2" charset="-122"/>
                <a:cs typeface="Times New Roman" panose="02020603050405020304" pitchFamily="18" charset="0"/>
              </a:rPr>
              <a:t>), </a:t>
            </a:r>
            <a:r>
              <a:rPr lang="en-US" altLang="zh-CN" sz="900" kern="100" dirty="0" err="1">
                <a:solidFill>
                  <a:prstClr val="black"/>
                </a:solidFill>
                <a:latin typeface="宋体" panose="02010600030101010101" pitchFamily="2" charset="-122"/>
                <a:cs typeface="Times New Roman" panose="02020603050405020304" pitchFamily="18" charset="0"/>
              </a:rPr>
              <a:t>dtype</a:t>
            </a:r>
            <a:r>
              <a:rPr lang="en-US" altLang="zh-CN" sz="900" kern="100" dirty="0">
                <a:solidFill>
                  <a:prstClr val="black"/>
                </a:solidFill>
                <a:latin typeface="宋体" panose="02010600030101010101" pitchFamily="2" charset="-122"/>
                <a:cs typeface="Times New Roman" panose="02020603050405020304" pitchFamily="18" charset="0"/>
              </a:rPr>
              <a:t> = np.float32)</a:t>
            </a:r>
            <a:endParaRPr lang="zh-CN" altLang="zh-CN" sz="1050" kern="100" dirty="0">
              <a:solidFill>
                <a:prstClr val="black"/>
              </a:solidFill>
              <a:latin typeface="宋体" panose="02010600030101010101" pitchFamily="2" charset="-122"/>
              <a:cs typeface="Times New Roman" panose="02020603050405020304" pitchFamily="18" charset="0"/>
            </a:endParaRPr>
          </a:p>
          <a:p>
            <a:pPr lvl="0" algn="just">
              <a:lnSpc>
                <a:spcPts val="1400"/>
              </a:lnSpc>
              <a:spcAft>
                <a:spcPts val="0"/>
              </a:spcAft>
            </a:pPr>
            <a:r>
              <a:rPr lang="en-US" altLang="zh-CN" sz="900" kern="100" dirty="0">
                <a:solidFill>
                  <a:prstClr val="black"/>
                </a:solidFill>
                <a:latin typeface="宋体" panose="02010600030101010101" pitchFamily="2" charset="-122"/>
                <a:cs typeface="Times New Roman" panose="02020603050405020304" pitchFamily="18" charset="0"/>
              </a:rPr>
              <a:t>    for </a:t>
            </a:r>
            <a:r>
              <a:rPr lang="en-US" altLang="zh-CN" sz="900" kern="100" dirty="0" err="1">
                <a:solidFill>
                  <a:prstClr val="black"/>
                </a:solidFill>
                <a:latin typeface="宋体" panose="02010600030101010101" pitchFamily="2" charset="-122"/>
                <a:cs typeface="Times New Roman" panose="02020603050405020304" pitchFamily="18" charset="0"/>
              </a:rPr>
              <a:t>i</a:t>
            </a:r>
            <a:r>
              <a:rPr lang="en-US" altLang="zh-CN" sz="900" kern="100" dirty="0">
                <a:solidFill>
                  <a:prstClr val="black"/>
                </a:solidFill>
                <a:latin typeface="宋体" panose="02010600030101010101" pitchFamily="2" charset="-122"/>
                <a:cs typeface="Times New Roman" panose="02020603050405020304" pitchFamily="18" charset="0"/>
              </a:rPr>
              <a:t> in </a:t>
            </a:r>
            <a:r>
              <a:rPr lang="en-US" altLang="zh-CN" sz="900" kern="100" dirty="0" err="1">
                <a:solidFill>
                  <a:prstClr val="black"/>
                </a:solidFill>
                <a:latin typeface="宋体" panose="02010600030101010101" pitchFamily="2" charset="-122"/>
                <a:cs typeface="Times New Roman" panose="02020603050405020304" pitchFamily="18" charset="0"/>
              </a:rPr>
              <a:t>xrange</a:t>
            </a:r>
            <a:r>
              <a:rPr lang="en-US" altLang="zh-CN" sz="900" kern="100" dirty="0">
                <a:solidFill>
                  <a:prstClr val="black"/>
                </a:solidFill>
                <a:latin typeface="宋体" panose="02010600030101010101" pitchFamily="2" charset="-122"/>
                <a:cs typeface="Times New Roman" panose="02020603050405020304" pitchFamily="18" charset="0"/>
              </a:rPr>
              <a:t>(0, </a:t>
            </a:r>
            <a:r>
              <a:rPr lang="en-US" altLang="zh-CN" sz="900" kern="100" dirty="0" err="1">
                <a:solidFill>
                  <a:prstClr val="black"/>
                </a:solidFill>
                <a:latin typeface="宋体" panose="02010600030101010101" pitchFamily="2" charset="-122"/>
                <a:cs typeface="Times New Roman" panose="02020603050405020304" pitchFamily="18" charset="0"/>
              </a:rPr>
              <a:t>self.N</a:t>
            </a:r>
            <a:r>
              <a:rPr lang="en-US" altLang="zh-CN" sz="900" kern="100" dirty="0">
                <a:solidFill>
                  <a:prstClr val="black"/>
                </a:solidFill>
                <a:latin typeface="宋体" panose="02010600030101010101" pitchFamily="2" charset="-122"/>
                <a:cs typeface="Times New Roman" panose="02020603050405020304" pitchFamily="18" charset="0"/>
              </a:rPr>
              <a:t>):</a:t>
            </a:r>
            <a:endParaRPr lang="zh-CN" altLang="zh-CN" sz="1050" kern="100" dirty="0">
              <a:solidFill>
                <a:prstClr val="black"/>
              </a:solidFill>
              <a:latin typeface="宋体" panose="02010600030101010101" pitchFamily="2" charset="-122"/>
              <a:cs typeface="Times New Roman" panose="02020603050405020304" pitchFamily="18" charset="0"/>
            </a:endParaRPr>
          </a:p>
          <a:p>
            <a:pPr lvl="0" algn="just">
              <a:lnSpc>
                <a:spcPts val="1400"/>
              </a:lnSpc>
              <a:spcAft>
                <a:spcPts val="0"/>
              </a:spcAft>
            </a:pPr>
            <a:r>
              <a:rPr lang="en-US" altLang="zh-CN" sz="900" kern="100" dirty="0">
                <a:solidFill>
                  <a:prstClr val="black"/>
                </a:solidFill>
                <a:latin typeface="宋体" panose="02010600030101010101" pitchFamily="2" charset="-122"/>
                <a:cs typeface="Times New Roman" panose="02020603050405020304" pitchFamily="18" charset="0"/>
              </a:rPr>
              <a:t>        </a:t>
            </a:r>
            <a:r>
              <a:rPr lang="en-US" altLang="zh-CN" sz="900" kern="100" dirty="0" err="1">
                <a:solidFill>
                  <a:prstClr val="black"/>
                </a:solidFill>
                <a:latin typeface="宋体" panose="02010600030101010101" pitchFamily="2" charset="-122"/>
                <a:cs typeface="Times New Roman" panose="02020603050405020304" pitchFamily="18" charset="0"/>
              </a:rPr>
              <a:t>ksProduct</a:t>
            </a:r>
            <a:r>
              <a:rPr lang="en-US" altLang="zh-CN" sz="900" kern="100" dirty="0">
                <a:solidFill>
                  <a:prstClr val="black"/>
                </a:solidFill>
                <a:latin typeface="宋体" panose="02010600030101010101" pitchFamily="2" charset="-122"/>
                <a:cs typeface="Times New Roman" panose="02020603050405020304" pitchFamily="18" charset="0"/>
              </a:rPr>
              <a:t>[</a:t>
            </a:r>
            <a:r>
              <a:rPr lang="en-US" altLang="zh-CN" sz="900" kern="100" dirty="0" err="1">
                <a:solidFill>
                  <a:prstClr val="black"/>
                </a:solidFill>
                <a:latin typeface="宋体" panose="02010600030101010101" pitchFamily="2" charset="-122"/>
                <a:cs typeface="Times New Roman" panose="02020603050405020304" pitchFamily="18" charset="0"/>
              </a:rPr>
              <a:t>i</a:t>
            </a:r>
            <a:r>
              <a:rPr lang="en-US" altLang="zh-CN" sz="900" kern="100" dirty="0">
                <a:solidFill>
                  <a:prstClr val="black"/>
                </a:solidFill>
                <a:latin typeface="宋体" panose="02010600030101010101" pitchFamily="2" charset="-122"/>
                <a:cs typeface="Times New Roman" panose="02020603050405020304" pitchFamily="18" charset="0"/>
              </a:rPr>
              <a:t>] = factor[</a:t>
            </a:r>
            <a:r>
              <a:rPr lang="en-US" altLang="zh-CN" sz="900" kern="100" dirty="0" err="1">
                <a:solidFill>
                  <a:prstClr val="black"/>
                </a:solidFill>
                <a:latin typeface="宋体" panose="02010600030101010101" pitchFamily="2" charset="-122"/>
                <a:cs typeface="Times New Roman" panose="02020603050405020304" pitchFamily="18" charset="0"/>
              </a:rPr>
              <a:t>i</a:t>
            </a:r>
            <a:r>
              <a:rPr lang="en-US" altLang="zh-CN" sz="900" kern="100" dirty="0">
                <a:solidFill>
                  <a:prstClr val="black"/>
                </a:solidFill>
                <a:latin typeface="宋体" panose="02010600030101010101" pitchFamily="2" charset="-122"/>
                <a:cs typeface="Times New Roman" panose="02020603050405020304" pitchFamily="18" charset="0"/>
              </a:rPr>
              <a:t>] * factor</a:t>
            </a:r>
            <a:endParaRPr lang="zh-CN" altLang="zh-CN" sz="1050" kern="100" dirty="0">
              <a:solidFill>
                <a:prstClr val="black"/>
              </a:solidFill>
              <a:latin typeface="宋体" panose="02010600030101010101" pitchFamily="2" charset="-122"/>
              <a:cs typeface="Times New Roman" panose="02020603050405020304" pitchFamily="18" charset="0"/>
            </a:endParaRPr>
          </a:p>
          <a:p>
            <a:pPr lvl="0" algn="just">
              <a:lnSpc>
                <a:spcPts val="1400"/>
              </a:lnSpc>
              <a:spcAft>
                <a:spcPts val="0"/>
              </a:spcAft>
            </a:pPr>
            <a:r>
              <a:rPr lang="en-US" altLang="zh-CN" sz="900" kern="100" dirty="0">
                <a:solidFill>
                  <a:prstClr val="black"/>
                </a:solidFill>
                <a:latin typeface="宋体" panose="02010600030101010101" pitchFamily="2" charset="-122"/>
                <a:cs typeface="Times New Roman" panose="02020603050405020304" pitchFamily="18" charset="0"/>
              </a:rPr>
              <a:t>    return </a:t>
            </a:r>
            <a:r>
              <a:rPr lang="en-US" altLang="zh-CN" sz="900" kern="100" dirty="0" err="1" smtClean="0">
                <a:solidFill>
                  <a:prstClr val="black"/>
                </a:solidFill>
                <a:latin typeface="宋体" panose="02010600030101010101" pitchFamily="2" charset="-122"/>
                <a:cs typeface="Times New Roman" panose="02020603050405020304" pitchFamily="18" charset="0"/>
              </a:rPr>
              <a:t>ksProduct</a:t>
            </a:r>
            <a:endParaRPr lang="zh-CN" altLang="zh-CN" sz="1050" kern="100" dirty="0">
              <a:solidFill>
                <a:prstClr val="black"/>
              </a:solidFill>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58053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反馈神经网络</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1735138" y="1152644"/>
            <a:ext cx="5922962" cy="3323987"/>
          </a:xfrm>
          <a:prstGeom prst="rect">
            <a:avLst/>
          </a:prstGeom>
        </p:spPr>
        <p:txBody>
          <a:bodyPr wrap="square">
            <a:spAutoFit/>
          </a:bodyPr>
          <a:lstStyle/>
          <a:p>
            <a:pPr algn="just">
              <a:lnSpc>
                <a:spcPts val="1400"/>
              </a:lnSpc>
              <a:spcAft>
                <a:spcPts val="0"/>
              </a:spcAft>
            </a:pPr>
            <a:r>
              <a:rPr lang="en-US" altLang="zh-CN" sz="900" kern="100" dirty="0" smtClean="0">
                <a:latin typeface="宋体" panose="02010600030101010101" pitchFamily="2" charset="-122"/>
                <a:cs typeface="Times New Roman" panose="02020603050405020304" pitchFamily="18" charset="0"/>
              </a:rPr>
              <a:t>#</a:t>
            </a:r>
            <a:r>
              <a:rPr lang="zh-CN" altLang="zh-CN" sz="900" kern="100" dirty="0">
                <a:latin typeface="宋体" panose="02010600030101010101" pitchFamily="2" charset="-122"/>
                <a:cs typeface="Times New Roman" panose="02020603050405020304" pitchFamily="18" charset="0"/>
              </a:rPr>
              <a:t>记忆单个数字的状态</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latin typeface="宋体" panose="02010600030101010101" pitchFamily="2" charset="-122"/>
                <a:cs typeface="Times New Roman" panose="02020603050405020304" pitchFamily="18" charset="0"/>
              </a:rPr>
              <a:t>def</a:t>
            </a:r>
            <a:r>
              <a:rPr lang="en-US" altLang="zh-CN" sz="900" kern="100" dirty="0">
                <a:latin typeface="宋体" panose="02010600030101010101" pitchFamily="2" charset="-122"/>
                <a:cs typeface="Times New Roman" panose="02020603050405020304" pitchFamily="18" charset="0"/>
              </a:rPr>
              <a:t> </a:t>
            </a:r>
            <a:r>
              <a:rPr lang="en-US" altLang="zh-CN" sz="900" kern="100" dirty="0" err="1">
                <a:latin typeface="宋体" panose="02010600030101010101" pitchFamily="2" charset="-122"/>
                <a:cs typeface="Times New Roman" panose="02020603050405020304" pitchFamily="18" charset="0"/>
              </a:rPr>
              <a:t>do_train</a:t>
            </a:r>
            <a:r>
              <a:rPr lang="en-US" altLang="zh-CN" sz="900" kern="100" dirty="0">
                <a:latin typeface="宋体" panose="02010600030101010101" pitchFamily="2" charset="-122"/>
                <a:cs typeface="Times New Roman" panose="02020603050405020304" pitchFamily="18" charset="0"/>
              </a:rPr>
              <a:t>(self, </a:t>
            </a:r>
            <a:r>
              <a:rPr lang="en-US" altLang="zh-CN" sz="900" kern="100" dirty="0" err="1">
                <a:latin typeface="宋体" panose="02010600030101010101" pitchFamily="2" charset="-122"/>
                <a:cs typeface="Times New Roman" panose="02020603050405020304" pitchFamily="18" charset="0"/>
              </a:rPr>
              <a:t>inputArray</a:t>
            </a:r>
            <a:r>
              <a:rPr lang="en-US" altLang="zh-CN" sz="900" kern="100" dirty="0">
                <a:latin typeface="宋体" panose="02010600030101010101" pitchFamily="2" charset="-122"/>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latin typeface="宋体" panose="02010600030101010101" pitchFamily="2" charset="-122"/>
                <a:cs typeface="Times New Roman" panose="02020603050405020304" pitchFamily="18" charset="0"/>
              </a:rPr>
              <a:t>    # </a:t>
            </a:r>
            <a:r>
              <a:rPr lang="zh-CN" altLang="zh-CN" sz="900" kern="100" dirty="0">
                <a:latin typeface="宋体" panose="02010600030101010101" pitchFamily="2" charset="-122"/>
                <a:cs typeface="Times New Roman" panose="02020603050405020304" pitchFamily="18" charset="0"/>
              </a:rPr>
              <a:t>归一化</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latin typeface="宋体" panose="02010600030101010101" pitchFamily="2" charset="-122"/>
                <a:cs typeface="Times New Roman" panose="02020603050405020304" pitchFamily="18" charset="0"/>
              </a:rPr>
              <a:t>    mean = float(</a:t>
            </a:r>
            <a:r>
              <a:rPr lang="en-US" altLang="zh-CN" sz="900" kern="100" dirty="0" err="1">
                <a:latin typeface="宋体" panose="02010600030101010101" pitchFamily="2" charset="-122"/>
                <a:cs typeface="Times New Roman" panose="02020603050405020304" pitchFamily="18" charset="0"/>
              </a:rPr>
              <a:t>inputArray.sum</a:t>
            </a:r>
            <a:r>
              <a:rPr lang="en-US" altLang="zh-CN" sz="900" kern="100" dirty="0">
                <a:latin typeface="宋体" panose="02010600030101010101" pitchFamily="2" charset="-122"/>
                <a:cs typeface="Times New Roman" panose="02020603050405020304" pitchFamily="18" charset="0"/>
              </a:rPr>
              <a:t>()) / </a:t>
            </a:r>
            <a:r>
              <a:rPr lang="en-US" altLang="zh-CN" sz="900" kern="100" dirty="0" err="1">
                <a:latin typeface="宋体" panose="02010600030101010101" pitchFamily="2" charset="-122"/>
                <a:cs typeface="Times New Roman" panose="02020603050405020304" pitchFamily="18" charset="0"/>
              </a:rPr>
              <a:t>inputArray.shape</a:t>
            </a:r>
            <a:r>
              <a:rPr lang="en-US" altLang="zh-CN" sz="900" kern="100" dirty="0">
                <a:latin typeface="宋体" panose="02010600030101010101" pitchFamily="2" charset="-122"/>
                <a:cs typeface="Times New Roman" panose="02020603050405020304" pitchFamily="18" charset="0"/>
              </a:rPr>
              <a:t>[0]</a:t>
            </a:r>
            <a:endParaRPr lang="zh-CN" altLang="zh-CN" sz="1050" kern="100" dirty="0">
              <a:latin typeface="宋体" panose="02010600030101010101" pitchFamily="2" charset="-122"/>
              <a:cs typeface="Times New Roman" panose="02020603050405020304" pitchFamily="18" charset="0"/>
            </a:endParaRPr>
          </a:p>
          <a:p>
            <a:pPr indent="228600" algn="just">
              <a:lnSpc>
                <a:spcPts val="1400"/>
              </a:lnSpc>
              <a:spcAft>
                <a:spcPts val="0"/>
              </a:spcAft>
            </a:pPr>
            <a:r>
              <a:rPr lang="en-US" altLang="zh-CN" sz="900" kern="100" dirty="0" err="1">
                <a:latin typeface="宋体" panose="02010600030101010101" pitchFamily="2" charset="-122"/>
                <a:cs typeface="Times New Roman" panose="02020603050405020304" pitchFamily="18" charset="0"/>
              </a:rPr>
              <a:t>self.W</a:t>
            </a:r>
            <a:r>
              <a:rPr lang="en-US" altLang="zh-CN" sz="900" kern="100" dirty="0">
                <a:latin typeface="宋体" panose="02010600030101010101" pitchFamily="2" charset="-122"/>
                <a:cs typeface="Times New Roman" panose="02020603050405020304" pitchFamily="18" charset="0"/>
              </a:rPr>
              <a:t> = </a:t>
            </a:r>
            <a:r>
              <a:rPr lang="en-US" altLang="zh-CN" sz="900" kern="100" dirty="0" err="1">
                <a:latin typeface="宋体" panose="02010600030101010101" pitchFamily="2" charset="-122"/>
                <a:cs typeface="Times New Roman" panose="02020603050405020304" pitchFamily="18" charset="0"/>
              </a:rPr>
              <a:t>self.W</a:t>
            </a:r>
            <a:r>
              <a:rPr lang="en-US" altLang="zh-CN" sz="900" kern="100" dirty="0">
                <a:latin typeface="宋体" panose="02010600030101010101" pitchFamily="2" charset="-122"/>
                <a:cs typeface="Times New Roman" panose="02020603050405020304" pitchFamily="18" charset="0"/>
              </a:rPr>
              <a:t> + </a:t>
            </a:r>
            <a:r>
              <a:rPr lang="en-US" altLang="zh-CN" sz="900" kern="100" dirty="0" err="1">
                <a:latin typeface="宋体" panose="02010600030101010101" pitchFamily="2" charset="-122"/>
                <a:cs typeface="Times New Roman" panose="02020603050405020304" pitchFamily="18" charset="0"/>
              </a:rPr>
              <a:t>self.kroneckerSquareProduct</a:t>
            </a:r>
            <a:r>
              <a:rPr lang="en-US" altLang="zh-CN" sz="900" kern="100" dirty="0">
                <a:latin typeface="宋体" panose="02010600030101010101" pitchFamily="2" charset="-122"/>
                <a:cs typeface="Times New Roman" panose="02020603050405020304" pitchFamily="18" charset="0"/>
              </a:rPr>
              <a:t>(</a:t>
            </a:r>
            <a:r>
              <a:rPr lang="en-US" altLang="zh-CN" sz="900" kern="100" dirty="0" err="1">
                <a:latin typeface="宋体" panose="02010600030101010101" pitchFamily="2" charset="-122"/>
                <a:cs typeface="Times New Roman" panose="02020603050405020304" pitchFamily="18" charset="0"/>
              </a:rPr>
              <a:t>inputArray</a:t>
            </a:r>
            <a:r>
              <a:rPr lang="en-US" altLang="zh-CN" sz="900" kern="100" dirty="0">
                <a:latin typeface="宋体" panose="02010600030101010101" pitchFamily="2" charset="-122"/>
                <a:cs typeface="Times New Roman" panose="02020603050405020304" pitchFamily="18" charset="0"/>
              </a:rPr>
              <a:t> - mean)/(</a:t>
            </a:r>
            <a:r>
              <a:rPr lang="en-US" altLang="zh-CN" sz="900" kern="100" dirty="0" err="1">
                <a:latin typeface="宋体" panose="02010600030101010101" pitchFamily="2" charset="-122"/>
                <a:cs typeface="Times New Roman" panose="02020603050405020304" pitchFamily="18" charset="0"/>
              </a:rPr>
              <a:t>self.N</a:t>
            </a:r>
            <a:r>
              <a:rPr lang="en-US" altLang="zh-CN" sz="900" kern="100" dirty="0">
                <a:latin typeface="宋体" panose="02010600030101010101" pitchFamily="2" charset="-122"/>
                <a:cs typeface="Times New Roman" panose="02020603050405020304" pitchFamily="18" charset="0"/>
              </a:rPr>
              <a:t> * </a:t>
            </a:r>
            <a:r>
              <a:rPr lang="en-US" altLang="zh-CN" sz="900" kern="100" dirty="0" err="1">
                <a:latin typeface="宋体" panose="02010600030101010101" pitchFamily="2" charset="-122"/>
                <a:cs typeface="Times New Roman" panose="02020603050405020304" pitchFamily="18" charset="0"/>
              </a:rPr>
              <a:t>self.N</a:t>
            </a:r>
            <a:r>
              <a:rPr lang="en-US" altLang="zh-CN" sz="900" kern="100" dirty="0">
                <a:latin typeface="宋体" panose="02010600030101010101" pitchFamily="2" charset="-122"/>
                <a:cs typeface="Times New Roman" panose="02020603050405020304" pitchFamily="18" charset="0"/>
              </a:rPr>
              <a:t>)/mean/(1-mean)</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latin typeface="宋体" panose="02010600030101010101" pitchFamily="2" charset="-122"/>
                <a:cs typeface="Times New Roman" panose="02020603050405020304" pitchFamily="18" charset="0"/>
              </a:rPr>
              <a:t>#</a:t>
            </a:r>
            <a:r>
              <a:rPr lang="zh-CN" altLang="zh-CN" sz="900" kern="100" dirty="0">
                <a:latin typeface="宋体" panose="02010600030101010101" pitchFamily="2" charset="-122"/>
                <a:cs typeface="Times New Roman" panose="02020603050405020304" pitchFamily="18" charset="0"/>
              </a:rPr>
              <a:t>通过记忆重构数字</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latin typeface="宋体" panose="02010600030101010101" pitchFamily="2" charset="-122"/>
                <a:cs typeface="Times New Roman" panose="02020603050405020304" pitchFamily="18" charset="0"/>
              </a:rPr>
              <a:t>def</a:t>
            </a:r>
            <a:r>
              <a:rPr lang="en-US" altLang="zh-CN" sz="900" kern="100" dirty="0">
                <a:latin typeface="宋体" panose="02010600030101010101" pitchFamily="2" charset="-122"/>
                <a:cs typeface="Times New Roman" panose="02020603050405020304" pitchFamily="18" charset="0"/>
              </a:rPr>
              <a:t> </a:t>
            </a:r>
            <a:r>
              <a:rPr lang="en-US" altLang="zh-CN" sz="900" kern="100" dirty="0" err="1">
                <a:latin typeface="宋体" panose="02010600030101010101" pitchFamily="2" charset="-122"/>
                <a:cs typeface="Times New Roman" panose="02020603050405020304" pitchFamily="18" charset="0"/>
              </a:rPr>
              <a:t>hopRun</a:t>
            </a:r>
            <a:r>
              <a:rPr lang="en-US" altLang="zh-CN" sz="900" kern="100" dirty="0">
                <a:latin typeface="宋体" panose="02010600030101010101" pitchFamily="2" charset="-122"/>
                <a:cs typeface="Times New Roman" panose="02020603050405020304" pitchFamily="18" charset="0"/>
              </a:rPr>
              <a:t>(self, </a:t>
            </a:r>
            <a:r>
              <a:rPr lang="en-US" altLang="zh-CN" sz="900" kern="100" dirty="0" err="1">
                <a:latin typeface="宋体" panose="02010600030101010101" pitchFamily="2" charset="-122"/>
                <a:cs typeface="Times New Roman" panose="02020603050405020304" pitchFamily="18" charset="0"/>
              </a:rPr>
              <a:t>inputList</a:t>
            </a:r>
            <a:r>
              <a:rPr lang="en-US" altLang="zh-CN" sz="900" kern="100" dirty="0">
                <a:latin typeface="宋体" panose="02010600030101010101" pitchFamily="2" charset="-122"/>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latin typeface="宋体" panose="02010600030101010101" pitchFamily="2" charset="-122"/>
                <a:cs typeface="Times New Roman" panose="02020603050405020304" pitchFamily="18" charset="0"/>
              </a:rPr>
              <a:t>    </a:t>
            </a:r>
            <a:r>
              <a:rPr lang="en-US" altLang="zh-CN" sz="900" kern="100" dirty="0" err="1">
                <a:latin typeface="宋体" panose="02010600030101010101" pitchFamily="2" charset="-122"/>
                <a:cs typeface="Times New Roman" panose="02020603050405020304" pitchFamily="18" charset="0"/>
              </a:rPr>
              <a:t>inputArray</a:t>
            </a:r>
            <a:r>
              <a:rPr lang="en-US" altLang="zh-CN" sz="900" kern="100" dirty="0">
                <a:latin typeface="宋体" panose="02010600030101010101" pitchFamily="2" charset="-122"/>
                <a:cs typeface="Times New Roman" panose="02020603050405020304" pitchFamily="18" charset="0"/>
              </a:rPr>
              <a:t> = </a:t>
            </a:r>
            <a:r>
              <a:rPr lang="en-US" altLang="zh-CN" sz="900" kern="100" dirty="0" err="1">
                <a:latin typeface="宋体" panose="02010600030101010101" pitchFamily="2" charset="-122"/>
                <a:cs typeface="Times New Roman" panose="02020603050405020304" pitchFamily="18" charset="0"/>
              </a:rPr>
              <a:t>np.asarray</a:t>
            </a:r>
            <a:r>
              <a:rPr lang="en-US" altLang="zh-CN" sz="900" kern="100" dirty="0">
                <a:latin typeface="宋体" panose="02010600030101010101" pitchFamily="2" charset="-122"/>
                <a:cs typeface="Times New Roman" panose="02020603050405020304" pitchFamily="18" charset="0"/>
              </a:rPr>
              <a:t>(</a:t>
            </a:r>
            <a:r>
              <a:rPr lang="en-US" altLang="zh-CN" sz="900" kern="100" dirty="0" err="1">
                <a:latin typeface="宋体" panose="02010600030101010101" pitchFamily="2" charset="-122"/>
                <a:cs typeface="Times New Roman" panose="02020603050405020304" pitchFamily="18" charset="0"/>
              </a:rPr>
              <a:t>inputList</a:t>
            </a:r>
            <a:r>
              <a:rPr lang="en-US" altLang="zh-CN" sz="900" kern="100" dirty="0">
                <a:latin typeface="宋体" panose="02010600030101010101" pitchFamily="2" charset="-122"/>
                <a:cs typeface="Times New Roman" panose="02020603050405020304" pitchFamily="18" charset="0"/>
              </a:rPr>
              <a:t>, </a:t>
            </a:r>
            <a:r>
              <a:rPr lang="en-US" altLang="zh-CN" sz="900" kern="100" dirty="0" err="1">
                <a:latin typeface="宋体" panose="02010600030101010101" pitchFamily="2" charset="-122"/>
                <a:cs typeface="Times New Roman" panose="02020603050405020304" pitchFamily="18" charset="0"/>
              </a:rPr>
              <a:t>dtype</a:t>
            </a:r>
            <a:r>
              <a:rPr lang="en-US" altLang="zh-CN" sz="900" kern="100" dirty="0">
                <a:latin typeface="宋体" panose="02010600030101010101" pitchFamily="2" charset="-122"/>
                <a:cs typeface="Times New Roman" panose="02020603050405020304" pitchFamily="18" charset="0"/>
              </a:rPr>
              <a:t> = np.float32)</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latin typeface="宋体" panose="02010600030101010101" pitchFamily="2" charset="-122"/>
                <a:cs typeface="Times New Roman" panose="02020603050405020304" pitchFamily="18" charset="0"/>
              </a:rPr>
              <a:t>    matrix = </a:t>
            </a:r>
            <a:r>
              <a:rPr lang="en-US" altLang="zh-CN" sz="900" kern="100" dirty="0" err="1">
                <a:latin typeface="宋体" panose="02010600030101010101" pitchFamily="2" charset="-122"/>
                <a:cs typeface="Times New Roman" panose="02020603050405020304" pitchFamily="18" charset="0"/>
              </a:rPr>
              <a:t>np.tile</a:t>
            </a:r>
            <a:r>
              <a:rPr lang="en-US" altLang="zh-CN" sz="900" kern="100" dirty="0">
                <a:latin typeface="宋体" panose="02010600030101010101" pitchFamily="2" charset="-122"/>
                <a:cs typeface="Times New Roman" panose="02020603050405020304" pitchFamily="18" charset="0"/>
              </a:rPr>
              <a:t>(</a:t>
            </a:r>
            <a:r>
              <a:rPr lang="en-US" altLang="zh-CN" sz="900" kern="100" dirty="0" err="1">
                <a:latin typeface="宋体" panose="02010600030101010101" pitchFamily="2" charset="-122"/>
                <a:cs typeface="Times New Roman" panose="02020603050405020304" pitchFamily="18" charset="0"/>
              </a:rPr>
              <a:t>inputArray</a:t>
            </a:r>
            <a:r>
              <a:rPr lang="en-US" altLang="zh-CN" sz="900" kern="100" dirty="0">
                <a:latin typeface="宋体" panose="02010600030101010101" pitchFamily="2" charset="-122"/>
                <a:cs typeface="Times New Roman" panose="02020603050405020304" pitchFamily="18" charset="0"/>
              </a:rPr>
              <a:t>, (</a:t>
            </a:r>
            <a:r>
              <a:rPr lang="en-US" altLang="zh-CN" sz="900" kern="100" dirty="0" err="1">
                <a:latin typeface="宋体" panose="02010600030101010101" pitchFamily="2" charset="-122"/>
                <a:cs typeface="Times New Roman" panose="02020603050405020304" pitchFamily="18" charset="0"/>
              </a:rPr>
              <a:t>self.N</a:t>
            </a:r>
            <a:r>
              <a:rPr lang="en-US" altLang="zh-CN" sz="900" kern="100" dirty="0">
                <a:latin typeface="宋体" panose="02010600030101010101" pitchFamily="2" charset="-122"/>
                <a:cs typeface="Times New Roman" panose="02020603050405020304" pitchFamily="18" charset="0"/>
              </a:rPr>
              <a:t>, 1))</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latin typeface="宋体" panose="02010600030101010101" pitchFamily="2" charset="-122"/>
                <a:cs typeface="Times New Roman" panose="02020603050405020304" pitchFamily="18" charset="0"/>
              </a:rPr>
              <a:t>    matrix = </a:t>
            </a:r>
            <a:r>
              <a:rPr lang="en-US" altLang="zh-CN" sz="900" kern="100" dirty="0" err="1">
                <a:latin typeface="宋体" panose="02010600030101010101" pitchFamily="2" charset="-122"/>
                <a:cs typeface="Times New Roman" panose="02020603050405020304" pitchFamily="18" charset="0"/>
              </a:rPr>
              <a:t>self.W</a:t>
            </a:r>
            <a:r>
              <a:rPr lang="en-US" altLang="zh-CN" sz="900" kern="100" dirty="0">
                <a:latin typeface="宋体" panose="02010600030101010101" pitchFamily="2" charset="-122"/>
                <a:cs typeface="Times New Roman" panose="02020603050405020304" pitchFamily="18" charset="0"/>
              </a:rPr>
              <a:t> * matrix</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latin typeface="宋体" panose="02010600030101010101" pitchFamily="2" charset="-122"/>
                <a:cs typeface="Times New Roman" panose="02020603050405020304" pitchFamily="18" charset="0"/>
              </a:rPr>
              <a:t>    </a:t>
            </a:r>
            <a:r>
              <a:rPr lang="en-US" altLang="zh-CN" sz="900" kern="100" dirty="0" err="1">
                <a:latin typeface="宋体" panose="02010600030101010101" pitchFamily="2" charset="-122"/>
                <a:cs typeface="Times New Roman" panose="02020603050405020304" pitchFamily="18" charset="0"/>
              </a:rPr>
              <a:t>ouputArray</a:t>
            </a:r>
            <a:r>
              <a:rPr lang="en-US" altLang="zh-CN" sz="900" kern="100" dirty="0">
                <a:latin typeface="宋体" panose="02010600030101010101" pitchFamily="2" charset="-122"/>
                <a:cs typeface="Times New Roman" panose="02020603050405020304" pitchFamily="18" charset="0"/>
              </a:rPr>
              <a:t> = </a:t>
            </a:r>
            <a:r>
              <a:rPr lang="en-US" altLang="zh-CN" sz="900" kern="100" dirty="0" err="1">
                <a:latin typeface="宋体" panose="02010600030101010101" pitchFamily="2" charset="-122"/>
                <a:cs typeface="Times New Roman" panose="02020603050405020304" pitchFamily="18" charset="0"/>
              </a:rPr>
              <a:t>matrix.sum</a:t>
            </a:r>
            <a:r>
              <a:rPr lang="en-US" altLang="zh-CN" sz="900" kern="100" dirty="0">
                <a:latin typeface="宋体" panose="02010600030101010101" pitchFamily="2" charset="-122"/>
                <a:cs typeface="Times New Roman" panose="02020603050405020304" pitchFamily="18" charset="0"/>
              </a:rPr>
              <a:t>(1)</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latin typeface="宋体" panose="02010600030101010101" pitchFamily="2" charset="-122"/>
                <a:cs typeface="Times New Roman" panose="02020603050405020304" pitchFamily="18" charset="0"/>
              </a:rPr>
              <a:t>    # </a:t>
            </a:r>
            <a:r>
              <a:rPr lang="zh-CN" altLang="zh-CN" sz="900" kern="100" dirty="0">
                <a:latin typeface="宋体" panose="02010600030101010101" pitchFamily="2" charset="-122"/>
                <a:cs typeface="Times New Roman" panose="02020603050405020304" pitchFamily="18" charset="0"/>
              </a:rPr>
              <a:t>归一化</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latin typeface="宋体" panose="02010600030101010101" pitchFamily="2" charset="-122"/>
                <a:cs typeface="Times New Roman" panose="02020603050405020304" pitchFamily="18" charset="0"/>
              </a:rPr>
              <a:t>    m = float(</a:t>
            </a:r>
            <a:r>
              <a:rPr lang="en-US" altLang="zh-CN" sz="900" kern="100" dirty="0" err="1">
                <a:latin typeface="宋体" panose="02010600030101010101" pitchFamily="2" charset="-122"/>
                <a:cs typeface="Times New Roman" panose="02020603050405020304" pitchFamily="18" charset="0"/>
              </a:rPr>
              <a:t>np.amin</a:t>
            </a:r>
            <a:r>
              <a:rPr lang="en-US" altLang="zh-CN" sz="900" kern="100" dirty="0">
                <a:latin typeface="宋体" panose="02010600030101010101" pitchFamily="2" charset="-122"/>
                <a:cs typeface="Times New Roman" panose="02020603050405020304" pitchFamily="18" charset="0"/>
              </a:rPr>
              <a:t>(</a:t>
            </a:r>
            <a:r>
              <a:rPr lang="en-US" altLang="zh-CN" sz="900" kern="100" dirty="0" err="1">
                <a:latin typeface="宋体" panose="02010600030101010101" pitchFamily="2" charset="-122"/>
                <a:cs typeface="Times New Roman" panose="02020603050405020304" pitchFamily="18" charset="0"/>
              </a:rPr>
              <a:t>ouputArray</a:t>
            </a:r>
            <a:r>
              <a:rPr lang="en-US" altLang="zh-CN" sz="900" kern="100" dirty="0">
                <a:latin typeface="宋体" panose="02010600030101010101" pitchFamily="2" charset="-122"/>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latin typeface="宋体" panose="02010600030101010101" pitchFamily="2" charset="-122"/>
                <a:cs typeface="Times New Roman" panose="02020603050405020304" pitchFamily="18" charset="0"/>
              </a:rPr>
              <a:t>    M = float(</a:t>
            </a:r>
            <a:r>
              <a:rPr lang="en-US" altLang="zh-CN" sz="900" kern="100" dirty="0" err="1">
                <a:latin typeface="宋体" panose="02010600030101010101" pitchFamily="2" charset="-122"/>
                <a:cs typeface="Times New Roman" panose="02020603050405020304" pitchFamily="18" charset="0"/>
              </a:rPr>
              <a:t>np.amax</a:t>
            </a:r>
            <a:r>
              <a:rPr lang="en-US" altLang="zh-CN" sz="900" kern="100" dirty="0">
                <a:latin typeface="宋体" panose="02010600030101010101" pitchFamily="2" charset="-122"/>
                <a:cs typeface="Times New Roman" panose="02020603050405020304" pitchFamily="18" charset="0"/>
              </a:rPr>
              <a:t>(</a:t>
            </a:r>
            <a:r>
              <a:rPr lang="en-US" altLang="zh-CN" sz="900" kern="100" dirty="0" err="1">
                <a:latin typeface="宋体" panose="02010600030101010101" pitchFamily="2" charset="-122"/>
                <a:cs typeface="Times New Roman" panose="02020603050405020304" pitchFamily="18" charset="0"/>
              </a:rPr>
              <a:t>ouputArray</a:t>
            </a:r>
            <a:r>
              <a:rPr lang="en-US" altLang="zh-CN" sz="900" kern="100" dirty="0">
                <a:latin typeface="宋体" panose="02010600030101010101" pitchFamily="2" charset="-122"/>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latin typeface="宋体" panose="02010600030101010101" pitchFamily="2" charset="-122"/>
                <a:cs typeface="Times New Roman" panose="02020603050405020304" pitchFamily="18" charset="0"/>
              </a:rPr>
              <a:t>    </a:t>
            </a:r>
            <a:r>
              <a:rPr lang="en-US" altLang="zh-CN" sz="900" kern="100" dirty="0" err="1">
                <a:latin typeface="宋体" panose="02010600030101010101" pitchFamily="2" charset="-122"/>
                <a:cs typeface="Times New Roman" panose="02020603050405020304" pitchFamily="18" charset="0"/>
              </a:rPr>
              <a:t>ouputArray</a:t>
            </a:r>
            <a:r>
              <a:rPr lang="en-US" altLang="zh-CN" sz="900" kern="100" dirty="0">
                <a:latin typeface="宋体" panose="02010600030101010101" pitchFamily="2" charset="-122"/>
                <a:cs typeface="Times New Roman" panose="02020603050405020304" pitchFamily="18" charset="0"/>
              </a:rPr>
              <a:t> = (</a:t>
            </a:r>
            <a:r>
              <a:rPr lang="en-US" altLang="zh-CN" sz="900" kern="100" dirty="0" err="1">
                <a:latin typeface="宋体" panose="02010600030101010101" pitchFamily="2" charset="-122"/>
                <a:cs typeface="Times New Roman" panose="02020603050405020304" pitchFamily="18" charset="0"/>
              </a:rPr>
              <a:t>ouputArray</a:t>
            </a:r>
            <a:r>
              <a:rPr lang="en-US" altLang="zh-CN" sz="900" kern="100" dirty="0">
                <a:latin typeface="宋体" panose="02010600030101010101" pitchFamily="2" charset="-122"/>
                <a:cs typeface="Times New Roman" panose="02020603050405020304" pitchFamily="18" charset="0"/>
              </a:rPr>
              <a:t> - m) / (M - m)</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latin typeface="宋体" panose="02010600030101010101" pitchFamily="2" charset="-122"/>
                <a:cs typeface="Times New Roman" panose="02020603050405020304" pitchFamily="18" charset="0"/>
              </a:rPr>
              <a:t>    </a:t>
            </a:r>
            <a:r>
              <a:rPr lang="en-US" altLang="zh-CN" sz="900" kern="100" dirty="0" err="1">
                <a:latin typeface="宋体" panose="02010600030101010101" pitchFamily="2" charset="-122"/>
                <a:cs typeface="Times New Roman" panose="02020603050405020304" pitchFamily="18" charset="0"/>
              </a:rPr>
              <a:t>ouputArray</a:t>
            </a:r>
            <a:r>
              <a:rPr lang="en-US" altLang="zh-CN" sz="900" kern="100" dirty="0">
                <a:latin typeface="宋体" panose="02010600030101010101" pitchFamily="2" charset="-122"/>
                <a:cs typeface="Times New Roman" panose="02020603050405020304" pitchFamily="18" charset="0"/>
              </a:rPr>
              <a:t>[</a:t>
            </a:r>
            <a:r>
              <a:rPr lang="en-US" altLang="zh-CN" sz="900" kern="100" dirty="0" err="1">
                <a:latin typeface="宋体" panose="02010600030101010101" pitchFamily="2" charset="-122"/>
                <a:cs typeface="Times New Roman" panose="02020603050405020304" pitchFamily="18" charset="0"/>
              </a:rPr>
              <a:t>ouputArray</a:t>
            </a:r>
            <a:r>
              <a:rPr lang="en-US" altLang="zh-CN" sz="900" kern="100" dirty="0">
                <a:latin typeface="宋体" panose="02010600030101010101" pitchFamily="2" charset="-122"/>
                <a:cs typeface="Times New Roman" panose="02020603050405020304" pitchFamily="18" charset="0"/>
              </a:rPr>
              <a:t> &lt; 0.5] = 0.</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latin typeface="宋体" panose="02010600030101010101" pitchFamily="2" charset="-122"/>
                <a:cs typeface="Times New Roman" panose="02020603050405020304" pitchFamily="18" charset="0"/>
              </a:rPr>
              <a:t>    </a:t>
            </a:r>
            <a:r>
              <a:rPr lang="en-US" altLang="zh-CN" sz="900" kern="100" dirty="0" err="1">
                <a:latin typeface="宋体" panose="02010600030101010101" pitchFamily="2" charset="-122"/>
                <a:cs typeface="Times New Roman" panose="02020603050405020304" pitchFamily="18" charset="0"/>
              </a:rPr>
              <a:t>ouputArray</a:t>
            </a:r>
            <a:r>
              <a:rPr lang="en-US" altLang="zh-CN" sz="900" kern="100" dirty="0">
                <a:latin typeface="宋体" panose="02010600030101010101" pitchFamily="2" charset="-122"/>
                <a:cs typeface="Times New Roman" panose="02020603050405020304" pitchFamily="18" charset="0"/>
              </a:rPr>
              <a:t>[</a:t>
            </a:r>
            <a:r>
              <a:rPr lang="en-US" altLang="zh-CN" sz="900" kern="100" dirty="0" err="1">
                <a:latin typeface="宋体" panose="02010600030101010101" pitchFamily="2" charset="-122"/>
                <a:cs typeface="Times New Roman" panose="02020603050405020304" pitchFamily="18" charset="0"/>
              </a:rPr>
              <a:t>ouputArray</a:t>
            </a:r>
            <a:r>
              <a:rPr lang="en-US" altLang="zh-CN" sz="900" kern="100" dirty="0">
                <a:latin typeface="宋体" panose="02010600030101010101" pitchFamily="2" charset="-122"/>
                <a:cs typeface="Times New Roman" panose="02020603050405020304" pitchFamily="18" charset="0"/>
              </a:rPr>
              <a:t> &gt; 0] = 1.</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latin typeface="宋体" panose="02010600030101010101" pitchFamily="2" charset="-122"/>
                <a:cs typeface="Times New Roman" panose="02020603050405020304" pitchFamily="18" charset="0"/>
              </a:rPr>
              <a:t>    return </a:t>
            </a:r>
            <a:r>
              <a:rPr lang="en-US" altLang="zh-CN" sz="900" kern="100" dirty="0" err="1">
                <a:latin typeface="宋体" panose="02010600030101010101" pitchFamily="2" charset="-122"/>
                <a:cs typeface="Times New Roman" panose="02020603050405020304" pitchFamily="18" charset="0"/>
              </a:rPr>
              <a:t>np.asarray</a:t>
            </a:r>
            <a:r>
              <a:rPr lang="en-US" altLang="zh-CN" sz="900" kern="100" dirty="0">
                <a:latin typeface="宋体" panose="02010600030101010101" pitchFamily="2" charset="-122"/>
                <a:cs typeface="Times New Roman" panose="02020603050405020304" pitchFamily="18" charset="0"/>
              </a:rPr>
              <a:t>(</a:t>
            </a:r>
            <a:r>
              <a:rPr lang="en-US" altLang="zh-CN" sz="900" kern="100" dirty="0" err="1">
                <a:latin typeface="宋体" panose="02010600030101010101" pitchFamily="2" charset="-122"/>
                <a:cs typeface="Times New Roman" panose="02020603050405020304" pitchFamily="18" charset="0"/>
              </a:rPr>
              <a:t>ouputArray</a:t>
            </a:r>
            <a:r>
              <a:rPr lang="en-US" altLang="zh-CN" sz="900" kern="100" dirty="0">
                <a:latin typeface="宋体" panose="02010600030101010101" pitchFamily="2" charset="-122"/>
                <a:cs typeface="Times New Roman" panose="02020603050405020304" pitchFamily="18" charset="0"/>
              </a:rPr>
              <a:t>, </a:t>
            </a:r>
            <a:r>
              <a:rPr lang="en-US" altLang="zh-CN" sz="900" kern="100" dirty="0" err="1">
                <a:latin typeface="宋体" panose="02010600030101010101" pitchFamily="2" charset="-122"/>
                <a:cs typeface="Times New Roman" panose="02020603050405020304" pitchFamily="18" charset="0"/>
              </a:rPr>
              <a:t>dtype</a:t>
            </a:r>
            <a:r>
              <a:rPr lang="en-US" altLang="zh-CN" sz="900" kern="100" dirty="0">
                <a:latin typeface="宋体" panose="02010600030101010101" pitchFamily="2" charset="-122"/>
                <a:cs typeface="Times New Roman" panose="02020603050405020304" pitchFamily="18" charset="0"/>
              </a:rPr>
              <a:t> = np.uint8)</a:t>
            </a:r>
            <a:endParaRPr lang="zh-CN" altLang="zh-CN" sz="105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99267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反馈神经网络</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按照之前的训练权重值恢复数字时，网络基于其他节点的值及权重的克罗内克积的和做出判定。当归一化后和小于</a:t>
            </a:r>
            <a:r>
              <a:rPr lang="en-US" altLang="zh-CN" sz="1800" dirty="0">
                <a:solidFill>
                  <a:srgbClr val="000000"/>
                </a:solidFill>
              </a:rPr>
              <a:t>0.5</a:t>
            </a:r>
            <a:r>
              <a:rPr lang="zh-CN" altLang="zh-CN" sz="1800" dirty="0">
                <a:solidFill>
                  <a:srgbClr val="000000"/>
                </a:solidFill>
              </a:rPr>
              <a:t>时，点阵节点设置为</a:t>
            </a:r>
            <a:r>
              <a:rPr lang="en-US" altLang="zh-CN" sz="1800" dirty="0">
                <a:solidFill>
                  <a:srgbClr val="000000"/>
                </a:solidFill>
              </a:rPr>
              <a:t>0</a:t>
            </a:r>
            <a:r>
              <a:rPr lang="zh-CN" altLang="zh-CN" sz="1800" dirty="0">
                <a:solidFill>
                  <a:srgbClr val="000000"/>
                </a:solidFill>
              </a:rPr>
              <a:t>，否则设置为</a:t>
            </a:r>
            <a:r>
              <a:rPr lang="en-US" altLang="zh-CN" sz="1800" dirty="0">
                <a:solidFill>
                  <a:srgbClr val="000000"/>
                </a:solidFill>
              </a:rPr>
              <a:t>1</a:t>
            </a:r>
            <a:r>
              <a:rPr lang="zh-CN" altLang="zh-CN" sz="1800" dirty="0">
                <a:solidFill>
                  <a:srgbClr val="000000"/>
                </a:solidFill>
              </a:rPr>
              <a:t>。运行效果如图</a:t>
            </a:r>
            <a:r>
              <a:rPr lang="en-US" altLang="zh-CN" sz="1800" dirty="0">
                <a:solidFill>
                  <a:srgbClr val="000000"/>
                </a:solidFill>
              </a:rPr>
              <a:t>6-4</a:t>
            </a:r>
            <a:r>
              <a:rPr lang="zh-CN" altLang="zh-CN" sz="1800" dirty="0">
                <a:solidFill>
                  <a:srgbClr val="000000"/>
                </a:solidFill>
              </a:rPr>
              <a:t>所示，图中（</a:t>
            </a:r>
            <a:r>
              <a:rPr lang="en-US" altLang="zh-CN" sz="1800" dirty="0">
                <a:solidFill>
                  <a:srgbClr val="000000"/>
                </a:solidFill>
              </a:rPr>
              <a:t>1</a:t>
            </a:r>
            <a:r>
              <a:rPr lang="zh-CN" altLang="zh-CN" sz="1800" dirty="0">
                <a:solidFill>
                  <a:srgbClr val="000000"/>
                </a:solidFill>
              </a:rPr>
              <a:t>）和</a:t>
            </a:r>
            <a:r>
              <a:rPr lang="en-US" altLang="zh-CN" sz="1800" dirty="0">
                <a:solidFill>
                  <a:srgbClr val="000000"/>
                </a:solidFill>
              </a:rPr>
              <a:t>(3)</a:t>
            </a:r>
            <a:r>
              <a:rPr lang="zh-CN" altLang="zh-CN" sz="1800" dirty="0">
                <a:solidFill>
                  <a:srgbClr val="000000"/>
                </a:solidFill>
              </a:rPr>
              <a:t>分别是缺失部分点阵信息的数字</a:t>
            </a:r>
            <a:r>
              <a:rPr lang="en-US" altLang="zh-CN" sz="1800" dirty="0">
                <a:solidFill>
                  <a:srgbClr val="000000"/>
                </a:solidFill>
              </a:rPr>
              <a:t>0</a:t>
            </a:r>
            <a:r>
              <a:rPr lang="zh-CN" altLang="zh-CN" sz="1800" dirty="0">
                <a:solidFill>
                  <a:srgbClr val="000000"/>
                </a:solidFill>
              </a:rPr>
              <a:t>和</a:t>
            </a:r>
            <a:r>
              <a:rPr lang="en-US" altLang="zh-CN" sz="1800" dirty="0">
                <a:solidFill>
                  <a:srgbClr val="000000"/>
                </a:solidFill>
              </a:rPr>
              <a:t>3</a:t>
            </a:r>
            <a:r>
              <a:rPr lang="zh-CN" altLang="zh-CN" sz="1800" dirty="0">
                <a:solidFill>
                  <a:srgbClr val="000000"/>
                </a:solidFill>
              </a:rPr>
              <a:t>，（</a:t>
            </a:r>
            <a:r>
              <a:rPr lang="en-US" altLang="zh-CN" sz="1800" dirty="0">
                <a:solidFill>
                  <a:srgbClr val="000000"/>
                </a:solidFill>
              </a:rPr>
              <a:t>2</a:t>
            </a:r>
            <a:r>
              <a:rPr lang="zh-CN" altLang="zh-CN" sz="1800" dirty="0">
                <a:solidFill>
                  <a:srgbClr val="000000"/>
                </a:solidFill>
              </a:rPr>
              <a:t>）和（</a:t>
            </a:r>
            <a:r>
              <a:rPr lang="en-US" altLang="zh-CN" sz="1800" dirty="0">
                <a:solidFill>
                  <a:srgbClr val="000000"/>
                </a:solidFill>
              </a:rPr>
              <a:t>4</a:t>
            </a:r>
            <a:r>
              <a:rPr lang="zh-CN" altLang="zh-CN" sz="1800" dirty="0">
                <a:solidFill>
                  <a:srgbClr val="000000"/>
                </a:solidFill>
              </a:rPr>
              <a:t>）分别是</a:t>
            </a:r>
            <a:r>
              <a:rPr lang="en-US" altLang="zh-CN" sz="1800" dirty="0">
                <a:solidFill>
                  <a:srgbClr val="000000"/>
                </a:solidFill>
              </a:rPr>
              <a:t>0</a:t>
            </a:r>
            <a:r>
              <a:rPr lang="zh-CN" altLang="zh-CN" sz="1800" dirty="0">
                <a:solidFill>
                  <a:srgbClr val="000000"/>
                </a:solidFill>
              </a:rPr>
              <a:t>和</a:t>
            </a:r>
            <a:r>
              <a:rPr lang="en-US" altLang="zh-CN" sz="1800" dirty="0">
                <a:solidFill>
                  <a:srgbClr val="000000"/>
                </a:solidFill>
              </a:rPr>
              <a:t>3</a:t>
            </a:r>
            <a:r>
              <a:rPr lang="zh-CN" altLang="zh-CN" sz="1800" dirty="0">
                <a:solidFill>
                  <a:srgbClr val="000000"/>
                </a:solidFill>
              </a:rPr>
              <a:t>经过</a:t>
            </a:r>
            <a:r>
              <a:rPr lang="en-US" altLang="zh-CN" sz="1800" dirty="0">
                <a:solidFill>
                  <a:srgbClr val="000000"/>
                </a:solidFill>
              </a:rPr>
              <a:t>Hopfield</a:t>
            </a:r>
            <a:r>
              <a:rPr lang="zh-CN" altLang="zh-CN" sz="1800" dirty="0">
                <a:solidFill>
                  <a:srgbClr val="000000"/>
                </a:solidFill>
              </a:rPr>
              <a:t>网络恢复之后的结果。可以看到，即使只提供了一半信息，</a:t>
            </a:r>
            <a:r>
              <a:rPr lang="en-US" altLang="zh-CN" sz="1800" dirty="0">
                <a:solidFill>
                  <a:srgbClr val="000000"/>
                </a:solidFill>
              </a:rPr>
              <a:t>Hopfield</a:t>
            </a:r>
            <a:r>
              <a:rPr lang="zh-CN" altLang="zh-CN" sz="1800" dirty="0">
                <a:solidFill>
                  <a:srgbClr val="000000"/>
                </a:solidFill>
              </a:rPr>
              <a:t>依然可以将数字识别（回忆）</a:t>
            </a:r>
            <a:r>
              <a:rPr lang="zh-CN" altLang="zh-CN" sz="1800" dirty="0" smtClean="0">
                <a:solidFill>
                  <a:srgbClr val="000000"/>
                </a:solidFill>
              </a:rPr>
              <a:t>出来</a:t>
            </a:r>
            <a:endParaRPr lang="zh-CN"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8" name="Picture 290"/>
          <p:cNvPicPr/>
          <p:nvPr/>
        </p:nvPicPr>
        <p:blipFill>
          <a:blip r:embed="rId2"/>
          <a:stretch>
            <a:fillRect/>
          </a:stretch>
        </p:blipFill>
        <p:spPr>
          <a:xfrm>
            <a:off x="1749149" y="2905955"/>
            <a:ext cx="438150" cy="862965"/>
          </a:xfrm>
          <a:prstGeom prst="rect">
            <a:avLst/>
          </a:prstGeom>
        </p:spPr>
      </p:pic>
      <p:pic>
        <p:nvPicPr>
          <p:cNvPr id="19" name="Picture 291"/>
          <p:cNvPicPr/>
          <p:nvPr/>
        </p:nvPicPr>
        <p:blipFill>
          <a:blip r:embed="rId3"/>
          <a:stretch>
            <a:fillRect/>
          </a:stretch>
        </p:blipFill>
        <p:spPr>
          <a:xfrm>
            <a:off x="3258793" y="2754797"/>
            <a:ext cx="438150" cy="862965"/>
          </a:xfrm>
          <a:prstGeom prst="rect">
            <a:avLst/>
          </a:prstGeom>
        </p:spPr>
      </p:pic>
      <p:pic>
        <p:nvPicPr>
          <p:cNvPr id="20" name="Picture 292"/>
          <p:cNvPicPr/>
          <p:nvPr/>
        </p:nvPicPr>
        <p:blipFill>
          <a:blip r:embed="rId4"/>
          <a:stretch>
            <a:fillRect/>
          </a:stretch>
        </p:blipFill>
        <p:spPr>
          <a:xfrm>
            <a:off x="5054932" y="2754797"/>
            <a:ext cx="464820" cy="915670"/>
          </a:xfrm>
          <a:prstGeom prst="rect">
            <a:avLst/>
          </a:prstGeom>
        </p:spPr>
      </p:pic>
      <p:pic>
        <p:nvPicPr>
          <p:cNvPr id="21" name="Picture 293"/>
          <p:cNvPicPr/>
          <p:nvPr/>
        </p:nvPicPr>
        <p:blipFill>
          <a:blip r:embed="rId5"/>
          <a:stretch>
            <a:fillRect/>
          </a:stretch>
        </p:blipFill>
        <p:spPr>
          <a:xfrm>
            <a:off x="6877741" y="2781467"/>
            <a:ext cx="453390" cy="889000"/>
          </a:xfrm>
          <a:prstGeom prst="rect">
            <a:avLst/>
          </a:prstGeom>
        </p:spPr>
      </p:pic>
      <p:sp>
        <p:nvSpPr>
          <p:cNvPr id="10" name="矩形 9"/>
          <p:cNvSpPr/>
          <p:nvPr/>
        </p:nvSpPr>
        <p:spPr>
          <a:xfrm>
            <a:off x="1645058" y="3709014"/>
            <a:ext cx="646331" cy="369332"/>
          </a:xfrm>
          <a:prstGeom prst="rect">
            <a:avLst/>
          </a:prstGeom>
        </p:spPr>
        <p:txBody>
          <a:bodyPr wrap="none">
            <a:spAutoFit/>
          </a:bodyPr>
          <a:lstStyle/>
          <a:p>
            <a:r>
              <a:rPr lang="en-US" altLang="zh-CN" dirty="0">
                <a:latin typeface="宋体" panose="02010600030101010101" pitchFamily="2" charset="-122"/>
                <a:cs typeface="Times New Roman" panose="02020603050405020304" pitchFamily="18" charset="0"/>
              </a:rPr>
              <a:t>(1)	</a:t>
            </a:r>
            <a:endParaRPr lang="zh-CN" altLang="en-US" dirty="0"/>
          </a:p>
        </p:txBody>
      </p:sp>
      <p:sp>
        <p:nvSpPr>
          <p:cNvPr id="13" name="矩形 12"/>
          <p:cNvSpPr/>
          <p:nvPr/>
        </p:nvSpPr>
        <p:spPr>
          <a:xfrm>
            <a:off x="3154702" y="3709014"/>
            <a:ext cx="646331" cy="369332"/>
          </a:xfrm>
          <a:prstGeom prst="rect">
            <a:avLst/>
          </a:prstGeom>
        </p:spPr>
        <p:txBody>
          <a:bodyPr wrap="none">
            <a:spAutoFit/>
          </a:bodyPr>
          <a:lstStyle/>
          <a:p>
            <a:r>
              <a:rPr lang="en-US" altLang="zh-CN" dirty="0" smtClean="0">
                <a:latin typeface="宋体" panose="02010600030101010101" pitchFamily="2" charset="-122"/>
                <a:cs typeface="Times New Roman" panose="02020603050405020304" pitchFamily="18" charset="0"/>
              </a:rPr>
              <a:t>(2)</a:t>
            </a:r>
            <a:r>
              <a:rPr lang="en-US" altLang="zh-CN" dirty="0">
                <a:latin typeface="宋体" panose="02010600030101010101" pitchFamily="2" charset="-122"/>
                <a:cs typeface="Times New Roman" panose="02020603050405020304" pitchFamily="18" charset="0"/>
              </a:rPr>
              <a:t>	</a:t>
            </a:r>
            <a:endParaRPr lang="zh-CN" altLang="en-US" dirty="0"/>
          </a:p>
        </p:txBody>
      </p:sp>
      <p:sp>
        <p:nvSpPr>
          <p:cNvPr id="14" name="矩形 13"/>
          <p:cNvSpPr/>
          <p:nvPr/>
        </p:nvSpPr>
        <p:spPr>
          <a:xfrm>
            <a:off x="4964176" y="3709014"/>
            <a:ext cx="646331" cy="369332"/>
          </a:xfrm>
          <a:prstGeom prst="rect">
            <a:avLst/>
          </a:prstGeom>
        </p:spPr>
        <p:txBody>
          <a:bodyPr wrap="none">
            <a:spAutoFit/>
          </a:bodyPr>
          <a:lstStyle/>
          <a:p>
            <a:r>
              <a:rPr lang="en-US" altLang="zh-CN" dirty="0" smtClean="0">
                <a:latin typeface="宋体" panose="02010600030101010101" pitchFamily="2" charset="-122"/>
                <a:cs typeface="Times New Roman" panose="02020603050405020304" pitchFamily="18" charset="0"/>
              </a:rPr>
              <a:t>(3)</a:t>
            </a:r>
            <a:r>
              <a:rPr lang="en-US" altLang="zh-CN" dirty="0">
                <a:latin typeface="宋体" panose="02010600030101010101" pitchFamily="2" charset="-122"/>
                <a:cs typeface="Times New Roman" panose="02020603050405020304" pitchFamily="18" charset="0"/>
              </a:rPr>
              <a:t>	</a:t>
            </a:r>
            <a:endParaRPr lang="zh-CN" altLang="en-US" dirty="0"/>
          </a:p>
        </p:txBody>
      </p:sp>
      <p:sp>
        <p:nvSpPr>
          <p:cNvPr id="15" name="矩形 14"/>
          <p:cNvSpPr/>
          <p:nvPr/>
        </p:nvSpPr>
        <p:spPr>
          <a:xfrm>
            <a:off x="6877741" y="3709014"/>
            <a:ext cx="646331" cy="369332"/>
          </a:xfrm>
          <a:prstGeom prst="rect">
            <a:avLst/>
          </a:prstGeom>
        </p:spPr>
        <p:txBody>
          <a:bodyPr wrap="none">
            <a:spAutoFit/>
          </a:bodyPr>
          <a:lstStyle/>
          <a:p>
            <a:r>
              <a:rPr lang="en-US" altLang="zh-CN" dirty="0" smtClean="0">
                <a:latin typeface="宋体" panose="02010600030101010101" pitchFamily="2" charset="-122"/>
                <a:cs typeface="Times New Roman" panose="02020603050405020304" pitchFamily="18" charset="0"/>
              </a:rPr>
              <a:t>(4)</a:t>
            </a:r>
            <a:r>
              <a:rPr lang="en-US" altLang="zh-CN" dirty="0">
                <a:latin typeface="宋体" panose="02010600030101010101" pitchFamily="2" charset="-122"/>
                <a:cs typeface="Times New Roman" panose="02020603050405020304" pitchFamily="18" charset="0"/>
              </a:rPr>
              <a:t>	</a:t>
            </a:r>
            <a:endParaRPr lang="zh-CN" altLang="en-US" dirty="0"/>
          </a:p>
        </p:txBody>
      </p:sp>
    </p:spTree>
    <p:extLst>
      <p:ext uri="{BB962C8B-B14F-4D97-AF65-F5344CB8AC3E}">
        <p14:creationId xmlns:p14="http://schemas.microsoft.com/office/powerpoint/2010/main" val="944597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反馈神经网络</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14597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solidFill>
                      <a:srgbClr val="000000"/>
                    </a:solidFill>
                  </a:rPr>
                  <a:t>虽然</a:t>
                </a:r>
                <a:r>
                  <a:rPr lang="en-US" altLang="zh-CN" sz="1800" dirty="0">
                    <a:solidFill>
                      <a:srgbClr val="000000"/>
                    </a:solidFill>
                  </a:rPr>
                  <a:t>Hopfield</a:t>
                </a:r>
                <a:r>
                  <a:rPr lang="zh-CN" altLang="zh-CN" sz="1800" dirty="0">
                    <a:solidFill>
                      <a:srgbClr val="000000"/>
                    </a:solidFill>
                  </a:rPr>
                  <a:t>网络具有强大的记忆能力，但是它的缺点也比较明显：</a:t>
                </a:r>
              </a:p>
              <a:p>
                <a:pPr lvl="1"/>
                <a:r>
                  <a:rPr lang="zh-CN" altLang="zh-CN" sz="1400" dirty="0" smtClean="0">
                    <a:solidFill>
                      <a:srgbClr val="000000"/>
                    </a:solidFill>
                  </a:rPr>
                  <a:t>假</a:t>
                </a:r>
                <a:r>
                  <a:rPr lang="zh-CN" altLang="zh-CN" sz="1400" dirty="0">
                    <a:solidFill>
                      <a:srgbClr val="000000"/>
                    </a:solidFill>
                  </a:rPr>
                  <a:t>记忆问题：只能记住有限个状态，并且当状态之间相似性较大时，或者状态的特征较少或不明显时，容易收敛到别的记忆上。</a:t>
                </a:r>
              </a:p>
              <a:p>
                <a:pPr lvl="1"/>
                <a:r>
                  <a:rPr lang="zh-CN" altLang="zh-CN" sz="1400" dirty="0" smtClean="0">
                    <a:solidFill>
                      <a:srgbClr val="000000"/>
                    </a:solidFill>
                  </a:rPr>
                  <a:t>存储容量</a:t>
                </a:r>
                <a:r>
                  <a:rPr lang="zh-CN" altLang="zh-CN" sz="1400" dirty="0">
                    <a:solidFill>
                      <a:srgbClr val="000000"/>
                    </a:solidFill>
                  </a:rPr>
                  <a:t>限制：主要依赖极小点的数量。当两个样本距离较近时，就容易产生混淆。假设有</a:t>
                </a:r>
                <a:r>
                  <a:rPr lang="en-US" altLang="zh-CN" sz="1400" dirty="0">
                    <a:solidFill>
                      <a:srgbClr val="000000"/>
                    </a:solidFill>
                  </a:rPr>
                  <a:t>n</a:t>
                </a:r>
                <a:r>
                  <a:rPr lang="zh-CN" altLang="zh-CN" sz="1400" dirty="0">
                    <a:solidFill>
                      <a:srgbClr val="000000"/>
                    </a:solidFill>
                  </a:rPr>
                  <a:t>个神经元，那么最多可存</a:t>
                </a:r>
                <a:r>
                  <a:rPr lang="en-US" altLang="zh-CN" sz="1400" dirty="0">
                    <a:solidFill>
                      <a:srgbClr val="000000"/>
                    </a:solidFill>
                  </a:rPr>
                  <a:t>0.15n</a:t>
                </a:r>
                <a:r>
                  <a:rPr lang="zh-CN" altLang="zh-CN" sz="1400" dirty="0">
                    <a:solidFill>
                      <a:srgbClr val="000000"/>
                    </a:solidFill>
                  </a:rPr>
                  <a:t>个极小点；能够完美回忆到大部分结果只有</a:t>
                </a:r>
                <a14:m>
                  <m:oMath xmlns:m="http://schemas.openxmlformats.org/officeDocument/2006/math">
                    <m:f>
                      <m:fPr>
                        <m:ctrlPr>
                          <a:rPr lang="zh-CN" altLang="zh-CN" sz="1400" i="1">
                            <a:solidFill>
                              <a:srgbClr val="000000"/>
                            </a:solidFill>
                            <a:latin typeface="Cambria Math" panose="02040503050406030204" pitchFamily="18" charset="0"/>
                          </a:rPr>
                        </m:ctrlPr>
                      </m:fPr>
                      <m:num>
                        <m:r>
                          <a:rPr lang="en-US" altLang="zh-CN" sz="1400">
                            <a:solidFill>
                              <a:srgbClr val="000000"/>
                            </a:solidFill>
                            <a:latin typeface="Cambria Math" panose="02040503050406030204" pitchFamily="18" charset="0"/>
                          </a:rPr>
                          <m:t>𝑛</m:t>
                        </m:r>
                      </m:num>
                      <m:den>
                        <m:r>
                          <a:rPr lang="en-US" altLang="zh-CN" sz="1400">
                            <a:solidFill>
                              <a:srgbClr val="000000"/>
                            </a:solidFill>
                            <a:latin typeface="Cambria Math" panose="02040503050406030204" pitchFamily="18" charset="0"/>
                          </a:rPr>
                          <m:t>2</m:t>
                        </m:r>
                        <m:sSup>
                          <m:sSupPr>
                            <m:ctrlPr>
                              <a:rPr lang="zh-CN" altLang="zh-CN" sz="1400" i="1">
                                <a:solidFill>
                                  <a:srgbClr val="000000"/>
                                </a:solidFill>
                                <a:latin typeface="Cambria Math" panose="02040503050406030204" pitchFamily="18" charset="0"/>
                              </a:rPr>
                            </m:ctrlPr>
                          </m:sSupPr>
                          <m:e>
                            <m:r>
                              <a:rPr lang="en-US" altLang="zh-CN" sz="1400">
                                <a:solidFill>
                                  <a:srgbClr val="000000"/>
                                </a:solidFill>
                                <a:latin typeface="Cambria Math" panose="02040503050406030204" pitchFamily="18" charset="0"/>
                              </a:rPr>
                              <m:t>𝑙𝑛</m:t>
                            </m:r>
                          </m:e>
                          <m:sup>
                            <m:r>
                              <a:rPr lang="en-US" altLang="zh-CN" sz="1400">
                                <a:solidFill>
                                  <a:srgbClr val="000000"/>
                                </a:solidFill>
                                <a:latin typeface="Cambria Math" panose="02040503050406030204" pitchFamily="18" charset="0"/>
                              </a:rPr>
                              <m:t>𝑛</m:t>
                            </m:r>
                          </m:sup>
                        </m:sSup>
                      </m:den>
                    </m:f>
                  </m:oMath>
                </a14:m>
                <a:r>
                  <a:rPr lang="zh-CN" altLang="zh-CN" sz="1400" dirty="0">
                    <a:solidFill>
                      <a:srgbClr val="000000"/>
                    </a:solidFill>
                  </a:rPr>
                  <a:t>；完美回忆所有结果只有</a:t>
                </a:r>
                <a14:m>
                  <m:oMath xmlns:m="http://schemas.openxmlformats.org/officeDocument/2006/math">
                    <m:f>
                      <m:fPr>
                        <m:ctrlPr>
                          <a:rPr lang="zh-CN" altLang="zh-CN" sz="1400" i="1">
                            <a:solidFill>
                              <a:srgbClr val="000000"/>
                            </a:solidFill>
                            <a:latin typeface="Cambria Math" panose="02040503050406030204" pitchFamily="18" charset="0"/>
                          </a:rPr>
                        </m:ctrlPr>
                      </m:fPr>
                      <m:num>
                        <m:r>
                          <a:rPr lang="en-US" altLang="zh-CN" sz="1400">
                            <a:solidFill>
                              <a:srgbClr val="000000"/>
                            </a:solidFill>
                            <a:latin typeface="Cambria Math" panose="02040503050406030204" pitchFamily="18" charset="0"/>
                          </a:rPr>
                          <m:t>𝑛</m:t>
                        </m:r>
                      </m:num>
                      <m:den>
                        <m:r>
                          <a:rPr lang="en-US" altLang="zh-CN" sz="1400">
                            <a:solidFill>
                              <a:srgbClr val="000000"/>
                            </a:solidFill>
                            <a:latin typeface="Cambria Math" panose="02040503050406030204" pitchFamily="18" charset="0"/>
                          </a:rPr>
                          <m:t>4</m:t>
                        </m:r>
                        <m:sSup>
                          <m:sSupPr>
                            <m:ctrlPr>
                              <a:rPr lang="zh-CN" altLang="zh-CN" sz="1400" i="1">
                                <a:solidFill>
                                  <a:srgbClr val="000000"/>
                                </a:solidFill>
                                <a:latin typeface="Cambria Math" panose="02040503050406030204" pitchFamily="18" charset="0"/>
                              </a:rPr>
                            </m:ctrlPr>
                          </m:sSupPr>
                          <m:e>
                            <m:r>
                              <a:rPr lang="en-US" altLang="zh-CN" sz="1400">
                                <a:solidFill>
                                  <a:srgbClr val="000000"/>
                                </a:solidFill>
                                <a:latin typeface="Cambria Math" panose="02040503050406030204" pitchFamily="18" charset="0"/>
                              </a:rPr>
                              <m:t>𝑙𝑛</m:t>
                            </m:r>
                          </m:e>
                          <m:sup>
                            <m:r>
                              <a:rPr lang="en-US" altLang="zh-CN" sz="1400">
                                <a:solidFill>
                                  <a:srgbClr val="000000"/>
                                </a:solidFill>
                                <a:latin typeface="Cambria Math" panose="02040503050406030204" pitchFamily="18" charset="0"/>
                              </a:rPr>
                              <m:t>𝑛</m:t>
                            </m:r>
                          </m:sup>
                        </m:sSup>
                      </m:den>
                    </m:f>
                  </m:oMath>
                </a14:m>
                <a:r>
                  <a:rPr lang="zh-CN" altLang="zh-CN" sz="1400" dirty="0">
                    <a:solidFill>
                      <a:srgbClr val="000000"/>
                    </a:solidFill>
                  </a:rPr>
                  <a:t>。在上例中，神经元数量是</a:t>
                </a:r>
                <a:r>
                  <a:rPr lang="en-US" altLang="zh-CN" sz="1400" dirty="0">
                    <a:solidFill>
                      <a:srgbClr val="000000"/>
                    </a:solidFill>
                  </a:rPr>
                  <a:t>25,</a:t>
                </a:r>
                <a:r>
                  <a:rPr lang="zh-CN" altLang="zh-CN" sz="1400" dirty="0">
                    <a:solidFill>
                      <a:srgbClr val="000000"/>
                    </a:solidFill>
                  </a:rPr>
                  <a:t>则最多只能存储</a:t>
                </a:r>
                <a:r>
                  <a:rPr lang="en-US" altLang="zh-CN" sz="1400" dirty="0">
                    <a:solidFill>
                      <a:srgbClr val="000000"/>
                    </a:solidFill>
                  </a:rPr>
                  <a:t>25*0.15=3.75</a:t>
                </a:r>
                <a:r>
                  <a:rPr lang="zh-CN" altLang="zh-CN" sz="1400" dirty="0">
                    <a:solidFill>
                      <a:srgbClr val="000000"/>
                    </a:solidFill>
                  </a:rPr>
                  <a:t>个数字，大约可回忆的数字为</a:t>
                </a:r>
                <a:r>
                  <a:rPr lang="en-US" altLang="zh-CN" sz="1400" dirty="0">
                    <a:solidFill>
                      <a:srgbClr val="000000"/>
                    </a:solidFill>
                  </a:rPr>
                  <a:t>3.88</a:t>
                </a:r>
                <a:r>
                  <a:rPr lang="zh-CN" altLang="zh-CN" sz="1400" dirty="0">
                    <a:solidFill>
                      <a:srgbClr val="000000"/>
                    </a:solidFill>
                  </a:rPr>
                  <a:t>个，能完美回忆的数字为</a:t>
                </a:r>
                <a:r>
                  <a:rPr lang="en-US" altLang="zh-CN" sz="1400" dirty="0">
                    <a:solidFill>
                      <a:srgbClr val="000000"/>
                    </a:solidFill>
                  </a:rPr>
                  <a:t>1.9</a:t>
                </a:r>
                <a:r>
                  <a:rPr lang="zh-CN" altLang="zh-CN" sz="1400" dirty="0" smtClean="0">
                    <a:solidFill>
                      <a:srgbClr val="000000"/>
                    </a:solidFill>
                  </a:rPr>
                  <a:t>个</a:t>
                </a:r>
                <a:endParaRPr lang="en-US" altLang="zh-CN" sz="1400" dirty="0" smtClean="0">
                  <a:solidFill>
                    <a:srgbClr val="000000"/>
                  </a:solidFill>
                </a:endParaRPr>
              </a:p>
              <a:p>
                <a:pPr lvl="1"/>
                <a:r>
                  <a:rPr lang="zh-CN" altLang="en-US" sz="1400" dirty="0" smtClean="0">
                    <a:solidFill>
                      <a:srgbClr val="000000"/>
                    </a:solidFill>
                  </a:rPr>
                  <a:t>存在局部最优问题</a:t>
                </a:r>
                <a:endParaRPr lang="en-US" altLang="zh-CN" sz="14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145972"/>
              </a:xfrm>
              <a:prstGeom prst="rect">
                <a:avLst/>
              </a:prstGeom>
              <a:blipFill>
                <a:blip r:embed="rId2"/>
                <a:stretch>
                  <a:fillRect l="-530" t="-2273" b="-142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5940460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反馈神经网络</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80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双向联想记忆</a:t>
            </a:r>
            <a:r>
              <a:rPr lang="zh-CN" altLang="en-US" sz="1800" dirty="0" smtClean="0">
                <a:solidFill>
                  <a:srgbClr val="000000"/>
                </a:solidFill>
              </a:rPr>
              <a:t>神经网络（</a:t>
            </a:r>
            <a:r>
              <a:rPr lang="en-US" altLang="zh-CN" sz="1800" dirty="0" smtClean="0">
                <a:solidFill>
                  <a:srgbClr val="000000"/>
                </a:solidFill>
              </a:rPr>
              <a:t>BAM</a:t>
            </a:r>
            <a:r>
              <a:rPr lang="zh-CN" altLang="en-US" sz="1800" dirty="0" smtClean="0">
                <a:solidFill>
                  <a:srgbClr val="000000"/>
                </a:solidFill>
              </a:rPr>
              <a:t>）具有</a:t>
            </a:r>
            <a:r>
              <a:rPr lang="zh-CN" altLang="en-US" sz="1800" dirty="0">
                <a:solidFill>
                  <a:srgbClr val="000000"/>
                </a:solidFill>
              </a:rPr>
              <a:t>非监督学习能力，网络的设计比较简单，可大规模并行处理大量数据，具有较好的实时性和容错性。此外，这种联想记忆法无需对输入向量进行预处理，省去了编码与解码的工作</a:t>
            </a:r>
            <a:endParaRPr lang="en-US" altLang="zh-CN" sz="1800" dirty="0">
              <a:solidFill>
                <a:srgbClr val="000000"/>
              </a:solidFill>
            </a:endParaRPr>
          </a:p>
          <a:p>
            <a:r>
              <a:rPr lang="en-US" altLang="zh-CN" sz="1800" dirty="0">
                <a:solidFill>
                  <a:srgbClr val="000000"/>
                </a:solidFill>
              </a:rPr>
              <a:t>BAM</a:t>
            </a:r>
            <a:r>
              <a:rPr lang="zh-CN" altLang="en-US" sz="1800" dirty="0">
                <a:solidFill>
                  <a:srgbClr val="000000"/>
                </a:solidFill>
              </a:rPr>
              <a:t>是一种无条件稳定的网络，与</a:t>
            </a:r>
            <a:r>
              <a:rPr lang="en-US" altLang="zh-CN" sz="1800" dirty="0">
                <a:solidFill>
                  <a:srgbClr val="000000"/>
                </a:solidFill>
              </a:rPr>
              <a:t>Hopfield</a:t>
            </a:r>
            <a:r>
              <a:rPr lang="zh-CN" altLang="en-US" sz="1800" dirty="0">
                <a:solidFill>
                  <a:srgbClr val="000000"/>
                </a:solidFill>
              </a:rPr>
              <a:t>相比是一种特别的网络，具有输入输出节点，但是</a:t>
            </a:r>
            <a:r>
              <a:rPr lang="en-US" altLang="zh-CN" sz="1800" dirty="0">
                <a:solidFill>
                  <a:srgbClr val="000000"/>
                </a:solidFill>
              </a:rPr>
              <a:t>Hopfield</a:t>
            </a:r>
            <a:r>
              <a:rPr lang="zh-CN" altLang="en-US" sz="1800" dirty="0">
                <a:solidFill>
                  <a:srgbClr val="000000"/>
                </a:solidFill>
              </a:rPr>
              <a:t>的不足也一样存在， 即存在假记忆、存储容量限制、局部最优等问题</a:t>
            </a:r>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9829776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反馈神经网络</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Elman</a:t>
            </a:r>
            <a:r>
              <a:rPr lang="zh-CN" altLang="en-US" sz="1800" dirty="0">
                <a:solidFill>
                  <a:srgbClr val="000000"/>
                </a:solidFill>
              </a:rPr>
              <a:t>神经网络是一种循环神经网络，网络中存在环形结构，部分神经元的输出反馈作为输入，而这样的反馈将会出现在该网络的下一个时刻，也即这些神经元在这一时刻的输出结果，反馈回来在下</a:t>
            </a:r>
            <a:r>
              <a:rPr lang="zh-CN" altLang="en-US" sz="1800" dirty="0" smtClean="0">
                <a:solidFill>
                  <a:srgbClr val="000000"/>
                </a:solidFill>
              </a:rPr>
              <a:t>一时刻</a:t>
            </a:r>
            <a:r>
              <a:rPr lang="zh-CN" altLang="en-US" sz="1800" dirty="0">
                <a:solidFill>
                  <a:srgbClr val="000000"/>
                </a:solidFill>
              </a:rPr>
              <a:t>重新作为输入作用于这些神经元，因此循环神经网络可以有效地应对涉及时序性的</a:t>
            </a:r>
            <a:r>
              <a:rPr lang="zh-CN" altLang="en-US" sz="1800" dirty="0" smtClean="0">
                <a:solidFill>
                  <a:srgbClr val="000000"/>
                </a:solidFill>
              </a:rPr>
              <a:t>问题</a:t>
            </a:r>
            <a:endParaRPr lang="en-US" altLang="zh-CN" sz="1800" dirty="0" smtClean="0">
              <a:solidFill>
                <a:srgbClr val="000000"/>
              </a:solidFill>
            </a:endParaRPr>
          </a:p>
          <a:p>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Picture 1021"/>
          <p:cNvPicPr/>
          <p:nvPr/>
        </p:nvPicPr>
        <p:blipFill>
          <a:blip r:embed="rId2"/>
          <a:stretch>
            <a:fillRect/>
          </a:stretch>
        </p:blipFill>
        <p:spPr>
          <a:xfrm>
            <a:off x="3224530" y="2295181"/>
            <a:ext cx="2694940" cy="1878330"/>
          </a:xfrm>
          <a:prstGeom prst="rect">
            <a:avLst/>
          </a:prstGeom>
        </p:spPr>
      </p:pic>
    </p:spTree>
    <p:extLst>
      <p:ext uri="{BB962C8B-B14F-4D97-AF65-F5344CB8AC3E}">
        <p14:creationId xmlns:p14="http://schemas.microsoft.com/office/powerpoint/2010/main" val="1394506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章节介绍</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269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人工神经网络</a:t>
            </a:r>
            <a:r>
              <a:rPr lang="en-US" altLang="zh-CN" sz="1800" dirty="0">
                <a:solidFill>
                  <a:srgbClr val="000000"/>
                </a:solidFill>
              </a:rPr>
              <a:t>(Artificial Neural </a:t>
            </a:r>
            <a:r>
              <a:rPr lang="en-US" altLang="zh-CN" sz="1800" dirty="0" err="1">
                <a:solidFill>
                  <a:srgbClr val="000000"/>
                </a:solidFill>
              </a:rPr>
              <a:t>Netork</a:t>
            </a:r>
            <a:r>
              <a:rPr lang="en-US" altLang="zh-CN" sz="1800" dirty="0">
                <a:solidFill>
                  <a:srgbClr val="000000"/>
                </a:solidFill>
              </a:rPr>
              <a:t>,</a:t>
            </a:r>
            <a:r>
              <a:rPr lang="zh-CN" altLang="en-US" sz="1800" dirty="0">
                <a:solidFill>
                  <a:srgbClr val="000000"/>
                </a:solidFill>
              </a:rPr>
              <a:t>即</a:t>
            </a:r>
            <a:r>
              <a:rPr lang="en-US" altLang="zh-CN" sz="1800" dirty="0">
                <a:solidFill>
                  <a:srgbClr val="000000"/>
                </a:solidFill>
              </a:rPr>
              <a:t>ANN)</a:t>
            </a:r>
            <a:r>
              <a:rPr lang="zh-CN" altLang="en-US" sz="1800" dirty="0">
                <a:solidFill>
                  <a:srgbClr val="000000"/>
                </a:solidFill>
              </a:rPr>
              <a:t>是由简单神经元经过相互连接形成网状结构，通过调节各连接的权重值改变连接的强度，进而实现感知判断</a:t>
            </a:r>
            <a:endParaRPr lang="en-US" altLang="zh-CN" sz="1800" dirty="0">
              <a:solidFill>
                <a:srgbClr val="000000"/>
              </a:solidFill>
            </a:endParaRPr>
          </a:p>
          <a:p>
            <a:r>
              <a:rPr lang="zh-CN" altLang="en-US" sz="1800" dirty="0">
                <a:solidFill>
                  <a:srgbClr val="000000"/>
                </a:solidFill>
              </a:rPr>
              <a:t>反向传播</a:t>
            </a:r>
            <a:r>
              <a:rPr lang="en-US" altLang="zh-CN" sz="1800" dirty="0">
                <a:solidFill>
                  <a:srgbClr val="000000"/>
                </a:solidFill>
              </a:rPr>
              <a:t>(Back Propagation, BP) </a:t>
            </a:r>
            <a:r>
              <a:rPr lang="zh-CN" altLang="en-US" sz="1800" dirty="0">
                <a:solidFill>
                  <a:srgbClr val="000000"/>
                </a:solidFill>
              </a:rPr>
              <a:t>算法的提出进一步推动了神经网络的发展。目前，神经网络作为一种重要的数据挖掘方法，已在医学诊断、信用卡欺诈识别、手写数字识别以及发动机的故障诊断等领域得到了广泛的应用</a:t>
            </a:r>
            <a:endParaRPr lang="en-US" altLang="zh-CN" sz="1800" dirty="0">
              <a:solidFill>
                <a:srgbClr val="000000"/>
              </a:solidFill>
            </a:endParaRPr>
          </a:p>
          <a:p>
            <a:r>
              <a:rPr lang="zh-CN" altLang="en-US" sz="1800" dirty="0">
                <a:solidFill>
                  <a:srgbClr val="000000"/>
                </a:solidFill>
              </a:rPr>
              <a:t>本章将介绍神经网络基本分类，包括前馈神经网络、反馈神经网络、自组织神经网络</a:t>
            </a:r>
            <a:r>
              <a:rPr lang="zh-CN" altLang="en-US" sz="1800" dirty="0" smtClean="0">
                <a:solidFill>
                  <a:srgbClr val="000000"/>
                </a:solidFill>
              </a:rPr>
              <a:t>等常用的</a:t>
            </a:r>
            <a:r>
              <a:rPr lang="zh-CN" altLang="en-US" sz="1800" dirty="0">
                <a:solidFill>
                  <a:srgbClr val="000000"/>
                </a:solidFill>
              </a:rPr>
              <a:t>神经网络模型。重点介绍神经网络的概念和基本原理，</a:t>
            </a:r>
            <a:r>
              <a:rPr lang="zh-CN" altLang="en-US" sz="1800" dirty="0" smtClean="0">
                <a:solidFill>
                  <a:srgbClr val="000000"/>
                </a:solidFill>
              </a:rPr>
              <a:t>为后续</a:t>
            </a:r>
            <a:r>
              <a:rPr lang="zh-CN" altLang="en-US" sz="1800" dirty="0">
                <a:solidFill>
                  <a:srgbClr val="000000"/>
                </a:solidFill>
              </a:rPr>
              <a:t>深度学习章节的学习打下基础</a:t>
            </a:r>
          </a:p>
        </p:txBody>
      </p:sp>
    </p:spTree>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反馈神经网络</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9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由</a:t>
            </a:r>
            <a:r>
              <a:rPr lang="zh-CN" altLang="en-US" sz="1800" dirty="0">
                <a:solidFill>
                  <a:srgbClr val="000000"/>
                </a:solidFill>
              </a:rPr>
              <a:t>图中可以清晰地看出</a:t>
            </a:r>
            <a:r>
              <a:rPr lang="en-US" altLang="zh-CN" sz="1800" dirty="0">
                <a:solidFill>
                  <a:srgbClr val="000000"/>
                </a:solidFill>
              </a:rPr>
              <a:t>Elman</a:t>
            </a:r>
            <a:r>
              <a:rPr lang="zh-CN" altLang="en-US" sz="1800" dirty="0">
                <a:solidFill>
                  <a:srgbClr val="000000"/>
                </a:solidFill>
              </a:rPr>
              <a:t>网络的特点，隐层神经元的输出被反馈回来，作为一个单独的结构被定义为承接层，而承接层的数据将与输入层的数据一起作为下一时刻的</a:t>
            </a:r>
            <a:r>
              <a:rPr lang="zh-CN" altLang="en-US" sz="1800" dirty="0" smtClean="0">
                <a:solidFill>
                  <a:srgbClr val="000000"/>
                </a:solidFill>
              </a:rPr>
              <a:t>输入</a:t>
            </a:r>
            <a:endParaRPr lang="en-US" altLang="zh-CN" sz="1800" dirty="0" smtClean="0">
              <a:solidFill>
                <a:srgbClr val="000000"/>
              </a:solidFill>
            </a:endParaRPr>
          </a:p>
          <a:p>
            <a:r>
              <a:rPr lang="en-US" altLang="zh-CN" sz="1800" dirty="0" smtClean="0">
                <a:solidFill>
                  <a:srgbClr val="000000"/>
                </a:solidFill>
              </a:rPr>
              <a:t>Elman</a:t>
            </a:r>
            <a:r>
              <a:rPr lang="zh-CN" altLang="en-US" sz="1800" dirty="0">
                <a:solidFill>
                  <a:srgbClr val="000000"/>
                </a:solidFill>
              </a:rPr>
              <a:t>网络在结构上除了承接层的设置以外，其余部分与</a:t>
            </a:r>
            <a:r>
              <a:rPr lang="en-US" altLang="zh-CN" sz="1800" dirty="0">
                <a:solidFill>
                  <a:srgbClr val="000000"/>
                </a:solidFill>
              </a:rPr>
              <a:t>BP</a:t>
            </a:r>
            <a:r>
              <a:rPr lang="zh-CN" altLang="en-US" sz="1800" dirty="0">
                <a:solidFill>
                  <a:srgbClr val="000000"/>
                </a:solidFill>
              </a:rPr>
              <a:t>神经网络的结构大体相同，其隐层神经元通常</a:t>
            </a:r>
            <a:r>
              <a:rPr lang="zh-CN" altLang="en-US" sz="1800" dirty="0" smtClean="0">
                <a:solidFill>
                  <a:srgbClr val="000000"/>
                </a:solidFill>
              </a:rPr>
              <a:t>采用</a:t>
            </a:r>
            <a:r>
              <a:rPr lang="en-US" altLang="zh-CN" sz="1800" dirty="0">
                <a:solidFill>
                  <a:srgbClr val="000000"/>
                </a:solidFill>
              </a:rPr>
              <a:t>Sigmoid</a:t>
            </a:r>
            <a:r>
              <a:rPr lang="zh-CN" altLang="en-US" sz="1800" dirty="0">
                <a:solidFill>
                  <a:srgbClr val="000000"/>
                </a:solidFill>
              </a:rPr>
              <a:t>函数作为激活函数，训练过程与</a:t>
            </a:r>
            <a:r>
              <a:rPr lang="en-US" altLang="zh-CN" sz="1800" dirty="0">
                <a:solidFill>
                  <a:srgbClr val="000000"/>
                </a:solidFill>
              </a:rPr>
              <a:t>BP</a:t>
            </a:r>
            <a:r>
              <a:rPr lang="zh-CN" altLang="en-US" sz="1800" dirty="0">
                <a:solidFill>
                  <a:srgbClr val="000000"/>
                </a:solidFill>
              </a:rPr>
              <a:t>神经网络</a:t>
            </a:r>
            <a:r>
              <a:rPr lang="zh-CN" altLang="en-US" sz="1800" dirty="0" smtClean="0">
                <a:solidFill>
                  <a:srgbClr val="000000"/>
                </a:solidFill>
              </a:rPr>
              <a:t>相似</a:t>
            </a:r>
            <a:endParaRPr lang="en-US" altLang="zh-CN" sz="1800" dirty="0" smtClean="0">
              <a:solidFill>
                <a:srgbClr val="000000"/>
              </a:solidFill>
            </a:endParaRPr>
          </a:p>
          <a:p>
            <a:r>
              <a:rPr lang="en-US" altLang="zh-CN" sz="1800" dirty="0">
                <a:solidFill>
                  <a:srgbClr val="000000"/>
                </a:solidFill>
              </a:rPr>
              <a:t>Elman</a:t>
            </a:r>
            <a:r>
              <a:rPr lang="zh-CN" altLang="en-US" sz="1800" dirty="0">
                <a:solidFill>
                  <a:srgbClr val="000000"/>
                </a:solidFill>
              </a:rPr>
              <a:t>网络是在时间上动态的，具有内部动态反馈的功能，承接层的设置使得</a:t>
            </a:r>
            <a:r>
              <a:rPr lang="en-US" altLang="zh-CN" sz="1800" dirty="0">
                <a:solidFill>
                  <a:srgbClr val="000000"/>
                </a:solidFill>
              </a:rPr>
              <a:t>Elman</a:t>
            </a:r>
            <a:r>
              <a:rPr lang="zh-CN" altLang="en-US" sz="1800" dirty="0">
                <a:solidFill>
                  <a:srgbClr val="000000"/>
                </a:solidFill>
              </a:rPr>
              <a:t>网络能够有效应对具有时变特征的数据，在带有时序性的样本数据上有着比静态神经网络更好的预测性能</a:t>
            </a:r>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2282063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自组织神经网络</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80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自组织神经网络又</a:t>
            </a:r>
            <a:r>
              <a:rPr lang="zh-CN" altLang="en-US" sz="1800" dirty="0">
                <a:solidFill>
                  <a:srgbClr val="000000"/>
                </a:solidFill>
              </a:rPr>
              <a:t>称</a:t>
            </a:r>
            <a:r>
              <a:rPr lang="en-US" altLang="zh-CN" sz="1800" dirty="0" err="1" smtClean="0">
                <a:solidFill>
                  <a:srgbClr val="000000"/>
                </a:solidFill>
              </a:rPr>
              <a:t>Kohonen</a:t>
            </a:r>
            <a:r>
              <a:rPr lang="zh-CN" altLang="en-US" sz="1800" dirty="0" smtClean="0">
                <a:solidFill>
                  <a:srgbClr val="000000"/>
                </a:solidFill>
              </a:rPr>
              <a:t>网，这</a:t>
            </a:r>
            <a:r>
              <a:rPr lang="zh-CN" altLang="en-US" sz="1800" dirty="0">
                <a:solidFill>
                  <a:srgbClr val="000000"/>
                </a:solidFill>
              </a:rPr>
              <a:t>一神经网络的特点是当接收到外界信号刺激时，不同区域对信号自动产生不同的响应。这种神经网络是在生物神经元上首先发现的，如果神经元是同步活跃的则信号加强，如果异步活跃则信号</a:t>
            </a:r>
            <a:r>
              <a:rPr lang="zh-CN" altLang="en-US" sz="1800" dirty="0" smtClean="0">
                <a:solidFill>
                  <a:srgbClr val="000000"/>
                </a:solidFill>
              </a:rPr>
              <a:t>减弱</a:t>
            </a:r>
            <a:endParaRPr lang="en-US" altLang="zh-CN" sz="1800" dirty="0">
              <a:solidFill>
                <a:srgbClr val="000000"/>
              </a:solidFill>
            </a:endParaRPr>
          </a:p>
          <a:p>
            <a:r>
              <a:rPr lang="en-US" altLang="zh-CN" sz="1800" dirty="0" err="1">
                <a:solidFill>
                  <a:srgbClr val="000000"/>
                </a:solidFill>
              </a:rPr>
              <a:t>MiniSom</a:t>
            </a:r>
            <a:r>
              <a:rPr lang="zh-CN" altLang="en-US" sz="1800" dirty="0">
                <a:solidFill>
                  <a:srgbClr val="000000"/>
                </a:solidFill>
              </a:rPr>
              <a:t>库是一种基于</a:t>
            </a:r>
            <a:r>
              <a:rPr lang="en-US" altLang="zh-CN" sz="1800" dirty="0" smtClean="0">
                <a:solidFill>
                  <a:srgbClr val="000000"/>
                </a:solidFill>
              </a:rPr>
              <a:t>Python</a:t>
            </a:r>
            <a:r>
              <a:rPr lang="zh-CN" altLang="en-US" sz="1800" dirty="0" smtClean="0">
                <a:solidFill>
                  <a:srgbClr val="000000"/>
                </a:solidFill>
              </a:rPr>
              <a:t>语言</a:t>
            </a:r>
            <a:r>
              <a:rPr lang="zh-CN" altLang="en-US" sz="1800" dirty="0">
                <a:solidFill>
                  <a:srgbClr val="000000"/>
                </a:solidFill>
              </a:rPr>
              <a:t>的</a:t>
            </a:r>
            <a:r>
              <a:rPr lang="en-US" altLang="zh-CN" sz="1800" dirty="0" err="1" smtClean="0">
                <a:solidFill>
                  <a:srgbClr val="000000"/>
                </a:solidFill>
              </a:rPr>
              <a:t>Numpy</a:t>
            </a:r>
            <a:r>
              <a:rPr lang="zh-CN" altLang="en-US" sz="1800" dirty="0" smtClean="0">
                <a:solidFill>
                  <a:srgbClr val="000000"/>
                </a:solidFill>
              </a:rPr>
              <a:t>实现</a:t>
            </a:r>
            <a:r>
              <a:rPr lang="zh-CN" altLang="en-US" sz="1800" dirty="0">
                <a:solidFill>
                  <a:srgbClr val="000000"/>
                </a:solidFill>
              </a:rPr>
              <a:t>的自组织映射</a:t>
            </a:r>
            <a:r>
              <a:rPr lang="en-US" altLang="zh-CN" sz="1800" dirty="0">
                <a:solidFill>
                  <a:srgbClr val="000000"/>
                </a:solidFill>
              </a:rPr>
              <a:t>(SOM)</a:t>
            </a:r>
            <a:r>
              <a:rPr lang="zh-CN" altLang="en-US" sz="1800" dirty="0" smtClean="0">
                <a:solidFill>
                  <a:srgbClr val="000000"/>
                </a:solidFill>
              </a:rPr>
              <a:t>网络</a:t>
            </a:r>
            <a:r>
              <a:rPr lang="zh-CN" altLang="en-US" sz="1800" dirty="0">
                <a:solidFill>
                  <a:srgbClr val="000000"/>
                </a:solidFill>
              </a:rPr>
              <a:t>。</a:t>
            </a:r>
            <a:r>
              <a:rPr lang="zh-CN" altLang="en-US" sz="1800" dirty="0" smtClean="0">
                <a:solidFill>
                  <a:srgbClr val="000000"/>
                </a:solidFill>
              </a:rPr>
              <a:t>下面</a:t>
            </a:r>
            <a:r>
              <a:rPr lang="zh-CN" altLang="en-US" sz="1800" dirty="0">
                <a:solidFill>
                  <a:srgbClr val="000000"/>
                </a:solidFill>
              </a:rPr>
              <a:t>是用</a:t>
            </a:r>
            <a:r>
              <a:rPr lang="en-US" altLang="zh-CN" sz="1800" dirty="0">
                <a:solidFill>
                  <a:srgbClr val="000000"/>
                </a:solidFill>
              </a:rPr>
              <a:t>SOM</a:t>
            </a:r>
            <a:r>
              <a:rPr lang="zh-CN" altLang="en-US" sz="1800" dirty="0">
                <a:solidFill>
                  <a:srgbClr val="000000"/>
                </a:solidFill>
              </a:rPr>
              <a:t>来实现图片</a:t>
            </a:r>
            <a:r>
              <a:rPr lang="zh-CN" altLang="en-US" sz="1800" dirty="0" smtClean="0">
                <a:solidFill>
                  <a:srgbClr val="000000"/>
                </a:solidFill>
              </a:rPr>
              <a:t>量化， </a:t>
            </a:r>
            <a:r>
              <a:rPr lang="zh-CN" altLang="en-US" sz="1800" dirty="0">
                <a:solidFill>
                  <a:srgbClr val="000000"/>
                </a:solidFill>
              </a:rPr>
              <a:t>合并不太重要的颜色，减少颜色</a:t>
            </a:r>
            <a:r>
              <a:rPr lang="zh-CN" altLang="en-US" sz="1800" dirty="0" smtClean="0">
                <a:solidFill>
                  <a:srgbClr val="000000"/>
                </a:solidFill>
              </a:rPr>
              <a:t>数量</a:t>
            </a:r>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2333625" y="2671696"/>
            <a:ext cx="4572000" cy="2246769"/>
          </a:xfrm>
          <a:prstGeom prst="rect">
            <a:avLst/>
          </a:prstGeom>
        </p:spPr>
        <p:txBody>
          <a:bodyPr>
            <a:spAutoFit/>
          </a:bodyPr>
          <a:lstStyle/>
          <a:p>
            <a:pPr algn="just">
              <a:lnSpc>
                <a:spcPts val="1400"/>
              </a:lnSpc>
              <a:spcAft>
                <a:spcPts val="0"/>
              </a:spcAft>
            </a:pPr>
            <a:r>
              <a:rPr lang="en-US" altLang="zh-CN" sz="900" kern="100" dirty="0">
                <a:latin typeface="宋体" panose="02010600030101010101" pitchFamily="2" charset="-122"/>
                <a:cs typeface="Times New Roman" panose="02020603050405020304" pitchFamily="18" charset="0"/>
              </a:rPr>
              <a:t>from </a:t>
            </a:r>
            <a:r>
              <a:rPr lang="en-US" altLang="zh-CN" sz="900" kern="100" dirty="0" err="1">
                <a:latin typeface="宋体" panose="02010600030101010101" pitchFamily="2" charset="-122"/>
                <a:cs typeface="Times New Roman" panose="02020603050405020304" pitchFamily="18" charset="0"/>
              </a:rPr>
              <a:t>minisom</a:t>
            </a:r>
            <a:r>
              <a:rPr lang="en-US" altLang="zh-CN" sz="900" kern="100" dirty="0">
                <a:latin typeface="宋体" panose="02010600030101010101" pitchFamily="2" charset="-122"/>
                <a:cs typeface="Times New Roman" panose="02020603050405020304" pitchFamily="18" charset="0"/>
              </a:rPr>
              <a:t> import </a:t>
            </a:r>
            <a:r>
              <a:rPr lang="en-US" altLang="zh-CN" sz="900" kern="100" dirty="0" err="1">
                <a:latin typeface="宋体" panose="02010600030101010101" pitchFamily="2" charset="-122"/>
                <a:cs typeface="Times New Roman" panose="02020603050405020304" pitchFamily="18" charset="0"/>
              </a:rPr>
              <a:t>MiniSom</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latin typeface="宋体" panose="02010600030101010101" pitchFamily="2" charset="-122"/>
                <a:cs typeface="Times New Roman" panose="02020603050405020304" pitchFamily="18" charset="0"/>
              </a:rPr>
              <a:t>import </a:t>
            </a:r>
            <a:r>
              <a:rPr lang="en-US" altLang="zh-CN" sz="900" kern="100" dirty="0" err="1">
                <a:latin typeface="宋体" panose="02010600030101010101" pitchFamily="2" charset="-122"/>
                <a:cs typeface="Times New Roman" panose="02020603050405020304" pitchFamily="18" charset="0"/>
              </a:rPr>
              <a:t>numpy</a:t>
            </a:r>
            <a:r>
              <a:rPr lang="en-US" altLang="zh-CN" sz="900" kern="100" dirty="0">
                <a:latin typeface="宋体" panose="02010600030101010101" pitchFamily="2" charset="-122"/>
                <a:cs typeface="Times New Roman" panose="02020603050405020304" pitchFamily="18" charset="0"/>
              </a:rPr>
              <a:t> as np</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latin typeface="宋体" panose="02010600030101010101" pitchFamily="2" charset="-122"/>
                <a:cs typeface="Times New Roman" panose="02020603050405020304" pitchFamily="18" charset="0"/>
              </a:rPr>
              <a:t>import </a:t>
            </a:r>
            <a:r>
              <a:rPr lang="en-US" altLang="zh-CN" sz="900" kern="100" dirty="0" err="1">
                <a:latin typeface="宋体" panose="02010600030101010101" pitchFamily="2" charset="-122"/>
                <a:cs typeface="Times New Roman" panose="02020603050405020304" pitchFamily="18" charset="0"/>
              </a:rPr>
              <a:t>matplotlib.pyplot</a:t>
            </a:r>
            <a:r>
              <a:rPr lang="en-US" altLang="zh-CN" sz="900" kern="100" dirty="0">
                <a:latin typeface="宋体" panose="02010600030101010101" pitchFamily="2" charset="-122"/>
                <a:cs typeface="Times New Roman" panose="02020603050405020304" pitchFamily="18" charset="0"/>
              </a:rPr>
              <a:t> as </a:t>
            </a:r>
            <a:r>
              <a:rPr lang="en-US" altLang="zh-CN" sz="900" kern="100" dirty="0" err="1">
                <a:latin typeface="宋体" panose="02010600030101010101" pitchFamily="2" charset="-122"/>
                <a:cs typeface="Times New Roman" panose="02020603050405020304" pitchFamily="18" charset="0"/>
              </a:rPr>
              <a:t>plt</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latin typeface="宋体" panose="02010600030101010101" pitchFamily="2" charset="-122"/>
                <a:cs typeface="Times New Roman" panose="02020603050405020304" pitchFamily="18" charset="0"/>
              </a:rPr>
              <a:t>img</a:t>
            </a:r>
            <a:r>
              <a:rPr lang="en-US" altLang="zh-CN" sz="900" kern="100" dirty="0">
                <a:latin typeface="宋体" panose="02010600030101010101" pitchFamily="2" charset="-122"/>
                <a:cs typeface="Times New Roman" panose="02020603050405020304" pitchFamily="18" charset="0"/>
              </a:rPr>
              <a:t> = </a:t>
            </a:r>
            <a:r>
              <a:rPr lang="en-US" altLang="zh-CN" sz="900" kern="100" dirty="0" err="1">
                <a:latin typeface="宋体" panose="02010600030101010101" pitchFamily="2" charset="-122"/>
                <a:cs typeface="Times New Roman" panose="02020603050405020304" pitchFamily="18" charset="0"/>
              </a:rPr>
              <a:t>plt.imread</a:t>
            </a:r>
            <a:r>
              <a:rPr lang="en-US" altLang="zh-CN" sz="900" kern="100" dirty="0">
                <a:latin typeface="宋体" panose="02010600030101010101" pitchFamily="2" charset="-122"/>
                <a:cs typeface="Times New Roman" panose="02020603050405020304" pitchFamily="18" charset="0"/>
              </a:rPr>
              <a:t>('car.jp2')</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latin typeface="宋体" panose="02010600030101010101" pitchFamily="2" charset="-122"/>
                <a:cs typeface="Times New Roman" panose="02020603050405020304" pitchFamily="18" charset="0"/>
              </a:rPr>
              <a:t># </a:t>
            </a:r>
            <a:r>
              <a:rPr lang="zh-CN" altLang="zh-CN" sz="900" kern="100" dirty="0">
                <a:latin typeface="宋体" panose="02010600030101010101" pitchFamily="2" charset="-122"/>
                <a:cs typeface="Times New Roman" panose="02020603050405020304" pitchFamily="18" charset="0"/>
              </a:rPr>
              <a:t>像素转换成矩阵</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latin typeface="宋体" panose="02010600030101010101" pitchFamily="2" charset="-122"/>
                <a:cs typeface="Times New Roman" panose="02020603050405020304" pitchFamily="18" charset="0"/>
              </a:rPr>
              <a:t>pixels = </a:t>
            </a:r>
            <a:r>
              <a:rPr lang="en-US" altLang="zh-CN" sz="900" kern="100" dirty="0" err="1">
                <a:latin typeface="宋体" panose="02010600030101010101" pitchFamily="2" charset="-122"/>
                <a:cs typeface="Times New Roman" panose="02020603050405020304" pitchFamily="18" charset="0"/>
              </a:rPr>
              <a:t>np.reshape</a:t>
            </a:r>
            <a:r>
              <a:rPr lang="en-US" altLang="zh-CN" sz="900" kern="100" dirty="0">
                <a:latin typeface="宋体" panose="02010600030101010101" pitchFamily="2" charset="-122"/>
                <a:cs typeface="Times New Roman" panose="02020603050405020304" pitchFamily="18" charset="0"/>
              </a:rPr>
              <a:t>(</a:t>
            </a:r>
            <a:r>
              <a:rPr lang="en-US" altLang="zh-CN" sz="900" kern="100" dirty="0" err="1">
                <a:latin typeface="宋体" panose="02010600030101010101" pitchFamily="2" charset="-122"/>
                <a:cs typeface="Times New Roman" panose="02020603050405020304" pitchFamily="18" charset="0"/>
              </a:rPr>
              <a:t>img</a:t>
            </a:r>
            <a:r>
              <a:rPr lang="en-US" altLang="zh-CN" sz="900" kern="100" dirty="0">
                <a:latin typeface="宋体" panose="02010600030101010101" pitchFamily="2" charset="-122"/>
                <a:cs typeface="Times New Roman" panose="02020603050405020304" pitchFamily="18" charset="0"/>
              </a:rPr>
              <a:t>, (</a:t>
            </a:r>
            <a:r>
              <a:rPr lang="en-US" altLang="zh-CN" sz="900" kern="100" dirty="0" err="1">
                <a:latin typeface="宋体" panose="02010600030101010101" pitchFamily="2" charset="-122"/>
                <a:cs typeface="Times New Roman" panose="02020603050405020304" pitchFamily="18" charset="0"/>
              </a:rPr>
              <a:t>img.shape</a:t>
            </a:r>
            <a:r>
              <a:rPr lang="en-US" altLang="zh-CN" sz="900" kern="100" dirty="0">
                <a:latin typeface="宋体" panose="02010600030101010101" pitchFamily="2" charset="-122"/>
                <a:cs typeface="Times New Roman" panose="02020603050405020304" pitchFamily="18" charset="0"/>
              </a:rPr>
              <a:t>[0]*</a:t>
            </a:r>
            <a:r>
              <a:rPr lang="en-US" altLang="zh-CN" sz="900" kern="100" dirty="0" err="1">
                <a:latin typeface="宋体" panose="02010600030101010101" pitchFamily="2" charset="-122"/>
                <a:cs typeface="Times New Roman" panose="02020603050405020304" pitchFamily="18" charset="0"/>
              </a:rPr>
              <a:t>img.shape</a:t>
            </a:r>
            <a:r>
              <a:rPr lang="en-US" altLang="zh-CN" sz="900" kern="100" dirty="0">
                <a:latin typeface="宋体" panose="02010600030101010101" pitchFamily="2" charset="-122"/>
                <a:cs typeface="Times New Roman" panose="02020603050405020304" pitchFamily="18" charset="0"/>
              </a:rPr>
              <a:t>[1], 3</a:t>
            </a:r>
            <a:r>
              <a:rPr lang="en-US" altLang="zh-CN" sz="900" kern="100" dirty="0" smtClean="0">
                <a:latin typeface="宋体" panose="02010600030101010101" pitchFamily="2" charset="-122"/>
                <a:cs typeface="Times New Roman" panose="02020603050405020304" pitchFamily="18" charset="0"/>
              </a:rPr>
              <a:t>))</a:t>
            </a:r>
          </a:p>
          <a:p>
            <a:pPr algn="just">
              <a:lnSpc>
                <a:spcPts val="1400"/>
              </a:lnSpc>
              <a:spcAft>
                <a:spcPts val="0"/>
              </a:spcAft>
            </a:pPr>
            <a:r>
              <a:rPr lang="en-US" altLang="zh-CN" sz="1050" kern="100" dirty="0">
                <a:latin typeface="宋体" panose="02010600030101010101" pitchFamily="2" charset="-122"/>
                <a:cs typeface="Times New Roman" panose="02020603050405020304" pitchFamily="18" charset="0"/>
              </a:rPr>
              <a:t># </a:t>
            </a:r>
            <a:r>
              <a:rPr lang="zh-CN" altLang="zh-CN" sz="1050" kern="100" dirty="0">
                <a:latin typeface="宋体" panose="02010600030101010101" pitchFamily="2" charset="-122"/>
                <a:cs typeface="Times New Roman" panose="02020603050405020304" pitchFamily="18" charset="0"/>
              </a:rPr>
              <a:t>像素转换成矩阵</a:t>
            </a:r>
            <a:endParaRPr lang="zh-CN" altLang="zh-CN" sz="120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1050" kern="100" dirty="0">
                <a:latin typeface="宋体" panose="02010600030101010101" pitchFamily="2" charset="-122"/>
                <a:cs typeface="Times New Roman" panose="02020603050405020304" pitchFamily="18" charset="0"/>
              </a:rPr>
              <a:t>pixels = </a:t>
            </a:r>
            <a:r>
              <a:rPr lang="en-US" altLang="zh-CN" sz="1050" kern="100" dirty="0" err="1">
                <a:latin typeface="宋体" panose="02010600030101010101" pitchFamily="2" charset="-122"/>
                <a:cs typeface="Times New Roman" panose="02020603050405020304" pitchFamily="18" charset="0"/>
              </a:rPr>
              <a:t>np.reshape</a:t>
            </a:r>
            <a:r>
              <a:rPr lang="en-US" altLang="zh-CN" sz="1050" kern="100" dirty="0">
                <a:latin typeface="宋体" panose="02010600030101010101" pitchFamily="2" charset="-122"/>
                <a:cs typeface="Times New Roman" panose="02020603050405020304" pitchFamily="18" charset="0"/>
              </a:rPr>
              <a:t>(</a:t>
            </a:r>
            <a:r>
              <a:rPr lang="en-US" altLang="zh-CN" sz="1050" kern="100" dirty="0" err="1">
                <a:latin typeface="宋体" panose="02010600030101010101" pitchFamily="2" charset="-122"/>
                <a:cs typeface="Times New Roman" panose="02020603050405020304" pitchFamily="18" charset="0"/>
              </a:rPr>
              <a:t>img</a:t>
            </a:r>
            <a:r>
              <a:rPr lang="en-US" altLang="zh-CN" sz="1050" kern="100" dirty="0">
                <a:latin typeface="宋体" panose="02010600030101010101" pitchFamily="2" charset="-122"/>
                <a:cs typeface="Times New Roman" panose="02020603050405020304" pitchFamily="18" charset="0"/>
              </a:rPr>
              <a:t>, (</a:t>
            </a:r>
            <a:r>
              <a:rPr lang="en-US" altLang="zh-CN" sz="1050" kern="100" dirty="0" err="1">
                <a:latin typeface="宋体" panose="02010600030101010101" pitchFamily="2" charset="-122"/>
                <a:cs typeface="Times New Roman" panose="02020603050405020304" pitchFamily="18" charset="0"/>
              </a:rPr>
              <a:t>img.shape</a:t>
            </a:r>
            <a:r>
              <a:rPr lang="en-US" altLang="zh-CN" sz="1050" kern="100" dirty="0">
                <a:latin typeface="宋体" panose="02010600030101010101" pitchFamily="2" charset="-122"/>
                <a:cs typeface="Times New Roman" panose="02020603050405020304" pitchFamily="18" charset="0"/>
              </a:rPr>
              <a:t>[0]*</a:t>
            </a:r>
            <a:r>
              <a:rPr lang="en-US" altLang="zh-CN" sz="1050" kern="100" dirty="0" err="1">
                <a:latin typeface="宋体" panose="02010600030101010101" pitchFamily="2" charset="-122"/>
                <a:cs typeface="Times New Roman" panose="02020603050405020304" pitchFamily="18" charset="0"/>
              </a:rPr>
              <a:t>img.shape</a:t>
            </a:r>
            <a:r>
              <a:rPr lang="en-US" altLang="zh-CN" sz="1050" kern="100" dirty="0">
                <a:latin typeface="宋体" panose="02010600030101010101" pitchFamily="2" charset="-122"/>
                <a:cs typeface="Times New Roman" panose="02020603050405020304" pitchFamily="18" charset="0"/>
              </a:rPr>
              <a:t>[1], 3</a:t>
            </a:r>
            <a:r>
              <a:rPr lang="en-US" altLang="zh-CN" sz="1050" kern="100" dirty="0" smtClean="0">
                <a:latin typeface="宋体" panose="02010600030101010101" pitchFamily="2" charset="-122"/>
                <a:cs typeface="Times New Roman" panose="02020603050405020304" pitchFamily="18" charset="0"/>
              </a:rPr>
              <a:t>))</a:t>
            </a:r>
          </a:p>
          <a:p>
            <a:pPr lvl="0" algn="just">
              <a:lnSpc>
                <a:spcPts val="1400"/>
              </a:lnSpc>
              <a:spcAft>
                <a:spcPts val="0"/>
              </a:spcAft>
            </a:pPr>
            <a:r>
              <a:rPr lang="en-US" altLang="zh-CN" sz="900" kern="100" dirty="0">
                <a:solidFill>
                  <a:prstClr val="black"/>
                </a:solidFill>
                <a:latin typeface="宋体" panose="02010600030101010101" pitchFamily="2" charset="-122"/>
                <a:cs typeface="Times New Roman" panose="02020603050405020304" pitchFamily="18" charset="0"/>
              </a:rPr>
              <a:t># SOM</a:t>
            </a:r>
            <a:r>
              <a:rPr lang="zh-CN" altLang="zh-CN" sz="900" kern="100" dirty="0">
                <a:solidFill>
                  <a:prstClr val="black"/>
                </a:solidFill>
                <a:latin typeface="宋体" panose="02010600030101010101" pitchFamily="2" charset="-122"/>
                <a:cs typeface="Times New Roman" panose="02020603050405020304" pitchFamily="18" charset="0"/>
              </a:rPr>
              <a:t>初始化并训练</a:t>
            </a:r>
            <a:endParaRPr lang="zh-CN" altLang="zh-CN" sz="1050" kern="100" dirty="0">
              <a:solidFill>
                <a:prstClr val="black"/>
              </a:solidFill>
              <a:latin typeface="宋体" panose="02010600030101010101" pitchFamily="2" charset="-122"/>
              <a:cs typeface="Times New Roman" panose="02020603050405020304" pitchFamily="18" charset="0"/>
            </a:endParaRPr>
          </a:p>
          <a:p>
            <a:pPr lvl="0" algn="just">
              <a:lnSpc>
                <a:spcPts val="1400"/>
              </a:lnSpc>
              <a:spcAft>
                <a:spcPts val="0"/>
              </a:spcAft>
            </a:pPr>
            <a:r>
              <a:rPr lang="en-US" altLang="zh-CN" sz="900" kern="100" dirty="0" err="1">
                <a:solidFill>
                  <a:prstClr val="black"/>
                </a:solidFill>
                <a:latin typeface="宋体" panose="02010600030101010101" pitchFamily="2" charset="-122"/>
                <a:cs typeface="Times New Roman" panose="02020603050405020304" pitchFamily="18" charset="0"/>
              </a:rPr>
              <a:t>som</a:t>
            </a:r>
            <a:r>
              <a:rPr lang="en-US" altLang="zh-CN" sz="900" kern="100" dirty="0">
                <a:solidFill>
                  <a:prstClr val="black"/>
                </a:solidFill>
                <a:latin typeface="宋体" panose="02010600030101010101" pitchFamily="2" charset="-122"/>
                <a:cs typeface="Times New Roman" panose="02020603050405020304" pitchFamily="18" charset="0"/>
              </a:rPr>
              <a:t> = </a:t>
            </a:r>
            <a:r>
              <a:rPr lang="en-US" altLang="zh-CN" sz="900" kern="100" dirty="0" err="1">
                <a:solidFill>
                  <a:prstClr val="black"/>
                </a:solidFill>
                <a:latin typeface="宋体" panose="02010600030101010101" pitchFamily="2" charset="-122"/>
                <a:cs typeface="Times New Roman" panose="02020603050405020304" pitchFamily="18" charset="0"/>
              </a:rPr>
              <a:t>MiniSom</a:t>
            </a:r>
            <a:r>
              <a:rPr lang="en-US" altLang="zh-CN" sz="900" kern="100" dirty="0">
                <a:solidFill>
                  <a:prstClr val="black"/>
                </a:solidFill>
                <a:latin typeface="宋体" panose="02010600030101010101" pitchFamily="2" charset="-122"/>
                <a:cs typeface="Times New Roman" panose="02020603050405020304" pitchFamily="18" charset="0"/>
              </a:rPr>
              <a:t>(3, 3, 3, sigma=0.1, </a:t>
            </a:r>
            <a:r>
              <a:rPr lang="en-US" altLang="zh-CN" sz="900" kern="100" dirty="0" err="1">
                <a:solidFill>
                  <a:prstClr val="black"/>
                </a:solidFill>
                <a:latin typeface="宋体" panose="02010600030101010101" pitchFamily="2" charset="-122"/>
                <a:cs typeface="Times New Roman" panose="02020603050405020304" pitchFamily="18" charset="0"/>
              </a:rPr>
              <a:t>learning_rate</a:t>
            </a:r>
            <a:r>
              <a:rPr lang="en-US" altLang="zh-CN" sz="900" kern="100" dirty="0">
                <a:solidFill>
                  <a:prstClr val="black"/>
                </a:solidFill>
                <a:latin typeface="宋体" panose="02010600030101010101" pitchFamily="2" charset="-122"/>
                <a:cs typeface="Times New Roman" panose="02020603050405020304" pitchFamily="18" charset="0"/>
              </a:rPr>
              <a:t>=0.2)  # 3x3 = 9 final </a:t>
            </a:r>
            <a:r>
              <a:rPr lang="en-US" altLang="zh-CN" sz="900" kern="100" dirty="0" smtClean="0">
                <a:solidFill>
                  <a:prstClr val="black"/>
                </a:solidFill>
                <a:latin typeface="宋体" panose="02010600030101010101" pitchFamily="2" charset="-122"/>
                <a:cs typeface="Times New Roman" panose="02020603050405020304" pitchFamily="18" charset="0"/>
              </a:rPr>
              <a:t>colors</a:t>
            </a:r>
          </a:p>
          <a:p>
            <a:pPr lvl="0" algn="just">
              <a:lnSpc>
                <a:spcPts val="1400"/>
              </a:lnSpc>
              <a:spcAft>
                <a:spcPts val="0"/>
              </a:spcAft>
            </a:pPr>
            <a:r>
              <a:rPr lang="en-US" altLang="zh-CN" sz="900" kern="100" dirty="0" err="1">
                <a:solidFill>
                  <a:prstClr val="black"/>
                </a:solidFill>
                <a:latin typeface="宋体" panose="02010600030101010101" pitchFamily="2" charset="-122"/>
                <a:cs typeface="Times New Roman" panose="02020603050405020304" pitchFamily="18" charset="0"/>
              </a:rPr>
              <a:t>som.random_weights_init</a:t>
            </a:r>
            <a:r>
              <a:rPr lang="en-US" altLang="zh-CN" sz="900" kern="100" dirty="0">
                <a:solidFill>
                  <a:prstClr val="black"/>
                </a:solidFill>
                <a:latin typeface="宋体" panose="02010600030101010101" pitchFamily="2" charset="-122"/>
                <a:cs typeface="Times New Roman" panose="02020603050405020304" pitchFamily="18" charset="0"/>
              </a:rPr>
              <a:t>(pixels)</a:t>
            </a:r>
            <a:endParaRPr lang="zh-CN" altLang="zh-CN" sz="1050" kern="100" dirty="0">
              <a:solidFill>
                <a:prstClr val="black"/>
              </a:solidFill>
              <a:latin typeface="宋体" panose="02010600030101010101" pitchFamily="2" charset="-122"/>
              <a:cs typeface="Times New Roman" panose="02020603050405020304" pitchFamily="18" charset="0"/>
            </a:endParaRPr>
          </a:p>
          <a:p>
            <a:pPr lvl="0" algn="just">
              <a:lnSpc>
                <a:spcPts val="1400"/>
              </a:lnSpc>
              <a:spcAft>
                <a:spcPts val="0"/>
              </a:spcAft>
            </a:pPr>
            <a:r>
              <a:rPr lang="en-US" altLang="zh-CN" sz="900" kern="100" dirty="0" err="1">
                <a:solidFill>
                  <a:prstClr val="black"/>
                </a:solidFill>
                <a:latin typeface="宋体" panose="02010600030101010101" pitchFamily="2" charset="-122"/>
                <a:cs typeface="Times New Roman" panose="02020603050405020304" pitchFamily="18" charset="0"/>
              </a:rPr>
              <a:t>starting_weights</a:t>
            </a:r>
            <a:r>
              <a:rPr lang="en-US" altLang="zh-CN" sz="900" kern="100" dirty="0">
                <a:solidFill>
                  <a:prstClr val="black"/>
                </a:solidFill>
                <a:latin typeface="宋体" panose="02010600030101010101" pitchFamily="2" charset="-122"/>
                <a:cs typeface="Times New Roman" panose="02020603050405020304" pitchFamily="18" charset="0"/>
              </a:rPr>
              <a:t> = </a:t>
            </a:r>
            <a:r>
              <a:rPr lang="en-US" altLang="zh-CN" sz="900" kern="100" dirty="0" err="1">
                <a:solidFill>
                  <a:prstClr val="black"/>
                </a:solidFill>
                <a:latin typeface="宋体" panose="02010600030101010101" pitchFamily="2" charset="-122"/>
                <a:cs typeface="Times New Roman" panose="02020603050405020304" pitchFamily="18" charset="0"/>
              </a:rPr>
              <a:t>som.get_weights</a:t>
            </a:r>
            <a:r>
              <a:rPr lang="en-US" altLang="zh-CN" sz="900" kern="100" dirty="0">
                <a:solidFill>
                  <a:prstClr val="black"/>
                </a:solidFill>
                <a:latin typeface="宋体" panose="02010600030101010101" pitchFamily="2" charset="-122"/>
                <a:cs typeface="Times New Roman" panose="02020603050405020304" pitchFamily="18" charset="0"/>
              </a:rPr>
              <a:t>().copy() </a:t>
            </a:r>
            <a:endParaRPr lang="zh-CN" altLang="zh-CN" sz="1050" kern="100" dirty="0">
              <a:solidFill>
                <a:prstClr val="black"/>
              </a:solidFill>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37436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自组织神经网络</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2514600" y="903141"/>
            <a:ext cx="4572000" cy="3862596"/>
          </a:xfrm>
          <a:prstGeom prst="rect">
            <a:avLst/>
          </a:prstGeom>
        </p:spPr>
        <p:txBody>
          <a:bodyPr>
            <a:spAutoFit/>
          </a:bodyPr>
          <a:lstStyle/>
          <a:p>
            <a:pPr algn="just">
              <a:lnSpc>
                <a:spcPts val="1400"/>
              </a:lnSpc>
              <a:spcAft>
                <a:spcPts val="0"/>
              </a:spcAft>
            </a:pPr>
            <a:r>
              <a:rPr lang="en-US" altLang="zh-CN" sz="900" kern="100" dirty="0" err="1" smtClean="0">
                <a:latin typeface="宋体" panose="02010600030101010101" pitchFamily="2" charset="-122"/>
                <a:cs typeface="Times New Roman" panose="02020603050405020304" pitchFamily="18" charset="0"/>
              </a:rPr>
              <a:t>som.train_random</a:t>
            </a:r>
            <a:r>
              <a:rPr lang="en-US" altLang="zh-CN" sz="900" kern="100" dirty="0" smtClean="0">
                <a:latin typeface="宋体" panose="02010600030101010101" pitchFamily="2" charset="-122"/>
                <a:cs typeface="Times New Roman" panose="02020603050405020304" pitchFamily="18" charset="0"/>
              </a:rPr>
              <a:t>(pixels</a:t>
            </a:r>
            <a:r>
              <a:rPr lang="en-US" altLang="zh-CN" sz="900" kern="100" dirty="0">
                <a:latin typeface="宋体" panose="02010600030101010101" pitchFamily="2" charset="-122"/>
                <a:cs typeface="Times New Roman" panose="02020603050405020304" pitchFamily="18" charset="0"/>
              </a:rPr>
              <a:t>, 100)</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latin typeface="宋体" panose="02010600030101010101" pitchFamily="2" charset="-122"/>
                <a:cs typeface="Times New Roman" panose="02020603050405020304" pitchFamily="18" charset="0"/>
              </a:rPr>
              <a:t>qnt</a:t>
            </a:r>
            <a:r>
              <a:rPr lang="en-US" altLang="zh-CN" sz="900" kern="100" dirty="0">
                <a:latin typeface="宋体" panose="02010600030101010101" pitchFamily="2" charset="-122"/>
                <a:cs typeface="Times New Roman" panose="02020603050405020304" pitchFamily="18" charset="0"/>
              </a:rPr>
              <a:t> = </a:t>
            </a:r>
            <a:r>
              <a:rPr lang="en-US" altLang="zh-CN" sz="900" kern="100" dirty="0" err="1">
                <a:latin typeface="宋体" panose="02010600030101010101" pitchFamily="2" charset="-122"/>
                <a:cs typeface="Times New Roman" panose="02020603050405020304" pitchFamily="18" charset="0"/>
              </a:rPr>
              <a:t>som.quantization</a:t>
            </a:r>
            <a:r>
              <a:rPr lang="en-US" altLang="zh-CN" sz="900" kern="100" dirty="0">
                <a:latin typeface="宋体" panose="02010600030101010101" pitchFamily="2" charset="-122"/>
                <a:cs typeface="Times New Roman" panose="02020603050405020304" pitchFamily="18" charset="0"/>
              </a:rPr>
              <a:t>(pixels) </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latin typeface="宋体" panose="02010600030101010101" pitchFamily="2" charset="-122"/>
                <a:cs typeface="Times New Roman" panose="02020603050405020304" pitchFamily="18" charset="0"/>
              </a:rPr>
              <a:t>clustered = </a:t>
            </a:r>
            <a:r>
              <a:rPr lang="en-US" altLang="zh-CN" sz="900" kern="100" dirty="0" err="1">
                <a:latin typeface="宋体" panose="02010600030101010101" pitchFamily="2" charset="-122"/>
                <a:cs typeface="Times New Roman" panose="02020603050405020304" pitchFamily="18" charset="0"/>
              </a:rPr>
              <a:t>np.zeros</a:t>
            </a:r>
            <a:r>
              <a:rPr lang="en-US" altLang="zh-CN" sz="900" kern="100" dirty="0">
                <a:latin typeface="宋体" panose="02010600030101010101" pitchFamily="2" charset="-122"/>
                <a:cs typeface="Times New Roman" panose="02020603050405020304" pitchFamily="18" charset="0"/>
              </a:rPr>
              <a:t>(</a:t>
            </a:r>
            <a:r>
              <a:rPr lang="en-US" altLang="zh-CN" sz="900" kern="100" dirty="0" err="1">
                <a:latin typeface="宋体" panose="02010600030101010101" pitchFamily="2" charset="-122"/>
                <a:cs typeface="Times New Roman" panose="02020603050405020304" pitchFamily="18" charset="0"/>
              </a:rPr>
              <a:t>img.shape</a:t>
            </a:r>
            <a:r>
              <a:rPr lang="en-US" altLang="zh-CN" sz="900" kern="100" dirty="0">
                <a:latin typeface="宋体" panose="02010600030101010101" pitchFamily="2" charset="-122"/>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latin typeface="宋体" panose="02010600030101010101" pitchFamily="2" charset="-122"/>
                <a:cs typeface="Times New Roman" panose="02020603050405020304" pitchFamily="18" charset="0"/>
              </a:rPr>
              <a:t>for </a:t>
            </a:r>
            <a:r>
              <a:rPr lang="en-US" altLang="zh-CN" sz="900" kern="100" dirty="0" err="1">
                <a:latin typeface="宋体" panose="02010600030101010101" pitchFamily="2" charset="-122"/>
                <a:cs typeface="Times New Roman" panose="02020603050405020304" pitchFamily="18" charset="0"/>
              </a:rPr>
              <a:t>i</a:t>
            </a:r>
            <a:r>
              <a:rPr lang="en-US" altLang="zh-CN" sz="900" kern="100" dirty="0">
                <a:latin typeface="宋体" panose="02010600030101010101" pitchFamily="2" charset="-122"/>
                <a:cs typeface="Times New Roman" panose="02020603050405020304" pitchFamily="18" charset="0"/>
              </a:rPr>
              <a:t>, q in enumerate(</a:t>
            </a:r>
            <a:r>
              <a:rPr lang="en-US" altLang="zh-CN" sz="900" kern="100" dirty="0" err="1">
                <a:latin typeface="宋体" panose="02010600030101010101" pitchFamily="2" charset="-122"/>
                <a:cs typeface="Times New Roman" panose="02020603050405020304" pitchFamily="18" charset="0"/>
              </a:rPr>
              <a:t>qnt</a:t>
            </a:r>
            <a:r>
              <a:rPr lang="en-US" altLang="zh-CN" sz="900" kern="100" dirty="0">
                <a:latin typeface="宋体" panose="02010600030101010101" pitchFamily="2" charset="-122"/>
                <a:cs typeface="Times New Roman" panose="02020603050405020304" pitchFamily="18" charset="0"/>
              </a:rPr>
              <a:t>): </a:t>
            </a:r>
            <a:endParaRPr lang="zh-CN" altLang="zh-CN" sz="1050" kern="100" dirty="0">
              <a:latin typeface="宋体" panose="02010600030101010101" pitchFamily="2" charset="-122"/>
              <a:cs typeface="Times New Roman" panose="02020603050405020304" pitchFamily="18" charset="0"/>
            </a:endParaRPr>
          </a:p>
          <a:p>
            <a:pPr indent="228600" algn="just">
              <a:lnSpc>
                <a:spcPts val="1400"/>
              </a:lnSpc>
              <a:spcAft>
                <a:spcPts val="0"/>
              </a:spcAft>
            </a:pPr>
            <a:r>
              <a:rPr lang="en-US" altLang="zh-CN" sz="900" kern="100" dirty="0">
                <a:latin typeface="宋体" panose="02010600030101010101" pitchFamily="2" charset="-122"/>
                <a:cs typeface="Times New Roman" panose="02020603050405020304" pitchFamily="18" charset="0"/>
              </a:rPr>
              <a:t>clustered[</a:t>
            </a:r>
            <a:r>
              <a:rPr lang="en-US" altLang="zh-CN" sz="900" kern="100" dirty="0" err="1">
                <a:latin typeface="宋体" panose="02010600030101010101" pitchFamily="2" charset="-122"/>
                <a:cs typeface="Times New Roman" panose="02020603050405020304" pitchFamily="18" charset="0"/>
              </a:rPr>
              <a:t>np.unravel_index</a:t>
            </a:r>
            <a:r>
              <a:rPr lang="en-US" altLang="zh-CN" sz="900" kern="100" dirty="0">
                <a:latin typeface="宋体" panose="02010600030101010101" pitchFamily="2" charset="-122"/>
                <a:cs typeface="Times New Roman" panose="02020603050405020304" pitchFamily="18" charset="0"/>
              </a:rPr>
              <a:t>(</a:t>
            </a:r>
            <a:r>
              <a:rPr lang="en-US" altLang="zh-CN" sz="900" kern="100" dirty="0" err="1">
                <a:latin typeface="宋体" panose="02010600030101010101" pitchFamily="2" charset="-122"/>
                <a:cs typeface="Times New Roman" panose="02020603050405020304" pitchFamily="18" charset="0"/>
              </a:rPr>
              <a:t>i</a:t>
            </a:r>
            <a:r>
              <a:rPr lang="en-US" altLang="zh-CN" sz="900" kern="100" dirty="0">
                <a:latin typeface="宋体" panose="02010600030101010101" pitchFamily="2" charset="-122"/>
                <a:cs typeface="Times New Roman" panose="02020603050405020304" pitchFamily="18" charset="0"/>
              </a:rPr>
              <a:t>, dims=(</a:t>
            </a:r>
            <a:r>
              <a:rPr lang="en-US" altLang="zh-CN" sz="900" kern="100" dirty="0" err="1">
                <a:latin typeface="宋体" panose="02010600030101010101" pitchFamily="2" charset="-122"/>
                <a:cs typeface="Times New Roman" panose="02020603050405020304" pitchFamily="18" charset="0"/>
              </a:rPr>
              <a:t>img.shape</a:t>
            </a:r>
            <a:r>
              <a:rPr lang="en-US" altLang="zh-CN" sz="900" kern="100" dirty="0">
                <a:latin typeface="宋体" panose="02010600030101010101" pitchFamily="2" charset="-122"/>
                <a:cs typeface="Times New Roman" panose="02020603050405020304" pitchFamily="18" charset="0"/>
              </a:rPr>
              <a:t>[0], </a:t>
            </a:r>
            <a:r>
              <a:rPr lang="en-US" altLang="zh-CN" sz="900" kern="100" dirty="0" err="1">
                <a:latin typeface="宋体" panose="02010600030101010101" pitchFamily="2" charset="-122"/>
                <a:cs typeface="Times New Roman" panose="02020603050405020304" pitchFamily="18" charset="0"/>
              </a:rPr>
              <a:t>img.shape</a:t>
            </a:r>
            <a:r>
              <a:rPr lang="en-US" altLang="zh-CN" sz="900" kern="100" dirty="0">
                <a:latin typeface="宋体" panose="02010600030101010101" pitchFamily="2" charset="-122"/>
                <a:cs typeface="Times New Roman" panose="02020603050405020304" pitchFamily="18" charset="0"/>
              </a:rPr>
              <a:t>[1]))] = q</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latin typeface="宋体" panose="02010600030101010101" pitchFamily="2" charset="-122"/>
                <a:cs typeface="Times New Roman" panose="02020603050405020304" pitchFamily="18" charset="0"/>
              </a:rPr>
              <a:t>#</a:t>
            </a:r>
            <a:r>
              <a:rPr lang="zh-CN" altLang="zh-CN" sz="900" kern="100" dirty="0">
                <a:latin typeface="宋体" panose="02010600030101010101" pitchFamily="2" charset="-122"/>
                <a:cs typeface="Times New Roman" panose="02020603050405020304" pitchFamily="18" charset="0"/>
              </a:rPr>
              <a:t>结果显示</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latin typeface="宋体" panose="02010600030101010101" pitchFamily="2" charset="-122"/>
                <a:cs typeface="Times New Roman" panose="02020603050405020304" pitchFamily="18" charset="0"/>
              </a:rPr>
              <a:t>plt.figure</a:t>
            </a:r>
            <a:r>
              <a:rPr lang="en-US" altLang="zh-CN" sz="900" kern="100" dirty="0">
                <a:latin typeface="宋体" panose="02010600030101010101" pitchFamily="2" charset="-122"/>
                <a:cs typeface="Times New Roman" panose="02020603050405020304" pitchFamily="18" charset="0"/>
              </a:rPr>
              <a:t>(1)</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latin typeface="宋体" panose="02010600030101010101" pitchFamily="2" charset="-122"/>
                <a:cs typeface="Times New Roman" panose="02020603050405020304" pitchFamily="18" charset="0"/>
              </a:rPr>
              <a:t>plt.subplot</a:t>
            </a:r>
            <a:r>
              <a:rPr lang="en-US" altLang="zh-CN" sz="900" kern="100" dirty="0">
                <a:latin typeface="宋体" panose="02010600030101010101" pitchFamily="2" charset="-122"/>
                <a:cs typeface="Times New Roman" panose="02020603050405020304" pitchFamily="18" charset="0"/>
              </a:rPr>
              <a:t>(221)</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latin typeface="宋体" panose="02010600030101010101" pitchFamily="2" charset="-122"/>
                <a:cs typeface="Times New Roman" panose="02020603050405020304" pitchFamily="18" charset="0"/>
              </a:rPr>
              <a:t>plt.title</a:t>
            </a:r>
            <a:r>
              <a:rPr lang="en-US" altLang="zh-CN" sz="900" kern="100" dirty="0">
                <a:latin typeface="宋体" panose="02010600030101010101" pitchFamily="2" charset="-122"/>
                <a:cs typeface="Times New Roman" panose="02020603050405020304" pitchFamily="18" charset="0"/>
              </a:rPr>
              <a:t>('original')</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latin typeface="宋体" panose="02010600030101010101" pitchFamily="2" charset="-122"/>
                <a:cs typeface="Times New Roman" panose="02020603050405020304" pitchFamily="18" charset="0"/>
              </a:rPr>
              <a:t>plt.imshow</a:t>
            </a:r>
            <a:r>
              <a:rPr lang="en-US" altLang="zh-CN" sz="900" kern="100" dirty="0">
                <a:latin typeface="宋体" panose="02010600030101010101" pitchFamily="2" charset="-122"/>
                <a:cs typeface="Times New Roman" panose="02020603050405020304" pitchFamily="18" charset="0"/>
              </a:rPr>
              <a:t>(</a:t>
            </a:r>
            <a:r>
              <a:rPr lang="en-US" altLang="zh-CN" sz="900" kern="100" dirty="0" err="1">
                <a:latin typeface="宋体" panose="02010600030101010101" pitchFamily="2" charset="-122"/>
                <a:cs typeface="Times New Roman" panose="02020603050405020304" pitchFamily="18" charset="0"/>
              </a:rPr>
              <a:t>img</a:t>
            </a:r>
            <a:r>
              <a:rPr lang="en-US" altLang="zh-CN" sz="900" kern="100" dirty="0">
                <a:latin typeface="宋体" panose="02010600030101010101" pitchFamily="2" charset="-122"/>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latin typeface="宋体" panose="02010600030101010101" pitchFamily="2" charset="-122"/>
                <a:cs typeface="Times New Roman" panose="02020603050405020304" pitchFamily="18" charset="0"/>
              </a:rPr>
              <a:t>plt.subplot</a:t>
            </a:r>
            <a:r>
              <a:rPr lang="en-US" altLang="zh-CN" sz="900" kern="100" dirty="0">
                <a:latin typeface="宋体" panose="02010600030101010101" pitchFamily="2" charset="-122"/>
                <a:cs typeface="Times New Roman" panose="02020603050405020304" pitchFamily="18" charset="0"/>
              </a:rPr>
              <a:t>(222)</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latin typeface="宋体" panose="02010600030101010101" pitchFamily="2" charset="-122"/>
                <a:cs typeface="Times New Roman" panose="02020603050405020304" pitchFamily="18" charset="0"/>
              </a:rPr>
              <a:t>plt.title</a:t>
            </a:r>
            <a:r>
              <a:rPr lang="en-US" altLang="zh-CN" sz="900" kern="100" dirty="0">
                <a:latin typeface="宋体" panose="02010600030101010101" pitchFamily="2" charset="-122"/>
                <a:cs typeface="Times New Roman" panose="02020603050405020304" pitchFamily="18" charset="0"/>
              </a:rPr>
              <a:t>('result')</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latin typeface="宋体" panose="02010600030101010101" pitchFamily="2" charset="-122"/>
                <a:cs typeface="Times New Roman" panose="02020603050405020304" pitchFamily="18" charset="0"/>
              </a:rPr>
              <a:t>plt.imshow</a:t>
            </a:r>
            <a:r>
              <a:rPr lang="en-US" altLang="zh-CN" sz="900" kern="100" dirty="0">
                <a:latin typeface="宋体" panose="02010600030101010101" pitchFamily="2" charset="-122"/>
                <a:cs typeface="Times New Roman" panose="02020603050405020304" pitchFamily="18" charset="0"/>
              </a:rPr>
              <a:t>(clustered)</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latin typeface="宋体" panose="02010600030101010101" pitchFamily="2" charset="-122"/>
                <a:cs typeface="Times New Roman" panose="02020603050405020304" pitchFamily="18" charset="0"/>
              </a:rPr>
              <a:t>plt.subplot</a:t>
            </a:r>
            <a:r>
              <a:rPr lang="en-US" altLang="zh-CN" sz="900" kern="100" dirty="0">
                <a:latin typeface="宋体" panose="02010600030101010101" pitchFamily="2" charset="-122"/>
                <a:cs typeface="Times New Roman" panose="02020603050405020304" pitchFamily="18" charset="0"/>
              </a:rPr>
              <a:t>(223)</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latin typeface="宋体" panose="02010600030101010101" pitchFamily="2" charset="-122"/>
                <a:cs typeface="Times New Roman" panose="02020603050405020304" pitchFamily="18" charset="0"/>
              </a:rPr>
              <a:t>plt.title</a:t>
            </a:r>
            <a:r>
              <a:rPr lang="en-US" altLang="zh-CN" sz="900" kern="100" dirty="0">
                <a:latin typeface="宋体" panose="02010600030101010101" pitchFamily="2" charset="-122"/>
                <a:cs typeface="Times New Roman" panose="02020603050405020304" pitchFamily="18" charset="0"/>
              </a:rPr>
              <a:t>('initial colors')</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latin typeface="宋体" panose="02010600030101010101" pitchFamily="2" charset="-122"/>
                <a:cs typeface="Times New Roman" panose="02020603050405020304" pitchFamily="18" charset="0"/>
              </a:rPr>
              <a:t>plt.imshow</a:t>
            </a:r>
            <a:r>
              <a:rPr lang="en-US" altLang="zh-CN" sz="900" kern="100" dirty="0">
                <a:latin typeface="宋体" panose="02010600030101010101" pitchFamily="2" charset="-122"/>
                <a:cs typeface="Times New Roman" panose="02020603050405020304" pitchFamily="18" charset="0"/>
              </a:rPr>
              <a:t>(</a:t>
            </a:r>
            <a:r>
              <a:rPr lang="en-US" altLang="zh-CN" sz="900" kern="100" dirty="0" err="1">
                <a:latin typeface="宋体" panose="02010600030101010101" pitchFamily="2" charset="-122"/>
                <a:cs typeface="Times New Roman" panose="02020603050405020304" pitchFamily="18" charset="0"/>
              </a:rPr>
              <a:t>starting_weights</a:t>
            </a:r>
            <a:r>
              <a:rPr lang="en-US" altLang="zh-CN" sz="900" kern="100" dirty="0">
                <a:latin typeface="宋体" panose="02010600030101010101" pitchFamily="2" charset="-122"/>
                <a:cs typeface="Times New Roman" panose="02020603050405020304" pitchFamily="18" charset="0"/>
              </a:rPr>
              <a:t>, interpolation='none')</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latin typeface="宋体" panose="02010600030101010101" pitchFamily="2" charset="-122"/>
                <a:cs typeface="Times New Roman" panose="02020603050405020304" pitchFamily="18" charset="0"/>
              </a:rPr>
              <a:t>plt.subplot</a:t>
            </a:r>
            <a:r>
              <a:rPr lang="en-US" altLang="zh-CN" sz="900" kern="100" dirty="0">
                <a:latin typeface="宋体" panose="02010600030101010101" pitchFamily="2" charset="-122"/>
                <a:cs typeface="Times New Roman" panose="02020603050405020304" pitchFamily="18" charset="0"/>
              </a:rPr>
              <a:t>(224)</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latin typeface="宋体" panose="02010600030101010101" pitchFamily="2" charset="-122"/>
                <a:cs typeface="Times New Roman" panose="02020603050405020304" pitchFamily="18" charset="0"/>
              </a:rPr>
              <a:t>plt.title</a:t>
            </a:r>
            <a:r>
              <a:rPr lang="en-US" altLang="zh-CN" sz="900" kern="100" dirty="0">
                <a:latin typeface="宋体" panose="02010600030101010101" pitchFamily="2" charset="-122"/>
                <a:cs typeface="Times New Roman" panose="02020603050405020304" pitchFamily="18" charset="0"/>
              </a:rPr>
              <a:t>('learned colors')</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latin typeface="宋体" panose="02010600030101010101" pitchFamily="2" charset="-122"/>
                <a:cs typeface="Times New Roman" panose="02020603050405020304" pitchFamily="18" charset="0"/>
              </a:rPr>
              <a:t>plt.imshow</a:t>
            </a:r>
            <a:r>
              <a:rPr lang="en-US" altLang="zh-CN" sz="900" kern="100" dirty="0">
                <a:latin typeface="宋体" panose="02010600030101010101" pitchFamily="2" charset="-122"/>
                <a:cs typeface="Times New Roman" panose="02020603050405020304" pitchFamily="18" charset="0"/>
              </a:rPr>
              <a:t>(</a:t>
            </a:r>
            <a:r>
              <a:rPr lang="en-US" altLang="zh-CN" sz="900" kern="100" dirty="0" err="1">
                <a:latin typeface="宋体" panose="02010600030101010101" pitchFamily="2" charset="-122"/>
                <a:cs typeface="Times New Roman" panose="02020603050405020304" pitchFamily="18" charset="0"/>
              </a:rPr>
              <a:t>som.get_weights</a:t>
            </a:r>
            <a:r>
              <a:rPr lang="en-US" altLang="zh-CN" sz="900" kern="100" dirty="0">
                <a:latin typeface="宋体" panose="02010600030101010101" pitchFamily="2" charset="-122"/>
                <a:cs typeface="Times New Roman" panose="02020603050405020304" pitchFamily="18" charset="0"/>
              </a:rPr>
              <a:t>(), interpolation='none')</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latin typeface="宋体" panose="02010600030101010101" pitchFamily="2" charset="-122"/>
                <a:cs typeface="Times New Roman" panose="02020603050405020304" pitchFamily="18" charset="0"/>
              </a:rPr>
              <a:t>plt.tight_layout</a:t>
            </a:r>
            <a:r>
              <a:rPr lang="en-US" altLang="zh-CN" sz="900" kern="100" dirty="0">
                <a:latin typeface="宋体" panose="02010600030101010101" pitchFamily="2" charset="-122"/>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latin typeface="宋体" panose="02010600030101010101" pitchFamily="2" charset="-122"/>
                <a:cs typeface="Times New Roman" panose="02020603050405020304" pitchFamily="18" charset="0"/>
              </a:rPr>
              <a:t>plt.show</a:t>
            </a:r>
            <a:r>
              <a:rPr lang="en-US" altLang="zh-CN" sz="900" kern="100" dirty="0">
                <a:latin typeface="宋体" panose="02010600030101010101" pitchFamily="2" charset="-122"/>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498829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自组织神经网络</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调用</a:t>
            </a:r>
            <a:r>
              <a:rPr lang="en-US" altLang="zh-CN" sz="1800" dirty="0" err="1">
                <a:solidFill>
                  <a:srgbClr val="000000"/>
                </a:solidFill>
              </a:rPr>
              <a:t>metplotlib</a:t>
            </a:r>
            <a:r>
              <a:rPr lang="en-US" altLang="zh-CN" sz="1800" dirty="0">
                <a:solidFill>
                  <a:srgbClr val="000000"/>
                </a:solidFill>
              </a:rPr>
              <a:t>. </a:t>
            </a:r>
            <a:r>
              <a:rPr lang="en-US" altLang="zh-CN" sz="1800" dirty="0" err="1">
                <a:solidFill>
                  <a:srgbClr val="000000"/>
                </a:solidFill>
              </a:rPr>
              <a:t>pmplot</a:t>
            </a:r>
            <a:r>
              <a:rPr lang="zh-CN" altLang="en-US" sz="1800" dirty="0">
                <a:solidFill>
                  <a:srgbClr val="000000"/>
                </a:solidFill>
              </a:rPr>
              <a:t>将结果进行可视化</a:t>
            </a:r>
            <a:r>
              <a:rPr lang="zh-CN" altLang="en-US" sz="1800" dirty="0" smtClean="0">
                <a:solidFill>
                  <a:srgbClr val="000000"/>
                </a:solidFill>
              </a:rPr>
              <a:t>展示</a:t>
            </a:r>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Picture 297"/>
          <p:cNvPicPr/>
          <p:nvPr/>
        </p:nvPicPr>
        <p:blipFill>
          <a:blip r:embed="rId2"/>
          <a:stretch>
            <a:fillRect/>
          </a:stretch>
        </p:blipFill>
        <p:spPr>
          <a:xfrm>
            <a:off x="2997200" y="1706562"/>
            <a:ext cx="3149600" cy="2388235"/>
          </a:xfrm>
          <a:prstGeom prst="rect">
            <a:avLst/>
          </a:prstGeom>
        </p:spPr>
      </p:pic>
    </p:spTree>
    <p:extLst>
      <p:ext uri="{BB962C8B-B14F-4D97-AF65-F5344CB8AC3E}">
        <p14:creationId xmlns:p14="http://schemas.microsoft.com/office/powerpoint/2010/main" val="9332139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3039648"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神经网络相关概念</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学习神经网络相关</a:t>
            </a:r>
            <a:r>
              <a:rPr lang="zh-CN" altLang="en-US" sz="1800" dirty="0">
                <a:solidFill>
                  <a:srgbClr val="000000"/>
                </a:solidFill>
              </a:rPr>
              <a:t>概念有助于理解深度学习中网络设计原理，可在模型训练过程中有的放矢地调整参数，并且这些神经网络相关概念是深度学习的基础，随着深度学习的不断演化，深入理解这些常识性理论有助于快速理解层出不穷的深度学习网络模型</a:t>
            </a:r>
            <a:endParaRPr lang="en-US" altLang="zh-CN" sz="1800" dirty="0" smtClean="0">
              <a:solidFill>
                <a:srgbClr val="000000"/>
              </a:solidFill>
            </a:endParaRPr>
          </a:p>
        </p:txBody>
      </p:sp>
    </p:spTree>
    <p:extLst>
      <p:ext uri="{BB962C8B-B14F-4D97-AF65-F5344CB8AC3E}">
        <p14:creationId xmlns:p14="http://schemas.microsoft.com/office/powerpoint/2010/main" val="641211237"/>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激活函数</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51145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激活函数经常</a:t>
                </a:r>
                <a:r>
                  <a:rPr lang="zh-CN" altLang="en-US" sz="1800" dirty="0">
                    <a:solidFill>
                      <a:srgbClr val="000000"/>
                    </a:solidFill>
                  </a:rPr>
                  <a:t>使用</a:t>
                </a:r>
                <a:r>
                  <a:rPr lang="en-US" altLang="zh-CN" sz="1800" dirty="0">
                    <a:solidFill>
                      <a:srgbClr val="000000"/>
                    </a:solidFill>
                  </a:rPr>
                  <a:t>Sigmoid</a:t>
                </a:r>
                <a:r>
                  <a:rPr lang="zh-CN" altLang="en-US" sz="1800" dirty="0" smtClean="0">
                    <a:solidFill>
                      <a:srgbClr val="000000"/>
                    </a:solidFill>
                  </a:rPr>
                  <a:t>函数、</a:t>
                </a:r>
                <a:r>
                  <a:rPr lang="en-US" altLang="zh-CN" sz="1800" dirty="0" err="1" smtClean="0">
                    <a:solidFill>
                      <a:srgbClr val="000000"/>
                    </a:solidFill>
                  </a:rPr>
                  <a:t>tanh</a:t>
                </a:r>
                <a:r>
                  <a:rPr lang="zh-CN" altLang="en-US" sz="1800" dirty="0" smtClean="0">
                    <a:solidFill>
                      <a:srgbClr val="000000"/>
                    </a:solidFill>
                  </a:rPr>
                  <a:t>函数、</a:t>
                </a:r>
                <a:r>
                  <a:rPr lang="en-US" altLang="zh-CN" sz="1800" dirty="0" err="1" smtClean="0">
                    <a:solidFill>
                      <a:srgbClr val="000000"/>
                    </a:solidFill>
                  </a:rPr>
                  <a:t>ReLu</a:t>
                </a:r>
                <a:r>
                  <a:rPr lang="en-US" altLang="zh-CN" sz="1800" dirty="0" smtClean="0">
                    <a:solidFill>
                      <a:srgbClr val="000000"/>
                    </a:solidFill>
                  </a:rPr>
                  <a:t> </a:t>
                </a:r>
                <a:r>
                  <a:rPr lang="zh-CN" altLang="en-US" sz="1800" dirty="0" smtClean="0">
                    <a:solidFill>
                      <a:srgbClr val="000000"/>
                    </a:solidFill>
                  </a:rPr>
                  <a:t>函数</a:t>
                </a:r>
                <a:endParaRPr lang="en-US" altLang="zh-CN" sz="1800" dirty="0" smtClean="0">
                  <a:solidFill>
                    <a:srgbClr val="000000"/>
                  </a:solidFill>
                </a:endParaRPr>
              </a:p>
              <a:p>
                <a:r>
                  <a:rPr lang="zh-CN" altLang="en-US" sz="1800" dirty="0" smtClean="0">
                    <a:solidFill>
                      <a:srgbClr val="000000"/>
                    </a:solidFill>
                  </a:rPr>
                  <a:t>激活函数</a:t>
                </a:r>
                <a:r>
                  <a:rPr lang="zh-CN" altLang="en-US" sz="1800" dirty="0">
                    <a:solidFill>
                      <a:srgbClr val="000000"/>
                    </a:solidFill>
                  </a:rPr>
                  <a:t>通常有以下</a:t>
                </a:r>
                <a:r>
                  <a:rPr lang="zh-CN" altLang="en-US" sz="1800" dirty="0" smtClean="0">
                    <a:solidFill>
                      <a:srgbClr val="000000"/>
                    </a:solidFill>
                  </a:rPr>
                  <a:t>性质</a:t>
                </a:r>
                <a:endParaRPr lang="en-US" altLang="zh-CN" sz="1800" dirty="0" smtClean="0">
                  <a:solidFill>
                    <a:srgbClr val="000000"/>
                  </a:solidFill>
                </a:endParaRPr>
              </a:p>
              <a:p>
                <a:pPr lvl="1"/>
                <a:r>
                  <a:rPr lang="zh-CN" altLang="en-US" sz="1400" dirty="0" smtClean="0">
                    <a:solidFill>
                      <a:srgbClr val="000000"/>
                    </a:solidFill>
                  </a:rPr>
                  <a:t>非线性</a:t>
                </a:r>
                <a:endParaRPr lang="en-US" altLang="zh-CN" sz="1400" dirty="0" smtClean="0">
                  <a:solidFill>
                    <a:srgbClr val="000000"/>
                  </a:solidFill>
                </a:endParaRPr>
              </a:p>
              <a:p>
                <a:pPr lvl="1"/>
                <a:r>
                  <a:rPr lang="zh-CN" altLang="en-US" sz="1400" dirty="0">
                    <a:solidFill>
                      <a:srgbClr val="000000"/>
                    </a:solidFill>
                  </a:rPr>
                  <a:t>可</a:t>
                </a:r>
                <a:r>
                  <a:rPr lang="zh-CN" altLang="en-US" sz="1400" dirty="0" smtClean="0">
                    <a:solidFill>
                      <a:srgbClr val="000000"/>
                    </a:solidFill>
                  </a:rPr>
                  <a:t>微性</a:t>
                </a:r>
                <a:endParaRPr lang="en-US" altLang="zh-CN" sz="1400" dirty="0" smtClean="0">
                  <a:solidFill>
                    <a:srgbClr val="000000"/>
                  </a:solidFill>
                </a:endParaRPr>
              </a:p>
              <a:p>
                <a:pPr lvl="1"/>
                <a:r>
                  <a:rPr lang="zh-CN" altLang="en-US" sz="1400" dirty="0" smtClean="0">
                    <a:solidFill>
                      <a:srgbClr val="000000"/>
                    </a:solidFill>
                  </a:rPr>
                  <a:t>单调性</a:t>
                </a:r>
                <a:endParaRPr lang="en-US" altLang="zh-CN" sz="1400" dirty="0" smtClean="0">
                  <a:solidFill>
                    <a:srgbClr val="000000"/>
                  </a:solidFill>
                </a:endParaRPr>
              </a:p>
              <a:p>
                <a:pPr lvl="1"/>
                <a14:m>
                  <m:oMath xmlns:m="http://schemas.openxmlformats.org/officeDocument/2006/math">
                    <m:r>
                      <a:rPr lang="en-US" altLang="zh-CN" sz="1400" b="0" i="1" smtClean="0">
                        <a:solidFill>
                          <a:srgbClr val="000000"/>
                        </a:solidFill>
                        <a:latin typeface="Cambria Math" panose="02040503050406030204" pitchFamily="18" charset="0"/>
                      </a:rPr>
                      <m:t>𝑓</m:t>
                    </m:r>
                    <m:d>
                      <m:dPr>
                        <m:ctrlPr>
                          <a:rPr lang="en-US" altLang="zh-CN" sz="1400" b="0" i="1" smtClean="0">
                            <a:solidFill>
                              <a:srgbClr val="000000"/>
                            </a:solidFill>
                            <a:latin typeface="Cambria Math" panose="02040503050406030204" pitchFamily="18" charset="0"/>
                          </a:rPr>
                        </m:ctrlPr>
                      </m:dPr>
                      <m:e>
                        <m:r>
                          <a:rPr lang="en-US" altLang="zh-CN" sz="1400" b="0" i="1" smtClean="0">
                            <a:solidFill>
                              <a:srgbClr val="000000"/>
                            </a:solidFill>
                            <a:latin typeface="Cambria Math" panose="02040503050406030204" pitchFamily="18" charset="0"/>
                          </a:rPr>
                          <m:t>𝑥</m:t>
                        </m:r>
                      </m:e>
                    </m:d>
                    <m:r>
                      <a:rPr lang="en-US" altLang="zh-CN" sz="1400" i="1">
                        <a:solidFill>
                          <a:srgbClr val="000000"/>
                        </a:solidFill>
                        <a:latin typeface="Cambria Math" panose="02040503050406030204" pitchFamily="18" charset="0"/>
                        <a:ea typeface="Cambria Math" panose="02040503050406030204" pitchFamily="18" charset="0"/>
                      </a:rPr>
                      <m:t>≈</m:t>
                    </m:r>
                    <m:r>
                      <a:rPr lang="en-US" altLang="zh-CN" sz="1400" b="0" i="1" smtClean="0">
                        <a:solidFill>
                          <a:srgbClr val="000000"/>
                        </a:solidFill>
                        <a:latin typeface="Cambria Math" panose="02040503050406030204" pitchFamily="18" charset="0"/>
                      </a:rPr>
                      <m:t>𝑥</m:t>
                    </m:r>
                  </m:oMath>
                </a14:m>
                <a:endParaRPr lang="en-US" altLang="zh-CN" sz="1400" dirty="0" smtClean="0">
                  <a:solidFill>
                    <a:srgbClr val="000000"/>
                  </a:solidFill>
                </a:endParaRPr>
              </a:p>
              <a:p>
                <a:pPr lvl="1"/>
                <a:r>
                  <a:rPr lang="zh-CN" altLang="en-US" sz="1400" dirty="0">
                    <a:solidFill>
                      <a:srgbClr val="000000"/>
                    </a:solidFill>
                  </a:rPr>
                  <a:t>输出</a:t>
                </a:r>
                <a:r>
                  <a:rPr lang="zh-CN" altLang="en-US" sz="1400" dirty="0" smtClean="0">
                    <a:solidFill>
                      <a:srgbClr val="000000"/>
                    </a:solidFill>
                  </a:rPr>
                  <a:t>值范围</a:t>
                </a:r>
                <a:endParaRPr lang="en-US" altLang="zh-CN" sz="1400" dirty="0" smtClean="0">
                  <a:solidFill>
                    <a:srgbClr val="000000"/>
                  </a:solidFill>
                </a:endParaRPr>
              </a:p>
              <a:p>
                <a:pPr lvl="1"/>
                <a:r>
                  <a:rPr lang="zh-CN" altLang="en-US" sz="1400" dirty="0" smtClean="0">
                    <a:solidFill>
                      <a:srgbClr val="000000"/>
                    </a:solidFill>
                  </a:rPr>
                  <a:t>计算简单</a:t>
                </a:r>
                <a:endParaRPr lang="en-US" altLang="zh-CN" sz="1400" dirty="0" smtClean="0">
                  <a:solidFill>
                    <a:srgbClr val="000000"/>
                  </a:solidFill>
                </a:endParaRPr>
              </a:p>
              <a:p>
                <a:pPr lvl="1"/>
                <a:r>
                  <a:rPr lang="zh-CN" altLang="en-US" sz="1400" dirty="0">
                    <a:solidFill>
                      <a:srgbClr val="000000"/>
                    </a:solidFill>
                  </a:rPr>
                  <a:t>归一化</a:t>
                </a:r>
                <a:endParaRPr lang="en-US" altLang="zh-CN" sz="14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511457"/>
              </a:xfrm>
              <a:prstGeom prst="rect">
                <a:avLst/>
              </a:prstGeom>
              <a:blipFill>
                <a:blip r:embed="rId2"/>
                <a:stretch>
                  <a:fillRect l="-530" t="-1942" b="-12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6457941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Sigmoid</a:t>
            </a:r>
            <a:r>
              <a:rPr lang="zh-CN" altLang="zh-CN" dirty="0"/>
              <a:t>函数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Sigmoid</a:t>
            </a:r>
            <a:r>
              <a:rPr lang="zh-CN" altLang="zh-CN" sz="1800" dirty="0">
                <a:solidFill>
                  <a:srgbClr val="000000"/>
                </a:solidFill>
              </a:rPr>
              <a:t>函数的优点在于输出范围有限，数据在传递的过程中不容易发散，并且其输出范围为</a:t>
            </a:r>
            <a:r>
              <a:rPr lang="en-US" altLang="zh-CN" sz="1800" dirty="0">
                <a:solidFill>
                  <a:srgbClr val="000000"/>
                </a:solidFill>
              </a:rPr>
              <a:t>(0,1)</a:t>
            </a:r>
            <a:r>
              <a:rPr lang="zh-CN" altLang="zh-CN" sz="1800" dirty="0">
                <a:solidFill>
                  <a:srgbClr val="000000"/>
                </a:solidFill>
              </a:rPr>
              <a:t>，可以在输出层表示概率值，如图</a:t>
            </a:r>
            <a:r>
              <a:rPr lang="en-US" altLang="zh-CN" sz="1800" dirty="0">
                <a:solidFill>
                  <a:srgbClr val="000000"/>
                </a:solidFill>
              </a:rPr>
              <a:t>6-8</a:t>
            </a:r>
            <a:r>
              <a:rPr lang="zh-CN" altLang="zh-CN" sz="1800" dirty="0">
                <a:solidFill>
                  <a:srgbClr val="000000"/>
                </a:solidFill>
              </a:rPr>
              <a:t>所示。</a:t>
            </a:r>
            <a:r>
              <a:rPr lang="en-US" altLang="zh-CN" sz="1800" dirty="0">
                <a:solidFill>
                  <a:srgbClr val="000000"/>
                </a:solidFill>
              </a:rPr>
              <a:t>Sigmoid</a:t>
            </a:r>
            <a:r>
              <a:rPr lang="zh-CN" altLang="zh-CN" sz="1800" dirty="0">
                <a:solidFill>
                  <a:srgbClr val="000000"/>
                </a:solidFill>
              </a:rPr>
              <a:t>函数的导数是非零的，很容易计算</a:t>
            </a:r>
            <a:endParaRPr lang="en-US" altLang="zh-CN" sz="1800" dirty="0">
              <a:solidFill>
                <a:srgbClr val="000000"/>
              </a:solidFill>
            </a:endParaRPr>
          </a:p>
          <a:p>
            <a:r>
              <a:rPr lang="en-US" altLang="zh-CN" sz="1800" dirty="0">
                <a:solidFill>
                  <a:srgbClr val="000000"/>
                </a:solidFill>
              </a:rPr>
              <a:t>Sigmoid</a:t>
            </a:r>
            <a:r>
              <a:rPr lang="zh-CN" altLang="zh-CN" sz="1800" dirty="0">
                <a:solidFill>
                  <a:srgbClr val="000000"/>
                </a:solidFill>
              </a:rPr>
              <a:t>函数的主要缺点是梯度下降非常明显，且两头过于平坦，容易出现梯度消失的情况，输出的值域不对称，并非像</a:t>
            </a:r>
            <a:r>
              <a:rPr lang="en-US" altLang="zh-CN" sz="1800" dirty="0" err="1">
                <a:solidFill>
                  <a:srgbClr val="000000"/>
                </a:solidFill>
              </a:rPr>
              <a:t>tanh</a:t>
            </a:r>
            <a:r>
              <a:rPr lang="zh-CN" altLang="zh-CN" sz="1800" dirty="0">
                <a:solidFill>
                  <a:srgbClr val="000000"/>
                </a:solidFill>
              </a:rPr>
              <a:t>函数那样值域是</a:t>
            </a:r>
            <a:r>
              <a:rPr lang="en-US" altLang="zh-CN" sz="1800" dirty="0">
                <a:solidFill>
                  <a:srgbClr val="000000"/>
                </a:solidFill>
              </a:rPr>
              <a:t>-1</a:t>
            </a:r>
            <a:r>
              <a:rPr lang="zh-CN" altLang="zh-CN" sz="1800" dirty="0">
                <a:solidFill>
                  <a:srgbClr val="000000"/>
                </a:solidFill>
              </a:rPr>
              <a:t>到</a:t>
            </a:r>
            <a:r>
              <a:rPr lang="en-US" altLang="zh-CN" sz="1800" dirty="0">
                <a:solidFill>
                  <a:srgbClr val="000000"/>
                </a:solidFill>
              </a:rPr>
              <a:t>1</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Picture 47"/>
          <p:cNvPicPr/>
          <p:nvPr/>
        </p:nvPicPr>
        <p:blipFill>
          <a:blip r:embed="rId2"/>
          <a:stretch>
            <a:fillRect/>
          </a:stretch>
        </p:blipFill>
        <p:spPr>
          <a:xfrm>
            <a:off x="3500755" y="2858703"/>
            <a:ext cx="2142490" cy="1595755"/>
          </a:xfrm>
          <a:prstGeom prst="rect">
            <a:avLst/>
          </a:prstGeom>
        </p:spPr>
      </p:pic>
    </p:spTree>
    <p:extLst>
      <p:ext uri="{BB962C8B-B14F-4D97-AF65-F5344CB8AC3E}">
        <p14:creationId xmlns:p14="http://schemas.microsoft.com/office/powerpoint/2010/main" val="8918583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双曲正切</a:t>
            </a:r>
            <a:r>
              <a:rPr lang="zh-CN" altLang="zh-CN" dirty="0" smtClean="0"/>
              <a:t>函数</a:t>
            </a:r>
            <a:r>
              <a:rPr lang="en-US" altLang="zh-CN" dirty="0" smtClean="0"/>
              <a:t>(</a:t>
            </a:r>
            <a:r>
              <a:rPr lang="en-US" altLang="zh-CN" dirty="0" err="1" smtClean="0"/>
              <a:t>tanh</a:t>
            </a:r>
            <a:r>
              <a:rPr lang="en-US" altLang="zh-CN" dirty="0" smtClean="0"/>
              <a:t>)</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双曲正切函数将数据映射到</a:t>
            </a:r>
            <a:r>
              <a:rPr lang="en-US" altLang="zh-CN" sz="1800" dirty="0">
                <a:solidFill>
                  <a:srgbClr val="000000"/>
                </a:solidFill>
              </a:rPr>
              <a:t>[-1,1]</a:t>
            </a:r>
            <a:r>
              <a:rPr lang="zh-CN" altLang="zh-CN" sz="1800" dirty="0">
                <a:solidFill>
                  <a:srgbClr val="000000"/>
                </a:solidFill>
              </a:rPr>
              <a:t>，解决了</a:t>
            </a:r>
            <a:r>
              <a:rPr lang="en-US" altLang="zh-CN" sz="1800" dirty="0">
                <a:solidFill>
                  <a:srgbClr val="000000"/>
                </a:solidFill>
              </a:rPr>
              <a:t>Sigmoid</a:t>
            </a:r>
            <a:r>
              <a:rPr lang="zh-CN" altLang="zh-CN" sz="1800" dirty="0">
                <a:solidFill>
                  <a:srgbClr val="000000"/>
                </a:solidFill>
              </a:rPr>
              <a:t>函数输出值域不对称问题。另外，它是完全可微分和反对称的，对称中心在原点。然而它的输出值域两头依旧过于平坦，梯度消失问题仍然存在。为了解决学习缓慢和梯度消失问题，可使用其更加平缓的变体，如</a:t>
            </a:r>
            <a:r>
              <a:rPr lang="en-US" altLang="zh-CN" sz="1800" dirty="0">
                <a:solidFill>
                  <a:srgbClr val="000000"/>
                </a:solidFill>
              </a:rPr>
              <a:t>log-log</a:t>
            </a:r>
            <a:r>
              <a:rPr lang="zh-CN" altLang="zh-CN" sz="1800" dirty="0">
                <a:solidFill>
                  <a:srgbClr val="000000"/>
                </a:solidFill>
              </a:rPr>
              <a:t>、</a:t>
            </a:r>
            <a:r>
              <a:rPr lang="en-US" altLang="zh-CN" sz="1800" dirty="0" err="1">
                <a:solidFill>
                  <a:srgbClr val="000000"/>
                </a:solidFill>
              </a:rPr>
              <a:t>Softsign</a:t>
            </a:r>
            <a:r>
              <a:rPr lang="zh-CN" altLang="zh-CN" sz="1800" dirty="0">
                <a:solidFill>
                  <a:srgbClr val="000000"/>
                </a:solidFill>
              </a:rPr>
              <a:t>、</a:t>
            </a:r>
            <a:r>
              <a:rPr lang="en-US" altLang="zh-CN" sz="1800" dirty="0">
                <a:solidFill>
                  <a:srgbClr val="000000"/>
                </a:solidFill>
              </a:rPr>
              <a:t>Symmetrical Sigmoid</a:t>
            </a:r>
            <a:r>
              <a:rPr lang="zh-CN" altLang="zh-CN" sz="1800" dirty="0">
                <a:solidFill>
                  <a:srgbClr val="000000"/>
                </a:solidFill>
              </a:rPr>
              <a:t>等</a:t>
            </a:r>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3" name="Picture 26"/>
          <p:cNvPicPr/>
          <p:nvPr/>
        </p:nvPicPr>
        <p:blipFill>
          <a:blip r:embed="rId2"/>
          <a:stretch>
            <a:fillRect/>
          </a:stretch>
        </p:blipFill>
        <p:spPr>
          <a:xfrm>
            <a:off x="3331210" y="2571749"/>
            <a:ext cx="2481580" cy="1854835"/>
          </a:xfrm>
          <a:prstGeom prst="rect">
            <a:avLst/>
          </a:prstGeom>
        </p:spPr>
      </p:pic>
    </p:spTree>
    <p:extLst>
      <p:ext uri="{BB962C8B-B14F-4D97-AF65-F5344CB8AC3E}">
        <p14:creationId xmlns:p14="http://schemas.microsoft.com/office/powerpoint/2010/main" val="20915891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err="1"/>
              <a:t>ReLU</a:t>
            </a:r>
            <a:r>
              <a:rPr lang="zh-CN" altLang="zh-CN" dirty="0"/>
              <a:t>函数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err="1">
                <a:solidFill>
                  <a:srgbClr val="000000"/>
                </a:solidFill>
              </a:rPr>
              <a:t>ReLU</a:t>
            </a:r>
            <a:r>
              <a:rPr lang="zh-CN" altLang="zh-CN" sz="1800" dirty="0">
                <a:solidFill>
                  <a:srgbClr val="000000"/>
                </a:solidFill>
              </a:rPr>
              <a:t>函数是目前神经网络里常用的激活函数，由于</a:t>
            </a:r>
            <a:r>
              <a:rPr lang="en-US" altLang="zh-CN" sz="1800" dirty="0" err="1">
                <a:solidFill>
                  <a:srgbClr val="000000"/>
                </a:solidFill>
              </a:rPr>
              <a:t>ReLU</a:t>
            </a:r>
            <a:r>
              <a:rPr lang="zh-CN" altLang="zh-CN" sz="1800" dirty="0">
                <a:solidFill>
                  <a:srgbClr val="000000"/>
                </a:solidFill>
              </a:rPr>
              <a:t>函数是线性特点使其收敛速度比</a:t>
            </a:r>
            <a:r>
              <a:rPr lang="en-US" altLang="zh-CN" sz="1800" dirty="0">
                <a:solidFill>
                  <a:srgbClr val="000000"/>
                </a:solidFill>
              </a:rPr>
              <a:t>Sigmoid</a:t>
            </a:r>
            <a:r>
              <a:rPr lang="zh-CN" altLang="zh-CN" sz="1800" dirty="0">
                <a:solidFill>
                  <a:srgbClr val="000000"/>
                </a:solidFill>
              </a:rPr>
              <a:t>、</a:t>
            </a:r>
            <a:r>
              <a:rPr lang="en-US" altLang="zh-CN" sz="1800" dirty="0" err="1">
                <a:solidFill>
                  <a:srgbClr val="000000"/>
                </a:solidFill>
              </a:rPr>
              <a:t>Tanh</a:t>
            </a:r>
            <a:r>
              <a:rPr lang="zh-CN" altLang="zh-CN" sz="1800" dirty="0">
                <a:solidFill>
                  <a:srgbClr val="000000"/>
                </a:solidFill>
              </a:rPr>
              <a:t>更快，而且没有梯度饱和的情况出现。计算更加高效，相比于</a:t>
            </a:r>
            <a:r>
              <a:rPr lang="en-US" altLang="zh-CN" sz="1800" dirty="0">
                <a:solidFill>
                  <a:srgbClr val="000000"/>
                </a:solidFill>
              </a:rPr>
              <a:t>Sigmoid</a:t>
            </a:r>
            <a:r>
              <a:rPr lang="zh-CN" altLang="zh-CN" sz="1800" dirty="0">
                <a:solidFill>
                  <a:srgbClr val="000000"/>
                </a:solidFill>
              </a:rPr>
              <a:t>、</a:t>
            </a:r>
            <a:r>
              <a:rPr lang="en-US" altLang="zh-CN" sz="1800" dirty="0" err="1">
                <a:solidFill>
                  <a:srgbClr val="000000"/>
                </a:solidFill>
              </a:rPr>
              <a:t>Tanh</a:t>
            </a:r>
            <a:r>
              <a:rPr lang="zh-CN" altLang="zh-CN" sz="1800" dirty="0">
                <a:solidFill>
                  <a:srgbClr val="000000"/>
                </a:solidFill>
              </a:rPr>
              <a:t>函数，只需要一个阈值就可以得到激活值，不需要对输入归一化来防止达到饱和</a:t>
            </a:r>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Picture 448"/>
          <p:cNvPicPr/>
          <p:nvPr/>
        </p:nvPicPr>
        <p:blipFill>
          <a:blip r:embed="rId2"/>
          <a:stretch>
            <a:fillRect/>
          </a:stretch>
        </p:blipFill>
        <p:spPr>
          <a:xfrm>
            <a:off x="3269974" y="2351958"/>
            <a:ext cx="2425700" cy="1902460"/>
          </a:xfrm>
          <a:prstGeom prst="rect">
            <a:avLst/>
          </a:prstGeom>
        </p:spPr>
      </p:pic>
    </p:spTree>
    <p:extLst>
      <p:ext uri="{BB962C8B-B14F-4D97-AF65-F5344CB8AC3E}">
        <p14:creationId xmlns:p14="http://schemas.microsoft.com/office/powerpoint/2010/main" val="26149629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 </a:t>
            </a:r>
            <a:r>
              <a:rPr lang="en-US" altLang="zh-CN" dirty="0"/>
              <a:t>Leaky </a:t>
            </a:r>
            <a:r>
              <a:rPr lang="en-US" altLang="zh-CN" dirty="0" err="1"/>
              <a:t>RuLU</a:t>
            </a:r>
            <a:r>
              <a:rPr lang="zh-CN" altLang="zh-CN" dirty="0"/>
              <a:t>函数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3167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带泄漏修正线性神经元（</a:t>
                </a:r>
                <a:r>
                  <a:rPr lang="zh-CN" altLang="zh-CN" sz="1800" dirty="0">
                    <a:solidFill>
                      <a:srgbClr val="000000"/>
                    </a:solidFill>
                  </a:rPr>
                  <a:t> </a:t>
                </a:r>
                <a:r>
                  <a:rPr lang="en-US" altLang="zh-CN" sz="1800" dirty="0">
                    <a:solidFill>
                      <a:srgbClr val="000000"/>
                    </a:solidFill>
                  </a:rPr>
                  <a:t>Leaky </a:t>
                </a:r>
                <a:r>
                  <a:rPr lang="en-US" altLang="zh-CN" sz="1800" dirty="0" err="1">
                    <a:solidFill>
                      <a:srgbClr val="000000"/>
                    </a:solidFill>
                  </a:rPr>
                  <a:t>RuLU</a:t>
                </a:r>
                <a:r>
                  <a:rPr lang="zh-CN" altLang="en-US" sz="1800" dirty="0">
                    <a:solidFill>
                      <a:srgbClr val="000000"/>
                    </a:solidFill>
                  </a:rPr>
                  <a:t>）的出现是解决“死亡神经元”的</a:t>
                </a:r>
                <a:r>
                  <a:rPr lang="zh-CN" altLang="en-US" sz="1800" dirty="0" smtClean="0">
                    <a:solidFill>
                      <a:srgbClr val="000000"/>
                    </a:solidFill>
                  </a:rPr>
                  <a:t>问题</a:t>
                </a:r>
                <a:endParaRPr lang="en-US" altLang="zh-CN" sz="1800" dirty="0">
                  <a:solidFill>
                    <a:srgbClr val="000000"/>
                  </a:solidFill>
                </a:endParaRPr>
              </a:p>
              <a:p>
                <a:pPr marL="0" indent="0">
                  <a:buNone/>
                </a:pPr>
                <a:endParaRPr lang="en-US" altLang="zh-CN" sz="1800" dirty="0" smtClean="0">
                  <a:solidFill>
                    <a:srgbClr val="000000"/>
                  </a:solidFill>
                </a:endParaRP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𝑓</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𝑥</m:t>
                          </m:r>
                        </m:e>
                      </m:d>
                      <m:r>
                        <a:rPr lang="en-US" altLang="zh-CN" sz="1800">
                          <a:solidFill>
                            <a:srgbClr val="000000"/>
                          </a:solidFill>
                          <a:latin typeface="Cambria Math" panose="02040503050406030204" pitchFamily="18" charset="0"/>
                        </a:rPr>
                        <m:t>=</m:t>
                      </m:r>
                      <m:d>
                        <m:dPr>
                          <m:begChr m:val="{"/>
                          <m:endChr m:val=""/>
                          <m:ctrlPr>
                            <a:rPr lang="zh-CN" altLang="zh-CN" sz="1800" i="1">
                              <a:solidFill>
                                <a:srgbClr val="000000"/>
                              </a:solidFill>
                              <a:latin typeface="Cambria Math" panose="02040503050406030204" pitchFamily="18" charset="0"/>
                            </a:rPr>
                          </m:ctrlPr>
                        </m:dPr>
                        <m:e>
                          <m:eqArr>
                            <m:eqArrPr>
                              <m:ctrlPr>
                                <a:rPr lang="zh-CN" altLang="zh-CN" sz="1800" i="1">
                                  <a:solidFill>
                                    <a:srgbClr val="000000"/>
                                  </a:solidFill>
                                  <a:latin typeface="Cambria Math" panose="02040503050406030204" pitchFamily="18" charset="0"/>
                                </a:rPr>
                              </m:ctrlPr>
                            </m:eqArrPr>
                            <m:e>
                              <m:r>
                                <a:rPr lang="en-US" altLang="zh-CN" sz="1800">
                                  <a:solidFill>
                                    <a:srgbClr val="000000"/>
                                  </a:solidFill>
                                  <a:latin typeface="Cambria Math" panose="02040503050406030204" pitchFamily="18" charset="0"/>
                                </a:rPr>
                                <m:t>𝛼</m:t>
                              </m:r>
                              <m:r>
                                <a:rPr lang="en-US" altLang="zh-CN" sz="1800">
                                  <a:solidFill>
                                    <a:srgbClr val="000000"/>
                                  </a:solidFill>
                                  <a:latin typeface="Cambria Math" panose="02040503050406030204" pitchFamily="18" charset="0"/>
                                </a:rPr>
                                <m:t>𝑥</m:t>
                              </m:r>
                              <m:r>
                                <a:rPr lang="en-US" altLang="zh-CN" sz="1800">
                                  <a:solidFill>
                                    <a:srgbClr val="000000"/>
                                  </a:solidFill>
                                  <a:latin typeface="Cambria Math" panose="02040503050406030204" pitchFamily="18" charset="0"/>
                                </a:rPr>
                                <m:t>,  &amp;</m:t>
                              </m:r>
                              <m:r>
                                <a:rPr lang="en-US" altLang="zh-CN" sz="1800">
                                  <a:solidFill>
                                    <a:srgbClr val="000000"/>
                                  </a:solidFill>
                                  <a:latin typeface="Cambria Math" panose="02040503050406030204" pitchFamily="18" charset="0"/>
                                </a:rPr>
                                <m:t>𝑥</m:t>
                              </m:r>
                              <m:r>
                                <a:rPr lang="en-US" altLang="zh-CN" sz="1800">
                                  <a:solidFill>
                                    <a:srgbClr val="000000"/>
                                  </a:solidFill>
                                  <a:latin typeface="Cambria Math" panose="02040503050406030204" pitchFamily="18" charset="0"/>
                                </a:rPr>
                                <m:t>&lt;0</m:t>
                              </m:r>
                            </m:e>
                            <m:e>
                              <m:r>
                                <a:rPr lang="en-US" altLang="zh-CN" sz="1800">
                                  <a:solidFill>
                                    <a:srgbClr val="000000"/>
                                  </a:solidFill>
                                  <a:latin typeface="Cambria Math" panose="02040503050406030204" pitchFamily="18" charset="0"/>
                                </a:rPr>
                                <m:t>𝑥</m:t>
                              </m:r>
                              <m:r>
                                <a:rPr lang="en-US" altLang="zh-CN" sz="1800">
                                  <a:solidFill>
                                    <a:srgbClr val="000000"/>
                                  </a:solidFill>
                                  <a:latin typeface="Cambria Math" panose="02040503050406030204" pitchFamily="18" charset="0"/>
                                </a:rPr>
                                <m:t>,  &amp;</m:t>
                              </m:r>
                              <m:r>
                                <a:rPr lang="en-US" altLang="zh-CN" sz="1800">
                                  <a:solidFill>
                                    <a:srgbClr val="000000"/>
                                  </a:solidFill>
                                  <a:latin typeface="Cambria Math" panose="02040503050406030204" pitchFamily="18" charset="0"/>
                                </a:rPr>
                                <m:t>𝑥</m:t>
                              </m:r>
                              <m:r>
                                <a:rPr lang="en-US" altLang="zh-CN" sz="1800">
                                  <a:solidFill>
                                    <a:srgbClr val="000000"/>
                                  </a:solidFill>
                                  <a:latin typeface="Cambria Math" panose="02040503050406030204" pitchFamily="18" charset="0"/>
                                </a:rPr>
                                <m:t>≥0</m:t>
                              </m:r>
                            </m:e>
                          </m:eqArr>
                        </m:e>
                      </m:d>
                    </m:oMath>
                  </m:oMathPara>
                </a14:m>
                <a:endParaRPr lang="zh-CN"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316788"/>
              </a:xfrm>
              <a:prstGeom prst="rect">
                <a:avLst/>
              </a:prstGeom>
              <a:blipFill>
                <a:blip r:embed="rId2"/>
                <a:stretch>
                  <a:fillRect l="-530" t="-2105" r="-60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3" name="Picture 30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5520" y="2691812"/>
            <a:ext cx="2188210" cy="1553210"/>
          </a:xfrm>
          <a:prstGeom prst="rect">
            <a:avLst/>
          </a:prstGeom>
          <a:noFill/>
          <a:ln>
            <a:noFill/>
          </a:ln>
        </p:spPr>
      </p:pic>
    </p:spTree>
    <p:extLst>
      <p:ext uri="{BB962C8B-B14F-4D97-AF65-F5344CB8AC3E}">
        <p14:creationId xmlns:p14="http://schemas.microsoft.com/office/powerpoint/2010/main" val="2988112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章节结构</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339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神经网络介绍</a:t>
            </a:r>
            <a:endParaRPr lang="en-US" altLang="zh-CN" sz="1800" dirty="0" smtClean="0">
              <a:solidFill>
                <a:srgbClr val="000000"/>
              </a:solidFill>
            </a:endParaRPr>
          </a:p>
          <a:p>
            <a:pPr lvl="1"/>
            <a:r>
              <a:rPr lang="zh-CN" altLang="en-US" sz="1400" dirty="0" smtClean="0">
                <a:solidFill>
                  <a:srgbClr val="000000"/>
                </a:solidFill>
              </a:rPr>
              <a:t>前馈神经网络</a:t>
            </a:r>
            <a:endParaRPr lang="en-US" altLang="zh-CN" sz="1400" dirty="0" smtClean="0">
              <a:solidFill>
                <a:srgbClr val="000000"/>
              </a:solidFill>
            </a:endParaRPr>
          </a:p>
          <a:p>
            <a:pPr lvl="1"/>
            <a:r>
              <a:rPr lang="zh-CN" altLang="en-US" sz="1400" dirty="0" smtClean="0">
                <a:solidFill>
                  <a:srgbClr val="000000"/>
                </a:solidFill>
              </a:rPr>
              <a:t>反馈神经网络</a:t>
            </a:r>
            <a:endParaRPr lang="en-US" altLang="zh-CN" sz="1400" dirty="0" smtClean="0">
              <a:solidFill>
                <a:srgbClr val="000000"/>
              </a:solidFill>
            </a:endParaRPr>
          </a:p>
          <a:p>
            <a:pPr lvl="1"/>
            <a:r>
              <a:rPr lang="zh-CN" altLang="en-US" sz="1400" dirty="0" smtClean="0">
                <a:solidFill>
                  <a:srgbClr val="000000"/>
                </a:solidFill>
              </a:rPr>
              <a:t>自组织神经网络</a:t>
            </a:r>
            <a:endParaRPr lang="en-US" altLang="zh-CN" sz="1400" dirty="0" smtClean="0">
              <a:solidFill>
                <a:srgbClr val="000000"/>
              </a:solidFill>
            </a:endParaRPr>
          </a:p>
          <a:p>
            <a:r>
              <a:rPr lang="zh-CN" altLang="en-US" sz="1800" dirty="0">
                <a:solidFill>
                  <a:srgbClr val="000000"/>
                </a:solidFill>
              </a:rPr>
              <a:t>神经网络相关概念</a:t>
            </a:r>
            <a:endParaRPr lang="en-US" altLang="zh-CN" sz="1800" dirty="0">
              <a:solidFill>
                <a:srgbClr val="000000"/>
              </a:solidFill>
            </a:endParaRPr>
          </a:p>
          <a:p>
            <a:pPr lvl="1"/>
            <a:r>
              <a:rPr lang="zh-CN" altLang="en-US" sz="1400" dirty="0" smtClean="0">
                <a:solidFill>
                  <a:srgbClr val="000000"/>
                </a:solidFill>
              </a:rPr>
              <a:t>激活函数</a:t>
            </a:r>
            <a:endParaRPr lang="en-US" altLang="zh-CN" sz="1400" dirty="0" smtClean="0">
              <a:solidFill>
                <a:srgbClr val="000000"/>
              </a:solidFill>
            </a:endParaRPr>
          </a:p>
          <a:p>
            <a:pPr lvl="1"/>
            <a:r>
              <a:rPr lang="zh-CN" altLang="en-US" sz="1400" dirty="0" smtClean="0">
                <a:solidFill>
                  <a:srgbClr val="000000"/>
                </a:solidFill>
              </a:rPr>
              <a:t>损失函数</a:t>
            </a:r>
            <a:endParaRPr lang="en-US" altLang="zh-CN" sz="1400" dirty="0" smtClean="0">
              <a:solidFill>
                <a:srgbClr val="000000"/>
              </a:solidFill>
            </a:endParaRPr>
          </a:p>
          <a:p>
            <a:pPr lvl="1"/>
            <a:r>
              <a:rPr lang="zh-CN" altLang="en-US" sz="1400" dirty="0">
                <a:solidFill>
                  <a:srgbClr val="000000"/>
                </a:solidFill>
              </a:rPr>
              <a:t>学习</a:t>
            </a:r>
            <a:r>
              <a:rPr lang="zh-CN" altLang="en-US" sz="1400" dirty="0" smtClean="0">
                <a:solidFill>
                  <a:srgbClr val="000000"/>
                </a:solidFill>
              </a:rPr>
              <a:t>率</a:t>
            </a:r>
            <a:endParaRPr lang="en-US" altLang="zh-CN" sz="1400" dirty="0" smtClean="0">
              <a:solidFill>
                <a:srgbClr val="000000"/>
              </a:solidFill>
            </a:endParaRPr>
          </a:p>
          <a:p>
            <a:pPr lvl="1"/>
            <a:r>
              <a:rPr lang="zh-CN" altLang="en-US" sz="1400" dirty="0">
                <a:solidFill>
                  <a:srgbClr val="000000"/>
                </a:solidFill>
              </a:rPr>
              <a:t>过</a:t>
            </a:r>
            <a:r>
              <a:rPr lang="zh-CN" altLang="en-US" sz="1400" dirty="0" smtClean="0">
                <a:solidFill>
                  <a:srgbClr val="000000"/>
                </a:solidFill>
              </a:rPr>
              <a:t>拟合</a:t>
            </a:r>
            <a:endParaRPr lang="en-US" altLang="zh-CN" sz="1400" dirty="0" smtClean="0">
              <a:solidFill>
                <a:srgbClr val="000000"/>
              </a:solidFill>
            </a:endParaRPr>
          </a:p>
          <a:p>
            <a:pPr lvl="1"/>
            <a:r>
              <a:rPr lang="zh-CN" altLang="en-US" sz="1400" dirty="0" smtClean="0">
                <a:solidFill>
                  <a:srgbClr val="000000"/>
                </a:solidFill>
              </a:rPr>
              <a:t>模型训练中的问题</a:t>
            </a:r>
            <a:endParaRPr lang="en-US" altLang="zh-CN" sz="1400" dirty="0" smtClean="0">
              <a:solidFill>
                <a:srgbClr val="000000"/>
              </a:solidFill>
            </a:endParaRPr>
          </a:p>
          <a:p>
            <a:pPr lvl="1"/>
            <a:r>
              <a:rPr lang="zh-CN" altLang="en-US" sz="1400" dirty="0" smtClean="0">
                <a:solidFill>
                  <a:srgbClr val="000000"/>
                </a:solidFill>
              </a:rPr>
              <a:t>神经网络效果评价</a:t>
            </a:r>
            <a:endParaRPr lang="en-US" altLang="zh-CN" sz="1400" dirty="0" smtClean="0">
              <a:solidFill>
                <a:srgbClr val="000000"/>
              </a:solidFill>
            </a:endParaRPr>
          </a:p>
          <a:p>
            <a:r>
              <a:rPr lang="zh-CN" altLang="en-US" sz="1800" dirty="0">
                <a:solidFill>
                  <a:srgbClr val="000000"/>
                </a:solidFill>
              </a:rPr>
              <a:t>神经网络的应用</a:t>
            </a:r>
          </a:p>
        </p:txBody>
      </p:sp>
    </p:spTree>
    <p:extLst>
      <p:ext uri="{BB962C8B-B14F-4D97-AF65-F5344CB8AC3E}">
        <p14:creationId xmlns:p14="http://schemas.microsoft.com/office/powerpoint/2010/main" val="1956967306"/>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err="1"/>
              <a:t>Maxout</a:t>
            </a:r>
            <a:r>
              <a:rPr lang="zh-CN" altLang="zh-CN" dirty="0" smtClean="0"/>
              <a:t>函数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188166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err="1">
                    <a:solidFill>
                      <a:srgbClr val="000000"/>
                    </a:solidFill>
                  </a:rPr>
                  <a:t>Maxout</a:t>
                </a:r>
                <a:r>
                  <a:rPr lang="zh-CN" altLang="zh-CN" sz="1800" dirty="0">
                    <a:solidFill>
                      <a:srgbClr val="000000"/>
                    </a:solidFill>
                  </a:rPr>
                  <a:t>是一种分段线性函数，理论上可以拟合任意凸函数，与其它激活函数相比，它计算</a:t>
                </a:r>
                <a:r>
                  <a:rPr lang="en-US" altLang="zh-CN" sz="1800" dirty="0">
                    <a:solidFill>
                      <a:srgbClr val="000000"/>
                    </a:solidFill>
                  </a:rPr>
                  <a:t>k</a:t>
                </a:r>
                <a:r>
                  <a:rPr lang="zh-CN" altLang="zh-CN" sz="1800" dirty="0">
                    <a:solidFill>
                      <a:srgbClr val="000000"/>
                    </a:solidFill>
                  </a:rPr>
                  <a:t>次权值，从中选择最大值作权值，所以其计算量成</a:t>
                </a:r>
                <a:r>
                  <a:rPr lang="en-US" altLang="zh-CN" sz="1800" dirty="0">
                    <a:solidFill>
                      <a:srgbClr val="000000"/>
                    </a:solidFill>
                  </a:rPr>
                  <a:t>k</a:t>
                </a:r>
                <a:r>
                  <a:rPr lang="zh-CN" altLang="zh-CN" sz="1800" dirty="0">
                    <a:solidFill>
                      <a:srgbClr val="000000"/>
                    </a:solidFill>
                  </a:rPr>
                  <a:t>倍增加。当</a:t>
                </a:r>
                <a:r>
                  <a:rPr lang="en-US" altLang="zh-CN" sz="1800" dirty="0">
                    <a:solidFill>
                      <a:srgbClr val="000000"/>
                    </a:solidFill>
                  </a:rPr>
                  <a:t>k</a:t>
                </a:r>
                <a:r>
                  <a:rPr lang="zh-CN" altLang="zh-CN" sz="1800" dirty="0">
                    <a:solidFill>
                      <a:srgbClr val="000000"/>
                    </a:solidFill>
                  </a:rPr>
                  <a:t>为</a:t>
                </a:r>
                <a:r>
                  <a:rPr lang="en-US" altLang="zh-CN" sz="1800" dirty="0">
                    <a:solidFill>
                      <a:srgbClr val="000000"/>
                    </a:solidFill>
                  </a:rPr>
                  <a:t>2</a:t>
                </a:r>
                <a:r>
                  <a:rPr lang="zh-CN" altLang="zh-CN" sz="1800" dirty="0">
                    <a:solidFill>
                      <a:srgbClr val="000000"/>
                    </a:solidFill>
                  </a:rPr>
                  <a:t>时，可看成是分成两段的线性函数，它的函数公式</a:t>
                </a:r>
                <a:r>
                  <a:rPr lang="zh-CN" altLang="zh-CN" sz="1800" dirty="0" smtClean="0">
                    <a:solidFill>
                      <a:srgbClr val="000000"/>
                    </a:solidFill>
                  </a:rPr>
                  <a:t>如下</a:t>
                </a:r>
                <a:endParaRPr lang="en-US" altLang="zh-CN" sz="1800" dirty="0" smtClean="0">
                  <a:solidFill>
                    <a:srgbClr val="000000"/>
                  </a:solidFill>
                </a:endParaRPr>
              </a:p>
              <a:p>
                <a:endParaRPr lang="en-US" altLang="zh-CN" sz="1800"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max</m:t>
                      </m:r>
                      <m:r>
                        <a:rPr lang="en-US" altLang="zh-CN" sz="1800">
                          <a:solidFill>
                            <a:srgbClr val="000000"/>
                          </a:solidFill>
                          <a:latin typeface="Cambria Math" panose="02040503050406030204" pitchFamily="18" charset="0"/>
                        </a:rPr>
                        <m:t>(</m:t>
                      </m:r>
                      <m:sSubSup>
                        <m:sSubSupPr>
                          <m:ctrlPr>
                            <a:rPr lang="zh-CN" altLang="zh-CN" sz="1800" i="1">
                              <a:solidFill>
                                <a:srgbClr val="000000"/>
                              </a:solidFill>
                              <a:latin typeface="Cambria Math" panose="02040503050406030204" pitchFamily="18" charset="0"/>
                            </a:rPr>
                          </m:ctrlPr>
                        </m:sSubSupPr>
                        <m:e>
                          <m:r>
                            <a:rPr lang="en-US" altLang="zh-CN" sz="1800">
                              <a:solidFill>
                                <a:srgbClr val="000000"/>
                              </a:solidFill>
                              <a:latin typeface="Cambria Math" panose="02040503050406030204" pitchFamily="18" charset="0"/>
                            </a:rPr>
                            <m:t>𝑤</m:t>
                          </m:r>
                        </m:e>
                        <m:sub>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𝑇</m:t>
                          </m:r>
                        </m:sup>
                      </m:sSubSup>
                      <m:r>
                        <a:rPr lang="en-US" altLang="zh-CN" sz="1800">
                          <a:solidFill>
                            <a:srgbClr val="000000"/>
                          </a:solidFill>
                          <a:latin typeface="Cambria Math" panose="02040503050406030204" pitchFamily="18" charset="0"/>
                        </a:rPr>
                        <m:t>𝑥</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𝑏</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Sup>
                        <m:sSubSupPr>
                          <m:ctrlPr>
                            <a:rPr lang="zh-CN" altLang="zh-CN" sz="1800" i="1">
                              <a:solidFill>
                                <a:srgbClr val="000000"/>
                              </a:solidFill>
                              <a:latin typeface="Cambria Math" panose="02040503050406030204" pitchFamily="18" charset="0"/>
                            </a:rPr>
                          </m:ctrlPr>
                        </m:sSubSupPr>
                        <m:e>
                          <m:r>
                            <a:rPr lang="en-US" altLang="zh-CN" sz="1800">
                              <a:solidFill>
                                <a:srgbClr val="000000"/>
                              </a:solidFill>
                              <a:latin typeface="Cambria Math" panose="02040503050406030204" pitchFamily="18" charset="0"/>
                            </a:rPr>
                            <m:t>𝑤</m:t>
                          </m:r>
                        </m:e>
                        <m:sub>
                          <m:r>
                            <a:rPr lang="en-US" altLang="zh-CN" sz="1800">
                              <a:solidFill>
                                <a:srgbClr val="000000"/>
                              </a:solidFill>
                              <a:latin typeface="Cambria Math" panose="02040503050406030204" pitchFamily="18" charset="0"/>
                            </a:rPr>
                            <m:t>2</m:t>
                          </m:r>
                        </m:sub>
                        <m:sup>
                          <m:r>
                            <a:rPr lang="en-US" altLang="zh-CN" sz="1800">
                              <a:solidFill>
                                <a:srgbClr val="000000"/>
                              </a:solidFill>
                              <a:latin typeface="Cambria Math" panose="02040503050406030204" pitchFamily="18" charset="0"/>
                            </a:rPr>
                            <m:t>𝑇</m:t>
                          </m:r>
                        </m:sup>
                      </m:sSubSup>
                      <m:r>
                        <a:rPr lang="en-US" altLang="zh-CN" sz="1800">
                          <a:solidFill>
                            <a:srgbClr val="000000"/>
                          </a:solidFill>
                          <a:latin typeface="Cambria Math" panose="02040503050406030204" pitchFamily="18" charset="0"/>
                        </a:rPr>
                        <m:t>𝑥</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𝑏</m:t>
                          </m:r>
                        </m:e>
                        <m:sub>
                          <m:r>
                            <a:rPr lang="en-US" altLang="zh-CN" sz="1800">
                              <a:solidFill>
                                <a:srgbClr val="000000"/>
                              </a:solidFill>
                              <a:latin typeface="Cambria Math" panose="02040503050406030204" pitchFamily="18" charset="0"/>
                            </a:rPr>
                            <m:t>2</m:t>
                          </m:r>
                        </m:sub>
                      </m:sSub>
                      <m:r>
                        <a:rPr lang="en-US" altLang="zh-CN" sz="1800">
                          <a:solidFill>
                            <a:srgbClr val="000000"/>
                          </a:solidFill>
                          <a:latin typeface="Cambria Math" panose="02040503050406030204" pitchFamily="18" charset="0"/>
                        </a:rPr>
                        <m:t>)</m:t>
                      </m:r>
                    </m:oMath>
                  </m:oMathPara>
                </a14:m>
                <a:endParaRPr lang="zh-CN" altLang="zh-CN" sz="1800" dirty="0">
                  <a:solidFill>
                    <a:srgbClr val="000000"/>
                  </a:solidFill>
                </a:endParaRPr>
              </a:p>
              <a:p>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1881669"/>
              </a:xfrm>
              <a:prstGeom prst="rect">
                <a:avLst/>
              </a:prstGeom>
              <a:blipFill>
                <a:blip r:embed="rId2"/>
                <a:stretch>
                  <a:fillRect l="-530" t="-258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6737919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激活函数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698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如何选择激活函数？</a:t>
            </a:r>
            <a:endParaRPr lang="en-US" altLang="zh-CN" sz="1800" dirty="0" smtClean="0">
              <a:solidFill>
                <a:srgbClr val="000000"/>
              </a:solidFill>
            </a:endParaRPr>
          </a:p>
          <a:p>
            <a:r>
              <a:rPr lang="zh-CN" altLang="en-US" sz="1800" dirty="0" smtClean="0">
                <a:solidFill>
                  <a:srgbClr val="000000"/>
                </a:solidFill>
              </a:rPr>
              <a:t>通常使用</a:t>
            </a:r>
            <a:r>
              <a:rPr lang="en-US" altLang="zh-CN" sz="1800" dirty="0" err="1" smtClean="0">
                <a:solidFill>
                  <a:srgbClr val="000000"/>
                </a:solidFill>
              </a:rPr>
              <a:t>ReLU</a:t>
            </a:r>
            <a:r>
              <a:rPr lang="zh-CN" altLang="en-US" sz="1800" dirty="0" smtClean="0">
                <a:solidFill>
                  <a:srgbClr val="000000"/>
                </a:solidFill>
              </a:rPr>
              <a:t>函数，并注意设置好学习率</a:t>
            </a:r>
            <a:endParaRPr lang="en-US" altLang="zh-CN" sz="1800" dirty="0" smtClean="0">
              <a:solidFill>
                <a:srgbClr val="000000"/>
              </a:solidFill>
            </a:endParaRPr>
          </a:p>
          <a:p>
            <a:r>
              <a:rPr lang="zh-CN" altLang="en-US" sz="1800" dirty="0" smtClean="0">
                <a:solidFill>
                  <a:srgbClr val="000000"/>
                </a:solidFill>
              </a:rPr>
              <a:t>如果存在死亡神经元的问题，就尝试</a:t>
            </a:r>
            <a:r>
              <a:rPr lang="en-US" altLang="zh-CN" sz="1800" dirty="0" smtClean="0">
                <a:solidFill>
                  <a:srgbClr val="000000"/>
                </a:solidFill>
              </a:rPr>
              <a:t>Leaky </a:t>
            </a:r>
            <a:r>
              <a:rPr lang="en-US" altLang="zh-CN" sz="1800" dirty="0" err="1" smtClean="0">
                <a:solidFill>
                  <a:srgbClr val="000000"/>
                </a:solidFill>
              </a:rPr>
              <a:t>ReLU</a:t>
            </a:r>
            <a:r>
              <a:rPr lang="zh-CN" altLang="en-US" sz="1800" dirty="0" smtClean="0">
                <a:solidFill>
                  <a:srgbClr val="000000"/>
                </a:solidFill>
              </a:rPr>
              <a:t>或</a:t>
            </a:r>
            <a:r>
              <a:rPr lang="en-US" altLang="zh-CN" sz="1800" dirty="0" err="1" smtClean="0">
                <a:solidFill>
                  <a:srgbClr val="000000"/>
                </a:solidFill>
              </a:rPr>
              <a:t>Maxout</a:t>
            </a:r>
            <a:r>
              <a:rPr lang="zh-CN" altLang="en-US" sz="1800" dirty="0" smtClean="0">
                <a:solidFill>
                  <a:srgbClr val="000000"/>
                </a:solidFill>
              </a:rPr>
              <a:t>函数</a:t>
            </a:r>
            <a:endParaRPr lang="en-US" altLang="zh-CN" sz="1800" dirty="0" smtClean="0">
              <a:solidFill>
                <a:srgbClr val="000000"/>
              </a:solidFill>
            </a:endParaRPr>
          </a:p>
          <a:p>
            <a:r>
              <a:rPr lang="zh-CN" altLang="en-US" sz="1800" dirty="0" smtClean="0">
                <a:solidFill>
                  <a:srgbClr val="000000"/>
                </a:solidFill>
              </a:rPr>
              <a:t>尽量避免使用</a:t>
            </a:r>
            <a:r>
              <a:rPr lang="en-US" altLang="zh-CN" sz="1800" dirty="0" smtClean="0">
                <a:solidFill>
                  <a:srgbClr val="000000"/>
                </a:solidFill>
              </a:rPr>
              <a:t>Sigmoid</a:t>
            </a:r>
            <a:r>
              <a:rPr lang="zh-CN" altLang="en-US" sz="1800" dirty="0" smtClean="0">
                <a:solidFill>
                  <a:srgbClr val="000000"/>
                </a:solidFill>
              </a:rPr>
              <a:t>函数</a:t>
            </a:r>
            <a:endParaRPr lang="en-US" altLang="zh-CN" sz="1800" dirty="0" smtClean="0">
              <a:solidFill>
                <a:srgbClr val="000000"/>
              </a:solidFill>
            </a:endParaRPr>
          </a:p>
          <a:p>
            <a:r>
              <a:rPr lang="en-US" altLang="zh-CN" sz="1800" dirty="0" err="1" smtClean="0">
                <a:solidFill>
                  <a:srgbClr val="000000"/>
                </a:solidFill>
              </a:rPr>
              <a:t>tahn</a:t>
            </a:r>
            <a:r>
              <a:rPr lang="zh-CN" altLang="en-US" sz="1800" dirty="0" smtClean="0">
                <a:solidFill>
                  <a:srgbClr val="000000"/>
                </a:solidFill>
              </a:rPr>
              <a:t>函数大部分情况下效果不如</a:t>
            </a:r>
            <a:r>
              <a:rPr lang="en-US" altLang="zh-CN" sz="1800" dirty="0" err="1" smtClean="0">
                <a:solidFill>
                  <a:srgbClr val="000000"/>
                </a:solidFill>
              </a:rPr>
              <a:t>ReLU</a:t>
            </a:r>
            <a:r>
              <a:rPr lang="zh-CN" altLang="en-US" sz="1800" dirty="0" smtClean="0">
                <a:solidFill>
                  <a:srgbClr val="000000"/>
                </a:solidFill>
              </a:rPr>
              <a:t>和</a:t>
            </a:r>
            <a:r>
              <a:rPr lang="en-US" altLang="zh-CN" sz="1800" dirty="0" err="1" smtClean="0">
                <a:solidFill>
                  <a:srgbClr val="000000"/>
                </a:solidFill>
              </a:rPr>
              <a:t>Maxout</a:t>
            </a:r>
            <a:r>
              <a:rPr lang="zh-CN" altLang="en-US" sz="1800" dirty="0" smtClean="0">
                <a:solidFill>
                  <a:srgbClr val="000000"/>
                </a:solidFill>
              </a:rPr>
              <a:t>函数</a:t>
            </a:r>
            <a:endParaRPr lang="zh-CN"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9425496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损失函数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8729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损失函数评价的是模型对样本拟合度，预测结果与实际值越接近，说明模型的拟合能力越强，对应损失函数的结果就越小；反之，损失函数的结果越大。损失函数比较大时，对应的梯度下降比较快。为了计算方便，可以采用欧式距离作损失度量标准，通过最小化实际值与估计值之间的均方误差作为损失函数，即最小平方误差准则</a:t>
                </a:r>
                <a:r>
                  <a:rPr lang="en-US" altLang="zh-CN" sz="1800" dirty="0">
                    <a:solidFill>
                      <a:srgbClr val="000000"/>
                    </a:solidFill>
                  </a:rPr>
                  <a:t>(MSE)</a:t>
                </a:r>
                <a:r>
                  <a:rPr lang="zh-CN" altLang="en-US" sz="1800" dirty="0">
                    <a:solidFill>
                      <a:srgbClr val="000000"/>
                    </a:solidFill>
                  </a:rPr>
                  <a:t>：</a:t>
                </a:r>
                <a:endParaRPr lang="en-US" altLang="zh-CN" sz="1800"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minC</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G</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X</m:t>
                              </m:r>
                            </m:e>
                          </m:d>
                        </m:e>
                      </m:d>
                      <m:r>
                        <a:rPr lang="en-US" altLang="zh-CN" sz="1800">
                          <a:solidFill>
                            <a:srgbClr val="000000"/>
                          </a:solidFill>
                          <a:latin typeface="Cambria Math" panose="02040503050406030204" pitchFamily="18" charset="0"/>
                        </a:rPr>
                        <m:t>=</m:t>
                      </m:r>
                      <m:sSup>
                        <m:sSupPr>
                          <m:ctrlPr>
                            <a:rPr lang="zh-CN" altLang="zh-CN" sz="1800" i="1">
                              <a:solidFill>
                                <a:srgbClr val="000000"/>
                              </a:solidFill>
                              <a:latin typeface="Cambria Math" panose="02040503050406030204" pitchFamily="18" charset="0"/>
                            </a:rPr>
                          </m:ctrlPr>
                        </m:sSupPr>
                        <m:e>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𝐺</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𝑋</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e>
                        <m:sup>
                          <m:r>
                            <a:rPr lang="en-US" altLang="zh-CN" sz="1800">
                              <a:solidFill>
                                <a:srgbClr val="000000"/>
                              </a:solidFill>
                              <a:latin typeface="Cambria Math" panose="02040503050406030204" pitchFamily="18" charset="0"/>
                            </a:rPr>
                            <m:t>2</m:t>
                          </m:r>
                        </m:sup>
                      </m:sSup>
                      <m:r>
                        <a:rPr lang="en-US" altLang="zh-CN" sz="1800">
                          <a:solidFill>
                            <a:srgbClr val="000000"/>
                          </a:solidFill>
                          <a:latin typeface="Cambria Math" panose="02040503050406030204" pitchFamily="18" charset="0"/>
                        </a:rPr>
                        <m:t>=</m:t>
                      </m:r>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𝑖</m:t>
                          </m:r>
                        </m:sub>
                        <m:sup/>
                        <m:e>
                          <m:sSup>
                            <m:sSupPr>
                              <m:ctrlPr>
                                <a:rPr lang="zh-CN" altLang="zh-CN" sz="1800" i="1">
                                  <a:solidFill>
                                    <a:srgbClr val="000000"/>
                                  </a:solidFill>
                                  <a:latin typeface="Cambria Math" panose="02040503050406030204" pitchFamily="18" charset="0"/>
                                </a:rPr>
                              </m:ctrlPr>
                            </m:sSupPr>
                            <m:e>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𝐺</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e>
                              </m:d>
                              <m:r>
                                <a:rPr lang="en-US" altLang="zh-CN" sz="1800">
                                  <a:solidFill>
                                    <a:srgbClr val="000000"/>
                                  </a:solidFill>
                                  <a:latin typeface="Cambria Math" panose="02040503050406030204" pitchFamily="18" charset="0"/>
                                </a:rPr>
                                <m:t>−</m:t>
                              </m:r>
                              <m:sSup>
                                <m:sSupPr>
                                  <m:ctrlPr>
                                    <a:rPr lang="zh-CN" altLang="zh-CN" sz="1800" i="1">
                                      <a:solidFill>
                                        <a:srgbClr val="000000"/>
                                      </a:solidFill>
                                      <a:latin typeface="Cambria Math" panose="02040503050406030204" pitchFamily="18" charset="0"/>
                                    </a:rPr>
                                  </m:ctrlPr>
                                </m:sSupPr>
                                <m:e>
                                  <m:r>
                                    <a:rPr lang="en-US" altLang="zh-CN" sz="1800">
                                      <a:solidFill>
                                        <a:srgbClr val="000000"/>
                                      </a:solidFill>
                                      <a:latin typeface="Cambria Math" panose="02040503050406030204" pitchFamily="18" charset="0"/>
                                    </a:rPr>
                                    <m:t>𝑦</m:t>
                                  </m:r>
                                </m:e>
                                <m:sup>
                                  <m:r>
                                    <a:rPr lang="en-US" altLang="zh-CN" sz="1800">
                                      <a:solidFill>
                                        <a:srgbClr val="000000"/>
                                      </a:solidFill>
                                      <a:latin typeface="Cambria Math" panose="02040503050406030204" pitchFamily="18" charset="0"/>
                                    </a:rPr>
                                    <m:t>𝑖</m:t>
                                  </m:r>
                                </m:sup>
                              </m:sSup>
                              <m:r>
                                <a:rPr lang="en-US" altLang="zh-CN" sz="1800">
                                  <a:solidFill>
                                    <a:srgbClr val="000000"/>
                                  </a:solidFill>
                                  <a:latin typeface="Cambria Math" panose="02040503050406030204" pitchFamily="18" charset="0"/>
                                </a:rPr>
                                <m:t>)</m:t>
                              </m:r>
                            </m:e>
                            <m:sup>
                              <m:r>
                                <a:rPr lang="en-US" altLang="zh-CN" sz="1800">
                                  <a:solidFill>
                                    <a:srgbClr val="000000"/>
                                  </a:solidFill>
                                  <a:latin typeface="Cambria Math" panose="02040503050406030204" pitchFamily="18" charset="0"/>
                                </a:rPr>
                                <m:t>2</m:t>
                              </m:r>
                            </m:sup>
                          </m:sSup>
                        </m:e>
                      </m:nary>
                    </m:oMath>
                  </m:oMathPara>
                </a14:m>
                <a:endParaRPr lang="zh-CN" altLang="zh-CN" sz="1800" dirty="0">
                  <a:solidFill>
                    <a:srgbClr val="000000"/>
                  </a:solidFill>
                </a:endParaRPr>
              </a:p>
              <a:p>
                <a:r>
                  <a:rPr lang="zh-CN" altLang="zh-CN" sz="1800" dirty="0">
                    <a:solidFill>
                      <a:srgbClr val="000000"/>
                    </a:solidFill>
                  </a:rPr>
                  <a:t>其中</a:t>
                </a:r>
                <a14:m>
                  <m:oMath xmlns:m="http://schemas.openxmlformats.org/officeDocument/2006/math">
                    <m:r>
                      <a:rPr lang="en-US" altLang="zh-CN" sz="1800">
                        <a:solidFill>
                          <a:srgbClr val="000000"/>
                        </a:solidFill>
                        <a:latin typeface="Cambria Math" panose="02040503050406030204" pitchFamily="18" charset="0"/>
                      </a:rPr>
                      <m:t>𝐺</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oMath>
                </a14:m>
                <a:r>
                  <a:rPr lang="zh-CN" altLang="zh-CN" sz="1800" dirty="0">
                    <a:solidFill>
                      <a:srgbClr val="000000"/>
                    </a:solidFill>
                  </a:rPr>
                  <a:t>是模型根据输入矩阵</a:t>
                </a:r>
                <a:r>
                  <a:rPr lang="en-US" altLang="zh-CN" sz="1800" dirty="0">
                    <a:solidFill>
                      <a:srgbClr val="000000"/>
                    </a:solidFill>
                  </a:rPr>
                  <a:t>X</a:t>
                </a:r>
                <a:r>
                  <a:rPr lang="zh-CN" altLang="zh-CN" sz="1800" dirty="0">
                    <a:solidFill>
                      <a:srgbClr val="000000"/>
                    </a:solidFill>
                  </a:rPr>
                  <a:t>输出一个预测向量，预测值</a:t>
                </a:r>
                <a14:m>
                  <m:oMath xmlns:m="http://schemas.openxmlformats.org/officeDocument/2006/math">
                    <m:r>
                      <a:rPr lang="en-US" altLang="zh-CN" sz="1800">
                        <a:solidFill>
                          <a:srgbClr val="000000"/>
                        </a:solidFill>
                        <a:latin typeface="Cambria Math" panose="02040503050406030204" pitchFamily="18" charset="0"/>
                      </a:rPr>
                      <m:t>𝐺</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oMath>
                </a14:m>
                <a:r>
                  <a:rPr lang="zh-CN" altLang="zh-CN" sz="1800" dirty="0">
                    <a:solidFill>
                      <a:srgbClr val="000000"/>
                    </a:solidFill>
                  </a:rPr>
                  <a:t>和真值</a:t>
                </a:r>
                <a14:m>
                  <m:oMath xmlns:m="http://schemas.openxmlformats.org/officeDocument/2006/math">
                    <m:r>
                      <a:rPr lang="en-US" altLang="zh-CN" sz="1800">
                        <a:solidFill>
                          <a:srgbClr val="000000"/>
                        </a:solidFill>
                        <a:latin typeface="Cambria Math" panose="02040503050406030204" pitchFamily="18" charset="0"/>
                      </a:rPr>
                      <m:t>𝑌</m:t>
                    </m:r>
                  </m:oMath>
                </a14:m>
                <a:r>
                  <a:rPr lang="zh-CN" altLang="zh-CN" sz="1800" dirty="0">
                    <a:solidFill>
                      <a:srgbClr val="000000"/>
                    </a:solidFill>
                  </a:rPr>
                  <a:t>的欧式距离越大、损失就越大，反之就越小</a:t>
                </a:r>
                <a:r>
                  <a:rPr lang="en-US" altLang="zh-CN" sz="1800" dirty="0">
                    <a:solidFill>
                      <a:srgbClr val="000000"/>
                    </a:solidFill>
                  </a:rPr>
                  <a:t>,</a:t>
                </a:r>
                <a:r>
                  <a:rPr lang="zh-CN" altLang="zh-CN" sz="1800" dirty="0">
                    <a:solidFill>
                      <a:srgbClr val="000000"/>
                    </a:solidFill>
                  </a:rPr>
                  <a:t>即求</a:t>
                </a:r>
                <a14:m>
                  <m:oMath xmlns:m="http://schemas.openxmlformats.org/officeDocument/2006/math">
                    <m:sSup>
                      <m:sSupPr>
                        <m:ctrlPr>
                          <a:rPr lang="zh-CN" altLang="zh-CN" sz="1800" i="1">
                            <a:solidFill>
                              <a:srgbClr val="000000"/>
                            </a:solidFill>
                            <a:latin typeface="Cambria Math" panose="02040503050406030204" pitchFamily="18" charset="0"/>
                          </a:rPr>
                        </m:ctrlPr>
                      </m:sSupPr>
                      <m:e>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𝐺</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𝑋</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e>
                      <m:sup>
                        <m:r>
                          <a:rPr lang="en-US" altLang="zh-CN" sz="1800">
                            <a:solidFill>
                              <a:srgbClr val="000000"/>
                            </a:solidFill>
                            <a:latin typeface="Cambria Math" panose="02040503050406030204" pitchFamily="18" charset="0"/>
                          </a:rPr>
                          <m:t>2</m:t>
                        </m:r>
                      </m:sup>
                    </m:sSup>
                  </m:oMath>
                </a14:m>
                <a:r>
                  <a:rPr lang="zh-CN" altLang="zh-CN" sz="1800" dirty="0">
                    <a:solidFill>
                      <a:srgbClr val="000000"/>
                    </a:solidFill>
                  </a:rPr>
                  <a:t>的极小值。如果是批量数据，则将所有数据对应模型结果与其真实值之间的差的平方进行求和。合适的损失函数能够确保深度学习模型更好地收敛，常见的损失函数有</a:t>
                </a:r>
                <a:r>
                  <a:rPr lang="en-US" altLang="zh-CN" sz="1800" dirty="0" err="1">
                    <a:solidFill>
                      <a:srgbClr val="000000"/>
                    </a:solidFill>
                  </a:rPr>
                  <a:t>Softmax</a:t>
                </a:r>
                <a:r>
                  <a:rPr lang="zh-CN" altLang="zh-CN" sz="1800" dirty="0">
                    <a:solidFill>
                      <a:srgbClr val="000000"/>
                    </a:solidFill>
                  </a:rPr>
                  <a:t>、欧式损失、</a:t>
                </a:r>
                <a:r>
                  <a:rPr lang="en-US" altLang="zh-CN" sz="1800" dirty="0">
                    <a:solidFill>
                      <a:srgbClr val="000000"/>
                    </a:solidFill>
                  </a:rPr>
                  <a:t>Sigmoid</a:t>
                </a:r>
                <a:r>
                  <a:rPr lang="zh-CN" altLang="zh-CN" sz="1800" dirty="0">
                    <a:solidFill>
                      <a:srgbClr val="000000"/>
                    </a:solidFill>
                  </a:rPr>
                  <a:t>交叉时损失、</a:t>
                </a:r>
                <a:r>
                  <a:rPr lang="en-US" altLang="zh-CN" sz="1800" dirty="0">
                    <a:solidFill>
                      <a:srgbClr val="000000"/>
                    </a:solidFill>
                  </a:rPr>
                  <a:t>Triplet Loss</a:t>
                </a:r>
                <a:r>
                  <a:rPr lang="zh-CN" altLang="zh-CN" sz="1800" dirty="0">
                    <a:solidFill>
                      <a:srgbClr val="000000"/>
                    </a:solidFill>
                  </a:rPr>
                  <a:t>、</a:t>
                </a:r>
                <a:r>
                  <a:rPr lang="en-US" altLang="zh-CN" sz="1800" dirty="0">
                    <a:solidFill>
                      <a:srgbClr val="000000"/>
                    </a:solidFill>
                  </a:rPr>
                  <a:t>Moon Loss</a:t>
                </a:r>
                <a:r>
                  <a:rPr lang="zh-CN" altLang="zh-CN" sz="1800" dirty="0">
                    <a:solidFill>
                      <a:srgbClr val="000000"/>
                    </a:solidFill>
                  </a:rPr>
                  <a:t>、</a:t>
                </a:r>
                <a:r>
                  <a:rPr lang="en-US" altLang="zh-CN" sz="1800" dirty="0">
                    <a:solidFill>
                      <a:srgbClr val="000000"/>
                    </a:solidFill>
                  </a:rPr>
                  <a:t>Contrastive Loss</a:t>
                </a:r>
                <a:r>
                  <a:rPr lang="zh-CN" altLang="zh-CN" sz="1800" dirty="0">
                    <a:solidFill>
                      <a:srgbClr val="000000"/>
                    </a:solidFill>
                  </a:rPr>
                  <a:t>等</a:t>
                </a: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872920"/>
              </a:xfrm>
              <a:prstGeom prst="rect">
                <a:avLst/>
              </a:prstGeom>
              <a:blipFill>
                <a:blip r:embed="rId2"/>
                <a:stretch>
                  <a:fillRect l="-530" t="-787" b="-17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4686334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err="1" smtClean="0"/>
              <a:t>Softmax</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使用</a:t>
            </a:r>
            <a:r>
              <a:rPr lang="en-US" altLang="zh-CN" sz="1800" dirty="0" err="1">
                <a:solidFill>
                  <a:srgbClr val="000000"/>
                </a:solidFill>
              </a:rPr>
              <a:t>Softmax</a:t>
            </a:r>
            <a:r>
              <a:rPr lang="zh-CN" altLang="en-US" sz="1800" dirty="0">
                <a:solidFill>
                  <a:srgbClr val="000000"/>
                </a:solidFill>
              </a:rPr>
              <a:t>函数的好处是可以使分类问题的预测结果更加明显，不同类别之间的差距更大。在实际应用中，特别是在</a:t>
            </a:r>
            <a:r>
              <a:rPr lang="en-US" altLang="zh-CN" sz="1800" dirty="0" err="1">
                <a:solidFill>
                  <a:srgbClr val="000000"/>
                </a:solidFill>
              </a:rPr>
              <a:t>Tensorflow</a:t>
            </a:r>
            <a:r>
              <a:rPr lang="zh-CN" altLang="en-US" sz="1800" dirty="0">
                <a:solidFill>
                  <a:srgbClr val="000000"/>
                </a:solidFill>
              </a:rPr>
              <a:t>中推荐采用交叉熵与</a:t>
            </a:r>
            <a:r>
              <a:rPr lang="en-US" altLang="zh-CN" sz="1800" dirty="0" err="1">
                <a:solidFill>
                  <a:srgbClr val="000000"/>
                </a:solidFill>
              </a:rPr>
              <a:t>Softmax</a:t>
            </a:r>
            <a:r>
              <a:rPr lang="zh-CN" altLang="en-US" sz="1800" dirty="0">
                <a:solidFill>
                  <a:srgbClr val="000000"/>
                </a:solidFill>
              </a:rPr>
              <a:t>结合作为损失函数，可以避免数值不稳定的情况</a:t>
            </a:r>
            <a:endParaRPr lang="zh-CN"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4051079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交叉熵</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19211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目标为二分类问题，分类误差越小，则损失越小，对正负分类计算各自的损失。但是会产生梯度爆炸问题</a:t>
                </a:r>
                <a:endParaRPr lang="en-US" altLang="zh-CN" sz="1800" dirty="0">
                  <a:solidFill>
                    <a:srgbClr val="000000"/>
                  </a:solidFill>
                </a:endParaRPr>
              </a:p>
              <a:p>
                <a:pPr marL="457200" lvl="1" indent="0">
                  <a:buNone/>
                </a:pPr>
                <a14:m>
                  <m:oMathPara xmlns:m="http://schemas.openxmlformats.org/officeDocument/2006/math">
                    <m:oMathParaPr>
                      <m:jc m:val="centerGroup"/>
                    </m:oMathParaPr>
                    <m:oMath xmlns:m="http://schemas.openxmlformats.org/officeDocument/2006/math">
                      <m:r>
                        <m:rPr>
                          <m:sty m:val="p"/>
                        </m:rPr>
                        <a:rPr lang="en-US" altLang="zh-CN" sz="1400">
                          <a:solidFill>
                            <a:srgbClr val="000000"/>
                          </a:solidFill>
                          <a:latin typeface="Cambria Math" panose="02040503050406030204" pitchFamily="18" charset="0"/>
                        </a:rPr>
                        <m:t>L</m:t>
                      </m:r>
                      <m:d>
                        <m:dPr>
                          <m:ctrlPr>
                            <a:rPr lang="zh-CN" altLang="zh-CN" sz="1400" i="1">
                              <a:solidFill>
                                <a:srgbClr val="000000"/>
                              </a:solidFill>
                              <a:latin typeface="Cambria Math" panose="02040503050406030204" pitchFamily="18" charset="0"/>
                            </a:rPr>
                          </m:ctrlPr>
                        </m:dPr>
                        <m:e>
                          <m:r>
                            <m:rPr>
                              <m:sty m:val="p"/>
                            </m:rPr>
                            <a:rPr lang="en-US" altLang="zh-CN" sz="1400">
                              <a:solidFill>
                                <a:srgbClr val="000000"/>
                              </a:solidFill>
                              <a:latin typeface="Cambria Math" panose="02040503050406030204" pitchFamily="18" charset="0"/>
                            </a:rPr>
                            <m:t>w</m:t>
                          </m:r>
                        </m:e>
                      </m:d>
                      <m:r>
                        <a:rPr lang="en-US" altLang="zh-CN" sz="1400">
                          <a:solidFill>
                            <a:srgbClr val="000000"/>
                          </a:solidFill>
                          <a:latin typeface="Cambria Math" panose="02040503050406030204" pitchFamily="18" charset="0"/>
                        </a:rPr>
                        <m:t>=</m:t>
                      </m:r>
                      <m:f>
                        <m:fPr>
                          <m:ctrlPr>
                            <a:rPr lang="zh-CN" altLang="zh-CN" sz="1400" i="1">
                              <a:solidFill>
                                <a:srgbClr val="000000"/>
                              </a:solidFill>
                              <a:latin typeface="Cambria Math" panose="02040503050406030204" pitchFamily="18" charset="0"/>
                            </a:rPr>
                          </m:ctrlPr>
                        </m:fPr>
                        <m:num>
                          <m:r>
                            <a:rPr lang="en-US" altLang="zh-CN" sz="1400">
                              <a:solidFill>
                                <a:srgbClr val="000000"/>
                              </a:solidFill>
                              <a:latin typeface="Cambria Math" panose="02040503050406030204" pitchFamily="18" charset="0"/>
                            </a:rPr>
                            <m:t>1</m:t>
                          </m:r>
                        </m:num>
                        <m:den>
                          <m:r>
                            <a:rPr lang="en-US" altLang="zh-CN" sz="1400">
                              <a:solidFill>
                                <a:srgbClr val="000000"/>
                              </a:solidFill>
                              <a:latin typeface="Cambria Math" panose="02040503050406030204" pitchFamily="18" charset="0"/>
                            </a:rPr>
                            <m:t>𝑁</m:t>
                          </m:r>
                        </m:den>
                      </m:f>
                      <m:nary>
                        <m:naryPr>
                          <m:chr m:val="∑"/>
                          <m:limLoc m:val="undOvr"/>
                          <m:ctrlPr>
                            <a:rPr lang="zh-CN" altLang="zh-CN" sz="1400" i="1">
                              <a:solidFill>
                                <a:srgbClr val="000000"/>
                              </a:solidFill>
                              <a:latin typeface="Cambria Math" panose="02040503050406030204" pitchFamily="18" charset="0"/>
                            </a:rPr>
                          </m:ctrlPr>
                        </m:naryPr>
                        <m:sub>
                          <m:r>
                            <a:rPr lang="en-US" altLang="zh-CN" sz="1400">
                              <a:solidFill>
                                <a:srgbClr val="000000"/>
                              </a:solidFill>
                              <a:latin typeface="Cambria Math" panose="02040503050406030204" pitchFamily="18" charset="0"/>
                            </a:rPr>
                            <m:t>𝑛</m:t>
                          </m:r>
                          <m:r>
                            <a:rPr lang="en-US" altLang="zh-CN" sz="1400">
                              <a:solidFill>
                                <a:srgbClr val="000000"/>
                              </a:solidFill>
                              <a:latin typeface="Cambria Math" panose="02040503050406030204" pitchFamily="18" charset="0"/>
                            </a:rPr>
                            <m:t>=1</m:t>
                          </m:r>
                        </m:sub>
                        <m:sup>
                          <m:r>
                            <a:rPr lang="en-US" altLang="zh-CN" sz="1400">
                              <a:solidFill>
                                <a:srgbClr val="000000"/>
                              </a:solidFill>
                              <a:latin typeface="Cambria Math" panose="02040503050406030204" pitchFamily="18" charset="0"/>
                            </a:rPr>
                            <m:t>𝑁</m:t>
                          </m:r>
                        </m:sup>
                        <m:e>
                          <m:r>
                            <a:rPr lang="en-US" altLang="zh-CN" sz="1400">
                              <a:solidFill>
                                <a:srgbClr val="000000"/>
                              </a:solidFill>
                              <a:latin typeface="Cambria Math" panose="02040503050406030204" pitchFamily="18" charset="0"/>
                            </a:rPr>
                            <m:t>𝐻</m:t>
                          </m:r>
                          <m:d>
                            <m:dPr>
                              <m:ctrlPr>
                                <a:rPr lang="zh-CN" altLang="zh-CN" sz="1400" i="1">
                                  <a:solidFill>
                                    <a:srgbClr val="000000"/>
                                  </a:solidFill>
                                  <a:latin typeface="Cambria Math" panose="02040503050406030204" pitchFamily="18" charset="0"/>
                                </a:rPr>
                              </m:ctrlPr>
                            </m:dPr>
                            <m:e>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𝑝</m:t>
                                  </m:r>
                                </m:e>
                                <m:sub>
                                  <m:r>
                                    <a:rPr lang="en-US" altLang="zh-CN" sz="1400">
                                      <a:solidFill>
                                        <a:srgbClr val="000000"/>
                                      </a:solidFill>
                                      <a:latin typeface="Cambria Math" panose="02040503050406030204" pitchFamily="18" charset="0"/>
                                    </a:rPr>
                                    <m:t>𝑛</m:t>
                                  </m:r>
                                </m:sub>
                              </m:sSub>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𝑞</m:t>
                                  </m:r>
                                </m:e>
                                <m:sub>
                                  <m:r>
                                    <a:rPr lang="en-US" altLang="zh-CN" sz="1400">
                                      <a:solidFill>
                                        <a:srgbClr val="000000"/>
                                      </a:solidFill>
                                      <a:latin typeface="Cambria Math" panose="02040503050406030204" pitchFamily="18" charset="0"/>
                                    </a:rPr>
                                    <m:t>𝑛</m:t>
                                  </m:r>
                                </m:sub>
                              </m:sSub>
                            </m:e>
                          </m:d>
                          <m:r>
                            <a:rPr lang="en-US" altLang="zh-CN" sz="1400">
                              <a:solidFill>
                                <a:srgbClr val="000000"/>
                              </a:solidFill>
                              <a:latin typeface="Cambria Math" panose="02040503050406030204" pitchFamily="18" charset="0"/>
                            </a:rPr>
                            <m:t>=−</m:t>
                          </m:r>
                        </m:e>
                      </m:nary>
                      <m:f>
                        <m:fPr>
                          <m:ctrlPr>
                            <a:rPr lang="zh-CN" altLang="zh-CN" sz="1400" i="1">
                              <a:solidFill>
                                <a:srgbClr val="000000"/>
                              </a:solidFill>
                              <a:latin typeface="Cambria Math" panose="02040503050406030204" pitchFamily="18" charset="0"/>
                            </a:rPr>
                          </m:ctrlPr>
                        </m:fPr>
                        <m:num>
                          <m:r>
                            <a:rPr lang="en-US" altLang="zh-CN" sz="1400">
                              <a:solidFill>
                                <a:srgbClr val="000000"/>
                              </a:solidFill>
                              <a:latin typeface="Cambria Math" panose="02040503050406030204" pitchFamily="18" charset="0"/>
                            </a:rPr>
                            <m:t>1</m:t>
                          </m:r>
                        </m:num>
                        <m:den>
                          <m:r>
                            <a:rPr lang="en-US" altLang="zh-CN" sz="1400">
                              <a:solidFill>
                                <a:srgbClr val="000000"/>
                              </a:solidFill>
                              <a:latin typeface="Cambria Math" panose="02040503050406030204" pitchFamily="18" charset="0"/>
                            </a:rPr>
                            <m:t>𝑁</m:t>
                          </m:r>
                        </m:den>
                      </m:f>
                      <m:nary>
                        <m:naryPr>
                          <m:chr m:val="∑"/>
                          <m:limLoc m:val="undOvr"/>
                          <m:ctrlPr>
                            <a:rPr lang="zh-CN" altLang="zh-CN" sz="1400" i="1">
                              <a:solidFill>
                                <a:srgbClr val="000000"/>
                              </a:solidFill>
                              <a:latin typeface="Cambria Math" panose="02040503050406030204" pitchFamily="18" charset="0"/>
                            </a:rPr>
                          </m:ctrlPr>
                        </m:naryPr>
                        <m:sub>
                          <m:r>
                            <a:rPr lang="en-US" altLang="zh-CN" sz="1400">
                              <a:solidFill>
                                <a:srgbClr val="000000"/>
                              </a:solidFill>
                              <a:latin typeface="Cambria Math" panose="02040503050406030204" pitchFamily="18" charset="0"/>
                            </a:rPr>
                            <m:t>𝑛</m:t>
                          </m:r>
                          <m:r>
                            <a:rPr lang="en-US" altLang="zh-CN" sz="1400">
                              <a:solidFill>
                                <a:srgbClr val="000000"/>
                              </a:solidFill>
                              <a:latin typeface="Cambria Math" panose="02040503050406030204" pitchFamily="18" charset="0"/>
                            </a:rPr>
                            <m:t>=1</m:t>
                          </m:r>
                        </m:sub>
                        <m:sup>
                          <m:r>
                            <a:rPr lang="en-US" altLang="zh-CN" sz="1400">
                              <a:solidFill>
                                <a:srgbClr val="000000"/>
                              </a:solidFill>
                              <a:latin typeface="Cambria Math" panose="02040503050406030204" pitchFamily="18" charset="0"/>
                            </a:rPr>
                            <m:t>𝑁</m:t>
                          </m:r>
                        </m:sup>
                        <m:e>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𝑦</m:t>
                              </m:r>
                            </m:e>
                            <m:sub>
                              <m:r>
                                <a:rPr lang="en-US" altLang="zh-CN" sz="1400">
                                  <a:solidFill>
                                    <a:srgbClr val="000000"/>
                                  </a:solidFill>
                                  <a:latin typeface="Cambria Math" panose="02040503050406030204" pitchFamily="18" charset="0"/>
                                </a:rPr>
                                <m:t>𝑛</m:t>
                              </m:r>
                            </m:sub>
                          </m:sSub>
                          <m:r>
                            <a:rPr lang="en-US" altLang="zh-CN" sz="1400">
                              <a:solidFill>
                                <a:srgbClr val="000000"/>
                              </a:solidFill>
                              <a:latin typeface="Cambria Math" panose="02040503050406030204" pitchFamily="18" charset="0"/>
                            </a:rPr>
                            <m:t>𝑙𝑜𝑔</m:t>
                          </m:r>
                          <m:sSub>
                            <m:sSubPr>
                              <m:ctrlPr>
                                <a:rPr lang="zh-CN" altLang="zh-CN" sz="1400" i="1">
                                  <a:solidFill>
                                    <a:srgbClr val="000000"/>
                                  </a:solidFill>
                                  <a:latin typeface="Cambria Math" panose="02040503050406030204" pitchFamily="18" charset="0"/>
                                </a:rPr>
                              </m:ctrlPr>
                            </m:sSubPr>
                            <m:e>
                              <m:acc>
                                <m:accPr>
                                  <m:chr m:val="̂"/>
                                  <m:ctrlPr>
                                    <a:rPr lang="zh-CN" altLang="zh-CN" sz="1400" i="1">
                                      <a:solidFill>
                                        <a:srgbClr val="000000"/>
                                      </a:solidFill>
                                      <a:latin typeface="Cambria Math" panose="02040503050406030204" pitchFamily="18" charset="0"/>
                                    </a:rPr>
                                  </m:ctrlPr>
                                </m:accPr>
                                <m:e>
                                  <m:r>
                                    <a:rPr lang="en-US" altLang="zh-CN" sz="1400">
                                      <a:solidFill>
                                        <a:srgbClr val="000000"/>
                                      </a:solidFill>
                                      <a:latin typeface="Cambria Math" panose="02040503050406030204" pitchFamily="18" charset="0"/>
                                    </a:rPr>
                                    <m:t>𝑦</m:t>
                                  </m:r>
                                </m:e>
                              </m:acc>
                            </m:e>
                            <m:sub>
                              <m:r>
                                <a:rPr lang="en-US" altLang="zh-CN" sz="1400">
                                  <a:solidFill>
                                    <a:srgbClr val="000000"/>
                                  </a:solidFill>
                                  <a:latin typeface="Cambria Math" panose="02040503050406030204" pitchFamily="18" charset="0"/>
                                </a:rPr>
                                <m:t>𝑛</m:t>
                              </m:r>
                            </m:sub>
                          </m:sSub>
                          <m:r>
                            <a:rPr lang="en-US" altLang="zh-CN" sz="1400">
                              <a:solidFill>
                                <a:srgbClr val="000000"/>
                              </a:solidFill>
                              <a:latin typeface="Cambria Math" panose="02040503050406030204" pitchFamily="18" charset="0"/>
                            </a:rPr>
                            <m:t>+(1−</m:t>
                          </m:r>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𝑦</m:t>
                              </m:r>
                            </m:e>
                            <m:sub>
                              <m:r>
                                <a:rPr lang="en-US" altLang="zh-CN" sz="1400">
                                  <a:solidFill>
                                    <a:srgbClr val="000000"/>
                                  </a:solidFill>
                                  <a:latin typeface="Cambria Math" panose="02040503050406030204" pitchFamily="18" charset="0"/>
                                </a:rPr>
                                <m:t>𝑛</m:t>
                              </m:r>
                            </m:sub>
                          </m:sSub>
                          <m:r>
                            <a:rPr lang="en-US" altLang="zh-CN" sz="1400">
                              <a:solidFill>
                                <a:srgbClr val="000000"/>
                              </a:solidFill>
                              <a:latin typeface="Cambria Math" panose="02040503050406030204" pitchFamily="18" charset="0"/>
                            </a:rPr>
                            <m:t>)</m:t>
                          </m:r>
                          <m:r>
                            <m:rPr>
                              <m:sty m:val="p"/>
                            </m:rPr>
                            <a:rPr lang="en-US" altLang="zh-CN" sz="1400">
                              <a:solidFill>
                                <a:srgbClr val="000000"/>
                              </a:solidFill>
                              <a:latin typeface="Cambria Math" panose="02040503050406030204" pitchFamily="18" charset="0"/>
                            </a:rPr>
                            <m:t>log</m:t>
                          </m:r>
                          <m:r>
                            <a:rPr lang="en-US" altLang="zh-CN" sz="1400">
                              <a:solidFill>
                                <a:srgbClr val="000000"/>
                              </a:solidFill>
                              <a:latin typeface="Cambria Math" panose="02040503050406030204" pitchFamily="18" charset="0"/>
                            </a:rPr>
                            <m:t> (1−</m:t>
                          </m:r>
                          <m:sSub>
                            <m:sSubPr>
                              <m:ctrlPr>
                                <a:rPr lang="zh-CN" altLang="zh-CN" sz="1400" i="1">
                                  <a:solidFill>
                                    <a:srgbClr val="000000"/>
                                  </a:solidFill>
                                  <a:latin typeface="Cambria Math" panose="02040503050406030204" pitchFamily="18" charset="0"/>
                                </a:rPr>
                              </m:ctrlPr>
                            </m:sSubPr>
                            <m:e>
                              <m:acc>
                                <m:accPr>
                                  <m:chr m:val="̂"/>
                                  <m:ctrlPr>
                                    <a:rPr lang="zh-CN" altLang="zh-CN" sz="1400" i="1">
                                      <a:solidFill>
                                        <a:srgbClr val="000000"/>
                                      </a:solidFill>
                                      <a:latin typeface="Cambria Math" panose="02040503050406030204" pitchFamily="18" charset="0"/>
                                    </a:rPr>
                                  </m:ctrlPr>
                                </m:accPr>
                                <m:e>
                                  <m:r>
                                    <a:rPr lang="en-US" altLang="zh-CN" sz="1400">
                                      <a:solidFill>
                                        <a:srgbClr val="000000"/>
                                      </a:solidFill>
                                      <a:latin typeface="Cambria Math" panose="02040503050406030204" pitchFamily="18" charset="0"/>
                                    </a:rPr>
                                    <m:t>𝑦</m:t>
                                  </m:r>
                                </m:e>
                              </m:acc>
                            </m:e>
                            <m:sub>
                              <m:r>
                                <a:rPr lang="en-US" altLang="zh-CN" sz="1400">
                                  <a:solidFill>
                                    <a:srgbClr val="000000"/>
                                  </a:solidFill>
                                  <a:latin typeface="Cambria Math" panose="02040503050406030204" pitchFamily="18" charset="0"/>
                                </a:rPr>
                                <m:t>𝑛</m:t>
                              </m:r>
                            </m:sub>
                          </m:sSub>
                          <m:r>
                            <a:rPr lang="en-US" altLang="zh-CN" sz="1400">
                              <a:solidFill>
                                <a:srgbClr val="000000"/>
                              </a:solidFill>
                              <a:latin typeface="Cambria Math" panose="02040503050406030204" pitchFamily="18" charset="0"/>
                            </a:rPr>
                            <m:t>)]</m:t>
                          </m:r>
                        </m:e>
                      </m:nary>
                    </m:oMath>
                  </m:oMathPara>
                </a14:m>
                <a:endParaRPr lang="zh-CN" altLang="zh-CN" sz="1400" dirty="0">
                  <a:solidFill>
                    <a:srgbClr val="000000"/>
                  </a:solidFill>
                </a:endParaRPr>
              </a:p>
              <a:p>
                <a:r>
                  <a:rPr lang="zh-CN" altLang="zh-CN" sz="1800" dirty="0">
                    <a:solidFill>
                      <a:srgbClr val="000000"/>
                    </a:solidFill>
                  </a:rPr>
                  <a:t>交叉熵损失函数的用途主要应用在互相排斥的分类任务</a:t>
                </a:r>
                <a:r>
                  <a:rPr lang="zh-CN" altLang="zh-CN" sz="1800" dirty="0" smtClean="0">
                    <a:solidFill>
                      <a:srgbClr val="000000"/>
                    </a:solidFill>
                  </a:rPr>
                  <a:t>中</a:t>
                </a:r>
                <a:endParaRPr lang="en-US" altLang="zh-CN" sz="1800" dirty="0" smtClean="0">
                  <a:solidFill>
                    <a:srgbClr val="000000"/>
                  </a:solidFill>
                </a:endParaRPr>
              </a:p>
              <a:p>
                <a:r>
                  <a:rPr lang="zh-CN" altLang="en-US" sz="1800" dirty="0">
                    <a:solidFill>
                      <a:srgbClr val="000000"/>
                    </a:solidFill>
                  </a:rPr>
                  <a:t>交叉</a:t>
                </a:r>
                <a:r>
                  <a:rPr lang="zh-CN" altLang="en-US" sz="1800" dirty="0" smtClean="0">
                    <a:solidFill>
                      <a:srgbClr val="000000"/>
                    </a:solidFill>
                  </a:rPr>
                  <a:t>熵也可以用于目标为</a:t>
                </a:r>
                <a:r>
                  <a:rPr lang="en-US" altLang="zh-CN" sz="1800" dirty="0" smtClean="0">
                    <a:solidFill>
                      <a:srgbClr val="000000"/>
                    </a:solidFill>
                  </a:rPr>
                  <a:t>[0,1]</a:t>
                </a:r>
                <a:r>
                  <a:rPr lang="zh-CN" altLang="en-US" sz="1800" dirty="0" smtClean="0">
                    <a:solidFill>
                      <a:srgbClr val="000000"/>
                    </a:solidFill>
                  </a:rPr>
                  <a:t>区间的回归问题</a:t>
                </a:r>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1921167"/>
              </a:xfrm>
              <a:prstGeom prst="rect">
                <a:avLst/>
              </a:prstGeom>
              <a:blipFill>
                <a:blip r:embed="rId2"/>
                <a:stretch>
                  <a:fillRect l="-530" t="-1587" b="-444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3909012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均方差损失函数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178619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均方差损失函数公式如下</a:t>
                </a:r>
                <a:endParaRPr lang="en-US" altLang="zh-CN" sz="1800" dirty="0">
                  <a:solidFill>
                    <a:srgbClr val="000000"/>
                  </a:solidFill>
                </a:endParaRPr>
              </a:p>
              <a:p>
                <a:endParaRPr lang="en-US" altLang="zh-CN" sz="1800"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𝑀𝑆𝐸</m:t>
                      </m:r>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1</m:t>
                          </m:r>
                        </m:num>
                        <m:den>
                          <m:r>
                            <a:rPr lang="en-US" altLang="zh-CN" sz="1800">
                              <a:solidFill>
                                <a:srgbClr val="000000"/>
                              </a:solidFill>
                              <a:latin typeface="Cambria Math" panose="02040503050406030204" pitchFamily="18" charset="0"/>
                            </a:rPr>
                            <m:t>𝑛</m:t>
                          </m:r>
                        </m:den>
                      </m:f>
                      <m:nary>
                        <m:naryPr>
                          <m:chr m:val="∑"/>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𝑛</m:t>
                          </m:r>
                        </m:sup>
                        <m:e>
                          <m:sSup>
                            <m:sSupPr>
                              <m:ctrlPr>
                                <a:rPr lang="zh-CN" altLang="zh-CN" sz="1800" i="1">
                                  <a:solidFill>
                                    <a:srgbClr val="000000"/>
                                  </a:solidFill>
                                  <a:latin typeface="Cambria Math" panose="02040503050406030204" pitchFamily="18" charset="0"/>
                                </a:rPr>
                              </m:ctrlPr>
                            </m:sSupPr>
                            <m:e>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𝑦</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𝑡</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e>
                            <m:sup>
                              <m:r>
                                <a:rPr lang="en-US" altLang="zh-CN" sz="1800">
                                  <a:solidFill>
                                    <a:srgbClr val="000000"/>
                                  </a:solidFill>
                                  <a:latin typeface="Cambria Math" panose="02040503050406030204" pitchFamily="18" charset="0"/>
                                </a:rPr>
                                <m:t>2</m:t>
                              </m:r>
                            </m:sup>
                          </m:sSup>
                        </m:e>
                      </m:nary>
                    </m:oMath>
                  </m:oMathPara>
                </a14:m>
                <a:endParaRPr lang="zh-CN" altLang="zh-CN" sz="1800" dirty="0">
                  <a:solidFill>
                    <a:srgbClr val="000000"/>
                  </a:solidFill>
                </a:endParaRPr>
              </a:p>
              <a:p>
                <a:endParaRPr lang="zh-CN" altLang="en-US"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1786195"/>
              </a:xfrm>
              <a:prstGeom prst="rect">
                <a:avLst/>
              </a:prstGeom>
              <a:blipFill>
                <a:blip r:embed="rId2"/>
                <a:stretch>
                  <a:fillRect l="-530" t="-27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3186101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自定义函数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对于某些候选属性，单独将一些预测值取出或者赋予不同大小的参数。或者合并多个损失函数，实现多目标训练任务，或者在不同的情况下采用不同的损失函数</a:t>
            </a:r>
            <a:endParaRPr lang="zh-CN" altLang="en-US"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1177309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学习率</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822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学习率控制每次更新参数的幅度，过高和过低的学习率都可能对模型结果带来不良影响，合适的学习率可以加快模型的训练速度</a:t>
            </a:r>
            <a:endParaRPr lang="en-US" altLang="zh-CN" sz="1800" dirty="0" smtClean="0">
              <a:solidFill>
                <a:srgbClr val="000000"/>
              </a:solidFill>
            </a:endParaRPr>
          </a:p>
          <a:p>
            <a:r>
              <a:rPr lang="zh-CN" altLang="en-US" sz="1800" dirty="0" smtClean="0">
                <a:solidFill>
                  <a:srgbClr val="000000"/>
                </a:solidFill>
              </a:rPr>
              <a:t>常见学习率调整方法</a:t>
            </a:r>
            <a:endParaRPr lang="en-US" altLang="zh-CN" sz="1800" dirty="0" smtClean="0">
              <a:solidFill>
                <a:srgbClr val="000000"/>
              </a:solidFill>
            </a:endParaRPr>
          </a:p>
          <a:p>
            <a:pPr lvl="1"/>
            <a:r>
              <a:rPr lang="zh-CN" altLang="en-US" sz="1400" dirty="0" smtClean="0">
                <a:solidFill>
                  <a:srgbClr val="000000"/>
                </a:solidFill>
              </a:rPr>
              <a:t>基于经验的手动调整</a:t>
            </a:r>
            <a:endParaRPr lang="en-US" altLang="zh-CN" sz="1400" dirty="0" smtClean="0">
              <a:solidFill>
                <a:srgbClr val="000000"/>
              </a:solidFill>
            </a:endParaRPr>
          </a:p>
          <a:p>
            <a:pPr lvl="1"/>
            <a:r>
              <a:rPr lang="zh-CN" altLang="en-US" sz="1400" dirty="0" smtClean="0">
                <a:solidFill>
                  <a:srgbClr val="000000"/>
                </a:solidFill>
              </a:rPr>
              <a:t>固定学习率</a:t>
            </a:r>
            <a:endParaRPr lang="en-US" altLang="zh-CN" sz="1400" dirty="0" smtClean="0">
              <a:solidFill>
                <a:srgbClr val="000000"/>
              </a:solidFill>
            </a:endParaRPr>
          </a:p>
          <a:p>
            <a:pPr lvl="1"/>
            <a:r>
              <a:rPr lang="zh-CN" altLang="en-US" sz="1400" dirty="0" smtClean="0">
                <a:solidFill>
                  <a:srgbClr val="000000"/>
                </a:solidFill>
              </a:rPr>
              <a:t>均分分步降低策略</a:t>
            </a:r>
            <a:endParaRPr lang="en-US" altLang="zh-CN" sz="1400" dirty="0" smtClean="0">
              <a:solidFill>
                <a:srgbClr val="000000"/>
              </a:solidFill>
            </a:endParaRPr>
          </a:p>
          <a:p>
            <a:pPr lvl="1"/>
            <a:r>
              <a:rPr lang="zh-CN" altLang="en-US" sz="1400" dirty="0">
                <a:solidFill>
                  <a:srgbClr val="000000"/>
                </a:solidFill>
              </a:rPr>
              <a:t>指数</a:t>
            </a:r>
            <a:r>
              <a:rPr lang="zh-CN" altLang="en-US" sz="1400" dirty="0" smtClean="0">
                <a:solidFill>
                  <a:srgbClr val="000000"/>
                </a:solidFill>
              </a:rPr>
              <a:t>级衰减</a:t>
            </a:r>
            <a:endParaRPr lang="en-US" altLang="zh-CN" sz="1400" dirty="0" smtClean="0">
              <a:solidFill>
                <a:srgbClr val="000000"/>
              </a:solidFill>
            </a:endParaRPr>
          </a:p>
          <a:p>
            <a:pPr lvl="1"/>
            <a:r>
              <a:rPr lang="zh-CN" altLang="en-US" sz="1400" dirty="0" smtClean="0">
                <a:solidFill>
                  <a:srgbClr val="000000"/>
                </a:solidFill>
              </a:rPr>
              <a:t>多项式策略</a:t>
            </a:r>
            <a:endParaRPr lang="en-US" altLang="zh-CN" sz="1400" dirty="0" smtClean="0">
              <a:solidFill>
                <a:srgbClr val="000000"/>
              </a:solidFill>
            </a:endParaRPr>
          </a:p>
          <a:p>
            <a:pPr lvl="1"/>
            <a:r>
              <a:rPr lang="en-US" altLang="zh-CN" sz="1400" dirty="0" err="1" smtClean="0">
                <a:solidFill>
                  <a:srgbClr val="000000"/>
                </a:solidFill>
              </a:rPr>
              <a:t>AdaGrad</a:t>
            </a:r>
            <a:r>
              <a:rPr lang="zh-CN" altLang="en-US" sz="1400" dirty="0" smtClean="0">
                <a:solidFill>
                  <a:srgbClr val="000000"/>
                </a:solidFill>
              </a:rPr>
              <a:t>动态调整</a:t>
            </a:r>
            <a:endParaRPr lang="en-US" altLang="zh-CN" sz="1400" dirty="0" smtClean="0">
              <a:solidFill>
                <a:srgbClr val="000000"/>
              </a:solidFill>
            </a:endParaRPr>
          </a:p>
          <a:p>
            <a:pPr lvl="1"/>
            <a:r>
              <a:rPr lang="en-US" altLang="zh-CN" sz="1400" dirty="0" err="1" smtClean="0">
                <a:solidFill>
                  <a:srgbClr val="000000"/>
                </a:solidFill>
              </a:rPr>
              <a:t>AdaDelta</a:t>
            </a:r>
            <a:r>
              <a:rPr lang="zh-CN" altLang="en-US" sz="1400" dirty="0" smtClean="0">
                <a:solidFill>
                  <a:srgbClr val="000000"/>
                </a:solidFill>
              </a:rPr>
              <a:t>自动调整</a:t>
            </a:r>
            <a:endParaRPr lang="en-US" altLang="zh-CN" sz="1400" dirty="0" smtClean="0">
              <a:solidFill>
                <a:srgbClr val="000000"/>
              </a:solidFill>
            </a:endParaRPr>
          </a:p>
          <a:p>
            <a:pPr lvl="1"/>
            <a:r>
              <a:rPr lang="zh-CN" altLang="en-US" sz="1400" dirty="0" smtClean="0">
                <a:solidFill>
                  <a:srgbClr val="000000"/>
                </a:solidFill>
              </a:rPr>
              <a:t>动量法动态调整</a:t>
            </a:r>
            <a:endParaRPr lang="en-US" altLang="zh-CN" sz="1400" dirty="0" smtClean="0">
              <a:solidFill>
                <a:srgbClr val="000000"/>
              </a:solidFill>
            </a:endParaRPr>
          </a:p>
          <a:p>
            <a:pPr lvl="1"/>
            <a:r>
              <a:rPr lang="en-US" altLang="zh-CN" sz="1400" dirty="0" err="1" smtClean="0">
                <a:solidFill>
                  <a:srgbClr val="000000"/>
                </a:solidFill>
              </a:rPr>
              <a:t>RMSProp</a:t>
            </a:r>
            <a:r>
              <a:rPr lang="zh-CN" altLang="en-US" sz="1400" dirty="0" smtClean="0">
                <a:solidFill>
                  <a:srgbClr val="000000"/>
                </a:solidFill>
              </a:rPr>
              <a:t>动态调整</a:t>
            </a:r>
            <a:endParaRPr lang="en-US" altLang="zh-CN" sz="1400" dirty="0" smtClean="0">
              <a:solidFill>
                <a:srgbClr val="000000"/>
              </a:solidFill>
            </a:endParaRPr>
          </a:p>
          <a:p>
            <a:pPr lvl="1"/>
            <a:r>
              <a:rPr lang="zh-CN" altLang="en-US" sz="1400" dirty="0" smtClean="0">
                <a:solidFill>
                  <a:srgbClr val="000000"/>
                </a:solidFill>
              </a:rPr>
              <a:t>随机梯度下降</a:t>
            </a:r>
            <a:endParaRPr lang="en-US" altLang="zh-CN" sz="1400" dirty="0" smtClean="0">
              <a:solidFill>
                <a:srgbClr val="000000"/>
              </a:solidFill>
            </a:endParaRPr>
          </a:p>
          <a:p>
            <a:pPr lvl="1"/>
            <a:r>
              <a:rPr lang="en-US" altLang="zh-CN" sz="1400" dirty="0" smtClean="0">
                <a:solidFill>
                  <a:srgbClr val="000000"/>
                </a:solidFill>
              </a:rPr>
              <a:t>Adam</a:t>
            </a:r>
            <a:r>
              <a:rPr lang="zh-CN" altLang="en-US" sz="1400" dirty="0" smtClean="0">
                <a:solidFill>
                  <a:srgbClr val="000000"/>
                </a:solidFill>
              </a:rPr>
              <a:t>自动调整</a:t>
            </a:r>
            <a:endParaRPr lang="zh-CN" altLang="en-US" sz="14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3753604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过拟合</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252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过拟合是指模型在训练集上预测效果好，但在测试集上预测效果差</a:t>
            </a:r>
            <a:endParaRPr lang="en-US" altLang="zh-CN" sz="1800" dirty="0" smtClean="0">
              <a:solidFill>
                <a:srgbClr val="000000"/>
              </a:solidFill>
            </a:endParaRPr>
          </a:p>
          <a:p>
            <a:r>
              <a:rPr lang="zh-CN" altLang="en-US" sz="1800" dirty="0" smtClean="0">
                <a:solidFill>
                  <a:srgbClr val="000000"/>
                </a:solidFill>
              </a:rPr>
              <a:t>常用的防止过拟合的方法有</a:t>
            </a:r>
            <a:endParaRPr lang="en-US" altLang="zh-CN" sz="1800" dirty="0" smtClean="0">
              <a:solidFill>
                <a:srgbClr val="000000"/>
              </a:solidFill>
            </a:endParaRPr>
          </a:p>
          <a:p>
            <a:pPr lvl="1"/>
            <a:r>
              <a:rPr lang="zh-CN" altLang="en-US" sz="1400" dirty="0" smtClean="0">
                <a:solidFill>
                  <a:srgbClr val="000000"/>
                </a:solidFill>
              </a:rPr>
              <a:t>参数范数惩罚</a:t>
            </a:r>
            <a:endParaRPr lang="en-US" altLang="zh-CN" sz="1400" dirty="0" smtClean="0">
              <a:solidFill>
                <a:srgbClr val="000000"/>
              </a:solidFill>
            </a:endParaRPr>
          </a:p>
          <a:p>
            <a:pPr lvl="1"/>
            <a:r>
              <a:rPr lang="zh-CN" altLang="en-US" sz="1400" dirty="0" smtClean="0">
                <a:solidFill>
                  <a:srgbClr val="000000"/>
                </a:solidFill>
              </a:rPr>
              <a:t>数据增强</a:t>
            </a:r>
            <a:endParaRPr lang="en-US" altLang="zh-CN" sz="1400" dirty="0" smtClean="0">
              <a:solidFill>
                <a:srgbClr val="000000"/>
              </a:solidFill>
            </a:endParaRPr>
          </a:p>
          <a:p>
            <a:pPr lvl="1"/>
            <a:r>
              <a:rPr lang="zh-CN" altLang="en-US" sz="1400" dirty="0" smtClean="0">
                <a:solidFill>
                  <a:srgbClr val="000000"/>
                </a:solidFill>
              </a:rPr>
              <a:t>提前终止</a:t>
            </a:r>
            <a:endParaRPr lang="en-US" altLang="zh-CN" sz="1400" dirty="0" smtClean="0">
              <a:solidFill>
                <a:srgbClr val="000000"/>
              </a:solidFill>
            </a:endParaRPr>
          </a:p>
          <a:p>
            <a:pPr lvl="1"/>
            <a:r>
              <a:rPr lang="en-US" altLang="zh-CN" sz="1400" dirty="0" smtClean="0">
                <a:solidFill>
                  <a:srgbClr val="000000"/>
                </a:solidFill>
              </a:rPr>
              <a:t>Bagging</a:t>
            </a:r>
            <a:r>
              <a:rPr lang="zh-CN" altLang="en-US" sz="1400" dirty="0" smtClean="0">
                <a:solidFill>
                  <a:srgbClr val="000000"/>
                </a:solidFill>
              </a:rPr>
              <a:t>等集成方法</a:t>
            </a:r>
            <a:endParaRPr lang="en-US" altLang="zh-CN" sz="1400" dirty="0" smtClean="0">
              <a:solidFill>
                <a:srgbClr val="000000"/>
              </a:solidFill>
            </a:endParaRPr>
          </a:p>
          <a:p>
            <a:pPr lvl="1"/>
            <a:r>
              <a:rPr lang="en-US" altLang="zh-CN" sz="1400" dirty="0" smtClean="0">
                <a:solidFill>
                  <a:srgbClr val="000000"/>
                </a:solidFill>
              </a:rPr>
              <a:t>Dropout</a:t>
            </a:r>
          </a:p>
          <a:p>
            <a:pPr lvl="1"/>
            <a:r>
              <a:rPr lang="zh-CN" altLang="en-US" sz="1400" dirty="0" smtClean="0">
                <a:solidFill>
                  <a:srgbClr val="000000"/>
                </a:solidFill>
              </a:rPr>
              <a:t>批正则化</a:t>
            </a:r>
            <a:endParaRPr lang="en-US" altLang="zh-CN" sz="1400" dirty="0" smtClean="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8412944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模型训练中的问题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选择恰当的激活函数</a:t>
            </a:r>
            <a:endParaRPr lang="en-US" altLang="zh-CN" sz="1800" dirty="0" smtClean="0">
              <a:solidFill>
                <a:srgbClr val="000000"/>
              </a:solidFill>
            </a:endParaRPr>
          </a:p>
          <a:p>
            <a:r>
              <a:rPr lang="zh-CN" altLang="en-US" sz="1800" dirty="0" smtClean="0">
                <a:solidFill>
                  <a:srgbClr val="000000"/>
                </a:solidFill>
              </a:rPr>
              <a:t>权重初始化</a:t>
            </a:r>
            <a:endParaRPr lang="en-US" altLang="zh-CN" sz="1800" dirty="0" smtClean="0">
              <a:solidFill>
                <a:srgbClr val="000000"/>
              </a:solidFill>
            </a:endParaRPr>
          </a:p>
          <a:p>
            <a:r>
              <a:rPr lang="zh-CN" altLang="en-US" sz="1800" dirty="0">
                <a:solidFill>
                  <a:srgbClr val="000000"/>
                </a:solidFill>
              </a:rPr>
              <a:t>学习</a:t>
            </a:r>
            <a:r>
              <a:rPr lang="zh-CN" altLang="en-US" sz="1800" dirty="0" smtClean="0">
                <a:solidFill>
                  <a:srgbClr val="000000"/>
                </a:solidFill>
              </a:rPr>
              <a:t>率</a:t>
            </a:r>
            <a:endParaRPr lang="en-US" altLang="zh-CN" sz="1800" dirty="0" smtClean="0">
              <a:solidFill>
                <a:srgbClr val="000000"/>
              </a:solidFill>
            </a:endParaRPr>
          </a:p>
          <a:p>
            <a:r>
              <a:rPr lang="zh-CN" altLang="en-US" sz="1800" dirty="0" smtClean="0">
                <a:solidFill>
                  <a:srgbClr val="000000"/>
                </a:solidFill>
              </a:rPr>
              <a:t>使用</a:t>
            </a:r>
            <a:r>
              <a:rPr lang="en-US" altLang="zh-CN" sz="1800" dirty="0" smtClean="0">
                <a:solidFill>
                  <a:srgbClr val="000000"/>
                </a:solidFill>
              </a:rPr>
              <a:t>Dropout</a:t>
            </a:r>
            <a:r>
              <a:rPr lang="zh-CN" altLang="en-US" sz="1800" dirty="0" smtClean="0">
                <a:solidFill>
                  <a:srgbClr val="000000"/>
                </a:solidFill>
              </a:rPr>
              <a:t>正则化</a:t>
            </a:r>
            <a:endParaRPr lang="en-US" altLang="zh-CN" sz="1800" dirty="0" smtClean="0">
              <a:solidFill>
                <a:srgbClr val="000000"/>
              </a:solidFill>
            </a:endParaRPr>
          </a:p>
          <a:p>
            <a:r>
              <a:rPr lang="zh-CN" altLang="en-US" sz="1800" dirty="0" smtClean="0">
                <a:solidFill>
                  <a:srgbClr val="000000"/>
                </a:solidFill>
              </a:rPr>
              <a:t>周期</a:t>
            </a:r>
            <a:r>
              <a:rPr lang="en-US" altLang="zh-CN" sz="1800" dirty="0">
                <a:solidFill>
                  <a:srgbClr val="000000"/>
                </a:solidFill>
              </a:rPr>
              <a:t> </a:t>
            </a:r>
            <a:r>
              <a:rPr lang="en-US" altLang="zh-CN" sz="1800" dirty="0" smtClean="0">
                <a:solidFill>
                  <a:srgbClr val="000000"/>
                </a:solidFill>
              </a:rPr>
              <a:t>/ </a:t>
            </a:r>
            <a:r>
              <a:rPr lang="zh-CN" altLang="en-US" sz="1800" dirty="0" smtClean="0">
                <a:solidFill>
                  <a:srgbClr val="000000"/>
                </a:solidFill>
              </a:rPr>
              <a:t>训练迭代次数</a:t>
            </a:r>
            <a:endParaRPr lang="en-US" altLang="zh-CN" sz="1800" dirty="0" smtClean="0">
              <a:solidFill>
                <a:srgbClr val="000000"/>
              </a:solidFill>
            </a:endParaRPr>
          </a:p>
          <a:p>
            <a:r>
              <a:rPr lang="zh-CN" altLang="en-US" sz="1800" dirty="0" smtClean="0">
                <a:solidFill>
                  <a:srgbClr val="000000"/>
                </a:solidFill>
              </a:rPr>
              <a:t>训练过程可视化</a:t>
            </a:r>
            <a:endParaRPr lang="en-US" altLang="zh-CN" sz="1800" dirty="0" smtClean="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626787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3039648"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神经网络介绍</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36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传统神经网络结构比较简单，训练时随机初始化输入参数，并开启循环计算输出结果，与实际结果进行比较从而得到损失函数，并更新变量使损失函数结果值极小，当</a:t>
            </a:r>
            <a:r>
              <a:rPr lang="zh-CN" altLang="en-US" sz="1800" dirty="0" smtClean="0">
                <a:solidFill>
                  <a:srgbClr val="000000"/>
                </a:solidFill>
              </a:rPr>
              <a:t>达到误差阈值时</a:t>
            </a:r>
            <a:r>
              <a:rPr lang="zh-CN" altLang="en-US" sz="1800" dirty="0">
                <a:solidFill>
                  <a:srgbClr val="000000"/>
                </a:solidFill>
              </a:rPr>
              <a:t>即可停止</a:t>
            </a:r>
            <a:r>
              <a:rPr lang="zh-CN" altLang="en-US" sz="1800" dirty="0" smtClean="0">
                <a:solidFill>
                  <a:srgbClr val="000000"/>
                </a:solidFill>
              </a:rPr>
              <a:t>循环</a:t>
            </a:r>
            <a:endParaRPr lang="en-US" altLang="zh-CN" sz="1800" dirty="0" smtClean="0">
              <a:solidFill>
                <a:srgbClr val="000000"/>
              </a:solidFill>
            </a:endParaRPr>
          </a:p>
          <a:p>
            <a:r>
              <a:rPr lang="zh-CN" altLang="en-US" sz="1800" dirty="0">
                <a:solidFill>
                  <a:srgbClr val="000000"/>
                </a:solidFill>
              </a:rPr>
              <a:t>神经网络的训练目的是希望能够学习到一个模型，实现输出一个期望的目标值。学习的方式是在外界输入样本的刺激下不断改变网络的连接权值。传统神经网络主要</a:t>
            </a:r>
            <a:r>
              <a:rPr lang="zh-CN" altLang="en-US" sz="1800" dirty="0" smtClean="0">
                <a:solidFill>
                  <a:srgbClr val="000000"/>
                </a:solidFill>
              </a:rPr>
              <a:t>分为一下几类：前馈</a:t>
            </a:r>
            <a:r>
              <a:rPr lang="zh-CN" altLang="en-US" sz="1800" dirty="0">
                <a:solidFill>
                  <a:srgbClr val="000000"/>
                </a:solidFill>
              </a:rPr>
              <a:t>型神经网络，反馈型神经网络和自组织神经网络。这几类网络具有不同的学习训练算法，可以归结为监督型学习算法和</a:t>
            </a:r>
            <a:r>
              <a:rPr lang="zh-CN" altLang="en-US" sz="1800" dirty="0" smtClean="0">
                <a:solidFill>
                  <a:srgbClr val="000000"/>
                </a:solidFill>
              </a:rPr>
              <a:t>非监督型</a:t>
            </a:r>
            <a:r>
              <a:rPr lang="zh-CN" altLang="en-US" sz="1800" dirty="0">
                <a:solidFill>
                  <a:srgbClr val="000000"/>
                </a:solidFill>
              </a:rPr>
              <a:t>学习算法</a:t>
            </a:r>
            <a:endParaRPr lang="en-US" altLang="zh-CN" sz="1800" dirty="0" smtClean="0">
              <a:solidFill>
                <a:srgbClr val="000000"/>
              </a:solidFill>
            </a:endParaRPr>
          </a:p>
        </p:txBody>
      </p:sp>
    </p:spTree>
    <p:extLst>
      <p:ext uri="{BB962C8B-B14F-4D97-AF65-F5344CB8AC3E}">
        <p14:creationId xmlns:p14="http://schemas.microsoft.com/office/powerpoint/2010/main" val="356772587"/>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模型训练中的问题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在典型的</a:t>
            </a:r>
            <a:r>
              <a:rPr lang="en-US" altLang="zh-CN" sz="1800" dirty="0" err="1">
                <a:solidFill>
                  <a:srgbClr val="000000"/>
                </a:solidFill>
              </a:rPr>
              <a:t>Tensorflow</a:t>
            </a:r>
            <a:r>
              <a:rPr lang="zh-CN" altLang="zh-CN" sz="1800" dirty="0">
                <a:solidFill>
                  <a:srgbClr val="000000"/>
                </a:solidFill>
              </a:rPr>
              <a:t>训练过程中，可以实时将训练参数通过</a:t>
            </a:r>
            <a:r>
              <a:rPr lang="en-US" altLang="zh-CN" sz="1800" dirty="0" err="1">
                <a:solidFill>
                  <a:srgbClr val="000000"/>
                </a:solidFill>
              </a:rPr>
              <a:t>TensorBoard</a:t>
            </a:r>
            <a:r>
              <a:rPr lang="zh-CN" altLang="zh-CN" sz="1800" dirty="0">
                <a:solidFill>
                  <a:srgbClr val="000000"/>
                </a:solidFill>
              </a:rPr>
              <a:t>输出到文件中，并可以在浏览器中输入</a:t>
            </a:r>
            <a:r>
              <a:rPr lang="en-US" altLang="zh-CN" sz="1800" dirty="0">
                <a:solidFill>
                  <a:srgbClr val="000000"/>
                </a:solidFill>
              </a:rPr>
              <a:t>http://127.0.0.1:6006</a:t>
            </a:r>
            <a:r>
              <a:rPr lang="zh-CN" altLang="zh-CN" sz="1800" dirty="0">
                <a:solidFill>
                  <a:srgbClr val="000000"/>
                </a:solidFill>
              </a:rPr>
              <a:t>进行查看。其中</a:t>
            </a:r>
            <a:r>
              <a:rPr lang="en-US" altLang="zh-CN" sz="1800" dirty="0" err="1">
                <a:solidFill>
                  <a:srgbClr val="000000"/>
                </a:solidFill>
              </a:rPr>
              <a:t>summary_writer</a:t>
            </a:r>
            <a:r>
              <a:rPr lang="zh-CN" altLang="zh-CN" sz="1800" dirty="0">
                <a:solidFill>
                  <a:srgbClr val="000000"/>
                </a:solidFill>
              </a:rPr>
              <a:t>的作用是将参数／结构等写入到文件中，详细代码如下</a:t>
            </a:r>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596900" y="1907323"/>
            <a:ext cx="8160026" cy="3144451"/>
          </a:xfrm>
          <a:prstGeom prst="rect">
            <a:avLst/>
          </a:prstGeom>
        </p:spPr>
        <p:txBody>
          <a:bodyPr wrap="square">
            <a:spAutoFit/>
          </a:bodyPr>
          <a:lstStyle/>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with </a:t>
            </a:r>
            <a:r>
              <a:rPr lang="en-US" altLang="zh-CN" sz="900" kern="0" dirty="0" err="1">
                <a:solidFill>
                  <a:srgbClr val="353535"/>
                </a:solidFill>
                <a:latin typeface="Courier New" panose="02070309020205020404" pitchFamily="49" charset="0"/>
                <a:cs typeface="Times New Roman" panose="02020603050405020304" pitchFamily="18" charset="0"/>
              </a:rPr>
              <a:t>tf.Session</a:t>
            </a:r>
            <a:r>
              <a:rPr lang="en-US" altLang="zh-CN" sz="900" kern="0" dirty="0">
                <a:solidFill>
                  <a:srgbClr val="353535"/>
                </a:solidFill>
                <a:latin typeface="Courier New" panose="02070309020205020404" pitchFamily="49" charset="0"/>
                <a:cs typeface="Times New Roman" panose="02020603050405020304" pitchFamily="18" charset="0"/>
              </a:rPr>
              <a:t>() as session:</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init</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tf.global_variables_initializer</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session.run</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init</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summary_writer</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tf.summary.FileWriter</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tensorbardLogPath</a:t>
            </a: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session.graph</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for epoch in range(</a:t>
            </a:r>
            <a:r>
              <a:rPr lang="en-US" altLang="zh-CN" sz="900" kern="0" dirty="0" err="1">
                <a:solidFill>
                  <a:srgbClr val="353535"/>
                </a:solidFill>
                <a:latin typeface="Courier New" panose="02070309020205020404" pitchFamily="49" charset="0"/>
                <a:cs typeface="Times New Roman" panose="02020603050405020304" pitchFamily="18" charset="0"/>
              </a:rPr>
              <a:t>training_epochs</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cost_history</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np.empty</a:t>
            </a:r>
            <a:r>
              <a:rPr lang="en-US" altLang="zh-CN" sz="900" kern="0" dirty="0">
                <a:solidFill>
                  <a:srgbClr val="353535"/>
                </a:solidFill>
                <a:latin typeface="Courier New" panose="02070309020205020404" pitchFamily="49" charset="0"/>
                <a:cs typeface="Times New Roman" panose="02020603050405020304" pitchFamily="18" charset="0"/>
              </a:rPr>
              <a:t>(shape=[1],</a:t>
            </a:r>
            <a:r>
              <a:rPr lang="en-US" altLang="zh-CN" sz="900" kern="0" dirty="0" err="1">
                <a:solidFill>
                  <a:srgbClr val="353535"/>
                </a:solidFill>
                <a:latin typeface="Courier New" panose="02070309020205020404" pitchFamily="49" charset="0"/>
                <a:cs typeface="Times New Roman" panose="02020603050405020304" pitchFamily="18" charset="0"/>
              </a:rPr>
              <a:t>dtype</a:t>
            </a:r>
            <a:r>
              <a:rPr lang="en-US" altLang="zh-CN" sz="900" kern="0" dirty="0">
                <a:solidFill>
                  <a:srgbClr val="353535"/>
                </a:solidFill>
                <a:latin typeface="Courier New" panose="02070309020205020404" pitchFamily="49" charset="0"/>
                <a:cs typeface="Times New Roman" panose="02020603050405020304" pitchFamily="18" charset="0"/>
              </a:rPr>
              <a:t>=float)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for b in range(</a:t>
            </a:r>
            <a:r>
              <a:rPr lang="en-US" altLang="zh-CN" sz="900" kern="0" dirty="0" err="1">
                <a:solidFill>
                  <a:srgbClr val="353535"/>
                </a:solidFill>
                <a:latin typeface="Courier New" panose="02070309020205020404" pitchFamily="49" charset="0"/>
                <a:cs typeface="Times New Roman" panose="02020603050405020304" pitchFamily="18" charset="0"/>
              </a:rPr>
              <a:t>total_batchs</a:t>
            </a:r>
            <a:r>
              <a:rPr lang="en-US" altLang="zh-CN" sz="900" kern="0" dirty="0">
                <a:solidFill>
                  <a:srgbClr val="353535"/>
                </a:solidFill>
                <a:latin typeface="Courier New" panose="02070309020205020404" pitchFamily="49" charset="0"/>
                <a:cs typeface="Times New Roman" panose="02020603050405020304" pitchFamily="18" charset="0"/>
              </a:rPr>
              <a:t>):    </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offset = (b * </a:t>
            </a:r>
            <a:r>
              <a:rPr lang="en-US" altLang="zh-CN" sz="900" kern="0" dirty="0" err="1">
                <a:solidFill>
                  <a:srgbClr val="353535"/>
                </a:solidFill>
                <a:latin typeface="Courier New" panose="02070309020205020404" pitchFamily="49" charset="0"/>
                <a:cs typeface="Times New Roman" panose="02020603050405020304" pitchFamily="18" charset="0"/>
              </a:rPr>
              <a:t>batch_size</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train_y.shape</a:t>
            </a:r>
            <a:r>
              <a:rPr lang="en-US" altLang="zh-CN" sz="900" kern="0" dirty="0">
                <a:solidFill>
                  <a:srgbClr val="353535"/>
                </a:solidFill>
                <a:latin typeface="Courier New" panose="02070309020205020404" pitchFamily="49" charset="0"/>
                <a:cs typeface="Times New Roman" panose="02020603050405020304" pitchFamily="18" charset="0"/>
              </a:rPr>
              <a:t>[0] - </a:t>
            </a:r>
            <a:r>
              <a:rPr lang="en-US" altLang="zh-CN" sz="900" kern="0" dirty="0" err="1">
                <a:solidFill>
                  <a:srgbClr val="353535"/>
                </a:solidFill>
                <a:latin typeface="Courier New" panose="02070309020205020404" pitchFamily="49" charset="0"/>
                <a:cs typeface="Times New Roman" panose="02020603050405020304" pitchFamily="18" charset="0"/>
              </a:rPr>
              <a:t>batch_size</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batch_x</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train_x</a:t>
            </a:r>
            <a:r>
              <a:rPr lang="en-US" altLang="zh-CN" sz="900" kern="0" dirty="0">
                <a:solidFill>
                  <a:srgbClr val="353535"/>
                </a:solidFill>
                <a:latin typeface="Courier New" panose="02070309020205020404" pitchFamily="49" charset="0"/>
                <a:cs typeface="Times New Roman" panose="02020603050405020304" pitchFamily="18" charset="0"/>
              </a:rPr>
              <a:t>[offset:(offset + </a:t>
            </a:r>
            <a:r>
              <a:rPr lang="en-US" altLang="zh-CN" sz="900" kern="0" dirty="0" err="1">
                <a:solidFill>
                  <a:srgbClr val="353535"/>
                </a:solidFill>
                <a:latin typeface="Courier New" panose="02070309020205020404" pitchFamily="49" charset="0"/>
                <a:cs typeface="Times New Roman" panose="02020603050405020304" pitchFamily="18" charset="0"/>
              </a:rPr>
              <a:t>batch_size</a:t>
            </a:r>
            <a:r>
              <a:rPr lang="en-US" altLang="zh-CN" sz="900" kern="0" dirty="0">
                <a:solidFill>
                  <a:srgbClr val="353535"/>
                </a:solidFill>
                <a:latin typeface="Courier New" panose="02070309020205020404" pitchFamily="49" charset="0"/>
                <a:cs typeface="Times New Roman" panose="02020603050405020304" pitchFamily="18" charset="0"/>
              </a:rPr>
              <a:t>), :, :, :]</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batch_y</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train_y</a:t>
            </a:r>
            <a:r>
              <a:rPr lang="en-US" altLang="zh-CN" sz="900" kern="0" dirty="0">
                <a:solidFill>
                  <a:srgbClr val="353535"/>
                </a:solidFill>
                <a:latin typeface="Courier New" panose="02070309020205020404" pitchFamily="49" charset="0"/>
                <a:cs typeface="Times New Roman" panose="02020603050405020304" pitchFamily="18" charset="0"/>
              </a:rPr>
              <a:t>[offset:(offset + </a:t>
            </a:r>
            <a:r>
              <a:rPr lang="en-US" altLang="zh-CN" sz="900" kern="0" dirty="0" err="1">
                <a:solidFill>
                  <a:srgbClr val="353535"/>
                </a:solidFill>
                <a:latin typeface="Courier New" panose="02070309020205020404" pitchFamily="49" charset="0"/>
                <a:cs typeface="Times New Roman" panose="02020603050405020304" pitchFamily="18" charset="0"/>
              </a:rPr>
              <a:t>batch_size</a:t>
            </a:r>
            <a:r>
              <a:rPr lang="en-US" altLang="zh-CN" sz="900" kern="0" dirty="0">
                <a:solidFill>
                  <a:srgbClr val="353535"/>
                </a:solidFill>
                <a:latin typeface="Courier New" panose="02070309020205020404" pitchFamily="49" charset="0"/>
                <a:cs typeface="Times New Roman" panose="02020603050405020304" pitchFamily="18" charset="0"/>
              </a:rPr>
              <a:t>), :]</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_, </a:t>
            </a:r>
            <a:r>
              <a:rPr lang="en-US" altLang="zh-CN" sz="900" kern="0" dirty="0" err="1">
                <a:solidFill>
                  <a:srgbClr val="353535"/>
                </a:solidFill>
                <a:latin typeface="Courier New" panose="02070309020205020404" pitchFamily="49" charset="0"/>
                <a:cs typeface="Times New Roman" panose="02020603050405020304" pitchFamily="18" charset="0"/>
              </a:rPr>
              <a:t>c,summary</a:t>
            </a: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session.run</a:t>
            </a:r>
            <a:r>
              <a:rPr lang="en-US" altLang="zh-CN" sz="900" kern="0" dirty="0">
                <a:solidFill>
                  <a:srgbClr val="353535"/>
                </a:solidFill>
                <a:latin typeface="Courier New" panose="02070309020205020404" pitchFamily="49" charset="0"/>
                <a:cs typeface="Times New Roman" panose="02020603050405020304" pitchFamily="18" charset="0"/>
              </a:rPr>
              <a:t>([optimizer, loss, merged],</a:t>
            </a:r>
            <a:r>
              <a:rPr lang="en-US" altLang="zh-CN" sz="900" kern="0" dirty="0" err="1">
                <a:solidFill>
                  <a:srgbClr val="353535"/>
                </a:solidFill>
                <a:latin typeface="Courier New" panose="02070309020205020404" pitchFamily="49" charset="0"/>
                <a:cs typeface="Times New Roman" panose="02020603050405020304" pitchFamily="18" charset="0"/>
              </a:rPr>
              <a:t>feed_dict</a:t>
            </a:r>
            <a:r>
              <a:rPr lang="en-US" altLang="zh-CN" sz="900" kern="0" dirty="0">
                <a:solidFill>
                  <a:srgbClr val="353535"/>
                </a:solidFill>
                <a:latin typeface="Courier New" panose="02070309020205020404" pitchFamily="49" charset="0"/>
                <a:cs typeface="Times New Roman" panose="02020603050405020304" pitchFamily="18" charset="0"/>
              </a:rPr>
              <a:t>={X: </a:t>
            </a:r>
            <a:r>
              <a:rPr lang="en-US" altLang="zh-CN" sz="900" kern="0" dirty="0" err="1">
                <a:solidFill>
                  <a:srgbClr val="353535"/>
                </a:solidFill>
                <a:latin typeface="Courier New" panose="02070309020205020404" pitchFamily="49" charset="0"/>
                <a:cs typeface="Times New Roman" panose="02020603050405020304" pitchFamily="18" charset="0"/>
              </a:rPr>
              <a:t>batch_x</a:t>
            </a:r>
            <a:r>
              <a:rPr lang="en-US" altLang="zh-CN" sz="900" kern="0" dirty="0">
                <a:solidFill>
                  <a:srgbClr val="353535"/>
                </a:solidFill>
                <a:latin typeface="Courier New" panose="02070309020205020404" pitchFamily="49" charset="0"/>
                <a:cs typeface="Times New Roman" panose="02020603050405020304" pitchFamily="18" charset="0"/>
              </a:rPr>
              <a:t>, Y : </a:t>
            </a:r>
            <a:r>
              <a:rPr lang="en-US" altLang="zh-CN" sz="900" kern="0" dirty="0" err="1">
                <a:solidFill>
                  <a:srgbClr val="353535"/>
                </a:solidFill>
                <a:latin typeface="Courier New" panose="02070309020205020404" pitchFamily="49" charset="0"/>
                <a:cs typeface="Times New Roman" panose="02020603050405020304" pitchFamily="18" charset="0"/>
              </a:rPr>
              <a:t>batch_y</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cost_history</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np.append</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cost_history,c</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summary_writer.add_summary</a:t>
            </a:r>
            <a:r>
              <a:rPr lang="en-US" altLang="zh-CN" sz="900" kern="0" dirty="0">
                <a:solidFill>
                  <a:srgbClr val="353535"/>
                </a:solidFill>
                <a:latin typeface="Courier New" panose="02070309020205020404" pitchFamily="49" charset="0"/>
                <a:cs typeface="Times New Roman" panose="02020603050405020304" pitchFamily="18" charset="0"/>
              </a:rPr>
              <a:t>(summary, epoch * </a:t>
            </a:r>
            <a:r>
              <a:rPr lang="en-US" altLang="zh-CN" sz="900" kern="0" dirty="0" err="1">
                <a:solidFill>
                  <a:srgbClr val="353535"/>
                </a:solidFill>
                <a:latin typeface="Courier New" panose="02070309020205020404" pitchFamily="49" charset="0"/>
                <a:cs typeface="Times New Roman" panose="02020603050405020304" pitchFamily="18" charset="0"/>
              </a:rPr>
              <a:t>training_epochs</a:t>
            </a:r>
            <a:r>
              <a:rPr lang="en-US" altLang="zh-CN" sz="900" kern="0" dirty="0">
                <a:solidFill>
                  <a:srgbClr val="353535"/>
                </a:solidFill>
                <a:latin typeface="Courier New" panose="02070309020205020404" pitchFamily="49" charset="0"/>
                <a:cs typeface="Times New Roman" panose="02020603050405020304" pitchFamily="18" charset="0"/>
              </a:rPr>
              <a:t> + b)</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print "Epoch: ",epoch," Training Loss: ",</a:t>
            </a:r>
            <a:r>
              <a:rPr lang="en-US" altLang="zh-CN" sz="900" kern="0" dirty="0" err="1">
                <a:solidFill>
                  <a:srgbClr val="353535"/>
                </a:solidFill>
                <a:latin typeface="Courier New" panose="02070309020205020404" pitchFamily="49" charset="0"/>
                <a:cs typeface="Times New Roman" panose="02020603050405020304" pitchFamily="18" charset="0"/>
              </a:rPr>
              <a:t>np.mean</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cost_history</a:t>
            </a:r>
            <a:r>
              <a:rPr lang="en-US" altLang="zh-CN" sz="900" kern="0" dirty="0">
                <a:solidFill>
                  <a:srgbClr val="353535"/>
                </a:solidFill>
                <a:latin typeface="Courier New" panose="02070309020205020404" pitchFamily="49" charset="0"/>
                <a:cs typeface="Times New Roman" panose="02020603050405020304" pitchFamily="18" charset="0"/>
              </a:rPr>
              <a:t>)," Training Accuracy: ",</a:t>
            </a:r>
            <a:r>
              <a:rPr lang="en-US" altLang="zh-CN" sz="900" kern="0" dirty="0" err="1">
                <a:solidFill>
                  <a:srgbClr val="353535"/>
                </a:solidFill>
                <a:latin typeface="Courier New" panose="02070309020205020404" pitchFamily="49" charset="0"/>
                <a:cs typeface="Times New Roman" panose="02020603050405020304" pitchFamily="18" charset="0"/>
              </a:rPr>
              <a:t>session.run</a:t>
            </a:r>
            <a:r>
              <a:rPr lang="en-US" altLang="zh-CN" sz="900" kern="0" dirty="0">
                <a:solidFill>
                  <a:srgbClr val="353535"/>
                </a:solidFill>
                <a:latin typeface="Courier New" panose="02070309020205020404" pitchFamily="49" charset="0"/>
                <a:cs typeface="Times New Roman" panose="02020603050405020304" pitchFamily="18" charset="0"/>
              </a:rPr>
              <a:t>(accuracy, </a:t>
            </a:r>
            <a:r>
              <a:rPr lang="en-US" altLang="zh-CN" sz="900" kern="0" dirty="0" err="1">
                <a:solidFill>
                  <a:srgbClr val="353535"/>
                </a:solidFill>
                <a:latin typeface="Courier New" panose="02070309020205020404" pitchFamily="49" charset="0"/>
                <a:cs typeface="Times New Roman" panose="02020603050405020304" pitchFamily="18" charset="0"/>
              </a:rPr>
              <a:t>feed_dict</a:t>
            </a:r>
            <a:r>
              <a:rPr lang="en-US" altLang="zh-CN" sz="900" kern="0" dirty="0">
                <a:solidFill>
                  <a:srgbClr val="353535"/>
                </a:solidFill>
                <a:latin typeface="Courier New" panose="02070309020205020404" pitchFamily="49" charset="0"/>
                <a:cs typeface="Times New Roman" panose="02020603050405020304" pitchFamily="18" charset="0"/>
              </a:rPr>
              <a:t>={X: </a:t>
            </a:r>
            <a:r>
              <a:rPr lang="en-US" altLang="zh-CN" sz="900" kern="0" dirty="0" err="1">
                <a:solidFill>
                  <a:srgbClr val="353535"/>
                </a:solidFill>
                <a:latin typeface="Courier New" panose="02070309020205020404" pitchFamily="49" charset="0"/>
                <a:cs typeface="Times New Roman" panose="02020603050405020304" pitchFamily="18" charset="0"/>
              </a:rPr>
              <a:t>train_x</a:t>
            </a:r>
            <a:r>
              <a:rPr lang="en-US" altLang="zh-CN" sz="900" kern="0" dirty="0">
                <a:solidFill>
                  <a:srgbClr val="353535"/>
                </a:solidFill>
                <a:latin typeface="Courier New" panose="02070309020205020404" pitchFamily="49" charset="0"/>
                <a:cs typeface="Times New Roman" panose="02020603050405020304" pitchFamily="18" charset="0"/>
              </a:rPr>
              <a:t>, Y: </a:t>
            </a:r>
            <a:r>
              <a:rPr lang="en-US" altLang="zh-CN" sz="900" kern="0" dirty="0" err="1">
                <a:solidFill>
                  <a:srgbClr val="353535"/>
                </a:solidFill>
                <a:latin typeface="Courier New" panose="02070309020205020404" pitchFamily="49" charset="0"/>
                <a:cs typeface="Times New Roman" panose="02020603050405020304" pitchFamily="18" charset="0"/>
              </a:rPr>
              <a:t>train_y</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summary_writer.close</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print "Testing Accuracy:", </a:t>
            </a:r>
            <a:r>
              <a:rPr lang="en-US" altLang="zh-CN" sz="900" kern="0" dirty="0" err="1">
                <a:solidFill>
                  <a:srgbClr val="353535"/>
                </a:solidFill>
                <a:latin typeface="Courier New" panose="02070309020205020404" pitchFamily="49" charset="0"/>
                <a:cs typeface="Times New Roman" panose="02020603050405020304" pitchFamily="18" charset="0"/>
              </a:rPr>
              <a:t>session.run</a:t>
            </a:r>
            <a:r>
              <a:rPr lang="en-US" altLang="zh-CN" sz="900" kern="0" dirty="0">
                <a:solidFill>
                  <a:srgbClr val="353535"/>
                </a:solidFill>
                <a:latin typeface="Courier New" panose="02070309020205020404" pitchFamily="49" charset="0"/>
                <a:cs typeface="Times New Roman" panose="02020603050405020304" pitchFamily="18" charset="0"/>
              </a:rPr>
              <a:t>(accuracy, </a:t>
            </a:r>
            <a:r>
              <a:rPr lang="en-US" altLang="zh-CN" sz="900" kern="0" dirty="0" err="1">
                <a:solidFill>
                  <a:srgbClr val="353535"/>
                </a:solidFill>
                <a:latin typeface="Courier New" panose="02070309020205020404" pitchFamily="49" charset="0"/>
                <a:cs typeface="Times New Roman" panose="02020603050405020304" pitchFamily="18" charset="0"/>
              </a:rPr>
              <a:t>feed_dict</a:t>
            </a:r>
            <a:r>
              <a:rPr lang="en-US" altLang="zh-CN" sz="900" kern="0" dirty="0">
                <a:solidFill>
                  <a:srgbClr val="353535"/>
                </a:solidFill>
                <a:latin typeface="Courier New" panose="02070309020205020404" pitchFamily="49" charset="0"/>
                <a:cs typeface="Times New Roman" panose="02020603050405020304" pitchFamily="18" charset="0"/>
              </a:rPr>
              <a:t>={X: </a:t>
            </a:r>
            <a:r>
              <a:rPr lang="en-US" altLang="zh-CN" sz="900" kern="0" dirty="0" err="1">
                <a:solidFill>
                  <a:srgbClr val="353535"/>
                </a:solidFill>
                <a:latin typeface="Courier New" panose="02070309020205020404" pitchFamily="49" charset="0"/>
                <a:cs typeface="Times New Roman" panose="02020603050405020304" pitchFamily="18" charset="0"/>
              </a:rPr>
              <a:t>test_x</a:t>
            </a:r>
            <a:r>
              <a:rPr lang="en-US" altLang="zh-CN" sz="900" kern="0" dirty="0">
                <a:solidFill>
                  <a:srgbClr val="353535"/>
                </a:solidFill>
                <a:latin typeface="Courier New" panose="02070309020205020404" pitchFamily="49" charset="0"/>
                <a:cs typeface="Times New Roman" panose="02020603050405020304" pitchFamily="18" charset="0"/>
              </a:rPr>
              <a:t>, Y: </a:t>
            </a:r>
            <a:r>
              <a:rPr lang="en-US" altLang="zh-CN" sz="900" kern="0" dirty="0" err="1">
                <a:solidFill>
                  <a:srgbClr val="353535"/>
                </a:solidFill>
                <a:latin typeface="Courier New" panose="02070309020205020404" pitchFamily="49" charset="0"/>
                <a:cs typeface="Times New Roman" panose="02020603050405020304" pitchFamily="18" charset="0"/>
              </a:rPr>
              <a:t>test_y</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945361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模型训练中的问题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每一批次数据训练后会得到损失函数结果，对其进行统计，并计算出当前阶段的准确率，输出到屏幕上，在所有训练结束后再输出整体的准确率</a:t>
            </a:r>
            <a:r>
              <a:rPr lang="zh-CN" altLang="zh-CN" sz="1800" dirty="0" smtClean="0">
                <a:solidFill>
                  <a:srgbClr val="000000"/>
                </a:solidFill>
              </a:rPr>
              <a:t>结果。</a:t>
            </a:r>
            <a:r>
              <a:rPr lang="zh-CN" altLang="zh-CN" sz="1800" dirty="0">
                <a:solidFill>
                  <a:srgbClr val="000000"/>
                </a:solidFill>
              </a:rPr>
              <a:t>如果在训练过程中发现存在异常可以直接中止训练过程，避免浪费时间</a:t>
            </a:r>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Picture 6"/>
          <p:cNvPicPr/>
          <p:nvPr/>
        </p:nvPicPr>
        <p:blipFill>
          <a:blip r:embed="rId2"/>
          <a:stretch>
            <a:fillRect/>
          </a:stretch>
        </p:blipFill>
        <p:spPr>
          <a:xfrm>
            <a:off x="2813050" y="2200800"/>
            <a:ext cx="3517900" cy="2149475"/>
          </a:xfrm>
          <a:prstGeom prst="rect">
            <a:avLst/>
          </a:prstGeom>
        </p:spPr>
      </p:pic>
    </p:spTree>
    <p:extLst>
      <p:ext uri="{BB962C8B-B14F-4D97-AF65-F5344CB8AC3E}">
        <p14:creationId xmlns:p14="http://schemas.microsoft.com/office/powerpoint/2010/main" val="33193917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模型训练中的问题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58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在命令行中输入以下命令启动</a:t>
            </a:r>
            <a:r>
              <a:rPr lang="en-US" altLang="zh-CN" sz="1800" dirty="0" err="1">
                <a:solidFill>
                  <a:srgbClr val="000000"/>
                </a:solidFill>
              </a:rPr>
              <a:t>TensorBoard</a:t>
            </a:r>
            <a:r>
              <a:rPr lang="en-US" altLang="zh-CN" sz="1800" dirty="0">
                <a:solidFill>
                  <a:srgbClr val="000000"/>
                </a:solidFill>
              </a:rPr>
              <a:t>,</a:t>
            </a:r>
            <a:r>
              <a:rPr lang="zh-CN" altLang="zh-CN" sz="1800" dirty="0">
                <a:solidFill>
                  <a:srgbClr val="000000"/>
                </a:solidFill>
              </a:rPr>
              <a:t>可以查看之前通过</a:t>
            </a:r>
            <a:r>
              <a:rPr lang="en-US" altLang="zh-CN" sz="1800" dirty="0" err="1">
                <a:solidFill>
                  <a:srgbClr val="000000"/>
                </a:solidFill>
              </a:rPr>
              <a:t>summary_writer</a:t>
            </a:r>
            <a:r>
              <a:rPr lang="zh-CN" altLang="zh-CN" sz="1800" dirty="0">
                <a:solidFill>
                  <a:srgbClr val="000000"/>
                </a:solidFill>
              </a:rPr>
              <a:t>写入的参数值</a:t>
            </a:r>
            <a:endParaRPr lang="en-US" altLang="zh-CN" sz="1800" dirty="0">
              <a:solidFill>
                <a:srgbClr val="000000"/>
              </a:solidFill>
            </a:endParaRPr>
          </a:p>
          <a:p>
            <a:pPr marL="0" indent="0">
              <a:buNone/>
            </a:pPr>
            <a:endParaRPr lang="en-US" altLang="zh-CN" sz="1800" dirty="0">
              <a:solidFill>
                <a:srgbClr val="000000"/>
              </a:solidFill>
            </a:endParaRPr>
          </a:p>
          <a:p>
            <a:r>
              <a:rPr lang="zh-CN" altLang="zh-CN" sz="1800" dirty="0">
                <a:solidFill>
                  <a:srgbClr val="000000"/>
                </a:solidFill>
              </a:rPr>
              <a:t>在浏览器中输入本机和端口（默认为</a:t>
            </a:r>
            <a:r>
              <a:rPr lang="en-US" altLang="zh-CN" sz="1800" dirty="0">
                <a:solidFill>
                  <a:srgbClr val="000000"/>
                </a:solidFill>
              </a:rPr>
              <a:t>6006</a:t>
            </a:r>
            <a:r>
              <a:rPr lang="zh-CN" altLang="zh-CN" sz="1800" dirty="0">
                <a:solidFill>
                  <a:srgbClr val="000000"/>
                </a:solidFill>
              </a:rPr>
              <a:t>），可以实时查看之前定义并写入的参数和指标</a:t>
            </a:r>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2834986" y="1695450"/>
            <a:ext cx="3474028" cy="230832"/>
          </a:xfrm>
          <a:prstGeom prst="rect">
            <a:avLst/>
          </a:prstGeom>
        </p:spPr>
        <p:txBody>
          <a:bodyPr wrap="none">
            <a:spAutoFit/>
          </a:bodyPr>
          <a:lstStyle/>
          <a:p>
            <a:r>
              <a:rPr lang="en-US" altLang="zh-CN" sz="900" kern="0" dirty="0">
                <a:solidFill>
                  <a:srgbClr val="353535"/>
                </a:solidFill>
                <a:latin typeface="宋体" panose="02010600030101010101" pitchFamily="2" charset="-122"/>
                <a:cs typeface="PingFang SC"/>
              </a:rPr>
              <a:t>$ </a:t>
            </a:r>
            <a:r>
              <a:rPr lang="en-US" altLang="zh-CN" sz="900" kern="0" dirty="0" err="1">
                <a:solidFill>
                  <a:srgbClr val="353535"/>
                </a:solidFill>
                <a:latin typeface="宋体" panose="02010600030101010101" pitchFamily="2" charset="-122"/>
                <a:cs typeface="PingFang SC"/>
              </a:rPr>
              <a:t>tensorboard</a:t>
            </a:r>
            <a:r>
              <a:rPr lang="en-US" altLang="zh-CN" sz="900" kern="0" dirty="0">
                <a:solidFill>
                  <a:srgbClr val="353535"/>
                </a:solidFill>
                <a:latin typeface="宋体" panose="02010600030101010101" pitchFamily="2" charset="-122"/>
                <a:cs typeface="PingFang SC"/>
              </a:rPr>
              <a:t> --</a:t>
            </a:r>
            <a:r>
              <a:rPr lang="en-US" altLang="zh-CN" sz="900" kern="0" dirty="0" err="1">
                <a:solidFill>
                  <a:srgbClr val="353535"/>
                </a:solidFill>
                <a:latin typeface="宋体" panose="02010600030101010101" pitchFamily="2" charset="-122"/>
                <a:cs typeface="PingFang SC"/>
              </a:rPr>
              <a:t>logdir</a:t>
            </a:r>
            <a:r>
              <a:rPr lang="en-US" altLang="zh-CN" sz="900" kern="0" dirty="0">
                <a:solidFill>
                  <a:srgbClr val="353535"/>
                </a:solidFill>
                <a:latin typeface="宋体" panose="02010600030101010101" pitchFamily="2" charset="-122"/>
                <a:cs typeface="PingFang SC"/>
              </a:rPr>
              <a:t>=/Users/</a:t>
            </a:r>
            <a:r>
              <a:rPr lang="en-US" altLang="zh-CN" sz="900" kern="0" dirty="0" err="1">
                <a:solidFill>
                  <a:srgbClr val="353535"/>
                </a:solidFill>
                <a:latin typeface="宋体" panose="02010600030101010101" pitchFamily="2" charset="-122"/>
                <a:cs typeface="PingFang SC"/>
              </a:rPr>
              <a:t>lully</a:t>
            </a:r>
            <a:r>
              <a:rPr lang="en-US" altLang="zh-CN" sz="900" kern="0" dirty="0">
                <a:solidFill>
                  <a:srgbClr val="353535"/>
                </a:solidFill>
                <a:latin typeface="宋体" panose="02010600030101010101" pitchFamily="2" charset="-122"/>
                <a:cs typeface="PingFang SC"/>
              </a:rPr>
              <a:t>/Desktop/stock/de/log/</a:t>
            </a:r>
            <a:endParaRPr lang="zh-CN" altLang="en-US" dirty="0"/>
          </a:p>
        </p:txBody>
      </p:sp>
      <p:pic>
        <p:nvPicPr>
          <p:cNvPr id="13" name="Picture 9"/>
          <p:cNvPicPr/>
          <p:nvPr/>
        </p:nvPicPr>
        <p:blipFill>
          <a:blip r:embed="rId2"/>
          <a:stretch>
            <a:fillRect/>
          </a:stretch>
        </p:blipFill>
        <p:spPr>
          <a:xfrm>
            <a:off x="2961198" y="2486861"/>
            <a:ext cx="3470842" cy="2202477"/>
          </a:xfrm>
          <a:prstGeom prst="rect">
            <a:avLst/>
          </a:prstGeom>
        </p:spPr>
      </p:pic>
    </p:spTree>
    <p:extLst>
      <p:ext uri="{BB962C8B-B14F-4D97-AF65-F5344CB8AC3E}">
        <p14:creationId xmlns:p14="http://schemas.microsoft.com/office/powerpoint/2010/main" val="41779237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模型训练中的问题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其中的变量如何记录呢？以</a:t>
            </a:r>
            <a:r>
              <a:rPr lang="en-US" altLang="zh-CN" sz="1800" dirty="0">
                <a:solidFill>
                  <a:srgbClr val="000000"/>
                </a:solidFill>
              </a:rPr>
              <a:t>accuracy</a:t>
            </a:r>
            <a:r>
              <a:rPr lang="zh-CN" altLang="zh-CN" sz="1800" dirty="0">
                <a:solidFill>
                  <a:srgbClr val="000000"/>
                </a:solidFill>
              </a:rPr>
              <a:t>对应的变化曲线图为例，使用如下代码</a:t>
            </a:r>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pPr marL="0" indent="0">
              <a:buNone/>
            </a:pPr>
            <a:endParaRPr lang="en-US" altLang="zh-CN" sz="1800" dirty="0">
              <a:solidFill>
                <a:srgbClr val="000000"/>
              </a:solidFill>
            </a:endParaRPr>
          </a:p>
          <a:p>
            <a:endParaRPr lang="en-US" altLang="zh-CN" sz="1800" dirty="0" smtClean="0">
              <a:solidFill>
                <a:srgbClr val="000000"/>
              </a:solidFill>
            </a:endParaRPr>
          </a:p>
          <a:p>
            <a:r>
              <a:rPr lang="zh-CN" altLang="zh-CN" sz="1800" dirty="0" smtClean="0">
                <a:solidFill>
                  <a:srgbClr val="000000"/>
                </a:solidFill>
              </a:rPr>
              <a:t>其它</a:t>
            </a:r>
            <a:r>
              <a:rPr lang="zh-CN" altLang="zh-CN" sz="1800" dirty="0">
                <a:solidFill>
                  <a:srgbClr val="000000"/>
                </a:solidFill>
              </a:rPr>
              <a:t>变量如</a:t>
            </a:r>
            <a:r>
              <a:rPr lang="en-US" altLang="zh-CN" sz="1800" dirty="0" err="1">
                <a:solidFill>
                  <a:srgbClr val="000000"/>
                </a:solidFill>
              </a:rPr>
              <a:t>cross_entropy</a:t>
            </a:r>
            <a:r>
              <a:rPr lang="zh-CN" altLang="zh-CN" sz="1800" dirty="0">
                <a:solidFill>
                  <a:srgbClr val="000000"/>
                </a:solidFill>
              </a:rPr>
              <a:t>等的记录方法与此类似，</a:t>
            </a:r>
            <a:r>
              <a:rPr lang="en-US" altLang="zh-CN" sz="1800" dirty="0">
                <a:solidFill>
                  <a:srgbClr val="000000"/>
                </a:solidFill>
              </a:rPr>
              <a:t>SCALARS</a:t>
            </a:r>
            <a:r>
              <a:rPr lang="zh-CN" altLang="zh-CN" sz="1800" dirty="0">
                <a:solidFill>
                  <a:srgbClr val="000000"/>
                </a:solidFill>
              </a:rPr>
              <a:t>面板中主要用于记录诸如准确率、损失和学习率等单个值的变化趋势。此外，还支持对</a:t>
            </a:r>
            <a:r>
              <a:rPr lang="en-US" altLang="zh-CN" sz="1800" dirty="0" err="1">
                <a:solidFill>
                  <a:srgbClr val="000000"/>
                </a:solidFill>
              </a:rPr>
              <a:t>TensorFlow</a:t>
            </a:r>
            <a:r>
              <a:rPr lang="zh-CN" altLang="zh-CN" sz="1800" dirty="0">
                <a:solidFill>
                  <a:srgbClr val="000000"/>
                </a:solidFill>
              </a:rPr>
              <a:t>中计算图的结构进行可视化，显示每个节点的计算时间和内存使用情况等。如果要显示内存等信息，可以使用如下代码，主要是在</a:t>
            </a:r>
            <a:r>
              <a:rPr lang="en-US" altLang="zh-CN" sz="1800" dirty="0" err="1">
                <a:solidFill>
                  <a:srgbClr val="000000"/>
                </a:solidFill>
              </a:rPr>
              <a:t>sess.run</a:t>
            </a:r>
            <a:r>
              <a:rPr lang="en-US" altLang="zh-CN" sz="1800" dirty="0">
                <a:solidFill>
                  <a:srgbClr val="000000"/>
                </a:solidFill>
              </a:rPr>
              <a:t>()</a:t>
            </a:r>
            <a:r>
              <a:rPr lang="zh-CN" altLang="zh-CN" sz="1800" dirty="0">
                <a:solidFill>
                  <a:srgbClr val="000000"/>
                </a:solidFill>
              </a:rPr>
              <a:t>中加入</a:t>
            </a:r>
            <a:r>
              <a:rPr lang="en-US" altLang="zh-CN" sz="1800" dirty="0">
                <a:solidFill>
                  <a:srgbClr val="000000"/>
                </a:solidFill>
              </a:rPr>
              <a:t>options</a:t>
            </a:r>
            <a:r>
              <a:rPr lang="zh-CN" altLang="zh-CN" sz="1800" dirty="0">
                <a:solidFill>
                  <a:srgbClr val="000000"/>
                </a:solidFill>
              </a:rPr>
              <a:t>和</a:t>
            </a:r>
            <a:r>
              <a:rPr lang="en-US" altLang="zh-CN" sz="1800" dirty="0" err="1">
                <a:solidFill>
                  <a:srgbClr val="000000"/>
                </a:solidFill>
              </a:rPr>
              <a:t>run_metadata</a:t>
            </a:r>
            <a:r>
              <a:rPr lang="zh-CN" altLang="zh-CN" sz="1800" dirty="0">
                <a:solidFill>
                  <a:srgbClr val="000000"/>
                </a:solidFill>
              </a:rPr>
              <a:t>参数，然后就可以在</a:t>
            </a:r>
            <a:r>
              <a:rPr lang="en-US" altLang="zh-CN" sz="1800" dirty="0">
                <a:solidFill>
                  <a:srgbClr val="000000"/>
                </a:solidFill>
              </a:rPr>
              <a:t>GRAPHS</a:t>
            </a:r>
            <a:r>
              <a:rPr lang="zh-CN" altLang="zh-CN" sz="1800" dirty="0">
                <a:solidFill>
                  <a:srgbClr val="000000"/>
                </a:solidFill>
              </a:rPr>
              <a:t>页面中查看对应节点的计算时间或内存信息，使用颜色深浅来表示</a:t>
            </a:r>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1709910" y="1399966"/>
            <a:ext cx="5973417" cy="990015"/>
          </a:xfrm>
          <a:prstGeom prst="rect">
            <a:avLst/>
          </a:prstGeom>
        </p:spPr>
        <p:txBody>
          <a:bodyPr wrap="square">
            <a:spAutoFit/>
          </a:bodyPr>
          <a:lstStyle/>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宋体" panose="02010600030101010101" pitchFamily="2" charset="-122"/>
                <a:cs typeface="PingFang SC"/>
              </a:rPr>
              <a:t>with </a:t>
            </a:r>
            <a:r>
              <a:rPr lang="en-US" altLang="zh-CN" sz="900" kern="0" dirty="0" err="1">
                <a:solidFill>
                  <a:srgbClr val="353535"/>
                </a:solidFill>
                <a:latin typeface="宋体" panose="02010600030101010101" pitchFamily="2" charset="-122"/>
                <a:cs typeface="PingFang SC"/>
              </a:rPr>
              <a:t>tf.name_scope</a:t>
            </a:r>
            <a:r>
              <a:rPr lang="en-US" altLang="zh-CN" sz="900" kern="0" dirty="0">
                <a:solidFill>
                  <a:srgbClr val="353535"/>
                </a:solidFill>
                <a:latin typeface="宋体" panose="02010600030101010101" pitchFamily="2" charset="-122"/>
                <a:cs typeface="PingFang SC"/>
              </a:rPr>
              <a:t>(</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a:solidFill>
                  <a:srgbClr val="353535"/>
                </a:solidFill>
                <a:latin typeface="宋体" panose="02010600030101010101" pitchFamily="2" charset="-122"/>
                <a:cs typeface="PingFang SC"/>
              </a:rPr>
              <a:t>train</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a:solidFill>
                  <a:srgbClr val="353535"/>
                </a:solidFill>
                <a:latin typeface="宋体" panose="02010600030101010101" pitchFamily="2" charset="-122"/>
                <a:cs typeface="PingFang SC"/>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宋体" panose="02010600030101010101" pitchFamily="2" charset="-122"/>
                <a:cs typeface="PingFang SC"/>
              </a:rPr>
              <a:t>    optimizer = </a:t>
            </a:r>
            <a:r>
              <a:rPr lang="en-US" altLang="zh-CN" sz="900" kern="0" dirty="0" err="1">
                <a:solidFill>
                  <a:srgbClr val="353535"/>
                </a:solidFill>
                <a:latin typeface="宋体" panose="02010600030101010101" pitchFamily="2" charset="-122"/>
                <a:cs typeface="PingFang SC"/>
              </a:rPr>
              <a:t>tf.train.GradientDescentOptimizer</a:t>
            </a:r>
            <a:r>
              <a:rPr lang="en-US" altLang="zh-CN" sz="900" kern="0" dirty="0">
                <a:solidFill>
                  <a:srgbClr val="353535"/>
                </a:solidFill>
                <a:latin typeface="宋体" panose="02010600030101010101" pitchFamily="2" charset="-122"/>
                <a:cs typeface="PingFang SC"/>
              </a:rPr>
              <a:t>(</a:t>
            </a:r>
            <a:r>
              <a:rPr lang="en-US" altLang="zh-CN" sz="900" kern="0" dirty="0" err="1">
                <a:solidFill>
                  <a:srgbClr val="353535"/>
                </a:solidFill>
                <a:latin typeface="宋体" panose="02010600030101010101" pitchFamily="2" charset="-122"/>
                <a:cs typeface="PingFang SC"/>
              </a:rPr>
              <a:t>learning_rate</a:t>
            </a:r>
            <a:r>
              <a:rPr lang="en-US" altLang="zh-CN" sz="900" kern="0" dirty="0">
                <a:solidFill>
                  <a:srgbClr val="353535"/>
                </a:solidFill>
                <a:latin typeface="宋体" panose="02010600030101010101" pitchFamily="2" charset="-122"/>
                <a:cs typeface="PingFang SC"/>
              </a:rPr>
              <a:t> = </a:t>
            </a:r>
            <a:r>
              <a:rPr lang="en-US" altLang="zh-CN" sz="900" kern="0" dirty="0" err="1">
                <a:solidFill>
                  <a:srgbClr val="353535"/>
                </a:solidFill>
                <a:latin typeface="宋体" panose="02010600030101010101" pitchFamily="2" charset="-122"/>
                <a:cs typeface="PingFang SC"/>
              </a:rPr>
              <a:t>learning_rate</a:t>
            </a:r>
            <a:r>
              <a:rPr lang="en-US" altLang="zh-CN" sz="900" kern="0" dirty="0">
                <a:solidFill>
                  <a:srgbClr val="353535"/>
                </a:solidFill>
                <a:latin typeface="宋体" panose="02010600030101010101" pitchFamily="2" charset="-122"/>
                <a:cs typeface="PingFang SC"/>
              </a:rPr>
              <a:t>).minimize(loss)</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宋体" panose="02010600030101010101" pitchFamily="2" charset="-122"/>
                <a:cs typeface="PingFang SC"/>
              </a:rPr>
              <a:t>    </a:t>
            </a:r>
            <a:r>
              <a:rPr lang="en-US" altLang="zh-CN" sz="900" kern="0" dirty="0" err="1">
                <a:solidFill>
                  <a:srgbClr val="353535"/>
                </a:solidFill>
                <a:latin typeface="宋体" panose="02010600030101010101" pitchFamily="2" charset="-122"/>
                <a:cs typeface="PingFang SC"/>
              </a:rPr>
              <a:t>correct_prediction</a:t>
            </a:r>
            <a:r>
              <a:rPr lang="en-US" altLang="zh-CN" sz="900" kern="0" dirty="0">
                <a:solidFill>
                  <a:srgbClr val="353535"/>
                </a:solidFill>
                <a:latin typeface="宋体" panose="02010600030101010101" pitchFamily="2" charset="-122"/>
                <a:cs typeface="PingFang SC"/>
              </a:rPr>
              <a:t> = </a:t>
            </a:r>
            <a:r>
              <a:rPr lang="en-US" altLang="zh-CN" sz="900" kern="0" dirty="0" err="1">
                <a:solidFill>
                  <a:srgbClr val="353535"/>
                </a:solidFill>
                <a:latin typeface="宋体" panose="02010600030101010101" pitchFamily="2" charset="-122"/>
                <a:cs typeface="PingFang SC"/>
              </a:rPr>
              <a:t>tf.equal</a:t>
            </a:r>
            <a:r>
              <a:rPr lang="en-US" altLang="zh-CN" sz="900" kern="0" dirty="0">
                <a:solidFill>
                  <a:srgbClr val="353535"/>
                </a:solidFill>
                <a:latin typeface="宋体" panose="02010600030101010101" pitchFamily="2" charset="-122"/>
                <a:cs typeface="PingFang SC"/>
              </a:rPr>
              <a:t>(</a:t>
            </a:r>
            <a:r>
              <a:rPr lang="en-US" altLang="zh-CN" sz="900" kern="0" dirty="0" err="1">
                <a:solidFill>
                  <a:srgbClr val="353535"/>
                </a:solidFill>
                <a:latin typeface="宋体" panose="02010600030101010101" pitchFamily="2" charset="-122"/>
                <a:cs typeface="PingFang SC"/>
              </a:rPr>
              <a:t>tf.argmax</a:t>
            </a:r>
            <a:r>
              <a:rPr lang="en-US" altLang="zh-CN" sz="900" kern="0" dirty="0">
                <a:solidFill>
                  <a:srgbClr val="353535"/>
                </a:solidFill>
                <a:latin typeface="宋体" panose="02010600030101010101" pitchFamily="2" charset="-122"/>
                <a:cs typeface="PingFang SC"/>
              </a:rPr>
              <a:t>(y_,1), </a:t>
            </a:r>
            <a:r>
              <a:rPr lang="en-US" altLang="zh-CN" sz="900" kern="0" dirty="0" err="1">
                <a:solidFill>
                  <a:srgbClr val="353535"/>
                </a:solidFill>
                <a:latin typeface="宋体" panose="02010600030101010101" pitchFamily="2" charset="-122"/>
                <a:cs typeface="PingFang SC"/>
              </a:rPr>
              <a:t>tf.argmax</a:t>
            </a:r>
            <a:r>
              <a:rPr lang="en-US" altLang="zh-CN" sz="900" kern="0" dirty="0">
                <a:solidFill>
                  <a:srgbClr val="353535"/>
                </a:solidFill>
                <a:latin typeface="宋体" panose="02010600030101010101" pitchFamily="2" charset="-122"/>
                <a:cs typeface="PingFang SC"/>
              </a:rPr>
              <a:t>(Y,1))</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宋体" panose="02010600030101010101" pitchFamily="2" charset="-122"/>
                <a:cs typeface="PingFang SC"/>
              </a:rPr>
              <a:t>    accuracy = </a:t>
            </a:r>
            <a:r>
              <a:rPr lang="en-US" altLang="zh-CN" sz="900" kern="0" dirty="0" err="1">
                <a:solidFill>
                  <a:srgbClr val="353535"/>
                </a:solidFill>
                <a:latin typeface="宋体" panose="02010600030101010101" pitchFamily="2" charset="-122"/>
                <a:cs typeface="PingFang SC"/>
              </a:rPr>
              <a:t>tf.reduce_mean</a:t>
            </a:r>
            <a:r>
              <a:rPr lang="en-US" altLang="zh-CN" sz="900" kern="0" dirty="0">
                <a:solidFill>
                  <a:srgbClr val="353535"/>
                </a:solidFill>
                <a:latin typeface="宋体" panose="02010600030101010101" pitchFamily="2" charset="-122"/>
                <a:cs typeface="PingFang SC"/>
              </a:rPr>
              <a:t>(</a:t>
            </a:r>
            <a:r>
              <a:rPr lang="en-US" altLang="zh-CN" sz="900" kern="0" dirty="0" err="1">
                <a:solidFill>
                  <a:srgbClr val="353535"/>
                </a:solidFill>
                <a:latin typeface="宋体" panose="02010600030101010101" pitchFamily="2" charset="-122"/>
                <a:cs typeface="PingFang SC"/>
              </a:rPr>
              <a:t>tf.cast</a:t>
            </a:r>
            <a:r>
              <a:rPr lang="en-US" altLang="zh-CN" sz="900" kern="0" dirty="0">
                <a:solidFill>
                  <a:srgbClr val="353535"/>
                </a:solidFill>
                <a:latin typeface="宋体" panose="02010600030101010101" pitchFamily="2" charset="-122"/>
                <a:cs typeface="PingFang SC"/>
              </a:rPr>
              <a:t>(</a:t>
            </a:r>
            <a:r>
              <a:rPr lang="en-US" altLang="zh-CN" sz="900" kern="0" dirty="0" err="1">
                <a:solidFill>
                  <a:srgbClr val="353535"/>
                </a:solidFill>
                <a:latin typeface="宋体" panose="02010600030101010101" pitchFamily="2" charset="-122"/>
                <a:cs typeface="PingFang SC"/>
              </a:rPr>
              <a:t>correct_prediction</a:t>
            </a:r>
            <a:r>
              <a:rPr lang="en-US" altLang="zh-CN" sz="900" kern="0" dirty="0">
                <a:solidFill>
                  <a:srgbClr val="353535"/>
                </a:solidFill>
                <a:latin typeface="宋体" panose="02010600030101010101" pitchFamily="2" charset="-122"/>
                <a:cs typeface="PingFang SC"/>
              </a:rPr>
              <a:t>, tf.float32))</a:t>
            </a:r>
            <a:endParaRPr lang="zh-CN" altLang="zh-CN" sz="1050" kern="100" dirty="0">
              <a:latin typeface="宋体" panose="02010600030101010101" pitchFamily="2" charset="-122"/>
              <a:cs typeface="Times New Roman" panose="02020603050405020304" pitchFamily="18" charset="0"/>
            </a:endParaRPr>
          </a:p>
          <a:p>
            <a:pPr indent="228600">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宋体" panose="02010600030101010101" pitchFamily="2" charset="-122"/>
                <a:cs typeface="PingFang SC"/>
              </a:rPr>
              <a:t>tf.summary.scalar</a:t>
            </a:r>
            <a:r>
              <a:rPr lang="en-US" altLang="zh-CN" sz="900" kern="0" dirty="0">
                <a:solidFill>
                  <a:srgbClr val="353535"/>
                </a:solidFill>
                <a:latin typeface="宋体" panose="02010600030101010101" pitchFamily="2" charset="-122"/>
                <a:cs typeface="PingFang SC"/>
              </a:rPr>
              <a:t>(</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a:solidFill>
                  <a:srgbClr val="353535"/>
                </a:solidFill>
                <a:latin typeface="宋体" panose="02010600030101010101" pitchFamily="2" charset="-122"/>
                <a:cs typeface="PingFang SC"/>
              </a:rPr>
              <a:t>accuracy</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a:solidFill>
                  <a:srgbClr val="353535"/>
                </a:solidFill>
                <a:latin typeface="宋体" panose="02010600030101010101" pitchFamily="2" charset="-122"/>
                <a:cs typeface="PingFang SC"/>
              </a:rPr>
              <a:t>, accuracy)</a:t>
            </a:r>
            <a:endParaRPr lang="zh-CN" altLang="zh-CN" sz="105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035899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神经网络效果评价</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1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用于分类</a:t>
            </a:r>
            <a:r>
              <a:rPr lang="zh-CN" altLang="en-US" sz="1800" dirty="0">
                <a:solidFill>
                  <a:srgbClr val="000000"/>
                </a:solidFill>
              </a:rPr>
              <a:t>的模型评价以</a:t>
            </a:r>
            <a:r>
              <a:rPr lang="zh-CN" altLang="en-US" sz="1800" dirty="0" smtClean="0">
                <a:solidFill>
                  <a:srgbClr val="000000"/>
                </a:solidFill>
              </a:rPr>
              <a:t>准确率</a:t>
            </a:r>
            <a:r>
              <a:rPr lang="en-US" altLang="zh-CN" sz="1800" dirty="0" smtClean="0">
                <a:solidFill>
                  <a:srgbClr val="000000"/>
                </a:solidFill>
              </a:rPr>
              <a:t>(Accuracy)</a:t>
            </a:r>
            <a:r>
              <a:rPr lang="zh-CN" altLang="en-US" sz="1800" dirty="0" smtClean="0">
                <a:solidFill>
                  <a:srgbClr val="000000"/>
                </a:solidFill>
              </a:rPr>
              <a:t>、精确率</a:t>
            </a:r>
            <a:r>
              <a:rPr lang="en-US" altLang="zh-CN" sz="1800" dirty="0" smtClean="0">
                <a:solidFill>
                  <a:srgbClr val="000000"/>
                </a:solidFill>
              </a:rPr>
              <a:t>(Precision)</a:t>
            </a:r>
            <a:r>
              <a:rPr lang="zh-CN" altLang="en-US" sz="1800" dirty="0" smtClean="0">
                <a:solidFill>
                  <a:srgbClr val="000000"/>
                </a:solidFill>
              </a:rPr>
              <a:t>、召回率</a:t>
            </a:r>
            <a:r>
              <a:rPr lang="en-US" altLang="zh-CN" sz="1800" dirty="0" smtClean="0">
                <a:solidFill>
                  <a:srgbClr val="000000"/>
                </a:solidFill>
              </a:rPr>
              <a:t>(Recall)</a:t>
            </a:r>
            <a:r>
              <a:rPr lang="zh-CN" altLang="en-US" sz="1800" dirty="0" smtClean="0">
                <a:solidFill>
                  <a:srgbClr val="000000"/>
                </a:solidFill>
              </a:rPr>
              <a:t>、</a:t>
            </a:r>
            <a:r>
              <a:rPr lang="en-US" altLang="zh-CN" sz="1800" dirty="0" smtClean="0">
                <a:solidFill>
                  <a:srgbClr val="000000"/>
                </a:solidFill>
              </a:rPr>
              <a:t>F1</a:t>
            </a:r>
            <a:r>
              <a:rPr lang="zh-CN" altLang="en-US" sz="1800" dirty="0" smtClean="0">
                <a:solidFill>
                  <a:srgbClr val="000000"/>
                </a:solidFill>
              </a:rPr>
              <a:t>分值</a:t>
            </a:r>
            <a:r>
              <a:rPr lang="en-US" altLang="zh-CN" sz="1800" dirty="0" smtClean="0">
                <a:solidFill>
                  <a:srgbClr val="000000"/>
                </a:solidFill>
              </a:rPr>
              <a:t>(F1 Score)</a:t>
            </a:r>
            <a:r>
              <a:rPr lang="zh-CN" altLang="en-US" sz="1800" dirty="0" smtClean="0">
                <a:solidFill>
                  <a:srgbClr val="000000"/>
                </a:solidFill>
              </a:rPr>
              <a:t>为主，辅</a:t>
            </a:r>
            <a:r>
              <a:rPr lang="zh-CN" altLang="en-US" sz="1800" dirty="0">
                <a:solidFill>
                  <a:srgbClr val="000000"/>
                </a:solidFill>
              </a:rPr>
              <a:t>以</a:t>
            </a:r>
            <a:r>
              <a:rPr lang="en-US" altLang="zh-CN" sz="1800" dirty="0">
                <a:solidFill>
                  <a:srgbClr val="000000"/>
                </a:solidFill>
              </a:rPr>
              <a:t>ROC</a:t>
            </a:r>
            <a:r>
              <a:rPr lang="zh-CN" altLang="en-US" sz="1800" dirty="0">
                <a:solidFill>
                  <a:srgbClr val="000000"/>
                </a:solidFill>
              </a:rPr>
              <a:t>、</a:t>
            </a:r>
            <a:r>
              <a:rPr lang="en-US" altLang="zh-CN" sz="1800" dirty="0">
                <a:solidFill>
                  <a:srgbClr val="000000"/>
                </a:solidFill>
              </a:rPr>
              <a:t>AUC</a:t>
            </a:r>
            <a:r>
              <a:rPr lang="zh-CN" altLang="en-US" sz="1800" dirty="0">
                <a:solidFill>
                  <a:srgbClr val="000000"/>
                </a:solidFill>
              </a:rPr>
              <a:t>并结合实际</a:t>
            </a:r>
            <a:r>
              <a:rPr lang="zh-CN" altLang="en-US" sz="1800" dirty="0" smtClean="0">
                <a:solidFill>
                  <a:srgbClr val="000000"/>
                </a:solidFill>
              </a:rPr>
              <a:t>应用进行结果评价</a:t>
            </a:r>
            <a:endParaRPr lang="en-US" altLang="zh-CN" sz="1800" dirty="0" smtClean="0">
              <a:solidFill>
                <a:srgbClr val="000000"/>
              </a:solidFill>
            </a:endParaRPr>
          </a:p>
          <a:p>
            <a:r>
              <a:rPr lang="zh-CN" altLang="en-US" sz="1800" dirty="0">
                <a:solidFill>
                  <a:srgbClr val="000000"/>
                </a:solidFill>
              </a:rPr>
              <a:t>如果神经网络用于聚类，数据源并没有进行</a:t>
            </a:r>
            <a:r>
              <a:rPr lang="zh-CN" altLang="en-US" sz="1800" dirty="0" smtClean="0">
                <a:solidFill>
                  <a:srgbClr val="000000"/>
                </a:solidFill>
              </a:rPr>
              <a:t>标记，那么其模型结果的评价按照聚类算法的标准来操作，如</a:t>
            </a:r>
            <a:r>
              <a:rPr lang="en-US" altLang="zh-CN" sz="1800" dirty="0" smtClean="0">
                <a:solidFill>
                  <a:srgbClr val="000000"/>
                </a:solidFill>
              </a:rPr>
              <a:t>RMSSTD</a:t>
            </a:r>
            <a:r>
              <a:rPr lang="zh-CN" altLang="en-US" sz="1800" dirty="0" smtClean="0">
                <a:solidFill>
                  <a:srgbClr val="000000"/>
                </a:solidFill>
              </a:rPr>
              <a:t>、</a:t>
            </a:r>
            <a:r>
              <a:rPr lang="en-US" altLang="zh-CN" sz="1800" dirty="0" smtClean="0">
                <a:solidFill>
                  <a:srgbClr val="000000"/>
                </a:solidFill>
              </a:rPr>
              <a:t>R Square</a:t>
            </a:r>
            <a:r>
              <a:rPr lang="zh-CN" altLang="en-US" sz="1800" dirty="0" smtClean="0">
                <a:solidFill>
                  <a:srgbClr val="000000"/>
                </a:solidFill>
              </a:rPr>
              <a:t>、</a:t>
            </a:r>
            <a:r>
              <a:rPr lang="en-US" altLang="zh-CN" sz="1800" dirty="0" smtClean="0">
                <a:solidFill>
                  <a:srgbClr val="000000"/>
                </a:solidFill>
              </a:rPr>
              <a:t>SRP</a:t>
            </a:r>
            <a:r>
              <a:rPr lang="zh-CN" altLang="en-US" sz="1800" dirty="0" smtClean="0">
                <a:solidFill>
                  <a:srgbClr val="000000"/>
                </a:solidFill>
              </a:rPr>
              <a:t>等</a:t>
            </a:r>
            <a:endParaRPr lang="en-US" altLang="zh-CN" sz="1800" dirty="0" smtClean="0">
              <a:solidFill>
                <a:srgbClr val="000000"/>
              </a:solidFill>
            </a:endParaRPr>
          </a:p>
          <a:p>
            <a:r>
              <a:rPr lang="zh-CN" altLang="en-US" sz="1800" dirty="0">
                <a:solidFill>
                  <a:srgbClr val="000000"/>
                </a:solidFill>
              </a:rPr>
              <a:t>随着机器学习在不同领域中的应用，其评价</a:t>
            </a:r>
            <a:r>
              <a:rPr lang="zh-CN" altLang="en-US" sz="1800" dirty="0" smtClean="0">
                <a:solidFill>
                  <a:srgbClr val="000000"/>
                </a:solidFill>
              </a:rPr>
              <a:t>方式需要与</a:t>
            </a:r>
            <a:r>
              <a:rPr lang="zh-CN" altLang="en-US" sz="1800" dirty="0">
                <a:solidFill>
                  <a:srgbClr val="000000"/>
                </a:solidFill>
              </a:rPr>
              <a:t>实际业务相结合，通过确定目标要求来定量设计评价标准，例如在目标检测等方面使用平均曲线下</a:t>
            </a:r>
            <a:r>
              <a:rPr lang="zh-CN" altLang="en-US" sz="1800" dirty="0" smtClean="0">
                <a:solidFill>
                  <a:srgbClr val="000000"/>
                </a:solidFill>
              </a:rPr>
              <a:t>面积</a:t>
            </a:r>
            <a:r>
              <a:rPr lang="en-US" altLang="zh-CN" sz="1800" dirty="0" smtClean="0">
                <a:solidFill>
                  <a:srgbClr val="000000"/>
                </a:solidFill>
              </a:rPr>
              <a:t>(mean </a:t>
            </a:r>
            <a:r>
              <a:rPr lang="en-US" altLang="zh-CN" sz="1800" dirty="0">
                <a:solidFill>
                  <a:srgbClr val="000000"/>
                </a:solidFill>
              </a:rPr>
              <a:t>Average </a:t>
            </a:r>
            <a:r>
              <a:rPr lang="en-US" altLang="zh-CN" sz="1800" dirty="0" smtClean="0">
                <a:solidFill>
                  <a:srgbClr val="000000"/>
                </a:solidFill>
              </a:rPr>
              <a:t>Precision, </a:t>
            </a:r>
            <a:r>
              <a:rPr lang="en-US" altLang="zh-CN" sz="1800" dirty="0" err="1" smtClean="0">
                <a:solidFill>
                  <a:srgbClr val="000000"/>
                </a:solidFill>
              </a:rPr>
              <a:t>mAP</a:t>
            </a:r>
            <a:r>
              <a:rPr lang="en-US" altLang="zh-CN" sz="1800" dirty="0">
                <a:solidFill>
                  <a:srgbClr val="000000"/>
                </a:solidFill>
              </a:rPr>
              <a:t>)</a:t>
            </a:r>
            <a:r>
              <a:rPr lang="zh-CN" altLang="en-US" sz="1800" dirty="0">
                <a:solidFill>
                  <a:srgbClr val="000000"/>
                </a:solidFill>
              </a:rPr>
              <a:t>指标进行衡量识别</a:t>
            </a:r>
            <a:r>
              <a:rPr lang="zh-CN" altLang="en-US" sz="1800" dirty="0" smtClean="0">
                <a:solidFill>
                  <a:srgbClr val="000000"/>
                </a:solidFill>
              </a:rPr>
              <a:t>准确性</a:t>
            </a:r>
            <a:endParaRPr lang="en-US" altLang="zh-CN" sz="1800" dirty="0" smtClean="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7395430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3039648"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神经网络的应用</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基于</a:t>
            </a:r>
            <a:r>
              <a:rPr lang="en-US" altLang="zh-CN" sz="1800" dirty="0" smtClean="0">
                <a:solidFill>
                  <a:srgbClr val="000000"/>
                </a:solidFill>
              </a:rPr>
              <a:t>Elman</a:t>
            </a:r>
            <a:r>
              <a:rPr lang="zh-CN" altLang="en-US" sz="1800" dirty="0">
                <a:solidFill>
                  <a:srgbClr val="000000"/>
                </a:solidFill>
              </a:rPr>
              <a:t>神经网络的能源消耗</a:t>
            </a:r>
            <a:r>
              <a:rPr lang="zh-CN" altLang="en-US" sz="1800" dirty="0" smtClean="0">
                <a:solidFill>
                  <a:srgbClr val="000000"/>
                </a:solidFill>
              </a:rPr>
              <a:t>预测</a:t>
            </a:r>
            <a:endParaRPr lang="en-US" altLang="zh-CN" sz="1800" dirty="0" smtClean="0">
              <a:solidFill>
                <a:srgbClr val="000000"/>
              </a:solidFill>
            </a:endParaRPr>
          </a:p>
        </p:txBody>
      </p:sp>
      <p:sp>
        <p:nvSpPr>
          <p:cNvPr id="2" name="Rectangle 2"/>
          <p:cNvSpPr>
            <a:spLocks noChangeArrowheads="1"/>
          </p:cNvSpPr>
          <p:nvPr/>
        </p:nvSpPr>
        <p:spPr bwMode="auto">
          <a:xfrm>
            <a:off x="1387475" y="178801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522205779"/>
              </p:ext>
            </p:extLst>
          </p:nvPr>
        </p:nvGraphicFramePr>
        <p:xfrm>
          <a:off x="1387475" y="1788018"/>
          <a:ext cx="5257800" cy="2352675"/>
        </p:xfrm>
        <a:graphic>
          <a:graphicData uri="http://schemas.openxmlformats.org/presentationml/2006/ole">
            <mc:AlternateContent xmlns:mc="http://schemas.openxmlformats.org/markup-compatibility/2006">
              <mc:Choice xmlns:v="urn:schemas-microsoft-com:vml" Requires="v">
                <p:oleObj spid="_x0000_s12294" r:id="rId4" imgW="6566852" imgH="2937147" progId="Visio.Drawing.11">
                  <p:embed/>
                </p:oleObj>
              </mc:Choice>
              <mc:Fallback>
                <p:oleObj r:id="rId4" imgW="6566852" imgH="2937147"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7475" y="1788018"/>
                        <a:ext cx="5257800" cy="2352675"/>
                      </a:xfrm>
                      <a:prstGeom prst="rect">
                        <a:avLst/>
                      </a:prstGeom>
                      <a:noFill/>
                    </p:spPr>
                  </p:pic>
                </p:oleObj>
              </mc:Fallback>
            </mc:AlternateContent>
          </a:graphicData>
        </a:graphic>
      </p:graphicFrame>
    </p:spTree>
    <p:extLst>
      <p:ext uri="{BB962C8B-B14F-4D97-AF65-F5344CB8AC3E}">
        <p14:creationId xmlns:p14="http://schemas.microsoft.com/office/powerpoint/2010/main" val="554994042"/>
      </p:ext>
    </p:extLst>
  </p:cSld>
  <p:clrMapOvr>
    <a:masterClrMapping/>
  </p:clrMapOvr>
  <p:transition spd="slow">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401485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基于</a:t>
            </a:r>
            <a:r>
              <a:rPr kumimoji="0" lang="en-US" altLang="zh-CN" dirty="0"/>
              <a:t>Elman</a:t>
            </a:r>
            <a:r>
              <a:rPr kumimoji="0" lang="zh-CN" altLang="en-US" dirty="0"/>
              <a:t>神经网络的能源消耗预测</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预测实验结果图</a:t>
            </a:r>
            <a:endParaRPr lang="en-US" altLang="zh-CN" sz="1800" dirty="0">
              <a:solidFill>
                <a:srgbClr val="000000"/>
              </a:solidFill>
            </a:endParaRPr>
          </a:p>
        </p:txBody>
      </p:sp>
      <p:pic>
        <p:nvPicPr>
          <p:cNvPr id="10" name="Picture 22" descr="图3.16"/>
          <p:cNvPicPr/>
          <p:nvPr/>
        </p:nvPicPr>
        <p:blipFill>
          <a:blip r:embed="rId2">
            <a:extLst>
              <a:ext uri="{28A0092B-C50C-407E-A947-70E740481C1C}">
                <a14:useLocalDpi xmlns:a14="http://schemas.microsoft.com/office/drawing/2010/main" val="0"/>
              </a:ext>
            </a:extLst>
          </a:blip>
          <a:srcRect/>
          <a:stretch>
            <a:fillRect/>
          </a:stretch>
        </p:blipFill>
        <p:spPr bwMode="auto">
          <a:xfrm>
            <a:off x="1938337" y="1795463"/>
            <a:ext cx="5267325" cy="2038350"/>
          </a:xfrm>
          <a:prstGeom prst="rect">
            <a:avLst/>
          </a:prstGeom>
          <a:noFill/>
          <a:ln>
            <a:noFill/>
          </a:ln>
        </p:spPr>
      </p:pic>
    </p:spTree>
    <p:extLst>
      <p:ext uri="{BB962C8B-B14F-4D97-AF65-F5344CB8AC3E}">
        <p14:creationId xmlns:p14="http://schemas.microsoft.com/office/powerpoint/2010/main" val="41620828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401485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基于</a:t>
            </a:r>
            <a:r>
              <a:rPr kumimoji="0" lang="en-US" altLang="zh-CN" dirty="0"/>
              <a:t>Elman</a:t>
            </a:r>
            <a:r>
              <a:rPr kumimoji="0" lang="zh-CN" altLang="en-US" dirty="0"/>
              <a:t>神经网络的能源消耗预测</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100</a:t>
            </a:r>
            <a:r>
              <a:rPr lang="zh-CN" altLang="zh-CN" sz="1800" dirty="0">
                <a:solidFill>
                  <a:srgbClr val="000000"/>
                </a:solidFill>
              </a:rPr>
              <a:t>天预测结果走势比对图</a:t>
            </a:r>
            <a:endParaRPr lang="en-US" altLang="zh-CN" sz="1800" dirty="0">
              <a:solidFill>
                <a:srgbClr val="000000"/>
              </a:solidFill>
            </a:endParaRPr>
          </a:p>
        </p:txBody>
      </p:sp>
      <p:pic>
        <p:nvPicPr>
          <p:cNvPr id="13" name="Picture 21" descr="图3.17"/>
          <p:cNvPicPr/>
          <p:nvPr/>
        </p:nvPicPr>
        <p:blipFill>
          <a:blip r:embed="rId2">
            <a:extLst>
              <a:ext uri="{28A0092B-C50C-407E-A947-70E740481C1C}">
                <a14:useLocalDpi xmlns:a14="http://schemas.microsoft.com/office/drawing/2010/main" val="0"/>
              </a:ext>
            </a:extLst>
          </a:blip>
          <a:srcRect/>
          <a:stretch>
            <a:fillRect/>
          </a:stretch>
        </p:blipFill>
        <p:spPr bwMode="auto">
          <a:xfrm>
            <a:off x="1933575" y="1369803"/>
            <a:ext cx="5276850" cy="3314700"/>
          </a:xfrm>
          <a:prstGeom prst="rect">
            <a:avLst/>
          </a:prstGeom>
          <a:noFill/>
          <a:ln>
            <a:noFill/>
          </a:ln>
        </p:spPr>
      </p:pic>
    </p:spTree>
    <p:extLst>
      <p:ext uri="{BB962C8B-B14F-4D97-AF65-F5344CB8AC3E}">
        <p14:creationId xmlns:p14="http://schemas.microsoft.com/office/powerpoint/2010/main" val="15181961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401485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基于</a:t>
            </a:r>
            <a:r>
              <a:rPr kumimoji="0" lang="en-US" altLang="zh-CN" dirty="0"/>
              <a:t>Elman</a:t>
            </a:r>
            <a:r>
              <a:rPr kumimoji="0" lang="zh-CN" altLang="en-US" dirty="0"/>
              <a:t>神经网络的能源消耗预测</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100</a:t>
            </a:r>
            <a:r>
              <a:rPr lang="zh-CN" altLang="zh-CN" sz="1800" dirty="0">
                <a:solidFill>
                  <a:srgbClr val="000000"/>
                </a:solidFill>
              </a:rPr>
              <a:t>天预测结果走势比对图</a:t>
            </a:r>
            <a:endParaRPr lang="en-US" altLang="zh-CN" sz="1800" dirty="0">
              <a:solidFill>
                <a:srgbClr val="000000"/>
              </a:solidFill>
            </a:endParaRPr>
          </a:p>
        </p:txBody>
      </p:sp>
      <p:pic>
        <p:nvPicPr>
          <p:cNvPr id="13" name="Picture 21" descr="图3.17"/>
          <p:cNvPicPr/>
          <p:nvPr/>
        </p:nvPicPr>
        <p:blipFill>
          <a:blip r:embed="rId2">
            <a:extLst>
              <a:ext uri="{28A0092B-C50C-407E-A947-70E740481C1C}">
                <a14:useLocalDpi xmlns:a14="http://schemas.microsoft.com/office/drawing/2010/main" val="0"/>
              </a:ext>
            </a:extLst>
          </a:blip>
          <a:srcRect/>
          <a:stretch>
            <a:fillRect/>
          </a:stretch>
        </p:blipFill>
        <p:spPr bwMode="auto">
          <a:xfrm>
            <a:off x="1933575" y="1369803"/>
            <a:ext cx="5276850" cy="3314700"/>
          </a:xfrm>
          <a:prstGeom prst="rect">
            <a:avLst/>
          </a:prstGeom>
          <a:noFill/>
          <a:ln>
            <a:noFill/>
          </a:ln>
        </p:spPr>
      </p:pic>
    </p:spTree>
    <p:extLst>
      <p:ext uri="{BB962C8B-B14F-4D97-AF65-F5344CB8AC3E}">
        <p14:creationId xmlns:p14="http://schemas.microsoft.com/office/powerpoint/2010/main" val="30361840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44422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基于神经网络</a:t>
            </a:r>
            <a:r>
              <a:rPr kumimoji="0" lang="en-US" altLang="zh-CN" dirty="0" smtClean="0"/>
              <a:t>(</a:t>
            </a:r>
            <a:r>
              <a:rPr kumimoji="0" lang="zh-CN" altLang="en-US" dirty="0" smtClean="0"/>
              <a:t>多层感知器</a:t>
            </a:r>
            <a:r>
              <a:rPr kumimoji="0" lang="en-US" altLang="zh-CN" dirty="0" smtClean="0"/>
              <a:t>)</a:t>
            </a:r>
            <a:r>
              <a:rPr kumimoji="0" lang="zh-CN" altLang="en-US" dirty="0" smtClean="0"/>
              <a:t>识别手写数字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数据集为经典的</a:t>
            </a:r>
            <a:r>
              <a:rPr lang="en-US" altLang="zh-CN" sz="1800" dirty="0" smtClean="0">
                <a:solidFill>
                  <a:srgbClr val="000000"/>
                </a:solidFill>
              </a:rPr>
              <a:t>MNIST</a:t>
            </a:r>
          </a:p>
          <a:p>
            <a:r>
              <a:rPr lang="zh-CN" altLang="en-US" sz="1800" dirty="0" smtClean="0">
                <a:solidFill>
                  <a:srgbClr val="000000"/>
                </a:solidFill>
              </a:rPr>
              <a:t>加载数据</a:t>
            </a:r>
            <a:endParaRPr lang="en-US" altLang="zh-CN" sz="1800" dirty="0">
              <a:solidFill>
                <a:srgbClr val="000000"/>
              </a:solidFill>
            </a:endParaRPr>
          </a:p>
        </p:txBody>
      </p:sp>
      <p:sp>
        <p:nvSpPr>
          <p:cNvPr id="3" name="矩形 2"/>
          <p:cNvSpPr/>
          <p:nvPr/>
        </p:nvSpPr>
        <p:spPr>
          <a:xfrm>
            <a:off x="1518444" y="1913070"/>
            <a:ext cx="6107112" cy="990015"/>
          </a:xfrm>
          <a:prstGeom prst="rect">
            <a:avLst/>
          </a:prstGeom>
        </p:spPr>
        <p:txBody>
          <a:bodyPr wrap="square">
            <a:spAutoFit/>
          </a:bodyPr>
          <a:lstStyle/>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import </a:t>
            </a:r>
            <a:r>
              <a:rPr lang="en-US" altLang="zh-CN" sz="900" kern="0" dirty="0" err="1">
                <a:solidFill>
                  <a:srgbClr val="353535"/>
                </a:solidFill>
                <a:latin typeface="Courier New" panose="02070309020205020404" pitchFamily="49" charset="0"/>
                <a:cs typeface="Times New Roman" panose="02020603050405020304" pitchFamily="18" charset="0"/>
              </a:rPr>
              <a:t>tensorflow</a:t>
            </a:r>
            <a:r>
              <a:rPr lang="en-US" altLang="zh-CN" sz="900" kern="0" dirty="0">
                <a:solidFill>
                  <a:srgbClr val="353535"/>
                </a:solidFill>
                <a:latin typeface="Courier New" panose="02070309020205020404" pitchFamily="49" charset="0"/>
                <a:cs typeface="Times New Roman" panose="02020603050405020304" pitchFamily="18" charset="0"/>
              </a:rPr>
              <a:t> as </a:t>
            </a:r>
            <a:r>
              <a:rPr lang="en-US" altLang="zh-CN" sz="900" kern="0" dirty="0" err="1">
                <a:solidFill>
                  <a:srgbClr val="353535"/>
                </a:solidFill>
                <a:latin typeface="Courier New" panose="02070309020205020404" pitchFamily="49" charset="0"/>
                <a:cs typeface="Times New Roman" panose="02020603050405020304" pitchFamily="18" charset="0"/>
              </a:rPr>
              <a:t>tf</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import </a:t>
            </a:r>
            <a:r>
              <a:rPr lang="en-US" altLang="zh-CN" sz="900" kern="0" dirty="0" err="1">
                <a:solidFill>
                  <a:srgbClr val="353535"/>
                </a:solidFill>
                <a:latin typeface="Courier New" panose="02070309020205020404" pitchFamily="49" charset="0"/>
                <a:cs typeface="Times New Roman" panose="02020603050405020304" pitchFamily="18" charset="0"/>
              </a:rPr>
              <a:t>ssl</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ssl</a:t>
            </a:r>
            <a:r>
              <a:rPr lang="en-US" altLang="zh-CN" sz="900" kern="0" dirty="0">
                <a:solidFill>
                  <a:srgbClr val="353535"/>
                </a:solidFill>
                <a:latin typeface="Courier New" panose="02070309020205020404" pitchFamily="49" charset="0"/>
                <a:cs typeface="Times New Roman" panose="02020603050405020304" pitchFamily="18" charset="0"/>
              </a:rPr>
              <a:t>._</a:t>
            </a:r>
            <a:r>
              <a:rPr lang="en-US" altLang="zh-CN" sz="900" kern="0" dirty="0" err="1">
                <a:solidFill>
                  <a:srgbClr val="353535"/>
                </a:solidFill>
                <a:latin typeface="Courier New" panose="02070309020205020404" pitchFamily="49" charset="0"/>
                <a:cs typeface="Times New Roman" panose="02020603050405020304" pitchFamily="18" charset="0"/>
              </a:rPr>
              <a:t>create_default_https_context</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ssl</a:t>
            </a:r>
            <a:r>
              <a:rPr lang="en-US" altLang="zh-CN" sz="900" kern="0" dirty="0">
                <a:solidFill>
                  <a:srgbClr val="353535"/>
                </a:solidFill>
                <a:latin typeface="Courier New" panose="02070309020205020404" pitchFamily="49" charset="0"/>
                <a:cs typeface="Times New Roman" panose="02020603050405020304" pitchFamily="18" charset="0"/>
              </a:rPr>
              <a:t>._</a:t>
            </a:r>
            <a:r>
              <a:rPr lang="en-US" altLang="zh-CN" sz="900" kern="0" dirty="0" err="1">
                <a:solidFill>
                  <a:srgbClr val="353535"/>
                </a:solidFill>
                <a:latin typeface="Courier New" panose="02070309020205020404" pitchFamily="49" charset="0"/>
                <a:cs typeface="Times New Roman" panose="02020603050405020304" pitchFamily="18" charset="0"/>
              </a:rPr>
              <a:t>create_unverified_context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from </a:t>
            </a:r>
            <a:r>
              <a:rPr lang="en-US" altLang="zh-CN" sz="900" kern="0" dirty="0" err="1">
                <a:solidFill>
                  <a:srgbClr val="353535"/>
                </a:solidFill>
                <a:latin typeface="Courier New" panose="02070309020205020404" pitchFamily="49" charset="0"/>
                <a:cs typeface="Times New Roman" panose="02020603050405020304" pitchFamily="18" charset="0"/>
              </a:rPr>
              <a:t>tensorflow.examples.tutorials.mnist</a:t>
            </a:r>
            <a:r>
              <a:rPr lang="en-US" altLang="zh-CN" sz="900" kern="0" dirty="0">
                <a:solidFill>
                  <a:srgbClr val="353535"/>
                </a:solidFill>
                <a:latin typeface="Courier New" panose="02070309020205020404" pitchFamily="49" charset="0"/>
                <a:cs typeface="Times New Roman" panose="02020603050405020304" pitchFamily="18" charset="0"/>
              </a:rPr>
              <a:t> import </a:t>
            </a:r>
            <a:r>
              <a:rPr lang="en-US" altLang="zh-CN" sz="900" kern="0" dirty="0" err="1">
                <a:solidFill>
                  <a:srgbClr val="353535"/>
                </a:solidFill>
                <a:latin typeface="Courier New" panose="02070309020205020404" pitchFamily="49" charset="0"/>
                <a:cs typeface="Times New Roman" panose="02020603050405020304" pitchFamily="18" charset="0"/>
              </a:rPr>
              <a:t>input_data</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mnist</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input_data.read_data_sets</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mnist_data</a:t>
            </a: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one_hot</a:t>
            </a:r>
            <a:r>
              <a:rPr lang="en-US" altLang="zh-CN" sz="900" kern="0" dirty="0">
                <a:solidFill>
                  <a:srgbClr val="353535"/>
                </a:solidFill>
                <a:latin typeface="Courier New" panose="02070309020205020404" pitchFamily="49" charset="0"/>
                <a:cs typeface="Times New Roman" panose="02020603050405020304" pitchFamily="18" charset="0"/>
              </a:rPr>
              <a:t>=True)</a:t>
            </a:r>
            <a:endParaRPr lang="zh-CN" altLang="zh-CN" sz="105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5908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前馈神经网络</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前馈神经网络</a:t>
            </a:r>
            <a:r>
              <a:rPr lang="en-US" altLang="zh-CN" sz="1800" dirty="0" smtClean="0">
                <a:solidFill>
                  <a:srgbClr val="000000"/>
                </a:solidFill>
              </a:rPr>
              <a:t>(Feed </a:t>
            </a:r>
            <a:r>
              <a:rPr lang="en-US" altLang="zh-CN" sz="1800" dirty="0">
                <a:solidFill>
                  <a:srgbClr val="000000"/>
                </a:solidFill>
              </a:rPr>
              <a:t>Forward </a:t>
            </a:r>
            <a:r>
              <a:rPr lang="en-US" altLang="zh-CN" sz="1800" dirty="0" smtClean="0">
                <a:solidFill>
                  <a:srgbClr val="000000"/>
                </a:solidFill>
              </a:rPr>
              <a:t>Neural </a:t>
            </a:r>
            <a:r>
              <a:rPr lang="en-US" altLang="zh-CN" sz="1800" dirty="0">
                <a:solidFill>
                  <a:srgbClr val="000000"/>
                </a:solidFill>
              </a:rPr>
              <a:t>Network</a:t>
            </a:r>
            <a:r>
              <a:rPr lang="en-US" altLang="zh-CN" sz="1800" dirty="0" smtClean="0">
                <a:solidFill>
                  <a:srgbClr val="000000"/>
                </a:solidFill>
              </a:rPr>
              <a:t>) </a:t>
            </a:r>
            <a:r>
              <a:rPr lang="zh-CN" altLang="en-US" sz="1800" dirty="0" smtClean="0">
                <a:solidFill>
                  <a:srgbClr val="000000"/>
                </a:solidFill>
              </a:rPr>
              <a:t>是</a:t>
            </a:r>
            <a:r>
              <a:rPr lang="zh-CN" altLang="en-US" sz="1800" dirty="0">
                <a:solidFill>
                  <a:srgbClr val="000000"/>
                </a:solidFill>
              </a:rPr>
              <a:t>一种单向多层的网络结构，即信息是从输入层开始，逐层向一个方向传递，一直到输出层结束。所谓的“前馈”是指输入信号的传播方向为前向，在此过程中并不调整各层的权值参数，而反传播时是将误差逐层向后传递，从而实现使用权值参数对特征的记忆，即通过反向传播</a:t>
            </a:r>
            <a:r>
              <a:rPr lang="en-US" altLang="zh-CN" sz="1800" dirty="0">
                <a:solidFill>
                  <a:srgbClr val="000000"/>
                </a:solidFill>
              </a:rPr>
              <a:t>(BP) </a:t>
            </a:r>
            <a:r>
              <a:rPr lang="zh-CN" altLang="en-US" sz="1800" dirty="0">
                <a:solidFill>
                  <a:srgbClr val="000000"/>
                </a:solidFill>
              </a:rPr>
              <a:t>算法来计算各层网络中神经元之间边的权重。</a:t>
            </a:r>
            <a:r>
              <a:rPr lang="en-US" altLang="zh-CN" sz="1800" dirty="0">
                <a:solidFill>
                  <a:srgbClr val="000000"/>
                </a:solidFill>
              </a:rPr>
              <a:t>BP</a:t>
            </a:r>
            <a:r>
              <a:rPr lang="zh-CN" altLang="en-US" sz="1800" dirty="0">
                <a:solidFill>
                  <a:srgbClr val="000000"/>
                </a:solidFill>
              </a:rPr>
              <a:t>算法具有非线性映射能力，理论上可逼近任意连续函，从而实现对模型的学习</a:t>
            </a:r>
            <a:endParaRPr lang="en-US" altLang="zh-CN" sz="1800" dirty="0" smtClean="0">
              <a:solidFill>
                <a:srgbClr val="000000"/>
              </a:solidFill>
            </a:endParaRPr>
          </a:p>
        </p:txBody>
      </p:sp>
    </p:spTree>
    <p:extLst>
      <p:ext uri="{BB962C8B-B14F-4D97-AF65-F5344CB8AC3E}">
        <p14:creationId xmlns:p14="http://schemas.microsoft.com/office/powerpoint/2010/main" val="25058169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44422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基于神经网络</a:t>
            </a:r>
            <a:r>
              <a:rPr kumimoji="0" lang="en-US" altLang="zh-CN" dirty="0" smtClean="0"/>
              <a:t>(</a:t>
            </a:r>
            <a:r>
              <a:rPr kumimoji="0" lang="zh-CN" altLang="en-US" dirty="0" smtClean="0"/>
              <a:t>多层感知器</a:t>
            </a:r>
            <a:r>
              <a:rPr kumimoji="0" lang="en-US" altLang="zh-CN" dirty="0" smtClean="0"/>
              <a:t>)</a:t>
            </a:r>
            <a:r>
              <a:rPr kumimoji="0" lang="zh-CN" altLang="en-US" dirty="0" smtClean="0"/>
              <a:t>识别手写数字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定义学习率、迭代次数、批大小、批数量（总样本数除以批大小）等参数，设置输入层大小为</a:t>
            </a:r>
            <a:r>
              <a:rPr lang="en-US" altLang="zh-CN" sz="1800" dirty="0">
                <a:solidFill>
                  <a:srgbClr val="000000"/>
                </a:solidFill>
              </a:rPr>
              <a:t>784,</a:t>
            </a:r>
            <a:r>
              <a:rPr lang="zh-CN" altLang="zh-CN" sz="1800" dirty="0">
                <a:solidFill>
                  <a:srgbClr val="000000"/>
                </a:solidFill>
              </a:rPr>
              <a:t>即将</a:t>
            </a:r>
            <a:r>
              <a:rPr lang="en-US" altLang="zh-CN" sz="1800" dirty="0">
                <a:solidFill>
                  <a:srgbClr val="000000"/>
                </a:solidFill>
              </a:rPr>
              <a:t>28x28</a:t>
            </a:r>
            <a:r>
              <a:rPr lang="zh-CN" altLang="zh-CN" sz="1800" dirty="0">
                <a:solidFill>
                  <a:srgbClr val="000000"/>
                </a:solidFill>
              </a:rPr>
              <a:t>的像素展开为一维行向量（一个输入图片</a:t>
            </a:r>
            <a:r>
              <a:rPr lang="en-US" altLang="zh-CN" sz="1800" dirty="0">
                <a:solidFill>
                  <a:srgbClr val="000000"/>
                </a:solidFill>
              </a:rPr>
              <a:t>784</a:t>
            </a:r>
            <a:r>
              <a:rPr lang="zh-CN" altLang="zh-CN" sz="1800" dirty="0">
                <a:solidFill>
                  <a:srgbClr val="000000"/>
                </a:solidFill>
              </a:rPr>
              <a:t>个值）。第一层和第二层神经元数量均为</a:t>
            </a:r>
            <a:r>
              <a:rPr lang="en-US" altLang="zh-CN" sz="1800" dirty="0">
                <a:solidFill>
                  <a:srgbClr val="000000"/>
                </a:solidFill>
              </a:rPr>
              <a:t>256</a:t>
            </a:r>
            <a:r>
              <a:rPr lang="zh-CN" altLang="zh-CN" sz="1800" dirty="0">
                <a:solidFill>
                  <a:srgbClr val="000000"/>
                </a:solidFill>
              </a:rPr>
              <a:t>，输出层的分类类别为</a:t>
            </a:r>
            <a:r>
              <a:rPr lang="en-US" altLang="zh-CN" sz="1800" dirty="0">
                <a:solidFill>
                  <a:srgbClr val="000000"/>
                </a:solidFill>
              </a:rPr>
              <a:t>0</a:t>
            </a:r>
            <a:r>
              <a:rPr lang="zh-CN" altLang="zh-CN" sz="1800" dirty="0">
                <a:solidFill>
                  <a:srgbClr val="000000"/>
                </a:solidFill>
              </a:rPr>
              <a:t>〜</a:t>
            </a:r>
            <a:r>
              <a:rPr lang="en-US" altLang="zh-CN" sz="1800" dirty="0">
                <a:solidFill>
                  <a:srgbClr val="000000"/>
                </a:solidFill>
              </a:rPr>
              <a:t>9</a:t>
            </a:r>
            <a:r>
              <a:rPr lang="zh-CN" altLang="zh-CN" sz="1800" dirty="0">
                <a:solidFill>
                  <a:srgbClr val="000000"/>
                </a:solidFill>
              </a:rPr>
              <a:t>的数字，即</a:t>
            </a:r>
            <a:r>
              <a:rPr lang="en-US" altLang="zh-CN" sz="1800" dirty="0">
                <a:solidFill>
                  <a:srgbClr val="000000"/>
                </a:solidFill>
              </a:rPr>
              <a:t>10</a:t>
            </a:r>
            <a:r>
              <a:rPr lang="zh-CN" altLang="zh-CN" sz="1800" dirty="0">
                <a:solidFill>
                  <a:srgbClr val="000000"/>
                </a:solidFill>
              </a:rPr>
              <a:t>个类别</a:t>
            </a:r>
            <a:endParaRPr lang="en-US" altLang="zh-CN" sz="1800" dirty="0">
              <a:solidFill>
                <a:srgbClr val="000000"/>
              </a:solidFill>
            </a:endParaRPr>
          </a:p>
        </p:txBody>
      </p:sp>
      <p:sp>
        <p:nvSpPr>
          <p:cNvPr id="3" name="矩形 2"/>
          <p:cNvSpPr/>
          <p:nvPr/>
        </p:nvSpPr>
        <p:spPr>
          <a:xfrm>
            <a:off x="1566069" y="2366654"/>
            <a:ext cx="6107112" cy="1846659"/>
          </a:xfrm>
          <a:prstGeom prst="rect">
            <a:avLst/>
          </a:prstGeom>
        </p:spPr>
        <p:txBody>
          <a:bodyPr wrap="square">
            <a:spAutoFit/>
          </a:bodyPr>
          <a:lstStyle/>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learning_rate</a:t>
            </a:r>
            <a:r>
              <a:rPr lang="en-US" altLang="zh-CN" sz="900" kern="0" dirty="0">
                <a:solidFill>
                  <a:srgbClr val="353535"/>
                </a:solidFill>
                <a:latin typeface="Courier New" panose="02070309020205020404" pitchFamily="49" charset="0"/>
                <a:cs typeface="Times New Roman" panose="02020603050405020304" pitchFamily="18" charset="0"/>
              </a:rPr>
              <a:t> = 0.005</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training_epochs</a:t>
            </a:r>
            <a:r>
              <a:rPr lang="en-US" altLang="zh-CN" sz="900" kern="0" dirty="0">
                <a:solidFill>
                  <a:srgbClr val="353535"/>
                </a:solidFill>
                <a:latin typeface="Courier New" panose="02070309020205020404" pitchFamily="49" charset="0"/>
                <a:cs typeface="Times New Roman" panose="02020603050405020304" pitchFamily="18" charset="0"/>
              </a:rPr>
              <a:t> = 20</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batch_size</a:t>
            </a:r>
            <a:r>
              <a:rPr lang="en-US" altLang="zh-CN" sz="900" kern="0" dirty="0">
                <a:solidFill>
                  <a:srgbClr val="353535"/>
                </a:solidFill>
                <a:latin typeface="Courier New" panose="02070309020205020404" pitchFamily="49" charset="0"/>
                <a:cs typeface="Times New Roman" panose="02020603050405020304" pitchFamily="18" charset="0"/>
              </a:rPr>
              <a:t> = 100</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batch_count</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int</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mnist.train.num_examples</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batch_size</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n_hidden_1 = 256</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n_hidden_2 = 256</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n_input</a:t>
            </a:r>
            <a:r>
              <a:rPr lang="en-US" altLang="zh-CN" sz="900" kern="0" dirty="0">
                <a:solidFill>
                  <a:srgbClr val="353535"/>
                </a:solidFill>
                <a:latin typeface="Courier New" panose="02070309020205020404" pitchFamily="49" charset="0"/>
                <a:cs typeface="Times New Roman" panose="02020603050405020304" pitchFamily="18" charset="0"/>
              </a:rPr>
              <a:t> = 784</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n_classes</a:t>
            </a:r>
            <a:r>
              <a:rPr lang="en-US" altLang="zh-CN" sz="900" kern="0" dirty="0">
                <a:solidFill>
                  <a:srgbClr val="353535"/>
                </a:solidFill>
                <a:latin typeface="Courier New" panose="02070309020205020404" pitchFamily="49" charset="0"/>
                <a:cs typeface="Times New Roman" panose="02020603050405020304" pitchFamily="18" charset="0"/>
              </a:rPr>
              <a:t> = 10 # (0-9 </a:t>
            </a:r>
            <a:r>
              <a:rPr lang="zh-CN" altLang="zh-CN" sz="900" kern="0" dirty="0">
                <a:solidFill>
                  <a:srgbClr val="353535"/>
                </a:solidFill>
                <a:latin typeface="Courier New" panose="02070309020205020404" pitchFamily="49" charset="0"/>
                <a:cs typeface="Courier New" panose="02070309020205020404" pitchFamily="49" charset="0"/>
              </a:rPr>
              <a:t>数字</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X = </a:t>
            </a:r>
            <a:r>
              <a:rPr lang="en-US" altLang="zh-CN" sz="900" kern="0" dirty="0" err="1">
                <a:solidFill>
                  <a:srgbClr val="353535"/>
                </a:solidFill>
                <a:latin typeface="Courier New" panose="02070309020205020404" pitchFamily="49" charset="0"/>
                <a:cs typeface="Times New Roman" panose="02020603050405020304" pitchFamily="18" charset="0"/>
              </a:rPr>
              <a:t>tf.placeholder</a:t>
            </a:r>
            <a:r>
              <a:rPr lang="en-US" altLang="zh-CN" sz="900" kern="0" dirty="0">
                <a:solidFill>
                  <a:srgbClr val="353535"/>
                </a:solidFill>
                <a:latin typeface="Courier New" panose="02070309020205020404" pitchFamily="49" charset="0"/>
                <a:cs typeface="Times New Roman" panose="02020603050405020304" pitchFamily="18" charset="0"/>
              </a:rPr>
              <a:t>("float", [None, </a:t>
            </a:r>
            <a:r>
              <a:rPr lang="en-US" altLang="zh-CN" sz="900" kern="0" dirty="0" err="1">
                <a:solidFill>
                  <a:srgbClr val="353535"/>
                </a:solidFill>
                <a:latin typeface="Courier New" panose="02070309020205020404" pitchFamily="49" charset="0"/>
                <a:cs typeface="Times New Roman" panose="02020603050405020304" pitchFamily="18" charset="0"/>
              </a:rPr>
              <a:t>n_input</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r>
              <a:rPr lang="en-US" altLang="zh-CN" sz="900" kern="0" dirty="0">
                <a:solidFill>
                  <a:srgbClr val="353535"/>
                </a:solidFill>
                <a:latin typeface="Courier New" panose="02070309020205020404" pitchFamily="49" charset="0"/>
              </a:rPr>
              <a:t>Y = </a:t>
            </a:r>
            <a:r>
              <a:rPr lang="en-US" altLang="zh-CN" sz="900" kern="0" dirty="0" err="1">
                <a:solidFill>
                  <a:srgbClr val="353535"/>
                </a:solidFill>
                <a:latin typeface="Courier New" panose="02070309020205020404" pitchFamily="49" charset="0"/>
              </a:rPr>
              <a:t>tf.placeholder</a:t>
            </a:r>
            <a:r>
              <a:rPr lang="en-US" altLang="zh-CN" sz="900" kern="0" dirty="0">
                <a:solidFill>
                  <a:srgbClr val="353535"/>
                </a:solidFill>
                <a:latin typeface="Courier New" panose="02070309020205020404" pitchFamily="49" charset="0"/>
              </a:rPr>
              <a:t>("float", [None, </a:t>
            </a:r>
            <a:r>
              <a:rPr lang="en-US" altLang="zh-CN" sz="900" kern="0" dirty="0" err="1">
                <a:solidFill>
                  <a:srgbClr val="353535"/>
                </a:solidFill>
                <a:latin typeface="Courier New" panose="02070309020205020404" pitchFamily="49" charset="0"/>
              </a:rPr>
              <a:t>n_classes</a:t>
            </a:r>
            <a:r>
              <a:rPr lang="en-US" altLang="zh-CN" sz="900" kern="0" dirty="0">
                <a:solidFill>
                  <a:srgbClr val="353535"/>
                </a:solidFill>
                <a:latin typeface="Courier New" panose="02070309020205020404" pitchFamily="49" charset="0"/>
              </a:rPr>
              <a:t>])</a:t>
            </a:r>
            <a:endParaRPr lang="zh-CN" altLang="zh-CN" sz="105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846185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44422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基于神经网络</a:t>
            </a:r>
            <a:r>
              <a:rPr kumimoji="0" lang="en-US" altLang="zh-CN" dirty="0" smtClean="0"/>
              <a:t>(</a:t>
            </a:r>
            <a:r>
              <a:rPr kumimoji="0" lang="zh-CN" altLang="en-US" dirty="0" smtClean="0"/>
              <a:t>多层感知器</a:t>
            </a:r>
            <a:r>
              <a:rPr kumimoji="0" lang="en-US" altLang="zh-CN" dirty="0" smtClean="0"/>
              <a:t>)</a:t>
            </a:r>
            <a:r>
              <a:rPr kumimoji="0" lang="zh-CN" altLang="en-US" dirty="0" smtClean="0"/>
              <a:t>识别手写数字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使用</a:t>
            </a:r>
            <a:r>
              <a:rPr lang="en-US" altLang="zh-CN" sz="1800" dirty="0" err="1">
                <a:solidFill>
                  <a:srgbClr val="000000"/>
                </a:solidFill>
              </a:rPr>
              <a:t>tf.random_normal</a:t>
            </a:r>
            <a:r>
              <a:rPr lang="en-US" altLang="zh-CN" sz="1800" dirty="0">
                <a:solidFill>
                  <a:srgbClr val="000000"/>
                </a:solidFill>
              </a:rPr>
              <a:t>()</a:t>
            </a:r>
            <a:r>
              <a:rPr lang="zh-CN" altLang="zh-CN" sz="1800" dirty="0">
                <a:solidFill>
                  <a:srgbClr val="000000"/>
                </a:solidFill>
              </a:rPr>
              <a:t>生成模型权重值参数矩阵和偏置值参数，并将其分别存储于</a:t>
            </a:r>
            <a:r>
              <a:rPr lang="en-US" altLang="zh-CN" sz="1800" dirty="0">
                <a:solidFill>
                  <a:srgbClr val="000000"/>
                </a:solidFill>
              </a:rPr>
              <a:t>weights</a:t>
            </a:r>
            <a:r>
              <a:rPr lang="zh-CN" altLang="zh-CN" sz="1800" dirty="0">
                <a:solidFill>
                  <a:srgbClr val="000000"/>
                </a:solidFill>
              </a:rPr>
              <a:t>和</a:t>
            </a:r>
            <a:r>
              <a:rPr lang="en-US" altLang="zh-CN" sz="1800" dirty="0">
                <a:solidFill>
                  <a:srgbClr val="000000"/>
                </a:solidFill>
              </a:rPr>
              <a:t>biases</a:t>
            </a:r>
            <a:r>
              <a:rPr lang="zh-CN" altLang="zh-CN" sz="1800" dirty="0">
                <a:solidFill>
                  <a:srgbClr val="000000"/>
                </a:solidFill>
              </a:rPr>
              <a:t>变量中，并定义多层感知机的神经网络模型。代码如下</a:t>
            </a:r>
            <a:endParaRPr lang="en-US" altLang="zh-CN" sz="1800" dirty="0">
              <a:solidFill>
                <a:srgbClr val="000000"/>
              </a:solidFill>
            </a:endParaRPr>
          </a:p>
        </p:txBody>
      </p:sp>
      <p:sp>
        <p:nvSpPr>
          <p:cNvPr id="4" name="矩形 3"/>
          <p:cNvSpPr/>
          <p:nvPr/>
        </p:nvSpPr>
        <p:spPr>
          <a:xfrm>
            <a:off x="1299955" y="1825419"/>
            <a:ext cx="6639340" cy="2785378"/>
          </a:xfrm>
          <a:prstGeom prst="rect">
            <a:avLst/>
          </a:prstGeom>
        </p:spPr>
        <p:txBody>
          <a:bodyPr wrap="square">
            <a:spAutoFit/>
          </a:bodyPr>
          <a:lstStyle/>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weights = {</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'weight1': </a:t>
            </a:r>
            <a:r>
              <a:rPr lang="en-US" altLang="zh-CN" sz="900" kern="0" dirty="0" err="1">
                <a:solidFill>
                  <a:srgbClr val="353535"/>
                </a:solidFill>
                <a:latin typeface="Courier New" panose="02070309020205020404" pitchFamily="49" charset="0"/>
                <a:cs typeface="Times New Roman" panose="02020603050405020304" pitchFamily="18" charset="0"/>
              </a:rPr>
              <a:t>tf.Variable</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tf.random_normal</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n_input</a:t>
            </a:r>
            <a:r>
              <a:rPr lang="en-US" altLang="zh-CN" sz="900" kern="0" dirty="0">
                <a:solidFill>
                  <a:srgbClr val="353535"/>
                </a:solidFill>
                <a:latin typeface="Courier New" panose="02070309020205020404" pitchFamily="49" charset="0"/>
                <a:cs typeface="Times New Roman" panose="02020603050405020304" pitchFamily="18" charset="0"/>
              </a:rPr>
              <a:t>, n_hidden_1])),</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'weight2': </a:t>
            </a:r>
            <a:r>
              <a:rPr lang="en-US" altLang="zh-CN" sz="900" kern="0" dirty="0" err="1">
                <a:solidFill>
                  <a:srgbClr val="353535"/>
                </a:solidFill>
                <a:latin typeface="Courier New" panose="02070309020205020404" pitchFamily="49" charset="0"/>
                <a:cs typeface="Times New Roman" panose="02020603050405020304" pitchFamily="18" charset="0"/>
              </a:rPr>
              <a:t>tf.Variable</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tf.random_normal</a:t>
            </a:r>
            <a:r>
              <a:rPr lang="en-US" altLang="zh-CN" sz="900" kern="0" dirty="0">
                <a:solidFill>
                  <a:srgbClr val="353535"/>
                </a:solidFill>
                <a:latin typeface="Courier New" panose="02070309020205020404" pitchFamily="49" charset="0"/>
                <a:cs typeface="Times New Roman" panose="02020603050405020304" pitchFamily="18" charset="0"/>
              </a:rPr>
              <a:t>([n_hidden_1, n_hidden_2])),</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'out': </a:t>
            </a:r>
            <a:r>
              <a:rPr lang="en-US" altLang="zh-CN" sz="900" kern="0" dirty="0" err="1">
                <a:solidFill>
                  <a:srgbClr val="353535"/>
                </a:solidFill>
                <a:latin typeface="Courier New" panose="02070309020205020404" pitchFamily="49" charset="0"/>
                <a:cs typeface="Times New Roman" panose="02020603050405020304" pitchFamily="18" charset="0"/>
              </a:rPr>
              <a:t>tf.Variable</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tf.random_normal</a:t>
            </a:r>
            <a:r>
              <a:rPr lang="en-US" altLang="zh-CN" sz="900" kern="0" dirty="0">
                <a:solidFill>
                  <a:srgbClr val="353535"/>
                </a:solidFill>
                <a:latin typeface="Courier New" panose="02070309020205020404" pitchFamily="49" charset="0"/>
                <a:cs typeface="Times New Roman" panose="02020603050405020304" pitchFamily="18" charset="0"/>
              </a:rPr>
              <a:t>([n_hidden_2, </a:t>
            </a:r>
            <a:r>
              <a:rPr lang="en-US" altLang="zh-CN" sz="900" kern="0" dirty="0" err="1">
                <a:solidFill>
                  <a:srgbClr val="353535"/>
                </a:solidFill>
                <a:latin typeface="Courier New" panose="02070309020205020404" pitchFamily="49" charset="0"/>
                <a:cs typeface="Times New Roman" panose="02020603050405020304" pitchFamily="18" charset="0"/>
              </a:rPr>
              <a:t>n_classes</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biases = {</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'bias1': </a:t>
            </a:r>
            <a:r>
              <a:rPr lang="en-US" altLang="zh-CN" sz="900" kern="0" dirty="0" err="1">
                <a:solidFill>
                  <a:srgbClr val="353535"/>
                </a:solidFill>
                <a:latin typeface="Courier New" panose="02070309020205020404" pitchFamily="49" charset="0"/>
                <a:cs typeface="Times New Roman" panose="02020603050405020304" pitchFamily="18" charset="0"/>
              </a:rPr>
              <a:t>tf.Variable</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tf.random_normal</a:t>
            </a:r>
            <a:r>
              <a:rPr lang="en-US" altLang="zh-CN" sz="900" kern="0" dirty="0">
                <a:solidFill>
                  <a:srgbClr val="353535"/>
                </a:solidFill>
                <a:latin typeface="Courier New" panose="02070309020205020404" pitchFamily="49" charset="0"/>
                <a:cs typeface="Times New Roman" panose="02020603050405020304" pitchFamily="18" charset="0"/>
              </a:rPr>
              <a:t>([n_hidden_1])),</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'bias2': </a:t>
            </a:r>
            <a:r>
              <a:rPr lang="en-US" altLang="zh-CN" sz="900" kern="0" dirty="0" err="1">
                <a:solidFill>
                  <a:srgbClr val="353535"/>
                </a:solidFill>
                <a:latin typeface="Courier New" panose="02070309020205020404" pitchFamily="49" charset="0"/>
                <a:cs typeface="Times New Roman" panose="02020603050405020304" pitchFamily="18" charset="0"/>
              </a:rPr>
              <a:t>tf.Variable</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tf.random_normal</a:t>
            </a:r>
            <a:r>
              <a:rPr lang="en-US" altLang="zh-CN" sz="900" kern="0" dirty="0">
                <a:solidFill>
                  <a:srgbClr val="353535"/>
                </a:solidFill>
                <a:latin typeface="Courier New" panose="02070309020205020404" pitchFamily="49" charset="0"/>
                <a:cs typeface="Times New Roman" panose="02020603050405020304" pitchFamily="18" charset="0"/>
              </a:rPr>
              <a:t>([n_hidden_2])),</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'out': </a:t>
            </a:r>
            <a:r>
              <a:rPr lang="en-US" altLang="zh-CN" sz="900" kern="0" dirty="0" err="1">
                <a:solidFill>
                  <a:srgbClr val="353535"/>
                </a:solidFill>
                <a:latin typeface="Courier New" panose="02070309020205020404" pitchFamily="49" charset="0"/>
                <a:cs typeface="Times New Roman" panose="02020603050405020304" pitchFamily="18" charset="0"/>
              </a:rPr>
              <a:t>tf.Variable</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tf.random_normal</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n_classes</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def</a:t>
            </a: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multilayer_perceptron_model</a:t>
            </a:r>
            <a:r>
              <a:rPr lang="en-US" altLang="zh-CN" sz="900" kern="0" dirty="0">
                <a:solidFill>
                  <a:srgbClr val="353535"/>
                </a:solidFill>
                <a:latin typeface="Courier New" panose="02070309020205020404" pitchFamily="49" charset="0"/>
                <a:cs typeface="Times New Roman" panose="02020603050405020304" pitchFamily="18" charset="0"/>
              </a:rPr>
              <a:t>(x):</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layer_1 = </a:t>
            </a:r>
            <a:r>
              <a:rPr lang="en-US" altLang="zh-CN" sz="900" kern="0" dirty="0" err="1">
                <a:solidFill>
                  <a:srgbClr val="353535"/>
                </a:solidFill>
                <a:latin typeface="Courier New" panose="02070309020205020404" pitchFamily="49" charset="0"/>
                <a:cs typeface="Times New Roman" panose="02020603050405020304" pitchFamily="18" charset="0"/>
              </a:rPr>
              <a:t>tf.add</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tf.matmul</a:t>
            </a:r>
            <a:r>
              <a:rPr lang="en-US" altLang="zh-CN" sz="900" kern="0" dirty="0">
                <a:solidFill>
                  <a:srgbClr val="353535"/>
                </a:solidFill>
                <a:latin typeface="Courier New" panose="02070309020205020404" pitchFamily="49" charset="0"/>
                <a:cs typeface="Times New Roman" panose="02020603050405020304" pitchFamily="18" charset="0"/>
              </a:rPr>
              <a:t>(x, weights['weight1']), biases['bias1'])</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layer_2 = </a:t>
            </a:r>
            <a:r>
              <a:rPr lang="en-US" altLang="zh-CN" sz="900" kern="0" dirty="0" err="1">
                <a:solidFill>
                  <a:srgbClr val="353535"/>
                </a:solidFill>
                <a:latin typeface="Courier New" panose="02070309020205020404" pitchFamily="49" charset="0"/>
                <a:cs typeface="Times New Roman" panose="02020603050405020304" pitchFamily="18" charset="0"/>
              </a:rPr>
              <a:t>tf.add</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tf.matmul</a:t>
            </a:r>
            <a:r>
              <a:rPr lang="en-US" altLang="zh-CN" sz="900" kern="0" dirty="0">
                <a:solidFill>
                  <a:srgbClr val="353535"/>
                </a:solidFill>
                <a:latin typeface="Courier New" panose="02070309020205020404" pitchFamily="49" charset="0"/>
                <a:cs typeface="Times New Roman" panose="02020603050405020304" pitchFamily="18" charset="0"/>
              </a:rPr>
              <a:t>(layer_1, weights['weight2']), biases['bias2'])</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out_layer</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tf.matmul</a:t>
            </a:r>
            <a:r>
              <a:rPr lang="en-US" altLang="zh-CN" sz="900" kern="0" dirty="0">
                <a:solidFill>
                  <a:srgbClr val="353535"/>
                </a:solidFill>
                <a:latin typeface="Courier New" panose="02070309020205020404" pitchFamily="49" charset="0"/>
                <a:cs typeface="Times New Roman" panose="02020603050405020304" pitchFamily="18" charset="0"/>
              </a:rPr>
              <a:t>(layer_2, weights['out']) + biases['out']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return </a:t>
            </a:r>
            <a:r>
              <a:rPr lang="en-US" altLang="zh-CN" sz="900" kern="0" dirty="0" err="1">
                <a:solidFill>
                  <a:srgbClr val="353535"/>
                </a:solidFill>
                <a:latin typeface="Courier New" panose="02070309020205020404" pitchFamily="49" charset="0"/>
                <a:cs typeface="Times New Roman" panose="02020603050405020304" pitchFamily="18" charset="0"/>
              </a:rPr>
              <a:t>out_layer</a:t>
            </a:r>
            <a:endParaRPr lang="zh-CN" altLang="zh-CN" sz="105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821186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44422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基于神经网络</a:t>
            </a:r>
            <a:r>
              <a:rPr kumimoji="0" lang="en-US" altLang="zh-CN" dirty="0" smtClean="0"/>
              <a:t>(</a:t>
            </a:r>
            <a:r>
              <a:rPr kumimoji="0" lang="zh-CN" altLang="en-US" dirty="0" smtClean="0"/>
              <a:t>多层感知器</a:t>
            </a:r>
            <a:r>
              <a:rPr kumimoji="0" lang="en-US" altLang="zh-CN" dirty="0" smtClean="0"/>
              <a:t>)</a:t>
            </a:r>
            <a:r>
              <a:rPr kumimoji="0" lang="zh-CN" altLang="en-US" dirty="0" smtClean="0"/>
              <a:t>识别手写数字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使用输入变量</a:t>
            </a:r>
            <a:r>
              <a:rPr lang="en-US" altLang="zh-CN" sz="1800" dirty="0">
                <a:solidFill>
                  <a:srgbClr val="000000"/>
                </a:solidFill>
              </a:rPr>
              <a:t>X</a:t>
            </a:r>
            <a:r>
              <a:rPr lang="zh-CN" altLang="zh-CN" sz="1800" dirty="0">
                <a:solidFill>
                  <a:srgbClr val="000000"/>
                </a:solidFill>
              </a:rPr>
              <a:t>初始化模型，定义损失函数为交叉熵，采用梯度下降法作为优化器（除此之外还可选</a:t>
            </a:r>
            <a:r>
              <a:rPr lang="en-US" altLang="zh-CN" sz="1800" dirty="0" err="1">
                <a:solidFill>
                  <a:srgbClr val="000000"/>
                </a:solidFill>
              </a:rPr>
              <a:t>MomentumOptimizer</a:t>
            </a:r>
            <a:r>
              <a:rPr lang="zh-CN" altLang="zh-CN" sz="1800" dirty="0">
                <a:solidFill>
                  <a:srgbClr val="000000"/>
                </a:solidFill>
              </a:rPr>
              <a:t>、</a:t>
            </a:r>
            <a:r>
              <a:rPr lang="en-US" altLang="zh-CN" sz="1800" dirty="0" err="1">
                <a:solidFill>
                  <a:srgbClr val="000000"/>
                </a:solidFill>
              </a:rPr>
              <a:t>AdagradOptimizer</a:t>
            </a:r>
            <a:r>
              <a:rPr lang="zh-CN" altLang="zh-CN" sz="1800" dirty="0">
                <a:solidFill>
                  <a:srgbClr val="000000"/>
                </a:solidFill>
              </a:rPr>
              <a:t>、</a:t>
            </a:r>
            <a:r>
              <a:rPr lang="en-US" altLang="zh-CN" sz="1800" dirty="0" err="1">
                <a:solidFill>
                  <a:srgbClr val="000000"/>
                </a:solidFill>
              </a:rPr>
              <a:t>AdamOptimizer</a:t>
            </a:r>
            <a:r>
              <a:rPr lang="zh-CN" altLang="zh-CN" sz="1800" dirty="0">
                <a:solidFill>
                  <a:srgbClr val="000000"/>
                </a:solidFill>
              </a:rPr>
              <a:t>等，见注释部分），并对模型中</a:t>
            </a:r>
            <a:r>
              <a:rPr lang="en-US" altLang="zh-CN" sz="1800" dirty="0" err="1">
                <a:solidFill>
                  <a:srgbClr val="000000"/>
                </a:solidFill>
              </a:rPr>
              <a:t>tf.placeholder</a:t>
            </a:r>
            <a:r>
              <a:rPr lang="zh-CN" altLang="zh-CN" sz="1800" dirty="0">
                <a:solidFill>
                  <a:srgbClr val="000000"/>
                </a:solidFill>
              </a:rPr>
              <a:t>定义的各参数初始化，代码如下</a:t>
            </a:r>
            <a:endParaRPr lang="en-US" altLang="zh-CN" sz="1800" dirty="0">
              <a:solidFill>
                <a:srgbClr val="000000"/>
              </a:solidFill>
            </a:endParaRPr>
          </a:p>
        </p:txBody>
      </p:sp>
      <p:sp>
        <p:nvSpPr>
          <p:cNvPr id="5" name="矩形 4"/>
          <p:cNvSpPr/>
          <p:nvPr/>
        </p:nvSpPr>
        <p:spPr>
          <a:xfrm>
            <a:off x="1391478" y="2481982"/>
            <a:ext cx="6361043" cy="1708160"/>
          </a:xfrm>
          <a:prstGeom prst="rect">
            <a:avLst/>
          </a:prstGeom>
        </p:spPr>
        <p:txBody>
          <a:bodyPr wrap="square">
            <a:spAutoFit/>
          </a:bodyPr>
          <a:lstStyle/>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logits = </a:t>
            </a:r>
            <a:r>
              <a:rPr lang="en-US" altLang="zh-CN" sz="900" kern="0" dirty="0" err="1">
                <a:solidFill>
                  <a:srgbClr val="353535"/>
                </a:solidFill>
                <a:latin typeface="Courier New" panose="02070309020205020404" pitchFamily="49" charset="0"/>
                <a:cs typeface="Times New Roman" panose="02020603050405020304" pitchFamily="18" charset="0"/>
              </a:rPr>
              <a:t>multilayer_perceptron_model</a:t>
            </a:r>
            <a:r>
              <a:rPr lang="en-US" altLang="zh-CN" sz="900" kern="0" dirty="0">
                <a:solidFill>
                  <a:srgbClr val="353535"/>
                </a:solidFill>
                <a:latin typeface="Courier New" panose="02070309020205020404" pitchFamily="49" charset="0"/>
                <a:cs typeface="Times New Roman" panose="02020603050405020304" pitchFamily="18" charset="0"/>
              </a:rPr>
              <a:t>(X)</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loss_op</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tf.reduce_mean</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tf.nn.softmax_cross_entropy_with_logits</a:t>
            </a:r>
            <a:r>
              <a:rPr lang="en-US" altLang="zh-CN" sz="900" kern="0" dirty="0">
                <a:solidFill>
                  <a:srgbClr val="353535"/>
                </a:solidFill>
                <a:latin typeface="Courier New" panose="02070309020205020404" pitchFamily="49" charset="0"/>
                <a:cs typeface="Times New Roman" panose="02020603050405020304" pitchFamily="18" charset="0"/>
              </a:rPr>
              <a:t>(logits=logits, labels=Y))</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optimizer = </a:t>
            </a:r>
            <a:r>
              <a:rPr lang="en-US" altLang="zh-CN" sz="900" kern="0" dirty="0" err="1">
                <a:solidFill>
                  <a:srgbClr val="353535"/>
                </a:solidFill>
                <a:latin typeface="Courier New" panose="02070309020205020404" pitchFamily="49" charset="0"/>
                <a:cs typeface="Times New Roman" panose="02020603050405020304" pitchFamily="18" charset="0"/>
              </a:rPr>
              <a:t>tf.train.GradientDescentOptimizer</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learning_rate</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#optimizer = </a:t>
            </a:r>
            <a:r>
              <a:rPr lang="en-US" altLang="zh-CN" sz="900" kern="0" dirty="0" err="1">
                <a:solidFill>
                  <a:srgbClr val="353535"/>
                </a:solidFill>
                <a:latin typeface="Courier New" panose="02070309020205020404" pitchFamily="49" charset="0"/>
                <a:cs typeface="Times New Roman" panose="02020603050405020304" pitchFamily="18" charset="0"/>
              </a:rPr>
              <a:t>tf.train.MomentumOptimizer</a:t>
            </a:r>
            <a:r>
              <a:rPr lang="en-US" altLang="zh-CN" sz="900" kern="0" dirty="0">
                <a:solidFill>
                  <a:srgbClr val="353535"/>
                </a:solidFill>
                <a:latin typeface="Courier New" panose="02070309020205020404" pitchFamily="49" charset="0"/>
                <a:cs typeface="Times New Roman" panose="02020603050405020304" pitchFamily="18" charset="0"/>
              </a:rPr>
              <a:t>(learning_rate,0.2)</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#optimizer = </a:t>
            </a:r>
            <a:r>
              <a:rPr lang="en-US" altLang="zh-CN" sz="900" kern="0" dirty="0" err="1">
                <a:solidFill>
                  <a:srgbClr val="353535"/>
                </a:solidFill>
                <a:latin typeface="Courier New" panose="02070309020205020404" pitchFamily="49" charset="0"/>
                <a:cs typeface="Times New Roman" panose="02020603050405020304" pitchFamily="18" charset="0"/>
              </a:rPr>
              <a:t>tf.train.AdagradOptimizer</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learning_rate</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#optimizer = </a:t>
            </a:r>
            <a:r>
              <a:rPr lang="en-US" altLang="zh-CN" sz="900" kern="0" dirty="0" err="1">
                <a:solidFill>
                  <a:srgbClr val="353535"/>
                </a:solidFill>
                <a:latin typeface="Courier New" panose="02070309020205020404" pitchFamily="49" charset="0"/>
                <a:cs typeface="Times New Roman" panose="02020603050405020304" pitchFamily="18" charset="0"/>
              </a:rPr>
              <a:t>tf.train.AdamOptimizer</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learning_rate</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train_op</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optimizer.minimize</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loss_op</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init</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tf.global_variables_initializer</a:t>
            </a:r>
            <a:r>
              <a:rPr lang="en-US" altLang="zh-CN" sz="900" kern="0" dirty="0">
                <a:solidFill>
                  <a:srgbClr val="353535"/>
                </a:solidFill>
                <a:latin typeface="Courier New" panose="02070309020205020404" pitchFamily="49" charset="0"/>
                <a:cs typeface="Times New Roman" panose="02020603050405020304" pitchFamily="18" charset="0"/>
              </a:rPr>
              <a:t>()#</a:t>
            </a:r>
            <a:r>
              <a:rPr lang="zh-CN" altLang="zh-CN" sz="900" kern="0" dirty="0">
                <a:solidFill>
                  <a:srgbClr val="353535"/>
                </a:solidFill>
                <a:latin typeface="Courier New" panose="02070309020205020404" pitchFamily="49" charset="0"/>
                <a:cs typeface="Courier New" panose="02070309020205020404" pitchFamily="49" charset="0"/>
              </a:rPr>
              <a:t>参数初始化</a:t>
            </a:r>
            <a:endParaRPr lang="zh-CN" altLang="zh-CN" sz="105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948577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44422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基于神经网络</a:t>
            </a:r>
            <a:r>
              <a:rPr kumimoji="0" lang="en-US" altLang="zh-CN" dirty="0" smtClean="0"/>
              <a:t>(</a:t>
            </a:r>
            <a:r>
              <a:rPr kumimoji="0" lang="zh-CN" altLang="en-US" dirty="0" smtClean="0"/>
              <a:t>多层感知器</a:t>
            </a:r>
            <a:r>
              <a:rPr kumimoji="0" lang="en-US" altLang="zh-CN" dirty="0" smtClean="0"/>
              <a:t>)</a:t>
            </a:r>
            <a:r>
              <a:rPr kumimoji="0" lang="zh-CN" altLang="en-US" dirty="0" smtClean="0"/>
              <a:t>识别手写数字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将训练集样本输入模型进行训练，并计算每个批次的平均损失，在每次迭代时输出模型的平均损失，代码如下</a:t>
            </a:r>
            <a:endParaRPr lang="en-US" altLang="zh-CN" sz="1800" dirty="0">
              <a:solidFill>
                <a:srgbClr val="000000"/>
              </a:solidFill>
            </a:endParaRPr>
          </a:p>
        </p:txBody>
      </p:sp>
      <p:sp>
        <p:nvSpPr>
          <p:cNvPr id="3" name="矩形 2"/>
          <p:cNvSpPr/>
          <p:nvPr/>
        </p:nvSpPr>
        <p:spPr>
          <a:xfrm>
            <a:off x="1046335" y="1797960"/>
            <a:ext cx="7051329" cy="1708160"/>
          </a:xfrm>
          <a:prstGeom prst="rect">
            <a:avLst/>
          </a:prstGeom>
        </p:spPr>
        <p:txBody>
          <a:bodyPr wrap="square">
            <a:spAutoFit/>
          </a:bodyPr>
          <a:lstStyle/>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with </a:t>
            </a:r>
            <a:r>
              <a:rPr lang="en-US" altLang="zh-CN" sz="900" kern="0" dirty="0" err="1">
                <a:solidFill>
                  <a:srgbClr val="353535"/>
                </a:solidFill>
                <a:latin typeface="Courier New" panose="02070309020205020404" pitchFamily="49" charset="0"/>
                <a:cs typeface="Times New Roman" panose="02020603050405020304" pitchFamily="18" charset="0"/>
              </a:rPr>
              <a:t>tf.Session</a:t>
            </a:r>
            <a:r>
              <a:rPr lang="en-US" altLang="zh-CN" sz="900" kern="0" dirty="0">
                <a:solidFill>
                  <a:srgbClr val="353535"/>
                </a:solidFill>
                <a:latin typeface="Courier New" panose="02070309020205020404" pitchFamily="49" charset="0"/>
                <a:cs typeface="Times New Roman" panose="02020603050405020304" pitchFamily="18" charset="0"/>
              </a:rPr>
              <a:t>() as </a:t>
            </a:r>
            <a:r>
              <a:rPr lang="en-US" altLang="zh-CN" sz="900" kern="0" dirty="0" err="1">
                <a:solidFill>
                  <a:srgbClr val="353535"/>
                </a:solidFill>
                <a:latin typeface="Courier New" panose="02070309020205020404" pitchFamily="49" charset="0"/>
                <a:cs typeface="Times New Roman" panose="02020603050405020304" pitchFamily="18" charset="0"/>
              </a:rPr>
              <a:t>sess</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sess.run</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init</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for epoch in range(</a:t>
            </a:r>
            <a:r>
              <a:rPr lang="en-US" altLang="zh-CN" sz="900" kern="0" dirty="0" err="1">
                <a:solidFill>
                  <a:srgbClr val="353535"/>
                </a:solidFill>
                <a:latin typeface="Courier New" panose="02070309020205020404" pitchFamily="49" charset="0"/>
                <a:cs typeface="Times New Roman" panose="02020603050405020304" pitchFamily="18" charset="0"/>
              </a:rPr>
              <a:t>training_epochs</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avg_cost</a:t>
            </a:r>
            <a:r>
              <a:rPr lang="en-US" altLang="zh-CN" sz="900" kern="0" dirty="0">
                <a:solidFill>
                  <a:srgbClr val="353535"/>
                </a:solidFill>
                <a:latin typeface="Courier New" panose="02070309020205020404" pitchFamily="49" charset="0"/>
                <a:cs typeface="Times New Roman" panose="02020603050405020304" pitchFamily="18" charset="0"/>
              </a:rPr>
              <a:t> = 0.</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for </a:t>
            </a:r>
            <a:r>
              <a:rPr lang="en-US" altLang="zh-CN" sz="900" kern="0" dirty="0" err="1">
                <a:solidFill>
                  <a:srgbClr val="353535"/>
                </a:solidFill>
                <a:latin typeface="Courier New" panose="02070309020205020404" pitchFamily="49" charset="0"/>
                <a:cs typeface="Times New Roman" panose="02020603050405020304" pitchFamily="18" charset="0"/>
              </a:rPr>
              <a:t>i</a:t>
            </a:r>
            <a:r>
              <a:rPr lang="en-US" altLang="zh-CN" sz="900" kern="0" dirty="0">
                <a:solidFill>
                  <a:srgbClr val="353535"/>
                </a:solidFill>
                <a:latin typeface="Courier New" panose="02070309020205020404" pitchFamily="49" charset="0"/>
                <a:cs typeface="Times New Roman" panose="02020603050405020304" pitchFamily="18" charset="0"/>
              </a:rPr>
              <a:t> in range(</a:t>
            </a:r>
            <a:r>
              <a:rPr lang="en-US" altLang="zh-CN" sz="900" kern="0" dirty="0" err="1">
                <a:solidFill>
                  <a:srgbClr val="353535"/>
                </a:solidFill>
                <a:latin typeface="Courier New" panose="02070309020205020404" pitchFamily="49" charset="0"/>
                <a:cs typeface="Times New Roman" panose="02020603050405020304" pitchFamily="18" charset="0"/>
              </a:rPr>
              <a:t>batch_count</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train_x</a:t>
            </a: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train_y</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mnist.train.next_batch</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batch_size</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_, c = </a:t>
            </a:r>
            <a:r>
              <a:rPr lang="en-US" altLang="zh-CN" sz="900" kern="0" dirty="0" err="1">
                <a:solidFill>
                  <a:srgbClr val="353535"/>
                </a:solidFill>
                <a:latin typeface="Courier New" panose="02070309020205020404" pitchFamily="49" charset="0"/>
                <a:cs typeface="Times New Roman" panose="02020603050405020304" pitchFamily="18" charset="0"/>
              </a:rPr>
              <a:t>sess.run</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train_op</a:t>
            </a: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loss_op</a:t>
            </a: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feed_dict</a:t>
            </a:r>
            <a:r>
              <a:rPr lang="en-US" altLang="zh-CN" sz="900" kern="0" dirty="0">
                <a:solidFill>
                  <a:srgbClr val="353535"/>
                </a:solidFill>
                <a:latin typeface="Courier New" panose="02070309020205020404" pitchFamily="49" charset="0"/>
                <a:cs typeface="Times New Roman" panose="02020603050405020304" pitchFamily="18" charset="0"/>
              </a:rPr>
              <a:t>={X: </a:t>
            </a:r>
            <a:r>
              <a:rPr lang="en-US" altLang="zh-CN" sz="900" kern="0" dirty="0" err="1">
                <a:solidFill>
                  <a:srgbClr val="353535"/>
                </a:solidFill>
                <a:latin typeface="Courier New" panose="02070309020205020404" pitchFamily="49" charset="0"/>
                <a:cs typeface="Times New Roman" panose="02020603050405020304" pitchFamily="18" charset="0"/>
              </a:rPr>
              <a:t>train_x</a:t>
            </a:r>
            <a:r>
              <a:rPr lang="en-US" altLang="zh-CN" sz="900" kern="0" dirty="0">
                <a:solidFill>
                  <a:srgbClr val="353535"/>
                </a:solidFill>
                <a:latin typeface="Courier New" panose="02070309020205020404" pitchFamily="49" charset="0"/>
                <a:cs typeface="Times New Roman" panose="02020603050405020304" pitchFamily="18" charset="0"/>
              </a:rPr>
              <a:t>, Y: </a:t>
            </a:r>
            <a:r>
              <a:rPr lang="en-US" altLang="zh-CN" sz="900" kern="0" dirty="0" err="1">
                <a:solidFill>
                  <a:srgbClr val="353535"/>
                </a:solidFill>
                <a:latin typeface="Courier New" panose="02070309020205020404" pitchFamily="49" charset="0"/>
                <a:cs typeface="Times New Roman" panose="02020603050405020304" pitchFamily="18" charset="0"/>
              </a:rPr>
              <a:t>train_y</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avg_cost</a:t>
            </a:r>
            <a:r>
              <a:rPr lang="en-US" altLang="zh-CN" sz="900" kern="0" dirty="0">
                <a:solidFill>
                  <a:srgbClr val="353535"/>
                </a:solidFill>
                <a:latin typeface="Courier New" panose="02070309020205020404" pitchFamily="49" charset="0"/>
                <a:cs typeface="Times New Roman" panose="02020603050405020304" pitchFamily="18" charset="0"/>
              </a:rPr>
              <a:t> += c / </a:t>
            </a:r>
            <a:r>
              <a:rPr lang="en-US" altLang="zh-CN" sz="900" kern="0" dirty="0" err="1">
                <a:solidFill>
                  <a:srgbClr val="353535"/>
                </a:solidFill>
                <a:latin typeface="Courier New" panose="02070309020205020404" pitchFamily="49" charset="0"/>
                <a:cs typeface="Times New Roman" panose="02020603050405020304" pitchFamily="18" charset="0"/>
              </a:rPr>
              <a:t>batch_count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print("Epoch:", '%02d' % (epoch+1), "</a:t>
            </a:r>
            <a:r>
              <a:rPr lang="en-US" altLang="zh-CN" sz="900" kern="0" dirty="0" err="1">
                <a:solidFill>
                  <a:srgbClr val="353535"/>
                </a:solidFill>
                <a:latin typeface="Courier New" panose="02070309020205020404" pitchFamily="49" charset="0"/>
                <a:cs typeface="Times New Roman" panose="02020603050405020304" pitchFamily="18" charset="0"/>
              </a:rPr>
              <a:t>avg</a:t>
            </a:r>
            <a:r>
              <a:rPr lang="en-US" altLang="zh-CN" sz="900" kern="0" dirty="0">
                <a:solidFill>
                  <a:srgbClr val="353535"/>
                </a:solidFill>
                <a:latin typeface="Courier New" panose="02070309020205020404" pitchFamily="49" charset="0"/>
                <a:cs typeface="Times New Roman" panose="02020603050405020304" pitchFamily="18" charset="0"/>
              </a:rPr>
              <a:t> cost={:.6f}".format(</a:t>
            </a:r>
            <a:r>
              <a:rPr lang="en-US" altLang="zh-CN" sz="900" kern="0" dirty="0" err="1">
                <a:solidFill>
                  <a:srgbClr val="353535"/>
                </a:solidFill>
                <a:latin typeface="Courier New" panose="02070309020205020404" pitchFamily="49" charset="0"/>
                <a:cs typeface="Times New Roman" panose="02020603050405020304" pitchFamily="18" charset="0"/>
              </a:rPr>
              <a:t>avg_cost</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148180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44422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基于神经网络</a:t>
            </a:r>
            <a:r>
              <a:rPr kumimoji="0" lang="en-US" altLang="zh-CN" dirty="0" smtClean="0"/>
              <a:t>(</a:t>
            </a:r>
            <a:r>
              <a:rPr kumimoji="0" lang="zh-CN" altLang="en-US" dirty="0" smtClean="0"/>
              <a:t>多层感知器</a:t>
            </a:r>
            <a:r>
              <a:rPr kumimoji="0" lang="en-US" altLang="zh-CN" dirty="0" smtClean="0"/>
              <a:t>)</a:t>
            </a:r>
            <a:r>
              <a:rPr kumimoji="0" lang="zh-CN" altLang="en-US" dirty="0" smtClean="0"/>
              <a:t>识别手写数字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36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模型训练完成，使用测试集样本对其评估，并计算其精确率，代码如下</a:t>
            </a:r>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r>
              <a:rPr lang="zh-CN" altLang="zh-CN" sz="1800" dirty="0">
                <a:solidFill>
                  <a:srgbClr val="000000"/>
                </a:solidFill>
              </a:rPr>
              <a:t>模型的</a:t>
            </a:r>
            <a:r>
              <a:rPr lang="en-US" altLang="zh-CN" sz="1800" dirty="0">
                <a:solidFill>
                  <a:srgbClr val="000000"/>
                </a:solidFill>
              </a:rPr>
              <a:t>Accuracy</a:t>
            </a:r>
            <a:r>
              <a:rPr lang="zh-CN" altLang="zh-CN" sz="1800" dirty="0">
                <a:solidFill>
                  <a:srgbClr val="000000"/>
                </a:solidFill>
              </a:rPr>
              <a:t>结果为</a:t>
            </a:r>
            <a:r>
              <a:rPr lang="en-US" altLang="zh-CN" sz="1800" dirty="0">
                <a:solidFill>
                  <a:srgbClr val="000000"/>
                </a:solidFill>
              </a:rPr>
              <a:t>87.8%</a:t>
            </a:r>
          </a:p>
        </p:txBody>
      </p:sp>
      <p:sp>
        <p:nvSpPr>
          <p:cNvPr id="3" name="矩形 2"/>
          <p:cNvSpPr/>
          <p:nvPr/>
        </p:nvSpPr>
        <p:spPr>
          <a:xfrm>
            <a:off x="1046335" y="1797960"/>
            <a:ext cx="7051329" cy="798295"/>
          </a:xfrm>
          <a:prstGeom prst="rect">
            <a:avLst/>
          </a:prstGeom>
        </p:spPr>
        <p:txBody>
          <a:bodyPr wrap="square">
            <a:spAutoFit/>
          </a:bodyPr>
          <a:lstStyle/>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pred</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tf.nn.softmax</a:t>
            </a:r>
            <a:r>
              <a:rPr lang="en-US" altLang="zh-CN" sz="900" kern="0" dirty="0">
                <a:solidFill>
                  <a:srgbClr val="353535"/>
                </a:solidFill>
                <a:latin typeface="Courier New" panose="02070309020205020404" pitchFamily="49" charset="0"/>
                <a:cs typeface="Times New Roman" panose="02020603050405020304" pitchFamily="18" charset="0"/>
              </a:rPr>
              <a:t>(logits)  # Apply </a:t>
            </a:r>
            <a:r>
              <a:rPr lang="en-US" altLang="zh-CN" sz="900" kern="0" dirty="0" err="1">
                <a:solidFill>
                  <a:srgbClr val="353535"/>
                </a:solidFill>
                <a:latin typeface="Courier New" panose="02070309020205020404" pitchFamily="49" charset="0"/>
                <a:cs typeface="Times New Roman" panose="02020603050405020304" pitchFamily="18" charset="0"/>
              </a:rPr>
              <a:t>softmax</a:t>
            </a:r>
            <a:r>
              <a:rPr lang="en-US" altLang="zh-CN" sz="900" kern="0" dirty="0">
                <a:solidFill>
                  <a:srgbClr val="353535"/>
                </a:solidFill>
                <a:latin typeface="Courier New" panose="02070309020205020404" pitchFamily="49" charset="0"/>
                <a:cs typeface="Times New Roman" panose="02020603050405020304" pitchFamily="18" charset="0"/>
              </a:rPr>
              <a:t> to logits</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correct_prediction</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tf.equal</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tf.argmax</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pred</a:t>
            </a:r>
            <a:r>
              <a:rPr lang="en-US" altLang="zh-CN" sz="900" kern="0" dirty="0">
                <a:solidFill>
                  <a:srgbClr val="353535"/>
                </a:solidFill>
                <a:latin typeface="Courier New" panose="02070309020205020404" pitchFamily="49" charset="0"/>
                <a:cs typeface="Times New Roman" panose="02020603050405020304" pitchFamily="18" charset="0"/>
              </a:rPr>
              <a:t>, 1), </a:t>
            </a:r>
            <a:r>
              <a:rPr lang="en-US" altLang="zh-CN" sz="900" kern="0" dirty="0" err="1">
                <a:solidFill>
                  <a:srgbClr val="353535"/>
                </a:solidFill>
                <a:latin typeface="Courier New" panose="02070309020205020404" pitchFamily="49" charset="0"/>
                <a:cs typeface="Times New Roman" panose="02020603050405020304" pitchFamily="18" charset="0"/>
              </a:rPr>
              <a:t>tf.argmax</a:t>
            </a:r>
            <a:r>
              <a:rPr lang="en-US" altLang="zh-CN" sz="900" kern="0" dirty="0">
                <a:solidFill>
                  <a:srgbClr val="353535"/>
                </a:solidFill>
                <a:latin typeface="Courier New" panose="02070309020205020404" pitchFamily="49" charset="0"/>
                <a:cs typeface="Times New Roman" panose="02020603050405020304" pitchFamily="18" charset="0"/>
              </a:rPr>
              <a:t>(Y, 1))</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accuracy = </a:t>
            </a:r>
            <a:r>
              <a:rPr lang="en-US" altLang="zh-CN" sz="900" kern="0" dirty="0" err="1">
                <a:solidFill>
                  <a:srgbClr val="353535"/>
                </a:solidFill>
                <a:latin typeface="Courier New" panose="02070309020205020404" pitchFamily="49" charset="0"/>
                <a:cs typeface="Times New Roman" panose="02020603050405020304" pitchFamily="18" charset="0"/>
              </a:rPr>
              <a:t>tf.reduce_mean</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tf.cast</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correct_prediction</a:t>
            </a:r>
            <a:r>
              <a:rPr lang="en-US" altLang="zh-CN" sz="900" kern="0" dirty="0">
                <a:solidFill>
                  <a:srgbClr val="353535"/>
                </a:solidFill>
                <a:latin typeface="Courier New" panose="02070309020205020404" pitchFamily="49" charset="0"/>
                <a:cs typeface="Times New Roman" panose="02020603050405020304" pitchFamily="18" charset="0"/>
              </a:rPr>
              <a:t>, "float"))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print("Accuracy:", </a:t>
            </a:r>
            <a:r>
              <a:rPr lang="en-US" altLang="zh-CN" sz="900" kern="0" dirty="0" err="1">
                <a:solidFill>
                  <a:srgbClr val="353535"/>
                </a:solidFill>
                <a:latin typeface="Courier New" panose="02070309020205020404" pitchFamily="49" charset="0"/>
                <a:cs typeface="Times New Roman" panose="02020603050405020304" pitchFamily="18" charset="0"/>
              </a:rPr>
              <a:t>accuracy.eval</a:t>
            </a:r>
            <a:r>
              <a:rPr lang="en-US" altLang="zh-CN" sz="900" kern="0" dirty="0">
                <a:solidFill>
                  <a:srgbClr val="353535"/>
                </a:solidFill>
                <a:latin typeface="Courier New" panose="02070309020205020404" pitchFamily="49" charset="0"/>
                <a:cs typeface="Times New Roman" panose="02020603050405020304" pitchFamily="18" charset="0"/>
              </a:rPr>
              <a:t>({X: </a:t>
            </a:r>
            <a:r>
              <a:rPr lang="en-US" altLang="zh-CN" sz="900" kern="0" dirty="0" err="1">
                <a:solidFill>
                  <a:srgbClr val="353535"/>
                </a:solidFill>
                <a:latin typeface="Courier New" panose="02070309020205020404" pitchFamily="49" charset="0"/>
                <a:cs typeface="Times New Roman" panose="02020603050405020304" pitchFamily="18" charset="0"/>
              </a:rPr>
              <a:t>mnist.test.images</a:t>
            </a:r>
            <a:r>
              <a:rPr lang="en-US" altLang="zh-CN" sz="900" kern="0" dirty="0">
                <a:solidFill>
                  <a:srgbClr val="353535"/>
                </a:solidFill>
                <a:latin typeface="Courier New" panose="02070309020205020404" pitchFamily="49" charset="0"/>
                <a:cs typeface="Times New Roman" panose="02020603050405020304" pitchFamily="18" charset="0"/>
              </a:rPr>
              <a:t>, Y: </a:t>
            </a:r>
            <a:r>
              <a:rPr lang="en-US" altLang="zh-CN" sz="900" kern="0" dirty="0" err="1">
                <a:solidFill>
                  <a:srgbClr val="353535"/>
                </a:solidFill>
                <a:latin typeface="Courier New" panose="02070309020205020404" pitchFamily="49" charset="0"/>
                <a:cs typeface="Times New Roman" panose="02020603050405020304" pitchFamily="18" charset="0"/>
              </a:rPr>
              <a:t>mnist.test.labels</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241504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688" y="998538"/>
            <a:ext cx="5668962" cy="3192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框 2"/>
          <p:cNvSpPr txBox="1"/>
          <p:nvPr/>
        </p:nvSpPr>
        <p:spPr>
          <a:xfrm>
            <a:off x="3314700" y="1831975"/>
            <a:ext cx="1724025" cy="1016000"/>
          </a:xfrm>
          <a:prstGeom prst="rect">
            <a:avLst/>
          </a:prstGeom>
          <a:noFill/>
        </p:spPr>
        <p:txBody>
          <a:bodyPr wrap="none">
            <a:spAutoFit/>
          </a:bodyPr>
          <a:lstStyle/>
          <a:p>
            <a:pPr>
              <a:defRPr/>
            </a:pPr>
            <a:r>
              <a:rPr lang="zh-CN" altLang="en-US" sz="6000" dirty="0">
                <a:solidFill>
                  <a:schemeClr val="accent6">
                    <a:lumMod val="75000"/>
                  </a:schemeClr>
                </a:solidFill>
                <a:latin typeface="微软雅黑" panose="020B0503020204020204" pitchFamily="34" charset="-122"/>
                <a:ea typeface="微软雅黑" panose="020B0503020204020204" pitchFamily="34" charset="-122"/>
              </a:rPr>
              <a:t>谢谢</a:t>
            </a:r>
          </a:p>
        </p:txBody>
      </p:sp>
    </p:spTree>
  </p:cSld>
  <p:clrMapOvr>
    <a:masterClrMapping/>
  </p:clrMapOvr>
  <p:transition spd="slow">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感知器</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47452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感知器是一种结构最简单的前馈神经网络，也称为感知机，它主要用于求解分类问题</a:t>
                </a:r>
                <a:endParaRPr lang="en-US" altLang="zh-CN" sz="1800" dirty="0">
                  <a:solidFill>
                    <a:srgbClr val="000000"/>
                  </a:solidFill>
                </a:endParaRPr>
              </a:p>
              <a:p>
                <a:r>
                  <a:rPr lang="zh-CN" altLang="zh-CN" sz="1800" dirty="0">
                    <a:solidFill>
                      <a:srgbClr val="000000"/>
                    </a:solidFill>
                  </a:rPr>
                  <a:t>一个感知器可以接收</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个输入</a:t>
                </a:r>
                <a14:m>
                  <m:oMath xmlns:m="http://schemas.openxmlformats.org/officeDocument/2006/math">
                    <m:r>
                      <a:rPr lang="en-US" altLang="zh-CN" sz="1800">
                        <a:solidFill>
                          <a:srgbClr val="000000"/>
                        </a:solidFill>
                        <a:latin typeface="Cambria Math" panose="02040503050406030204" pitchFamily="18" charset="0"/>
                      </a:rPr>
                      <m:t>𝑥</m:t>
                    </m:r>
                  </m:oMath>
                </a14:m>
                <a:r>
                  <a:rPr lang="en-US" altLang="zh-CN" sz="1800" dirty="0">
                    <a:solidFill>
                      <a:srgbClr val="000000"/>
                    </a:solidFill>
                  </a:rPr>
                  <a:t>=(</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2</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oMath>
                </a14:m>
                <a:r>
                  <a:rPr lang="en-US" altLang="zh-CN" sz="1800" dirty="0">
                    <a:solidFill>
                      <a:srgbClr val="000000"/>
                    </a:solidFill>
                  </a:rPr>
                  <a:t>)</a:t>
                </a:r>
                <a:r>
                  <a:rPr lang="zh-CN" altLang="zh-CN" sz="1800" dirty="0">
                    <a:solidFill>
                      <a:srgbClr val="000000"/>
                    </a:solidFill>
                  </a:rPr>
                  <a:t>，对应</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个权值</a:t>
                </a:r>
                <a14:m>
                  <m:oMath xmlns:m="http://schemas.openxmlformats.org/officeDocument/2006/math">
                    <m:r>
                      <a:rPr lang="en-US" altLang="zh-CN" sz="1800">
                        <a:solidFill>
                          <a:srgbClr val="000000"/>
                        </a:solidFill>
                        <a:latin typeface="Cambria Math" panose="02040503050406030204" pitchFamily="18" charset="0"/>
                      </a:rPr>
                      <m:t>𝑤</m:t>
                    </m:r>
                  </m:oMath>
                </a14:m>
                <a:r>
                  <a:rPr lang="en-US" altLang="zh-CN" sz="1800" dirty="0">
                    <a:solidFill>
                      <a:srgbClr val="000000"/>
                    </a:solidFill>
                  </a:rPr>
                  <a:t>=</a:t>
                </a:r>
                <a14:m>
                  <m:oMath xmlns:m="http://schemas.openxmlformats.org/officeDocument/2006/math">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𝑤</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𝑤</m:t>
                        </m:r>
                      </m:e>
                      <m:sub>
                        <m:r>
                          <a:rPr lang="en-US" altLang="zh-CN" sz="1800">
                            <a:solidFill>
                              <a:srgbClr val="000000"/>
                            </a:solidFill>
                            <a:latin typeface="Cambria Math" panose="02040503050406030204" pitchFamily="18" charset="0"/>
                          </a:rPr>
                          <m:t>2</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𝑤</m:t>
                        </m:r>
                      </m:e>
                      <m:sub>
                        <m:r>
                          <a:rPr lang="en-US" altLang="zh-CN" sz="1800">
                            <a:solidFill>
                              <a:srgbClr val="000000"/>
                            </a:solidFill>
                            <a:latin typeface="Cambria Math" panose="02040503050406030204" pitchFamily="18" charset="0"/>
                          </a:rPr>
                          <m:t>𝑛</m:t>
                        </m:r>
                      </m:sub>
                    </m:sSub>
                    <m:r>
                      <a:rPr lang="en-US" altLang="zh-CN" sz="1800">
                        <a:solidFill>
                          <a:srgbClr val="000000"/>
                        </a:solidFill>
                        <a:latin typeface="Cambria Math" panose="02040503050406030204" pitchFamily="18" charset="0"/>
                      </a:rPr>
                      <m:t>)</m:t>
                    </m:r>
                  </m:oMath>
                </a14:m>
                <a:r>
                  <a:rPr lang="zh-CN" altLang="zh-CN" sz="1800" dirty="0">
                    <a:solidFill>
                      <a:srgbClr val="000000"/>
                    </a:solidFill>
                  </a:rPr>
                  <a:t>，此外还有一个偏置项阈值，就是图中的</a:t>
                </a:r>
                <a14:m>
                  <m:oMath xmlns:m="http://schemas.openxmlformats.org/officeDocument/2006/math">
                    <m:r>
                      <a:rPr lang="en-US" altLang="zh-CN" sz="1800">
                        <a:solidFill>
                          <a:srgbClr val="000000"/>
                        </a:solidFill>
                        <a:latin typeface="Cambria Math" panose="02040503050406030204" pitchFamily="18" charset="0"/>
                      </a:rPr>
                      <m:t>𝑏</m:t>
                    </m:r>
                  </m:oMath>
                </a14:m>
                <a:r>
                  <a:rPr lang="zh-CN" altLang="zh-CN" sz="1800" dirty="0">
                    <a:solidFill>
                      <a:srgbClr val="000000"/>
                    </a:solidFill>
                  </a:rPr>
                  <a:t>，神经元将所有输入参数与对应权值进行加权求和，得到的结果经过激活函数变换后输出，计算公式如下：</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𝑓</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𝑥</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𝑤</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𝑏</m:t>
                          </m:r>
                        </m:e>
                      </m:d>
                    </m:oMath>
                  </m:oMathPara>
                </a14:m>
                <a:endParaRPr lang="zh-CN" altLang="zh-CN" sz="1800" dirty="0">
                  <a:solidFill>
                    <a:srgbClr val="000000"/>
                  </a:solidFill>
                </a:endParaRPr>
              </a:p>
              <a:p>
                <a:endParaRPr lang="en-US"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474524"/>
              </a:xfrm>
              <a:prstGeom prst="rect">
                <a:avLst/>
              </a:prstGeom>
              <a:blipFill>
                <a:blip r:embed="rId3"/>
                <a:stretch>
                  <a:fillRect l="-530" t="-12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97576599"/>
              </p:ext>
            </p:extLst>
          </p:nvPr>
        </p:nvGraphicFramePr>
        <p:xfrm>
          <a:off x="3072414" y="3142675"/>
          <a:ext cx="2999171" cy="1648400"/>
        </p:xfrm>
        <a:graphic>
          <a:graphicData uri="http://schemas.openxmlformats.org/presentationml/2006/ole">
            <mc:AlternateContent xmlns:mc="http://schemas.openxmlformats.org/markup-compatibility/2006">
              <mc:Choice xmlns:v="urn:schemas-microsoft-com:vml" Requires="v">
                <p:oleObj spid="_x0000_s1035" r:id="rId4" imgW="3379120" imgH="1871989" progId="Visio.Drawing.11">
                  <p:embed/>
                </p:oleObj>
              </mc:Choice>
              <mc:Fallback>
                <p:oleObj r:id="rId4" imgW="3379120" imgH="1871989"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414" y="3142675"/>
                        <a:ext cx="2999171" cy="1648400"/>
                      </a:xfrm>
                      <a:prstGeom prst="rect">
                        <a:avLst/>
                      </a:prstGeom>
                      <a:noFill/>
                    </p:spPr>
                  </p:pic>
                </p:oleObj>
              </mc:Fallback>
            </mc:AlternateContent>
          </a:graphicData>
        </a:graphic>
      </p:graphicFrame>
    </p:spTree>
    <p:extLst>
      <p:ext uri="{BB962C8B-B14F-4D97-AF65-F5344CB8AC3E}">
        <p14:creationId xmlns:p14="http://schemas.microsoft.com/office/powerpoint/2010/main" val="1019883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感知器</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神经元的作用可以理解为对输入空间进行直线划分，单层感知机无法解决最简单的非线性可分</a:t>
            </a:r>
            <a:r>
              <a:rPr lang="zh-CN" altLang="en-US" sz="1800" dirty="0" smtClean="0">
                <a:solidFill>
                  <a:srgbClr val="000000"/>
                </a:solidFill>
              </a:rPr>
              <a:t>问题</a:t>
            </a:r>
            <a:r>
              <a:rPr lang="en-US" altLang="zh-CN" sz="1800" dirty="0" smtClean="0">
                <a:solidFill>
                  <a:srgbClr val="000000"/>
                </a:solidFill>
              </a:rPr>
              <a:t>----</a:t>
            </a:r>
            <a:r>
              <a:rPr lang="zh-CN" altLang="en-US" sz="1800" dirty="0" smtClean="0">
                <a:solidFill>
                  <a:srgbClr val="000000"/>
                </a:solidFill>
              </a:rPr>
              <a:t>异</a:t>
            </a:r>
            <a:r>
              <a:rPr lang="zh-CN" altLang="en-US" sz="1800" dirty="0">
                <a:solidFill>
                  <a:srgbClr val="000000"/>
                </a:solidFill>
              </a:rPr>
              <a:t>或</a:t>
            </a:r>
            <a:r>
              <a:rPr lang="zh-CN" altLang="en-US" sz="1800" dirty="0" smtClean="0">
                <a:solidFill>
                  <a:srgbClr val="000000"/>
                </a:solidFill>
              </a:rPr>
              <a:t>问题</a:t>
            </a:r>
            <a:endParaRPr lang="en-US" altLang="zh-CN" sz="1800" dirty="0" smtClean="0">
              <a:solidFill>
                <a:srgbClr val="000000"/>
              </a:solidFill>
            </a:endParaRPr>
          </a:p>
          <a:p>
            <a:r>
              <a:rPr lang="zh-CN" altLang="en-US" sz="1800" dirty="0" smtClean="0">
                <a:solidFill>
                  <a:srgbClr val="000000"/>
                </a:solidFill>
              </a:rPr>
              <a:t>感知</a:t>
            </a:r>
            <a:r>
              <a:rPr lang="zh-CN" altLang="en-US" sz="1800" dirty="0">
                <a:solidFill>
                  <a:srgbClr val="000000"/>
                </a:solidFill>
              </a:rPr>
              <a:t>器可以顺利求解与</a:t>
            </a:r>
            <a:r>
              <a:rPr lang="en-US" altLang="zh-CN" sz="1800" dirty="0">
                <a:solidFill>
                  <a:srgbClr val="000000"/>
                </a:solidFill>
              </a:rPr>
              <a:t>(AND) </a:t>
            </a:r>
            <a:r>
              <a:rPr lang="zh-CN" altLang="en-US" sz="1800" dirty="0">
                <a:solidFill>
                  <a:srgbClr val="000000"/>
                </a:solidFill>
              </a:rPr>
              <a:t>和或</a:t>
            </a:r>
            <a:r>
              <a:rPr lang="en-US" altLang="zh-CN" sz="1800" dirty="0">
                <a:solidFill>
                  <a:srgbClr val="000000"/>
                </a:solidFill>
              </a:rPr>
              <a:t>(OR)</a:t>
            </a:r>
            <a:r>
              <a:rPr lang="zh-CN" altLang="en-US" sz="1800" dirty="0">
                <a:solidFill>
                  <a:srgbClr val="000000"/>
                </a:solidFill>
              </a:rPr>
              <a:t>问题，但是对于异或</a:t>
            </a:r>
            <a:r>
              <a:rPr lang="en-US" altLang="zh-CN" sz="1800" dirty="0">
                <a:solidFill>
                  <a:srgbClr val="000000"/>
                </a:solidFill>
              </a:rPr>
              <a:t>(XOR)</a:t>
            </a:r>
            <a:r>
              <a:rPr lang="zh-CN" altLang="en-US" sz="1800" dirty="0">
                <a:solidFill>
                  <a:srgbClr val="000000"/>
                </a:solidFill>
              </a:rPr>
              <a:t>问题，单层感知机无法通过一条线</a:t>
            </a:r>
            <a:r>
              <a:rPr lang="zh-CN" altLang="en-US" sz="1800" dirty="0" smtClean="0">
                <a:solidFill>
                  <a:srgbClr val="000000"/>
                </a:solidFill>
              </a:rPr>
              <a:t>进行</a:t>
            </a:r>
            <a:r>
              <a:rPr lang="zh-CN" altLang="en-US" sz="1800" dirty="0">
                <a:solidFill>
                  <a:srgbClr val="000000"/>
                </a:solidFill>
              </a:rPr>
              <a:t>分割</a:t>
            </a:r>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Picture 287"/>
          <p:cNvPicPr/>
          <p:nvPr/>
        </p:nvPicPr>
        <p:blipFill>
          <a:blip r:embed="rId2"/>
          <a:stretch>
            <a:fillRect/>
          </a:stretch>
        </p:blipFill>
        <p:spPr>
          <a:xfrm>
            <a:off x="1408113" y="2571749"/>
            <a:ext cx="751205" cy="1157605"/>
          </a:xfrm>
          <a:prstGeom prst="rect">
            <a:avLst/>
          </a:prstGeom>
        </p:spPr>
      </p:pic>
      <p:pic>
        <p:nvPicPr>
          <p:cNvPr id="13" name="Picture 288"/>
          <p:cNvPicPr/>
          <p:nvPr/>
        </p:nvPicPr>
        <p:blipFill>
          <a:blip r:embed="rId3"/>
          <a:stretch>
            <a:fillRect/>
          </a:stretch>
        </p:blipFill>
        <p:spPr>
          <a:xfrm>
            <a:off x="3339548" y="2627628"/>
            <a:ext cx="2965450" cy="1045845"/>
          </a:xfrm>
          <a:prstGeom prst="rect">
            <a:avLst/>
          </a:prstGeom>
        </p:spPr>
      </p:pic>
    </p:spTree>
    <p:extLst>
      <p:ext uri="{BB962C8B-B14F-4D97-AF65-F5344CB8AC3E}">
        <p14:creationId xmlns:p14="http://schemas.microsoft.com/office/powerpoint/2010/main" val="3508676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BP</a:t>
            </a:r>
            <a:r>
              <a:rPr kumimoji="0" lang="zh-CN" altLang="en-US" dirty="0"/>
              <a:t>神经网络</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1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BP (Back Propagation)</a:t>
            </a:r>
            <a:r>
              <a:rPr lang="zh-CN" altLang="en-US" sz="1800" dirty="0">
                <a:solidFill>
                  <a:srgbClr val="000000"/>
                </a:solidFill>
              </a:rPr>
              <a:t>神经网络也是前馈神经网络，只是它的参数权重值是由反向传播学习算法进行调整</a:t>
            </a:r>
            <a:r>
              <a:rPr lang="zh-CN" altLang="en-US" sz="1800" dirty="0" smtClean="0">
                <a:solidFill>
                  <a:srgbClr val="000000"/>
                </a:solidFill>
              </a:rPr>
              <a:t>的</a:t>
            </a:r>
            <a:endParaRPr lang="en-US" altLang="zh-CN" sz="1800" dirty="0" smtClean="0">
              <a:solidFill>
                <a:srgbClr val="000000"/>
              </a:solidFill>
            </a:endParaRPr>
          </a:p>
          <a:p>
            <a:r>
              <a:rPr lang="en-US" altLang="zh-CN" sz="1800" dirty="0" smtClean="0">
                <a:solidFill>
                  <a:srgbClr val="000000"/>
                </a:solidFill>
              </a:rPr>
              <a:t>BP </a:t>
            </a:r>
            <a:r>
              <a:rPr lang="zh-CN" altLang="en-US" sz="1800" dirty="0">
                <a:solidFill>
                  <a:srgbClr val="000000"/>
                </a:solidFill>
              </a:rPr>
              <a:t>神经网络模型拓扑结构包括输入层、隐层和输出层</a:t>
            </a:r>
            <a:r>
              <a:rPr lang="zh-CN" altLang="en-US" sz="1800" dirty="0" smtClean="0">
                <a:solidFill>
                  <a:srgbClr val="000000"/>
                </a:solidFill>
              </a:rPr>
              <a:t>，利用</a:t>
            </a:r>
            <a:r>
              <a:rPr lang="zh-CN" altLang="en-US" sz="1800" dirty="0">
                <a:solidFill>
                  <a:srgbClr val="000000"/>
                </a:solidFill>
              </a:rPr>
              <a:t>激活函数来实现从输入到输出的任意非线性映射，从而模拟各层神经元之间的</a:t>
            </a:r>
            <a:r>
              <a:rPr lang="zh-CN" altLang="en-US" sz="1800" dirty="0" smtClean="0">
                <a:solidFill>
                  <a:srgbClr val="000000"/>
                </a:solidFill>
              </a:rPr>
              <a:t>交互</a:t>
            </a:r>
            <a:endParaRPr lang="en-US" altLang="zh-CN" sz="1800" dirty="0" smtClean="0">
              <a:solidFill>
                <a:srgbClr val="000000"/>
              </a:solidFill>
            </a:endParaRPr>
          </a:p>
          <a:p>
            <a:r>
              <a:rPr lang="zh-CN" altLang="en-US" sz="1800" dirty="0" smtClean="0">
                <a:solidFill>
                  <a:srgbClr val="000000"/>
                </a:solidFill>
              </a:rPr>
              <a:t>激活函数</a:t>
            </a:r>
            <a:r>
              <a:rPr lang="zh-CN" altLang="en-US" sz="1800" dirty="0">
                <a:solidFill>
                  <a:srgbClr val="000000"/>
                </a:solidFill>
              </a:rPr>
              <a:t>须满足处处可导的条件。例如，</a:t>
            </a:r>
            <a:r>
              <a:rPr lang="en-US" altLang="zh-CN" sz="1800" dirty="0">
                <a:solidFill>
                  <a:srgbClr val="000000"/>
                </a:solidFill>
              </a:rPr>
              <a:t>Sigmoid</a:t>
            </a:r>
            <a:r>
              <a:rPr lang="zh-CN" altLang="en-US" sz="1800" dirty="0">
                <a:solidFill>
                  <a:srgbClr val="000000"/>
                </a:solidFill>
              </a:rPr>
              <a:t>函数连续可微，求导合适，单调递增，输出值是</a:t>
            </a:r>
            <a:r>
              <a:rPr lang="en-US" altLang="zh-CN" sz="1800" dirty="0" smtClean="0">
                <a:solidFill>
                  <a:srgbClr val="000000"/>
                </a:solidFill>
              </a:rPr>
              <a:t>0~1</a:t>
            </a:r>
            <a:r>
              <a:rPr lang="zh-CN" altLang="en-US" sz="1800" dirty="0">
                <a:solidFill>
                  <a:srgbClr val="000000"/>
                </a:solidFill>
              </a:rPr>
              <a:t>之间的连续量，这些特点使其适合作为神经网络的激活函数</a:t>
            </a:r>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784872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BP</a:t>
            </a:r>
            <a:r>
              <a:rPr kumimoji="0" lang="zh-CN" altLang="en-US" dirty="0"/>
              <a:t>神经网络</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6704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smtClean="0">
                  <a:solidFill>
                    <a:srgbClr val="000000"/>
                  </a:solidFill>
                </a:endParaRPr>
              </a:p>
              <a:p>
                <a:r>
                  <a:rPr lang="zh-CN" altLang="zh-CN" sz="1800" dirty="0" smtClean="0">
                    <a:solidFill>
                      <a:srgbClr val="000000"/>
                    </a:solidFill>
                  </a:rPr>
                  <a:t>图中</a:t>
                </a:r>
                <a:r>
                  <a:rPr lang="zh-CN" altLang="zh-CN" sz="1800" dirty="0">
                    <a:solidFill>
                      <a:srgbClr val="000000"/>
                    </a:solidFill>
                  </a:rPr>
                  <a:t>网络结构对应的计算公式如下</a:t>
                </a:r>
                <a:r>
                  <a:rPr lang="en-US" altLang="zh-CN" sz="1800" dirty="0">
                    <a:solidFill>
                      <a:srgbClr val="000000"/>
                    </a:solidFill>
                  </a:rPr>
                  <a:t>:</a:t>
                </a:r>
                <a:endParaRPr lang="zh-CN" altLang="zh-CN" sz="1800" dirty="0">
                  <a:solidFill>
                    <a:srgbClr val="000000"/>
                  </a:solidFill>
                </a:endParaRPr>
              </a:p>
              <a:p>
                <a:pPr marL="0" indent="0">
                  <a:buNone/>
                </a:pPr>
                <a14:m>
                  <m:oMath xmlns:m="http://schemas.openxmlformats.org/officeDocument/2006/math">
                    <m:sSubSup>
                      <m:sSubSupPr>
                        <m:ctrlPr>
                          <a:rPr lang="zh-CN" altLang="zh-CN" sz="1400" i="1">
                            <a:solidFill>
                              <a:srgbClr val="000000"/>
                            </a:solidFill>
                            <a:latin typeface="Cambria Math" panose="02040503050406030204" pitchFamily="18" charset="0"/>
                          </a:rPr>
                        </m:ctrlPr>
                      </m:sSubSupPr>
                      <m:e>
                        <m:r>
                          <a:rPr lang="en-US" altLang="zh-CN" sz="1400">
                            <a:solidFill>
                              <a:srgbClr val="000000"/>
                            </a:solidFill>
                            <a:latin typeface="Cambria Math" panose="02040503050406030204" pitchFamily="18" charset="0"/>
                          </a:rPr>
                          <m:t>𝑎</m:t>
                        </m:r>
                      </m:e>
                      <m:sub>
                        <m:r>
                          <a:rPr lang="en-US" altLang="zh-CN" sz="1400">
                            <a:solidFill>
                              <a:srgbClr val="000000"/>
                            </a:solidFill>
                            <a:latin typeface="Cambria Math" panose="02040503050406030204" pitchFamily="18" charset="0"/>
                          </a:rPr>
                          <m:t>1</m:t>
                        </m:r>
                      </m:sub>
                      <m:sup>
                        <m:r>
                          <a:rPr lang="en-US" altLang="zh-CN" sz="1400">
                            <a:solidFill>
                              <a:srgbClr val="000000"/>
                            </a:solidFill>
                            <a:latin typeface="Cambria Math" panose="02040503050406030204" pitchFamily="18" charset="0"/>
                          </a:rPr>
                          <m:t>(2)</m:t>
                        </m:r>
                      </m:sup>
                    </m:sSubSup>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𝑓</m:t>
                    </m:r>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panose="02040503050406030204" pitchFamily="18" charset="0"/>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11</m:t>
                        </m:r>
                      </m:sub>
                      <m:sup>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1</m:t>
                            </m:r>
                          </m:e>
                        </m:d>
                      </m:sup>
                    </m:sSubSup>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1</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panose="02040503050406030204" pitchFamily="18" charset="0"/>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12</m:t>
                        </m:r>
                      </m:sub>
                      <m:sup>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1</m:t>
                            </m:r>
                          </m:e>
                        </m:d>
                      </m:sup>
                    </m:sSubSup>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2</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panose="02040503050406030204" pitchFamily="18" charset="0"/>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13</m:t>
                        </m:r>
                      </m:sub>
                      <m:sup>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1</m:t>
                            </m:r>
                          </m:e>
                        </m:d>
                      </m:sup>
                    </m:sSubSup>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3</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panose="02040503050406030204" pitchFamily="18" charset="0"/>
                          </a:rPr>
                        </m:ctrlPr>
                      </m:sSubSupPr>
                      <m:e>
                        <m:r>
                          <a:rPr lang="en-US" altLang="zh-CN" sz="1400">
                            <a:solidFill>
                              <a:srgbClr val="000000"/>
                            </a:solidFill>
                            <a:latin typeface="Cambria Math" panose="02040503050406030204" pitchFamily="18" charset="0"/>
                          </a:rPr>
                          <m:t>𝑏</m:t>
                        </m:r>
                      </m:e>
                      <m:sub>
                        <m:r>
                          <a:rPr lang="en-US" altLang="zh-CN" sz="1400">
                            <a:solidFill>
                              <a:srgbClr val="000000"/>
                            </a:solidFill>
                            <a:latin typeface="Cambria Math" panose="02040503050406030204" pitchFamily="18" charset="0"/>
                          </a:rPr>
                          <m:t>11</m:t>
                        </m:r>
                      </m:sub>
                      <m:sup>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1</m:t>
                            </m:r>
                          </m:e>
                        </m:d>
                      </m:sup>
                    </m:sSubSup>
                    <m:r>
                      <a:rPr lang="en-US" altLang="zh-CN" sz="1400">
                        <a:solidFill>
                          <a:srgbClr val="000000"/>
                        </a:solidFill>
                        <a:latin typeface="Cambria Math" panose="02040503050406030204" pitchFamily="18" charset="0"/>
                      </a:rPr>
                      <m:t>)</m:t>
                    </m:r>
                  </m:oMath>
                </a14:m>
                <a:r>
                  <a:rPr lang="en-US" altLang="zh-CN" sz="1400" dirty="0">
                    <a:solidFill>
                      <a:srgbClr val="000000"/>
                    </a:solidFill>
                  </a:rPr>
                  <a:t>					</a:t>
                </a:r>
                <a:r>
                  <a:rPr lang="zh-CN" altLang="zh-CN" sz="1400" dirty="0" smtClean="0">
                    <a:solidFill>
                      <a:srgbClr val="000000"/>
                    </a:solidFill>
                  </a:rPr>
                  <a:t>（</a:t>
                </a:r>
                <a:r>
                  <a:rPr lang="en-US" altLang="zh-CN" sz="1400" dirty="0">
                    <a:solidFill>
                      <a:srgbClr val="000000"/>
                    </a:solidFill>
                  </a:rPr>
                  <a:t>6.1</a:t>
                </a:r>
                <a:r>
                  <a:rPr lang="zh-CN" altLang="zh-CN" sz="1400" dirty="0">
                    <a:solidFill>
                      <a:srgbClr val="000000"/>
                    </a:solidFill>
                  </a:rPr>
                  <a:t>）</a:t>
                </a:r>
              </a:p>
              <a:p>
                <a:pPr marL="0" indent="0">
                  <a:buNone/>
                </a:pPr>
                <a14:m>
                  <m:oMath xmlns:m="http://schemas.openxmlformats.org/officeDocument/2006/math">
                    <m:sSubSup>
                      <m:sSubSupPr>
                        <m:ctrlPr>
                          <a:rPr lang="zh-CN" altLang="zh-CN" sz="1400" i="1">
                            <a:solidFill>
                              <a:srgbClr val="000000"/>
                            </a:solidFill>
                            <a:latin typeface="Cambria Math" panose="02040503050406030204" pitchFamily="18" charset="0"/>
                          </a:rPr>
                        </m:ctrlPr>
                      </m:sSubSupPr>
                      <m:e>
                        <m:r>
                          <a:rPr lang="en-US" altLang="zh-CN" sz="1400">
                            <a:solidFill>
                              <a:srgbClr val="000000"/>
                            </a:solidFill>
                            <a:latin typeface="Cambria Math" panose="02040503050406030204" pitchFamily="18" charset="0"/>
                          </a:rPr>
                          <m:t>𝑎</m:t>
                        </m:r>
                      </m:e>
                      <m:sub>
                        <m:r>
                          <a:rPr lang="en-US" altLang="zh-CN" sz="1400">
                            <a:solidFill>
                              <a:srgbClr val="000000"/>
                            </a:solidFill>
                            <a:latin typeface="Cambria Math" panose="02040503050406030204" pitchFamily="18" charset="0"/>
                          </a:rPr>
                          <m:t>2</m:t>
                        </m:r>
                      </m:sub>
                      <m:sup>
                        <m:r>
                          <a:rPr lang="en-US" altLang="zh-CN" sz="1400">
                            <a:solidFill>
                              <a:srgbClr val="000000"/>
                            </a:solidFill>
                            <a:latin typeface="Cambria Math" panose="02040503050406030204" pitchFamily="18" charset="0"/>
                          </a:rPr>
                          <m:t>(2)</m:t>
                        </m:r>
                      </m:sup>
                    </m:sSubSup>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𝑓</m:t>
                    </m:r>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panose="02040503050406030204" pitchFamily="18" charset="0"/>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21</m:t>
                        </m:r>
                      </m:sub>
                      <m:sup>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1</m:t>
                            </m:r>
                          </m:e>
                        </m:d>
                      </m:sup>
                    </m:sSubSup>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1</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panose="02040503050406030204" pitchFamily="18" charset="0"/>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22</m:t>
                        </m:r>
                      </m:sub>
                      <m:sup>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1</m:t>
                            </m:r>
                          </m:e>
                        </m:d>
                      </m:sup>
                    </m:sSubSup>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2</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panose="02040503050406030204" pitchFamily="18" charset="0"/>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23</m:t>
                        </m:r>
                      </m:sub>
                      <m:sup>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1</m:t>
                            </m:r>
                          </m:e>
                        </m:d>
                      </m:sup>
                    </m:sSubSup>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3</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panose="02040503050406030204" pitchFamily="18" charset="0"/>
                          </a:rPr>
                        </m:ctrlPr>
                      </m:sSubSupPr>
                      <m:e>
                        <m:r>
                          <a:rPr lang="en-US" altLang="zh-CN" sz="1400">
                            <a:solidFill>
                              <a:srgbClr val="000000"/>
                            </a:solidFill>
                            <a:latin typeface="Cambria Math" panose="02040503050406030204" pitchFamily="18" charset="0"/>
                          </a:rPr>
                          <m:t>𝑏</m:t>
                        </m:r>
                      </m:e>
                      <m:sub>
                        <m:r>
                          <a:rPr lang="en-US" altLang="zh-CN" sz="1400">
                            <a:solidFill>
                              <a:srgbClr val="000000"/>
                            </a:solidFill>
                            <a:latin typeface="Cambria Math" panose="02040503050406030204" pitchFamily="18" charset="0"/>
                          </a:rPr>
                          <m:t>12</m:t>
                        </m:r>
                      </m:sub>
                      <m:sup>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1</m:t>
                            </m:r>
                          </m:e>
                        </m:d>
                      </m:sup>
                    </m:sSubSup>
                    <m:r>
                      <a:rPr lang="en-US" altLang="zh-CN" sz="1400">
                        <a:solidFill>
                          <a:srgbClr val="000000"/>
                        </a:solidFill>
                        <a:latin typeface="Cambria Math" panose="02040503050406030204" pitchFamily="18" charset="0"/>
                      </a:rPr>
                      <m:t>)</m:t>
                    </m:r>
                  </m:oMath>
                </a14:m>
                <a:r>
                  <a:rPr lang="en-US" altLang="zh-CN" sz="1400" dirty="0">
                    <a:solidFill>
                      <a:srgbClr val="000000"/>
                    </a:solidFill>
                  </a:rPr>
                  <a:t>					</a:t>
                </a:r>
                <a:r>
                  <a:rPr lang="zh-CN" altLang="zh-CN" sz="1400" dirty="0">
                    <a:solidFill>
                      <a:srgbClr val="000000"/>
                    </a:solidFill>
                  </a:rPr>
                  <a:t>（</a:t>
                </a:r>
                <a:r>
                  <a:rPr lang="en-US" altLang="zh-CN" sz="1400" dirty="0">
                    <a:solidFill>
                      <a:srgbClr val="000000"/>
                    </a:solidFill>
                  </a:rPr>
                  <a:t>6.2</a:t>
                </a:r>
                <a:r>
                  <a:rPr lang="zh-CN" altLang="zh-CN" sz="1400" dirty="0">
                    <a:solidFill>
                      <a:srgbClr val="000000"/>
                    </a:solidFill>
                  </a:rPr>
                  <a:t>）</a:t>
                </a:r>
              </a:p>
              <a:p>
                <a:pPr marL="0" indent="0">
                  <a:buNone/>
                </a:pPr>
                <a14:m>
                  <m:oMath xmlns:m="http://schemas.openxmlformats.org/officeDocument/2006/math">
                    <m:sSubSup>
                      <m:sSubSupPr>
                        <m:ctrlPr>
                          <a:rPr lang="zh-CN" altLang="zh-CN" sz="1400" i="1">
                            <a:solidFill>
                              <a:srgbClr val="000000"/>
                            </a:solidFill>
                            <a:latin typeface="Cambria Math" panose="02040503050406030204" pitchFamily="18" charset="0"/>
                          </a:rPr>
                        </m:ctrlPr>
                      </m:sSubSupPr>
                      <m:e>
                        <m:r>
                          <a:rPr lang="en-US" altLang="zh-CN" sz="1400">
                            <a:solidFill>
                              <a:srgbClr val="000000"/>
                            </a:solidFill>
                            <a:latin typeface="Cambria Math" panose="02040503050406030204" pitchFamily="18" charset="0"/>
                          </a:rPr>
                          <m:t>𝑎</m:t>
                        </m:r>
                      </m:e>
                      <m:sub>
                        <m:r>
                          <a:rPr lang="en-US" altLang="zh-CN" sz="1400">
                            <a:solidFill>
                              <a:srgbClr val="000000"/>
                            </a:solidFill>
                            <a:latin typeface="Cambria Math" panose="02040503050406030204" pitchFamily="18" charset="0"/>
                          </a:rPr>
                          <m:t>3</m:t>
                        </m:r>
                      </m:sub>
                      <m:sup>
                        <m:r>
                          <a:rPr lang="en-US" altLang="zh-CN" sz="1400">
                            <a:solidFill>
                              <a:srgbClr val="000000"/>
                            </a:solidFill>
                            <a:latin typeface="Cambria Math" panose="02040503050406030204" pitchFamily="18" charset="0"/>
                          </a:rPr>
                          <m:t>(2)</m:t>
                        </m:r>
                      </m:sup>
                    </m:sSubSup>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𝑓</m:t>
                    </m:r>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panose="02040503050406030204" pitchFamily="18" charset="0"/>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31</m:t>
                        </m:r>
                      </m:sub>
                      <m:sup>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1</m:t>
                            </m:r>
                          </m:e>
                        </m:d>
                      </m:sup>
                    </m:sSubSup>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1</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panose="02040503050406030204" pitchFamily="18" charset="0"/>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32</m:t>
                        </m:r>
                      </m:sub>
                      <m:sup>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1</m:t>
                            </m:r>
                          </m:e>
                        </m:d>
                      </m:sup>
                    </m:sSubSup>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2</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panose="02040503050406030204" pitchFamily="18" charset="0"/>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33</m:t>
                        </m:r>
                      </m:sub>
                      <m:sup>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1</m:t>
                            </m:r>
                          </m:e>
                        </m:d>
                      </m:sup>
                    </m:sSubSup>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3</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panose="02040503050406030204" pitchFamily="18" charset="0"/>
                          </a:rPr>
                        </m:ctrlPr>
                      </m:sSubSupPr>
                      <m:e>
                        <m:r>
                          <a:rPr lang="en-US" altLang="zh-CN" sz="1400">
                            <a:solidFill>
                              <a:srgbClr val="000000"/>
                            </a:solidFill>
                            <a:latin typeface="Cambria Math" panose="02040503050406030204" pitchFamily="18" charset="0"/>
                          </a:rPr>
                          <m:t>𝑏</m:t>
                        </m:r>
                      </m:e>
                      <m:sub>
                        <m:r>
                          <a:rPr lang="en-US" altLang="zh-CN" sz="1400">
                            <a:solidFill>
                              <a:srgbClr val="000000"/>
                            </a:solidFill>
                            <a:latin typeface="Cambria Math" panose="02040503050406030204" pitchFamily="18" charset="0"/>
                          </a:rPr>
                          <m:t>13</m:t>
                        </m:r>
                      </m:sub>
                      <m:sup>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1</m:t>
                            </m:r>
                          </m:e>
                        </m:d>
                      </m:sup>
                    </m:sSubSup>
                    <m:r>
                      <a:rPr lang="en-US" altLang="zh-CN" sz="1400">
                        <a:solidFill>
                          <a:srgbClr val="000000"/>
                        </a:solidFill>
                        <a:latin typeface="Cambria Math" panose="02040503050406030204" pitchFamily="18" charset="0"/>
                      </a:rPr>
                      <m:t>)</m:t>
                    </m:r>
                  </m:oMath>
                </a14:m>
                <a:r>
                  <a:rPr lang="en-US" altLang="zh-CN" sz="1400" dirty="0">
                    <a:solidFill>
                      <a:srgbClr val="000000"/>
                    </a:solidFill>
                  </a:rPr>
                  <a:t>					</a:t>
                </a:r>
                <a:r>
                  <a:rPr lang="zh-CN" altLang="zh-CN" sz="1400" dirty="0" smtClean="0">
                    <a:solidFill>
                      <a:srgbClr val="000000"/>
                    </a:solidFill>
                  </a:rPr>
                  <a:t>（</a:t>
                </a:r>
                <a:r>
                  <a:rPr lang="en-US" altLang="zh-CN" sz="1400" dirty="0" smtClean="0">
                    <a:solidFill>
                      <a:srgbClr val="000000"/>
                    </a:solidFill>
                  </a:rPr>
                  <a:t>6.3</a:t>
                </a:r>
                <a:r>
                  <a:rPr lang="zh-CN" altLang="zh-CN" sz="1400" dirty="0" smtClean="0">
                    <a:solidFill>
                      <a:srgbClr val="000000"/>
                    </a:solidFill>
                  </a:rPr>
                  <a:t>）</a:t>
                </a:r>
                <a:endParaRPr lang="zh-CN" altLang="zh-CN" sz="1400" dirty="0">
                  <a:solidFill>
                    <a:srgbClr val="000000"/>
                  </a:solidFill>
                </a:endParaRPr>
              </a:p>
              <a:p>
                <a:pPr marL="0" indent="0">
                  <a:buNone/>
                </a:pPr>
                <a14:m>
                  <m:oMath xmlns:m="http://schemas.openxmlformats.org/officeDocument/2006/math">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h</m:t>
                        </m:r>
                      </m:e>
                      <m:sub>
                        <m:r>
                          <a:rPr lang="en-US" altLang="zh-CN" sz="1400">
                            <a:solidFill>
                              <a:srgbClr val="000000"/>
                            </a:solidFill>
                            <a:latin typeface="Cambria Math" panose="02040503050406030204" pitchFamily="18" charset="0"/>
                          </a:rPr>
                          <m:t>𝑊</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𝑏</m:t>
                        </m:r>
                      </m:sub>
                    </m:sSub>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𝑥</m:t>
                    </m:r>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panose="02040503050406030204" pitchFamily="18" charset="0"/>
                          </a:rPr>
                        </m:ctrlPr>
                      </m:sSubSupPr>
                      <m:e>
                        <m:r>
                          <m:rPr>
                            <m:sty m:val="p"/>
                          </m:rPr>
                          <a:rPr lang="en-US" altLang="zh-CN" sz="1400">
                            <a:solidFill>
                              <a:srgbClr val="000000"/>
                            </a:solidFill>
                            <a:latin typeface="Cambria Math" panose="02040503050406030204" pitchFamily="18" charset="0"/>
                          </a:rPr>
                          <m:t>a</m:t>
                        </m:r>
                      </m:e>
                      <m:sub>
                        <m:r>
                          <a:rPr lang="en-US" altLang="zh-CN" sz="1400">
                            <a:solidFill>
                              <a:srgbClr val="000000"/>
                            </a:solidFill>
                            <a:latin typeface="Cambria Math" panose="02040503050406030204" pitchFamily="18" charset="0"/>
                          </a:rPr>
                          <m:t>1</m:t>
                        </m:r>
                      </m:sub>
                      <m:sup>
                        <m:r>
                          <a:rPr lang="en-US" altLang="zh-CN" sz="1400">
                            <a:solidFill>
                              <a:srgbClr val="000000"/>
                            </a:solidFill>
                            <a:latin typeface="Cambria Math" panose="02040503050406030204" pitchFamily="18" charset="0"/>
                          </a:rPr>
                          <m:t>(3)</m:t>
                        </m:r>
                      </m:sup>
                    </m:sSubSup>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𝑓</m:t>
                    </m:r>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panose="02040503050406030204" pitchFamily="18" charset="0"/>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11</m:t>
                        </m:r>
                      </m:sub>
                      <m:sup>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2</m:t>
                            </m:r>
                          </m:e>
                        </m:d>
                      </m:sup>
                    </m:sSubSup>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𝑎</m:t>
                        </m:r>
                      </m:e>
                      <m:sub>
                        <m:r>
                          <a:rPr lang="en-US" altLang="zh-CN" sz="1400">
                            <a:solidFill>
                              <a:srgbClr val="000000"/>
                            </a:solidFill>
                            <a:latin typeface="Cambria Math" panose="02040503050406030204" pitchFamily="18" charset="0"/>
                          </a:rPr>
                          <m:t>1</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panose="02040503050406030204" pitchFamily="18" charset="0"/>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12</m:t>
                        </m:r>
                      </m:sub>
                      <m:sup>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2</m:t>
                            </m:r>
                          </m:e>
                        </m:d>
                      </m:sup>
                    </m:sSubSup>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𝑎</m:t>
                        </m:r>
                      </m:e>
                      <m:sub>
                        <m:r>
                          <a:rPr lang="en-US" altLang="zh-CN" sz="1400">
                            <a:solidFill>
                              <a:srgbClr val="000000"/>
                            </a:solidFill>
                            <a:latin typeface="Cambria Math" panose="02040503050406030204" pitchFamily="18" charset="0"/>
                          </a:rPr>
                          <m:t>2</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panose="02040503050406030204" pitchFamily="18" charset="0"/>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13</m:t>
                        </m:r>
                      </m:sub>
                      <m:sup>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2</m:t>
                            </m:r>
                          </m:e>
                        </m:d>
                      </m:sup>
                    </m:sSubSup>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𝑎</m:t>
                        </m:r>
                      </m:e>
                      <m:sub>
                        <m:r>
                          <a:rPr lang="en-US" altLang="zh-CN" sz="1400">
                            <a:solidFill>
                              <a:srgbClr val="000000"/>
                            </a:solidFill>
                            <a:latin typeface="Cambria Math" panose="02040503050406030204" pitchFamily="18" charset="0"/>
                          </a:rPr>
                          <m:t>3</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panose="02040503050406030204" pitchFamily="18" charset="0"/>
                          </a:rPr>
                        </m:ctrlPr>
                      </m:sSubSupPr>
                      <m:e>
                        <m:r>
                          <a:rPr lang="en-US" altLang="zh-CN" sz="1400">
                            <a:solidFill>
                              <a:srgbClr val="000000"/>
                            </a:solidFill>
                            <a:latin typeface="Cambria Math" panose="02040503050406030204" pitchFamily="18" charset="0"/>
                          </a:rPr>
                          <m:t>𝑏</m:t>
                        </m:r>
                      </m:e>
                      <m:sub>
                        <m:r>
                          <a:rPr lang="en-US" altLang="zh-CN" sz="1400">
                            <a:solidFill>
                              <a:srgbClr val="000000"/>
                            </a:solidFill>
                            <a:latin typeface="Cambria Math" panose="02040503050406030204" pitchFamily="18" charset="0"/>
                          </a:rPr>
                          <m:t>21</m:t>
                        </m:r>
                      </m:sub>
                      <m:sup>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2</m:t>
                            </m:r>
                          </m:e>
                        </m:d>
                      </m:sup>
                    </m:sSubSup>
                    <m:r>
                      <a:rPr lang="en-US" altLang="zh-CN" sz="1400">
                        <a:solidFill>
                          <a:srgbClr val="000000"/>
                        </a:solidFill>
                        <a:latin typeface="Cambria Math" panose="02040503050406030204" pitchFamily="18" charset="0"/>
                      </a:rPr>
                      <m:t>)</m:t>
                    </m:r>
                  </m:oMath>
                </a14:m>
                <a:r>
                  <a:rPr lang="en-US" altLang="zh-CN" sz="1400" dirty="0">
                    <a:solidFill>
                      <a:srgbClr val="000000"/>
                    </a:solidFill>
                  </a:rPr>
                  <a:t>		</a:t>
                </a:r>
                <a:r>
                  <a:rPr lang="zh-CN" altLang="zh-CN" sz="1400" dirty="0">
                    <a:solidFill>
                      <a:srgbClr val="000000"/>
                    </a:solidFill>
                  </a:rPr>
                  <a:t>（</a:t>
                </a:r>
                <a:r>
                  <a:rPr lang="en-US" altLang="zh-CN" sz="1400" dirty="0">
                    <a:solidFill>
                      <a:srgbClr val="000000"/>
                    </a:solidFill>
                  </a:rPr>
                  <a:t>6.4</a:t>
                </a:r>
                <a:r>
                  <a:rPr lang="zh-CN" altLang="zh-CN" sz="1400" dirty="0" smtClean="0">
                    <a:solidFill>
                      <a:srgbClr val="000000"/>
                    </a:solidFill>
                  </a:rPr>
                  <a:t>）</a:t>
                </a:r>
                <a:endParaRPr lang="zh-CN" altLang="zh-CN" sz="14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670492"/>
              </a:xfrm>
              <a:prstGeom prst="rect">
                <a:avLst/>
              </a:prstGeom>
              <a:blipFill>
                <a:blip r:embed="rId2"/>
                <a:stretch>
                  <a:fillRect l="-530" b="-66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Picture 84"/>
          <p:cNvPicPr/>
          <p:nvPr/>
        </p:nvPicPr>
        <p:blipFill>
          <a:blip r:embed="rId3"/>
          <a:stretch>
            <a:fillRect/>
          </a:stretch>
        </p:blipFill>
        <p:spPr>
          <a:xfrm>
            <a:off x="3458976" y="984596"/>
            <a:ext cx="2475286" cy="1944617"/>
          </a:xfrm>
          <a:prstGeom prst="rect">
            <a:avLst/>
          </a:prstGeom>
        </p:spPr>
      </p:pic>
    </p:spTree>
    <p:extLst>
      <p:ext uri="{BB962C8B-B14F-4D97-AF65-F5344CB8AC3E}">
        <p14:creationId xmlns:p14="http://schemas.microsoft.com/office/powerpoint/2010/main" val="23971559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lipFill>
          <a:blip xmlns:r="http://schemas.openxmlformats.org/officeDocument/2006/relationships" r:embed="rId1"/>
          <a:stretch>
            <a:fillRect l="-1571" r="-714"/>
          </a:stretch>
        </a:blipFill>
      </a:spPr>
      <a:bodyPr/>
      <a:lstStyle>
        <a:defPPr>
          <a:defRPr>
            <a:noFill/>
          </a:defRPr>
        </a:defPPr>
      </a:lstStyle>
    </a:tx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4851</TotalTime>
  <Words>4314</Words>
  <Application>Microsoft Office PowerPoint</Application>
  <PresentationFormat>全屏显示(16:9)</PresentationFormat>
  <Paragraphs>415</Paragraphs>
  <Slides>55</Slides>
  <Notes>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65" baseType="lpstr">
      <vt:lpstr>PingFang SC</vt:lpstr>
      <vt:lpstr>宋体</vt:lpstr>
      <vt:lpstr>微软雅黑</vt:lpstr>
      <vt:lpstr>Arial</vt:lpstr>
      <vt:lpstr>Calibri</vt:lpstr>
      <vt:lpstr>Cambria Math</vt:lpstr>
      <vt:lpstr>Courier New</vt:lpstr>
      <vt:lpstr>Times New Roman</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王尚锋 w</dc:creator>
  <cp:lastModifiedBy>PU SHI</cp:lastModifiedBy>
  <cp:revision>545</cp:revision>
  <dcterms:created xsi:type="dcterms:W3CDTF">2013-12-17T01:55:37Z</dcterms:created>
  <dcterms:modified xsi:type="dcterms:W3CDTF">2018-06-17T03:26:16Z</dcterms:modified>
</cp:coreProperties>
</file>