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70" r:id="rId2"/>
    <p:sldId id="275" r:id="rId3"/>
    <p:sldId id="326" r:id="rId4"/>
    <p:sldId id="341" r:id="rId5"/>
    <p:sldId id="351" r:id="rId6"/>
    <p:sldId id="352" r:id="rId7"/>
    <p:sldId id="355" r:id="rId8"/>
    <p:sldId id="356" r:id="rId9"/>
    <p:sldId id="357" r:id="rId10"/>
    <p:sldId id="358" r:id="rId11"/>
    <p:sldId id="359" r:id="rId12"/>
    <p:sldId id="360" r:id="rId13"/>
    <p:sldId id="361" r:id="rId14"/>
    <p:sldId id="362" r:id="rId15"/>
    <p:sldId id="353"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5" r:id="rId29"/>
    <p:sldId id="376" r:id="rId30"/>
    <p:sldId id="378" r:id="rId31"/>
    <p:sldId id="377" r:id="rId32"/>
    <p:sldId id="379" r:id="rId33"/>
    <p:sldId id="380" r:id="rId34"/>
    <p:sldId id="381" r:id="rId35"/>
    <p:sldId id="382" r:id="rId36"/>
    <p:sldId id="383" r:id="rId37"/>
    <p:sldId id="354" r:id="rId38"/>
    <p:sldId id="350" r:id="rId39"/>
    <p:sldId id="384" r:id="rId40"/>
    <p:sldId id="385" r:id="rId41"/>
    <p:sldId id="386" r:id="rId42"/>
    <p:sldId id="387" r:id="rId43"/>
    <p:sldId id="388" r:id="rId44"/>
    <p:sldId id="389" r:id="rId45"/>
    <p:sldId id="391" r:id="rId46"/>
    <p:sldId id="392" r:id="rId47"/>
    <p:sldId id="393" r:id="rId48"/>
    <p:sldId id="394" r:id="rId49"/>
    <p:sldId id="320" r:id="rId50"/>
  </p:sldIdLst>
  <p:sldSz cx="9144000" cy="5143500" type="screen16x9"/>
  <p:notesSz cx="6858000" cy="9144000"/>
  <p:defaultTextStyle>
    <a:defPPr>
      <a:defRPr lang="zh-CN"/>
    </a:defPPr>
    <a:lvl1pPr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1pPr>
    <a:lvl2pPr marL="4572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2pPr>
    <a:lvl3pPr marL="9144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3pPr>
    <a:lvl4pPr marL="13716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4pPr>
    <a:lvl5pPr marL="1828800" algn="l" defTabSz="457200" rtl="0" eaLnBrk="0" fontAlgn="base" hangingPunct="0">
      <a:spcBef>
        <a:spcPct val="0"/>
      </a:spcBef>
      <a:spcAft>
        <a:spcPct val="0"/>
      </a:spcAft>
      <a:defRPr kumimoji="1"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umimoji="1"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79646"/>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9680" autoAdjust="0"/>
  </p:normalViewPr>
  <p:slideViewPr>
    <p:cSldViewPr snapToGrid="0" snapToObjects="1">
      <p:cViewPr varScale="1">
        <p:scale>
          <a:sx n="96" d="100"/>
          <a:sy n="96" d="100"/>
        </p:scale>
        <p:origin x="654"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fld id="{CBD1F595-3A9E-4AFB-9409-00EE811EB6B0}" type="datetimeFigureOut">
              <a:rPr lang="zh-CN" altLang="en-US"/>
              <a:pPr>
                <a:defRPr/>
              </a:pPr>
              <a:t>2018/6/17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二级</a:t>
            </a:r>
          </a:p>
          <a:p>
            <a:pPr lvl="2"/>
            <a:r>
              <a:rPr lang="zh-CN" altLang="en-US" noProof="0" smtClean="0"/>
              <a:t>三级</a:t>
            </a:r>
          </a:p>
          <a:p>
            <a:pPr lvl="3"/>
            <a:r>
              <a:rPr lang="zh-CN" altLang="en-US" noProof="0" smtClean="0"/>
              <a:t>四级</a:t>
            </a:r>
          </a:p>
          <a:p>
            <a:pPr lvl="4"/>
            <a:r>
              <a:rPr lang="zh-CN" altLang="en-US" noProof="0"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4A08D6A-97DB-47FF-BEFD-7D6BA57570F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100"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BE23BB1E-609A-49A2-A808-03583B95337D}" type="slidenum">
              <a:rPr lang="zh-CN" altLang="en-US" smtClean="0"/>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10</a:t>
            </a:fld>
            <a:endParaRPr lang="zh-CN" altLang="en-US" smtClean="0"/>
          </a:p>
        </p:txBody>
      </p:sp>
    </p:spTree>
    <p:extLst>
      <p:ext uri="{BB962C8B-B14F-4D97-AF65-F5344CB8AC3E}">
        <p14:creationId xmlns:p14="http://schemas.microsoft.com/office/powerpoint/2010/main" val="258395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11</a:t>
            </a:fld>
            <a:endParaRPr lang="zh-CN" altLang="en-US" smtClean="0"/>
          </a:p>
        </p:txBody>
      </p:sp>
    </p:spTree>
    <p:extLst>
      <p:ext uri="{BB962C8B-B14F-4D97-AF65-F5344CB8AC3E}">
        <p14:creationId xmlns:p14="http://schemas.microsoft.com/office/powerpoint/2010/main" val="4198889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12</a:t>
            </a:fld>
            <a:endParaRPr lang="zh-CN" altLang="en-US" smtClean="0"/>
          </a:p>
        </p:txBody>
      </p:sp>
    </p:spTree>
    <p:extLst>
      <p:ext uri="{BB962C8B-B14F-4D97-AF65-F5344CB8AC3E}">
        <p14:creationId xmlns:p14="http://schemas.microsoft.com/office/powerpoint/2010/main" val="2601672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13</a:t>
            </a:fld>
            <a:endParaRPr lang="zh-CN" altLang="en-US" smtClean="0"/>
          </a:p>
        </p:txBody>
      </p:sp>
    </p:spTree>
    <p:extLst>
      <p:ext uri="{BB962C8B-B14F-4D97-AF65-F5344CB8AC3E}">
        <p14:creationId xmlns:p14="http://schemas.microsoft.com/office/powerpoint/2010/main" val="1896506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14</a:t>
            </a:fld>
            <a:endParaRPr lang="zh-CN" altLang="en-US" smtClean="0"/>
          </a:p>
        </p:txBody>
      </p:sp>
    </p:spTree>
    <p:extLst>
      <p:ext uri="{BB962C8B-B14F-4D97-AF65-F5344CB8AC3E}">
        <p14:creationId xmlns:p14="http://schemas.microsoft.com/office/powerpoint/2010/main" val="18658911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15</a:t>
            </a:fld>
            <a:endParaRPr lang="zh-CN" altLang="en-US" smtClean="0"/>
          </a:p>
        </p:txBody>
      </p:sp>
    </p:spTree>
    <p:extLst>
      <p:ext uri="{BB962C8B-B14F-4D97-AF65-F5344CB8AC3E}">
        <p14:creationId xmlns:p14="http://schemas.microsoft.com/office/powerpoint/2010/main" val="1214632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37</a:t>
            </a:fld>
            <a:endParaRPr lang="zh-CN" altLang="en-US" smtClean="0"/>
          </a:p>
        </p:txBody>
      </p:sp>
    </p:spTree>
    <p:extLst>
      <p:ext uri="{BB962C8B-B14F-4D97-AF65-F5344CB8AC3E}">
        <p14:creationId xmlns:p14="http://schemas.microsoft.com/office/powerpoint/2010/main" val="1918255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8192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D8BEF882-4B4C-4137-A577-E3C0FC82AD10}" type="slidenum">
              <a:rPr lang="zh-CN" altLang="en-US" smtClean="0"/>
              <a:pPr/>
              <a:t>49</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2</a:t>
            </a:fld>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3</a:t>
            </a:fld>
            <a:endParaRPr lang="zh-CN" altLang="en-US" smtClean="0"/>
          </a:p>
        </p:txBody>
      </p:sp>
    </p:spTree>
    <p:extLst>
      <p:ext uri="{BB962C8B-B14F-4D97-AF65-F5344CB8AC3E}">
        <p14:creationId xmlns:p14="http://schemas.microsoft.com/office/powerpoint/2010/main" val="833321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4</a:t>
            </a:fld>
            <a:endParaRPr lang="zh-CN" altLang="en-US" smtClean="0"/>
          </a:p>
        </p:txBody>
      </p:sp>
    </p:spTree>
    <p:extLst>
      <p:ext uri="{BB962C8B-B14F-4D97-AF65-F5344CB8AC3E}">
        <p14:creationId xmlns:p14="http://schemas.microsoft.com/office/powerpoint/2010/main" val="2519395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5</a:t>
            </a:fld>
            <a:endParaRPr lang="zh-CN" altLang="en-US" smtClean="0"/>
          </a:p>
        </p:txBody>
      </p:sp>
    </p:spTree>
    <p:extLst>
      <p:ext uri="{BB962C8B-B14F-4D97-AF65-F5344CB8AC3E}">
        <p14:creationId xmlns:p14="http://schemas.microsoft.com/office/powerpoint/2010/main" val="934724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6</a:t>
            </a:fld>
            <a:endParaRPr lang="zh-CN" altLang="en-US" smtClean="0"/>
          </a:p>
        </p:txBody>
      </p:sp>
    </p:spTree>
    <p:extLst>
      <p:ext uri="{BB962C8B-B14F-4D97-AF65-F5344CB8AC3E}">
        <p14:creationId xmlns:p14="http://schemas.microsoft.com/office/powerpoint/2010/main" val="2067576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7</a:t>
            </a:fld>
            <a:endParaRPr lang="zh-CN" altLang="en-US" smtClean="0"/>
          </a:p>
        </p:txBody>
      </p:sp>
    </p:spTree>
    <p:extLst>
      <p:ext uri="{BB962C8B-B14F-4D97-AF65-F5344CB8AC3E}">
        <p14:creationId xmlns:p14="http://schemas.microsoft.com/office/powerpoint/2010/main" val="222033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8</a:t>
            </a:fld>
            <a:endParaRPr lang="zh-CN" altLang="en-US" smtClean="0"/>
          </a:p>
        </p:txBody>
      </p:sp>
    </p:spTree>
    <p:extLst>
      <p:ext uri="{BB962C8B-B14F-4D97-AF65-F5344CB8AC3E}">
        <p14:creationId xmlns:p14="http://schemas.microsoft.com/office/powerpoint/2010/main" val="3337710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6148"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宋体" panose="02010600030101010101" pitchFamily="2" charset="-122"/>
              </a:defRPr>
            </a:lvl1pPr>
            <a:lvl2pPr marL="742950" indent="-285750">
              <a:defRPr kumimoji="1">
                <a:solidFill>
                  <a:schemeClr val="tx1"/>
                </a:solidFill>
                <a:latin typeface="Calibri" panose="020F0502020204030204" pitchFamily="34" charset="0"/>
                <a:ea typeface="宋体" panose="02010600030101010101" pitchFamily="2" charset="-122"/>
              </a:defRPr>
            </a:lvl2pPr>
            <a:lvl3pPr marL="1143000" indent="-228600">
              <a:defRPr kumimoji="1">
                <a:solidFill>
                  <a:schemeClr val="tx1"/>
                </a:solidFill>
                <a:latin typeface="Calibri" panose="020F0502020204030204" pitchFamily="34" charset="0"/>
                <a:ea typeface="宋体" panose="02010600030101010101" pitchFamily="2" charset="-122"/>
              </a:defRPr>
            </a:lvl3pPr>
            <a:lvl4pPr marL="1600200" indent="-228600">
              <a:defRPr kumimoji="1">
                <a:solidFill>
                  <a:schemeClr val="tx1"/>
                </a:solidFill>
                <a:latin typeface="Calibri" panose="020F0502020204030204" pitchFamily="34" charset="0"/>
                <a:ea typeface="宋体" panose="02010600030101010101" pitchFamily="2" charset="-122"/>
              </a:defRPr>
            </a:lvl4pPr>
            <a:lvl5pPr marL="2057400" indent="-228600">
              <a:defRPr kumimoji="1">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宋体" panose="02010600030101010101" pitchFamily="2" charset="-122"/>
              </a:defRPr>
            </a:lvl9pPr>
          </a:lstStyle>
          <a:p>
            <a:fld id="{EE54F37F-5E21-4447-9EEF-AAF683DCA89E}" type="slidenum">
              <a:rPr lang="zh-CN" altLang="en-US" smtClean="0"/>
              <a:pPr/>
              <a:t>9</a:t>
            </a:fld>
            <a:endParaRPr lang="zh-CN" altLang="en-US" smtClean="0"/>
          </a:p>
        </p:txBody>
      </p:sp>
    </p:spTree>
    <p:extLst>
      <p:ext uri="{BB962C8B-B14F-4D97-AF65-F5344CB8AC3E}">
        <p14:creationId xmlns:p14="http://schemas.microsoft.com/office/powerpoint/2010/main" val="2015625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9E352615-5B88-4AFB-B152-CD531A06BEFF}" type="datetimeFigureOut">
              <a:rPr lang="zh-CN" altLang="en-US"/>
              <a:pPr>
                <a:defRPr/>
              </a:pPr>
              <a:t>2018/6/17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CA866F1B-3E27-40C1-8CE7-1946943F1725}" type="slidenum">
              <a:rPr lang="zh-CN" altLang="en-US"/>
              <a:pPr>
                <a:defRPr/>
              </a:pPr>
              <a:t>‹#›</a:t>
            </a:fld>
            <a:endParaRPr lang="zh-CN" altLang="en-US"/>
          </a:p>
        </p:txBody>
      </p:sp>
    </p:spTree>
    <p:extLst>
      <p:ext uri="{BB962C8B-B14F-4D97-AF65-F5344CB8AC3E}">
        <p14:creationId xmlns:p14="http://schemas.microsoft.com/office/powerpoint/2010/main" val="28243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915A40D-CEB0-4353-8815-AB5DEA931718}" type="datetimeFigureOut">
              <a:rPr lang="zh-CN" altLang="en-US"/>
              <a:pPr>
                <a:defRPr/>
              </a:pPr>
              <a:t>2018/6/17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A38CB088-D95C-475C-A713-1F19E39F7C8B}" type="slidenum">
              <a:rPr lang="zh-CN" altLang="en-US"/>
              <a:pPr>
                <a:defRPr/>
              </a:pPr>
              <a:t>‹#›</a:t>
            </a:fld>
            <a:endParaRPr lang="zh-CN" altLang="en-US"/>
          </a:p>
        </p:txBody>
      </p:sp>
    </p:spTree>
    <p:extLst>
      <p:ext uri="{BB962C8B-B14F-4D97-AF65-F5344CB8AC3E}">
        <p14:creationId xmlns:p14="http://schemas.microsoft.com/office/powerpoint/2010/main" val="119203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9F29064-3124-49DB-AE6C-BEB15672E674}" type="datetimeFigureOut">
              <a:rPr lang="zh-CN" altLang="en-US"/>
              <a:pPr>
                <a:defRPr/>
              </a:pPr>
              <a:t>2018/6/17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D1050CC0-5EC7-48A9-915E-FC046C222C4A}" type="slidenum">
              <a:rPr lang="zh-CN" altLang="en-US"/>
              <a:pPr>
                <a:defRPr/>
              </a:pPr>
              <a:t>‹#›</a:t>
            </a:fld>
            <a:endParaRPr lang="zh-CN" altLang="en-US"/>
          </a:p>
        </p:txBody>
      </p:sp>
    </p:spTree>
    <p:extLst>
      <p:ext uri="{BB962C8B-B14F-4D97-AF65-F5344CB8AC3E}">
        <p14:creationId xmlns:p14="http://schemas.microsoft.com/office/powerpoint/2010/main" val="27674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0F34D6F-F29A-4B09-B655-E0971D462D4D}" type="datetimeFigureOut">
              <a:rPr lang="zh-CN" altLang="en-US"/>
              <a:pPr>
                <a:defRPr/>
              </a:pPr>
              <a:t>2018/6/17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E4318774-2AFB-4BC6-A124-21C0A835992E}" type="slidenum">
              <a:rPr lang="zh-CN" altLang="en-US"/>
              <a:pPr>
                <a:defRPr/>
              </a:pPr>
              <a:t>‹#›</a:t>
            </a:fld>
            <a:endParaRPr lang="zh-CN" altLang="en-US"/>
          </a:p>
        </p:txBody>
      </p:sp>
    </p:spTree>
    <p:extLst>
      <p:ext uri="{BB962C8B-B14F-4D97-AF65-F5344CB8AC3E}">
        <p14:creationId xmlns:p14="http://schemas.microsoft.com/office/powerpoint/2010/main" val="429479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B1F3E00-598D-4619-AC09-1B2F4CAF0CFA}" type="datetimeFigureOut">
              <a:rPr lang="zh-CN" altLang="en-US"/>
              <a:pPr>
                <a:defRPr/>
              </a:pPr>
              <a:t>2018/6/17</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幻灯片编号占位符 5"/>
          <p:cNvSpPr>
            <a:spLocks noGrp="1"/>
          </p:cNvSpPr>
          <p:nvPr>
            <p:ph type="sldNum" sz="quarter" idx="12"/>
          </p:nvPr>
        </p:nvSpPr>
        <p:spPr/>
        <p:txBody>
          <a:bodyPr/>
          <a:lstStyle>
            <a:lvl1pPr>
              <a:defRPr/>
            </a:lvl1pPr>
          </a:lstStyle>
          <a:p>
            <a:pPr>
              <a:defRPr/>
            </a:pPr>
            <a:fld id="{11394C03-1A74-40E1-A2C7-14AF901EAAEA}" type="slidenum">
              <a:rPr lang="zh-CN" altLang="en-US"/>
              <a:pPr>
                <a:defRPr/>
              </a:pPr>
              <a:t>‹#›</a:t>
            </a:fld>
            <a:endParaRPr lang="zh-CN" altLang="en-US"/>
          </a:p>
        </p:txBody>
      </p:sp>
    </p:spTree>
    <p:extLst>
      <p:ext uri="{BB962C8B-B14F-4D97-AF65-F5344CB8AC3E}">
        <p14:creationId xmlns:p14="http://schemas.microsoft.com/office/powerpoint/2010/main" val="1236252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日期占位符 3"/>
          <p:cNvSpPr>
            <a:spLocks noGrp="1"/>
          </p:cNvSpPr>
          <p:nvPr>
            <p:ph type="dt" sz="half" idx="10"/>
          </p:nvPr>
        </p:nvSpPr>
        <p:spPr/>
        <p:txBody>
          <a:bodyPr/>
          <a:lstStyle>
            <a:lvl1pPr>
              <a:defRPr/>
            </a:lvl1pPr>
          </a:lstStyle>
          <a:p>
            <a:pPr>
              <a:defRPr/>
            </a:pPr>
            <a:fld id="{9C465D57-868B-4329-B219-A3D0CF0F82FD}" type="datetimeFigureOut">
              <a:rPr lang="zh-CN" altLang="en-US"/>
              <a:pPr>
                <a:defRPr/>
              </a:pPr>
              <a:t>2018/6/17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7CDCE52D-9EC0-46FA-BD32-BFD5F9EDEFEA}" type="slidenum">
              <a:rPr lang="zh-CN" altLang="en-US"/>
              <a:pPr>
                <a:defRPr/>
              </a:pPr>
              <a:t>‹#›</a:t>
            </a:fld>
            <a:endParaRPr lang="zh-CN" altLang="en-US"/>
          </a:p>
        </p:txBody>
      </p:sp>
    </p:spTree>
    <p:extLst>
      <p:ext uri="{BB962C8B-B14F-4D97-AF65-F5344CB8AC3E}">
        <p14:creationId xmlns:p14="http://schemas.microsoft.com/office/powerpoint/2010/main" val="566055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A03843E-C564-478B-99FB-609A152B93F5}" type="datetimeFigureOut">
              <a:rPr lang="zh-CN" altLang="en-US"/>
              <a:pPr>
                <a:defRPr/>
              </a:pPr>
              <a:t>2018/6/17</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幻灯片编号占位符 5"/>
          <p:cNvSpPr>
            <a:spLocks noGrp="1"/>
          </p:cNvSpPr>
          <p:nvPr>
            <p:ph type="sldNum" sz="quarter" idx="12"/>
          </p:nvPr>
        </p:nvSpPr>
        <p:spPr/>
        <p:txBody>
          <a:bodyPr/>
          <a:lstStyle>
            <a:lvl1pPr>
              <a:defRPr/>
            </a:lvl1pPr>
          </a:lstStyle>
          <a:p>
            <a:pPr>
              <a:defRPr/>
            </a:pPr>
            <a:fld id="{F059F594-FCA3-413B-AE4D-644B3718CE7D}" type="slidenum">
              <a:rPr lang="zh-CN" altLang="en-US"/>
              <a:pPr>
                <a:defRPr/>
              </a:pPr>
              <a:t>‹#›</a:t>
            </a:fld>
            <a:endParaRPr lang="zh-CN" altLang="en-US"/>
          </a:p>
        </p:txBody>
      </p:sp>
    </p:spTree>
    <p:extLst>
      <p:ext uri="{BB962C8B-B14F-4D97-AF65-F5344CB8AC3E}">
        <p14:creationId xmlns:p14="http://schemas.microsoft.com/office/powerpoint/2010/main" val="262582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4002917F-96E4-4EC6-BDCE-C61C21F34681}" type="datetimeFigureOut">
              <a:rPr lang="zh-CN" altLang="en-US"/>
              <a:pPr>
                <a:defRPr/>
              </a:pPr>
              <a:t>2018/6/17</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幻灯片编号占位符 5"/>
          <p:cNvSpPr>
            <a:spLocks noGrp="1"/>
          </p:cNvSpPr>
          <p:nvPr>
            <p:ph type="sldNum" sz="quarter" idx="12"/>
          </p:nvPr>
        </p:nvSpPr>
        <p:spPr/>
        <p:txBody>
          <a:bodyPr/>
          <a:lstStyle>
            <a:lvl1pPr>
              <a:defRPr/>
            </a:lvl1pPr>
          </a:lstStyle>
          <a:p>
            <a:pPr>
              <a:defRPr/>
            </a:pPr>
            <a:fld id="{DF5E0131-C8F4-4B80-9026-6BDE42ACBA1A}" type="slidenum">
              <a:rPr lang="zh-CN" altLang="en-US"/>
              <a:pPr>
                <a:defRPr/>
              </a:pPr>
              <a:t>‹#›</a:t>
            </a:fld>
            <a:endParaRPr lang="zh-CN" altLang="en-US"/>
          </a:p>
        </p:txBody>
      </p:sp>
    </p:spTree>
    <p:extLst>
      <p:ext uri="{BB962C8B-B14F-4D97-AF65-F5344CB8AC3E}">
        <p14:creationId xmlns:p14="http://schemas.microsoft.com/office/powerpoint/2010/main" val="43758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D301CEE-699B-4141-894F-943543098FD1}" type="datetimeFigureOut">
              <a:rPr lang="zh-CN" altLang="en-US"/>
              <a:pPr>
                <a:defRPr/>
              </a:pPr>
              <a:t>2018/6/17</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幻灯片编号占位符 5"/>
          <p:cNvSpPr>
            <a:spLocks noGrp="1"/>
          </p:cNvSpPr>
          <p:nvPr>
            <p:ph type="sldNum" sz="quarter" idx="12"/>
          </p:nvPr>
        </p:nvSpPr>
        <p:spPr/>
        <p:txBody>
          <a:bodyPr/>
          <a:lstStyle>
            <a:lvl1pPr>
              <a:defRPr/>
            </a:lvl1pPr>
          </a:lstStyle>
          <a:p>
            <a:pPr>
              <a:defRPr/>
            </a:pPr>
            <a:fld id="{2B7868E7-D5D9-4E56-BB70-8497262E42C4}" type="slidenum">
              <a:rPr lang="zh-CN" altLang="en-US"/>
              <a:pPr>
                <a:defRPr/>
              </a:pPr>
              <a:t>‹#›</a:t>
            </a:fld>
            <a:endParaRPr lang="zh-CN" altLang="en-US"/>
          </a:p>
        </p:txBody>
      </p:sp>
    </p:spTree>
    <p:extLst>
      <p:ext uri="{BB962C8B-B14F-4D97-AF65-F5344CB8AC3E}">
        <p14:creationId xmlns:p14="http://schemas.microsoft.com/office/powerpoint/2010/main" val="106501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29113E6-28E9-4FA0-950B-F5DFB2DE8A3C}" type="datetimeFigureOut">
              <a:rPr lang="zh-CN" altLang="en-US"/>
              <a:pPr>
                <a:defRPr/>
              </a:pPr>
              <a:t>2018/6/17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DB826BA7-9D41-40EB-8309-A41812C863F2}" type="slidenum">
              <a:rPr lang="zh-CN" altLang="en-US"/>
              <a:pPr>
                <a:defRPr/>
              </a:pPr>
              <a:t>‹#›</a:t>
            </a:fld>
            <a:endParaRPr lang="zh-CN" altLang="en-US"/>
          </a:p>
        </p:txBody>
      </p:sp>
    </p:spTree>
    <p:extLst>
      <p:ext uri="{BB962C8B-B14F-4D97-AF65-F5344CB8AC3E}">
        <p14:creationId xmlns:p14="http://schemas.microsoft.com/office/powerpoint/2010/main" val="31860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4984F26-13DD-454C-B715-46E0AB1A29E1}" type="datetimeFigureOut">
              <a:rPr lang="zh-CN" altLang="en-US"/>
              <a:pPr>
                <a:defRPr/>
              </a:pPr>
              <a:t>2018/6/17</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幻灯片编号占位符 5"/>
          <p:cNvSpPr>
            <a:spLocks noGrp="1"/>
          </p:cNvSpPr>
          <p:nvPr>
            <p:ph type="sldNum" sz="quarter" idx="12"/>
          </p:nvPr>
        </p:nvSpPr>
        <p:spPr/>
        <p:txBody>
          <a:bodyPr/>
          <a:lstStyle>
            <a:lvl1pPr>
              <a:defRPr/>
            </a:lvl1pPr>
          </a:lstStyle>
          <a:p>
            <a:pPr>
              <a:defRPr/>
            </a:pPr>
            <a:fld id="{21FE3C7D-62D2-4F03-9F96-6EAD0A08E381}" type="slidenum">
              <a:rPr lang="zh-CN" altLang="en-US"/>
              <a:pPr>
                <a:defRPr/>
              </a:pPr>
              <a:t>‹#›</a:t>
            </a:fld>
            <a:endParaRPr lang="zh-CN" altLang="en-US"/>
          </a:p>
        </p:txBody>
      </p:sp>
    </p:spTree>
    <p:extLst>
      <p:ext uri="{BB962C8B-B14F-4D97-AF65-F5344CB8AC3E}">
        <p14:creationId xmlns:p14="http://schemas.microsoft.com/office/powerpoint/2010/main" val="66799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4" name="日期占位符 3"/>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宋体" pitchFamily="2" charset="-122"/>
              </a:defRPr>
            </a:lvl1pPr>
          </a:lstStyle>
          <a:p>
            <a:pPr>
              <a:defRPr/>
            </a:pPr>
            <a:fld id="{6AA6EB28-9653-41F9-B7F4-349140C90BE1}" type="datetimeFigureOut">
              <a:rPr lang="zh-CN" altLang="en-US"/>
              <a:pPr>
                <a:defRPr/>
              </a:pPr>
              <a:t>2018/6/17</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幻灯片编号占位符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0A8E31-C401-4CEC-A97B-17FAC71BC97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defTabSz="457200"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defTabSz="457200" rtl="0" fontAlgn="base">
        <a:spcBef>
          <a:spcPct val="0"/>
        </a:spcBef>
        <a:spcAft>
          <a:spcPct val="0"/>
        </a:spcAft>
        <a:defRPr kumimoji="1" sz="4400">
          <a:solidFill>
            <a:schemeClr val="tx1"/>
          </a:solidFill>
          <a:latin typeface="Calibri" pitchFamily="34" charset="0"/>
          <a:ea typeface="宋体" pitchFamily="2" charset="-122"/>
        </a:defRPr>
      </a:lvl6pPr>
      <a:lvl7pPr marL="914400" algn="ctr" defTabSz="457200" rtl="0" fontAlgn="base">
        <a:spcBef>
          <a:spcPct val="0"/>
        </a:spcBef>
        <a:spcAft>
          <a:spcPct val="0"/>
        </a:spcAft>
        <a:defRPr kumimoji="1" sz="4400">
          <a:solidFill>
            <a:schemeClr val="tx1"/>
          </a:solidFill>
          <a:latin typeface="Calibri" pitchFamily="34" charset="0"/>
          <a:ea typeface="宋体" pitchFamily="2" charset="-122"/>
        </a:defRPr>
      </a:lvl7pPr>
      <a:lvl8pPr marL="1371600" algn="ctr" defTabSz="457200" rtl="0" fontAlgn="base">
        <a:spcBef>
          <a:spcPct val="0"/>
        </a:spcBef>
        <a:spcAft>
          <a:spcPct val="0"/>
        </a:spcAft>
        <a:defRPr kumimoji="1" sz="4400">
          <a:solidFill>
            <a:schemeClr val="tx1"/>
          </a:solidFill>
          <a:latin typeface="Calibri" pitchFamily="34" charset="0"/>
          <a:ea typeface="宋体" pitchFamily="2" charset="-122"/>
        </a:defRPr>
      </a:lvl8pPr>
      <a:lvl9pPr marL="1828800" algn="ctr" defTabSz="457200" rtl="0" fontAlgn="base">
        <a:spcBef>
          <a:spcPct val="0"/>
        </a:spcBef>
        <a:spcAft>
          <a:spcPct val="0"/>
        </a:spcAft>
        <a:defRPr kumimoji="1" sz="4400">
          <a:solidFill>
            <a:schemeClr val="tx1"/>
          </a:solidFill>
          <a:latin typeface="Calibri" pitchFamily="34" charset="0"/>
          <a:ea typeface="宋体" pitchFamily="2" charset="-122"/>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2052" name="矩形 2"/>
          <p:cNvSpPr>
            <a:spLocks noChangeArrowheads="1"/>
          </p:cNvSpPr>
          <p:nvPr/>
        </p:nvSpPr>
        <p:spPr bwMode="auto">
          <a:xfrm>
            <a:off x="3540124" y="738423"/>
            <a:ext cx="5508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Calibri" pitchFamily="34" charset="0"/>
                <a:ea typeface="宋体" pitchFamily="2" charset="-122"/>
              </a:defRPr>
            </a:lvl1pPr>
            <a:lvl2pPr marL="742950" indent="-285750">
              <a:defRPr kumimoji="1">
                <a:solidFill>
                  <a:schemeClr val="tx1"/>
                </a:solidFill>
                <a:latin typeface="Calibri" pitchFamily="34" charset="0"/>
                <a:ea typeface="宋体" pitchFamily="2" charset="-122"/>
              </a:defRPr>
            </a:lvl2pPr>
            <a:lvl3pPr marL="1143000" indent="-228600">
              <a:defRPr kumimoji="1">
                <a:solidFill>
                  <a:schemeClr val="tx1"/>
                </a:solidFill>
                <a:latin typeface="Calibri" pitchFamily="34" charset="0"/>
                <a:ea typeface="宋体" pitchFamily="2" charset="-122"/>
              </a:defRPr>
            </a:lvl3pPr>
            <a:lvl4pPr marL="1600200" indent="-228600">
              <a:defRPr kumimoji="1">
                <a:solidFill>
                  <a:schemeClr val="tx1"/>
                </a:solidFill>
                <a:latin typeface="Calibri" pitchFamily="34" charset="0"/>
                <a:ea typeface="宋体" pitchFamily="2" charset="-122"/>
              </a:defRPr>
            </a:lvl4pPr>
            <a:lvl5pPr marL="2057400" indent="-228600">
              <a:defRPr kumimoji="1">
                <a:solidFill>
                  <a:schemeClr val="tx1"/>
                </a:solidFill>
                <a:latin typeface="Calibri" pitchFamily="34" charset="0"/>
                <a:ea typeface="宋体" pitchFamily="2" charset="-122"/>
              </a:defRPr>
            </a:lvl5pPr>
            <a:lvl6pPr marL="25146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6pPr>
            <a:lvl7pPr marL="29718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7pPr>
            <a:lvl8pPr marL="34290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8pPr>
            <a:lvl9pPr marL="3886200" indent="-228600" defTabSz="457200" eaLnBrk="0" fontAlgn="base" hangingPunct="0">
              <a:spcBef>
                <a:spcPct val="0"/>
              </a:spcBef>
              <a:spcAft>
                <a:spcPct val="0"/>
              </a:spcAft>
              <a:defRPr kumimoji="1">
                <a:solidFill>
                  <a:schemeClr val="tx1"/>
                </a:solidFill>
                <a:latin typeface="Calibri" pitchFamily="34" charset="0"/>
                <a:ea typeface="宋体" pitchFamily="2" charset="-122"/>
              </a:defRPr>
            </a:lvl9pPr>
          </a:lstStyle>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机器学习</a:t>
            </a:r>
            <a:endPar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a:p>
            <a:pPr algn="ctr" eaLnBrk="1" hangingPunct="1">
              <a:defRPr/>
            </a:pP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第</a:t>
            </a:r>
            <a:r>
              <a:rPr lang="en-US" altLang="zh-CN"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7</a:t>
            </a:r>
            <a:r>
              <a:rPr lang="zh-CN" altLang="en-US" sz="2800" b="1" dirty="0"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章   贝叶</a:t>
            </a:r>
            <a:r>
              <a:rPr lang="zh-CN" altLang="en-US" sz="2800" b="1"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斯</a:t>
            </a:r>
            <a:r>
              <a:rPr lang="zh-CN" altLang="en-US" sz="2800" b="1" smtClean="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rPr>
              <a:t>网络 </a:t>
            </a:r>
            <a:endParaRPr lang="zh-CN" altLang="en-US" sz="2800" b="1" dirty="0">
              <a:solidFill>
                <a:srgbClr val="E46C0A"/>
              </a:solidFill>
              <a:effectLst>
                <a:outerShdw blurRad="38100" dist="38100" dir="2700000" algn="tl">
                  <a:srgbClr val="000000">
                    <a:alpha val="43137"/>
                  </a:srgbClr>
                </a:outerShdw>
              </a:effectLst>
              <a:latin typeface="微软雅黑" pitchFamily="34" charset="-122"/>
              <a:ea typeface="微软雅黑" pitchFamily="34" charset="-122"/>
              <a:cs typeface="Arial" charset="0"/>
            </a:endParaRPr>
          </a:p>
        </p:txBody>
      </p:sp>
      <p:sp>
        <p:nvSpPr>
          <p:cNvPr id="3076" name="TextBox 1"/>
          <p:cNvSpPr txBox="1">
            <a:spLocks noChangeArrowheads="1"/>
          </p:cNvSpPr>
          <p:nvPr/>
        </p:nvSpPr>
        <p:spPr bwMode="auto">
          <a:xfrm>
            <a:off x="4487863" y="2085975"/>
            <a:ext cx="3076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1800" b="1">
                <a:latin typeface="微软雅黑" panose="020B0503020204020204" pitchFamily="34" charset="-122"/>
                <a:ea typeface="微软雅黑" panose="020B0503020204020204" pitchFamily="34" charset="-122"/>
              </a:rPr>
              <a:t>复旦大学  </a:t>
            </a:r>
            <a:r>
              <a:rPr lang="zh-CN" altLang="en-US" b="1">
                <a:latin typeface="微软雅黑" panose="020B0503020204020204" pitchFamily="34" charset="-122"/>
                <a:ea typeface="微软雅黑" panose="020B0503020204020204" pitchFamily="34" charset="-122"/>
              </a:rPr>
              <a:t>赵卫东</a:t>
            </a:r>
            <a:r>
              <a:rPr lang="zh-CN" altLang="en-US" sz="1800" b="1">
                <a:latin typeface="微软雅黑" panose="020B0503020204020204" pitchFamily="34" charset="-122"/>
                <a:ea typeface="微软雅黑" panose="020B0503020204020204" pitchFamily="34" charset="-122"/>
              </a:rPr>
              <a:t>  博士</a:t>
            </a:r>
            <a:endParaRPr lang="en-US" altLang="zh-CN" sz="1800" b="1">
              <a:latin typeface="微软雅黑" panose="020B0503020204020204" pitchFamily="34" charset="-122"/>
              <a:ea typeface="微软雅黑" panose="020B0503020204020204" pitchFamily="34" charset="-122"/>
            </a:endParaRPr>
          </a:p>
        </p:txBody>
      </p:sp>
      <p:sp>
        <p:nvSpPr>
          <p:cNvPr id="3" name="TextBox 2"/>
          <p:cNvSpPr txBox="1"/>
          <p:nvPr/>
        </p:nvSpPr>
        <p:spPr>
          <a:xfrm>
            <a:off x="5272088" y="2755900"/>
            <a:ext cx="2152650" cy="307975"/>
          </a:xfrm>
          <a:prstGeom prst="rect">
            <a:avLst/>
          </a:prstGeom>
          <a:noFill/>
        </p:spPr>
        <p:txBody>
          <a:bodyPr wrap="none">
            <a:spAutoFit/>
          </a:bodyPr>
          <a:lstStyle/>
          <a:p>
            <a:pPr>
              <a:defRPr/>
            </a:pP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rPr>
              <a:t>wdzhao@fudan.edu.cn</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078" name="Picture 9" descr="http://homepage.fudan.edu.cn/wdzhao/files/2011/06/%E6%97%A0%E6%A0%87%E9%A2%98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9425" y="3063875"/>
            <a:ext cx="14700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8"/>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80621" y="457200"/>
            <a:ext cx="258535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朴素贝叶斯分类器还可以进行提升</a:t>
            </a:r>
            <a:r>
              <a:rPr lang="en-US" altLang="zh-CN" sz="1800" dirty="0">
                <a:solidFill>
                  <a:srgbClr val="000000"/>
                </a:solidFill>
              </a:rPr>
              <a:t>(Boosting)</a:t>
            </a:r>
            <a:r>
              <a:rPr lang="zh-CN" altLang="zh-CN" sz="1800" dirty="0">
                <a:solidFill>
                  <a:srgbClr val="000000"/>
                </a:solidFill>
              </a:rPr>
              <a:t>，提升方法的主要思想是学习多个分类器组成一个分类器序列，序列中后面的分类器对前面的分类器导致的错误分类的数据给予更高的重视，即调整前一个分类器分类错误的训练集的权值，并对训练集重新计算权值以调整下一个分类器，以此类推，最终得到提升后的强分类器</a:t>
            </a:r>
            <a:endParaRPr lang="en-US" altLang="zh-CN" sz="1800" dirty="0">
              <a:solidFill>
                <a:srgbClr val="000000"/>
              </a:solidFill>
            </a:endParaRPr>
          </a:p>
          <a:p>
            <a:r>
              <a:rPr lang="zh-CN" altLang="zh-CN" sz="1800" dirty="0">
                <a:solidFill>
                  <a:srgbClr val="000000"/>
                </a:solidFill>
              </a:rPr>
              <a:t>朴素贝叶斯分类模型结构简单，只有两层结构。由于特征向量间的相互独立，算法简单易于实现。同时算法有稳定的分类效率，对于不同特点的数据集其分类性能差别不大。朴素贝叶斯分类在小规模的数据集上表现优秀，并且分类过程时空开销小。算法也适合增量式训练，在数据量较大时，可以人为划分后分批增量</a:t>
            </a:r>
            <a:r>
              <a:rPr lang="zh-CN" altLang="zh-CN" sz="1800" dirty="0" smtClean="0">
                <a:solidFill>
                  <a:srgbClr val="000000"/>
                </a:solidFill>
              </a:rPr>
              <a:t>训练</a:t>
            </a:r>
            <a:endParaRPr lang="zh-CN" altLang="zh-CN" sz="1800" dirty="0">
              <a:solidFill>
                <a:srgbClr val="000000"/>
              </a:solidFill>
            </a:endParaRPr>
          </a:p>
        </p:txBody>
      </p:sp>
    </p:spTree>
    <p:extLst>
      <p:ext uri="{BB962C8B-B14F-4D97-AF65-F5344CB8AC3E}">
        <p14:creationId xmlns:p14="http://schemas.microsoft.com/office/powerpoint/2010/main" val="4182639367"/>
      </p:ext>
    </p:extLst>
  </p:cSld>
  <p:clrMapOvr>
    <a:masterClrMapping/>
  </p:clrMapOvr>
  <p:transition spd="slow">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以下是应用</a:t>
            </a:r>
            <a:r>
              <a:rPr lang="en-US" altLang="zh-CN" sz="1800" dirty="0" err="1">
                <a:solidFill>
                  <a:srgbClr val="000000"/>
                </a:solidFill>
              </a:rPr>
              <a:t>sklearn</a:t>
            </a:r>
            <a:r>
              <a:rPr lang="zh-CN" altLang="zh-CN" sz="1800" dirty="0">
                <a:solidFill>
                  <a:srgbClr val="000000"/>
                </a:solidFill>
              </a:rPr>
              <a:t>库中朴素贝叶斯（高斯）分类模型进行分析的示例代码。数据源是通过</a:t>
            </a:r>
            <a:r>
              <a:rPr lang="en-US" altLang="zh-CN" sz="1800" dirty="0" err="1">
                <a:solidFill>
                  <a:srgbClr val="000000"/>
                </a:solidFill>
              </a:rPr>
              <a:t>sklearn</a:t>
            </a:r>
            <a:r>
              <a:rPr lang="zh-CN" altLang="zh-CN" sz="1800" dirty="0">
                <a:solidFill>
                  <a:srgbClr val="000000"/>
                </a:solidFill>
              </a:rPr>
              <a:t>中的聚类生成器（</a:t>
            </a:r>
            <a:r>
              <a:rPr lang="en-US" altLang="zh-CN" sz="1800" dirty="0" err="1">
                <a:solidFill>
                  <a:srgbClr val="000000"/>
                </a:solidFill>
              </a:rPr>
              <a:t>make_blobs</a:t>
            </a:r>
            <a:r>
              <a:rPr lang="zh-CN" altLang="zh-CN" sz="1800" dirty="0">
                <a:solidFill>
                  <a:srgbClr val="000000"/>
                </a:solidFill>
              </a:rPr>
              <a:t>）生成的</a:t>
            </a:r>
            <a:r>
              <a:rPr lang="en-US" altLang="zh-CN" sz="1800" dirty="0">
                <a:solidFill>
                  <a:srgbClr val="000000"/>
                </a:solidFill>
              </a:rPr>
              <a:t>50000</a:t>
            </a:r>
            <a:r>
              <a:rPr lang="zh-CN" altLang="zh-CN" sz="1800" dirty="0">
                <a:solidFill>
                  <a:srgbClr val="000000"/>
                </a:solidFill>
              </a:rPr>
              <a:t>个随机样本，每个样本的特征数为</a:t>
            </a:r>
            <a:r>
              <a:rPr lang="en-US" altLang="zh-CN" sz="1800" dirty="0">
                <a:solidFill>
                  <a:srgbClr val="000000"/>
                </a:solidFill>
              </a:rPr>
              <a:t>2</a:t>
            </a:r>
            <a:r>
              <a:rPr lang="zh-CN" altLang="zh-CN" sz="1800" dirty="0">
                <a:solidFill>
                  <a:srgbClr val="000000"/>
                </a:solidFill>
              </a:rPr>
              <a:t>个，共有三个类簇，样本集的标准差是</a:t>
            </a:r>
            <a:r>
              <a:rPr lang="en-US" altLang="zh-CN" sz="1800" dirty="0">
                <a:solidFill>
                  <a:srgbClr val="000000"/>
                </a:solidFill>
              </a:rPr>
              <a:t>1.0</a:t>
            </a:r>
            <a:r>
              <a:rPr lang="zh-CN" altLang="zh-CN" sz="1800" dirty="0">
                <a:solidFill>
                  <a:srgbClr val="000000"/>
                </a:solidFill>
              </a:rPr>
              <a:t>，随机数种子为</a:t>
            </a:r>
            <a:r>
              <a:rPr lang="en-US" altLang="zh-CN" sz="1800" dirty="0">
                <a:solidFill>
                  <a:srgbClr val="000000"/>
                </a:solidFill>
              </a:rPr>
              <a:t>42</a:t>
            </a:r>
            <a:endParaRPr lang="zh-CN" altLang="zh-CN" sz="1800" dirty="0">
              <a:solidFill>
                <a:srgbClr val="000000"/>
              </a:solidFill>
            </a:endParaRPr>
          </a:p>
        </p:txBody>
      </p:sp>
      <p:sp>
        <p:nvSpPr>
          <p:cNvPr id="8" name="矩形 7"/>
          <p:cNvSpPr/>
          <p:nvPr/>
        </p:nvSpPr>
        <p:spPr>
          <a:xfrm>
            <a:off x="966994" y="2200800"/>
            <a:ext cx="7305261" cy="2123658"/>
          </a:xfrm>
          <a:prstGeom prst="rect">
            <a:avLst/>
          </a:prstGeom>
        </p:spPr>
        <p:txBody>
          <a:bodyPr wrap="square">
            <a:spAutoFit/>
          </a:bodyPr>
          <a:lstStyle/>
          <a:p>
            <a:r>
              <a:rPr lang="en-US" altLang="zh-CN" sz="1100" dirty="0"/>
              <a:t>centers = [(-5, -5), (0, 0), (5, 5)]</a:t>
            </a:r>
          </a:p>
          <a:p>
            <a:r>
              <a:rPr lang="en-US" altLang="zh-CN" sz="1100" dirty="0" err="1"/>
              <a:t>X,y</a:t>
            </a:r>
            <a:r>
              <a:rPr lang="en-US" altLang="zh-CN" sz="1100" dirty="0"/>
              <a:t>=</a:t>
            </a:r>
            <a:r>
              <a:rPr lang="en-US" altLang="zh-CN" sz="1100" dirty="0" err="1"/>
              <a:t>make_blobs</a:t>
            </a:r>
            <a:r>
              <a:rPr lang="en-US" altLang="zh-CN" sz="1100" dirty="0"/>
              <a:t>(</a:t>
            </a:r>
            <a:r>
              <a:rPr lang="en-US" altLang="zh-CN" sz="1100" dirty="0" err="1"/>
              <a:t>n_samples</a:t>
            </a:r>
            <a:r>
              <a:rPr lang="en-US" altLang="zh-CN" sz="1100" dirty="0"/>
              <a:t>=50000,n_features=2,cluster_std=1.0,centers=</a:t>
            </a:r>
            <a:r>
              <a:rPr lang="en-US" altLang="zh-CN" sz="1100" dirty="0" err="1"/>
              <a:t>centers,shuffle</a:t>
            </a:r>
            <a:r>
              <a:rPr lang="en-US" altLang="zh-CN" sz="1100" dirty="0"/>
              <a:t>=False, </a:t>
            </a:r>
            <a:r>
              <a:rPr lang="en-US" altLang="zh-CN" sz="1100" dirty="0" err="1"/>
              <a:t>random_state</a:t>
            </a:r>
            <a:r>
              <a:rPr lang="en-US" altLang="zh-CN" sz="1100" dirty="0"/>
              <a:t>=42)</a:t>
            </a:r>
          </a:p>
          <a:p>
            <a:r>
              <a:rPr lang="en-US" altLang="zh-CN" sz="1100" dirty="0"/>
              <a:t>y[:</a:t>
            </a:r>
            <a:r>
              <a:rPr lang="en-US" altLang="zh-CN" sz="1100" dirty="0" err="1"/>
              <a:t>n_samples</a:t>
            </a:r>
            <a:r>
              <a:rPr lang="en-US" altLang="zh-CN" sz="1100" dirty="0"/>
              <a:t> // 2] = 0</a:t>
            </a:r>
          </a:p>
          <a:p>
            <a:r>
              <a:rPr lang="en-US" altLang="zh-CN" sz="1100" dirty="0"/>
              <a:t>y[</a:t>
            </a:r>
            <a:r>
              <a:rPr lang="en-US" altLang="zh-CN" sz="1100" dirty="0" err="1"/>
              <a:t>n_samples</a:t>
            </a:r>
            <a:r>
              <a:rPr lang="en-US" altLang="zh-CN" sz="1100" dirty="0"/>
              <a:t> // 2:] = 1</a:t>
            </a:r>
          </a:p>
          <a:p>
            <a:r>
              <a:rPr lang="en-US" altLang="zh-CN" sz="1100" dirty="0" err="1"/>
              <a:t>sample_weight</a:t>
            </a:r>
            <a:r>
              <a:rPr lang="en-US" altLang="zh-CN" sz="1100" dirty="0"/>
              <a:t> = </a:t>
            </a:r>
            <a:r>
              <a:rPr lang="en-US" altLang="zh-CN" sz="1100" dirty="0" err="1"/>
              <a:t>np.random.RandomState</a:t>
            </a:r>
            <a:r>
              <a:rPr lang="en-US" altLang="zh-CN" sz="1100" dirty="0"/>
              <a:t>(42).rand(</a:t>
            </a:r>
            <a:r>
              <a:rPr lang="en-US" altLang="zh-CN" sz="1100" dirty="0" err="1"/>
              <a:t>y.shape</a:t>
            </a:r>
            <a:r>
              <a:rPr lang="en-US" altLang="zh-CN" sz="1100" dirty="0"/>
              <a:t>[0])</a:t>
            </a:r>
          </a:p>
          <a:p>
            <a:r>
              <a:rPr lang="en-US" altLang="zh-CN" sz="1100" dirty="0" err="1"/>
              <a:t>X_train</a:t>
            </a:r>
            <a:r>
              <a:rPr lang="en-US" altLang="zh-CN" sz="1100" dirty="0"/>
              <a:t>, </a:t>
            </a:r>
            <a:r>
              <a:rPr lang="en-US" altLang="zh-CN" sz="1100" dirty="0" err="1"/>
              <a:t>X_test</a:t>
            </a:r>
            <a:r>
              <a:rPr lang="en-US" altLang="zh-CN" sz="1100" dirty="0"/>
              <a:t>, </a:t>
            </a:r>
            <a:r>
              <a:rPr lang="en-US" altLang="zh-CN" sz="1100" dirty="0" err="1"/>
              <a:t>y_train</a:t>
            </a:r>
            <a:r>
              <a:rPr lang="en-US" altLang="zh-CN" sz="1100" dirty="0"/>
              <a:t>, </a:t>
            </a:r>
            <a:r>
              <a:rPr lang="en-US" altLang="zh-CN" sz="1100" dirty="0" err="1"/>
              <a:t>y_test,sw_train,sw_test</a:t>
            </a:r>
            <a:r>
              <a:rPr lang="en-US" altLang="zh-CN" sz="1100" dirty="0"/>
              <a:t>=</a:t>
            </a:r>
            <a:r>
              <a:rPr lang="en-US" altLang="zh-CN" sz="1100" dirty="0" err="1"/>
              <a:t>train_test_split</a:t>
            </a:r>
            <a:r>
              <a:rPr lang="en-US" altLang="zh-CN" sz="1100" dirty="0"/>
              <a:t>(X, y, </a:t>
            </a:r>
            <a:r>
              <a:rPr lang="en-US" altLang="zh-CN" sz="1100" dirty="0" err="1"/>
              <a:t>sample_weight</a:t>
            </a:r>
            <a:r>
              <a:rPr lang="en-US" altLang="zh-CN" sz="1100" dirty="0"/>
              <a:t>, </a:t>
            </a:r>
            <a:r>
              <a:rPr lang="en-US" altLang="zh-CN" sz="1100" dirty="0" err="1"/>
              <a:t>test_size</a:t>
            </a:r>
            <a:r>
              <a:rPr lang="en-US" altLang="zh-CN" sz="1100" dirty="0"/>
              <a:t>=0.9, </a:t>
            </a:r>
            <a:r>
              <a:rPr lang="en-US" altLang="zh-CN" sz="1100" dirty="0" err="1"/>
              <a:t>random_state</a:t>
            </a:r>
            <a:r>
              <a:rPr lang="en-US" altLang="zh-CN" sz="1100" dirty="0"/>
              <a:t>=42)</a:t>
            </a:r>
          </a:p>
          <a:p>
            <a:r>
              <a:rPr lang="en-US" altLang="zh-CN" sz="1100" dirty="0" err="1"/>
              <a:t>clf</a:t>
            </a:r>
            <a:r>
              <a:rPr lang="en-US" altLang="zh-CN" sz="1100" dirty="0"/>
              <a:t> = </a:t>
            </a:r>
            <a:r>
              <a:rPr lang="en-US" altLang="zh-CN" sz="1100" dirty="0" err="1"/>
              <a:t>GaussianNB</a:t>
            </a:r>
            <a:r>
              <a:rPr lang="en-US" altLang="zh-CN" sz="1100" dirty="0"/>
              <a:t>()</a:t>
            </a:r>
          </a:p>
          <a:p>
            <a:r>
              <a:rPr lang="en-US" altLang="zh-CN" sz="1100" dirty="0" err="1"/>
              <a:t>clf.fit</a:t>
            </a:r>
            <a:r>
              <a:rPr lang="en-US" altLang="zh-CN" sz="1100" dirty="0"/>
              <a:t>(</a:t>
            </a:r>
            <a:r>
              <a:rPr lang="en-US" altLang="zh-CN" sz="1100" dirty="0" err="1"/>
              <a:t>X_train</a:t>
            </a:r>
            <a:r>
              <a:rPr lang="en-US" altLang="zh-CN" sz="1100" dirty="0"/>
              <a:t>, </a:t>
            </a:r>
            <a:r>
              <a:rPr lang="en-US" altLang="zh-CN" sz="1100" dirty="0" err="1"/>
              <a:t>y_train</a:t>
            </a:r>
            <a:r>
              <a:rPr lang="en-US" altLang="zh-CN" sz="1100" dirty="0"/>
              <a:t>)</a:t>
            </a:r>
          </a:p>
          <a:p>
            <a:r>
              <a:rPr lang="en-US" altLang="zh-CN" sz="1100" dirty="0" err="1"/>
              <a:t>prob_pos_clf</a:t>
            </a:r>
            <a:r>
              <a:rPr lang="en-US" altLang="zh-CN" sz="1100" dirty="0"/>
              <a:t> = </a:t>
            </a:r>
            <a:r>
              <a:rPr lang="en-US" altLang="zh-CN" sz="1100" dirty="0" err="1"/>
              <a:t>clf.predict_proba</a:t>
            </a:r>
            <a:r>
              <a:rPr lang="en-US" altLang="zh-CN" sz="1100" dirty="0"/>
              <a:t>(</a:t>
            </a:r>
            <a:r>
              <a:rPr lang="en-US" altLang="zh-CN" sz="1100" dirty="0" err="1"/>
              <a:t>X_test</a:t>
            </a:r>
            <a:r>
              <a:rPr lang="en-US" altLang="zh-CN" sz="1100" dirty="0"/>
              <a:t>)[:, 1]</a:t>
            </a:r>
          </a:p>
          <a:p>
            <a:r>
              <a:rPr lang="en-US" altLang="zh-CN" sz="1100" dirty="0" err="1"/>
              <a:t>target_pred</a:t>
            </a:r>
            <a:r>
              <a:rPr lang="en-US" altLang="zh-CN" sz="1100" dirty="0"/>
              <a:t> = </a:t>
            </a:r>
            <a:r>
              <a:rPr lang="en-US" altLang="zh-CN" sz="1100" dirty="0" err="1"/>
              <a:t>clf.predict</a:t>
            </a:r>
            <a:r>
              <a:rPr lang="en-US" altLang="zh-CN" sz="1100" dirty="0"/>
              <a:t>(</a:t>
            </a:r>
            <a:r>
              <a:rPr lang="en-US" altLang="zh-CN" sz="1100" dirty="0" err="1"/>
              <a:t>X_test</a:t>
            </a:r>
            <a:r>
              <a:rPr lang="en-US" altLang="zh-CN" sz="1100" dirty="0"/>
              <a:t>)</a:t>
            </a:r>
          </a:p>
          <a:p>
            <a:r>
              <a:rPr lang="en-US" altLang="zh-CN" sz="1100" dirty="0"/>
              <a:t>score = </a:t>
            </a:r>
            <a:r>
              <a:rPr lang="en-US" altLang="zh-CN" sz="1100" dirty="0" err="1"/>
              <a:t>accuracy_score</a:t>
            </a:r>
            <a:r>
              <a:rPr lang="en-US" altLang="zh-CN" sz="1100" dirty="0"/>
              <a:t>(</a:t>
            </a:r>
            <a:r>
              <a:rPr lang="en-US" altLang="zh-CN" sz="1100" dirty="0" err="1"/>
              <a:t>y_test</a:t>
            </a:r>
            <a:r>
              <a:rPr lang="en-US" altLang="zh-CN" sz="1100" dirty="0"/>
              <a:t>, </a:t>
            </a:r>
            <a:r>
              <a:rPr lang="en-US" altLang="zh-CN" sz="1100" dirty="0" err="1"/>
              <a:t>target_pred</a:t>
            </a:r>
            <a:r>
              <a:rPr lang="en-US" altLang="zh-CN" sz="1100" dirty="0"/>
              <a:t>, normalize = True)</a:t>
            </a:r>
          </a:p>
          <a:p>
            <a:r>
              <a:rPr lang="en-US" altLang="zh-CN" sz="1100" dirty="0"/>
              <a:t>print("accuracy </a:t>
            </a:r>
            <a:r>
              <a:rPr lang="en-US" altLang="zh-CN" sz="1100" dirty="0" err="1"/>
              <a:t>score:",score</a:t>
            </a:r>
            <a:r>
              <a:rPr lang="en-US" altLang="zh-CN" sz="1100" dirty="0"/>
              <a:t>)</a:t>
            </a:r>
          </a:p>
        </p:txBody>
      </p:sp>
    </p:spTree>
    <p:extLst>
      <p:ext uri="{BB962C8B-B14F-4D97-AF65-F5344CB8AC3E}">
        <p14:creationId xmlns:p14="http://schemas.microsoft.com/office/powerpoint/2010/main" val="3128142218"/>
      </p:ext>
    </p:extLst>
  </p:cSld>
  <p:clrMapOvr>
    <a:masterClrMapping/>
  </p:clrMapOvr>
  <p:transition spd="slow">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	</a:t>
            </a:r>
            <a:r>
              <a:rPr lang="zh-CN" altLang="zh-CN" sz="1800" dirty="0">
                <a:solidFill>
                  <a:srgbClr val="000000"/>
                </a:solidFill>
              </a:rPr>
              <a:t>通过</a:t>
            </a:r>
            <a:r>
              <a:rPr lang="en-US" altLang="zh-CN" sz="1800" dirty="0" err="1">
                <a:solidFill>
                  <a:srgbClr val="000000"/>
                </a:solidFill>
              </a:rPr>
              <a:t>GuassianNB</a:t>
            </a:r>
            <a:r>
              <a:rPr lang="zh-CN" altLang="zh-CN" sz="1800" dirty="0">
                <a:solidFill>
                  <a:srgbClr val="000000"/>
                </a:solidFill>
              </a:rPr>
              <a:t>算法</a:t>
            </a:r>
            <a:r>
              <a:rPr lang="en-US" altLang="zh-CN" sz="1800" dirty="0">
                <a:solidFill>
                  <a:srgbClr val="000000"/>
                </a:solidFill>
              </a:rPr>
              <a:t>fit</a:t>
            </a:r>
            <a:r>
              <a:rPr lang="zh-CN" altLang="zh-CN" sz="1800" dirty="0">
                <a:solidFill>
                  <a:srgbClr val="000000"/>
                </a:solidFill>
              </a:rPr>
              <a:t>之后，对测试集</a:t>
            </a:r>
            <a:r>
              <a:rPr lang="en-US" altLang="zh-CN" sz="1800" dirty="0" err="1">
                <a:solidFill>
                  <a:srgbClr val="000000"/>
                </a:solidFill>
              </a:rPr>
              <a:t>X_test</a:t>
            </a:r>
            <a:r>
              <a:rPr lang="zh-CN" altLang="zh-CN" sz="1800" dirty="0">
                <a:solidFill>
                  <a:srgbClr val="000000"/>
                </a:solidFill>
              </a:rPr>
              <a:t>进行预测，结果存在</a:t>
            </a:r>
            <a:r>
              <a:rPr lang="en-US" altLang="zh-CN" sz="1800" dirty="0" err="1">
                <a:solidFill>
                  <a:srgbClr val="000000"/>
                </a:solidFill>
              </a:rPr>
              <a:t>prob_pos_clf</a:t>
            </a:r>
            <a:r>
              <a:rPr lang="zh-CN" altLang="zh-CN" sz="1800" dirty="0">
                <a:solidFill>
                  <a:srgbClr val="000000"/>
                </a:solidFill>
              </a:rPr>
              <a:t>中</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输出分类结果：</a:t>
            </a:r>
          </a:p>
          <a:p>
            <a:r>
              <a:rPr lang="en-US" altLang="zh-CN" sz="1800" dirty="0">
                <a:solidFill>
                  <a:srgbClr val="000000"/>
                </a:solidFill>
              </a:rPr>
              <a:t>accuracy score: 0.8335</a:t>
            </a:r>
            <a:endParaRPr lang="zh-CN" altLang="zh-CN" sz="1800" dirty="0">
              <a:solidFill>
                <a:srgbClr val="000000"/>
              </a:solidFill>
            </a:endParaRPr>
          </a:p>
        </p:txBody>
      </p:sp>
      <p:pic>
        <p:nvPicPr>
          <p:cNvPr id="9" name="Picture 53"/>
          <p:cNvPicPr/>
          <p:nvPr/>
        </p:nvPicPr>
        <p:blipFill>
          <a:blip r:embed="rId3"/>
          <a:stretch>
            <a:fillRect/>
          </a:stretch>
        </p:blipFill>
        <p:spPr>
          <a:xfrm>
            <a:off x="1126849" y="1754506"/>
            <a:ext cx="2600325" cy="2114550"/>
          </a:xfrm>
          <a:prstGeom prst="rect">
            <a:avLst/>
          </a:prstGeom>
        </p:spPr>
      </p:pic>
      <p:pic>
        <p:nvPicPr>
          <p:cNvPr id="10" name="Picture 54"/>
          <p:cNvPicPr/>
          <p:nvPr/>
        </p:nvPicPr>
        <p:blipFill>
          <a:blip r:embed="rId4"/>
          <a:stretch>
            <a:fillRect/>
          </a:stretch>
        </p:blipFill>
        <p:spPr>
          <a:xfrm>
            <a:off x="4571999" y="1754506"/>
            <a:ext cx="2860675" cy="2120265"/>
          </a:xfrm>
          <a:prstGeom prst="rect">
            <a:avLst/>
          </a:prstGeom>
        </p:spPr>
      </p:pic>
    </p:spTree>
    <p:extLst>
      <p:ext uri="{BB962C8B-B14F-4D97-AF65-F5344CB8AC3E}">
        <p14:creationId xmlns:p14="http://schemas.microsoft.com/office/powerpoint/2010/main" val="4109317419"/>
      </p:ext>
    </p:extLst>
  </p:cSld>
  <p:clrMapOvr>
    <a:masterClrMapping/>
  </p:clrMapOvr>
  <p:transition spd="slow">
    <p:pu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2956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贝叶斯垃圾邮件过滤器</a:t>
                </a:r>
              </a:p>
              <a:p>
                <a:r>
                  <a:rPr lang="zh-CN" altLang="zh-CN" sz="1800" dirty="0">
                    <a:solidFill>
                      <a:srgbClr val="000000"/>
                    </a:solidFill>
                  </a:rPr>
                  <a:t>传统的垃圾邮件过滤方法是关键词过滤，但这种方法过于绝对，很容易出现误判的情况。贝叶斯过滤会同时考虑关键词在正常邮件和垃圾邮件中出现的概率，并且学习用户的偏好，可以减少误判的可能性。</a:t>
                </a:r>
              </a:p>
              <a:p>
                <a:r>
                  <a:rPr lang="zh-CN" altLang="zh-CN" sz="1800" dirty="0">
                    <a:solidFill>
                      <a:srgbClr val="000000"/>
                    </a:solidFill>
                  </a:rPr>
                  <a:t>假设收到一封电子邮件</a:t>
                </a:r>
                <a14:m>
                  <m:oMath xmlns:m="http://schemas.openxmlformats.org/officeDocument/2006/math">
                    <m:r>
                      <a:rPr lang="en-US" altLang="zh-CN" sz="1800">
                        <a:solidFill>
                          <a:srgbClr val="000000"/>
                        </a:solidFill>
                        <a:latin typeface="Cambria Math" panose="02040503050406030204" pitchFamily="18" charset="0"/>
                      </a:rPr>
                      <m:t>𝐸</m:t>
                    </m:r>
                  </m:oMath>
                </a14:m>
                <a:r>
                  <a:rPr lang="zh-CN" altLang="zh-CN" sz="1800" dirty="0">
                    <a:solidFill>
                      <a:srgbClr val="000000"/>
                    </a:solidFill>
                  </a:rPr>
                  <a:t>，邮件由</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个关键词构成。设</a:t>
                </a:r>
                <a14:m>
                  <m:oMath xmlns:m="http://schemas.openxmlformats.org/officeDocument/2006/math">
                    <m:r>
                      <a:rPr lang="en-US" altLang="zh-CN" sz="1800">
                        <a:solidFill>
                          <a:srgbClr val="000000"/>
                        </a:solidFill>
                        <a:latin typeface="Cambria Math" panose="02040503050406030204" pitchFamily="18" charset="0"/>
                      </a:rPr>
                      <m:t>𝑋</m:t>
                    </m:r>
                  </m:oMath>
                </a14:m>
                <a:r>
                  <a:rPr lang="en-US" altLang="zh-CN" sz="1800" dirty="0">
                    <a:solidFill>
                      <a:srgbClr val="000000"/>
                    </a:solidFill>
                  </a:rPr>
                  <a:t>=1</a:t>
                </a:r>
                <a:r>
                  <a:rPr lang="zh-CN" altLang="zh-CN" sz="1800" dirty="0">
                    <a:solidFill>
                      <a:srgbClr val="000000"/>
                    </a:solidFill>
                  </a:rPr>
                  <a:t>表示邮件是正常邮件，</a:t>
                </a:r>
                <a14:m>
                  <m:oMath xmlns:m="http://schemas.openxmlformats.org/officeDocument/2006/math">
                    <m:r>
                      <a:rPr lang="en-US" altLang="zh-CN" sz="1800">
                        <a:solidFill>
                          <a:srgbClr val="000000"/>
                        </a:solidFill>
                        <a:latin typeface="Cambria Math" panose="02040503050406030204" pitchFamily="18" charset="0"/>
                      </a:rPr>
                      <m:t>𝑋</m:t>
                    </m:r>
                  </m:oMath>
                </a14:m>
                <a:r>
                  <a:rPr lang="en-US" altLang="zh-CN" sz="1800" dirty="0">
                    <a:solidFill>
                      <a:srgbClr val="000000"/>
                    </a:solidFill>
                  </a:rPr>
                  <a:t>=0</a:t>
                </a:r>
                <a:r>
                  <a:rPr lang="zh-CN" altLang="zh-CN" sz="1800" dirty="0">
                    <a:solidFill>
                      <a:srgbClr val="000000"/>
                    </a:solidFill>
                  </a:rPr>
                  <a:t>表示邮件是垃圾邮件。那么判定新邮件是否为垃圾邮件的问题可以表示为比较下列两式值的问题：</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e>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e>
                        <m:e>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295646"/>
              </a:xfrm>
              <a:prstGeom prst="rect">
                <a:avLst/>
              </a:prstGeom>
              <a:blipFill>
                <a:blip r:embed="rId3"/>
                <a:stretch>
                  <a:fillRect l="-530" t="-1479" r="-1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578060082"/>
      </p:ext>
    </p:extLst>
  </p:cSld>
  <p:clrMapOvr>
    <a:masterClrMapping/>
  </p:clrMapOvr>
  <p:transition spd="slow">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1421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其中</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oMath>
                </a14:m>
                <a:r>
                  <a:rPr lang="zh-CN" altLang="zh-CN" sz="1800" dirty="0">
                    <a:solidFill>
                      <a:srgbClr val="000000"/>
                    </a:solidFill>
                  </a:rPr>
                  <a:t>可以很容易地在邮箱里查出，所以只需要计算</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oMath>
                </a14:m>
                <a:r>
                  <a:rPr lang="zh-CN" altLang="zh-CN" sz="1800" dirty="0">
                    <a:solidFill>
                      <a:srgbClr val="000000"/>
                    </a:solidFill>
                  </a:rPr>
                  <a:t>。这里可以简单假设</a:t>
                </a:r>
                <a14:m>
                  <m:oMath xmlns:m="http://schemas.openxmlformats.org/officeDocument/2006/math">
                    <m:r>
                      <a:rPr lang="en-US" altLang="zh-CN" sz="1800">
                        <a:solidFill>
                          <a:srgbClr val="000000"/>
                        </a:solidFill>
                        <a:latin typeface="Cambria Math" panose="02040503050406030204" pitchFamily="18" charset="0"/>
                      </a:rPr>
                      <m:t>𝐸</m:t>
                    </m:r>
                  </m:oMath>
                </a14:m>
                <a:r>
                  <a:rPr lang="zh-CN" altLang="zh-CN" sz="1800" dirty="0">
                    <a:solidFill>
                      <a:srgbClr val="000000"/>
                    </a:solidFill>
                  </a:rPr>
                  <a:t>中</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个关键词是互不相关，即将问题转化为朴素贝叶斯分类模型。所以就有：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𝐸</m:t>
                          </m:r>
                        </m:e>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𝐸</m:t>
                              </m:r>
                            </m:e>
                            <m:sub>
                              <m:r>
                                <a:rPr lang="en-US" altLang="zh-CN" sz="1800">
                                  <a:solidFill>
                                    <a:srgbClr val="000000"/>
                                  </a:solidFill>
                                  <a:latin typeface="Cambria Math" panose="02040503050406030204" pitchFamily="18" charset="0"/>
                                </a:rPr>
                                <m:t>1</m:t>
                              </m:r>
                            </m:sub>
                          </m:sSub>
                        </m:e>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𝐸</m:t>
                              </m:r>
                            </m:e>
                            <m:sub>
                              <m:r>
                                <a:rPr lang="en-US" altLang="zh-CN" sz="1800">
                                  <a:solidFill>
                                    <a:srgbClr val="000000"/>
                                  </a:solidFill>
                                  <a:latin typeface="Cambria Math" panose="02040503050406030204" pitchFamily="18" charset="0"/>
                                </a:rPr>
                                <m:t>2</m:t>
                              </m:r>
                            </m:sub>
                          </m:sSub>
                        </m:e>
                        <m:e>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𝐸</m:t>
                          </m:r>
                        </m:e>
                        <m:sub>
                          <m:r>
                            <a:rPr lang="en-US" altLang="zh-CN" sz="1800">
                              <a:solidFill>
                                <a:srgbClr val="000000"/>
                              </a:solidFill>
                              <a:latin typeface="Cambria Math" panose="02040503050406030204" pitchFamily="18" charset="0"/>
                            </a:rPr>
                            <m:t>𝑛</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oMath>
                  </m:oMathPara>
                </a14:m>
                <a:endParaRPr lang="zh-CN" altLang="zh-CN" sz="1800" dirty="0">
                  <a:solidFill>
                    <a:srgbClr val="000000"/>
                  </a:solidFill>
                </a:endParaRPr>
              </a:p>
              <a:p>
                <a:r>
                  <a:rPr lang="zh-CN" altLang="zh-CN" sz="1800" dirty="0">
                    <a:solidFill>
                      <a:srgbClr val="000000"/>
                    </a:solidFill>
                  </a:rPr>
                  <a:t>等式右边的每个分式的计算都是很容易的，于是就可以很容易地得到上文需要的两个概率值。可以预先设定好垃圾邮件的概率阈值，比较</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=0|</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oMath>
                </a14:m>
                <a:r>
                  <a:rPr lang="zh-CN" altLang="zh-CN" sz="1800" dirty="0">
                    <a:solidFill>
                      <a:srgbClr val="000000"/>
                    </a:solidFill>
                  </a:rPr>
                  <a:t>即可实现自动的垃圾邮件标识与过滤。</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142125"/>
              </a:xfrm>
              <a:prstGeom prst="rect">
                <a:avLst/>
              </a:prstGeom>
              <a:blipFill>
                <a:blip r:embed="rId3"/>
                <a:stretch>
                  <a:fillRect l="-530" t="-198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126732386"/>
      </p:ext>
    </p:extLst>
  </p:cSld>
  <p:clrMapOvr>
    <a:masterClrMapping/>
  </p:clrMapOvr>
  <p:transition spd="slow">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贝叶斯网络推理</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不确定性推理是机器学习的重要研究内容之一。用概率论方法进行不确定推理的一般流程是首先将问题抽象为一组随机变量与其联合概率分布表，然后根据概率论公式进行推理计算，但这个流程复杂度</a:t>
            </a:r>
            <a:r>
              <a:rPr lang="zh-CN" altLang="zh-CN" sz="1800" dirty="0" smtClean="0">
                <a:solidFill>
                  <a:srgbClr val="000000"/>
                </a:solidFill>
              </a:rPr>
              <a:t>高</a:t>
            </a:r>
            <a:endParaRPr lang="en-US" altLang="zh-CN" sz="1800" dirty="0">
              <a:solidFill>
                <a:srgbClr val="000000"/>
              </a:solidFill>
            </a:endParaRPr>
          </a:p>
        </p:txBody>
      </p:sp>
    </p:spTree>
    <p:extLst>
      <p:ext uri="{BB962C8B-B14F-4D97-AF65-F5344CB8AC3E}">
        <p14:creationId xmlns:p14="http://schemas.microsoft.com/office/powerpoint/2010/main" val="2909774319"/>
      </p:ext>
    </p:extLst>
  </p:cSld>
  <p:clrMapOvr>
    <a:masterClrMapping/>
  </p:clrMapOvr>
  <p:transition spd="slow">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9177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欧阳老师的家中安置了一套智能监控设备，在家中遭受盗窃或发生火灾时，设备会发出刺耳的警铃声，欧阳老师的邻居是小明和小红，假设两个邻居一般都在家中，他们听到欧阳老师家中的警报时会给欧阳老师打电话，但警报响的时候两个邻居可能会听不见。某天，出门在外的欧阳老师接到了小明的电话，小明说听到了欧阳老师家中的警报声。欧阳老师想知道家中遭受盗窃的可能性有多大？</a:t>
                </a:r>
              </a:p>
              <a:p>
                <a:r>
                  <a:rPr lang="en-US" altLang="zh-CN" sz="1800" dirty="0">
                    <a:solidFill>
                      <a:srgbClr val="000000"/>
                    </a:solidFill>
                  </a:rPr>
                  <a:t>	</a:t>
                </a:r>
                <a:r>
                  <a:rPr lang="zh-CN" altLang="zh-CN" sz="1800" dirty="0">
                    <a:solidFill>
                      <a:srgbClr val="000000"/>
                    </a:solidFill>
                  </a:rPr>
                  <a:t>按照上文所述的一般流程，该问题包含了</a:t>
                </a:r>
                <a:r>
                  <a:rPr lang="en-US" altLang="zh-CN" sz="1800" dirty="0">
                    <a:solidFill>
                      <a:srgbClr val="000000"/>
                    </a:solidFill>
                  </a:rPr>
                  <a:t>5</a:t>
                </a:r>
                <a:r>
                  <a:rPr lang="zh-CN" altLang="zh-CN" sz="1800" dirty="0">
                    <a:solidFill>
                      <a:srgbClr val="000000"/>
                    </a:solidFill>
                  </a:rPr>
                  <a:t>个变量，将其分别定义为：警报（</a:t>
                </a:r>
                <a:r>
                  <a:rPr lang="en-US" altLang="zh-CN" sz="1800" dirty="0">
                    <a:solidFill>
                      <a:srgbClr val="000000"/>
                    </a:solidFill>
                  </a:rPr>
                  <a:t>A</a:t>
                </a:r>
                <a:r>
                  <a:rPr lang="zh-CN" altLang="zh-CN" sz="1800" dirty="0">
                    <a:solidFill>
                      <a:srgbClr val="000000"/>
                    </a:solidFill>
                  </a:rPr>
                  <a:t>）、遭受盗窃（</a:t>
                </a:r>
                <a:r>
                  <a:rPr lang="en-US" altLang="zh-CN" sz="1800" dirty="0">
                    <a:solidFill>
                      <a:srgbClr val="000000"/>
                    </a:solidFill>
                  </a:rPr>
                  <a:t>B</a:t>
                </a:r>
                <a:r>
                  <a:rPr lang="zh-CN" altLang="zh-CN" sz="1800" dirty="0">
                    <a:solidFill>
                      <a:srgbClr val="000000"/>
                    </a:solidFill>
                  </a:rPr>
                  <a:t>）、发生火灾（</a:t>
                </a:r>
                <a:r>
                  <a:rPr lang="en-US" altLang="zh-CN" sz="1800" dirty="0">
                    <a:solidFill>
                      <a:srgbClr val="000000"/>
                    </a:solidFill>
                  </a:rPr>
                  <a:t>C</a:t>
                </a:r>
                <a:r>
                  <a:rPr lang="zh-CN" altLang="zh-CN" sz="1800" dirty="0">
                    <a:solidFill>
                      <a:srgbClr val="000000"/>
                    </a:solidFill>
                  </a:rPr>
                  <a:t>）、接到小明电话（</a:t>
                </a:r>
                <a:r>
                  <a:rPr lang="en-US" altLang="zh-CN" sz="1800" dirty="0">
                    <a:solidFill>
                      <a:srgbClr val="000000"/>
                    </a:solidFill>
                  </a:rPr>
                  <a:t>D</a:t>
                </a:r>
                <a:r>
                  <a:rPr lang="zh-CN" altLang="zh-CN" sz="1800" dirty="0">
                    <a:solidFill>
                      <a:srgbClr val="000000"/>
                    </a:solidFill>
                  </a:rPr>
                  <a:t>）、接到小红电话（</a:t>
                </a:r>
                <a:r>
                  <a:rPr lang="en-US" altLang="zh-CN" sz="1800" dirty="0">
                    <a:solidFill>
                      <a:srgbClr val="000000"/>
                    </a:solidFill>
                  </a:rPr>
                  <a:t>E</a:t>
                </a:r>
                <a:r>
                  <a:rPr lang="zh-CN" altLang="zh-CN" sz="1800" dirty="0">
                    <a:solidFill>
                      <a:srgbClr val="000000"/>
                    </a:solidFill>
                  </a:rPr>
                  <a:t>），每个变量均有“</a:t>
                </a:r>
                <a:r>
                  <a:rPr lang="en-US" altLang="zh-CN" sz="1800" dirty="0">
                    <a:solidFill>
                      <a:srgbClr val="000000"/>
                    </a:solidFill>
                  </a:rPr>
                  <a:t>yes</a:t>
                </a:r>
                <a:r>
                  <a:rPr lang="zh-CN" altLang="zh-CN" sz="1800" dirty="0">
                    <a:solidFill>
                      <a:srgbClr val="000000"/>
                    </a:solidFill>
                  </a:rPr>
                  <a:t>”和“</a:t>
                </a:r>
                <a:r>
                  <a:rPr lang="en-US" altLang="zh-CN" sz="1800" dirty="0">
                    <a:solidFill>
                      <a:srgbClr val="000000"/>
                    </a:solidFill>
                  </a:rPr>
                  <a:t>no</a:t>
                </a:r>
                <a:r>
                  <a:rPr lang="zh-CN" altLang="zh-CN" sz="1800" dirty="0">
                    <a:solidFill>
                      <a:srgbClr val="000000"/>
                    </a:solidFill>
                  </a:rPr>
                  <a:t>”两种可能取值。假设欧阳老师对</a:t>
                </a:r>
                <a:r>
                  <a:rPr lang="en-US" altLang="zh-CN" sz="1800" dirty="0">
                    <a:solidFill>
                      <a:srgbClr val="000000"/>
                    </a:solidFill>
                  </a:rPr>
                  <a:t>5</a:t>
                </a:r>
                <a:r>
                  <a:rPr lang="zh-CN" altLang="zh-CN" sz="1800" dirty="0">
                    <a:solidFill>
                      <a:srgbClr val="000000"/>
                    </a:solidFill>
                  </a:rPr>
                  <a:t>个变量的联合分布概率</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A</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B</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C</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D</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E</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a:t>
                </a:r>
                <a:r>
                  <a:rPr lang="zh-CN" altLang="zh-CN" sz="1800" dirty="0" smtClean="0">
                    <a:solidFill>
                      <a:srgbClr val="000000"/>
                    </a:solidFill>
                  </a:rPr>
                  <a:t>判断</a:t>
                </a:r>
                <a:r>
                  <a:rPr lang="zh-CN" altLang="en-US" sz="1800" dirty="0" smtClean="0">
                    <a:solidFill>
                      <a:srgbClr val="000000"/>
                    </a:solidFill>
                  </a:rPr>
                  <a:t>如下</a:t>
                </a:r>
                <a:r>
                  <a:rPr lang="zh-CN" altLang="zh-CN" sz="1800" dirty="0" smtClean="0">
                    <a:solidFill>
                      <a:srgbClr val="000000"/>
                    </a:solidFill>
                  </a:rPr>
                  <a:t>表所</a:t>
                </a:r>
                <a:r>
                  <a:rPr lang="zh-CN" altLang="zh-CN" sz="1800" dirty="0">
                    <a:solidFill>
                      <a:srgbClr val="000000"/>
                    </a:solidFill>
                  </a:rPr>
                  <a:t>示</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917722"/>
              </a:xfrm>
              <a:prstGeom prst="rect">
                <a:avLst/>
              </a:prstGeom>
              <a:blipFill>
                <a:blip r:embed="rId2"/>
                <a:stretch>
                  <a:fillRect l="-530" t="-1044" r="-606" b="-250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1371230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600713802"/>
              </p:ext>
            </p:extLst>
          </p:nvPr>
        </p:nvGraphicFramePr>
        <p:xfrm>
          <a:off x="457199" y="1308100"/>
          <a:ext cx="8229603" cy="2720340"/>
        </p:xfrm>
        <a:graphic>
          <a:graphicData uri="http://schemas.openxmlformats.org/drawingml/2006/table">
            <a:tbl>
              <a:tblPr firstRow="1" bandRow="1">
                <a:tableStyleId>{5C22544A-7EE6-4342-B048-85BDC9FD1C3A}</a:tableStyleId>
              </a:tblPr>
              <a:tblGrid>
                <a:gridCol w="561371">
                  <a:extLst>
                    <a:ext uri="{9D8B030D-6E8A-4147-A177-3AD203B41FA5}">
                      <a16:colId xmlns:a16="http://schemas.microsoft.com/office/drawing/2014/main" val="2354904736"/>
                    </a:ext>
                  </a:extLst>
                </a:gridCol>
                <a:gridCol w="563018">
                  <a:extLst>
                    <a:ext uri="{9D8B030D-6E8A-4147-A177-3AD203B41FA5}">
                      <a16:colId xmlns:a16="http://schemas.microsoft.com/office/drawing/2014/main" val="2661991979"/>
                    </a:ext>
                  </a:extLst>
                </a:gridCol>
                <a:gridCol w="563018">
                  <a:extLst>
                    <a:ext uri="{9D8B030D-6E8A-4147-A177-3AD203B41FA5}">
                      <a16:colId xmlns:a16="http://schemas.microsoft.com/office/drawing/2014/main" val="1682884330"/>
                    </a:ext>
                  </a:extLst>
                </a:gridCol>
                <a:gridCol w="563018">
                  <a:extLst>
                    <a:ext uri="{9D8B030D-6E8A-4147-A177-3AD203B41FA5}">
                      <a16:colId xmlns:a16="http://schemas.microsoft.com/office/drawing/2014/main" val="3002175938"/>
                    </a:ext>
                  </a:extLst>
                </a:gridCol>
                <a:gridCol w="701302">
                  <a:extLst>
                    <a:ext uri="{9D8B030D-6E8A-4147-A177-3AD203B41FA5}">
                      <a16:colId xmlns:a16="http://schemas.microsoft.com/office/drawing/2014/main" val="2519395788"/>
                    </a:ext>
                  </a:extLst>
                </a:gridCol>
                <a:gridCol w="844525">
                  <a:extLst>
                    <a:ext uri="{9D8B030D-6E8A-4147-A177-3AD203B41FA5}">
                      <a16:colId xmlns:a16="http://schemas.microsoft.com/office/drawing/2014/main" val="164866564"/>
                    </a:ext>
                  </a:extLst>
                </a:gridCol>
                <a:gridCol w="421440">
                  <a:extLst>
                    <a:ext uri="{9D8B030D-6E8A-4147-A177-3AD203B41FA5}">
                      <a16:colId xmlns:a16="http://schemas.microsoft.com/office/drawing/2014/main" val="898778544"/>
                    </a:ext>
                  </a:extLst>
                </a:gridCol>
                <a:gridCol w="421440">
                  <a:extLst>
                    <a:ext uri="{9D8B030D-6E8A-4147-A177-3AD203B41FA5}">
                      <a16:colId xmlns:a16="http://schemas.microsoft.com/office/drawing/2014/main" val="1070651098"/>
                    </a:ext>
                  </a:extLst>
                </a:gridCol>
                <a:gridCol w="704595">
                  <a:extLst>
                    <a:ext uri="{9D8B030D-6E8A-4147-A177-3AD203B41FA5}">
                      <a16:colId xmlns:a16="http://schemas.microsoft.com/office/drawing/2014/main" val="1175269280"/>
                    </a:ext>
                  </a:extLst>
                </a:gridCol>
                <a:gridCol w="563018">
                  <a:extLst>
                    <a:ext uri="{9D8B030D-6E8A-4147-A177-3AD203B41FA5}">
                      <a16:colId xmlns:a16="http://schemas.microsoft.com/office/drawing/2014/main" val="2391430006"/>
                    </a:ext>
                  </a:extLst>
                </a:gridCol>
                <a:gridCol w="563018">
                  <a:extLst>
                    <a:ext uri="{9D8B030D-6E8A-4147-A177-3AD203B41FA5}">
                      <a16:colId xmlns:a16="http://schemas.microsoft.com/office/drawing/2014/main" val="4208068071"/>
                    </a:ext>
                  </a:extLst>
                </a:gridCol>
                <a:gridCol w="704595">
                  <a:extLst>
                    <a:ext uri="{9D8B030D-6E8A-4147-A177-3AD203B41FA5}">
                      <a16:colId xmlns:a16="http://schemas.microsoft.com/office/drawing/2014/main" val="1247937162"/>
                    </a:ext>
                  </a:extLst>
                </a:gridCol>
                <a:gridCol w="1055245">
                  <a:extLst>
                    <a:ext uri="{9D8B030D-6E8A-4147-A177-3AD203B41FA5}">
                      <a16:colId xmlns:a16="http://schemas.microsoft.com/office/drawing/2014/main" val="2803759271"/>
                    </a:ext>
                  </a:extLst>
                </a:gridCol>
              </a:tblGrid>
              <a:tr h="160020">
                <a:tc>
                  <a:txBody>
                    <a:bodyPr/>
                    <a:lstStyle/>
                    <a:p>
                      <a:pPr algn="just">
                        <a:spcAft>
                          <a:spcPts val="0"/>
                        </a:spcAft>
                      </a:pPr>
                      <a:r>
                        <a:rPr lang="en-US" sz="1000" kern="100">
                          <a:effectLst/>
                        </a:rPr>
                        <a:t>B</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C</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A</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D</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E</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100">
                          <a:effectLst/>
                        </a:rPr>
                        <a:t>概率</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B</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C</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A</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D</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E</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00" kern="100">
                          <a:effectLst/>
                        </a:rPr>
                        <a:t>概率</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25234461"/>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1.2E-4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3.6E-3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7594605"/>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5.1E-5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1.6E-3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1310656"/>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1.3E-5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4.0E-4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74829632"/>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5.7E-6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1.7E-4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7973002"/>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5.0E-7</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7.0E-6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6771249"/>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4.9E-7</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6.9E-4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25419330"/>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9.5E-8</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1.3E-4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15627867"/>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9.4E-6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1.3E-2</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37961062"/>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5.8E-3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6.1E-4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36504482"/>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2.5E-3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2.6E-4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64992002"/>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6.5E-4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6.8E-5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92295486"/>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2.8E-4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2.9E-5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47174280"/>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2.9E-7</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4.8E-4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80102713"/>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2.9E-5</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4.8E-2</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09824118"/>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5.6E-6</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9.2E-3</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9772348"/>
                  </a:ext>
                </a:extLst>
              </a:tr>
              <a:tr h="160020">
                <a:tc>
                  <a:txBody>
                    <a:bodyPr/>
                    <a:lstStyle/>
                    <a:p>
                      <a:pPr algn="just">
                        <a:spcAft>
                          <a:spcPts val="0"/>
                        </a:spcAft>
                      </a:pPr>
                      <a:r>
                        <a:rPr lang="en-US" sz="1000" kern="100">
                          <a:effectLst/>
                        </a:rPr>
                        <a:t>yes</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rPr>
                        <a:t>no</a:t>
                      </a:r>
                      <a:endParaRPr lang="zh-CN" sz="1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5.5E-4</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 </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a:effectLst/>
                        </a:rPr>
                        <a:t>no</a:t>
                      </a:r>
                      <a:endParaRPr lang="zh-CN" sz="1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00" kern="100" dirty="0">
                          <a:effectLst/>
                        </a:rPr>
                        <a:t>9.1E-1</a:t>
                      </a:r>
                      <a:endParaRPr lang="zh-CN" sz="1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4503070"/>
                  </a:ext>
                </a:extLst>
              </a:tr>
            </a:tbl>
          </a:graphicData>
        </a:graphic>
      </p:graphicFrame>
    </p:spTree>
    <p:extLst>
      <p:ext uri="{BB962C8B-B14F-4D97-AF65-F5344CB8AC3E}">
        <p14:creationId xmlns:p14="http://schemas.microsoft.com/office/powerpoint/2010/main" val="4200609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67212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问题可转化为求</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B</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D</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的概率。根据联合概率分布表，可以计算出边缘概率分布：</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smtClean="0">
                    <a:solidFill>
                      <a:srgbClr val="000000"/>
                    </a:solidFill>
                  </a:rPr>
                  <a:t>得到</a:t>
                </a:r>
                <a:r>
                  <a:rPr lang="zh-CN" altLang="en-US" sz="1800" dirty="0" smtClean="0">
                    <a:solidFill>
                      <a:srgbClr val="000000"/>
                    </a:solidFill>
                  </a:rPr>
                  <a:t>下</a:t>
                </a:r>
                <a:r>
                  <a:rPr lang="zh-CN" altLang="zh-CN" sz="1800" dirty="0" smtClean="0">
                    <a:solidFill>
                      <a:srgbClr val="000000"/>
                    </a:solidFill>
                  </a:rPr>
                  <a:t>表所</a:t>
                </a:r>
                <a:r>
                  <a:rPr lang="zh-CN" altLang="zh-CN" sz="1800" dirty="0">
                    <a:solidFill>
                      <a:srgbClr val="000000"/>
                    </a:solidFill>
                  </a:rPr>
                  <a:t>示的边缘概率分布结果。</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672124"/>
              </a:xfrm>
              <a:prstGeom prst="rect">
                <a:avLst/>
              </a:prstGeom>
              <a:blipFill>
                <a:blip r:embed="rId2"/>
                <a:stretch>
                  <a:fillRect l="-530" t="-2555" b="-36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14105051"/>
                  </p:ext>
                </p:extLst>
              </p:nvPr>
            </p:nvGraphicFramePr>
            <p:xfrm>
              <a:off x="504825" y="3307618"/>
              <a:ext cx="8229600" cy="8001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4260429616"/>
                        </a:ext>
                      </a:extLst>
                    </a:gridCol>
                    <a:gridCol w="2743200">
                      <a:extLst>
                        <a:ext uri="{9D8B030D-6E8A-4147-A177-3AD203B41FA5}">
                          <a16:colId xmlns:a16="http://schemas.microsoft.com/office/drawing/2014/main" val="1647313979"/>
                        </a:ext>
                      </a:extLst>
                    </a:gridCol>
                    <a:gridCol w="2743200">
                      <a:extLst>
                        <a:ext uri="{9D8B030D-6E8A-4147-A177-3AD203B41FA5}">
                          <a16:colId xmlns:a16="http://schemas.microsoft.com/office/drawing/2014/main" val="120305854"/>
                        </a:ext>
                      </a:extLst>
                    </a:gridCol>
                  </a:tblGrid>
                  <a:tr h="0">
                    <a:tc>
                      <a:txBody>
                        <a:bodyPr/>
                        <a:lstStyle/>
                        <a:p>
                          <a:pPr algn="ctr">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𝑝</m:t>
                                </m:r>
                                <m:r>
                                  <a:rPr lang="en-US" sz="1050" kern="100">
                                    <a:effectLst/>
                                    <a:latin typeface="Cambria Math" panose="02040503050406030204" pitchFamily="18" charset="0"/>
                                  </a:rPr>
                                  <m:t>(</m:t>
                                </m:r>
                                <m:r>
                                  <m:rPr>
                                    <m:sty m:val="p"/>
                                  </m:rPr>
                                  <a:rPr lang="en-US" sz="1050" kern="100">
                                    <a:effectLst/>
                                    <a:latin typeface="Cambria Math" panose="02040503050406030204" pitchFamily="18" charset="0"/>
                                  </a:rPr>
                                  <m:t>B</m:t>
                                </m:r>
                                <m:r>
                                  <a:rPr lang="en-US" sz="1050" kern="100">
                                    <a:effectLst/>
                                    <a:latin typeface="Cambria Math" panose="02040503050406030204" pitchFamily="18" charset="0"/>
                                  </a:rPr>
                                  <m:t>,</m:t>
                                </m:r>
                                <m:r>
                                  <m:rPr>
                                    <m:sty m:val="p"/>
                                  </m:rPr>
                                  <a:rPr lang="en-US" sz="1050" kern="100">
                                    <a:effectLst/>
                                    <a:latin typeface="Cambria Math" panose="02040503050406030204" pitchFamily="18" charset="0"/>
                                  </a:rPr>
                                  <m:t>D</m:t>
                                </m:r>
                                <m:r>
                                  <a:rPr lang="en-US" sz="1050" kern="100">
                                    <a:effectLst/>
                                    <a:latin typeface="Cambria Math" panose="02040503050406030204" pitchFamily="18" charset="0"/>
                                  </a:rPr>
                                  <m:t>)</m:t>
                                </m:r>
                              </m:oMath>
                            </m:oMathPara>
                          </a14:m>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7021427"/>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0.000115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8704690"/>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0.000075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12084246"/>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0.00015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0029361"/>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0.99966</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2862864"/>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14105051"/>
                  </p:ext>
                </p:extLst>
              </p:nvPr>
            </p:nvGraphicFramePr>
            <p:xfrm>
              <a:off x="504825" y="3307618"/>
              <a:ext cx="8229600" cy="8001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4260429616"/>
                        </a:ext>
                      </a:extLst>
                    </a:gridCol>
                    <a:gridCol w="2743200">
                      <a:extLst>
                        <a:ext uri="{9D8B030D-6E8A-4147-A177-3AD203B41FA5}">
                          <a16:colId xmlns:a16="http://schemas.microsoft.com/office/drawing/2014/main" val="1647313979"/>
                        </a:ext>
                      </a:extLst>
                    </a:gridCol>
                    <a:gridCol w="2743200">
                      <a:extLst>
                        <a:ext uri="{9D8B030D-6E8A-4147-A177-3AD203B41FA5}">
                          <a16:colId xmlns:a16="http://schemas.microsoft.com/office/drawing/2014/main" val="120305854"/>
                        </a:ext>
                      </a:extLst>
                    </a:gridCol>
                  </a:tblGrid>
                  <a:tr h="160020">
                    <a:tc>
                      <a:txBody>
                        <a:bodyPr/>
                        <a:lstStyle/>
                        <a:p>
                          <a:pPr algn="ctr">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200444" t="-19231" r="-889" b="-461538"/>
                          </a:stretch>
                        </a:blipFill>
                      </a:tcPr>
                    </a:tc>
                    <a:extLst>
                      <a:ext uri="{0D108BD9-81ED-4DB2-BD59-A6C34878D82A}">
                        <a16:rowId xmlns:a16="http://schemas.microsoft.com/office/drawing/2014/main" val="2637021427"/>
                      </a:ext>
                    </a:extLst>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0.000115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98704690"/>
                      </a:ext>
                    </a:extLst>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0.000075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12084246"/>
                      </a:ext>
                    </a:extLst>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0.00015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0029361"/>
                      </a:ext>
                    </a:extLst>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0.99966</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82862864"/>
                      </a:ext>
                    </a:extLst>
                  </a:tr>
                </a:tbl>
              </a:graphicData>
            </a:graphic>
          </p:graphicFrame>
        </mc:Fallback>
      </mc:AlternateContent>
    </p:spTree>
    <p:extLst>
      <p:ext uri="{BB962C8B-B14F-4D97-AF65-F5344CB8AC3E}">
        <p14:creationId xmlns:p14="http://schemas.microsoft.com/office/powerpoint/2010/main" val="905542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5368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根据条件概率公式得到：</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0.000115</m:t>
                          </m:r>
                        </m:num>
                        <m:den>
                          <m:r>
                            <a:rPr lang="en-US" altLang="zh-CN" sz="1800">
                              <a:solidFill>
                                <a:srgbClr val="000000"/>
                              </a:solidFill>
                              <a:latin typeface="Cambria Math" panose="02040503050406030204" pitchFamily="18" charset="0"/>
                            </a:rPr>
                            <m:t>0.000115+0.00015</m:t>
                          </m:r>
                        </m:den>
                      </m:f>
                      <m:r>
                        <a:rPr lang="en-US" altLang="zh-CN" sz="1800">
                          <a:solidFill>
                            <a:srgbClr val="000000"/>
                          </a:solidFill>
                          <a:latin typeface="Cambria Math" panose="02040503050406030204" pitchFamily="18" charset="0"/>
                        </a:rPr>
                        <m:t>≈0.61</m:t>
                      </m:r>
                    </m:oMath>
                  </m:oMathPara>
                </a14:m>
                <a:endParaRPr lang="en-US" altLang="zh-CN" sz="1800" dirty="0">
                  <a:solidFill>
                    <a:srgbClr val="000000"/>
                  </a:solidFill>
                </a:endParaRPr>
              </a:p>
              <a:p>
                <a:endParaRPr lang="en-US" altLang="zh-CN" sz="1800" dirty="0" smtClean="0">
                  <a:solidFill>
                    <a:srgbClr val="000000"/>
                  </a:solidFill>
                </a:endParaRPr>
              </a:p>
              <a:p>
                <a:r>
                  <a:rPr lang="zh-CN" altLang="zh-CN" sz="1800" dirty="0" smtClean="0">
                    <a:solidFill>
                      <a:srgbClr val="000000"/>
                    </a:solidFill>
                  </a:rPr>
                  <a:t>上述</a:t>
                </a:r>
                <a:r>
                  <a:rPr lang="zh-CN" altLang="zh-CN" sz="1800" dirty="0">
                    <a:solidFill>
                      <a:srgbClr val="000000"/>
                    </a:solidFill>
                  </a:rPr>
                  <a:t>过程即利用联合概率进行不确定性推理的一个例子。注意到这个过程的复杂度相当高，包含</a:t>
                </a:r>
                <a:r>
                  <a:rPr lang="en-US" altLang="zh-CN" sz="1800" dirty="0">
                    <a:solidFill>
                      <a:srgbClr val="000000"/>
                    </a:solidFill>
                  </a:rPr>
                  <a:t>n</a:t>
                </a:r>
                <a:r>
                  <a:rPr lang="zh-CN" altLang="zh-CN" sz="1800" dirty="0">
                    <a:solidFill>
                      <a:srgbClr val="000000"/>
                    </a:solidFill>
                  </a:rPr>
                  <a:t>个变量的联合概率有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𝑛</m:t>
                        </m:r>
                      </m:sup>
                    </m:sSup>
                  </m:oMath>
                </a14:m>
                <a:r>
                  <a:rPr lang="zh-CN" altLang="zh-CN" sz="1800" dirty="0">
                    <a:solidFill>
                      <a:srgbClr val="000000"/>
                    </a:solidFill>
                  </a:rPr>
                  <a:t>个项，其中有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𝑛</m:t>
                        </m:r>
                      </m:sup>
                    </m:sSup>
                    <m:r>
                      <a:rPr lang="zh-CN" altLang="en-US"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1</m:t>
                    </m:r>
                  </m:oMath>
                </a14:m>
                <a:r>
                  <a:rPr lang="zh-CN" altLang="zh-CN" sz="1800" dirty="0">
                    <a:solidFill>
                      <a:srgbClr val="000000"/>
                    </a:solidFill>
                  </a:rPr>
                  <a:t>个独立参数，上述问题就有</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5</m:t>
                        </m:r>
                      </m:sup>
                    </m:sSup>
                    <m:r>
                      <a:rPr lang="zh-CN" altLang="en-US"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1=31</m:t>
                    </m:r>
                  </m:oMath>
                </a14:m>
                <a:r>
                  <a:rPr lang="zh-CN" altLang="zh-CN" sz="1800" dirty="0">
                    <a:solidFill>
                      <a:srgbClr val="000000"/>
                    </a:solidFill>
                  </a:rPr>
                  <a:t>个独立参数。当</a:t>
                </a:r>
                <a:r>
                  <a:rPr lang="en-US" altLang="zh-CN" sz="1800" dirty="0">
                    <a:solidFill>
                      <a:srgbClr val="000000"/>
                    </a:solidFill>
                  </a:rPr>
                  <a:t>n</a:t>
                </a:r>
                <a:r>
                  <a:rPr lang="zh-CN" altLang="zh-CN" sz="1800" dirty="0">
                    <a:solidFill>
                      <a:srgbClr val="000000"/>
                    </a:solidFill>
                  </a:rPr>
                  <a:t>增加时，独立参数的个数将以指数倍增长，并且这些独立参数的获取、存储和运算同时将指数级复杂。于是如何降低复杂度提高运算效率显得尤为关键。引入条件独立以分解联合分布</a:t>
                </a:r>
                <a:r>
                  <a:rPr lang="zh-CN" altLang="zh-CN" sz="1800" dirty="0" smtClean="0">
                    <a:solidFill>
                      <a:srgbClr val="000000"/>
                    </a:solidFill>
                  </a:rPr>
                  <a:t>。</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536802"/>
              </a:xfrm>
              <a:prstGeom prst="rect">
                <a:avLst/>
              </a:prstGeom>
              <a:blipFill>
                <a:blip r:embed="rId2"/>
                <a:stretch>
                  <a:fillRect l="-530" t="-1379" r="-227" b="-12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392691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章节介绍</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a:t>
            </a:r>
            <a:r>
              <a:rPr lang="en-US" altLang="zh-CN" sz="1800" dirty="0">
                <a:solidFill>
                  <a:srgbClr val="000000"/>
                </a:solidFill>
              </a:rPr>
              <a:t>(Bayesian network)</a:t>
            </a:r>
            <a:r>
              <a:rPr lang="zh-CN" altLang="zh-CN" sz="1800" dirty="0">
                <a:solidFill>
                  <a:srgbClr val="000000"/>
                </a:solidFill>
              </a:rPr>
              <a:t>，</a:t>
            </a:r>
            <a:r>
              <a:rPr lang="zh-CN" altLang="zh-CN" sz="1800" dirty="0" smtClean="0">
                <a:solidFill>
                  <a:srgbClr val="000000"/>
                </a:solidFill>
              </a:rPr>
              <a:t>又称为信念</a:t>
            </a:r>
            <a:r>
              <a:rPr lang="zh-CN" altLang="zh-CN" sz="1800" dirty="0">
                <a:solidFill>
                  <a:srgbClr val="000000"/>
                </a:solidFill>
              </a:rPr>
              <a:t>网络</a:t>
            </a:r>
            <a:r>
              <a:rPr lang="en-US" altLang="zh-CN" sz="1800" dirty="0">
                <a:solidFill>
                  <a:srgbClr val="000000"/>
                </a:solidFill>
              </a:rPr>
              <a:t>(Belief </a:t>
            </a:r>
            <a:r>
              <a:rPr lang="en-US" altLang="zh-CN" sz="1800" dirty="0" smtClean="0">
                <a:solidFill>
                  <a:srgbClr val="000000"/>
                </a:solidFill>
              </a:rPr>
              <a:t>network</a:t>
            </a:r>
            <a:r>
              <a:rPr lang="en-US" altLang="zh-CN" sz="1800" dirty="0">
                <a:solidFill>
                  <a:srgbClr val="000000"/>
                </a:solidFill>
              </a:rPr>
              <a:t>)</a:t>
            </a:r>
            <a:r>
              <a:rPr lang="zh-CN" altLang="zh-CN" sz="1800" dirty="0" smtClean="0">
                <a:solidFill>
                  <a:srgbClr val="000000"/>
                </a:solidFill>
              </a:rPr>
              <a:t> 。</a:t>
            </a:r>
            <a:r>
              <a:rPr lang="zh-CN" altLang="zh-CN" sz="1800" dirty="0">
                <a:solidFill>
                  <a:srgbClr val="000000"/>
                </a:solidFill>
              </a:rPr>
              <a:t>是一种通过有向无环图</a:t>
            </a:r>
            <a:r>
              <a:rPr lang="en-US" altLang="zh-CN" sz="1800" dirty="0">
                <a:solidFill>
                  <a:srgbClr val="000000"/>
                </a:solidFill>
              </a:rPr>
              <a:t>(Directed acyclic graph, DAG)</a:t>
            </a:r>
            <a:r>
              <a:rPr lang="zh-CN" altLang="zh-CN" sz="1800" dirty="0">
                <a:solidFill>
                  <a:srgbClr val="000000"/>
                </a:solidFill>
              </a:rPr>
              <a:t>表示一组随机变量及其条件依赖概率的概率图模型。概率图中，节点表示随机变量，有向边表示随机变量间的依赖关系，条件概率表示依赖关系的强度。没有父节点的节点用先验概率表达信息。两个节点若无连接则表示相互独立的随机变量。</a:t>
            </a:r>
          </a:p>
          <a:p>
            <a:r>
              <a:rPr lang="zh-CN" altLang="zh-CN" sz="1800" dirty="0">
                <a:solidFill>
                  <a:srgbClr val="000000"/>
                </a:solidFill>
              </a:rPr>
              <a:t>贝叶斯网络中的节点可以表示任意问题，丰富的概率表达能力使能较好地处理不确定性信息或问题。贝叶斯网络中所有节点都是可见的，并且节点间的因果关系可以非常直观地观察到。这些特性都使得贝叶斯网络在众多智能系统中有相当重要的</a:t>
            </a:r>
            <a:r>
              <a:rPr lang="zh-CN" altLang="zh-CN" sz="1800" dirty="0" smtClean="0">
                <a:solidFill>
                  <a:srgbClr val="000000"/>
                </a:solidFill>
              </a:rPr>
              <a:t>应用</a:t>
            </a:r>
            <a:endParaRPr lang="en-US" altLang="zh-CN" sz="1800" dirty="0">
              <a:solidFill>
                <a:srgbClr val="000000"/>
              </a:solidFill>
            </a:endParaRPr>
          </a:p>
          <a:p>
            <a:r>
              <a:rPr lang="zh-CN" altLang="en-US" sz="1800" dirty="0" smtClean="0">
                <a:solidFill>
                  <a:srgbClr val="000000"/>
                </a:solidFill>
              </a:rPr>
              <a:t>本章首先介绍贝叶斯网络的基础知识，重点讲解贝叶斯的概率基础和朴素贝叶斯分类模型，并结合实际案例说明贝叶斯网络如何应用</a:t>
            </a:r>
            <a:endParaRPr lang="zh-CN" altLang="en-US" sz="1800" dirty="0">
              <a:solidFill>
                <a:srgbClr val="000000"/>
              </a:solidFill>
            </a:endParaRPr>
          </a:p>
        </p:txBody>
      </p:sp>
    </p:spTree>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7805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运用条件概率的链式规则，可以得到：</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注意到，遭到盗窃（</a:t>
                </a:r>
                <a:r>
                  <a:rPr lang="en-US" altLang="zh-CN" sz="1800" dirty="0">
                    <a:solidFill>
                      <a:srgbClr val="000000"/>
                    </a:solidFill>
                  </a:rPr>
                  <a:t>B</a:t>
                </a:r>
                <a:r>
                  <a:rPr lang="zh-CN" altLang="zh-CN" sz="1800" dirty="0">
                    <a:solidFill>
                      <a:srgbClr val="000000"/>
                    </a:solidFill>
                  </a:rPr>
                  <a:t>）和发生火灾（</a:t>
                </a:r>
                <a:r>
                  <a:rPr lang="en-US" altLang="zh-CN" sz="1800" dirty="0">
                    <a:solidFill>
                      <a:srgbClr val="000000"/>
                    </a:solidFill>
                  </a:rPr>
                  <a:t>C</a:t>
                </a:r>
                <a:r>
                  <a:rPr lang="zh-CN" altLang="zh-CN" sz="1800" dirty="0">
                    <a:solidFill>
                      <a:srgbClr val="000000"/>
                    </a:solidFill>
                  </a:rPr>
                  <a:t>）可以认为是互相无关的，于是上式中</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C</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B</m:t>
                    </m:r>
                    <m:r>
                      <a:rPr lang="en-US" altLang="zh-CN" sz="1800">
                        <a:solidFill>
                          <a:srgbClr val="000000"/>
                        </a:solidFill>
                        <a:latin typeface="Cambria Math" panose="02040503050406030204" pitchFamily="18" charset="0"/>
                      </a:rPr>
                      <m:t>)</m:t>
                    </m:r>
                  </m:oMath>
                </a14:m>
                <a:r>
                  <a:rPr lang="zh-CN" altLang="zh-CN" sz="1800" dirty="0">
                    <a:solidFill>
                      <a:srgbClr val="000000"/>
                    </a:solidFill>
                  </a:rPr>
                  <a:t>即可以简化为</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C</m:t>
                    </m:r>
                    <m:r>
                      <a:rPr lang="en-US" altLang="zh-CN" sz="1800">
                        <a:solidFill>
                          <a:srgbClr val="000000"/>
                        </a:solidFill>
                        <a:latin typeface="Cambria Math" panose="02040503050406030204" pitchFamily="18" charset="0"/>
                      </a:rPr>
                      <m:t>)</m:t>
                    </m:r>
                  </m:oMath>
                </a14:m>
                <a:r>
                  <a:rPr lang="zh-CN" altLang="zh-CN" sz="1800" dirty="0">
                    <a:solidFill>
                      <a:srgbClr val="000000"/>
                    </a:solidFill>
                  </a:rPr>
                  <a:t>。此外接到小明电话（</a:t>
                </a:r>
                <a:r>
                  <a:rPr lang="en-US" altLang="zh-CN" sz="1800" dirty="0">
                    <a:solidFill>
                      <a:srgbClr val="000000"/>
                    </a:solidFill>
                  </a:rPr>
                  <a:t>D</a:t>
                </a:r>
                <a:r>
                  <a:rPr lang="zh-CN" altLang="zh-CN" sz="1800" dirty="0">
                    <a:solidFill>
                      <a:srgbClr val="000000"/>
                    </a:solidFill>
                  </a:rPr>
                  <a:t>）、接到小红电话（</a:t>
                </a:r>
                <a:r>
                  <a:rPr lang="en-US" altLang="zh-CN" sz="1800" dirty="0">
                    <a:solidFill>
                      <a:srgbClr val="000000"/>
                    </a:solidFill>
                  </a:rPr>
                  <a:t>E</a:t>
                </a:r>
                <a:r>
                  <a:rPr lang="zh-CN" altLang="zh-CN" sz="1800" dirty="0">
                    <a:solidFill>
                      <a:srgbClr val="000000"/>
                    </a:solidFill>
                  </a:rPr>
                  <a:t>）实际只与警报（</a:t>
                </a:r>
                <a:r>
                  <a:rPr lang="en-US" altLang="zh-CN" sz="1800" dirty="0">
                    <a:solidFill>
                      <a:srgbClr val="000000"/>
                    </a:solidFill>
                  </a:rPr>
                  <a:t>A</a:t>
                </a:r>
                <a:r>
                  <a:rPr lang="zh-CN" altLang="zh-CN" sz="1800" dirty="0">
                    <a:solidFill>
                      <a:srgbClr val="000000"/>
                    </a:solidFill>
                  </a:rPr>
                  <a:t>）有关，于是有</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𝐷</m:t>
                        </m:r>
                      </m:e>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oMath>
                </a14:m>
                <a:r>
                  <a:rPr lang="zh-CN" altLang="zh-CN" sz="1800" dirty="0">
                    <a:solidFill>
                      <a:srgbClr val="000000"/>
                    </a:solidFill>
                  </a:rPr>
                  <a:t>，</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𝐸</m:t>
                        </m:r>
                      </m:e>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oMath>
                </a14:m>
                <a:r>
                  <a:rPr lang="zh-CN" altLang="zh-CN" sz="1800" dirty="0">
                    <a:solidFill>
                      <a:srgbClr val="000000"/>
                    </a:solidFill>
                  </a:rPr>
                  <a:t>。所以上式可以简化为：</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𝐸</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现在的独立参数减少，复杂度降低了两倍多。</a:t>
                </a:r>
              </a:p>
              <a:p>
                <a:r>
                  <a:rPr lang="zh-CN" altLang="zh-CN" sz="1800" dirty="0" smtClean="0">
                    <a:solidFill>
                      <a:srgbClr val="000000"/>
                    </a:solidFill>
                  </a:rPr>
                  <a:t>将</a:t>
                </a:r>
                <a:r>
                  <a:rPr lang="zh-CN" altLang="zh-CN" sz="1800" dirty="0">
                    <a:solidFill>
                      <a:srgbClr val="000000"/>
                    </a:solidFill>
                  </a:rPr>
                  <a:t>上述分解过程一般化，假设有</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个变量组成的联合分布</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，运用条件概率的链式规则，可以得到：</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780587"/>
              </a:xfrm>
              <a:prstGeom prst="rect">
                <a:avLst/>
              </a:prstGeom>
              <a:blipFill>
                <a:blip r:embed="rId2"/>
                <a:stretch>
                  <a:fillRect l="-530" t="-129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569261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7251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对于任意的</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，假设存在集合</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，使得在</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确定下，</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与</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r>
                      <a:rPr lang="zh-CN" altLang="en-US"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中任意元素条件独立，即有</a:t>
                </a:r>
                <a14:m>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𝑋</m:t>
                        </m:r>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，于是有：</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𝜑</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假设</a:t>
                </a:r>
                <a14:m>
                  <m:oMath xmlns:m="http://schemas.openxmlformats.org/officeDocument/2006/math">
                    <m:r>
                      <m:rPr>
                        <m:sty m:val="p"/>
                      </m:rPr>
                      <a:rPr lang="en-US" altLang="zh-CN" sz="1800">
                        <a:solidFill>
                          <a:srgbClr val="000000"/>
                        </a:solidFill>
                        <a:latin typeface="Cambria Math" panose="02040503050406030204" pitchFamily="18" charset="0"/>
                      </a:rPr>
                      <m:t>φ</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X</m:t>
                        </m:r>
                      </m:e>
                    </m:d>
                  </m:oMath>
                </a14:m>
                <a:r>
                  <a:rPr lang="zh-CN" altLang="zh-CN" sz="1800" dirty="0">
                    <a:solidFill>
                      <a:srgbClr val="000000"/>
                    </a:solidFill>
                  </a:rPr>
                  <a:t>中最多有</a:t>
                </a:r>
                <a14:m>
                  <m:oMath xmlns:m="http://schemas.openxmlformats.org/officeDocument/2006/math">
                    <m:r>
                      <a:rPr lang="en-US" altLang="zh-CN" sz="1800">
                        <a:solidFill>
                          <a:srgbClr val="000000"/>
                        </a:solidFill>
                        <a:latin typeface="Cambria Math" panose="02040503050406030204" pitchFamily="18" charset="0"/>
                      </a:rPr>
                      <m:t>𝑚</m:t>
                    </m:r>
                  </m:oMath>
                </a14:m>
                <a:r>
                  <a:rPr lang="zh-CN" altLang="zh-CN" sz="1800" dirty="0">
                    <a:solidFill>
                      <a:srgbClr val="000000"/>
                    </a:solidFill>
                  </a:rPr>
                  <a:t>个元素，一般而言有</a:t>
                </a:r>
                <a14:m>
                  <m:oMath xmlns:m="http://schemas.openxmlformats.org/officeDocument/2006/math">
                    <m:r>
                      <a:rPr lang="en-US" altLang="zh-CN" sz="1800">
                        <a:solidFill>
                          <a:srgbClr val="000000"/>
                        </a:solidFill>
                        <a:latin typeface="Cambria Math" panose="02040503050406030204" pitchFamily="18" charset="0"/>
                      </a:rPr>
                      <m:t>𝑚</m:t>
                    </m:r>
                    <m:r>
                      <a:rPr lang="en-US" altLang="zh-CN" sz="1800">
                        <a:solidFill>
                          <a:srgbClr val="000000"/>
                        </a:solidFill>
                        <a:latin typeface="Cambria Math" panose="02040503050406030204" pitchFamily="18" charset="0"/>
                      </a:rPr>
                      <m:t>&lt;</m:t>
                    </m:r>
                    <m:r>
                      <a:rPr lang="en-US" altLang="zh-CN" sz="1800">
                        <a:solidFill>
                          <a:srgbClr val="000000"/>
                        </a:solidFill>
                        <a:latin typeface="Cambria Math" panose="02040503050406030204" pitchFamily="18" charset="0"/>
                      </a:rPr>
                      <m:t>𝑛</m:t>
                    </m:r>
                  </m:oMath>
                </a14:m>
                <a:r>
                  <a:rPr lang="zh-CN" altLang="zh-CN" sz="1800" dirty="0">
                    <a:solidFill>
                      <a:srgbClr val="000000"/>
                    </a:solidFill>
                  </a:rPr>
                  <a:t>，在</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只有两个值时，联合概率的独立参数个数最多为</a:t>
                </a:r>
                <a14:m>
                  <m:oMath xmlns:m="http://schemas.openxmlformats.org/officeDocument/2006/math">
                    <m:r>
                      <a:rPr lang="en-US" altLang="zh-CN" sz="1800">
                        <a:solidFill>
                          <a:srgbClr val="000000"/>
                        </a:solidFill>
                        <a:latin typeface="Cambria Math" panose="02040503050406030204" pitchFamily="18" charset="0"/>
                      </a:rPr>
                      <m:t>𝑛</m:t>
                    </m:r>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𝑚</m:t>
                        </m:r>
                      </m:sup>
                    </m:sSup>
                  </m:oMath>
                </a14:m>
                <a:r>
                  <a:rPr lang="zh-CN" altLang="zh-CN" sz="1800" dirty="0">
                    <a:solidFill>
                      <a:srgbClr val="000000"/>
                    </a:solidFill>
                  </a:rPr>
                  <a:t>个，相比分解前的</a:t>
                </a:r>
                <a14:m>
                  <m:oMath xmlns:m="http://schemas.openxmlformats.org/officeDocument/2006/math">
                    <m:sSup>
                      <m:sSupPr>
                        <m:ctrlPr>
                          <a:rPr lang="zh-CN" altLang="zh-CN" sz="1800" i="1">
                            <a:solidFill>
                              <a:srgbClr val="000000"/>
                            </a:solidFill>
                            <a:latin typeface="Cambria Math" panose="02040503050406030204" pitchFamily="18" charset="0"/>
                          </a:rPr>
                        </m:ctrlPr>
                      </m:sSupPr>
                      <m:e>
                        <m:r>
                          <a:rPr lang="en-US" altLang="zh-CN" sz="1800">
                            <a:solidFill>
                              <a:srgbClr val="000000"/>
                            </a:solidFill>
                            <a:latin typeface="Cambria Math" panose="02040503050406030204" pitchFamily="18" charset="0"/>
                          </a:rPr>
                          <m:t>2</m:t>
                        </m:r>
                      </m:e>
                      <m:sup>
                        <m:r>
                          <a:rPr lang="en-US" altLang="zh-CN" sz="1800">
                            <a:solidFill>
                              <a:srgbClr val="000000"/>
                            </a:solidFill>
                            <a:latin typeface="Cambria Math" panose="02040503050406030204" pitchFamily="18" charset="0"/>
                          </a:rPr>
                          <m:t>𝑛</m:t>
                        </m:r>
                      </m:sup>
                    </m:sSup>
                    <m:r>
                      <a:rPr lang="zh-CN" altLang="en-US"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1</m:t>
                    </m:r>
                  </m:oMath>
                </a14:m>
                <a:r>
                  <a:rPr lang="zh-CN" altLang="zh-CN" sz="1800" dirty="0">
                    <a:solidFill>
                      <a:srgbClr val="000000"/>
                    </a:solidFill>
                  </a:rPr>
                  <a:t>个参数，复杂度已经有下降。在</a:t>
                </a:r>
                <a14:m>
                  <m:oMath xmlns:m="http://schemas.openxmlformats.org/officeDocument/2006/math">
                    <m:r>
                      <a:rPr lang="en-US" altLang="zh-CN" sz="1800">
                        <a:solidFill>
                          <a:srgbClr val="000000"/>
                        </a:solidFill>
                        <a:latin typeface="Cambria Math" panose="02040503050406030204" pitchFamily="18" charset="0"/>
                      </a:rPr>
                      <m:t>𝑚</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𝑛</m:t>
                    </m:r>
                  </m:oMath>
                </a14:m>
                <a:r>
                  <a:rPr lang="zh-CN" altLang="zh-CN" sz="1800" dirty="0">
                    <a:solidFill>
                      <a:srgbClr val="000000"/>
                    </a:solidFill>
                  </a:rPr>
                  <a:t>时，复杂度优化效果更明显</a:t>
                </a:r>
                <a:endParaRPr lang="en-US" altLang="zh-CN" sz="1800" dirty="0">
                  <a:solidFill>
                    <a:srgbClr val="000000"/>
                  </a:solidFill>
                </a:endParaRPr>
              </a:p>
              <a:p>
                <a:r>
                  <a:rPr lang="zh-CN" altLang="zh-CN" sz="1800" dirty="0">
                    <a:solidFill>
                      <a:srgbClr val="000000"/>
                    </a:solidFill>
                  </a:rPr>
                  <a:t>从上文的分解结果可见，</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的分布只依赖于</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中变量的取值，而与</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中的其它变量条件独立。</a:t>
                </a:r>
                <a:r>
                  <a:rPr lang="en-US" altLang="zh-CN" sz="1800" dirty="0">
                    <a:solidFill>
                      <a:srgbClr val="000000"/>
                    </a:solidFill>
                  </a:rPr>
                  <a:t>Pearl</a:t>
                </a:r>
                <a:r>
                  <a:rPr lang="zh-CN" altLang="zh-CN" sz="1800" dirty="0">
                    <a:solidFill>
                      <a:srgbClr val="000000"/>
                    </a:solidFill>
                  </a:rPr>
                  <a:t>在</a:t>
                </a:r>
                <a:r>
                  <a:rPr lang="en-US" altLang="zh-CN" sz="1800" dirty="0">
                    <a:solidFill>
                      <a:srgbClr val="000000"/>
                    </a:solidFill>
                  </a:rPr>
                  <a:t>1986</a:t>
                </a:r>
                <a:r>
                  <a:rPr lang="zh-CN" altLang="zh-CN" sz="1800" dirty="0">
                    <a:solidFill>
                      <a:srgbClr val="000000"/>
                    </a:solidFill>
                  </a:rPr>
                  <a:t>年提出用一个有向无环图来表示这种依赖关系和条件独立性，即变量</a:t>
                </a:r>
                <a14:m>
                  <m:oMath xmlns:m="http://schemas.openxmlformats.org/officeDocument/2006/math">
                    <m:r>
                      <a:rPr lang="en-US" altLang="zh-CN" sz="1800">
                        <a:solidFill>
                          <a:srgbClr val="000000"/>
                        </a:solidFill>
                        <a:latin typeface="Cambria Math" panose="02040503050406030204" pitchFamily="18" charset="0"/>
                      </a:rPr>
                      <m:t>𝑋</m:t>
                    </m:r>
                  </m:oMath>
                </a14:m>
                <a:r>
                  <a:rPr lang="zh-CN" altLang="zh-CN" sz="1800" dirty="0">
                    <a:solidFill>
                      <a:srgbClr val="000000"/>
                    </a:solidFill>
                  </a:rPr>
                  <a:t>作为图中的节点，而</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oMath>
                </a14:m>
                <a:r>
                  <a:rPr lang="zh-CN" altLang="zh-CN" sz="1800" dirty="0">
                    <a:solidFill>
                      <a:srgbClr val="000000"/>
                    </a:solidFill>
                  </a:rPr>
                  <a:t>中节点都有一条有向边指向</a:t>
                </a:r>
                <a14:m>
                  <m:oMath xmlns:m="http://schemas.openxmlformats.org/officeDocument/2006/math">
                    <m:r>
                      <a:rPr lang="en-US" altLang="zh-CN" sz="1800">
                        <a:solidFill>
                          <a:srgbClr val="000000"/>
                        </a:solidFill>
                        <a:latin typeface="Cambria Math" panose="02040503050406030204" pitchFamily="18" charset="0"/>
                      </a:rPr>
                      <m:t>𝑋</m:t>
                    </m:r>
                  </m:oMath>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725187"/>
              </a:xfrm>
              <a:prstGeom prst="rect">
                <a:avLst/>
              </a:prstGeom>
              <a:blipFill>
                <a:blip r:embed="rId2"/>
                <a:stretch>
                  <a:fillRect l="-530" t="-1146" b="-11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5835644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pic>
        <p:nvPicPr>
          <p:cNvPr id="10" name="Picture 1069"/>
          <p:cNvPicPr/>
          <p:nvPr/>
        </p:nvPicPr>
        <p:blipFill>
          <a:blip r:embed="rId2"/>
          <a:stretch>
            <a:fillRect/>
          </a:stretch>
        </p:blipFill>
        <p:spPr>
          <a:xfrm>
            <a:off x="792163" y="1915638"/>
            <a:ext cx="1506220" cy="1485900"/>
          </a:xfrm>
          <a:prstGeom prst="rect">
            <a:avLst/>
          </a:prstGeom>
        </p:spPr>
      </p:pic>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868206916"/>
                  </p:ext>
                </p:extLst>
              </p:nvPr>
            </p:nvGraphicFramePr>
            <p:xfrm>
              <a:off x="3076438" y="1934830"/>
              <a:ext cx="5565912" cy="1447516"/>
            </p:xfrm>
            <a:graphic>
              <a:graphicData uri="http://schemas.openxmlformats.org/drawingml/2006/table">
                <a:tbl>
                  <a:tblPr firstRow="1" bandRow="1">
                    <a:tableStyleId>{5C22544A-7EE6-4342-B048-85BDC9FD1C3A}</a:tableStyleId>
                  </a:tblPr>
                  <a:tblGrid>
                    <a:gridCol w="1391478">
                      <a:extLst>
                        <a:ext uri="{9D8B030D-6E8A-4147-A177-3AD203B41FA5}">
                          <a16:colId xmlns:a16="http://schemas.microsoft.com/office/drawing/2014/main" val="3205808834"/>
                        </a:ext>
                      </a:extLst>
                    </a:gridCol>
                    <a:gridCol w="1391478">
                      <a:extLst>
                        <a:ext uri="{9D8B030D-6E8A-4147-A177-3AD203B41FA5}">
                          <a16:colId xmlns:a16="http://schemas.microsoft.com/office/drawing/2014/main" val="312465207"/>
                        </a:ext>
                      </a:extLst>
                    </a:gridCol>
                    <a:gridCol w="1391478">
                      <a:extLst>
                        <a:ext uri="{9D8B030D-6E8A-4147-A177-3AD203B41FA5}">
                          <a16:colId xmlns:a16="http://schemas.microsoft.com/office/drawing/2014/main" val="1145241260"/>
                        </a:ext>
                      </a:extLst>
                    </a:gridCol>
                    <a:gridCol w="1391478">
                      <a:extLst>
                        <a:ext uri="{9D8B030D-6E8A-4147-A177-3AD203B41FA5}">
                          <a16:colId xmlns:a16="http://schemas.microsoft.com/office/drawing/2014/main" val="2012989960"/>
                        </a:ext>
                      </a:extLst>
                    </a:gridCol>
                  </a:tblGrid>
                  <a:tr h="99012">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𝑝</m:t>
                                </m:r>
                                <m:r>
                                  <a:rPr lang="en-US" sz="1050" kern="100">
                                    <a:effectLst/>
                                    <a:latin typeface="Cambria Math" panose="02040503050406030204" pitchFamily="18" charset="0"/>
                                  </a:rPr>
                                  <m:t>(</m:t>
                                </m:r>
                                <m:r>
                                  <a:rPr lang="en-US" sz="1050" kern="100">
                                    <a:effectLst/>
                                    <a:latin typeface="Cambria Math" panose="02040503050406030204" pitchFamily="18" charset="0"/>
                                  </a:rPr>
                                  <m:t>𝐴</m:t>
                                </m:r>
                                <m:r>
                                  <a:rPr lang="en-US" sz="1050" kern="100">
                                    <a:effectLst/>
                                    <a:latin typeface="Cambria Math" panose="02040503050406030204" pitchFamily="18" charset="0"/>
                                  </a:rPr>
                                  <m:t>|</m:t>
                                </m:r>
                                <m:r>
                                  <a:rPr lang="en-US" sz="1050" kern="100">
                                    <a:effectLst/>
                                    <a:latin typeface="Cambria Math" panose="02040503050406030204" pitchFamily="18" charset="0"/>
                                  </a:rPr>
                                  <m:t>𝐵</m:t>
                                </m:r>
                                <m:r>
                                  <a:rPr lang="en-US" sz="1050" kern="100">
                                    <a:effectLst/>
                                    <a:latin typeface="Cambria Math" panose="02040503050406030204" pitchFamily="18" charset="0"/>
                                  </a:rPr>
                                  <m:t>,</m:t>
                                </m:r>
                                <m:r>
                                  <a:rPr lang="en-US" sz="1050" kern="100">
                                    <a:effectLst/>
                                    <a:latin typeface="Cambria Math" panose="02040503050406030204" pitchFamily="18" charset="0"/>
                                  </a:rPr>
                                  <m:t>𝐶</m:t>
                                </m:r>
                                <m:r>
                                  <a:rPr lang="en-US" sz="1050" kern="100">
                                    <a:effectLst/>
                                    <a:latin typeface="Cambria Math" panose="02040503050406030204" pitchFamily="18" charset="0"/>
                                  </a:rPr>
                                  <m:t>)</m:t>
                                </m:r>
                              </m:oMath>
                            </m:oMathPara>
                          </a14:m>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38663460"/>
                      </a:ext>
                    </a:extLst>
                  </a:tr>
                  <a:tr h="0">
                    <a:tc>
                      <a:txBody>
                        <a:bodyPr/>
                        <a:lstStyle/>
                        <a:p>
                          <a:pPr algn="ctr">
                            <a:spcAft>
                              <a:spcPts val="0"/>
                            </a:spcAft>
                          </a:pPr>
                          <a:r>
                            <a:rPr lang="en-US" sz="1050" kern="100" dirty="0">
                              <a:effectLst/>
                            </a:rPr>
                            <a:t>yes</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1639389"/>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7319543"/>
                      </a:ext>
                    </a:extLst>
                  </a:tr>
                  <a:tr h="167356">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9014979"/>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74640167"/>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0.29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1391374"/>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9177265"/>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0837173"/>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09104281"/>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868206916"/>
                  </p:ext>
                </p:extLst>
              </p:nvPr>
            </p:nvGraphicFramePr>
            <p:xfrm>
              <a:off x="3076438" y="1934830"/>
              <a:ext cx="5565912" cy="1447516"/>
            </p:xfrm>
            <a:graphic>
              <a:graphicData uri="http://schemas.openxmlformats.org/drawingml/2006/table">
                <a:tbl>
                  <a:tblPr firstRow="1" bandRow="1">
                    <a:tableStyleId>{5C22544A-7EE6-4342-B048-85BDC9FD1C3A}</a:tableStyleId>
                  </a:tblPr>
                  <a:tblGrid>
                    <a:gridCol w="1391478">
                      <a:extLst>
                        <a:ext uri="{9D8B030D-6E8A-4147-A177-3AD203B41FA5}">
                          <a16:colId xmlns:a16="http://schemas.microsoft.com/office/drawing/2014/main" val="3205808834"/>
                        </a:ext>
                      </a:extLst>
                    </a:gridCol>
                    <a:gridCol w="1391478">
                      <a:extLst>
                        <a:ext uri="{9D8B030D-6E8A-4147-A177-3AD203B41FA5}">
                          <a16:colId xmlns:a16="http://schemas.microsoft.com/office/drawing/2014/main" val="312465207"/>
                        </a:ext>
                      </a:extLst>
                    </a:gridCol>
                    <a:gridCol w="1391478">
                      <a:extLst>
                        <a:ext uri="{9D8B030D-6E8A-4147-A177-3AD203B41FA5}">
                          <a16:colId xmlns:a16="http://schemas.microsoft.com/office/drawing/2014/main" val="1145241260"/>
                        </a:ext>
                      </a:extLst>
                    </a:gridCol>
                    <a:gridCol w="1391478">
                      <a:extLst>
                        <a:ext uri="{9D8B030D-6E8A-4147-A177-3AD203B41FA5}">
                          <a16:colId xmlns:a16="http://schemas.microsoft.com/office/drawing/2014/main" val="2012989960"/>
                        </a:ext>
                      </a:extLst>
                    </a:gridCol>
                  </a:tblGrid>
                  <a:tr h="160020">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3"/>
                          <a:stretch>
                            <a:fillRect l="-301316" t="-23077" r="-1754" b="-869231"/>
                          </a:stretch>
                        </a:blipFill>
                      </a:tcPr>
                    </a:tc>
                    <a:extLst>
                      <a:ext uri="{0D108BD9-81ED-4DB2-BD59-A6C34878D82A}">
                        <a16:rowId xmlns:a16="http://schemas.microsoft.com/office/drawing/2014/main" val="1338663460"/>
                      </a:ext>
                    </a:extLst>
                  </a:tr>
                  <a:tr h="160020">
                    <a:tc>
                      <a:txBody>
                        <a:bodyPr/>
                        <a:lstStyle/>
                        <a:p>
                          <a:pPr algn="ctr">
                            <a:spcAft>
                              <a:spcPts val="0"/>
                            </a:spcAft>
                          </a:pPr>
                          <a:r>
                            <a:rPr lang="en-US" sz="1050" kern="100" dirty="0">
                              <a:effectLst/>
                            </a:rPr>
                            <a:t>yes</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1639389"/>
                      </a:ext>
                    </a:extLst>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7319543"/>
                      </a:ext>
                    </a:extLst>
                  </a:tr>
                  <a:tr h="167356">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0.94</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9014979"/>
                      </a:ext>
                    </a:extLst>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0.06</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74640167"/>
                      </a:ext>
                    </a:extLst>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0.29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1391374"/>
                      </a:ext>
                    </a:extLst>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9177265"/>
                      </a:ext>
                    </a:extLst>
                  </a:tr>
                  <a:tr h="16002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60837173"/>
                      </a:ext>
                    </a:extLst>
                  </a:tr>
                  <a:tr h="16002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09104281"/>
                      </a:ext>
                    </a:extLst>
                  </a:tr>
                </a:tbl>
              </a:graphicData>
            </a:graphic>
          </p:graphicFrame>
        </mc:Fallback>
      </mc:AlternateContent>
    </p:spTree>
    <p:extLst>
      <p:ext uri="{BB962C8B-B14F-4D97-AF65-F5344CB8AC3E}">
        <p14:creationId xmlns:p14="http://schemas.microsoft.com/office/powerpoint/2010/main" val="3323762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警铃问题</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如何定量地描述图中节点间的依赖关系呢</a:t>
            </a:r>
            <a:r>
              <a:rPr lang="zh-CN" altLang="zh-CN" sz="1800" dirty="0" smtClean="0">
                <a:solidFill>
                  <a:srgbClr val="000000"/>
                </a:solidFill>
              </a:rPr>
              <a:t>？</a:t>
            </a:r>
            <a:endParaRPr lang="en-US" altLang="zh-CN" sz="1800" dirty="0" smtClean="0">
              <a:solidFill>
                <a:srgbClr val="000000"/>
              </a:solidFill>
            </a:endParaRPr>
          </a:p>
          <a:p>
            <a:r>
              <a:rPr lang="zh-CN" altLang="zh-CN" sz="1800" dirty="0" smtClean="0">
                <a:solidFill>
                  <a:srgbClr val="000000"/>
                </a:solidFill>
              </a:rPr>
              <a:t>根据联合概率</a:t>
            </a:r>
            <a:r>
              <a:rPr lang="zh-CN" altLang="zh-CN" sz="1800" dirty="0">
                <a:solidFill>
                  <a:srgbClr val="000000"/>
                </a:solidFill>
              </a:rPr>
              <a:t>分布表和基本公式，可以计算出每个节点的条件概率表</a:t>
            </a:r>
            <a:r>
              <a:rPr lang="zh-CN" altLang="en-US" sz="1800" dirty="0">
                <a:solidFill>
                  <a:srgbClr val="000000"/>
                </a:solidFill>
              </a:rPr>
              <a:t>。</a:t>
            </a:r>
            <a:r>
              <a:rPr lang="zh-CN" altLang="zh-CN" sz="1800" dirty="0">
                <a:solidFill>
                  <a:srgbClr val="000000"/>
                </a:solidFill>
              </a:rPr>
              <a:t>有向无环图和条件概率表就构成了一个贝叶斯网络</a:t>
            </a:r>
          </a:p>
        </p:txBody>
      </p:sp>
      <p:graphicFrame>
        <p:nvGraphicFramePr>
          <p:cNvPr id="2" name="表格 1"/>
          <p:cNvGraphicFramePr>
            <a:graphicFrameLocks noGrp="1"/>
          </p:cNvGraphicFramePr>
          <p:nvPr>
            <p:extLst>
              <p:ext uri="{D42A27DB-BD31-4B8C-83A1-F6EECF244321}">
                <p14:modId xmlns:p14="http://schemas.microsoft.com/office/powerpoint/2010/main" val="3987873243"/>
              </p:ext>
            </p:extLst>
          </p:nvPr>
        </p:nvGraphicFramePr>
        <p:xfrm>
          <a:off x="1008063" y="2259694"/>
          <a:ext cx="2971800" cy="48006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3085734343"/>
                    </a:ext>
                  </a:extLst>
                </a:gridCol>
                <a:gridCol w="1485900">
                  <a:extLst>
                    <a:ext uri="{9D8B030D-6E8A-4147-A177-3AD203B41FA5}">
                      <a16:colId xmlns:a16="http://schemas.microsoft.com/office/drawing/2014/main" val="3365061763"/>
                    </a:ext>
                  </a:extLst>
                </a:gridCol>
              </a:tblGrid>
              <a:tr h="101193">
                <a:tc>
                  <a:txBody>
                    <a:bodyPr/>
                    <a:lstStyle/>
                    <a:p>
                      <a:pPr algn="just">
                        <a:spcAft>
                          <a:spcPts val="0"/>
                        </a:spcAft>
                      </a:pPr>
                      <a:r>
                        <a:rPr lang="en-US" sz="1050" kern="100">
                          <a:effectLst/>
                        </a:rPr>
                        <a:t>B</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p(B)</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1253606"/>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0.01</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08722913"/>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28723526"/>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044104762"/>
              </p:ext>
            </p:extLst>
          </p:nvPr>
        </p:nvGraphicFramePr>
        <p:xfrm>
          <a:off x="4619625" y="2259694"/>
          <a:ext cx="2983310" cy="480060"/>
        </p:xfrm>
        <a:graphic>
          <a:graphicData uri="http://schemas.openxmlformats.org/drawingml/2006/table">
            <a:tbl>
              <a:tblPr firstRow="1" bandRow="1">
                <a:tableStyleId>{5C22544A-7EE6-4342-B048-85BDC9FD1C3A}</a:tableStyleId>
              </a:tblPr>
              <a:tblGrid>
                <a:gridCol w="1491655">
                  <a:extLst>
                    <a:ext uri="{9D8B030D-6E8A-4147-A177-3AD203B41FA5}">
                      <a16:colId xmlns:a16="http://schemas.microsoft.com/office/drawing/2014/main" val="2209403881"/>
                    </a:ext>
                  </a:extLst>
                </a:gridCol>
                <a:gridCol w="1491655">
                  <a:extLst>
                    <a:ext uri="{9D8B030D-6E8A-4147-A177-3AD203B41FA5}">
                      <a16:colId xmlns:a16="http://schemas.microsoft.com/office/drawing/2014/main" val="1941677255"/>
                    </a:ext>
                  </a:extLst>
                </a:gridCol>
              </a:tblGrid>
              <a:tr h="100384">
                <a:tc>
                  <a:txBody>
                    <a:bodyPr/>
                    <a:lstStyle/>
                    <a:p>
                      <a:pPr algn="just">
                        <a:spcAft>
                          <a:spcPts val="0"/>
                        </a:spcAft>
                      </a:pPr>
                      <a:r>
                        <a:rPr lang="en-US" sz="1050" kern="100">
                          <a:effectLst/>
                        </a:rPr>
                        <a:t>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p(C)</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268845"/>
                  </a:ext>
                </a:extLst>
              </a:tr>
              <a:tr h="0">
                <a:tc>
                  <a:txBody>
                    <a:bodyPr/>
                    <a:lstStyle/>
                    <a:p>
                      <a:pPr algn="just">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0.02</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64628360"/>
                  </a:ext>
                </a:extLst>
              </a:tr>
              <a:tr h="0">
                <a:tc>
                  <a:txBody>
                    <a:bodyPr/>
                    <a:lstStyle/>
                    <a:p>
                      <a:pPr algn="just">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0.98</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64268832"/>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739110259"/>
              </p:ext>
            </p:extLst>
          </p:nvPr>
        </p:nvGraphicFramePr>
        <p:xfrm>
          <a:off x="1008063" y="3219309"/>
          <a:ext cx="6594872" cy="800100"/>
        </p:xfrm>
        <a:graphic>
          <a:graphicData uri="http://schemas.openxmlformats.org/drawingml/2006/table">
            <a:tbl>
              <a:tblPr firstRow="1" bandRow="1">
                <a:tableStyleId>{5C22544A-7EE6-4342-B048-85BDC9FD1C3A}</a:tableStyleId>
              </a:tblPr>
              <a:tblGrid>
                <a:gridCol w="1049192">
                  <a:extLst>
                    <a:ext uri="{9D8B030D-6E8A-4147-A177-3AD203B41FA5}">
                      <a16:colId xmlns:a16="http://schemas.microsoft.com/office/drawing/2014/main" val="3969860722"/>
                    </a:ext>
                  </a:extLst>
                </a:gridCol>
                <a:gridCol w="1049192">
                  <a:extLst>
                    <a:ext uri="{9D8B030D-6E8A-4147-A177-3AD203B41FA5}">
                      <a16:colId xmlns:a16="http://schemas.microsoft.com/office/drawing/2014/main" val="1595708999"/>
                    </a:ext>
                  </a:extLst>
                </a:gridCol>
                <a:gridCol w="1049192">
                  <a:extLst>
                    <a:ext uri="{9D8B030D-6E8A-4147-A177-3AD203B41FA5}">
                      <a16:colId xmlns:a16="http://schemas.microsoft.com/office/drawing/2014/main" val="3605363733"/>
                    </a:ext>
                  </a:extLst>
                </a:gridCol>
                <a:gridCol w="299720">
                  <a:extLst>
                    <a:ext uri="{9D8B030D-6E8A-4147-A177-3AD203B41FA5}">
                      <a16:colId xmlns:a16="http://schemas.microsoft.com/office/drawing/2014/main" val="1208765796"/>
                    </a:ext>
                  </a:extLst>
                </a:gridCol>
                <a:gridCol w="1049192">
                  <a:extLst>
                    <a:ext uri="{9D8B030D-6E8A-4147-A177-3AD203B41FA5}">
                      <a16:colId xmlns:a16="http://schemas.microsoft.com/office/drawing/2014/main" val="2705637587"/>
                    </a:ext>
                  </a:extLst>
                </a:gridCol>
                <a:gridCol w="1049192">
                  <a:extLst>
                    <a:ext uri="{9D8B030D-6E8A-4147-A177-3AD203B41FA5}">
                      <a16:colId xmlns:a16="http://schemas.microsoft.com/office/drawing/2014/main" val="3933179599"/>
                    </a:ext>
                  </a:extLst>
                </a:gridCol>
                <a:gridCol w="1049192">
                  <a:extLst>
                    <a:ext uri="{9D8B030D-6E8A-4147-A177-3AD203B41FA5}">
                      <a16:colId xmlns:a16="http://schemas.microsoft.com/office/drawing/2014/main" val="381278744"/>
                    </a:ext>
                  </a:extLst>
                </a:gridCol>
              </a:tblGrid>
              <a:tr h="0">
                <a:tc>
                  <a:txBody>
                    <a:bodyPr/>
                    <a:lstStyle/>
                    <a:p>
                      <a:pPr algn="ctr">
                        <a:spcAft>
                          <a:spcPts val="0"/>
                        </a:spcAft>
                      </a:pPr>
                      <a:r>
                        <a:rPr lang="en-US" sz="1050" kern="100">
                          <a:effectLst/>
                        </a:rPr>
                        <a:t>D</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p(D|A)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E</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p(E|A)</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46349085"/>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0.7</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32523261"/>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0.3</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01307302"/>
                  </a:ext>
                </a:extLst>
              </a:tr>
              <a:tr h="0">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yes</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0.01</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95673169"/>
                  </a:ext>
                </a:extLst>
              </a:tr>
              <a:tr h="0">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no</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0.95</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 </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a:effectLst/>
                        </a:rPr>
                        <a:t>no</a:t>
                      </a:r>
                      <a:endParaRPr lang="zh-CN" sz="105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050" kern="100" dirty="0">
                          <a:effectLst/>
                        </a:rPr>
                        <a:t>0.99</a:t>
                      </a:r>
                      <a:endParaRPr lang="zh-CN" sz="105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3654392"/>
                  </a:ext>
                </a:extLst>
              </a:tr>
            </a:tbl>
          </a:graphicData>
        </a:graphic>
      </p:graphicFrame>
    </p:spTree>
    <p:extLst>
      <p:ext uri="{BB962C8B-B14F-4D97-AF65-F5344CB8AC3E}">
        <p14:creationId xmlns:p14="http://schemas.microsoft.com/office/powerpoint/2010/main" val="564918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a:t>
            </a:r>
            <a:r>
              <a:rPr lang="zh-CN" altLang="en-US" dirty="0"/>
              <a:t>网络的表示</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0035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贝叶斯网络是使用有向无环图来表示变量间依赖关系的概率图模型。网络中每个节点表示一个随机变量，每一条边表示随机变量间的依赖关系，同时每个节点都对应一个条件概率表</a:t>
                </a:r>
                <a:r>
                  <a:rPr lang="en-US" altLang="zh-CN" sz="1800" dirty="0">
                    <a:solidFill>
                      <a:srgbClr val="000000"/>
                    </a:solidFill>
                  </a:rPr>
                  <a:t>(Condition Probability Table</a:t>
                </a:r>
                <a:r>
                  <a:rPr lang="zh-CN" altLang="zh-CN" sz="1800" dirty="0">
                    <a:solidFill>
                      <a:srgbClr val="000000"/>
                    </a:solidFill>
                  </a:rPr>
                  <a:t>，</a:t>
                </a:r>
                <a:r>
                  <a:rPr lang="en-US" altLang="zh-CN" sz="1800" dirty="0">
                    <a:solidFill>
                      <a:srgbClr val="000000"/>
                    </a:solidFill>
                  </a:rPr>
                  <a:t>CPT)</a:t>
                </a:r>
                <a:r>
                  <a:rPr lang="zh-CN" altLang="zh-CN" sz="1800" dirty="0">
                    <a:solidFill>
                      <a:srgbClr val="000000"/>
                    </a:solidFill>
                  </a:rPr>
                  <a:t>，用于描述该变量与父变量之间的依赖强度，也就是联合概率分布。 </a:t>
                </a:r>
              </a:p>
              <a:p>
                <a:r>
                  <a:rPr lang="zh-CN" altLang="zh-CN" sz="1800" dirty="0" smtClean="0">
                    <a:solidFill>
                      <a:srgbClr val="000000"/>
                    </a:solidFill>
                  </a:rPr>
                  <a:t>贝叶斯</a:t>
                </a:r>
                <a:r>
                  <a:rPr lang="zh-CN" altLang="zh-CN" sz="1800" dirty="0">
                    <a:solidFill>
                      <a:srgbClr val="000000"/>
                    </a:solidFill>
                  </a:rPr>
                  <a:t>网络可以形式化表示。一个贝叶斯网络由结构</a:t>
                </a:r>
                <a:r>
                  <a:rPr lang="en-US" altLang="zh-CN" sz="1800" dirty="0">
                    <a:solidFill>
                      <a:srgbClr val="000000"/>
                    </a:solidFill>
                  </a:rPr>
                  <a:t>G</a:t>
                </a:r>
                <a:r>
                  <a:rPr lang="zh-CN" altLang="zh-CN" sz="1800" dirty="0">
                    <a:solidFill>
                      <a:srgbClr val="000000"/>
                    </a:solidFill>
                  </a:rPr>
                  <a:t>和参数</a:t>
                </a:r>
                <a14:m>
                  <m:oMath xmlns:m="http://schemas.openxmlformats.org/officeDocument/2006/math">
                    <m:r>
                      <a:rPr lang="en-US" altLang="zh-CN" sz="1800">
                        <a:solidFill>
                          <a:srgbClr val="000000"/>
                        </a:solidFill>
                        <a:latin typeface="Cambria Math" panose="02040503050406030204" pitchFamily="18" charset="0"/>
                      </a:rPr>
                      <m:t>𝜃</m:t>
                    </m:r>
                  </m:oMath>
                </a14:m>
                <a:r>
                  <a:rPr lang="zh-CN" altLang="zh-CN" sz="1800" dirty="0">
                    <a:solidFill>
                      <a:srgbClr val="000000"/>
                    </a:solidFill>
                  </a:rPr>
                  <a:t>两部分构成，结构</a:t>
                </a:r>
                <a:r>
                  <a:rPr lang="en-US" altLang="zh-CN" sz="1800" dirty="0">
                    <a:solidFill>
                      <a:srgbClr val="000000"/>
                    </a:solidFill>
                  </a:rPr>
                  <a:t>G</a:t>
                </a:r>
                <a:r>
                  <a:rPr lang="zh-CN" altLang="zh-CN" sz="1800" dirty="0">
                    <a:solidFill>
                      <a:srgbClr val="000000"/>
                    </a:solidFill>
                  </a:rPr>
                  <a:t>为有向无环图，图中每一个节点对应一个随机变量。若两个随机变量间有依赖关系，则用一条边将其相连。参数</a:t>
                </a:r>
                <a14:m>
                  <m:oMath xmlns:m="http://schemas.openxmlformats.org/officeDocument/2006/math">
                    <m:r>
                      <a:rPr lang="en-US" altLang="zh-CN" sz="1800">
                        <a:solidFill>
                          <a:srgbClr val="000000"/>
                        </a:solidFill>
                        <a:latin typeface="Cambria Math" panose="02040503050406030204" pitchFamily="18" charset="0"/>
                      </a:rPr>
                      <m:t>𝜃</m:t>
                    </m:r>
                  </m:oMath>
                </a14:m>
                <a:r>
                  <a:rPr lang="zh-CN" altLang="zh-CN" sz="1800" dirty="0">
                    <a:solidFill>
                      <a:srgbClr val="000000"/>
                    </a:solidFill>
                  </a:rPr>
                  <a:t>定量地表示了变量间的依赖关系，例如若变量</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在</a:t>
                </a:r>
                <a:r>
                  <a:rPr lang="en-US" altLang="zh-CN" sz="1800" dirty="0">
                    <a:solidFill>
                      <a:srgbClr val="000000"/>
                    </a:solidFill>
                  </a:rPr>
                  <a:t>G</a:t>
                </a:r>
                <a:r>
                  <a:rPr lang="zh-CN" altLang="zh-CN" sz="1800" dirty="0">
                    <a:solidFill>
                      <a:srgbClr val="000000"/>
                    </a:solidFill>
                  </a:rPr>
                  <a:t>中的父变量集为</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，则</a:t>
                </a:r>
                <a14:m>
                  <m:oMath xmlns:m="http://schemas.openxmlformats.org/officeDocument/2006/math">
                    <m:r>
                      <a:rPr lang="en-US" altLang="zh-CN" sz="1800">
                        <a:solidFill>
                          <a:srgbClr val="000000"/>
                        </a:solidFill>
                        <a:latin typeface="Cambria Math" panose="02040503050406030204" pitchFamily="18" charset="0"/>
                      </a:rPr>
                      <m:t>𝜃</m:t>
                    </m:r>
                  </m:oMath>
                </a14:m>
                <a:r>
                  <a:rPr lang="zh-CN" altLang="zh-CN" sz="1800" dirty="0">
                    <a:solidFill>
                      <a:srgbClr val="000000"/>
                    </a:solidFill>
                  </a:rPr>
                  <a:t>中有每个变量的条件概率表，即</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𝜃</m:t>
                          </m:r>
                        </m:e>
                        <m:sub>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𝑦</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003579"/>
              </a:xfrm>
              <a:prstGeom prst="rect">
                <a:avLst/>
              </a:prstGeom>
              <a:blipFill>
                <a:blip r:embed="rId2"/>
                <a:stretch>
                  <a:fillRect l="-530" t="-1014"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8716339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a:t>
            </a:r>
            <a:r>
              <a:rPr lang="zh-CN" altLang="en-US" dirty="0"/>
              <a:t>网络</a:t>
            </a:r>
            <a:r>
              <a:rPr lang="zh-CN" altLang="en-US" dirty="0" smtClean="0"/>
              <a:t>的</a:t>
            </a:r>
            <a:r>
              <a:rPr lang="zh-CN" altLang="zh-CN" dirty="0"/>
              <a:t>构建</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贝叶斯网络的构建一般有三种</a:t>
                </a:r>
                <a:r>
                  <a:rPr lang="zh-CN" altLang="zh-CN" sz="1800" dirty="0" smtClean="0">
                    <a:solidFill>
                      <a:srgbClr val="000000"/>
                    </a:solidFill>
                  </a:rPr>
                  <a:t>方式</a:t>
                </a:r>
                <a:endParaRPr lang="en-US" altLang="zh-CN" sz="1800" dirty="0" smtClean="0">
                  <a:solidFill>
                    <a:srgbClr val="000000"/>
                  </a:solidFill>
                </a:endParaRPr>
              </a:p>
              <a:p>
                <a:pPr lvl="1"/>
                <a:r>
                  <a:rPr lang="zh-CN" altLang="zh-CN" sz="1400" dirty="0" smtClean="0">
                    <a:solidFill>
                      <a:srgbClr val="000000"/>
                    </a:solidFill>
                  </a:rPr>
                  <a:t>根据</a:t>
                </a:r>
                <a:r>
                  <a:rPr lang="zh-CN" altLang="zh-CN" sz="1400" dirty="0">
                    <a:solidFill>
                      <a:srgbClr val="000000"/>
                    </a:solidFill>
                  </a:rPr>
                  <a:t>问题和领域专家知识手工</a:t>
                </a:r>
                <a:r>
                  <a:rPr lang="zh-CN" altLang="zh-CN" sz="1400" dirty="0" smtClean="0">
                    <a:solidFill>
                      <a:srgbClr val="000000"/>
                    </a:solidFill>
                  </a:rPr>
                  <a:t>构建</a:t>
                </a:r>
                <a:endParaRPr lang="en-US" altLang="zh-CN" sz="1400" dirty="0" smtClean="0">
                  <a:solidFill>
                    <a:srgbClr val="000000"/>
                  </a:solidFill>
                </a:endParaRPr>
              </a:p>
              <a:p>
                <a:pPr lvl="1"/>
                <a:r>
                  <a:rPr lang="zh-CN" altLang="zh-CN" sz="1400" dirty="0" smtClean="0">
                    <a:solidFill>
                      <a:srgbClr val="000000"/>
                    </a:solidFill>
                  </a:rPr>
                  <a:t>通过</a:t>
                </a:r>
                <a:r>
                  <a:rPr lang="zh-CN" altLang="zh-CN" sz="1400" dirty="0">
                    <a:solidFill>
                      <a:srgbClr val="000000"/>
                    </a:solidFill>
                  </a:rPr>
                  <a:t>对数据进行分析得到贝叶斯</a:t>
                </a:r>
                <a:r>
                  <a:rPr lang="zh-CN" altLang="zh-CN" sz="1400" dirty="0" smtClean="0">
                    <a:solidFill>
                      <a:srgbClr val="000000"/>
                    </a:solidFill>
                  </a:rPr>
                  <a:t>网络</a:t>
                </a:r>
                <a:endParaRPr lang="en-US" altLang="zh-CN" sz="1400" dirty="0" smtClean="0">
                  <a:solidFill>
                    <a:srgbClr val="000000"/>
                  </a:solidFill>
                </a:endParaRPr>
              </a:p>
              <a:p>
                <a:pPr lvl="1"/>
                <a:r>
                  <a:rPr lang="zh-CN" altLang="zh-CN" sz="1400" dirty="0" smtClean="0">
                    <a:solidFill>
                      <a:srgbClr val="000000"/>
                    </a:solidFill>
                  </a:rPr>
                  <a:t>结合</a:t>
                </a:r>
                <a:r>
                  <a:rPr lang="zh-CN" altLang="zh-CN" sz="1400" dirty="0">
                    <a:solidFill>
                      <a:srgbClr val="000000"/>
                    </a:solidFill>
                  </a:rPr>
                  <a:t>了领域专家知识和数据分析得到贝叶斯</a:t>
                </a:r>
                <a:r>
                  <a:rPr lang="zh-CN" altLang="zh-CN" sz="1400" dirty="0" smtClean="0">
                    <a:solidFill>
                      <a:srgbClr val="000000"/>
                    </a:solidFill>
                  </a:rPr>
                  <a:t>网络</a:t>
                </a:r>
              </a:p>
              <a:p>
                <a:r>
                  <a:rPr lang="zh-CN" altLang="zh-CN" sz="1800" dirty="0" smtClean="0">
                    <a:solidFill>
                      <a:srgbClr val="000000"/>
                    </a:solidFill>
                  </a:rPr>
                  <a:t>贝叶斯</a:t>
                </a:r>
                <a:r>
                  <a:rPr lang="zh-CN" altLang="zh-CN" sz="1800" dirty="0">
                    <a:solidFill>
                      <a:srgbClr val="000000"/>
                    </a:solidFill>
                  </a:rPr>
                  <a:t>网络由有向无环图结构和对应的条件概率表构成，所以手工构建的过程也包括了确定网络结构和确定网络参数两个</a:t>
                </a:r>
                <a:r>
                  <a:rPr lang="zh-CN" altLang="zh-CN" sz="1800" dirty="0" smtClean="0">
                    <a:solidFill>
                      <a:srgbClr val="000000"/>
                    </a:solidFill>
                  </a:rPr>
                  <a:t>环节</a:t>
                </a:r>
                <a:endParaRPr lang="en-US" altLang="zh-CN" sz="1800" dirty="0" smtClean="0">
                  <a:solidFill>
                    <a:srgbClr val="000000"/>
                  </a:solidFill>
                </a:endParaRPr>
              </a:p>
              <a:p>
                <a:r>
                  <a:rPr lang="zh-CN" altLang="zh-CN" sz="1800" dirty="0" smtClean="0">
                    <a:solidFill>
                      <a:srgbClr val="000000"/>
                    </a:solidFill>
                  </a:rPr>
                  <a:t>确定</a:t>
                </a:r>
                <a:r>
                  <a:rPr lang="zh-CN" altLang="zh-CN" sz="1800" dirty="0">
                    <a:solidFill>
                      <a:srgbClr val="000000"/>
                    </a:solidFill>
                  </a:rPr>
                  <a:t>网络结构通常的流程是确定能描述问题的一组随机变量</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，对这组随机变量以某种顺序依次添加到结构</a:t>
                </a:r>
                <a:r>
                  <a:rPr lang="en-US" altLang="zh-CN" sz="1800" dirty="0">
                    <a:solidFill>
                      <a:srgbClr val="000000"/>
                    </a:solidFill>
                  </a:rPr>
                  <a:t>G</a:t>
                </a:r>
                <a:r>
                  <a:rPr lang="zh-CN" altLang="zh-CN" sz="1800" dirty="0">
                    <a:solidFill>
                      <a:srgbClr val="000000"/>
                    </a:solidFill>
                  </a:rPr>
                  <a:t>中，每一次在添加</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时，需要确定</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在图中依赖的节点集</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，对</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中的节点，添加一条指向</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的有向</a:t>
                </a:r>
                <a:r>
                  <a:rPr lang="zh-CN" altLang="zh-CN" sz="1800" dirty="0" smtClean="0">
                    <a:solidFill>
                      <a:srgbClr val="000000"/>
                    </a:solidFill>
                  </a:rPr>
                  <a:t>边</a:t>
                </a:r>
                <a:endParaRPr lang="en-US" altLang="zh-CN" sz="1800" dirty="0">
                  <a:solidFill>
                    <a:srgbClr val="000000"/>
                  </a:solidFill>
                </a:endParaRPr>
              </a:p>
              <a:p>
                <a:r>
                  <a:rPr lang="zh-CN" altLang="zh-CN" sz="1800" dirty="0" smtClean="0">
                    <a:solidFill>
                      <a:srgbClr val="000000"/>
                    </a:solidFill>
                  </a:rPr>
                  <a:t>网络</a:t>
                </a:r>
                <a:r>
                  <a:rPr lang="zh-CN" altLang="zh-CN" sz="1800" dirty="0">
                    <a:solidFill>
                      <a:srgbClr val="000000"/>
                    </a:solidFill>
                  </a:rPr>
                  <a:t>参数在手工构建时一般通过数据统计分析和专家知识获得</a:t>
                </a:r>
                <a:r>
                  <a:rPr lang="en-US" altLang="zh-CN" sz="1800" dirty="0">
                    <a:solidFill>
                      <a:srgbClr val="000000"/>
                    </a:solidFill>
                  </a:rPr>
                  <a:t>,</a:t>
                </a:r>
                <a:r>
                  <a:rPr lang="zh-CN" altLang="zh-CN" sz="1800" dirty="0">
                    <a:solidFill>
                      <a:srgbClr val="000000"/>
                    </a:solidFill>
                  </a:rPr>
                  <a:t>常通过假设条件分布具有某种规律以减少网络参数的个数</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527119"/>
              </a:xfrm>
              <a:prstGeom prst="rect">
                <a:avLst/>
              </a:prstGeom>
              <a:blipFill>
                <a:blip r:embed="rId2"/>
                <a:stretch>
                  <a:fillRect l="-530" t="-1382" b="-12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8685627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a:t>
            </a:r>
            <a:r>
              <a:rPr lang="zh-CN" altLang="en-US" dirty="0"/>
              <a:t>网络</a:t>
            </a:r>
            <a:r>
              <a:rPr lang="zh-CN" altLang="en-US" dirty="0" smtClean="0"/>
              <a:t>的</a:t>
            </a:r>
            <a:r>
              <a:rPr lang="zh-CN" altLang="zh-CN" dirty="0"/>
              <a:t>学习</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80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贝叶斯网络学习是对数据进行统计分析获取贝叶斯网络的过程。学习包括了参数学习和结构学习两部分。参数学习是在网络结构已知的情况下确定参数即条件概率表中的值。结构学习则既需要确定网络结构</a:t>
            </a:r>
            <a:r>
              <a:rPr lang="en-US" altLang="zh-CN" sz="1800" dirty="0">
                <a:solidFill>
                  <a:srgbClr val="000000"/>
                </a:solidFill>
              </a:rPr>
              <a:t>G</a:t>
            </a:r>
            <a:r>
              <a:rPr lang="zh-CN" altLang="zh-CN" sz="1800" dirty="0">
                <a:solidFill>
                  <a:srgbClr val="000000"/>
                </a:solidFill>
              </a:rPr>
              <a:t>以定性反映变量间的依赖关系，又需要确定网络参数以定量得到条件概率表中的值</a:t>
            </a:r>
            <a:endParaRPr lang="en-US" altLang="zh-CN" sz="1800" dirty="0">
              <a:solidFill>
                <a:srgbClr val="000000"/>
              </a:solidFill>
            </a:endParaRPr>
          </a:p>
          <a:p>
            <a:r>
              <a:rPr lang="zh-CN" altLang="zh-CN" sz="1800" dirty="0">
                <a:solidFill>
                  <a:srgbClr val="000000"/>
                </a:solidFill>
              </a:rPr>
              <a:t>在对贝叶斯网络进行参数学习时，我们已经知道了网络结构</a:t>
            </a:r>
            <a:r>
              <a:rPr lang="en-US" altLang="zh-CN" sz="1800" dirty="0">
                <a:solidFill>
                  <a:srgbClr val="000000"/>
                </a:solidFill>
              </a:rPr>
              <a:t>G</a:t>
            </a:r>
            <a:r>
              <a:rPr lang="zh-CN" altLang="zh-CN" sz="1800" dirty="0">
                <a:solidFill>
                  <a:srgbClr val="000000"/>
                </a:solidFill>
              </a:rPr>
              <a:t>和</a:t>
            </a:r>
            <a:r>
              <a:rPr lang="en-US" altLang="zh-CN" sz="1800" dirty="0">
                <a:solidFill>
                  <a:srgbClr val="000000"/>
                </a:solidFill>
              </a:rPr>
              <a:t>G</a:t>
            </a:r>
            <a:r>
              <a:rPr lang="zh-CN" altLang="zh-CN" sz="1800" dirty="0">
                <a:solidFill>
                  <a:srgbClr val="000000"/>
                </a:solidFill>
              </a:rPr>
              <a:t>中所有节点或部分节点的状态值，这些状态值就是需要进行学习的数据集</a:t>
            </a:r>
          </a:p>
        </p:txBody>
      </p:sp>
    </p:spTree>
    <p:extLst>
      <p:ext uri="{BB962C8B-B14F-4D97-AF65-F5344CB8AC3E}">
        <p14:creationId xmlns:p14="http://schemas.microsoft.com/office/powerpoint/2010/main" val="3262017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完整数据下的最大似然估计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8929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假设贝叶斯网络中只有一个随机变量</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，网络中只有一个独立参数，设为</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，设数据集为</a:t>
                </a:r>
                <a14:m>
                  <m:oMath xmlns:m="http://schemas.openxmlformats.org/officeDocument/2006/math">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𝑚</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。在给定</a:t>
                </a:r>
                <a14:m>
                  <m:oMath xmlns:m="http://schemas.openxmlformats.org/officeDocument/2006/math">
                    <m:r>
                      <a:rPr lang="en-US" altLang="zh-CN" sz="1800">
                        <a:solidFill>
                          <a:srgbClr val="000000"/>
                        </a:solidFill>
                        <a:latin typeface="Cambria Math" panose="02040503050406030204" pitchFamily="18" charset="0"/>
                      </a:rPr>
                      <m:t>𝐷</m:t>
                    </m:r>
                  </m:oMath>
                </a14:m>
                <a:r>
                  <a:rPr lang="zh-CN" altLang="zh-CN" sz="1800" dirty="0">
                    <a:solidFill>
                      <a:srgbClr val="000000"/>
                    </a:solidFill>
                  </a:rPr>
                  <a:t>时，记</a:t>
                </a:r>
                <a14:m>
                  <m:oMath xmlns:m="http://schemas.openxmlformats.org/officeDocument/2006/math">
                    <m:r>
                      <m:rPr>
                        <m:sty m:val="p"/>
                      </m:rPr>
                      <a:rPr lang="en-US" altLang="zh-CN" sz="1800">
                        <a:solidFill>
                          <a:srgbClr val="000000"/>
                        </a:solidFill>
                        <a:latin typeface="Cambria Math" panose="02040503050406030204" pitchFamily="18" charset="0"/>
                      </a:rPr>
                      <m:t>L</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oMath>
                </a14:m>
                <a:r>
                  <a:rPr lang="zh-CN" altLang="zh-CN" sz="1800" dirty="0">
                    <a:solidFill>
                      <a:srgbClr val="000000"/>
                    </a:solidFill>
                  </a:rPr>
                  <a:t>为</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的似然函数，有</a:t>
                </a:r>
                <a14:m>
                  <m:oMath xmlns:m="http://schemas.openxmlformats.org/officeDocument/2006/math">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oMath>
                </a14:m>
                <a:r>
                  <a:rPr lang="zh-CN" altLang="zh-CN" sz="1800" dirty="0">
                    <a:solidFill>
                      <a:srgbClr val="000000"/>
                    </a:solidFill>
                  </a:rPr>
                  <a:t>。</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的最大似然估计</a:t>
                </a:r>
                <a:r>
                  <a:rPr lang="en-US" altLang="zh-CN" sz="1800" dirty="0">
                    <a:solidFill>
                      <a:srgbClr val="000000"/>
                    </a:solidFill>
                  </a:rPr>
                  <a:t>(Maximum Likelihood Estimation</a:t>
                </a:r>
                <a:r>
                  <a:rPr lang="zh-CN" altLang="zh-CN" sz="1800" dirty="0">
                    <a:solidFill>
                      <a:srgbClr val="000000"/>
                    </a:solidFill>
                  </a:rPr>
                  <a:t>，</a:t>
                </a:r>
                <a:r>
                  <a:rPr lang="en-US" altLang="zh-CN" sz="1800" dirty="0">
                    <a:solidFill>
                      <a:srgbClr val="000000"/>
                    </a:solidFill>
                  </a:rPr>
                  <a:t>MLE)</a:t>
                </a:r>
                <a:r>
                  <a:rPr lang="zh-CN" altLang="zh-CN" sz="1800" dirty="0">
                    <a:solidFill>
                      <a:srgbClr val="000000"/>
                    </a:solidFill>
                  </a:rPr>
                  <a:t>为</a:t>
                </a:r>
                <a14:m>
                  <m:oMath xmlns:m="http://schemas.openxmlformats.org/officeDocument/2006/math">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oMath>
                </a14:m>
                <a:r>
                  <a:rPr lang="zh-CN" altLang="zh-CN" sz="1800" dirty="0">
                    <a:solidFill>
                      <a:srgbClr val="000000"/>
                    </a:solidFill>
                  </a:rPr>
                  <a:t>值最大时的</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取值，即有：</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𝛼</m:t>
                          </m:r>
                        </m:e>
                        <m:sub>
                          <m:r>
                            <a:rPr lang="en-US" altLang="zh-CN" sz="1800">
                              <a:solidFill>
                                <a:srgbClr val="000000"/>
                              </a:solidFill>
                              <a:latin typeface="Cambria Math" panose="02040503050406030204" pitchFamily="18" charset="0"/>
                            </a:rPr>
                            <m:t>𝑀𝐿𝐸</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𝑎𝑟𝑔</m:t>
                      </m:r>
                      <m:func>
                        <m:funcPr>
                          <m:ctrlPr>
                            <a:rPr lang="zh-CN" altLang="zh-CN" sz="1800" i="1">
                              <a:solidFill>
                                <a:srgbClr val="000000"/>
                              </a:solidFill>
                              <a:latin typeface="Cambria Math" panose="02040503050406030204" pitchFamily="18" charset="0"/>
                            </a:rPr>
                          </m:ctrlPr>
                        </m:funcPr>
                        <m:fNa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𝑚𝑎𝑥</m:t>
                              </m:r>
                            </m:e>
                            <m:sub>
                              <m:r>
                                <a:rPr lang="en-US" altLang="zh-CN" sz="1800">
                                  <a:solidFill>
                                    <a:srgbClr val="000000"/>
                                  </a:solidFill>
                                  <a:latin typeface="Cambria Math" panose="02040503050406030204" pitchFamily="18" charset="0"/>
                                </a:rPr>
                                <m:t>𝛼</m:t>
                              </m:r>
                            </m:sub>
                          </m:sSub>
                        </m:fName>
                        <m:e>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e>
                      </m:func>
                    </m:oMath>
                  </m:oMathPara>
                </a14:m>
                <a:endParaRPr lang="zh-CN" altLang="zh-CN" sz="1800" dirty="0">
                  <a:solidFill>
                    <a:srgbClr val="000000"/>
                  </a:solidFill>
                </a:endParaRPr>
              </a:p>
              <a:p>
                <a:r>
                  <a:rPr lang="zh-CN" altLang="zh-CN" sz="1800" dirty="0">
                    <a:solidFill>
                      <a:srgbClr val="000000"/>
                    </a:solidFill>
                  </a:rPr>
                  <a:t>假设数据集</a:t>
                </a:r>
                <a14:m>
                  <m:oMath xmlns:m="http://schemas.openxmlformats.org/officeDocument/2006/math">
                    <m:r>
                      <a:rPr lang="en-US" altLang="zh-CN" sz="1800">
                        <a:solidFill>
                          <a:srgbClr val="000000"/>
                        </a:solidFill>
                        <a:latin typeface="Cambria Math" panose="02040503050406030204" pitchFamily="18" charset="0"/>
                      </a:rPr>
                      <m:t>𝐷</m:t>
                    </m:r>
                  </m:oMath>
                </a14:m>
                <a:r>
                  <a:rPr lang="zh-CN" altLang="zh-CN" sz="1800" dirty="0">
                    <a:solidFill>
                      <a:srgbClr val="000000"/>
                    </a:solidFill>
                  </a:rPr>
                  <a:t>中元素的独立同分布的，即有：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𝐷</m:t>
                          </m:r>
                        </m:e>
                        <m:e>
                          <m:r>
                            <a:rPr lang="en-US" altLang="zh-CN" sz="1800">
                              <a:solidFill>
                                <a:srgbClr val="000000"/>
                              </a:solidFill>
                              <a:latin typeface="Cambria Math" panose="02040503050406030204" pitchFamily="18" charset="0"/>
                            </a:rPr>
                            <m:t>𝜃</m:t>
                          </m:r>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并且各个样本数据</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的</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oMath>
                </a14:m>
                <a:r>
                  <a:rPr lang="zh-CN" altLang="zh-CN" sz="1800" dirty="0" smtClean="0">
                    <a:solidFill>
                      <a:srgbClr val="000000"/>
                    </a:solidFill>
                  </a:rPr>
                  <a:t>相同</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892908"/>
              </a:xfrm>
              <a:prstGeom prst="rect">
                <a:avLst/>
              </a:prstGeom>
              <a:blipFill>
                <a:blip r:embed="rId2"/>
                <a:stretch>
                  <a:fillRect l="-530" t="-1474" b="-16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250104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完整数据下的最大似然估计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3986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对</a:t>
                </a:r>
                <a:r>
                  <a:rPr lang="zh-CN" altLang="zh-CN" sz="1800" dirty="0">
                    <a:solidFill>
                      <a:srgbClr val="000000"/>
                    </a:solidFill>
                  </a:rPr>
                  <a:t>似然函数</a:t>
                </a:r>
                <a14:m>
                  <m:oMath xmlns:m="http://schemas.openxmlformats.org/officeDocument/2006/math">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oMath>
                </a14:m>
                <a:r>
                  <a:rPr lang="zh-CN" altLang="zh-CN" sz="1800" dirty="0">
                    <a:solidFill>
                      <a:srgbClr val="000000"/>
                    </a:solidFill>
                  </a:rPr>
                  <a:t>取对数可得到对数似然函数：</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𝑙</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r>
                        <a:rPr lang="en-US" altLang="zh-CN" sz="1800">
                          <a:solidFill>
                            <a:srgbClr val="000000"/>
                          </a:solidFill>
                          <a:latin typeface="Cambria Math" panose="02040503050406030204" pitchFamily="18" charset="0"/>
                        </a:rPr>
                        <m:t>=</m:t>
                      </m:r>
                      <m:func>
                        <m:funcPr>
                          <m:ctrlPr>
                            <a:rPr lang="zh-CN" altLang="zh-CN" sz="1800" i="1">
                              <a:solidFill>
                                <a:srgbClr val="000000"/>
                              </a:solidFill>
                              <a:latin typeface="Cambria Math" panose="02040503050406030204" pitchFamily="18" charset="0"/>
                            </a:rPr>
                          </m:ctrlPr>
                        </m:funcPr>
                        <m:fName>
                          <m:r>
                            <a:rPr lang="en-US" altLang="zh-CN" sz="1800">
                              <a:solidFill>
                                <a:srgbClr val="000000"/>
                              </a:solidFill>
                              <a:latin typeface="Cambria Math" panose="02040503050406030204" pitchFamily="18" charset="0"/>
                            </a:rPr>
                            <m:t>𝑙𝑜𝑔</m:t>
                          </m:r>
                        </m:fName>
                        <m:e>
                          <m:r>
                            <a:rPr lang="en-US" altLang="zh-CN" sz="1800">
                              <a:solidFill>
                                <a:srgbClr val="000000"/>
                              </a:solidFill>
                              <a:latin typeface="Cambria Math" panose="02040503050406030204" pitchFamily="18" charset="0"/>
                            </a:rPr>
                            <m:t>𝐿</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e>
                      </m:func>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func>
                            <m:funcPr>
                              <m:ctrlPr>
                                <a:rPr lang="zh-CN" altLang="zh-CN" sz="1800" i="1">
                                  <a:solidFill>
                                    <a:srgbClr val="000000"/>
                                  </a:solidFill>
                                  <a:latin typeface="Cambria Math" panose="02040503050406030204" pitchFamily="18" charset="0"/>
                                </a:rPr>
                              </m:ctrlPr>
                            </m:funcPr>
                            <m:fName>
                              <m:r>
                                <a:rPr lang="en-US" altLang="zh-CN" sz="1800">
                                  <a:solidFill>
                                    <a:srgbClr val="000000"/>
                                  </a:solidFill>
                                  <a:latin typeface="Cambria Math" panose="02040503050406030204" pitchFamily="18" charset="0"/>
                                </a:rPr>
                                <m:t>𝑙𝑜𝑔</m:t>
                              </m:r>
                            </m:fName>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e>
                          </m:func>
                        </m:e>
                      </m:nary>
                    </m:oMath>
                  </m:oMathPara>
                </a14:m>
                <a:endParaRPr lang="zh-CN" altLang="zh-CN" sz="1800" dirty="0">
                  <a:solidFill>
                    <a:srgbClr val="000000"/>
                  </a:solidFill>
                </a:endParaRPr>
              </a:p>
              <a:p>
                <a:r>
                  <a:rPr lang="zh-CN" altLang="zh-CN" sz="1800" dirty="0">
                    <a:solidFill>
                      <a:srgbClr val="000000"/>
                    </a:solidFill>
                  </a:rPr>
                  <a:t>对数似然函数在计算</a:t>
                </a:r>
                <a14:m>
                  <m:oMath xmlns:m="http://schemas.openxmlformats.org/officeDocument/2006/math">
                    <m:r>
                      <m:rPr>
                        <m:sty m:val="p"/>
                      </m:rPr>
                      <a:rPr lang="en-US" altLang="zh-CN" sz="1800">
                        <a:solidFill>
                          <a:srgbClr val="000000"/>
                        </a:solidFill>
                        <a:latin typeface="Cambria Math" panose="02040503050406030204" pitchFamily="18" charset="0"/>
                      </a:rPr>
                      <m:t>α</m:t>
                    </m:r>
                  </m:oMath>
                </a14:m>
                <a:r>
                  <a:rPr lang="zh-CN" altLang="zh-CN" sz="1800" dirty="0">
                    <a:solidFill>
                      <a:srgbClr val="000000"/>
                    </a:solidFill>
                  </a:rPr>
                  <a:t>的最大似然估计时常常更便捷。</a:t>
                </a:r>
              </a:p>
              <a:p>
                <a:r>
                  <a:rPr lang="zh-CN" altLang="zh-CN" sz="1800" dirty="0" smtClean="0">
                    <a:solidFill>
                      <a:srgbClr val="000000"/>
                    </a:solidFill>
                  </a:rPr>
                  <a:t>将</a:t>
                </a:r>
                <a:r>
                  <a:rPr lang="zh-CN" altLang="zh-CN" sz="1800" dirty="0">
                    <a:solidFill>
                      <a:srgbClr val="000000"/>
                    </a:solidFill>
                  </a:rPr>
                  <a:t>上述定义一般化，对于一个由</a:t>
                </a:r>
                <a14:m>
                  <m:oMath xmlns:m="http://schemas.openxmlformats.org/officeDocument/2006/math">
                    <m:r>
                      <a:rPr lang="en-US" altLang="zh-CN" sz="1800">
                        <a:solidFill>
                          <a:srgbClr val="000000"/>
                        </a:solidFill>
                        <a:latin typeface="Cambria Math" panose="02040503050406030204" pitchFamily="18" charset="0"/>
                      </a:rPr>
                      <m:t>𝑛</m:t>
                    </m:r>
                  </m:oMath>
                </a14:m>
                <a:r>
                  <a:rPr lang="zh-CN" altLang="zh-CN" sz="1800" dirty="0">
                    <a:solidFill>
                      <a:srgbClr val="000000"/>
                    </a:solidFill>
                  </a:rPr>
                  <a:t>个节点组成的贝叶斯网络结构</a:t>
                </a:r>
                <a:r>
                  <a:rPr lang="en-US" altLang="zh-CN" sz="1800" dirty="0">
                    <a:solidFill>
                      <a:srgbClr val="000000"/>
                    </a:solidFill>
                  </a:rPr>
                  <a:t>G</a:t>
                </a:r>
                <a:r>
                  <a:rPr lang="zh-CN" altLang="zh-CN" sz="1800" dirty="0">
                    <a:solidFill>
                      <a:srgbClr val="000000"/>
                    </a:solidFill>
                  </a:rPr>
                  <a:t>，即有</a:t>
                </a:r>
                <a:r>
                  <a:rPr lang="en-US" altLang="zh-CN" sz="1800" dirty="0">
                    <a:solidFill>
                      <a:srgbClr val="000000"/>
                    </a:solidFill>
                  </a:rPr>
                  <a:t>n</a:t>
                </a:r>
                <a:r>
                  <a:rPr lang="zh-CN" altLang="zh-CN" sz="1800" dirty="0">
                    <a:solidFill>
                      <a:srgbClr val="000000"/>
                    </a:solidFill>
                  </a:rPr>
                  <a:t>个随机变量</a:t>
                </a:r>
                <a14:m>
                  <m:oMath xmlns:m="http://schemas.openxmlformats.org/officeDocument/2006/math">
                    <m:d>
                      <m:dPr>
                        <m:begChr m:val="{"/>
                        <m:endChr m:val="}"/>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𝑛</m:t>
                            </m:r>
                          </m:sub>
                        </m:sSub>
                      </m:e>
                    </m:d>
                  </m:oMath>
                </a14:m>
                <a:r>
                  <a:rPr lang="zh-CN" altLang="zh-CN" sz="1800" dirty="0">
                    <a:solidFill>
                      <a:srgbClr val="000000"/>
                    </a:solidFill>
                  </a:rPr>
                  <a:t>，设每个变量</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可能有</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𝑣</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种取值情况，该变量对应节点的父节点集</a:t>
                </a:r>
                <a14:m>
                  <m:oMath xmlns:m="http://schemas.openxmlformats.org/officeDocument/2006/math">
                    <m:r>
                      <m:rPr>
                        <m:sty m:val="p"/>
                      </m:rPr>
                      <a:rPr lang="en-US" altLang="zh-CN" sz="1800">
                        <a:solidFill>
                          <a:srgbClr val="000000"/>
                        </a:solidFill>
                        <a:latin typeface="Cambria Math" panose="02040503050406030204" pitchFamily="18" charset="0"/>
                      </a:rPr>
                      <m:t>φ</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oMath>
                </a14:m>
                <a:r>
                  <a:rPr lang="zh-CN" altLang="zh-CN" sz="1800" dirty="0">
                    <a:solidFill>
                      <a:srgbClr val="000000"/>
                    </a:solidFill>
                  </a:rPr>
                  <a:t>有</a:t>
                </a:r>
                <a14:m>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𝑢</m:t>
                        </m:r>
                      </m:e>
                      <m:sub>
                        <m:r>
                          <a:rPr lang="en-US" altLang="zh-CN" sz="1800">
                            <a:solidFill>
                              <a:srgbClr val="000000"/>
                            </a:solidFill>
                            <a:latin typeface="Cambria Math" panose="02040503050406030204" pitchFamily="18" charset="0"/>
                          </a:rPr>
                          <m:t>𝑖</m:t>
                        </m:r>
                      </m:sub>
                    </m:sSub>
                  </m:oMath>
                </a14:m>
                <a:r>
                  <a:rPr lang="zh-CN" altLang="zh-CN" sz="1800" dirty="0">
                    <a:solidFill>
                      <a:srgbClr val="000000"/>
                    </a:solidFill>
                  </a:rPr>
                  <a:t>种取值组合，对该节点而言，参数</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可以定义为：</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m:rPr>
                              <m:sty m:val="p"/>
                            </m:rPr>
                            <a:rPr lang="en-US" altLang="zh-CN" sz="1800">
                              <a:solidFill>
                                <a:srgbClr val="000000"/>
                              </a:solidFill>
                              <a:latin typeface="Cambria Math" panose="02040503050406030204" pitchFamily="18" charset="0"/>
                            </a:rPr>
                            <m:t>θ</m:t>
                          </m:r>
                        </m:e>
                        <m:sub>
                          <m:r>
                            <a:rPr lang="en-US" altLang="zh-CN" sz="1800">
                              <a:solidFill>
                                <a:srgbClr val="000000"/>
                              </a:solidFill>
                              <a:latin typeface="Cambria Math" panose="02040503050406030204" pitchFamily="18" charset="0"/>
                            </a:rPr>
                            <m:t>𝑖𝑗𝑘</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𝑗</m:t>
                          </m:r>
                        </m:e>
                        <m:e>
                          <m:r>
                            <m:rPr>
                              <m:sty m:val="p"/>
                            </m:rPr>
                            <a:rPr lang="en-US" altLang="zh-CN" sz="1800">
                              <a:solidFill>
                                <a:srgbClr val="000000"/>
                              </a:solidFill>
                              <a:latin typeface="Cambria Math" panose="02040503050406030204" pitchFamily="18" charset="0"/>
                            </a:rPr>
                            <m:t>φ</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𝑘</m:t>
                          </m:r>
                        </m:e>
                      </m:d>
                      <m:r>
                        <a:rPr lang="zh-CN" altLang="zh-CN" sz="1800">
                          <a:solidFill>
                            <a:srgbClr val="000000"/>
                          </a:solidFill>
                          <a:latin typeface="Cambria Math" panose="02040503050406030204" pitchFamily="18" charset="0"/>
                        </a:rPr>
                        <m:t>，其中</m:t>
                      </m:r>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m:t>
                      </m:r>
                      <m:d>
                        <m:dPr>
                          <m:begChr m:val="["/>
                          <m:endChr m:val="]"/>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1,</m:t>
                          </m:r>
                          <m:r>
                            <a:rPr lang="en-US" altLang="zh-CN" sz="1800">
                              <a:solidFill>
                                <a:srgbClr val="000000"/>
                              </a:solidFill>
                              <a:latin typeface="Cambria Math" panose="02040503050406030204" pitchFamily="18" charset="0"/>
                            </a:rPr>
                            <m:t>𝑛</m:t>
                          </m:r>
                        </m:e>
                      </m:d>
                      <m:r>
                        <a:rPr lang="zh-CN"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j</m:t>
                      </m:r>
                      <m:r>
                        <a:rPr lang="zh-CN" altLang="zh-CN" sz="1800">
                          <a:solidFill>
                            <a:srgbClr val="000000"/>
                          </a:solidFill>
                          <a:latin typeface="Cambria Math" panose="02040503050406030204" pitchFamily="18" charset="0"/>
                        </a:rPr>
                        <m:t>有</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𝑣</m:t>
                          </m:r>
                        </m:e>
                        <m:sub>
                          <m:r>
                            <a:rPr lang="en-US" altLang="zh-CN" sz="1800">
                              <a:solidFill>
                                <a:srgbClr val="000000"/>
                              </a:solidFill>
                              <a:latin typeface="Cambria Math" panose="02040503050406030204" pitchFamily="18" charset="0"/>
                            </a:rPr>
                            <m:t>𝑖</m:t>
                          </m:r>
                        </m:sub>
                      </m:sSub>
                      <m:r>
                        <a:rPr lang="zh-CN" altLang="zh-CN" sz="1800">
                          <a:solidFill>
                            <a:srgbClr val="000000"/>
                          </a:solidFill>
                          <a:latin typeface="Cambria Math" panose="02040503050406030204" pitchFamily="18" charset="0"/>
                        </a:rPr>
                        <m:t>种取值情况，</m:t>
                      </m:r>
                      <m:r>
                        <a:rPr lang="en-US" altLang="zh-CN" sz="1800">
                          <a:solidFill>
                            <a:srgbClr val="000000"/>
                          </a:solidFill>
                          <a:latin typeface="Cambria Math" panose="02040503050406030204" pitchFamily="18" charset="0"/>
                        </a:rPr>
                        <m:t>𝑘</m:t>
                      </m:r>
                      <m:r>
                        <a:rPr lang="zh-CN" altLang="zh-CN" sz="1800">
                          <a:solidFill>
                            <a:srgbClr val="000000"/>
                          </a:solidFill>
                          <a:latin typeface="Cambria Math" panose="02040503050406030204" pitchFamily="18" charset="0"/>
                        </a:rPr>
                        <m:t>有</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𝑢</m:t>
                          </m:r>
                        </m:e>
                        <m:sub>
                          <m:r>
                            <a:rPr lang="en-US" altLang="zh-CN" sz="1800">
                              <a:solidFill>
                                <a:srgbClr val="000000"/>
                              </a:solidFill>
                              <a:latin typeface="Cambria Math" panose="02040503050406030204" pitchFamily="18" charset="0"/>
                            </a:rPr>
                            <m:t>𝑖</m:t>
                          </m:r>
                        </m:sub>
                      </m:sSub>
                      <m:r>
                        <a:rPr lang="zh-CN" altLang="zh-CN" sz="1800">
                          <a:solidFill>
                            <a:srgbClr val="000000"/>
                          </a:solidFill>
                          <a:latin typeface="Cambria Math" panose="02040503050406030204" pitchFamily="18" charset="0"/>
                        </a:rPr>
                        <m:t>种取值组合</m:t>
                      </m:r>
                    </m:oMath>
                  </m:oMathPara>
                </a14:m>
                <a:endParaRPr lang="zh-CN" altLang="zh-CN" sz="1800" dirty="0">
                  <a:solidFill>
                    <a:srgbClr val="000000"/>
                  </a:solidFill>
                </a:endParaRPr>
              </a:p>
              <a:p>
                <a14:m>
                  <m:oMath xmlns:m="http://schemas.openxmlformats.org/officeDocument/2006/math">
                    <m:r>
                      <a:rPr lang="zh-CN" altLang="zh-CN" sz="1800">
                        <a:solidFill>
                          <a:srgbClr val="000000"/>
                        </a:solidFill>
                        <a:latin typeface="Cambria Math" panose="02040503050406030204" pitchFamily="18" charset="0"/>
                      </a:rPr>
                      <m:t>对于任意</m:t>
                    </m:r>
                    <m:r>
                      <a:rPr lang="en-US" altLang="zh-CN" sz="1800">
                        <a:solidFill>
                          <a:srgbClr val="000000"/>
                        </a:solidFill>
                        <a:latin typeface="Cambria Math" panose="02040503050406030204" pitchFamily="18" charset="0"/>
                      </a:rPr>
                      <m:t>𝑖</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𝑘</m:t>
                    </m:r>
                    <m:r>
                      <a:rPr lang="zh-CN"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=1</m:t>
                        </m:r>
                      </m:sub>
                      <m:sup>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𝑣</m:t>
                            </m:r>
                          </m:e>
                          <m:sub>
                            <m:r>
                              <a:rPr lang="en-US" altLang="zh-CN" sz="1800">
                                <a:solidFill>
                                  <a:srgbClr val="000000"/>
                                </a:solidFill>
                                <a:latin typeface="Cambria Math" panose="02040503050406030204" pitchFamily="18" charset="0"/>
                              </a:rPr>
                              <m:t>𝑖</m:t>
                            </m:r>
                          </m:sub>
                        </m:sSub>
                      </m:sup>
                      <m:e>
                        <m:sSub>
                          <m:sSubPr>
                            <m:ctrlPr>
                              <a:rPr lang="zh-CN" altLang="zh-CN" sz="1800" i="1">
                                <a:solidFill>
                                  <a:srgbClr val="000000"/>
                                </a:solidFill>
                                <a:latin typeface="Cambria Math" panose="02040503050406030204" pitchFamily="18" charset="0"/>
                              </a:rPr>
                            </m:ctrlPr>
                          </m:sSubPr>
                          <m:e>
                            <m:r>
                              <m:rPr>
                                <m:sty m:val="p"/>
                              </m:rPr>
                              <a:rPr lang="en-US" altLang="zh-CN" sz="1800">
                                <a:solidFill>
                                  <a:srgbClr val="000000"/>
                                </a:solidFill>
                                <a:latin typeface="Cambria Math" panose="02040503050406030204" pitchFamily="18" charset="0"/>
                              </a:rPr>
                              <m:t>θ</m:t>
                            </m:r>
                          </m:e>
                          <m:sub>
                            <m:r>
                              <a:rPr lang="en-US" altLang="zh-CN" sz="1800">
                                <a:solidFill>
                                  <a:srgbClr val="000000"/>
                                </a:solidFill>
                                <a:latin typeface="Cambria Math" panose="02040503050406030204" pitchFamily="18" charset="0"/>
                              </a:rPr>
                              <m:t>𝑖𝑗𝑘</m:t>
                            </m:r>
                          </m:sub>
                        </m:sSub>
                      </m:e>
                    </m:nary>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𝑗</m:t>
                        </m:r>
                        <m:r>
                          <a:rPr lang="en-US" altLang="zh-CN" sz="1800">
                            <a:solidFill>
                              <a:srgbClr val="000000"/>
                            </a:solidFill>
                            <a:latin typeface="Cambria Math" panose="02040503050406030204" pitchFamily="18" charset="0"/>
                          </a:rPr>
                          <m:t>=1</m:t>
                        </m:r>
                      </m:sub>
                      <m:sup>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𝑣</m:t>
                            </m:r>
                          </m:e>
                          <m:sub>
                            <m:r>
                              <a:rPr lang="en-US" altLang="zh-CN" sz="1800">
                                <a:solidFill>
                                  <a:srgbClr val="000000"/>
                                </a:solidFill>
                                <a:latin typeface="Cambria Math" panose="02040503050406030204" pitchFamily="18" charset="0"/>
                              </a:rPr>
                              <m:t>𝑖</m:t>
                            </m:r>
                          </m:sub>
                        </m:sSub>
                      </m:sup>
                      <m:e>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𝑗</m:t>
                            </m:r>
                          </m:e>
                          <m:e>
                            <m:r>
                              <m:rPr>
                                <m:sty m:val="p"/>
                              </m:rPr>
                              <a:rPr lang="en-US" altLang="zh-CN" sz="1800">
                                <a:solidFill>
                                  <a:srgbClr val="000000"/>
                                </a:solidFill>
                                <a:latin typeface="Cambria Math" panose="02040503050406030204" pitchFamily="18" charset="0"/>
                              </a:rPr>
                              <m:t>φ</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𝑥</m:t>
                                    </m:r>
                                  </m:e>
                                  <m:sub>
                                    <m:r>
                                      <a:rPr lang="en-US" altLang="zh-CN" sz="1800">
                                        <a:solidFill>
                                          <a:srgbClr val="000000"/>
                                        </a:solidFill>
                                        <a:latin typeface="Cambria Math" panose="02040503050406030204" pitchFamily="18" charset="0"/>
                                      </a:rPr>
                                      <m:t>𝑖</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𝑘</m:t>
                            </m:r>
                          </m:e>
                        </m:d>
                      </m:e>
                    </m:nary>
                    <m:r>
                      <a:rPr lang="en-US" altLang="zh-CN" sz="1800">
                        <a:solidFill>
                          <a:srgbClr val="000000"/>
                        </a:solidFill>
                        <a:latin typeface="Cambria Math" panose="02040503050406030204" pitchFamily="18" charset="0"/>
                      </a:rPr>
                      <m:t>=1</m:t>
                    </m:r>
                  </m:oMath>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398687"/>
              </a:xfrm>
              <a:prstGeom prst="rect">
                <a:avLst/>
              </a:prstGeom>
              <a:blipFill>
                <a:blip r:embed="rId2"/>
                <a:stretch>
                  <a:fillRect l="-530" t="-1434" r="-379" b="-159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379671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完整数据下的贝叶斯估计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8406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贝叶斯估计下，参数</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为随机变量，需要根据先验信息和数据集来确定其后验概率。贝叶斯估计一般分为两步，分别是确定</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的先验信息</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oMath>
                </a14:m>
                <a:r>
                  <a:rPr lang="zh-CN" altLang="zh-CN" sz="1800" dirty="0">
                    <a:solidFill>
                      <a:srgbClr val="000000"/>
                    </a:solidFill>
                  </a:rPr>
                  <a:t>，这一步有主观和客观两种，主观方法是借助专家经验直接确定先验概率，客观方法是通过对历史数据的统计分析得到。第二步是对现有数据集</a:t>
                </a:r>
                <a:r>
                  <a:rPr lang="en-US" altLang="zh-CN" sz="1800" dirty="0">
                    <a:solidFill>
                      <a:srgbClr val="000000"/>
                    </a:solidFill>
                  </a:rPr>
                  <a:t>D</a:t>
                </a:r>
                <a:r>
                  <a:rPr lang="zh-CN" altLang="zh-CN" sz="1800" dirty="0">
                    <a:solidFill>
                      <a:srgbClr val="000000"/>
                    </a:solidFill>
                  </a:rPr>
                  <a:t>的影响定量化，可以用似然函数</a:t>
                </a:r>
                <a14:m>
                  <m:oMath xmlns:m="http://schemas.openxmlformats.org/officeDocument/2006/math">
                    <m:r>
                      <m:rPr>
                        <m:sty m:val="p"/>
                      </m:rPr>
                      <a:rPr lang="en-US" altLang="zh-CN" sz="1800">
                        <a:solidFill>
                          <a:srgbClr val="000000"/>
                        </a:solidFill>
                        <a:latin typeface="Cambria Math" panose="02040503050406030204" pitchFamily="18" charset="0"/>
                      </a:rPr>
                      <m:t>L</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oMath>
                </a14:m>
                <a:r>
                  <a:rPr lang="zh-CN" altLang="zh-CN" sz="1800" dirty="0">
                    <a:solidFill>
                      <a:srgbClr val="000000"/>
                    </a:solidFill>
                  </a:rPr>
                  <a:t>表示。最后根据贝叶斯公式计算出</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的后验概率即贝叶斯估计：</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L</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oMath>
                  </m:oMathPara>
                </a14:m>
                <a:endParaRPr lang="zh-CN" altLang="zh-CN" sz="1800" dirty="0">
                  <a:solidFill>
                    <a:srgbClr val="000000"/>
                  </a:solidFill>
                </a:endParaRPr>
              </a:p>
              <a:p>
                <a:r>
                  <a:rPr lang="zh-CN" altLang="zh-CN" sz="1800" dirty="0">
                    <a:solidFill>
                      <a:srgbClr val="000000"/>
                    </a:solidFill>
                  </a:rPr>
                  <a:t>根据条件概率公式，我们对贝叶斯估计进行展开：</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den>
                      </m:f>
                    </m:oMath>
                  </m:oMathPara>
                </a14:m>
                <a:endParaRPr lang="en-US" altLang="zh-CN" sz="1800" dirty="0">
                  <a:solidFill>
                    <a:srgbClr val="000000"/>
                  </a:solidFill>
                </a:endParaRPr>
              </a:p>
              <a:p>
                <a:r>
                  <a:rPr lang="zh-CN" altLang="zh-CN" sz="1800" dirty="0">
                    <a:solidFill>
                      <a:srgbClr val="000000"/>
                    </a:solidFill>
                  </a:rPr>
                  <a:t>根据全概率公式，有：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nary>
                        <m:naryPr>
                          <m:limLoc m:val="subSup"/>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𝜃</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box>
                            <m:boxPr>
                              <m:diff m:val="on"/>
                              <m:ctrlPr>
                                <a:rPr lang="zh-CN" altLang="zh-CN" sz="1800" i="1">
                                  <a:solidFill>
                                    <a:srgbClr val="000000"/>
                                  </a:solidFill>
                                  <a:latin typeface="Cambria Math" panose="02040503050406030204" pitchFamily="18" charset="0"/>
                                </a:rPr>
                              </m:ctrlPr>
                            </m:boxPr>
                            <m:e>
                              <m:r>
                                <a:rPr lang="en-US" altLang="zh-CN" sz="1800">
                                  <a:solidFill>
                                    <a:srgbClr val="000000"/>
                                  </a:solidFill>
                                  <a:latin typeface="Cambria Math" panose="02040503050406030204" pitchFamily="18" charset="0"/>
                                </a:rPr>
                                <m:t>𝑑</m:t>
                              </m:r>
                              <m:r>
                                <a:rPr lang="en-US" altLang="zh-CN" sz="1800">
                                  <a:solidFill>
                                    <a:srgbClr val="000000"/>
                                  </a:solidFill>
                                  <a:latin typeface="Cambria Math" panose="02040503050406030204" pitchFamily="18" charset="0"/>
                                </a:rPr>
                                <m:t>𝜃</m:t>
                              </m:r>
                            </m:e>
                          </m:box>
                        </m:e>
                      </m:nary>
                    </m:oMath>
                  </m:oMathPara>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840603"/>
              </a:xfrm>
              <a:prstGeom prst="rect">
                <a:avLst/>
              </a:prstGeom>
              <a:blipFill>
                <a:blip r:embed="rId2"/>
                <a:stretch>
                  <a:fillRect l="-530" t="-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410956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3" y="4302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dirty="0" smtClean="0">
                <a:solidFill>
                  <a:schemeClr val="bg1"/>
                </a:solidFill>
                <a:latin typeface="微软雅黑" panose="020B0503020204020204" pitchFamily="34" charset="-122"/>
                <a:ea typeface="微软雅黑" panose="020B0503020204020204" pitchFamily="34" charset="-122"/>
              </a:rPr>
              <a:t>章节结构</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6" name="矩形 3"/>
          <p:cNvSpPr>
            <a:spLocks noChangeArrowheads="1"/>
          </p:cNvSpPr>
          <p:nvPr/>
        </p:nvSpPr>
        <p:spPr bwMode="auto">
          <a:xfrm>
            <a:off x="596900" y="1000471"/>
            <a:ext cx="8045450" cy="32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贝叶斯理论概述</a:t>
            </a:r>
            <a:endParaRPr lang="en-US" altLang="zh-CN" sz="1800" dirty="0" smtClean="0">
              <a:solidFill>
                <a:srgbClr val="000000"/>
              </a:solidFill>
            </a:endParaRPr>
          </a:p>
          <a:p>
            <a:r>
              <a:rPr lang="zh-CN" altLang="en-US" sz="1800" dirty="0">
                <a:solidFill>
                  <a:srgbClr val="000000"/>
                </a:solidFill>
              </a:rPr>
              <a:t>贝叶</a:t>
            </a:r>
            <a:r>
              <a:rPr lang="zh-CN" altLang="en-US" sz="1800" dirty="0" smtClean="0">
                <a:solidFill>
                  <a:srgbClr val="000000"/>
                </a:solidFill>
              </a:rPr>
              <a:t>斯概率基础</a:t>
            </a:r>
            <a:endParaRPr lang="en-US" altLang="zh-CN" sz="1800" dirty="0" smtClean="0">
              <a:solidFill>
                <a:srgbClr val="000000"/>
              </a:solidFill>
            </a:endParaRPr>
          </a:p>
          <a:p>
            <a:pPr lvl="1"/>
            <a:r>
              <a:rPr lang="zh-CN" altLang="en-US" sz="1400" dirty="0" smtClean="0">
                <a:solidFill>
                  <a:srgbClr val="000000"/>
                </a:solidFill>
              </a:rPr>
              <a:t>概率论</a:t>
            </a:r>
            <a:endParaRPr lang="en-US" altLang="zh-CN" sz="1400" dirty="0" smtClean="0">
              <a:solidFill>
                <a:srgbClr val="000000"/>
              </a:solidFill>
            </a:endParaRPr>
          </a:p>
          <a:p>
            <a:pPr lvl="1"/>
            <a:r>
              <a:rPr lang="zh-CN" altLang="en-US" sz="1400" dirty="0">
                <a:solidFill>
                  <a:srgbClr val="000000"/>
                </a:solidFill>
              </a:rPr>
              <a:t>贝叶</a:t>
            </a:r>
            <a:r>
              <a:rPr lang="zh-CN" altLang="en-US" sz="1400" dirty="0" smtClean="0">
                <a:solidFill>
                  <a:srgbClr val="000000"/>
                </a:solidFill>
              </a:rPr>
              <a:t>斯概率</a:t>
            </a:r>
            <a:endParaRPr lang="en-US" altLang="zh-CN" sz="1400" dirty="0" smtClean="0">
              <a:solidFill>
                <a:srgbClr val="000000"/>
              </a:solidFill>
            </a:endParaRPr>
          </a:p>
          <a:p>
            <a:r>
              <a:rPr lang="zh-CN" altLang="en-US" sz="1800" dirty="0" smtClean="0">
                <a:solidFill>
                  <a:srgbClr val="000000"/>
                </a:solidFill>
              </a:rPr>
              <a:t>朴素贝叶斯分类模型</a:t>
            </a:r>
            <a:endParaRPr lang="en-US" altLang="zh-CN" sz="1800" dirty="0" smtClean="0">
              <a:solidFill>
                <a:srgbClr val="000000"/>
              </a:solidFill>
            </a:endParaRPr>
          </a:p>
          <a:p>
            <a:r>
              <a:rPr lang="zh-CN" altLang="en-US" sz="1800" dirty="0">
                <a:solidFill>
                  <a:srgbClr val="000000"/>
                </a:solidFill>
              </a:rPr>
              <a:t>贝叶</a:t>
            </a:r>
            <a:r>
              <a:rPr lang="zh-CN" altLang="en-US" sz="1800" dirty="0" smtClean="0">
                <a:solidFill>
                  <a:srgbClr val="000000"/>
                </a:solidFill>
              </a:rPr>
              <a:t>斯网络推理</a:t>
            </a:r>
            <a:endParaRPr lang="en-US" altLang="zh-CN" sz="1800" dirty="0" smtClean="0">
              <a:solidFill>
                <a:srgbClr val="000000"/>
              </a:solidFill>
            </a:endParaRPr>
          </a:p>
          <a:p>
            <a:r>
              <a:rPr lang="zh-CN" altLang="en-US" sz="1800" dirty="0">
                <a:solidFill>
                  <a:srgbClr val="000000"/>
                </a:solidFill>
              </a:rPr>
              <a:t>贝叶</a:t>
            </a:r>
            <a:r>
              <a:rPr lang="zh-CN" altLang="en-US" sz="1800" dirty="0" smtClean="0">
                <a:solidFill>
                  <a:srgbClr val="000000"/>
                </a:solidFill>
              </a:rPr>
              <a:t>斯网络的应用</a:t>
            </a:r>
            <a:endParaRPr lang="en-US" altLang="zh-CN" sz="1800" dirty="0" smtClean="0">
              <a:solidFill>
                <a:srgbClr val="000000"/>
              </a:solidFill>
            </a:endParaRPr>
          </a:p>
          <a:p>
            <a:pPr lvl="1"/>
            <a:r>
              <a:rPr lang="zh-CN" altLang="en-US" sz="1400" dirty="0" smtClean="0">
                <a:solidFill>
                  <a:srgbClr val="000000"/>
                </a:solidFill>
              </a:rPr>
              <a:t>中文分词</a:t>
            </a:r>
            <a:endParaRPr lang="en-US" altLang="zh-CN" sz="1400" dirty="0" smtClean="0">
              <a:solidFill>
                <a:srgbClr val="000000"/>
              </a:solidFill>
            </a:endParaRPr>
          </a:p>
          <a:p>
            <a:pPr lvl="1"/>
            <a:r>
              <a:rPr lang="zh-CN" altLang="en-US" sz="1400" dirty="0" smtClean="0">
                <a:solidFill>
                  <a:srgbClr val="000000"/>
                </a:solidFill>
              </a:rPr>
              <a:t>机器翻译</a:t>
            </a:r>
            <a:endParaRPr lang="en-US" altLang="zh-CN" sz="1400" dirty="0" smtClean="0">
              <a:solidFill>
                <a:srgbClr val="000000"/>
              </a:solidFill>
            </a:endParaRPr>
          </a:p>
          <a:p>
            <a:pPr lvl="1"/>
            <a:r>
              <a:rPr lang="zh-CN" altLang="en-US" sz="1400" dirty="0" smtClean="0">
                <a:solidFill>
                  <a:srgbClr val="000000"/>
                </a:solidFill>
              </a:rPr>
              <a:t>故障诊断</a:t>
            </a:r>
            <a:endParaRPr lang="en-US" altLang="zh-CN" sz="1400" dirty="0" smtClean="0">
              <a:solidFill>
                <a:srgbClr val="000000"/>
              </a:solidFill>
            </a:endParaRPr>
          </a:p>
          <a:p>
            <a:pPr lvl="1"/>
            <a:r>
              <a:rPr lang="zh-CN" altLang="en-US" sz="1400" dirty="0" smtClean="0">
                <a:solidFill>
                  <a:srgbClr val="000000"/>
                </a:solidFill>
              </a:rPr>
              <a:t>疾病诊断</a:t>
            </a:r>
            <a:endParaRPr lang="zh-CN" altLang="en-US" sz="1600" dirty="0">
              <a:solidFill>
                <a:srgbClr val="000000"/>
              </a:solidFill>
            </a:endParaRPr>
          </a:p>
        </p:txBody>
      </p:sp>
    </p:spTree>
    <p:extLst>
      <p:ext uri="{BB962C8B-B14F-4D97-AF65-F5344CB8AC3E}">
        <p14:creationId xmlns:p14="http://schemas.microsoft.com/office/powerpoint/2010/main" val="1956967306"/>
      </p:ext>
    </p:extLst>
  </p:cSld>
  <p:clrMapOvr>
    <a:masterClrMapping/>
  </p:clrMapOvr>
  <p:transition spd="slow">
    <p:pu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完整数据下的贝叶斯估计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2199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于是有：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nary>
                            <m:naryPr>
                              <m:limLoc m:val="subSup"/>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𝜃</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box>
                                <m:boxPr>
                                  <m:diff m:val="on"/>
                                  <m:ctrlPr>
                                    <a:rPr lang="zh-CN" altLang="zh-CN" sz="1800" i="1">
                                      <a:solidFill>
                                        <a:srgbClr val="000000"/>
                                      </a:solidFill>
                                      <a:latin typeface="Cambria Math" panose="02040503050406030204" pitchFamily="18" charset="0"/>
                                    </a:rPr>
                                  </m:ctrlPr>
                                </m:boxPr>
                                <m:e>
                                  <m:r>
                                    <a:rPr lang="en-US" altLang="zh-CN" sz="1800">
                                      <a:solidFill>
                                        <a:srgbClr val="000000"/>
                                      </a:solidFill>
                                      <a:latin typeface="Cambria Math" panose="02040503050406030204" pitchFamily="18" charset="0"/>
                                    </a:rPr>
                                    <m:t>𝑑</m:t>
                                  </m:r>
                                  <m:r>
                                    <a:rPr lang="en-US" altLang="zh-CN" sz="1800">
                                      <a:solidFill>
                                        <a:srgbClr val="000000"/>
                                      </a:solidFill>
                                      <a:latin typeface="Cambria Math" panose="02040503050406030204" pitchFamily="18" charset="0"/>
                                    </a:rPr>
                                    <m:t>𝜃</m:t>
                                  </m:r>
                                </m:e>
                              </m:box>
                            </m:e>
                          </m:nary>
                        </m:den>
                      </m:f>
                    </m:oMath>
                  </m:oMathPara>
                </a14:m>
                <a:endParaRPr lang="zh-CN" altLang="zh-CN" sz="1800" dirty="0">
                  <a:solidFill>
                    <a:srgbClr val="000000"/>
                  </a:solidFill>
                </a:endParaRPr>
              </a:p>
              <a:p>
                <a:r>
                  <a:rPr lang="zh-CN" altLang="zh-CN" sz="1800" dirty="0">
                    <a:solidFill>
                      <a:srgbClr val="000000"/>
                    </a:solidFill>
                  </a:rPr>
                  <a:t>带入：</a:t>
                </a:r>
              </a:p>
              <a:p>
                <a:pPr marL="457200" lvl="1" indent="0">
                  <a:buNone/>
                </a:pPr>
                <a14:m>
                  <m:oMathPara xmlns:m="http://schemas.openxmlformats.org/officeDocument/2006/math">
                    <m:oMathParaPr>
                      <m:jc m:val="centerGroup"/>
                    </m:oMathParaPr>
                    <m:oMath xmlns:m="http://schemas.openxmlformats.org/officeDocument/2006/math">
                      <m:r>
                        <m:rPr>
                          <m:sty m:val="p"/>
                        </m:rPr>
                        <a:rPr lang="en-US" altLang="zh-CN" sz="1400">
                          <a:solidFill>
                            <a:srgbClr val="000000"/>
                          </a:solidFill>
                          <a:latin typeface="Cambria Math" panose="02040503050406030204" pitchFamily="18" charset="0"/>
                        </a:rPr>
                        <m:t>P</m:t>
                      </m:r>
                      <m:d>
                        <m:dPr>
                          <m:ctrlPr>
                            <a:rPr lang="zh-CN" altLang="zh-CN" sz="1400" i="1">
                              <a:solidFill>
                                <a:srgbClr val="000000"/>
                              </a:solidFill>
                              <a:latin typeface="Cambria Math" panose="02040503050406030204" pitchFamily="18" charset="0"/>
                            </a:rPr>
                          </m:ctrlPr>
                        </m:dPr>
                        <m:e>
                          <m:r>
                            <m:rPr>
                              <m:sty m:val="p"/>
                            </m:rPr>
                            <a:rPr lang="en-US" altLang="zh-CN" sz="1400">
                              <a:solidFill>
                                <a:srgbClr val="000000"/>
                              </a:solidFill>
                              <a:latin typeface="Cambria Math" panose="02040503050406030204" pitchFamily="18" charset="0"/>
                            </a:rPr>
                            <m:t>D</m:t>
                          </m:r>
                        </m:e>
                        <m:e>
                          <m:r>
                            <m:rPr>
                              <m:sty m:val="p"/>
                            </m:rPr>
                            <a:rPr lang="en-US" altLang="zh-CN" sz="1400">
                              <a:solidFill>
                                <a:srgbClr val="000000"/>
                              </a:solidFill>
                              <a:latin typeface="Cambria Math" panose="02040503050406030204" pitchFamily="18" charset="0"/>
                            </a:rPr>
                            <m:t>θ</m:t>
                          </m:r>
                        </m:e>
                      </m:d>
                      <m:r>
                        <a:rPr lang="en-US" altLang="zh-CN" sz="1400">
                          <a:solidFill>
                            <a:srgbClr val="000000"/>
                          </a:solidFill>
                          <a:latin typeface="Cambria Math" panose="02040503050406030204" pitchFamily="18" charset="0"/>
                        </a:rPr>
                        <m:t>=</m:t>
                      </m:r>
                      <m:nary>
                        <m:naryPr>
                          <m:chr m:val="∏"/>
                          <m:limLoc m:val="undOvr"/>
                          <m:ctrlPr>
                            <a:rPr lang="zh-CN" altLang="zh-CN" sz="1400" i="1">
                              <a:solidFill>
                                <a:srgbClr val="000000"/>
                              </a:solidFill>
                              <a:latin typeface="Cambria Math" panose="02040503050406030204" pitchFamily="18" charset="0"/>
                            </a:rPr>
                          </m:ctrlPr>
                        </m:naryPr>
                        <m:sub>
                          <m:r>
                            <a:rPr lang="en-US" altLang="zh-CN" sz="1400">
                              <a:solidFill>
                                <a:srgbClr val="000000"/>
                              </a:solidFill>
                              <a:latin typeface="Cambria Math" panose="02040503050406030204" pitchFamily="18" charset="0"/>
                            </a:rPr>
                            <m:t>1</m:t>
                          </m:r>
                        </m:sub>
                        <m:sup>
                          <m:r>
                            <a:rPr lang="en-US" altLang="zh-CN" sz="1400">
                              <a:solidFill>
                                <a:srgbClr val="000000"/>
                              </a:solidFill>
                              <a:latin typeface="Cambria Math" panose="02040503050406030204" pitchFamily="18" charset="0"/>
                            </a:rPr>
                            <m:t>𝑚</m:t>
                          </m:r>
                        </m:sup>
                        <m:e>
                          <m:r>
                            <a:rPr lang="en-US" altLang="zh-CN" sz="1400">
                              <a:solidFill>
                                <a:srgbClr val="000000"/>
                              </a:solidFill>
                              <a:latin typeface="Cambria Math" panose="02040503050406030204" pitchFamily="18" charset="0"/>
                            </a:rPr>
                            <m:t>𝑃</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𝐷</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m:rPr>
                              <m:sty m:val="p"/>
                            </m:rPr>
                            <a:rPr lang="en-US" altLang="zh-CN" sz="1400">
                              <a:solidFill>
                                <a:srgbClr val="000000"/>
                              </a:solidFill>
                              <a:latin typeface="Cambria Math" panose="02040503050406030204" pitchFamily="18" charset="0"/>
                            </a:rPr>
                            <m:t>θ</m:t>
                          </m:r>
                          <m:r>
                            <a:rPr lang="en-US" altLang="zh-CN" sz="1400">
                              <a:solidFill>
                                <a:srgbClr val="000000"/>
                              </a:solidFill>
                              <a:latin typeface="Cambria Math" panose="02040503050406030204" pitchFamily="18" charset="0"/>
                            </a:rPr>
                            <m:t>)</m:t>
                          </m:r>
                        </m:e>
                      </m:nary>
                    </m:oMath>
                  </m:oMathPara>
                </a14:m>
                <a:endParaRPr lang="zh-CN" altLang="zh-CN" sz="1400" dirty="0">
                  <a:solidFill>
                    <a:srgbClr val="000000"/>
                  </a:solidFill>
                </a:endParaRPr>
              </a:p>
              <a:p>
                <a:r>
                  <a:rPr lang="zh-CN" altLang="zh-CN" sz="1800" dirty="0">
                    <a:solidFill>
                      <a:srgbClr val="000000"/>
                    </a:solidFill>
                  </a:rPr>
                  <a:t>得到：</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θ</m:t>
                          </m:r>
                        </m:e>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nary>
                            <m:naryPr>
                              <m:limLoc m:val="subSup"/>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𝜃</m:t>
                              </m:r>
                            </m:sub>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box>
                                <m:boxPr>
                                  <m:diff m:val="on"/>
                                  <m:ctrlPr>
                                    <a:rPr lang="zh-CN" altLang="zh-CN" sz="1800" i="1">
                                      <a:solidFill>
                                        <a:srgbClr val="000000"/>
                                      </a:solidFill>
                                      <a:latin typeface="Cambria Math" panose="02040503050406030204" pitchFamily="18" charset="0"/>
                                    </a:rPr>
                                  </m:ctrlPr>
                                </m:boxPr>
                                <m:e>
                                  <m:r>
                                    <a:rPr lang="en-US" altLang="zh-CN" sz="1800">
                                      <a:solidFill>
                                        <a:srgbClr val="000000"/>
                                      </a:solidFill>
                                      <a:latin typeface="Cambria Math" panose="02040503050406030204" pitchFamily="18" charset="0"/>
                                    </a:rPr>
                                    <m:t>𝑑</m:t>
                                  </m:r>
                                  <m:r>
                                    <a:rPr lang="en-US" altLang="zh-CN" sz="1800">
                                      <a:solidFill>
                                        <a:srgbClr val="000000"/>
                                      </a:solidFill>
                                      <a:latin typeface="Cambria Math" panose="02040503050406030204" pitchFamily="18" charset="0"/>
                                    </a:rPr>
                                    <m:t>𝜃</m:t>
                                  </m:r>
                                </m:e>
                              </m:box>
                            </m:e>
                          </m:nary>
                        </m:den>
                      </m:f>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e>
                          </m:nary>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num>
                        <m:den>
                          <m:nary>
                            <m:naryPr>
                              <m:limLoc m:val="subSup"/>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𝜃</m:t>
                              </m:r>
                            </m:sub>
                            <m:sup/>
                            <m:e>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e>
                              </m:nary>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box>
                                <m:boxPr>
                                  <m:diff m:val="on"/>
                                  <m:ctrlPr>
                                    <a:rPr lang="zh-CN" altLang="zh-CN" sz="1800" i="1">
                                      <a:solidFill>
                                        <a:srgbClr val="000000"/>
                                      </a:solidFill>
                                      <a:latin typeface="Cambria Math" panose="02040503050406030204" pitchFamily="18" charset="0"/>
                                    </a:rPr>
                                  </m:ctrlPr>
                                </m:boxPr>
                                <m:e>
                                  <m:r>
                                    <a:rPr lang="en-US" altLang="zh-CN" sz="1800">
                                      <a:solidFill>
                                        <a:srgbClr val="000000"/>
                                      </a:solidFill>
                                      <a:latin typeface="Cambria Math" panose="02040503050406030204" pitchFamily="18" charset="0"/>
                                    </a:rPr>
                                    <m:t>𝑑</m:t>
                                  </m:r>
                                  <m:r>
                                    <a:rPr lang="en-US" altLang="zh-CN" sz="1800">
                                      <a:solidFill>
                                        <a:srgbClr val="000000"/>
                                      </a:solidFill>
                                      <a:latin typeface="Cambria Math" panose="02040503050406030204" pitchFamily="18" charset="0"/>
                                    </a:rPr>
                                    <m:t>𝜃</m:t>
                                  </m:r>
                                </m:e>
                              </m:box>
                            </m:e>
                          </m:nary>
                        </m:den>
                      </m:f>
                    </m:oMath>
                  </m:oMathPara>
                </a14:m>
                <a:endParaRPr lang="zh-CN" altLang="zh-CN" sz="1800" dirty="0">
                  <a:solidFill>
                    <a:srgbClr val="000000"/>
                  </a:solidFill>
                </a:endParaRPr>
              </a:p>
              <a:p>
                <a:pPr marL="0" indent="0">
                  <a:buNone/>
                </a:pP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219920"/>
              </a:xfrm>
              <a:prstGeom prst="rect">
                <a:avLst/>
              </a:prstGeom>
              <a:blipFill>
                <a:blip r:embed="rId2"/>
                <a:stretch>
                  <a:fillRect l="-530" t="-15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0897268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完整数据下的贝叶斯估计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195111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上</a:t>
                </a:r>
                <a:r>
                  <a:rPr lang="zh-CN" altLang="zh-CN" sz="1800" dirty="0">
                    <a:solidFill>
                      <a:srgbClr val="000000"/>
                    </a:solidFill>
                  </a:rPr>
                  <a:t>式最后的分式中数据我们都可得到，这样就可以确定参数</a:t>
                </a:r>
                <a14:m>
                  <m:oMath xmlns:m="http://schemas.openxmlformats.org/officeDocument/2006/math">
                    <m:r>
                      <m:rPr>
                        <m:sty m:val="p"/>
                      </m:rPr>
                      <a:rPr lang="en-US" altLang="zh-CN" sz="1800">
                        <a:solidFill>
                          <a:srgbClr val="000000"/>
                        </a:solidFill>
                        <a:latin typeface="Cambria Math" panose="02040503050406030204" pitchFamily="18" charset="0"/>
                      </a:rPr>
                      <m:t>θ</m:t>
                    </m:r>
                  </m:oMath>
                </a14:m>
                <a:r>
                  <a:rPr lang="zh-CN" altLang="zh-CN" sz="1800" dirty="0">
                    <a:solidFill>
                      <a:srgbClr val="000000"/>
                    </a:solidFill>
                  </a:rPr>
                  <a:t>的贝叶斯估计。考虑到积分运算的复杂性，引入了贝叶斯估计的极大后验概率，即贝叶斯</a:t>
                </a:r>
                <a:r>
                  <a:rPr lang="en-US" altLang="zh-CN" sz="1800" dirty="0">
                    <a:solidFill>
                      <a:srgbClr val="000000"/>
                    </a:solidFill>
                  </a:rPr>
                  <a:t>MAP</a:t>
                </a:r>
                <a:r>
                  <a:rPr lang="zh-CN" altLang="zh-CN" sz="1800" dirty="0">
                    <a:solidFill>
                      <a:srgbClr val="000000"/>
                    </a:solidFill>
                  </a:rPr>
                  <a:t>估计</a:t>
                </a:r>
                <a:r>
                  <a:rPr lang="en-US" altLang="zh-CN" sz="1800" dirty="0">
                    <a:solidFill>
                      <a:srgbClr val="000000"/>
                    </a:solidFill>
                  </a:rPr>
                  <a:t>(Bayesian MAP Estimation)</a:t>
                </a:r>
                <a:r>
                  <a:rPr lang="zh-CN" altLang="zh-CN" sz="1800" dirty="0">
                    <a:solidFill>
                      <a:srgbClr val="000000"/>
                    </a:solidFill>
                  </a:rPr>
                  <a:t>。观察最后分式，其分母为一个归一化的因子，于是有：</a:t>
                </a:r>
              </a:p>
              <a:p>
                <a:pPr marL="0" indent="0">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𝜃</m:t>
                          </m:r>
                        </m:e>
                        <m:sub>
                          <m:r>
                            <a:rPr lang="en-US" altLang="zh-CN" sz="1800">
                              <a:solidFill>
                                <a:srgbClr val="000000"/>
                              </a:solidFill>
                              <a:latin typeface="Cambria Math" panose="02040503050406030204" pitchFamily="18" charset="0"/>
                            </a:rPr>
                            <m:t>𝑀𝐴𝑃</m:t>
                          </m:r>
                        </m:sub>
                      </m:sSub>
                      <m:r>
                        <a:rPr lang="en-US" altLang="zh-CN" sz="1800">
                          <a:solidFill>
                            <a:srgbClr val="000000"/>
                          </a:solidFill>
                          <a:latin typeface="Cambria Math" panose="02040503050406030204" pitchFamily="18" charset="0"/>
                        </a:rPr>
                        <m:t>=</m:t>
                      </m:r>
                      <m:func>
                        <m:funcPr>
                          <m:ctrlPr>
                            <a:rPr lang="zh-CN" altLang="zh-CN" sz="1800" i="1">
                              <a:solidFill>
                                <a:srgbClr val="000000"/>
                              </a:solidFill>
                              <a:latin typeface="Cambria Math" panose="02040503050406030204" pitchFamily="18" charset="0"/>
                            </a:rPr>
                          </m:ctrlPr>
                        </m:funcPr>
                        <m:fName>
                          <m:r>
                            <m:rPr>
                              <m:sty m:val="p"/>
                            </m:rPr>
                            <a:rPr lang="en-US" altLang="zh-CN" sz="1800">
                              <a:solidFill>
                                <a:srgbClr val="000000"/>
                              </a:solidFill>
                              <a:latin typeface="Cambria Math" panose="02040503050406030204" pitchFamily="18" charset="0"/>
                            </a:rPr>
                            <m:t>arg</m:t>
                          </m:r>
                        </m:fNa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𝑚𝑎𝑥</m:t>
                              </m:r>
                            </m:e>
                            <m:sub>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 </m:t>
                              </m:r>
                            </m:sub>
                          </m:sSub>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𝑚</m:t>
                              </m:r>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𝐷</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e>
                          </m:nary>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𝜃</m:t>
                          </m:r>
                          <m:r>
                            <a:rPr lang="en-US" altLang="zh-CN" sz="1800">
                              <a:solidFill>
                                <a:srgbClr val="000000"/>
                              </a:solidFill>
                              <a:latin typeface="Cambria Math" panose="02040503050406030204" pitchFamily="18" charset="0"/>
                            </a:rPr>
                            <m:t>)</m:t>
                          </m:r>
                        </m:e>
                      </m:func>
                    </m:oMath>
                  </m:oMathPara>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1951112"/>
              </a:xfrm>
              <a:prstGeom prst="rect">
                <a:avLst/>
              </a:prstGeom>
              <a:blipFill>
                <a:blip r:embed="rId2"/>
                <a:stretch>
                  <a:fillRect l="-530" t="-2188" r="-6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936061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3040822"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完整数据下的贝叶斯估计</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先验概率</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的选取是贝叶斯估计关键的一步。在对历史数据进行统计分析时，为计算方便，常选择现有数据似然分布的共轭分布族</a:t>
                </a:r>
                <a:r>
                  <a:rPr lang="en-US" altLang="zh-CN" sz="1800" dirty="0">
                    <a:solidFill>
                      <a:srgbClr val="000000"/>
                    </a:solidFill>
                  </a:rPr>
                  <a:t>(Conjugate Family)</a:t>
                </a:r>
                <a:r>
                  <a:rPr lang="zh-CN" altLang="zh-CN" sz="1800" dirty="0">
                    <a:solidFill>
                      <a:srgbClr val="000000"/>
                    </a:solidFill>
                  </a:rPr>
                  <a:t>中的分布。例如在变量只有两个状态时，</a:t>
                </a:r>
                <a14:m>
                  <m:oMath xmlns:m="http://schemas.openxmlformats.org/officeDocument/2006/math">
                    <m:r>
                      <m:rPr>
                        <m:sty m:val="p"/>
                      </m:rPr>
                      <a:rPr lang="en-US" altLang="zh-CN" sz="1800">
                        <a:solidFill>
                          <a:srgbClr val="000000"/>
                        </a:solidFill>
                        <a:latin typeface="Cambria Math" panose="02040503050406030204" pitchFamily="18" charset="0"/>
                      </a:rPr>
                      <m:t>L</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𝜃</m:t>
                        </m:r>
                      </m:e>
                      <m:e>
                        <m:r>
                          <a:rPr lang="en-US" altLang="zh-CN" sz="1800">
                            <a:solidFill>
                              <a:srgbClr val="000000"/>
                            </a:solidFill>
                            <a:latin typeface="Cambria Math" panose="02040503050406030204" pitchFamily="18" charset="0"/>
                          </a:rPr>
                          <m:t>𝐷</m:t>
                        </m:r>
                      </m:e>
                    </m:d>
                  </m:oMath>
                </a14:m>
                <a:r>
                  <a:rPr lang="zh-CN" altLang="zh-CN" sz="1800" dirty="0">
                    <a:solidFill>
                      <a:srgbClr val="000000"/>
                    </a:solidFill>
                  </a:rPr>
                  <a:t>为二项似然函数，此时可假设先验分布</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θ</m:t>
                    </m:r>
                    <m:r>
                      <a:rPr lang="en-US" altLang="zh-CN" sz="1800">
                        <a:solidFill>
                          <a:srgbClr val="000000"/>
                        </a:solidFill>
                        <a:latin typeface="Cambria Math" panose="02040503050406030204" pitchFamily="18" charset="0"/>
                      </a:rPr>
                      <m:t>)</m:t>
                    </m:r>
                  </m:oMath>
                </a14:m>
                <a:r>
                  <a:rPr lang="zh-CN" altLang="zh-CN" sz="1800" dirty="0">
                    <a:solidFill>
                      <a:srgbClr val="000000"/>
                    </a:solidFill>
                  </a:rPr>
                  <a:t>满足贝塔分布，因为贝塔分布与二项似然函数同为一个共轭分布族，此时得到的后验分布以满足贝塔分布。这样贝叶斯估计的计算会简单容易很多。在变量状态情况大于两种时，一般选择乘积</a:t>
                </a:r>
                <a:r>
                  <a:rPr lang="en-US" altLang="zh-CN" sz="1800" dirty="0" err="1">
                    <a:solidFill>
                      <a:srgbClr val="000000"/>
                    </a:solidFill>
                  </a:rPr>
                  <a:t>Dirichlet</a:t>
                </a:r>
                <a:r>
                  <a:rPr lang="zh-CN" altLang="zh-CN" sz="1800" dirty="0">
                    <a:solidFill>
                      <a:srgbClr val="000000"/>
                    </a:solidFill>
                  </a:rPr>
                  <a:t>分布作为先验分布</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031325"/>
              </a:xfrm>
              <a:prstGeom prst="rect">
                <a:avLst/>
              </a:prstGeom>
              <a:blipFill>
                <a:blip r:embed="rId2"/>
                <a:stretch>
                  <a:fillRect l="-530" t="-2102" b="-420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059937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smtClean="0"/>
              <a:t>贝叶斯网络推理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36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贝叶斯网络的推理是指在已知网络结构</a:t>
            </a:r>
            <a:r>
              <a:rPr lang="en-US" altLang="zh-CN" sz="1800" dirty="0">
                <a:solidFill>
                  <a:srgbClr val="000000"/>
                </a:solidFill>
              </a:rPr>
              <a:t>G</a:t>
            </a:r>
            <a:r>
              <a:rPr lang="zh-CN" altLang="zh-CN" sz="1800" dirty="0">
                <a:solidFill>
                  <a:srgbClr val="000000"/>
                </a:solidFill>
              </a:rPr>
              <a:t>和参数Θ下，给定某些证据或变量的值通过概率论的方法求目标变量值的过程。贝叶斯网络的推理主要包括两种，一种为自顶向下的推理，一种为自底向上的</a:t>
            </a:r>
            <a:r>
              <a:rPr lang="zh-CN" altLang="zh-CN" sz="1800" dirty="0" smtClean="0">
                <a:solidFill>
                  <a:srgbClr val="000000"/>
                </a:solidFill>
              </a:rPr>
              <a:t>推理</a:t>
            </a:r>
            <a:endParaRPr lang="zh-CN" altLang="zh-CN" sz="1800" dirty="0">
              <a:solidFill>
                <a:srgbClr val="000000"/>
              </a:solidFill>
            </a:endParaRPr>
          </a:p>
          <a:p>
            <a:r>
              <a:rPr lang="zh-CN" altLang="zh-CN" sz="1800" dirty="0" smtClean="0">
                <a:solidFill>
                  <a:srgbClr val="000000"/>
                </a:solidFill>
              </a:rPr>
              <a:t>推理</a:t>
            </a:r>
            <a:r>
              <a:rPr lang="zh-CN" altLang="zh-CN" sz="1800" dirty="0">
                <a:solidFill>
                  <a:srgbClr val="000000"/>
                </a:solidFill>
              </a:rPr>
              <a:t>主要运用的方法有精确推理和近似推理两种，分别有一些算法来解决实际问题。不同情况下有不同因素影响推理，贝叶斯网络拓扑结构和推理任务是两大主要复杂度来源。网络的大小、变量的类型和分布情况、推理任务的类型和相关证据的特征都会影响推理过程和结果，实际应用中也应灵活选择推理方法</a:t>
            </a:r>
          </a:p>
        </p:txBody>
      </p:sp>
    </p:spTree>
    <p:extLst>
      <p:ext uri="{BB962C8B-B14F-4D97-AF65-F5344CB8AC3E}">
        <p14:creationId xmlns:p14="http://schemas.microsoft.com/office/powerpoint/2010/main" val="22482813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精确推理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精确推理最简单的方法即计算全局的联合概率，但直接对联合概率进行计算的效率很低，常常采用变量消元法分别联合概率的求解达到简化计算的目的。变量消元法利用链式乘积法则和条件独立性对联合概率计算表达式进行变换，改变基本运算的次序改变消元的次序，最终达到减少计算量的目的。该方法的基本思想可以通过一个简单例子描述，假设有如下所示的简单贝叶斯网络</a:t>
            </a:r>
          </a:p>
        </p:txBody>
      </p:sp>
      <p:grpSp>
        <p:nvGrpSpPr>
          <p:cNvPr id="10" name="画布 7"/>
          <p:cNvGrpSpPr/>
          <p:nvPr/>
        </p:nvGrpSpPr>
        <p:grpSpPr>
          <a:xfrm>
            <a:off x="1936750" y="3019425"/>
            <a:ext cx="5270500" cy="895350"/>
            <a:chOff x="0" y="0"/>
            <a:chExt cx="5270500" cy="895350"/>
          </a:xfrm>
        </p:grpSpPr>
        <p:sp>
          <p:nvSpPr>
            <p:cNvPr id="13" name="矩形 12"/>
            <p:cNvSpPr/>
            <p:nvPr/>
          </p:nvSpPr>
          <p:spPr>
            <a:xfrm>
              <a:off x="0" y="0"/>
              <a:ext cx="5270500" cy="895350"/>
            </a:xfrm>
            <a:prstGeom prst="rect">
              <a:avLst/>
            </a:prstGeom>
            <a:ln>
              <a:solidFill>
                <a:schemeClr val="tx1"/>
              </a:solidFill>
            </a:ln>
          </p:spPr>
        </p:sp>
        <p:sp>
          <p:nvSpPr>
            <p:cNvPr id="14" name="圆角矩形 13"/>
            <p:cNvSpPr/>
            <p:nvPr/>
          </p:nvSpPr>
          <p:spPr>
            <a:xfrm>
              <a:off x="854075" y="230550"/>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a:effectLst/>
                  <a:latin typeface="等线" panose="02010600030101010101" pitchFamily="2" charset="-122"/>
                  <a:ea typeface="等线" panose="02010600030101010101" pitchFamily="2" charset="-122"/>
                  <a:cs typeface="Times New Roman" panose="02020603050405020304" pitchFamily="18" charset="0"/>
                </a:rPr>
                <a:t>A</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圆角矩形 14"/>
            <p:cNvSpPr/>
            <p:nvPr/>
          </p:nvSpPr>
          <p:spPr>
            <a:xfrm>
              <a:off x="1789725" y="220050"/>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等线" panose="02010600030101010101" pitchFamily="2" charset="-122"/>
                  <a:ea typeface="宋体" panose="02010600030101010101" pitchFamily="2" charset="-122"/>
                  <a:cs typeface="Times New Roman" panose="02020603050405020304" pitchFamily="18" charset="0"/>
                </a:rPr>
                <a:t>B</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2770800" y="219075"/>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等线" panose="02010600030101010101" pitchFamily="2" charset="-122"/>
                  <a:ea typeface="宋体" panose="02010600030101010101" pitchFamily="2" charset="-122"/>
                  <a:cs typeface="Times New Roman" panose="02020603050405020304" pitchFamily="18" charset="0"/>
                </a:rPr>
                <a:t>C</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3866175" y="220050"/>
              <a:ext cx="393700" cy="419100"/>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a:effectLst/>
                  <a:latin typeface="等线" panose="02010600030101010101" pitchFamily="2" charset="-122"/>
                  <a:ea typeface="宋体" panose="02010600030101010101" pitchFamily="2" charset="-122"/>
                  <a:cs typeface="Times New Roman" panose="02020603050405020304" pitchFamily="18" charset="0"/>
                </a:rPr>
                <a:t>D</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18" name="直接箭头连接符 17"/>
            <p:cNvCxnSpPr>
              <a:stCxn id="14" idx="3"/>
              <a:endCxn id="15" idx="1"/>
            </p:cNvCxnSpPr>
            <p:nvPr/>
          </p:nvCxnSpPr>
          <p:spPr>
            <a:xfrm flipV="1">
              <a:off x="1247775" y="429600"/>
              <a:ext cx="541950" cy="1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5" idx="3"/>
              <a:endCxn id="16" idx="1"/>
            </p:cNvCxnSpPr>
            <p:nvPr/>
          </p:nvCxnSpPr>
          <p:spPr>
            <a:xfrm flipV="1">
              <a:off x="2183425" y="428625"/>
              <a:ext cx="587375" cy="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6" idx="3"/>
              <a:endCxn id="17" idx="1"/>
            </p:cNvCxnSpPr>
            <p:nvPr/>
          </p:nvCxnSpPr>
          <p:spPr>
            <a:xfrm>
              <a:off x="3164500" y="428625"/>
              <a:ext cx="701675" cy="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31639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精确推理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8953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现需要求</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D</m:t>
                    </m:r>
                    <m:r>
                      <a:rPr lang="en-US" altLang="zh-CN" sz="1800">
                        <a:solidFill>
                          <a:srgbClr val="000000"/>
                        </a:solidFill>
                        <a:latin typeface="Cambria Math" panose="02040503050406030204" pitchFamily="18" charset="0"/>
                      </a:rPr>
                      <m:t>)</m:t>
                    </m:r>
                  </m:oMath>
                </a14:m>
                <a:r>
                  <a:rPr lang="zh-CN" altLang="zh-CN" sz="1800" dirty="0">
                    <a:solidFill>
                      <a:srgbClr val="000000"/>
                    </a:solidFill>
                  </a:rPr>
                  <a:t>，根据已有知识，可以得到：</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 </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sub>
                        <m:sup/>
                        <m:e>
                          <m:r>
                            <a:rPr lang="en-US" altLang="zh-CN" sz="1800">
                              <a:solidFill>
                                <a:srgbClr val="000000"/>
                              </a:solidFill>
                              <a:latin typeface="Cambria Math" panose="02040503050406030204" pitchFamily="18" charset="0"/>
                            </a:rPr>
                            <m:t>𝑃</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e>
                          </m:d>
                        </m:e>
                      </m:nary>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sub>
                        <m:sup/>
                        <m:e>
                          <m:r>
                            <a:rPr lang="en-US" altLang="zh-CN" sz="1800">
                              <a:solidFill>
                                <a:srgbClr val="000000"/>
                              </a:solidFill>
                              <a:latin typeface="Cambria Math" panose="02040503050406030204" pitchFamily="18" charset="0"/>
                            </a:rPr>
                            <m:t>𝑃</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𝐴</m:t>
                              </m:r>
                            </m:e>
                          </m:d>
                          <m:r>
                            <a:rPr lang="en-US" altLang="zh-CN" sz="1800">
                              <a:solidFill>
                                <a:srgbClr val="000000"/>
                              </a:solidFill>
                              <a:latin typeface="Cambria Math" panose="02040503050406030204" pitchFamily="18" charset="0"/>
                            </a:rPr>
                            <m:t>𝑃</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𝐵</m:t>
                              </m:r>
                            </m:e>
                            <m:e>
                              <m:r>
                                <a:rPr lang="en-US" altLang="zh-CN" sz="1800">
                                  <a:solidFill>
                                    <a:srgbClr val="000000"/>
                                  </a:solidFill>
                                  <a:latin typeface="Cambria Math" panose="02040503050406030204" pitchFamily="18" charset="0"/>
                                </a:rPr>
                                <m:t>𝐴</m:t>
                              </m:r>
                            </m:e>
                          </m:d>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现在对上式做基本运算次序的改变，有：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D</m:t>
                          </m:r>
                        </m:e>
                      </m:d>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𝐶</m:t>
                          </m:r>
                        </m:sub>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𝐷</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e>
                      </m:nary>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𝐵</m:t>
                          </m:r>
                        </m:sub>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𝐶</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e>
                      </m:nary>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𝐴</m:t>
                          </m:r>
                        </m:sub>
                        <m:sup/>
                        <m:e>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𝑃</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𝐵</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𝐴</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现在的计算量相比改变次序前已经有了较大的</a:t>
                </a:r>
                <a:r>
                  <a:rPr lang="zh-CN" altLang="zh-CN" sz="1800" dirty="0" smtClean="0">
                    <a:solidFill>
                      <a:srgbClr val="000000"/>
                    </a:solidFill>
                  </a:rPr>
                  <a:t>降低</a:t>
                </a:r>
                <a:endParaRPr lang="en-US" altLang="zh-CN" sz="1800" dirty="0" smtClean="0">
                  <a:solidFill>
                    <a:srgbClr val="000000"/>
                  </a:solidFill>
                </a:endParaRPr>
              </a:p>
              <a:p>
                <a:r>
                  <a:rPr lang="zh-CN" altLang="zh-CN" sz="1800" dirty="0">
                    <a:solidFill>
                      <a:srgbClr val="000000"/>
                    </a:solidFill>
                  </a:rPr>
                  <a:t>注意到，上面简单的改变次序使运算局部化，计算只涉及到与某个变量相关的部分，在变量依赖关系复杂的网络中，这种运算局部化可能将指数级降低运算复杂度。上面过程的变量消元次序为</a:t>
                </a:r>
                <a:r>
                  <a:rPr lang="en-US" altLang="zh-CN" sz="1800" dirty="0">
                    <a:solidFill>
                      <a:srgbClr val="000000"/>
                    </a:solidFill>
                  </a:rPr>
                  <a:t>{A,B,C,D}</a:t>
                </a:r>
                <a:r>
                  <a:rPr lang="zh-CN" altLang="zh-CN" sz="1800" dirty="0">
                    <a:solidFill>
                      <a:srgbClr val="000000"/>
                    </a:solidFill>
                  </a:rPr>
                  <a:t>，若按照</a:t>
                </a:r>
                <a:r>
                  <a:rPr lang="en-US" altLang="zh-CN" sz="1800" dirty="0">
                    <a:solidFill>
                      <a:srgbClr val="000000"/>
                    </a:solidFill>
                  </a:rPr>
                  <a:t>{D,C,B,A}</a:t>
                </a:r>
                <a:r>
                  <a:rPr lang="zh-CN" altLang="zh-CN" sz="1800" dirty="0">
                    <a:solidFill>
                      <a:srgbClr val="000000"/>
                    </a:solidFill>
                  </a:rPr>
                  <a:t>的次序消元，复杂度就不会得到任何</a:t>
                </a:r>
                <a:r>
                  <a:rPr lang="zh-CN" altLang="zh-CN" sz="1800" dirty="0" smtClean="0">
                    <a:solidFill>
                      <a:srgbClr val="000000"/>
                    </a:solidFill>
                  </a:rPr>
                  <a:t>减少</a:t>
                </a:r>
                <a:endParaRPr lang="en-US" altLang="zh-CN" sz="1800" dirty="0" smtClean="0">
                  <a:solidFill>
                    <a:srgbClr val="000000"/>
                  </a:solidFill>
                </a:endParaRPr>
              </a:p>
              <a:p>
                <a:r>
                  <a:rPr lang="zh-CN" altLang="zh-CN" sz="1800" dirty="0" smtClean="0">
                    <a:solidFill>
                      <a:srgbClr val="000000"/>
                    </a:solidFill>
                  </a:rPr>
                  <a:t>降低</a:t>
                </a:r>
                <a:r>
                  <a:rPr lang="zh-CN" altLang="zh-CN" sz="1800" dirty="0">
                    <a:solidFill>
                      <a:srgbClr val="000000"/>
                    </a:solidFill>
                  </a:rPr>
                  <a:t>复杂度的关键是找到一个最优的变量消元</a:t>
                </a:r>
                <a:r>
                  <a:rPr lang="zh-CN" altLang="zh-CN" sz="1800" dirty="0" smtClean="0">
                    <a:solidFill>
                      <a:srgbClr val="000000"/>
                    </a:solidFill>
                  </a:rPr>
                  <a:t>次序</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895362"/>
              </a:xfrm>
              <a:prstGeom prst="rect">
                <a:avLst/>
              </a:prstGeom>
              <a:blipFill>
                <a:blip r:embed="rId2"/>
                <a:stretch>
                  <a:fillRect l="-530" t="-1252" b="-10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8687072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近似推理</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在贝叶斯网络节点很多或依赖关系很复杂时，精确推理的复杂度很高，通常需要降低推理的复杂度，在问题的因果关系在网络中可独立于某一块存在时，可以将这一部分结构提取出来用精确推理的方法推理。在不能利用局部独立时，就需要降低计算的精度，即采用近似推理的方法。</a:t>
            </a:r>
          </a:p>
          <a:p>
            <a:r>
              <a:rPr lang="zh-CN" altLang="zh-CN" sz="1800" dirty="0">
                <a:solidFill>
                  <a:srgbClr val="000000"/>
                </a:solidFill>
              </a:rPr>
              <a:t>随机抽样算法是最常用的近似推理方法。该方法又被认为蒙特卡洛算法或随机仿真。算法的基本思想上根据某种概率分布进行随机抽样以得到一组随机样本，再根据这一组随机样本近似地估计需要计算的</a:t>
            </a:r>
            <a:r>
              <a:rPr lang="zh-CN" altLang="zh-CN" sz="1800" dirty="0" smtClean="0">
                <a:solidFill>
                  <a:srgbClr val="000000"/>
                </a:solidFill>
              </a:rPr>
              <a:t>值</a:t>
            </a:r>
            <a:endParaRPr lang="en-US" altLang="zh-CN" sz="1800" dirty="0" smtClean="0">
              <a:solidFill>
                <a:srgbClr val="000000"/>
              </a:solidFill>
            </a:endParaRPr>
          </a:p>
        </p:txBody>
      </p:sp>
    </p:spTree>
    <p:extLst>
      <p:ext uri="{BB962C8B-B14F-4D97-AF65-F5344CB8AC3E}">
        <p14:creationId xmlns:p14="http://schemas.microsoft.com/office/powerpoint/2010/main" val="33920421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a:t>
            </a:r>
            <a:r>
              <a:rPr kumimoji="0" lang="zh-CN" altLang="en-US" sz="2400" dirty="0" smtClean="0">
                <a:solidFill>
                  <a:schemeClr val="bg1"/>
                </a:solidFill>
                <a:latin typeface="微软雅黑" panose="020B0503020204020204" pitchFamily="34" charset="-122"/>
                <a:ea typeface="微软雅黑" panose="020B0503020204020204" pitchFamily="34" charset="-122"/>
              </a:rPr>
              <a:t>网络的应用</a:t>
            </a:r>
            <a:endParaRPr kumimoji="0" lang="zh-CN" altLang="en-US" sz="2400" dirty="0">
              <a:solidFill>
                <a:schemeClr val="bg1"/>
              </a:solidFill>
              <a:latin typeface="微软雅黑" panose="020B0503020204020204" pitchFamily="34" charset="-122"/>
              <a:ea typeface="微软雅黑" panose="020B0503020204020204" pitchFamily="34" charset="-122"/>
            </a:endParaRP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527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贝叶斯网络经过长期的发展，现已被应用到人工智能的众多领域。包括模式识别、数据挖掘、自然语言处理、辅助智能决策等等。其中针对很多领域核心问题的分类问题，大量卓有成效的算法都是基于贝叶斯理论</a:t>
            </a:r>
            <a:r>
              <a:rPr lang="zh-CN" altLang="zh-CN" sz="1800" dirty="0" smtClean="0">
                <a:solidFill>
                  <a:srgbClr val="000000"/>
                </a:solidFill>
              </a:rPr>
              <a:t>设计</a:t>
            </a:r>
            <a:endParaRPr lang="en-US" altLang="zh-CN" sz="1800" dirty="0" smtClean="0">
              <a:solidFill>
                <a:srgbClr val="000000"/>
              </a:solidFill>
            </a:endParaRPr>
          </a:p>
          <a:p>
            <a:r>
              <a:rPr lang="zh-CN" altLang="en-US" sz="1800" dirty="0" smtClean="0">
                <a:solidFill>
                  <a:srgbClr val="000000"/>
                </a:solidFill>
              </a:rPr>
              <a:t>在医疗领域</a:t>
            </a:r>
            <a:r>
              <a:rPr lang="zh-CN" altLang="zh-CN" sz="1800" dirty="0" smtClean="0">
                <a:solidFill>
                  <a:srgbClr val="000000"/>
                </a:solidFill>
              </a:rPr>
              <a:t>，</a:t>
            </a:r>
            <a:r>
              <a:rPr lang="zh-CN" altLang="zh-CN" sz="1800" dirty="0">
                <a:solidFill>
                  <a:srgbClr val="000000"/>
                </a:solidFill>
              </a:rPr>
              <a:t>贝叶斯</a:t>
            </a:r>
            <a:r>
              <a:rPr lang="zh-CN" altLang="zh-CN" sz="1800" dirty="0" smtClean="0">
                <a:solidFill>
                  <a:srgbClr val="000000"/>
                </a:solidFill>
              </a:rPr>
              <a:t>网络</a:t>
            </a:r>
            <a:r>
              <a:rPr lang="zh-CN" altLang="en-US" sz="1800" dirty="0" smtClean="0">
                <a:solidFill>
                  <a:srgbClr val="000000"/>
                </a:solidFill>
              </a:rPr>
              <a:t>用于</a:t>
            </a:r>
            <a:r>
              <a:rPr lang="zh-CN" altLang="zh-CN" sz="1800" dirty="0" smtClean="0">
                <a:solidFill>
                  <a:srgbClr val="000000"/>
                </a:solidFill>
              </a:rPr>
              <a:t>医疗诊断</a:t>
            </a:r>
            <a:endParaRPr lang="en-US" altLang="zh-CN" sz="1800" dirty="0">
              <a:solidFill>
                <a:srgbClr val="000000"/>
              </a:solidFill>
            </a:endParaRPr>
          </a:p>
          <a:p>
            <a:r>
              <a:rPr lang="zh-CN" altLang="en-US" sz="1800" dirty="0" smtClean="0">
                <a:solidFill>
                  <a:srgbClr val="000000"/>
                </a:solidFill>
              </a:rPr>
              <a:t>在工业领域</a:t>
            </a:r>
            <a:r>
              <a:rPr lang="zh-CN" altLang="zh-CN" sz="1800" dirty="0" smtClean="0">
                <a:solidFill>
                  <a:srgbClr val="000000"/>
                </a:solidFill>
              </a:rPr>
              <a:t>，</a:t>
            </a:r>
            <a:r>
              <a:rPr lang="zh-CN" altLang="en-US" sz="1800" dirty="0" smtClean="0">
                <a:solidFill>
                  <a:srgbClr val="000000"/>
                </a:solidFill>
              </a:rPr>
              <a:t>贝叶斯网络用于</a:t>
            </a:r>
            <a:r>
              <a:rPr lang="zh-CN" altLang="zh-CN" sz="1800" dirty="0" smtClean="0">
                <a:solidFill>
                  <a:srgbClr val="000000"/>
                </a:solidFill>
              </a:rPr>
              <a:t>对</a:t>
            </a:r>
            <a:r>
              <a:rPr lang="zh-CN" altLang="zh-CN" sz="1800" dirty="0">
                <a:solidFill>
                  <a:srgbClr val="000000"/>
                </a:solidFill>
              </a:rPr>
              <a:t>工业制品的故障检测和性能</a:t>
            </a:r>
            <a:r>
              <a:rPr lang="zh-CN" altLang="zh-CN" sz="1800" dirty="0" smtClean="0">
                <a:solidFill>
                  <a:srgbClr val="000000"/>
                </a:solidFill>
              </a:rPr>
              <a:t>分析</a:t>
            </a:r>
            <a:endParaRPr lang="en-US" altLang="zh-CN" sz="1800" dirty="0" smtClean="0">
              <a:solidFill>
                <a:srgbClr val="000000"/>
              </a:solidFill>
            </a:endParaRPr>
          </a:p>
          <a:p>
            <a:r>
              <a:rPr lang="zh-CN" altLang="zh-CN" sz="1800" dirty="0" smtClean="0">
                <a:solidFill>
                  <a:srgbClr val="000000"/>
                </a:solidFill>
              </a:rPr>
              <a:t>在</a:t>
            </a:r>
            <a:r>
              <a:rPr lang="zh-CN" altLang="zh-CN" sz="1800" dirty="0">
                <a:solidFill>
                  <a:srgbClr val="000000"/>
                </a:solidFill>
              </a:rPr>
              <a:t>军事上也被应用于身份识别等各种战场</a:t>
            </a:r>
            <a:r>
              <a:rPr lang="zh-CN" altLang="zh-CN" sz="1800" dirty="0" smtClean="0">
                <a:solidFill>
                  <a:srgbClr val="000000"/>
                </a:solidFill>
              </a:rPr>
              <a:t>推理</a:t>
            </a:r>
            <a:endParaRPr lang="en-US" altLang="zh-CN" sz="1800" dirty="0" smtClean="0">
              <a:solidFill>
                <a:srgbClr val="000000"/>
              </a:solidFill>
            </a:endParaRPr>
          </a:p>
          <a:p>
            <a:r>
              <a:rPr lang="zh-CN" altLang="zh-CN" sz="1800" dirty="0" smtClean="0">
                <a:solidFill>
                  <a:srgbClr val="000000"/>
                </a:solidFill>
              </a:rPr>
              <a:t>在</a:t>
            </a:r>
            <a:r>
              <a:rPr lang="zh-CN" altLang="zh-CN" sz="1800" dirty="0">
                <a:solidFill>
                  <a:srgbClr val="000000"/>
                </a:solidFill>
              </a:rPr>
              <a:t>生物农业领域，贝叶斯网络在基因连锁分析、农作物推断、兽医诊断、环境分析等等问题上都有大量的</a:t>
            </a:r>
            <a:r>
              <a:rPr lang="zh-CN" altLang="zh-CN" sz="1800" dirty="0" smtClean="0">
                <a:solidFill>
                  <a:srgbClr val="000000"/>
                </a:solidFill>
              </a:rPr>
              <a:t>应用</a:t>
            </a:r>
            <a:endParaRPr lang="en-US" altLang="zh-CN" sz="1800" dirty="0" smtClean="0">
              <a:solidFill>
                <a:srgbClr val="000000"/>
              </a:solidFill>
            </a:endParaRPr>
          </a:p>
          <a:p>
            <a:r>
              <a:rPr lang="zh-CN" altLang="en-US" sz="1800" dirty="0" smtClean="0">
                <a:solidFill>
                  <a:srgbClr val="000000"/>
                </a:solidFill>
              </a:rPr>
              <a:t>在金融领域可用于构建风控模型</a:t>
            </a:r>
            <a:endParaRPr lang="en-US" altLang="zh-CN" sz="1800" dirty="0" smtClean="0">
              <a:solidFill>
                <a:srgbClr val="000000"/>
              </a:solidFill>
            </a:endParaRPr>
          </a:p>
          <a:p>
            <a:r>
              <a:rPr lang="zh-CN" altLang="en-US" sz="1800" dirty="0" smtClean="0">
                <a:solidFill>
                  <a:srgbClr val="000000"/>
                </a:solidFill>
              </a:rPr>
              <a:t>在企业管理上可用于决策支持</a:t>
            </a:r>
            <a:endParaRPr lang="en-US" altLang="zh-CN" sz="1800" dirty="0" smtClean="0">
              <a:solidFill>
                <a:srgbClr val="000000"/>
              </a:solidFill>
            </a:endParaRPr>
          </a:p>
          <a:p>
            <a:r>
              <a:rPr lang="zh-CN" altLang="en-US" sz="1800" dirty="0" smtClean="0">
                <a:solidFill>
                  <a:srgbClr val="000000"/>
                </a:solidFill>
              </a:rPr>
              <a:t>在自然语言处理方面可用于文本分类、中文分词、机器翻译</a:t>
            </a:r>
            <a:endParaRPr lang="en-US" altLang="zh-CN" sz="1800" dirty="0">
              <a:solidFill>
                <a:srgbClr val="000000"/>
              </a:solidFill>
            </a:endParaRPr>
          </a:p>
        </p:txBody>
      </p:sp>
    </p:spTree>
    <p:extLst>
      <p:ext uri="{BB962C8B-B14F-4D97-AF65-F5344CB8AC3E}">
        <p14:creationId xmlns:p14="http://schemas.microsoft.com/office/powerpoint/2010/main" val="3166879471"/>
      </p:ext>
    </p:extLst>
  </p:cSld>
  <p:clrMapOvr>
    <a:masterClrMapping/>
  </p:clrMapOvr>
  <p:transition spd="slow">
    <p:push/>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中文分词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3864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中文分词问题可以描述为给定一句话，将其切分为合乎语法和语义的词语序列。一个经典的中文分词案例是对“南京市长江大桥”的分词。正确的分词结果为“南京市</a:t>
                </a:r>
                <a:r>
                  <a:rPr lang="en-US" altLang="zh-CN" sz="1800" dirty="0">
                    <a:solidFill>
                      <a:srgbClr val="000000"/>
                    </a:solidFill>
                  </a:rPr>
                  <a:t>/</a:t>
                </a:r>
                <a:r>
                  <a:rPr lang="zh-CN" altLang="zh-CN" sz="1800" dirty="0">
                    <a:solidFill>
                      <a:srgbClr val="000000"/>
                    </a:solidFill>
                  </a:rPr>
                  <a:t>长江大桥”，错误的分词结果是“南京市长</a:t>
                </a:r>
                <a:r>
                  <a:rPr lang="en-US" altLang="zh-CN" sz="1800" dirty="0">
                    <a:solidFill>
                      <a:srgbClr val="000000"/>
                    </a:solidFill>
                  </a:rPr>
                  <a:t>/</a:t>
                </a:r>
                <a:r>
                  <a:rPr lang="zh-CN" altLang="zh-CN" sz="1800" dirty="0">
                    <a:solidFill>
                      <a:srgbClr val="000000"/>
                    </a:solidFill>
                  </a:rPr>
                  <a:t>江大桥”。下面我们使用贝叶斯算法来解决这一问题。</a:t>
                </a:r>
              </a:p>
              <a:p>
                <a:r>
                  <a:rPr lang="zh-CN" altLang="zh-CN" sz="1800" dirty="0">
                    <a:solidFill>
                      <a:srgbClr val="000000"/>
                    </a:solidFill>
                  </a:rPr>
                  <a:t>设完整的一句话为</a:t>
                </a:r>
                <a:r>
                  <a:rPr lang="en-US" altLang="zh-CN" sz="1800" dirty="0">
                    <a:solidFill>
                      <a:srgbClr val="000000"/>
                    </a:solidFill>
                  </a:rPr>
                  <a:t>X</a:t>
                </a:r>
                <a:r>
                  <a:rPr lang="zh-CN" altLang="zh-CN" sz="1800" dirty="0">
                    <a:solidFill>
                      <a:srgbClr val="000000"/>
                    </a:solidFill>
                  </a:rPr>
                  <a:t>，</a:t>
                </a:r>
                <a:r>
                  <a:rPr lang="en-US" altLang="zh-CN" sz="1800" dirty="0">
                    <a:solidFill>
                      <a:srgbClr val="000000"/>
                    </a:solidFill>
                  </a:rPr>
                  <a:t>Y</a:t>
                </a:r>
                <a:r>
                  <a:rPr lang="zh-CN" altLang="zh-CN" sz="1800" dirty="0">
                    <a:solidFill>
                      <a:srgbClr val="000000"/>
                    </a:solidFill>
                  </a:rPr>
                  <a:t>为组成该句话的词语集合，共有</a:t>
                </a:r>
                <a:r>
                  <a:rPr lang="en-US" altLang="zh-CN" sz="1800" dirty="0">
                    <a:solidFill>
                      <a:srgbClr val="000000"/>
                    </a:solidFill>
                  </a:rPr>
                  <a:t>n</a:t>
                </a:r>
                <a:r>
                  <a:rPr lang="zh-CN" altLang="zh-CN" sz="1800" dirty="0">
                    <a:solidFill>
                      <a:srgbClr val="000000"/>
                    </a:solidFill>
                  </a:rPr>
                  <a:t>个词语。于是分词问题可以转化为求下列式子最大值的问题：</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386487"/>
              </a:xfrm>
              <a:prstGeom prst="rect">
                <a:avLst/>
              </a:prstGeom>
              <a:blipFill>
                <a:blip r:embed="rId2"/>
                <a:stretch>
                  <a:fillRect l="-530" t="-1276" r="-4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9092176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中文分词</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30552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所以</a:t>
                </a:r>
                <a:r>
                  <a:rPr lang="zh-CN" altLang="zh-CN" sz="1800" dirty="0">
                    <a:solidFill>
                      <a:srgbClr val="000000"/>
                    </a:solidFill>
                  </a:rPr>
                  <a:t>只需找到</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的最大值。由于任意的分词情况下由词语序列生成句子的精确的，所以我们可以忽略</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，只需找到</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的最大值即可。按照联合概率公式对</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进行展开，有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𝑌</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𝑛</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3</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d>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这样的展开子式是指数级增长的，并且数据稀疏的问题也会越来越明显。所以我们假设每个词语只会依赖于词语序列中该词前面出现的</a:t>
                </a:r>
                <a:r>
                  <a:rPr lang="en-US" altLang="zh-CN" sz="1800" dirty="0">
                    <a:solidFill>
                      <a:srgbClr val="000000"/>
                    </a:solidFill>
                  </a:rPr>
                  <a:t>k</a:t>
                </a:r>
                <a:r>
                  <a:rPr lang="zh-CN" altLang="zh-CN" sz="1800" dirty="0">
                    <a:solidFill>
                      <a:srgbClr val="000000"/>
                    </a:solidFill>
                  </a:rPr>
                  <a:t>个词语，即</a:t>
                </a:r>
                <a:r>
                  <a:rPr lang="en-US" altLang="zh-CN" sz="1800" dirty="0">
                    <a:solidFill>
                      <a:srgbClr val="000000"/>
                    </a:solidFill>
                  </a:rPr>
                  <a:t>k</a:t>
                </a:r>
                <a:r>
                  <a:rPr lang="zh-CN" altLang="zh-CN" sz="1800" dirty="0">
                    <a:solidFill>
                      <a:srgbClr val="000000"/>
                    </a:solidFill>
                  </a:rPr>
                  <a:t>元语言模型</a:t>
                </a:r>
                <a:r>
                  <a:rPr lang="en-US" altLang="zh-CN" sz="1800" dirty="0">
                    <a:solidFill>
                      <a:srgbClr val="000000"/>
                    </a:solidFill>
                  </a:rPr>
                  <a:t>(k-gram)</a:t>
                </a:r>
                <a:r>
                  <a:rPr lang="zh-CN" altLang="zh-CN" sz="1800" dirty="0">
                    <a:solidFill>
                      <a:srgbClr val="000000"/>
                    </a:solidFill>
                  </a:rPr>
                  <a:t>。这里我们假设</a:t>
                </a:r>
                <a:r>
                  <a:rPr lang="en-US" altLang="zh-CN" sz="1800" dirty="0">
                    <a:solidFill>
                      <a:srgbClr val="000000"/>
                    </a:solidFill>
                  </a:rPr>
                  <a:t>k=2</a:t>
                </a:r>
                <a:r>
                  <a:rPr lang="zh-CN" altLang="zh-CN" sz="1800" dirty="0">
                    <a:solidFill>
                      <a:srgbClr val="000000"/>
                    </a:solidFill>
                  </a:rPr>
                  <a:t>，于是就有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1</m:t>
                              </m:r>
                            </m:sub>
                          </m:sSub>
                        </m:e>
                      </m:d>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3</m:t>
                              </m:r>
                            </m:sub>
                          </m:sSub>
                        </m:e>
                        <m:e>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𝑌</m:t>
                              </m:r>
                            </m:e>
                            <m:sub>
                              <m:r>
                                <a:rPr lang="en-US" altLang="zh-CN" sz="1800">
                                  <a:solidFill>
                                    <a:srgbClr val="000000"/>
                                  </a:solidFill>
                                  <a:latin typeface="Cambria Math" panose="02040503050406030204" pitchFamily="18" charset="0"/>
                                </a:rPr>
                                <m:t>2</m:t>
                              </m:r>
                            </m:sub>
                          </m:sSub>
                        </m:e>
                      </m:d>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回到上面到问题，正常的语料库中，“南京市长”与“江大桥”同时出现的概率一般为</a:t>
                </a:r>
                <a:r>
                  <a:rPr lang="en-US" altLang="zh-CN" sz="1800" dirty="0">
                    <a:solidFill>
                      <a:srgbClr val="000000"/>
                    </a:solidFill>
                  </a:rPr>
                  <a:t>0</a:t>
                </a:r>
                <a:r>
                  <a:rPr lang="zh-CN" altLang="zh-CN" sz="1800" dirty="0">
                    <a:solidFill>
                      <a:srgbClr val="000000"/>
                    </a:solidFill>
                  </a:rPr>
                  <a:t>，所以这一分词方式会被舍弃，“南京市</a:t>
                </a:r>
                <a:r>
                  <a:rPr lang="en-US" altLang="zh-CN" sz="1800" dirty="0">
                    <a:solidFill>
                      <a:srgbClr val="000000"/>
                    </a:solidFill>
                  </a:rPr>
                  <a:t>/</a:t>
                </a:r>
                <a:r>
                  <a:rPr lang="zh-CN" altLang="zh-CN" sz="1800" dirty="0">
                    <a:solidFill>
                      <a:srgbClr val="000000"/>
                    </a:solidFill>
                  </a:rPr>
                  <a:t>长江大桥”的分词方式会是最终的分词结果</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305520"/>
              </a:xfrm>
              <a:prstGeom prst="rect">
                <a:avLst/>
              </a:prstGeom>
              <a:blipFill>
                <a:blip r:embed="rId2"/>
                <a:stretch>
                  <a:fillRect l="-530" t="-129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1683137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贝叶斯理论概述</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69254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贝叶斯方法分析的特点是用概率表示不确定性，概率规则表示推理或学习，随机变量的概率分布表示推理或学习的最终结果</a:t>
                </a:r>
                <a:endParaRPr lang="en-US" altLang="zh-CN" sz="1800" dirty="0">
                  <a:solidFill>
                    <a:srgbClr val="000000"/>
                  </a:solidFill>
                </a:endParaRPr>
              </a:p>
              <a:p>
                <a:r>
                  <a:rPr lang="zh-CN" altLang="zh-CN" sz="1800" dirty="0">
                    <a:solidFill>
                      <a:srgbClr val="000000"/>
                    </a:solidFill>
                  </a:rPr>
                  <a:t>贝叶斯理论源于贝叶斯提出的贝叶斯定理和贝叶斯假设。贝叶斯定理引入了先验概率，后验概率由先验概率和类条件概率表达式计算出。假设有随机变量</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𝑦</m:t>
                    </m:r>
                  </m:oMath>
                </a14:m>
                <a:r>
                  <a:rPr lang="zh-CN" altLang="zh-CN" sz="1800" dirty="0">
                    <a:solidFill>
                      <a:srgbClr val="000000"/>
                    </a:solidFill>
                  </a:rPr>
                  <a:t>，</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表示它们的联合概率，</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𝑥</m:t>
                        </m:r>
                      </m:e>
                      <m:e>
                        <m:r>
                          <a:rPr lang="en-US" altLang="zh-CN" sz="1800">
                            <a:solidFill>
                              <a:srgbClr val="000000"/>
                            </a:solidFill>
                            <a:latin typeface="Cambria Math" panose="02040503050406030204" pitchFamily="18" charset="0"/>
                          </a:rPr>
                          <m:t>𝑦</m:t>
                        </m:r>
                      </m:e>
                    </m:d>
                  </m:oMath>
                </a14:m>
                <a:r>
                  <a:rPr lang="zh-CN" altLang="zh-CN" sz="1800" dirty="0">
                    <a:solidFill>
                      <a:srgbClr val="000000"/>
                    </a:solidFill>
                  </a:rPr>
                  <a:t>和</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𝑥</m:t>
                        </m:r>
                      </m:e>
                    </m:d>
                  </m:oMath>
                </a14:m>
                <a:r>
                  <a:rPr lang="zh-CN" altLang="zh-CN" sz="1800" dirty="0">
                    <a:solidFill>
                      <a:srgbClr val="000000"/>
                    </a:solidFill>
                  </a:rPr>
                  <a:t>表示条件概率，其中</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𝑥</m:t>
                        </m:r>
                      </m:e>
                    </m:d>
                  </m:oMath>
                </a14:m>
                <a:r>
                  <a:rPr lang="zh-CN" altLang="zh-CN" sz="1800" dirty="0">
                    <a:solidFill>
                      <a:srgbClr val="000000"/>
                    </a:solidFill>
                  </a:rPr>
                  <a:t>是后验概率，而</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oMath>
                </a14:m>
                <a:r>
                  <a:rPr lang="zh-CN" altLang="zh-CN" sz="1800" dirty="0">
                    <a:solidFill>
                      <a:srgbClr val="000000"/>
                    </a:solidFill>
                  </a:rPr>
                  <a:t>称为</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𝑦</m:t>
                    </m:r>
                  </m:oMath>
                </a14:m>
                <a:r>
                  <a:rPr lang="zh-CN" altLang="zh-CN" sz="1800" dirty="0">
                    <a:solidFill>
                      <a:srgbClr val="000000"/>
                    </a:solidFill>
                  </a:rPr>
                  <a:t>的先验概率，</a:t>
                </a:r>
                <a14:m>
                  <m:oMath xmlns:m="http://schemas.openxmlformats.org/officeDocument/2006/math">
                    <m:r>
                      <a:rPr lang="en-US" altLang="zh-CN" sz="1800">
                        <a:solidFill>
                          <a:srgbClr val="000000"/>
                        </a:solidFill>
                        <a:latin typeface="Cambria Math" panose="02040503050406030204" pitchFamily="18" charset="0"/>
                      </a:rPr>
                      <m:t>𝑥</m:t>
                    </m:r>
                  </m:oMath>
                </a14:m>
                <a:r>
                  <a:rPr lang="zh-CN" altLang="zh-CN" sz="1800" dirty="0">
                    <a:solidFill>
                      <a:srgbClr val="000000"/>
                    </a:solidFill>
                  </a:rPr>
                  <a:t>和</a:t>
                </a:r>
                <a14:m>
                  <m:oMath xmlns:m="http://schemas.openxmlformats.org/officeDocument/2006/math">
                    <m:r>
                      <a:rPr lang="zh-CN" altLang="zh-CN" sz="1800">
                        <a:solidFill>
                          <a:srgbClr val="000000"/>
                        </a:solidFill>
                        <a:latin typeface="Cambria Math" panose="02040503050406030204" pitchFamily="18" charset="0"/>
                      </a:rPr>
                      <m:t> </m:t>
                    </m:r>
                    <m:r>
                      <a:rPr lang="en-US" altLang="zh-CN" sz="1800">
                        <a:solidFill>
                          <a:srgbClr val="000000"/>
                        </a:solidFill>
                        <a:latin typeface="Cambria Math" panose="02040503050406030204" pitchFamily="18" charset="0"/>
                      </a:rPr>
                      <m:t>𝑦</m:t>
                    </m:r>
                  </m:oMath>
                </a14:m>
                <a:r>
                  <a:rPr lang="zh-CN" altLang="zh-CN" sz="1800" dirty="0">
                    <a:solidFill>
                      <a:srgbClr val="000000"/>
                    </a:solidFill>
                  </a:rPr>
                  <a:t>的联合概率和条件概率满足下列关系：</a:t>
                </a:r>
              </a:p>
              <a:p>
                <a:pPr marL="457200" lvl="1" indent="0">
                  <a:buNone/>
                </a:pPr>
                <a14:m>
                  <m:oMathPara xmlns:m="http://schemas.openxmlformats.org/officeDocument/2006/math">
                    <m:oMathParaPr>
                      <m:jc m:val="centerGroup"/>
                    </m:oMathParaPr>
                    <m:oMath xmlns:m="http://schemas.openxmlformats.org/officeDocument/2006/math">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e>
                      </m:d>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𝑦</m:t>
                          </m:r>
                        </m:e>
                        <m:e>
                          <m:r>
                            <a:rPr lang="en-US" altLang="zh-CN" sz="1400">
                              <a:solidFill>
                                <a:srgbClr val="000000"/>
                              </a:solidFill>
                              <a:latin typeface="Cambria Math" panose="02040503050406030204" pitchFamily="18" charset="0"/>
                            </a:rPr>
                            <m:t>𝑥</m:t>
                          </m:r>
                        </m:e>
                      </m:d>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𝑥</m:t>
                          </m:r>
                        </m:e>
                      </m:d>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oMath>
                  </m:oMathPara>
                </a14:m>
                <a:endParaRPr lang="zh-CN" altLang="zh-CN" sz="1400" dirty="0">
                  <a:solidFill>
                    <a:srgbClr val="000000"/>
                  </a:solidFill>
                </a:endParaRPr>
              </a:p>
              <a:p>
                <a:r>
                  <a:rPr lang="en-US" altLang="zh-CN" sz="1800" dirty="0">
                    <a:solidFill>
                      <a:srgbClr val="000000"/>
                    </a:solidFill>
                  </a:rPr>
                  <a:t>	</a:t>
                </a:r>
                <a:r>
                  <a:rPr lang="zh-CN" altLang="zh-CN" sz="1800" dirty="0">
                    <a:solidFill>
                      <a:srgbClr val="000000"/>
                    </a:solidFill>
                  </a:rPr>
                  <a:t>交换后得到：</a:t>
                </a:r>
              </a:p>
              <a:p>
                <a:pPr marL="457200" lvl="1" indent="0">
                  <a:buNone/>
                </a:pPr>
                <a14:m>
                  <m:oMathPara xmlns:m="http://schemas.openxmlformats.org/officeDocument/2006/math">
                    <m:oMathParaPr>
                      <m:jc m:val="centerGroup"/>
                    </m:oMathParaPr>
                    <m:oMath xmlns:m="http://schemas.openxmlformats.org/officeDocument/2006/math">
                      <m:r>
                        <a:rPr lang="en-US" altLang="zh-CN" sz="1400">
                          <a:solidFill>
                            <a:srgbClr val="000000"/>
                          </a:solidFill>
                          <a:latin typeface="Cambria Math" panose="02040503050406030204" pitchFamily="18" charset="0"/>
                        </a:rPr>
                        <m:t>𝑝</m:t>
                      </m:r>
                      <m:d>
                        <m:dPr>
                          <m:ctrlPr>
                            <a:rPr lang="zh-CN" altLang="zh-CN" sz="1400" i="1">
                              <a:solidFill>
                                <a:srgbClr val="000000"/>
                              </a:solidFill>
                              <a:latin typeface="Cambria Math" panose="02040503050406030204" pitchFamily="18" charset="0"/>
                            </a:rPr>
                          </m:ctrlPr>
                        </m:dPr>
                        <m:e>
                          <m:r>
                            <a:rPr lang="en-US" altLang="zh-CN" sz="1400">
                              <a:solidFill>
                                <a:srgbClr val="000000"/>
                              </a:solidFill>
                              <a:latin typeface="Cambria Math" panose="02040503050406030204" pitchFamily="18" charset="0"/>
                            </a:rPr>
                            <m:t>𝑦</m:t>
                          </m:r>
                        </m:e>
                        <m:e>
                          <m:r>
                            <a:rPr lang="en-US" altLang="zh-CN" sz="1400">
                              <a:solidFill>
                                <a:srgbClr val="000000"/>
                              </a:solidFill>
                              <a:latin typeface="Cambria Math" panose="02040503050406030204" pitchFamily="18" charset="0"/>
                            </a:rPr>
                            <m:t>𝑥</m:t>
                          </m:r>
                        </m:e>
                      </m:d>
                      <m:r>
                        <m:rPr>
                          <m:nor/>
                        </m:rPr>
                        <a:rPr lang="en-US" altLang="zh-CN" sz="1400">
                          <a:solidFill>
                            <a:srgbClr val="000000"/>
                          </a:solidFill>
                        </a:rPr>
                        <m:t>= </m:t>
                      </m:r>
                      <m:f>
                        <m:fPr>
                          <m:ctrlPr>
                            <a:rPr lang="zh-CN" altLang="zh-CN" sz="1400" i="1">
                              <a:solidFill>
                                <a:srgbClr val="000000"/>
                              </a:solidFill>
                              <a:latin typeface="Cambria Math" panose="02040503050406030204" pitchFamily="18" charset="0"/>
                            </a:rPr>
                          </m:ctrlPr>
                        </m:fPr>
                        <m:num>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𝑦</m:t>
                          </m:r>
                          <m:r>
                            <a:rPr lang="en-US" altLang="zh-CN" sz="1400">
                              <a:solidFill>
                                <a:srgbClr val="000000"/>
                              </a:solidFill>
                              <a:latin typeface="Cambria Math" panose="02040503050406030204" pitchFamily="18" charset="0"/>
                            </a:rPr>
                            <m:t>)</m:t>
                          </m:r>
                        </m:num>
                        <m:den>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𝑥</m:t>
                          </m:r>
                          <m:r>
                            <a:rPr lang="en-US" altLang="zh-CN" sz="1400">
                              <a:solidFill>
                                <a:srgbClr val="000000"/>
                              </a:solidFill>
                              <a:latin typeface="Cambria Math" panose="02040503050406030204" pitchFamily="18" charset="0"/>
                            </a:rPr>
                            <m:t>)</m:t>
                          </m:r>
                        </m:den>
                      </m:f>
                    </m:oMath>
                  </m:oMathPara>
                </a14:m>
                <a:endParaRPr lang="zh-CN" altLang="zh-CN" sz="1400" dirty="0">
                  <a:solidFill>
                    <a:srgbClr val="000000"/>
                  </a:solidFill>
                </a:endParaRPr>
              </a:p>
              <a:p>
                <a:r>
                  <a:rPr lang="zh-CN" altLang="zh-CN" sz="1800" dirty="0" smtClean="0">
                    <a:solidFill>
                      <a:srgbClr val="000000"/>
                    </a:solidFill>
                  </a:rPr>
                  <a:t>上述</a:t>
                </a:r>
                <a:r>
                  <a:rPr lang="zh-CN" altLang="zh-CN" sz="1800" dirty="0">
                    <a:solidFill>
                      <a:srgbClr val="000000"/>
                    </a:solidFill>
                  </a:rPr>
                  <a:t>公式即为贝叶斯定理，它提供了从先验概率</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oMath>
                </a14:m>
                <a:r>
                  <a:rPr lang="zh-CN" altLang="zh-CN" sz="1800" dirty="0">
                    <a:solidFill>
                      <a:srgbClr val="000000"/>
                    </a:solidFill>
                  </a:rPr>
                  <a:t>计算后验概率</a:t>
                </a:r>
                <a14:m>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en-US" altLang="zh-CN" sz="1800">
                            <a:solidFill>
                              <a:srgbClr val="000000"/>
                            </a:solidFill>
                            <a:latin typeface="Cambria Math" panose="02040503050406030204" pitchFamily="18" charset="0"/>
                          </a:rPr>
                          <m:t>𝑦</m:t>
                        </m:r>
                      </m:e>
                      <m:e>
                        <m:r>
                          <a:rPr lang="en-US" altLang="zh-CN" sz="1800">
                            <a:solidFill>
                              <a:srgbClr val="000000"/>
                            </a:solidFill>
                            <a:latin typeface="Cambria Math" panose="02040503050406030204" pitchFamily="18" charset="0"/>
                          </a:rPr>
                          <m:t>𝑥</m:t>
                        </m:r>
                      </m:e>
                    </m:d>
                  </m:oMath>
                </a14:m>
                <a:r>
                  <a:rPr lang="zh-CN" altLang="zh-CN" sz="1800" dirty="0">
                    <a:solidFill>
                      <a:srgbClr val="000000"/>
                    </a:solidFill>
                  </a:rPr>
                  <a:t>的</a:t>
                </a:r>
                <a:r>
                  <a:rPr lang="zh-CN" altLang="zh-CN" sz="1800" dirty="0" smtClean="0">
                    <a:solidFill>
                      <a:srgbClr val="000000"/>
                    </a:solidFill>
                  </a:rPr>
                  <a:t>方法</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692549"/>
              </a:xfrm>
              <a:prstGeom prst="rect">
                <a:avLst/>
              </a:prstGeom>
              <a:blipFill>
                <a:blip r:embed="rId3"/>
                <a:stretch>
                  <a:fillRect l="-530" t="-825" r="-606" b="-11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591320302"/>
      </p:ext>
    </p:extLst>
  </p:cSld>
  <p:clrMapOvr>
    <a:masterClrMapping/>
  </p:clrMapOvr>
  <p:transition spd="slow">
    <p:push/>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dirty="0"/>
              <a:t>机器翻译</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8822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基于统计的方法是机器翻译常用的实现，这种方法的核心算法即是贝叶斯方法。统计机器翻译问题可以描述为，给定某种源语言的句子</a:t>
                </a:r>
                <a:r>
                  <a:rPr lang="en-US" altLang="zh-CN" sz="1800" dirty="0">
                    <a:solidFill>
                      <a:srgbClr val="000000"/>
                    </a:solidFill>
                  </a:rPr>
                  <a:t>X</a:t>
                </a:r>
                <a:r>
                  <a:rPr lang="zh-CN" altLang="zh-CN" sz="1800" dirty="0">
                    <a:solidFill>
                      <a:srgbClr val="000000"/>
                    </a:solidFill>
                  </a:rPr>
                  <a:t>，其可能的目标语言翻译出的句子</a:t>
                </a:r>
                <a:r>
                  <a:rPr lang="en-US" altLang="zh-CN" sz="1800" dirty="0">
                    <a:solidFill>
                      <a:srgbClr val="000000"/>
                    </a:solidFill>
                  </a:rPr>
                  <a:t>Y</a:t>
                </a:r>
                <a:r>
                  <a:rPr lang="zh-CN" altLang="zh-CN" sz="1800" dirty="0">
                    <a:solidFill>
                      <a:srgbClr val="000000"/>
                    </a:solidFill>
                  </a:rPr>
                  <a:t>，</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oMath>
                </a14:m>
                <a:r>
                  <a:rPr lang="zh-CN" altLang="zh-CN" sz="1800" dirty="0">
                    <a:solidFill>
                      <a:srgbClr val="000000"/>
                    </a:solidFill>
                  </a:rPr>
                  <a:t>代表该种翻译句子符合人类翻译的程度，所以即找到</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oMath>
                </a14:m>
                <a:r>
                  <a:rPr lang="zh-CN" altLang="zh-CN" sz="1800" dirty="0">
                    <a:solidFill>
                      <a:srgbClr val="000000"/>
                    </a:solidFill>
                  </a:rPr>
                  <a:t>最大的</a:t>
                </a:r>
                <a:r>
                  <a:rPr lang="en-US" altLang="zh-CN" sz="1800" dirty="0">
                    <a:solidFill>
                      <a:srgbClr val="000000"/>
                    </a:solidFill>
                  </a:rPr>
                  <a:t>Y</a:t>
                </a:r>
                <a:r>
                  <a:rPr lang="zh-CN" altLang="zh-CN" sz="1800" dirty="0">
                    <a:solidFill>
                      <a:srgbClr val="000000"/>
                    </a:solidFill>
                  </a:rPr>
                  <a:t>即可。根据贝叶斯公式，</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r>
                  <a:rPr lang="zh-CN" altLang="zh-CN" sz="1800" dirty="0">
                    <a:solidFill>
                      <a:srgbClr val="000000"/>
                    </a:solidFill>
                  </a:rPr>
                  <a:t>所以需要找到使得</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最大的</a:t>
                </a:r>
                <a:r>
                  <a:rPr lang="en-US" altLang="zh-CN" sz="1800" dirty="0">
                    <a:solidFill>
                      <a:srgbClr val="000000"/>
                    </a:solidFill>
                  </a:rPr>
                  <a:t>Y</a:t>
                </a:r>
                <a:r>
                  <a:rPr lang="zh-CN" altLang="zh-CN" sz="1800" dirty="0">
                    <a:solidFill>
                      <a:srgbClr val="000000"/>
                    </a:solidFill>
                  </a:rPr>
                  <a:t>。对于</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oMath>
                </a14:m>
                <a:r>
                  <a:rPr lang="zh-CN" altLang="zh-CN" sz="1800" dirty="0">
                    <a:solidFill>
                      <a:srgbClr val="000000"/>
                    </a:solidFill>
                  </a:rPr>
                  <a:t>，在中文分词案例中我们知道可以利用</a:t>
                </a:r>
                <a:r>
                  <a:rPr lang="en-US" altLang="zh-CN" sz="1800" dirty="0">
                    <a:solidFill>
                      <a:srgbClr val="000000"/>
                    </a:solidFill>
                  </a:rPr>
                  <a:t>k</a:t>
                </a:r>
                <a:r>
                  <a:rPr lang="zh-CN" altLang="zh-CN" sz="1800" dirty="0">
                    <a:solidFill>
                      <a:srgbClr val="000000"/>
                    </a:solidFill>
                  </a:rPr>
                  <a:t>元语言模型</a:t>
                </a:r>
                <a:r>
                  <a:rPr lang="en-US" altLang="zh-CN" sz="1800" dirty="0">
                    <a:solidFill>
                      <a:srgbClr val="000000"/>
                    </a:solidFill>
                  </a:rPr>
                  <a:t>(k-gram)</a:t>
                </a:r>
                <a:r>
                  <a:rPr lang="zh-CN" altLang="zh-CN" sz="1800" dirty="0">
                    <a:solidFill>
                      <a:srgbClr val="000000"/>
                    </a:solidFill>
                  </a:rPr>
                  <a:t>计算出。而对于</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，通常利用一个分词对齐的平行语料库，具体言之，将英文“</a:t>
                </a:r>
                <a:r>
                  <a:rPr lang="en-US" altLang="zh-CN" sz="1800" dirty="0">
                    <a:solidFill>
                      <a:srgbClr val="000000"/>
                    </a:solidFill>
                  </a:rPr>
                  <a:t>you and me</a:t>
                </a:r>
                <a:r>
                  <a:rPr lang="zh-CN" altLang="zh-CN" sz="1800" dirty="0">
                    <a:solidFill>
                      <a:srgbClr val="000000"/>
                    </a:solidFill>
                  </a:rPr>
                  <a:t>”翻译为汉语，最佳的对应模式为“你和我”，此时有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you</m:t>
                          </m:r>
                        </m:e>
                        <m:e>
                          <m:r>
                            <a:rPr lang="zh-CN" altLang="zh-CN" sz="1800">
                              <a:solidFill>
                                <a:srgbClr val="000000"/>
                              </a:solidFill>
                              <a:latin typeface="Cambria Math" panose="02040503050406030204" pitchFamily="18" charset="0"/>
                            </a:rPr>
                            <m:t>你</m:t>
                          </m:r>
                        </m:e>
                      </m:d>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and</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和</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me</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我</m:t>
                      </m:r>
                      <m:r>
                        <a:rPr lang="en-US" altLang="zh-CN" sz="1800">
                          <a:solidFill>
                            <a:srgbClr val="000000"/>
                          </a:solidFill>
                          <a:latin typeface="Cambria Math" panose="02040503050406030204" pitchFamily="18" charset="0"/>
                        </a:rPr>
                        <m:t>)</m:t>
                      </m:r>
                    </m:oMath>
                  </m:oMathPara>
                </a14:m>
                <a:endParaRPr lang="zh-CN" altLang="zh-CN" sz="1800" dirty="0">
                  <a:solidFill>
                    <a:srgbClr val="000000"/>
                  </a:solidFill>
                </a:endParaRPr>
              </a:p>
              <a:p>
                <a:r>
                  <a:rPr lang="zh-CN" altLang="zh-CN" sz="1800" dirty="0">
                    <a:solidFill>
                      <a:srgbClr val="000000"/>
                    </a:solidFill>
                  </a:rPr>
                  <a:t>上式中右边各项都可以很容易地计算出，所以便可以通过分词对齐的方法计算出</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的值，最终找到使得</a:t>
                </a:r>
                <a14:m>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oMath>
                </a14:m>
                <a:r>
                  <a:rPr lang="zh-CN" altLang="zh-CN" sz="1800" dirty="0">
                    <a:solidFill>
                      <a:srgbClr val="000000"/>
                    </a:solidFill>
                  </a:rPr>
                  <a:t>最大的</a:t>
                </a:r>
                <a:r>
                  <a:rPr lang="en-US" altLang="zh-CN" sz="1800" dirty="0">
                    <a:solidFill>
                      <a:srgbClr val="000000"/>
                    </a:solidFill>
                  </a:rPr>
                  <a:t>B</a:t>
                </a:r>
                <a:r>
                  <a:rPr lang="zh-CN" altLang="zh-CN" sz="1800" dirty="0">
                    <a:solidFill>
                      <a:srgbClr val="000000"/>
                    </a:solidFill>
                  </a:rPr>
                  <a:t>，便是</a:t>
                </a:r>
                <a:r>
                  <a:rPr lang="en-US" altLang="zh-CN" sz="1800" dirty="0">
                    <a:solidFill>
                      <a:srgbClr val="000000"/>
                    </a:solidFill>
                  </a:rPr>
                  <a:t>X</a:t>
                </a:r>
                <a:r>
                  <a:rPr lang="zh-CN" altLang="zh-CN" sz="1800" dirty="0">
                    <a:solidFill>
                      <a:srgbClr val="000000"/>
                    </a:solidFill>
                  </a:rPr>
                  <a:t>最佳的翻译方式</a:t>
                </a:r>
                <a:endParaRPr lang="en-US"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882281"/>
              </a:xfrm>
              <a:prstGeom prst="rect">
                <a:avLst/>
              </a:prstGeom>
              <a:blipFill>
                <a:blip r:embed="rId2"/>
                <a:stretch>
                  <a:fillRect l="-530" t="-785" r="-530" b="-3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402169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故障诊断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故障诊断是为了找到某种设备出现故障时故障的所在部件，在工业领域，自动的故障诊断装置能节省一线工作人员大量的预判断时间。基于规则的系统可以被用于故障诊断，但是起不能处理不确定性问题，在实际环境中难以灵活应用。贝叶斯网能较好地描述可能的故障来源，在处理故障诊断的不确定问题上有优秀的表现。多年来研究人员开发出了多种基于贝叶斯网络的故障诊断系统，包括对汽车启动故障的诊断、波音飞机的故障诊断、核电厂软硬件的故障诊断</a:t>
            </a:r>
            <a:r>
              <a:rPr lang="zh-CN" altLang="zh-CN" sz="1800" dirty="0" smtClean="0">
                <a:solidFill>
                  <a:srgbClr val="000000"/>
                </a:solidFill>
              </a:rPr>
              <a:t>等等</a:t>
            </a:r>
            <a:endParaRPr lang="en-US" altLang="zh-CN" sz="1800" dirty="0">
              <a:solidFill>
                <a:srgbClr val="000000"/>
              </a:solidFill>
            </a:endParaRPr>
          </a:p>
        </p:txBody>
      </p:sp>
    </p:spTree>
    <p:extLst>
      <p:ext uri="{BB962C8B-B14F-4D97-AF65-F5344CB8AC3E}">
        <p14:creationId xmlns:p14="http://schemas.microsoft.com/office/powerpoint/2010/main" val="5910938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故障诊断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0000"/>
                </a:solidFill>
              </a:rPr>
              <a:t>Heckerman</a:t>
            </a:r>
            <a:r>
              <a:rPr lang="zh-CN" altLang="zh-CN" sz="1800" dirty="0">
                <a:solidFill>
                  <a:srgbClr val="000000"/>
                </a:solidFill>
              </a:rPr>
              <a:t>等人在</a:t>
            </a:r>
            <a:r>
              <a:rPr lang="en-US" altLang="zh-CN" sz="1800" dirty="0">
                <a:solidFill>
                  <a:srgbClr val="000000"/>
                </a:solidFill>
              </a:rPr>
              <a:t>1995</a:t>
            </a:r>
            <a:r>
              <a:rPr lang="zh-CN" altLang="zh-CN" sz="1800" dirty="0">
                <a:solidFill>
                  <a:srgbClr val="000000"/>
                </a:solidFill>
              </a:rPr>
              <a:t>提出了一种汽车发动机诊断系统，该系统用于诊断汽车无法正常启动的原因，可见原因有多种，所以可以利用前文提到的诊断推理的方法，找到后验概率最大的故障原因其网络结构如下</a:t>
            </a:r>
            <a:endParaRPr lang="en-US" altLang="zh-CN" sz="1800" dirty="0">
              <a:solidFill>
                <a:srgbClr val="000000"/>
              </a:solidFill>
            </a:endParaRPr>
          </a:p>
        </p:txBody>
      </p:sp>
      <p:grpSp>
        <p:nvGrpSpPr>
          <p:cNvPr id="10" name="画布 102"/>
          <p:cNvGrpSpPr/>
          <p:nvPr/>
        </p:nvGrpSpPr>
        <p:grpSpPr>
          <a:xfrm>
            <a:off x="2539463" y="1974904"/>
            <a:ext cx="4023535" cy="2733521"/>
            <a:chOff x="0" y="0"/>
            <a:chExt cx="5270500" cy="4466590"/>
          </a:xfrm>
        </p:grpSpPr>
        <p:sp>
          <p:nvSpPr>
            <p:cNvPr id="13" name="矩形 12"/>
            <p:cNvSpPr/>
            <p:nvPr/>
          </p:nvSpPr>
          <p:spPr>
            <a:xfrm>
              <a:off x="0" y="0"/>
              <a:ext cx="5270500" cy="4466590"/>
            </a:xfrm>
            <a:prstGeom prst="rect">
              <a:avLst/>
            </a:prstGeom>
            <a:ln>
              <a:solidFill>
                <a:schemeClr val="tx1"/>
              </a:solidFill>
            </a:ln>
          </p:spPr>
        </p:sp>
        <p:sp>
          <p:nvSpPr>
            <p:cNvPr id="14" name="圆角矩形 13"/>
            <p:cNvSpPr/>
            <p:nvPr/>
          </p:nvSpPr>
          <p:spPr>
            <a:xfrm>
              <a:off x="1180125" y="237150"/>
              <a:ext cx="1401150"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effectLst/>
                  <a:latin typeface="等线" panose="02010600030101010101" pitchFamily="2" charset="-122"/>
                  <a:ea typeface="宋体" panose="02010600030101010101" pitchFamily="2" charset="-122"/>
                  <a:cs typeface="Times New Roman" panose="02020603050405020304" pitchFamily="18" charset="0"/>
                </a:rPr>
                <a:t>电池使用时间长</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圆角矩形 14"/>
            <p:cNvSpPr/>
            <p:nvPr/>
          </p:nvSpPr>
          <p:spPr>
            <a:xfrm>
              <a:off x="2970825" y="237150"/>
              <a:ext cx="1152525"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发动机报废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4342426" y="237150"/>
              <a:ext cx="848700"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皮带断开</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1818300" y="1094400"/>
              <a:ext cx="1001100"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电池报废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圆角矩形 17"/>
            <p:cNvSpPr/>
            <p:nvPr/>
          </p:nvSpPr>
          <p:spPr>
            <a:xfrm>
              <a:off x="3408976" y="1113450"/>
              <a:ext cx="791550"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未充电</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圆角矩形 18"/>
            <p:cNvSpPr/>
            <p:nvPr/>
          </p:nvSpPr>
          <p:spPr>
            <a:xfrm>
              <a:off x="4249126" y="2009169"/>
              <a:ext cx="942000"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电池没电</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箭头连接符 19"/>
            <p:cNvCxnSpPr>
              <a:stCxn id="18" idx="2"/>
              <a:endCxn id="19" idx="0"/>
            </p:cNvCxnSpPr>
            <p:nvPr/>
          </p:nvCxnSpPr>
          <p:spPr>
            <a:xfrm>
              <a:off x="3804751" y="1475400"/>
              <a:ext cx="915375" cy="5337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7" idx="2"/>
              <a:endCxn id="19" idx="0"/>
            </p:cNvCxnSpPr>
            <p:nvPr/>
          </p:nvCxnSpPr>
          <p:spPr>
            <a:xfrm>
              <a:off x="2318850" y="1456350"/>
              <a:ext cx="2401276" cy="552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4" idx="2"/>
              <a:endCxn id="17" idx="0"/>
            </p:cNvCxnSpPr>
            <p:nvPr/>
          </p:nvCxnSpPr>
          <p:spPr>
            <a:xfrm>
              <a:off x="1880700" y="599100"/>
              <a:ext cx="438150" cy="4953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5" idx="2"/>
              <a:endCxn id="18" idx="0"/>
            </p:cNvCxnSpPr>
            <p:nvPr/>
          </p:nvCxnSpPr>
          <p:spPr>
            <a:xfrm>
              <a:off x="3547088" y="599100"/>
              <a:ext cx="257663" cy="51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6" idx="2"/>
              <a:endCxn id="18" idx="0"/>
            </p:cNvCxnSpPr>
            <p:nvPr/>
          </p:nvCxnSpPr>
          <p:spPr>
            <a:xfrm flipH="1">
              <a:off x="3804751" y="599100"/>
              <a:ext cx="962025" cy="51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圆角矩形 24"/>
            <p:cNvSpPr/>
            <p:nvPr/>
          </p:nvSpPr>
          <p:spPr>
            <a:xfrm>
              <a:off x="980100" y="1923075"/>
              <a:ext cx="1000760" cy="36195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无润滑油</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6" name="圆角矩形 25"/>
            <p:cNvSpPr/>
            <p:nvPr/>
          </p:nvSpPr>
          <p:spPr>
            <a:xfrm>
              <a:off x="103800" y="1884734"/>
              <a:ext cx="743925" cy="36131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无燃油</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7" name="圆角矩形 26"/>
            <p:cNvSpPr/>
            <p:nvPr/>
          </p:nvSpPr>
          <p:spPr>
            <a:xfrm>
              <a:off x="2142150" y="1884738"/>
              <a:ext cx="877275" cy="63068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燃油指示</a:t>
              </a:r>
              <a:endParaRPr lang="zh-CN" sz="1200">
                <a:effectLst/>
                <a:latin typeface="宋体" panose="02010600030101010101" pitchFamily="2" charset="-122"/>
                <a:ea typeface="宋体" panose="02010600030101010101" pitchFamily="2" charset="-122"/>
                <a:cs typeface="宋体" panose="02010600030101010101" pitchFamily="2" charset="-122"/>
              </a:endParaRPr>
            </a:p>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失灵</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8" name="圆角矩形 27"/>
            <p:cNvSpPr/>
            <p:nvPr/>
          </p:nvSpPr>
          <p:spPr>
            <a:xfrm>
              <a:off x="3161325" y="1865443"/>
              <a:ext cx="743585" cy="686827"/>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启动器失灵</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29" name="圆角矩形 28"/>
            <p:cNvSpPr/>
            <p:nvPr/>
          </p:nvSpPr>
          <p:spPr>
            <a:xfrm>
              <a:off x="2160225" y="3340517"/>
              <a:ext cx="725850" cy="70716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燃油指示灯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0" name="直接箭头连接符 29"/>
            <p:cNvCxnSpPr>
              <a:stCxn id="27" idx="2"/>
              <a:endCxn id="31" idx="0"/>
            </p:cNvCxnSpPr>
            <p:nvPr/>
          </p:nvCxnSpPr>
          <p:spPr>
            <a:xfrm flipH="1">
              <a:off x="1370309" y="2515424"/>
              <a:ext cx="1210479" cy="693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圆角矩形 30"/>
            <p:cNvSpPr/>
            <p:nvPr/>
          </p:nvSpPr>
          <p:spPr>
            <a:xfrm>
              <a:off x="998516" y="3208459"/>
              <a:ext cx="743585" cy="75350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润滑油指示灯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2" name="直接箭头连接符 31"/>
            <p:cNvCxnSpPr>
              <a:stCxn id="25" idx="2"/>
              <a:endCxn id="31" idx="0"/>
            </p:cNvCxnSpPr>
            <p:nvPr/>
          </p:nvCxnSpPr>
          <p:spPr>
            <a:xfrm flipH="1">
              <a:off x="1370309" y="2285025"/>
              <a:ext cx="110171" cy="9234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圆角矩形 32"/>
            <p:cNvSpPr/>
            <p:nvPr/>
          </p:nvSpPr>
          <p:spPr>
            <a:xfrm>
              <a:off x="3332775" y="3427999"/>
              <a:ext cx="743585" cy="629651"/>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引擎无法启动</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34" name="圆角矩形 33"/>
            <p:cNvSpPr/>
            <p:nvPr/>
          </p:nvSpPr>
          <p:spPr>
            <a:xfrm>
              <a:off x="4409101" y="3399376"/>
              <a:ext cx="639150" cy="66779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照明大灯</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35" name="直接箭头连接符 34"/>
            <p:cNvCxnSpPr>
              <a:stCxn id="19" idx="2"/>
              <a:endCxn id="34" idx="0"/>
            </p:cNvCxnSpPr>
            <p:nvPr/>
          </p:nvCxnSpPr>
          <p:spPr>
            <a:xfrm>
              <a:off x="4720126" y="2371119"/>
              <a:ext cx="8550" cy="1028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19" idx="2"/>
              <a:endCxn id="33" idx="0"/>
            </p:cNvCxnSpPr>
            <p:nvPr/>
          </p:nvCxnSpPr>
          <p:spPr>
            <a:xfrm flipH="1">
              <a:off x="3704568" y="2371119"/>
              <a:ext cx="1015558" cy="10568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19" idx="2"/>
              <a:endCxn id="29" idx="0"/>
            </p:cNvCxnSpPr>
            <p:nvPr/>
          </p:nvCxnSpPr>
          <p:spPr>
            <a:xfrm flipH="1">
              <a:off x="2523150" y="2371119"/>
              <a:ext cx="2196976" cy="969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19" idx="2"/>
              <a:endCxn id="31" idx="0"/>
            </p:cNvCxnSpPr>
            <p:nvPr/>
          </p:nvCxnSpPr>
          <p:spPr>
            <a:xfrm flipH="1">
              <a:off x="1370309" y="2371119"/>
              <a:ext cx="3349817" cy="8373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5" idx="2"/>
              <a:endCxn id="33" idx="0"/>
            </p:cNvCxnSpPr>
            <p:nvPr/>
          </p:nvCxnSpPr>
          <p:spPr>
            <a:xfrm>
              <a:off x="1480480" y="2284701"/>
              <a:ext cx="2224088" cy="1142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26" idx="2"/>
              <a:endCxn id="29" idx="0"/>
            </p:cNvCxnSpPr>
            <p:nvPr/>
          </p:nvCxnSpPr>
          <p:spPr>
            <a:xfrm>
              <a:off x="475763" y="2245731"/>
              <a:ext cx="2047387" cy="1094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a:stCxn id="26" idx="2"/>
              <a:endCxn id="33" idx="0"/>
            </p:cNvCxnSpPr>
            <p:nvPr/>
          </p:nvCxnSpPr>
          <p:spPr>
            <a:xfrm>
              <a:off x="475763" y="2245731"/>
              <a:ext cx="3228805" cy="11817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28" idx="2"/>
              <a:endCxn id="33" idx="0"/>
            </p:cNvCxnSpPr>
            <p:nvPr/>
          </p:nvCxnSpPr>
          <p:spPr>
            <a:xfrm>
              <a:off x="3533118" y="2552270"/>
              <a:ext cx="171450" cy="8757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154141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疾病诊断是从一系列历史经验和临床检验结果中对病人患有疾病种类和患病程度的判断。机器学习在疾病诊断领域有较多的应用，在上世纪</a:t>
            </a:r>
            <a:r>
              <a:rPr lang="en-US" altLang="zh-CN" sz="1800" dirty="0">
                <a:solidFill>
                  <a:srgbClr val="000000"/>
                </a:solidFill>
              </a:rPr>
              <a:t>70</a:t>
            </a:r>
            <a:r>
              <a:rPr lang="zh-CN" altLang="zh-CN" sz="1800" dirty="0">
                <a:solidFill>
                  <a:srgbClr val="000000"/>
                </a:solidFill>
              </a:rPr>
              <a:t>年代就有基于规则设计的产生式专家系统用于对疾病进行诊断，但是该类型系统不能处理不确定性使其诊断正确率远低于临床医生。后来研究人员基于贝叶斯网络设计了新的疾病诊断系统以处理不确定性问题，新系统的诊断准确程度已可与专业临床医生相当。下面是一个对胃部疾病建模的简单贝叶斯网络的部分，网络结构与条件概率不一定符合真实情况，这里关键是对贝叶斯网络的应用予以阐释。假设我们已经根据历史诊断经验得到了如下图所示贝叶斯网络结构</a:t>
            </a:r>
            <a:endParaRPr lang="en-US" altLang="zh-CN" sz="1800" dirty="0">
              <a:solidFill>
                <a:srgbClr val="000000"/>
              </a:solidFill>
            </a:endParaRPr>
          </a:p>
        </p:txBody>
      </p:sp>
    </p:spTree>
    <p:extLst>
      <p:ext uri="{BB962C8B-B14F-4D97-AF65-F5344CB8AC3E}">
        <p14:creationId xmlns:p14="http://schemas.microsoft.com/office/powerpoint/2010/main" val="30970580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grpSp>
        <p:nvGrpSpPr>
          <p:cNvPr id="10" name="画布 9"/>
          <p:cNvGrpSpPr/>
          <p:nvPr/>
        </p:nvGrpSpPr>
        <p:grpSpPr>
          <a:xfrm>
            <a:off x="1872275" y="1341120"/>
            <a:ext cx="5270500" cy="2461260"/>
            <a:chOff x="0" y="0"/>
            <a:chExt cx="5270500" cy="2461260"/>
          </a:xfrm>
        </p:grpSpPr>
        <p:sp>
          <p:nvSpPr>
            <p:cNvPr id="13" name="矩形 12"/>
            <p:cNvSpPr/>
            <p:nvPr/>
          </p:nvSpPr>
          <p:spPr>
            <a:xfrm>
              <a:off x="0" y="0"/>
              <a:ext cx="5270500" cy="2461260"/>
            </a:xfrm>
            <a:prstGeom prst="rect">
              <a:avLst/>
            </a:prstGeom>
          </p:spPr>
        </p:sp>
        <p:sp>
          <p:nvSpPr>
            <p:cNvPr id="14" name="圆角矩形 13"/>
            <p:cNvSpPr/>
            <p:nvPr/>
          </p:nvSpPr>
          <p:spPr>
            <a:xfrm>
              <a:off x="626450" y="188975"/>
              <a:ext cx="580293" cy="386862"/>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kern="100">
                  <a:effectLst/>
                  <a:latin typeface="等线" panose="02010600030101010101" pitchFamily="2" charset="-122"/>
                  <a:ea typeface="宋体" panose="02010600030101010101" pitchFamily="2" charset="-122"/>
                  <a:cs typeface="Times New Roman" panose="02020603050405020304" pitchFamily="18" charset="0"/>
                </a:rPr>
                <a:t>锻炼</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5" name="圆角矩形 14"/>
            <p:cNvSpPr/>
            <p:nvPr/>
          </p:nvSpPr>
          <p:spPr>
            <a:xfrm>
              <a:off x="1649753" y="188967"/>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饮食</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6" name="圆角矩形 15"/>
            <p:cNvSpPr/>
            <p:nvPr/>
          </p:nvSpPr>
          <p:spPr>
            <a:xfrm>
              <a:off x="2775196" y="1116376"/>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胃痛</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7" name="圆角矩形 16"/>
            <p:cNvSpPr/>
            <p:nvPr/>
          </p:nvSpPr>
          <p:spPr>
            <a:xfrm>
              <a:off x="4247028" y="1116380"/>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腹胀</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8" name="圆角矩形 17"/>
            <p:cNvSpPr/>
            <p:nvPr/>
          </p:nvSpPr>
          <p:spPr>
            <a:xfrm>
              <a:off x="2102825" y="1959709"/>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恶心</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sp>
          <p:nvSpPr>
            <p:cNvPr id="19" name="圆角矩形 18"/>
            <p:cNvSpPr/>
            <p:nvPr/>
          </p:nvSpPr>
          <p:spPr>
            <a:xfrm>
              <a:off x="3751875" y="2001471"/>
              <a:ext cx="579755" cy="3867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胃炎</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0" name="直接箭头连接符 19"/>
            <p:cNvCxnSpPr>
              <a:stCxn id="14" idx="2"/>
              <a:endCxn id="16" idx="0"/>
            </p:cNvCxnSpPr>
            <p:nvPr/>
          </p:nvCxnSpPr>
          <p:spPr>
            <a:xfrm>
              <a:off x="916597" y="575837"/>
              <a:ext cx="2148477" cy="5405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5" idx="2"/>
              <a:endCxn id="16" idx="0"/>
            </p:cNvCxnSpPr>
            <p:nvPr/>
          </p:nvCxnSpPr>
          <p:spPr>
            <a:xfrm>
              <a:off x="1939631" y="575682"/>
              <a:ext cx="1125443" cy="540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5" idx="2"/>
              <a:endCxn id="17" idx="0"/>
            </p:cNvCxnSpPr>
            <p:nvPr/>
          </p:nvCxnSpPr>
          <p:spPr>
            <a:xfrm>
              <a:off x="1939631" y="575682"/>
              <a:ext cx="2597275" cy="540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p:cNvCxnSpPr>
              <a:stCxn id="16" idx="2"/>
              <a:endCxn id="18" idx="0"/>
            </p:cNvCxnSpPr>
            <p:nvPr/>
          </p:nvCxnSpPr>
          <p:spPr>
            <a:xfrm flipH="1">
              <a:off x="2392703" y="1503091"/>
              <a:ext cx="672371" cy="4566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17" idx="2"/>
              <a:endCxn id="19" idx="0"/>
            </p:cNvCxnSpPr>
            <p:nvPr/>
          </p:nvCxnSpPr>
          <p:spPr>
            <a:xfrm flipH="1">
              <a:off x="4041753" y="1503095"/>
              <a:ext cx="495153" cy="498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6" idx="2"/>
              <a:endCxn id="19" idx="0"/>
            </p:cNvCxnSpPr>
            <p:nvPr/>
          </p:nvCxnSpPr>
          <p:spPr>
            <a:xfrm>
              <a:off x="3065074" y="1503091"/>
              <a:ext cx="976679" cy="498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圆角矩形 25"/>
            <p:cNvSpPr/>
            <p:nvPr/>
          </p:nvSpPr>
          <p:spPr>
            <a:xfrm>
              <a:off x="3852375" y="217552"/>
              <a:ext cx="579755" cy="386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伤寒</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7" name="直接箭头连接符 26"/>
            <p:cNvCxnSpPr>
              <a:stCxn id="26" idx="2"/>
              <a:endCxn id="17" idx="0"/>
            </p:cNvCxnSpPr>
            <p:nvPr/>
          </p:nvCxnSpPr>
          <p:spPr>
            <a:xfrm>
              <a:off x="4142253" y="603632"/>
              <a:ext cx="394653" cy="5127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圆角矩形 27"/>
            <p:cNvSpPr/>
            <p:nvPr/>
          </p:nvSpPr>
          <p:spPr>
            <a:xfrm>
              <a:off x="2570775" y="246126"/>
              <a:ext cx="982050" cy="386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Times New Roman" panose="02020603050405020304" pitchFamily="18" charset="0"/>
                </a:rPr>
                <a:t>细菌感染</a:t>
              </a:r>
              <a:endParaRPr lang="zh-CN" sz="1200">
                <a:effectLst/>
                <a:latin typeface="宋体" panose="02010600030101010101" pitchFamily="2" charset="-122"/>
                <a:ea typeface="宋体" panose="02010600030101010101" pitchFamily="2" charset="-122"/>
                <a:cs typeface="宋体" panose="02010600030101010101" pitchFamily="2" charset="-122"/>
              </a:endParaRPr>
            </a:p>
          </p:txBody>
        </p:sp>
        <p:cxnSp>
          <p:nvCxnSpPr>
            <p:cNvPr id="29" name="直接箭头连接符 28"/>
            <p:cNvCxnSpPr>
              <a:stCxn id="28" idx="2"/>
              <a:endCxn id="17" idx="0"/>
            </p:cNvCxnSpPr>
            <p:nvPr/>
          </p:nvCxnSpPr>
          <p:spPr>
            <a:xfrm>
              <a:off x="3061800" y="632206"/>
              <a:ext cx="1475106" cy="4841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1284900" y="1100239"/>
              <a:ext cx="896325" cy="38608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晕动症</a:t>
              </a:r>
            </a:p>
          </p:txBody>
        </p:sp>
        <p:cxnSp>
          <p:nvCxnSpPr>
            <p:cNvPr id="31" name="直接箭头连接符 30"/>
            <p:cNvCxnSpPr>
              <a:stCxn id="30" idx="2"/>
              <a:endCxn id="18" idx="0"/>
            </p:cNvCxnSpPr>
            <p:nvPr/>
          </p:nvCxnSpPr>
          <p:spPr>
            <a:xfrm>
              <a:off x="1733063" y="1486319"/>
              <a:ext cx="659640" cy="473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圆角矩形 31"/>
            <p:cNvSpPr/>
            <p:nvPr/>
          </p:nvSpPr>
          <p:spPr>
            <a:xfrm>
              <a:off x="151425" y="1075350"/>
              <a:ext cx="895985" cy="38544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zh-CN" sz="1200">
                  <a:effectLst/>
                  <a:latin typeface="宋体" panose="02010600030101010101" pitchFamily="2" charset="-122"/>
                  <a:ea typeface="宋体" panose="02010600030101010101" pitchFamily="2" charset="-122"/>
                  <a:cs typeface="宋体" panose="02010600030101010101" pitchFamily="2" charset="-122"/>
                </a:rPr>
                <a:t>神经疾病</a:t>
              </a:r>
            </a:p>
          </p:txBody>
        </p:sp>
        <p:cxnSp>
          <p:nvCxnSpPr>
            <p:cNvPr id="33" name="直接箭头连接符 32"/>
            <p:cNvCxnSpPr>
              <a:stCxn id="32" idx="2"/>
              <a:endCxn id="18" idx="0"/>
            </p:cNvCxnSpPr>
            <p:nvPr/>
          </p:nvCxnSpPr>
          <p:spPr>
            <a:xfrm>
              <a:off x="599418" y="1460795"/>
              <a:ext cx="1793285" cy="498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45496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smtClean="0">
                <a:solidFill>
                  <a:srgbClr val="000000"/>
                </a:solidFill>
              </a:rPr>
              <a:t>其对应的部分条件概率表为：</a:t>
            </a:r>
          </a:p>
          <a:p>
            <a:r>
              <a:rPr lang="zh-CN" altLang="zh-CN" sz="1800" dirty="0" smtClean="0">
                <a:solidFill>
                  <a:srgbClr val="000000"/>
                </a:solidFill>
              </a:rPr>
              <a:t>对“锻炼”与“饮食”节点：</a:t>
            </a:r>
            <a:endParaRPr lang="en-US" altLang="zh-CN" sz="1800" dirty="0" smtClean="0">
              <a:solidFill>
                <a:srgbClr val="000000"/>
              </a:solidFill>
            </a:endParaRPr>
          </a:p>
          <a:p>
            <a:endParaRPr lang="en-US" altLang="zh-CN" sz="1800" dirty="0" smtClean="0">
              <a:solidFill>
                <a:srgbClr val="000000"/>
              </a:solidFill>
            </a:endParaRPr>
          </a:p>
          <a:p>
            <a:endParaRPr lang="en-US" altLang="zh-CN" sz="1800" dirty="0" smtClean="0">
              <a:solidFill>
                <a:srgbClr val="000000"/>
              </a:solidFill>
            </a:endParaRPr>
          </a:p>
          <a:p>
            <a:r>
              <a:rPr lang="zh-CN" altLang="zh-CN" sz="1800" dirty="0" smtClean="0">
                <a:solidFill>
                  <a:srgbClr val="000000"/>
                </a:solidFill>
              </a:rPr>
              <a:t>对“胃痛”节点</a:t>
            </a:r>
            <a:r>
              <a:rPr lang="zh-CN" altLang="en-US" sz="1800" dirty="0" smtClean="0">
                <a:solidFill>
                  <a:srgbClr val="000000"/>
                </a:solidFill>
              </a:rPr>
              <a:t>：</a:t>
            </a:r>
            <a:endParaRPr lang="en-US" altLang="zh-CN" sz="1800" dirty="0" smtClean="0">
              <a:solidFill>
                <a:srgbClr val="000000"/>
              </a:solidFill>
            </a:endParaRPr>
          </a:p>
          <a:p>
            <a:endParaRPr lang="zh-CN" altLang="zh-CN" sz="1800" dirty="0">
              <a:solidFill>
                <a:srgbClr val="0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3406774030"/>
              </p:ext>
            </p:extLst>
          </p:nvPr>
        </p:nvGraphicFramePr>
        <p:xfrm>
          <a:off x="1912385" y="1853360"/>
          <a:ext cx="4225925" cy="328930"/>
        </p:xfrm>
        <a:graphic>
          <a:graphicData uri="http://schemas.openxmlformats.org/drawingml/2006/table">
            <a:tbl>
              <a:tblPr bandRow="1">
                <a:tableStyleId>{5C22544A-7EE6-4342-B048-85BDC9FD1C3A}</a:tableStyleId>
              </a:tblPr>
              <a:tblGrid>
                <a:gridCol w="987425">
                  <a:extLst>
                    <a:ext uri="{9D8B030D-6E8A-4147-A177-3AD203B41FA5}">
                      <a16:colId xmlns:a16="http://schemas.microsoft.com/office/drawing/2014/main" val="1530057078"/>
                    </a:ext>
                  </a:extLst>
                </a:gridCol>
                <a:gridCol w="809625">
                  <a:extLst>
                    <a:ext uri="{9D8B030D-6E8A-4147-A177-3AD203B41FA5}">
                      <a16:colId xmlns:a16="http://schemas.microsoft.com/office/drawing/2014/main" val="311872650"/>
                    </a:ext>
                  </a:extLst>
                </a:gridCol>
                <a:gridCol w="540385">
                  <a:extLst>
                    <a:ext uri="{9D8B030D-6E8A-4147-A177-3AD203B41FA5}">
                      <a16:colId xmlns:a16="http://schemas.microsoft.com/office/drawing/2014/main" val="1729346043"/>
                    </a:ext>
                  </a:extLst>
                </a:gridCol>
                <a:gridCol w="1078865">
                  <a:extLst>
                    <a:ext uri="{9D8B030D-6E8A-4147-A177-3AD203B41FA5}">
                      <a16:colId xmlns:a16="http://schemas.microsoft.com/office/drawing/2014/main" val="1282935598"/>
                    </a:ext>
                  </a:extLst>
                </a:gridCol>
                <a:gridCol w="809625">
                  <a:extLst>
                    <a:ext uri="{9D8B030D-6E8A-4147-A177-3AD203B41FA5}">
                      <a16:colId xmlns:a16="http://schemas.microsoft.com/office/drawing/2014/main" val="481186072"/>
                    </a:ext>
                  </a:extLst>
                </a:gridCol>
              </a:tblGrid>
              <a:tr h="0">
                <a:tc>
                  <a:txBody>
                    <a:bodyPr/>
                    <a:lstStyle/>
                    <a:p>
                      <a:pPr algn="just">
                        <a:spcAft>
                          <a:spcPts val="0"/>
                        </a:spcAft>
                      </a:pPr>
                      <a:r>
                        <a:rPr lang="zh-CN" sz="1050" kern="100">
                          <a:effectLst/>
                        </a:rPr>
                        <a:t>锻炼</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锻炼</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1858985"/>
                  </a:ext>
                </a:extLst>
              </a:tr>
              <a:tr h="168910">
                <a:tc>
                  <a:txBody>
                    <a:bodyPr/>
                    <a:lstStyle/>
                    <a:p>
                      <a:pPr algn="just">
                        <a:spcAft>
                          <a:spcPts val="0"/>
                        </a:spcAft>
                      </a:pPr>
                      <a:r>
                        <a:rPr lang="zh-CN" sz="1050" kern="100">
                          <a:effectLst/>
                        </a:rPr>
                        <a:t>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饮食</a:t>
                      </a:r>
                      <a:r>
                        <a:rPr lang="en-US" sz="1050" kern="100">
                          <a:effectLst/>
                        </a:rPr>
                        <a:t>=</a:t>
                      </a:r>
                      <a:r>
                        <a:rPr lang="zh-CN" sz="1050" kern="100">
                          <a:effectLst/>
                        </a:rPr>
                        <a:t>“亚健康”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0.6</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0694806"/>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3753527502"/>
              </p:ext>
            </p:extLst>
          </p:nvPr>
        </p:nvGraphicFramePr>
        <p:xfrm>
          <a:off x="1408113" y="2904858"/>
          <a:ext cx="5264150" cy="1120140"/>
        </p:xfrm>
        <a:graphic>
          <a:graphicData uri="http://schemas.openxmlformats.org/drawingml/2006/table">
            <a:tbl>
              <a:tblPr bandRow="1">
                <a:tableStyleId>{5C22544A-7EE6-4342-B048-85BDC9FD1C3A}</a:tableStyleId>
              </a:tblPr>
              <a:tblGrid>
                <a:gridCol w="1754505">
                  <a:extLst>
                    <a:ext uri="{9D8B030D-6E8A-4147-A177-3AD203B41FA5}">
                      <a16:colId xmlns:a16="http://schemas.microsoft.com/office/drawing/2014/main" val="3355674822"/>
                    </a:ext>
                  </a:extLst>
                </a:gridCol>
                <a:gridCol w="1754505">
                  <a:extLst>
                    <a:ext uri="{9D8B030D-6E8A-4147-A177-3AD203B41FA5}">
                      <a16:colId xmlns:a16="http://schemas.microsoft.com/office/drawing/2014/main" val="3712483869"/>
                    </a:ext>
                  </a:extLst>
                </a:gridCol>
                <a:gridCol w="1755140">
                  <a:extLst>
                    <a:ext uri="{9D8B030D-6E8A-4147-A177-3AD203B41FA5}">
                      <a16:colId xmlns:a16="http://schemas.microsoft.com/office/drawing/2014/main" val="2691339054"/>
                    </a:ext>
                  </a:extLst>
                </a:gridCol>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胃痛</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胃痛</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66785994"/>
                  </a:ext>
                </a:extLst>
              </a:tr>
              <a:tr h="0">
                <a:tc>
                  <a:txBody>
                    <a:bodyPr/>
                    <a:lstStyle/>
                    <a:p>
                      <a:pPr algn="just">
                        <a:spcAft>
                          <a:spcPts val="0"/>
                        </a:spcAft>
                      </a:pPr>
                      <a:r>
                        <a:rPr lang="zh-CN" sz="1050" kern="100">
                          <a:effectLst/>
                        </a:rPr>
                        <a:t>锻炼</a:t>
                      </a:r>
                      <a:r>
                        <a:rPr lang="en-US" sz="1050" kern="100">
                          <a:effectLst/>
                        </a:rPr>
                        <a:t>=</a:t>
                      </a:r>
                      <a:r>
                        <a:rPr lang="zh-CN" sz="1050" kern="100">
                          <a:effectLst/>
                        </a:rPr>
                        <a:t>“是”，饮食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4833790"/>
                  </a:ext>
                </a:extLst>
              </a:tr>
              <a:tr h="0">
                <a:tc>
                  <a:txBody>
                    <a:bodyPr/>
                    <a:lstStyle/>
                    <a:p>
                      <a:pPr algn="just">
                        <a:spcAft>
                          <a:spcPts val="0"/>
                        </a:spcAft>
                      </a:pPr>
                      <a:r>
                        <a:rPr lang="zh-CN" sz="1050" kern="100" dirty="0">
                          <a:effectLst/>
                        </a:rPr>
                        <a:t>锻炼</a:t>
                      </a:r>
                      <a:r>
                        <a:rPr lang="en-US" sz="1050" kern="100" dirty="0">
                          <a:effectLst/>
                        </a:rPr>
                        <a:t>=</a:t>
                      </a:r>
                      <a:r>
                        <a:rPr lang="zh-CN" sz="1050" kern="100" dirty="0">
                          <a:effectLst/>
                        </a:rPr>
                        <a:t>“是”，饮食</a:t>
                      </a:r>
                      <a:r>
                        <a:rPr lang="en-US" sz="1050" kern="100" dirty="0">
                          <a:effectLst/>
                        </a:rPr>
                        <a:t>=</a:t>
                      </a:r>
                      <a:r>
                        <a:rPr lang="zh-CN" sz="1050" kern="100" dirty="0">
                          <a:effectLst/>
                        </a:rPr>
                        <a:t>“亚健康”</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78689044"/>
                  </a:ext>
                </a:extLst>
              </a:tr>
              <a:tr h="0">
                <a:tc>
                  <a:txBody>
                    <a:bodyPr/>
                    <a:lstStyle/>
                    <a:p>
                      <a:pPr algn="just">
                        <a:spcAft>
                          <a:spcPts val="0"/>
                        </a:spcAft>
                      </a:pPr>
                      <a:r>
                        <a:rPr lang="zh-CN" sz="1050" kern="100">
                          <a:effectLst/>
                        </a:rPr>
                        <a:t>锻炼</a:t>
                      </a:r>
                      <a:r>
                        <a:rPr lang="en-US" sz="1050" kern="100">
                          <a:effectLst/>
                        </a:rPr>
                        <a:t>=</a:t>
                      </a:r>
                      <a:r>
                        <a:rPr lang="zh-CN" sz="1050" kern="100">
                          <a:effectLst/>
                        </a:rPr>
                        <a:t>“否”，饮食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0.55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0.45</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58266035"/>
                  </a:ext>
                </a:extLst>
              </a:tr>
              <a:tr h="0">
                <a:tc>
                  <a:txBody>
                    <a:bodyPr/>
                    <a:lstStyle/>
                    <a:p>
                      <a:pPr algn="just">
                        <a:spcAft>
                          <a:spcPts val="0"/>
                        </a:spcAft>
                      </a:pPr>
                      <a:r>
                        <a:rPr lang="zh-CN" sz="1050" kern="100">
                          <a:effectLst/>
                        </a:rPr>
                        <a:t>锻炼</a:t>
                      </a:r>
                      <a:r>
                        <a:rPr lang="en-US" sz="1050" kern="100">
                          <a:effectLst/>
                        </a:rPr>
                        <a:t>=</a:t>
                      </a:r>
                      <a:r>
                        <a:rPr lang="zh-CN" sz="1050" kern="100">
                          <a:effectLst/>
                        </a:rPr>
                        <a:t>“否”，饮食</a:t>
                      </a:r>
                      <a:r>
                        <a:rPr lang="en-US" sz="1050" kern="100">
                          <a:effectLst/>
                        </a:rPr>
                        <a:t>=</a:t>
                      </a:r>
                      <a:r>
                        <a:rPr lang="zh-CN" sz="1050" kern="100">
                          <a:effectLst/>
                        </a:rPr>
                        <a:t>“亚健康”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0.7</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0.3</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89660519"/>
                  </a:ext>
                </a:extLst>
              </a:tr>
            </a:tbl>
          </a:graphicData>
        </a:graphic>
      </p:graphicFrame>
    </p:spTree>
    <p:extLst>
      <p:ext uri="{BB962C8B-B14F-4D97-AF65-F5344CB8AC3E}">
        <p14:creationId xmlns:p14="http://schemas.microsoft.com/office/powerpoint/2010/main" val="28873058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p:sp>
        <p:nvSpPr>
          <p:cNvPr id="12" name="矩形 3"/>
          <p:cNvSpPr>
            <a:spLocks noChangeArrowheads="1"/>
          </p:cNvSpPr>
          <p:nvPr/>
        </p:nvSpPr>
        <p:spPr bwMode="auto">
          <a:xfrm>
            <a:off x="596900" y="1000471"/>
            <a:ext cx="8045450" cy="3028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对“腹胀”节点：</a:t>
            </a:r>
            <a:endParaRPr lang="en-US" altLang="zh-CN" sz="1800" dirty="0">
              <a:solidFill>
                <a:srgbClr val="000000"/>
              </a:solidFill>
            </a:endParaRPr>
          </a:p>
          <a:p>
            <a:endParaRPr lang="en-US" altLang="zh-CN" sz="1800" dirty="0">
              <a:solidFill>
                <a:srgbClr val="000000"/>
              </a:solidFill>
            </a:endParaRPr>
          </a:p>
          <a:p>
            <a:endParaRPr lang="en-US" altLang="zh-CN" sz="1800" dirty="0">
              <a:solidFill>
                <a:srgbClr val="000000"/>
              </a:solidFill>
            </a:endParaRPr>
          </a:p>
          <a:p>
            <a:r>
              <a:rPr lang="zh-CN" altLang="zh-CN" sz="1800" dirty="0">
                <a:solidFill>
                  <a:srgbClr val="000000"/>
                </a:solidFill>
              </a:rPr>
              <a:t>对“恶心”节点：</a:t>
            </a:r>
            <a:endParaRPr lang="en-US" altLang="zh-CN" sz="1800" dirty="0">
              <a:solidFill>
                <a:srgbClr val="000000"/>
              </a:solidFill>
            </a:endParaRPr>
          </a:p>
          <a:p>
            <a:endParaRPr lang="en-US" altLang="zh-CN" sz="1800" dirty="0">
              <a:solidFill>
                <a:srgbClr val="000000"/>
              </a:solidFill>
            </a:endParaRPr>
          </a:p>
          <a:p>
            <a:pPr marL="0" indent="0">
              <a:buNone/>
            </a:pPr>
            <a:endParaRPr lang="en-US" altLang="zh-CN" sz="1800" dirty="0">
              <a:solidFill>
                <a:srgbClr val="000000"/>
              </a:solidFill>
            </a:endParaRPr>
          </a:p>
          <a:p>
            <a:r>
              <a:rPr lang="zh-CN" altLang="zh-CN" sz="1800" dirty="0">
                <a:solidFill>
                  <a:srgbClr val="000000"/>
                </a:solidFill>
              </a:rPr>
              <a:t>对“胃炎”节点：</a:t>
            </a:r>
          </a:p>
          <a:p>
            <a:endParaRPr lang="zh-CN" altLang="zh-CN" sz="1800" dirty="0">
              <a:solidFill>
                <a:srgbClr val="000000"/>
              </a:solidFill>
            </a:endParaRPr>
          </a:p>
          <a:p>
            <a:endParaRPr lang="zh-CN" altLang="zh-CN" sz="1800"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44363451"/>
              </p:ext>
            </p:extLst>
          </p:nvPr>
        </p:nvGraphicFramePr>
        <p:xfrm>
          <a:off x="1830595" y="1409535"/>
          <a:ext cx="5264150" cy="480060"/>
        </p:xfrm>
        <a:graphic>
          <a:graphicData uri="http://schemas.openxmlformats.org/drawingml/2006/table">
            <a:tbl>
              <a:tblPr bandRow="1">
                <a:tableStyleId>{5C22544A-7EE6-4342-B048-85BDC9FD1C3A}</a:tableStyleId>
              </a:tblPr>
              <a:tblGrid>
                <a:gridCol w="1754505">
                  <a:extLst>
                    <a:ext uri="{9D8B030D-6E8A-4147-A177-3AD203B41FA5}">
                      <a16:colId xmlns:a16="http://schemas.microsoft.com/office/drawing/2014/main" val="4191746477"/>
                    </a:ext>
                  </a:extLst>
                </a:gridCol>
                <a:gridCol w="1754505">
                  <a:extLst>
                    <a:ext uri="{9D8B030D-6E8A-4147-A177-3AD203B41FA5}">
                      <a16:colId xmlns:a16="http://schemas.microsoft.com/office/drawing/2014/main" val="3809000216"/>
                    </a:ext>
                  </a:extLst>
                </a:gridCol>
                <a:gridCol w="1755140">
                  <a:extLst>
                    <a:ext uri="{9D8B030D-6E8A-4147-A177-3AD203B41FA5}">
                      <a16:colId xmlns:a16="http://schemas.microsoft.com/office/drawing/2014/main" val="1689142526"/>
                    </a:ext>
                  </a:extLst>
                </a:gridCol>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“腹胀”</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腹胀</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783538"/>
                  </a:ext>
                </a:extLst>
              </a:tr>
              <a:tr h="0">
                <a:tc>
                  <a:txBody>
                    <a:bodyPr/>
                    <a:lstStyle/>
                    <a:p>
                      <a:pPr algn="just">
                        <a:spcAft>
                          <a:spcPts val="0"/>
                        </a:spcAft>
                      </a:pPr>
                      <a:r>
                        <a:rPr lang="zh-CN" sz="1050" kern="100">
                          <a:effectLst/>
                        </a:rPr>
                        <a:t>饮食</a:t>
                      </a:r>
                      <a:r>
                        <a:rPr lang="en-US" sz="1050" kern="100">
                          <a:effectLst/>
                        </a:rPr>
                        <a:t>=</a:t>
                      </a:r>
                      <a:r>
                        <a:rPr lang="zh-CN" sz="1050" kern="100">
                          <a:effectLst/>
                        </a:rPr>
                        <a:t>“健康”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33237295"/>
                  </a:ext>
                </a:extLst>
              </a:tr>
              <a:tr h="0">
                <a:tc>
                  <a:txBody>
                    <a:bodyPr/>
                    <a:lstStyle/>
                    <a:p>
                      <a:pPr algn="just">
                        <a:spcAft>
                          <a:spcPts val="0"/>
                        </a:spcAft>
                      </a:pPr>
                      <a:r>
                        <a:rPr lang="zh-CN" sz="1050" kern="100">
                          <a:effectLst/>
                        </a:rPr>
                        <a:t>饮食</a:t>
                      </a:r>
                      <a:r>
                        <a:rPr lang="en-US" sz="1050" kern="100">
                          <a:effectLst/>
                        </a:rPr>
                        <a:t>=</a:t>
                      </a:r>
                      <a:r>
                        <a:rPr lang="zh-CN" sz="1050" kern="100">
                          <a:effectLst/>
                        </a:rPr>
                        <a:t>“亚健康”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0.4</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23543302"/>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325205269"/>
              </p:ext>
            </p:extLst>
          </p:nvPr>
        </p:nvGraphicFramePr>
        <p:xfrm>
          <a:off x="1830595" y="2400536"/>
          <a:ext cx="5264150" cy="480060"/>
        </p:xfrm>
        <a:graphic>
          <a:graphicData uri="http://schemas.openxmlformats.org/drawingml/2006/table">
            <a:tbl>
              <a:tblPr bandRow="1">
                <a:tableStyleId>{5C22544A-7EE6-4342-B048-85BDC9FD1C3A}</a:tableStyleId>
              </a:tblPr>
              <a:tblGrid>
                <a:gridCol w="1754505">
                  <a:extLst>
                    <a:ext uri="{9D8B030D-6E8A-4147-A177-3AD203B41FA5}">
                      <a16:colId xmlns:a16="http://schemas.microsoft.com/office/drawing/2014/main" val="907899646"/>
                    </a:ext>
                  </a:extLst>
                </a:gridCol>
                <a:gridCol w="1754505">
                  <a:extLst>
                    <a:ext uri="{9D8B030D-6E8A-4147-A177-3AD203B41FA5}">
                      <a16:colId xmlns:a16="http://schemas.microsoft.com/office/drawing/2014/main" val="1437706145"/>
                    </a:ext>
                  </a:extLst>
                </a:gridCol>
                <a:gridCol w="1755140">
                  <a:extLst>
                    <a:ext uri="{9D8B030D-6E8A-4147-A177-3AD203B41FA5}">
                      <a16:colId xmlns:a16="http://schemas.microsoft.com/office/drawing/2014/main" val="1745655166"/>
                    </a:ext>
                  </a:extLst>
                </a:gridCol>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恶心</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恶心</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45574037"/>
                  </a:ext>
                </a:extLst>
              </a:tr>
              <a:tr h="0">
                <a:tc>
                  <a:txBody>
                    <a:bodyPr/>
                    <a:lstStyle/>
                    <a:p>
                      <a:pPr algn="just">
                        <a:spcAft>
                          <a:spcPts val="0"/>
                        </a:spcAft>
                      </a:pPr>
                      <a:r>
                        <a:rPr lang="zh-CN" sz="1050" kern="100">
                          <a:effectLst/>
                        </a:rPr>
                        <a:t>胃痛</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0.7</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0.3</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4147847"/>
                  </a:ext>
                </a:extLst>
              </a:tr>
              <a:tr h="0">
                <a:tc>
                  <a:txBody>
                    <a:bodyPr/>
                    <a:lstStyle/>
                    <a:p>
                      <a:pPr algn="just">
                        <a:spcAft>
                          <a:spcPts val="0"/>
                        </a:spcAft>
                      </a:pPr>
                      <a:r>
                        <a:rPr lang="zh-CN" sz="1050" kern="100">
                          <a:effectLst/>
                        </a:rPr>
                        <a:t>胃痛</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0.8</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4861664"/>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35012600"/>
              </p:ext>
            </p:extLst>
          </p:nvPr>
        </p:nvGraphicFramePr>
        <p:xfrm>
          <a:off x="1830595" y="3403040"/>
          <a:ext cx="5264150" cy="800100"/>
        </p:xfrm>
        <a:graphic>
          <a:graphicData uri="http://schemas.openxmlformats.org/drawingml/2006/table">
            <a:tbl>
              <a:tblPr bandRow="1">
                <a:tableStyleId>{5C22544A-7EE6-4342-B048-85BDC9FD1C3A}</a:tableStyleId>
              </a:tblPr>
              <a:tblGrid>
                <a:gridCol w="1754505">
                  <a:extLst>
                    <a:ext uri="{9D8B030D-6E8A-4147-A177-3AD203B41FA5}">
                      <a16:colId xmlns:a16="http://schemas.microsoft.com/office/drawing/2014/main" val="1494272817"/>
                    </a:ext>
                  </a:extLst>
                </a:gridCol>
                <a:gridCol w="1754505">
                  <a:extLst>
                    <a:ext uri="{9D8B030D-6E8A-4147-A177-3AD203B41FA5}">
                      <a16:colId xmlns:a16="http://schemas.microsoft.com/office/drawing/2014/main" val="2046462689"/>
                    </a:ext>
                  </a:extLst>
                </a:gridCol>
                <a:gridCol w="1755140">
                  <a:extLst>
                    <a:ext uri="{9D8B030D-6E8A-4147-A177-3AD203B41FA5}">
                      <a16:colId xmlns:a16="http://schemas.microsoft.com/office/drawing/2014/main" val="2796885543"/>
                    </a:ext>
                  </a:extLst>
                </a:gridCol>
              </a:tblGrid>
              <a:tr h="0">
                <a:tc>
                  <a:txBody>
                    <a:bodyPr/>
                    <a:lstStyle/>
                    <a:p>
                      <a:pPr algn="just">
                        <a:spcAft>
                          <a:spcPts val="0"/>
                        </a:spcAft>
                      </a:pPr>
                      <a:r>
                        <a:rPr lang="en-US" sz="1050" kern="100">
                          <a:effectLst/>
                        </a:rPr>
                        <a:t> </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胃炎</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050" kern="100">
                          <a:effectLst/>
                        </a:rPr>
                        <a:t>胃炎</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9798308"/>
                  </a:ext>
                </a:extLst>
              </a:tr>
              <a:tr h="0">
                <a:tc>
                  <a:txBody>
                    <a:bodyPr/>
                    <a:lstStyle/>
                    <a:p>
                      <a:pPr algn="just">
                        <a:spcAft>
                          <a:spcPts val="0"/>
                        </a:spcAft>
                      </a:pPr>
                      <a:r>
                        <a:rPr lang="zh-CN" sz="1050" kern="100">
                          <a:effectLst/>
                        </a:rPr>
                        <a:t>胃痛</a:t>
                      </a:r>
                      <a:r>
                        <a:rPr lang="en-US" sz="1050" kern="100">
                          <a:effectLst/>
                        </a:rPr>
                        <a:t>=</a:t>
                      </a:r>
                      <a:r>
                        <a:rPr lang="zh-CN" sz="1050" kern="100">
                          <a:effectLst/>
                        </a:rPr>
                        <a:t>“是”，腹胀</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0.8</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0.2</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34965641"/>
                  </a:ext>
                </a:extLst>
              </a:tr>
              <a:tr h="0">
                <a:tc>
                  <a:txBody>
                    <a:bodyPr/>
                    <a:lstStyle/>
                    <a:p>
                      <a:pPr algn="just">
                        <a:spcAft>
                          <a:spcPts val="0"/>
                        </a:spcAft>
                      </a:pPr>
                      <a:r>
                        <a:rPr lang="zh-CN" sz="1050" kern="100">
                          <a:effectLst/>
                        </a:rPr>
                        <a:t>胃痛</a:t>
                      </a:r>
                      <a:r>
                        <a:rPr lang="en-US" sz="1050" kern="100">
                          <a:effectLst/>
                        </a:rPr>
                        <a:t>=</a:t>
                      </a:r>
                      <a:r>
                        <a:rPr lang="zh-CN" sz="1050" kern="100">
                          <a:effectLst/>
                        </a:rPr>
                        <a:t>“是”，腹胀</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32058818"/>
                  </a:ext>
                </a:extLst>
              </a:tr>
              <a:tr h="0">
                <a:tc>
                  <a:txBody>
                    <a:bodyPr/>
                    <a:lstStyle/>
                    <a:p>
                      <a:pPr algn="just">
                        <a:spcAft>
                          <a:spcPts val="0"/>
                        </a:spcAft>
                      </a:pPr>
                      <a:r>
                        <a:rPr lang="zh-CN" sz="1050" kern="100">
                          <a:effectLst/>
                        </a:rPr>
                        <a:t>胃痛</a:t>
                      </a:r>
                      <a:r>
                        <a:rPr lang="en-US" sz="1050" kern="100">
                          <a:effectLst/>
                        </a:rPr>
                        <a:t>=</a:t>
                      </a:r>
                      <a:r>
                        <a:rPr lang="zh-CN" sz="1050" kern="100">
                          <a:effectLst/>
                        </a:rPr>
                        <a:t>“否”，腹胀</a:t>
                      </a:r>
                      <a:r>
                        <a:rPr lang="en-US" sz="1050" kern="100">
                          <a:effectLst/>
                        </a:rPr>
                        <a:t>=</a:t>
                      </a:r>
                      <a:r>
                        <a:rPr lang="zh-CN" sz="1050" kern="100">
                          <a:effectLst/>
                        </a:rPr>
                        <a:t>“是”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0.4</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0.6</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6964156"/>
                  </a:ext>
                </a:extLst>
              </a:tr>
              <a:tr h="0">
                <a:tc>
                  <a:txBody>
                    <a:bodyPr/>
                    <a:lstStyle/>
                    <a:p>
                      <a:pPr algn="just">
                        <a:spcAft>
                          <a:spcPts val="0"/>
                        </a:spcAft>
                      </a:pPr>
                      <a:r>
                        <a:rPr lang="zh-CN" sz="1050" kern="100">
                          <a:effectLst/>
                        </a:rPr>
                        <a:t>胃痛</a:t>
                      </a:r>
                      <a:r>
                        <a:rPr lang="en-US" sz="1050" kern="100">
                          <a:effectLst/>
                        </a:rPr>
                        <a:t>=</a:t>
                      </a:r>
                      <a:r>
                        <a:rPr lang="zh-CN" sz="1050" kern="100">
                          <a:effectLst/>
                        </a:rPr>
                        <a:t>“否”，腹胀</a:t>
                      </a:r>
                      <a:r>
                        <a:rPr lang="en-US" sz="1050" kern="100">
                          <a:effectLst/>
                        </a:rPr>
                        <a:t>=</a:t>
                      </a:r>
                      <a:r>
                        <a:rPr lang="zh-CN" sz="1050" kern="100">
                          <a:effectLst/>
                        </a:rPr>
                        <a:t>“否”</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0.1</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0.9</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2938140"/>
                  </a:ext>
                </a:extLst>
              </a:tr>
            </a:tbl>
          </a:graphicData>
        </a:graphic>
      </p:graphicFrame>
    </p:spTree>
    <p:extLst>
      <p:ext uri="{BB962C8B-B14F-4D97-AF65-F5344CB8AC3E}">
        <p14:creationId xmlns:p14="http://schemas.microsoft.com/office/powerpoint/2010/main" val="42911263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17542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现在我们可以利用该贝叶斯网络对患者进行诊断，假设现在只基于给定的条件概率表中有节点进行判断，不考虑没有条件概率的节点。现有患者</a:t>
                </a:r>
                <a:r>
                  <a:rPr lang="en-US" altLang="zh-CN" sz="1800" dirty="0">
                    <a:solidFill>
                      <a:srgbClr val="000000"/>
                    </a:solidFill>
                  </a:rPr>
                  <a:t>A</a:t>
                </a:r>
                <a:r>
                  <a:rPr lang="zh-CN" altLang="zh-CN" sz="1800" dirty="0">
                    <a:solidFill>
                      <a:srgbClr val="000000"/>
                    </a:solidFill>
                  </a:rPr>
                  <a:t>，我们对其状况毫不知情，我们需要先判断其是否患有“胃痛”。该问题即转化为求</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oMath>
                </a14:m>
                <a:r>
                  <a:rPr lang="zh-CN" altLang="zh-CN" sz="1800" dirty="0">
                    <a:solidFill>
                      <a:srgbClr val="000000"/>
                    </a:solidFill>
                  </a:rPr>
                  <a:t>的概率。求解过程为：设</a:t>
                </a:r>
                <a14:m>
                  <m:oMath xmlns:m="http://schemas.openxmlformats.org/officeDocument/2006/math">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是，否</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表示锻炼情况的两个取值，</a:t>
                </a:r>
                <a14:m>
                  <m:oMath xmlns:m="http://schemas.openxmlformats.org/officeDocument/2006/math">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健康，亚健康</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表示饮食情况的两个取值，于是有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oMath>
                  </m:oMathPara>
                </a14:m>
                <a:endParaRPr lang="zh-CN"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𝑥</m:t>
                        </m:r>
                      </m:sub>
                      <m:sup/>
                      <m:e>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𝑦</m:t>
                            </m:r>
                          </m:sub>
                          <m:sup/>
                          <m:e>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锻炼</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zh-CN" altLang="zh-CN" sz="1800">
                                    <a:solidFill>
                                      <a:srgbClr val="000000"/>
                                    </a:solidFill>
                                    <a:latin typeface="Cambria Math" panose="02040503050406030204" pitchFamily="18" charset="0"/>
                                  </a:rPr>
                                  <m:t>，饮食</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锻炼</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r>
                                  <a:rPr lang="zh-CN" altLang="zh-CN" sz="1800">
                                    <a:solidFill>
                                      <a:srgbClr val="000000"/>
                                    </a:solidFill>
                                    <a:latin typeface="Cambria Math" panose="02040503050406030204" pitchFamily="18" charset="0"/>
                                  </a:rPr>
                                  <m:t>，饮食</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e>
                            </m:d>
                            <m:r>
                              <a:rPr lang="en-US" altLang="zh-CN" sz="1800">
                                <a:solidFill>
                                  <a:srgbClr val="000000"/>
                                </a:solidFill>
                                <a:latin typeface="Cambria Math" panose="02040503050406030204" pitchFamily="18" charset="0"/>
                              </a:rPr>
                              <m:t> </m:t>
                            </m:r>
                          </m:e>
                        </m:nary>
                      </m:e>
                    </m:nary>
                  </m:oMath>
                </a14:m>
                <a:endParaRPr lang="zh-CN"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=0.5×0.4×0.2+0.5×0.6×0.45+0.5×0.4×0.55+0.5×0.6×0.7</m:t>
                    </m:r>
                  </m:oMath>
                </a14:m>
                <a:endParaRPr lang="zh-CN" altLang="zh-CN" sz="1800" dirty="0">
                  <a:solidFill>
                    <a:srgbClr val="000000"/>
                  </a:solidFill>
                </a:endParaRPr>
              </a:p>
              <a:p>
                <a14:m>
                  <m:oMath xmlns:m="http://schemas.openxmlformats.org/officeDocument/2006/math">
                    <m:r>
                      <a:rPr lang="en-US" altLang="zh-CN" sz="1800">
                        <a:solidFill>
                          <a:srgbClr val="000000"/>
                        </a:solidFill>
                        <a:latin typeface="Cambria Math" panose="02040503050406030204" pitchFamily="18" charset="0"/>
                      </a:rPr>
                      <m:t>=0.495</m:t>
                    </m:r>
                  </m:oMath>
                </a14:m>
                <a:endParaRPr lang="zh-CN" altLang="zh-CN" sz="1800" dirty="0">
                  <a:solidFill>
                    <a:srgbClr val="000000"/>
                  </a:solidFill>
                </a:endParaRPr>
              </a:p>
              <a:p>
                <a:r>
                  <a:rPr lang="zh-CN" altLang="zh-CN" sz="1800" dirty="0">
                    <a:solidFill>
                      <a:srgbClr val="000000"/>
                    </a:solidFill>
                  </a:rPr>
                  <a:t>所以在没有先验信息情况下患者有“胃痛”病症的可能性为</a:t>
                </a:r>
                <a:r>
                  <a:rPr lang="en-US" altLang="zh-CN" sz="1800" dirty="0">
                    <a:solidFill>
                      <a:srgbClr val="000000"/>
                    </a:solidFill>
                  </a:rPr>
                  <a:t>49.5%</a:t>
                </a:r>
                <a:r>
                  <a:rPr lang="zh-CN" altLang="zh-CN" sz="1800" dirty="0">
                    <a:solidFill>
                      <a:srgbClr val="000000"/>
                    </a:solidFill>
                  </a:rPr>
                  <a:t>。</a:t>
                </a: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175421"/>
              </a:xfrm>
              <a:prstGeom prst="rect">
                <a:avLst/>
              </a:prstGeom>
              <a:blipFill>
                <a:blip r:embed="rId2"/>
                <a:stretch>
                  <a:fillRect l="-530" t="-960" r="-606" b="-5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9290751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5"/>
          <p:cNvSpPr txBox="1">
            <a:spLocks noChangeArrowheads="1"/>
          </p:cNvSpPr>
          <p:nvPr/>
        </p:nvSpPr>
        <p:spPr bwMode="auto">
          <a:xfrm>
            <a:off x="608013" y="404813"/>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0" lang="zh-CN" altLang="en-US" sz="2400">
                <a:solidFill>
                  <a:schemeClr val="bg1"/>
                </a:solidFill>
                <a:latin typeface="微软雅黑" panose="020B0503020204020204" pitchFamily="34" charset="-122"/>
                <a:ea typeface="微软雅黑" panose="020B0503020204020204" pitchFamily="34" charset="-122"/>
              </a:rPr>
              <a:t>议程</a:t>
            </a:r>
          </a:p>
        </p:txBody>
      </p:sp>
      <p:cxnSp>
        <p:nvCxnSpPr>
          <p:cNvPr id="8" name="直接连接符 13"/>
          <p:cNvCxnSpPr/>
          <p:nvPr/>
        </p:nvCxnSpPr>
        <p:spPr>
          <a:xfrm>
            <a:off x="750888" y="846138"/>
            <a:ext cx="7891462"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1" name="矩形 10"/>
          <p:cNvSpPr/>
          <p:nvPr/>
        </p:nvSpPr>
        <p:spPr>
          <a:xfrm>
            <a:off x="596900" y="430213"/>
            <a:ext cx="2146300"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zh-CN" dirty="0"/>
              <a:t>疾病诊断</a:t>
            </a:r>
            <a:endParaRPr kumimoji="0" lang="zh-CN" altLang="en-US" dirty="0"/>
          </a:p>
        </p:txBody>
      </p:sp>
      <p:sp>
        <p:nvSpPr>
          <p:cNvPr id="11270" name="TextBox 5"/>
          <p:cNvSpPr txBox="1">
            <a:spLocks noChangeArrowheads="1"/>
          </p:cNvSpPr>
          <p:nvPr/>
        </p:nvSpPr>
        <p:spPr bwMode="auto">
          <a:xfrm>
            <a:off x="608013" y="43021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0" lang="zh-CN" altLang="en-US" sz="240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9046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假设病人告诉我们他有“恶心”的症状，我们判断其是否患有“胃痛”，问题转化为求</a:t>
                </a:r>
                <a14:m>
                  <m:oMath xmlns:m="http://schemas.openxmlformats.org/officeDocument/2006/math">
                    <m:r>
                      <m:rPr>
                        <m:sty m:val="p"/>
                      </m:rPr>
                      <a:rPr lang="en-US" altLang="zh-CN" sz="1800">
                        <a:solidFill>
                          <a:srgbClr val="000000"/>
                        </a:solidFill>
                        <a:latin typeface="Cambria Math" panose="02040503050406030204" pitchFamily="18" charset="0"/>
                      </a:rPr>
                      <m:t>p</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oMath>
                </a14:m>
                <a:r>
                  <a:rPr lang="zh-CN" altLang="zh-CN" sz="1800" dirty="0">
                    <a:solidFill>
                      <a:srgbClr val="000000"/>
                    </a:solidFill>
                  </a:rPr>
                  <a:t>的概率。根据贝叶斯概率公式，有</a:t>
                </a:r>
              </a:p>
              <a:p>
                <a:pPr marL="0" indent="0">
                  <a:buNone/>
                </a:pPr>
                <a14:m>
                  <m:oMathPara xmlns:m="http://schemas.openxmlformats.org/officeDocument/2006/math">
                    <m:oMathParaPr>
                      <m:jc m:val="centerGroup"/>
                    </m:oMathParaPr>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r>
                  <a:rPr lang="zh-CN" altLang="zh-CN" sz="1800" dirty="0">
                    <a:solidFill>
                      <a:srgbClr val="000000"/>
                    </a:solidFill>
                  </a:rPr>
                  <a:t>于是需要计算</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oMath>
                </a14:m>
                <a:r>
                  <a:rPr lang="zh-CN" altLang="zh-CN" sz="1800" dirty="0">
                    <a:solidFill>
                      <a:srgbClr val="000000"/>
                    </a:solidFill>
                  </a:rPr>
                  <a:t>，设</a:t>
                </a:r>
                <a14:m>
                  <m:oMath xmlns:m="http://schemas.openxmlformats.org/officeDocument/2006/math">
                    <m:r>
                      <m:rPr>
                        <m:sty m:val="p"/>
                      </m:rPr>
                      <a:rPr lang="en-US" altLang="zh-CN" sz="1800">
                        <a:solidFill>
                          <a:srgbClr val="000000"/>
                        </a:solidFill>
                        <a:latin typeface="Cambria Math" panose="02040503050406030204" pitchFamily="18" charset="0"/>
                      </a:rPr>
                      <m:t>x</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是，否</m:t>
                    </m:r>
                    <m:r>
                      <a:rPr lang="en-US" altLang="zh-CN" sz="1800">
                        <a:solidFill>
                          <a:srgbClr val="000000"/>
                        </a:solidFill>
                        <a:latin typeface="Cambria Math" panose="02040503050406030204" pitchFamily="18" charset="0"/>
                      </a:rPr>
                      <m:t>}</m:t>
                    </m:r>
                  </m:oMath>
                </a14:m>
                <a:r>
                  <a:rPr lang="zh-CN" altLang="zh-CN" sz="1800" dirty="0">
                    <a:solidFill>
                      <a:srgbClr val="000000"/>
                    </a:solidFill>
                  </a:rPr>
                  <a:t>表示胃痛情况的两个取值，根据全概率公式，有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r>
                        <a:rPr lang="en-US" altLang="zh-CN" sz="1800">
                          <a:solidFill>
                            <a:srgbClr val="000000"/>
                          </a:solidFill>
                          <a:latin typeface="Cambria Math" panose="02040503050406030204" pitchFamily="18" charset="0"/>
                        </a:rPr>
                        <m:t>=</m:t>
                      </m:r>
                      <m:nary>
                        <m:naryPr>
                          <m:chr m:val="∑"/>
                          <m:limLoc m:val="undOvr"/>
                          <m:supHide m:val="on"/>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𝑥</m:t>
                          </m:r>
                        </m:sub>
                        <m:sup/>
                        <m:e>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e>
                          </m:d>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𝑥</m:t>
                              </m:r>
                            </m:e>
                          </m:d>
                        </m:e>
                      </m:nary>
                      <m:r>
                        <a:rPr lang="en-US" altLang="zh-CN" sz="1800">
                          <a:solidFill>
                            <a:srgbClr val="000000"/>
                          </a:solidFill>
                          <a:latin typeface="Cambria Math" panose="02040503050406030204" pitchFamily="18" charset="0"/>
                        </a:rPr>
                        <m:t>=0.7×0.495+0.2×0.505=0.4475</m:t>
                      </m:r>
                    </m:oMath>
                  </m:oMathPara>
                </a14:m>
                <a:endParaRPr lang="zh-CN" altLang="zh-CN" sz="1800" dirty="0">
                  <a:solidFill>
                    <a:srgbClr val="000000"/>
                  </a:solidFill>
                </a:endParaRPr>
              </a:p>
              <a:p>
                <a:r>
                  <a:rPr lang="zh-CN" altLang="zh-CN" sz="1800" dirty="0">
                    <a:solidFill>
                      <a:srgbClr val="000000"/>
                    </a:solidFill>
                  </a:rPr>
                  <a:t>将值带入上文公式中即有：</a:t>
                </a:r>
              </a:p>
              <a:p>
                <a14:m>
                  <m:oMath xmlns:m="http://schemas.openxmlformats.org/officeDocument/2006/math">
                    <m:r>
                      <m:rPr>
                        <m:sty m:val="p"/>
                      </m:rPr>
                      <a:rPr lang="en-US" altLang="zh-CN" sz="1800">
                        <a:solidFill>
                          <a:srgbClr val="000000"/>
                        </a:solidFill>
                        <a:latin typeface="Cambria Math" panose="02040503050406030204" pitchFamily="18" charset="0"/>
                      </a:rPr>
                      <m:t>p</m:t>
                    </m:r>
                    <m:d>
                      <m:dPr>
                        <m:ctrlPr>
                          <a:rPr lang="zh-CN" altLang="zh-CN" sz="1800" i="1">
                            <a:solidFill>
                              <a:srgbClr val="000000"/>
                            </a:solidFill>
                            <a:latin typeface="Cambria Math" panose="02040503050406030204" pitchFamily="18" charset="0"/>
                          </a:rPr>
                        </m:ctrlPr>
                      </m:dPr>
                      <m:e>
                        <m:r>
                          <a:rPr lang="zh-CN" altLang="zh-CN" sz="1800">
                            <a:solidFill>
                              <a:srgbClr val="000000"/>
                            </a:solidFill>
                            <a:latin typeface="Cambria Math" panose="02040503050406030204" pitchFamily="18" charset="0"/>
                          </a:rPr>
                          <m:t>胃痛</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e>
                        <m:r>
                          <a:rPr lang="zh-CN" altLang="zh-CN" sz="1800">
                            <a:solidFill>
                              <a:srgbClr val="000000"/>
                            </a:solidFill>
                            <a:latin typeface="Cambria Math" panose="02040503050406030204" pitchFamily="18" charset="0"/>
                          </a:rPr>
                          <m:t>恶心</m:t>
                        </m:r>
                        <m:r>
                          <a:rPr lang="en-US"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m:t>
                        </m:r>
                        <m:r>
                          <a:rPr lang="zh-CN" altLang="zh-CN" sz="1800">
                            <a:solidFill>
                              <a:srgbClr val="000000"/>
                            </a:solidFill>
                            <a:latin typeface="Cambria Math" panose="02040503050406030204" pitchFamily="18" charset="0"/>
                          </a:rPr>
                          <m:t>是</m:t>
                        </m:r>
                        <m:r>
                          <a:rPr lang="zh-CN" altLang="zh-CN" sz="1800">
                            <a:solidFill>
                              <a:srgbClr val="000000"/>
                            </a:solidFill>
                            <a:latin typeface="Cambria Math" panose="02040503050406030204" pitchFamily="18" charset="0"/>
                          </a:rPr>
                          <m:t>”</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0.7×0.495</m:t>
                        </m:r>
                      </m:num>
                      <m:den>
                        <m:r>
                          <a:rPr lang="en-US" altLang="zh-CN" sz="1800">
                            <a:solidFill>
                              <a:srgbClr val="000000"/>
                            </a:solidFill>
                            <a:latin typeface="Cambria Math" panose="02040503050406030204" pitchFamily="18" charset="0"/>
                          </a:rPr>
                          <m:t>0.4475</m:t>
                        </m:r>
                      </m:den>
                    </m:f>
                    <m:r>
                      <a:rPr lang="en-US" altLang="zh-CN" sz="1800">
                        <a:solidFill>
                          <a:srgbClr val="000000"/>
                        </a:solidFill>
                        <a:latin typeface="Cambria Math" panose="02040503050406030204" pitchFamily="18" charset="0"/>
                      </a:rPr>
                      <m:t>=0.7743</m:t>
                    </m:r>
                  </m:oMath>
                </a14:m>
                <a:r>
                  <a:rPr lang="zh-CN" altLang="zh-CN" sz="1800" dirty="0">
                    <a:solidFill>
                      <a:srgbClr val="000000"/>
                    </a:solidFill>
                  </a:rPr>
                  <a:t>所以在已知患者有“恶心”症状的情况下，患者有“胃痛”病症的可能性为</a:t>
                </a:r>
                <a:r>
                  <a:rPr lang="en-US" altLang="zh-CN" sz="1800" dirty="0">
                    <a:solidFill>
                      <a:srgbClr val="000000"/>
                    </a:solidFill>
                  </a:rPr>
                  <a:t>77.43</a:t>
                </a:r>
                <a:r>
                  <a:rPr lang="en-US" altLang="zh-CN" sz="1800" dirty="0" smtClean="0">
                    <a:solidFill>
                      <a:srgbClr val="000000"/>
                    </a:solidFill>
                  </a:rPr>
                  <a:t>%</a:t>
                </a:r>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904659"/>
              </a:xfrm>
              <a:prstGeom prst="rect">
                <a:avLst/>
              </a:prstGeom>
              <a:blipFill>
                <a:blip r:embed="rId2"/>
                <a:stretch>
                  <a:fillRect l="-530" t="-780" r="-530" b="-15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0421475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998538"/>
            <a:ext cx="5668962" cy="3192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2"/>
          <p:cNvSpPr txBox="1"/>
          <p:nvPr/>
        </p:nvSpPr>
        <p:spPr>
          <a:xfrm>
            <a:off x="3314700" y="1831975"/>
            <a:ext cx="1724025" cy="1016000"/>
          </a:xfrm>
          <a:prstGeom prst="rect">
            <a:avLst/>
          </a:prstGeom>
          <a:noFill/>
        </p:spPr>
        <p:txBody>
          <a:bodyPr wrap="none">
            <a:spAutoFit/>
          </a:bodyPr>
          <a:lstStyle/>
          <a:p>
            <a:pPr>
              <a:defRPr/>
            </a:pPr>
            <a:r>
              <a:rPr lang="zh-CN" altLang="en-US" sz="6000" dirty="0">
                <a:solidFill>
                  <a:schemeClr val="accent6">
                    <a:lumMod val="75000"/>
                  </a:schemeClr>
                </a:solidFill>
                <a:latin typeface="微软雅黑" panose="020B0503020204020204" pitchFamily="34" charset="-122"/>
                <a:ea typeface="微软雅黑" panose="020B0503020204020204" pitchFamily="34" charset="-122"/>
              </a:rPr>
              <a:t>谢谢</a:t>
            </a:r>
          </a:p>
        </p:txBody>
      </p:sp>
    </p:spTree>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2771291"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贝叶斯概率基础</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80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en-US" sz="1800" dirty="0" smtClean="0">
                <a:solidFill>
                  <a:srgbClr val="000000"/>
                </a:solidFill>
              </a:rPr>
              <a:t>概率论</a:t>
            </a:r>
            <a:endParaRPr lang="en-US" altLang="zh-CN" sz="1800" dirty="0" smtClean="0">
              <a:solidFill>
                <a:srgbClr val="000000"/>
              </a:solidFill>
            </a:endParaRPr>
          </a:p>
          <a:p>
            <a:pPr lvl="1"/>
            <a:r>
              <a:rPr lang="zh-CN" altLang="en-US" sz="1400" dirty="0" smtClean="0">
                <a:solidFill>
                  <a:srgbClr val="000000"/>
                </a:solidFill>
              </a:rPr>
              <a:t>古典概率</a:t>
            </a:r>
            <a:endParaRPr lang="en-US" altLang="zh-CN" sz="1400" dirty="0">
              <a:solidFill>
                <a:srgbClr val="000000"/>
              </a:solidFill>
            </a:endParaRPr>
          </a:p>
          <a:p>
            <a:pPr lvl="1"/>
            <a:r>
              <a:rPr lang="zh-CN" altLang="en-US" sz="1400" dirty="0">
                <a:solidFill>
                  <a:srgbClr val="000000"/>
                </a:solidFill>
              </a:rPr>
              <a:t>几何概率</a:t>
            </a:r>
            <a:endParaRPr lang="en-US" altLang="zh-CN" sz="1400" dirty="0">
              <a:solidFill>
                <a:srgbClr val="000000"/>
              </a:solidFill>
            </a:endParaRPr>
          </a:p>
          <a:p>
            <a:pPr lvl="1"/>
            <a:r>
              <a:rPr lang="zh-CN" altLang="en-US" sz="1400" dirty="0">
                <a:solidFill>
                  <a:srgbClr val="000000"/>
                </a:solidFill>
              </a:rPr>
              <a:t>条件概率</a:t>
            </a:r>
            <a:endParaRPr lang="en-US" altLang="zh-CN" sz="1400" dirty="0">
              <a:solidFill>
                <a:srgbClr val="000000"/>
              </a:solidFill>
            </a:endParaRPr>
          </a:p>
          <a:p>
            <a:pPr lvl="1"/>
            <a:r>
              <a:rPr lang="zh-CN" altLang="en-US" sz="1400" dirty="0">
                <a:solidFill>
                  <a:srgbClr val="000000"/>
                </a:solidFill>
              </a:rPr>
              <a:t>加法定理</a:t>
            </a:r>
            <a:endParaRPr lang="en-US" altLang="zh-CN" sz="1400" dirty="0">
              <a:solidFill>
                <a:srgbClr val="000000"/>
              </a:solidFill>
            </a:endParaRPr>
          </a:p>
          <a:p>
            <a:pPr lvl="1"/>
            <a:r>
              <a:rPr lang="zh-CN" altLang="en-US" sz="1400" dirty="0">
                <a:solidFill>
                  <a:srgbClr val="000000"/>
                </a:solidFill>
              </a:rPr>
              <a:t>减法定理</a:t>
            </a:r>
            <a:endParaRPr lang="en-US" altLang="zh-CN" sz="1400" dirty="0">
              <a:solidFill>
                <a:srgbClr val="000000"/>
              </a:solidFill>
            </a:endParaRPr>
          </a:p>
          <a:p>
            <a:pPr lvl="1"/>
            <a:r>
              <a:rPr lang="zh-CN" altLang="en-US" sz="1400" dirty="0">
                <a:solidFill>
                  <a:srgbClr val="000000"/>
                </a:solidFill>
              </a:rPr>
              <a:t>独立事件</a:t>
            </a:r>
            <a:endParaRPr lang="en-US" altLang="zh-CN" sz="1400" dirty="0">
              <a:solidFill>
                <a:srgbClr val="000000"/>
              </a:solidFill>
            </a:endParaRPr>
          </a:p>
          <a:p>
            <a:pPr lvl="1"/>
            <a:r>
              <a:rPr lang="zh-CN" altLang="en-US" sz="1400" dirty="0" smtClean="0">
                <a:solidFill>
                  <a:srgbClr val="000000"/>
                </a:solidFill>
              </a:rPr>
              <a:t>联合概率分布</a:t>
            </a:r>
            <a:endParaRPr lang="en-US" altLang="zh-CN" sz="1400" dirty="0">
              <a:solidFill>
                <a:srgbClr val="000000"/>
              </a:solidFill>
            </a:endParaRPr>
          </a:p>
          <a:p>
            <a:pPr lvl="1"/>
            <a:r>
              <a:rPr lang="zh-CN" altLang="en-US" sz="1400" dirty="0">
                <a:solidFill>
                  <a:srgbClr val="000000"/>
                </a:solidFill>
              </a:rPr>
              <a:t>条件概率分布</a:t>
            </a:r>
            <a:endParaRPr lang="en-US" altLang="zh-CN" sz="1400" dirty="0">
              <a:solidFill>
                <a:srgbClr val="000000"/>
              </a:solidFill>
            </a:endParaRPr>
          </a:p>
          <a:p>
            <a:r>
              <a:rPr lang="zh-CN" altLang="en-US" sz="1800" dirty="0" smtClean="0">
                <a:solidFill>
                  <a:srgbClr val="000000"/>
                </a:solidFill>
              </a:rPr>
              <a:t>贝叶斯概率</a:t>
            </a:r>
            <a:endParaRPr lang="en-US" altLang="zh-CN" sz="1800" dirty="0" smtClean="0">
              <a:solidFill>
                <a:srgbClr val="000000"/>
              </a:solidFill>
            </a:endParaRPr>
          </a:p>
          <a:p>
            <a:pPr lvl="1"/>
            <a:r>
              <a:rPr lang="zh-CN" altLang="en-US" sz="1400" dirty="0">
                <a:solidFill>
                  <a:srgbClr val="000000"/>
                </a:solidFill>
              </a:rPr>
              <a:t>先验概率</a:t>
            </a:r>
            <a:endParaRPr lang="en-US" altLang="zh-CN" sz="1400" dirty="0">
              <a:solidFill>
                <a:srgbClr val="000000"/>
              </a:solidFill>
            </a:endParaRPr>
          </a:p>
          <a:p>
            <a:pPr lvl="1"/>
            <a:r>
              <a:rPr lang="zh-CN" altLang="en-US" sz="1400" dirty="0">
                <a:solidFill>
                  <a:srgbClr val="000000"/>
                </a:solidFill>
              </a:rPr>
              <a:t>后验概率</a:t>
            </a:r>
            <a:endParaRPr lang="en-US" altLang="zh-CN" sz="1400" dirty="0">
              <a:solidFill>
                <a:srgbClr val="000000"/>
              </a:solidFill>
            </a:endParaRPr>
          </a:p>
          <a:p>
            <a:pPr lvl="1"/>
            <a:r>
              <a:rPr lang="zh-CN" altLang="en-US" sz="1400" dirty="0">
                <a:solidFill>
                  <a:srgbClr val="000000"/>
                </a:solidFill>
              </a:rPr>
              <a:t>全概率公式</a:t>
            </a:r>
            <a:endParaRPr lang="en-US" altLang="zh-CN" sz="1400" dirty="0">
              <a:solidFill>
                <a:srgbClr val="000000"/>
              </a:solidFill>
            </a:endParaRPr>
          </a:p>
          <a:p>
            <a:pPr lvl="1"/>
            <a:r>
              <a:rPr lang="zh-CN" altLang="en-US" sz="1400" dirty="0" smtClean="0">
                <a:solidFill>
                  <a:srgbClr val="000000"/>
                </a:solidFill>
              </a:rPr>
              <a:t>贝叶斯公式</a:t>
            </a:r>
            <a:endParaRPr lang="en-US" altLang="zh-CN" sz="1400" dirty="0" smtClean="0">
              <a:solidFill>
                <a:srgbClr val="000000"/>
              </a:solidFill>
            </a:endParaRPr>
          </a:p>
        </p:txBody>
      </p:sp>
    </p:spTree>
    <p:extLst>
      <p:ext uri="{BB962C8B-B14F-4D97-AF65-F5344CB8AC3E}">
        <p14:creationId xmlns:p14="http://schemas.microsoft.com/office/powerpoint/2010/main" val="303952212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分类模型是一种简单的构造分类器的方法。朴素贝叶斯分类模型是将问题分为特征向量和决策向量两类，并假设问题的特征向量都是相互独立地作用于决策向量的，即问题的特征之间都是互不相关的。尽管有这样过于简单的假设，但朴素贝叶斯分类模型能指数级降低贝叶斯网络构建的复杂性，同时还能较好地处理训练样本的噪声和无关属性，所以朴素贝叶斯分类模型仍然在很多现实问题中有着高效的应用，例如入侵检测和文本分类等领域。目前许多研究学者也在致力于改善特征变量间的独立性的限制使得朴素贝叶斯分类模型可以应用到更多问题上</a:t>
            </a:r>
            <a:endParaRPr lang="en-US" altLang="zh-CN" sz="1800" dirty="0">
              <a:solidFill>
                <a:srgbClr val="000000"/>
              </a:solidFill>
            </a:endParaRPr>
          </a:p>
        </p:txBody>
      </p:sp>
    </p:spTree>
    <p:extLst>
      <p:ext uri="{BB962C8B-B14F-4D97-AF65-F5344CB8AC3E}">
        <p14:creationId xmlns:p14="http://schemas.microsoft.com/office/powerpoint/2010/main" val="440570540"/>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37912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假设问题的特性向量为</a:t>
                </a:r>
                <a:r>
                  <a:rPr lang="en-US" altLang="zh-CN" sz="1800" dirty="0">
                    <a:solidFill>
                      <a:srgbClr val="000000"/>
                    </a:solidFill>
                  </a:rPr>
                  <a:t>X</a:t>
                </a:r>
                <a:r>
                  <a:rPr lang="zh-CN" altLang="zh-CN" sz="1800" dirty="0">
                    <a:solidFill>
                      <a:srgbClr val="000000"/>
                    </a:solidFill>
                  </a:rPr>
                  <a:t>，</a:t>
                </a:r>
                <a:r>
                  <a:rPr lang="en-US" altLang="zh-CN" sz="1800" dirty="0">
                    <a:solidFill>
                      <a:srgbClr val="000000"/>
                    </a:solidFill>
                  </a:rPr>
                  <a:t>Xi={X1, X2, …,</a:t>
                </a:r>
                <a:r>
                  <a:rPr lang="en-US" altLang="zh-CN" sz="1800" dirty="0" err="1">
                    <a:solidFill>
                      <a:srgbClr val="000000"/>
                    </a:solidFill>
                  </a:rPr>
                  <a:t>Xn</a:t>
                </a:r>
                <a:r>
                  <a:rPr lang="en-US" altLang="zh-CN" sz="1800" dirty="0">
                    <a:solidFill>
                      <a:srgbClr val="000000"/>
                    </a:solidFill>
                  </a:rPr>
                  <a:t>}</a:t>
                </a:r>
                <a:r>
                  <a:rPr lang="zh-CN" altLang="zh-CN" sz="1800" dirty="0">
                    <a:solidFill>
                      <a:srgbClr val="000000"/>
                    </a:solidFill>
                  </a:rPr>
                  <a:t>是特征属性之一，并且</a:t>
                </a:r>
                <a:r>
                  <a:rPr lang="en-US" altLang="zh-CN" sz="1800" dirty="0">
                    <a:solidFill>
                      <a:srgbClr val="000000"/>
                    </a:solidFill>
                  </a:rPr>
                  <a:t>X1, X2, …,</a:t>
                </a:r>
                <a:r>
                  <a:rPr lang="en-US" altLang="zh-CN" sz="1800" dirty="0" err="1">
                    <a:solidFill>
                      <a:srgbClr val="000000"/>
                    </a:solidFill>
                  </a:rPr>
                  <a:t>Xn</a:t>
                </a:r>
                <a:r>
                  <a:rPr lang="zh-CN" altLang="zh-CN" sz="1800" dirty="0">
                    <a:solidFill>
                      <a:srgbClr val="000000"/>
                    </a:solidFill>
                  </a:rPr>
                  <a:t>之前相互独立，那么</a:t>
                </a:r>
                <a:r>
                  <a:rPr lang="en-US" altLang="zh-CN" sz="1800" dirty="0">
                    <a:solidFill>
                      <a:srgbClr val="000000"/>
                    </a:solidFill>
                  </a:rPr>
                  <a:t>p(X|Y)</a:t>
                </a:r>
                <a:r>
                  <a:rPr lang="zh-CN" altLang="zh-CN" sz="1800" dirty="0">
                    <a:solidFill>
                      <a:srgbClr val="000000"/>
                    </a:solidFill>
                  </a:rPr>
                  <a:t>可以分解为多个向量的积，即有</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X</m:t>
                          </m:r>
                        </m:e>
                        <m:e>
                          <m:r>
                            <m:rPr>
                              <m:sty m:val="p"/>
                            </m:rPr>
                            <a:rPr lang="en-US" altLang="zh-CN" sz="1800">
                              <a:solidFill>
                                <a:srgbClr val="000000"/>
                              </a:solidFill>
                              <a:latin typeface="Cambria Math" panose="02040503050406030204" pitchFamily="18" charset="0"/>
                            </a:rPr>
                            <m:t>Y</m:t>
                          </m:r>
                        </m:e>
                      </m:d>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e>
                      </m:nary>
                    </m:oMath>
                  </m:oMathPara>
                </a14:m>
                <a:endParaRPr lang="zh-CN" altLang="zh-CN" sz="1800" dirty="0">
                  <a:solidFill>
                    <a:srgbClr val="000000"/>
                  </a:solidFill>
                </a:endParaRPr>
              </a:p>
              <a:p>
                <a:r>
                  <a:rPr lang="zh-CN" altLang="zh-CN" sz="1800" dirty="0">
                    <a:solidFill>
                      <a:srgbClr val="000000"/>
                    </a:solidFill>
                  </a:rPr>
                  <a:t>那么这个问题就可以由朴素贝叶斯分类器来解决，即</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e>
                          </m:nary>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a:p>
                <a:r>
                  <a:rPr lang="zh-CN" altLang="zh-CN" sz="1800" dirty="0">
                    <a:solidFill>
                      <a:srgbClr val="000000"/>
                    </a:solidFill>
                  </a:rPr>
                  <a:t>其中</a:t>
                </a:r>
                <a:r>
                  <a:rPr lang="en-US" altLang="zh-CN" sz="1800" dirty="0">
                    <a:solidFill>
                      <a:srgbClr val="000000"/>
                    </a:solidFill>
                  </a:rPr>
                  <a:t>p(X)</a:t>
                </a:r>
                <a:r>
                  <a:rPr lang="zh-CN" altLang="zh-CN" sz="1800" dirty="0">
                    <a:solidFill>
                      <a:srgbClr val="000000"/>
                    </a:solidFill>
                  </a:rPr>
                  <a:t>是常数，先验概率</a:t>
                </a:r>
                <a:r>
                  <a:rPr lang="en-US" altLang="zh-CN" sz="1800" dirty="0">
                    <a:solidFill>
                      <a:srgbClr val="000000"/>
                    </a:solidFill>
                  </a:rPr>
                  <a:t>p(Y)</a:t>
                </a:r>
                <a:r>
                  <a:rPr lang="zh-CN" altLang="zh-CN" sz="1800" dirty="0">
                    <a:solidFill>
                      <a:srgbClr val="000000"/>
                    </a:solidFill>
                  </a:rPr>
                  <a:t>可以通过训练集中每类样本所占的比例进行估计。给定</a:t>
                </a:r>
                <a:r>
                  <a:rPr lang="en-US" altLang="zh-CN" sz="1800" dirty="0">
                    <a:solidFill>
                      <a:srgbClr val="000000"/>
                    </a:solidFill>
                  </a:rPr>
                  <a:t>Y=y</a:t>
                </a:r>
                <a:r>
                  <a:rPr lang="zh-CN" altLang="zh-CN" sz="1800" dirty="0">
                    <a:solidFill>
                      <a:srgbClr val="000000"/>
                    </a:solidFill>
                  </a:rPr>
                  <a:t>，如果要估计测试样本</a:t>
                </a:r>
                <a:r>
                  <a:rPr lang="en-US" altLang="zh-CN" sz="1800" dirty="0">
                    <a:solidFill>
                      <a:srgbClr val="000000"/>
                    </a:solidFill>
                  </a:rPr>
                  <a:t>X</a:t>
                </a:r>
                <a:r>
                  <a:rPr lang="zh-CN" altLang="zh-CN" sz="1800" dirty="0">
                    <a:solidFill>
                      <a:srgbClr val="000000"/>
                    </a:solidFill>
                  </a:rPr>
                  <a:t>的分类，由朴素贝叶斯分类得到</a:t>
                </a:r>
                <a:r>
                  <a:rPr lang="en-US" altLang="zh-CN" sz="1800" dirty="0">
                    <a:solidFill>
                      <a:srgbClr val="000000"/>
                    </a:solidFill>
                  </a:rPr>
                  <a:t>y</a:t>
                </a:r>
                <a:r>
                  <a:rPr lang="zh-CN" altLang="zh-CN" sz="1800" dirty="0">
                    <a:solidFill>
                      <a:srgbClr val="000000"/>
                    </a:solidFill>
                  </a:rPr>
                  <a:t>的后验概率为：</a:t>
                </a:r>
              </a:p>
              <a:p>
                <a:pPr marL="0" indent="0">
                  <a:buNone/>
                </a:pPr>
                <a14:m>
                  <m:oMathPara xmlns:m="http://schemas.openxmlformats.org/officeDocument/2006/math">
                    <m:oMathParaPr>
                      <m:jc m:val="centerGroup"/>
                    </m:oMathParaPr>
                    <m:oMath xmlns:m="http://schemas.openxmlformats.org/officeDocument/2006/math">
                      <m:r>
                        <a:rPr lang="en-US" altLang="zh-CN" sz="1800">
                          <a:solidFill>
                            <a:srgbClr val="000000"/>
                          </a:solidFill>
                          <a:latin typeface="Cambria Math" panose="02040503050406030204" pitchFamily="18" charset="0"/>
                        </a:rPr>
                        <m:t>𝑝</m:t>
                      </m:r>
                      <m:d>
                        <m:dPr>
                          <m:ctrlPr>
                            <a:rPr lang="zh-CN" altLang="zh-CN" sz="1800" i="1">
                              <a:solidFill>
                                <a:srgbClr val="000000"/>
                              </a:solidFill>
                              <a:latin typeface="Cambria Math" panose="02040503050406030204" pitchFamily="18" charset="0"/>
                            </a:rPr>
                          </m:ctrlPr>
                        </m:dPr>
                        <m:e>
                          <m:r>
                            <m:rPr>
                              <m:sty m:val="p"/>
                            </m:rPr>
                            <a:rPr lang="en-US" altLang="zh-CN" sz="1800">
                              <a:solidFill>
                                <a:srgbClr val="000000"/>
                              </a:solidFill>
                              <a:latin typeface="Cambria Math" panose="02040503050406030204" pitchFamily="18" charset="0"/>
                            </a:rPr>
                            <m:t>Y</m:t>
                          </m:r>
                          <m:r>
                            <a:rPr lang="en-US" altLang="zh-CN" sz="1800">
                              <a:solidFill>
                                <a:srgbClr val="000000"/>
                              </a:solidFill>
                              <a:latin typeface="Cambria Math" panose="02040503050406030204" pitchFamily="18" charset="0"/>
                            </a:rPr>
                            <m:t>=</m:t>
                          </m:r>
                          <m:r>
                            <m:rPr>
                              <m:sty m:val="p"/>
                            </m:rPr>
                            <a:rPr lang="en-US" altLang="zh-CN" sz="1800">
                              <a:solidFill>
                                <a:srgbClr val="000000"/>
                              </a:solidFill>
                              <a:latin typeface="Cambria Math" panose="02040503050406030204" pitchFamily="18" charset="0"/>
                            </a:rPr>
                            <m:t>y</m:t>
                          </m:r>
                        </m:e>
                        <m:e>
                          <m:r>
                            <m:rPr>
                              <m:sty m:val="p"/>
                            </m:rPr>
                            <a:rPr lang="en-US" altLang="zh-CN" sz="1800">
                              <a:solidFill>
                                <a:srgbClr val="000000"/>
                              </a:solidFill>
                              <a:latin typeface="Cambria Math" panose="02040503050406030204" pitchFamily="18" charset="0"/>
                            </a:rPr>
                            <m:t>X</m:t>
                          </m:r>
                        </m:e>
                      </m:d>
                      <m:r>
                        <a:rPr lang="en-US" altLang="zh-CN" sz="1800">
                          <a:solidFill>
                            <a:srgbClr val="000000"/>
                          </a:solidFill>
                          <a:latin typeface="Cambria Math" panose="02040503050406030204" pitchFamily="18" charset="0"/>
                        </a:rPr>
                        <m:t>=</m:t>
                      </m:r>
                      <m:f>
                        <m:fPr>
                          <m:ctrlPr>
                            <a:rPr lang="zh-CN" altLang="zh-CN" sz="1800" i="1">
                              <a:solidFill>
                                <a:srgbClr val="000000"/>
                              </a:solidFill>
                              <a:latin typeface="Cambria Math" panose="02040503050406030204" pitchFamily="18" charset="0"/>
                            </a:rPr>
                          </m:ctrlPr>
                        </m:fPr>
                        <m:num>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e>
                          </m:nary>
                        </m:num>
                        <m:den>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𝑋</m:t>
                          </m:r>
                          <m:r>
                            <a:rPr lang="en-US" altLang="zh-CN" sz="1800">
                              <a:solidFill>
                                <a:srgbClr val="000000"/>
                              </a:solidFill>
                              <a:latin typeface="Cambria Math" panose="02040503050406030204" pitchFamily="18" charset="0"/>
                            </a:rPr>
                            <m:t>)</m:t>
                          </m:r>
                        </m:den>
                      </m:f>
                    </m:oMath>
                  </m:oMathPara>
                </a14:m>
                <a:endParaRPr lang="zh-CN" altLang="zh-CN" sz="18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3791231"/>
              </a:xfrm>
              <a:prstGeom prst="rect">
                <a:avLst/>
              </a:prstGeom>
              <a:blipFill>
                <a:blip r:embed="rId3"/>
                <a:stretch>
                  <a:fillRect l="-530" t="-128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785003806"/>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mc:AlternateContent xmlns:mc="http://schemas.openxmlformats.org/markup-compatibility/2006" xmlns:a14="http://schemas.microsoft.com/office/drawing/2010/main">
        <mc:Choice Requires="a14">
          <p:sp>
            <p:nvSpPr>
              <p:cNvPr id="12" name="矩形 3"/>
              <p:cNvSpPr>
                <a:spLocks noChangeArrowheads="1"/>
              </p:cNvSpPr>
              <p:nvPr/>
            </p:nvSpPr>
            <p:spPr bwMode="auto">
              <a:xfrm>
                <a:off x="596900" y="1000471"/>
                <a:ext cx="8045450" cy="26161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因此最后只要找到使</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nary>
                      <m:naryPr>
                        <m:chr m:val="∏"/>
                        <m:limLoc m:val="undOvr"/>
                        <m:ctrlPr>
                          <a:rPr lang="zh-CN" altLang="zh-CN" sz="1800" i="1">
                            <a:solidFill>
                              <a:srgbClr val="000000"/>
                            </a:solidFill>
                            <a:latin typeface="Cambria Math" panose="02040503050406030204" pitchFamily="18" charset="0"/>
                          </a:rPr>
                        </m:ctrlPr>
                      </m:naryPr>
                      <m:sub>
                        <m:r>
                          <a:rPr lang="en-US" altLang="zh-CN" sz="1800">
                            <a:solidFill>
                              <a:srgbClr val="000000"/>
                            </a:solidFill>
                            <a:latin typeface="Cambria Math" panose="02040503050406030204" pitchFamily="18" charset="0"/>
                          </a:rPr>
                          <m:t>𝑖</m:t>
                        </m:r>
                        <m:r>
                          <a:rPr lang="en-US" altLang="zh-CN" sz="1800">
                            <a:solidFill>
                              <a:srgbClr val="000000"/>
                            </a:solidFill>
                            <a:latin typeface="Cambria Math" panose="02040503050406030204" pitchFamily="18" charset="0"/>
                          </a:rPr>
                          <m:t>=1</m:t>
                        </m:r>
                      </m:sub>
                      <m:sup>
                        <m:r>
                          <a:rPr lang="en-US" altLang="zh-CN" sz="1800">
                            <a:solidFill>
                              <a:srgbClr val="000000"/>
                            </a:solidFill>
                            <a:latin typeface="Cambria Math" panose="02040503050406030204" pitchFamily="18" charset="0"/>
                          </a:rPr>
                          <m:t>𝑛</m:t>
                        </m:r>
                      </m:sup>
                      <m:e>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𝑦</m:t>
                        </m:r>
                        <m:r>
                          <a:rPr lang="en-US" altLang="zh-CN" sz="1800">
                            <a:solidFill>
                              <a:srgbClr val="000000"/>
                            </a:solidFill>
                            <a:latin typeface="Cambria Math" panose="02040503050406030204" pitchFamily="18" charset="0"/>
                          </a:rPr>
                          <m:t>)</m:t>
                        </m:r>
                      </m:e>
                    </m:nary>
                  </m:oMath>
                </a14:m>
                <a:r>
                  <a:rPr lang="zh-CN" altLang="zh-CN" sz="1800" dirty="0">
                    <a:solidFill>
                      <a:srgbClr val="000000"/>
                    </a:solidFill>
                  </a:rPr>
                  <a:t>最大的类别</a:t>
                </a:r>
                <a:r>
                  <a:rPr lang="en-US" altLang="zh-CN" sz="1800" dirty="0">
                    <a:solidFill>
                      <a:srgbClr val="000000"/>
                    </a:solidFill>
                  </a:rPr>
                  <a:t>y</a:t>
                </a:r>
                <a:r>
                  <a:rPr lang="zh-CN" altLang="zh-CN" sz="1800" dirty="0">
                    <a:solidFill>
                      <a:srgbClr val="000000"/>
                    </a:solidFill>
                  </a:rPr>
                  <a:t>即可</a:t>
                </a:r>
                <a:endParaRPr lang="en-US" altLang="zh-CN" sz="1800" dirty="0">
                  <a:solidFill>
                    <a:srgbClr val="000000"/>
                  </a:solidFill>
                </a:endParaRPr>
              </a:p>
              <a:p>
                <a:r>
                  <a:rPr lang="zh-CN" altLang="zh-CN" sz="1800" dirty="0">
                    <a:solidFill>
                      <a:srgbClr val="000000"/>
                    </a:solidFill>
                  </a:rPr>
                  <a:t>从计算分析中可见，</a:t>
                </a:r>
                <a14:m>
                  <m:oMath xmlns:m="http://schemas.openxmlformats.org/officeDocument/2006/math">
                    <m:r>
                      <a:rPr lang="en-US" altLang="zh-CN" sz="1800">
                        <a:solidFill>
                          <a:srgbClr val="000000"/>
                        </a:solidFill>
                        <a:latin typeface="Cambria Math" panose="02040503050406030204" pitchFamily="18" charset="0"/>
                      </a:rPr>
                      <m:t>𝑝</m:t>
                    </m:r>
                    <m:r>
                      <a:rPr lang="en-US" altLang="zh-CN" sz="1800">
                        <a:solidFill>
                          <a:srgbClr val="000000"/>
                        </a:solidFill>
                        <a:latin typeface="Cambria Math" panose="02040503050406030204" pitchFamily="18" charset="0"/>
                      </a:rPr>
                      <m:t>(</m:t>
                    </m:r>
                    <m:sSub>
                      <m:sSubPr>
                        <m:ctrlPr>
                          <a:rPr lang="zh-CN" altLang="zh-CN" sz="1800" i="1">
                            <a:solidFill>
                              <a:srgbClr val="000000"/>
                            </a:solidFill>
                            <a:latin typeface="Cambria Math" panose="02040503050406030204" pitchFamily="18" charset="0"/>
                          </a:rPr>
                        </m:ctrlPr>
                      </m:sSubPr>
                      <m:e>
                        <m:r>
                          <a:rPr lang="en-US" altLang="zh-CN" sz="1800">
                            <a:solidFill>
                              <a:srgbClr val="000000"/>
                            </a:solidFill>
                            <a:latin typeface="Cambria Math" panose="02040503050406030204" pitchFamily="18" charset="0"/>
                          </a:rPr>
                          <m:t>𝑋</m:t>
                        </m:r>
                      </m:e>
                      <m:sub>
                        <m:r>
                          <a:rPr lang="en-US" altLang="zh-CN" sz="1800">
                            <a:solidFill>
                              <a:srgbClr val="000000"/>
                            </a:solidFill>
                            <a:latin typeface="Cambria Math" panose="02040503050406030204" pitchFamily="18" charset="0"/>
                          </a:rPr>
                          <m:t>𝑖</m:t>
                        </m:r>
                      </m:sub>
                    </m:sSub>
                    <m:r>
                      <a:rPr lang="en-US" altLang="zh-CN" sz="1800">
                        <a:solidFill>
                          <a:srgbClr val="000000"/>
                        </a:solidFill>
                        <a:latin typeface="Cambria Math" panose="02040503050406030204" pitchFamily="18" charset="0"/>
                      </a:rPr>
                      <m:t>|</m:t>
                    </m:r>
                    <m:r>
                      <a:rPr lang="en-US" altLang="zh-CN" sz="1800">
                        <a:solidFill>
                          <a:srgbClr val="000000"/>
                        </a:solidFill>
                        <a:latin typeface="Cambria Math" panose="02040503050406030204" pitchFamily="18" charset="0"/>
                      </a:rPr>
                      <m:t>𝑌</m:t>
                    </m:r>
                    <m:r>
                      <a:rPr lang="en-US" altLang="zh-CN" sz="1800">
                        <a:solidFill>
                          <a:srgbClr val="000000"/>
                        </a:solidFill>
                        <a:latin typeface="Cambria Math" panose="02040503050406030204" pitchFamily="18" charset="0"/>
                      </a:rPr>
                      <m:t>)</m:t>
                    </m:r>
                  </m:oMath>
                </a14:m>
                <a:r>
                  <a:rPr lang="zh-CN" altLang="zh-CN" sz="1800" dirty="0">
                    <a:solidFill>
                      <a:srgbClr val="000000"/>
                    </a:solidFill>
                  </a:rPr>
                  <a:t>的计算是模型关键的一步，这一步的计算视特征属性的不同也有不同的</a:t>
                </a:r>
                <a:r>
                  <a:rPr lang="zh-CN" altLang="zh-CN" sz="1800" dirty="0" smtClean="0">
                    <a:solidFill>
                      <a:srgbClr val="000000"/>
                    </a:solidFill>
                  </a:rPr>
                  <a:t>计算方法</a:t>
                </a:r>
                <a:endParaRPr lang="zh-CN" altLang="zh-CN" sz="1800" dirty="0">
                  <a:solidFill>
                    <a:srgbClr val="000000"/>
                  </a:solidFill>
                </a:endParaRPr>
              </a:p>
              <a:p>
                <a:pPr lvl="1"/>
                <a:r>
                  <a:rPr lang="zh-CN" altLang="zh-CN" sz="1400" dirty="0">
                    <a:solidFill>
                      <a:srgbClr val="000000"/>
                    </a:solidFill>
                  </a:rPr>
                  <a:t>对于离散型的特征属性</a:t>
                </a:r>
                <a:r>
                  <a:rPr lang="en-US" altLang="zh-CN" sz="1400" dirty="0">
                    <a:solidFill>
                      <a:srgbClr val="000000"/>
                    </a:solidFill>
                  </a:rPr>
                  <a:t>Xi</a:t>
                </a:r>
                <a:r>
                  <a:rPr lang="zh-CN" altLang="zh-CN" sz="1400" dirty="0">
                    <a:solidFill>
                      <a:srgbClr val="000000"/>
                    </a:solidFill>
                  </a:rPr>
                  <a:t>，可以用类</a:t>
                </a:r>
                <a:r>
                  <a:rPr lang="en-US" altLang="zh-CN" sz="1400" dirty="0">
                    <a:solidFill>
                      <a:srgbClr val="000000"/>
                    </a:solidFill>
                  </a:rPr>
                  <a:t>Y</a:t>
                </a:r>
                <a:r>
                  <a:rPr lang="zh-CN" altLang="zh-CN" sz="1400" dirty="0">
                    <a:solidFill>
                      <a:srgbClr val="000000"/>
                    </a:solidFill>
                  </a:rPr>
                  <a:t>中的属性值等于</a:t>
                </a:r>
                <a:r>
                  <a:rPr lang="en-US" altLang="zh-CN" sz="1400" dirty="0">
                    <a:solidFill>
                      <a:srgbClr val="000000"/>
                    </a:solidFill>
                  </a:rPr>
                  <a:t>Xi</a:t>
                </a:r>
                <a:r>
                  <a:rPr lang="zh-CN" altLang="zh-CN" sz="1400" dirty="0">
                    <a:solidFill>
                      <a:srgbClr val="000000"/>
                    </a:solidFill>
                  </a:rPr>
                  <a:t>的样本比例来进行估计。</a:t>
                </a:r>
              </a:p>
              <a:p>
                <a:pPr lvl="1"/>
                <a:r>
                  <a:rPr lang="zh-CN" altLang="zh-CN" sz="1400" dirty="0">
                    <a:solidFill>
                      <a:srgbClr val="000000"/>
                    </a:solidFill>
                  </a:rPr>
                  <a:t>对于连续性的特征属性</a:t>
                </a:r>
                <a:r>
                  <a:rPr lang="en-US" altLang="zh-CN" sz="1400" dirty="0">
                    <a:solidFill>
                      <a:srgbClr val="000000"/>
                    </a:solidFill>
                  </a:rPr>
                  <a:t>Xi</a:t>
                </a:r>
                <a:r>
                  <a:rPr lang="zh-CN" altLang="zh-CN" sz="1400" dirty="0">
                    <a:solidFill>
                      <a:srgbClr val="000000"/>
                    </a:solidFill>
                  </a:rPr>
                  <a:t>，通常先将</a:t>
                </a:r>
                <a:r>
                  <a:rPr lang="en-US" altLang="zh-CN" sz="1400" dirty="0">
                    <a:solidFill>
                      <a:srgbClr val="000000"/>
                    </a:solidFill>
                  </a:rPr>
                  <a:t>Xi</a:t>
                </a:r>
                <a:r>
                  <a:rPr lang="zh-CN" altLang="zh-CN" sz="1400" dirty="0">
                    <a:solidFill>
                      <a:srgbClr val="000000"/>
                    </a:solidFill>
                  </a:rPr>
                  <a:t>离散化，然后计算属于类</a:t>
                </a:r>
                <a:r>
                  <a:rPr lang="en-US" altLang="zh-CN" sz="1400" dirty="0">
                    <a:solidFill>
                      <a:srgbClr val="000000"/>
                    </a:solidFill>
                  </a:rPr>
                  <a:t>Y</a:t>
                </a:r>
                <a:r>
                  <a:rPr lang="zh-CN" altLang="zh-CN" sz="1400" dirty="0">
                    <a:solidFill>
                      <a:srgbClr val="000000"/>
                    </a:solidFill>
                  </a:rPr>
                  <a:t>的训练样本落在</a:t>
                </a:r>
                <a:r>
                  <a:rPr lang="en-US" altLang="zh-CN" sz="1400" dirty="0">
                    <a:solidFill>
                      <a:srgbClr val="000000"/>
                    </a:solidFill>
                  </a:rPr>
                  <a:t>Xi</a:t>
                </a:r>
                <a:r>
                  <a:rPr lang="zh-CN" altLang="zh-CN" sz="1400" dirty="0">
                    <a:solidFill>
                      <a:srgbClr val="000000"/>
                    </a:solidFill>
                  </a:rPr>
                  <a:t>对应离散区别的比例估计</a:t>
                </a:r>
                <a14:m>
                  <m:oMath xmlns:m="http://schemas.openxmlformats.org/officeDocument/2006/math">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𝑌</m:t>
                    </m:r>
                    <m:r>
                      <a:rPr lang="en-US" altLang="zh-CN" sz="1400">
                        <a:solidFill>
                          <a:srgbClr val="000000"/>
                        </a:solidFill>
                        <a:latin typeface="Cambria Math" panose="02040503050406030204" pitchFamily="18" charset="0"/>
                      </a:rPr>
                      <m:t>)</m:t>
                    </m:r>
                  </m:oMath>
                </a14:m>
                <a:r>
                  <a:rPr lang="zh-CN" altLang="zh-CN" sz="1400" dirty="0">
                    <a:solidFill>
                      <a:srgbClr val="000000"/>
                    </a:solidFill>
                  </a:rPr>
                  <a:t>。也可以假设</a:t>
                </a:r>
                <a14:m>
                  <m:oMath xmlns:m="http://schemas.openxmlformats.org/officeDocument/2006/math">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𝑌</m:t>
                    </m:r>
                    <m:r>
                      <a:rPr lang="en-US" altLang="zh-CN" sz="1400">
                        <a:solidFill>
                          <a:srgbClr val="000000"/>
                        </a:solidFill>
                        <a:latin typeface="Cambria Math" panose="02040503050406030204" pitchFamily="18" charset="0"/>
                      </a:rPr>
                      <m:t>)</m:t>
                    </m:r>
                  </m:oMath>
                </a14:m>
                <a:r>
                  <a:rPr lang="zh-CN" altLang="zh-CN" sz="1400" dirty="0">
                    <a:solidFill>
                      <a:srgbClr val="000000"/>
                    </a:solidFill>
                  </a:rPr>
                  <a:t>的概率分布，如正态分布，然后用训练样本估计其中的参数。</a:t>
                </a:r>
              </a:p>
              <a:p>
                <a:pPr lvl="1"/>
                <a:r>
                  <a:rPr lang="zh-CN" altLang="zh-CN" sz="1400" dirty="0">
                    <a:solidFill>
                      <a:srgbClr val="000000"/>
                    </a:solidFill>
                  </a:rPr>
                  <a:t>而在</a:t>
                </a:r>
                <a14:m>
                  <m:oMath xmlns:m="http://schemas.openxmlformats.org/officeDocument/2006/math">
                    <m:r>
                      <a:rPr lang="en-US" altLang="zh-CN" sz="1400">
                        <a:solidFill>
                          <a:srgbClr val="000000"/>
                        </a:solidFill>
                        <a:latin typeface="Cambria Math" panose="02040503050406030204" pitchFamily="18" charset="0"/>
                      </a:rPr>
                      <m:t>𝑝</m:t>
                    </m:r>
                    <m:r>
                      <a:rPr lang="en-US" altLang="zh-CN" sz="1400">
                        <a:solidFill>
                          <a:srgbClr val="000000"/>
                        </a:solidFill>
                        <a:latin typeface="Cambria Math" panose="02040503050406030204" pitchFamily="18" charset="0"/>
                      </a:rPr>
                      <m:t>(</m:t>
                    </m:r>
                    <m:sSub>
                      <m:sSubPr>
                        <m:ctrlPr>
                          <a:rPr lang="zh-CN" altLang="zh-CN" sz="1400" i="1">
                            <a:solidFill>
                              <a:srgbClr val="000000"/>
                            </a:solidFill>
                            <a:latin typeface="Cambria Math" panose="02040503050406030204" pitchFamily="18" charset="0"/>
                          </a:rPr>
                        </m:ctrlPr>
                      </m:sSubPr>
                      <m:e>
                        <m:r>
                          <a:rPr lang="en-US" altLang="zh-CN" sz="1400">
                            <a:solidFill>
                              <a:srgbClr val="000000"/>
                            </a:solidFill>
                            <a:latin typeface="Cambria Math" panose="02040503050406030204" pitchFamily="18" charset="0"/>
                          </a:rPr>
                          <m:t>𝑋</m:t>
                        </m:r>
                      </m:e>
                      <m:sub>
                        <m:r>
                          <a:rPr lang="en-US" altLang="zh-CN" sz="1400">
                            <a:solidFill>
                              <a:srgbClr val="000000"/>
                            </a:solidFill>
                            <a:latin typeface="Cambria Math" panose="02040503050406030204" pitchFamily="18" charset="0"/>
                          </a:rPr>
                          <m:t>𝑖</m:t>
                        </m:r>
                      </m:sub>
                    </m:sSub>
                    <m:r>
                      <a:rPr lang="en-US" altLang="zh-CN" sz="1400">
                        <a:solidFill>
                          <a:srgbClr val="000000"/>
                        </a:solidFill>
                        <a:latin typeface="Cambria Math" panose="02040503050406030204" pitchFamily="18" charset="0"/>
                      </a:rPr>
                      <m:t>|</m:t>
                    </m:r>
                    <m:r>
                      <a:rPr lang="en-US" altLang="zh-CN" sz="1400">
                        <a:solidFill>
                          <a:srgbClr val="000000"/>
                        </a:solidFill>
                        <a:latin typeface="Cambria Math" panose="02040503050406030204" pitchFamily="18" charset="0"/>
                      </a:rPr>
                      <m:t>𝑌</m:t>
                    </m:r>
                    <m:r>
                      <a:rPr lang="en-US" altLang="zh-CN" sz="1400">
                        <a:solidFill>
                          <a:srgbClr val="000000"/>
                        </a:solidFill>
                        <a:latin typeface="Cambria Math" panose="02040503050406030204" pitchFamily="18" charset="0"/>
                      </a:rPr>
                      <m:t>)=0</m:t>
                    </m:r>
                  </m:oMath>
                </a14:m>
                <a:r>
                  <a:rPr lang="zh-CN" altLang="zh-CN" sz="1400" dirty="0">
                    <a:solidFill>
                      <a:srgbClr val="000000"/>
                    </a:solidFill>
                  </a:rPr>
                  <a:t>的时候，该概率与其他概率相乘的时候会把其它概率覆盖，因此需要引入</a:t>
                </a:r>
                <a:r>
                  <a:rPr lang="en-US" altLang="zh-CN" sz="1400" dirty="0">
                    <a:solidFill>
                      <a:srgbClr val="000000"/>
                    </a:solidFill>
                  </a:rPr>
                  <a:t>Laplace</a:t>
                </a:r>
                <a:r>
                  <a:rPr lang="zh-CN" altLang="zh-CN" sz="1400" dirty="0">
                    <a:solidFill>
                      <a:srgbClr val="000000"/>
                    </a:solidFill>
                  </a:rPr>
                  <a:t>修正。做法是对所有类别下的划分计数都加一，从而避免了等于零的情况出现，并且在训练集较大时，修正对先验的影响也会降低到可以忽略不计</a:t>
                </a:r>
                <a:endParaRPr lang="en-US" altLang="zh-CN" sz="1400" dirty="0">
                  <a:solidFill>
                    <a:srgbClr val="000000"/>
                  </a:solidFill>
                </a:endParaRPr>
              </a:p>
            </p:txBody>
          </p:sp>
        </mc:Choice>
        <mc:Fallback xmlns="">
          <p:sp>
            <p:nvSpPr>
              <p:cNvPr id="12" name="矩形 3"/>
              <p:cNvSpPr>
                <a:spLocks noRot="1" noChangeAspect="1" noMove="1" noResize="1" noEditPoints="1" noAdjustHandles="1" noChangeArrowheads="1" noChangeShapeType="1" noTextEdit="1"/>
              </p:cNvSpPr>
              <p:nvPr/>
            </p:nvSpPr>
            <p:spPr bwMode="auto">
              <a:xfrm>
                <a:off x="596900" y="1000471"/>
                <a:ext cx="8045450" cy="2616101"/>
              </a:xfrm>
              <a:prstGeom prst="rect">
                <a:avLst/>
              </a:prstGeom>
              <a:blipFill>
                <a:blip r:embed="rId3"/>
                <a:stretch>
                  <a:fillRect l="-530" t="-16783" b="-11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248311494"/>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596900" y="430213"/>
            <a:ext cx="1408113" cy="430212"/>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5123" name="TextBox 5"/>
          <p:cNvSpPr txBox="1">
            <a:spLocks noChangeArrowheads="1"/>
          </p:cNvSpPr>
          <p:nvPr/>
        </p:nvSpPr>
        <p:spPr bwMode="auto">
          <a:xfrm>
            <a:off x="608012" y="430213"/>
            <a:ext cx="3119162" cy="461665"/>
          </a:xfrm>
          <a:prstGeom prst="rect">
            <a:avLst/>
          </a:prstGeom>
          <a:solidFill>
            <a:srgbClr val="FF6600"/>
          </a:solidFill>
          <a:ln>
            <a:noFill/>
          </a:ln>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0" lang="zh-CN" altLang="en-US" sz="2400" dirty="0">
                <a:solidFill>
                  <a:schemeClr val="bg1"/>
                </a:solidFill>
                <a:latin typeface="微软雅黑" panose="020B0503020204020204" pitchFamily="34" charset="-122"/>
                <a:ea typeface="微软雅黑" panose="020B0503020204020204" pitchFamily="34" charset="-122"/>
              </a:rPr>
              <a:t>朴素贝叶斯分类模型</a:t>
            </a:r>
          </a:p>
        </p:txBody>
      </p:sp>
      <p:cxnSp>
        <p:nvCxnSpPr>
          <p:cNvPr id="13" name="直接连接符 13"/>
          <p:cNvCxnSpPr/>
          <p:nvPr/>
        </p:nvCxnSpPr>
        <p:spPr>
          <a:xfrm>
            <a:off x="1387475" y="846138"/>
            <a:ext cx="7254875" cy="3175"/>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0" y="4779963"/>
            <a:ext cx="9144000" cy="363537"/>
          </a:xfrm>
          <a:prstGeom prst="rect">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zh-CN" altLang="en-US"/>
          </a:p>
        </p:txBody>
      </p:sp>
      <p:sp>
        <p:nvSpPr>
          <p:cNvPr id="12" name="矩形 3"/>
          <p:cNvSpPr>
            <a:spLocks noChangeArrowheads="1"/>
          </p:cNvSpPr>
          <p:nvPr/>
        </p:nvSpPr>
        <p:spPr bwMode="auto">
          <a:xfrm>
            <a:off x="596900" y="1000471"/>
            <a:ext cx="80454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kumimoji="1"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5pPr>
            <a:lvl6pPr marL="25146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6pPr>
            <a:lvl7pPr marL="29718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7pPr>
            <a:lvl8pPr marL="34290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8pPr>
            <a:lvl9pPr marL="3886200" indent="-228600" defTabSz="4572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宋体" panose="02010600030101010101" pitchFamily="2" charset="-122"/>
              </a:defRPr>
            </a:lvl9pPr>
          </a:lstStyle>
          <a:p>
            <a:r>
              <a:rPr lang="zh-CN" altLang="zh-CN" sz="1800" dirty="0">
                <a:solidFill>
                  <a:srgbClr val="000000"/>
                </a:solidFill>
              </a:rPr>
              <a:t>朴素贝叶斯分类模型应用流程的三个阶段</a:t>
            </a:r>
            <a:endParaRPr lang="en-US" altLang="zh-CN" sz="1800" dirty="0">
              <a:solidFill>
                <a:srgbClr val="000000"/>
              </a:solidFill>
            </a:endParaRPr>
          </a:p>
        </p:txBody>
      </p:sp>
      <p:pic>
        <p:nvPicPr>
          <p:cNvPr id="8" name="Picture 1067"/>
          <p:cNvPicPr/>
          <p:nvPr/>
        </p:nvPicPr>
        <p:blipFill>
          <a:blip r:embed="rId3"/>
          <a:stretch>
            <a:fillRect/>
          </a:stretch>
        </p:blipFill>
        <p:spPr>
          <a:xfrm>
            <a:off x="2753995" y="1549948"/>
            <a:ext cx="3636010" cy="2752090"/>
          </a:xfrm>
          <a:prstGeom prst="rect">
            <a:avLst/>
          </a:prstGeom>
        </p:spPr>
      </p:pic>
    </p:spTree>
    <p:extLst>
      <p:ext uri="{BB962C8B-B14F-4D97-AF65-F5344CB8AC3E}">
        <p14:creationId xmlns:p14="http://schemas.microsoft.com/office/powerpoint/2010/main" val="1472101701"/>
      </p:ext>
    </p:extLst>
  </p:cSld>
  <p:clrMapOvr>
    <a:masterClrMapping/>
  </p:clrMapOvr>
  <p:transition spd="slow">
    <p:pu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lipFill>
          <a:blip xmlns:r="http://schemas.openxmlformats.org/officeDocument/2006/relationships" r:embed="rId1"/>
          <a:stretch>
            <a:fillRect l="-1571" r="-714"/>
          </a:stretch>
        </a:blipFill>
      </a:spPr>
      <a:bodyPr/>
      <a:lstStyle>
        <a:defPPr>
          <a:defRPr>
            <a:noFill/>
          </a:defRPr>
        </a:defPPr>
      </a:lstStyle>
    </a:txDef>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5037</TotalTime>
  <Words>4012</Words>
  <Application>Microsoft Office PowerPoint</Application>
  <PresentationFormat>全屏显示(16:9)</PresentationFormat>
  <Paragraphs>708</Paragraphs>
  <Slides>49</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等线</vt:lpstr>
      <vt:lpstr>宋体</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王尚锋 w</dc:creator>
  <cp:lastModifiedBy>PU SHI</cp:lastModifiedBy>
  <cp:revision>546</cp:revision>
  <dcterms:created xsi:type="dcterms:W3CDTF">2013-12-17T01:55:37Z</dcterms:created>
  <dcterms:modified xsi:type="dcterms:W3CDTF">2018-06-17T03:26:31Z</dcterms:modified>
</cp:coreProperties>
</file>