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0" r:id="rId2"/>
    <p:sldId id="275" r:id="rId3"/>
    <p:sldId id="326" r:id="rId4"/>
    <p:sldId id="341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20" r:id="rId32"/>
  </p:sldIdLst>
  <p:sldSz cx="9144000" cy="5143500" type="screen16x9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7964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9680" autoAdjust="0"/>
  </p:normalViewPr>
  <p:slideViewPr>
    <p:cSldViewPr snapToGrid="0" snapToObjects="1">
      <p:cViewPr varScale="1">
        <p:scale>
          <a:sx n="90" d="100"/>
          <a:sy n="90" d="100"/>
        </p:scale>
        <p:origin x="283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BD1F595-3A9E-4AFB-9409-00EE811EB6B0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A08D6A-97DB-47FF-BEFD-7D6BA5757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E23BB1E-609A-49A2-A808-03583B95337D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332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939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134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8BEF882-4B4C-4137-A577-E3C0FC82AD10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2615-5B88-4AFB-B152-CD531A06BEFF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66F1B-3E27-40C1-8CE7-1946943F1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A40D-CEB0-4353-8815-AB5DEA931718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B088-D95C-475C-A713-1F19E39F7C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9064-3124-49DB-AE6C-BEB15672E674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50CC0-5EC7-48A9-915E-FC046C222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8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34D6F-F29A-4B09-B655-E0971D462D4D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8774-2AFB-4BC6-A124-21C0A8359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3E00-598D-4619-AC09-1B2F4CAF0CFA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4C03-1A74-40E1-A2C7-14AF901EAA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65D57-868B-4329-B219-A3D0CF0F82FD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CE52D-9EC0-46FA-BD32-BFD5F9EDE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3843E-C564-478B-99FB-609A152B93F5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9F594-FCA3-413B-AE4D-644B3718C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2917F-96E4-4EC6-BDCE-C61C21F34681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E0131-C8F4-4B80-9026-6BDE42ACB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01CEE-699B-4141-894F-943543098FD1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868E7-D5D9-4E56-BB70-8497262E4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113E6-28E9-4FA0-950B-F5DFB2DE8A3C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26BA7-9D41-40EB-8309-A41812C86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4F26-13DD-454C-B715-46E0AB1A29E1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3C7D-62D2-4F03-9F96-6EAD0A08E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AA6EB28-9653-41F9-B7F4-349140C90BE1}" type="datetimeFigureOut">
              <a:rPr lang="zh-CN" altLang="en-US"/>
              <a:pPr>
                <a:defRPr/>
              </a:pPr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30A8E31-C401-4CEC-A97B-17FAC71BC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2052" name="矩形 2"/>
          <p:cNvSpPr>
            <a:spLocks noChangeArrowheads="1"/>
          </p:cNvSpPr>
          <p:nvPr/>
        </p:nvSpPr>
        <p:spPr bwMode="auto">
          <a:xfrm>
            <a:off x="3540124" y="738423"/>
            <a:ext cx="5508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机器学习</a:t>
            </a:r>
            <a:endParaRPr lang="en-US" altLang="zh-CN" sz="2800" b="1" dirty="0" smtClean="0">
              <a:solidFill>
                <a:srgbClr val="E4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第</a:t>
            </a:r>
            <a:r>
              <a:rPr lang="en-US" altLang="zh-CN" sz="2800" b="1" dirty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8</a:t>
            </a: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章   支持向量机</a:t>
            </a:r>
            <a:endParaRPr lang="zh-CN" altLang="en-US" sz="2800" b="1" dirty="0">
              <a:solidFill>
                <a:srgbClr val="E4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4487863" y="2085975"/>
            <a:ext cx="307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赵卫东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  博士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2088" y="2755900"/>
            <a:ext cx="215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wdzhao@fudan.edu.cn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8" name="Picture 9" descr="http://homepage.fudan.edu.cn/wdzhao/files/2011/06/%E6%97%A0%E6%A0%87%E9%A2%9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3063875"/>
            <a:ext cx="14700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21" y="457200"/>
            <a:ext cx="2585357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模型原理分析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以一个二元分类问题为例讲解模型原理。首先假设有两类数据，如图，需要找出一条边界来将两类数据分隔开来。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t="9025" r="5964"/>
          <a:stretch/>
        </p:blipFill>
        <p:spPr bwMode="auto">
          <a:xfrm>
            <a:off x="1744134" y="1755097"/>
            <a:ext cx="4665133" cy="28833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53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模型原理分析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下图中列出一些可行的分隔方式。在当前的数据集的条件下，三种分隔方式都是可行的，我们该如何做选择？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0"/>
          <a:stretch/>
        </p:blipFill>
        <p:spPr bwMode="auto">
          <a:xfrm>
            <a:off x="1866952" y="1797960"/>
            <a:ext cx="4847115" cy="2847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0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模型原理分析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一般说</a:t>
            </a:r>
            <a:r>
              <a:rPr lang="zh-CN" altLang="en-US" sz="1800" dirty="0" smtClean="0">
                <a:solidFill>
                  <a:srgbClr val="000000"/>
                </a:solidFill>
              </a:rPr>
              <a:t>来，需要选择的是具有较强分类能力的直线，有较稳定的分类结果和较强的抗噪能力，比如在数据集扩展之后如下图所示。在这三种分隔方式中，</a:t>
            </a:r>
            <a:r>
              <a:rPr lang="en-US" altLang="zh-CN" sz="1800" dirty="0" smtClean="0">
                <a:solidFill>
                  <a:srgbClr val="000000"/>
                </a:solidFill>
              </a:rPr>
              <a:t>b</a:t>
            </a:r>
            <a:r>
              <a:rPr lang="zh-CN" altLang="en-US" sz="1800" dirty="0" smtClean="0">
                <a:solidFill>
                  <a:srgbClr val="000000"/>
                </a:solidFill>
              </a:rPr>
              <a:t>的分隔效果更好。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2"/>
          <a:stretch/>
        </p:blipFill>
        <p:spPr bwMode="auto">
          <a:xfrm>
            <a:off x="1969187" y="1900802"/>
            <a:ext cx="5063808" cy="27910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48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模型原理分析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找到最优分类数据的分界线，使得对样本数据的分类效果更</a:t>
            </a:r>
            <a:r>
              <a:rPr lang="zh-CN" altLang="en-US" sz="1800" dirty="0">
                <a:solidFill>
                  <a:srgbClr val="000000"/>
                </a:solidFill>
              </a:rPr>
              <a:t>好</a:t>
            </a:r>
            <a:r>
              <a:rPr lang="zh-CN" altLang="en-US" sz="1800" dirty="0" smtClean="0">
                <a:solidFill>
                  <a:srgbClr val="000000"/>
                </a:solidFill>
              </a:rPr>
              <a:t>的方法就是要尽</a:t>
            </a:r>
            <a:r>
              <a:rPr lang="zh-CN" altLang="en-US" sz="1800" dirty="0">
                <a:solidFill>
                  <a:srgbClr val="000000"/>
                </a:solidFill>
              </a:rPr>
              <a:t>可能地远离两类数据点，即数据集的边缘点到分界线的距离</a:t>
            </a:r>
            <a:r>
              <a:rPr lang="en-US" altLang="zh-CN" sz="1800" dirty="0">
                <a:solidFill>
                  <a:srgbClr val="000000"/>
                </a:solidFill>
              </a:rPr>
              <a:t>d</a:t>
            </a:r>
            <a:r>
              <a:rPr lang="zh-CN" altLang="en-US" sz="1800" dirty="0">
                <a:solidFill>
                  <a:srgbClr val="000000"/>
                </a:solidFill>
              </a:rPr>
              <a:t>最大，这里虚线穿过的边缘点称作支持向量，分类间隔为</a:t>
            </a:r>
            <a:r>
              <a:rPr lang="en-US" altLang="zh-CN" sz="1800" dirty="0">
                <a:solidFill>
                  <a:srgbClr val="000000"/>
                </a:solidFill>
              </a:rPr>
              <a:t>2d</a:t>
            </a:r>
            <a:r>
              <a:rPr lang="zh-CN" altLang="en-US" sz="1800" dirty="0" smtClean="0">
                <a:solidFill>
                  <a:srgbClr val="000000"/>
                </a:solidFill>
              </a:rPr>
              <a:t>。如下图所示。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83" y="1923801"/>
            <a:ext cx="4804834" cy="2749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1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模型原理分析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3"/>
              <p:cNvSpPr>
                <a:spLocks noChangeArrowheads="1"/>
              </p:cNvSpPr>
              <p:nvPr/>
            </p:nvSpPr>
            <p:spPr bwMode="auto">
              <a:xfrm>
                <a:off x="596900" y="1000471"/>
                <a:ext cx="8045450" cy="2938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dirty="0" smtClean="0">
                    <a:solidFill>
                      <a:srgbClr val="000000"/>
                    </a:solidFill>
                  </a:rPr>
                  <a:t>找出最优分隔方案的推导过程如下：</a:t>
                </a:r>
                <a:endParaRPr lang="en-US" altLang="zh-CN" sz="18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       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最优分界线方程为：</a:t>
                </a:r>
                <a:endParaRPr lang="en-US" altLang="zh-CN" sz="18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/>
                        <m:t>a</m:t>
                      </m:r>
                      <m:sSub>
                        <m:sSubPr>
                          <m:ctrlPr>
                            <a:rPr lang="zh-CN" altLang="zh-CN" sz="1600" i="1"/>
                          </m:ctrlPr>
                        </m:sSubPr>
                        <m:e>
                          <m:r>
                            <a:rPr lang="en-US" altLang="zh-CN" sz="1600" i="1"/>
                            <m:t>𝑥</m:t>
                          </m:r>
                        </m:e>
                        <m:sub>
                          <m:r>
                            <a:rPr lang="en-US" altLang="zh-CN" sz="1600" i="1"/>
                            <m:t>1</m:t>
                          </m:r>
                        </m:sub>
                      </m:sSub>
                      <m:r>
                        <a:rPr lang="en-US" altLang="zh-CN" sz="1600"/>
                        <m:t>+</m:t>
                      </m:r>
                      <m:r>
                        <m:rPr>
                          <m:sty m:val="p"/>
                        </m:rPr>
                        <a:rPr lang="en-US" altLang="zh-CN" sz="1600"/>
                        <m:t>b</m:t>
                      </m:r>
                      <m:sSub>
                        <m:sSubPr>
                          <m:ctrlPr>
                            <a:rPr lang="zh-CN" altLang="zh-CN" sz="1600" i="1"/>
                          </m:ctrlPr>
                        </m:sSubPr>
                        <m:e>
                          <m:r>
                            <a:rPr lang="en-US" altLang="zh-CN" sz="1600" i="1"/>
                            <m:t>𝑥</m:t>
                          </m:r>
                        </m:e>
                        <m:sub>
                          <m:r>
                            <a:rPr lang="en-US" altLang="zh-CN" sz="1600" i="1"/>
                            <m:t>2</m:t>
                          </m:r>
                        </m:sub>
                      </m:sSub>
                      <m:r>
                        <a:rPr lang="en-US" altLang="zh-CN" sz="1600" i="1"/>
                        <m:t>+</m:t>
                      </m:r>
                      <m:r>
                        <a:rPr lang="en-US" altLang="zh-CN" sz="1600" i="1"/>
                        <m:t>𝑐</m:t>
                      </m:r>
                      <m:r>
                        <a:rPr lang="en-US" altLang="zh-CN" sz="1600" i="1"/>
                        <m:t>=0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0000"/>
                    </a:solidFill>
                  </a:rPr>
                  <a:t>       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向量形式为：</a:t>
                </a:r>
                <a:endParaRPr lang="en-US" altLang="zh-CN" sz="18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/>
                            <m:t>a</m:t>
                          </m:r>
                          <m:r>
                            <a:rPr lang="en-US" altLang="zh-CN" sz="16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/>
                            <m:t>b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/>
                                    </m:ctrlPr>
                                  </m:sSubPr>
                                  <m:e>
                                    <m:r>
                                      <a:rPr lang="en-US" altLang="zh-CN" sz="16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/>
                                    </m:ctrlPr>
                                  </m:sSubPr>
                                  <m:e>
                                    <m:r>
                                      <a:rPr lang="en-US" altLang="zh-CN" sz="1600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/>
                        <m:t>+</m:t>
                      </m:r>
                      <m:r>
                        <a:rPr lang="en-US" altLang="zh-CN" sz="1600" i="1"/>
                        <m:t>𝑐</m:t>
                      </m:r>
                      <m:r>
                        <a:rPr lang="en-US" altLang="zh-CN" sz="1600" i="1"/>
                        <m:t>=0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       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扩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展到</a:t>
                </a:r>
                <a:r>
                  <a:rPr lang="en-US" altLang="zh-CN" sz="1800" dirty="0" smtClean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1800" dirty="0" smtClean="0">
                    <a:solidFill>
                      <a:srgbClr val="000000"/>
                    </a:solidFill>
                  </a:rPr>
                  <a:t>维后，方程为：</a:t>
                </a:r>
                <a:endParaRPr lang="en-US" altLang="zh-CN" sz="18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/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600" i="1"/>
                            <m:t>𝑇</m:t>
                          </m:r>
                        </m:sup>
                      </m:sSup>
                      <m:r>
                        <a:rPr lang="en-US" altLang="zh-CN" sz="1600" i="1"/>
                        <m:t>𝑥</m:t>
                      </m:r>
                      <m:r>
                        <a:rPr lang="en-US" altLang="zh-CN" sz="1600" i="1"/>
                        <m:t>+</m:t>
                      </m:r>
                      <m:r>
                        <a:rPr lang="en-US" altLang="zh-CN" sz="1600" i="1"/>
                        <m:t>𝛾</m:t>
                      </m:r>
                      <m:r>
                        <a:rPr lang="en-US" altLang="zh-CN" sz="1600" i="1"/>
                        <m:t>=0 </m:t>
                      </m:r>
                    </m:oMath>
                  </m:oMathPara>
                </a14:m>
                <a:endParaRPr lang="en-US" altLang="zh-CN" sz="1600" i="1" dirty="0" smtClean="0"/>
              </a:p>
              <a:p>
                <a:pPr marL="0" indent="0">
                  <a:buNone/>
                </a:pPr>
                <a:r>
                  <a:rPr lang="en-US" altLang="zh-CN" sz="1600" i="1" dirty="0" smtClean="0"/>
                  <a:t>        </a:t>
                </a:r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600" i="1"/>
                      <m:t>=</m:t>
                    </m:r>
                    <m:sSup>
                      <m:sSupPr>
                        <m:ctrlPr>
                          <a:rPr lang="zh-CN" altLang="zh-CN" sz="16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/>
                              <m:t>,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2</m:t>
                                </m:r>
                              </m:sub>
                            </m:sSub>
                            <m:r>
                              <a:rPr lang="en-US" altLang="zh-CN" sz="1600" i="1"/>
                              <m:t>,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3</m:t>
                                </m:r>
                              </m:sub>
                            </m:sSub>
                            <m:r>
                              <a:rPr lang="en-US" altLang="zh-CN" sz="1600" i="1"/>
                              <m:t>,….,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i="1"/>
                          <m:t>𝑇</m:t>
                        </m:r>
                      </m:sup>
                    </m:sSup>
                    <m:r>
                      <a:rPr lang="en-US" altLang="zh-CN" sz="1600" i="1"/>
                      <m:t>,</m:t>
                    </m:r>
                    <m:r>
                      <a:rPr lang="en-US" altLang="zh-CN" sz="1600" i="1"/>
                      <m:t>𝑥</m:t>
                    </m:r>
                    <m:r>
                      <a:rPr lang="en-US" altLang="zh-CN" sz="1600" i="1"/>
                      <m:t>=</m:t>
                    </m:r>
                    <m:sSup>
                      <m:sSupPr>
                        <m:ctrlPr>
                          <a:rPr lang="zh-CN" altLang="zh-CN" sz="16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/>
                              <m:t>,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2</m:t>
                                </m:r>
                              </m:sub>
                            </m:sSub>
                            <m:r>
                              <a:rPr lang="en-US" altLang="zh-CN" sz="1600" i="1"/>
                              <m:t>,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3</m:t>
                                </m:r>
                              </m:sub>
                            </m:sSub>
                            <m:r>
                              <a:rPr lang="en-US" altLang="zh-CN" sz="1600" i="1"/>
                              <m:t>,….,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i="1"/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，</a:t>
                </a:r>
                <a:r>
                  <a:rPr lang="zh-CN" altLang="en-US" sz="1800" dirty="0" smtClean="0"/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𝑦</m:t>
                        </m:r>
                      </m:e>
                      <m:sub>
                        <m:r>
                          <a:rPr lang="en-US" altLang="zh-CN" sz="1600" i="1"/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的值来表示样本点  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</a:t>
                </a:r>
                <a:r>
                  <a:rPr lang="zh-CN" altLang="en-US" sz="1800" dirty="0" smtClean="0"/>
                  <a:t>的分类。</a:t>
                </a:r>
                <a:endParaRPr lang="en-US" altLang="zh-CN" sz="1800" dirty="0" smtClean="0"/>
              </a:p>
            </p:txBody>
          </p:sp>
        </mc:Choice>
        <mc:Fallback>
          <p:sp>
            <p:nvSpPr>
              <p:cNvPr id="12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0" y="1000471"/>
                <a:ext cx="8045450" cy="2938177"/>
              </a:xfrm>
              <a:prstGeom prst="rect">
                <a:avLst/>
              </a:prstGeom>
              <a:blipFill>
                <a:blip r:embed="rId2"/>
                <a:stretch>
                  <a:fillRect l="-530" t="-1660" b="-1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模型原理分析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3"/>
              <p:cNvSpPr>
                <a:spLocks noChangeArrowheads="1"/>
              </p:cNvSpPr>
              <p:nvPr/>
            </p:nvSpPr>
            <p:spPr bwMode="auto">
              <a:xfrm>
                <a:off x="596900" y="1000471"/>
                <a:ext cx="8045450" cy="3252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dirty="0" smtClean="0">
                    <a:solidFill>
                      <a:srgbClr val="000000"/>
                    </a:solidFill>
                  </a:rPr>
                  <a:t>得到两个不等式：</a:t>
                </a:r>
                <a:endParaRPr lang="en-US" altLang="zh-CN" sz="1800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/>
                              </m:ctrlPr>
                            </m:eqArrPr>
                            <m:e>
                              <m:r>
                                <a:rPr lang="en-US" altLang="zh-CN" sz="1600" i="1"/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sz="16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600" i="1"/>
                                      </m:ctrlPr>
                                    </m:sSupPr>
                                    <m:e>
                                      <m:r>
                                        <a:rPr lang="en-US" altLang="zh-CN" sz="1600" i="1"/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sz="1600" i="1"/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600" i="1"/>
                                    <m:t>𝑥</m:t>
                                  </m:r>
                                  <m:r>
                                    <a:rPr lang="en-US" altLang="zh-CN" sz="1600" i="1"/>
                                    <m:t>+</m:t>
                                  </m:r>
                                  <m:r>
                                    <a:rPr lang="en-US" altLang="zh-CN" sz="1600" i="1"/>
                                    <m:t>𝛾</m:t>
                                  </m:r>
                                </m:e>
                              </m:d>
                              <m:r>
                                <a:rPr lang="en-US" altLang="zh-CN" sz="1600" i="1"/>
                                <m:t>≥</m:t>
                              </m:r>
                              <m:r>
                                <a:rPr lang="en-US" altLang="zh-CN" sz="1600" i="1"/>
                                <m:t>𝑑</m:t>
                              </m:r>
                              <m:r>
                                <a:rPr lang="en-US" altLang="zh-CN" sz="1600" i="1"/>
                                <m:t>        </m:t>
                              </m:r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/>
                                <m:t>=1</m:t>
                              </m:r>
                            </m:e>
                            <m:e>
                              <m:r>
                                <a:rPr lang="en-US" altLang="zh-CN" sz="1600" i="1"/>
                                <m:t>  </m:t>
                              </m:r>
                              <m:r>
                                <a:rPr lang="en-US" altLang="zh-CN" sz="1600" i="1"/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sz="1600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600" i="1"/>
                                      </m:ctrlPr>
                                    </m:sSupPr>
                                    <m:e>
                                      <m:r>
                                        <a:rPr lang="en-US" altLang="zh-CN" sz="1600" i="1"/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sz="1600" i="1"/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600" i="1"/>
                                    <m:t>𝑥</m:t>
                                  </m:r>
                                  <m:r>
                                    <a:rPr lang="en-US" altLang="zh-CN" sz="1600" i="1"/>
                                    <m:t>+</m:t>
                                  </m:r>
                                  <m:r>
                                    <a:rPr lang="en-US" altLang="zh-CN" sz="1600" i="1"/>
                                    <m:t>𝛾</m:t>
                                  </m:r>
                                </m:e>
                              </m:d>
                              <m:r>
                                <a:rPr lang="en-US" altLang="zh-CN" sz="1600" i="1"/>
                                <m:t>≤−</m:t>
                              </m:r>
                              <m:r>
                                <a:rPr lang="en-US" altLang="zh-CN" sz="1600" i="1"/>
                                <m:t>𝑑</m:t>
                              </m:r>
                              <m:r>
                                <a:rPr lang="en-US" altLang="zh-CN" sz="1600" i="1"/>
                                <m:t>     </m:t>
                              </m:r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/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</a:t>
                </a:r>
                <a:r>
                  <a:rPr lang="zh-CN" altLang="en-US" sz="1800" dirty="0" smtClean="0"/>
                  <a:t>其中</a:t>
                </a:r>
                <a:r>
                  <a:rPr lang="en-US" altLang="zh-CN" sz="1800" dirty="0" smtClean="0"/>
                  <a:t>D(t)</a:t>
                </a:r>
                <a:r>
                  <a:rPr lang="zh-CN" altLang="en-US" sz="1800" dirty="0" smtClean="0"/>
                  <a:t>是向量</a:t>
                </a:r>
                <a:r>
                  <a:rPr lang="en-US" altLang="zh-CN" sz="1800" dirty="0" smtClean="0"/>
                  <a:t>t</a:t>
                </a:r>
                <a:r>
                  <a:rPr lang="zh-CN" altLang="en-US" sz="1800" dirty="0" smtClean="0"/>
                  <a:t>到超平面的距离。处理后有：</a:t>
                </a:r>
                <a:endParaRPr lang="en-US" altLang="zh-CN" sz="1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/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zh-CN" altLang="zh-CN" sz="1600" i="1"/>
                                  </m:ctrlPr>
                                </m:sSupPr>
                                <m:e>
                                  <m:r>
                                    <a:rPr lang="en-US" altLang="zh-CN" sz="1600" i="1"/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1600" i="1"/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/>
                                <m:t>𝑥</m:t>
                              </m:r>
                              <m:r>
                                <a:rPr lang="en-US" altLang="zh-CN" sz="1600" i="1"/>
                                <m:t>+</m:t>
                              </m:r>
                              <m:r>
                                <a:rPr lang="en-US" altLang="zh-CN" sz="1600" i="1"/>
                                <m:t>𝛾</m:t>
                              </m:r>
                              <m:r>
                                <a:rPr lang="en-US" altLang="zh-CN" sz="1600" i="1"/>
                                <m:t>≥1        </m:t>
                              </m:r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/>
                                <m:t>=1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zh-CN" sz="1600" i="1"/>
                                  </m:ctrlPr>
                                </m:sSupPr>
                                <m:e>
                                  <m:r>
                                    <a:rPr lang="en-US" altLang="zh-CN" sz="1600" i="1"/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1600" i="1"/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/>
                                <m:t>𝑥</m:t>
                              </m:r>
                              <m:r>
                                <a:rPr lang="en-US" altLang="zh-CN" sz="1600" i="1"/>
                                <m:t>+</m:t>
                              </m:r>
                              <m:r>
                                <a:rPr lang="en-US" altLang="zh-CN" sz="1600" i="1"/>
                                <m:t>𝛾</m:t>
                              </m:r>
                              <m:r>
                                <a:rPr lang="en-US" altLang="zh-CN" sz="1600" i="1"/>
                                <m:t>≤</m:t>
                              </m:r>
                              <m:r>
                                <a:rPr lang="zh-CN" altLang="en-US" sz="1600" i="1"/>
                                <m:t>−</m:t>
                              </m:r>
                              <m:r>
                                <a:rPr lang="en-US" altLang="zh-CN" sz="1600" i="1"/>
                                <m:t>1     </m:t>
                              </m:r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/>
                                <m:t>=−1</m:t>
                              </m:r>
                            </m:e>
                          </m:eqArr>
                        </m:e>
                      </m:d>
                      <m:r>
                        <a:rPr lang="en-US" altLang="zh-CN" sz="1600"/>
                        <m:t> 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</a:t>
                </a:r>
                <a:r>
                  <a:rPr lang="zh-CN" altLang="en-US" sz="1800" dirty="0"/>
                  <a:t>利</a:t>
                </a:r>
                <a:r>
                  <a:rPr lang="zh-CN" altLang="en-US" sz="1800" dirty="0" smtClean="0"/>
                  <a:t>用函数求导以及拉格朗日乘子法求解整理后得到最终优化表达式：</a:t>
                </a:r>
                <a:endParaRPr lang="en-US" altLang="zh-CN" sz="1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/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600" i="1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600" i="1"/>
                                  </m:ctrlPr>
                                </m:naryPr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  <m:r>
                                    <a:rPr lang="en-US" altLang="zh-CN" sz="16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/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600" i="1"/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/>
                                  </m:ctrlPr>
                                </m:fPr>
                                <m:num>
                                  <m:r>
                                    <a:rPr lang="en-US" altLang="zh-CN" sz="1600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/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600" i="1"/>
                                  </m:ctrlPr>
                                </m:naryPr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  <m:r>
                                    <a:rPr lang="en-US" altLang="zh-CN" sz="16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/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1600" i="1"/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600" i="1"/>
                                  </m:ctrlPr>
                                </m:naryPr>
                                <m:sub>
                                  <m:r>
                                    <a:rPr lang="en-US" altLang="zh-CN" sz="1600" i="1"/>
                                    <m:t>𝑗</m:t>
                                  </m:r>
                                  <m:r>
                                    <a:rPr lang="en-US" altLang="zh-CN" sz="16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/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sz="1600" i="1"/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600" i="1"/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sz="1600" i="1"/>
                        <m:t>  , </m:t>
                      </m:r>
                      <m:r>
                        <a:rPr lang="en-US" altLang="zh-CN" sz="1600"/>
                        <m:t>0=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/>
                          </m:ctrlPr>
                        </m:naryPr>
                        <m:sub>
                          <m:r>
                            <a:rPr lang="en-US" altLang="zh-CN" sz="1600" i="1"/>
                            <m:t>𝑖</m:t>
                          </m:r>
                          <m:r>
                            <a:rPr lang="en-US" altLang="zh-CN" sz="1600" i="1"/>
                            <m:t>=1</m:t>
                          </m:r>
                        </m:sub>
                        <m:sup>
                          <m:r>
                            <a:rPr lang="en-US" altLang="zh-CN" sz="16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/>
                              </m:ctrlPr>
                            </m:sSubPr>
                            <m:e>
                              <m:r>
                                <a:rPr lang="en-US" altLang="zh-CN" sz="1600" i="1"/>
                                <m:t>𝛼</m:t>
                              </m:r>
                            </m:e>
                            <m:sub>
                              <m:r>
                                <a:rPr lang="en-US" altLang="zh-CN" sz="1600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/>
                              </m:ctrlPr>
                            </m:sSubPr>
                            <m:e>
                              <m:r>
                                <a:rPr lang="en-US" altLang="zh-CN" sz="1600" i="1"/>
                                <m:t>𝑦</m:t>
                              </m:r>
                            </m:e>
                            <m:sub>
                              <m:r>
                                <a:rPr lang="en-US" altLang="zh-CN" sz="1600" i="1"/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/>
                        <m:t>  ,   </m:t>
                      </m:r>
                      <m:sSub>
                        <m:sSubPr>
                          <m:ctrlPr>
                            <a:rPr lang="zh-CN" altLang="zh-CN" sz="1600" i="1"/>
                          </m:ctrlPr>
                        </m:sSubPr>
                        <m:e>
                          <m:r>
                            <a:rPr lang="en-US" altLang="zh-CN" sz="1600" i="1"/>
                            <m:t>𝛼</m:t>
                          </m:r>
                        </m:e>
                        <m:sub>
                          <m:r>
                            <a:rPr lang="en-US" altLang="zh-CN" sz="1600" i="1"/>
                            <m:t>𝑗</m:t>
                          </m:r>
                        </m:sub>
                      </m:sSub>
                      <m:r>
                        <a:rPr lang="en-US" altLang="zh-CN" sz="1600" i="1"/>
                        <m:t>≥0</m:t>
                      </m:r>
                    </m:oMath>
                  </m:oMathPara>
                </a14:m>
                <a:endParaRPr lang="en-US" altLang="zh-CN" sz="1600" dirty="0" smtClean="0"/>
              </a:p>
            </p:txBody>
          </p:sp>
        </mc:Choice>
        <mc:Fallback>
          <p:sp>
            <p:nvSpPr>
              <p:cNvPr id="12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0" y="1000471"/>
                <a:ext cx="8045450" cy="3252493"/>
              </a:xfrm>
              <a:prstGeom prst="rect">
                <a:avLst/>
              </a:prstGeom>
              <a:blipFill>
                <a:blip r:embed="rId2"/>
                <a:stretch>
                  <a:fillRect l="-530" t="-14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5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2507720" cy="461665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r>
              <a:rPr kumimoji="0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支持向量机（</a:t>
            </a:r>
            <a:r>
              <a:rPr lang="en-US" altLang="zh-CN" sz="1800" dirty="0">
                <a:solidFill>
                  <a:srgbClr val="000000"/>
                </a:solidFill>
              </a:rPr>
              <a:t>SVM</a:t>
            </a:r>
            <a:r>
              <a:rPr lang="zh-CN" altLang="en-US" sz="1800" dirty="0">
                <a:solidFill>
                  <a:srgbClr val="000000"/>
                </a:solidFill>
              </a:rPr>
              <a:t>）算法比较适合图像和文本等样本特征较多的应用场合。基于结构风险最小化原理，对样本集进行压缩，解决了以往需要大样本数量进行训练的问题。它将文本通过计算抽象成向量化的训练数据，提高了分类的精确率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506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80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/>
              <a:t>新闻主题分类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5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新闻的分类是根据新闻中的和主题相关的词汇来完成的。应用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对新闻分类可以划分为五个步骤：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/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获</a:t>
            </a:r>
            <a:r>
              <a:rPr lang="zh-CN" altLang="en-US" sz="1400" dirty="0">
                <a:solidFill>
                  <a:srgbClr val="000000"/>
                </a:solidFill>
              </a:rPr>
              <a:t>取数</a:t>
            </a:r>
            <a:r>
              <a:rPr lang="zh-CN" altLang="en-US" sz="1400" dirty="0" smtClean="0">
                <a:solidFill>
                  <a:srgbClr val="000000"/>
                </a:solidFill>
              </a:rPr>
              <a:t>据集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将文本转化为可处理的向量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分割数据</a:t>
            </a:r>
            <a:r>
              <a:rPr lang="zh-CN" altLang="en-US" sz="1400" dirty="0" smtClean="0">
                <a:solidFill>
                  <a:srgbClr val="000000"/>
                </a:solidFill>
              </a:rPr>
              <a:t>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支持向量</a:t>
            </a:r>
            <a:r>
              <a:rPr lang="zh-CN" altLang="en-US" sz="1400" dirty="0" smtClean="0">
                <a:solidFill>
                  <a:srgbClr val="000000"/>
                </a:solidFill>
              </a:rPr>
              <a:t>机分类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分类结果显示</a:t>
            </a:r>
            <a:r>
              <a:rPr lang="en-US" altLang="zh-CN" sz="1800" dirty="0" smtClean="0">
                <a:solidFill>
                  <a:srgbClr val="000000"/>
                </a:solidFill>
              </a:rPr>
              <a:t/>
            </a:r>
            <a:br>
              <a:rPr lang="en-US" altLang="zh-CN" sz="1800" dirty="0" smtClean="0">
                <a:solidFill>
                  <a:srgbClr val="000000"/>
                </a:solidFill>
              </a:rPr>
            </a:b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获取数据集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3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zh-CN" altLang="en-US" sz="1800" dirty="0">
                <a:solidFill>
                  <a:srgbClr val="000000"/>
                </a:solidFill>
              </a:rPr>
              <a:t>据集来自于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官网上的</a:t>
            </a:r>
            <a:r>
              <a:rPr lang="en-US" altLang="zh-CN" sz="1800" dirty="0">
                <a:solidFill>
                  <a:srgbClr val="000000"/>
                </a:solidFill>
              </a:rPr>
              <a:t>20</a:t>
            </a:r>
            <a:r>
              <a:rPr lang="zh-CN" altLang="en-US" sz="1800" dirty="0">
                <a:solidFill>
                  <a:srgbClr val="000000"/>
                </a:solidFill>
              </a:rPr>
              <a:t>组新闻数据集，下载地址为：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http</a:t>
            </a:r>
            <a:r>
              <a:rPr lang="en-US" altLang="zh-CN" sz="1800" dirty="0">
                <a:solidFill>
                  <a:srgbClr val="000000"/>
                </a:solidFill>
              </a:rPr>
              <a:t>://</a:t>
            </a:r>
            <a:r>
              <a:rPr lang="en-US" altLang="zh-CN" sz="1800" dirty="0" smtClean="0">
                <a:solidFill>
                  <a:srgbClr val="000000"/>
                </a:solidFill>
              </a:rPr>
              <a:t>scikit-learn.org/stable/datasets/index.html#the-20-newsgroups-text-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dataset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数据集中一共包含</a:t>
            </a:r>
            <a:r>
              <a:rPr lang="en-US" altLang="zh-CN" sz="1800" dirty="0" smtClean="0">
                <a:solidFill>
                  <a:srgbClr val="000000"/>
                </a:solidFill>
              </a:rPr>
              <a:t>20</a:t>
            </a:r>
            <a:r>
              <a:rPr lang="zh-CN" altLang="en-US" sz="1800" dirty="0" smtClean="0">
                <a:solidFill>
                  <a:srgbClr val="000000"/>
                </a:solidFill>
              </a:rPr>
              <a:t>类新闻，本案例中选择三类新闻，对应的</a:t>
            </a:r>
            <a:r>
              <a:rPr lang="en-US" altLang="zh-CN" sz="1800" dirty="0" smtClean="0">
                <a:solidFill>
                  <a:srgbClr val="000000"/>
                </a:solidFill>
              </a:rPr>
              <a:t>target</a:t>
            </a:r>
            <a:r>
              <a:rPr lang="zh-CN" altLang="en-US" sz="1800" dirty="0" smtClean="0">
                <a:solidFill>
                  <a:srgbClr val="000000"/>
                </a:solidFill>
              </a:rPr>
              <a:t>依次为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0,1,2</a:t>
            </a:r>
            <a:r>
              <a:rPr lang="zh-CN" altLang="en-US" sz="1800" dirty="0" smtClean="0">
                <a:solidFill>
                  <a:srgbClr val="000000"/>
                </a:solidFill>
              </a:rPr>
              <a:t>。部分代码如下：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select </a:t>
            </a:r>
            <a:r>
              <a:rPr lang="en-US" altLang="zh-CN" sz="1800" dirty="0">
                <a:solidFill>
                  <a:srgbClr val="000000"/>
                </a:solidFill>
              </a:rPr>
              <a:t>= ['</a:t>
            </a:r>
            <a:r>
              <a:rPr lang="en-US" altLang="zh-CN" sz="1800" dirty="0" err="1">
                <a:solidFill>
                  <a:srgbClr val="000000"/>
                </a:solidFill>
              </a:rPr>
              <a:t>alt.atheism</a:t>
            </a:r>
            <a:r>
              <a:rPr lang="en-US" altLang="zh-CN" sz="1800" dirty="0">
                <a:solidFill>
                  <a:srgbClr val="000000"/>
                </a:solidFill>
              </a:rPr>
              <a:t>', '</a:t>
            </a:r>
            <a:r>
              <a:rPr lang="en-US" altLang="zh-CN" sz="1800" dirty="0" err="1">
                <a:solidFill>
                  <a:srgbClr val="000000"/>
                </a:solidFill>
              </a:rPr>
              <a:t>talk.religion.misc</a:t>
            </a:r>
            <a:r>
              <a:rPr lang="en-US" altLang="zh-CN" sz="1800" dirty="0">
                <a:solidFill>
                  <a:srgbClr val="000000"/>
                </a:solidFill>
              </a:rPr>
              <a:t>', '</a:t>
            </a:r>
            <a:r>
              <a:rPr lang="en-US" altLang="zh-CN" sz="1800" dirty="0" err="1">
                <a:solidFill>
                  <a:srgbClr val="000000"/>
                </a:solidFill>
              </a:rPr>
              <a:t>comp.graphics</a:t>
            </a:r>
            <a:r>
              <a:rPr lang="en-US" altLang="zh-CN" sz="1800" dirty="0">
                <a:solidFill>
                  <a:srgbClr val="000000"/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newsgroups_train_se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fetch_20newsgroups(subset='train', categories=select)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文本转化为向量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中封装了向量化工具</a:t>
            </a:r>
            <a:r>
              <a:rPr lang="en-US" altLang="zh-CN" sz="1800" dirty="0" err="1">
                <a:solidFill>
                  <a:srgbClr val="000000"/>
                </a:solidFill>
              </a:rPr>
              <a:t>TfidfVectorizer</a:t>
            </a:r>
            <a:r>
              <a:rPr lang="zh-CN" altLang="en-US" sz="1800" dirty="0">
                <a:solidFill>
                  <a:srgbClr val="000000"/>
                </a:solidFill>
              </a:rPr>
              <a:t>，它统计每则新闻中各个单词出现的频率，并进行</a:t>
            </a:r>
            <a:r>
              <a:rPr lang="en-US" altLang="zh-CN" sz="1800" dirty="0">
                <a:solidFill>
                  <a:srgbClr val="000000"/>
                </a:solidFill>
              </a:rPr>
              <a:t>TF-IDF</a:t>
            </a:r>
            <a:r>
              <a:rPr lang="zh-CN" altLang="en-US" sz="1800" dirty="0">
                <a:solidFill>
                  <a:srgbClr val="000000"/>
                </a:solidFill>
              </a:rPr>
              <a:t>处理，其中</a:t>
            </a:r>
            <a:r>
              <a:rPr lang="en-US" altLang="zh-CN" sz="1800" dirty="0">
                <a:solidFill>
                  <a:srgbClr val="000000"/>
                </a:solidFill>
              </a:rPr>
              <a:t>TF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term frequency</a:t>
            </a:r>
            <a:r>
              <a:rPr lang="zh-CN" altLang="en-US" sz="1800" dirty="0">
                <a:solidFill>
                  <a:srgbClr val="000000"/>
                </a:solidFill>
              </a:rPr>
              <a:t>）是某一个给定的词语在该文件中出现的次数。</a:t>
            </a:r>
            <a:r>
              <a:rPr lang="en-US" altLang="zh-CN" sz="1800" dirty="0">
                <a:solidFill>
                  <a:srgbClr val="000000"/>
                </a:solidFill>
              </a:rPr>
              <a:t>IDF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inverse document frequency</a:t>
            </a:r>
            <a:r>
              <a:rPr lang="zh-CN" altLang="en-US" sz="1800" dirty="0">
                <a:solidFill>
                  <a:srgbClr val="000000"/>
                </a:solidFill>
              </a:rPr>
              <a:t>）是逆文档频率，用于降低其它文档中普遍出现的词语的重要性，</a:t>
            </a:r>
            <a:r>
              <a:rPr lang="en-US" altLang="zh-CN" sz="1800" dirty="0">
                <a:solidFill>
                  <a:srgbClr val="000000"/>
                </a:solidFill>
              </a:rPr>
              <a:t>TF-IDF</a:t>
            </a:r>
            <a:r>
              <a:rPr lang="zh-CN" altLang="en-US" sz="1800" dirty="0">
                <a:solidFill>
                  <a:srgbClr val="000000"/>
                </a:solidFill>
              </a:rPr>
              <a:t>倾向于过滤掉常见的词语，保留重要的词语。通过</a:t>
            </a:r>
            <a:r>
              <a:rPr lang="en-US" altLang="zh-CN" sz="1800" dirty="0">
                <a:solidFill>
                  <a:srgbClr val="000000"/>
                </a:solidFill>
              </a:rPr>
              <a:t>TF-IDF</a:t>
            </a:r>
            <a:r>
              <a:rPr lang="zh-CN" altLang="en-US" sz="1800" dirty="0">
                <a:solidFill>
                  <a:srgbClr val="000000"/>
                </a:solidFill>
              </a:rPr>
              <a:t>来实现文本特征的选择，也就是说，一个词语在当前文章中出现次数较多，但在其它文章中较少出现，那么可认为这个词语能够代表此文章，具有较高的类别区分能力。使用</a:t>
            </a:r>
            <a:r>
              <a:rPr lang="en-US" altLang="zh-CN" sz="1800" dirty="0" err="1">
                <a:solidFill>
                  <a:srgbClr val="000000"/>
                </a:solidFill>
              </a:rPr>
              <a:t>TfidfVectorizer</a:t>
            </a:r>
            <a:r>
              <a:rPr lang="zh-CN" altLang="en-US" sz="1800" dirty="0">
                <a:solidFill>
                  <a:srgbClr val="000000"/>
                </a:solidFill>
              </a:rPr>
              <a:t>实例化、建立索引和编码文档的过</a:t>
            </a:r>
            <a:r>
              <a:rPr lang="zh-CN" altLang="en-US" sz="1800" dirty="0" smtClean="0">
                <a:solidFill>
                  <a:srgbClr val="000000"/>
                </a:solidFill>
              </a:rPr>
              <a:t>程如下</a:t>
            </a:r>
            <a:r>
              <a:rPr lang="en-US" altLang="zh-CN" sz="1800" dirty="0" smtClean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vectorizer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TfidfVectorizer</a:t>
            </a:r>
            <a:r>
              <a:rPr lang="en-US" altLang="zh-CN" sz="1800" dirty="0">
                <a:solidFill>
                  <a:srgbClr val="0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vectors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vectorizer.fit_transform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newsgroups_train_se.data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print(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vectors.shape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99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支持向量机（</a:t>
            </a:r>
            <a:r>
              <a:rPr lang="en-US" altLang="zh-CN" sz="1800" dirty="0" smtClean="0">
                <a:solidFill>
                  <a:srgbClr val="000000"/>
                </a:solidFill>
              </a:rPr>
              <a:t>Support Vector Machine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）属于有监督学习模型，主要用于解决数据分类问题。</a:t>
            </a:r>
            <a:r>
              <a:rPr lang="zh-CN" altLang="en-US" sz="1800" dirty="0">
                <a:solidFill>
                  <a:srgbClr val="000000"/>
                </a:solidFill>
              </a:rPr>
              <a:t>通</a:t>
            </a:r>
            <a:r>
              <a:rPr lang="zh-CN" altLang="en-US" sz="1800" dirty="0" smtClean="0">
                <a:solidFill>
                  <a:srgbClr val="000000"/>
                </a:solidFill>
              </a:rPr>
              <a:t>常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用于二元分类问题，对于多元分类可将其分解为多个二元分类问题，再进行分类，主要应用场景有图像分类、文本分类、面部识别和垃圾邮件检测等领域。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本</a:t>
            </a:r>
            <a:r>
              <a:rPr lang="zh-CN" altLang="en-US" sz="1800" dirty="0" smtClean="0">
                <a:solidFill>
                  <a:srgbClr val="000000"/>
                </a:solidFill>
              </a:rPr>
              <a:t>章共划分为两个小节，分别介绍支持向量机模型的基础以及支持向量机的应用过程。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endParaRPr lang="zh-CN" alt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支持向量机分类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使</a:t>
            </a:r>
            <a:r>
              <a:rPr lang="zh-CN" altLang="en-US" sz="1800" dirty="0" smtClean="0">
                <a:solidFill>
                  <a:srgbClr val="000000"/>
                </a:solidFill>
              </a:rPr>
              <a:t>用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中的</a:t>
            </a:r>
            <a:r>
              <a:rPr lang="en-US" altLang="zh-CN" sz="1800" dirty="0">
                <a:solidFill>
                  <a:srgbClr val="000000"/>
                </a:solidFill>
              </a:rPr>
              <a:t>SVM</a:t>
            </a:r>
            <a:r>
              <a:rPr lang="zh-CN" altLang="en-US" sz="1800" dirty="0">
                <a:solidFill>
                  <a:srgbClr val="000000"/>
                </a:solidFill>
              </a:rPr>
              <a:t>工具包</a:t>
            </a:r>
            <a:r>
              <a:rPr lang="en-US" altLang="zh-CN" sz="1800" dirty="0">
                <a:solidFill>
                  <a:srgbClr val="000000"/>
                </a:solidFill>
              </a:rPr>
              <a:t>SVC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C-Support Vector Classification</a:t>
            </a:r>
            <a:r>
              <a:rPr lang="zh-CN" altLang="en-US" sz="1800" dirty="0" smtClean="0">
                <a:solidFill>
                  <a:srgbClr val="000000"/>
                </a:solidFill>
              </a:rPr>
              <a:t>）来进行分类，核函数采用的是线性核函数，代码如下：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svc </a:t>
            </a:r>
            <a:r>
              <a:rPr lang="en-US" altLang="zh-CN" sz="1800" dirty="0">
                <a:solidFill>
                  <a:srgbClr val="000000"/>
                </a:solidFill>
              </a:rPr>
              <a:t>= SVC(kernel='linear')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svc.fit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y_train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分类结果显示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en-US" altLang="zh-CN" sz="1800" dirty="0">
                <a:solidFill>
                  <a:srgbClr val="000000"/>
                </a:solidFill>
              </a:rPr>
              <a:t>print(</a:t>
            </a:r>
            <a:r>
              <a:rPr lang="en-US" altLang="zh-CN" sz="1800" dirty="0" err="1">
                <a:solidFill>
                  <a:srgbClr val="000000"/>
                </a:solidFill>
              </a:rPr>
              <a:t>svc.score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x_test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y_test</a:t>
            </a:r>
            <a:r>
              <a:rPr lang="en-US" altLang="zh-CN" sz="1800" dirty="0" smtClean="0">
                <a:solidFill>
                  <a:srgbClr val="00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Result</a:t>
            </a:r>
            <a:r>
              <a:rPr lang="en-US" altLang="zh-CN" sz="1800" dirty="0">
                <a:solidFill>
                  <a:srgbClr val="000000"/>
                </a:solidFill>
              </a:rPr>
              <a:t>: </a:t>
            </a:r>
            <a:r>
              <a:rPr lang="en-US" altLang="zh-CN" sz="1800" dirty="0" smtClean="0">
                <a:solidFill>
                  <a:srgbClr val="000000"/>
                </a:solidFill>
              </a:rPr>
              <a:t>0.955017301038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可以看到训</a:t>
            </a:r>
            <a:r>
              <a:rPr lang="zh-CN" altLang="en-US" sz="1800" dirty="0">
                <a:solidFill>
                  <a:srgbClr val="000000"/>
                </a:solidFill>
              </a:rPr>
              <a:t>练正确率约为</a:t>
            </a:r>
            <a:r>
              <a:rPr lang="en-US" altLang="zh-CN" sz="1800" dirty="0">
                <a:solidFill>
                  <a:srgbClr val="000000"/>
                </a:solidFill>
              </a:rPr>
              <a:t>95.5%</a:t>
            </a:r>
          </a:p>
        </p:txBody>
      </p:sp>
    </p:spTree>
    <p:extLst>
      <p:ext uri="{BB962C8B-B14F-4D97-AF65-F5344CB8AC3E}">
        <p14:creationId xmlns:p14="http://schemas.microsoft.com/office/powerpoint/2010/main" val="12631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4389967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/>
              <a:t>基于</a:t>
            </a:r>
            <a:r>
              <a:rPr kumimoji="0" lang="zh-CN" altLang="en-US" dirty="0" smtClean="0"/>
              <a:t>支持向量机和主成分分析的人脸识别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0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主成分分析（</a:t>
            </a:r>
            <a:r>
              <a:rPr lang="en-US" altLang="zh-CN" sz="1800" dirty="0">
                <a:solidFill>
                  <a:srgbClr val="000000"/>
                </a:solidFill>
              </a:rPr>
              <a:t>Principal Component </a:t>
            </a:r>
            <a:r>
              <a:rPr lang="en-US" altLang="zh-CN" sz="1800" dirty="0" smtClean="0">
                <a:solidFill>
                  <a:srgbClr val="000000"/>
                </a:solidFill>
              </a:rPr>
              <a:t>Analysis , PCA</a:t>
            </a:r>
            <a:r>
              <a:rPr lang="zh-CN" altLang="en-US" sz="1800" dirty="0">
                <a:solidFill>
                  <a:srgbClr val="000000"/>
                </a:solidFill>
              </a:rPr>
              <a:t>）是一种降维方法，可以从多种特征中解析出主要的影响因素，使用较少的特征数量表示整体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r>
              <a:rPr lang="en-US" altLang="zh-CN" sz="1800" dirty="0" smtClean="0">
                <a:solidFill>
                  <a:srgbClr val="000000"/>
                </a:solidFill>
              </a:rPr>
              <a:t>PCA</a:t>
            </a:r>
            <a:r>
              <a:rPr lang="zh-CN" altLang="en-US" sz="1800" dirty="0" smtClean="0">
                <a:solidFill>
                  <a:srgbClr val="000000"/>
                </a:solidFill>
              </a:rPr>
              <a:t>的目标就是找到方差大的维度作为特征。本案例可以被划分为六个步骤：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获</a:t>
            </a:r>
            <a:r>
              <a:rPr lang="zh-CN" altLang="en-US" sz="1400" dirty="0">
                <a:solidFill>
                  <a:srgbClr val="000000"/>
                </a:solidFill>
              </a:rPr>
              <a:t>取数</a:t>
            </a:r>
            <a:r>
              <a:rPr lang="zh-CN" altLang="en-US" sz="1400" dirty="0" smtClean="0">
                <a:solidFill>
                  <a:srgbClr val="000000"/>
                </a:solidFill>
              </a:rPr>
              <a:t>据集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将图片转化为可处理的</a:t>
            </a:r>
            <a:r>
              <a:rPr lang="en-US" altLang="zh-CN" sz="1400" dirty="0" smtClean="0">
                <a:solidFill>
                  <a:srgbClr val="000000"/>
                </a:solidFill>
              </a:rPr>
              <a:t>n</a:t>
            </a:r>
            <a:r>
              <a:rPr lang="zh-CN" altLang="en-US" sz="1400" dirty="0" smtClean="0">
                <a:solidFill>
                  <a:srgbClr val="000000"/>
                </a:solidFill>
              </a:rPr>
              <a:t>维向量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分割数据</a:t>
            </a:r>
            <a:r>
              <a:rPr lang="zh-CN" altLang="en-US" sz="1400" dirty="0" smtClean="0">
                <a:solidFill>
                  <a:srgbClr val="000000"/>
                </a:solidFill>
              </a:rPr>
              <a:t>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</a:rPr>
              <a:t>PCA</a:t>
            </a:r>
            <a:r>
              <a:rPr lang="zh-CN" altLang="en-US" sz="1400" dirty="0" smtClean="0">
                <a:solidFill>
                  <a:srgbClr val="000000"/>
                </a:solidFill>
              </a:rPr>
              <a:t>主成分分析，降维处理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支持向量</a:t>
            </a:r>
            <a:r>
              <a:rPr lang="zh-CN" altLang="en-US" sz="1400" dirty="0" smtClean="0">
                <a:solidFill>
                  <a:srgbClr val="000000"/>
                </a:solidFill>
              </a:rPr>
              <a:t>机分类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查</a:t>
            </a:r>
            <a:r>
              <a:rPr lang="zh-CN" altLang="en-US" sz="1400" dirty="0" smtClean="0">
                <a:solidFill>
                  <a:srgbClr val="000000"/>
                </a:solidFill>
              </a:rPr>
              <a:t>看训练后的分类结果</a:t>
            </a:r>
            <a:r>
              <a:rPr lang="en-US" altLang="zh-CN" sz="1800" dirty="0" smtClean="0">
                <a:solidFill>
                  <a:srgbClr val="000000"/>
                </a:solidFill>
              </a:rPr>
              <a:t/>
            </a:r>
            <a:br>
              <a:rPr lang="en-US" altLang="zh-CN" sz="1800" dirty="0" smtClean="0">
                <a:solidFill>
                  <a:srgbClr val="000000"/>
                </a:solidFill>
              </a:rPr>
            </a:b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获取数据集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308099"/>
            <a:ext cx="4618567" cy="247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zh-CN" altLang="en-US" sz="1800" dirty="0">
                <a:solidFill>
                  <a:srgbClr val="000000"/>
                </a:solidFill>
              </a:rPr>
              <a:t>据集来自于英国剑桥大学的</a:t>
            </a:r>
            <a:r>
              <a:rPr lang="en-US" altLang="zh-CN" sz="1800" dirty="0">
                <a:solidFill>
                  <a:srgbClr val="000000"/>
                </a:solidFill>
              </a:rPr>
              <a:t>AT&amp;T</a:t>
            </a:r>
            <a:r>
              <a:rPr lang="zh-CN" altLang="en-US" sz="1800" dirty="0">
                <a:solidFill>
                  <a:srgbClr val="000000"/>
                </a:solidFill>
              </a:rPr>
              <a:t>人脸</a:t>
            </a:r>
            <a:r>
              <a:rPr lang="zh-CN" altLang="en-US" sz="1800" dirty="0" smtClean="0">
                <a:solidFill>
                  <a:srgbClr val="000000"/>
                </a:solidFill>
              </a:rPr>
              <a:t>数据</a:t>
            </a:r>
            <a:r>
              <a:rPr lang="zh-CN" altLang="en-US" sz="1800" dirty="0">
                <a:solidFill>
                  <a:srgbClr val="000000"/>
                </a:solidFill>
              </a:rPr>
              <a:t>集，此数据集共有</a:t>
            </a:r>
            <a:r>
              <a:rPr lang="en-US" altLang="zh-CN" sz="1800" dirty="0">
                <a:solidFill>
                  <a:srgbClr val="000000"/>
                </a:solidFill>
              </a:rPr>
              <a:t>40×10=400</a:t>
            </a:r>
            <a:r>
              <a:rPr lang="zh-CN" altLang="en-US" sz="1800" dirty="0">
                <a:solidFill>
                  <a:srgbClr val="000000"/>
                </a:solidFill>
              </a:rPr>
              <a:t>张图片，图片大小为</a:t>
            </a:r>
            <a:r>
              <a:rPr lang="en-US" altLang="zh-CN" sz="1800" dirty="0">
                <a:solidFill>
                  <a:srgbClr val="000000"/>
                </a:solidFill>
              </a:rPr>
              <a:t>112x92</a:t>
            </a:r>
            <a:r>
              <a:rPr lang="zh-CN" altLang="en-US" sz="1800" dirty="0">
                <a:solidFill>
                  <a:srgbClr val="000000"/>
                </a:solidFill>
              </a:rPr>
              <a:t>，已经经过灰度处理</a:t>
            </a:r>
            <a:r>
              <a:rPr lang="zh-CN" altLang="en-US" sz="1800" dirty="0" smtClean="0">
                <a:solidFill>
                  <a:srgbClr val="000000"/>
                </a:solidFill>
              </a:rPr>
              <a:t>。一共被划分为</a:t>
            </a:r>
            <a:r>
              <a:rPr lang="en-US" altLang="zh-CN" sz="1800" dirty="0" smtClean="0">
                <a:solidFill>
                  <a:srgbClr val="000000"/>
                </a:solidFill>
              </a:rPr>
              <a:t>40</a:t>
            </a:r>
            <a:r>
              <a:rPr lang="zh-CN" altLang="en-US" sz="1800" dirty="0" smtClean="0">
                <a:solidFill>
                  <a:srgbClr val="000000"/>
                </a:solidFill>
              </a:rPr>
              <a:t>个类，每类中包含的是同一个人的</a:t>
            </a:r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r>
              <a:rPr lang="zh-CN" altLang="en-US" sz="1800" dirty="0" smtClean="0">
                <a:solidFill>
                  <a:srgbClr val="000000"/>
                </a:solidFill>
              </a:rPr>
              <a:t>张图像。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9" y="957608"/>
            <a:ext cx="3213735" cy="3724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9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图片转化为向量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由于每张图片的大小为</a:t>
            </a:r>
            <a:r>
              <a:rPr lang="en-US" altLang="zh-CN" sz="1800" dirty="0">
                <a:solidFill>
                  <a:srgbClr val="000000"/>
                </a:solidFill>
              </a:rPr>
              <a:t>112x92,</a:t>
            </a:r>
            <a:r>
              <a:rPr lang="zh-CN" altLang="en-US" sz="1800" dirty="0">
                <a:solidFill>
                  <a:srgbClr val="000000"/>
                </a:solidFill>
              </a:rPr>
              <a:t>每张图片共有</a:t>
            </a:r>
            <a:r>
              <a:rPr lang="en-US" altLang="zh-CN" sz="1800" dirty="0">
                <a:solidFill>
                  <a:srgbClr val="000000"/>
                </a:solidFill>
              </a:rPr>
              <a:t>10304</a:t>
            </a:r>
            <a:r>
              <a:rPr lang="zh-CN" altLang="en-US" sz="1800" dirty="0">
                <a:solidFill>
                  <a:srgbClr val="000000"/>
                </a:solidFill>
              </a:rPr>
              <a:t>个像素点，这时需要一个图片转化函数</a:t>
            </a:r>
            <a:r>
              <a:rPr lang="en-US" altLang="zh-CN" sz="1800" dirty="0" err="1">
                <a:solidFill>
                  <a:srgbClr val="000000"/>
                </a:solidFill>
              </a:rPr>
              <a:t>ImageConvert</a:t>
            </a:r>
            <a:r>
              <a:rPr lang="en-US" altLang="zh-CN" sz="1800" dirty="0">
                <a:solidFill>
                  <a:srgbClr val="000000"/>
                </a:solidFill>
              </a:rPr>
              <a:t>()</a:t>
            </a:r>
            <a:r>
              <a:rPr lang="zh-CN" altLang="en-US" sz="1800" dirty="0">
                <a:solidFill>
                  <a:srgbClr val="000000"/>
                </a:solidFill>
              </a:rPr>
              <a:t>，将每张图片转化为一个</a:t>
            </a:r>
            <a:r>
              <a:rPr lang="en-US" altLang="zh-CN" sz="1800" dirty="0">
                <a:solidFill>
                  <a:srgbClr val="000000"/>
                </a:solidFill>
              </a:rPr>
              <a:t>10304</a:t>
            </a:r>
            <a:r>
              <a:rPr lang="zh-CN" altLang="en-US" sz="1800" dirty="0">
                <a:solidFill>
                  <a:srgbClr val="000000"/>
                </a:solidFill>
              </a:rPr>
              <a:t>维向量，代码如下：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def</a:t>
            </a:r>
            <a:r>
              <a:rPr lang="en-US" altLang="zh-CN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</a:rPr>
              <a:t>ImageConvert</a:t>
            </a:r>
            <a:r>
              <a:rPr lang="en-US" altLang="zh-CN" sz="1200" dirty="0">
                <a:solidFill>
                  <a:srgbClr val="00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    for </a:t>
            </a:r>
            <a:r>
              <a:rPr lang="en-US" altLang="zh-CN" sz="1200" dirty="0" err="1">
                <a:solidFill>
                  <a:srgbClr val="000000"/>
                </a:solidFill>
              </a:rPr>
              <a:t>i</a:t>
            </a:r>
            <a:r>
              <a:rPr lang="en-US" altLang="zh-CN" sz="1200" dirty="0">
                <a:solidFill>
                  <a:srgbClr val="000000"/>
                </a:solidFill>
              </a:rPr>
              <a:t> in range(1, 41):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 for </a:t>
            </a:r>
            <a:r>
              <a:rPr lang="en-US" altLang="zh-CN" sz="1200" dirty="0">
                <a:solidFill>
                  <a:srgbClr val="000000"/>
                </a:solidFill>
              </a:rPr>
              <a:t>j in range(1, 11):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path </a:t>
            </a:r>
            <a:r>
              <a:rPr lang="en-US" altLang="zh-CN" sz="1200" dirty="0">
                <a:solidFill>
                  <a:srgbClr val="000000"/>
                </a:solidFill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</a:rPr>
              <a:t>picture_savePath</a:t>
            </a:r>
            <a:r>
              <a:rPr lang="en-US" altLang="zh-CN" sz="1200" dirty="0">
                <a:solidFill>
                  <a:srgbClr val="000000"/>
                </a:solidFill>
              </a:rPr>
              <a:t> + "s" + </a:t>
            </a:r>
            <a:r>
              <a:rPr lang="en-US" altLang="zh-CN" sz="1200" dirty="0" err="1">
                <a:solidFill>
                  <a:srgbClr val="000000"/>
                </a:solidFill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</a:rPr>
              <a:t>i</a:t>
            </a:r>
            <a:r>
              <a:rPr lang="en-US" altLang="zh-CN" sz="1200" dirty="0">
                <a:solidFill>
                  <a:srgbClr val="000000"/>
                </a:solidFill>
              </a:rPr>
              <a:t>) + "/" + </a:t>
            </a:r>
            <a:r>
              <a:rPr lang="en-US" altLang="zh-CN" sz="1200" dirty="0" err="1">
                <a:solidFill>
                  <a:srgbClr val="000000"/>
                </a:solidFill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</a:rPr>
              <a:t>(j) + ".</a:t>
            </a:r>
            <a:r>
              <a:rPr lang="en-US" altLang="zh-CN" sz="1200" dirty="0" err="1">
                <a:solidFill>
                  <a:srgbClr val="000000"/>
                </a:solidFill>
              </a:rPr>
              <a:t>pgm</a:t>
            </a:r>
            <a:r>
              <a:rPr lang="en-US" altLang="zh-CN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# </a:t>
            </a:r>
            <a:r>
              <a:rPr lang="zh-CN" altLang="en-US" sz="1200" dirty="0">
                <a:solidFill>
                  <a:srgbClr val="000000"/>
                </a:solidFill>
              </a:rPr>
              <a:t>单通道读取图片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000000"/>
                </a:solidFill>
              </a:rPr>
              <a:t>            </a:t>
            </a:r>
            <a:r>
              <a:rPr lang="zh-CN" altLang="en-US" sz="1200" dirty="0" smtClean="0">
                <a:solidFill>
                  <a:srgbClr val="000000"/>
                </a:solidFill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000000"/>
                </a:solidFill>
              </a:rPr>
              <a:t>= cv2.imread(path, cv2.IMREAD_GRAYSCALE)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h</a:t>
            </a:r>
            <a:r>
              <a:rPr lang="en-US" altLang="zh-CN" sz="1200" dirty="0">
                <a:solidFill>
                  <a:srgbClr val="000000"/>
                </a:solidFill>
              </a:rPr>
              <a:t>, w = </a:t>
            </a:r>
            <a:r>
              <a:rPr lang="en-US" altLang="zh-CN" sz="1200" dirty="0" err="1">
                <a:solidFill>
                  <a:srgbClr val="000000"/>
                </a:solidFill>
              </a:rPr>
              <a:t>img.shape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img_col</a:t>
            </a:r>
            <a:r>
              <a:rPr lang="en-US" altLang="zh-CN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000000"/>
                </a:solidFill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</a:rPr>
              <a:t>img.reshape</a:t>
            </a:r>
            <a:r>
              <a:rPr lang="en-US" altLang="zh-CN" sz="1200" dirty="0">
                <a:solidFill>
                  <a:srgbClr val="000000"/>
                </a:solidFill>
              </a:rPr>
              <a:t>(h * w)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data.append</a:t>
            </a:r>
            <a:r>
              <a:rPr lang="en-US" altLang="zh-CN" sz="1200" dirty="0" smtClean="0">
                <a:solidFill>
                  <a:srgbClr val="000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img_col</a:t>
            </a:r>
            <a:r>
              <a:rPr lang="en-US" altLang="zh-CN" sz="1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 </a:t>
            </a:r>
            <a:r>
              <a:rPr lang="en-US" altLang="zh-CN" sz="1200" dirty="0" err="1">
                <a:solidFill>
                  <a:srgbClr val="000000"/>
                </a:solidFill>
              </a:rPr>
              <a:t>label.append</a:t>
            </a:r>
            <a:r>
              <a:rPr lang="en-US" altLang="zh-CN" sz="1200" dirty="0">
                <a:solidFill>
                  <a:srgbClr val="000000"/>
                </a:solidFill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</a:rPr>
              <a:t>)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图片转化为向量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9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此时，</a:t>
            </a:r>
            <a:r>
              <a:rPr lang="en-US" altLang="zh-CN" sz="1800" dirty="0">
                <a:solidFill>
                  <a:srgbClr val="000000"/>
                </a:solidFill>
              </a:rPr>
              <a:t>data</a:t>
            </a:r>
            <a:r>
              <a:rPr lang="zh-CN" altLang="en-US" sz="1800" dirty="0">
                <a:solidFill>
                  <a:srgbClr val="000000"/>
                </a:solidFill>
              </a:rPr>
              <a:t>变量中存储了每个图片的</a:t>
            </a:r>
            <a:r>
              <a:rPr lang="en-US" altLang="zh-CN" sz="1800" dirty="0">
                <a:solidFill>
                  <a:srgbClr val="000000"/>
                </a:solidFill>
              </a:rPr>
              <a:t>10304</a:t>
            </a:r>
            <a:r>
              <a:rPr lang="zh-CN" altLang="en-US" sz="1800" dirty="0">
                <a:solidFill>
                  <a:srgbClr val="000000"/>
                </a:solidFill>
              </a:rPr>
              <a:t>维信息</a:t>
            </a:r>
            <a:r>
              <a:rPr lang="en-US" altLang="zh-CN" sz="1800" dirty="0">
                <a:solidFill>
                  <a:srgbClr val="000000"/>
                </a:solidFill>
              </a:rPr>
              <a:t>,</a:t>
            </a:r>
            <a:r>
              <a:rPr lang="zh-CN" altLang="en-US" sz="1800" dirty="0">
                <a:solidFill>
                  <a:srgbClr val="000000"/>
                </a:solidFill>
              </a:rPr>
              <a:t>格式为列表变量（</a:t>
            </a:r>
            <a:r>
              <a:rPr lang="en-US" altLang="zh-CN" sz="1800" dirty="0">
                <a:solidFill>
                  <a:srgbClr val="000000"/>
                </a:solidFill>
              </a:rPr>
              <a:t>list</a:t>
            </a:r>
            <a:r>
              <a:rPr lang="zh-CN" altLang="en-US" sz="1800" dirty="0">
                <a:solidFill>
                  <a:srgbClr val="000000"/>
                </a:solidFill>
              </a:rPr>
              <a:t>）。变量</a:t>
            </a:r>
            <a:r>
              <a:rPr lang="en-US" altLang="zh-CN" sz="1800" dirty="0">
                <a:solidFill>
                  <a:srgbClr val="000000"/>
                </a:solidFill>
              </a:rPr>
              <a:t>label</a:t>
            </a:r>
            <a:r>
              <a:rPr lang="zh-CN" altLang="en-US" sz="1800" dirty="0">
                <a:solidFill>
                  <a:srgbClr val="000000"/>
                </a:solidFill>
              </a:rPr>
              <a:t>中存储了每个图片的类别标签，为数字</a:t>
            </a:r>
            <a:r>
              <a:rPr lang="en-US" altLang="zh-CN" sz="1800" dirty="0">
                <a:solidFill>
                  <a:srgbClr val="000000"/>
                </a:solidFill>
              </a:rPr>
              <a:t>1~40</a:t>
            </a:r>
            <a:r>
              <a:rPr lang="zh-CN" altLang="en-US" sz="1800" dirty="0" smtClean="0">
                <a:solidFill>
                  <a:srgbClr val="000000"/>
                </a:solidFill>
              </a:rPr>
              <a:t>。应</a:t>
            </a: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 err="1">
                <a:solidFill>
                  <a:srgbClr val="000000"/>
                </a:solidFill>
              </a:rPr>
              <a:t>numpy</a:t>
            </a:r>
            <a:r>
              <a:rPr lang="zh-CN" altLang="en-US" sz="1800" dirty="0">
                <a:solidFill>
                  <a:srgbClr val="000000"/>
                </a:solidFill>
              </a:rPr>
              <a:t>生成特征向量矩阵，代码如下</a:t>
            </a:r>
            <a:r>
              <a:rPr lang="zh-CN" altLang="en-US" sz="1800" dirty="0" smtClean="0">
                <a:solidFill>
                  <a:srgbClr val="000000"/>
                </a:solidFill>
              </a:rPr>
              <a:t>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import </a:t>
            </a:r>
            <a:r>
              <a:rPr lang="en-US" altLang="zh-CN" sz="1800" dirty="0" err="1">
                <a:solidFill>
                  <a:srgbClr val="000000"/>
                </a:solidFill>
              </a:rPr>
              <a:t>numpy</a:t>
            </a:r>
            <a:r>
              <a:rPr lang="en-US" altLang="zh-CN" sz="1800" dirty="0">
                <a:solidFill>
                  <a:srgbClr val="0000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C_data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np.array</a:t>
            </a:r>
            <a:r>
              <a:rPr lang="en-US" altLang="zh-CN" sz="1800" dirty="0">
                <a:solidFill>
                  <a:srgbClr val="000000"/>
                </a:solidFill>
              </a:rPr>
              <a:t>(data)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C_label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np.array</a:t>
            </a:r>
            <a:r>
              <a:rPr lang="en-US" altLang="zh-CN" sz="1800" dirty="0">
                <a:solidFill>
                  <a:srgbClr val="000000"/>
                </a:solidFill>
              </a:rPr>
              <a:t>(label)</a:t>
            </a:r>
          </a:p>
          <a:p>
            <a:endParaRPr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/>
              <a:t>分割数据集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将训练集与测试集按照</a:t>
            </a:r>
            <a:r>
              <a:rPr lang="en-US" altLang="zh-CN" sz="1800" dirty="0">
                <a:solidFill>
                  <a:srgbClr val="000000"/>
                </a:solidFill>
              </a:rPr>
              <a:t>4:1</a:t>
            </a:r>
            <a:r>
              <a:rPr lang="zh-CN" altLang="en-US" sz="1800" dirty="0">
                <a:solidFill>
                  <a:srgbClr val="000000"/>
                </a:solidFill>
              </a:rPr>
              <a:t>的比例进行随机分割，即测试集占</a:t>
            </a:r>
            <a:r>
              <a:rPr lang="en-US" altLang="zh-CN" sz="1800" dirty="0">
                <a:solidFill>
                  <a:srgbClr val="000000"/>
                </a:solidFill>
              </a:rPr>
              <a:t>20%</a:t>
            </a:r>
            <a:r>
              <a:rPr lang="zh-CN" altLang="en-US" sz="1800" dirty="0">
                <a:solidFill>
                  <a:srgbClr val="000000"/>
                </a:solidFill>
              </a:rPr>
              <a:t>，代码如下：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from </a:t>
            </a:r>
            <a:r>
              <a:rPr lang="en-US" altLang="zh-CN" sz="1800" dirty="0" err="1">
                <a:solidFill>
                  <a:srgbClr val="000000"/>
                </a:solidFill>
              </a:rPr>
              <a:t>sklearn.model_selection</a:t>
            </a:r>
            <a:r>
              <a:rPr lang="en-US" altLang="zh-CN" sz="1800" dirty="0">
                <a:solidFill>
                  <a:srgbClr val="000000"/>
                </a:solidFill>
              </a:rPr>
              <a:t> import </a:t>
            </a:r>
            <a:r>
              <a:rPr lang="en-US" altLang="zh-CN" sz="1800" dirty="0" err="1">
                <a:solidFill>
                  <a:srgbClr val="000000"/>
                </a:solidFill>
              </a:rPr>
              <a:t>train_test_split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x_test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y_test</a:t>
            </a:r>
            <a:r>
              <a:rPr lang="en-US" altLang="zh-CN" sz="1800" dirty="0">
                <a:solidFill>
                  <a:srgbClr val="000000"/>
                </a:solidFill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</a:rPr>
              <a:t>train_test_split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C_data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C_label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test_size</a:t>
            </a:r>
            <a:r>
              <a:rPr lang="en-US" altLang="zh-CN" sz="1800" dirty="0">
                <a:solidFill>
                  <a:srgbClr val="000000"/>
                </a:solidFill>
              </a:rPr>
              <a:t>=0.2,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random_state</a:t>
            </a:r>
            <a:r>
              <a:rPr lang="en-US" altLang="zh-CN" sz="1800" dirty="0" smtClean="0">
                <a:solidFill>
                  <a:srgbClr val="000000"/>
                </a:solidFill>
              </a:rPr>
              <a:t>=256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endParaRPr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8" y="430213"/>
            <a:ext cx="2578101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/>
              <a:t>PCA</a:t>
            </a:r>
            <a:r>
              <a:rPr kumimoji="0" lang="zh-CN" altLang="en-US" sz="1600" dirty="0" smtClean="0"/>
              <a:t>主成分分析，降维处理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3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zh-CN" sz="1800" dirty="0"/>
              <a:t>引入</a:t>
            </a:r>
            <a:r>
              <a:rPr lang="en-US" altLang="zh-CN" sz="1800" dirty="0" err="1"/>
              <a:t>sklearn</a:t>
            </a:r>
            <a:r>
              <a:rPr lang="zh-CN" altLang="zh-CN" sz="1800" dirty="0"/>
              <a:t>工具进行</a:t>
            </a:r>
            <a:r>
              <a:rPr lang="en-US" altLang="zh-CN" sz="1800" dirty="0"/>
              <a:t>PCA</a:t>
            </a:r>
            <a:r>
              <a:rPr lang="zh-CN" altLang="zh-CN" sz="1800" dirty="0"/>
              <a:t>处理</a:t>
            </a:r>
            <a:r>
              <a:rPr lang="zh-CN" altLang="en-US" sz="1800" dirty="0" smtClean="0">
                <a:solidFill>
                  <a:srgbClr val="000000"/>
                </a:solidFill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from </a:t>
            </a:r>
            <a:r>
              <a:rPr lang="en-US" altLang="zh-CN" sz="1800" dirty="0" err="1">
                <a:solidFill>
                  <a:srgbClr val="000000"/>
                </a:solidFill>
              </a:rPr>
              <a:t>sklearn.decomposition</a:t>
            </a:r>
            <a:r>
              <a:rPr lang="en-US" altLang="zh-CN" sz="1800" dirty="0">
                <a:solidFill>
                  <a:srgbClr val="000000"/>
                </a:solidFill>
              </a:rPr>
              <a:t> import PCA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pca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PCA(</a:t>
            </a:r>
            <a:r>
              <a:rPr lang="en-US" altLang="zh-CN" sz="1800" dirty="0" err="1">
                <a:solidFill>
                  <a:srgbClr val="000000"/>
                </a:solidFill>
              </a:rPr>
              <a:t>n_components</a:t>
            </a:r>
            <a:r>
              <a:rPr lang="en-US" altLang="zh-CN" sz="1800" dirty="0">
                <a:solidFill>
                  <a:srgbClr val="000000"/>
                </a:solidFill>
              </a:rPr>
              <a:t>=15, </a:t>
            </a:r>
            <a:r>
              <a:rPr lang="en-US" altLang="zh-CN" sz="1800" dirty="0" err="1">
                <a:solidFill>
                  <a:srgbClr val="000000"/>
                </a:solidFill>
              </a:rPr>
              <a:t>svd_solver</a:t>
            </a:r>
            <a:r>
              <a:rPr lang="en-US" altLang="zh-CN" sz="1800" dirty="0">
                <a:solidFill>
                  <a:srgbClr val="000000"/>
                </a:solidFill>
              </a:rPr>
              <a:t>='auto').fit(</a:t>
            </a:r>
            <a:r>
              <a:rPr lang="en-US" altLang="zh-CN" sz="1800" dirty="0" err="1">
                <a:solidFill>
                  <a:srgbClr val="000000"/>
                </a:solidFill>
              </a:rPr>
              <a:t>x_train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方法中的</a:t>
            </a:r>
            <a:r>
              <a:rPr lang="en-US" altLang="zh-CN" sz="1800" dirty="0" smtClean="0">
                <a:solidFill>
                  <a:srgbClr val="000000"/>
                </a:solidFill>
              </a:rPr>
              <a:t>15</a:t>
            </a:r>
            <a:r>
              <a:rPr lang="zh-CN" altLang="en-US" sz="1800" dirty="0" smtClean="0">
                <a:solidFill>
                  <a:srgbClr val="000000"/>
                </a:solidFill>
              </a:rPr>
              <a:t>表示处理后保留维度为</a:t>
            </a:r>
            <a:r>
              <a:rPr lang="en-US" altLang="zh-CN" sz="1800" dirty="0" smtClean="0">
                <a:solidFill>
                  <a:srgbClr val="000000"/>
                </a:solidFill>
              </a:rPr>
              <a:t>15</a:t>
            </a:r>
            <a:r>
              <a:rPr lang="zh-CN" altLang="en-US" sz="1800" dirty="0" smtClean="0">
                <a:solidFill>
                  <a:srgbClr val="000000"/>
                </a:solidFill>
              </a:rPr>
              <a:t>个，</a:t>
            </a:r>
            <a:r>
              <a:rPr lang="en-US" altLang="zh-CN" sz="1800" dirty="0" smtClean="0">
                <a:solidFill>
                  <a:srgbClr val="000000"/>
                </a:solidFill>
              </a:rPr>
              <a:t>auto</a:t>
            </a:r>
            <a:r>
              <a:rPr lang="zh-CN" altLang="en-US" sz="1800" dirty="0" smtClean="0">
                <a:solidFill>
                  <a:srgbClr val="000000"/>
                </a:solidFill>
              </a:rPr>
              <a:t>表示</a:t>
            </a:r>
            <a:r>
              <a:rPr lang="en-US" altLang="zh-CN" sz="1800" dirty="0" smtClean="0">
                <a:solidFill>
                  <a:srgbClr val="000000"/>
                </a:solidFill>
              </a:rPr>
              <a:t>PCA</a:t>
            </a:r>
            <a:r>
              <a:rPr lang="zh-CN" altLang="en-US" sz="1800" dirty="0" smtClean="0">
                <a:solidFill>
                  <a:srgbClr val="000000"/>
                </a:solidFill>
              </a:rPr>
              <a:t>会自动选择合适的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SVD</a:t>
            </a:r>
            <a:r>
              <a:rPr lang="zh-CN" altLang="en-US" sz="1800" dirty="0" smtClean="0">
                <a:solidFill>
                  <a:srgbClr val="000000"/>
                </a:solidFill>
              </a:rPr>
              <a:t>算法。接下来进行维度转化，代码如下：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</a:rPr>
              <a:t>x_train_pca</a:t>
            </a:r>
            <a:r>
              <a:rPr lang="en-US" altLang="zh-CN" sz="1800" dirty="0">
                <a:solidFill>
                  <a:srgbClr val="000000"/>
                </a:solidFill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</a:rPr>
              <a:t>pca.transform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x_test_pca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pca.transform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x_test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支持向量机分类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使</a:t>
            </a:r>
            <a:r>
              <a:rPr lang="zh-CN" altLang="en-US" sz="1800" dirty="0" smtClean="0">
                <a:solidFill>
                  <a:srgbClr val="000000"/>
                </a:solidFill>
              </a:rPr>
              <a:t>用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中的</a:t>
            </a:r>
            <a:r>
              <a:rPr lang="en-US" altLang="zh-CN" sz="1800" dirty="0">
                <a:solidFill>
                  <a:srgbClr val="000000"/>
                </a:solidFill>
              </a:rPr>
              <a:t>SVM</a:t>
            </a:r>
            <a:r>
              <a:rPr lang="zh-CN" altLang="en-US" sz="1800" dirty="0">
                <a:solidFill>
                  <a:srgbClr val="000000"/>
                </a:solidFill>
              </a:rPr>
              <a:t>工具包</a:t>
            </a:r>
            <a:r>
              <a:rPr lang="en-US" altLang="zh-CN" sz="1800" dirty="0">
                <a:solidFill>
                  <a:srgbClr val="000000"/>
                </a:solidFill>
              </a:rPr>
              <a:t>SVC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C-Support Vector Classification</a:t>
            </a:r>
            <a:r>
              <a:rPr lang="zh-CN" altLang="en-US" sz="1800" dirty="0" smtClean="0">
                <a:solidFill>
                  <a:srgbClr val="000000"/>
                </a:solidFill>
              </a:rPr>
              <a:t>）来进行分类，核函数采用的是线性核函数，代码如下：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svc </a:t>
            </a:r>
            <a:r>
              <a:rPr lang="en-US" altLang="zh-CN" sz="1800" dirty="0">
                <a:solidFill>
                  <a:srgbClr val="000000"/>
                </a:solidFill>
              </a:rPr>
              <a:t>= SVC(kernel='linear')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svc.fit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y_train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290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查看训练后的分类结果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使用测试集评估分类器的效果，代码如下：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print('%.5f' % </a:t>
            </a:r>
            <a:r>
              <a:rPr lang="en-US" altLang="zh-CN" sz="1800" dirty="0" err="1">
                <a:solidFill>
                  <a:srgbClr val="000000"/>
                </a:solidFill>
              </a:rPr>
              <a:t>svc.score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x_test_pca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y_test</a:t>
            </a:r>
            <a:r>
              <a:rPr lang="en-US" altLang="zh-CN" sz="1800" dirty="0" smtClean="0">
                <a:solidFill>
                  <a:srgbClr val="00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得到的输出正确率结果如下图所示：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2662860"/>
            <a:ext cx="5273040" cy="556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9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章节结构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支持向量机模型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核函数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模型原理分</a:t>
            </a:r>
            <a:r>
              <a:rPr lang="zh-CN" altLang="en-US" sz="1400" dirty="0" smtClean="0">
                <a:solidFill>
                  <a:srgbClr val="000000"/>
                </a:solidFill>
              </a:rPr>
              <a:t>析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支持向量</a:t>
            </a:r>
            <a:r>
              <a:rPr lang="zh-CN" altLang="en-US" sz="1800" dirty="0" smtClean="0">
                <a:solidFill>
                  <a:srgbClr val="000000"/>
                </a:solidFill>
              </a:rPr>
              <a:t>机应用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基</a:t>
            </a:r>
            <a:r>
              <a:rPr lang="zh-CN" altLang="en-US" sz="1400" dirty="0" smtClean="0">
                <a:solidFill>
                  <a:srgbClr val="000000"/>
                </a:solidFill>
              </a:rPr>
              <a:t>于</a:t>
            </a:r>
            <a:r>
              <a:rPr lang="en-US" altLang="zh-CN" sz="1400" dirty="0" smtClean="0">
                <a:solidFill>
                  <a:srgbClr val="000000"/>
                </a:solidFill>
              </a:rPr>
              <a:t>SVM</a:t>
            </a:r>
            <a:r>
              <a:rPr lang="zh-CN" altLang="en-US" sz="1400" dirty="0" smtClean="0">
                <a:solidFill>
                  <a:srgbClr val="000000"/>
                </a:solidFill>
              </a:rPr>
              <a:t>进行新闻主题分类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基</a:t>
            </a:r>
            <a:r>
              <a:rPr lang="zh-CN" altLang="en-US" sz="1400" dirty="0" smtClean="0">
                <a:solidFill>
                  <a:srgbClr val="000000"/>
                </a:solidFill>
              </a:rPr>
              <a:t>于支持向量机和主成分分析的人脸识别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67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290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查看训练后的分类结果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进行对比实验，将保留维度设为</a:t>
            </a:r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r>
              <a:rPr lang="zh-CN" altLang="en-US" sz="1800" dirty="0" smtClean="0">
                <a:solidFill>
                  <a:srgbClr val="000000"/>
                </a:solidFill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</a:rPr>
              <a:t>20</a:t>
            </a:r>
            <a:r>
              <a:rPr lang="zh-CN" altLang="en-US" sz="1800" dirty="0" smtClean="0">
                <a:solidFill>
                  <a:srgbClr val="000000"/>
                </a:solidFill>
              </a:rPr>
              <a:t>时的效果依次如下面两张图所示：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从图中显示的正确率的情况对比来看，特征数量降为</a:t>
            </a:r>
            <a:r>
              <a:rPr lang="en-US" altLang="zh-CN" sz="1800" dirty="0" smtClean="0">
                <a:solidFill>
                  <a:srgbClr val="000000"/>
                </a:solidFill>
              </a:rPr>
              <a:t>15</a:t>
            </a:r>
            <a:r>
              <a:rPr lang="zh-CN" altLang="en-US" sz="1800" dirty="0" smtClean="0">
                <a:solidFill>
                  <a:srgbClr val="000000"/>
                </a:solidFill>
              </a:rPr>
              <a:t>时，训练的结果是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最好的。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15" y="1754294"/>
            <a:ext cx="5265420" cy="60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95" y="2694093"/>
            <a:ext cx="5273040" cy="601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4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998538"/>
            <a:ext cx="5668962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2"/>
          <p:cNvSpPr txBox="1"/>
          <p:nvPr/>
        </p:nvSpPr>
        <p:spPr>
          <a:xfrm>
            <a:off x="3314700" y="1831975"/>
            <a:ext cx="172402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2507720" cy="461665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支持向量机模型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支持向量</a:t>
            </a:r>
            <a:r>
              <a:rPr lang="zh-CN" altLang="en-US" sz="1800" dirty="0" smtClean="0">
                <a:solidFill>
                  <a:srgbClr val="000000"/>
                </a:solidFill>
              </a:rPr>
              <a:t>机在高维或无限维空间中构造超平面或超平面集合，将原有限维空间映射到维数高得多的空间中，在该空间中进行分离可能会更容易。它可以同时最小化经验误差和最大化集合边缘区，因此它也被称为最大间隔分类器。直观来说，分类边界距离最近的训练数据点越远越好，因为这样可以缩小分类器的泛化误差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20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102691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核函数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支持向量</a:t>
            </a:r>
            <a:r>
              <a:rPr lang="zh-CN" altLang="en-US" sz="1800" dirty="0" smtClean="0">
                <a:solidFill>
                  <a:srgbClr val="000000"/>
                </a:solidFill>
              </a:rPr>
              <a:t>机通过线性变换</a:t>
            </a:r>
            <a:r>
              <a:rPr lang="en-US" altLang="zh-CN" sz="1800" dirty="0" smtClean="0">
                <a:solidFill>
                  <a:srgbClr val="000000"/>
                </a:solidFill>
              </a:rPr>
              <a:t>A(x)</a:t>
            </a:r>
            <a:r>
              <a:rPr lang="zh-CN" altLang="en-US" sz="1800" dirty="0" smtClean="0">
                <a:solidFill>
                  <a:srgbClr val="000000"/>
                </a:solidFill>
              </a:rPr>
              <a:t>将输入空间</a:t>
            </a:r>
            <a:r>
              <a:rPr lang="en-US" altLang="zh-CN" sz="1800" dirty="0" smtClean="0">
                <a:solidFill>
                  <a:srgbClr val="000000"/>
                </a:solidFill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</a:rPr>
              <a:t>映射到高维特征空间</a:t>
            </a:r>
            <a:r>
              <a:rPr lang="en-US" altLang="zh-CN" sz="1800" dirty="0" smtClean="0">
                <a:solidFill>
                  <a:srgbClr val="000000"/>
                </a:solidFill>
              </a:rPr>
              <a:t>Y</a:t>
            </a:r>
            <a:r>
              <a:rPr lang="zh-CN" altLang="en-US" sz="1800" dirty="0" smtClean="0">
                <a:solidFill>
                  <a:srgbClr val="000000"/>
                </a:solidFill>
              </a:rPr>
              <a:t>，如果低维空间存在</a:t>
            </a: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x,z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</a:t>
            </a:r>
            <a:r>
              <a:rPr lang="en-US" altLang="zh-CN" sz="1800" dirty="0" err="1">
                <a:solidFill>
                  <a:srgbClr val="000000"/>
                </a:solidFill>
              </a:rPr>
              <a:t>,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z</a:t>
            </a:r>
            <a:r>
              <a:rPr lang="zh-CN" altLang="en-US" sz="1800" dirty="0" smtClean="0">
                <a:solidFill>
                  <a:srgbClr val="000000"/>
                </a:solidFill>
              </a:rPr>
              <a:t>∈</a:t>
            </a:r>
            <a:r>
              <a:rPr lang="en-US" altLang="zh-CN" sz="1800" dirty="0" smtClean="0">
                <a:solidFill>
                  <a:srgbClr val="000000"/>
                </a:solidFill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</a:rPr>
              <a:t>，使得</a:t>
            </a: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x,z</a:t>
            </a:r>
            <a:r>
              <a:rPr lang="en-US" altLang="zh-CN" sz="1800" dirty="0" smtClean="0">
                <a:solidFill>
                  <a:srgbClr val="000000"/>
                </a:solidFill>
              </a:rPr>
              <a:t>)=A(x)·A(z)</a:t>
            </a:r>
            <a:r>
              <a:rPr lang="zh-CN" altLang="en-US" sz="1800" dirty="0" smtClean="0">
                <a:solidFill>
                  <a:srgbClr val="000000"/>
                </a:solidFill>
              </a:rPr>
              <a:t>，则称</a:t>
            </a: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x,z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</a:rPr>
              <a:t>为核函数。核函数方法可以与不同的算法相结合，形成多种不同的基于核函数的方法，常用的核函数有：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线性核函数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多项式核函</a:t>
            </a:r>
            <a:r>
              <a:rPr lang="zh-CN" altLang="en-US" sz="1400" dirty="0" smtClean="0">
                <a:solidFill>
                  <a:srgbClr val="000000"/>
                </a:solidFill>
              </a:rPr>
              <a:t>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径向基核函</a:t>
            </a:r>
            <a:r>
              <a:rPr lang="zh-CN" altLang="en-US" sz="1400" dirty="0" smtClean="0">
                <a:solidFill>
                  <a:srgbClr val="000000"/>
                </a:solidFill>
              </a:rPr>
              <a:t>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</a:rPr>
              <a:t>Sigmoid</a:t>
            </a:r>
            <a:r>
              <a:rPr lang="zh-CN" altLang="en-US" sz="1400" dirty="0" smtClean="0">
                <a:solidFill>
                  <a:srgbClr val="000000"/>
                </a:solidFill>
              </a:rPr>
              <a:t>核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3081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线性核函数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线性核函</a:t>
            </a:r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en-US" altLang="zh-CN" sz="1800" dirty="0" smtClean="0">
                <a:solidFill>
                  <a:srgbClr val="000000"/>
                </a:solidFill>
              </a:rPr>
              <a:t>(Linear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是最简单的核函数，主要用于线性可分的情况，表达式如下：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x^T</a:t>
            </a:r>
            <a:r>
              <a:rPr lang="en-US" altLang="zh-CN" sz="1800" dirty="0" smtClean="0">
                <a:solidFill>
                  <a:srgbClr val="000000"/>
                </a:solidFill>
              </a:rPr>
              <a:t>)·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y+c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是可选的常数。线性核函数是原始输入空间的内积，即特征空间和输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</a:rPr>
              <a:t>       入空间的维度是一样的，参数较少运算速度较快。适用的情景是在特征数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量相对于样本数量非常多时。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/>
              <a:t>多项式</a:t>
            </a:r>
            <a:r>
              <a:rPr kumimoji="0" lang="zh-CN" altLang="en-US" sz="1600" dirty="0" smtClean="0"/>
              <a:t>核函数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多项式</a:t>
            </a:r>
            <a:r>
              <a:rPr lang="zh-CN" altLang="en-US" sz="1800" dirty="0" smtClean="0">
                <a:solidFill>
                  <a:srgbClr val="000000"/>
                </a:solidFill>
              </a:rPr>
              <a:t>核</a:t>
            </a:r>
            <a:r>
              <a:rPr lang="zh-CN" altLang="en-US" sz="1800" dirty="0">
                <a:solidFill>
                  <a:srgbClr val="000000"/>
                </a:solidFill>
              </a:rPr>
              <a:t>函</a:t>
            </a:r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en-US" altLang="zh-CN" sz="1800" dirty="0" smtClean="0">
                <a:solidFill>
                  <a:srgbClr val="000000"/>
                </a:solidFill>
              </a:rPr>
              <a:t>(Polynomial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是一种非稳态核函数，适合于正交归一化后的数据，表达式如下：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[a·(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x^T</a:t>
            </a:r>
            <a:r>
              <a:rPr lang="en-US" altLang="zh-CN" sz="1800" dirty="0" smtClean="0">
                <a:solidFill>
                  <a:srgbClr val="000000"/>
                </a:solidFill>
              </a:rPr>
              <a:t>)·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y+c</a:t>
            </a:r>
            <a:r>
              <a:rPr lang="en-US" altLang="zh-CN" sz="1800" dirty="0" smtClean="0">
                <a:solidFill>
                  <a:srgbClr val="000000"/>
                </a:solidFill>
              </a:rPr>
              <a:t>]^d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</a:rPr>
              <a:t>是调节参数，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d</a:t>
            </a:r>
            <a:r>
              <a:rPr lang="zh-CN" altLang="en-US" sz="1800" dirty="0" smtClean="0">
                <a:solidFill>
                  <a:srgbClr val="000000"/>
                </a:solidFill>
              </a:rPr>
              <a:t>是最高次项次数，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是可选的常数。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径向基核函数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径向基核</a:t>
            </a:r>
            <a:r>
              <a:rPr lang="zh-CN" altLang="en-US" sz="1800" dirty="0">
                <a:solidFill>
                  <a:srgbClr val="000000"/>
                </a:solidFill>
              </a:rPr>
              <a:t>函</a:t>
            </a:r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en-US" altLang="zh-CN" sz="1800" dirty="0" smtClean="0">
                <a:solidFill>
                  <a:srgbClr val="000000"/>
                </a:solidFill>
              </a:rPr>
              <a:t>(Radial Basis Function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具有很强的灵活性，应用广泛。与多项式核函数相比参数较少。因此大多数情况下都有较好的性能。</a:t>
            </a:r>
            <a:r>
              <a:rPr lang="zh-CN" altLang="en-US" sz="1800" dirty="0">
                <a:solidFill>
                  <a:srgbClr val="000000"/>
                </a:solidFill>
              </a:rPr>
              <a:t>径向基核函数类似于高斯函数，所以也被称为高斯核函数。</a:t>
            </a:r>
            <a:r>
              <a:rPr lang="zh-CN" altLang="en-US" sz="1800" dirty="0" smtClean="0">
                <a:solidFill>
                  <a:srgbClr val="000000"/>
                </a:solidFill>
              </a:rPr>
              <a:t>在不确定用哪种核函数时，可优先验证高斯核函数。表达式如下：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exp</a:t>
            </a:r>
            <a:r>
              <a:rPr lang="en-US" altLang="zh-CN" sz="1800" dirty="0" smtClean="0">
                <a:solidFill>
                  <a:srgbClr val="000000"/>
                </a:solidFill>
              </a:rPr>
              <a:t>{-[(||x-y||^2)/(2·(a^2))]}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a^2</a:t>
            </a:r>
            <a:r>
              <a:rPr lang="zh-CN" altLang="en-US" sz="1800" dirty="0" smtClean="0">
                <a:solidFill>
                  <a:srgbClr val="000000"/>
                </a:solidFill>
              </a:rPr>
              <a:t>越大。高斯核函数就会变得越平滑，此时函数随输入</a:t>
            </a:r>
            <a:r>
              <a:rPr lang="en-US" altLang="zh-CN" sz="1800" dirty="0" smtClean="0">
                <a:solidFill>
                  <a:srgbClr val="000000"/>
                </a:solidFill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</a:rPr>
              <a:t>变化较缓慢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，模型的偏差和方差大，泛化能力差，容易过拟合。</a:t>
            </a:r>
            <a:r>
              <a:rPr lang="en-US" altLang="zh-CN" sz="1800" dirty="0">
                <a:solidFill>
                  <a:srgbClr val="000000"/>
                </a:solidFill>
              </a:rPr>
              <a:t> a^2</a:t>
            </a:r>
            <a:r>
              <a:rPr lang="zh-CN" altLang="en-US" sz="1800" dirty="0" smtClean="0">
                <a:solidFill>
                  <a:srgbClr val="000000"/>
                </a:solidFill>
              </a:rPr>
              <a:t>越小，高斯核函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数变化越剧烈，模型的偏差和方差越小，模型对噪声样本比较敏感。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/>
              <a:t>Sigmoid</a:t>
            </a:r>
            <a:r>
              <a:rPr kumimoji="0" lang="zh-CN" altLang="en-US" sz="1600" dirty="0" smtClean="0"/>
              <a:t>核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 smtClean="0">
                <a:solidFill>
                  <a:srgbClr val="000000"/>
                </a:solidFill>
              </a:rPr>
              <a:t>Sigmoid</a:t>
            </a:r>
            <a:r>
              <a:rPr lang="zh-CN" altLang="en-US" sz="1800" dirty="0" smtClean="0">
                <a:solidFill>
                  <a:srgbClr val="000000"/>
                </a:solidFill>
              </a:rPr>
              <a:t>核</a:t>
            </a:r>
            <a:r>
              <a:rPr lang="en-US" altLang="zh-CN" sz="1800" dirty="0" smtClean="0">
                <a:solidFill>
                  <a:srgbClr val="000000"/>
                </a:solidFill>
              </a:rPr>
              <a:t>(Sigmoid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来源于</a:t>
            </a:r>
            <a:r>
              <a:rPr lang="en-US" altLang="zh-CN" sz="1800" dirty="0" smtClean="0">
                <a:solidFill>
                  <a:srgbClr val="000000"/>
                </a:solidFill>
              </a:rPr>
              <a:t>MLP</a:t>
            </a:r>
            <a:r>
              <a:rPr lang="zh-CN" altLang="en-US" sz="1800" dirty="0" smtClean="0">
                <a:solidFill>
                  <a:srgbClr val="000000"/>
                </a:solidFill>
              </a:rPr>
              <a:t>中的激活函数，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</a:rPr>
              <a:t>Sigmoid</a:t>
            </a:r>
            <a:r>
              <a:rPr lang="zh-CN" altLang="en-US" sz="1800" dirty="0" smtClean="0">
                <a:solidFill>
                  <a:srgbClr val="000000"/>
                </a:solidFill>
              </a:rPr>
              <a:t>相当于一个两层的感知机网络，表达式如下：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tanh</a:t>
            </a:r>
            <a:r>
              <a:rPr lang="en-US" altLang="zh-CN" sz="1800" dirty="0" smtClean="0">
                <a:solidFill>
                  <a:srgbClr val="000000"/>
                </a:solidFill>
              </a:rPr>
              <a:t>(a·(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x^T</a:t>
            </a:r>
            <a:r>
              <a:rPr lang="en-US" altLang="zh-CN" sz="1800" dirty="0" smtClean="0">
                <a:solidFill>
                  <a:srgbClr val="000000"/>
                </a:solidFill>
              </a:rPr>
              <a:t>)·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y+c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</a:rPr>
              <a:t>表示调节参数，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为可选常数，一般情况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取</a:t>
            </a:r>
            <a:r>
              <a:rPr lang="en-US" altLang="zh-CN" sz="1800" dirty="0" smtClean="0">
                <a:solidFill>
                  <a:srgbClr val="000000"/>
                </a:solidFill>
              </a:rPr>
              <a:t>1/n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n</a:t>
            </a:r>
            <a:r>
              <a:rPr lang="zh-CN" altLang="en-US" sz="1800" dirty="0" smtClean="0">
                <a:solidFill>
                  <a:srgbClr val="000000"/>
                </a:solidFill>
              </a:rPr>
              <a:t>是数据维度。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blipFill>
          <a:blip xmlns:r="http://schemas.openxmlformats.org/officeDocument/2006/relationships" r:embed="rId1"/>
          <a:stretch>
            <a:fillRect l="-1571" r="-714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2872</Words>
  <Application>Microsoft Office PowerPoint</Application>
  <PresentationFormat>全屏显示(16:9)</PresentationFormat>
  <Paragraphs>218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王尚锋 w</dc:creator>
  <cp:lastModifiedBy>GK</cp:lastModifiedBy>
  <cp:revision>596</cp:revision>
  <dcterms:created xsi:type="dcterms:W3CDTF">2013-12-17T01:55:37Z</dcterms:created>
  <dcterms:modified xsi:type="dcterms:W3CDTF">2018-05-30T10:10:19Z</dcterms:modified>
</cp:coreProperties>
</file>