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70" r:id="rId2"/>
    <p:sldId id="275" r:id="rId3"/>
    <p:sldId id="326" r:id="rId4"/>
    <p:sldId id="341" r:id="rId5"/>
    <p:sldId id="350"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3" r:id="rId19"/>
    <p:sldId id="364" r:id="rId20"/>
    <p:sldId id="365" r:id="rId21"/>
    <p:sldId id="366" r:id="rId22"/>
    <p:sldId id="367" r:id="rId23"/>
    <p:sldId id="368" r:id="rId24"/>
    <p:sldId id="369" r:id="rId25"/>
    <p:sldId id="370" r:id="rId26"/>
    <p:sldId id="371" r:id="rId27"/>
    <p:sldId id="372" r:id="rId28"/>
    <p:sldId id="373" r:id="rId29"/>
    <p:sldId id="374" r:id="rId30"/>
    <p:sldId id="375" r:id="rId31"/>
    <p:sldId id="376" r:id="rId32"/>
    <p:sldId id="377" r:id="rId33"/>
    <p:sldId id="378" r:id="rId34"/>
    <p:sldId id="379" r:id="rId35"/>
    <p:sldId id="380" r:id="rId36"/>
    <p:sldId id="381" r:id="rId37"/>
    <p:sldId id="320" r:id="rId38"/>
  </p:sldIdLst>
  <p:sldSz cx="9144000" cy="5143500" type="screen16x9"/>
  <p:notesSz cx="6858000" cy="9144000"/>
  <p:defaultTex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79646"/>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52" autoAdjust="0"/>
    <p:restoredTop sz="95915" autoAdjust="0"/>
  </p:normalViewPr>
  <p:slideViewPr>
    <p:cSldViewPr snapToGrid="0" snapToObjects="1">
      <p:cViewPr varScale="1">
        <p:scale>
          <a:sx n="146" d="100"/>
          <a:sy n="146" d="100"/>
        </p:scale>
        <p:origin x="672" y="17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pPr>
              <a:defRPr/>
            </a:pPr>
            <a:fld id="{CBD1F595-3A9E-4AFB-9409-00EE811EB6B0}" type="datetimeFigureOut">
              <a:rPr lang="zh-CN" altLang="en-US"/>
              <a:pPr>
                <a:defRPr/>
              </a:pPr>
              <a:t>2018/5/31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二级</a:t>
            </a:r>
          </a:p>
          <a:p>
            <a:pPr lvl="2"/>
            <a:r>
              <a:rPr lang="zh-CN" altLang="en-US" noProof="0" smtClean="0"/>
              <a:t>三级</a:t>
            </a:r>
          </a:p>
          <a:p>
            <a:pPr lvl="3"/>
            <a:r>
              <a:rPr lang="zh-CN" altLang="en-US" noProof="0" smtClean="0"/>
              <a:t>四级</a:t>
            </a:r>
          </a:p>
          <a:p>
            <a:pPr lvl="4"/>
            <a:r>
              <a:rPr lang="zh-CN" altLang="en-US" noProof="0" smtClean="0"/>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4A08D6A-97DB-47FF-BEFD-7D6BA57570F1}" type="slidenum">
              <a:rPr lang="zh-CN" altLang="en-US"/>
              <a:pPr>
                <a:defRPr/>
              </a:pPr>
              <a:t>‹#›</a:t>
            </a:fld>
            <a:endParaRPr lang="zh-CN" altLang="en-US"/>
          </a:p>
        </p:txBody>
      </p:sp>
    </p:spTree>
    <p:extLst>
      <p:ext uri="{BB962C8B-B14F-4D97-AF65-F5344CB8AC3E}">
        <p14:creationId xmlns:p14="http://schemas.microsoft.com/office/powerpoint/2010/main" val="184121973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kumimoji="1"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kumimoji="1"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kumimoji="1"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kumimoji="1"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410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BE23BB1E-609A-49A2-A808-03583B95337D}" type="slidenum">
              <a:rPr lang="zh-CN" altLang="en-US" smtClean="0"/>
              <a:pPr/>
              <a:t>1</a:t>
            </a:fld>
            <a:endParaRPr lang="zh-CN" altLang="en-US" smtClean="0"/>
          </a:p>
        </p:txBody>
      </p:sp>
    </p:spTree>
    <p:extLst>
      <p:ext uri="{BB962C8B-B14F-4D97-AF65-F5344CB8AC3E}">
        <p14:creationId xmlns:p14="http://schemas.microsoft.com/office/powerpoint/2010/main" val="140749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30</a:t>
            </a:fld>
            <a:endParaRPr lang="zh-CN" altLang="en-US" smtClean="0"/>
          </a:p>
        </p:txBody>
      </p:sp>
    </p:spTree>
    <p:extLst>
      <p:ext uri="{BB962C8B-B14F-4D97-AF65-F5344CB8AC3E}">
        <p14:creationId xmlns:p14="http://schemas.microsoft.com/office/powerpoint/2010/main" val="751283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81924"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D8BEF882-4B4C-4137-A577-E3C0FC82AD10}" type="slidenum">
              <a:rPr lang="zh-CN" altLang="en-US" smtClean="0"/>
              <a:pPr/>
              <a:t>37</a:t>
            </a:fld>
            <a:endParaRPr lang="zh-CN" altLang="en-US" smtClean="0"/>
          </a:p>
        </p:txBody>
      </p:sp>
    </p:spTree>
    <p:extLst>
      <p:ext uri="{BB962C8B-B14F-4D97-AF65-F5344CB8AC3E}">
        <p14:creationId xmlns:p14="http://schemas.microsoft.com/office/powerpoint/2010/main" val="467042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2</a:t>
            </a:fld>
            <a:endParaRPr lang="zh-CN" altLang="en-US" smtClean="0"/>
          </a:p>
        </p:txBody>
      </p:sp>
    </p:spTree>
    <p:extLst>
      <p:ext uri="{BB962C8B-B14F-4D97-AF65-F5344CB8AC3E}">
        <p14:creationId xmlns:p14="http://schemas.microsoft.com/office/powerpoint/2010/main" val="1200410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3</a:t>
            </a:fld>
            <a:endParaRPr lang="zh-CN" altLang="en-US" smtClean="0"/>
          </a:p>
        </p:txBody>
      </p:sp>
    </p:spTree>
    <p:extLst>
      <p:ext uri="{BB962C8B-B14F-4D97-AF65-F5344CB8AC3E}">
        <p14:creationId xmlns:p14="http://schemas.microsoft.com/office/powerpoint/2010/main" val="833321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4</a:t>
            </a:fld>
            <a:endParaRPr lang="zh-CN" altLang="en-US" smtClean="0"/>
          </a:p>
        </p:txBody>
      </p:sp>
    </p:spTree>
    <p:extLst>
      <p:ext uri="{BB962C8B-B14F-4D97-AF65-F5344CB8AC3E}">
        <p14:creationId xmlns:p14="http://schemas.microsoft.com/office/powerpoint/2010/main" val="2519395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kumimoji="1" lang="zh-CN" altLang="en-US" dirty="0" smtClean="0"/>
                  <a:t>顺序编码举例：</a:t>
                </a:r>
                <a:r>
                  <a:rPr kumimoji="1" lang="zh-CN" altLang="zh-CN" sz="1200" kern="1200" dirty="0" smtClean="0">
                    <a:solidFill>
                      <a:schemeClr val="tx1"/>
                    </a:solidFill>
                    <a:effectLst/>
                    <a:latin typeface="+mn-lt"/>
                    <a:ea typeface="+mn-ea"/>
                    <a:cs typeface="+mn-cs"/>
                  </a:rPr>
                  <a:t>例如顺序表</a:t>
                </a:r>
                <a:r>
                  <a:rPr kumimoji="1" lang="en-US" altLang="zh-CN" sz="1200" kern="1200" dirty="0">
                    <a:solidFill>
                      <a:schemeClr val="tx1"/>
                    </a:solidFill>
                    <a:effectLst/>
                    <a:latin typeface="+mn-lt"/>
                    <a:ea typeface="+mn-ea"/>
                    <a:cs typeface="+mn-cs"/>
                  </a:rPr>
                  <a:t>C: 1 2 3 4 5 6 7 8 9</a:t>
                </a:r>
                <a:r>
                  <a:rPr kumimoji="1" lang="zh-CN" altLang="zh-CN" sz="1200" kern="1200" dirty="0">
                    <a:solidFill>
                      <a:schemeClr val="tx1"/>
                    </a:solidFill>
                    <a:effectLst/>
                    <a:latin typeface="+mn-lt"/>
                    <a:ea typeface="+mn-ea"/>
                    <a:cs typeface="+mn-cs"/>
                  </a:rPr>
                  <a:t>，一个旅程为</a:t>
                </a:r>
                <a:r>
                  <a:rPr kumimoji="1" lang="en-US" altLang="zh-CN" sz="1200" kern="1200" dirty="0">
                    <a:solidFill>
                      <a:schemeClr val="tx1"/>
                    </a:solidFill>
                    <a:effectLst/>
                    <a:latin typeface="+mn-lt"/>
                    <a:ea typeface="+mn-ea"/>
                    <a:cs typeface="+mn-cs"/>
                  </a:rPr>
                  <a:t>1</a:t>
                </a:r>
                <a14:m>
                  <m:oMath xmlns:m="http://schemas.openxmlformats.org/officeDocument/2006/math">
                    <m:r>
                      <a:rPr kumimoji="1" lang="en-US" altLang="zh-CN" sz="1200" kern="1200">
                        <a:solidFill>
                          <a:schemeClr val="tx1"/>
                        </a:solidFill>
                        <a:effectLst/>
                        <a:latin typeface="+mn-lt"/>
                        <a:ea typeface="+mn-ea"/>
                        <a:cs typeface="+mn-cs"/>
                      </a:rPr>
                      <m:t>→</m:t>
                    </m:r>
                  </m:oMath>
                </a14:m>
                <a:r>
                  <a:rPr kumimoji="1" lang="en-US" altLang="zh-CN" sz="1200" kern="1200" dirty="0">
                    <a:solidFill>
                      <a:schemeClr val="tx1"/>
                    </a:solidFill>
                    <a:effectLst/>
                    <a:latin typeface="+mn-lt"/>
                    <a:ea typeface="+mn-ea"/>
                    <a:cs typeface="+mn-cs"/>
                  </a:rPr>
                  <a:t>2</a:t>
                </a:r>
                <a14:m>
                  <m:oMath xmlns:m="http://schemas.openxmlformats.org/officeDocument/2006/math">
                    <m:r>
                      <a:rPr kumimoji="1" lang="en-US" altLang="zh-CN" sz="1200" kern="1200">
                        <a:solidFill>
                          <a:schemeClr val="tx1"/>
                        </a:solidFill>
                        <a:effectLst/>
                        <a:latin typeface="+mn-lt"/>
                        <a:ea typeface="+mn-ea"/>
                        <a:cs typeface="+mn-cs"/>
                      </a:rPr>
                      <m:t>→</m:t>
                    </m:r>
                  </m:oMath>
                </a14:m>
                <a:r>
                  <a:rPr kumimoji="1" lang="en-US" altLang="zh-CN" sz="1200" kern="1200" dirty="0">
                    <a:solidFill>
                      <a:schemeClr val="tx1"/>
                    </a:solidFill>
                    <a:effectLst/>
                    <a:latin typeface="+mn-lt"/>
                    <a:ea typeface="+mn-ea"/>
                    <a:cs typeface="+mn-cs"/>
                  </a:rPr>
                  <a:t>4</a:t>
                </a:r>
                <a14:m>
                  <m:oMath xmlns:m="http://schemas.openxmlformats.org/officeDocument/2006/math">
                    <m:r>
                      <a:rPr kumimoji="1" lang="en-US" altLang="zh-CN" sz="1200" kern="1200">
                        <a:solidFill>
                          <a:schemeClr val="tx1"/>
                        </a:solidFill>
                        <a:effectLst/>
                        <a:latin typeface="+mn-lt"/>
                        <a:ea typeface="+mn-ea"/>
                        <a:cs typeface="+mn-cs"/>
                      </a:rPr>
                      <m:t>→</m:t>
                    </m:r>
                  </m:oMath>
                </a14:m>
                <a:r>
                  <a:rPr kumimoji="1" lang="en-US" altLang="zh-CN" sz="1200" kern="1200" dirty="0">
                    <a:solidFill>
                      <a:schemeClr val="tx1"/>
                    </a:solidFill>
                    <a:effectLst/>
                    <a:latin typeface="+mn-lt"/>
                    <a:ea typeface="+mn-ea"/>
                    <a:cs typeface="+mn-cs"/>
                  </a:rPr>
                  <a:t>3</a:t>
                </a:r>
                <a14:m>
                  <m:oMath xmlns:m="http://schemas.openxmlformats.org/officeDocument/2006/math">
                    <m:r>
                      <a:rPr kumimoji="1" lang="en-US" altLang="zh-CN" sz="1200" kern="1200">
                        <a:solidFill>
                          <a:schemeClr val="tx1"/>
                        </a:solidFill>
                        <a:effectLst/>
                        <a:latin typeface="+mn-lt"/>
                        <a:ea typeface="+mn-ea"/>
                        <a:cs typeface="+mn-cs"/>
                      </a:rPr>
                      <m:t>→</m:t>
                    </m:r>
                  </m:oMath>
                </a14:m>
                <a:r>
                  <a:rPr kumimoji="1" lang="en-US" altLang="zh-CN" sz="1200" kern="1200" dirty="0">
                    <a:solidFill>
                      <a:schemeClr val="tx1"/>
                    </a:solidFill>
                    <a:effectLst/>
                    <a:latin typeface="+mn-lt"/>
                    <a:ea typeface="+mn-ea"/>
                    <a:cs typeface="+mn-cs"/>
                  </a:rPr>
                  <a:t>7</a:t>
                </a:r>
                <a14:m>
                  <m:oMath xmlns:m="http://schemas.openxmlformats.org/officeDocument/2006/math">
                    <m:r>
                      <a:rPr kumimoji="1" lang="en-US" altLang="zh-CN" sz="1200" kern="1200">
                        <a:solidFill>
                          <a:schemeClr val="tx1"/>
                        </a:solidFill>
                        <a:effectLst/>
                        <a:latin typeface="+mn-lt"/>
                        <a:ea typeface="+mn-ea"/>
                        <a:cs typeface="+mn-cs"/>
                      </a:rPr>
                      <m:t>→</m:t>
                    </m:r>
                  </m:oMath>
                </a14:m>
                <a:r>
                  <a:rPr kumimoji="1" lang="en-US" altLang="zh-CN" sz="1200" kern="1200" dirty="0">
                    <a:solidFill>
                      <a:schemeClr val="tx1"/>
                    </a:solidFill>
                    <a:effectLst/>
                    <a:latin typeface="+mn-lt"/>
                    <a:ea typeface="+mn-ea"/>
                    <a:cs typeface="+mn-cs"/>
                  </a:rPr>
                  <a:t>6</a:t>
                </a:r>
                <a14:m>
                  <m:oMath xmlns:m="http://schemas.openxmlformats.org/officeDocument/2006/math">
                    <m:r>
                      <a:rPr kumimoji="1" lang="en-US" altLang="zh-CN" sz="1200" kern="1200">
                        <a:solidFill>
                          <a:schemeClr val="tx1"/>
                        </a:solidFill>
                        <a:effectLst/>
                        <a:latin typeface="+mn-lt"/>
                        <a:ea typeface="+mn-ea"/>
                        <a:cs typeface="+mn-cs"/>
                      </a:rPr>
                      <m:t>→</m:t>
                    </m:r>
                  </m:oMath>
                </a14:m>
                <a:r>
                  <a:rPr kumimoji="1" lang="en-US" altLang="zh-CN" sz="1200" kern="1200" dirty="0">
                    <a:solidFill>
                      <a:schemeClr val="tx1"/>
                    </a:solidFill>
                    <a:effectLst/>
                    <a:latin typeface="+mn-lt"/>
                    <a:ea typeface="+mn-ea"/>
                    <a:cs typeface="+mn-cs"/>
                  </a:rPr>
                  <a:t>9</a:t>
                </a:r>
                <a14:m>
                  <m:oMath xmlns:m="http://schemas.openxmlformats.org/officeDocument/2006/math">
                    <m:r>
                      <a:rPr kumimoji="1" lang="en-US" altLang="zh-CN" sz="1200" kern="1200">
                        <a:solidFill>
                          <a:schemeClr val="tx1"/>
                        </a:solidFill>
                        <a:effectLst/>
                        <a:latin typeface="+mn-lt"/>
                        <a:ea typeface="+mn-ea"/>
                        <a:cs typeface="+mn-cs"/>
                      </a:rPr>
                      <m:t>→</m:t>
                    </m:r>
                  </m:oMath>
                </a14:m>
                <a:r>
                  <a:rPr kumimoji="1" lang="en-US" altLang="zh-CN" sz="1200" kern="1200" dirty="0">
                    <a:solidFill>
                      <a:schemeClr val="tx1"/>
                    </a:solidFill>
                    <a:effectLst/>
                    <a:latin typeface="+mn-lt"/>
                    <a:ea typeface="+mn-ea"/>
                    <a:cs typeface="+mn-cs"/>
                  </a:rPr>
                  <a:t>8</a:t>
                </a:r>
                <a14:m>
                  <m:oMath xmlns:m="http://schemas.openxmlformats.org/officeDocument/2006/math">
                    <m:r>
                      <a:rPr kumimoji="1" lang="en-US" altLang="zh-CN" sz="1200" kern="1200">
                        <a:solidFill>
                          <a:schemeClr val="tx1"/>
                        </a:solidFill>
                        <a:effectLst/>
                        <a:latin typeface="+mn-lt"/>
                        <a:ea typeface="+mn-ea"/>
                        <a:cs typeface="+mn-cs"/>
                      </a:rPr>
                      <m:t>→</m:t>
                    </m:r>
                  </m:oMath>
                </a14:m>
                <a:r>
                  <a:rPr kumimoji="1" lang="en-US" altLang="zh-CN" sz="1200" kern="1200" dirty="0">
                    <a:solidFill>
                      <a:schemeClr val="tx1"/>
                    </a:solidFill>
                    <a:effectLst/>
                    <a:latin typeface="+mn-lt"/>
                    <a:ea typeface="+mn-ea"/>
                    <a:cs typeface="+mn-cs"/>
                  </a:rPr>
                  <a:t>5</a:t>
                </a:r>
                <a14:m>
                  <m:oMath xmlns:m="http://schemas.openxmlformats.org/officeDocument/2006/math">
                    <m:r>
                      <a:rPr kumimoji="1" lang="en-US" altLang="zh-CN" sz="1200" kern="1200">
                        <a:solidFill>
                          <a:schemeClr val="tx1"/>
                        </a:solidFill>
                        <a:effectLst/>
                        <a:latin typeface="+mn-lt"/>
                        <a:ea typeface="+mn-ea"/>
                        <a:cs typeface="+mn-cs"/>
                      </a:rPr>
                      <m:t>→</m:t>
                    </m:r>
                  </m:oMath>
                </a14:m>
                <a:r>
                  <a:rPr kumimoji="1" lang="en-US" altLang="zh-CN" sz="1200" kern="1200" dirty="0">
                    <a:solidFill>
                      <a:schemeClr val="tx1"/>
                    </a:solidFill>
                    <a:effectLst/>
                    <a:latin typeface="+mn-lt"/>
                    <a:ea typeface="+mn-ea"/>
                    <a:cs typeface="+mn-cs"/>
                  </a:rPr>
                  <a:t>1</a:t>
                </a:r>
                <a:r>
                  <a:rPr kumimoji="1" lang="zh-CN" altLang="zh-CN" sz="1200" kern="1200" dirty="0">
                    <a:solidFill>
                      <a:schemeClr val="tx1"/>
                    </a:solidFill>
                    <a:effectLst/>
                    <a:latin typeface="+mn-lt"/>
                    <a:ea typeface="+mn-ea"/>
                    <a:cs typeface="+mn-cs"/>
                  </a:rPr>
                  <a:t>，则顺序编码为</a:t>
                </a:r>
                <a:r>
                  <a:rPr kumimoji="1" lang="en-US" altLang="zh-CN" sz="1200" kern="1200" dirty="0">
                    <a:solidFill>
                      <a:schemeClr val="tx1"/>
                    </a:solidFill>
                    <a:effectLst/>
                    <a:latin typeface="+mn-lt"/>
                    <a:ea typeface="+mn-ea"/>
                    <a:cs typeface="+mn-cs"/>
                  </a:rPr>
                  <a:t>l:1 1 2 1 3 2 3 2 1</a:t>
                </a:r>
                <a:r>
                  <a:rPr kumimoji="1" lang="zh-CN" altLang="zh-CN" sz="1200" kern="1200" dirty="0">
                    <a:solidFill>
                      <a:schemeClr val="tx1"/>
                    </a:solidFill>
                    <a:effectLst/>
                    <a:latin typeface="+mn-lt"/>
                    <a:ea typeface="+mn-ea"/>
                    <a:cs typeface="+mn-cs"/>
                  </a:rPr>
                  <a:t>。</a:t>
                </a:r>
              </a:p>
              <a:p>
                <a:endParaRPr kumimoji="1" lang="zh-CN" altLang="en-US" dirty="0"/>
              </a:p>
            </p:txBody>
          </p:sp>
        </mc:Choice>
        <mc:Fallback>
          <p:sp>
            <p:nvSpPr>
              <p:cNvPr id="3" name="备注占位符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kumimoji="1" lang="zh-CN" altLang="en-US" dirty="0" smtClean="0"/>
                  <a:t>顺序编码举例：</a:t>
                </a:r>
                <a:r>
                  <a:rPr kumimoji="1" lang="zh-CN" altLang="zh-CN" sz="1200" kern="1200" dirty="0" smtClean="0">
                    <a:solidFill>
                      <a:schemeClr val="tx1"/>
                    </a:solidFill>
                    <a:effectLst/>
                    <a:latin typeface="+mn-lt"/>
                    <a:ea typeface="+mn-ea"/>
                    <a:cs typeface="+mn-cs"/>
                  </a:rPr>
                  <a:t>例如顺序表</a:t>
                </a:r>
                <a:r>
                  <a:rPr kumimoji="1" lang="en-US" altLang="zh-CN" sz="1200" kern="1200" dirty="0">
                    <a:solidFill>
                      <a:schemeClr val="tx1"/>
                    </a:solidFill>
                    <a:effectLst/>
                    <a:latin typeface="+mn-lt"/>
                    <a:ea typeface="+mn-ea"/>
                    <a:cs typeface="+mn-cs"/>
                  </a:rPr>
                  <a:t>C: 1 2 3 4 5 6 7 8 9</a:t>
                </a:r>
                <a:r>
                  <a:rPr kumimoji="1" lang="zh-CN" altLang="zh-CN" sz="1200" kern="1200" dirty="0">
                    <a:solidFill>
                      <a:schemeClr val="tx1"/>
                    </a:solidFill>
                    <a:effectLst/>
                    <a:latin typeface="+mn-lt"/>
                    <a:ea typeface="+mn-ea"/>
                    <a:cs typeface="+mn-cs"/>
                  </a:rPr>
                  <a:t>，一个旅程为</a:t>
                </a:r>
                <a:r>
                  <a:rPr kumimoji="1" lang="en-US" altLang="zh-CN" sz="1200" kern="1200" dirty="0">
                    <a:solidFill>
                      <a:schemeClr val="tx1"/>
                    </a:solidFill>
                    <a:effectLst/>
                    <a:latin typeface="+mn-lt"/>
                    <a:ea typeface="+mn-ea"/>
                    <a:cs typeface="+mn-cs"/>
                  </a:rPr>
                  <a:t>1</a:t>
                </a:r>
                <a:r>
                  <a:rPr kumimoji="1" lang="en-US" altLang="zh-CN" sz="1200" i="0" kern="1200">
                    <a:solidFill>
                      <a:schemeClr val="tx1"/>
                    </a:solidFill>
                    <a:effectLst/>
                    <a:latin typeface="+mn-lt"/>
                    <a:ea typeface="+mn-ea"/>
                    <a:cs typeface="+mn-cs"/>
                  </a:rPr>
                  <a:t>→</a:t>
                </a:r>
                <a:r>
                  <a:rPr kumimoji="1" lang="en-US" altLang="zh-CN" sz="1200" kern="1200" dirty="0">
                    <a:solidFill>
                      <a:schemeClr val="tx1"/>
                    </a:solidFill>
                    <a:effectLst/>
                    <a:latin typeface="+mn-lt"/>
                    <a:ea typeface="+mn-ea"/>
                    <a:cs typeface="+mn-cs"/>
                  </a:rPr>
                  <a:t>2</a:t>
                </a:r>
                <a:r>
                  <a:rPr kumimoji="1" lang="en-US" altLang="zh-CN" sz="1200" i="0" kern="1200">
                    <a:solidFill>
                      <a:schemeClr val="tx1"/>
                    </a:solidFill>
                    <a:effectLst/>
                    <a:latin typeface="+mn-lt"/>
                    <a:ea typeface="+mn-ea"/>
                    <a:cs typeface="+mn-cs"/>
                  </a:rPr>
                  <a:t>→</a:t>
                </a:r>
                <a:r>
                  <a:rPr kumimoji="1" lang="en-US" altLang="zh-CN" sz="1200" kern="1200" dirty="0">
                    <a:solidFill>
                      <a:schemeClr val="tx1"/>
                    </a:solidFill>
                    <a:effectLst/>
                    <a:latin typeface="+mn-lt"/>
                    <a:ea typeface="+mn-ea"/>
                    <a:cs typeface="+mn-cs"/>
                  </a:rPr>
                  <a:t>4</a:t>
                </a:r>
                <a:r>
                  <a:rPr kumimoji="1" lang="en-US" altLang="zh-CN" sz="1200" i="0" kern="1200">
                    <a:solidFill>
                      <a:schemeClr val="tx1"/>
                    </a:solidFill>
                    <a:effectLst/>
                    <a:latin typeface="+mn-lt"/>
                    <a:ea typeface="+mn-ea"/>
                    <a:cs typeface="+mn-cs"/>
                  </a:rPr>
                  <a:t>→</a:t>
                </a:r>
                <a:r>
                  <a:rPr kumimoji="1" lang="en-US" altLang="zh-CN" sz="1200" kern="1200" dirty="0">
                    <a:solidFill>
                      <a:schemeClr val="tx1"/>
                    </a:solidFill>
                    <a:effectLst/>
                    <a:latin typeface="+mn-lt"/>
                    <a:ea typeface="+mn-ea"/>
                    <a:cs typeface="+mn-cs"/>
                  </a:rPr>
                  <a:t>3</a:t>
                </a:r>
                <a:r>
                  <a:rPr kumimoji="1" lang="en-US" altLang="zh-CN" sz="1200" i="0" kern="1200">
                    <a:solidFill>
                      <a:schemeClr val="tx1"/>
                    </a:solidFill>
                    <a:effectLst/>
                    <a:latin typeface="+mn-lt"/>
                    <a:ea typeface="+mn-ea"/>
                    <a:cs typeface="+mn-cs"/>
                  </a:rPr>
                  <a:t>→</a:t>
                </a:r>
                <a:r>
                  <a:rPr kumimoji="1" lang="en-US" altLang="zh-CN" sz="1200" kern="1200" dirty="0">
                    <a:solidFill>
                      <a:schemeClr val="tx1"/>
                    </a:solidFill>
                    <a:effectLst/>
                    <a:latin typeface="+mn-lt"/>
                    <a:ea typeface="+mn-ea"/>
                    <a:cs typeface="+mn-cs"/>
                  </a:rPr>
                  <a:t>7</a:t>
                </a:r>
                <a:r>
                  <a:rPr kumimoji="1" lang="en-US" altLang="zh-CN" sz="1200" i="0" kern="1200">
                    <a:solidFill>
                      <a:schemeClr val="tx1"/>
                    </a:solidFill>
                    <a:effectLst/>
                    <a:latin typeface="+mn-lt"/>
                    <a:ea typeface="+mn-ea"/>
                    <a:cs typeface="+mn-cs"/>
                  </a:rPr>
                  <a:t>→</a:t>
                </a:r>
                <a:r>
                  <a:rPr kumimoji="1" lang="en-US" altLang="zh-CN" sz="1200" kern="1200" dirty="0">
                    <a:solidFill>
                      <a:schemeClr val="tx1"/>
                    </a:solidFill>
                    <a:effectLst/>
                    <a:latin typeface="+mn-lt"/>
                    <a:ea typeface="+mn-ea"/>
                    <a:cs typeface="+mn-cs"/>
                  </a:rPr>
                  <a:t>6</a:t>
                </a:r>
                <a:r>
                  <a:rPr kumimoji="1" lang="en-US" altLang="zh-CN" sz="1200" i="0" kern="1200">
                    <a:solidFill>
                      <a:schemeClr val="tx1"/>
                    </a:solidFill>
                    <a:effectLst/>
                    <a:latin typeface="+mn-lt"/>
                    <a:ea typeface="+mn-ea"/>
                    <a:cs typeface="+mn-cs"/>
                  </a:rPr>
                  <a:t>→</a:t>
                </a:r>
                <a:r>
                  <a:rPr kumimoji="1" lang="en-US" altLang="zh-CN" sz="1200" kern="1200" dirty="0">
                    <a:solidFill>
                      <a:schemeClr val="tx1"/>
                    </a:solidFill>
                    <a:effectLst/>
                    <a:latin typeface="+mn-lt"/>
                    <a:ea typeface="+mn-ea"/>
                    <a:cs typeface="+mn-cs"/>
                  </a:rPr>
                  <a:t>9</a:t>
                </a:r>
                <a:r>
                  <a:rPr kumimoji="1" lang="en-US" altLang="zh-CN" sz="1200" i="0" kern="1200">
                    <a:solidFill>
                      <a:schemeClr val="tx1"/>
                    </a:solidFill>
                    <a:effectLst/>
                    <a:latin typeface="+mn-lt"/>
                    <a:ea typeface="+mn-ea"/>
                    <a:cs typeface="+mn-cs"/>
                  </a:rPr>
                  <a:t>→</a:t>
                </a:r>
                <a:r>
                  <a:rPr kumimoji="1" lang="en-US" altLang="zh-CN" sz="1200" kern="1200" dirty="0">
                    <a:solidFill>
                      <a:schemeClr val="tx1"/>
                    </a:solidFill>
                    <a:effectLst/>
                    <a:latin typeface="+mn-lt"/>
                    <a:ea typeface="+mn-ea"/>
                    <a:cs typeface="+mn-cs"/>
                  </a:rPr>
                  <a:t>8</a:t>
                </a:r>
                <a:r>
                  <a:rPr kumimoji="1" lang="en-US" altLang="zh-CN" sz="1200" i="0" kern="1200">
                    <a:solidFill>
                      <a:schemeClr val="tx1"/>
                    </a:solidFill>
                    <a:effectLst/>
                    <a:latin typeface="+mn-lt"/>
                    <a:ea typeface="+mn-ea"/>
                    <a:cs typeface="+mn-cs"/>
                  </a:rPr>
                  <a:t>→</a:t>
                </a:r>
                <a:r>
                  <a:rPr kumimoji="1" lang="en-US" altLang="zh-CN" sz="1200" kern="1200" dirty="0">
                    <a:solidFill>
                      <a:schemeClr val="tx1"/>
                    </a:solidFill>
                    <a:effectLst/>
                    <a:latin typeface="+mn-lt"/>
                    <a:ea typeface="+mn-ea"/>
                    <a:cs typeface="+mn-cs"/>
                  </a:rPr>
                  <a:t>5</a:t>
                </a:r>
                <a:r>
                  <a:rPr kumimoji="1" lang="en-US" altLang="zh-CN" sz="1200" i="0" kern="1200">
                    <a:solidFill>
                      <a:schemeClr val="tx1"/>
                    </a:solidFill>
                    <a:effectLst/>
                    <a:latin typeface="+mn-lt"/>
                    <a:ea typeface="+mn-ea"/>
                    <a:cs typeface="+mn-cs"/>
                  </a:rPr>
                  <a:t>→</a:t>
                </a:r>
                <a:r>
                  <a:rPr kumimoji="1" lang="en-US" altLang="zh-CN" sz="1200" kern="1200" dirty="0">
                    <a:solidFill>
                      <a:schemeClr val="tx1"/>
                    </a:solidFill>
                    <a:effectLst/>
                    <a:latin typeface="+mn-lt"/>
                    <a:ea typeface="+mn-ea"/>
                    <a:cs typeface="+mn-cs"/>
                  </a:rPr>
                  <a:t>1</a:t>
                </a:r>
                <a:r>
                  <a:rPr kumimoji="1" lang="zh-CN" altLang="zh-CN" sz="1200" kern="1200" dirty="0">
                    <a:solidFill>
                      <a:schemeClr val="tx1"/>
                    </a:solidFill>
                    <a:effectLst/>
                    <a:latin typeface="+mn-lt"/>
                    <a:ea typeface="+mn-ea"/>
                    <a:cs typeface="+mn-cs"/>
                  </a:rPr>
                  <a:t>，则顺序编码为</a:t>
                </a:r>
                <a:r>
                  <a:rPr kumimoji="1" lang="en-US" altLang="zh-CN" sz="1200" kern="1200" dirty="0">
                    <a:solidFill>
                      <a:schemeClr val="tx1"/>
                    </a:solidFill>
                    <a:effectLst/>
                    <a:latin typeface="+mn-lt"/>
                    <a:ea typeface="+mn-ea"/>
                    <a:cs typeface="+mn-cs"/>
                  </a:rPr>
                  <a:t>l:1 1 2 1 3 2 3 2 1</a:t>
                </a:r>
                <a:r>
                  <a:rPr kumimoji="1" lang="zh-CN" altLang="zh-CN" sz="1200" kern="1200" dirty="0">
                    <a:solidFill>
                      <a:schemeClr val="tx1"/>
                    </a:solidFill>
                    <a:effectLst/>
                    <a:latin typeface="+mn-lt"/>
                    <a:ea typeface="+mn-ea"/>
                    <a:cs typeface="+mn-cs"/>
                  </a:rPr>
                  <a:t>。</a:t>
                </a:r>
              </a:p>
              <a:p>
                <a:endParaRPr kumimoji="1" lang="zh-CN" altLang="en-US" dirty="0"/>
              </a:p>
            </p:txBody>
          </p:sp>
        </mc:Fallback>
      </mc:AlternateContent>
      <p:sp>
        <p:nvSpPr>
          <p:cNvPr id="4" name="幻灯片编号占位符 3"/>
          <p:cNvSpPr>
            <a:spLocks noGrp="1"/>
          </p:cNvSpPr>
          <p:nvPr>
            <p:ph type="sldNum" sz="quarter" idx="10"/>
          </p:nvPr>
        </p:nvSpPr>
        <p:spPr/>
        <p:txBody>
          <a:bodyPr/>
          <a:lstStyle/>
          <a:p>
            <a:pPr>
              <a:defRPr/>
            </a:pPr>
            <a:fld id="{C4A08D6A-97DB-47FF-BEFD-7D6BA57570F1}" type="slidenum">
              <a:rPr lang="zh-CN" altLang="en-US" smtClean="0"/>
              <a:pPr>
                <a:defRPr/>
              </a:pPr>
              <a:t>20</a:t>
            </a:fld>
            <a:endParaRPr lang="zh-CN" altLang="en-US"/>
          </a:p>
        </p:txBody>
      </p:sp>
    </p:spTree>
    <p:extLst>
      <p:ext uri="{BB962C8B-B14F-4D97-AF65-F5344CB8AC3E}">
        <p14:creationId xmlns:p14="http://schemas.microsoft.com/office/powerpoint/2010/main" val="405704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C4A08D6A-97DB-47FF-BEFD-7D6BA57570F1}" type="slidenum">
              <a:rPr lang="zh-CN" altLang="en-US" smtClean="0"/>
              <a:pPr>
                <a:defRPr/>
              </a:pPr>
              <a:t>21</a:t>
            </a:fld>
            <a:endParaRPr lang="zh-CN" altLang="en-US"/>
          </a:p>
        </p:txBody>
      </p:sp>
    </p:spTree>
    <p:extLst>
      <p:ext uri="{BB962C8B-B14F-4D97-AF65-F5344CB8AC3E}">
        <p14:creationId xmlns:p14="http://schemas.microsoft.com/office/powerpoint/2010/main" val="1549274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C4A08D6A-97DB-47FF-BEFD-7D6BA57570F1}" type="slidenum">
              <a:rPr lang="zh-CN" altLang="en-US" smtClean="0"/>
              <a:pPr>
                <a:defRPr/>
              </a:pPr>
              <a:t>22</a:t>
            </a:fld>
            <a:endParaRPr lang="zh-CN" altLang="en-US"/>
          </a:p>
        </p:txBody>
      </p:sp>
    </p:spTree>
    <p:extLst>
      <p:ext uri="{BB962C8B-B14F-4D97-AF65-F5344CB8AC3E}">
        <p14:creationId xmlns:p14="http://schemas.microsoft.com/office/powerpoint/2010/main" val="537596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23</a:t>
            </a:fld>
            <a:endParaRPr lang="zh-CN" altLang="en-US" smtClean="0"/>
          </a:p>
        </p:txBody>
      </p:sp>
    </p:spTree>
    <p:extLst>
      <p:ext uri="{BB962C8B-B14F-4D97-AF65-F5344CB8AC3E}">
        <p14:creationId xmlns:p14="http://schemas.microsoft.com/office/powerpoint/2010/main" val="1282991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29</a:t>
            </a:fld>
            <a:endParaRPr lang="zh-CN" altLang="en-US" smtClean="0"/>
          </a:p>
        </p:txBody>
      </p:sp>
    </p:spTree>
    <p:extLst>
      <p:ext uri="{BB962C8B-B14F-4D97-AF65-F5344CB8AC3E}">
        <p14:creationId xmlns:p14="http://schemas.microsoft.com/office/powerpoint/2010/main" val="2120371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E352615-5B88-4AFB-B152-CD531A06BEFF}" type="datetimeFigureOut">
              <a:rPr lang="zh-CN" altLang="en-US"/>
              <a:pPr>
                <a:defRPr/>
              </a:pPr>
              <a:t>2018/5/31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CA866F1B-3E27-40C1-8CE7-1946943F1725}" type="slidenum">
              <a:rPr lang="zh-CN" altLang="en-US"/>
              <a:pPr>
                <a:defRPr/>
              </a:pPr>
              <a:t>‹#›</a:t>
            </a:fld>
            <a:endParaRPr lang="zh-CN" altLang="en-US"/>
          </a:p>
        </p:txBody>
      </p:sp>
    </p:spTree>
    <p:extLst>
      <p:ext uri="{BB962C8B-B14F-4D97-AF65-F5344CB8AC3E}">
        <p14:creationId xmlns:p14="http://schemas.microsoft.com/office/powerpoint/2010/main" val="2824395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915A40D-CEB0-4353-8815-AB5DEA931718}" type="datetimeFigureOut">
              <a:rPr lang="zh-CN" altLang="en-US"/>
              <a:pPr>
                <a:defRPr/>
              </a:pPr>
              <a:t>2018/5/31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A38CB088-D95C-475C-A713-1F19E39F7C8B}" type="slidenum">
              <a:rPr lang="zh-CN" altLang="en-US"/>
              <a:pPr>
                <a:defRPr/>
              </a:pPr>
              <a:t>‹#›</a:t>
            </a:fld>
            <a:endParaRPr lang="zh-CN" altLang="en-US"/>
          </a:p>
        </p:txBody>
      </p:sp>
    </p:spTree>
    <p:extLst>
      <p:ext uri="{BB962C8B-B14F-4D97-AF65-F5344CB8AC3E}">
        <p14:creationId xmlns:p14="http://schemas.microsoft.com/office/powerpoint/2010/main" val="1192039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9F29064-3124-49DB-AE6C-BEB15672E674}" type="datetimeFigureOut">
              <a:rPr lang="zh-CN" altLang="en-US"/>
              <a:pPr>
                <a:defRPr/>
              </a:pPr>
              <a:t>2018/5/31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D1050CC0-5EC7-48A9-915E-FC046C222C4A}" type="slidenum">
              <a:rPr lang="zh-CN" altLang="en-US"/>
              <a:pPr>
                <a:defRPr/>
              </a:pPr>
              <a:t>‹#›</a:t>
            </a:fld>
            <a:endParaRPr lang="zh-CN" altLang="en-US"/>
          </a:p>
        </p:txBody>
      </p:sp>
    </p:spTree>
    <p:extLst>
      <p:ext uri="{BB962C8B-B14F-4D97-AF65-F5344CB8AC3E}">
        <p14:creationId xmlns:p14="http://schemas.microsoft.com/office/powerpoint/2010/main" val="276748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0F34D6F-F29A-4B09-B655-E0971D462D4D}" type="datetimeFigureOut">
              <a:rPr lang="zh-CN" altLang="en-US"/>
              <a:pPr>
                <a:defRPr/>
              </a:pPr>
              <a:t>2018/5/31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E4318774-2AFB-4BC6-A124-21C0A835992E}" type="slidenum">
              <a:rPr lang="zh-CN" altLang="en-US"/>
              <a:pPr>
                <a:defRPr/>
              </a:pPr>
              <a:t>‹#›</a:t>
            </a:fld>
            <a:endParaRPr lang="zh-CN" altLang="en-US"/>
          </a:p>
        </p:txBody>
      </p:sp>
    </p:spTree>
    <p:extLst>
      <p:ext uri="{BB962C8B-B14F-4D97-AF65-F5344CB8AC3E}">
        <p14:creationId xmlns:p14="http://schemas.microsoft.com/office/powerpoint/2010/main" val="4294795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1B1F3E00-598D-4619-AC09-1B2F4CAF0CFA}" type="datetimeFigureOut">
              <a:rPr lang="zh-CN" altLang="en-US"/>
              <a:pPr>
                <a:defRPr/>
              </a:pPr>
              <a:t>2018/5/31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11394C03-1A74-40E1-A2C7-14AF901EAAEA}" type="slidenum">
              <a:rPr lang="zh-CN" altLang="en-US"/>
              <a:pPr>
                <a:defRPr/>
              </a:pPr>
              <a:t>‹#›</a:t>
            </a:fld>
            <a:endParaRPr lang="zh-CN" altLang="en-US"/>
          </a:p>
        </p:txBody>
      </p:sp>
    </p:spTree>
    <p:extLst>
      <p:ext uri="{BB962C8B-B14F-4D97-AF65-F5344CB8AC3E}">
        <p14:creationId xmlns:p14="http://schemas.microsoft.com/office/powerpoint/2010/main" val="1236252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3"/>
          <p:cNvSpPr>
            <a:spLocks noGrp="1"/>
          </p:cNvSpPr>
          <p:nvPr>
            <p:ph type="dt" sz="half" idx="10"/>
          </p:nvPr>
        </p:nvSpPr>
        <p:spPr/>
        <p:txBody>
          <a:bodyPr/>
          <a:lstStyle>
            <a:lvl1pPr>
              <a:defRPr/>
            </a:lvl1pPr>
          </a:lstStyle>
          <a:p>
            <a:pPr>
              <a:defRPr/>
            </a:pPr>
            <a:fld id="{9C465D57-868B-4329-B219-A3D0CF0F82FD}" type="datetimeFigureOut">
              <a:rPr lang="zh-CN" altLang="en-US"/>
              <a:pPr>
                <a:defRPr/>
              </a:pPr>
              <a:t>2018/5/31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7CDCE52D-9EC0-46FA-BD32-BFD5F9EDEFEA}" type="slidenum">
              <a:rPr lang="zh-CN" altLang="en-US"/>
              <a:pPr>
                <a:defRPr/>
              </a:pPr>
              <a:t>‹#›</a:t>
            </a:fld>
            <a:endParaRPr lang="zh-CN" altLang="en-US"/>
          </a:p>
        </p:txBody>
      </p:sp>
    </p:spTree>
    <p:extLst>
      <p:ext uri="{BB962C8B-B14F-4D97-AF65-F5344CB8AC3E}">
        <p14:creationId xmlns:p14="http://schemas.microsoft.com/office/powerpoint/2010/main" val="566055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A03843E-C564-478B-99FB-609A152B93F5}" type="datetimeFigureOut">
              <a:rPr lang="zh-CN" altLang="en-US"/>
              <a:pPr>
                <a:defRPr/>
              </a:pPr>
              <a:t>2018/5/31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幻灯片编号占位符 5"/>
          <p:cNvSpPr>
            <a:spLocks noGrp="1"/>
          </p:cNvSpPr>
          <p:nvPr>
            <p:ph type="sldNum" sz="quarter" idx="12"/>
          </p:nvPr>
        </p:nvSpPr>
        <p:spPr/>
        <p:txBody>
          <a:bodyPr/>
          <a:lstStyle>
            <a:lvl1pPr>
              <a:defRPr/>
            </a:lvl1pPr>
          </a:lstStyle>
          <a:p>
            <a:pPr>
              <a:defRPr/>
            </a:pPr>
            <a:fld id="{F059F594-FCA3-413B-AE4D-644B3718CE7D}" type="slidenum">
              <a:rPr lang="zh-CN" altLang="en-US"/>
              <a:pPr>
                <a:defRPr/>
              </a:pPr>
              <a:t>‹#›</a:t>
            </a:fld>
            <a:endParaRPr lang="zh-CN" altLang="en-US"/>
          </a:p>
        </p:txBody>
      </p:sp>
    </p:spTree>
    <p:extLst>
      <p:ext uri="{BB962C8B-B14F-4D97-AF65-F5344CB8AC3E}">
        <p14:creationId xmlns:p14="http://schemas.microsoft.com/office/powerpoint/2010/main" val="26258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002917F-96E4-4EC6-BDCE-C61C21F34681}" type="datetimeFigureOut">
              <a:rPr lang="zh-CN" altLang="en-US"/>
              <a:pPr>
                <a:defRPr/>
              </a:pPr>
              <a:t>2018/5/31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幻灯片编号占位符 5"/>
          <p:cNvSpPr>
            <a:spLocks noGrp="1"/>
          </p:cNvSpPr>
          <p:nvPr>
            <p:ph type="sldNum" sz="quarter" idx="12"/>
          </p:nvPr>
        </p:nvSpPr>
        <p:spPr/>
        <p:txBody>
          <a:bodyPr/>
          <a:lstStyle>
            <a:lvl1pPr>
              <a:defRPr/>
            </a:lvl1pPr>
          </a:lstStyle>
          <a:p>
            <a:pPr>
              <a:defRPr/>
            </a:pPr>
            <a:fld id="{DF5E0131-C8F4-4B80-9026-6BDE42ACBA1A}" type="slidenum">
              <a:rPr lang="zh-CN" altLang="en-US"/>
              <a:pPr>
                <a:defRPr/>
              </a:pPr>
              <a:t>‹#›</a:t>
            </a:fld>
            <a:endParaRPr lang="zh-CN" altLang="en-US"/>
          </a:p>
        </p:txBody>
      </p:sp>
    </p:spTree>
    <p:extLst>
      <p:ext uri="{BB962C8B-B14F-4D97-AF65-F5344CB8AC3E}">
        <p14:creationId xmlns:p14="http://schemas.microsoft.com/office/powerpoint/2010/main" val="437586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D301CEE-699B-4141-894F-943543098FD1}" type="datetimeFigureOut">
              <a:rPr lang="zh-CN" altLang="en-US"/>
              <a:pPr>
                <a:defRPr/>
              </a:pPr>
              <a:t>2018/5/31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幻灯片编号占位符 5"/>
          <p:cNvSpPr>
            <a:spLocks noGrp="1"/>
          </p:cNvSpPr>
          <p:nvPr>
            <p:ph type="sldNum" sz="quarter" idx="12"/>
          </p:nvPr>
        </p:nvSpPr>
        <p:spPr/>
        <p:txBody>
          <a:bodyPr/>
          <a:lstStyle>
            <a:lvl1pPr>
              <a:defRPr/>
            </a:lvl1pPr>
          </a:lstStyle>
          <a:p>
            <a:pPr>
              <a:defRPr/>
            </a:pPr>
            <a:fld id="{2B7868E7-D5D9-4E56-BB70-8497262E42C4}" type="slidenum">
              <a:rPr lang="zh-CN" altLang="en-US"/>
              <a:pPr>
                <a:defRPr/>
              </a:pPr>
              <a:t>‹#›</a:t>
            </a:fld>
            <a:endParaRPr lang="zh-CN" altLang="en-US"/>
          </a:p>
        </p:txBody>
      </p:sp>
    </p:spTree>
    <p:extLst>
      <p:ext uri="{BB962C8B-B14F-4D97-AF65-F5344CB8AC3E}">
        <p14:creationId xmlns:p14="http://schemas.microsoft.com/office/powerpoint/2010/main" val="1065015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29113E6-28E9-4FA0-950B-F5DFB2DE8A3C}" type="datetimeFigureOut">
              <a:rPr lang="zh-CN" altLang="en-US"/>
              <a:pPr>
                <a:defRPr/>
              </a:pPr>
              <a:t>2018/5/31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DB826BA7-9D41-40EB-8309-A41812C863F2}" type="slidenum">
              <a:rPr lang="zh-CN" altLang="en-US"/>
              <a:pPr>
                <a:defRPr/>
              </a:pPr>
              <a:t>‹#›</a:t>
            </a:fld>
            <a:endParaRPr lang="zh-CN" altLang="en-US"/>
          </a:p>
        </p:txBody>
      </p:sp>
    </p:spTree>
    <p:extLst>
      <p:ext uri="{BB962C8B-B14F-4D97-AF65-F5344CB8AC3E}">
        <p14:creationId xmlns:p14="http://schemas.microsoft.com/office/powerpoint/2010/main" val="318606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4984F26-13DD-454C-B715-46E0AB1A29E1}" type="datetimeFigureOut">
              <a:rPr lang="zh-CN" altLang="en-US"/>
              <a:pPr>
                <a:defRPr/>
              </a:pPr>
              <a:t>2018/5/31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21FE3C7D-62D2-4F03-9F96-6EAD0A08E381}" type="slidenum">
              <a:rPr lang="zh-CN" altLang="en-US"/>
              <a:pPr>
                <a:defRPr/>
              </a:pPr>
              <a:t>‹#›</a:t>
            </a:fld>
            <a:endParaRPr lang="zh-CN" altLang="en-US"/>
          </a:p>
        </p:txBody>
      </p:sp>
    </p:spTree>
    <p:extLst>
      <p:ext uri="{BB962C8B-B14F-4D97-AF65-F5344CB8AC3E}">
        <p14:creationId xmlns:p14="http://schemas.microsoft.com/office/powerpoint/2010/main" val="6679983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ea typeface="宋体" pitchFamily="2" charset="-122"/>
              </a:defRPr>
            </a:lvl1pPr>
          </a:lstStyle>
          <a:p>
            <a:pPr>
              <a:defRPr/>
            </a:pPr>
            <a:fld id="{6AA6EB28-9653-41F9-B7F4-349140C90BE1}" type="datetimeFigureOut">
              <a:rPr lang="zh-CN" altLang="en-US"/>
              <a:pPr>
                <a:defRPr/>
              </a:pPr>
              <a:t>2018/5/31</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幻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830A8E31-C401-4CEC-A97B-17FAC71BC97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kumimoji="1" sz="4400" kern="1200">
          <a:solidFill>
            <a:schemeClr val="tx1"/>
          </a:solidFill>
          <a:latin typeface="+mj-lt"/>
          <a:ea typeface="+mj-ea"/>
          <a:cs typeface="+mj-cs"/>
        </a:defRPr>
      </a:lvl1pPr>
      <a:lvl2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2pPr>
      <a:lvl3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3pPr>
      <a:lvl4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4pPr>
      <a:lvl5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5pPr>
      <a:lvl6pPr marL="457200" algn="ctr" defTabSz="457200" rtl="0" fontAlgn="base">
        <a:spcBef>
          <a:spcPct val="0"/>
        </a:spcBef>
        <a:spcAft>
          <a:spcPct val="0"/>
        </a:spcAft>
        <a:defRPr kumimoji="1" sz="4400">
          <a:solidFill>
            <a:schemeClr val="tx1"/>
          </a:solidFill>
          <a:latin typeface="Calibri" pitchFamily="34" charset="0"/>
          <a:ea typeface="宋体" pitchFamily="2" charset="-122"/>
        </a:defRPr>
      </a:lvl6pPr>
      <a:lvl7pPr marL="914400" algn="ctr" defTabSz="457200" rtl="0" fontAlgn="base">
        <a:spcBef>
          <a:spcPct val="0"/>
        </a:spcBef>
        <a:spcAft>
          <a:spcPct val="0"/>
        </a:spcAft>
        <a:defRPr kumimoji="1" sz="4400">
          <a:solidFill>
            <a:schemeClr val="tx1"/>
          </a:solidFill>
          <a:latin typeface="Calibri" pitchFamily="34" charset="0"/>
          <a:ea typeface="宋体" pitchFamily="2" charset="-122"/>
        </a:defRPr>
      </a:lvl7pPr>
      <a:lvl8pPr marL="1371600" algn="ctr" defTabSz="457200" rtl="0" fontAlgn="base">
        <a:spcBef>
          <a:spcPct val="0"/>
        </a:spcBef>
        <a:spcAft>
          <a:spcPct val="0"/>
        </a:spcAft>
        <a:defRPr kumimoji="1" sz="4400">
          <a:solidFill>
            <a:schemeClr val="tx1"/>
          </a:solidFill>
          <a:latin typeface="Calibri" pitchFamily="34" charset="0"/>
          <a:ea typeface="宋体" pitchFamily="2" charset="-122"/>
        </a:defRPr>
      </a:lvl8pPr>
      <a:lvl9pPr marL="1828800" algn="ctr" defTabSz="457200" rtl="0" fontAlgn="base">
        <a:spcBef>
          <a:spcPct val="0"/>
        </a:spcBef>
        <a:spcAft>
          <a:spcPct val="0"/>
        </a:spcAft>
        <a:defRPr kumimoji="1" sz="4400">
          <a:solidFill>
            <a:schemeClr val="tx1"/>
          </a:solidFill>
          <a:latin typeface="Calibri" pitchFamily="34" charset="0"/>
          <a:ea typeface="宋体" pitchFamily="2"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2052" name="矩形 2"/>
          <p:cNvSpPr>
            <a:spLocks noChangeArrowheads="1"/>
          </p:cNvSpPr>
          <p:nvPr/>
        </p:nvSpPr>
        <p:spPr bwMode="auto">
          <a:xfrm>
            <a:off x="3540124" y="738423"/>
            <a:ext cx="55086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宋体" pitchFamily="2" charset="-122"/>
              </a:defRPr>
            </a:lvl1pPr>
            <a:lvl2pPr marL="742950" indent="-285750">
              <a:defRPr kumimoji="1">
                <a:solidFill>
                  <a:schemeClr val="tx1"/>
                </a:solidFill>
                <a:latin typeface="Calibri" pitchFamily="34" charset="0"/>
                <a:ea typeface="宋体" pitchFamily="2" charset="-122"/>
              </a:defRPr>
            </a:lvl2pPr>
            <a:lvl3pPr marL="1143000" indent="-228600">
              <a:defRPr kumimoji="1">
                <a:solidFill>
                  <a:schemeClr val="tx1"/>
                </a:solidFill>
                <a:latin typeface="Calibri" pitchFamily="34" charset="0"/>
                <a:ea typeface="宋体" pitchFamily="2" charset="-122"/>
              </a:defRPr>
            </a:lvl3pPr>
            <a:lvl4pPr marL="1600200" indent="-228600">
              <a:defRPr kumimoji="1">
                <a:solidFill>
                  <a:schemeClr val="tx1"/>
                </a:solidFill>
                <a:latin typeface="Calibri" pitchFamily="34" charset="0"/>
                <a:ea typeface="宋体" pitchFamily="2" charset="-122"/>
              </a:defRPr>
            </a:lvl4pPr>
            <a:lvl5pPr marL="2057400" indent="-228600">
              <a:defRPr kumimoji="1">
                <a:solidFill>
                  <a:schemeClr val="tx1"/>
                </a:solidFill>
                <a:latin typeface="Calibri" pitchFamily="34" charset="0"/>
                <a:ea typeface="宋体" pitchFamily="2" charset="-122"/>
              </a:defRPr>
            </a:lvl5pPr>
            <a:lvl6pPr marL="25146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6pPr>
            <a:lvl7pPr marL="29718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7pPr>
            <a:lvl8pPr marL="34290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8pPr>
            <a:lvl9pPr marL="38862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9pPr>
          </a:lstStyle>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机器学习</a:t>
            </a:r>
            <a:endParaRPr lang="en-US" altLang="zh-CN"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第</a:t>
            </a:r>
            <a:r>
              <a:rPr lang="en-US" altLang="zh-CN" sz="2800" b="1" dirty="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9</a:t>
            </a:r>
            <a:r>
              <a:rPr lang="zh-CN" altLang="en-US"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章   进化计算</a:t>
            </a:r>
            <a:endParaRPr lang="zh-CN" altLang="en-US" sz="2800" b="1" dirty="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p:txBody>
      </p:sp>
      <p:sp>
        <p:nvSpPr>
          <p:cNvPr id="3076" name="TextBox 1"/>
          <p:cNvSpPr txBox="1">
            <a:spLocks noChangeArrowheads="1"/>
          </p:cNvSpPr>
          <p:nvPr/>
        </p:nvSpPr>
        <p:spPr bwMode="auto">
          <a:xfrm>
            <a:off x="4487863" y="2085975"/>
            <a:ext cx="3076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1800" b="1">
                <a:latin typeface="微软雅黑" panose="020B0503020204020204" pitchFamily="34" charset="-122"/>
                <a:ea typeface="微软雅黑" panose="020B0503020204020204" pitchFamily="34" charset="-122"/>
              </a:rPr>
              <a:t>复旦大学  </a:t>
            </a:r>
            <a:r>
              <a:rPr lang="zh-CN" altLang="en-US" b="1">
                <a:latin typeface="微软雅黑" panose="020B0503020204020204" pitchFamily="34" charset="-122"/>
                <a:ea typeface="微软雅黑" panose="020B0503020204020204" pitchFamily="34" charset="-122"/>
              </a:rPr>
              <a:t>赵卫东</a:t>
            </a:r>
            <a:r>
              <a:rPr lang="zh-CN" altLang="en-US" sz="1800" b="1">
                <a:latin typeface="微软雅黑" panose="020B0503020204020204" pitchFamily="34" charset="-122"/>
                <a:ea typeface="微软雅黑" panose="020B0503020204020204" pitchFamily="34" charset="-122"/>
              </a:rPr>
              <a:t>  博士</a:t>
            </a:r>
            <a:endParaRPr lang="en-US" altLang="zh-CN" sz="1800" b="1">
              <a:latin typeface="微软雅黑" panose="020B0503020204020204" pitchFamily="34" charset="-122"/>
              <a:ea typeface="微软雅黑" panose="020B0503020204020204" pitchFamily="34" charset="-122"/>
            </a:endParaRPr>
          </a:p>
        </p:txBody>
      </p:sp>
      <p:sp>
        <p:nvSpPr>
          <p:cNvPr id="3" name="TextBox 2"/>
          <p:cNvSpPr txBox="1"/>
          <p:nvPr/>
        </p:nvSpPr>
        <p:spPr>
          <a:xfrm>
            <a:off x="5272088" y="2755900"/>
            <a:ext cx="2152650" cy="307975"/>
          </a:xfrm>
          <a:prstGeom prst="rect">
            <a:avLst/>
          </a:prstGeom>
          <a:noFill/>
        </p:spPr>
        <p:txBody>
          <a:bodyPr wrap="none">
            <a:spAutoFit/>
          </a:bodyPr>
          <a:lstStyle/>
          <a:p>
            <a:pPr>
              <a:defRPr/>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wdzhao@fudan.edu.cn</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078" name="Picture 9" descr="http://homepage.fudan.edu.cn/wdzhao/files/2011/06/%E6%97%A0%E6%A0%87%E9%A2%98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9425" y="3063875"/>
            <a:ext cx="1470025"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8"/>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80621" y="457200"/>
            <a:ext cx="2585357"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1563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基因突变</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252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endParaRPr lang="en-US" altLang="zh-CN" sz="1800" dirty="0" smtClean="0">
              <a:solidFill>
                <a:srgbClr val="000000"/>
              </a:solidFill>
            </a:endParaRPr>
          </a:p>
          <a:p>
            <a:r>
              <a:rPr lang="zh-CN" altLang="en-US" sz="1800" dirty="0">
                <a:solidFill>
                  <a:srgbClr val="000000"/>
                </a:solidFill>
              </a:rPr>
              <a:t>基因突</a:t>
            </a:r>
            <a:r>
              <a:rPr lang="zh-CN" altLang="en-US" sz="1800" dirty="0" smtClean="0">
                <a:solidFill>
                  <a:srgbClr val="000000"/>
                </a:solidFill>
              </a:rPr>
              <a:t>变是指染色体编码的某一位基因上的改变。基因突变使一个基因变成了它的等位基因，并且通常会引起一些表现型上的变化。</a:t>
            </a:r>
            <a:endParaRPr lang="en-US" altLang="zh-CN" sz="1800" dirty="0" smtClean="0">
              <a:solidFill>
                <a:srgbClr val="000000"/>
              </a:solidFill>
            </a:endParaRPr>
          </a:p>
          <a:p>
            <a:r>
              <a:rPr lang="zh-CN" altLang="en-US" sz="1800" dirty="0">
                <a:solidFill>
                  <a:srgbClr val="000000"/>
                </a:solidFill>
              </a:rPr>
              <a:t>二进制编码</a:t>
            </a:r>
            <a:r>
              <a:rPr lang="zh-CN" altLang="en-US" sz="1800" dirty="0" smtClean="0">
                <a:solidFill>
                  <a:srgbClr val="000000"/>
                </a:solidFill>
              </a:rPr>
              <a:t>中，基因突变是指按照一定概率将基因串上的</a:t>
            </a:r>
            <a:r>
              <a:rPr lang="en-US" altLang="zh-CN" sz="1800" dirty="0" smtClean="0">
                <a:solidFill>
                  <a:srgbClr val="000000"/>
                </a:solidFill>
              </a:rPr>
              <a:t>0</a:t>
            </a:r>
            <a:r>
              <a:rPr lang="zh-CN" altLang="en-US" sz="1800" dirty="0" smtClean="0">
                <a:solidFill>
                  <a:srgbClr val="000000"/>
                </a:solidFill>
              </a:rPr>
              <a:t>、</a:t>
            </a:r>
            <a:r>
              <a:rPr lang="en-US" altLang="zh-CN" sz="1800" dirty="0" smtClean="0">
                <a:solidFill>
                  <a:srgbClr val="000000"/>
                </a:solidFill>
              </a:rPr>
              <a:t>1</a:t>
            </a:r>
            <a:r>
              <a:rPr lang="zh-CN" altLang="en-US" sz="1800" dirty="0" smtClean="0">
                <a:solidFill>
                  <a:srgbClr val="000000"/>
                </a:solidFill>
              </a:rPr>
              <a:t>取反。</a:t>
            </a:r>
            <a:endParaRPr lang="en-US" altLang="zh-CN" sz="1800" dirty="0" smtClean="0">
              <a:solidFill>
                <a:srgbClr val="000000"/>
              </a:solidFill>
            </a:endParaRPr>
          </a:p>
          <a:p>
            <a:r>
              <a:rPr lang="zh-CN" altLang="en-US" sz="1800" dirty="0">
                <a:solidFill>
                  <a:srgbClr val="000000"/>
                </a:solidFill>
              </a:rPr>
              <a:t>浮点型编</a:t>
            </a:r>
            <a:r>
              <a:rPr lang="zh-CN" altLang="en-US" sz="1800" dirty="0" smtClean="0">
                <a:solidFill>
                  <a:srgbClr val="000000"/>
                </a:solidFill>
              </a:rPr>
              <a:t>码中，基因突变指的是将原来的浮点数增加或者减少一个小随机数。</a:t>
            </a:r>
            <a:endParaRPr lang="en-US" altLang="zh-CN" sz="1800" dirty="0" smtClean="0">
              <a:solidFill>
                <a:srgbClr val="000000"/>
              </a:solidFill>
            </a:endParaRPr>
          </a:p>
        </p:txBody>
      </p:sp>
    </p:spTree>
    <p:extLst>
      <p:ext uri="{BB962C8B-B14F-4D97-AF65-F5344CB8AC3E}">
        <p14:creationId xmlns:p14="http://schemas.microsoft.com/office/powerpoint/2010/main" val="28638991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1563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遗传算法的步骤</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随机产生一组初始个体构成初始种群，并评价每个个体的适应值；</a:t>
            </a:r>
          </a:p>
          <a:p>
            <a:r>
              <a:rPr lang="zh-CN" altLang="en-US" sz="1800" dirty="0" smtClean="0">
                <a:solidFill>
                  <a:srgbClr val="000000"/>
                </a:solidFill>
              </a:rPr>
              <a:t>判断算法收敛准则是否满足，满足输出搜索结果，否则执行下面的步骤；</a:t>
            </a:r>
          </a:p>
          <a:p>
            <a:r>
              <a:rPr lang="zh-CN" altLang="en-US" sz="1800" dirty="0" smtClean="0">
                <a:solidFill>
                  <a:srgbClr val="000000"/>
                </a:solidFill>
              </a:rPr>
              <a:t>根据适应值大小以一定方式进行选择操作；</a:t>
            </a:r>
          </a:p>
          <a:p>
            <a:r>
              <a:rPr lang="zh-CN" altLang="en-US" sz="1800" dirty="0" smtClean="0">
                <a:solidFill>
                  <a:srgbClr val="000000"/>
                </a:solidFill>
              </a:rPr>
              <a:t>按交叉概率</a:t>
            </a:r>
            <a:r>
              <a:rPr lang="en-US" altLang="zh-CN" sz="1800" dirty="0" smtClean="0">
                <a:solidFill>
                  <a:srgbClr val="000000"/>
                </a:solidFill>
              </a:rPr>
              <a:t>p</a:t>
            </a:r>
            <a:r>
              <a:rPr lang="en-US" altLang="zh-CN" sz="1800" baseline="-25000" dirty="0" smtClean="0">
                <a:solidFill>
                  <a:srgbClr val="000000"/>
                </a:solidFill>
              </a:rPr>
              <a:t>c</a:t>
            </a:r>
            <a:r>
              <a:rPr lang="zh-CN" altLang="en-US" sz="1800" dirty="0" smtClean="0">
                <a:solidFill>
                  <a:srgbClr val="000000"/>
                </a:solidFill>
              </a:rPr>
              <a:t>执行交叉操作</a:t>
            </a:r>
          </a:p>
          <a:p>
            <a:r>
              <a:rPr lang="zh-CN" altLang="en-US" sz="1800" dirty="0" smtClean="0">
                <a:solidFill>
                  <a:srgbClr val="000000"/>
                </a:solidFill>
              </a:rPr>
              <a:t>按变异概率</a:t>
            </a:r>
            <a:r>
              <a:rPr lang="en-US" altLang="zh-CN" sz="1800" dirty="0" smtClean="0">
                <a:solidFill>
                  <a:srgbClr val="000000"/>
                </a:solidFill>
              </a:rPr>
              <a:t>p</a:t>
            </a:r>
            <a:r>
              <a:rPr lang="en-US" altLang="zh-CN" sz="1800" baseline="-25000" dirty="0" smtClean="0">
                <a:solidFill>
                  <a:srgbClr val="000000"/>
                </a:solidFill>
              </a:rPr>
              <a:t>m</a:t>
            </a:r>
            <a:r>
              <a:rPr lang="zh-CN" altLang="en-US" sz="1800" dirty="0" smtClean="0">
                <a:solidFill>
                  <a:srgbClr val="000000"/>
                </a:solidFill>
              </a:rPr>
              <a:t>执行变异操作</a:t>
            </a:r>
          </a:p>
          <a:p>
            <a:r>
              <a:rPr lang="zh-CN" altLang="en-US" sz="1800" dirty="0" smtClean="0">
                <a:solidFill>
                  <a:srgbClr val="000000"/>
                </a:solidFill>
              </a:rPr>
              <a:t>返回第二步进行循环</a:t>
            </a:r>
            <a:endParaRPr lang="en-US" altLang="zh-CN" sz="1800" dirty="0" smtClean="0">
              <a:solidFill>
                <a:srgbClr val="000000"/>
              </a:solidFill>
            </a:endParaRPr>
          </a:p>
        </p:txBody>
      </p:sp>
    </p:spTree>
    <p:extLst>
      <p:ext uri="{BB962C8B-B14F-4D97-AF65-F5344CB8AC3E}">
        <p14:creationId xmlns:p14="http://schemas.microsoft.com/office/powerpoint/2010/main" val="1131743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1563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遗传算法实现技术</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326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r>
              <a:rPr lang="zh-CN" altLang="en-US" sz="1800" dirty="0" smtClean="0">
                <a:solidFill>
                  <a:srgbClr val="000000"/>
                </a:solidFill>
              </a:rPr>
              <a:t>遗传算法实现相关的技术有</a:t>
            </a:r>
            <a:r>
              <a:rPr lang="zh-CN" altLang="en-US" sz="1800" dirty="0" smtClean="0">
                <a:solidFill>
                  <a:srgbClr val="000000"/>
                </a:solidFill>
              </a:rPr>
              <a:t>：</a:t>
            </a:r>
            <a:endParaRPr lang="en-US" altLang="zh-CN" sz="1800" dirty="0">
              <a:solidFill>
                <a:srgbClr val="000000"/>
              </a:solidFill>
            </a:endParaRPr>
          </a:p>
          <a:p>
            <a:endParaRPr lang="en-US" altLang="zh-CN" sz="1800" dirty="0">
              <a:solidFill>
                <a:srgbClr val="000000"/>
              </a:solidFill>
            </a:endParaRPr>
          </a:p>
          <a:p>
            <a:pPr lvl="1"/>
            <a:r>
              <a:rPr lang="zh-CN" altLang="en-US" sz="1400" dirty="0" smtClean="0">
                <a:solidFill>
                  <a:srgbClr val="000000"/>
                </a:solidFill>
              </a:rPr>
              <a:t>编码</a:t>
            </a:r>
            <a:endParaRPr lang="en-US" altLang="zh-CN" sz="1400" dirty="0" smtClean="0">
              <a:solidFill>
                <a:srgbClr val="000000"/>
              </a:solidFill>
            </a:endParaRPr>
          </a:p>
          <a:p>
            <a:pPr lvl="1"/>
            <a:r>
              <a:rPr lang="zh-CN" altLang="en-US" sz="1400" dirty="0" smtClean="0">
                <a:solidFill>
                  <a:srgbClr val="000000"/>
                </a:solidFill>
              </a:rPr>
              <a:t>群体的规模</a:t>
            </a:r>
            <a:endParaRPr lang="en-US" altLang="zh-CN" sz="1400" dirty="0" smtClean="0">
              <a:solidFill>
                <a:srgbClr val="000000"/>
              </a:solidFill>
            </a:endParaRPr>
          </a:p>
          <a:p>
            <a:pPr lvl="1"/>
            <a:r>
              <a:rPr lang="zh-CN" altLang="en-US" sz="1400" dirty="0" smtClean="0">
                <a:solidFill>
                  <a:srgbClr val="000000"/>
                </a:solidFill>
              </a:rPr>
              <a:t>选择策略</a:t>
            </a:r>
            <a:endParaRPr lang="en-US" altLang="zh-CN" sz="1400" dirty="0" smtClean="0">
              <a:solidFill>
                <a:srgbClr val="000000"/>
              </a:solidFill>
            </a:endParaRPr>
          </a:p>
          <a:p>
            <a:pPr lvl="1"/>
            <a:r>
              <a:rPr lang="zh-CN" altLang="en-US" sz="1400" dirty="0" smtClean="0">
                <a:solidFill>
                  <a:srgbClr val="000000"/>
                </a:solidFill>
              </a:rPr>
              <a:t>适应性度及选择函数</a:t>
            </a:r>
          </a:p>
          <a:p>
            <a:pPr lvl="1"/>
            <a:r>
              <a:rPr lang="zh-CN" altLang="en-US" sz="1400" dirty="0" smtClean="0">
                <a:solidFill>
                  <a:srgbClr val="000000"/>
                </a:solidFill>
              </a:rPr>
              <a:t>变异算子</a:t>
            </a:r>
            <a:endParaRPr lang="en-US" altLang="zh-CN" sz="1400" dirty="0">
              <a:solidFill>
                <a:srgbClr val="000000"/>
              </a:solidFill>
            </a:endParaRPr>
          </a:p>
        </p:txBody>
      </p:sp>
    </p:spTree>
    <p:extLst>
      <p:ext uri="{BB962C8B-B14F-4D97-AF65-F5344CB8AC3E}">
        <p14:creationId xmlns:p14="http://schemas.microsoft.com/office/powerpoint/2010/main" val="11639600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17094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smtClean="0"/>
              <a:t>编码</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305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二进制编码，采用二进制</a:t>
            </a:r>
            <a:r>
              <a:rPr lang="en-US" altLang="zh-CN" sz="1800" dirty="0" smtClean="0">
                <a:solidFill>
                  <a:srgbClr val="000000"/>
                </a:solidFill>
              </a:rPr>
              <a:t>0</a:t>
            </a:r>
            <a:r>
              <a:rPr lang="zh-CN" altLang="en-US" sz="1800" dirty="0" smtClean="0">
                <a:solidFill>
                  <a:srgbClr val="000000"/>
                </a:solidFill>
              </a:rPr>
              <a:t>，</a:t>
            </a:r>
            <a:r>
              <a:rPr lang="en-US" altLang="zh-CN" sz="1800" dirty="0" smtClean="0">
                <a:solidFill>
                  <a:srgbClr val="000000"/>
                </a:solidFill>
              </a:rPr>
              <a:t>1</a:t>
            </a:r>
            <a:r>
              <a:rPr lang="zh-CN" altLang="en-US" sz="1800" dirty="0" smtClean="0">
                <a:solidFill>
                  <a:srgbClr val="000000"/>
                </a:solidFill>
              </a:rPr>
              <a:t>表示染色体的基因信息。</a:t>
            </a:r>
          </a:p>
          <a:p>
            <a:r>
              <a:rPr lang="zh-CN" altLang="en-US" sz="1800" dirty="0" smtClean="0">
                <a:solidFill>
                  <a:srgbClr val="000000"/>
                </a:solidFill>
              </a:rPr>
              <a:t>格雷码方法，是二进制编码的一种变形，是指连续两个整数所对应的编码值之间只有一个码位是不同的</a:t>
            </a:r>
            <a:r>
              <a:rPr lang="zh-CN" altLang="en-US" sz="1800" dirty="0" smtClean="0">
                <a:solidFill>
                  <a:srgbClr val="000000"/>
                </a:solidFill>
              </a:rPr>
              <a:t>。这一特点解决了二进制编码中的相邻数字的距离较远的问题。</a:t>
            </a:r>
          </a:p>
          <a:p>
            <a:r>
              <a:rPr lang="zh-CN" altLang="en-US" sz="1800" dirty="0" smtClean="0">
                <a:solidFill>
                  <a:srgbClr val="000000"/>
                </a:solidFill>
              </a:rPr>
              <a:t>浮点编码法，对于一些多维、高精度要求的连续函数优化问题，使用二进制编码会使编码冗长，不利于算法效率的提高。浮点数编码采用浮点数来表示个体的每个基因值，这种编码法需要限制基因值始终在给定区间内。</a:t>
            </a:r>
          </a:p>
          <a:p>
            <a:r>
              <a:rPr lang="zh-CN" altLang="en-US" sz="1800" dirty="0" smtClean="0">
                <a:solidFill>
                  <a:srgbClr val="000000"/>
                </a:solidFill>
              </a:rPr>
              <a:t>符号编码法，符号编码是指染色体编码中的基因值可能涉及符号集的字符，使用符号编码，便于编码有意义的基因值。这种编码方法需要认真设计交叉、变异等遗传运算，以满足问题的各种约束，从而提高算法的搜索性能。</a:t>
            </a:r>
            <a:endParaRPr lang="en-US" altLang="zh-CN" sz="1800" dirty="0" smtClean="0">
              <a:solidFill>
                <a:srgbClr val="000000"/>
              </a:solidFill>
            </a:endParaRPr>
          </a:p>
        </p:txBody>
      </p:sp>
    </p:spTree>
    <p:extLst>
      <p:ext uri="{BB962C8B-B14F-4D97-AF65-F5344CB8AC3E}">
        <p14:creationId xmlns:p14="http://schemas.microsoft.com/office/powerpoint/2010/main" val="2081241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30156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smtClean="0"/>
              <a:t>群体的规模</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r>
              <a:rPr lang="zh-CN" altLang="en-US" sz="1800" dirty="0" smtClean="0">
                <a:solidFill>
                  <a:srgbClr val="000000"/>
                </a:solidFill>
              </a:rPr>
              <a:t>规模较大的群体一般对应的个体多样性较高，可以避免算法陷入局部最优解。但增大群体规模也会增加复杂度，降低算法效率。</a:t>
            </a:r>
          </a:p>
          <a:p>
            <a:endParaRPr lang="zh-CN" altLang="en-US" sz="1800" dirty="0" smtClean="0">
              <a:solidFill>
                <a:srgbClr val="000000"/>
              </a:solidFill>
            </a:endParaRPr>
          </a:p>
          <a:p>
            <a:r>
              <a:rPr lang="zh-CN" altLang="en-US" sz="1800" dirty="0" smtClean="0">
                <a:solidFill>
                  <a:srgbClr val="000000"/>
                </a:solidFill>
              </a:rPr>
              <a:t>群体规模一般选在编码长度的一个倍数值，群体的规模是可变的，可以根据算法得到的解的结果进行调整。</a:t>
            </a:r>
          </a:p>
          <a:p>
            <a:endParaRPr lang="zh-CN" altLang="en-US" sz="1800" dirty="0" smtClean="0">
              <a:solidFill>
                <a:srgbClr val="000000"/>
              </a:solidFill>
            </a:endParaRPr>
          </a:p>
          <a:p>
            <a:r>
              <a:rPr lang="zh-CN" altLang="en-US" sz="1800" dirty="0" smtClean="0">
                <a:solidFill>
                  <a:srgbClr val="000000"/>
                </a:solidFill>
              </a:rPr>
              <a:t>初始群体的选取采用随机的方法产生，也可以采用其他优化方法或者启发方法选取更加优良的群体。</a:t>
            </a:r>
            <a:endParaRPr lang="en-US" altLang="zh-CN" sz="1800" dirty="0" smtClean="0">
              <a:solidFill>
                <a:srgbClr val="000000"/>
              </a:solidFill>
            </a:endParaRPr>
          </a:p>
        </p:txBody>
      </p:sp>
    </p:spTree>
    <p:extLst>
      <p:ext uri="{BB962C8B-B14F-4D97-AF65-F5344CB8AC3E}">
        <p14:creationId xmlns:p14="http://schemas.microsoft.com/office/powerpoint/2010/main" val="13075959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30156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选择策略</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806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选择函数用于选择优胜个体，淘汰不满足条件的个体。有以下三种策略：</a:t>
            </a:r>
          </a:p>
          <a:p>
            <a:endParaRPr lang="zh-CN" altLang="en-US" sz="1800" dirty="0">
              <a:solidFill>
                <a:srgbClr val="000000"/>
              </a:solidFill>
            </a:endParaRPr>
          </a:p>
          <a:p>
            <a:r>
              <a:rPr lang="zh-CN" altLang="en-US" sz="1800" dirty="0" smtClean="0">
                <a:solidFill>
                  <a:srgbClr val="000000"/>
                </a:solidFill>
              </a:rPr>
              <a:t>基于适应值比例的策略，计算个体的相对适应度，用于评价个体的好坏。以相对适应度为选择概率用轮盘赌选择种群。</a:t>
            </a:r>
          </a:p>
          <a:p>
            <a:r>
              <a:rPr lang="zh-CN" altLang="en-US" sz="1800" dirty="0" smtClean="0">
                <a:solidFill>
                  <a:srgbClr val="000000"/>
                </a:solidFill>
              </a:rPr>
              <a:t>基于排名的策略，根据个体适应度在群体中的排名来确定其选择概率，再用第一种方法中的方法进行选择，可以避开非线性加速可能产生的早熟现象。</a:t>
            </a:r>
          </a:p>
          <a:p>
            <a:r>
              <a:rPr lang="zh-CN" altLang="en-US" sz="1800" dirty="0" smtClean="0">
                <a:solidFill>
                  <a:srgbClr val="000000"/>
                </a:solidFill>
              </a:rPr>
              <a:t>基于局部竞争机制的策略，群体中随机选择若干个个体（一般是两个）进行比较，其中适应度最好的个体被确定为生成下一代的父体。</a:t>
            </a:r>
          </a:p>
        </p:txBody>
      </p:sp>
    </p:spTree>
    <p:extLst>
      <p:ext uri="{BB962C8B-B14F-4D97-AF65-F5344CB8AC3E}">
        <p14:creationId xmlns:p14="http://schemas.microsoft.com/office/powerpoint/2010/main" val="8146798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2041796"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适应性</a:t>
            </a:r>
            <a:r>
              <a:rPr kumimoji="0" lang="zh-CN" altLang="en-US" sz="1600" smtClean="0"/>
              <a:t>度及选择函数</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97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适应度函数用于判定群体中的个体是否满足条件，一般是一个实值函数对个体进行评价，适应度函数值越大，越满足条件。适应度函数的输出值需要是能够进行比较的非负结果。适应度评价是选择操作的依据，适应度函数设计直接影响到遗传算法的性能。</a:t>
            </a:r>
          </a:p>
          <a:p>
            <a:endParaRPr lang="zh-CN" altLang="en-US" sz="1800" dirty="0" smtClean="0">
              <a:solidFill>
                <a:srgbClr val="000000"/>
              </a:solidFill>
            </a:endParaRPr>
          </a:p>
          <a:p>
            <a:r>
              <a:rPr lang="zh-CN" altLang="en-US" sz="1800" dirty="0" smtClean="0">
                <a:solidFill>
                  <a:srgbClr val="000000"/>
                </a:solidFill>
              </a:rPr>
              <a:t>选择函数用选择运算来实现对群体中的个体进行优胜劣汰，适应度高的个体被遗传到下一代种群中的概率就大。选择算子是一种选择方法，从父代中选择满足条件的个体遗传到下一代，常用的选择方法有轮盘赌选择法、随机遍历抽样法、局部选择法、最佳个体保存方法、排序选择法、联赛选择方法。</a:t>
            </a:r>
          </a:p>
        </p:txBody>
      </p:sp>
    </p:spTree>
    <p:extLst>
      <p:ext uri="{BB962C8B-B14F-4D97-AF65-F5344CB8AC3E}">
        <p14:creationId xmlns:p14="http://schemas.microsoft.com/office/powerpoint/2010/main" val="1471310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318985"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smtClean="0"/>
              <a:t>变异算子</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69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r>
              <a:rPr lang="zh-CN" altLang="en-US" sz="1800" dirty="0" smtClean="0">
                <a:solidFill>
                  <a:srgbClr val="000000"/>
                </a:solidFill>
              </a:rPr>
              <a:t>变异算子能使个体按一定概率发生变异，产生新的遗传基因，有助于增加种群多样性，是提高全局最优搜索能力的有效步骤，也是保持群体差异，防止过早出现收敛的重要手段。遗传算法中交叉和变异的操作使算法具备兼顾全局和局部的均衡搜索能力。</a:t>
            </a:r>
          </a:p>
          <a:p>
            <a:r>
              <a:rPr lang="zh-CN" altLang="en-US" sz="1800" dirty="0" smtClean="0">
                <a:solidFill>
                  <a:srgbClr val="000000"/>
                </a:solidFill>
              </a:rPr>
              <a:t>群体的替换率与交叉概率和变异概率相关，替换率较低的情况下每代种群更新较慢，使得搜索范围扩展较慢，但能够较大程度保留现有基因。过高的替换率可能会过滤掉当前的最优解，可以采用保留策略，使上一代的当前最优解能够流传到下一代。</a:t>
            </a:r>
          </a:p>
        </p:txBody>
      </p:sp>
    </p:spTree>
    <p:extLst>
      <p:ext uri="{BB962C8B-B14F-4D97-AF65-F5344CB8AC3E}">
        <p14:creationId xmlns:p14="http://schemas.microsoft.com/office/powerpoint/2010/main" val="5941432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83279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遗传</a:t>
            </a:r>
            <a:r>
              <a:rPr kumimoji="0" lang="zh-CN" altLang="en-US" sz="1600" smtClean="0"/>
              <a:t>算法的优越性</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474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r>
              <a:rPr lang="zh-CN" altLang="en-US" sz="1800" dirty="0" smtClean="0">
                <a:solidFill>
                  <a:srgbClr val="000000"/>
                </a:solidFill>
              </a:rPr>
              <a:t>能够普遍适用于数值求解问题，对目标函数要求低，总能以较大的概率找到全局最优解。</a:t>
            </a:r>
          </a:p>
          <a:p>
            <a:r>
              <a:rPr lang="zh-CN" altLang="en-US" sz="1800" dirty="0" smtClean="0">
                <a:solidFill>
                  <a:srgbClr val="000000"/>
                </a:solidFill>
              </a:rPr>
              <a:t>在求解很多组合优化问题时，不需要对问题有非常深入的了解，在确定问题的决策变量编码后，其计算过程是比较简单的，且可较快的得到一个满意解。</a:t>
            </a:r>
          </a:p>
          <a:p>
            <a:r>
              <a:rPr lang="zh-CN" altLang="en-US" sz="1800" dirty="0" smtClean="0">
                <a:solidFill>
                  <a:srgbClr val="000000"/>
                </a:solidFill>
              </a:rPr>
              <a:t>与其他启发式算法有较好的兼容性，容易结合形成性能更优的问题求解方法。</a:t>
            </a:r>
            <a:endParaRPr lang="zh-CN" altLang="en-US" sz="1800" dirty="0">
              <a:solidFill>
                <a:srgbClr val="000000"/>
              </a:solidFill>
            </a:endParaRPr>
          </a:p>
        </p:txBody>
      </p:sp>
    </p:spTree>
    <p:extLst>
      <p:ext uri="{BB962C8B-B14F-4D97-AF65-F5344CB8AC3E}">
        <p14:creationId xmlns:p14="http://schemas.microsoft.com/office/powerpoint/2010/main" val="10478492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2181134"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mtClean="0"/>
              <a:t>遗传算法应用案例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48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应用遗传算法解决的实际问题是旅行商问题。旅行商问题可以用于评价不同的遗传操作以及选择机制的性能。这是因为：</a:t>
            </a:r>
          </a:p>
          <a:p>
            <a:endParaRPr lang="en-US" altLang="zh-CN" sz="1800" dirty="0">
              <a:solidFill>
                <a:srgbClr val="000000"/>
              </a:solidFill>
            </a:endParaRPr>
          </a:p>
          <a:p>
            <a:pPr lvl="1"/>
            <a:r>
              <a:rPr lang="zh-CN" altLang="en-US" sz="1400" dirty="0" smtClean="0">
                <a:solidFill>
                  <a:srgbClr val="000000"/>
                </a:solidFill>
              </a:rPr>
              <a:t>旅行商问题是一个易于描述却难以处理的问题，在可计算理论中有重要的理论价值；</a:t>
            </a:r>
          </a:p>
          <a:p>
            <a:pPr lvl="1"/>
            <a:r>
              <a:rPr lang="zh-CN" altLang="en-US" sz="1400" dirty="0" smtClean="0">
                <a:solidFill>
                  <a:srgbClr val="000000"/>
                </a:solidFill>
              </a:rPr>
              <a:t>旅行商问题是诸多领域内出现的多种复杂问题的集中概括和简化形式，有一定的实际应用价值；</a:t>
            </a:r>
          </a:p>
          <a:p>
            <a:pPr lvl="1"/>
            <a:endParaRPr lang="zh-CN" altLang="en-US" sz="1800" dirty="0">
              <a:solidFill>
                <a:srgbClr val="000000"/>
              </a:solidFill>
            </a:endParaRPr>
          </a:p>
          <a:p>
            <a:r>
              <a:rPr lang="zh-CN" altLang="en-US" sz="1800" dirty="0" smtClean="0">
                <a:solidFill>
                  <a:srgbClr val="000000"/>
                </a:solidFill>
              </a:rPr>
              <a:t>这个问题的求解可以划分为三个步骤：</a:t>
            </a:r>
            <a:endParaRPr lang="en-US" altLang="zh-CN" sz="1800" dirty="0">
              <a:solidFill>
                <a:srgbClr val="000000"/>
              </a:solidFill>
            </a:endParaRPr>
          </a:p>
          <a:p>
            <a:pPr lvl="1"/>
            <a:r>
              <a:rPr lang="zh-CN" altLang="en-US" sz="1400" dirty="0" smtClean="0">
                <a:solidFill>
                  <a:srgbClr val="000000"/>
                </a:solidFill>
              </a:rPr>
              <a:t>编码</a:t>
            </a:r>
          </a:p>
          <a:p>
            <a:pPr lvl="1"/>
            <a:r>
              <a:rPr lang="zh-CN" altLang="en-US" sz="1400" dirty="0" smtClean="0">
                <a:solidFill>
                  <a:srgbClr val="000000"/>
                </a:solidFill>
              </a:rPr>
              <a:t>适应度函数</a:t>
            </a:r>
          </a:p>
          <a:p>
            <a:pPr lvl="1"/>
            <a:r>
              <a:rPr lang="zh-CN" altLang="en-US" sz="1400" dirty="0" smtClean="0">
                <a:solidFill>
                  <a:srgbClr val="000000"/>
                </a:solidFill>
              </a:rPr>
              <a:t>基于遗传算法求解</a:t>
            </a:r>
            <a:endParaRPr lang="en-US" altLang="zh-CN" sz="1400" dirty="0" smtClean="0">
              <a:solidFill>
                <a:srgbClr val="000000"/>
              </a:solidFill>
            </a:endParaRPr>
          </a:p>
          <a:p>
            <a:pPr marL="0" indent="0">
              <a:buNone/>
            </a:pPr>
            <a:endParaRPr lang="zh-CN" altLang="en-US" sz="1800" dirty="0" smtClean="0">
              <a:solidFill>
                <a:srgbClr val="000000"/>
              </a:solidFill>
            </a:endParaRPr>
          </a:p>
        </p:txBody>
      </p:sp>
    </p:spTree>
    <p:extLst>
      <p:ext uri="{BB962C8B-B14F-4D97-AF65-F5344CB8AC3E}">
        <p14:creationId xmlns:p14="http://schemas.microsoft.com/office/powerpoint/2010/main" val="1638547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章节介绍</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180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r>
              <a:rPr lang="zh-CN" altLang="en-US" sz="1800" dirty="0" smtClean="0">
                <a:solidFill>
                  <a:srgbClr val="000000"/>
                </a:solidFill>
              </a:rPr>
              <a:t>进化计算包括遗传算法、进化策略和基因编程。进化计算是受进化生物学启发而发展起来的计算模型，其实现过程基于达尔文的生物进化原理，将现实问题转化为基因染色体表示，通过染色体操作，逐步逼近最优解。本章主要是介绍遗传算法的概念、实现方法等基础知识，结合实例对蚁群算法和蜂群算法做出介绍。</a:t>
            </a:r>
            <a:endParaRPr lang="zh-CN" altLang="en-US" sz="1400" dirty="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17094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smtClean="0"/>
              <a:t>编码</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283314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路径编码：一串数字代表一条路径，其中每个数字代表一个城市</a:t>
                </a:r>
              </a:p>
              <a:p>
                <a:endParaRPr lang="zh-CN" altLang="en-US" sz="1800" dirty="0" smtClean="0">
                  <a:solidFill>
                    <a:srgbClr val="000000"/>
                  </a:solidFill>
                </a:endParaRPr>
              </a:p>
              <a:p>
                <a:r>
                  <a:rPr lang="zh-CN" altLang="en-US" sz="1800" dirty="0">
                    <a:solidFill>
                      <a:srgbClr val="000000"/>
                    </a:solidFill>
                  </a:rPr>
                  <a:t>顺序编码：将所有城市按顺序构成一个顺序表，对于一个旅程，可以依据行程经过的顺序处理每个城市，每个城市在顺序表中的顺序就是一个遗传因子，每次处理完一个城市，从顺序表中去掉该城市。处理完所有城市后，将每个城市的遗传因子表示连接起来，即成为这个旅程的基因编码</a:t>
                </a:r>
                <a:r>
                  <a:rPr lang="zh-CN" altLang="en-US" sz="1800" dirty="0" smtClean="0">
                    <a:solidFill>
                      <a:srgbClr val="000000"/>
                    </a:solidFill>
                  </a:rPr>
                  <a:t>。</a:t>
                </a:r>
              </a:p>
              <a:p>
                <a:endParaRPr lang="zh-CN" altLang="en-US" sz="1800" dirty="0" smtClean="0">
                  <a:solidFill>
                    <a:srgbClr val="000000"/>
                  </a:solidFill>
                </a:endParaRPr>
              </a:p>
              <a:p>
                <a:r>
                  <a:rPr lang="zh-CN" altLang="en-US" sz="1800" dirty="0">
                    <a:solidFill>
                      <a:srgbClr val="000000"/>
                    </a:solidFill>
                  </a:rPr>
                  <a:t>布尔矩阵编码：布尔矩阵编码采用非向量表示方法，一个旅程定义为一个优先权布尔矩阵</a:t>
                </a:r>
                <a:r>
                  <a:rPr lang="en-US" altLang="zh-CN" sz="1800" dirty="0">
                    <a:solidFill>
                      <a:srgbClr val="000000"/>
                    </a:solidFill>
                  </a:rPr>
                  <a:t>M</a:t>
                </a:r>
                <a:r>
                  <a:rPr lang="zh-CN" altLang="en-US" sz="1800" dirty="0">
                    <a:solidFill>
                      <a:srgbClr val="000000"/>
                    </a:solidFill>
                  </a:rPr>
                  <a:t>，当且仅当城市</a:t>
                </a:r>
                <a:r>
                  <a:rPr lang="en-US" altLang="zh-CN" sz="1800" dirty="0" err="1">
                    <a:solidFill>
                      <a:srgbClr val="000000"/>
                    </a:solidFill>
                  </a:rPr>
                  <a:t>i</a:t>
                </a:r>
                <a:r>
                  <a:rPr lang="zh-CN" altLang="en-US" sz="1800" dirty="0">
                    <a:solidFill>
                      <a:srgbClr val="000000"/>
                    </a:solidFill>
                  </a:rPr>
                  <a:t>排在城市</a:t>
                </a:r>
                <a:r>
                  <a:rPr lang="en-US" altLang="zh-CN" sz="1800" dirty="0">
                    <a:solidFill>
                      <a:srgbClr val="000000"/>
                    </a:solidFill>
                  </a:rPr>
                  <a:t>j</a:t>
                </a:r>
                <a:r>
                  <a:rPr lang="zh-CN" altLang="en-US" sz="1800" dirty="0">
                    <a:solidFill>
                      <a:srgbClr val="000000"/>
                    </a:solidFill>
                  </a:rPr>
                  <a:t>之前时矩阵</a:t>
                </a:r>
                <a:r>
                  <a:rPr lang="zh-CN" altLang="en-US" sz="1800" dirty="0" smtClean="0">
                    <a:solidFill>
                      <a:srgbClr val="000000"/>
                    </a:solidFill>
                  </a:rPr>
                  <a:t>元素</a:t>
                </a:r>
                <a14:m>
                  <m:oMath xmlns:m="http://schemas.openxmlformats.org/officeDocument/2006/math">
                    <m:sSub>
                      <m:sSubPr>
                        <m:ctrlPr>
                          <a:rPr lang="zh-CN" altLang="zh-CN" sz="1800" i="1"/>
                        </m:ctrlPr>
                      </m:sSubPr>
                      <m:e>
                        <m:r>
                          <a:rPr lang="en-US" altLang="zh-CN" sz="1800" i="1"/>
                          <m:t>𝑚</m:t>
                        </m:r>
                      </m:e>
                      <m:sub>
                        <m:r>
                          <a:rPr lang="en-US" altLang="zh-CN" sz="1800" i="1"/>
                          <m:t>𝑖𝑗</m:t>
                        </m:r>
                      </m:sub>
                    </m:sSub>
                  </m:oMath>
                </a14:m>
                <a:r>
                  <a:rPr lang="zh-CN" altLang="zh-CN" sz="1800" dirty="0">
                    <a:effectLst/>
                  </a:rPr>
                  <a:t> </a:t>
                </a:r>
                <a:r>
                  <a:rPr lang="zh-CN" altLang="en-US" sz="1800" dirty="0" smtClean="0">
                    <a:solidFill>
                      <a:srgbClr val="000000"/>
                    </a:solidFill>
                  </a:rPr>
                  <a:t> </a:t>
                </a:r>
                <a:r>
                  <a:rPr lang="en-US" altLang="zh-CN" sz="1800" dirty="0" smtClean="0">
                    <a:solidFill>
                      <a:srgbClr val="000000"/>
                    </a:solidFill>
                  </a:rPr>
                  <a:t>= </a:t>
                </a:r>
                <a:r>
                  <a:rPr lang="en-US" altLang="zh-CN" sz="1800" dirty="0">
                    <a:solidFill>
                      <a:srgbClr val="000000"/>
                    </a:solidFill>
                  </a:rPr>
                  <a:t>1</a:t>
                </a:r>
                <a:r>
                  <a:rPr lang="zh-CN" altLang="en-US" sz="1800" dirty="0">
                    <a:solidFill>
                      <a:srgbClr val="000000"/>
                    </a:solidFill>
                  </a:rPr>
                  <a:t>。</a:t>
                </a:r>
                <a:endParaRPr lang="en-US" altLang="zh-CN" sz="1800" dirty="0" smtClean="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2833148"/>
              </a:xfrm>
              <a:prstGeom prst="rect">
                <a:avLst/>
              </a:prstGeom>
              <a:blipFill rotWithShape="0">
                <a:blip r:embed="rId3"/>
                <a:stretch>
                  <a:fillRect l="-530" t="-1720" b="-172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8105368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40607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smtClean="0"/>
              <a:t>适应度函数</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698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endParaRPr lang="zh-CN" altLang="en-US" sz="1800" dirty="0">
              <a:solidFill>
                <a:srgbClr val="000000"/>
              </a:solidFill>
            </a:endParaRPr>
          </a:p>
          <a:p>
            <a:endParaRPr lang="zh-CN" altLang="en-US" sz="1800" dirty="0" smtClean="0">
              <a:solidFill>
                <a:srgbClr val="000000"/>
              </a:solidFill>
            </a:endParaRPr>
          </a:p>
          <a:p>
            <a:endParaRPr lang="zh-CN" altLang="en-US" sz="1800" dirty="0">
              <a:solidFill>
                <a:srgbClr val="000000"/>
              </a:solidFill>
            </a:endParaRPr>
          </a:p>
          <a:p>
            <a:r>
              <a:rPr lang="zh-CN" altLang="en-US" sz="1800" dirty="0" smtClean="0">
                <a:solidFill>
                  <a:srgbClr val="000000"/>
                </a:solidFill>
              </a:rPr>
              <a:t>适应度函数为回路长度的倒数</a:t>
            </a:r>
            <a:endParaRPr lang="en-US" altLang="zh-CN" sz="1800" dirty="0" smtClean="0">
              <a:solidFill>
                <a:srgbClr val="000000"/>
              </a:solidFill>
            </a:endParaRPr>
          </a:p>
        </p:txBody>
      </p:sp>
    </p:spTree>
    <p:extLst>
      <p:ext uri="{BB962C8B-B14F-4D97-AF65-F5344CB8AC3E}">
        <p14:creationId xmlns:p14="http://schemas.microsoft.com/office/powerpoint/2010/main" val="11114632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95471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smtClean="0"/>
              <a:t>基于遗传算法求解</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527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r>
              <a:rPr lang="zh-CN" altLang="en-US" sz="1800" dirty="0">
                <a:solidFill>
                  <a:srgbClr val="000000"/>
                </a:solidFill>
              </a:rPr>
              <a:t>如两个父个体 </a:t>
            </a:r>
            <a:r>
              <a:rPr lang="en-US" altLang="zh-CN" sz="1800" dirty="0">
                <a:solidFill>
                  <a:srgbClr val="000000"/>
                </a:solidFill>
              </a:rPr>
              <a:t>A:(1 2 3 4 5 6 7 8 9)</a:t>
            </a:r>
            <a:r>
              <a:rPr lang="zh-CN" altLang="en-US" sz="1800" dirty="0">
                <a:solidFill>
                  <a:srgbClr val="000000"/>
                </a:solidFill>
              </a:rPr>
              <a:t>和</a:t>
            </a:r>
            <a:r>
              <a:rPr lang="en-US" altLang="zh-CN" sz="1800" dirty="0">
                <a:solidFill>
                  <a:srgbClr val="000000"/>
                </a:solidFill>
              </a:rPr>
              <a:t>B:(4 1 2 8 7 6 9 3 5)</a:t>
            </a:r>
            <a:r>
              <a:rPr lang="zh-CN" altLang="en-US" sz="1800" dirty="0">
                <a:solidFill>
                  <a:srgbClr val="000000"/>
                </a:solidFill>
              </a:rPr>
              <a:t>，对两个父代矩阵中位进行交叉运算（</a:t>
            </a:r>
            <a:r>
              <a:rPr lang="en-US" altLang="zh-CN" sz="1800" dirty="0">
                <a:solidFill>
                  <a:srgbClr val="000000"/>
                </a:solidFill>
              </a:rPr>
              <a:t>A</a:t>
            </a:r>
            <a:r>
              <a:rPr lang="zh-CN" altLang="en-US" sz="1800" dirty="0">
                <a:solidFill>
                  <a:srgbClr val="000000"/>
                </a:solidFill>
              </a:rPr>
              <a:t>中的</a:t>
            </a:r>
            <a:r>
              <a:rPr lang="en-US" altLang="zh-CN" sz="1800" dirty="0">
                <a:solidFill>
                  <a:srgbClr val="000000"/>
                </a:solidFill>
              </a:rPr>
              <a:t>4 1 3</a:t>
            </a:r>
            <a:r>
              <a:rPr lang="zh-CN" altLang="en-US" sz="1800" dirty="0">
                <a:solidFill>
                  <a:srgbClr val="000000"/>
                </a:solidFill>
              </a:rPr>
              <a:t>与</a:t>
            </a:r>
            <a:r>
              <a:rPr lang="en-US" altLang="zh-CN" sz="1800" dirty="0">
                <a:solidFill>
                  <a:srgbClr val="000000"/>
                </a:solidFill>
              </a:rPr>
              <a:t>B</a:t>
            </a:r>
            <a:r>
              <a:rPr lang="zh-CN" altLang="en-US" sz="1800" dirty="0">
                <a:solidFill>
                  <a:srgbClr val="000000"/>
                </a:solidFill>
              </a:rPr>
              <a:t>中的</a:t>
            </a:r>
            <a:r>
              <a:rPr lang="en-US" altLang="zh-CN" sz="1800" dirty="0">
                <a:solidFill>
                  <a:srgbClr val="000000"/>
                </a:solidFill>
              </a:rPr>
              <a:t>5 3 3</a:t>
            </a:r>
            <a:r>
              <a:rPr lang="zh-CN" altLang="en-US" sz="1800" dirty="0">
                <a:solidFill>
                  <a:srgbClr val="000000"/>
                </a:solidFill>
              </a:rPr>
              <a:t>交换），得一新矩阵，产生无矛盾的部分序： </a:t>
            </a:r>
            <a:endParaRPr lang="zh-CN" altLang="en-US" sz="1800" dirty="0" smtClean="0">
              <a:solidFill>
                <a:srgbClr val="000000"/>
              </a:solidFill>
            </a:endParaRPr>
          </a:p>
          <a:p>
            <a:endParaRPr lang="zh-CN" altLang="en-US" sz="1800" dirty="0">
              <a:solidFill>
                <a:srgbClr val="000000"/>
              </a:solidFill>
            </a:endParaRPr>
          </a:p>
          <a:p>
            <a:pPr marL="0" indent="0">
              <a:buNone/>
            </a:pPr>
            <a:r>
              <a:rPr lang="zh-CN" altLang="en-US" sz="1800" dirty="0" smtClean="0">
                <a:solidFill>
                  <a:srgbClr val="000000"/>
                </a:solidFill>
              </a:rPr>
              <a:t>	</a:t>
            </a:r>
            <a:r>
              <a:rPr lang="en-US" altLang="zh-CN" sz="1800" dirty="0" smtClean="0">
                <a:solidFill>
                  <a:srgbClr val="000000"/>
                </a:solidFill>
              </a:rPr>
              <a:t>A  </a:t>
            </a:r>
            <a:r>
              <a:rPr lang="en-US" altLang="zh-CN" sz="1800" dirty="0">
                <a:solidFill>
                  <a:srgbClr val="000000"/>
                </a:solidFill>
              </a:rPr>
              <a:t>1 1 2 1 4 1 3 1 1     →     1 1 2 1 5 3 3 2 1   A’</a:t>
            </a:r>
          </a:p>
          <a:p>
            <a:pPr marL="0" indent="0">
              <a:buNone/>
            </a:pPr>
            <a:r>
              <a:rPr lang="zh-CN" altLang="en-US" sz="1800" dirty="0" smtClean="0">
                <a:solidFill>
                  <a:srgbClr val="000000"/>
                </a:solidFill>
              </a:rPr>
              <a:t>	</a:t>
            </a:r>
            <a:r>
              <a:rPr lang="en-US" altLang="zh-CN" sz="1800" dirty="0" smtClean="0">
                <a:solidFill>
                  <a:srgbClr val="000000"/>
                </a:solidFill>
              </a:rPr>
              <a:t>B  </a:t>
            </a:r>
            <a:r>
              <a:rPr lang="en-US" altLang="zh-CN" sz="1800" dirty="0">
                <a:solidFill>
                  <a:srgbClr val="000000"/>
                </a:solidFill>
              </a:rPr>
              <a:t>5 1 5 5 5 3 3 2 1     →     5 1 5 5 4 1 3 1 1   B</a:t>
            </a:r>
            <a:r>
              <a:rPr lang="en-US" altLang="zh-CN" sz="1800" dirty="0" smtClean="0">
                <a:solidFill>
                  <a:srgbClr val="000000"/>
                </a:solidFill>
              </a:rPr>
              <a:t>’</a:t>
            </a:r>
            <a:endParaRPr lang="zh-CN" altLang="en-US" sz="1800" dirty="0" smtClean="0">
              <a:solidFill>
                <a:srgbClr val="000000"/>
              </a:solidFill>
            </a:endParaRPr>
          </a:p>
          <a:p>
            <a:pPr marL="0" indent="0">
              <a:buNone/>
            </a:pPr>
            <a:endParaRPr lang="en-US" altLang="zh-CN" sz="1800" dirty="0">
              <a:solidFill>
                <a:srgbClr val="000000"/>
              </a:solidFill>
            </a:endParaRPr>
          </a:p>
          <a:p>
            <a:r>
              <a:rPr lang="zh-CN" altLang="en-US" sz="1800" dirty="0">
                <a:solidFill>
                  <a:srgbClr val="000000"/>
                </a:solidFill>
              </a:rPr>
              <a:t>由交叉结果得：城市</a:t>
            </a:r>
            <a:r>
              <a:rPr lang="en-US" altLang="zh-CN" sz="1800" dirty="0">
                <a:solidFill>
                  <a:srgbClr val="000000"/>
                </a:solidFill>
              </a:rPr>
              <a:t>1</a:t>
            </a:r>
            <a:r>
              <a:rPr lang="zh-CN" altLang="en-US" sz="1800" dirty="0">
                <a:solidFill>
                  <a:srgbClr val="000000"/>
                </a:solidFill>
              </a:rPr>
              <a:t>优先于</a:t>
            </a:r>
            <a:r>
              <a:rPr lang="en-US" altLang="zh-CN" sz="1800" dirty="0">
                <a:solidFill>
                  <a:srgbClr val="000000"/>
                </a:solidFill>
              </a:rPr>
              <a:t>2,3,5,6,7,8,9</a:t>
            </a:r>
            <a:r>
              <a:rPr lang="zh-CN" altLang="en-US" sz="1800" dirty="0">
                <a:solidFill>
                  <a:srgbClr val="000000"/>
                </a:solidFill>
              </a:rPr>
              <a:t>；城市</a:t>
            </a:r>
            <a:r>
              <a:rPr lang="en-US" altLang="zh-CN" sz="1800" dirty="0">
                <a:solidFill>
                  <a:srgbClr val="000000"/>
                </a:solidFill>
              </a:rPr>
              <a:t>2</a:t>
            </a:r>
            <a:r>
              <a:rPr lang="zh-CN" altLang="en-US" sz="1800" dirty="0">
                <a:solidFill>
                  <a:srgbClr val="000000"/>
                </a:solidFill>
              </a:rPr>
              <a:t>优先于</a:t>
            </a:r>
            <a:r>
              <a:rPr lang="en-US" altLang="zh-CN" sz="1800" dirty="0">
                <a:solidFill>
                  <a:srgbClr val="000000"/>
                </a:solidFill>
              </a:rPr>
              <a:t>3,5,6,7,8,9</a:t>
            </a:r>
            <a:r>
              <a:rPr lang="zh-CN" altLang="en-US" sz="1800" dirty="0">
                <a:solidFill>
                  <a:srgbClr val="000000"/>
                </a:solidFill>
              </a:rPr>
              <a:t>；城市</a:t>
            </a:r>
            <a:r>
              <a:rPr lang="en-US" altLang="zh-CN" sz="1800" dirty="0">
                <a:solidFill>
                  <a:srgbClr val="000000"/>
                </a:solidFill>
              </a:rPr>
              <a:t>3</a:t>
            </a:r>
            <a:r>
              <a:rPr lang="zh-CN" altLang="en-US" sz="1800" dirty="0">
                <a:solidFill>
                  <a:srgbClr val="000000"/>
                </a:solidFill>
              </a:rPr>
              <a:t>优先于</a:t>
            </a:r>
            <a:r>
              <a:rPr lang="en-US" altLang="zh-CN" sz="1800" dirty="0">
                <a:solidFill>
                  <a:srgbClr val="000000"/>
                </a:solidFill>
              </a:rPr>
              <a:t>5</a:t>
            </a:r>
            <a:r>
              <a:rPr lang="zh-CN" altLang="en-US" sz="1800" dirty="0">
                <a:solidFill>
                  <a:srgbClr val="000000"/>
                </a:solidFill>
              </a:rPr>
              <a:t>；城市</a:t>
            </a:r>
            <a:r>
              <a:rPr lang="en-US" altLang="zh-CN" sz="1800" dirty="0">
                <a:solidFill>
                  <a:srgbClr val="000000"/>
                </a:solidFill>
              </a:rPr>
              <a:t>4</a:t>
            </a:r>
            <a:r>
              <a:rPr lang="zh-CN" altLang="en-US" sz="1800" dirty="0">
                <a:solidFill>
                  <a:srgbClr val="000000"/>
                </a:solidFill>
              </a:rPr>
              <a:t>优先于</a:t>
            </a:r>
            <a:r>
              <a:rPr lang="en-US" altLang="zh-CN" sz="1800" dirty="0">
                <a:solidFill>
                  <a:srgbClr val="000000"/>
                </a:solidFill>
              </a:rPr>
              <a:t>5,6,7,8,9</a:t>
            </a:r>
            <a:r>
              <a:rPr lang="zh-CN" altLang="en-US" sz="1800" dirty="0">
                <a:solidFill>
                  <a:srgbClr val="000000"/>
                </a:solidFill>
              </a:rPr>
              <a:t>；城市</a:t>
            </a:r>
            <a:r>
              <a:rPr lang="en-US" altLang="zh-CN" sz="1800" dirty="0">
                <a:solidFill>
                  <a:srgbClr val="000000"/>
                </a:solidFill>
              </a:rPr>
              <a:t>6,7,8</a:t>
            </a:r>
            <a:r>
              <a:rPr lang="zh-CN" altLang="en-US" sz="1800" dirty="0">
                <a:solidFill>
                  <a:srgbClr val="000000"/>
                </a:solidFill>
              </a:rPr>
              <a:t>优先于</a:t>
            </a:r>
            <a:r>
              <a:rPr lang="en-US" altLang="zh-CN" sz="1800" dirty="0">
                <a:solidFill>
                  <a:srgbClr val="000000"/>
                </a:solidFill>
              </a:rPr>
              <a:t>9</a:t>
            </a:r>
            <a:r>
              <a:rPr lang="zh-CN" altLang="en-US" sz="1800" dirty="0">
                <a:solidFill>
                  <a:srgbClr val="000000"/>
                </a:solidFill>
              </a:rPr>
              <a:t>。</a:t>
            </a:r>
          </a:p>
          <a:p>
            <a:endParaRPr lang="en-US" altLang="zh-CN" sz="1800" dirty="0" smtClean="0">
              <a:solidFill>
                <a:srgbClr val="000000"/>
              </a:solidFill>
            </a:endParaRPr>
          </a:p>
        </p:txBody>
      </p:sp>
    </p:spTree>
    <p:extLst>
      <p:ext uri="{BB962C8B-B14F-4D97-AF65-F5344CB8AC3E}">
        <p14:creationId xmlns:p14="http://schemas.microsoft.com/office/powerpoint/2010/main" val="6819573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621381"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蚁群</a:t>
            </a:r>
            <a:r>
              <a:rPr kumimoji="0" lang="zh-CN" altLang="en-US" sz="2400" dirty="0" smtClean="0">
                <a:solidFill>
                  <a:schemeClr val="bg1"/>
                </a:solidFill>
                <a:latin typeface="微软雅黑" panose="020B0503020204020204" pitchFamily="34" charset="-122"/>
                <a:ea typeface="微软雅黑" panose="020B0503020204020204" pitchFamily="34" charset="-122"/>
              </a:rPr>
              <a:t>算法</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1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蚁群算法又称蚂蚁算法，来源于蚂蚁寻找食物的过程。</a:t>
            </a:r>
          </a:p>
          <a:p>
            <a:r>
              <a:rPr lang="zh-CN" altLang="en-US" sz="1800" dirty="0" smtClean="0">
                <a:solidFill>
                  <a:srgbClr val="000000"/>
                </a:solidFill>
              </a:rPr>
              <a:t>科学观察发现，蚂蚁总能发现一条从蚁巢到食物源的最短路径。这是因为蚂蚁会在途中留下“信息素”作为标记，指导活动轨迹，蚂蚁会选择“信息素”浓度高的路径，形成最短路径。</a:t>
            </a:r>
          </a:p>
          <a:p>
            <a:r>
              <a:rPr lang="zh-CN" altLang="en-US" sz="1800" dirty="0" smtClean="0">
                <a:solidFill>
                  <a:srgbClr val="000000"/>
                </a:solidFill>
              </a:rPr>
              <a:t>蚁群算法是对蚂蚁的行为进行抽象，“图”表示蚂蚁的活动范围，将蚂蚁的行动轨迹抽象成图中的边，蚂蚁的移动过程则是按照一定概率从初始结点到目标结点的转移</a:t>
            </a:r>
            <a:r>
              <a:rPr lang="zh-CN" altLang="en-US" sz="1800" dirty="0">
                <a:solidFill>
                  <a:srgbClr val="000000"/>
                </a:solidFill>
              </a:rPr>
              <a:t>。</a:t>
            </a:r>
            <a:endParaRPr lang="en-US" altLang="zh-CN" sz="1800" dirty="0" smtClean="0">
              <a:solidFill>
                <a:srgbClr val="000000"/>
              </a:solidFill>
            </a:endParaRPr>
          </a:p>
        </p:txBody>
      </p:sp>
    </p:spTree>
    <p:extLst>
      <p:ext uri="{BB962C8B-B14F-4D97-AF65-F5344CB8AC3E}">
        <p14:creationId xmlns:p14="http://schemas.microsoft.com/office/powerpoint/2010/main" val="560617228"/>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440906"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mtClean="0"/>
              <a:t>信息素因子</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r>
              <a:rPr lang="zh-CN" altLang="en-US" sz="1800" dirty="0" smtClean="0">
                <a:solidFill>
                  <a:srgbClr val="000000"/>
                </a:solidFill>
              </a:rPr>
              <a:t>信息素因子表示蚂蚁在移动过程中所积累的信息素浓度，类似于途中每一条边的权值。其中，权值较大的路径被蚂蚁选择的几率也大，降低了探索路径的随机性；权值过小使搜索过早陷入局部最优。一般地，信息素因子选择</a:t>
            </a:r>
            <a:r>
              <a:rPr lang="en-US" altLang="zh-CN" sz="1800" dirty="0" smtClean="0">
                <a:solidFill>
                  <a:srgbClr val="000000"/>
                </a:solidFill>
              </a:rPr>
              <a:t>[1,4]</a:t>
            </a:r>
            <a:r>
              <a:rPr lang="zh-CN" altLang="en-US" sz="1800" dirty="0" smtClean="0">
                <a:solidFill>
                  <a:srgbClr val="000000"/>
                </a:solidFill>
              </a:rPr>
              <a:t>区间，性能较好。</a:t>
            </a:r>
            <a:endParaRPr lang="en-US" altLang="zh-CN" sz="1400" dirty="0">
              <a:solidFill>
                <a:srgbClr val="000000"/>
              </a:solidFill>
            </a:endParaRPr>
          </a:p>
        </p:txBody>
      </p:sp>
    </p:spTree>
    <p:extLst>
      <p:ext uri="{BB962C8B-B14F-4D97-AF65-F5344CB8AC3E}">
        <p14:creationId xmlns:p14="http://schemas.microsoft.com/office/powerpoint/2010/main" val="8137780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440906"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启发因子</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r>
              <a:rPr lang="zh-CN" altLang="en-US" sz="1800" dirty="0" smtClean="0">
                <a:solidFill>
                  <a:srgbClr val="000000"/>
                </a:solidFill>
              </a:rPr>
              <a:t>启发因子反映了启发式信息在指导蚁群搜索过程中的相对重要程度，给蚁群算法起到初始的引导作用。如果启发过大，收敛速度会加快，但是也容易陷入局部最优；反之，算法容易陷入随机搜索，找不到最优解。一般地，当启发因子为</a:t>
            </a:r>
            <a:r>
              <a:rPr lang="en-US" altLang="zh-CN" sz="1800" dirty="0" smtClean="0">
                <a:solidFill>
                  <a:srgbClr val="000000"/>
                </a:solidFill>
              </a:rPr>
              <a:t>[3,4.5]</a:t>
            </a:r>
            <a:r>
              <a:rPr lang="zh-CN" altLang="en-US" sz="1800" dirty="0" smtClean="0">
                <a:solidFill>
                  <a:srgbClr val="000000"/>
                </a:solidFill>
              </a:rPr>
              <a:t>时，综合求解性能较好。</a:t>
            </a:r>
            <a:endParaRPr lang="en-US" altLang="zh-CN" sz="1400" dirty="0">
              <a:solidFill>
                <a:srgbClr val="000000"/>
              </a:solidFill>
            </a:endParaRPr>
          </a:p>
        </p:txBody>
      </p:sp>
    </p:spTree>
    <p:extLst>
      <p:ext uri="{BB962C8B-B14F-4D97-AF65-F5344CB8AC3E}">
        <p14:creationId xmlns:p14="http://schemas.microsoft.com/office/powerpoint/2010/main" val="6522654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858916"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mtClean="0"/>
              <a:t>信息素挥发因子</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25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r>
              <a:rPr lang="zh-CN" altLang="en-US" sz="1800" dirty="0" smtClean="0">
                <a:solidFill>
                  <a:srgbClr val="000000"/>
                </a:solidFill>
              </a:rPr>
              <a:t>信息素会随着时间推移不断挥发，而信息素挥发因子是表示信息素的消失水平，它直接关系到蚁群算法的全局搜索能力和收敛速度。一般地，当信息素挥发因子位于</a:t>
            </a:r>
            <a:r>
              <a:rPr lang="en-US" altLang="zh-CN" sz="1800" dirty="0" smtClean="0">
                <a:solidFill>
                  <a:srgbClr val="000000"/>
                </a:solidFill>
              </a:rPr>
              <a:t>[0.2,0.5]</a:t>
            </a:r>
            <a:r>
              <a:rPr lang="zh-CN" altLang="en-US" sz="1800" dirty="0" smtClean="0">
                <a:solidFill>
                  <a:srgbClr val="000000"/>
                </a:solidFill>
              </a:rPr>
              <a:t>时，综合性能较好。</a:t>
            </a:r>
            <a:endParaRPr lang="en-US" altLang="zh-CN" sz="1400" dirty="0">
              <a:solidFill>
                <a:srgbClr val="000000"/>
              </a:solidFill>
            </a:endParaRPr>
          </a:p>
        </p:txBody>
      </p:sp>
    </p:spTree>
    <p:extLst>
      <p:ext uri="{BB962C8B-B14F-4D97-AF65-F5344CB8AC3E}">
        <p14:creationId xmlns:p14="http://schemas.microsoft.com/office/powerpoint/2010/main" val="6452849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858916"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信息素常数</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r>
              <a:rPr lang="zh-CN" altLang="en-US" sz="1800" dirty="0" smtClean="0">
                <a:solidFill>
                  <a:srgbClr val="000000"/>
                </a:solidFill>
              </a:rPr>
              <a:t>信息素常数的作用是利用有向图上的“信息素”，使算法在正反馈机制作用下逐步演化，直到搜索到全局最优解。其值越大，表示蚂蚁在已遍历路径上的信息素积累越快，有助于快速收敛。一般地，当值属于</a:t>
            </a:r>
            <a:r>
              <a:rPr lang="en-US" altLang="zh-CN" sz="1800" dirty="0" smtClean="0">
                <a:solidFill>
                  <a:srgbClr val="000000"/>
                </a:solidFill>
              </a:rPr>
              <a:t>[10,1000]</a:t>
            </a:r>
            <a:r>
              <a:rPr lang="zh-CN" altLang="en-US" sz="1800" dirty="0" smtClean="0">
                <a:solidFill>
                  <a:srgbClr val="000000"/>
                </a:solidFill>
              </a:rPr>
              <a:t>时，综合性能较好。</a:t>
            </a:r>
            <a:endParaRPr lang="en-US" altLang="zh-CN" sz="1400" dirty="0">
              <a:solidFill>
                <a:srgbClr val="000000"/>
              </a:solidFill>
            </a:endParaRPr>
          </a:p>
        </p:txBody>
      </p:sp>
    </p:spTree>
    <p:extLst>
      <p:ext uri="{BB962C8B-B14F-4D97-AF65-F5344CB8AC3E}">
        <p14:creationId xmlns:p14="http://schemas.microsoft.com/office/powerpoint/2010/main" val="18243278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858916"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蚁群算法的步骤</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188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t>以</a:t>
            </a:r>
            <a:r>
              <a:rPr lang="en-US" altLang="zh-CN" sz="1800" dirty="0"/>
              <a:t>TSP</a:t>
            </a:r>
            <a:r>
              <a:rPr lang="zh-CN" altLang="zh-CN" sz="1800" dirty="0"/>
              <a:t>问题为例，算法的基本步骤如下</a:t>
            </a:r>
            <a:r>
              <a:rPr lang="zh-CN" altLang="zh-CN" sz="1800" dirty="0" smtClean="0"/>
              <a:t>：</a:t>
            </a:r>
            <a:endParaRPr lang="zh-CN" altLang="en-US" sz="1800" dirty="0" smtClean="0"/>
          </a:p>
          <a:p>
            <a:endParaRPr lang="en-US" altLang="zh-CN" sz="1800" dirty="0">
              <a:solidFill>
                <a:srgbClr val="000000"/>
              </a:solidFill>
            </a:endParaRPr>
          </a:p>
          <a:p>
            <a:pPr lvl="1"/>
            <a:r>
              <a:rPr lang="zh-CN" altLang="en-US" sz="1400" dirty="0" smtClean="0">
                <a:solidFill>
                  <a:srgbClr val="000000"/>
                </a:solidFill>
              </a:rPr>
              <a:t>对</a:t>
            </a:r>
            <a:r>
              <a:rPr lang="zh-CN" altLang="en-US" sz="1400" dirty="0">
                <a:solidFill>
                  <a:srgbClr val="000000"/>
                </a:solidFill>
              </a:rPr>
              <a:t>问题进行定义，即寻找遍历图中所有节点的最短路径，并预处理数据，将每个节点的坐标信息转换为图存储的节点距离矩阵。然后对蚁群数量、信息素因子、启发因子、信息素挥发因子、信息素常数等参数进行初始化</a:t>
            </a:r>
            <a:r>
              <a:rPr lang="zh-CN" altLang="en-US" sz="1400" dirty="0" smtClean="0">
                <a:solidFill>
                  <a:srgbClr val="000000"/>
                </a:solidFill>
              </a:rPr>
              <a:t>。</a:t>
            </a:r>
          </a:p>
          <a:p>
            <a:pPr lvl="1"/>
            <a:r>
              <a:rPr lang="zh-CN" altLang="en-US" sz="1400" dirty="0">
                <a:solidFill>
                  <a:srgbClr val="000000"/>
                </a:solidFill>
              </a:rPr>
              <a:t>将蚂蚁随机地放置于不同的出发节点，并通过计算来指定蚂蚁的下一访问节点，直至遍历完所有节点</a:t>
            </a:r>
            <a:r>
              <a:rPr lang="zh-CN" altLang="en-US" sz="1400" dirty="0" smtClean="0">
                <a:solidFill>
                  <a:srgbClr val="000000"/>
                </a:solidFill>
              </a:rPr>
              <a:t>。</a:t>
            </a:r>
          </a:p>
          <a:p>
            <a:pPr lvl="1"/>
            <a:r>
              <a:rPr lang="zh-CN" altLang="en-US" sz="1400" dirty="0">
                <a:solidFill>
                  <a:srgbClr val="000000"/>
                </a:solidFill>
              </a:rPr>
              <a:t>每次迭代完成之后，计算所有蚂蚁经过的路线进行计算，更新每条路径上的信息素值，路径越短，信息素的浓度越高，从而得到当前迭代的最优解</a:t>
            </a:r>
            <a:r>
              <a:rPr lang="zh-CN" altLang="en-US" sz="1400" dirty="0" smtClean="0">
                <a:solidFill>
                  <a:srgbClr val="000000"/>
                </a:solidFill>
              </a:rPr>
              <a:t>。</a:t>
            </a:r>
          </a:p>
          <a:p>
            <a:pPr lvl="1"/>
            <a:r>
              <a:rPr lang="zh-CN" altLang="en-US" sz="1400" dirty="0">
                <a:solidFill>
                  <a:srgbClr val="000000"/>
                </a:solidFill>
              </a:rPr>
              <a:t>判断是否达到停止条件（迭代次数或最优条件），若否则进入步骤</a:t>
            </a:r>
            <a:r>
              <a:rPr lang="en-US" altLang="zh-CN" sz="1400" dirty="0">
                <a:solidFill>
                  <a:srgbClr val="000000"/>
                </a:solidFill>
              </a:rPr>
              <a:t>2</a:t>
            </a:r>
            <a:r>
              <a:rPr lang="zh-CN" altLang="en-US" sz="1400" dirty="0">
                <a:solidFill>
                  <a:srgbClr val="000000"/>
                </a:solidFill>
              </a:rPr>
              <a:t>；否则结束迭代。 </a:t>
            </a:r>
            <a:endParaRPr lang="zh-CN" altLang="en-US" sz="1400" dirty="0" smtClean="0">
              <a:solidFill>
                <a:srgbClr val="000000"/>
              </a:solidFill>
            </a:endParaRPr>
          </a:p>
          <a:p>
            <a:pPr lvl="1"/>
            <a:r>
              <a:rPr lang="zh-CN" altLang="zh-CN" sz="1400" dirty="0"/>
              <a:t>输出全局最优结果</a:t>
            </a:r>
            <a:r>
              <a:rPr lang="zh-CN" altLang="zh-CN" sz="1400" dirty="0" smtClean="0"/>
              <a:t>。</a:t>
            </a:r>
            <a:endParaRPr lang="zh-CN" altLang="en-US" sz="1800" b="1" dirty="0"/>
          </a:p>
          <a:p>
            <a:endParaRPr lang="zh-CN" altLang="zh-CN" sz="1800" dirty="0"/>
          </a:p>
        </p:txBody>
      </p:sp>
    </p:spTree>
    <p:extLst>
      <p:ext uri="{BB962C8B-B14F-4D97-AF65-F5344CB8AC3E}">
        <p14:creationId xmlns:p14="http://schemas.microsoft.com/office/powerpoint/2010/main" val="575857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039393"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蜂</a:t>
            </a:r>
            <a:r>
              <a:rPr kumimoji="0" lang="zh-CN" altLang="en-US" sz="2400" smtClean="0">
                <a:solidFill>
                  <a:schemeClr val="bg1"/>
                </a:solidFill>
                <a:latin typeface="微软雅黑" panose="020B0503020204020204" pitchFamily="34" charset="-122"/>
                <a:ea typeface="微软雅黑" panose="020B0503020204020204" pitchFamily="34" charset="-122"/>
              </a:rPr>
              <a:t>群</a:t>
            </a:r>
            <a:r>
              <a:rPr kumimoji="0" lang="zh-CN" altLang="en-US" sz="2400" smtClean="0">
                <a:solidFill>
                  <a:schemeClr val="bg1"/>
                </a:solidFill>
                <a:latin typeface="微软雅黑" panose="020B0503020204020204" pitchFamily="34" charset="-122"/>
                <a:ea typeface="微软雅黑" panose="020B0503020204020204" pitchFamily="34" charset="-122"/>
              </a:rPr>
              <a:t>算法</a:t>
            </a:r>
            <a:r>
              <a:rPr kumimoji="0" lang="zh-CN" altLang="en-US" sz="2400" smtClean="0">
                <a:solidFill>
                  <a:schemeClr val="bg1"/>
                </a:solidFill>
                <a:latin typeface="微软雅黑" panose="020B0503020204020204" pitchFamily="34" charset="-122"/>
                <a:ea typeface="微软雅黑" panose="020B0503020204020204" pitchFamily="34" charset="-122"/>
              </a:rPr>
              <a:t>简介</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自然界中蜜蜂能够适应环境变化以极高的效率采集花蜜。尽管单一的蜜蜂完成的工作简单，但蜜蜂群体能够通过一系列信息交流方式，如摇摆舞、气味等，自然高效地完成采蜜授粉工作</a:t>
            </a:r>
            <a:r>
              <a:rPr lang="zh-CN" altLang="en-US" sz="1800" dirty="0" smtClean="0">
                <a:solidFill>
                  <a:srgbClr val="000000"/>
                </a:solidFill>
              </a:rPr>
              <a:t>。</a:t>
            </a:r>
            <a:r>
              <a:rPr lang="zh-CN" altLang="en-US" sz="1800" dirty="0" smtClean="0">
                <a:solidFill>
                  <a:srgbClr val="000000"/>
                </a:solidFill>
              </a:rPr>
              <a:t>蜜蜂采蜜过程大致如下：</a:t>
            </a:r>
            <a:endParaRPr lang="zh-CN" altLang="en-US" sz="1800" dirty="0"/>
          </a:p>
          <a:p>
            <a:endParaRPr lang="en-US" altLang="zh-CN" sz="1800" dirty="0">
              <a:solidFill>
                <a:srgbClr val="000000"/>
              </a:solidFill>
            </a:endParaRPr>
          </a:p>
          <a:p>
            <a:pPr lvl="1"/>
            <a:r>
              <a:rPr lang="zh-CN" altLang="en-US" sz="1400" dirty="0" smtClean="0">
                <a:solidFill>
                  <a:srgbClr val="000000"/>
                </a:solidFill>
              </a:rPr>
              <a:t>第一</a:t>
            </a:r>
            <a:r>
              <a:rPr lang="zh-CN" altLang="en-US" sz="1400" dirty="0">
                <a:solidFill>
                  <a:srgbClr val="000000"/>
                </a:solidFill>
              </a:rPr>
              <a:t>只发现蜜源的蜜蜂以摇摆舞的方式发出信号</a:t>
            </a:r>
            <a:r>
              <a:rPr lang="zh-CN" altLang="en-US" sz="1400" dirty="0" smtClean="0">
                <a:solidFill>
                  <a:srgbClr val="000000"/>
                </a:solidFill>
              </a:rPr>
              <a:t>；</a:t>
            </a:r>
          </a:p>
          <a:p>
            <a:pPr lvl="1"/>
            <a:r>
              <a:rPr lang="zh-CN" altLang="en-US" sz="1400" dirty="0" smtClean="0">
                <a:solidFill>
                  <a:srgbClr val="000000"/>
                </a:solidFill>
              </a:rPr>
              <a:t>其他</a:t>
            </a:r>
            <a:r>
              <a:rPr lang="zh-CN" altLang="en-US" sz="1400" dirty="0">
                <a:solidFill>
                  <a:srgbClr val="000000"/>
                </a:solidFill>
              </a:rPr>
              <a:t>蜜蜂接受到信号，确定蜜源位置信息</a:t>
            </a:r>
            <a:r>
              <a:rPr lang="zh-CN" altLang="en-US" sz="1400" dirty="0" smtClean="0">
                <a:solidFill>
                  <a:srgbClr val="000000"/>
                </a:solidFill>
              </a:rPr>
              <a:t>；</a:t>
            </a:r>
          </a:p>
          <a:p>
            <a:pPr lvl="1"/>
            <a:r>
              <a:rPr lang="zh-CN" altLang="en-US" sz="1400" dirty="0" smtClean="0">
                <a:solidFill>
                  <a:srgbClr val="000000"/>
                </a:solidFill>
              </a:rPr>
              <a:t>选择</a:t>
            </a:r>
            <a:r>
              <a:rPr lang="zh-CN" altLang="en-US" sz="1400" dirty="0">
                <a:solidFill>
                  <a:srgbClr val="000000"/>
                </a:solidFill>
              </a:rPr>
              <a:t>前往蜜源或在附近寻找新的蜜源。</a:t>
            </a:r>
            <a:endParaRPr lang="zh-CN" altLang="en-US" sz="1400" dirty="0" smtClean="0">
              <a:solidFill>
                <a:srgbClr val="000000"/>
              </a:solidFill>
            </a:endParaRPr>
          </a:p>
        </p:txBody>
      </p:sp>
    </p:spTree>
    <p:extLst>
      <p:ext uri="{BB962C8B-B14F-4D97-AF65-F5344CB8AC3E}">
        <p14:creationId xmlns:p14="http://schemas.microsoft.com/office/powerpoint/2010/main" val="1981760234"/>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章节结构</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310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endParaRPr lang="en-US" altLang="zh-CN" sz="1800" dirty="0" smtClean="0">
              <a:solidFill>
                <a:srgbClr val="000000"/>
              </a:solidFill>
            </a:endParaRPr>
          </a:p>
          <a:p>
            <a:r>
              <a:rPr lang="zh-CN" altLang="en-US" sz="1800" dirty="0" smtClean="0">
                <a:solidFill>
                  <a:srgbClr val="000000"/>
                </a:solidFill>
              </a:rPr>
              <a:t>遗</a:t>
            </a:r>
            <a:r>
              <a:rPr lang="zh-CN" altLang="en-US" sz="1800" dirty="0">
                <a:solidFill>
                  <a:srgbClr val="000000"/>
                </a:solidFill>
              </a:rPr>
              <a:t>传算</a:t>
            </a:r>
            <a:r>
              <a:rPr lang="zh-CN" altLang="en-US" sz="1800" dirty="0" smtClean="0">
                <a:solidFill>
                  <a:srgbClr val="000000"/>
                </a:solidFill>
              </a:rPr>
              <a:t>法的基础</a:t>
            </a:r>
            <a:endParaRPr lang="en-US" altLang="zh-CN" sz="1800" dirty="0">
              <a:solidFill>
                <a:srgbClr val="000000"/>
              </a:solidFill>
            </a:endParaRPr>
          </a:p>
          <a:p>
            <a:pPr lvl="1"/>
            <a:r>
              <a:rPr lang="zh-CN" altLang="en-US" sz="1400" dirty="0">
                <a:solidFill>
                  <a:srgbClr val="000000"/>
                </a:solidFill>
              </a:rPr>
              <a:t>基因重</a:t>
            </a:r>
            <a:r>
              <a:rPr lang="zh-CN" altLang="en-US" sz="1400" dirty="0" smtClean="0">
                <a:solidFill>
                  <a:srgbClr val="000000"/>
                </a:solidFill>
              </a:rPr>
              <a:t>组与基</a:t>
            </a:r>
            <a:r>
              <a:rPr lang="zh-CN" altLang="en-US" sz="1400" dirty="0">
                <a:solidFill>
                  <a:srgbClr val="000000"/>
                </a:solidFill>
              </a:rPr>
              <a:t>因突</a:t>
            </a:r>
            <a:r>
              <a:rPr lang="zh-CN" altLang="en-US" sz="1400" dirty="0" smtClean="0">
                <a:solidFill>
                  <a:srgbClr val="000000"/>
                </a:solidFill>
              </a:rPr>
              <a:t>变</a:t>
            </a:r>
            <a:endParaRPr lang="en-US" altLang="zh-CN" sz="1400" dirty="0" smtClean="0">
              <a:solidFill>
                <a:srgbClr val="000000"/>
              </a:solidFill>
            </a:endParaRPr>
          </a:p>
          <a:p>
            <a:pPr lvl="1"/>
            <a:r>
              <a:rPr lang="zh-CN" altLang="en-US" sz="1400" dirty="0">
                <a:solidFill>
                  <a:srgbClr val="000000"/>
                </a:solidFill>
              </a:rPr>
              <a:t>遗传算法实现技</a:t>
            </a:r>
            <a:r>
              <a:rPr lang="zh-CN" altLang="en-US" sz="1400" dirty="0" smtClean="0">
                <a:solidFill>
                  <a:srgbClr val="000000"/>
                </a:solidFill>
              </a:rPr>
              <a:t>术</a:t>
            </a:r>
            <a:endParaRPr lang="en-US" altLang="zh-CN" sz="1400" dirty="0" smtClean="0">
              <a:solidFill>
                <a:srgbClr val="000000"/>
              </a:solidFill>
            </a:endParaRPr>
          </a:p>
          <a:p>
            <a:pPr lvl="1"/>
            <a:r>
              <a:rPr lang="zh-CN" altLang="en-US" sz="1400" dirty="0">
                <a:solidFill>
                  <a:srgbClr val="000000"/>
                </a:solidFill>
              </a:rPr>
              <a:t>遗传算</a:t>
            </a:r>
            <a:r>
              <a:rPr lang="zh-CN" altLang="en-US" sz="1400" dirty="0" smtClean="0">
                <a:solidFill>
                  <a:srgbClr val="000000"/>
                </a:solidFill>
              </a:rPr>
              <a:t>法应用案例</a:t>
            </a:r>
            <a:endParaRPr lang="en-US" altLang="zh-CN" sz="1800" dirty="0" smtClean="0">
              <a:solidFill>
                <a:srgbClr val="000000"/>
              </a:solidFill>
            </a:endParaRPr>
          </a:p>
          <a:p>
            <a:r>
              <a:rPr lang="zh-CN" altLang="en-US" sz="1800" dirty="0" smtClean="0">
                <a:solidFill>
                  <a:srgbClr val="000000"/>
                </a:solidFill>
              </a:rPr>
              <a:t>蚁群算法</a:t>
            </a:r>
            <a:endParaRPr lang="en-US" altLang="zh-CN" sz="1800" dirty="0">
              <a:solidFill>
                <a:srgbClr val="000000"/>
              </a:solidFill>
            </a:endParaRPr>
          </a:p>
          <a:p>
            <a:pPr lvl="1"/>
            <a:r>
              <a:rPr lang="zh-CN" altLang="en-US" sz="1400" dirty="0">
                <a:solidFill>
                  <a:srgbClr val="000000"/>
                </a:solidFill>
              </a:rPr>
              <a:t>蚁群算</a:t>
            </a:r>
            <a:r>
              <a:rPr lang="zh-CN" altLang="en-US" sz="1400" dirty="0" smtClean="0">
                <a:solidFill>
                  <a:srgbClr val="000000"/>
                </a:solidFill>
              </a:rPr>
              <a:t>法应用案例</a:t>
            </a:r>
            <a:endParaRPr lang="en-US" altLang="zh-CN" sz="1800" dirty="0" smtClean="0">
              <a:solidFill>
                <a:srgbClr val="000000"/>
              </a:solidFill>
            </a:endParaRPr>
          </a:p>
          <a:p>
            <a:r>
              <a:rPr lang="zh-CN" altLang="en-US" sz="1800" dirty="0" smtClean="0">
                <a:solidFill>
                  <a:srgbClr val="000000"/>
                </a:solidFill>
              </a:rPr>
              <a:t>蜂</a:t>
            </a:r>
            <a:r>
              <a:rPr lang="zh-CN" altLang="en-US" sz="1800" dirty="0">
                <a:solidFill>
                  <a:srgbClr val="000000"/>
                </a:solidFill>
              </a:rPr>
              <a:t>群算</a:t>
            </a:r>
            <a:r>
              <a:rPr lang="zh-CN" altLang="en-US" sz="1800" dirty="0" smtClean="0">
                <a:solidFill>
                  <a:srgbClr val="000000"/>
                </a:solidFill>
              </a:rPr>
              <a:t>法简介</a:t>
            </a:r>
            <a:endParaRPr lang="en-US" altLang="zh-CN" sz="1800" dirty="0" smtClean="0">
              <a:solidFill>
                <a:srgbClr val="000000"/>
              </a:solidFill>
            </a:endParaRPr>
          </a:p>
          <a:p>
            <a:endParaRPr lang="zh-CN" altLang="en-US" sz="2000" dirty="0">
              <a:solidFill>
                <a:srgbClr val="000000"/>
              </a:solidFill>
            </a:endParaRPr>
          </a:p>
        </p:txBody>
      </p:sp>
    </p:spTree>
    <p:extLst>
      <p:ext uri="{BB962C8B-B14F-4D97-AF65-F5344CB8AC3E}">
        <p14:creationId xmlns:p14="http://schemas.microsoft.com/office/powerpoint/2010/main" val="1956967306"/>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039393"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蜂</a:t>
            </a:r>
            <a:r>
              <a:rPr kumimoji="0" lang="zh-CN" altLang="en-US" sz="2400" smtClean="0">
                <a:solidFill>
                  <a:schemeClr val="bg1"/>
                </a:solidFill>
                <a:latin typeface="微软雅黑" panose="020B0503020204020204" pitchFamily="34" charset="-122"/>
                <a:ea typeface="微软雅黑" panose="020B0503020204020204" pitchFamily="34" charset="-122"/>
              </a:rPr>
              <a:t>群</a:t>
            </a:r>
            <a:r>
              <a:rPr kumimoji="0" lang="zh-CN" altLang="en-US" sz="2400" smtClean="0">
                <a:solidFill>
                  <a:schemeClr val="bg1"/>
                </a:solidFill>
                <a:latin typeface="微软雅黑" panose="020B0503020204020204" pitchFamily="34" charset="-122"/>
                <a:ea typeface="微软雅黑" panose="020B0503020204020204" pitchFamily="34" charset="-122"/>
              </a:rPr>
              <a:t>算法</a:t>
            </a:r>
            <a:r>
              <a:rPr kumimoji="0" lang="zh-CN" altLang="en-US" sz="2400" smtClean="0">
                <a:solidFill>
                  <a:schemeClr val="bg1"/>
                </a:solidFill>
                <a:latin typeface="微软雅黑" panose="020B0503020204020204" pitchFamily="34" charset="-122"/>
                <a:ea typeface="微软雅黑" panose="020B0503020204020204" pitchFamily="34" charset="-122"/>
              </a:rPr>
              <a:t>简介</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490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人工蜂群算法中有三种蜜蜂：</a:t>
            </a:r>
            <a:endParaRPr lang="en-US" altLang="zh-CN" sz="1800" dirty="0">
              <a:solidFill>
                <a:srgbClr val="000000"/>
              </a:solidFill>
            </a:endParaRPr>
          </a:p>
          <a:p>
            <a:pPr lvl="1"/>
            <a:r>
              <a:rPr lang="zh-CN" altLang="en-US" sz="1400" dirty="0">
                <a:solidFill>
                  <a:srgbClr val="000000"/>
                </a:solidFill>
              </a:rPr>
              <a:t>采</a:t>
            </a:r>
            <a:r>
              <a:rPr lang="zh-CN" altLang="en-US" sz="1400" dirty="0" smtClean="0">
                <a:solidFill>
                  <a:srgbClr val="000000"/>
                </a:solidFill>
              </a:rPr>
              <a:t>蜜蜂：与</a:t>
            </a:r>
            <a:r>
              <a:rPr lang="zh-CN" altLang="en-US" sz="1400" dirty="0">
                <a:solidFill>
                  <a:srgbClr val="000000"/>
                </a:solidFill>
              </a:rPr>
              <a:t>蜜源相关联，采蜜蜂对应其正在采蜜的蜜源，同时测量蜜源适应度，并通过摇摆舞的方式将蜜源信息发布出去；采蜜蜂总能记住所经过的最佳采蜜点，并能够凭记忆在经过的路径区域搜索；</a:t>
            </a:r>
            <a:endParaRPr lang="zh-CN" altLang="en-US" sz="1400" dirty="0" smtClean="0">
              <a:solidFill>
                <a:srgbClr val="000000"/>
              </a:solidFill>
            </a:endParaRPr>
          </a:p>
          <a:p>
            <a:pPr lvl="1"/>
            <a:r>
              <a:rPr lang="zh-CN" altLang="en-US" sz="1400" dirty="0" smtClean="0">
                <a:solidFill>
                  <a:srgbClr val="000000"/>
                </a:solidFill>
              </a:rPr>
              <a:t>观察蜂：</a:t>
            </a:r>
            <a:r>
              <a:rPr lang="zh-CN" altLang="zh-CN" sz="1400" dirty="0"/>
              <a:t>检测采蜜蜂发出的信息，并根据这些信息判断蜜源的适应度，选择前往蜜源或继续等待新的信息，适应度越大的蜜源被选择的可能性越高</a:t>
            </a:r>
            <a:r>
              <a:rPr lang="zh-CN" altLang="zh-CN" sz="1400" dirty="0" smtClean="0"/>
              <a:t>；</a:t>
            </a:r>
            <a:endParaRPr lang="zh-CN" altLang="en-US" sz="1400" dirty="0" smtClean="0"/>
          </a:p>
          <a:p>
            <a:pPr lvl="1"/>
            <a:r>
              <a:rPr lang="zh-CN" altLang="en-US" sz="1400" dirty="0" smtClean="0">
                <a:solidFill>
                  <a:srgbClr val="000000"/>
                </a:solidFill>
              </a:rPr>
              <a:t>侦查蜂：随机搜索新的蜜源。</a:t>
            </a:r>
            <a:endParaRPr lang="zh-CN" altLang="en-US" sz="1800" dirty="0">
              <a:solidFill>
                <a:srgbClr val="000000"/>
              </a:solidFill>
            </a:endParaRPr>
          </a:p>
          <a:p>
            <a:r>
              <a:rPr lang="zh-CN" altLang="en-US" sz="1800" dirty="0" smtClean="0"/>
              <a:t>该算法会引入代表解空间中的可能解的蜜</a:t>
            </a:r>
            <a:r>
              <a:rPr lang="zh-CN" altLang="en-US" sz="1800" dirty="0"/>
              <a:t>源，并初始化“适应度”来度量蜜源，用于决定蜜蜂是否选择前往采蜜</a:t>
            </a:r>
            <a:r>
              <a:rPr lang="zh-CN" altLang="en-US" sz="1800" dirty="0" smtClean="0"/>
              <a:t>。在</a:t>
            </a:r>
            <a:r>
              <a:rPr lang="zh-CN" altLang="en-US" sz="1800" dirty="0"/>
              <a:t>循环过程中，每个蜜源设定只有一个采蜜蜂，整个蜂群中采蜜蜂和观察蜂的数量可以相等，当设定的蜜源（适应度）被耗尽时，采蜜蜂将转变为侦查蜂，寻找新的食物源，三种蜜蜂在不同的条件下可以相互转换。</a:t>
            </a:r>
            <a:endParaRPr lang="zh-CN" altLang="en-US" sz="1800" dirty="0"/>
          </a:p>
          <a:p>
            <a:pPr marL="457200" lvl="1" indent="0">
              <a:buNone/>
            </a:pPr>
            <a:endParaRPr lang="zh-CN" altLang="en-US" sz="1400" dirty="0" smtClean="0">
              <a:solidFill>
                <a:srgbClr val="000000"/>
              </a:solidFill>
            </a:endParaRPr>
          </a:p>
        </p:txBody>
      </p:sp>
    </p:spTree>
    <p:extLst>
      <p:ext uri="{BB962C8B-B14F-4D97-AF65-F5344CB8AC3E}">
        <p14:creationId xmlns:p14="http://schemas.microsoft.com/office/powerpoint/2010/main" val="65464563"/>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858916"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蜂群算法的步骤</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p>
          <a:p>
            <a:r>
              <a:rPr lang="zh-CN" altLang="en-US" sz="1800" dirty="0" smtClean="0"/>
              <a:t>初始化蜜蜂种群；</a:t>
            </a:r>
          </a:p>
          <a:p>
            <a:r>
              <a:rPr lang="zh-CN" altLang="en-US" sz="1800" dirty="0" smtClean="0"/>
              <a:t>按照适应度对</a:t>
            </a:r>
            <a:r>
              <a:rPr lang="zh-CN" altLang="en-US" sz="1800" dirty="0"/>
              <a:t>所有蜜源排序，适应度较高的蜜蜂作为采蜜蜂，较低的为观察</a:t>
            </a:r>
            <a:r>
              <a:rPr lang="zh-CN" altLang="en-US" sz="1800" dirty="0" smtClean="0"/>
              <a:t>蜂</a:t>
            </a:r>
            <a:r>
              <a:rPr lang="zh-CN" altLang="en-US" sz="1800" dirty="0"/>
              <a:t>；</a:t>
            </a:r>
            <a:endParaRPr lang="zh-CN" altLang="en-US" sz="1800" dirty="0" smtClean="0"/>
          </a:p>
          <a:p>
            <a:r>
              <a:rPr lang="zh-CN" altLang="en-US" sz="1800" dirty="0" smtClean="0"/>
              <a:t>每</a:t>
            </a:r>
            <a:r>
              <a:rPr lang="zh-CN" altLang="en-US" sz="1800" dirty="0"/>
              <a:t>只蜜蜂在蜜源采蜜的同时，搜索附近蜜源并计算其适应度，若新蜜源的适应度高于原蜜源，则以新蜜源取代原蜜</a:t>
            </a:r>
            <a:r>
              <a:rPr lang="zh-CN" altLang="en-US" sz="1800" dirty="0" smtClean="0"/>
              <a:t>源</a:t>
            </a:r>
            <a:r>
              <a:rPr lang="zh-CN" altLang="en-US" sz="1800" dirty="0"/>
              <a:t>；</a:t>
            </a:r>
            <a:endParaRPr lang="zh-CN" altLang="en-US" sz="1800" dirty="0" smtClean="0"/>
          </a:p>
          <a:p>
            <a:r>
              <a:rPr lang="zh-CN" altLang="en-US" sz="1800" dirty="0" smtClean="0"/>
              <a:t>如果</a:t>
            </a:r>
            <a:r>
              <a:rPr lang="zh-CN" altLang="en-US" sz="1800" dirty="0"/>
              <a:t>采蜜蜂、观察蜂对某一蜜源的搜索次数</a:t>
            </a:r>
            <a:r>
              <a:rPr lang="zh-CN" altLang="en-US" sz="1800" dirty="0" smtClean="0"/>
              <a:t>达到</a:t>
            </a:r>
            <a:r>
              <a:rPr lang="zh-CN" altLang="en-US" sz="1800" dirty="0" smtClean="0"/>
              <a:t>阈</a:t>
            </a:r>
            <a:r>
              <a:rPr lang="zh-CN" altLang="en-US" sz="1800" dirty="0" smtClean="0"/>
              <a:t>值</a:t>
            </a:r>
            <a:r>
              <a:rPr lang="zh-CN" altLang="en-US" sz="1800" dirty="0"/>
              <a:t>，仍没有发现更高适应度的蜜源，则放弃该蜜源并转化为侦查蜂，随机产生一个新的蜜源</a:t>
            </a:r>
            <a:r>
              <a:rPr lang="zh-CN" altLang="en-US" sz="1800" dirty="0" smtClean="0"/>
              <a:t>；</a:t>
            </a:r>
          </a:p>
          <a:p>
            <a:r>
              <a:rPr lang="zh-CN" altLang="en-US" sz="1800" dirty="0" smtClean="0"/>
              <a:t>记录</a:t>
            </a:r>
            <a:r>
              <a:rPr lang="zh-CN" altLang="en-US" sz="1800" dirty="0"/>
              <a:t>所有蜜蜂找到的最优蜜源，</a:t>
            </a:r>
            <a:r>
              <a:rPr lang="zh-CN" altLang="en-US" sz="1800" dirty="0" smtClean="0"/>
              <a:t>返回</a:t>
            </a:r>
            <a:r>
              <a:rPr lang="zh-CN" altLang="en-US" sz="1800" dirty="0" smtClean="0"/>
              <a:t>第二步</a:t>
            </a:r>
            <a:r>
              <a:rPr lang="zh-CN" altLang="en-US" sz="1800" dirty="0" smtClean="0"/>
              <a:t>。</a:t>
            </a:r>
            <a:r>
              <a:rPr lang="zh-CN" altLang="en-US" sz="1800" dirty="0"/>
              <a:t>若迭代次数</a:t>
            </a:r>
            <a:r>
              <a:rPr lang="zh-CN" altLang="en-US" sz="1800" dirty="0" smtClean="0"/>
              <a:t>达到</a:t>
            </a:r>
            <a:r>
              <a:rPr lang="zh-CN" altLang="en-US" sz="1800" dirty="0" smtClean="0"/>
              <a:t>上限</a:t>
            </a:r>
            <a:r>
              <a:rPr lang="zh-CN" altLang="en-US" sz="1800" dirty="0" smtClean="0"/>
              <a:t>，</a:t>
            </a:r>
            <a:r>
              <a:rPr lang="zh-CN" altLang="en-US" sz="1800" dirty="0"/>
              <a:t>则输出全局最优解。</a:t>
            </a:r>
            <a:endParaRPr lang="zh-CN" altLang="zh-CN" sz="1800" dirty="0"/>
          </a:p>
        </p:txBody>
      </p:sp>
    </p:spTree>
    <p:extLst>
      <p:ext uri="{BB962C8B-B14F-4D97-AF65-F5344CB8AC3E}">
        <p14:creationId xmlns:p14="http://schemas.microsoft.com/office/powerpoint/2010/main" val="15488783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207663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蜂</a:t>
            </a:r>
            <a:r>
              <a:rPr kumimoji="0" lang="zh-CN" altLang="en-US" smtClean="0"/>
              <a:t>群算法应用案例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296613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t>问题描述：</a:t>
                </a:r>
                <a:r>
                  <a:rPr lang="zh-CN" altLang="zh-CN" sz="1800" dirty="0"/>
                  <a:t>假设有</a:t>
                </a:r>
                <a:r>
                  <a:rPr lang="en-US" altLang="zh-CN" sz="1800" dirty="0"/>
                  <a:t>K</a:t>
                </a:r>
                <a:r>
                  <a:rPr lang="zh-CN" altLang="zh-CN" sz="1800" dirty="0"/>
                  <a:t>辆车的容量分别为</a:t>
                </a:r>
                <a14:m>
                  <m:oMath xmlns:m="http://schemas.openxmlformats.org/officeDocument/2006/math">
                    <m:sSub>
                      <m:sSubPr>
                        <m:ctrlPr>
                          <a:rPr lang="zh-CN" altLang="zh-CN" sz="1800" i="1"/>
                        </m:ctrlPr>
                      </m:sSubPr>
                      <m:e>
                        <m:r>
                          <a:rPr lang="en-US" altLang="zh-CN" sz="1800" i="1"/>
                          <m:t>𝑞</m:t>
                        </m:r>
                      </m:e>
                      <m:sub>
                        <m:r>
                          <a:rPr lang="en-US" altLang="zh-CN" sz="1800" i="1"/>
                          <m:t>𝑘</m:t>
                        </m:r>
                      </m:sub>
                    </m:sSub>
                    <m:r>
                      <a:rPr lang="en-US" altLang="zh-CN" sz="1800" i="1"/>
                      <m:t>(</m:t>
                    </m:r>
                    <m:r>
                      <a:rPr lang="en-US" altLang="zh-CN" sz="1800" i="1"/>
                      <m:t>𝑘</m:t>
                    </m:r>
                    <m:r>
                      <a:rPr lang="en-US" altLang="zh-CN" sz="1800" i="1"/>
                      <m:t>∈{1,2,…,</m:t>
                    </m:r>
                    <m:r>
                      <a:rPr lang="en-US" altLang="zh-CN" sz="1800" i="1"/>
                      <m:t>𝐾</m:t>
                    </m:r>
                    <m:r>
                      <a:rPr lang="en-US" altLang="zh-CN" sz="1800" i="1"/>
                      <m:t>})</m:t>
                    </m:r>
                  </m:oMath>
                </a14:m>
                <a:r>
                  <a:rPr lang="zh-CN" altLang="zh-CN" sz="1800" dirty="0"/>
                  <a:t>；需要完成</a:t>
                </a:r>
                <a:r>
                  <a:rPr lang="en-US" altLang="zh-CN" sz="1800" dirty="0"/>
                  <a:t>L</a:t>
                </a:r>
                <a:r>
                  <a:rPr lang="zh-CN" altLang="zh-CN" sz="1800" dirty="0"/>
                  <a:t>个站点的配送任务，其编号分别为</a:t>
                </a:r>
                <a14:m>
                  <m:oMath xmlns:m="http://schemas.openxmlformats.org/officeDocument/2006/math">
                    <m:r>
                      <a:rPr lang="en-US" altLang="zh-CN" sz="1800" i="1"/>
                      <m:t>1,2,…,</m:t>
                    </m:r>
                    <m:r>
                      <a:rPr lang="en-US" altLang="zh-CN" sz="1800" i="1"/>
                      <m:t>𝐿</m:t>
                    </m:r>
                  </m:oMath>
                </a14:m>
                <a:r>
                  <a:rPr lang="zh-CN" altLang="zh-CN" sz="1800" dirty="0"/>
                  <a:t>，每个站点需要配送的货物量为</a:t>
                </a:r>
                <a14:m>
                  <m:oMath xmlns:m="http://schemas.openxmlformats.org/officeDocument/2006/math">
                    <m:sSub>
                      <m:sSubPr>
                        <m:ctrlPr>
                          <a:rPr lang="zh-CN" altLang="zh-CN" sz="1800" i="1"/>
                        </m:ctrlPr>
                      </m:sSubPr>
                      <m:e>
                        <m:r>
                          <a:rPr lang="en-US" altLang="zh-CN" sz="1800" i="1"/>
                          <m:t>𝑔</m:t>
                        </m:r>
                      </m:e>
                      <m:sub>
                        <m:r>
                          <a:rPr lang="en-US" altLang="zh-CN" sz="1800" i="1"/>
                          <m:t>𝑖</m:t>
                        </m:r>
                      </m:sub>
                    </m:sSub>
                    <m:r>
                      <a:rPr lang="en-US" altLang="zh-CN" sz="1800" i="1"/>
                      <m:t>(</m:t>
                    </m:r>
                    <m:r>
                      <a:rPr lang="en-US" altLang="zh-CN" sz="1800" i="1"/>
                      <m:t>𝑖</m:t>
                    </m:r>
                    <m:r>
                      <a:rPr lang="en-US" altLang="zh-CN" sz="1800" i="1"/>
                      <m:t>∈{1,2,…,</m:t>
                    </m:r>
                    <m:r>
                      <a:rPr lang="en-US" altLang="zh-CN" sz="1800" i="1"/>
                      <m:t>𝐿</m:t>
                    </m:r>
                    <m:r>
                      <a:rPr lang="en-US" altLang="zh-CN" sz="1800" i="1"/>
                      <m:t>})</m:t>
                    </m:r>
                  </m:oMath>
                </a14:m>
                <a:r>
                  <a:rPr lang="zh-CN" altLang="zh-CN" sz="1800" dirty="0"/>
                  <a:t>，且</a:t>
                </a:r>
                <a14:m>
                  <m:oMath xmlns:m="http://schemas.openxmlformats.org/officeDocument/2006/math">
                    <m:sSub>
                      <m:sSubPr>
                        <m:ctrlPr>
                          <a:rPr lang="zh-CN" altLang="zh-CN" sz="1800" i="1"/>
                        </m:ctrlPr>
                      </m:sSubPr>
                      <m:e>
                        <m:r>
                          <m:rPr>
                            <m:sty m:val="p"/>
                          </m:rPr>
                          <a:rPr lang="en-US" altLang="zh-CN" sz="1800"/>
                          <m:t>max</m:t>
                        </m:r>
                        <m:r>
                          <a:rPr lang="en-US" altLang="zh-CN" sz="1800" i="1"/>
                          <m:t>{</m:t>
                        </m:r>
                        <m:r>
                          <a:rPr lang="en-US" altLang="zh-CN" sz="1800" i="1"/>
                          <m:t>𝑔</m:t>
                        </m:r>
                      </m:e>
                      <m:sub>
                        <m:r>
                          <a:rPr lang="en-US" altLang="zh-CN" sz="1800" i="1"/>
                          <m:t>𝑖</m:t>
                        </m:r>
                      </m:sub>
                    </m:sSub>
                    <m:r>
                      <a:rPr lang="en-US" altLang="zh-CN" sz="1800" i="1"/>
                      <m:t>}≤</m:t>
                    </m:r>
                    <m:r>
                      <m:rPr>
                        <m:sty m:val="p"/>
                      </m:rPr>
                      <a:rPr lang="en-US" altLang="zh-CN" sz="1800"/>
                      <m:t>max</m:t>
                    </m:r>
                    <m:r>
                      <a:rPr lang="en-US" altLang="zh-CN" sz="1800" i="1"/>
                      <m:t>{</m:t>
                    </m:r>
                    <m:sSub>
                      <m:sSubPr>
                        <m:ctrlPr>
                          <a:rPr lang="zh-CN" altLang="zh-CN" sz="1800" i="1"/>
                        </m:ctrlPr>
                      </m:sSubPr>
                      <m:e>
                        <m:r>
                          <a:rPr lang="en-US" altLang="zh-CN" sz="1800" i="1"/>
                          <m:t>𝑞</m:t>
                        </m:r>
                      </m:e>
                      <m:sub>
                        <m:r>
                          <a:rPr lang="en-US" altLang="zh-CN" sz="1800" i="1"/>
                          <m:t>𝑘</m:t>
                        </m:r>
                      </m:sub>
                    </m:sSub>
                    <m:r>
                      <a:rPr lang="en-US" altLang="zh-CN" sz="1800" i="1"/>
                      <m:t>}</m:t>
                    </m:r>
                  </m:oMath>
                </a14:m>
                <a:r>
                  <a:rPr lang="zh-CN" altLang="zh-CN" sz="1800" dirty="0"/>
                  <a:t>；</a:t>
                </a:r>
                <a14:m>
                  <m:oMath xmlns:m="http://schemas.openxmlformats.org/officeDocument/2006/math">
                    <m:sSub>
                      <m:sSubPr>
                        <m:ctrlPr>
                          <a:rPr lang="zh-CN" altLang="zh-CN" sz="1800" i="1"/>
                        </m:ctrlPr>
                      </m:sSubPr>
                      <m:e>
                        <m:r>
                          <a:rPr lang="en-US" altLang="zh-CN" sz="1800" i="1"/>
                          <m:t>𝑐</m:t>
                        </m:r>
                      </m:e>
                      <m:sub>
                        <m:r>
                          <a:rPr lang="en-US" altLang="zh-CN" sz="1800" i="1"/>
                          <m:t>𝑖𝑗</m:t>
                        </m:r>
                      </m:sub>
                    </m:sSub>
                  </m:oMath>
                </a14:m>
                <a:r>
                  <a:rPr lang="zh-CN" altLang="zh-CN" sz="1800" dirty="0"/>
                  <a:t>为站点</a:t>
                </a:r>
                <a14:m>
                  <m:oMath xmlns:m="http://schemas.openxmlformats.org/officeDocument/2006/math">
                    <m:r>
                      <a:rPr lang="en-US" altLang="zh-CN" sz="1800" i="1"/>
                      <m:t>𝑖</m:t>
                    </m:r>
                  </m:oMath>
                </a14:m>
                <a:r>
                  <a:rPr lang="zh-CN" altLang="zh-CN" sz="1800" dirty="0"/>
                  <a:t>至站点</a:t>
                </a:r>
                <a14:m>
                  <m:oMath xmlns:m="http://schemas.openxmlformats.org/officeDocument/2006/math">
                    <m:r>
                      <a:rPr lang="en-US" altLang="zh-CN" sz="1800" i="1"/>
                      <m:t>𝑗</m:t>
                    </m:r>
                  </m:oMath>
                </a14:m>
                <a:r>
                  <a:rPr lang="zh-CN" altLang="zh-CN" sz="1800" dirty="0"/>
                  <a:t>的距离，</a:t>
                </a:r>
                <a14:m>
                  <m:oMath xmlns:m="http://schemas.openxmlformats.org/officeDocument/2006/math">
                    <m:sSub>
                      <m:sSubPr>
                        <m:ctrlPr>
                          <a:rPr lang="zh-CN" altLang="zh-CN" sz="1800" i="1"/>
                        </m:ctrlPr>
                      </m:sSubPr>
                      <m:e>
                        <m:r>
                          <a:rPr lang="en-US" altLang="zh-CN" sz="1800" i="1"/>
                          <m:t>𝑥</m:t>
                        </m:r>
                      </m:e>
                      <m:sub>
                        <m:r>
                          <a:rPr lang="en-US" altLang="zh-CN" sz="1800" i="1"/>
                          <m:t>𝑖𝑗𝑘</m:t>
                        </m:r>
                      </m:sub>
                    </m:sSub>
                  </m:oMath>
                </a14:m>
                <a:r>
                  <a:rPr lang="zh-CN" altLang="zh-CN" sz="1800" dirty="0"/>
                  <a:t>表示编号</a:t>
                </a:r>
                <a14:m>
                  <m:oMath xmlns:m="http://schemas.openxmlformats.org/officeDocument/2006/math">
                    <m:r>
                      <a:rPr lang="en-US" altLang="zh-CN" sz="1800" i="1"/>
                      <m:t>𝑘</m:t>
                    </m:r>
                  </m:oMath>
                </a14:m>
                <a:r>
                  <a:rPr lang="zh-CN" altLang="zh-CN" sz="1800" dirty="0"/>
                  <a:t>的配送车辆从</a:t>
                </a:r>
                <a14:m>
                  <m:oMath xmlns:m="http://schemas.openxmlformats.org/officeDocument/2006/math">
                    <m:r>
                      <a:rPr lang="en-US" altLang="zh-CN" sz="1800" i="1"/>
                      <m:t>𝑖</m:t>
                    </m:r>
                  </m:oMath>
                </a14:m>
                <a:r>
                  <a:rPr lang="zh-CN" altLang="zh-CN" sz="1800" dirty="0"/>
                  <a:t>站点前往</a:t>
                </a:r>
                <a14:m>
                  <m:oMath xmlns:m="http://schemas.openxmlformats.org/officeDocument/2006/math">
                    <m:r>
                      <a:rPr lang="en-US" altLang="zh-CN" sz="1800" i="1"/>
                      <m:t>𝑗</m:t>
                    </m:r>
                  </m:oMath>
                </a14:m>
                <a:r>
                  <a:rPr lang="zh-CN" altLang="zh-CN" sz="1800" dirty="0"/>
                  <a:t>站点，一辆配送车辆可同时服务于多个站点，但同一站点的货物只能由一辆车进行配送；车辆路径的规划也是一个</a:t>
                </a:r>
                <a:r>
                  <a:rPr lang="en-US" altLang="zh-CN" sz="1800" dirty="0"/>
                  <a:t>NP hard</a:t>
                </a:r>
                <a:r>
                  <a:rPr lang="zh-CN" altLang="zh-CN" sz="1800" dirty="0"/>
                  <a:t>问题，其优化目标是整体配送路径长度</a:t>
                </a:r>
                <a:r>
                  <a:rPr lang="en-US" altLang="zh-CN" sz="1800" dirty="0"/>
                  <a:t>F</a:t>
                </a:r>
                <a:r>
                  <a:rPr lang="zh-CN" altLang="zh-CN" sz="1800" dirty="0"/>
                  <a:t>为最短：</a:t>
                </a:r>
              </a:p>
              <a:p>
                <a:pPr marL="0" indent="0">
                  <a:buNone/>
                </a:pPr>
                <a14:m>
                  <m:oMathPara xmlns:m="http://schemas.openxmlformats.org/officeDocument/2006/math">
                    <m:oMathParaPr>
                      <m:jc m:val="centerGroup"/>
                    </m:oMathParaPr>
                    <m:oMath xmlns:m="http://schemas.openxmlformats.org/officeDocument/2006/math">
                      <m:func>
                        <m:funcPr>
                          <m:ctrlPr>
                            <a:rPr lang="zh-CN" altLang="zh-CN" sz="1800" i="1"/>
                          </m:ctrlPr>
                        </m:funcPr>
                        <m:fName>
                          <m:r>
                            <m:rPr>
                              <m:sty m:val="p"/>
                            </m:rPr>
                            <a:rPr lang="en-US" altLang="zh-CN" sz="1800"/>
                            <m:t>min</m:t>
                          </m:r>
                        </m:fName>
                        <m:e>
                          <m:r>
                            <a:rPr lang="en-US" altLang="zh-CN" sz="1800" i="1"/>
                            <m:t>𝐹</m:t>
                          </m:r>
                          <m:r>
                            <a:rPr lang="en-US" altLang="zh-CN" sz="1800" i="1"/>
                            <m:t>=</m:t>
                          </m:r>
                          <m:nary>
                            <m:naryPr>
                              <m:chr m:val="∑"/>
                              <m:limLoc m:val="undOvr"/>
                              <m:ctrlPr>
                                <a:rPr lang="zh-CN" altLang="zh-CN" sz="1800" i="1"/>
                              </m:ctrlPr>
                            </m:naryPr>
                            <m:sub>
                              <m:r>
                                <a:rPr lang="en-US" altLang="zh-CN" sz="1800" i="1"/>
                                <m:t>𝑖</m:t>
                              </m:r>
                              <m:r>
                                <a:rPr lang="en-US" altLang="zh-CN" sz="1800" i="1"/>
                                <m:t>=0</m:t>
                              </m:r>
                            </m:sub>
                            <m:sup>
                              <m:r>
                                <a:rPr lang="en-US" altLang="zh-CN" sz="1800" i="1"/>
                                <m:t>𝐿</m:t>
                              </m:r>
                            </m:sup>
                            <m:e>
                              <m:nary>
                                <m:naryPr>
                                  <m:chr m:val="∑"/>
                                  <m:limLoc m:val="undOvr"/>
                                  <m:ctrlPr>
                                    <a:rPr lang="zh-CN" altLang="zh-CN" sz="1800" i="1"/>
                                  </m:ctrlPr>
                                </m:naryPr>
                                <m:sub>
                                  <m:r>
                                    <a:rPr lang="en-US" altLang="zh-CN" sz="1800" i="1"/>
                                    <m:t>𝑗</m:t>
                                  </m:r>
                                  <m:r>
                                    <a:rPr lang="en-US" altLang="zh-CN" sz="1800" i="1"/>
                                    <m:t>=0</m:t>
                                  </m:r>
                                </m:sub>
                                <m:sup>
                                  <m:r>
                                    <a:rPr lang="en-US" altLang="zh-CN" sz="1800" i="1"/>
                                    <m:t>𝐿</m:t>
                                  </m:r>
                                </m:sup>
                                <m:e>
                                  <m:nary>
                                    <m:naryPr>
                                      <m:chr m:val="∑"/>
                                      <m:limLoc m:val="undOvr"/>
                                      <m:ctrlPr>
                                        <a:rPr lang="zh-CN" altLang="zh-CN" sz="1800" i="1"/>
                                      </m:ctrlPr>
                                    </m:naryPr>
                                    <m:sub>
                                      <m:r>
                                        <a:rPr lang="en-US" altLang="zh-CN" sz="1800" i="1"/>
                                        <m:t>𝑘</m:t>
                                      </m:r>
                                      <m:r>
                                        <a:rPr lang="en-US" altLang="zh-CN" sz="1800" i="1"/>
                                        <m:t>=1</m:t>
                                      </m:r>
                                    </m:sub>
                                    <m:sup>
                                      <m:r>
                                        <a:rPr lang="en-US" altLang="zh-CN" sz="1800" i="1"/>
                                        <m:t>𝐾</m:t>
                                      </m:r>
                                    </m:sup>
                                    <m:e>
                                      <m:sSub>
                                        <m:sSubPr>
                                          <m:ctrlPr>
                                            <a:rPr lang="zh-CN" altLang="zh-CN" sz="1800" i="1"/>
                                          </m:ctrlPr>
                                        </m:sSubPr>
                                        <m:e>
                                          <m:r>
                                            <a:rPr lang="en-US" altLang="zh-CN" sz="1800" i="1"/>
                                            <m:t>𝑐</m:t>
                                          </m:r>
                                        </m:e>
                                        <m:sub>
                                          <m:r>
                                            <a:rPr lang="en-US" altLang="zh-CN" sz="1800" i="1"/>
                                            <m:t>𝑖𝑗</m:t>
                                          </m:r>
                                        </m:sub>
                                      </m:sSub>
                                      <m:sSub>
                                        <m:sSubPr>
                                          <m:ctrlPr>
                                            <a:rPr lang="zh-CN" altLang="zh-CN" sz="1800" i="1"/>
                                          </m:ctrlPr>
                                        </m:sSubPr>
                                        <m:e>
                                          <m:r>
                                            <a:rPr lang="en-US" altLang="zh-CN" sz="1800" i="1"/>
                                            <m:t>𝑥</m:t>
                                          </m:r>
                                        </m:e>
                                        <m:sub>
                                          <m:r>
                                            <a:rPr lang="en-US" altLang="zh-CN" sz="1800" i="1"/>
                                            <m:t>𝑖𝑗𝑘</m:t>
                                          </m:r>
                                        </m:sub>
                                      </m:sSub>
                                    </m:e>
                                  </m:nary>
                                </m:e>
                              </m:nary>
                            </m:e>
                          </m:nary>
                        </m:e>
                      </m:func>
                    </m:oMath>
                  </m:oMathPara>
                </a14:m>
                <a:endParaRPr lang="zh-CN" altLang="zh-CN" sz="1800" dirty="0"/>
              </a:p>
              <a:p>
                <a:endParaRPr lang="zh-CN" altLang="en-US" sz="1800" dirty="0" smtClean="0"/>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2966133"/>
              </a:xfrm>
              <a:prstGeom prst="rect">
                <a:avLst/>
              </a:prstGeom>
              <a:blipFill rotWithShape="0">
                <a:blip r:embed="rId2"/>
                <a:stretch>
                  <a:fillRect l="-530" t="-1643" b="-225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621016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207663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蜂</a:t>
            </a:r>
            <a:r>
              <a:rPr kumimoji="0" lang="zh-CN" altLang="en-US" smtClean="0"/>
              <a:t>群算法应用案例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420403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t>约束条件：</a:t>
                </a:r>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zh-CN" altLang="zh-CN" sz="1800" i="1"/>
                          </m:ctrlPr>
                        </m:naryPr>
                        <m:sub>
                          <m:r>
                            <m:rPr>
                              <m:sty m:val="p"/>
                            </m:rPr>
                            <a:rPr lang="en-US" altLang="zh-CN" sz="1800"/>
                            <m:t>i</m:t>
                          </m:r>
                          <m:r>
                            <a:rPr lang="en-US" altLang="zh-CN" sz="1800"/>
                            <m:t>=1</m:t>
                          </m:r>
                        </m:sub>
                        <m:sup>
                          <m:r>
                            <m:rPr>
                              <m:sty m:val="p"/>
                            </m:rPr>
                            <a:rPr lang="en-US" altLang="zh-CN" sz="1800"/>
                            <m:t>L</m:t>
                          </m:r>
                        </m:sup>
                        <m:e>
                          <m:sSub>
                            <m:sSubPr>
                              <m:ctrlPr>
                                <a:rPr lang="zh-CN" altLang="zh-CN" sz="1800" i="1"/>
                              </m:ctrlPr>
                            </m:sSubPr>
                            <m:e>
                              <m:r>
                                <m:rPr>
                                  <m:sty m:val="p"/>
                                </m:rPr>
                                <a:rPr lang="en-US" altLang="zh-CN" sz="1800"/>
                                <m:t>g</m:t>
                              </m:r>
                            </m:e>
                            <m:sub>
                              <m:r>
                                <m:rPr>
                                  <m:sty m:val="p"/>
                                </m:rPr>
                                <a:rPr lang="en-US" altLang="zh-CN" sz="1800"/>
                                <m:t>i</m:t>
                              </m:r>
                            </m:sub>
                          </m:sSub>
                          <m:sSub>
                            <m:sSubPr>
                              <m:ctrlPr>
                                <a:rPr lang="zh-CN" altLang="zh-CN" sz="1800" i="1"/>
                              </m:ctrlPr>
                            </m:sSubPr>
                            <m:e>
                              <m:r>
                                <m:rPr>
                                  <m:sty m:val="p"/>
                                </m:rPr>
                                <a:rPr lang="en-US" altLang="zh-CN" sz="1800"/>
                                <m:t>y</m:t>
                              </m:r>
                            </m:e>
                            <m:sub>
                              <m:r>
                                <m:rPr>
                                  <m:sty m:val="p"/>
                                </m:rPr>
                                <a:rPr lang="en-US" altLang="zh-CN" sz="1800"/>
                                <m:t>ki</m:t>
                              </m:r>
                            </m:sub>
                          </m:sSub>
                        </m:e>
                      </m:nary>
                      <m:r>
                        <m:rPr>
                          <m:nor/>
                        </m:rPr>
                        <a:rPr lang="en-US" altLang="zh-CN" sz="1800"/>
                        <m:t>≤</m:t>
                      </m:r>
                      <m:sSub>
                        <m:sSubPr>
                          <m:ctrlPr>
                            <a:rPr lang="zh-CN" altLang="zh-CN" sz="1800" i="1"/>
                          </m:ctrlPr>
                        </m:sSubPr>
                        <m:e>
                          <m:r>
                            <a:rPr lang="en-US" altLang="zh-CN" sz="1800" i="1"/>
                            <m:t> </m:t>
                          </m:r>
                          <m:r>
                            <a:rPr lang="en-US" altLang="zh-CN" sz="1800" i="1"/>
                            <m:t>𝑞</m:t>
                          </m:r>
                        </m:e>
                        <m:sub>
                          <m:r>
                            <a:rPr lang="en-US" altLang="zh-CN" sz="1800" i="1"/>
                            <m:t>𝑘</m:t>
                          </m:r>
                        </m:sub>
                      </m:sSub>
                      <m:r>
                        <m:rPr>
                          <m:nor/>
                        </m:rPr>
                        <a:rPr lang="en-US" altLang="zh-CN" sz="1800"/>
                        <m:t> </m:t>
                      </m:r>
                    </m:oMath>
                  </m:oMathPara>
                </a14:m>
                <a:endParaRPr lang="zh-CN" altLang="zh-CN" sz="1800" dirty="0"/>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zh-CN" altLang="zh-CN" sz="1800" i="1"/>
                          </m:ctrlPr>
                        </m:naryPr>
                        <m:sub>
                          <m:r>
                            <m:rPr>
                              <m:sty m:val="p"/>
                            </m:rPr>
                            <a:rPr lang="en-US" altLang="zh-CN" sz="1800"/>
                            <m:t>j</m:t>
                          </m:r>
                          <m:r>
                            <a:rPr lang="en-US" altLang="zh-CN" sz="1800"/>
                            <m:t>=0</m:t>
                          </m:r>
                        </m:sub>
                        <m:sup>
                          <m:r>
                            <m:rPr>
                              <m:sty m:val="p"/>
                            </m:rPr>
                            <a:rPr lang="en-US" altLang="zh-CN" sz="1800"/>
                            <m:t>L</m:t>
                          </m:r>
                        </m:sup>
                        <m:e>
                          <m:sSub>
                            <m:sSubPr>
                              <m:ctrlPr>
                                <a:rPr lang="zh-CN" altLang="zh-CN" sz="1800" i="1"/>
                              </m:ctrlPr>
                            </m:sSubPr>
                            <m:e>
                              <m:r>
                                <m:rPr>
                                  <m:sty m:val="p"/>
                                </m:rPr>
                                <a:rPr lang="en-US" altLang="zh-CN" sz="1800"/>
                                <m:t>x</m:t>
                              </m:r>
                            </m:e>
                            <m:sub>
                              <m:r>
                                <m:rPr>
                                  <m:sty m:val="p"/>
                                </m:rPr>
                                <a:rPr lang="en-US" altLang="zh-CN" sz="1800"/>
                                <m:t>ijk</m:t>
                              </m:r>
                            </m:sub>
                          </m:sSub>
                        </m:e>
                      </m:nary>
                      <m:r>
                        <m:rPr>
                          <m:nor/>
                        </m:rPr>
                        <a:rPr lang="en-US" altLang="zh-CN" sz="1800"/>
                        <m:t>=</m:t>
                      </m:r>
                      <m:sSub>
                        <m:sSubPr>
                          <m:ctrlPr>
                            <a:rPr lang="zh-CN" altLang="zh-CN" sz="1800" i="1"/>
                          </m:ctrlPr>
                        </m:sSubPr>
                        <m:e>
                          <m:r>
                            <m:rPr>
                              <m:sty m:val="p"/>
                            </m:rPr>
                            <a:rPr lang="en-US" altLang="zh-CN" sz="1800"/>
                            <m:t>y</m:t>
                          </m:r>
                        </m:e>
                        <m:sub>
                          <m:r>
                            <m:rPr>
                              <m:sty m:val="p"/>
                            </m:rPr>
                            <a:rPr lang="en-US" altLang="zh-CN" sz="1800"/>
                            <m:t>ki</m:t>
                          </m:r>
                        </m:sub>
                      </m:sSub>
                    </m:oMath>
                  </m:oMathPara>
                </a14:m>
                <a:endParaRPr lang="zh-CN" altLang="zh-CN" sz="1800" dirty="0"/>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zh-CN" altLang="zh-CN" sz="1800" i="1"/>
                          </m:ctrlPr>
                        </m:naryPr>
                        <m:sub>
                          <m:r>
                            <m:rPr>
                              <m:sty m:val="p"/>
                            </m:rPr>
                            <a:rPr lang="en-US" altLang="zh-CN" sz="1800"/>
                            <m:t>k</m:t>
                          </m:r>
                          <m:r>
                            <a:rPr lang="en-US" altLang="zh-CN" sz="1800"/>
                            <m:t>=1</m:t>
                          </m:r>
                        </m:sub>
                        <m:sup>
                          <m:r>
                            <m:rPr>
                              <m:sty m:val="p"/>
                            </m:rPr>
                            <a:rPr lang="en-US" altLang="zh-CN" sz="1800"/>
                            <m:t>K</m:t>
                          </m:r>
                        </m:sup>
                        <m:e>
                          <m:sSub>
                            <m:sSubPr>
                              <m:ctrlPr>
                                <a:rPr lang="zh-CN" altLang="zh-CN" sz="1800" i="1"/>
                              </m:ctrlPr>
                            </m:sSubPr>
                            <m:e>
                              <m:r>
                                <m:rPr>
                                  <m:sty m:val="p"/>
                                </m:rPr>
                                <a:rPr lang="en-US" altLang="zh-CN" sz="1800"/>
                                <m:t>y</m:t>
                              </m:r>
                            </m:e>
                            <m:sub>
                              <m:r>
                                <m:rPr>
                                  <m:sty m:val="p"/>
                                </m:rPr>
                                <a:rPr lang="en-US" altLang="zh-CN" sz="1800"/>
                                <m:t>ki</m:t>
                              </m:r>
                            </m:sub>
                          </m:sSub>
                        </m:e>
                      </m:nary>
                      <m:r>
                        <m:rPr>
                          <m:nor/>
                        </m:rPr>
                        <a:rPr lang="en-US" altLang="zh-CN" sz="1800"/>
                        <m:t>=1</m:t>
                      </m:r>
                    </m:oMath>
                  </m:oMathPara>
                </a14:m>
                <a:endParaRPr lang="zh-CN" altLang="zh-CN" sz="1800" dirty="0"/>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zh-CN" altLang="zh-CN" sz="1800" i="1"/>
                          </m:ctrlPr>
                        </m:naryPr>
                        <m:sub>
                          <m:r>
                            <m:rPr>
                              <m:sty m:val="p"/>
                            </m:rPr>
                            <a:rPr lang="en-US" altLang="zh-CN" sz="1800"/>
                            <m:t>i</m:t>
                          </m:r>
                          <m:r>
                            <a:rPr lang="en-US" altLang="zh-CN" sz="1800"/>
                            <m:t>=0</m:t>
                          </m:r>
                        </m:sub>
                        <m:sup>
                          <m:r>
                            <m:rPr>
                              <m:sty m:val="p"/>
                            </m:rPr>
                            <a:rPr lang="en-US" altLang="zh-CN" sz="1800"/>
                            <m:t>L</m:t>
                          </m:r>
                        </m:sup>
                        <m:e>
                          <m:sSub>
                            <m:sSubPr>
                              <m:ctrlPr>
                                <a:rPr lang="zh-CN" altLang="zh-CN" sz="1800" i="1"/>
                              </m:ctrlPr>
                            </m:sSubPr>
                            <m:e>
                              <m:r>
                                <m:rPr>
                                  <m:sty m:val="p"/>
                                </m:rPr>
                                <a:rPr lang="en-US" altLang="zh-CN" sz="1800"/>
                                <m:t>x</m:t>
                              </m:r>
                            </m:e>
                            <m:sub>
                              <m:r>
                                <m:rPr>
                                  <m:sty m:val="p"/>
                                </m:rPr>
                                <a:rPr lang="en-US" altLang="zh-CN" sz="1800"/>
                                <m:t>ijk</m:t>
                              </m:r>
                            </m:sub>
                          </m:sSub>
                        </m:e>
                      </m:nary>
                      <m:r>
                        <m:rPr>
                          <m:nor/>
                        </m:rPr>
                        <a:rPr lang="en-US" altLang="zh-CN" sz="1800"/>
                        <m:t>=</m:t>
                      </m:r>
                      <m:sSub>
                        <m:sSubPr>
                          <m:ctrlPr>
                            <a:rPr lang="zh-CN" altLang="zh-CN" sz="1800" i="1"/>
                          </m:ctrlPr>
                        </m:sSubPr>
                        <m:e>
                          <m:r>
                            <m:rPr>
                              <m:sty m:val="p"/>
                            </m:rPr>
                            <a:rPr lang="en-US" altLang="zh-CN" sz="1800"/>
                            <m:t>y</m:t>
                          </m:r>
                        </m:e>
                        <m:sub>
                          <m:r>
                            <m:rPr>
                              <m:sty m:val="p"/>
                            </m:rPr>
                            <a:rPr lang="en-US" altLang="zh-CN" sz="1800"/>
                            <m:t>kj</m:t>
                          </m:r>
                        </m:sub>
                      </m:sSub>
                    </m:oMath>
                  </m:oMathPara>
                </a14:m>
                <a:endParaRPr lang="zh-CN" altLang="zh-CN" sz="1800" dirty="0"/>
              </a:p>
              <a:p>
                <a:endParaRPr lang="zh-CN" altLang="zh-CN" sz="1800" dirty="0"/>
              </a:p>
              <a:p>
                <a:endParaRPr lang="zh-CN" altLang="en-US" sz="1800" dirty="0" smtClean="0"/>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4204036"/>
              </a:xfrm>
              <a:prstGeom prst="rect">
                <a:avLst/>
              </a:prstGeom>
              <a:blipFill rotWithShape="0">
                <a:blip r:embed="rId2"/>
                <a:stretch>
                  <a:fillRect l="-530" t="-1159" b="-130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585861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207663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蜂</a:t>
            </a:r>
            <a:r>
              <a:rPr kumimoji="0" lang="zh-CN" altLang="en-US" smtClean="0"/>
              <a:t>群算法应用案例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192604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p>
              <a:p>
                <a:endParaRPr lang="zh-CN" altLang="en-US" sz="1800" dirty="0"/>
              </a:p>
              <a:p>
                <a:r>
                  <a:rPr lang="zh-CN" altLang="en-US" sz="1800" dirty="0" smtClean="0"/>
                  <a:t>条件描述：</a:t>
                </a:r>
                <a:r>
                  <a:rPr lang="zh-CN" altLang="zh-CN" sz="1800" dirty="0"/>
                  <a:t>当</a:t>
                </a:r>
                <a14:m>
                  <m:oMath xmlns:m="http://schemas.openxmlformats.org/officeDocument/2006/math">
                    <m:r>
                      <a:rPr lang="en-US" altLang="zh-CN" sz="1800" i="1"/>
                      <m:t>𝑖</m:t>
                    </m:r>
                  </m:oMath>
                </a14:m>
                <a:r>
                  <a:rPr lang="zh-CN" altLang="zh-CN" sz="1800" dirty="0"/>
                  <a:t>站点的运输任务由配送车</a:t>
                </a:r>
                <a14:m>
                  <m:oMath xmlns:m="http://schemas.openxmlformats.org/officeDocument/2006/math">
                    <m:r>
                      <a:rPr lang="en-US" altLang="zh-CN" sz="1800" i="1"/>
                      <m:t>𝑘</m:t>
                    </m:r>
                  </m:oMath>
                </a14:m>
                <a:r>
                  <a:rPr lang="zh-CN" altLang="zh-CN" sz="1800" dirty="0"/>
                  <a:t>执行任务时，</a:t>
                </a:r>
                <a14:m>
                  <m:oMath xmlns:m="http://schemas.openxmlformats.org/officeDocument/2006/math">
                    <m:sSub>
                      <m:sSubPr>
                        <m:ctrlPr>
                          <a:rPr lang="zh-CN" altLang="zh-CN" sz="1800" i="1"/>
                        </m:ctrlPr>
                      </m:sSubPr>
                      <m:e>
                        <m:r>
                          <a:rPr lang="en-US" altLang="zh-CN" sz="1800" i="1"/>
                          <m:t>𝑦</m:t>
                        </m:r>
                      </m:e>
                      <m:sub>
                        <m:r>
                          <a:rPr lang="en-US" altLang="zh-CN" sz="1800" i="1"/>
                          <m:t>𝑘𝑖</m:t>
                        </m:r>
                      </m:sub>
                    </m:sSub>
                  </m:oMath>
                </a14:m>
                <a:r>
                  <a:rPr lang="zh-CN" altLang="zh-CN" sz="1800" dirty="0"/>
                  <a:t>的值为</a:t>
                </a:r>
                <a:r>
                  <a:rPr lang="en-US" altLang="zh-CN" sz="1800" dirty="0"/>
                  <a:t>1</a:t>
                </a:r>
                <a:r>
                  <a:rPr lang="zh-CN" altLang="zh-CN" sz="1800" dirty="0"/>
                  <a:t>，否则</a:t>
                </a:r>
                <a:r>
                  <a:rPr lang="zh-CN" altLang="zh-CN" sz="1800" dirty="0" smtClean="0"/>
                  <a:t>为</a:t>
                </a:r>
                <a:r>
                  <a:rPr lang="en-US" altLang="zh-CN" sz="1800" dirty="0" smtClean="0"/>
                  <a:t>0</a:t>
                </a:r>
                <a:r>
                  <a:rPr lang="zh-CN" altLang="zh-CN" sz="1800" dirty="0" smtClean="0"/>
                  <a:t>。</a:t>
                </a:r>
                <a:r>
                  <a:rPr lang="zh-CN" altLang="zh-CN" sz="1800" dirty="0"/>
                  <a:t>当配送车</a:t>
                </a:r>
                <a14:m>
                  <m:oMath xmlns:m="http://schemas.openxmlformats.org/officeDocument/2006/math">
                    <m:r>
                      <a:rPr lang="en-US" altLang="zh-CN" sz="1800" i="1"/>
                      <m:t>𝑘</m:t>
                    </m:r>
                  </m:oMath>
                </a14:m>
                <a:r>
                  <a:rPr lang="zh-CN" altLang="zh-CN" sz="1800" dirty="0"/>
                  <a:t>执行从站点</a:t>
                </a:r>
                <a14:m>
                  <m:oMath xmlns:m="http://schemas.openxmlformats.org/officeDocument/2006/math">
                    <m:r>
                      <a:rPr lang="en-US" altLang="zh-CN" sz="1800" i="1"/>
                      <m:t>𝑖</m:t>
                    </m:r>
                  </m:oMath>
                </a14:m>
                <a:r>
                  <a:rPr lang="zh-CN" altLang="zh-CN" sz="1800" dirty="0"/>
                  <a:t>到站点</a:t>
                </a:r>
                <a14:m>
                  <m:oMath xmlns:m="http://schemas.openxmlformats.org/officeDocument/2006/math">
                    <m:r>
                      <a:rPr lang="en-US" altLang="zh-CN" sz="1800" i="1"/>
                      <m:t>𝑗</m:t>
                    </m:r>
                  </m:oMath>
                </a14:m>
                <a:r>
                  <a:rPr lang="zh-CN" altLang="zh-CN" sz="1800" dirty="0"/>
                  <a:t>配送任务时，</a:t>
                </a:r>
                <a14:m>
                  <m:oMath xmlns:m="http://schemas.openxmlformats.org/officeDocument/2006/math">
                    <m:sSub>
                      <m:sSubPr>
                        <m:ctrlPr>
                          <a:rPr lang="zh-CN" altLang="zh-CN" sz="1800" i="1"/>
                        </m:ctrlPr>
                      </m:sSubPr>
                      <m:e>
                        <m:r>
                          <a:rPr lang="en-US" altLang="zh-CN" sz="1800" i="1"/>
                          <m:t>𝑥</m:t>
                        </m:r>
                      </m:e>
                      <m:sub>
                        <m:r>
                          <a:rPr lang="en-US" altLang="zh-CN" sz="1800" i="1"/>
                          <m:t>𝑖𝑗𝑘</m:t>
                        </m:r>
                      </m:sub>
                    </m:sSub>
                  </m:oMath>
                </a14:m>
                <a:r>
                  <a:rPr lang="zh-CN" altLang="zh-CN" sz="1800" dirty="0"/>
                  <a:t>值为</a:t>
                </a:r>
                <a:r>
                  <a:rPr lang="en-US" altLang="zh-CN" sz="1800" dirty="0"/>
                  <a:t>1</a:t>
                </a:r>
                <a:r>
                  <a:rPr lang="zh-CN" altLang="zh-CN" sz="1800" dirty="0"/>
                  <a:t>，否则为</a:t>
                </a:r>
                <a:r>
                  <a:rPr lang="en-US" altLang="zh-CN" sz="1800" dirty="0"/>
                  <a:t>0</a:t>
                </a:r>
                <a:r>
                  <a:rPr lang="zh-CN" altLang="zh-CN" sz="1800" dirty="0"/>
                  <a:t>。同时，每辆配送车所承担的总的货运量不能超过自己的最大载重量且每个站点仅有一辆配送车量负责为其提供服务</a:t>
                </a:r>
                <a:r>
                  <a:rPr lang="zh-CN" altLang="zh-CN" sz="1800" dirty="0" smtClean="0"/>
                  <a:t>。</a:t>
                </a:r>
                <a:endParaRPr lang="zh-CN" altLang="zh-CN" sz="1800" dirty="0"/>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1926040"/>
              </a:xfrm>
              <a:prstGeom prst="rect">
                <a:avLst/>
              </a:prstGeom>
              <a:blipFill rotWithShape="0">
                <a:blip r:embed="rId2"/>
                <a:stretch>
                  <a:fillRect l="-530" t="-1582" b="-316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1152016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207663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蜂</a:t>
            </a:r>
            <a:r>
              <a:rPr kumimoji="0" lang="zh-CN" altLang="en-US" smtClean="0"/>
              <a:t>群算法应用案例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413061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p>
              <a:p>
                <a:endParaRPr lang="zh-CN" altLang="en-US" sz="1800" dirty="0"/>
              </a:p>
              <a:p>
                <a:endParaRPr lang="zh-CN" altLang="en-US" sz="1800" dirty="0" smtClean="0"/>
              </a:p>
              <a:p>
                <a:endParaRPr lang="zh-CN" altLang="en-US" sz="1800" dirty="0"/>
              </a:p>
              <a:p>
                <a:r>
                  <a:rPr lang="zh-CN" altLang="zh-CN" sz="1800" dirty="0"/>
                  <a:t>将蜂群算法应用于车辆路径规划，采用一种基于车辆位置次序和车辆位置取整操作的三维编码方法。在这种编码方式中，第一维采用自然整数</a:t>
                </a:r>
                <a:r>
                  <a:rPr lang="en-US" altLang="zh-CN" sz="1800" dirty="0"/>
                  <a:t>1,2,</a:t>
                </a:r>
                <a:r>
                  <a:rPr lang="zh-CN" altLang="zh-CN" sz="1800" dirty="0"/>
                  <a:t>…</a:t>
                </a:r>
                <a:r>
                  <a:rPr lang="en-US" altLang="zh-CN" sz="1800" dirty="0"/>
                  <a:t>,L</a:t>
                </a:r>
                <a:r>
                  <a:rPr lang="zh-CN" altLang="zh-CN" sz="1800" dirty="0"/>
                  <a:t>表示配送范围内所有站点编号，按递增顺序排列；第二维</a:t>
                </a:r>
                <a14:m>
                  <m:oMath xmlns:m="http://schemas.openxmlformats.org/officeDocument/2006/math">
                    <m:sSub>
                      <m:sSubPr>
                        <m:ctrlPr>
                          <a:rPr lang="zh-CN" altLang="zh-CN" sz="1800" i="1"/>
                        </m:ctrlPr>
                      </m:sSubPr>
                      <m:e>
                        <m:r>
                          <a:rPr lang="en-US" altLang="zh-CN" sz="1800" i="1"/>
                          <m:t>𝑒</m:t>
                        </m:r>
                      </m:e>
                      <m:sub>
                        <m:r>
                          <a:rPr lang="en-US" altLang="zh-CN" sz="1800" i="1"/>
                          <m:t>𝑖𝑗</m:t>
                        </m:r>
                      </m:sub>
                    </m:sSub>
                  </m:oMath>
                </a14:m>
                <a:r>
                  <a:rPr lang="zh-CN" altLang="zh-CN" sz="1800" dirty="0"/>
                  <a:t>表示分配给各个客户点的车辆编号</a:t>
                </a:r>
                <a:r>
                  <a:rPr lang="en-US" altLang="zh-CN" sz="1800" dirty="0"/>
                  <a:t>,</a:t>
                </a:r>
                <a14:m>
                  <m:oMath xmlns:m="http://schemas.openxmlformats.org/officeDocument/2006/math">
                    <m:r>
                      <a:rPr lang="en-US" altLang="zh-CN" sz="1800" i="1"/>
                      <m:t> </m:t>
                    </m:r>
                    <m:sSub>
                      <m:sSubPr>
                        <m:ctrlPr>
                          <a:rPr lang="zh-CN" altLang="zh-CN" sz="1800" i="1"/>
                        </m:ctrlPr>
                      </m:sSubPr>
                      <m:e>
                        <m:r>
                          <a:rPr lang="en-US" altLang="zh-CN" sz="1800" i="1"/>
                          <m:t>𝑒</m:t>
                        </m:r>
                      </m:e>
                      <m:sub>
                        <m:r>
                          <a:rPr lang="en-US" altLang="zh-CN" sz="1800" i="1"/>
                          <m:t>𝑖𝑗</m:t>
                        </m:r>
                      </m:sub>
                    </m:sSub>
                    <m:r>
                      <a:rPr lang="zh-CN" altLang="zh-CN" sz="1800"/>
                      <m:t>∈</m:t>
                    </m:r>
                    <m:r>
                      <a:rPr lang="en-US" altLang="zh-CN" sz="1800"/>
                      <m:t>[1,</m:t>
                    </m:r>
                    <m:r>
                      <m:rPr>
                        <m:sty m:val="p"/>
                      </m:rPr>
                      <a:rPr lang="en-US" altLang="zh-CN" sz="1800"/>
                      <m:t>K</m:t>
                    </m:r>
                    <m:r>
                      <a:rPr lang="en-US" altLang="zh-CN" sz="1800"/>
                      <m:t>+1)</m:t>
                    </m:r>
                  </m:oMath>
                </a14:m>
                <a:r>
                  <a:rPr lang="en-US" altLang="zh-CN" sz="1800" dirty="0"/>
                  <a:t>;</a:t>
                </a:r>
                <a:r>
                  <a:rPr lang="zh-CN" altLang="zh-CN" sz="1800" dirty="0"/>
                  <a:t>第三维</a:t>
                </a:r>
                <a14:m>
                  <m:oMath xmlns:m="http://schemas.openxmlformats.org/officeDocument/2006/math">
                    <m:sSub>
                      <m:sSubPr>
                        <m:ctrlPr>
                          <a:rPr lang="zh-CN" altLang="zh-CN" sz="1800" i="1"/>
                        </m:ctrlPr>
                      </m:sSubPr>
                      <m:e>
                        <m:r>
                          <a:rPr lang="en-US" altLang="zh-CN" sz="1800" i="1"/>
                          <m:t>𝑜</m:t>
                        </m:r>
                      </m:e>
                      <m:sub>
                        <m:r>
                          <a:rPr lang="en-US" altLang="zh-CN" sz="1800" i="1"/>
                          <m:t>𝑖𝑗</m:t>
                        </m:r>
                      </m:sub>
                    </m:sSub>
                  </m:oMath>
                </a14:m>
                <a:r>
                  <a:rPr lang="zh-CN" altLang="zh-CN" sz="1800" dirty="0"/>
                  <a:t>用于映射车辆的行驶顺序</a:t>
                </a:r>
                <a:r>
                  <a:rPr lang="zh-CN" altLang="zh-CN" sz="1800" dirty="0" smtClean="0"/>
                  <a:t>。</a:t>
                </a:r>
                <a:r>
                  <a:rPr lang="zh-CN" altLang="zh-CN" sz="1800" dirty="0"/>
                  <a:t>对以上编码进行解码，首先将第二维的值</a:t>
                </a:r>
                <a14:m>
                  <m:oMath xmlns:m="http://schemas.openxmlformats.org/officeDocument/2006/math">
                    <m:sSub>
                      <m:sSubPr>
                        <m:ctrlPr>
                          <a:rPr lang="zh-CN" altLang="zh-CN" sz="1800" i="1"/>
                        </m:ctrlPr>
                      </m:sSubPr>
                      <m:e>
                        <m:r>
                          <a:rPr lang="en-US" altLang="zh-CN" sz="1800" i="1"/>
                          <m:t>𝑒</m:t>
                        </m:r>
                      </m:e>
                      <m:sub>
                        <m:r>
                          <a:rPr lang="en-US" altLang="zh-CN" sz="1800" i="1"/>
                          <m:t>𝑖𝑗</m:t>
                        </m:r>
                      </m:sub>
                    </m:sSub>
                  </m:oMath>
                </a14:m>
                <a:r>
                  <a:rPr lang="zh-CN" altLang="zh-CN" sz="1800" dirty="0"/>
                  <a:t>向下取整，即可得到分配给客户点</a:t>
                </a:r>
                <a14:m>
                  <m:oMath xmlns:m="http://schemas.openxmlformats.org/officeDocument/2006/math">
                    <m:r>
                      <a:rPr lang="en-US" altLang="zh-CN" sz="1800" i="1"/>
                      <m:t>𝑗</m:t>
                    </m:r>
                  </m:oMath>
                </a14:m>
                <a:r>
                  <a:rPr lang="zh-CN" altLang="zh-CN" sz="1800" dirty="0"/>
                  <a:t>的车辆编号</a:t>
                </a:r>
                <a14:m>
                  <m:oMath xmlns:m="http://schemas.openxmlformats.org/officeDocument/2006/math">
                    <m:r>
                      <a:rPr lang="en-US" altLang="zh-CN" sz="1800" i="1"/>
                      <m:t>𝑘</m:t>
                    </m:r>
                  </m:oMath>
                </a14:m>
                <a:r>
                  <a:rPr lang="zh-CN" altLang="zh-CN" sz="1800" dirty="0"/>
                  <a:t>。对于分配给同一辆车</a:t>
                </a:r>
                <a14:m>
                  <m:oMath xmlns:m="http://schemas.openxmlformats.org/officeDocument/2006/math">
                    <m:r>
                      <a:rPr lang="en-US" altLang="zh-CN" sz="1800" i="1"/>
                      <m:t>𝑘</m:t>
                    </m:r>
                  </m:oMath>
                </a14:m>
                <a:r>
                  <a:rPr lang="zh-CN" altLang="zh-CN" sz="1800" dirty="0"/>
                  <a:t>的客户点，按照第三维的值</a:t>
                </a:r>
                <a14:m>
                  <m:oMath xmlns:m="http://schemas.openxmlformats.org/officeDocument/2006/math">
                    <m:sSub>
                      <m:sSubPr>
                        <m:ctrlPr>
                          <a:rPr lang="zh-CN" altLang="zh-CN" sz="1800" i="1"/>
                        </m:ctrlPr>
                      </m:sSubPr>
                      <m:e>
                        <m:r>
                          <a:rPr lang="en-US" altLang="zh-CN" sz="1800" i="1"/>
                          <m:t>𝑜</m:t>
                        </m:r>
                      </m:e>
                      <m:sub>
                        <m:r>
                          <a:rPr lang="en-US" altLang="zh-CN" sz="1800" i="1"/>
                          <m:t>𝑖𝑗</m:t>
                        </m:r>
                      </m:sub>
                    </m:sSub>
                  </m:oMath>
                </a14:m>
                <a:r>
                  <a:rPr lang="zh-CN" altLang="zh-CN" sz="1800" dirty="0"/>
                  <a:t>，从小到大进行排列，即可得到路径点</a:t>
                </a:r>
                <a:r>
                  <a:rPr lang="zh-CN" altLang="zh-CN" sz="1800" dirty="0" smtClean="0"/>
                  <a:t>。</a:t>
                </a:r>
                <a:endParaRPr lang="zh-CN" altLang="en-US" sz="1800" dirty="0" smtClean="0"/>
              </a:p>
              <a:p>
                <a:endParaRPr lang="zh-CN" altLang="en-US" sz="1800" dirty="0"/>
              </a:p>
              <a:p>
                <a:endParaRPr lang="zh-CN" altLang="zh-CN" sz="1800" dirty="0"/>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4130618"/>
              </a:xfrm>
              <a:prstGeom prst="rect">
                <a:avLst/>
              </a:prstGeom>
              <a:blipFill rotWithShape="0">
                <a:blip r:embed="rId2"/>
                <a:stretch>
                  <a:fillRect l="-530" t="-737" r="-60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2" name="表格 1"/>
              <p:cNvGraphicFramePr>
                <a:graphicFrameLocks noGrp="1"/>
              </p:cNvGraphicFramePr>
              <p:nvPr>
                <p:extLst>
                  <p:ext uri="{D42A27DB-BD31-4B8C-83A1-F6EECF244321}">
                    <p14:modId xmlns:p14="http://schemas.microsoft.com/office/powerpoint/2010/main" val="62730951"/>
                  </p:ext>
                </p:extLst>
              </p:nvPr>
            </p:nvGraphicFramePr>
            <p:xfrm>
              <a:off x="1122046" y="1231076"/>
              <a:ext cx="6995157" cy="668020"/>
            </p:xfrm>
            <a:graphic>
              <a:graphicData uri="http://schemas.openxmlformats.org/drawingml/2006/table">
                <a:tbl>
                  <a:tblPr firstRow="1" firstCol="1" bandRow="1"/>
                  <a:tblGrid>
                    <a:gridCol w="1892890"/>
                    <a:gridCol w="850611"/>
                    <a:gridCol w="850611"/>
                    <a:gridCol w="850611"/>
                    <a:gridCol w="850611"/>
                    <a:gridCol w="850611"/>
                    <a:gridCol w="849212"/>
                  </a:tblGrid>
                  <a:tr h="0">
                    <a:tc>
                      <a:txBody>
                        <a:bodyPr/>
                        <a:lstStyle/>
                        <a:p>
                          <a:pPr algn="ctr">
                            <a:spcAft>
                              <a:spcPts val="0"/>
                            </a:spcAft>
                          </a:pPr>
                          <a:r>
                            <a:rPr lang="zh-CN" sz="1050" kern="100" dirty="0">
                              <a:effectLst/>
                              <a:latin typeface="宋体" charset="0"/>
                              <a:cs typeface="Times New Roman" charset="0"/>
                            </a:rPr>
                            <a:t>收货点</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n-US" sz="1050" kern="100">
                              <a:effectLst/>
                              <a:latin typeface="宋体" charset="0"/>
                              <a:cs typeface="Times New Roman" charset="0"/>
                            </a:rPr>
                            <a:t>1</a:t>
                          </a:r>
                          <a:endParaRPr lang="zh-CN" sz="1050" kern="100">
                            <a:effectLst/>
                            <a:latin typeface="宋体" charset="0"/>
                            <a:cs typeface="Times New Roman"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n-US" sz="1050" kern="100">
                              <a:effectLst/>
                              <a:latin typeface="宋体" charset="0"/>
                              <a:cs typeface="Times New Roman" charset="0"/>
                            </a:rPr>
                            <a:t>2</a:t>
                          </a:r>
                          <a:endParaRPr lang="zh-CN" sz="1050" kern="100">
                            <a:effectLst/>
                            <a:latin typeface="宋体" charset="0"/>
                            <a:cs typeface="Times New Roman"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n-US" sz="1050" kern="100">
                              <a:effectLst/>
                              <a:latin typeface="宋体" charset="0"/>
                              <a:cs typeface="Times New Roman" charset="0"/>
                            </a:rPr>
                            <a:t>…</a:t>
                          </a:r>
                          <a:endParaRPr lang="zh-CN" sz="1050" kern="100">
                            <a:effectLst/>
                            <a:latin typeface="宋体" charset="0"/>
                            <a:cs typeface="Times New Roman"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n-US" sz="1050" kern="100">
                              <a:effectLst/>
                              <a:latin typeface="宋体" charset="0"/>
                              <a:cs typeface="Times New Roman" charset="0"/>
                            </a:rPr>
                            <a:t>j</a:t>
                          </a:r>
                          <a:endParaRPr lang="zh-CN" sz="1050" kern="100">
                            <a:effectLst/>
                            <a:latin typeface="宋体" charset="0"/>
                            <a:cs typeface="Times New Roman"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n-US" sz="1050" kern="100">
                              <a:effectLst/>
                              <a:latin typeface="宋体" charset="0"/>
                              <a:cs typeface="Times New Roman" charset="0"/>
                            </a:rPr>
                            <a:t>…</a:t>
                          </a:r>
                          <a:endParaRPr lang="zh-CN" sz="1050" kern="100">
                            <a:effectLst/>
                            <a:latin typeface="宋体" charset="0"/>
                            <a:cs typeface="Times New Roman"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n-US" sz="1050" kern="100">
                              <a:effectLst/>
                              <a:latin typeface="宋体" charset="0"/>
                              <a:cs typeface="Times New Roman" charset="0"/>
                            </a:rPr>
                            <a:t>L</a:t>
                          </a:r>
                          <a:endParaRPr lang="zh-CN" sz="1050" kern="100">
                            <a:effectLst/>
                            <a:latin typeface="宋体" charset="0"/>
                            <a:cs typeface="Times New Roman"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r>
                  <a:tr h="254000">
                    <a:tc>
                      <a:txBody>
                        <a:bodyPr/>
                        <a:lstStyle/>
                        <a:p>
                          <a:pPr algn="ctr">
                            <a:spcAft>
                              <a:spcPts val="0"/>
                            </a:spcAft>
                          </a:pPr>
                          <a:r>
                            <a:rPr lang="zh-CN" sz="1050" kern="100" dirty="0">
                              <a:effectLst/>
                              <a:latin typeface="宋体" charset="0"/>
                              <a:cs typeface="Times New Roman" charset="0"/>
                            </a:rPr>
                            <a:t>车辆分配（</a:t>
                          </a:r>
                          <a14:m>
                            <m:oMath xmlns:m="http://schemas.openxmlformats.org/officeDocument/2006/math">
                              <m:sSub>
                                <m:sSubPr>
                                  <m:ctrlPr>
                                    <a:rPr lang="zh-CN" sz="1050" i="1" kern="100">
                                      <a:effectLst/>
                                      <a:latin typeface="Cambria Math" charset="0"/>
                                      <a:ea typeface="Cambria Math" charset="0"/>
                                      <a:cs typeface="Arial" charset="0"/>
                                    </a:rPr>
                                  </m:ctrlPr>
                                </m:sSubPr>
                                <m:e>
                                  <m:r>
                                    <a:rPr lang="en-US" sz="1050" i="1" kern="100">
                                      <a:effectLst/>
                                      <a:latin typeface="Cambria Math" charset="0"/>
                                      <a:cs typeface="Arial" charset="0"/>
                                    </a:rPr>
                                    <m:t>𝑒</m:t>
                                  </m:r>
                                </m:e>
                                <m:sub>
                                  <m:r>
                                    <a:rPr lang="en-US" sz="1050" i="1" kern="100">
                                      <a:effectLst/>
                                      <a:latin typeface="Cambria Math" charset="0"/>
                                      <a:cs typeface="Arial" charset="0"/>
                                    </a:rPr>
                                    <m:t>𝑖𝑗</m:t>
                                  </m:r>
                                </m:sub>
                              </m:sSub>
                            </m:oMath>
                          </a14:m>
                          <a:r>
                            <a:rPr lang="zh-CN" sz="1050" kern="100" dirty="0">
                              <a:effectLst/>
                              <a:latin typeface="宋体" charset="0"/>
                              <a:cs typeface="Times New Roman" charset="0"/>
                            </a:rPr>
                            <a:t>）</a:t>
                          </a: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050" i="1" kern="100">
                                        <a:effectLst/>
                                        <a:latin typeface="Cambria Math" charset="0"/>
                                        <a:ea typeface="Cambria Math" charset="0"/>
                                        <a:cs typeface="Arial" charset="0"/>
                                      </a:rPr>
                                    </m:ctrlPr>
                                  </m:sSubPr>
                                  <m:e>
                                    <m:r>
                                      <a:rPr lang="en-US" sz="1050" i="1" kern="100">
                                        <a:effectLst/>
                                        <a:latin typeface="Cambria Math" charset="0"/>
                                        <a:cs typeface="Arial" charset="0"/>
                                      </a:rPr>
                                      <m:t>𝑒</m:t>
                                    </m:r>
                                  </m:e>
                                  <m:sub>
                                    <m:r>
                                      <a:rPr lang="en-US" sz="1050" i="1" kern="100">
                                        <a:effectLst/>
                                        <a:latin typeface="Cambria Math" charset="0"/>
                                        <a:cs typeface="Arial" charset="0"/>
                                      </a:rPr>
                                      <m:t>𝑖</m:t>
                                    </m:r>
                                    <m:r>
                                      <a:rPr lang="en-US" sz="1050" i="1" kern="100">
                                        <a:effectLst/>
                                        <a:latin typeface="Cambria Math" charset="0"/>
                                        <a:cs typeface="Arial" charset="0"/>
                                      </a:rPr>
                                      <m:t>1</m:t>
                                    </m:r>
                                  </m:sub>
                                </m:sSub>
                              </m:oMath>
                            </m:oMathPara>
                          </a14:m>
                          <a:endParaRPr lang="zh-CN" sz="1050" kern="100">
                            <a:effectLst/>
                            <a:latin typeface="宋体" charset="0"/>
                            <a:cs typeface="Times New Roman" charset="0"/>
                          </a:endParaRPr>
                        </a:p>
                      </a:txBody>
                      <a:tcPr marL="68580" marR="68580" marT="0" marB="0" anchor="ctr">
                        <a:lnL>
                          <a:noFill/>
                        </a:lnL>
                        <a:lnR>
                          <a:noFill/>
                        </a:lnR>
                        <a:lnT>
                          <a:noFill/>
                        </a:lnT>
                        <a:lnB>
                          <a:noFill/>
                        </a:lnB>
                        <a:solidFill>
                          <a:srgbClr val="FFFFFF"/>
                        </a:solidFill>
                      </a:tcP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050" i="1" kern="100">
                                        <a:effectLst/>
                                        <a:latin typeface="Cambria Math" charset="0"/>
                                        <a:ea typeface="Cambria Math" charset="0"/>
                                        <a:cs typeface="Arial" charset="0"/>
                                      </a:rPr>
                                    </m:ctrlPr>
                                  </m:sSubPr>
                                  <m:e>
                                    <m:r>
                                      <a:rPr lang="en-US" sz="1050" i="1" kern="100">
                                        <a:effectLst/>
                                        <a:latin typeface="Cambria Math" charset="0"/>
                                        <a:cs typeface="Arial" charset="0"/>
                                      </a:rPr>
                                      <m:t>𝑒</m:t>
                                    </m:r>
                                  </m:e>
                                  <m:sub>
                                    <m:r>
                                      <a:rPr lang="en-US" sz="1050" i="1" kern="100">
                                        <a:effectLst/>
                                        <a:latin typeface="Cambria Math" charset="0"/>
                                        <a:cs typeface="Arial" charset="0"/>
                                      </a:rPr>
                                      <m:t>𝑖</m:t>
                                    </m:r>
                                    <m:r>
                                      <a:rPr lang="en-US" sz="1050" i="1" kern="100">
                                        <a:effectLst/>
                                        <a:latin typeface="Cambria Math" charset="0"/>
                                        <a:cs typeface="Arial" charset="0"/>
                                      </a:rPr>
                                      <m:t>2</m:t>
                                    </m:r>
                                  </m:sub>
                                </m:sSub>
                              </m:oMath>
                            </m:oMathPara>
                          </a14:m>
                          <a:endParaRPr lang="zh-CN" sz="1050" kern="100">
                            <a:effectLst/>
                            <a:latin typeface="宋体" charset="0"/>
                            <a:cs typeface="Times New Roman" charset="0"/>
                          </a:endParaRPr>
                        </a:p>
                      </a:txBody>
                      <a:tcPr marL="68580" marR="68580" marT="0" marB="0" anchor="ctr">
                        <a:lnL>
                          <a:noFill/>
                        </a:lnL>
                        <a:lnR>
                          <a:noFill/>
                        </a:lnR>
                        <a:lnT>
                          <a:noFill/>
                        </a:lnT>
                        <a:lnB>
                          <a:noFill/>
                        </a:lnB>
                        <a:solidFill>
                          <a:srgbClr val="FFFFFF"/>
                        </a:solidFill>
                      </a:tcPr>
                    </a:tc>
                    <a:tc>
                      <a:txBody>
                        <a:bodyPr/>
                        <a:lstStyle/>
                        <a:p>
                          <a:pPr algn="ctr">
                            <a:spcAft>
                              <a:spcPts val="0"/>
                            </a:spcAft>
                          </a:pPr>
                          <a:r>
                            <a:rPr lang="en-US" sz="1050" i="1" kern="100">
                              <a:effectLst/>
                              <a:latin typeface="宋体" charset="0"/>
                              <a:cs typeface="Times New Roman" charset="0"/>
                            </a:rPr>
                            <a:t>…</a:t>
                          </a:r>
                          <a:endParaRPr lang="zh-CN" sz="1050" kern="100">
                            <a:effectLst/>
                            <a:latin typeface="宋体" charset="0"/>
                            <a:cs typeface="Times New Roman" charset="0"/>
                          </a:endParaRPr>
                        </a:p>
                      </a:txBody>
                      <a:tcPr marL="68580" marR="68580" marT="0" marB="0" anchor="ctr">
                        <a:lnL>
                          <a:noFill/>
                        </a:lnL>
                        <a:lnR>
                          <a:noFill/>
                        </a:lnR>
                        <a:lnT>
                          <a:noFill/>
                        </a:lnT>
                        <a:lnB>
                          <a:noFill/>
                        </a:lnB>
                        <a:solidFill>
                          <a:srgbClr val="FFFFFF"/>
                        </a:solidFill>
                      </a:tcP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050" i="1" kern="100">
                                        <a:effectLst/>
                                        <a:latin typeface="Cambria Math" charset="0"/>
                                        <a:ea typeface="Cambria Math" charset="0"/>
                                        <a:cs typeface="Arial" charset="0"/>
                                      </a:rPr>
                                    </m:ctrlPr>
                                  </m:sSubPr>
                                  <m:e>
                                    <m:r>
                                      <a:rPr lang="en-US" sz="1050" i="1" kern="100">
                                        <a:effectLst/>
                                        <a:latin typeface="Cambria Math" charset="0"/>
                                        <a:cs typeface="Arial" charset="0"/>
                                      </a:rPr>
                                      <m:t>𝑒</m:t>
                                    </m:r>
                                  </m:e>
                                  <m:sub>
                                    <m:r>
                                      <a:rPr lang="en-US" sz="1050" i="1" kern="100">
                                        <a:effectLst/>
                                        <a:latin typeface="Cambria Math" charset="0"/>
                                        <a:cs typeface="Arial" charset="0"/>
                                      </a:rPr>
                                      <m:t>𝑖𝑗</m:t>
                                    </m:r>
                                  </m:sub>
                                </m:sSub>
                              </m:oMath>
                            </m:oMathPara>
                          </a14:m>
                          <a:endParaRPr lang="zh-CN" sz="1050" kern="100">
                            <a:effectLst/>
                            <a:latin typeface="宋体" charset="0"/>
                            <a:cs typeface="Times New Roman" charset="0"/>
                          </a:endParaRPr>
                        </a:p>
                      </a:txBody>
                      <a:tcPr marL="68580" marR="68580" marT="0" marB="0" anchor="ctr">
                        <a:lnL>
                          <a:noFill/>
                        </a:lnL>
                        <a:lnR>
                          <a:noFill/>
                        </a:lnR>
                        <a:lnT>
                          <a:noFill/>
                        </a:lnT>
                        <a:lnB>
                          <a:noFill/>
                        </a:lnB>
                        <a:solidFill>
                          <a:srgbClr val="FFFFFF"/>
                        </a:solidFill>
                      </a:tcPr>
                    </a:tc>
                    <a:tc>
                      <a:txBody>
                        <a:bodyPr/>
                        <a:lstStyle/>
                        <a:p>
                          <a:pPr algn="ctr">
                            <a:spcAft>
                              <a:spcPts val="0"/>
                            </a:spcAft>
                          </a:pPr>
                          <a:r>
                            <a:rPr lang="en-US" sz="1050" i="1" kern="100">
                              <a:effectLst/>
                              <a:latin typeface="宋体" charset="0"/>
                              <a:cs typeface="Times New Roman" charset="0"/>
                            </a:rPr>
                            <a:t>…</a:t>
                          </a:r>
                          <a:endParaRPr lang="zh-CN" sz="1050" kern="100">
                            <a:effectLst/>
                            <a:latin typeface="宋体" charset="0"/>
                            <a:cs typeface="Times New Roman" charset="0"/>
                          </a:endParaRPr>
                        </a:p>
                      </a:txBody>
                      <a:tcPr marL="68580" marR="68580" marT="0" marB="0" anchor="ctr">
                        <a:lnL>
                          <a:noFill/>
                        </a:lnL>
                        <a:lnR>
                          <a:noFill/>
                        </a:lnR>
                        <a:lnT>
                          <a:noFill/>
                        </a:lnT>
                        <a:lnB>
                          <a:noFill/>
                        </a:lnB>
                        <a:solidFill>
                          <a:srgbClr val="FFFFFF"/>
                        </a:solidFill>
                      </a:tcP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050" i="1" kern="100">
                                        <a:effectLst/>
                                        <a:latin typeface="Cambria Math" charset="0"/>
                                        <a:ea typeface="Cambria Math" charset="0"/>
                                        <a:cs typeface="Arial" charset="0"/>
                                      </a:rPr>
                                    </m:ctrlPr>
                                  </m:sSubPr>
                                  <m:e>
                                    <m:r>
                                      <a:rPr lang="en-US" sz="1050" i="1" kern="100">
                                        <a:effectLst/>
                                        <a:latin typeface="Cambria Math" charset="0"/>
                                        <a:cs typeface="Arial" charset="0"/>
                                      </a:rPr>
                                      <m:t>𝑒</m:t>
                                    </m:r>
                                  </m:e>
                                  <m:sub>
                                    <m:r>
                                      <a:rPr lang="en-US" sz="1050" i="1" kern="100">
                                        <a:effectLst/>
                                        <a:latin typeface="Cambria Math" charset="0"/>
                                        <a:cs typeface="Arial" charset="0"/>
                                      </a:rPr>
                                      <m:t>𝑖𝐿</m:t>
                                    </m:r>
                                  </m:sub>
                                </m:sSub>
                              </m:oMath>
                            </m:oMathPara>
                          </a14:m>
                          <a:endParaRPr lang="zh-CN" sz="1050" kern="100">
                            <a:effectLst/>
                            <a:latin typeface="宋体" charset="0"/>
                            <a:cs typeface="Times New Roman"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254000">
                    <a:tc>
                      <a:txBody>
                        <a:bodyPr/>
                        <a:lstStyle/>
                        <a:p>
                          <a:pPr algn="ctr">
                            <a:spcAft>
                              <a:spcPts val="0"/>
                            </a:spcAft>
                          </a:pPr>
                          <a:r>
                            <a:rPr lang="zh-CN" sz="1050" kern="100">
                              <a:effectLst/>
                              <a:latin typeface="宋体" charset="0"/>
                              <a:cs typeface="Times New Roman" charset="0"/>
                            </a:rPr>
                            <a:t>车辆顺序（</a:t>
                          </a:r>
                          <a14:m>
                            <m:oMath xmlns:m="http://schemas.openxmlformats.org/officeDocument/2006/math">
                              <m:sSub>
                                <m:sSubPr>
                                  <m:ctrlPr>
                                    <a:rPr lang="zh-CN" sz="1050" i="1" kern="100">
                                      <a:effectLst/>
                                      <a:latin typeface="Cambria Math" charset="0"/>
                                      <a:ea typeface="Cambria Math" charset="0"/>
                                      <a:cs typeface="Arial" charset="0"/>
                                    </a:rPr>
                                  </m:ctrlPr>
                                </m:sSubPr>
                                <m:e>
                                  <m:r>
                                    <a:rPr lang="en-US" sz="1050" i="1" kern="100">
                                      <a:effectLst/>
                                      <a:latin typeface="Cambria Math" charset="0"/>
                                      <a:cs typeface="Arial" charset="0"/>
                                    </a:rPr>
                                    <m:t>𝑜</m:t>
                                  </m:r>
                                </m:e>
                                <m:sub>
                                  <m:r>
                                    <a:rPr lang="en-US" sz="1050" i="1" kern="100">
                                      <a:effectLst/>
                                      <a:latin typeface="Cambria Math" charset="0"/>
                                      <a:cs typeface="Arial" charset="0"/>
                                    </a:rPr>
                                    <m:t>𝑖𝑗</m:t>
                                  </m:r>
                                </m:sub>
                              </m:sSub>
                            </m:oMath>
                          </a14:m>
                          <a:r>
                            <a:rPr lang="zh-CN" sz="1050" kern="100">
                              <a:effectLst/>
                              <a:latin typeface="宋体" charset="0"/>
                              <a:cs typeface="Times New Roman" charset="0"/>
                            </a:rPr>
                            <a:t>）</a:t>
                          </a: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050" i="1" kern="100">
                                        <a:effectLst/>
                                        <a:latin typeface="Cambria Math" charset="0"/>
                                        <a:ea typeface="Cambria Math" charset="0"/>
                                        <a:cs typeface="Arial" charset="0"/>
                                      </a:rPr>
                                    </m:ctrlPr>
                                  </m:sSubPr>
                                  <m:e>
                                    <m:r>
                                      <a:rPr lang="en-US" sz="1050" i="1" kern="100">
                                        <a:effectLst/>
                                        <a:latin typeface="Cambria Math" charset="0"/>
                                        <a:cs typeface="Arial" charset="0"/>
                                      </a:rPr>
                                      <m:t>𝑜</m:t>
                                    </m:r>
                                  </m:e>
                                  <m:sub>
                                    <m:r>
                                      <a:rPr lang="en-US" sz="1050" i="1" kern="100">
                                        <a:effectLst/>
                                        <a:latin typeface="Cambria Math" charset="0"/>
                                        <a:cs typeface="Arial" charset="0"/>
                                      </a:rPr>
                                      <m:t>𝑖</m:t>
                                    </m:r>
                                    <m:r>
                                      <a:rPr lang="en-US" sz="1050" i="1" kern="100">
                                        <a:effectLst/>
                                        <a:latin typeface="Cambria Math" charset="0"/>
                                        <a:cs typeface="Arial" charset="0"/>
                                      </a:rPr>
                                      <m:t>1</m:t>
                                    </m:r>
                                  </m:sub>
                                </m:sSub>
                              </m:oMath>
                            </m:oMathPara>
                          </a14:m>
                          <a:endParaRPr lang="zh-CN" sz="1050" kern="100">
                            <a:effectLst/>
                            <a:latin typeface="宋体" charset="0"/>
                            <a:cs typeface="Times New Roman"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050" i="1" kern="100">
                                        <a:effectLst/>
                                        <a:latin typeface="Cambria Math" charset="0"/>
                                        <a:ea typeface="Cambria Math" charset="0"/>
                                        <a:cs typeface="Arial" charset="0"/>
                                      </a:rPr>
                                    </m:ctrlPr>
                                  </m:sSubPr>
                                  <m:e>
                                    <m:r>
                                      <a:rPr lang="en-US" sz="1050" i="1" kern="100">
                                        <a:effectLst/>
                                        <a:latin typeface="Cambria Math" charset="0"/>
                                        <a:cs typeface="Arial" charset="0"/>
                                      </a:rPr>
                                      <m:t>𝑜</m:t>
                                    </m:r>
                                  </m:e>
                                  <m:sub>
                                    <m:r>
                                      <a:rPr lang="en-US" sz="1050" i="1" kern="100">
                                        <a:effectLst/>
                                        <a:latin typeface="Cambria Math" charset="0"/>
                                        <a:cs typeface="Arial" charset="0"/>
                                      </a:rPr>
                                      <m:t>𝑖</m:t>
                                    </m:r>
                                    <m:r>
                                      <a:rPr lang="en-US" sz="1050" i="1" kern="100">
                                        <a:effectLst/>
                                        <a:latin typeface="Cambria Math" charset="0"/>
                                        <a:cs typeface="Arial" charset="0"/>
                                      </a:rPr>
                                      <m:t>2</m:t>
                                    </m:r>
                                  </m:sub>
                                </m:sSub>
                              </m:oMath>
                            </m:oMathPara>
                          </a14:m>
                          <a:endParaRPr lang="zh-CN" sz="1050" kern="100">
                            <a:effectLst/>
                            <a:latin typeface="宋体" charset="0"/>
                            <a:cs typeface="Times New Roman"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050" i="1" kern="100">
                              <a:effectLst/>
                              <a:latin typeface="宋体" charset="0"/>
                              <a:cs typeface="Times New Roman" charset="0"/>
                            </a:rPr>
                            <a:t>…</a:t>
                          </a:r>
                          <a:endParaRPr lang="zh-CN" sz="1050" kern="100">
                            <a:effectLst/>
                            <a:latin typeface="宋体" charset="0"/>
                            <a:cs typeface="Times New Roman"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050" i="1" kern="100">
                                        <a:effectLst/>
                                        <a:latin typeface="Cambria Math" charset="0"/>
                                        <a:ea typeface="Cambria Math" charset="0"/>
                                        <a:cs typeface="Arial" charset="0"/>
                                      </a:rPr>
                                    </m:ctrlPr>
                                  </m:sSubPr>
                                  <m:e>
                                    <m:r>
                                      <a:rPr lang="en-US" sz="1050" i="1" kern="100">
                                        <a:effectLst/>
                                        <a:latin typeface="Cambria Math" charset="0"/>
                                        <a:cs typeface="Arial" charset="0"/>
                                      </a:rPr>
                                      <m:t>𝑜</m:t>
                                    </m:r>
                                  </m:e>
                                  <m:sub>
                                    <m:r>
                                      <a:rPr lang="en-US" sz="1050" i="1" kern="100">
                                        <a:effectLst/>
                                        <a:latin typeface="Cambria Math" charset="0"/>
                                        <a:cs typeface="Arial" charset="0"/>
                                      </a:rPr>
                                      <m:t>𝑖𝑗</m:t>
                                    </m:r>
                                  </m:sub>
                                </m:sSub>
                              </m:oMath>
                            </m:oMathPara>
                          </a14:m>
                          <a:endParaRPr lang="zh-CN" sz="1050" kern="100">
                            <a:effectLst/>
                            <a:latin typeface="宋体" charset="0"/>
                            <a:cs typeface="Times New Roman"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050" i="1" kern="100">
                              <a:effectLst/>
                              <a:latin typeface="宋体" charset="0"/>
                              <a:cs typeface="Times New Roman" charset="0"/>
                            </a:rPr>
                            <a:t>…</a:t>
                          </a:r>
                          <a:endParaRPr lang="zh-CN" sz="1050" kern="100">
                            <a:effectLst/>
                            <a:latin typeface="宋体" charset="0"/>
                            <a:cs typeface="Times New Roman"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050" i="1" kern="100">
                                        <a:effectLst/>
                                        <a:latin typeface="Cambria Math" charset="0"/>
                                        <a:ea typeface="Cambria Math" charset="0"/>
                                        <a:cs typeface="Arial" charset="0"/>
                                      </a:rPr>
                                    </m:ctrlPr>
                                  </m:sSubPr>
                                  <m:e>
                                    <m:r>
                                      <a:rPr lang="en-US" sz="1050" i="1" kern="100">
                                        <a:effectLst/>
                                        <a:latin typeface="Cambria Math" charset="0"/>
                                        <a:cs typeface="Arial" charset="0"/>
                                      </a:rPr>
                                      <m:t>𝑜</m:t>
                                    </m:r>
                                  </m:e>
                                  <m:sub>
                                    <m:r>
                                      <a:rPr lang="en-US" sz="1050" i="1" kern="100">
                                        <a:effectLst/>
                                        <a:latin typeface="Cambria Math" charset="0"/>
                                        <a:cs typeface="Arial" charset="0"/>
                                      </a:rPr>
                                      <m:t>𝑖𝐿</m:t>
                                    </m:r>
                                  </m:sub>
                                </m:sSub>
                              </m:oMath>
                            </m:oMathPara>
                          </a14:m>
                          <a:endParaRPr lang="zh-CN" sz="1050" kern="100" dirty="0">
                            <a:effectLst/>
                            <a:latin typeface="宋体" charset="0"/>
                            <a:cs typeface="Times New Roman"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bl>
              </a:graphicData>
            </a:graphic>
          </p:graphicFrame>
        </mc:Choice>
        <mc:Fallback>
          <p:graphicFrame>
            <p:nvGraphicFramePr>
              <p:cNvPr id="2" name="表格 1"/>
              <p:cNvGraphicFramePr>
                <a:graphicFrameLocks noGrp="1"/>
              </p:cNvGraphicFramePr>
              <p:nvPr>
                <p:extLst>
                  <p:ext uri="{D42A27DB-BD31-4B8C-83A1-F6EECF244321}">
                    <p14:modId xmlns:p14="http://schemas.microsoft.com/office/powerpoint/2010/main" val="62730951"/>
                  </p:ext>
                </p:extLst>
              </p:nvPr>
            </p:nvGraphicFramePr>
            <p:xfrm>
              <a:off x="1122046" y="1231076"/>
              <a:ext cx="6995157" cy="668020"/>
            </p:xfrm>
            <a:graphic>
              <a:graphicData uri="http://schemas.openxmlformats.org/drawingml/2006/table">
                <a:tbl>
                  <a:tblPr firstRow="1" firstCol="1" bandRow="1"/>
                  <a:tblGrid>
                    <a:gridCol w="1892890"/>
                    <a:gridCol w="850611"/>
                    <a:gridCol w="850611"/>
                    <a:gridCol w="850611"/>
                    <a:gridCol w="850611"/>
                    <a:gridCol w="850611"/>
                    <a:gridCol w="849212"/>
                  </a:tblGrid>
                  <a:tr h="160020">
                    <a:tc>
                      <a:txBody>
                        <a:bodyPr/>
                        <a:lstStyle/>
                        <a:p>
                          <a:pPr algn="ctr">
                            <a:spcAft>
                              <a:spcPts val="0"/>
                            </a:spcAft>
                          </a:pPr>
                          <a:r>
                            <a:rPr lang="zh-CN" sz="1050" kern="100" dirty="0">
                              <a:effectLst/>
                              <a:latin typeface="宋体" charset="0"/>
                              <a:cs typeface="Times New Roman" charset="0"/>
                            </a:rPr>
                            <a:t>收货点</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n-US" sz="1050" kern="100">
                              <a:effectLst/>
                              <a:latin typeface="宋体" charset="0"/>
                              <a:cs typeface="Times New Roman" charset="0"/>
                            </a:rPr>
                            <a:t>1</a:t>
                          </a:r>
                          <a:endParaRPr lang="zh-CN" sz="1050" kern="100">
                            <a:effectLst/>
                            <a:latin typeface="宋体" charset="0"/>
                            <a:cs typeface="Times New Roman"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n-US" sz="1050" kern="100">
                              <a:effectLst/>
                              <a:latin typeface="宋体" charset="0"/>
                              <a:cs typeface="Times New Roman" charset="0"/>
                            </a:rPr>
                            <a:t>2</a:t>
                          </a:r>
                          <a:endParaRPr lang="zh-CN" sz="1050" kern="100">
                            <a:effectLst/>
                            <a:latin typeface="宋体" charset="0"/>
                            <a:cs typeface="Times New Roman"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n-US" sz="1050" kern="100">
                              <a:effectLst/>
                              <a:latin typeface="宋体" charset="0"/>
                              <a:cs typeface="Times New Roman" charset="0"/>
                            </a:rPr>
                            <a:t>…</a:t>
                          </a:r>
                          <a:endParaRPr lang="zh-CN" sz="1050" kern="100">
                            <a:effectLst/>
                            <a:latin typeface="宋体" charset="0"/>
                            <a:cs typeface="Times New Roman"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n-US" sz="1050" kern="100">
                              <a:effectLst/>
                              <a:latin typeface="宋体" charset="0"/>
                              <a:cs typeface="Times New Roman" charset="0"/>
                            </a:rPr>
                            <a:t>j</a:t>
                          </a:r>
                          <a:endParaRPr lang="zh-CN" sz="1050" kern="100">
                            <a:effectLst/>
                            <a:latin typeface="宋体" charset="0"/>
                            <a:cs typeface="Times New Roman"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n-US" sz="1050" kern="100">
                              <a:effectLst/>
                              <a:latin typeface="宋体" charset="0"/>
                              <a:cs typeface="Times New Roman" charset="0"/>
                            </a:rPr>
                            <a:t>…</a:t>
                          </a:r>
                          <a:endParaRPr lang="zh-CN" sz="1050" kern="100">
                            <a:effectLst/>
                            <a:latin typeface="宋体" charset="0"/>
                            <a:cs typeface="Times New Roman"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n-US" sz="1050" kern="100">
                              <a:effectLst/>
                              <a:latin typeface="宋体" charset="0"/>
                              <a:cs typeface="Times New Roman" charset="0"/>
                            </a:rPr>
                            <a:t>L</a:t>
                          </a:r>
                          <a:endParaRPr lang="zh-CN" sz="1050" kern="100">
                            <a:effectLst/>
                            <a:latin typeface="宋体" charset="0"/>
                            <a:cs typeface="Times New Roman"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r>
                  <a:tr h="254000">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blipFill rotWithShape="0">
                          <a:blip r:embed="rId3"/>
                          <a:stretch>
                            <a:fillRect l="-322" t="-76190" r="-269775" b="-114286"/>
                          </a:stretch>
                        </a:blipFill>
                      </a:tcPr>
                    </a:tc>
                    <a:tc>
                      <a:txBody>
                        <a:bodyPr/>
                        <a:lstStyle/>
                        <a:p>
                          <a:endParaRPr lang="zh-CN"/>
                        </a:p>
                      </a:txBody>
                      <a:tcPr marL="68580" marR="68580" marT="0" marB="0" anchor="ctr">
                        <a:lnL>
                          <a:noFill/>
                        </a:lnL>
                        <a:lnR>
                          <a:noFill/>
                        </a:lnR>
                        <a:lnT>
                          <a:noFill/>
                        </a:lnT>
                        <a:lnB>
                          <a:noFill/>
                        </a:lnB>
                        <a:blipFill rotWithShape="0">
                          <a:blip r:embed="rId3"/>
                          <a:stretch>
                            <a:fillRect l="-224460" t="-76190" r="-503597" b="-114286"/>
                          </a:stretch>
                        </a:blipFill>
                      </a:tcPr>
                    </a:tc>
                    <a:tc>
                      <a:txBody>
                        <a:bodyPr/>
                        <a:lstStyle/>
                        <a:p>
                          <a:endParaRPr lang="zh-CN"/>
                        </a:p>
                      </a:txBody>
                      <a:tcPr marL="68580" marR="68580" marT="0" marB="0" anchor="ctr">
                        <a:lnL>
                          <a:noFill/>
                        </a:lnL>
                        <a:lnR>
                          <a:noFill/>
                        </a:lnR>
                        <a:lnT>
                          <a:noFill/>
                        </a:lnT>
                        <a:lnB>
                          <a:noFill/>
                        </a:lnB>
                        <a:blipFill rotWithShape="0">
                          <a:blip r:embed="rId3"/>
                          <a:stretch>
                            <a:fillRect l="-322143" t="-76190" r="-400000" b="-114286"/>
                          </a:stretch>
                        </a:blipFill>
                      </a:tcPr>
                    </a:tc>
                    <a:tc>
                      <a:txBody>
                        <a:bodyPr/>
                        <a:lstStyle/>
                        <a:p>
                          <a:pPr algn="ctr">
                            <a:spcAft>
                              <a:spcPts val="0"/>
                            </a:spcAft>
                          </a:pPr>
                          <a:r>
                            <a:rPr lang="en-US" sz="1050" i="1" kern="100">
                              <a:effectLst/>
                              <a:latin typeface="宋体" charset="0"/>
                              <a:cs typeface="Times New Roman" charset="0"/>
                            </a:rPr>
                            <a:t>…</a:t>
                          </a:r>
                          <a:endParaRPr lang="zh-CN" sz="1050" kern="100">
                            <a:effectLst/>
                            <a:latin typeface="宋体" charset="0"/>
                            <a:cs typeface="Times New Roman" charset="0"/>
                          </a:endParaRPr>
                        </a:p>
                      </a:txBody>
                      <a:tcPr marL="68580" marR="68580" marT="0" marB="0" anchor="ctr">
                        <a:lnL>
                          <a:noFill/>
                        </a:lnL>
                        <a:lnR>
                          <a:noFill/>
                        </a:lnR>
                        <a:lnT>
                          <a:noFill/>
                        </a:lnT>
                        <a:lnB>
                          <a:noFill/>
                        </a:lnB>
                        <a:solidFill>
                          <a:srgbClr val="FFFFFF"/>
                        </a:solidFill>
                      </a:tcPr>
                    </a:tc>
                    <a:tc>
                      <a:txBody>
                        <a:bodyPr/>
                        <a:lstStyle/>
                        <a:p>
                          <a:endParaRPr lang="zh-CN"/>
                        </a:p>
                      </a:txBody>
                      <a:tcPr marL="68580" marR="68580" marT="0" marB="0" anchor="ctr">
                        <a:lnL>
                          <a:noFill/>
                        </a:lnL>
                        <a:lnR>
                          <a:noFill/>
                        </a:lnR>
                        <a:lnT>
                          <a:noFill/>
                        </a:lnT>
                        <a:lnB>
                          <a:noFill/>
                        </a:lnB>
                        <a:blipFill rotWithShape="0">
                          <a:blip r:embed="rId3"/>
                          <a:stretch>
                            <a:fillRect l="-521429" t="-76190" r="-200714" b="-114286"/>
                          </a:stretch>
                        </a:blipFill>
                      </a:tcPr>
                    </a:tc>
                    <a:tc>
                      <a:txBody>
                        <a:bodyPr/>
                        <a:lstStyle/>
                        <a:p>
                          <a:pPr algn="ctr">
                            <a:spcAft>
                              <a:spcPts val="0"/>
                            </a:spcAft>
                          </a:pPr>
                          <a:r>
                            <a:rPr lang="en-US" sz="1050" i="1" kern="100">
                              <a:effectLst/>
                              <a:latin typeface="宋体" charset="0"/>
                              <a:cs typeface="Times New Roman" charset="0"/>
                            </a:rPr>
                            <a:t>…</a:t>
                          </a:r>
                          <a:endParaRPr lang="zh-CN" sz="1050" kern="100">
                            <a:effectLst/>
                            <a:latin typeface="宋体" charset="0"/>
                            <a:cs typeface="Times New Roman" charset="0"/>
                          </a:endParaRPr>
                        </a:p>
                      </a:txBody>
                      <a:tcPr marL="68580" marR="68580" marT="0" marB="0" anchor="ctr">
                        <a:lnL>
                          <a:noFill/>
                        </a:lnL>
                        <a:lnR>
                          <a:noFill/>
                        </a:lnR>
                        <a:lnT>
                          <a:noFill/>
                        </a:lnT>
                        <a:lnB>
                          <a:noFill/>
                        </a:lnB>
                        <a:solidFill>
                          <a:srgbClr val="FFFFFF"/>
                        </a:solidFill>
                      </a:tcPr>
                    </a:tc>
                    <a:tc>
                      <a:txBody>
                        <a:bodyPr/>
                        <a:lstStyle/>
                        <a:p>
                          <a:endParaRPr lang="zh-CN"/>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blipFill rotWithShape="0">
                          <a:blip r:embed="rId3"/>
                          <a:stretch>
                            <a:fillRect l="-726619" t="-76190" r="-1439" b="-114286"/>
                          </a:stretch>
                        </a:blipFill>
                      </a:tcPr>
                    </a:tc>
                  </a:tr>
                  <a:tr h="254000">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blipFill rotWithShape="0">
                          <a:blip r:embed="rId3"/>
                          <a:stretch>
                            <a:fillRect l="-322" t="-176190" r="-269775" b="-14286"/>
                          </a:stretch>
                        </a:blipFill>
                      </a:tcPr>
                    </a:tc>
                    <a:tc>
                      <a:txBody>
                        <a:bodyPr/>
                        <a:lstStyle/>
                        <a:p>
                          <a:endParaRPr lang="zh-CN"/>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blipFill rotWithShape="0">
                          <a:blip r:embed="rId3"/>
                          <a:stretch>
                            <a:fillRect l="-224460" t="-176190" r="-503597" b="-14286"/>
                          </a:stretch>
                        </a:blipFill>
                      </a:tcPr>
                    </a:tc>
                    <a:tc>
                      <a:txBody>
                        <a:bodyPr/>
                        <a:lstStyle/>
                        <a:p>
                          <a:endParaRPr lang="zh-CN"/>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blipFill rotWithShape="0">
                          <a:blip r:embed="rId3"/>
                          <a:stretch>
                            <a:fillRect l="-322143" t="-176190" r="-400000" b="-14286"/>
                          </a:stretch>
                        </a:blipFill>
                      </a:tcPr>
                    </a:tc>
                    <a:tc>
                      <a:txBody>
                        <a:bodyPr/>
                        <a:lstStyle/>
                        <a:p>
                          <a:pPr algn="ctr">
                            <a:spcAft>
                              <a:spcPts val="0"/>
                            </a:spcAft>
                          </a:pPr>
                          <a:r>
                            <a:rPr lang="en-US" sz="1050" i="1" kern="100">
                              <a:effectLst/>
                              <a:latin typeface="宋体" charset="0"/>
                              <a:cs typeface="Times New Roman" charset="0"/>
                            </a:rPr>
                            <a:t>…</a:t>
                          </a:r>
                          <a:endParaRPr lang="zh-CN" sz="1050" kern="100">
                            <a:effectLst/>
                            <a:latin typeface="宋体" charset="0"/>
                            <a:cs typeface="Times New Roman"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endParaRPr lang="zh-CN"/>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blipFill rotWithShape="0">
                          <a:blip r:embed="rId3"/>
                          <a:stretch>
                            <a:fillRect l="-521429" t="-176190" r="-200714" b="-14286"/>
                          </a:stretch>
                        </a:blipFill>
                      </a:tcPr>
                    </a:tc>
                    <a:tc>
                      <a:txBody>
                        <a:bodyPr/>
                        <a:lstStyle/>
                        <a:p>
                          <a:pPr algn="ctr">
                            <a:spcAft>
                              <a:spcPts val="0"/>
                            </a:spcAft>
                          </a:pPr>
                          <a:r>
                            <a:rPr lang="en-US" sz="1050" i="1" kern="100">
                              <a:effectLst/>
                              <a:latin typeface="宋体" charset="0"/>
                              <a:cs typeface="Times New Roman" charset="0"/>
                            </a:rPr>
                            <a:t>…</a:t>
                          </a:r>
                          <a:endParaRPr lang="zh-CN" sz="1050" kern="100">
                            <a:effectLst/>
                            <a:latin typeface="宋体" charset="0"/>
                            <a:cs typeface="Times New Roman"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endParaRPr lang="zh-CN"/>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blipFill rotWithShape="0">
                          <a:blip r:embed="rId3"/>
                          <a:stretch>
                            <a:fillRect l="-726619" t="-176190" r="-1439" b="-14286"/>
                          </a:stretch>
                        </a:blipFill>
                      </a:tcPr>
                    </a:tc>
                  </a:tr>
                </a:tbl>
              </a:graphicData>
            </a:graphic>
          </p:graphicFrame>
        </mc:Fallback>
      </mc:AlternateContent>
    </p:spTree>
    <p:extLst>
      <p:ext uri="{BB962C8B-B14F-4D97-AF65-F5344CB8AC3E}">
        <p14:creationId xmlns:p14="http://schemas.microsoft.com/office/powerpoint/2010/main" val="17244615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207663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蜂</a:t>
            </a:r>
            <a:r>
              <a:rPr kumimoji="0" lang="zh-CN" altLang="en-US" smtClean="0"/>
              <a:t>群算法应用案例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03083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a:p>
              <a:p>
                <a:r>
                  <a:rPr lang="zh-CN" altLang="zh-CN" sz="1800" dirty="0"/>
                  <a:t>在寻找候选食物源时，算法从当前食物源中随机选取一个站点，对其</a:t>
                </a:r>
                <a14:m>
                  <m:oMath xmlns:m="http://schemas.openxmlformats.org/officeDocument/2006/math">
                    <m:sSub>
                      <m:sSubPr>
                        <m:ctrlPr>
                          <a:rPr lang="zh-CN" altLang="zh-CN" sz="1800" i="1"/>
                        </m:ctrlPr>
                      </m:sSubPr>
                      <m:e>
                        <m:r>
                          <a:rPr lang="en-US" altLang="zh-CN" sz="1800" i="1"/>
                          <m:t>𝑒</m:t>
                        </m:r>
                      </m:e>
                      <m:sub>
                        <m:r>
                          <a:rPr lang="en-US" altLang="zh-CN" sz="1800" i="1"/>
                          <m:t>𝑖𝑗</m:t>
                        </m:r>
                      </m:sub>
                    </m:sSub>
                  </m:oMath>
                </a14:m>
                <a:r>
                  <a:rPr lang="zh-CN" altLang="zh-CN" sz="1800" dirty="0"/>
                  <a:t>和</a:t>
                </a:r>
                <a14:m>
                  <m:oMath xmlns:m="http://schemas.openxmlformats.org/officeDocument/2006/math">
                    <m:sSub>
                      <m:sSubPr>
                        <m:ctrlPr>
                          <a:rPr lang="zh-CN" altLang="zh-CN" sz="1800" i="1"/>
                        </m:ctrlPr>
                      </m:sSubPr>
                      <m:e>
                        <m:r>
                          <a:rPr lang="en-US" altLang="zh-CN" sz="1800" i="1"/>
                          <m:t>𝑜</m:t>
                        </m:r>
                      </m:e>
                      <m:sub>
                        <m:r>
                          <a:rPr lang="en-US" altLang="zh-CN" sz="1800" i="1"/>
                          <m:t>𝑖𝑗</m:t>
                        </m:r>
                      </m:sub>
                    </m:sSub>
                  </m:oMath>
                </a14:m>
                <a:r>
                  <a:rPr lang="zh-CN" altLang="zh-CN" sz="1800" dirty="0"/>
                  <a:t>分别进行邻域搜索计算，生成候选食物源</a:t>
                </a:r>
                <a:r>
                  <a:rPr lang="zh-CN" altLang="zh-CN" sz="1800" dirty="0" smtClean="0"/>
                  <a:t>。在</a:t>
                </a:r>
                <a:r>
                  <a:rPr lang="zh-CN" altLang="zh-CN" sz="1800" dirty="0"/>
                  <a:t>蜂群算法中，采蜜蜂具有记忆功能，更够根据上一轮循环的最优解进行临域搜索，使得路径规划结果更加合理，将相互靠近的站点，按距离配送点远近的顺序，安排同一辆车进行配送。观察蜂在采蜜蜂所获得的食物源的基础上，按照适应度为各个食物源进行局部搜索，保证富源有更多的机会进行局部搜索。而在算法陷入停滞到一定程度时，侦查蜂可以帮助整个解群跳出局部最优，保持整个解群的多样性</a:t>
                </a:r>
                <a:r>
                  <a:rPr lang="zh-CN" altLang="zh-CN" sz="1800" dirty="0" smtClean="0"/>
                  <a:t>。</a:t>
                </a:r>
                <a:endParaRPr lang="zh-CN" altLang="en-US" sz="1800" dirty="0"/>
              </a:p>
              <a:p>
                <a:endParaRPr lang="zh-CN" altLang="zh-CN" sz="1800" dirty="0"/>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030830"/>
              </a:xfrm>
              <a:prstGeom prst="rect">
                <a:avLst/>
              </a:prstGeom>
              <a:blipFill rotWithShape="0">
                <a:blip r:embed="rId2"/>
                <a:stretch>
                  <a:fillRect l="-682" t="-100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7647278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688" y="998538"/>
            <a:ext cx="5668962" cy="3192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本框 2"/>
          <p:cNvSpPr txBox="1"/>
          <p:nvPr/>
        </p:nvSpPr>
        <p:spPr>
          <a:xfrm>
            <a:off x="3314700" y="1831975"/>
            <a:ext cx="1724025" cy="1016000"/>
          </a:xfrm>
          <a:prstGeom prst="rect">
            <a:avLst/>
          </a:prstGeom>
          <a:noFill/>
        </p:spPr>
        <p:txBody>
          <a:bodyPr wrap="none">
            <a:spAutoFit/>
          </a:bodyPr>
          <a:lstStyle/>
          <a:p>
            <a:pPr>
              <a:defRPr/>
            </a:pPr>
            <a:r>
              <a:rPr lang="zh-CN" altLang="en-US" sz="6000" dirty="0">
                <a:solidFill>
                  <a:schemeClr val="accent6">
                    <a:lumMod val="75000"/>
                  </a:schemeClr>
                </a:solidFill>
                <a:latin typeface="微软雅黑" panose="020B0503020204020204" pitchFamily="34" charset="-122"/>
                <a:ea typeface="微软雅黑" panose="020B0503020204020204" pitchFamily="34" charset="-122"/>
              </a:rPr>
              <a:t>谢谢</a:t>
            </a:r>
          </a:p>
        </p:txBody>
      </p:sp>
    </p:spTree>
  </p:cSld>
  <p:clrMapOvr>
    <a:masterClrMapping/>
  </p:clrMapOvr>
  <p:transition spd="slow">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329920"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遗传算</a:t>
            </a:r>
            <a:r>
              <a:rPr kumimoji="0" lang="zh-CN" altLang="en-US" sz="2400" dirty="0" smtClean="0">
                <a:solidFill>
                  <a:schemeClr val="bg1"/>
                </a:solidFill>
                <a:latin typeface="微软雅黑" panose="020B0503020204020204" pitchFamily="34" charset="-122"/>
                <a:ea typeface="微软雅黑" panose="020B0503020204020204" pitchFamily="34" charset="-122"/>
              </a:rPr>
              <a:t>法的基础</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19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遗传算法是进化计算的一个分支，是一种模拟自然界生物进化过程的随机搜索算法。遗传算法首先对问题进行编码，然后随机初始化种群，每个个体对应一个编码。通过适应度函数以及选择函数来进行对个体的淘汰，保留优良个体基因，产生新的子代。</a:t>
            </a:r>
            <a:endParaRPr lang="en-US" altLang="zh-CN" sz="1800" dirty="0">
              <a:solidFill>
                <a:srgbClr val="000000"/>
              </a:solidFill>
            </a:endParaRPr>
          </a:p>
          <a:p>
            <a:r>
              <a:rPr lang="zh-CN" altLang="en-US" sz="1800" dirty="0" smtClean="0">
                <a:solidFill>
                  <a:srgbClr val="000000"/>
                </a:solidFill>
              </a:rPr>
              <a:t>遗传算法中有一些基本概念：</a:t>
            </a:r>
            <a:endParaRPr lang="en-US" altLang="zh-CN" sz="1800" dirty="0" smtClean="0">
              <a:solidFill>
                <a:srgbClr val="000000"/>
              </a:solidFill>
            </a:endParaRPr>
          </a:p>
          <a:p>
            <a:pPr marL="0" indent="0">
              <a:buNone/>
            </a:pPr>
            <a:r>
              <a:rPr lang="en-US" altLang="zh-CN" sz="1800" dirty="0">
                <a:solidFill>
                  <a:srgbClr val="000000"/>
                </a:solidFill>
              </a:rPr>
              <a:t> </a:t>
            </a:r>
            <a:r>
              <a:rPr lang="en-US" altLang="zh-CN" sz="1800" dirty="0" smtClean="0">
                <a:solidFill>
                  <a:srgbClr val="000000"/>
                </a:solidFill>
              </a:rPr>
              <a:t>      </a:t>
            </a:r>
            <a:r>
              <a:rPr lang="zh-CN" altLang="en-US" sz="1800" dirty="0" smtClean="0">
                <a:solidFill>
                  <a:srgbClr val="000000"/>
                </a:solidFill>
              </a:rPr>
              <a:t>选择算子：根据适应值</a:t>
            </a:r>
            <a:r>
              <a:rPr lang="zh-CN" altLang="en-US" sz="1800" dirty="0">
                <a:solidFill>
                  <a:srgbClr val="000000"/>
                </a:solidFill>
              </a:rPr>
              <a:t>把个体</a:t>
            </a:r>
            <a:r>
              <a:rPr lang="zh-CN" altLang="en-US" sz="1800" dirty="0" smtClean="0">
                <a:solidFill>
                  <a:srgbClr val="000000"/>
                </a:solidFill>
              </a:rPr>
              <a:t>按比例进行淘汰，从而提高群体的适应值。</a:t>
            </a:r>
            <a:endParaRPr lang="en-US" altLang="zh-CN" sz="1800" dirty="0" smtClean="0">
              <a:solidFill>
                <a:srgbClr val="000000"/>
              </a:solidFill>
            </a:endParaRPr>
          </a:p>
          <a:p>
            <a:pPr marL="0" indent="0">
              <a:buNone/>
            </a:pPr>
            <a:r>
              <a:rPr lang="en-US" altLang="zh-CN" sz="1800" dirty="0">
                <a:solidFill>
                  <a:srgbClr val="000000"/>
                </a:solidFill>
              </a:rPr>
              <a:t> </a:t>
            </a:r>
            <a:r>
              <a:rPr lang="en-US" altLang="zh-CN" sz="1800" dirty="0" smtClean="0">
                <a:solidFill>
                  <a:srgbClr val="000000"/>
                </a:solidFill>
              </a:rPr>
              <a:t>      </a:t>
            </a:r>
            <a:r>
              <a:rPr lang="zh-CN" altLang="en-US" sz="1800" dirty="0" smtClean="0">
                <a:solidFill>
                  <a:srgbClr val="000000"/>
                </a:solidFill>
              </a:rPr>
              <a:t>交叉算子：种群中随机选择两个个体，交换染色体部分编码，产生两个新                     </a:t>
            </a:r>
            <a:endParaRPr lang="en-US" altLang="zh-CN" sz="1800" dirty="0" smtClean="0">
              <a:solidFill>
                <a:srgbClr val="000000"/>
              </a:solidFill>
            </a:endParaRPr>
          </a:p>
          <a:p>
            <a:pPr marL="0" indent="0">
              <a:buNone/>
            </a:pPr>
            <a:r>
              <a:rPr lang="en-US" altLang="zh-CN" sz="1800" dirty="0">
                <a:solidFill>
                  <a:srgbClr val="000000"/>
                </a:solidFill>
              </a:rPr>
              <a:t> </a:t>
            </a:r>
            <a:r>
              <a:rPr lang="en-US" altLang="zh-CN" sz="1800" dirty="0" smtClean="0">
                <a:solidFill>
                  <a:srgbClr val="000000"/>
                </a:solidFill>
              </a:rPr>
              <a:t>                            </a:t>
            </a:r>
            <a:r>
              <a:rPr lang="zh-CN" altLang="en-US" sz="1800" dirty="0" smtClean="0">
                <a:solidFill>
                  <a:srgbClr val="000000"/>
                </a:solidFill>
              </a:rPr>
              <a:t>的子个体。</a:t>
            </a:r>
            <a:endParaRPr lang="en-US" altLang="zh-CN" sz="1800" dirty="0" smtClean="0">
              <a:solidFill>
                <a:srgbClr val="000000"/>
              </a:solidFill>
            </a:endParaRPr>
          </a:p>
          <a:p>
            <a:pPr marL="0" indent="0">
              <a:buNone/>
            </a:pPr>
            <a:r>
              <a:rPr lang="en-US" altLang="zh-CN" sz="1800" dirty="0">
                <a:solidFill>
                  <a:srgbClr val="000000"/>
                </a:solidFill>
              </a:rPr>
              <a:t> </a:t>
            </a:r>
            <a:r>
              <a:rPr lang="en-US" altLang="zh-CN" sz="1800" dirty="0" smtClean="0">
                <a:solidFill>
                  <a:srgbClr val="000000"/>
                </a:solidFill>
              </a:rPr>
              <a:t>      </a:t>
            </a:r>
            <a:r>
              <a:rPr lang="zh-CN" altLang="en-US" sz="1800" dirty="0">
                <a:solidFill>
                  <a:srgbClr val="000000"/>
                </a:solidFill>
              </a:rPr>
              <a:t>变异算</a:t>
            </a:r>
            <a:r>
              <a:rPr lang="zh-CN" altLang="en-US" sz="1800" dirty="0" smtClean="0">
                <a:solidFill>
                  <a:srgbClr val="000000"/>
                </a:solidFill>
              </a:rPr>
              <a:t>子：以一个很小的概率随机改变染色体上的某个基因来增加群体的</a:t>
            </a:r>
            <a:endParaRPr lang="en-US" altLang="zh-CN" sz="1800" dirty="0" smtClean="0">
              <a:solidFill>
                <a:srgbClr val="000000"/>
              </a:solidFill>
            </a:endParaRPr>
          </a:p>
          <a:p>
            <a:pPr marL="0" indent="0">
              <a:buNone/>
            </a:pPr>
            <a:r>
              <a:rPr lang="en-US" altLang="zh-CN" sz="1800" dirty="0">
                <a:solidFill>
                  <a:srgbClr val="000000"/>
                </a:solidFill>
              </a:rPr>
              <a:t> </a:t>
            </a:r>
            <a:r>
              <a:rPr lang="en-US" altLang="zh-CN" sz="1800" dirty="0" smtClean="0">
                <a:solidFill>
                  <a:srgbClr val="000000"/>
                </a:solidFill>
              </a:rPr>
              <a:t>                            </a:t>
            </a:r>
            <a:r>
              <a:rPr lang="zh-CN" altLang="en-US" sz="1800" dirty="0" smtClean="0">
                <a:solidFill>
                  <a:srgbClr val="000000"/>
                </a:solidFill>
              </a:rPr>
              <a:t>多样性。</a:t>
            </a:r>
            <a:endParaRPr lang="en-US" altLang="zh-CN" sz="1800" dirty="0" smtClean="0">
              <a:solidFill>
                <a:srgbClr val="000000"/>
              </a:solidFill>
            </a:endParaRPr>
          </a:p>
        </p:txBody>
      </p:sp>
    </p:spTree>
    <p:extLst>
      <p:ext uri="{BB962C8B-B14F-4D97-AF65-F5344CB8AC3E}">
        <p14:creationId xmlns:p14="http://schemas.microsoft.com/office/powerpoint/2010/main" val="591320302"/>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1563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基因重组与基因突变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326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r>
              <a:rPr lang="zh-CN" altLang="en-US" sz="1800" dirty="0" smtClean="0">
                <a:solidFill>
                  <a:srgbClr val="000000"/>
                </a:solidFill>
              </a:rPr>
              <a:t>交叉运算可以被分为以下五种情况：</a:t>
            </a:r>
            <a:endParaRPr lang="en-US" altLang="zh-CN" sz="1800" dirty="0">
              <a:solidFill>
                <a:srgbClr val="000000"/>
              </a:solidFill>
            </a:endParaRPr>
          </a:p>
          <a:p>
            <a:endParaRPr lang="en-US" altLang="zh-CN" sz="1800" dirty="0">
              <a:solidFill>
                <a:srgbClr val="000000"/>
              </a:solidFill>
            </a:endParaRPr>
          </a:p>
          <a:p>
            <a:pPr lvl="1"/>
            <a:r>
              <a:rPr lang="zh-CN" altLang="en-US" sz="1400" dirty="0">
                <a:solidFill>
                  <a:srgbClr val="000000"/>
                </a:solidFill>
              </a:rPr>
              <a:t>单点交</a:t>
            </a:r>
            <a:r>
              <a:rPr lang="zh-CN" altLang="en-US" sz="1400" dirty="0" smtClean="0">
                <a:solidFill>
                  <a:srgbClr val="000000"/>
                </a:solidFill>
              </a:rPr>
              <a:t>叉</a:t>
            </a:r>
            <a:endParaRPr lang="en-US" altLang="zh-CN" sz="1400" dirty="0" smtClean="0">
              <a:solidFill>
                <a:srgbClr val="000000"/>
              </a:solidFill>
            </a:endParaRPr>
          </a:p>
          <a:p>
            <a:pPr lvl="1"/>
            <a:r>
              <a:rPr lang="zh-CN" altLang="en-US" sz="1400" dirty="0">
                <a:solidFill>
                  <a:srgbClr val="000000"/>
                </a:solidFill>
              </a:rPr>
              <a:t>两点交</a:t>
            </a:r>
            <a:r>
              <a:rPr lang="zh-CN" altLang="en-US" sz="1400" dirty="0" smtClean="0">
                <a:solidFill>
                  <a:srgbClr val="000000"/>
                </a:solidFill>
              </a:rPr>
              <a:t>叉和多点交叉</a:t>
            </a:r>
            <a:endParaRPr lang="en-US" altLang="zh-CN" sz="1400" dirty="0" smtClean="0">
              <a:solidFill>
                <a:srgbClr val="000000"/>
              </a:solidFill>
            </a:endParaRPr>
          </a:p>
          <a:p>
            <a:pPr lvl="1"/>
            <a:r>
              <a:rPr lang="zh-CN" altLang="en-US" sz="1400" dirty="0">
                <a:solidFill>
                  <a:srgbClr val="000000"/>
                </a:solidFill>
              </a:rPr>
              <a:t>均匀交</a:t>
            </a:r>
            <a:r>
              <a:rPr lang="zh-CN" altLang="en-US" sz="1400" dirty="0" smtClean="0">
                <a:solidFill>
                  <a:srgbClr val="000000"/>
                </a:solidFill>
              </a:rPr>
              <a:t>叉</a:t>
            </a:r>
            <a:endParaRPr lang="en-US" altLang="zh-CN" sz="1400" dirty="0" smtClean="0">
              <a:solidFill>
                <a:srgbClr val="000000"/>
              </a:solidFill>
            </a:endParaRPr>
          </a:p>
          <a:p>
            <a:pPr lvl="1"/>
            <a:r>
              <a:rPr lang="zh-CN" altLang="en-US" sz="1400" dirty="0">
                <a:solidFill>
                  <a:srgbClr val="000000"/>
                </a:solidFill>
              </a:rPr>
              <a:t>算术交</a:t>
            </a:r>
            <a:r>
              <a:rPr lang="zh-CN" altLang="en-US" sz="1400" dirty="0" smtClean="0">
                <a:solidFill>
                  <a:srgbClr val="000000"/>
                </a:solidFill>
              </a:rPr>
              <a:t>叉</a:t>
            </a:r>
            <a:endParaRPr lang="en-US" altLang="zh-CN" sz="1400" dirty="0" smtClean="0">
              <a:solidFill>
                <a:srgbClr val="000000"/>
              </a:solidFill>
            </a:endParaRPr>
          </a:p>
          <a:p>
            <a:pPr lvl="1"/>
            <a:r>
              <a:rPr lang="zh-CN" altLang="en-US" sz="1400" dirty="0">
                <a:solidFill>
                  <a:srgbClr val="000000"/>
                </a:solidFill>
              </a:rPr>
              <a:t>基因突变</a:t>
            </a:r>
            <a:endParaRPr lang="en-US" altLang="zh-CN" sz="1400" dirty="0">
              <a:solidFill>
                <a:srgbClr val="000000"/>
              </a:solidFill>
            </a:endParaRPr>
          </a:p>
        </p:txBody>
      </p:sp>
    </p:spTree>
    <p:extLst>
      <p:ext uri="{BB962C8B-B14F-4D97-AF65-F5344CB8AC3E}">
        <p14:creationId xmlns:p14="http://schemas.microsoft.com/office/powerpoint/2010/main" val="909217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1563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单点交叉</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endParaRPr lang="en-US" altLang="zh-CN" sz="1800" dirty="0" smtClean="0">
              <a:solidFill>
                <a:srgbClr val="000000"/>
              </a:solidFill>
            </a:endParaRPr>
          </a:p>
          <a:p>
            <a:r>
              <a:rPr lang="zh-CN" altLang="en-US" sz="1800" dirty="0" smtClean="0">
                <a:solidFill>
                  <a:srgbClr val="000000"/>
                </a:solidFill>
              </a:rPr>
              <a:t>单</a:t>
            </a:r>
            <a:r>
              <a:rPr lang="zh-CN" altLang="en-US" sz="1800" dirty="0">
                <a:solidFill>
                  <a:srgbClr val="000000"/>
                </a:solidFill>
              </a:rPr>
              <a:t>点交</a:t>
            </a:r>
            <a:r>
              <a:rPr lang="zh-CN" altLang="en-US" sz="1800" dirty="0" smtClean="0">
                <a:solidFill>
                  <a:srgbClr val="000000"/>
                </a:solidFill>
              </a:rPr>
              <a:t>叉也叫简单交叉，只在个体编码中随机设置一个交叉点，在该点互换两个配对个体的部分染色体。在单点交叉情况下，个体两两配对，其中每一对配对的个体都依照设定的交叉概率在交叉点处相互交换后续的染色体编码串，从而产生两个新的个体。</a:t>
            </a:r>
            <a:endParaRPr lang="en-US" altLang="zh-CN" sz="1800" dirty="0" smtClean="0">
              <a:solidFill>
                <a:srgbClr val="000000"/>
              </a:solidFill>
            </a:endParaRPr>
          </a:p>
        </p:txBody>
      </p:sp>
    </p:spTree>
    <p:extLst>
      <p:ext uri="{BB962C8B-B14F-4D97-AF65-F5344CB8AC3E}">
        <p14:creationId xmlns:p14="http://schemas.microsoft.com/office/powerpoint/2010/main" val="2994654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1563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a:t>两点交</a:t>
            </a:r>
            <a:r>
              <a:rPr kumimoji="0" lang="zh-CN" altLang="en-US" sz="1600" dirty="0" smtClean="0"/>
              <a:t>叉和多点交叉</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69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endParaRPr lang="en-US" altLang="zh-CN" sz="1800" dirty="0" smtClean="0">
              <a:solidFill>
                <a:srgbClr val="000000"/>
              </a:solidFill>
            </a:endParaRPr>
          </a:p>
          <a:p>
            <a:r>
              <a:rPr lang="zh-CN" altLang="en-US" sz="1800" dirty="0">
                <a:solidFill>
                  <a:srgbClr val="000000"/>
                </a:solidFill>
              </a:rPr>
              <a:t>两</a:t>
            </a:r>
            <a:r>
              <a:rPr lang="zh-CN" altLang="en-US" sz="1800" dirty="0" smtClean="0">
                <a:solidFill>
                  <a:srgbClr val="000000"/>
                </a:solidFill>
              </a:rPr>
              <a:t>点</a:t>
            </a:r>
            <a:r>
              <a:rPr lang="zh-CN" altLang="en-US" sz="1800" dirty="0">
                <a:solidFill>
                  <a:srgbClr val="000000"/>
                </a:solidFill>
              </a:rPr>
              <a:t>交</a:t>
            </a:r>
            <a:r>
              <a:rPr lang="zh-CN" altLang="en-US" sz="1800" dirty="0" smtClean="0">
                <a:solidFill>
                  <a:srgbClr val="000000"/>
                </a:solidFill>
              </a:rPr>
              <a:t>叉是指在个体编码中随机设置了两个交叉基因点，然后再进行部分基因片段的交换，交换的部分就是所设定的两个交叉点之间的部分染色体。将单点交叉和两点交叉的概念加以推广，扩展到多点交叉。就是在个体编码串中随机设置多个交叉点，然后进行基因片段的交换。但在实际的遗传算法中，一般不使用多点交叉算子。因为交叉点增多，个体结构被破坏的可能性就更大，个体基因的稳定性就难以保持，从而可能会影响到遗传算法的效率。</a:t>
            </a:r>
            <a:endParaRPr lang="en-US" altLang="zh-CN" sz="1800" dirty="0" smtClean="0">
              <a:solidFill>
                <a:srgbClr val="000000"/>
              </a:solidFill>
            </a:endParaRPr>
          </a:p>
        </p:txBody>
      </p:sp>
    </p:spTree>
    <p:extLst>
      <p:ext uri="{BB962C8B-B14F-4D97-AF65-F5344CB8AC3E}">
        <p14:creationId xmlns:p14="http://schemas.microsoft.com/office/powerpoint/2010/main" val="19887760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1563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a:t>均匀</a:t>
            </a:r>
            <a:r>
              <a:rPr kumimoji="0" lang="zh-CN" altLang="en-US" sz="1600" dirty="0" smtClean="0"/>
              <a:t>交叉</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endParaRPr lang="en-US" altLang="zh-CN" sz="1800" dirty="0" smtClean="0">
              <a:solidFill>
                <a:srgbClr val="000000"/>
              </a:solidFill>
            </a:endParaRPr>
          </a:p>
          <a:p>
            <a:r>
              <a:rPr lang="zh-CN" altLang="en-US" sz="1800" dirty="0" smtClean="0">
                <a:solidFill>
                  <a:srgbClr val="000000"/>
                </a:solidFill>
              </a:rPr>
              <a:t>均匀交叉可以看成是多点交叉的一种特殊形式。是指两个配对个体的每个基因位上的基因都以相同的概率进行交换，组合成两个新的个体。具体的运算可以设置一串规则来确定新个体每个位置的基因如何继承哪一个父类基因位。</a:t>
            </a:r>
            <a:endParaRPr lang="en-US" altLang="zh-CN" sz="1800" dirty="0" smtClean="0">
              <a:solidFill>
                <a:srgbClr val="000000"/>
              </a:solidFill>
            </a:endParaRPr>
          </a:p>
        </p:txBody>
      </p:sp>
    </p:spTree>
    <p:extLst>
      <p:ext uri="{BB962C8B-B14F-4D97-AF65-F5344CB8AC3E}">
        <p14:creationId xmlns:p14="http://schemas.microsoft.com/office/powerpoint/2010/main" val="41037504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1563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a:t>算术</a:t>
            </a:r>
            <a:r>
              <a:rPr kumimoji="0" lang="zh-CN" altLang="en-US" sz="1600" dirty="0" smtClean="0"/>
              <a:t>交叉</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endParaRPr lang="en-US" altLang="zh-CN" sz="1800" dirty="0" smtClean="0">
              <a:solidFill>
                <a:srgbClr val="000000"/>
              </a:solidFill>
            </a:endParaRPr>
          </a:p>
          <a:p>
            <a:endParaRPr lang="en-US" altLang="zh-CN" sz="1800" dirty="0" smtClean="0">
              <a:solidFill>
                <a:srgbClr val="000000"/>
              </a:solidFill>
            </a:endParaRPr>
          </a:p>
          <a:p>
            <a:r>
              <a:rPr lang="zh-CN" altLang="en-US" sz="1800" dirty="0" smtClean="0">
                <a:solidFill>
                  <a:srgbClr val="000000"/>
                </a:solidFill>
              </a:rPr>
              <a:t>算术交叉是指两个个体通过线性组合产生两个新的子代个体。采用这种交叉方式的遗传算法通常采用浮点编码染色体。</a:t>
            </a:r>
            <a:endParaRPr lang="en-US" altLang="zh-CN" sz="1800" dirty="0" smtClean="0">
              <a:solidFill>
                <a:srgbClr val="000000"/>
              </a:solidFill>
            </a:endParaRPr>
          </a:p>
        </p:txBody>
      </p:sp>
    </p:spTree>
    <p:extLst>
      <p:ext uri="{BB962C8B-B14F-4D97-AF65-F5344CB8AC3E}">
        <p14:creationId xmlns:p14="http://schemas.microsoft.com/office/powerpoint/2010/main" val="26299312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lipFill>
          <a:blip xmlns:r="http://schemas.openxmlformats.org/officeDocument/2006/relationships" r:embed="rId1"/>
          <a:stretch>
            <a:fillRect l="-1571" r="-714"/>
          </a:stretch>
        </a:blipFill>
      </a:spPr>
      <a:bodyPr/>
      <a:lstStyle>
        <a:defPPr>
          <a:defRPr>
            <a:noFill/>
          </a:defRPr>
        </a:defPPr>
      </a:lstStyle>
    </a:tx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5082</TotalTime>
  <Words>3309</Words>
  <Application>Microsoft Macintosh PowerPoint</Application>
  <PresentationFormat>全屏显示(16:9)</PresentationFormat>
  <Paragraphs>262</Paragraphs>
  <Slides>37</Slides>
  <Notes>11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37</vt:i4>
      </vt:variant>
    </vt:vector>
  </HeadingPairs>
  <TitlesOfParts>
    <vt:vector size="44" baseType="lpstr">
      <vt:lpstr>Calibri</vt:lpstr>
      <vt:lpstr>Cambria Math</vt:lpstr>
      <vt:lpstr>Times New Roman</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王尚锋 w</dc:creator>
  <cp:lastModifiedBy>Microsoft Office 用户</cp:lastModifiedBy>
  <cp:revision>630</cp:revision>
  <dcterms:created xsi:type="dcterms:W3CDTF">2013-12-17T01:55:37Z</dcterms:created>
  <dcterms:modified xsi:type="dcterms:W3CDTF">2018-05-31T13:02:35Z</dcterms:modified>
</cp:coreProperties>
</file>