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61" r:id="rId5"/>
    <p:sldId id="265" r:id="rId6"/>
    <p:sldId id="270" r:id="rId7"/>
    <p:sldId id="307" r:id="rId8"/>
    <p:sldId id="306" r:id="rId9"/>
    <p:sldId id="308" r:id="rId10"/>
    <p:sldId id="273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ftp.ntu.edu.tw/MySQL/Downloads/Connector-J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2s.com/Code/Jar/j/Downloadjavajsonjar.htm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43808" y="2283718"/>
            <a:ext cx="3845416" cy="963837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Apache Sqoop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49292" y="1781342"/>
            <a:ext cx="3845416" cy="50237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800" dirty="0"/>
              <a:t>Seminar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BA085-0C64-42AA-8361-7ED3EC786CC0}"/>
              </a:ext>
            </a:extLst>
          </p:cNvPr>
          <p:cNvSpPr txBox="1"/>
          <p:nvPr/>
        </p:nvSpPr>
        <p:spPr>
          <a:xfrm>
            <a:off x="2915816" y="458797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GVHD: </a:t>
            </a:r>
            <a:r>
              <a:rPr lang="en-US" dirty="0" err="1"/>
              <a:t>Ths</a:t>
            </a:r>
            <a:r>
              <a:rPr lang="en-US" dirty="0"/>
              <a:t>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Tri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Sqoop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9A2A7-9E78-4C5F-B1A3-0B8AB049E6D2}"/>
              </a:ext>
            </a:extLst>
          </p:cNvPr>
          <p:cNvSpPr txBox="1"/>
          <p:nvPr/>
        </p:nvSpPr>
        <p:spPr>
          <a:xfrm>
            <a:off x="251520" y="98757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directory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2D8C-8AA5-4447-878E-B23673BEE68D}"/>
              </a:ext>
            </a:extLst>
          </p:cNvPr>
          <p:cNvSpPr txBox="1"/>
          <p:nvPr/>
        </p:nvSpPr>
        <p:spPr>
          <a:xfrm>
            <a:off x="251520" y="2726665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subset data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9" name="Hộp Văn bản 15">
            <a:extLst>
              <a:ext uri="{FF2B5EF4-FFF2-40B4-BE49-F238E27FC236}">
                <a16:creationId xmlns:a16="http://schemas.microsoft.com/office/drawing/2014/main" id="{5B52C708-10A9-44B9-98F9-405508141EEB}"/>
              </a:ext>
            </a:extLst>
          </p:cNvPr>
          <p:cNvSpPr txBox="1"/>
          <p:nvPr/>
        </p:nvSpPr>
        <p:spPr>
          <a:xfrm>
            <a:off x="467543" y="1640844"/>
            <a:ext cx="8568953" cy="878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import --connect 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://localhost/&lt;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userdb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--username root –password &lt;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securekey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--table &lt;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tblname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--m 1 --target-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dir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&lt;new or exist directory in HDFS&gt;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40">
            <a:extLst>
              <a:ext uri="{FF2B5EF4-FFF2-40B4-BE49-F238E27FC236}">
                <a16:creationId xmlns:a16="http://schemas.microsoft.com/office/drawing/2014/main" id="{D90627E1-BCE4-4FFD-88CB-26DB603AC11A}"/>
              </a:ext>
            </a:extLst>
          </p:cNvPr>
          <p:cNvSpPr txBox="1"/>
          <p:nvPr/>
        </p:nvSpPr>
        <p:spPr>
          <a:xfrm>
            <a:off x="179512" y="3325646"/>
            <a:ext cx="900100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import --connect 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://localhost/&lt;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userdb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--username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r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oot –-password &lt;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securekey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--table </a:t>
            </a:r>
            <a:r>
              <a:rPr lang="en-US" sz="1600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&lt;</a:t>
            </a:r>
            <a:r>
              <a:rPr lang="en-US" sz="1600" i="1" dirty="0" err="1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tablename</a:t>
            </a:r>
            <a:r>
              <a:rPr lang="en-US" sz="1600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--m 1 --where &lt;condition&gt; --target –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dir</a:t>
            </a:r>
            <a:r>
              <a:rPr lang="en-US" sz="1600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&lt;new or exist directory in HDFS&gt;</a:t>
            </a:r>
            <a:endParaRPr lang="en-US" sz="1600" i="1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2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Sqoop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9A2A7-9E78-4C5F-B1A3-0B8AB049E6D2}"/>
              </a:ext>
            </a:extLst>
          </p:cNvPr>
          <p:cNvSpPr txBox="1"/>
          <p:nvPr/>
        </p:nvSpPr>
        <p:spPr>
          <a:xfrm>
            <a:off x="304726" y="83426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Incremental Import</a:t>
            </a:r>
          </a:p>
        </p:txBody>
      </p:sp>
      <p:sp>
        <p:nvSpPr>
          <p:cNvPr id="7" name="Hộp Văn bản 20">
            <a:extLst>
              <a:ext uri="{FF2B5EF4-FFF2-40B4-BE49-F238E27FC236}">
                <a16:creationId xmlns:a16="http://schemas.microsoft.com/office/drawing/2014/main" id="{AFB1DDC2-7FC3-49F6-AA1A-3FAD2464EE96}"/>
              </a:ext>
            </a:extLst>
          </p:cNvPr>
          <p:cNvSpPr txBox="1"/>
          <p:nvPr/>
        </p:nvSpPr>
        <p:spPr>
          <a:xfrm>
            <a:off x="304726" y="1338322"/>
            <a:ext cx="89253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import --connect 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://localhost/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userdb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--username root --table emp --m 1 --incremental &lt;mode&gt;--check-column &lt;column name&gt;-last value &lt;last check column value&gt;</a:t>
            </a:r>
          </a:p>
          <a:p>
            <a:endParaRPr lang="en-US" sz="1600" i="1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F6392-DB78-43BF-9804-B12054097685}"/>
              </a:ext>
            </a:extLst>
          </p:cNvPr>
          <p:cNvSpPr txBox="1"/>
          <p:nvPr/>
        </p:nvSpPr>
        <p:spPr>
          <a:xfrm>
            <a:off x="395536" y="2405221"/>
            <a:ext cx="8496944" cy="312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Sqoop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incremental import: 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lastmodified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(&lt;mode&gt;).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Ta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check-column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column id. Sqoop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check-column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last-value.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 </a:t>
            </a:r>
            <a:r>
              <a:rPr lang="en-US" sz="14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lastmodified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incremental import,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last-value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check-column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incremental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last-value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last-value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94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07AAC-7D1B-4BC7-8152-807B018ED3A4}"/>
              </a:ext>
            </a:extLst>
          </p:cNvPr>
          <p:cNvSpPr txBox="1"/>
          <p:nvPr/>
        </p:nvSpPr>
        <p:spPr>
          <a:xfrm>
            <a:off x="827584" y="1635646"/>
            <a:ext cx="194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ngsanaUPC" panose="020B0502040204020203" pitchFamily="18" charset="-34"/>
                <a:cs typeface="AngsanaUPC" panose="020B0502040204020203" pitchFamily="18" charset="-34"/>
              </a:rPr>
              <a:t>Sqoop</a:t>
            </a:r>
          </a:p>
          <a:p>
            <a:r>
              <a:rPr lang="en-US" sz="7200" dirty="0">
                <a:latin typeface="AngsanaUPC" panose="020B0502040204020203" pitchFamily="18" charset="-34"/>
                <a:cs typeface="AngsanaUPC" panose="020B0502040204020203" pitchFamily="18" charset="-34"/>
              </a:rPr>
              <a:t>Export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678EE4-8D8B-42CE-9802-B1B54A24B9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67494"/>
            <a:ext cx="5131048" cy="44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0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Sqoop Export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198BF15-241B-41CB-AFD8-75D3B10DC64C}"/>
              </a:ext>
            </a:extLst>
          </p:cNvPr>
          <p:cNvSpPr txBox="1"/>
          <p:nvPr/>
        </p:nvSpPr>
        <p:spPr>
          <a:xfrm>
            <a:off x="107504" y="1419622"/>
            <a:ext cx="8712969" cy="252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indent="22860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xuất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đọc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song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tệp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HDFS,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parse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records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bảng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đích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user.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2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bước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22860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Bước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1: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Sqoop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chuyển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HDFS sang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qua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câu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lệnh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insert. Sqoop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lấy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metadata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bảng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chứa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export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CSDL.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228600">
              <a:lnSpc>
                <a:spcPct val="12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Bước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2: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metadata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, Sqoop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biên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dịch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lớp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java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export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bảng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vừa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mới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qua map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9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Sqoop Export</a:t>
            </a:r>
          </a:p>
        </p:txBody>
      </p:sp>
      <p:sp>
        <p:nvSpPr>
          <p:cNvPr id="7" name="Hộp Văn bản 11">
            <a:extLst>
              <a:ext uri="{FF2B5EF4-FFF2-40B4-BE49-F238E27FC236}">
                <a16:creationId xmlns:a16="http://schemas.microsoft.com/office/drawing/2014/main" id="{560E23BF-B0A7-441C-B3A9-C528BC186C70}"/>
              </a:ext>
            </a:extLst>
          </p:cNvPr>
          <p:cNvSpPr txBox="1"/>
          <p:nvPr/>
        </p:nvSpPr>
        <p:spPr>
          <a:xfrm>
            <a:off x="611560" y="1563638"/>
            <a:ext cx="7632848" cy="125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 $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export --connect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://localhost/&lt;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db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--username root –password &lt;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securekey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--table &lt;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desTbl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--export-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dir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/</a:t>
            </a:r>
            <a:r>
              <a:rPr lang="en-US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user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/hang/student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93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02047"/>
            <a:ext cx="9144000" cy="576064"/>
          </a:xfrm>
        </p:spPr>
        <p:txBody>
          <a:bodyPr/>
          <a:lstStyle/>
          <a:p>
            <a:r>
              <a:rPr lang="en-US" dirty="0"/>
              <a:t>Sqoop List databases/tables</a:t>
            </a:r>
          </a:p>
        </p:txBody>
      </p:sp>
      <p:sp>
        <p:nvSpPr>
          <p:cNvPr id="4" name="Hộp Văn bản 2">
            <a:extLst>
              <a:ext uri="{FF2B5EF4-FFF2-40B4-BE49-F238E27FC236}">
                <a16:creationId xmlns:a16="http://schemas.microsoft.com/office/drawing/2014/main" id="{73080C20-F97B-4C04-B31B-954C9CA7B8D3}"/>
              </a:ext>
            </a:extLst>
          </p:cNvPr>
          <p:cNvSpPr txBox="1"/>
          <p:nvPr/>
        </p:nvSpPr>
        <p:spPr>
          <a:xfrm>
            <a:off x="320878" y="1203598"/>
            <a:ext cx="807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ử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Sqoop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"show database" / "show tables"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server,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database/table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A475D00-667B-46A6-A661-2DAD050157FD}"/>
              </a:ext>
            </a:extLst>
          </p:cNvPr>
          <p:cNvSpPr txBox="1"/>
          <p:nvPr/>
        </p:nvSpPr>
        <p:spPr>
          <a:xfrm>
            <a:off x="467544" y="2211710"/>
            <a:ext cx="7923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List databases:</a:t>
            </a:r>
          </a:p>
          <a:p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list-databases --connect</a:t>
            </a:r>
            <a:r>
              <a:rPr lang="" alt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://localhost/ --username root –password &lt;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securekey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</a:t>
            </a:r>
          </a:p>
          <a:p>
            <a:endParaRPr lang="en-US" sz="1800" i="1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latin typeface="Courier New" panose="02070309020205020404" charset="0"/>
                <a:cs typeface="Courier New" panose="02070309020205020404" charset="0"/>
              </a:rPr>
              <a:t>List tables</a:t>
            </a:r>
          </a:p>
          <a:p>
            <a:r>
              <a:rPr lang="en-US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i="1" dirty="0" err="1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list-tables --connect</a:t>
            </a:r>
            <a:r>
              <a:rPr lang="" altLang="en-US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i="1" dirty="0" err="1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://localhost/&lt;database-name&gt; --username root &lt;</a:t>
            </a:r>
            <a:r>
              <a:rPr lang="en-US" i="1" dirty="0" err="1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securekey</a:t>
            </a:r>
            <a:r>
              <a:rPr lang="en-US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</a:t>
            </a:r>
          </a:p>
          <a:p>
            <a:endParaRPr lang="en-US" i="1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1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Sqoop Job</a:t>
            </a:r>
          </a:p>
        </p:txBody>
      </p:sp>
      <p:sp>
        <p:nvSpPr>
          <p:cNvPr id="7" name="Hộp Văn bản 11">
            <a:extLst>
              <a:ext uri="{FF2B5EF4-FFF2-40B4-BE49-F238E27FC236}">
                <a16:creationId xmlns:a16="http://schemas.microsoft.com/office/drawing/2014/main" id="{560E23BF-B0A7-441C-B3A9-C528BC186C70}"/>
              </a:ext>
            </a:extLst>
          </p:cNvPr>
          <p:cNvSpPr txBox="1"/>
          <p:nvPr/>
        </p:nvSpPr>
        <p:spPr>
          <a:xfrm>
            <a:off x="755576" y="1995686"/>
            <a:ext cx="7704856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Sqoop job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export.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incremental import,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RDBMS sang HDFS.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1D96300-37E4-4002-9FFB-298780BE9124}"/>
              </a:ext>
            </a:extLst>
          </p:cNvPr>
          <p:cNvSpPr txBox="1"/>
          <p:nvPr/>
        </p:nvSpPr>
        <p:spPr>
          <a:xfrm>
            <a:off x="683568" y="1033389"/>
            <a:ext cx="3492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2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Sqoop Job dùng để làm gì?</a:t>
            </a:r>
          </a:p>
        </p:txBody>
      </p:sp>
    </p:spTree>
    <p:extLst>
      <p:ext uri="{BB962C8B-B14F-4D97-AF65-F5344CB8AC3E}">
        <p14:creationId xmlns:p14="http://schemas.microsoft.com/office/powerpoint/2010/main" val="301642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Sqoop Job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C5E0A33-E2D0-4DB6-89B4-5179B3007C76}"/>
              </a:ext>
            </a:extLst>
          </p:cNvPr>
          <p:cNvSpPr txBox="1"/>
          <p:nvPr/>
        </p:nvSpPr>
        <p:spPr>
          <a:xfrm>
            <a:off x="440668" y="915566"/>
            <a:ext cx="8262664" cy="394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" altLang="en-US" dirty="0"/>
              <a:t>Tạo Job</a:t>
            </a:r>
          </a:p>
          <a:p>
            <a:pPr>
              <a:lnSpc>
                <a:spcPct val="140000"/>
              </a:lnSpc>
            </a:pPr>
            <a:r>
              <a:rPr lang="" altLang="en-US" i="1" dirty="0">
                <a:latin typeface="Courier New" panose="02070309020205020404" charset="0"/>
                <a:cs typeface="Courier New" panose="02070309020205020404" charset="0"/>
              </a:rPr>
              <a:t>$ sqoop job --create myjob -- import  --connect jdbc:mysql://localhost/db  --username root –-password &lt;securekey&gt; --table &lt;tablename&gt; --m 1</a:t>
            </a:r>
          </a:p>
          <a:p>
            <a:pPr>
              <a:lnSpc>
                <a:spcPct val="140000"/>
              </a:lnSpc>
            </a:pPr>
            <a:endParaRPr lang="" altLang="en-US" i="1" dirty="0">
              <a:latin typeface="Courier New" panose="02070309020205020404" charset="0"/>
              <a:cs typeface="Courier New" panose="02070309020205020404" charset="0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" altLang="en-US" dirty="0"/>
              <a:t>Kiểm tra Job</a:t>
            </a:r>
          </a:p>
          <a:p>
            <a:pPr>
              <a:lnSpc>
                <a:spcPct val="140000"/>
              </a:lnSpc>
            </a:pPr>
            <a:r>
              <a:rPr lang="" altLang="en-US" i="1" dirty="0">
                <a:latin typeface="Courier New" panose="02070309020205020404" charset="0"/>
                <a:cs typeface="Courier New" panose="02070309020205020404" charset="0"/>
              </a:rPr>
              <a:t>$ sqoop job --show &lt;jobname&gt;</a:t>
            </a:r>
          </a:p>
          <a:p>
            <a:pPr>
              <a:lnSpc>
                <a:spcPct val="140000"/>
              </a:lnSpc>
            </a:pPr>
            <a:endParaRPr lang="" altLang="en-US" dirty="0"/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" altLang="en-US" dirty="0"/>
              <a:t>Thực thi Job</a:t>
            </a:r>
          </a:p>
          <a:p>
            <a:pPr>
              <a:lnSpc>
                <a:spcPct val="140000"/>
              </a:lnSpc>
            </a:pPr>
            <a:r>
              <a:rPr lang="" altLang="en-US" i="1" dirty="0">
                <a:latin typeface="Courier New" panose="02070309020205020404" charset="0"/>
                <a:cs typeface="Courier New" panose="02070309020205020404" charset="0"/>
              </a:rPr>
              <a:t>$ sqoop job --exec &lt;jobname&gt;</a:t>
            </a:r>
          </a:p>
        </p:txBody>
      </p:sp>
    </p:spTree>
    <p:extLst>
      <p:ext uri="{BB962C8B-B14F-4D97-AF65-F5344CB8AC3E}">
        <p14:creationId xmlns:p14="http://schemas.microsoft.com/office/powerpoint/2010/main" val="33141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C5E0A33-E2D0-4DB6-89B4-5179B3007C76}"/>
              </a:ext>
            </a:extLst>
          </p:cNvPr>
          <p:cNvSpPr txBox="1"/>
          <p:nvPr/>
        </p:nvSpPr>
        <p:spPr>
          <a:xfrm>
            <a:off x="107504" y="915566"/>
            <a:ext cx="8595828" cy="966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Hadoop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GVTH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MySQL. 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Apache Sqoop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Ubuntu.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BC7896B-9A4D-41FA-9D8F-741B3C2DBEA0}"/>
              </a:ext>
            </a:extLst>
          </p:cNvPr>
          <p:cNvSpPr txBox="1"/>
          <p:nvPr/>
        </p:nvSpPr>
        <p:spPr>
          <a:xfrm>
            <a:off x="371898" y="2139702"/>
            <a:ext cx="806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Download Sqoop: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link </a:t>
            </a:r>
            <a:r>
              <a:rPr lang="en-US" dirty="0" err="1"/>
              <a:t>để</a:t>
            </a:r>
            <a:r>
              <a:rPr lang="en-US" dirty="0"/>
              <a:t> download Sqoop: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http://mirror.downloadvn.com/apache/sqoop/1.4.7/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Hộp Văn bản 6">
            <a:extLst>
              <a:ext uri="{FF2B5EF4-FFF2-40B4-BE49-F238E27FC236}">
                <a16:creationId xmlns:a16="http://schemas.microsoft.com/office/drawing/2014/main" id="{D3B2FB29-7396-4352-A406-1485A62BE682}"/>
              </a:ext>
            </a:extLst>
          </p:cNvPr>
          <p:cNvSpPr txBox="1"/>
          <p:nvPr/>
        </p:nvSpPr>
        <p:spPr>
          <a:xfrm>
            <a:off x="371898" y="3340031"/>
            <a:ext cx="7560310" cy="144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Install: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extract Sqoop: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	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tar -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xvf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sqoop-1.4.7.bin__hadoop-2.6.0.tar.gz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	$</a:t>
            </a:r>
            <a:r>
              <a:rPr lang="" alt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mv sqoop-1.4.7.bin__hadoop-2.6.0 /home/hang</a:t>
            </a:r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copy sang /home/user</a:t>
            </a:r>
          </a:p>
        </p:txBody>
      </p:sp>
    </p:spTree>
    <p:extLst>
      <p:ext uri="{BB962C8B-B14F-4D97-AF65-F5344CB8AC3E}">
        <p14:creationId xmlns:p14="http://schemas.microsoft.com/office/powerpoint/2010/main" val="39239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7" name="Hộp Văn bản 8">
            <a:extLst>
              <a:ext uri="{FF2B5EF4-FFF2-40B4-BE49-F238E27FC236}">
                <a16:creationId xmlns:a16="http://schemas.microsoft.com/office/drawing/2014/main" id="{E21E2555-8E11-4615-ABD9-ED7D5CAEFE84}"/>
              </a:ext>
            </a:extLst>
          </p:cNvPr>
          <p:cNvSpPr txBox="1"/>
          <p:nvPr/>
        </p:nvSpPr>
        <p:spPr>
          <a:xfrm>
            <a:off x="323528" y="1275606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Configure </a:t>
            </a:r>
            <a:r>
              <a:rPr lang="en-US" dirty="0" err="1"/>
              <a:t>bashrc</a:t>
            </a:r>
            <a:r>
              <a:rPr lang="en-US" dirty="0"/>
              <a:t>: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Sqoop</a:t>
            </a:r>
          </a:p>
          <a:p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</a:t>
            </a:r>
            <a:r>
              <a:rPr lang="" alt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getdit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.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bashrc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</a:p>
          <a:p>
            <a:endParaRPr lang="en-US" sz="1800" i="1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r>
              <a:rPr lang="en-US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#SET SQOOP</a:t>
            </a:r>
          </a:p>
          <a:p>
            <a:r>
              <a:rPr lang="en-US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export SQOOP_HOME=/home/hang/ sqoop-1.4.7.bin__hadoop-2.6.0</a:t>
            </a:r>
            <a:endParaRPr lang="en-US" i="1" dirty="0"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r>
              <a:rPr lang="en-US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export </a:t>
            </a:r>
            <a:r>
              <a:rPr lang="en-US" i="1" dirty="0"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PATH=$PATH:$/home/hang/ sqoop-1.4.7.bin__hadoop-2.6.0/bin</a:t>
            </a:r>
            <a:endParaRPr lang="en-US" i="1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r>
              <a:rPr lang="en-US" i="1" dirty="0">
                <a:latin typeface="Courier New" panose="02070309020205020404" charset="0"/>
                <a:cs typeface="Courier New" panose="02070309020205020404" charset="0"/>
              </a:rPr>
              <a:t>	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</a:p>
          <a:p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</a:t>
            </a:r>
            <a:r>
              <a:rPr lang="" alt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getdit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.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bashrc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43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55576" y="339502"/>
            <a:ext cx="83884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Thành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7754" y="1426511"/>
            <a:ext cx="6570630" cy="6159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12"/>
          <p:cNvSpPr txBox="1"/>
          <p:nvPr/>
        </p:nvSpPr>
        <p:spPr bwMode="auto">
          <a:xfrm>
            <a:off x="2073782" y="1588202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Tô Thúy Hằng 			1752038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5576" y="1392293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43454" y="1482387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7754" y="2263268"/>
            <a:ext cx="6570630" cy="6159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12"/>
          <p:cNvSpPr txBox="1"/>
          <p:nvPr/>
        </p:nvSpPr>
        <p:spPr bwMode="auto">
          <a:xfrm>
            <a:off x="2073782" y="2424959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Võ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Trung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Hiếu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		 	17520487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115576" y="2229050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43454" y="2319144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57754" y="3100025"/>
            <a:ext cx="6570630" cy="615921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073782" y="3261716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Nguyễn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		17520462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15576" y="3065807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3454" y="3155901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57754" y="3936782"/>
            <a:ext cx="6570630" cy="615921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12"/>
          <p:cNvSpPr txBox="1"/>
          <p:nvPr/>
        </p:nvSpPr>
        <p:spPr bwMode="auto">
          <a:xfrm>
            <a:off x="2073782" y="4098473"/>
            <a:ext cx="573857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Phạm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Văn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Quang 		17520949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15576" y="3902564"/>
            <a:ext cx="684357" cy="68435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243454" y="3992658"/>
            <a:ext cx="4286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4" name="Hộp Văn bản 4">
            <a:extLst>
              <a:ext uri="{FF2B5EF4-FFF2-40B4-BE49-F238E27FC236}">
                <a16:creationId xmlns:a16="http://schemas.microsoft.com/office/drawing/2014/main" id="{9EEA4D9F-1F71-4C57-8E69-507E292E5E63}"/>
              </a:ext>
            </a:extLst>
          </p:cNvPr>
          <p:cNvSpPr txBox="1"/>
          <p:nvPr/>
        </p:nvSpPr>
        <p:spPr>
          <a:xfrm>
            <a:off x="611560" y="1419622"/>
            <a:ext cx="8058785" cy="325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Configure Sqoop: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folder conf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 template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file sqoop-env.sh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$cd $SQOOP_HOME/conf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	$mv sqoop-env-template.sh sqoop-env.sh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sqoop.env.sh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gõ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export HADOOP_COMMON_HOME= /home/hang/hadoop-3.3.0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export HADOOP_MAPRED_HOME= /home/hang/hadoop-3.3.0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4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5" name="Hộp Văn bản 8">
            <a:extLst>
              <a:ext uri="{FF2B5EF4-FFF2-40B4-BE49-F238E27FC236}">
                <a16:creationId xmlns:a16="http://schemas.microsoft.com/office/drawing/2014/main" id="{AD818614-1686-4E46-A96A-01075DB28998}"/>
              </a:ext>
            </a:extLst>
          </p:cNvPr>
          <p:cNvSpPr txBox="1"/>
          <p:nvPr/>
        </p:nvSpPr>
        <p:spPr>
          <a:xfrm>
            <a:off x="49530" y="1419622"/>
            <a:ext cx="8698934" cy="2934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Download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configure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mysql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-connector-java:</a:t>
            </a:r>
            <a:r>
              <a:rPr lang="en-US" dirty="0"/>
              <a:t> 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 	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http://ftp.ntu.edu.tw/MySQL/Downloads/Connector-J/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extract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-connector-java. Sau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copy folder sang /home/hang/sqoop-1.4.7.bin__hadoop-2.6.0/lib: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$tar -</a:t>
            </a:r>
            <a:r>
              <a:rPr lang="en-US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xvf</a:t>
            </a:r>
            <a:r>
              <a:rPr lang="en-US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mysql-connector-java-8.0.20.tar.gz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i="1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$mv s mysql-connector-java-8.0.20 /home/hang/sqoop-1.4.7.bin__hadoop-2.6.0/lib</a:t>
            </a:r>
          </a:p>
        </p:txBody>
      </p:sp>
    </p:spTree>
    <p:extLst>
      <p:ext uri="{BB962C8B-B14F-4D97-AF65-F5344CB8AC3E}">
        <p14:creationId xmlns:p14="http://schemas.microsoft.com/office/powerpoint/2010/main" val="249918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– Sqoop Import</a:t>
            </a:r>
          </a:p>
        </p:txBody>
      </p:sp>
      <p:sp>
        <p:nvSpPr>
          <p:cNvPr id="4" name="Hộp Văn bản 2">
            <a:extLst>
              <a:ext uri="{FF2B5EF4-FFF2-40B4-BE49-F238E27FC236}">
                <a16:creationId xmlns:a16="http://schemas.microsoft.com/office/drawing/2014/main" id="{4A5F53C1-8A0C-4E27-AB47-F00AD286E284}"/>
              </a:ext>
            </a:extLst>
          </p:cNvPr>
          <p:cNvSpPr txBox="1"/>
          <p:nvPr/>
        </p:nvSpPr>
        <p:spPr>
          <a:xfrm>
            <a:off x="395536" y="1002512"/>
            <a:ext cx="8853170" cy="335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terminal,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-u root –p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HQTCSDL MySQL.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database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sang HDFS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terminal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Sqoop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Start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hdfs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yarn: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</a:t>
            </a:r>
            <a:r>
              <a:rPr lang="" alt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sbin/start-hdfs.sh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</a:t>
            </a:r>
            <a:r>
              <a:rPr lang="" alt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sbin/start-yarn.sh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table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MySQL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Sqoop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4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– Sqoop Import</a:t>
            </a: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45B18C9E-D908-4B48-85BC-1C20EEF48DEB}"/>
              </a:ext>
            </a:extLst>
          </p:cNvPr>
          <p:cNvSpPr txBox="1"/>
          <p:nvPr/>
        </p:nvSpPr>
        <p:spPr>
          <a:xfrm>
            <a:off x="105800" y="871452"/>
            <a:ext cx="8932400" cy="425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Demo import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import -connect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://127.0.0.1:3306/test --username root -table student --m 1</a:t>
            </a:r>
            <a:endParaRPr lang="en-US" sz="1800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HDFS: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</a:t>
            </a:r>
            <a:r>
              <a:rPr lang="" alt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hadoop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fs -ls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Hadoop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ở system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</a:t>
            </a:r>
            <a:r>
              <a:rPr lang="" altLang="en-US" sz="1800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hadoop</a:t>
            </a:r>
            <a:r>
              <a:rPr lang="en-US" sz="1800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fs –ls student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HDFS: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</a:t>
            </a:r>
            <a:r>
              <a:rPr lang="" altLang="en-US" sz="1800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hadoop</a:t>
            </a:r>
            <a:r>
              <a:rPr lang="en-US" sz="1800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fs –cat /home/hang/student/part*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– Sqoop Import</a:t>
            </a:r>
          </a:p>
        </p:txBody>
      </p:sp>
      <p:sp>
        <p:nvSpPr>
          <p:cNvPr id="4" name="Hộp Văn bản 2">
            <a:extLst>
              <a:ext uri="{FF2B5EF4-FFF2-40B4-BE49-F238E27FC236}">
                <a16:creationId xmlns:a16="http://schemas.microsoft.com/office/drawing/2014/main" id="{570DA2C5-3936-4555-B4EA-91A9A2BA1093}"/>
              </a:ext>
            </a:extLst>
          </p:cNvPr>
          <p:cNvSpPr txBox="1"/>
          <p:nvPr/>
        </p:nvSpPr>
        <p:spPr>
          <a:xfrm>
            <a:off x="251520" y="1105481"/>
            <a:ext cx="9300210" cy="353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(optional):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target directory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import -connect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://127.0.0.1:3306/test --username root -table student --m 1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–target-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dir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home/hang/stu1</a:t>
            </a:r>
            <a:endParaRPr lang="en-US" sz="1800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(optional):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target directory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import -connect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://127.0.0.1:3306/test --username root -table student --m 3 --where "id&gt;2" –target-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dir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home/hang/stu2</a:t>
            </a:r>
            <a:endParaRPr lang="en-US" sz="1800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– Sqoop Job</a:t>
            </a:r>
          </a:p>
        </p:txBody>
      </p:sp>
      <p:sp>
        <p:nvSpPr>
          <p:cNvPr id="6" name="Hộp Văn bản 2">
            <a:extLst>
              <a:ext uri="{FF2B5EF4-FFF2-40B4-BE49-F238E27FC236}">
                <a16:creationId xmlns:a16="http://schemas.microsoft.com/office/drawing/2014/main" id="{670FE2B1-92C5-4CF9-A2F9-96A0CE90D75F}"/>
              </a:ext>
            </a:extLst>
          </p:cNvPr>
          <p:cNvSpPr txBox="1"/>
          <p:nvPr/>
        </p:nvSpPr>
        <p:spPr>
          <a:xfrm>
            <a:off x="107504" y="771550"/>
            <a:ext cx="8509000" cy="4324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incremental import: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sqoop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java-json.jar"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sqoop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/lib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 download file jar: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http://www.java2s.com/Code/Jar/j/Downloadjavajsonjar.htm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</a:t>
            </a:r>
            <a:r>
              <a:rPr lang="" alt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job --create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myjob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-- import --connect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://127.0.0.1:3306/test --username root --password 123 –table student -m 1 --incremental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lastmodified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--merge-key id --check-column last-modified --last-value ""</a:t>
            </a:r>
            <a:endParaRPr lang="en-US" sz="1800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vừa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</a:t>
            </a:r>
            <a:r>
              <a:rPr lang="" alt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job –list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job: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</a:t>
            </a:r>
            <a:r>
              <a:rPr lang="" alt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job --exec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myjob</a:t>
            </a:r>
            <a:endParaRPr lang="en-US" sz="1800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endParaRPr lang="en-US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 – Sqoop Export</a:t>
            </a:r>
          </a:p>
        </p:txBody>
      </p:sp>
      <p:sp>
        <p:nvSpPr>
          <p:cNvPr id="4" name="Hộp Văn bản 2">
            <a:extLst>
              <a:ext uri="{FF2B5EF4-FFF2-40B4-BE49-F238E27FC236}">
                <a16:creationId xmlns:a16="http://schemas.microsoft.com/office/drawing/2014/main" id="{79BA6307-D797-4160-9E44-DEB2E4F9CB13}"/>
              </a:ext>
            </a:extLst>
          </p:cNvPr>
          <p:cNvSpPr txBox="1"/>
          <p:nvPr/>
        </p:nvSpPr>
        <p:spPr>
          <a:xfrm>
            <a:off x="683568" y="987574"/>
            <a:ext cx="8009890" cy="313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terminal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nảy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HDFS.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export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sz="1800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800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export -connect </a:t>
            </a:r>
            <a:r>
              <a:rPr lang="en-US" sz="1800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800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://127.0.0.1:3306/test --username root -table stu1  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–export-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dir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/user</a:t>
            </a:r>
            <a:r>
              <a:rPr lang="en-US" sz="1800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/hang/student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Ta quay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terminal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93208" y="1851670"/>
            <a:ext cx="5357584" cy="963837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Thank you for listening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364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NỘI DUNG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4864934" y="1404688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Donut 24"/>
          <p:cNvSpPr/>
          <p:nvPr/>
        </p:nvSpPr>
        <p:spPr>
          <a:xfrm>
            <a:off x="4986630" y="1525104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1176" y="1496191"/>
            <a:ext cx="28302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Tại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Sqoop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8022" y="2210578"/>
            <a:ext cx="28302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Giới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thiệu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58022" y="3113060"/>
            <a:ext cx="28302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Đặc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trưng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8022" y="4015542"/>
            <a:ext cx="28302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Sqoop Import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0175" y="1399874"/>
            <a:ext cx="28302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Sqoop Export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0174" y="2399548"/>
            <a:ext cx="28302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Sqoop List Databases/Tables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0174" y="3263394"/>
            <a:ext cx="28302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Sqoop Job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58402" y="4174016"/>
            <a:ext cx="28302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dẫn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cài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Demo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D0A4E6-6CAE-497F-A67C-33599DC3DA7D}"/>
              </a:ext>
            </a:extLst>
          </p:cNvPr>
          <p:cNvSpPr/>
          <p:nvPr/>
        </p:nvSpPr>
        <p:spPr>
          <a:xfrm>
            <a:off x="806704" y="1390684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Donut 24">
            <a:extLst>
              <a:ext uri="{FF2B5EF4-FFF2-40B4-BE49-F238E27FC236}">
                <a16:creationId xmlns:a16="http://schemas.microsoft.com/office/drawing/2014/main" id="{A5AB65F2-2785-486A-A0DA-8252036F426A}"/>
              </a:ext>
            </a:extLst>
          </p:cNvPr>
          <p:cNvSpPr/>
          <p:nvPr/>
        </p:nvSpPr>
        <p:spPr>
          <a:xfrm>
            <a:off x="928400" y="1511100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ADCA28-18A3-4BC5-9441-4C0B4C3A2CD1}"/>
              </a:ext>
            </a:extLst>
          </p:cNvPr>
          <p:cNvSpPr/>
          <p:nvPr/>
        </p:nvSpPr>
        <p:spPr>
          <a:xfrm>
            <a:off x="835552" y="2225967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Donut 24">
            <a:extLst>
              <a:ext uri="{FF2B5EF4-FFF2-40B4-BE49-F238E27FC236}">
                <a16:creationId xmlns:a16="http://schemas.microsoft.com/office/drawing/2014/main" id="{10930F24-CA86-4A73-87B8-46520EC2AAEF}"/>
              </a:ext>
            </a:extLst>
          </p:cNvPr>
          <p:cNvSpPr/>
          <p:nvPr/>
        </p:nvSpPr>
        <p:spPr>
          <a:xfrm>
            <a:off x="957248" y="2346383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56DCA68-601F-4809-B714-94148A9D0F40}"/>
              </a:ext>
            </a:extLst>
          </p:cNvPr>
          <p:cNvSpPr/>
          <p:nvPr/>
        </p:nvSpPr>
        <p:spPr>
          <a:xfrm>
            <a:off x="828940" y="3142978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8B06EB83-AC50-49F4-A36B-6F195B73EDD5}"/>
              </a:ext>
            </a:extLst>
          </p:cNvPr>
          <p:cNvSpPr/>
          <p:nvPr/>
        </p:nvSpPr>
        <p:spPr>
          <a:xfrm>
            <a:off x="950636" y="3263394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B5B1860-6815-48EF-8A23-27591C754A3F}"/>
              </a:ext>
            </a:extLst>
          </p:cNvPr>
          <p:cNvSpPr/>
          <p:nvPr/>
        </p:nvSpPr>
        <p:spPr>
          <a:xfrm>
            <a:off x="807236" y="4059989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Donut 24">
            <a:extLst>
              <a:ext uri="{FF2B5EF4-FFF2-40B4-BE49-F238E27FC236}">
                <a16:creationId xmlns:a16="http://schemas.microsoft.com/office/drawing/2014/main" id="{FFC4EC83-E207-45DB-B151-D63DEEC11EAE}"/>
              </a:ext>
            </a:extLst>
          </p:cNvPr>
          <p:cNvSpPr/>
          <p:nvPr/>
        </p:nvSpPr>
        <p:spPr>
          <a:xfrm>
            <a:off x="928932" y="4180405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73B7D36-CC6F-410A-BE30-DA37C8B442DF}"/>
              </a:ext>
            </a:extLst>
          </p:cNvPr>
          <p:cNvSpPr/>
          <p:nvPr/>
        </p:nvSpPr>
        <p:spPr>
          <a:xfrm>
            <a:off x="4864934" y="2292898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Donut 24">
            <a:extLst>
              <a:ext uri="{FF2B5EF4-FFF2-40B4-BE49-F238E27FC236}">
                <a16:creationId xmlns:a16="http://schemas.microsoft.com/office/drawing/2014/main" id="{C6942A18-4799-4220-AB49-92AAB014ECC1}"/>
              </a:ext>
            </a:extLst>
          </p:cNvPr>
          <p:cNvSpPr/>
          <p:nvPr/>
        </p:nvSpPr>
        <p:spPr>
          <a:xfrm>
            <a:off x="4986630" y="2413314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F86725B-5F7F-4F4D-927B-1008911DAC7B}"/>
              </a:ext>
            </a:extLst>
          </p:cNvPr>
          <p:cNvSpPr/>
          <p:nvPr/>
        </p:nvSpPr>
        <p:spPr>
          <a:xfrm>
            <a:off x="4864934" y="3147638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Donut 24">
            <a:extLst>
              <a:ext uri="{FF2B5EF4-FFF2-40B4-BE49-F238E27FC236}">
                <a16:creationId xmlns:a16="http://schemas.microsoft.com/office/drawing/2014/main" id="{B636B2FD-DF2B-43FA-AC33-1A2E3712D56C}"/>
              </a:ext>
            </a:extLst>
          </p:cNvPr>
          <p:cNvSpPr/>
          <p:nvPr/>
        </p:nvSpPr>
        <p:spPr>
          <a:xfrm>
            <a:off x="4986630" y="3268054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3ACA399-55F6-4786-B29B-D1D79CC9F34C}"/>
              </a:ext>
            </a:extLst>
          </p:cNvPr>
          <p:cNvSpPr/>
          <p:nvPr/>
        </p:nvSpPr>
        <p:spPr>
          <a:xfrm>
            <a:off x="4864934" y="4059989"/>
            <a:ext cx="557704" cy="5577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Donut 24">
            <a:extLst>
              <a:ext uri="{FF2B5EF4-FFF2-40B4-BE49-F238E27FC236}">
                <a16:creationId xmlns:a16="http://schemas.microsoft.com/office/drawing/2014/main" id="{832EE843-CFF6-4F2A-AC5F-F4DBB55C8A86}"/>
              </a:ext>
            </a:extLst>
          </p:cNvPr>
          <p:cNvSpPr/>
          <p:nvPr/>
        </p:nvSpPr>
        <p:spPr>
          <a:xfrm>
            <a:off x="4986630" y="4180405"/>
            <a:ext cx="314313" cy="316872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8" grpId="0"/>
      <p:bldP spid="31" grpId="0"/>
      <p:bldP spid="34" grpId="0"/>
      <p:bldP spid="37" grpId="0"/>
      <p:bldP spid="40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7"/>
          <p:cNvSpPr txBox="1">
            <a:spLocks/>
          </p:cNvSpPr>
          <p:nvPr/>
        </p:nvSpPr>
        <p:spPr>
          <a:xfrm>
            <a:off x="539552" y="0"/>
            <a:ext cx="6696744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Tại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sao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cần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sử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dụng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Sqoop?</a:t>
            </a:r>
          </a:p>
        </p:txBody>
      </p:sp>
      <p:sp>
        <p:nvSpPr>
          <p:cNvPr id="2" name="Oval 6">
            <a:extLst>
              <a:ext uri="{FF2B5EF4-FFF2-40B4-BE49-F238E27FC236}">
                <a16:creationId xmlns:a16="http://schemas.microsoft.com/office/drawing/2014/main" id="{70AD5E18-DFCC-4FF6-870B-B94BDBAF172D}"/>
              </a:ext>
            </a:extLst>
          </p:cNvPr>
          <p:cNvSpPr/>
          <p:nvPr/>
        </p:nvSpPr>
        <p:spPr>
          <a:xfrm>
            <a:off x="467542" y="17424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1402A705-D56D-4357-8B3D-BA3A71D2E56B}"/>
              </a:ext>
            </a:extLst>
          </p:cNvPr>
          <p:cNvSpPr/>
          <p:nvPr/>
        </p:nvSpPr>
        <p:spPr>
          <a:xfrm>
            <a:off x="467544" y="2402382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6B7928F6-60CB-4C5C-920E-1ECFE9A2EE40}"/>
              </a:ext>
            </a:extLst>
          </p:cNvPr>
          <p:cNvSpPr/>
          <p:nvPr/>
        </p:nvSpPr>
        <p:spPr>
          <a:xfrm>
            <a:off x="467543" y="3079995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88747D2B-84BA-412C-8D13-9AC68A33839A}"/>
              </a:ext>
            </a:extLst>
          </p:cNvPr>
          <p:cNvSpPr/>
          <p:nvPr/>
        </p:nvSpPr>
        <p:spPr>
          <a:xfrm>
            <a:off x="467542" y="3767877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4E986E-A40C-4564-9F06-25010333048E}"/>
              </a:ext>
            </a:extLst>
          </p:cNvPr>
          <p:cNvSpPr txBox="1"/>
          <p:nvPr/>
        </p:nvSpPr>
        <p:spPr>
          <a:xfrm>
            <a:off x="1223628" y="1742481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88A0F8-14DB-42EF-B507-CBA0B5025CE8}"/>
              </a:ext>
            </a:extLst>
          </p:cNvPr>
          <p:cNvSpPr txBox="1"/>
          <p:nvPr/>
        </p:nvSpPr>
        <p:spPr>
          <a:xfrm>
            <a:off x="1187624" y="2443963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6AD3E2-8001-4050-8A9C-33761B58D333}"/>
              </a:ext>
            </a:extLst>
          </p:cNvPr>
          <p:cNvSpPr txBox="1"/>
          <p:nvPr/>
        </p:nvSpPr>
        <p:spPr>
          <a:xfrm>
            <a:off x="1187624" y="3059577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bulk data </a:t>
            </a:r>
            <a:r>
              <a:rPr lang="en-US" dirty="0" err="1"/>
              <a:t>vào</a:t>
            </a:r>
            <a:r>
              <a:rPr lang="en-US" dirty="0"/>
              <a:t> HDFS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5B67A8-9787-49B8-B7EE-95CB49750202}"/>
              </a:ext>
            </a:extLst>
          </p:cNvPr>
          <p:cNvSpPr txBox="1"/>
          <p:nvPr/>
        </p:nvSpPr>
        <p:spPr>
          <a:xfrm>
            <a:off x="1223628" y="372387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script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chậm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01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195486"/>
            <a:ext cx="8424936" cy="57606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300" dirty="0" err="1"/>
              <a:t>Giới</a:t>
            </a:r>
            <a:r>
              <a:rPr lang="en-US" altLang="ko-KR" sz="3300" dirty="0"/>
              <a:t> </a:t>
            </a:r>
            <a:r>
              <a:rPr lang="en-US" altLang="ko-KR" sz="3300" dirty="0" err="1"/>
              <a:t>thiệu</a:t>
            </a:r>
            <a:endParaRPr lang="ko-KR" altLang="en-US" sz="3300" dirty="0"/>
          </a:p>
        </p:txBody>
      </p:sp>
      <p:pic>
        <p:nvPicPr>
          <p:cNvPr id="4" name="Hình ảnh 2">
            <a:extLst>
              <a:ext uri="{FF2B5EF4-FFF2-40B4-BE49-F238E27FC236}">
                <a16:creationId xmlns:a16="http://schemas.microsoft.com/office/drawing/2014/main" id="{5E363E0C-6B3D-4572-A7EF-324C1D16B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53" y="1675473"/>
            <a:ext cx="2834003" cy="159412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49BE9-0718-4A42-A705-00DA253689F9}"/>
              </a:ext>
            </a:extLst>
          </p:cNvPr>
          <p:cNvSpPr txBox="1"/>
          <p:nvPr/>
        </p:nvSpPr>
        <p:spPr>
          <a:xfrm>
            <a:off x="500708" y="915566"/>
            <a:ext cx="3888432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rPr>
              <a:t>Sqoop (SQL + Hadoop):</a:t>
            </a:r>
          </a:p>
          <a:p>
            <a:pPr>
              <a:spcBef>
                <a:spcPct val="20000"/>
              </a:spcBef>
            </a:pPr>
            <a:endParaRPr lang="en-US" altLang="ko-KR" sz="1800" b="0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Là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công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cụ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được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thiết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kế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dùng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để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truyền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dữ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liệu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giữa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Hadoop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và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các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hệ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quản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trị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cơ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sở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dữ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liệu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quan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hệ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(MySQL, Oracle,..)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hoặc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mainframe(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máy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tính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lớn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).</a:t>
            </a:r>
          </a:p>
          <a:p>
            <a:pPr>
              <a:spcBef>
                <a:spcPct val="20000"/>
              </a:spcBef>
            </a:pPr>
            <a:endParaRPr lang="en-US" altLang="ko-KR" sz="1800" b="0" kern="1200" baseline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Ta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có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thể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sử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dụng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Sqoop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để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nhập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dữ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liệu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từ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cơ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sở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dữ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liệu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quan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hệ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vào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HDFS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và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ngược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lại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xuất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chúng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về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cơ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sở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dữ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liệu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quan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altLang="ko-KR" sz="1800" b="0" kern="1200" baseline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hệ</a:t>
            </a:r>
            <a:r>
              <a:rPr lang="en-US" altLang="ko-KR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195486"/>
            <a:ext cx="8424936" cy="576064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300" b="0" kern="1200" baseline="0" dirty="0" err="1">
                <a:latin typeface="+mj-lt"/>
                <a:ea typeface="+mn-ea"/>
                <a:cs typeface="Arial" pitchFamily="34" charset="0"/>
              </a:rPr>
              <a:t>Đặc</a:t>
            </a:r>
            <a:r>
              <a:rPr lang="en-US" altLang="ko-KR" sz="3300" b="0" kern="1200" baseline="0" dirty="0"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altLang="ko-KR" sz="3300" b="0" kern="1200" baseline="0" dirty="0" err="1">
                <a:latin typeface="+mj-lt"/>
                <a:ea typeface="+mn-ea"/>
                <a:cs typeface="Arial" pitchFamily="34" charset="0"/>
              </a:rPr>
              <a:t>trưng</a:t>
            </a:r>
            <a:r>
              <a:rPr lang="en-US" altLang="ko-KR" sz="3300" b="0" kern="1200" baseline="0" dirty="0"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altLang="ko-KR" sz="3300" b="0" kern="1200" baseline="0" dirty="0" err="1">
                <a:latin typeface="+mj-lt"/>
                <a:ea typeface="+mn-ea"/>
                <a:cs typeface="Arial" pitchFamily="34" charset="0"/>
              </a:rPr>
              <a:t>của</a:t>
            </a:r>
            <a:r>
              <a:rPr lang="en-US" altLang="ko-KR" sz="3300" b="0" kern="1200" baseline="0" dirty="0">
                <a:latin typeface="+mj-lt"/>
                <a:ea typeface="+mn-ea"/>
                <a:cs typeface="Arial" pitchFamily="34" charset="0"/>
              </a:rPr>
              <a:t> Sqoop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5E381-8AD3-4AF4-A895-B2AFFB52ADA7}"/>
              </a:ext>
            </a:extLst>
          </p:cNvPr>
          <p:cNvSpPr txBox="1"/>
          <p:nvPr/>
        </p:nvSpPr>
        <p:spPr>
          <a:xfrm>
            <a:off x="467544" y="771550"/>
            <a:ext cx="8424862" cy="3343275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Quá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import/export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thực</a:t>
            </a:r>
            <a:r>
              <a:rPr lang="en-US" sz="1400" dirty="0"/>
              <a:t> </a:t>
            </a:r>
            <a:r>
              <a:rPr lang="en-US" sz="1400" dirty="0" err="1"/>
              <a:t>hiện</a:t>
            </a:r>
            <a:r>
              <a:rPr lang="en-US" sz="1400" dirty="0"/>
              <a:t> song </a:t>
            </a:r>
            <a:r>
              <a:rPr lang="en-US" sz="1400" dirty="0" err="1"/>
              <a:t>song</a:t>
            </a:r>
            <a:r>
              <a:rPr lang="en-US" sz="1400" dirty="0"/>
              <a:t>.</a:t>
            </a:r>
          </a:p>
          <a:p>
            <a:pPr>
              <a:lnSpc>
                <a:spcPct val="170000"/>
              </a:lnSpc>
            </a:pPr>
            <a:endParaRPr lang="en-US" sz="1400" dirty="0"/>
          </a:p>
          <a:p>
            <a:pPr>
              <a:lnSpc>
                <a:spcPct val="17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câu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vấn</a:t>
            </a:r>
            <a:r>
              <a:rPr lang="en-US" sz="1400" dirty="0"/>
              <a:t> SQL.</a:t>
            </a:r>
          </a:p>
          <a:p>
            <a:pPr>
              <a:lnSpc>
                <a:spcPct val="170000"/>
              </a:lnSpc>
            </a:pPr>
            <a:endParaRPr lang="en-US" sz="1400" dirty="0"/>
          </a:p>
          <a:p>
            <a:pPr>
              <a:lnSpc>
                <a:spcPct val="17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nối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hầu</a:t>
            </a:r>
            <a:r>
              <a:rPr lang="en-US" sz="1400" dirty="0"/>
              <a:t> </a:t>
            </a:r>
            <a:r>
              <a:rPr lang="en-US" sz="1400" dirty="0" err="1"/>
              <a:t>hết</a:t>
            </a:r>
            <a:r>
              <a:rPr lang="en-US" sz="1400" dirty="0"/>
              <a:t> </a:t>
            </a:r>
            <a:r>
              <a:rPr lang="en-US" sz="1400" dirty="0" err="1"/>
              <a:t>tất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RDBMS.</a:t>
            </a:r>
          </a:p>
          <a:p>
            <a:pPr>
              <a:lnSpc>
                <a:spcPct val="170000"/>
              </a:lnSpc>
            </a:pPr>
            <a:endParaRPr lang="en-US" sz="1400" dirty="0"/>
          </a:p>
          <a:p>
            <a:pPr>
              <a:lnSpc>
                <a:spcPct val="170000"/>
              </a:lnSpc>
            </a:pPr>
            <a:r>
              <a:rPr lang="en-US" sz="1400" dirty="0"/>
              <a:t>           </a:t>
            </a:r>
            <a:r>
              <a:rPr lang="en-US" sz="1400" dirty="0" err="1"/>
              <a:t>Hỗ</a:t>
            </a:r>
            <a:r>
              <a:rPr lang="en-US" sz="1400" dirty="0"/>
              <a:t> </a:t>
            </a:r>
            <a:r>
              <a:rPr lang="en-US" sz="1400" dirty="0" err="1"/>
              <a:t>trợ</a:t>
            </a:r>
            <a:r>
              <a:rPr lang="en-US" sz="1400" dirty="0"/>
              <a:t> full </a:t>
            </a:r>
            <a:r>
              <a:rPr lang="en-US" sz="1400" dirty="0" err="1"/>
              <a:t>và</a:t>
            </a:r>
            <a:r>
              <a:rPr lang="en-US" sz="1400" dirty="0"/>
              <a:t> incremental load</a:t>
            </a:r>
          </a:p>
        </p:txBody>
      </p:sp>
      <p:sp>
        <p:nvSpPr>
          <p:cNvPr id="4" name="Rounded Rectangle 51">
            <a:extLst>
              <a:ext uri="{FF2B5EF4-FFF2-40B4-BE49-F238E27FC236}">
                <a16:creationId xmlns:a16="http://schemas.microsoft.com/office/drawing/2014/main" id="{0240F537-621E-46B8-8B6E-0FFF1A18CDD5}"/>
              </a:ext>
            </a:extLst>
          </p:cNvPr>
          <p:cNvSpPr/>
          <p:nvPr/>
        </p:nvSpPr>
        <p:spPr>
          <a:xfrm rot="16200000" flipH="1">
            <a:off x="456755" y="120636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8C45D87B-C6EE-4EDF-A84B-1F17ACA3A3F6}"/>
              </a:ext>
            </a:extLst>
          </p:cNvPr>
          <p:cNvSpPr/>
          <p:nvPr/>
        </p:nvSpPr>
        <p:spPr>
          <a:xfrm rot="16200000" flipH="1">
            <a:off x="456755" y="1932752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1">
            <a:extLst>
              <a:ext uri="{FF2B5EF4-FFF2-40B4-BE49-F238E27FC236}">
                <a16:creationId xmlns:a16="http://schemas.microsoft.com/office/drawing/2014/main" id="{24191687-2B8A-4577-8984-5504A99C1954}"/>
              </a:ext>
            </a:extLst>
          </p:cNvPr>
          <p:cNvSpPr/>
          <p:nvPr/>
        </p:nvSpPr>
        <p:spPr>
          <a:xfrm rot="16200000" flipH="1">
            <a:off x="456755" y="2661160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51">
            <a:extLst>
              <a:ext uri="{FF2B5EF4-FFF2-40B4-BE49-F238E27FC236}">
                <a16:creationId xmlns:a16="http://schemas.microsoft.com/office/drawing/2014/main" id="{B4EDA1EE-9109-4480-BA1A-9072617EAE6B}"/>
              </a:ext>
            </a:extLst>
          </p:cNvPr>
          <p:cNvSpPr/>
          <p:nvPr/>
        </p:nvSpPr>
        <p:spPr>
          <a:xfrm rot="16200000" flipH="1">
            <a:off x="456756" y="3374554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8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ình 1: Tổng quan về Nhập Sqoop">
            <a:extLst>
              <a:ext uri="{FF2B5EF4-FFF2-40B4-BE49-F238E27FC236}">
                <a16:creationId xmlns:a16="http://schemas.microsoft.com/office/drawing/2014/main" id="{91C71ACA-2FA8-4A18-823E-E15B5174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5486"/>
            <a:ext cx="4853558" cy="46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07AAC-7D1B-4BC7-8152-807B018ED3A4}"/>
              </a:ext>
            </a:extLst>
          </p:cNvPr>
          <p:cNvSpPr txBox="1"/>
          <p:nvPr/>
        </p:nvSpPr>
        <p:spPr>
          <a:xfrm>
            <a:off x="827584" y="1635646"/>
            <a:ext cx="194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ngsanaUPC" panose="020B0502040204020203" pitchFamily="18" charset="-34"/>
                <a:cs typeface="AngsanaUPC" panose="020B0502040204020203" pitchFamily="18" charset="-34"/>
              </a:rPr>
              <a:t>Sqoop</a:t>
            </a:r>
          </a:p>
          <a:p>
            <a:r>
              <a:rPr lang="en-US" sz="7200" dirty="0">
                <a:latin typeface="AngsanaUPC" panose="020B0502040204020203" pitchFamily="18" charset="-34"/>
                <a:cs typeface="AngsanaUPC" panose="020B0502040204020203" pitchFamily="18" charset="-34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48025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Sqoop Import</a:t>
            </a:r>
            <a:endParaRPr lang="ko-KR" altLang="en-US" dirty="0"/>
          </a:p>
        </p:txBody>
      </p:sp>
      <p:cxnSp>
        <p:nvCxnSpPr>
          <p:cNvPr id="4" name="Straight Connector 3"/>
          <p:cNvCxnSpPr>
            <a:stCxn id="10" idx="2"/>
          </p:cNvCxnSpPr>
          <p:nvPr/>
        </p:nvCxnSpPr>
        <p:spPr>
          <a:xfrm>
            <a:off x="1341538" y="2844423"/>
            <a:ext cx="631322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092278" y="2355726"/>
            <a:ext cx="971680" cy="971680"/>
            <a:chOff x="7092280" y="2517710"/>
            <a:chExt cx="971680" cy="971680"/>
          </a:xfrm>
        </p:grpSpPr>
        <p:sp>
          <p:nvSpPr>
            <p:cNvPr id="6" name="Oval 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69530" y="2700407"/>
            <a:ext cx="288032" cy="288032"/>
            <a:chOff x="611560" y="2851238"/>
            <a:chExt cx="288032" cy="288032"/>
          </a:xfrm>
        </p:grpSpPr>
        <p:sp>
          <p:nvSpPr>
            <p:cNvPr id="9" name="Oval 8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39302" y="2689254"/>
            <a:ext cx="288032" cy="288032"/>
            <a:chOff x="611560" y="2851238"/>
            <a:chExt cx="288032" cy="288032"/>
          </a:xfrm>
        </p:grpSpPr>
        <p:sp>
          <p:nvSpPr>
            <p:cNvPr id="12" name="Oval 11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09074" y="2689254"/>
            <a:ext cx="288032" cy="288032"/>
            <a:chOff x="611560" y="2851238"/>
            <a:chExt cx="288032" cy="288032"/>
          </a:xfrm>
        </p:grpSpPr>
        <p:sp>
          <p:nvSpPr>
            <p:cNvPr id="15" name="Oval 14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78845" y="2708703"/>
            <a:ext cx="288032" cy="288032"/>
            <a:chOff x="611560" y="2851238"/>
            <a:chExt cx="288032" cy="288032"/>
          </a:xfrm>
        </p:grpSpPr>
        <p:sp>
          <p:nvSpPr>
            <p:cNvPr id="18" name="Oval 1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Block Arc 14"/>
          <p:cNvSpPr/>
          <p:nvPr/>
        </p:nvSpPr>
        <p:spPr>
          <a:xfrm rot="16200000">
            <a:off x="7363828" y="2618839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663" y="1383206"/>
            <a:ext cx="2443766" cy="657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Sqoop client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metadata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Java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7562" y="3443544"/>
            <a:ext cx="2304256" cy="6062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 map job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Hadoop cluster.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30339" y="1478508"/>
            <a:ext cx="2664530" cy="657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Map task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84387" y="3339754"/>
            <a:ext cx="2164980" cy="952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Map task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HDFS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383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5F6D3-307B-42CB-8890-4D4788384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Sqoop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9A2A7-9E78-4C5F-B1A3-0B8AB049E6D2}"/>
              </a:ext>
            </a:extLst>
          </p:cNvPr>
          <p:cNvSpPr txBox="1"/>
          <p:nvPr/>
        </p:nvSpPr>
        <p:spPr>
          <a:xfrm>
            <a:off x="251520" y="98757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1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317C6-091C-4161-A839-88CBE377B9EB}"/>
              </a:ext>
            </a:extLst>
          </p:cNvPr>
          <p:cNvSpPr txBox="1"/>
          <p:nvPr/>
        </p:nvSpPr>
        <p:spPr>
          <a:xfrm>
            <a:off x="467544" y="1491630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import --connect 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://localhost/&lt;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userdb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--username root –-password &lt;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securekey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-–table &lt;</a:t>
            </a:r>
            <a:r>
              <a:rPr lang="en-US" sz="18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tblname</a:t>
            </a:r>
            <a:r>
              <a:rPr lang="en-US" sz="18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--m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2D8C-8AA5-4447-878E-B23673BEE68D}"/>
              </a:ext>
            </a:extLst>
          </p:cNvPr>
          <p:cNvSpPr txBox="1"/>
          <p:nvPr/>
        </p:nvSpPr>
        <p:spPr>
          <a:xfrm>
            <a:off x="179512" y="2581935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7" name="Hộp Văn bản 21">
            <a:extLst>
              <a:ext uri="{FF2B5EF4-FFF2-40B4-BE49-F238E27FC236}">
                <a16:creationId xmlns:a16="http://schemas.microsoft.com/office/drawing/2014/main" id="{1E1F6631-A41E-4335-9929-C66FEEF9EF86}"/>
              </a:ext>
            </a:extLst>
          </p:cNvPr>
          <p:cNvSpPr txBox="1"/>
          <p:nvPr/>
        </p:nvSpPr>
        <p:spPr>
          <a:xfrm>
            <a:off x="467544" y="3339400"/>
            <a:ext cx="842493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$ 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sqoop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 import-all-tables --connect 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jdbc:mysql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://localhost/&lt;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userdb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 --username root –-password &lt;</a:t>
            </a:r>
            <a:r>
              <a:rPr lang="en-US" sz="1600" i="1" dirty="0" err="1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securekey</a:t>
            </a:r>
            <a:r>
              <a:rPr lang="en-US" sz="1600" i="1" dirty="0">
                <a:effectLst/>
                <a:latin typeface="Courier New" panose="02070309020205020404" charset="0"/>
                <a:ea typeface="Calibri" panose="020F0502020204030204" pitchFamily="34" charset="0"/>
                <a:cs typeface="Courier New" panose="02070309020205020404" charset="0"/>
              </a:rPr>
              <a:t>&gt;</a:t>
            </a:r>
            <a:endParaRPr lang="en-US" sz="1600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  <a:p>
            <a:endParaRPr lang="en-US" sz="1600" dirty="0">
              <a:effectLst/>
              <a:latin typeface="Courier New" panose="02070309020205020404" charset="0"/>
              <a:ea typeface="Calibri" panose="020F0502020204030204" pitchFamily="34" charset="0"/>
              <a:cs typeface="Courier New" panose="020703090202050204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8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1925</Words>
  <Application>Microsoft Office PowerPoint</Application>
  <PresentationFormat>On-screen Show (16:9)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맑은 고딕</vt:lpstr>
      <vt:lpstr>AngsanaUPC</vt:lpstr>
      <vt:lpstr>Arial</vt:lpstr>
      <vt:lpstr>Calibri</vt:lpstr>
      <vt:lpstr>Courier New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Tô Thúy Hằng</dc:creator>
  <cp:lastModifiedBy>Tô Thúy Hằng</cp:lastModifiedBy>
  <cp:revision>25</cp:revision>
  <dcterms:created xsi:type="dcterms:W3CDTF">2020-10-23T02:59:08Z</dcterms:created>
  <dcterms:modified xsi:type="dcterms:W3CDTF">2020-10-23T04:27:00Z</dcterms:modified>
</cp:coreProperties>
</file>