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73" r:id="rId6"/>
    <p:sldId id="268" r:id="rId7"/>
    <p:sldId id="274" r:id="rId8"/>
    <p:sldId id="275" r:id="rId9"/>
    <p:sldId id="276" r:id="rId10"/>
    <p:sldId id="270" r:id="rId11"/>
    <p:sldId id="277" r:id="rId12"/>
    <p:sldId id="278" r:id="rId13"/>
    <p:sldId id="272" r:id="rId14"/>
    <p:sldId id="267" r:id="rId15"/>
    <p:sldId id="269" r:id="rId16"/>
    <p:sldId id="281" r:id="rId17"/>
    <p:sldId id="261" r:id="rId18"/>
    <p:sldId id="280" r:id="rId19"/>
    <p:sldId id="279" r:id="rId20"/>
    <p:sldId id="282" r:id="rId21"/>
    <p:sldId id="283" r:id="rId22"/>
    <p:sldId id="259" r:id="rId23"/>
    <p:sldId id="262" r:id="rId24"/>
    <p:sldId id="263" r:id="rId25"/>
    <p:sldId id="284" r:id="rId26"/>
    <p:sldId id="285" r:id="rId27"/>
    <p:sldId id="286" r:id="rId2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>
      <p:cViewPr>
        <p:scale>
          <a:sx n="66" d="100"/>
          <a:sy n="66" d="100"/>
        </p:scale>
        <p:origin x="888" y="2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ube\Downloads\Teste%20divide%20and%20conquer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ube\Downloads\Teste%20divide%20and%20conquer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ube\Downloads\Teste%20divide%20and%20conquer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ube\Downloads\Teste%20divide%20and%20conquer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ube\Downloads\Teste%20divide%20and%20conquer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Planilha1!$A$2</c:f>
              <c:strCache>
                <c:ptCount val="1"/>
                <c:pt idx="0">
                  <c:v>Divide and Conquer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Planilha1!$B$1:$K$1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Planilha1!$B$2:$K$2</c:f>
              <c:numCache>
                <c:formatCode>General</c:formatCode>
                <c:ptCount val="10"/>
                <c:pt idx="0">
                  <c:v>21</c:v>
                </c:pt>
                <c:pt idx="1">
                  <c:v>37</c:v>
                </c:pt>
                <c:pt idx="2">
                  <c:v>65</c:v>
                </c:pt>
                <c:pt idx="3">
                  <c:v>72</c:v>
                </c:pt>
                <c:pt idx="4">
                  <c:v>95</c:v>
                </c:pt>
                <c:pt idx="5">
                  <c:v>112</c:v>
                </c:pt>
                <c:pt idx="6">
                  <c:v>136</c:v>
                </c:pt>
                <c:pt idx="7">
                  <c:v>151</c:v>
                </c:pt>
                <c:pt idx="8">
                  <c:v>184</c:v>
                </c:pt>
                <c:pt idx="9">
                  <c:v>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F5-4F4B-A50C-3EC07AD208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64945768"/>
        <c:axId val="464941176"/>
      </c:lineChart>
      <c:catAx>
        <c:axId val="464945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941176"/>
        <c:crosses val="autoZero"/>
        <c:auto val="1"/>
        <c:lblAlgn val="ctr"/>
        <c:lblOffset val="100"/>
        <c:noMultiLvlLbl val="0"/>
      </c:catAx>
      <c:valAx>
        <c:axId val="46494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945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Planilha1!$A$7</c:f>
              <c:strCache>
                <c:ptCount val="1"/>
                <c:pt idx="0">
                  <c:v>Milisegundos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Planilha1!$B$6:$CX$6</c:f>
              <c:numCache>
                <c:formatCode>General</c:formatCode>
                <c:ptCount val="101"/>
                <c:pt idx="0">
                  <c:v>0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  <c:pt idx="11">
                  <c:v>1100000</c:v>
                </c:pt>
                <c:pt idx="12">
                  <c:v>1200000</c:v>
                </c:pt>
                <c:pt idx="13">
                  <c:v>1300000</c:v>
                </c:pt>
                <c:pt idx="14">
                  <c:v>1400000</c:v>
                </c:pt>
                <c:pt idx="15">
                  <c:v>1500000</c:v>
                </c:pt>
                <c:pt idx="16">
                  <c:v>1600000</c:v>
                </c:pt>
                <c:pt idx="17">
                  <c:v>1700000</c:v>
                </c:pt>
                <c:pt idx="18">
                  <c:v>1800000</c:v>
                </c:pt>
                <c:pt idx="19">
                  <c:v>1900000</c:v>
                </c:pt>
                <c:pt idx="20">
                  <c:v>2000000</c:v>
                </c:pt>
                <c:pt idx="21">
                  <c:v>2100000</c:v>
                </c:pt>
                <c:pt idx="22">
                  <c:v>2200000</c:v>
                </c:pt>
                <c:pt idx="23">
                  <c:v>2300000</c:v>
                </c:pt>
                <c:pt idx="24">
                  <c:v>2400000</c:v>
                </c:pt>
                <c:pt idx="25">
                  <c:v>2500000</c:v>
                </c:pt>
                <c:pt idx="26">
                  <c:v>2600000</c:v>
                </c:pt>
                <c:pt idx="27">
                  <c:v>2700000</c:v>
                </c:pt>
                <c:pt idx="28">
                  <c:v>2800000</c:v>
                </c:pt>
                <c:pt idx="29">
                  <c:v>2900000</c:v>
                </c:pt>
                <c:pt idx="30">
                  <c:v>3000000</c:v>
                </c:pt>
                <c:pt idx="31">
                  <c:v>3100000</c:v>
                </c:pt>
                <c:pt idx="32">
                  <c:v>3200000</c:v>
                </c:pt>
                <c:pt idx="33">
                  <c:v>3300000</c:v>
                </c:pt>
                <c:pt idx="34">
                  <c:v>3400000</c:v>
                </c:pt>
                <c:pt idx="35">
                  <c:v>3500000</c:v>
                </c:pt>
                <c:pt idx="36">
                  <c:v>3600000</c:v>
                </c:pt>
                <c:pt idx="37">
                  <c:v>3700000</c:v>
                </c:pt>
                <c:pt idx="38">
                  <c:v>3800000</c:v>
                </c:pt>
                <c:pt idx="39">
                  <c:v>3900000</c:v>
                </c:pt>
                <c:pt idx="40">
                  <c:v>4000000</c:v>
                </c:pt>
                <c:pt idx="41">
                  <c:v>4100000</c:v>
                </c:pt>
                <c:pt idx="42">
                  <c:v>4200000</c:v>
                </c:pt>
                <c:pt idx="43">
                  <c:v>4300000</c:v>
                </c:pt>
                <c:pt idx="44">
                  <c:v>4400000</c:v>
                </c:pt>
                <c:pt idx="45">
                  <c:v>4500000</c:v>
                </c:pt>
                <c:pt idx="46">
                  <c:v>4600000</c:v>
                </c:pt>
                <c:pt idx="47">
                  <c:v>4700000</c:v>
                </c:pt>
                <c:pt idx="48">
                  <c:v>4800000</c:v>
                </c:pt>
                <c:pt idx="49">
                  <c:v>4900000</c:v>
                </c:pt>
                <c:pt idx="50">
                  <c:v>5000000</c:v>
                </c:pt>
                <c:pt idx="51">
                  <c:v>5100000</c:v>
                </c:pt>
                <c:pt idx="52">
                  <c:v>5200000</c:v>
                </c:pt>
                <c:pt idx="53">
                  <c:v>5300000</c:v>
                </c:pt>
                <c:pt idx="54">
                  <c:v>5400000</c:v>
                </c:pt>
                <c:pt idx="55">
                  <c:v>5500000</c:v>
                </c:pt>
                <c:pt idx="56">
                  <c:v>5600000</c:v>
                </c:pt>
                <c:pt idx="57">
                  <c:v>5700000</c:v>
                </c:pt>
                <c:pt idx="58">
                  <c:v>5800000</c:v>
                </c:pt>
                <c:pt idx="59">
                  <c:v>5900000</c:v>
                </c:pt>
                <c:pt idx="60">
                  <c:v>6000000</c:v>
                </c:pt>
                <c:pt idx="61">
                  <c:v>6100000</c:v>
                </c:pt>
                <c:pt idx="62">
                  <c:v>6200000</c:v>
                </c:pt>
                <c:pt idx="63">
                  <c:v>6300000</c:v>
                </c:pt>
                <c:pt idx="64">
                  <c:v>6400000</c:v>
                </c:pt>
                <c:pt idx="65">
                  <c:v>6500000</c:v>
                </c:pt>
                <c:pt idx="66">
                  <c:v>6600000</c:v>
                </c:pt>
                <c:pt idx="67">
                  <c:v>6700000</c:v>
                </c:pt>
                <c:pt idx="68">
                  <c:v>6800000</c:v>
                </c:pt>
                <c:pt idx="69">
                  <c:v>6900000</c:v>
                </c:pt>
                <c:pt idx="70">
                  <c:v>7000000</c:v>
                </c:pt>
                <c:pt idx="71">
                  <c:v>7100000</c:v>
                </c:pt>
                <c:pt idx="72">
                  <c:v>7200000</c:v>
                </c:pt>
                <c:pt idx="73">
                  <c:v>7300000</c:v>
                </c:pt>
                <c:pt idx="74">
                  <c:v>7400000</c:v>
                </c:pt>
                <c:pt idx="75">
                  <c:v>7500000</c:v>
                </c:pt>
                <c:pt idx="76">
                  <c:v>7600000</c:v>
                </c:pt>
                <c:pt idx="77">
                  <c:v>7700000</c:v>
                </c:pt>
                <c:pt idx="78">
                  <c:v>7800000</c:v>
                </c:pt>
                <c:pt idx="79">
                  <c:v>7900000</c:v>
                </c:pt>
                <c:pt idx="80">
                  <c:v>8000000</c:v>
                </c:pt>
                <c:pt idx="81">
                  <c:v>8100000</c:v>
                </c:pt>
                <c:pt idx="82">
                  <c:v>8200000</c:v>
                </c:pt>
                <c:pt idx="83">
                  <c:v>8300000</c:v>
                </c:pt>
                <c:pt idx="84">
                  <c:v>8400000</c:v>
                </c:pt>
                <c:pt idx="85">
                  <c:v>8500000</c:v>
                </c:pt>
                <c:pt idx="86">
                  <c:v>8600000</c:v>
                </c:pt>
                <c:pt idx="87">
                  <c:v>8700000</c:v>
                </c:pt>
                <c:pt idx="88">
                  <c:v>8800000</c:v>
                </c:pt>
                <c:pt idx="89">
                  <c:v>8900000</c:v>
                </c:pt>
                <c:pt idx="90">
                  <c:v>9000000</c:v>
                </c:pt>
                <c:pt idx="91">
                  <c:v>9100000</c:v>
                </c:pt>
                <c:pt idx="92">
                  <c:v>9200000</c:v>
                </c:pt>
                <c:pt idx="93">
                  <c:v>9300000</c:v>
                </c:pt>
                <c:pt idx="94">
                  <c:v>9400000</c:v>
                </c:pt>
                <c:pt idx="95">
                  <c:v>9500000</c:v>
                </c:pt>
                <c:pt idx="96">
                  <c:v>9600000</c:v>
                </c:pt>
                <c:pt idx="97">
                  <c:v>9700000</c:v>
                </c:pt>
                <c:pt idx="98">
                  <c:v>9800000</c:v>
                </c:pt>
                <c:pt idx="99">
                  <c:v>9900000</c:v>
                </c:pt>
                <c:pt idx="100">
                  <c:v>10000000</c:v>
                </c:pt>
              </c:numCache>
            </c:numRef>
          </c:cat>
          <c:val>
            <c:numRef>
              <c:f>Planilha1!$B$7:$CX$7</c:f>
              <c:numCache>
                <c:formatCode>General</c:formatCode>
                <c:ptCount val="101"/>
                <c:pt idx="0">
                  <c:v>0</c:v>
                </c:pt>
                <c:pt idx="1">
                  <c:v>32</c:v>
                </c:pt>
                <c:pt idx="2">
                  <c:v>64</c:v>
                </c:pt>
                <c:pt idx="3">
                  <c:v>66</c:v>
                </c:pt>
                <c:pt idx="4">
                  <c:v>108</c:v>
                </c:pt>
                <c:pt idx="5">
                  <c:v>122</c:v>
                </c:pt>
                <c:pt idx="6">
                  <c:v>134</c:v>
                </c:pt>
                <c:pt idx="7">
                  <c:v>150</c:v>
                </c:pt>
                <c:pt idx="8">
                  <c:v>155</c:v>
                </c:pt>
                <c:pt idx="9">
                  <c:v>217</c:v>
                </c:pt>
                <c:pt idx="10">
                  <c:v>186</c:v>
                </c:pt>
                <c:pt idx="11">
                  <c:v>216</c:v>
                </c:pt>
                <c:pt idx="12">
                  <c:v>247</c:v>
                </c:pt>
                <c:pt idx="13">
                  <c:v>288</c:v>
                </c:pt>
                <c:pt idx="14">
                  <c:v>263</c:v>
                </c:pt>
                <c:pt idx="15">
                  <c:v>296</c:v>
                </c:pt>
                <c:pt idx="16">
                  <c:v>353</c:v>
                </c:pt>
                <c:pt idx="17">
                  <c:v>381</c:v>
                </c:pt>
                <c:pt idx="18">
                  <c:v>342</c:v>
                </c:pt>
                <c:pt idx="19">
                  <c:v>373</c:v>
                </c:pt>
                <c:pt idx="20">
                  <c:v>408</c:v>
                </c:pt>
                <c:pt idx="21">
                  <c:v>476</c:v>
                </c:pt>
                <c:pt idx="22">
                  <c:v>496</c:v>
                </c:pt>
                <c:pt idx="23">
                  <c:v>472</c:v>
                </c:pt>
                <c:pt idx="24">
                  <c:v>488</c:v>
                </c:pt>
                <c:pt idx="25">
                  <c:v>568</c:v>
                </c:pt>
                <c:pt idx="26">
                  <c:v>551</c:v>
                </c:pt>
                <c:pt idx="27">
                  <c:v>540</c:v>
                </c:pt>
                <c:pt idx="28">
                  <c:v>560</c:v>
                </c:pt>
                <c:pt idx="29">
                  <c:v>582</c:v>
                </c:pt>
                <c:pt idx="30">
                  <c:v>619</c:v>
                </c:pt>
                <c:pt idx="31">
                  <c:v>631</c:v>
                </c:pt>
                <c:pt idx="32">
                  <c:v>665</c:v>
                </c:pt>
                <c:pt idx="33">
                  <c:v>681</c:v>
                </c:pt>
                <c:pt idx="34">
                  <c:v>688</c:v>
                </c:pt>
                <c:pt idx="35">
                  <c:v>726</c:v>
                </c:pt>
                <c:pt idx="36">
                  <c:v>745</c:v>
                </c:pt>
                <c:pt idx="37">
                  <c:v>770</c:v>
                </c:pt>
                <c:pt idx="38">
                  <c:v>778</c:v>
                </c:pt>
                <c:pt idx="39">
                  <c:v>795</c:v>
                </c:pt>
                <c:pt idx="40">
                  <c:v>845</c:v>
                </c:pt>
                <c:pt idx="41">
                  <c:v>848</c:v>
                </c:pt>
                <c:pt idx="42">
                  <c:v>911</c:v>
                </c:pt>
                <c:pt idx="43">
                  <c:v>908</c:v>
                </c:pt>
                <c:pt idx="44">
                  <c:v>919</c:v>
                </c:pt>
                <c:pt idx="45">
                  <c:v>936</c:v>
                </c:pt>
                <c:pt idx="46">
                  <c:v>980</c:v>
                </c:pt>
                <c:pt idx="47">
                  <c:v>978</c:v>
                </c:pt>
                <c:pt idx="48">
                  <c:v>998</c:v>
                </c:pt>
                <c:pt idx="49">
                  <c:v>1034</c:v>
                </c:pt>
                <c:pt idx="50">
                  <c:v>1066</c:v>
                </c:pt>
                <c:pt idx="51">
                  <c:v>1071</c:v>
                </c:pt>
                <c:pt idx="52">
                  <c:v>1147</c:v>
                </c:pt>
                <c:pt idx="53">
                  <c:v>1112</c:v>
                </c:pt>
                <c:pt idx="54">
                  <c:v>1133</c:v>
                </c:pt>
                <c:pt idx="55">
                  <c:v>1152</c:v>
                </c:pt>
                <c:pt idx="56">
                  <c:v>1178</c:v>
                </c:pt>
                <c:pt idx="57">
                  <c:v>1241</c:v>
                </c:pt>
                <c:pt idx="58">
                  <c:v>1229</c:v>
                </c:pt>
                <c:pt idx="59">
                  <c:v>1245</c:v>
                </c:pt>
                <c:pt idx="60">
                  <c:v>1388</c:v>
                </c:pt>
                <c:pt idx="61">
                  <c:v>1291</c:v>
                </c:pt>
                <c:pt idx="62">
                  <c:v>1315</c:v>
                </c:pt>
                <c:pt idx="63">
                  <c:v>1316</c:v>
                </c:pt>
                <c:pt idx="64">
                  <c:v>1347</c:v>
                </c:pt>
                <c:pt idx="65">
                  <c:v>1396</c:v>
                </c:pt>
                <c:pt idx="66">
                  <c:v>1405</c:v>
                </c:pt>
                <c:pt idx="67">
                  <c:v>1483</c:v>
                </c:pt>
                <c:pt idx="68">
                  <c:v>1448</c:v>
                </c:pt>
                <c:pt idx="69">
                  <c:v>1469</c:v>
                </c:pt>
                <c:pt idx="70">
                  <c:v>1507</c:v>
                </c:pt>
                <c:pt idx="71">
                  <c:v>1543</c:v>
                </c:pt>
                <c:pt idx="72">
                  <c:v>1525</c:v>
                </c:pt>
                <c:pt idx="73">
                  <c:v>1584</c:v>
                </c:pt>
                <c:pt idx="74">
                  <c:v>1618</c:v>
                </c:pt>
                <c:pt idx="75">
                  <c:v>1605</c:v>
                </c:pt>
                <c:pt idx="76">
                  <c:v>1638</c:v>
                </c:pt>
                <c:pt idx="77">
                  <c:v>1651</c:v>
                </c:pt>
                <c:pt idx="78">
                  <c:v>1686</c:v>
                </c:pt>
                <c:pt idx="79">
                  <c:v>1712</c:v>
                </c:pt>
                <c:pt idx="80">
                  <c:v>1720</c:v>
                </c:pt>
                <c:pt idx="81">
                  <c:v>1731</c:v>
                </c:pt>
                <c:pt idx="82">
                  <c:v>1773</c:v>
                </c:pt>
                <c:pt idx="83">
                  <c:v>1829</c:v>
                </c:pt>
                <c:pt idx="84">
                  <c:v>1810</c:v>
                </c:pt>
                <c:pt idx="85">
                  <c:v>1834</c:v>
                </c:pt>
                <c:pt idx="86">
                  <c:v>1853</c:v>
                </c:pt>
                <c:pt idx="87">
                  <c:v>1872</c:v>
                </c:pt>
                <c:pt idx="88">
                  <c:v>1916</c:v>
                </c:pt>
                <c:pt idx="89">
                  <c:v>1916</c:v>
                </c:pt>
                <c:pt idx="90">
                  <c:v>1960</c:v>
                </c:pt>
                <c:pt idx="91">
                  <c:v>1994</c:v>
                </c:pt>
                <c:pt idx="92">
                  <c:v>1987</c:v>
                </c:pt>
                <c:pt idx="93">
                  <c:v>2011</c:v>
                </c:pt>
                <c:pt idx="94">
                  <c:v>2102</c:v>
                </c:pt>
                <c:pt idx="95">
                  <c:v>2052</c:v>
                </c:pt>
                <c:pt idx="96">
                  <c:v>2102</c:v>
                </c:pt>
                <c:pt idx="97">
                  <c:v>2122</c:v>
                </c:pt>
                <c:pt idx="98">
                  <c:v>2159</c:v>
                </c:pt>
                <c:pt idx="99">
                  <c:v>2192</c:v>
                </c:pt>
                <c:pt idx="100">
                  <c:v>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0E-4F45-B009-6282D5FEA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912072"/>
        <c:axId val="545915024"/>
      </c:lineChart>
      <c:catAx>
        <c:axId val="545912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15024"/>
        <c:crosses val="autoZero"/>
        <c:auto val="1"/>
        <c:lblAlgn val="ctr"/>
        <c:lblOffset val="100"/>
        <c:noMultiLvlLbl val="0"/>
      </c:catAx>
      <c:valAx>
        <c:axId val="54591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12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Planilha1!$A$12</c:f>
              <c:strCache>
                <c:ptCount val="1"/>
                <c:pt idx="0">
                  <c:v>Milisegundos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Planilha1!$B$11:$L$11</c:f>
              <c:numCache>
                <c:formatCode>General</c:formatCode>
                <c:ptCount val="11"/>
                <c:pt idx="0">
                  <c:v>0</c:v>
                </c:pt>
                <c:pt idx="1">
                  <c:v>1000000</c:v>
                </c:pt>
                <c:pt idx="2">
                  <c:v>2000000</c:v>
                </c:pt>
                <c:pt idx="3">
                  <c:v>3000000</c:v>
                </c:pt>
                <c:pt idx="4">
                  <c:v>4000000</c:v>
                </c:pt>
                <c:pt idx="5">
                  <c:v>5000000</c:v>
                </c:pt>
                <c:pt idx="6">
                  <c:v>6000000</c:v>
                </c:pt>
                <c:pt idx="7">
                  <c:v>7000000</c:v>
                </c:pt>
                <c:pt idx="8">
                  <c:v>8000000</c:v>
                </c:pt>
                <c:pt idx="9">
                  <c:v>9000000</c:v>
                </c:pt>
                <c:pt idx="10">
                  <c:v>10000000</c:v>
                </c:pt>
              </c:numCache>
            </c:numRef>
          </c:cat>
          <c:val>
            <c:numRef>
              <c:f>Planilha1!$B$12:$L$12</c:f>
              <c:numCache>
                <c:formatCode>General</c:formatCode>
                <c:ptCount val="11"/>
                <c:pt idx="0">
                  <c:v>0</c:v>
                </c:pt>
                <c:pt idx="1">
                  <c:v>306</c:v>
                </c:pt>
                <c:pt idx="2">
                  <c:v>448</c:v>
                </c:pt>
                <c:pt idx="3">
                  <c:v>699</c:v>
                </c:pt>
                <c:pt idx="4">
                  <c:v>963</c:v>
                </c:pt>
                <c:pt idx="5">
                  <c:v>1183</c:v>
                </c:pt>
                <c:pt idx="6">
                  <c:v>1308</c:v>
                </c:pt>
                <c:pt idx="7">
                  <c:v>1654</c:v>
                </c:pt>
                <c:pt idx="8">
                  <c:v>1988</c:v>
                </c:pt>
                <c:pt idx="9">
                  <c:v>2202</c:v>
                </c:pt>
                <c:pt idx="10">
                  <c:v>2368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2-456F-A3AB-B6C4967E29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5869760"/>
        <c:axId val="545876320"/>
      </c:lineChart>
      <c:catAx>
        <c:axId val="54586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76320"/>
        <c:crosses val="autoZero"/>
        <c:auto val="1"/>
        <c:lblAlgn val="ctr"/>
        <c:lblOffset val="100"/>
        <c:noMultiLvlLbl val="0"/>
      </c:catAx>
      <c:valAx>
        <c:axId val="54587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6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Planilha1!$A$18</c:f>
              <c:strCache>
                <c:ptCount val="1"/>
                <c:pt idx="0">
                  <c:v>Milisegundos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Planilha1!$B$17:$J$17</c:f>
              <c:numCache>
                <c:formatCode>General</c:formatCode>
                <c:ptCount val="9"/>
                <c:pt idx="0">
                  <c:v>0</c:v>
                </c:pt>
                <c:pt idx="1">
                  <c:v>10000000</c:v>
                </c:pt>
                <c:pt idx="2">
                  <c:v>20000000</c:v>
                </c:pt>
                <c:pt idx="3">
                  <c:v>30000000</c:v>
                </c:pt>
                <c:pt idx="4">
                  <c:v>40000000</c:v>
                </c:pt>
                <c:pt idx="5">
                  <c:v>50000000</c:v>
                </c:pt>
                <c:pt idx="6">
                  <c:v>60000000</c:v>
                </c:pt>
                <c:pt idx="7">
                  <c:v>70000000</c:v>
                </c:pt>
                <c:pt idx="8">
                  <c:v>80000000</c:v>
                </c:pt>
              </c:numCache>
            </c:numRef>
          </c:cat>
          <c:val>
            <c:numRef>
              <c:f>Planilha1!$B$18:$J$18</c:f>
              <c:numCache>
                <c:formatCode>General</c:formatCode>
                <c:ptCount val="9"/>
                <c:pt idx="0">
                  <c:v>0</c:v>
                </c:pt>
                <c:pt idx="1">
                  <c:v>2394</c:v>
                </c:pt>
                <c:pt idx="2">
                  <c:v>4958</c:v>
                </c:pt>
                <c:pt idx="3">
                  <c:v>7334</c:v>
                </c:pt>
                <c:pt idx="4">
                  <c:v>9927</c:v>
                </c:pt>
                <c:pt idx="5">
                  <c:v>12806</c:v>
                </c:pt>
                <c:pt idx="6">
                  <c:v>15538</c:v>
                </c:pt>
                <c:pt idx="7">
                  <c:v>17955</c:v>
                </c:pt>
                <c:pt idx="8">
                  <c:v>21004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63-4F1C-A58E-52E54E353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295808"/>
        <c:axId val="466294168"/>
      </c:lineChart>
      <c:catAx>
        <c:axId val="46629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294168"/>
        <c:crosses val="autoZero"/>
        <c:auto val="1"/>
        <c:lblAlgn val="ctr"/>
        <c:lblOffset val="100"/>
        <c:noMultiLvlLbl val="0"/>
      </c:catAx>
      <c:valAx>
        <c:axId val="46629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29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DNQ</a:t>
            </a:r>
            <a:r>
              <a:rPr lang="pt-BR" baseline="0" dirty="0"/>
              <a:t> X BF (</a:t>
            </a:r>
            <a:r>
              <a:rPr lang="pt-BR" baseline="0" dirty="0" err="1"/>
              <a:t>Nanosegundos</a:t>
            </a:r>
            <a:r>
              <a:rPr lang="pt-BR" baseline="0" dirty="0"/>
              <a:t>)</a:t>
            </a:r>
            <a:endParaRPr lang="pt-BR" dirty="0"/>
          </a:p>
        </c:rich>
      </c:tx>
      <c:layout>
        <c:manualLayout>
          <c:xMode val="edge"/>
          <c:yMode val="edge"/>
          <c:x val="0.42915310997190786"/>
          <c:y val="1.25978065929182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Planilha1!$A$35</c:f>
              <c:strCache>
                <c:ptCount val="1"/>
                <c:pt idx="0">
                  <c:v>dnq nano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Planilha1!$B$34:$V$34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Planilha1!$B$35:$V$35</c:f>
              <c:numCache>
                <c:formatCode>General</c:formatCode>
                <c:ptCount val="21"/>
                <c:pt idx="0">
                  <c:v>83</c:v>
                </c:pt>
                <c:pt idx="1">
                  <c:v>13104</c:v>
                </c:pt>
                <c:pt idx="2">
                  <c:v>17082</c:v>
                </c:pt>
                <c:pt idx="3">
                  <c:v>19209</c:v>
                </c:pt>
                <c:pt idx="4">
                  <c:v>27536</c:v>
                </c:pt>
                <c:pt idx="5">
                  <c:v>36721</c:v>
                </c:pt>
                <c:pt idx="6">
                  <c:v>31731</c:v>
                </c:pt>
                <c:pt idx="7">
                  <c:v>31893</c:v>
                </c:pt>
                <c:pt idx="8">
                  <c:v>38710</c:v>
                </c:pt>
                <c:pt idx="9">
                  <c:v>60236</c:v>
                </c:pt>
                <c:pt idx="10">
                  <c:v>77915</c:v>
                </c:pt>
                <c:pt idx="11">
                  <c:v>69362</c:v>
                </c:pt>
                <c:pt idx="12">
                  <c:v>84242</c:v>
                </c:pt>
                <c:pt idx="13">
                  <c:v>82564</c:v>
                </c:pt>
                <c:pt idx="14">
                  <c:v>67947</c:v>
                </c:pt>
                <c:pt idx="15">
                  <c:v>75025</c:v>
                </c:pt>
                <c:pt idx="16">
                  <c:v>77115</c:v>
                </c:pt>
                <c:pt idx="17">
                  <c:v>108829</c:v>
                </c:pt>
                <c:pt idx="18">
                  <c:v>120778</c:v>
                </c:pt>
                <c:pt idx="19">
                  <c:v>94297</c:v>
                </c:pt>
                <c:pt idx="20">
                  <c:v>102791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13-4374-A7D4-9C83808654CF}"/>
            </c:ext>
          </c:extLst>
        </c:ser>
        <c:ser>
          <c:idx val="1"/>
          <c:order val="1"/>
          <c:tx>
            <c:strRef>
              <c:f>Planilha1!$A$36</c:f>
              <c:strCache>
                <c:ptCount val="1"/>
                <c:pt idx="0">
                  <c:v>bf nano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Planilha1!$B$34:$V$34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Planilha1!$B$36:$V$36</c:f>
              <c:numCache>
                <c:formatCode>General</c:formatCode>
                <c:ptCount val="21"/>
                <c:pt idx="0">
                  <c:v>102</c:v>
                </c:pt>
                <c:pt idx="1">
                  <c:v>30828</c:v>
                </c:pt>
                <c:pt idx="2">
                  <c:v>25800</c:v>
                </c:pt>
                <c:pt idx="3">
                  <c:v>43559</c:v>
                </c:pt>
                <c:pt idx="4">
                  <c:v>64119</c:v>
                </c:pt>
                <c:pt idx="5">
                  <c:v>106144</c:v>
                </c:pt>
                <c:pt idx="6">
                  <c:v>204419</c:v>
                </c:pt>
                <c:pt idx="7">
                  <c:v>197401</c:v>
                </c:pt>
                <c:pt idx="8">
                  <c:v>284978</c:v>
                </c:pt>
                <c:pt idx="9">
                  <c:v>343644</c:v>
                </c:pt>
                <c:pt idx="10">
                  <c:v>436521</c:v>
                </c:pt>
                <c:pt idx="11">
                  <c:v>412271</c:v>
                </c:pt>
                <c:pt idx="12">
                  <c:v>537310</c:v>
                </c:pt>
                <c:pt idx="13">
                  <c:v>636068</c:v>
                </c:pt>
                <c:pt idx="14">
                  <c:v>639732</c:v>
                </c:pt>
                <c:pt idx="15">
                  <c:v>685680</c:v>
                </c:pt>
                <c:pt idx="16">
                  <c:v>777284</c:v>
                </c:pt>
                <c:pt idx="17">
                  <c:v>845044</c:v>
                </c:pt>
                <c:pt idx="18">
                  <c:v>949365</c:v>
                </c:pt>
                <c:pt idx="19">
                  <c:v>1053010</c:v>
                </c:pt>
                <c:pt idx="20">
                  <c:v>1159735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13-4374-A7D4-9C8380865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293496"/>
        <c:axId val="321303008"/>
      </c:lineChart>
      <c:catAx>
        <c:axId val="32129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3008"/>
        <c:crosses val="autoZero"/>
        <c:auto val="1"/>
        <c:lblAlgn val="ctr"/>
        <c:lblOffset val="100"/>
        <c:noMultiLvlLbl val="0"/>
      </c:catAx>
      <c:valAx>
        <c:axId val="3213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293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flip="none" rotWithShape="0">
          <a:gsLst>
            <a:gs pos="0">
              <a:schemeClr val="bg2">
                <a:lumMod val="40000"/>
                <a:lumOff val="60000"/>
              </a:schemeClr>
            </a:gs>
            <a:gs pos="50000">
              <a:schemeClr val="bg2">
                <a:lumMod val="75000"/>
              </a:schemeClr>
            </a:gs>
            <a:gs pos="70000">
              <a:schemeClr val="bg2">
                <a:lumMod val="40000"/>
                <a:lumOff val="6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16200000" scaled="0"/>
          <a:tileRect/>
        </a:gradFill>
      </dgm:spPr>
      <dgm:t>
        <a:bodyPr rtlCol="0"/>
        <a:lstStyle/>
        <a:p>
          <a:pPr rtl="0"/>
          <a:r>
            <a:rPr lang="pt-br" dirty="0"/>
            <a:t>Dividir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>
        <a:gradFill rotWithShape="0">
          <a:gsLst>
            <a:gs pos="0">
              <a:schemeClr val="bg2">
                <a:lumMod val="75000"/>
              </a:schemeClr>
            </a:gs>
            <a:gs pos="50000">
              <a:schemeClr val="bg2">
                <a:lumMod val="60000"/>
                <a:lumOff val="4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Conquistar</a:t>
          </a:r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 rtlCol="0"/>
        <a:lstStyle/>
        <a:p>
          <a:pPr rtl="0"/>
          <a:r>
            <a:rPr lang="pt-br" dirty="0"/>
            <a:t>Combinar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flip="none" rotWithShape="0">
          <a:gsLst>
            <a:gs pos="0">
              <a:schemeClr val="bg2">
                <a:lumMod val="40000"/>
                <a:lumOff val="60000"/>
              </a:schemeClr>
            </a:gs>
            <a:gs pos="50000">
              <a:schemeClr val="bg2">
                <a:lumMod val="75000"/>
              </a:schemeClr>
            </a:gs>
            <a:gs pos="70000">
              <a:schemeClr val="bg2">
                <a:lumMod val="40000"/>
                <a:lumOff val="6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16200000" scaled="0"/>
          <a:tileRect/>
        </a:gradFill>
      </dgm:spPr>
      <dgm:t>
        <a:bodyPr rtlCol="0"/>
        <a:lstStyle/>
        <a:p>
          <a:pPr rtl="0"/>
          <a:r>
            <a:rPr lang="pt-br" dirty="0"/>
            <a:t>Dividir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>
        <a:gradFill rotWithShape="0">
          <a:gsLst>
            <a:gs pos="0">
              <a:schemeClr val="bg2">
                <a:lumMod val="75000"/>
              </a:schemeClr>
            </a:gs>
            <a:gs pos="50000">
              <a:schemeClr val="bg2">
                <a:lumMod val="60000"/>
                <a:lumOff val="4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Conquistar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 rtlCol="0"/>
        <a:lstStyle/>
        <a:p>
          <a:pPr rtl="0"/>
          <a:r>
            <a:rPr lang="pt-br" dirty="0"/>
            <a:t>Combinar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flip="none" rotWithShape="0">
          <a:gsLst>
            <a:gs pos="0">
              <a:schemeClr val="bg2">
                <a:lumMod val="40000"/>
                <a:lumOff val="60000"/>
              </a:schemeClr>
            </a:gs>
            <a:gs pos="50000">
              <a:schemeClr val="bg2">
                <a:lumMod val="75000"/>
              </a:schemeClr>
            </a:gs>
            <a:gs pos="70000">
              <a:schemeClr val="bg2">
                <a:lumMod val="40000"/>
                <a:lumOff val="6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16200000" scaled="0"/>
          <a:tileRect/>
        </a:gradFill>
      </dgm:spPr>
      <dgm:t>
        <a:bodyPr rtlCol="0"/>
        <a:lstStyle/>
        <a:p>
          <a:pPr rtl="0"/>
          <a:r>
            <a:rPr lang="pt-br" dirty="0"/>
            <a:t>Dividir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>
        <a:gradFill rotWithShape="0">
          <a:gsLst>
            <a:gs pos="0">
              <a:schemeClr val="bg2">
                <a:lumMod val="75000"/>
              </a:schemeClr>
            </a:gs>
            <a:gs pos="50000">
              <a:schemeClr val="bg2">
                <a:lumMod val="60000"/>
                <a:lumOff val="4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Conquistar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 rtlCol="0"/>
        <a:lstStyle/>
        <a:p>
          <a:pPr rtl="0"/>
          <a:r>
            <a:rPr lang="pt-br" dirty="0"/>
            <a:t>Combinar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40000"/>
                <a:lumOff val="60000"/>
              </a:schemeClr>
            </a:gs>
            <a:gs pos="50000">
              <a:schemeClr val="bg2">
                <a:lumMod val="75000"/>
              </a:schemeClr>
            </a:gs>
            <a:gs pos="70000">
              <a:schemeClr val="bg2">
                <a:lumMod val="40000"/>
                <a:lumOff val="6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16200000" scaled="0"/>
          <a:tileRect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Dividir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2">
                <a:lumMod val="75000"/>
              </a:schemeClr>
            </a:gs>
            <a:gs pos="50000">
              <a:schemeClr val="bg2">
                <a:lumMod val="60000"/>
                <a:lumOff val="4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Conquistar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Combinar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40000"/>
                <a:lumOff val="60000"/>
              </a:schemeClr>
            </a:gs>
            <a:gs pos="50000">
              <a:schemeClr val="bg2">
                <a:lumMod val="75000"/>
              </a:schemeClr>
            </a:gs>
            <a:gs pos="70000">
              <a:schemeClr val="bg2">
                <a:lumMod val="40000"/>
                <a:lumOff val="6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16200000" scaled="0"/>
          <a:tileRect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Dividir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2">
                <a:lumMod val="75000"/>
              </a:schemeClr>
            </a:gs>
            <a:gs pos="50000">
              <a:schemeClr val="bg2">
                <a:lumMod val="60000"/>
                <a:lumOff val="4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Conquistar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Combinar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40000"/>
                <a:lumOff val="60000"/>
              </a:schemeClr>
            </a:gs>
            <a:gs pos="50000">
              <a:schemeClr val="bg2">
                <a:lumMod val="75000"/>
              </a:schemeClr>
            </a:gs>
            <a:gs pos="70000">
              <a:schemeClr val="bg2">
                <a:lumMod val="40000"/>
                <a:lumOff val="6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16200000" scaled="0"/>
          <a:tileRect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Dividir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2">
                <a:lumMod val="75000"/>
              </a:schemeClr>
            </a:gs>
            <a:gs pos="50000">
              <a:schemeClr val="bg2">
                <a:lumMod val="60000"/>
                <a:lumOff val="4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Conquistar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rtlCol="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Combinar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Remoção de Duplicatas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D360F219-A5F8-4CA1-8719-673B8222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044" y="268180"/>
            <a:ext cx="6192688" cy="6274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9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Título e Layout de Conteúdo com Gráfico</a:t>
            </a:r>
          </a:p>
        </p:txBody>
      </p:sp>
      <p:graphicFrame>
        <p:nvGraphicFramePr>
          <p:cNvPr id="18" name="Espaço Reservado para Conteúdo 17">
            <a:extLst>
              <a:ext uri="{FF2B5EF4-FFF2-40B4-BE49-F238E27FC236}">
                <a16:creationId xmlns:a16="http://schemas.microsoft.com/office/drawing/2014/main" id="{62AF8DA4-70AB-4331-A3E3-0276A4EA7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9421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Tempo de resposta.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Essa planilha exemplifica a quantidade de elementos de entrada e o tempo de resposta em milissegundos do algoritmo.</a:t>
            </a:r>
            <a:endParaRPr lang="pt-br" dirty="0"/>
          </a:p>
          <a:p>
            <a:pPr rtl="0"/>
            <a:r>
              <a:rPr lang="pt-BR" dirty="0"/>
              <a:t>É possível observar, que mesmo usando valores absurdamente grandes, o tempo do algoritmo continua sendo viável.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9175BC8-32F3-493B-AADD-4495639927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352207"/>
              </p:ext>
            </p:extLst>
          </p:nvPr>
        </p:nvGraphicFramePr>
        <p:xfrm>
          <a:off x="6814492" y="1795937"/>
          <a:ext cx="4469130" cy="42872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4565">
                  <a:extLst>
                    <a:ext uri="{9D8B030D-6E8A-4147-A177-3AD203B41FA5}">
                      <a16:colId xmlns:a16="http://schemas.microsoft.com/office/drawing/2014/main" val="751739219"/>
                    </a:ext>
                  </a:extLst>
                </a:gridCol>
                <a:gridCol w="2234565">
                  <a:extLst>
                    <a:ext uri="{9D8B030D-6E8A-4147-A177-3AD203B41FA5}">
                      <a16:colId xmlns:a16="http://schemas.microsoft.com/office/drawing/2014/main" val="4234536315"/>
                    </a:ext>
                  </a:extLst>
                </a:gridCol>
              </a:tblGrid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ELEMENTOS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MILISEGUNDOS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6465852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1072153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9625164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8261219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3893010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9681569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56712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6718263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800000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151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1186863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900000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184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3017701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1000000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209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064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F13A92FB-6CBE-4BCB-8D31-CB8CB8C3E8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1229931"/>
              </p:ext>
            </p:extLst>
          </p:nvPr>
        </p:nvGraphicFramePr>
        <p:xfrm>
          <a:off x="1845940" y="476672"/>
          <a:ext cx="8496944" cy="6120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2503032904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3027612917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36134204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3059781612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3284172855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317111113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747478368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056134932"/>
                    </a:ext>
                  </a:extLst>
                </a:gridCol>
              </a:tblGrid>
              <a:tr h="3085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Elementos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Milisegundos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Elementos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Milisegundos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Elementos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Milisegundos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Elementos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Milisegundos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492311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551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1071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1638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2610926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1651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94699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220805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582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1133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46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626912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631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1178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1731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513748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408927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540960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031058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754419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1291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336958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770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1872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594097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778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562235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300428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128948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1405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34577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1483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34102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9576042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1469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852093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936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426728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476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7100000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1543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9600000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0239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978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7200000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9700000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62109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472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7300000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9800000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2159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88634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7400000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9900000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2192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570634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2500000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568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5000000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1066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7500000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1605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10000000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2202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79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1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5C1EFFE2-0773-4F77-923F-72A2AB469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541420"/>
              </p:ext>
            </p:extLst>
          </p:nvPr>
        </p:nvGraphicFramePr>
        <p:xfrm>
          <a:off x="765820" y="188640"/>
          <a:ext cx="11089231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EDB5C1-D825-48FE-9269-4AD1D247D2F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1204720"/>
              </p:ext>
            </p:extLst>
          </p:nvPr>
        </p:nvGraphicFramePr>
        <p:xfrm>
          <a:off x="1917948" y="692696"/>
          <a:ext cx="8928992" cy="58212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9785135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4279035732"/>
                    </a:ext>
                  </a:extLst>
                </a:gridCol>
              </a:tblGrid>
              <a:tr h="3146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 err="1">
                          <a:effectLst/>
                        </a:rPr>
                        <a:t>Elementos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Milisegundos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1456662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1941322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1000000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306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7195325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2000000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448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9952808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3000000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699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312082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4000000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963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3902370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5000000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1183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4822713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6000000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1308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9055016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7000000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1654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2910832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1988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5711503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9000000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2202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4430221"/>
                  </a:ext>
                </a:extLst>
              </a:tr>
              <a:tr h="4950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10000000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2368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8394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8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3F4CAFA-E51E-4821-B7BA-480713100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144446"/>
              </p:ext>
            </p:extLst>
          </p:nvPr>
        </p:nvGraphicFramePr>
        <p:xfrm>
          <a:off x="1053852" y="260648"/>
          <a:ext cx="10657184" cy="640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844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1D6ED46E-5309-4453-9007-9246C74DF3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8681143"/>
              </p:ext>
            </p:extLst>
          </p:nvPr>
        </p:nvGraphicFramePr>
        <p:xfrm>
          <a:off x="3718148" y="634255"/>
          <a:ext cx="4587180" cy="55894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93590">
                  <a:extLst>
                    <a:ext uri="{9D8B030D-6E8A-4147-A177-3AD203B41FA5}">
                      <a16:colId xmlns:a16="http://schemas.microsoft.com/office/drawing/2014/main" val="3291973278"/>
                    </a:ext>
                  </a:extLst>
                </a:gridCol>
                <a:gridCol w="2293590">
                  <a:extLst>
                    <a:ext uri="{9D8B030D-6E8A-4147-A177-3AD203B41FA5}">
                      <a16:colId xmlns:a16="http://schemas.microsoft.com/office/drawing/2014/main" val="2214742412"/>
                    </a:ext>
                  </a:extLst>
                </a:gridCol>
              </a:tblGrid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Elementos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Milisegundos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339067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716570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10000000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2394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77844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20000000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4958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58039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30000000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7334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13908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40000000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9927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993130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50000000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12806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427411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60000000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15538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995630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70000000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17955</a:t>
                      </a:r>
                      <a:endParaRPr lang="en-GB" sz="2000" b="1" i="0" u="none" strike="noStrike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15056"/>
                  </a:ext>
                </a:extLst>
              </a:tr>
              <a:tr h="5589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80000000</a:t>
                      </a:r>
                      <a:endParaRPr lang="en-GB" sz="2000" b="1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21004</a:t>
                      </a:r>
                      <a:endParaRPr lang="en-GB" sz="2000" b="1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5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2D3AB4F-5D26-4A22-9417-8FC855CAB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14615"/>
              </p:ext>
            </p:extLst>
          </p:nvPr>
        </p:nvGraphicFramePr>
        <p:xfrm>
          <a:off x="1125860" y="404664"/>
          <a:ext cx="10585176" cy="612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9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COMPARAÇÃO DE TEMPO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en-US" dirty="0"/>
              <a:t>Divide and conquer</a:t>
            </a:r>
          </a:p>
          <a:p>
            <a:pPr algn="ctr" rtl="0"/>
            <a:r>
              <a:rPr lang="en-US" dirty="0"/>
              <a:t>X</a:t>
            </a:r>
          </a:p>
          <a:p>
            <a:pPr algn="ctr" rtl="0"/>
            <a:r>
              <a:rPr lang="en-US" dirty="0"/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Remoção de Duplicatas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92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51C43E-918D-43F2-AAB0-5508943F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100k-700k.png">
            <a:extLst>
              <a:ext uri="{FF2B5EF4-FFF2-40B4-BE49-F238E27FC236}">
                <a16:creationId xmlns:a16="http://schemas.microsoft.com/office/drawing/2014/main" id="{0D66374D-D3ED-4856-A67C-CB1F1594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13" y="692696"/>
            <a:ext cx="10056639" cy="5746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k-30k.png">
            <a:extLst>
              <a:ext uri="{FF2B5EF4-FFF2-40B4-BE49-F238E27FC236}">
                <a16:creationId xmlns:a16="http://schemas.microsoft.com/office/drawing/2014/main" id="{59B12CE8-4542-4B3A-815D-D5A0F100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548679"/>
            <a:ext cx="10441159" cy="596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-100.png">
            <a:extLst>
              <a:ext uri="{FF2B5EF4-FFF2-40B4-BE49-F238E27FC236}">
                <a16:creationId xmlns:a16="http://schemas.microsoft.com/office/drawing/2014/main" id="{66034B85-E749-4F90-82FB-A37E1761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332656"/>
            <a:ext cx="10369152" cy="59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-20.png">
            <a:extLst>
              <a:ext uri="{FF2B5EF4-FFF2-40B4-BE49-F238E27FC236}">
                <a16:creationId xmlns:a16="http://schemas.microsoft.com/office/drawing/2014/main" id="{11993EAB-C829-4058-8851-3E900B42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84090"/>
            <a:ext cx="10657184" cy="60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3D622A5-28B0-4190-BE91-C432DB57A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944352"/>
              </p:ext>
            </p:extLst>
          </p:nvPr>
        </p:nvGraphicFramePr>
        <p:xfrm>
          <a:off x="1485900" y="476672"/>
          <a:ext cx="10081120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Remoção de Duplicatas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3877" y="1700808"/>
            <a:ext cx="10360501" cy="4462272"/>
          </a:xfrm>
        </p:spPr>
        <p:txBody>
          <a:bodyPr rtlCol="0"/>
          <a:lstStyle/>
          <a:p>
            <a:pPr rtl="0"/>
            <a:r>
              <a:rPr lang="pt-BR" dirty="0"/>
              <a:t>Algoritmo 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r>
              <a:rPr lang="pt-BR" dirty="0"/>
              <a:t>;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Remoção de Duplicatas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Algoritmo 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r>
              <a:rPr lang="pt-BR" dirty="0"/>
              <a:t>;</a:t>
            </a:r>
          </a:p>
          <a:p>
            <a:pPr rtl="0"/>
            <a:r>
              <a:rPr lang="pt-BR" dirty="0"/>
              <a:t>Implementação;</a:t>
            </a:r>
          </a:p>
        </p:txBody>
      </p:sp>
    </p:spTree>
    <p:extLst>
      <p:ext uri="{BB962C8B-B14F-4D97-AF65-F5344CB8AC3E}">
        <p14:creationId xmlns:p14="http://schemas.microsoft.com/office/powerpoint/2010/main" val="384930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Remoção de Duplicatas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Algoritmo 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r>
              <a:rPr lang="pt-BR" dirty="0"/>
              <a:t>;</a:t>
            </a:r>
          </a:p>
          <a:p>
            <a:pPr rtl="0"/>
            <a:r>
              <a:rPr lang="pt-BR" dirty="0"/>
              <a:t>Implementação;</a:t>
            </a:r>
          </a:p>
          <a:p>
            <a:pPr rtl="0"/>
            <a:r>
              <a:rPr lang="pt-BR" dirty="0"/>
              <a:t>Tempo;</a:t>
            </a:r>
          </a:p>
        </p:txBody>
      </p:sp>
    </p:spTree>
    <p:extLst>
      <p:ext uri="{BB962C8B-B14F-4D97-AF65-F5344CB8AC3E}">
        <p14:creationId xmlns:p14="http://schemas.microsoft.com/office/powerpoint/2010/main" val="219071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Remoção de Duplicatas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Algoritmo 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r>
              <a:rPr lang="pt-BR" dirty="0"/>
              <a:t>;</a:t>
            </a:r>
          </a:p>
          <a:p>
            <a:pPr rtl="0"/>
            <a:r>
              <a:rPr lang="pt-BR" dirty="0"/>
              <a:t>Implementação;</a:t>
            </a:r>
          </a:p>
          <a:p>
            <a:pPr rtl="0"/>
            <a:r>
              <a:rPr lang="pt-BR" dirty="0"/>
              <a:t>Tempo;</a:t>
            </a:r>
          </a:p>
          <a:p>
            <a:pPr rtl="0"/>
            <a:r>
              <a:rPr lang="pt-BR" dirty="0"/>
              <a:t>Comparação;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67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61758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Como funciona um algoritmo de divisão e conquista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Dividir: Partir um grande problema em pequenos problemas solucionáveis.</a:t>
            </a:r>
            <a:endParaRPr lang="pt-br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750993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61758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Como funciona um algoritmo de divisão e conquista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Dividir: Partir um grande problema em pequenos problemas solucionáveis.</a:t>
            </a:r>
            <a:endParaRPr lang="pt-br" dirty="0"/>
          </a:p>
          <a:p>
            <a:pPr rtl="0"/>
            <a:r>
              <a:rPr lang="pt-BR" dirty="0"/>
              <a:t>Conquistar: Solucionar os pequenos problemas.</a:t>
            </a:r>
            <a:endParaRPr lang="pt-br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332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61758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Como funciona um algoritmo de divisão e conquista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Dividir: Partir um grande problema em pequenos problemas solucionáveis.</a:t>
            </a:r>
            <a:endParaRPr lang="pt-br" dirty="0"/>
          </a:p>
          <a:p>
            <a:pPr rtl="0"/>
            <a:r>
              <a:rPr lang="pt-BR" dirty="0"/>
              <a:t>Conquistar: Solucionar os pequenos problemas.</a:t>
            </a:r>
            <a:endParaRPr lang="pt-br" dirty="0"/>
          </a:p>
          <a:p>
            <a:pPr rtl="0"/>
            <a:r>
              <a:rPr lang="pt-BR" dirty="0"/>
              <a:t>Combinar: Juntar as solução para resolver o problema maior.</a:t>
            </a:r>
            <a:endParaRPr lang="pt-br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79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193</TotalTime>
  <Words>491</Words>
  <Application>Microsoft Office PowerPoint</Application>
  <PresentationFormat>Personalizar</PresentationFormat>
  <Paragraphs>325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Liberation Sans</vt:lpstr>
      <vt:lpstr>Tecnologia 16x9</vt:lpstr>
      <vt:lpstr>Remoção de Duplicatas</vt:lpstr>
      <vt:lpstr>Remoção de Duplicatas</vt:lpstr>
      <vt:lpstr>Remoção de Duplicatas</vt:lpstr>
      <vt:lpstr>Remoção de Duplicatas</vt:lpstr>
      <vt:lpstr>Remoção de Duplicatas</vt:lpstr>
      <vt:lpstr>Remoção de Duplicatas</vt:lpstr>
      <vt:lpstr>Como funciona um algoritmo de divisão e conquista</vt:lpstr>
      <vt:lpstr>Como funciona um algoritmo de divisão e conquista</vt:lpstr>
      <vt:lpstr>Como funciona um algoritmo de divisão e conquista</vt:lpstr>
      <vt:lpstr>Apresentação do PowerPoint</vt:lpstr>
      <vt:lpstr>Título e Layout de Conteúdo com Gráfico</vt:lpstr>
      <vt:lpstr>Tempo de resposta.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COMPARAÇÃO DE TEMPO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Remoção de Duplicatas</dc:title>
  <dc:creator>Joubert Joe Vieira Lellis</dc:creator>
  <cp:lastModifiedBy>Joubert Joe Vieira Lellis</cp:lastModifiedBy>
  <cp:revision>22</cp:revision>
  <dcterms:created xsi:type="dcterms:W3CDTF">2018-05-22T20:57:27Z</dcterms:created>
  <dcterms:modified xsi:type="dcterms:W3CDTF">2018-05-22T21:21:57Z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