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4" r:id="rId5"/>
    <p:sldId id="259" r:id="rId6"/>
    <p:sldId id="260" r:id="rId7"/>
    <p:sldId id="261" r:id="rId8"/>
    <p:sldId id="265" r:id="rId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0C3E3-B426-45F9-99DB-C8AAB34711DD}" v="306" dt="2023-02-09T15:24:56.241"/>
    <p1510:client id="{40958403-6418-41AF-B754-35F7CC1DB27B}" v="65" dt="2023-02-09T18:08:34.144"/>
    <p1510:client id="{9540EAF5-39DE-4AAA-808F-7189A48DD80A}" v="652" dt="2023-02-09T15:41:45.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849-3551-0D88-9316-70B43A9BB5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7918120-BFFE-746E-A742-529F2C6F2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739D405-8202-8BC9-53F6-7CFC5E66BF97}"/>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50C320F3-D583-94A0-E1DA-51DF9D2559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C012822-B92B-9969-6A43-6ADE5DEA8F2C}"/>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187509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3172-2FEB-2BBA-F181-CB33379213E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CEB728D-F74D-8A13-4DBF-7DE6299D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9D28B56-377D-3269-4F97-0AB1598CF77A}"/>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636E09AB-7645-29FB-5548-4FB13CB29F9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38A5A6-1E65-FC6A-57C4-A991B84E1231}"/>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314234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D8C78-D9CB-55C6-639C-8A070E1FC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50F82B0-9535-1C07-D3FE-B08F599F8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A2EF442-17F4-7CE1-549D-1B23F07EC699}"/>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3D1982D1-EEB0-2B18-70B0-F1F63F73C6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FF359BA-A6E3-AAC7-68AD-353E81B13602}"/>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51555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B566-3C8B-239F-3525-5DDE818487F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77D5657-91CB-517B-35F2-8F7D7D0C36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B37BCBC-B00F-4942-0397-477BDA6F4C5D}"/>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C67D0736-D000-C54F-BFFD-99C420184EB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82360A0-79C1-456D-7B21-C541BA3E23BF}"/>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222219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A8E0-52C0-09C0-E87B-434E777D7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4A79958-92AE-2374-8835-96354EF7E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0E140-E2F3-172B-1853-E0E6BD92783B}"/>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861856EB-5377-1BF8-A72D-6F07784AA7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18AF08-DB11-BED8-2946-356F99FB977B}"/>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293814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3CB3-507C-6154-FF9C-1BB3E2FB2EE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381278D-8F4C-EC8B-852D-A4F92E71E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71D0490-FE30-4B35-4529-16368E6AB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0C07F3A-5EE3-1257-3663-DD807EB5AC4C}"/>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6" name="Footer Placeholder 5">
            <a:extLst>
              <a:ext uri="{FF2B5EF4-FFF2-40B4-BE49-F238E27FC236}">
                <a16:creationId xmlns:a16="http://schemas.microsoft.com/office/drawing/2014/main" id="{A301DFA3-F583-6934-602D-3379DC74716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9877243-7E2B-96B1-6C40-B2AB0EB469F4}"/>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180508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FC35-276A-2D90-63F8-964DB2B1414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C153FAD-9DA9-AD1A-961D-66F944DB1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BF9AC9-5EF1-3287-B5BB-5239814D0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178185F-E432-FFB2-C7FB-1C60E6CA3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E601C-296A-2463-971F-8E9BD9646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CCDABF7-6A2B-6FC9-DA13-CF870FA6E6EC}"/>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8" name="Footer Placeholder 7">
            <a:extLst>
              <a:ext uri="{FF2B5EF4-FFF2-40B4-BE49-F238E27FC236}">
                <a16:creationId xmlns:a16="http://schemas.microsoft.com/office/drawing/2014/main" id="{B542F20F-AC6D-69E9-143E-313C7E48558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FB4A454-E9FD-1169-4823-9E27091257A0}"/>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2393915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7B95-6064-7E7A-49E8-3F1E1679F8D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EA3BEB39-55D7-DD8B-1499-FD672E01F431}"/>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4" name="Footer Placeholder 3">
            <a:extLst>
              <a:ext uri="{FF2B5EF4-FFF2-40B4-BE49-F238E27FC236}">
                <a16:creationId xmlns:a16="http://schemas.microsoft.com/office/drawing/2014/main" id="{2C2C7EC6-46ED-B067-AC1D-12812CC5B5F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C96F877-A6D5-D2FA-09C9-DEBAA3A8D2A0}"/>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361154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CA5E7D-A653-C671-12F8-073A686C262A}"/>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3" name="Footer Placeholder 2">
            <a:extLst>
              <a:ext uri="{FF2B5EF4-FFF2-40B4-BE49-F238E27FC236}">
                <a16:creationId xmlns:a16="http://schemas.microsoft.com/office/drawing/2014/main" id="{8E54AC51-7171-50A2-CBD7-53CC3B0FAE9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AFAAA8D9-1654-D2B4-74A6-A2D0275C1A01}"/>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16894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8165-39A8-BD1F-782C-1A6F3A43C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CBA9EC4-E878-0C46-E86A-258DFD3AC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6BFDFCD-B3DD-F9A4-59B5-F1584D5D5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53DED-B1A7-B9A7-5B60-0F5EECDFBE8F}"/>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6" name="Footer Placeholder 5">
            <a:extLst>
              <a:ext uri="{FF2B5EF4-FFF2-40B4-BE49-F238E27FC236}">
                <a16:creationId xmlns:a16="http://schemas.microsoft.com/office/drawing/2014/main" id="{D0B05AE1-2C4A-7842-6A24-6D58DA873D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33FBE83-9E7D-AD07-1FF3-745B38841BF3}"/>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135222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1261-1C86-80DC-D984-B01DBE2DF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E29F35-631F-8DEA-F4AF-4F7884319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00528768-6D66-F251-65A2-6B8D258B7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1DEA2-A375-3AD0-AEBC-016425C9742C}"/>
              </a:ext>
            </a:extLst>
          </p:cNvPr>
          <p:cNvSpPr>
            <a:spLocks noGrp="1"/>
          </p:cNvSpPr>
          <p:nvPr>
            <p:ph type="dt" sz="half" idx="10"/>
          </p:nvPr>
        </p:nvSpPr>
        <p:spPr/>
        <p:txBody>
          <a:bodyPr/>
          <a:lstStyle/>
          <a:p>
            <a:fld id="{971C2ECF-ACF0-459D-93D8-20661CDF96F8}" type="datetimeFigureOut">
              <a:rPr lang="en-PK" smtClean="0"/>
              <a:t>02/09/2023</a:t>
            </a:fld>
            <a:endParaRPr lang="en-PK"/>
          </a:p>
        </p:txBody>
      </p:sp>
      <p:sp>
        <p:nvSpPr>
          <p:cNvPr id="6" name="Footer Placeholder 5">
            <a:extLst>
              <a:ext uri="{FF2B5EF4-FFF2-40B4-BE49-F238E27FC236}">
                <a16:creationId xmlns:a16="http://schemas.microsoft.com/office/drawing/2014/main" id="{6C0D2F24-D267-B9B2-1B40-3B2F86AF611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B7BBD4F-68F5-C16E-C927-2B843CE95CFB}"/>
              </a:ext>
            </a:extLst>
          </p:cNvPr>
          <p:cNvSpPr>
            <a:spLocks noGrp="1"/>
          </p:cNvSpPr>
          <p:nvPr>
            <p:ph type="sldNum" sz="quarter" idx="12"/>
          </p:nvPr>
        </p:nvSpPr>
        <p:spPr/>
        <p:txBody>
          <a:bodyPr/>
          <a:lstStyle/>
          <a:p>
            <a:fld id="{D137CCC8-0159-4905-8D8D-118E896D85F3}" type="slidenum">
              <a:rPr lang="en-PK" smtClean="0"/>
              <a:t>‹#›</a:t>
            </a:fld>
            <a:endParaRPr lang="en-PK"/>
          </a:p>
        </p:txBody>
      </p:sp>
    </p:spTree>
    <p:extLst>
      <p:ext uri="{BB962C8B-B14F-4D97-AF65-F5344CB8AC3E}">
        <p14:creationId xmlns:p14="http://schemas.microsoft.com/office/powerpoint/2010/main" val="383622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AE0B2-1CC2-53C0-E8CB-DAB2A02FE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2F9512C-23FC-22B9-7D55-F8A17A4D3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7B3B271-D849-F221-89AD-D8A7EF558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1C2ECF-ACF0-459D-93D8-20661CDF96F8}" type="datetimeFigureOut">
              <a:rPr lang="en-PK" smtClean="0"/>
              <a:t>02/09/2023</a:t>
            </a:fld>
            <a:endParaRPr lang="en-PK"/>
          </a:p>
        </p:txBody>
      </p:sp>
      <p:sp>
        <p:nvSpPr>
          <p:cNvPr id="5" name="Footer Placeholder 4">
            <a:extLst>
              <a:ext uri="{FF2B5EF4-FFF2-40B4-BE49-F238E27FC236}">
                <a16:creationId xmlns:a16="http://schemas.microsoft.com/office/drawing/2014/main" id="{B48F6772-E649-E43F-0570-BC5F61BC4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EF15A75A-9DF2-0E20-B8C8-C850CF68D6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7CCC8-0159-4905-8D8D-118E896D85F3}" type="slidenum">
              <a:rPr lang="en-PK" smtClean="0"/>
              <a:t>‹#›</a:t>
            </a:fld>
            <a:endParaRPr lang="en-PK"/>
          </a:p>
        </p:txBody>
      </p:sp>
    </p:spTree>
    <p:extLst>
      <p:ext uri="{BB962C8B-B14F-4D97-AF65-F5344CB8AC3E}">
        <p14:creationId xmlns:p14="http://schemas.microsoft.com/office/powerpoint/2010/main" val="270032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C22AE-629C-A121-70EC-11896B6092E8}"/>
              </a:ext>
            </a:extLst>
          </p:cNvPr>
          <p:cNvSpPr>
            <a:spLocks noGrp="1"/>
          </p:cNvSpPr>
          <p:nvPr>
            <p:ph type="ctrTitle"/>
          </p:nvPr>
        </p:nvSpPr>
        <p:spPr>
          <a:xfrm>
            <a:off x="496916" y="1688269"/>
            <a:ext cx="6470531" cy="2135692"/>
          </a:xfrm>
        </p:spPr>
        <p:txBody>
          <a:bodyPr>
            <a:noAutofit/>
          </a:bodyPr>
          <a:lstStyle/>
          <a:p>
            <a:r>
              <a:rPr lang="en-US" sz="7200" b="1" dirty="0">
                <a:latin typeface="Calibri"/>
                <a:cs typeface="Calibri"/>
              </a:rPr>
              <a:t>Predicting Heart Attack Disease</a:t>
            </a:r>
          </a:p>
        </p:txBody>
      </p:sp>
      <p:sp>
        <p:nvSpPr>
          <p:cNvPr id="3" name="Subtitle 2">
            <a:extLst>
              <a:ext uri="{FF2B5EF4-FFF2-40B4-BE49-F238E27FC236}">
                <a16:creationId xmlns:a16="http://schemas.microsoft.com/office/drawing/2014/main" id="{8F4BCA9C-BD7D-BB0F-FAFD-C2600B02410B}"/>
              </a:ext>
            </a:extLst>
          </p:cNvPr>
          <p:cNvSpPr>
            <a:spLocks noGrp="1"/>
          </p:cNvSpPr>
          <p:nvPr>
            <p:ph type="subTitle" idx="1"/>
          </p:nvPr>
        </p:nvSpPr>
        <p:spPr>
          <a:xfrm>
            <a:off x="1623801" y="4120025"/>
            <a:ext cx="4210390" cy="1063256"/>
          </a:xfrm>
        </p:spPr>
        <p:txBody>
          <a:bodyPr vert="horz" lIns="91440" tIns="45720" rIns="91440" bIns="45720" rtlCol="0" anchor="t">
            <a:normAutofit/>
          </a:bodyPr>
          <a:lstStyle/>
          <a:p>
            <a:r>
              <a:rPr lang="en-US" sz="3200"/>
              <a:t>AML Final Project</a:t>
            </a:r>
            <a:endParaRPr lang="en-US" sz="3200">
              <a:cs typeface="Calibri"/>
            </a:endParaRPr>
          </a:p>
        </p:txBody>
      </p:sp>
      <p:sp>
        <p:nvSpPr>
          <p:cNvPr id="46" name="Freeform: Shape 45">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a:extLst>
              <a:ext uri="{FF2B5EF4-FFF2-40B4-BE49-F238E27FC236}">
                <a16:creationId xmlns:a16="http://schemas.microsoft.com/office/drawing/2014/main" id="{37DD68D6-3E64-ABA6-9C58-1522F183AA17}"/>
              </a:ext>
            </a:extLst>
          </p:cNvPr>
          <p:cNvPicPr>
            <a:picLocks noChangeAspect="1"/>
          </p:cNvPicPr>
          <p:nvPr/>
        </p:nvPicPr>
        <p:blipFill>
          <a:blip r:embed="rId2"/>
          <a:stretch>
            <a:fillRect/>
          </a:stretch>
        </p:blipFill>
        <p:spPr>
          <a:xfrm>
            <a:off x="4886885" y="-385478"/>
            <a:ext cx="8426385" cy="8417665"/>
          </a:xfrm>
          <a:prstGeom prst="rect">
            <a:avLst/>
          </a:prstGeom>
        </p:spPr>
      </p:pic>
      <p:sp>
        <p:nvSpPr>
          <p:cNvPr id="48" name="Freeform: Shape 47">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11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4C22AE-629C-A121-70EC-11896B6092E8}"/>
              </a:ext>
            </a:extLst>
          </p:cNvPr>
          <p:cNvSpPr>
            <a:spLocks noGrp="1"/>
          </p:cNvSpPr>
          <p:nvPr>
            <p:ph type="ctrTitle"/>
          </p:nvPr>
        </p:nvSpPr>
        <p:spPr>
          <a:xfrm>
            <a:off x="1827146" y="1716654"/>
            <a:ext cx="9392421" cy="1330841"/>
          </a:xfrm>
        </p:spPr>
        <p:txBody>
          <a:bodyPr vert="horz" lIns="91440" tIns="45720" rIns="91440" bIns="45720" rtlCol="0" anchor="ctr">
            <a:noAutofit/>
          </a:bodyPr>
          <a:lstStyle/>
          <a:p>
            <a:pPr algn="l"/>
            <a:r>
              <a:rPr lang="en-US" sz="3200" b="1" kern="1200">
                <a:latin typeface="Calibri"/>
                <a:cs typeface="Calibri"/>
              </a:rPr>
              <a:t>Prepared BY :</a:t>
            </a:r>
            <a:br>
              <a:rPr lang="en-US" sz="3200" b="1"/>
            </a:br>
            <a:r>
              <a:rPr lang="en-US" sz="3200" b="1"/>
              <a:t> </a:t>
            </a:r>
            <a:br>
              <a:rPr lang="en-US" sz="3200" b="1" kern="1200"/>
            </a:br>
            <a:r>
              <a:rPr lang="en-US" sz="2800" kern="1200" err="1">
                <a:ea typeface="+mj-ea"/>
                <a:cs typeface="+mj-cs"/>
              </a:rPr>
              <a:t>Mashael</a:t>
            </a:r>
            <a:r>
              <a:rPr lang="en-US" sz="2800" kern="1200">
                <a:ea typeface="+mj-ea"/>
                <a:cs typeface="+mj-cs"/>
              </a:rPr>
              <a:t> </a:t>
            </a:r>
            <a:r>
              <a:rPr lang="en-US" sz="2800" kern="1200" err="1">
                <a:ea typeface="+mj-ea"/>
                <a:cs typeface="+mj-cs"/>
              </a:rPr>
              <a:t>Alshehri</a:t>
            </a:r>
            <a:r>
              <a:rPr lang="en-US" sz="2800" kern="1200">
                <a:ea typeface="+mj-ea"/>
                <a:cs typeface="+mj-cs"/>
              </a:rPr>
              <a:t>: 2006205 </a:t>
            </a:r>
            <a:br>
              <a:rPr lang="en-US" sz="2800" kern="1200"/>
            </a:br>
            <a:r>
              <a:rPr lang="en-US" sz="2800" kern="1200" err="1">
                <a:ea typeface="+mj-ea"/>
                <a:cs typeface="+mj-cs"/>
              </a:rPr>
              <a:t>Joud</a:t>
            </a:r>
            <a:r>
              <a:rPr lang="en-US" sz="2800" kern="1200">
                <a:ea typeface="+mj-ea"/>
                <a:cs typeface="+mj-cs"/>
              </a:rPr>
              <a:t> </a:t>
            </a:r>
            <a:r>
              <a:rPr lang="en-US" sz="2800" kern="1200" err="1">
                <a:ea typeface="+mj-ea"/>
                <a:cs typeface="+mj-cs"/>
              </a:rPr>
              <a:t>Alahmari</a:t>
            </a:r>
            <a:r>
              <a:rPr lang="en-US" sz="2800" kern="1200">
                <a:ea typeface="+mj-ea"/>
                <a:cs typeface="+mj-cs"/>
              </a:rPr>
              <a:t>: 2008071</a:t>
            </a:r>
            <a:br>
              <a:rPr lang="en-US" sz="2800" kern="1200"/>
            </a:br>
            <a:r>
              <a:rPr lang="en-US" sz="2800" kern="1200">
                <a:ea typeface="+mj-ea"/>
                <a:cs typeface="+mj-cs"/>
              </a:rPr>
              <a:t> </a:t>
            </a:r>
            <a:r>
              <a:rPr lang="en-US" sz="2800" kern="1200" err="1">
                <a:ea typeface="+mj-ea"/>
                <a:cs typeface="+mj-cs"/>
              </a:rPr>
              <a:t>Afraa</a:t>
            </a:r>
            <a:r>
              <a:rPr lang="en-US" sz="2800" kern="1200">
                <a:ea typeface="+mj-ea"/>
                <a:cs typeface="+mj-cs"/>
              </a:rPr>
              <a:t> Farhan: 1808552</a:t>
            </a:r>
            <a:br>
              <a:rPr lang="en-US" sz="2800" kern="1200"/>
            </a:br>
            <a:r>
              <a:rPr lang="en-US" sz="2800" kern="1200">
                <a:ea typeface="+mj-ea"/>
                <a:cs typeface="+mj-cs"/>
              </a:rPr>
              <a:t> Manar </a:t>
            </a:r>
            <a:r>
              <a:rPr lang="en-US" sz="2800" kern="1200" err="1">
                <a:ea typeface="+mj-ea"/>
                <a:cs typeface="+mj-cs"/>
              </a:rPr>
              <a:t>Bagabas</a:t>
            </a:r>
            <a:r>
              <a:rPr lang="en-US" sz="2800" kern="1200">
                <a:ea typeface="+mj-ea"/>
                <a:cs typeface="+mj-cs"/>
              </a:rPr>
              <a:t>: 2005686</a:t>
            </a:r>
            <a:endParaRPr lang="en-US" sz="3200" kern="1200">
              <a:cs typeface="Calibri Light"/>
            </a:endParaRPr>
          </a:p>
        </p:txBody>
      </p:sp>
      <p:sp>
        <p:nvSpPr>
          <p:cNvPr id="3" name="TextBox 2">
            <a:extLst>
              <a:ext uri="{FF2B5EF4-FFF2-40B4-BE49-F238E27FC236}">
                <a16:creationId xmlns:a16="http://schemas.microsoft.com/office/drawing/2014/main" id="{61A92FCE-E629-9FF0-4843-20EBA07C2627}"/>
              </a:ext>
            </a:extLst>
          </p:cNvPr>
          <p:cNvSpPr txBox="1"/>
          <p:nvPr/>
        </p:nvSpPr>
        <p:spPr>
          <a:xfrm>
            <a:off x="1827146" y="4340589"/>
            <a:ext cx="4958966" cy="3917773"/>
          </a:xfrm>
          <a:prstGeom prst="rect">
            <a:avLst/>
          </a:prstGeom>
        </p:spPr>
        <p:txBody>
          <a:bodyPr vert="horz" lIns="91440" tIns="45720" rIns="91440" bIns="45720" rtlCol="0" anchor="t">
            <a:normAutofit/>
          </a:bodyPr>
          <a:lstStyle/>
          <a:p>
            <a:pPr>
              <a:lnSpc>
                <a:spcPct val="90000"/>
              </a:lnSpc>
              <a:spcAft>
                <a:spcPts val="600"/>
              </a:spcAft>
            </a:pPr>
            <a:r>
              <a:rPr lang="en-US" sz="3200" b="1" dirty="0"/>
              <a:t>Prepared For :</a:t>
            </a:r>
            <a:endParaRPr lang="en-US" sz="3200" b="1" dirty="0">
              <a:cs typeface="Calibri"/>
            </a:endParaRPr>
          </a:p>
          <a:p>
            <a:pPr indent="-228600">
              <a:lnSpc>
                <a:spcPct val="90000"/>
              </a:lnSpc>
              <a:spcAft>
                <a:spcPts val="600"/>
              </a:spcAft>
              <a:buFont typeface="Arial" panose="020B0604020202020204" pitchFamily="34" charset="0"/>
              <a:buChar char="•"/>
            </a:pPr>
            <a:r>
              <a:rPr lang="en-US" sz="3200" dirty="0">
                <a:latin typeface="+mj-lt"/>
              </a:rPr>
              <a:t>Dr. Lobna </a:t>
            </a:r>
            <a:r>
              <a:rPr lang="en-US" sz="3200" dirty="0" err="1">
                <a:latin typeface="+mj-lt"/>
              </a:rPr>
              <a:t>Alhassairi</a:t>
            </a:r>
            <a:endParaRPr lang="en-US" sz="3200" dirty="0" err="1">
              <a:latin typeface="+mj-lt"/>
              <a:cs typeface="Calibri"/>
            </a:endParaRPr>
          </a:p>
        </p:txBody>
      </p:sp>
      <p:pic>
        <p:nvPicPr>
          <p:cNvPr id="6" name="Picture 6" descr="A skull&#10;&#10;Description automatically generated with medium confidence">
            <a:extLst>
              <a:ext uri="{FF2B5EF4-FFF2-40B4-BE49-F238E27FC236}">
                <a16:creationId xmlns:a16="http://schemas.microsoft.com/office/drawing/2014/main" id="{AED43BDB-E959-7236-8ACD-0BF4B5A0E483}"/>
              </a:ext>
            </a:extLst>
          </p:cNvPr>
          <p:cNvPicPr>
            <a:picLocks noChangeAspect="1"/>
          </p:cNvPicPr>
          <p:nvPr/>
        </p:nvPicPr>
        <p:blipFill rotWithShape="1">
          <a:blip r:embed="rId2"/>
          <a:srcRect l="119" r="505" b="-1"/>
          <a:stretch/>
        </p:blipFill>
        <p:spPr>
          <a:xfrm>
            <a:off x="7185415" y="402121"/>
            <a:ext cx="5696708" cy="6113800"/>
          </a:xfrm>
          <a:prstGeom prst="rect">
            <a:avLst/>
          </a:prstGeom>
        </p:spPr>
      </p:pic>
      <p:sp>
        <p:nvSpPr>
          <p:cNvPr id="68" name="Freeform: Shape 6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461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descr="A person wearing headphones&#10;&#10;Description automatically generated with medium confidence">
            <a:extLst>
              <a:ext uri="{FF2B5EF4-FFF2-40B4-BE49-F238E27FC236}">
                <a16:creationId xmlns:a16="http://schemas.microsoft.com/office/drawing/2014/main" id="{278623E0-319D-3FCD-3B52-DA882BADEBED}"/>
              </a:ext>
            </a:extLst>
          </p:cNvPr>
          <p:cNvPicPr>
            <a:picLocks noChangeAspect="1"/>
          </p:cNvPicPr>
          <p:nvPr/>
        </p:nvPicPr>
        <p:blipFill rotWithShape="1">
          <a:blip r:embed="rId2"/>
          <a:srcRect r="1" b="5694"/>
          <a:stretch/>
        </p:blipFill>
        <p:spPr>
          <a:xfrm>
            <a:off x="5466" y="4091608"/>
            <a:ext cx="3964833" cy="2834316"/>
          </a:xfrm>
          <a:prstGeom prst="rect">
            <a:avLst/>
          </a:prstGeom>
        </p:spPr>
      </p:pic>
      <p:sp>
        <p:nvSpPr>
          <p:cNvPr id="25" name="Content Placeholder 2">
            <a:extLst>
              <a:ext uri="{FF2B5EF4-FFF2-40B4-BE49-F238E27FC236}">
                <a16:creationId xmlns:a16="http://schemas.microsoft.com/office/drawing/2014/main" id="{B21E50A7-850A-637A-B2E3-C89A29A2325F}"/>
              </a:ext>
            </a:extLst>
          </p:cNvPr>
          <p:cNvSpPr>
            <a:spLocks noGrp="1"/>
          </p:cNvSpPr>
          <p:nvPr/>
        </p:nvSpPr>
        <p:spPr>
          <a:xfrm>
            <a:off x="3342241" y="283624"/>
            <a:ext cx="7670979" cy="618918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a:solidFill>
                  <a:schemeClr val="tx2">
                    <a:lumMod val="60000"/>
                    <a:lumOff val="40000"/>
                  </a:schemeClr>
                </a:solidFill>
              </a:rPr>
              <a:t>Introduction:</a:t>
            </a:r>
            <a:endParaRPr lang="en-US" sz="4000" b="1">
              <a:solidFill>
                <a:schemeClr val="tx2">
                  <a:lumMod val="60000"/>
                  <a:lumOff val="40000"/>
                </a:schemeClr>
              </a:solidFill>
              <a:cs typeface="Calibri"/>
            </a:endParaRPr>
          </a:p>
          <a:p>
            <a:pPr>
              <a:lnSpc>
                <a:spcPct val="110000"/>
              </a:lnSpc>
            </a:pPr>
            <a:r>
              <a:rPr lang="en-US" sz="2000"/>
              <a:t>Heart disease is a major health issue that affects millions of people worldwide. Early diagnosis of heart disease is crucial for effective treatment and management. In this project, we use a publicly available dataset called heart.csv to analyze and predict the presence of heart disease in patients.</a:t>
            </a:r>
            <a:endParaRPr lang="en-US" sz="2000">
              <a:cs typeface="Calibri"/>
            </a:endParaRPr>
          </a:p>
          <a:p>
            <a:pPr marL="0" indent="0">
              <a:buNone/>
            </a:pPr>
            <a:endParaRPr lang="en-US" sz="2000">
              <a:cs typeface="Calibri"/>
            </a:endParaRPr>
          </a:p>
          <a:p>
            <a:pPr marL="0" indent="0">
              <a:lnSpc>
                <a:spcPct val="150000"/>
              </a:lnSpc>
              <a:buNone/>
            </a:pPr>
            <a:r>
              <a:rPr lang="en-US" sz="4000" b="1">
                <a:solidFill>
                  <a:schemeClr val="tx2">
                    <a:lumMod val="60000"/>
                    <a:lumOff val="40000"/>
                  </a:schemeClr>
                </a:solidFill>
              </a:rPr>
              <a:t>Objectives:</a:t>
            </a:r>
            <a:endParaRPr lang="en-US" sz="4000" b="1">
              <a:solidFill>
                <a:schemeClr val="tx2">
                  <a:lumMod val="60000"/>
                  <a:lumOff val="40000"/>
                </a:schemeClr>
              </a:solidFill>
              <a:cs typeface="Calibri"/>
            </a:endParaRPr>
          </a:p>
          <a:p>
            <a:pPr marL="0" indent="0">
              <a:lnSpc>
                <a:spcPct val="150000"/>
              </a:lnSpc>
              <a:buNone/>
            </a:pPr>
            <a:r>
              <a:rPr lang="en-US" sz="2000"/>
              <a:t>The main objectives of this project are to:</a:t>
            </a:r>
            <a:endParaRPr lang="en-US" sz="2000">
              <a:cs typeface="Calibri"/>
            </a:endParaRPr>
          </a:p>
          <a:p>
            <a:r>
              <a:rPr lang="en-US" sz="2000"/>
              <a:t>Understand the data and its features</a:t>
            </a:r>
            <a:endParaRPr lang="en-US" sz="2000">
              <a:cs typeface="Calibri"/>
            </a:endParaRPr>
          </a:p>
          <a:p>
            <a:r>
              <a:rPr lang="en-US" sz="2000"/>
              <a:t>Perform data analysis to identify patterns and relationships between features</a:t>
            </a:r>
            <a:endParaRPr lang="en-US" sz="2000">
              <a:cs typeface="Calibri"/>
            </a:endParaRPr>
          </a:p>
          <a:p>
            <a:r>
              <a:rPr lang="en-US" sz="2000"/>
              <a:t>Train and evaluate a machine learning model (SVM) to predict the presence of heart disease in patients</a:t>
            </a:r>
            <a:endParaRPr lang="en-US" sz="2000">
              <a:cs typeface="Calibri"/>
            </a:endParaRPr>
          </a:p>
          <a:p>
            <a:r>
              <a:rPr lang="en-US" sz="2000"/>
              <a:t>Visualize the results and interpret the findings</a:t>
            </a:r>
            <a:endParaRPr lang="en-PK" sz="2000">
              <a:cs typeface="Calibri"/>
            </a:endParaRPr>
          </a:p>
        </p:txBody>
      </p:sp>
      <p:pic>
        <p:nvPicPr>
          <p:cNvPr id="29" name="Picture 6">
            <a:extLst>
              <a:ext uri="{FF2B5EF4-FFF2-40B4-BE49-F238E27FC236}">
                <a16:creationId xmlns:a16="http://schemas.microsoft.com/office/drawing/2014/main" id="{EFEA276B-A30B-7AA5-69C2-D76C4B3D3177}"/>
              </a:ext>
            </a:extLst>
          </p:cNvPr>
          <p:cNvPicPr>
            <a:picLocks noChangeAspect="1"/>
          </p:cNvPicPr>
          <p:nvPr/>
        </p:nvPicPr>
        <p:blipFill>
          <a:blip r:embed="rId3"/>
          <a:stretch>
            <a:fillRect/>
          </a:stretch>
        </p:blipFill>
        <p:spPr>
          <a:xfrm flipH="1">
            <a:off x="1610100" y="2791917"/>
            <a:ext cx="1810294" cy="1804081"/>
          </a:xfrm>
          <a:prstGeom prst="rect">
            <a:avLst/>
          </a:prstGeom>
        </p:spPr>
      </p:pic>
    </p:spTree>
    <p:extLst>
      <p:ext uri="{BB962C8B-B14F-4D97-AF65-F5344CB8AC3E}">
        <p14:creationId xmlns:p14="http://schemas.microsoft.com/office/powerpoint/2010/main" val="156931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Freeform: Shape 105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5" name="Freeform: Shape 105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157BFDA-1F00-EB26-E762-18BF9D72B632}"/>
              </a:ext>
            </a:extLst>
          </p:cNvPr>
          <p:cNvSpPr txBox="1"/>
          <p:nvPr/>
        </p:nvSpPr>
        <p:spPr>
          <a:xfrm>
            <a:off x="839292" y="693905"/>
            <a:ext cx="6094674" cy="769441"/>
          </a:xfrm>
          <a:prstGeom prst="rect">
            <a:avLst/>
          </a:prstGeom>
          <a:noFill/>
        </p:spPr>
        <p:txBody>
          <a:bodyPr wrap="square">
            <a:spAutoFit/>
          </a:bodyPr>
          <a:lstStyle/>
          <a:p>
            <a:r>
              <a:rPr lang="en-US" sz="4400" b="1">
                <a:solidFill>
                  <a:schemeClr val="tx2">
                    <a:lumMod val="60000"/>
                    <a:lumOff val="40000"/>
                  </a:schemeClr>
                </a:solidFill>
                <a:latin typeface="+mn-lt"/>
              </a:rPr>
              <a:t>About the Dataset</a:t>
            </a:r>
            <a:endParaRPr lang="ar-SA" sz="4400">
              <a:solidFill>
                <a:schemeClr val="tx2">
                  <a:lumMod val="60000"/>
                  <a:lumOff val="40000"/>
                </a:schemeClr>
              </a:solidFill>
            </a:endParaRPr>
          </a:p>
        </p:txBody>
      </p:sp>
      <p:sp>
        <p:nvSpPr>
          <p:cNvPr id="10" name="TextBox 9">
            <a:extLst>
              <a:ext uri="{FF2B5EF4-FFF2-40B4-BE49-F238E27FC236}">
                <a16:creationId xmlns:a16="http://schemas.microsoft.com/office/drawing/2014/main" id="{327EC9F1-0DBD-8D89-2D01-1619238B6F5B}"/>
              </a:ext>
            </a:extLst>
          </p:cNvPr>
          <p:cNvSpPr txBox="1"/>
          <p:nvPr/>
        </p:nvSpPr>
        <p:spPr>
          <a:xfrm>
            <a:off x="425824" y="2157251"/>
            <a:ext cx="6094674" cy="4278094"/>
          </a:xfrm>
          <a:prstGeom prst="rect">
            <a:avLst/>
          </a:prstGeom>
          <a:noFill/>
        </p:spPr>
        <p:txBody>
          <a:bodyPr wrap="square">
            <a:spAutoFit/>
          </a:bodyPr>
          <a:lstStyle/>
          <a:p>
            <a:pPr marL="0" indent="0">
              <a:buNone/>
            </a:pPr>
            <a:r>
              <a:rPr lang="en-US" sz="2400" b="1"/>
              <a:t>Dataset:</a:t>
            </a:r>
          </a:p>
          <a:p>
            <a:r>
              <a:rPr lang="en-US" sz="1600"/>
              <a:t>The heart.csv dataset consists of 14 features that describe various aspects of the health of patients such as age, sex, blood pressure, cholesterol levels, exercise induced angina, and more. The dataset includes 303 observations of patients, where each observation represents a patient and their associated features. The goal is to use this data to predict whether a patient has heart disease or not.</a:t>
            </a:r>
          </a:p>
          <a:p>
            <a:endParaRPr lang="en-US" sz="1600"/>
          </a:p>
          <a:p>
            <a:endParaRPr lang="en-US" sz="1600"/>
          </a:p>
          <a:p>
            <a:pPr marL="0" indent="0">
              <a:buNone/>
            </a:pPr>
            <a:r>
              <a:rPr lang="en-US" sz="2400" b="1"/>
              <a:t>Why heart.csv dataset:</a:t>
            </a:r>
          </a:p>
          <a:p>
            <a:r>
              <a:rPr lang="en-US" sz="1600"/>
              <a:t>Heart disease is a critical issue and requires accurate and reliable predictions to support early diagnosis and treatment. The heart.csv dataset provides comprehensive and well-structured information about patients and their health, making it a suitable dataset for this project. Additionally, the availability of the dataset and its popularity in the machine learning community make it a suitable choice for this project.</a:t>
            </a:r>
            <a:endParaRPr lang="en-PK" sz="1600"/>
          </a:p>
        </p:txBody>
      </p:sp>
      <p:pic>
        <p:nvPicPr>
          <p:cNvPr id="11" name="Picture 10">
            <a:extLst>
              <a:ext uri="{FF2B5EF4-FFF2-40B4-BE49-F238E27FC236}">
                <a16:creationId xmlns:a16="http://schemas.microsoft.com/office/drawing/2014/main" id="{97ED4FBE-E44A-CEA5-DA71-7AA731AB4C3E}"/>
              </a:ext>
            </a:extLst>
          </p:cNvPr>
          <p:cNvPicPr>
            <a:picLocks noChangeAspect="1"/>
          </p:cNvPicPr>
          <p:nvPr/>
        </p:nvPicPr>
        <p:blipFill>
          <a:blip r:embed="rId2"/>
          <a:stretch>
            <a:fillRect/>
          </a:stretch>
        </p:blipFill>
        <p:spPr>
          <a:xfrm>
            <a:off x="7931231" y="3997441"/>
            <a:ext cx="2897376" cy="2116558"/>
          </a:xfrm>
          <a:prstGeom prst="rect">
            <a:avLst/>
          </a:prstGeom>
        </p:spPr>
      </p:pic>
      <p:pic>
        <p:nvPicPr>
          <p:cNvPr id="12" name="Picture 11">
            <a:extLst>
              <a:ext uri="{FF2B5EF4-FFF2-40B4-BE49-F238E27FC236}">
                <a16:creationId xmlns:a16="http://schemas.microsoft.com/office/drawing/2014/main" id="{BDBE7D69-51C8-1D9F-9DBF-75CD855EBEBE}"/>
              </a:ext>
            </a:extLst>
          </p:cNvPr>
          <p:cNvPicPr>
            <a:picLocks noChangeAspect="1"/>
          </p:cNvPicPr>
          <p:nvPr/>
        </p:nvPicPr>
        <p:blipFill>
          <a:blip r:embed="rId3"/>
          <a:stretch>
            <a:fillRect/>
          </a:stretch>
        </p:blipFill>
        <p:spPr>
          <a:xfrm>
            <a:off x="6360456" y="2157251"/>
            <a:ext cx="5831544" cy="1706333"/>
          </a:xfrm>
          <a:prstGeom prst="rect">
            <a:avLst/>
          </a:prstGeom>
        </p:spPr>
      </p:pic>
    </p:spTree>
    <p:extLst>
      <p:ext uri="{BB962C8B-B14F-4D97-AF65-F5344CB8AC3E}">
        <p14:creationId xmlns:p14="http://schemas.microsoft.com/office/powerpoint/2010/main" val="265764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BC18E71-110D-4FB6-A411-14268735D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A2109-4ABB-4E53-5E17-724E59AEAA48}"/>
              </a:ext>
            </a:extLst>
          </p:cNvPr>
          <p:cNvSpPr>
            <a:spLocks noGrp="1"/>
          </p:cNvSpPr>
          <p:nvPr>
            <p:ph type="title"/>
          </p:nvPr>
        </p:nvSpPr>
        <p:spPr>
          <a:xfrm>
            <a:off x="545410" y="301865"/>
            <a:ext cx="7194165" cy="1336817"/>
          </a:xfrm>
        </p:spPr>
        <p:txBody>
          <a:bodyPr>
            <a:normAutofit/>
          </a:bodyPr>
          <a:lstStyle/>
          <a:p>
            <a:r>
              <a:rPr lang="en-US" b="1">
                <a:solidFill>
                  <a:schemeClr val="tx2">
                    <a:lumMod val="60000"/>
                    <a:lumOff val="40000"/>
                  </a:schemeClr>
                </a:solidFill>
                <a:latin typeface="+mn-lt"/>
              </a:rPr>
              <a:t>Data Analysis</a:t>
            </a:r>
            <a:endParaRPr lang="en-PK" b="1">
              <a:solidFill>
                <a:schemeClr val="tx2">
                  <a:lumMod val="60000"/>
                  <a:lumOff val="40000"/>
                </a:schemeClr>
              </a:solidFill>
              <a:latin typeface="+mn-lt"/>
            </a:endParaRPr>
          </a:p>
        </p:txBody>
      </p:sp>
      <p:sp>
        <p:nvSpPr>
          <p:cNvPr id="3" name="Content Placeholder 2">
            <a:extLst>
              <a:ext uri="{FF2B5EF4-FFF2-40B4-BE49-F238E27FC236}">
                <a16:creationId xmlns:a16="http://schemas.microsoft.com/office/drawing/2014/main" id="{193A427F-CE0B-3EC7-C83D-E79859251345}"/>
              </a:ext>
            </a:extLst>
          </p:cNvPr>
          <p:cNvSpPr>
            <a:spLocks noGrp="1"/>
          </p:cNvSpPr>
          <p:nvPr>
            <p:ph idx="1"/>
          </p:nvPr>
        </p:nvSpPr>
        <p:spPr>
          <a:xfrm>
            <a:off x="441584" y="1728837"/>
            <a:ext cx="7809502" cy="4770088"/>
          </a:xfrm>
        </p:spPr>
        <p:txBody>
          <a:bodyPr>
            <a:normAutofit/>
          </a:bodyPr>
          <a:lstStyle/>
          <a:p>
            <a:pPr marL="0" indent="0">
              <a:buNone/>
            </a:pPr>
            <a:r>
              <a:rPr lang="en-US" sz="1400"/>
              <a:t>Data Analysis is a process of cleaning, transforming, and modeling data with the goal of discovering useful information, informing conclusions, and supporting decision-making. In this project, data analysis was performed on the heart.csv dataset to gain insights into the various features and their relationships. The following steps were performed:</a:t>
            </a:r>
          </a:p>
          <a:p>
            <a:endParaRPr lang="en-US" sz="1400"/>
          </a:p>
          <a:p>
            <a:r>
              <a:rPr lang="en-US" sz="1400"/>
              <a:t>Data Cleaning: Missing values were checked and handled if necessary. Duplicates were removed if any.</a:t>
            </a:r>
          </a:p>
          <a:p>
            <a:endParaRPr lang="en-US" sz="1400"/>
          </a:p>
          <a:p>
            <a:r>
              <a:rPr lang="en-US" sz="1400"/>
              <a:t>Exploratory Data Analysis (EDA): Distribution of each feature was visualized using histograms, box plots, and scatter plots. Correlations between features were identified using a correlation matrix. Descriptive statistics were also obtained to summarize the central tendency, dispersion, and shape of each feature.</a:t>
            </a:r>
          </a:p>
          <a:p>
            <a:endParaRPr lang="en-US" sz="1400"/>
          </a:p>
          <a:p>
            <a:r>
              <a:rPr lang="en-US" sz="1400"/>
              <a:t>Feature Engineering: The data was transformed as needed to make it suitable for modeling. This involved scaling or normalizing the data, transforming categorical variables into numerical variables, and creating new features if necessary.</a:t>
            </a:r>
          </a:p>
          <a:p>
            <a:endParaRPr lang="en-US" sz="1400"/>
          </a:p>
          <a:p>
            <a:pPr marL="0" indent="0">
              <a:buNone/>
            </a:pPr>
            <a:r>
              <a:rPr lang="en-US" sz="1400"/>
              <a:t>By performing these steps, a better understanding of the data was obtained, which will inform the development of the machine learning model.</a:t>
            </a:r>
            <a:endParaRPr lang="en-PK" sz="1400"/>
          </a:p>
        </p:txBody>
      </p:sp>
      <p:sp>
        <p:nvSpPr>
          <p:cNvPr id="16" name="Freeform: Shape 15">
            <a:extLst>
              <a:ext uri="{FF2B5EF4-FFF2-40B4-BE49-F238E27FC236}">
                <a16:creationId xmlns:a16="http://schemas.microsoft.com/office/drawing/2014/main" id="{C2A922FF-5D1B-444A-AA3F-33B14B877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0"/>
            <a:ext cx="3581400" cy="6858000"/>
          </a:xfrm>
          <a:custGeom>
            <a:avLst/>
            <a:gdLst>
              <a:gd name="connsiteX0" fmla="*/ 103528 w 3531060"/>
              <a:gd name="connsiteY0" fmla="*/ 0 h 6858000"/>
              <a:gd name="connsiteX1" fmla="*/ 3531060 w 3531060"/>
              <a:gd name="connsiteY1" fmla="*/ 0 h 6858000"/>
              <a:gd name="connsiteX2" fmla="*/ 3531060 w 3531060"/>
              <a:gd name="connsiteY2" fmla="*/ 6858000 h 6858000"/>
              <a:gd name="connsiteX3" fmla="*/ 11227 w 3531060"/>
              <a:gd name="connsiteY3" fmla="*/ 6858000 h 6858000"/>
              <a:gd name="connsiteX4" fmla="*/ 13007 w 3531060"/>
              <a:gd name="connsiteY4" fmla="*/ 6830689 h 6858000"/>
              <a:gd name="connsiteX5" fmla="*/ 13816 w 3531060"/>
              <a:gd name="connsiteY5" fmla="*/ 6805387 h 6858000"/>
              <a:gd name="connsiteX6" fmla="*/ 6804 w 3531060"/>
              <a:gd name="connsiteY6" fmla="*/ 6745068 h 6858000"/>
              <a:gd name="connsiteX7" fmla="*/ 0 w 3531060"/>
              <a:gd name="connsiteY7" fmla="*/ 6729489 h 6858000"/>
              <a:gd name="connsiteX8" fmla="*/ 2954 w 3531060"/>
              <a:gd name="connsiteY8" fmla="*/ 6720173 h 6858000"/>
              <a:gd name="connsiteX9" fmla="*/ 5781 w 3531060"/>
              <a:gd name="connsiteY9" fmla="*/ 6647880 h 6858000"/>
              <a:gd name="connsiteX10" fmla="*/ 18369 w 3531060"/>
              <a:gd name="connsiteY10" fmla="*/ 6601567 h 6858000"/>
              <a:gd name="connsiteX11" fmla="*/ 23416 w 3531060"/>
              <a:gd name="connsiteY11" fmla="*/ 6560762 h 6858000"/>
              <a:gd name="connsiteX12" fmla="*/ 18598 w 3531060"/>
              <a:gd name="connsiteY12" fmla="*/ 6513714 h 6858000"/>
              <a:gd name="connsiteX13" fmla="*/ 59435 w 3531060"/>
              <a:gd name="connsiteY13" fmla="*/ 6445731 h 6858000"/>
              <a:gd name="connsiteX14" fmla="*/ 63794 w 3531060"/>
              <a:gd name="connsiteY14" fmla="*/ 6393381 h 6858000"/>
              <a:gd name="connsiteX15" fmla="*/ 106081 w 3531060"/>
              <a:gd name="connsiteY15" fmla="*/ 6308405 h 6858000"/>
              <a:gd name="connsiteX16" fmla="*/ 113316 w 3531060"/>
              <a:gd name="connsiteY16" fmla="*/ 6212827 h 6858000"/>
              <a:gd name="connsiteX17" fmla="*/ 254196 w 3531060"/>
              <a:gd name="connsiteY17" fmla="*/ 5897402 h 6858000"/>
              <a:gd name="connsiteX18" fmla="*/ 262830 w 3531060"/>
              <a:gd name="connsiteY18" fmla="*/ 5814193 h 6858000"/>
              <a:gd name="connsiteX19" fmla="*/ 280557 w 3531060"/>
              <a:gd name="connsiteY19" fmla="*/ 5702062 h 6858000"/>
              <a:gd name="connsiteX20" fmla="*/ 297372 w 3531060"/>
              <a:gd name="connsiteY20" fmla="*/ 5654420 h 6858000"/>
              <a:gd name="connsiteX21" fmla="*/ 335148 w 3531060"/>
              <a:gd name="connsiteY21" fmla="*/ 5528164 h 6858000"/>
              <a:gd name="connsiteX22" fmla="*/ 360460 w 3531060"/>
              <a:gd name="connsiteY22" fmla="*/ 5405598 h 6858000"/>
              <a:gd name="connsiteX23" fmla="*/ 397460 w 3531060"/>
              <a:gd name="connsiteY23" fmla="*/ 5273144 h 6858000"/>
              <a:gd name="connsiteX24" fmla="*/ 494993 w 3531060"/>
              <a:gd name="connsiteY24" fmla="*/ 4964102 h 6858000"/>
              <a:gd name="connsiteX25" fmla="*/ 568696 w 3531060"/>
              <a:gd name="connsiteY25" fmla="*/ 4673314 h 6858000"/>
              <a:gd name="connsiteX26" fmla="*/ 564053 w 3531060"/>
              <a:gd name="connsiteY26" fmla="*/ 4444162 h 6858000"/>
              <a:gd name="connsiteX27" fmla="*/ 562482 w 3531060"/>
              <a:gd name="connsiteY27" fmla="*/ 4238831 h 6858000"/>
              <a:gd name="connsiteX28" fmla="*/ 566528 w 3531060"/>
              <a:gd name="connsiteY28" fmla="*/ 4167684 h 6858000"/>
              <a:gd name="connsiteX29" fmla="*/ 565861 w 3531060"/>
              <a:gd name="connsiteY29" fmla="*/ 4066422 h 6858000"/>
              <a:gd name="connsiteX30" fmla="*/ 535898 w 3531060"/>
              <a:gd name="connsiteY30" fmla="*/ 3956159 h 6858000"/>
              <a:gd name="connsiteX31" fmla="*/ 529864 w 3531060"/>
              <a:gd name="connsiteY31" fmla="*/ 3827475 h 6858000"/>
              <a:gd name="connsiteX32" fmla="*/ 529398 w 3531060"/>
              <a:gd name="connsiteY32" fmla="*/ 3731753 h 6858000"/>
              <a:gd name="connsiteX33" fmla="*/ 516932 w 3531060"/>
              <a:gd name="connsiteY33" fmla="*/ 3591228 h 6858000"/>
              <a:gd name="connsiteX34" fmla="*/ 516408 w 3531060"/>
              <a:gd name="connsiteY34" fmla="*/ 3470066 h 6858000"/>
              <a:gd name="connsiteX35" fmla="*/ 503912 w 3531060"/>
              <a:gd name="connsiteY35" fmla="*/ 3378353 h 6858000"/>
              <a:gd name="connsiteX36" fmla="*/ 510998 w 3531060"/>
              <a:gd name="connsiteY36" fmla="*/ 3426234 h 6858000"/>
              <a:gd name="connsiteX37" fmla="*/ 493021 w 3531060"/>
              <a:gd name="connsiteY37" fmla="*/ 3298102 h 6858000"/>
              <a:gd name="connsiteX38" fmla="*/ 476639 w 3531060"/>
              <a:gd name="connsiteY38" fmla="*/ 3237723 h 6858000"/>
              <a:gd name="connsiteX39" fmla="*/ 495722 w 3531060"/>
              <a:gd name="connsiteY39" fmla="*/ 3171637 h 6858000"/>
              <a:gd name="connsiteX40" fmla="*/ 450994 w 3531060"/>
              <a:gd name="connsiteY40" fmla="*/ 3065288 h 6858000"/>
              <a:gd name="connsiteX41" fmla="*/ 421746 w 3531060"/>
              <a:gd name="connsiteY41" fmla="*/ 2897536 h 6858000"/>
              <a:gd name="connsiteX42" fmla="*/ 385928 w 3531060"/>
              <a:gd name="connsiteY42" fmla="*/ 2840607 h 6858000"/>
              <a:gd name="connsiteX43" fmla="*/ 352690 w 3531060"/>
              <a:gd name="connsiteY43" fmla="*/ 2704145 h 6858000"/>
              <a:gd name="connsiteX44" fmla="*/ 327326 w 3531060"/>
              <a:gd name="connsiteY44" fmla="*/ 2596651 h 6858000"/>
              <a:gd name="connsiteX45" fmla="*/ 316968 w 3531060"/>
              <a:gd name="connsiteY45" fmla="*/ 2569830 h 6858000"/>
              <a:gd name="connsiteX46" fmla="*/ 291337 w 3531060"/>
              <a:gd name="connsiteY46" fmla="*/ 2512570 h 6858000"/>
              <a:gd name="connsiteX47" fmla="*/ 296082 w 3531060"/>
              <a:gd name="connsiteY47" fmla="*/ 2497590 h 6858000"/>
              <a:gd name="connsiteX48" fmla="*/ 296084 w 3531060"/>
              <a:gd name="connsiteY48" fmla="*/ 2497483 h 6858000"/>
              <a:gd name="connsiteX49" fmla="*/ 294022 w 3531060"/>
              <a:gd name="connsiteY49" fmla="*/ 2484247 h 6858000"/>
              <a:gd name="connsiteX50" fmla="*/ 292784 w 3531060"/>
              <a:gd name="connsiteY50" fmla="*/ 2486499 h 6858000"/>
              <a:gd name="connsiteX51" fmla="*/ 275200 w 3531060"/>
              <a:gd name="connsiteY51" fmla="*/ 2427557 h 6858000"/>
              <a:gd name="connsiteX52" fmla="*/ 286266 w 3531060"/>
              <a:gd name="connsiteY52" fmla="*/ 2384112 h 6858000"/>
              <a:gd name="connsiteX53" fmla="*/ 263813 w 3531060"/>
              <a:gd name="connsiteY53" fmla="*/ 2270223 h 6858000"/>
              <a:gd name="connsiteX54" fmla="*/ 238402 w 3531060"/>
              <a:gd name="connsiteY54" fmla="*/ 2198449 h 6858000"/>
              <a:gd name="connsiteX55" fmla="*/ 235318 w 3531060"/>
              <a:gd name="connsiteY55" fmla="*/ 2195917 h 6858000"/>
              <a:gd name="connsiteX56" fmla="*/ 230374 w 3531060"/>
              <a:gd name="connsiteY56" fmla="*/ 2180424 h 6858000"/>
              <a:gd name="connsiteX57" fmla="*/ 218180 w 3531060"/>
              <a:gd name="connsiteY57" fmla="*/ 2103866 h 6858000"/>
              <a:gd name="connsiteX58" fmla="*/ 215674 w 3531060"/>
              <a:gd name="connsiteY58" fmla="*/ 2091957 h 6858000"/>
              <a:gd name="connsiteX59" fmla="*/ 205319 w 3531060"/>
              <a:gd name="connsiteY59" fmla="*/ 2010962 h 6858000"/>
              <a:gd name="connsiteX60" fmla="*/ 203437 w 3531060"/>
              <a:gd name="connsiteY60" fmla="*/ 1997565 h 6858000"/>
              <a:gd name="connsiteX61" fmla="*/ 199907 w 3531060"/>
              <a:gd name="connsiteY61" fmla="*/ 1995657 h 6858000"/>
              <a:gd name="connsiteX62" fmla="*/ 199391 w 3531060"/>
              <a:gd name="connsiteY62" fmla="*/ 1990646 h 6858000"/>
              <a:gd name="connsiteX63" fmla="*/ 208753 w 3531060"/>
              <a:gd name="connsiteY63" fmla="*/ 1964565 h 6858000"/>
              <a:gd name="connsiteX64" fmla="*/ 205295 w 3531060"/>
              <a:gd name="connsiteY64" fmla="*/ 1849539 h 6858000"/>
              <a:gd name="connsiteX65" fmla="*/ 215900 w 3531060"/>
              <a:gd name="connsiteY65" fmla="*/ 1739005 h 6858000"/>
              <a:gd name="connsiteX66" fmla="*/ 214116 w 3531060"/>
              <a:gd name="connsiteY66" fmla="*/ 1572143 h 6858000"/>
              <a:gd name="connsiteX67" fmla="*/ 171292 w 3531060"/>
              <a:gd name="connsiteY67" fmla="*/ 1394445 h 6858000"/>
              <a:gd name="connsiteX68" fmla="*/ 147310 w 3531060"/>
              <a:gd name="connsiteY68" fmla="*/ 1368244 h 6858000"/>
              <a:gd name="connsiteX69" fmla="*/ 136918 w 3531060"/>
              <a:gd name="connsiteY69" fmla="*/ 1304100 h 6858000"/>
              <a:gd name="connsiteX70" fmla="*/ 133350 w 3531060"/>
              <a:gd name="connsiteY70" fmla="*/ 1266991 h 6858000"/>
              <a:gd name="connsiteX71" fmla="*/ 120972 w 3531060"/>
              <a:gd name="connsiteY71" fmla="*/ 1165753 h 6858000"/>
              <a:gd name="connsiteX72" fmla="*/ 123458 w 3531060"/>
              <a:gd name="connsiteY72" fmla="*/ 1076447 h 6858000"/>
              <a:gd name="connsiteX73" fmla="*/ 97854 w 3531060"/>
              <a:gd name="connsiteY73" fmla="*/ 1017164 h 6858000"/>
              <a:gd name="connsiteX74" fmla="*/ 87953 w 3531060"/>
              <a:gd name="connsiteY74" fmla="*/ 994620 h 6858000"/>
              <a:gd name="connsiteX75" fmla="*/ 88632 w 3531060"/>
              <a:gd name="connsiteY75" fmla="*/ 989015 h 6858000"/>
              <a:gd name="connsiteX76" fmla="*/ 88620 w 3531060"/>
              <a:gd name="connsiteY76" fmla="*/ 980586 h 6858000"/>
              <a:gd name="connsiteX77" fmla="*/ 88469 w 3531060"/>
              <a:gd name="connsiteY77" fmla="*/ 980346 h 6858000"/>
              <a:gd name="connsiteX78" fmla="*/ 88753 w 3531060"/>
              <a:gd name="connsiteY78" fmla="*/ 972517 h 6858000"/>
              <a:gd name="connsiteX79" fmla="*/ 92049 w 3531060"/>
              <a:gd name="connsiteY79" fmla="*/ 934639 h 6858000"/>
              <a:gd name="connsiteX80" fmla="*/ 75170 w 3531060"/>
              <a:gd name="connsiteY80" fmla="*/ 858806 h 6858000"/>
              <a:gd name="connsiteX81" fmla="*/ 73032 w 3531060"/>
              <a:gd name="connsiteY81" fmla="*/ 847069 h 6858000"/>
              <a:gd name="connsiteX82" fmla="*/ 72378 w 3531060"/>
              <a:gd name="connsiteY82" fmla="*/ 846222 h 6858000"/>
              <a:gd name="connsiteX83" fmla="*/ 79554 w 3531060"/>
              <a:gd name="connsiteY83" fmla="*/ 769298 h 6858000"/>
              <a:gd name="connsiteX84" fmla="*/ 81564 w 3531060"/>
              <a:gd name="connsiteY84" fmla="*/ 766224 h 6858000"/>
              <a:gd name="connsiteX85" fmla="*/ 82266 w 3531060"/>
              <a:gd name="connsiteY85" fmla="*/ 747981 h 6858000"/>
              <a:gd name="connsiteX86" fmla="*/ 81702 w 3531060"/>
              <a:gd name="connsiteY86" fmla="*/ 745740 h 6858000"/>
              <a:gd name="connsiteX87" fmla="*/ 103923 w 3531060"/>
              <a:gd name="connsiteY87" fmla="*/ 677309 h 6858000"/>
              <a:gd name="connsiteX88" fmla="*/ 104946 w 3531060"/>
              <a:gd name="connsiteY88" fmla="*/ 620242 h 6858000"/>
              <a:gd name="connsiteX89" fmla="*/ 112314 w 3531060"/>
              <a:gd name="connsiteY89" fmla="*/ 507811 h 6858000"/>
              <a:gd name="connsiteX90" fmla="*/ 120754 w 3531060"/>
              <a:gd name="connsiteY90" fmla="*/ 390502 h 6858000"/>
              <a:gd name="connsiteX91" fmla="*/ 96054 w 3531060"/>
              <a:gd name="connsiteY91" fmla="*/ 236774 h 6858000"/>
              <a:gd name="connsiteX92" fmla="*/ 100614 w 3531060"/>
              <a:gd name="connsiteY92" fmla="*/ 106394 h 6858000"/>
              <a:gd name="connsiteX93" fmla="*/ 96438 w 3531060"/>
              <a:gd name="connsiteY93" fmla="*/ 51592 h 6858000"/>
              <a:gd name="connsiteX94" fmla="*/ 104784 w 3531060"/>
              <a:gd name="connsiteY94" fmla="*/ 60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531060" h="6858000">
                <a:moveTo>
                  <a:pt x="103528" y="0"/>
                </a:moveTo>
                <a:lnTo>
                  <a:pt x="3531060" y="0"/>
                </a:lnTo>
                <a:lnTo>
                  <a:pt x="3531060" y="6858000"/>
                </a:lnTo>
                <a:lnTo>
                  <a:pt x="11227" y="6858000"/>
                </a:lnTo>
                <a:lnTo>
                  <a:pt x="13007" y="6830689"/>
                </a:lnTo>
                <a:cubicBezTo>
                  <a:pt x="13519" y="6821195"/>
                  <a:pt x="13839" y="6812491"/>
                  <a:pt x="13816" y="6805387"/>
                </a:cubicBezTo>
                <a:cubicBezTo>
                  <a:pt x="15254" y="6794161"/>
                  <a:pt x="9459" y="6753337"/>
                  <a:pt x="6804" y="6745068"/>
                </a:cubicBezTo>
                <a:lnTo>
                  <a:pt x="0" y="6729489"/>
                </a:lnTo>
                <a:lnTo>
                  <a:pt x="2954" y="6720173"/>
                </a:lnTo>
                <a:cubicBezTo>
                  <a:pt x="4526" y="6681672"/>
                  <a:pt x="-2520" y="6667698"/>
                  <a:pt x="5781" y="6647880"/>
                </a:cubicBezTo>
                <a:cubicBezTo>
                  <a:pt x="8350" y="6628113"/>
                  <a:pt x="15430" y="6616086"/>
                  <a:pt x="18369" y="6601567"/>
                </a:cubicBezTo>
                <a:cubicBezTo>
                  <a:pt x="15090" y="6579062"/>
                  <a:pt x="27561" y="6584422"/>
                  <a:pt x="23416" y="6560762"/>
                </a:cubicBezTo>
                <a:cubicBezTo>
                  <a:pt x="13805" y="6562800"/>
                  <a:pt x="26779" y="6518102"/>
                  <a:pt x="18598" y="6513714"/>
                </a:cubicBezTo>
                <a:cubicBezTo>
                  <a:pt x="31032" y="6499191"/>
                  <a:pt x="54928" y="6469276"/>
                  <a:pt x="59435" y="6445731"/>
                </a:cubicBezTo>
                <a:cubicBezTo>
                  <a:pt x="64302" y="6435600"/>
                  <a:pt x="68176" y="6406542"/>
                  <a:pt x="63794" y="6393381"/>
                </a:cubicBezTo>
                <a:cubicBezTo>
                  <a:pt x="87384" y="6347124"/>
                  <a:pt x="95956" y="6355867"/>
                  <a:pt x="106081" y="6308405"/>
                </a:cubicBezTo>
                <a:cubicBezTo>
                  <a:pt x="113812" y="6278148"/>
                  <a:pt x="101282" y="6242621"/>
                  <a:pt x="113316" y="6212827"/>
                </a:cubicBezTo>
                <a:cubicBezTo>
                  <a:pt x="156730" y="6067155"/>
                  <a:pt x="232746" y="6024676"/>
                  <a:pt x="254196" y="5897402"/>
                </a:cubicBezTo>
                <a:cubicBezTo>
                  <a:pt x="278709" y="5861657"/>
                  <a:pt x="256257" y="5849960"/>
                  <a:pt x="262830" y="5814193"/>
                </a:cubicBezTo>
                <a:cubicBezTo>
                  <a:pt x="292627" y="5729321"/>
                  <a:pt x="262967" y="5779716"/>
                  <a:pt x="280557" y="5702062"/>
                </a:cubicBezTo>
                <a:cubicBezTo>
                  <a:pt x="301001" y="5690324"/>
                  <a:pt x="289062" y="5671797"/>
                  <a:pt x="297372" y="5654420"/>
                </a:cubicBezTo>
                <a:cubicBezTo>
                  <a:pt x="310717" y="5602328"/>
                  <a:pt x="319320" y="5592033"/>
                  <a:pt x="335148" y="5528164"/>
                </a:cubicBezTo>
                <a:cubicBezTo>
                  <a:pt x="331779" y="5417827"/>
                  <a:pt x="359342" y="5444441"/>
                  <a:pt x="360460" y="5405598"/>
                </a:cubicBezTo>
                <a:cubicBezTo>
                  <a:pt x="382241" y="5333681"/>
                  <a:pt x="391308" y="5299039"/>
                  <a:pt x="397460" y="5273144"/>
                </a:cubicBezTo>
                <a:cubicBezTo>
                  <a:pt x="403590" y="5241156"/>
                  <a:pt x="498677" y="5031223"/>
                  <a:pt x="494993" y="4964102"/>
                </a:cubicBezTo>
                <a:cubicBezTo>
                  <a:pt x="509257" y="4834400"/>
                  <a:pt x="557982" y="4859515"/>
                  <a:pt x="568696" y="4673314"/>
                </a:cubicBezTo>
                <a:cubicBezTo>
                  <a:pt x="562875" y="4576630"/>
                  <a:pt x="603384" y="4599723"/>
                  <a:pt x="564053" y="4444162"/>
                </a:cubicBezTo>
                <a:cubicBezTo>
                  <a:pt x="584088" y="4367766"/>
                  <a:pt x="539882" y="4356597"/>
                  <a:pt x="562482" y="4238831"/>
                </a:cubicBezTo>
                <a:cubicBezTo>
                  <a:pt x="563771" y="4228532"/>
                  <a:pt x="565115" y="4176012"/>
                  <a:pt x="566528" y="4167684"/>
                </a:cubicBezTo>
                <a:cubicBezTo>
                  <a:pt x="564092" y="4133380"/>
                  <a:pt x="570965" y="4101677"/>
                  <a:pt x="565861" y="4066422"/>
                </a:cubicBezTo>
                <a:cubicBezTo>
                  <a:pt x="560756" y="4031167"/>
                  <a:pt x="538898" y="3990412"/>
                  <a:pt x="535898" y="3956159"/>
                </a:cubicBezTo>
                <a:cubicBezTo>
                  <a:pt x="531004" y="3900312"/>
                  <a:pt x="534822" y="3857908"/>
                  <a:pt x="529864" y="3827475"/>
                </a:cubicBezTo>
                <a:cubicBezTo>
                  <a:pt x="531280" y="3816371"/>
                  <a:pt x="529214" y="3754146"/>
                  <a:pt x="529398" y="3731753"/>
                </a:cubicBezTo>
                <a:cubicBezTo>
                  <a:pt x="528440" y="3695632"/>
                  <a:pt x="516799" y="3663823"/>
                  <a:pt x="516932" y="3591228"/>
                </a:cubicBezTo>
                <a:cubicBezTo>
                  <a:pt x="516182" y="3570529"/>
                  <a:pt x="515070" y="3493177"/>
                  <a:pt x="516408" y="3470066"/>
                </a:cubicBezTo>
                <a:cubicBezTo>
                  <a:pt x="518516" y="3452307"/>
                  <a:pt x="501804" y="3396112"/>
                  <a:pt x="503912" y="3378353"/>
                </a:cubicBezTo>
                <a:lnTo>
                  <a:pt x="510998" y="3426234"/>
                </a:lnTo>
                <a:lnTo>
                  <a:pt x="493021" y="3298102"/>
                </a:lnTo>
                <a:cubicBezTo>
                  <a:pt x="493214" y="3294338"/>
                  <a:pt x="479452" y="3243952"/>
                  <a:pt x="476639" y="3237723"/>
                </a:cubicBezTo>
                <a:cubicBezTo>
                  <a:pt x="477369" y="3215695"/>
                  <a:pt x="494992" y="3193666"/>
                  <a:pt x="495722" y="3171637"/>
                </a:cubicBezTo>
                <a:cubicBezTo>
                  <a:pt x="481856" y="3119765"/>
                  <a:pt x="465452" y="3125243"/>
                  <a:pt x="450994" y="3065288"/>
                </a:cubicBezTo>
                <a:cubicBezTo>
                  <a:pt x="450473" y="3010398"/>
                  <a:pt x="430414" y="2952609"/>
                  <a:pt x="421746" y="2897536"/>
                </a:cubicBezTo>
                <a:cubicBezTo>
                  <a:pt x="400922" y="2881359"/>
                  <a:pt x="396356" y="2866991"/>
                  <a:pt x="385928" y="2840607"/>
                </a:cubicBezTo>
                <a:lnTo>
                  <a:pt x="352690" y="2704145"/>
                </a:lnTo>
                <a:cubicBezTo>
                  <a:pt x="340107" y="2662486"/>
                  <a:pt x="333280" y="2619036"/>
                  <a:pt x="327326" y="2596651"/>
                </a:cubicBezTo>
                <a:cubicBezTo>
                  <a:pt x="320226" y="2593515"/>
                  <a:pt x="322845" y="2562919"/>
                  <a:pt x="316968" y="2569830"/>
                </a:cubicBezTo>
                <a:cubicBezTo>
                  <a:pt x="318605" y="2548205"/>
                  <a:pt x="298030" y="2527006"/>
                  <a:pt x="291337" y="2512570"/>
                </a:cubicBezTo>
                <a:lnTo>
                  <a:pt x="296082" y="2497590"/>
                </a:lnTo>
                <a:cubicBezTo>
                  <a:pt x="296082" y="2497555"/>
                  <a:pt x="296082" y="2497521"/>
                  <a:pt x="296084" y="2497483"/>
                </a:cubicBezTo>
                <a:cubicBezTo>
                  <a:pt x="296167" y="2488909"/>
                  <a:pt x="295802" y="2483236"/>
                  <a:pt x="294022" y="2484247"/>
                </a:cubicBezTo>
                <a:lnTo>
                  <a:pt x="292784" y="2486499"/>
                </a:lnTo>
                <a:lnTo>
                  <a:pt x="275200" y="2427557"/>
                </a:lnTo>
                <a:lnTo>
                  <a:pt x="286266" y="2384112"/>
                </a:lnTo>
                <a:cubicBezTo>
                  <a:pt x="281552" y="2356889"/>
                  <a:pt x="268975" y="2302167"/>
                  <a:pt x="263813" y="2270223"/>
                </a:cubicBezTo>
                <a:cubicBezTo>
                  <a:pt x="260813" y="2252348"/>
                  <a:pt x="240336" y="2209833"/>
                  <a:pt x="238402" y="2198449"/>
                </a:cubicBezTo>
                <a:lnTo>
                  <a:pt x="235318" y="2195917"/>
                </a:lnTo>
                <a:lnTo>
                  <a:pt x="230374" y="2180424"/>
                </a:lnTo>
                <a:lnTo>
                  <a:pt x="218180" y="2103866"/>
                </a:lnTo>
                <a:lnTo>
                  <a:pt x="215674" y="2091957"/>
                </a:lnTo>
                <a:cubicBezTo>
                  <a:pt x="213530" y="2076472"/>
                  <a:pt x="207358" y="2026694"/>
                  <a:pt x="205319" y="2010962"/>
                </a:cubicBezTo>
                <a:cubicBezTo>
                  <a:pt x="205156" y="2005218"/>
                  <a:pt x="204594" y="2000520"/>
                  <a:pt x="203437" y="1997565"/>
                </a:cubicBezTo>
                <a:lnTo>
                  <a:pt x="199907" y="1995657"/>
                </a:lnTo>
                <a:cubicBezTo>
                  <a:pt x="199736" y="1993986"/>
                  <a:pt x="199562" y="1992316"/>
                  <a:pt x="199391" y="1990646"/>
                </a:cubicBezTo>
                <a:lnTo>
                  <a:pt x="208753" y="1964565"/>
                </a:lnTo>
                <a:cubicBezTo>
                  <a:pt x="217880" y="1924146"/>
                  <a:pt x="220709" y="1860908"/>
                  <a:pt x="205295" y="1849539"/>
                </a:cubicBezTo>
                <a:cubicBezTo>
                  <a:pt x="201352" y="1822143"/>
                  <a:pt x="217642" y="1765000"/>
                  <a:pt x="215900" y="1739005"/>
                </a:cubicBezTo>
                <a:cubicBezTo>
                  <a:pt x="215305" y="1683384"/>
                  <a:pt x="214710" y="1627764"/>
                  <a:pt x="214116" y="1572143"/>
                </a:cubicBezTo>
                <a:lnTo>
                  <a:pt x="171292" y="1394445"/>
                </a:lnTo>
                <a:lnTo>
                  <a:pt x="147310" y="1368244"/>
                </a:lnTo>
                <a:cubicBezTo>
                  <a:pt x="150887" y="1343046"/>
                  <a:pt x="142396" y="1338329"/>
                  <a:pt x="136918" y="1304100"/>
                </a:cubicBezTo>
                <a:cubicBezTo>
                  <a:pt x="140988" y="1289635"/>
                  <a:pt x="138268" y="1278156"/>
                  <a:pt x="133350" y="1266991"/>
                </a:cubicBezTo>
                <a:cubicBezTo>
                  <a:pt x="133212" y="1233548"/>
                  <a:pt x="125209" y="1203243"/>
                  <a:pt x="120972" y="1165753"/>
                </a:cubicBezTo>
                <a:cubicBezTo>
                  <a:pt x="124590" y="1125005"/>
                  <a:pt x="127933" y="1116514"/>
                  <a:pt x="123458" y="1076447"/>
                </a:cubicBezTo>
                <a:lnTo>
                  <a:pt x="97854" y="1017164"/>
                </a:lnTo>
                <a:lnTo>
                  <a:pt x="87953" y="994620"/>
                </a:lnTo>
                <a:lnTo>
                  <a:pt x="88632" y="989015"/>
                </a:lnTo>
                <a:cubicBezTo>
                  <a:pt x="88926" y="985113"/>
                  <a:pt x="88892" y="982471"/>
                  <a:pt x="88620" y="980586"/>
                </a:cubicBezTo>
                <a:lnTo>
                  <a:pt x="88469" y="980346"/>
                </a:lnTo>
                <a:cubicBezTo>
                  <a:pt x="88563" y="977736"/>
                  <a:pt x="88658" y="975127"/>
                  <a:pt x="88753" y="972517"/>
                </a:cubicBezTo>
                <a:cubicBezTo>
                  <a:pt x="89577" y="959384"/>
                  <a:pt x="90705" y="946679"/>
                  <a:pt x="92049" y="934639"/>
                </a:cubicBezTo>
                <a:cubicBezTo>
                  <a:pt x="89786" y="915687"/>
                  <a:pt x="78339" y="873402"/>
                  <a:pt x="75170" y="858806"/>
                </a:cubicBezTo>
                <a:cubicBezTo>
                  <a:pt x="75311" y="853363"/>
                  <a:pt x="74422" y="849791"/>
                  <a:pt x="73032" y="847069"/>
                </a:cubicBezTo>
                <a:lnTo>
                  <a:pt x="72378" y="846222"/>
                </a:lnTo>
                <a:lnTo>
                  <a:pt x="79554" y="769298"/>
                </a:lnTo>
                <a:lnTo>
                  <a:pt x="81564" y="766224"/>
                </a:lnTo>
                <a:cubicBezTo>
                  <a:pt x="82786" y="762689"/>
                  <a:pt x="83312" y="757352"/>
                  <a:pt x="82266" y="747981"/>
                </a:cubicBezTo>
                <a:lnTo>
                  <a:pt x="81702" y="745740"/>
                </a:lnTo>
                <a:lnTo>
                  <a:pt x="103923" y="677309"/>
                </a:lnTo>
                <a:cubicBezTo>
                  <a:pt x="105299" y="672730"/>
                  <a:pt x="102678" y="623245"/>
                  <a:pt x="104946" y="620242"/>
                </a:cubicBezTo>
                <a:cubicBezTo>
                  <a:pt x="92830" y="565919"/>
                  <a:pt x="114403" y="564337"/>
                  <a:pt x="112314" y="507811"/>
                </a:cubicBezTo>
                <a:cubicBezTo>
                  <a:pt x="111846" y="486024"/>
                  <a:pt x="112944" y="445088"/>
                  <a:pt x="120754" y="390502"/>
                </a:cubicBezTo>
                <a:cubicBezTo>
                  <a:pt x="118044" y="345330"/>
                  <a:pt x="97534" y="291126"/>
                  <a:pt x="96054" y="236774"/>
                </a:cubicBezTo>
                <a:cubicBezTo>
                  <a:pt x="94028" y="198301"/>
                  <a:pt x="94008" y="171041"/>
                  <a:pt x="100614" y="106394"/>
                </a:cubicBezTo>
                <a:cubicBezTo>
                  <a:pt x="84650" y="66832"/>
                  <a:pt x="99424" y="89628"/>
                  <a:pt x="96438" y="51592"/>
                </a:cubicBezTo>
                <a:cubicBezTo>
                  <a:pt x="111136" y="65057"/>
                  <a:pt x="88198" y="4390"/>
                  <a:pt x="104784" y="600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842F084-28AE-458A-9633-FBC3E2A69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2176" y="607951"/>
            <a:ext cx="2464414" cy="178085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F4B4943-9E9C-E536-C3D1-E3B49F297F98}"/>
              </a:ext>
            </a:extLst>
          </p:cNvPr>
          <p:cNvPicPr>
            <a:picLocks noChangeAspect="1"/>
          </p:cNvPicPr>
          <p:nvPr/>
        </p:nvPicPr>
        <p:blipFill>
          <a:blip r:embed="rId2"/>
          <a:stretch>
            <a:fillRect/>
          </a:stretch>
        </p:blipFill>
        <p:spPr>
          <a:xfrm>
            <a:off x="9443516" y="817559"/>
            <a:ext cx="1941734" cy="1412612"/>
          </a:xfrm>
          <a:prstGeom prst="rect">
            <a:avLst/>
          </a:prstGeom>
        </p:spPr>
      </p:pic>
      <p:sp>
        <p:nvSpPr>
          <p:cNvPr id="20" name="Freeform: Shape 19">
            <a:extLst>
              <a:ext uri="{FF2B5EF4-FFF2-40B4-BE49-F238E27FC236}">
                <a16:creationId xmlns:a16="http://schemas.microsoft.com/office/drawing/2014/main" id="{26B38427-698A-4037-8803-2E4F11C55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9385" y="2612543"/>
            <a:ext cx="2464414" cy="178085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6">
            <a:extLst>
              <a:ext uri="{FF2B5EF4-FFF2-40B4-BE49-F238E27FC236}">
                <a16:creationId xmlns:a16="http://schemas.microsoft.com/office/drawing/2014/main" id="{0CA5ED4B-E306-4431-876E-C91851D3E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44876">
            <a:off x="10606620" y="2368283"/>
            <a:ext cx="1203216"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4C04BD9-85D8-BB6C-AF40-A655FA1A1C0F}"/>
              </a:ext>
            </a:extLst>
          </p:cNvPr>
          <p:cNvPicPr>
            <a:picLocks noChangeAspect="1"/>
          </p:cNvPicPr>
          <p:nvPr/>
        </p:nvPicPr>
        <p:blipFill>
          <a:blip r:embed="rId3"/>
          <a:stretch>
            <a:fillRect/>
          </a:stretch>
        </p:blipFill>
        <p:spPr>
          <a:xfrm>
            <a:off x="9158228" y="2778744"/>
            <a:ext cx="1843240" cy="1443872"/>
          </a:xfrm>
          <a:prstGeom prst="rect">
            <a:avLst/>
          </a:prstGeom>
        </p:spPr>
      </p:pic>
      <p:sp>
        <p:nvSpPr>
          <p:cNvPr id="24" name="Freeform: Shape 23">
            <a:extLst>
              <a:ext uri="{FF2B5EF4-FFF2-40B4-BE49-F238E27FC236}">
                <a16:creationId xmlns:a16="http://schemas.microsoft.com/office/drawing/2014/main" id="{F6678D8D-0F79-43DA-8E1A-D0F97435B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2134" y="4517935"/>
            <a:ext cx="2464414" cy="178050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852F6E28-E6C2-28AF-75D4-F63EF060A13E}"/>
              </a:ext>
            </a:extLst>
          </p:cNvPr>
          <p:cNvPicPr>
            <a:picLocks noChangeAspect="1"/>
          </p:cNvPicPr>
          <p:nvPr/>
        </p:nvPicPr>
        <p:blipFill>
          <a:blip r:embed="rId4"/>
          <a:stretch>
            <a:fillRect/>
          </a:stretch>
        </p:blipFill>
        <p:spPr>
          <a:xfrm>
            <a:off x="9262488" y="4770217"/>
            <a:ext cx="2003705" cy="1412612"/>
          </a:xfrm>
          <a:prstGeom prst="rect">
            <a:avLst/>
          </a:prstGeom>
        </p:spPr>
      </p:pic>
    </p:spTree>
    <p:extLst>
      <p:ext uri="{BB962C8B-B14F-4D97-AF65-F5344CB8AC3E}">
        <p14:creationId xmlns:p14="http://schemas.microsoft.com/office/powerpoint/2010/main" val="230267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4">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1FF4E9-2808-2D04-23DB-375F02D6399B}"/>
              </a:ext>
            </a:extLst>
          </p:cNvPr>
          <p:cNvSpPr>
            <a:spLocks noGrp="1"/>
          </p:cNvSpPr>
          <p:nvPr>
            <p:ph type="title"/>
          </p:nvPr>
        </p:nvSpPr>
        <p:spPr>
          <a:xfrm>
            <a:off x="395482" y="173212"/>
            <a:ext cx="6225874" cy="1322888"/>
          </a:xfrm>
        </p:spPr>
        <p:txBody>
          <a:bodyPr>
            <a:normAutofit/>
          </a:bodyPr>
          <a:lstStyle/>
          <a:p>
            <a:r>
              <a:rPr lang="en-US" b="1">
                <a:solidFill>
                  <a:schemeClr val="tx2">
                    <a:lumMod val="60000"/>
                    <a:lumOff val="40000"/>
                  </a:schemeClr>
                </a:solidFill>
                <a:latin typeface="+mn-lt"/>
              </a:rPr>
              <a:t>Machine Learning Model</a:t>
            </a:r>
            <a:endParaRPr lang="en-PK" b="1">
              <a:solidFill>
                <a:schemeClr val="tx2">
                  <a:lumMod val="60000"/>
                  <a:lumOff val="40000"/>
                </a:schemeClr>
              </a:solidFill>
              <a:latin typeface="+mn-lt"/>
            </a:endParaRPr>
          </a:p>
        </p:txBody>
      </p:sp>
      <p:sp>
        <p:nvSpPr>
          <p:cNvPr id="3" name="Content Placeholder 2">
            <a:extLst>
              <a:ext uri="{FF2B5EF4-FFF2-40B4-BE49-F238E27FC236}">
                <a16:creationId xmlns:a16="http://schemas.microsoft.com/office/drawing/2014/main" id="{AB10B22D-9964-AABB-CF48-1A56D3EDAE22}"/>
              </a:ext>
            </a:extLst>
          </p:cNvPr>
          <p:cNvSpPr>
            <a:spLocks noGrp="1"/>
          </p:cNvSpPr>
          <p:nvPr>
            <p:ph idx="1"/>
          </p:nvPr>
        </p:nvSpPr>
        <p:spPr>
          <a:xfrm>
            <a:off x="395482" y="1596743"/>
            <a:ext cx="5987530" cy="4681416"/>
          </a:xfrm>
        </p:spPr>
        <p:txBody>
          <a:bodyPr vert="horz" lIns="91440" tIns="45720" rIns="91440" bIns="45720" rtlCol="0" anchor="t">
            <a:normAutofit/>
          </a:bodyPr>
          <a:lstStyle/>
          <a:p>
            <a:r>
              <a:rPr lang="en-US" sz="1400"/>
              <a:t>In this slide, we discussed the machine learning model that was selected for this project, which was Support Vector Machine (SVM). SVM is a popular supervised learning algorithm that is used for classification and regression tasks.</a:t>
            </a:r>
          </a:p>
          <a:p>
            <a:endParaRPr lang="en-US" sz="1400"/>
          </a:p>
          <a:p>
            <a:endParaRPr lang="en-US" sz="1400"/>
          </a:p>
          <a:p>
            <a:r>
              <a:rPr lang="en-US" sz="1400"/>
              <a:t>The reason for choosing SVM for this project is that it is a powerful and effective method for solving binary classification problems, which is exactly what we have in our heart.csv dataset. SVM works by finding the optimal hyperplane that separates the data points into two classes. This hyperplane is chosen in such a way that it maximizes the margin between the two classes, providing us with the most robust and accurate predictions.</a:t>
            </a:r>
            <a:endParaRPr lang="en-US" sz="1400">
              <a:cs typeface="Calibri" panose="020F0502020204030204"/>
            </a:endParaRPr>
          </a:p>
          <a:p>
            <a:endParaRPr lang="en-US" sz="1400">
              <a:cs typeface="Calibri" panose="020F0502020204030204"/>
            </a:endParaRPr>
          </a:p>
          <a:p>
            <a:endParaRPr lang="en-US" sz="1400">
              <a:cs typeface="Calibri" panose="020F0502020204030204"/>
            </a:endParaRPr>
          </a:p>
          <a:p>
            <a:r>
              <a:rPr lang="en-US" sz="1400"/>
              <a:t>SVM is also effective in handling non-linearly separable data, which is a common issue in many real-world datasets. The algorithm uses kernel functions to transform the data into a higher dimensional space, making it possible to find a linear separator in this space. This capability makes SVM a versatile and flexible model that can handle a wide range of problems.</a:t>
            </a:r>
            <a:endParaRPr lang="en-PK" sz="1400"/>
          </a:p>
        </p:txBody>
      </p:sp>
      <p:pic>
        <p:nvPicPr>
          <p:cNvPr id="7" name="Picture 6">
            <a:extLst>
              <a:ext uri="{FF2B5EF4-FFF2-40B4-BE49-F238E27FC236}">
                <a16:creationId xmlns:a16="http://schemas.microsoft.com/office/drawing/2014/main" id="{D637C9C2-8AD6-3F55-EC0B-435F2034DBA4}"/>
              </a:ext>
            </a:extLst>
          </p:cNvPr>
          <p:cNvPicPr>
            <a:picLocks noChangeAspect="1"/>
          </p:cNvPicPr>
          <p:nvPr/>
        </p:nvPicPr>
        <p:blipFill>
          <a:blip r:embed="rId2"/>
          <a:stretch>
            <a:fillRect/>
          </a:stretch>
        </p:blipFill>
        <p:spPr>
          <a:xfrm>
            <a:off x="7990207" y="834656"/>
            <a:ext cx="3145324" cy="2445489"/>
          </a:xfrm>
          <a:prstGeom prst="rect">
            <a:avLst/>
          </a:prstGeom>
        </p:spPr>
      </p:pic>
      <p:pic>
        <p:nvPicPr>
          <p:cNvPr id="5" name="Picture 4">
            <a:extLst>
              <a:ext uri="{FF2B5EF4-FFF2-40B4-BE49-F238E27FC236}">
                <a16:creationId xmlns:a16="http://schemas.microsoft.com/office/drawing/2014/main" id="{AC26F087-B6EF-1EDF-5E31-F5992632C375}"/>
              </a:ext>
            </a:extLst>
          </p:cNvPr>
          <p:cNvPicPr>
            <a:picLocks noChangeAspect="1"/>
          </p:cNvPicPr>
          <p:nvPr/>
        </p:nvPicPr>
        <p:blipFill>
          <a:blip r:embed="rId3"/>
          <a:stretch>
            <a:fillRect/>
          </a:stretch>
        </p:blipFill>
        <p:spPr>
          <a:xfrm>
            <a:off x="7748966" y="3601878"/>
            <a:ext cx="3468778" cy="2445489"/>
          </a:xfrm>
          <a:prstGeom prst="rect">
            <a:avLst/>
          </a:prstGeom>
        </p:spPr>
      </p:pic>
    </p:spTree>
    <p:extLst>
      <p:ext uri="{BB962C8B-B14F-4D97-AF65-F5344CB8AC3E}">
        <p14:creationId xmlns:p14="http://schemas.microsoft.com/office/powerpoint/2010/main" val="369813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Freeform: Shape 105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B55621-C17C-141B-A332-47EE118DD255}"/>
              </a:ext>
            </a:extLst>
          </p:cNvPr>
          <p:cNvSpPr>
            <a:spLocks noGrp="1"/>
          </p:cNvSpPr>
          <p:nvPr>
            <p:ph type="title"/>
          </p:nvPr>
        </p:nvSpPr>
        <p:spPr>
          <a:xfrm>
            <a:off x="877740" y="487533"/>
            <a:ext cx="10010695" cy="1330841"/>
          </a:xfrm>
        </p:spPr>
        <p:txBody>
          <a:bodyPr>
            <a:normAutofit/>
          </a:bodyPr>
          <a:lstStyle/>
          <a:p>
            <a:r>
              <a:rPr lang="en-US" b="1">
                <a:solidFill>
                  <a:schemeClr val="tx2">
                    <a:lumMod val="60000"/>
                    <a:lumOff val="40000"/>
                  </a:schemeClr>
                </a:solidFill>
                <a:latin typeface="+mn-lt"/>
              </a:rPr>
              <a:t>Ethical and Professional Responsibilities</a:t>
            </a:r>
            <a:endParaRPr lang="en-PK" b="1">
              <a:solidFill>
                <a:schemeClr val="tx2">
                  <a:lumMod val="60000"/>
                  <a:lumOff val="40000"/>
                </a:schemeClr>
              </a:solidFill>
              <a:latin typeface="+mn-lt"/>
            </a:endParaRPr>
          </a:p>
        </p:txBody>
      </p:sp>
      <p:sp>
        <p:nvSpPr>
          <p:cNvPr id="3" name="Content Placeholder 2">
            <a:extLst>
              <a:ext uri="{FF2B5EF4-FFF2-40B4-BE49-F238E27FC236}">
                <a16:creationId xmlns:a16="http://schemas.microsoft.com/office/drawing/2014/main" id="{38DB27F7-D53E-2F0F-676D-2DFB998F520F}"/>
              </a:ext>
            </a:extLst>
          </p:cNvPr>
          <p:cNvSpPr>
            <a:spLocks noGrp="1"/>
          </p:cNvSpPr>
          <p:nvPr>
            <p:ph idx="1"/>
          </p:nvPr>
        </p:nvSpPr>
        <p:spPr>
          <a:xfrm>
            <a:off x="792796" y="2198363"/>
            <a:ext cx="8640996" cy="4011051"/>
          </a:xfrm>
        </p:spPr>
        <p:txBody>
          <a:bodyPr>
            <a:normAutofit/>
          </a:bodyPr>
          <a:lstStyle/>
          <a:p>
            <a:r>
              <a:rPr lang="en-US" sz="1600"/>
              <a:t>When developing machine learning models, it is important to consider the ethical and professional responsibilities associated with the use of such models.</a:t>
            </a:r>
          </a:p>
          <a:p>
            <a:r>
              <a:rPr lang="en-US" sz="1600" err="1"/>
              <a:t>Explainability</a:t>
            </a:r>
            <a:r>
              <a:rPr lang="en-US" sz="1600"/>
              <a:t>: The predictions made by machine learning models should be understandable and transparent to those who use them.</a:t>
            </a:r>
          </a:p>
          <a:p>
            <a:r>
              <a:rPr lang="en-US" sz="1600"/>
              <a:t>Bias and Fairness: It is important to ensure that the training data used to build the models is representative of the population and free from any biases that could lead to unfair or discriminatory predictions.</a:t>
            </a:r>
          </a:p>
          <a:p>
            <a:r>
              <a:rPr lang="en-US" sz="1600"/>
              <a:t>Privacy and Security: Sensitive personal information used to train the models must be protected and kept confidential.</a:t>
            </a:r>
          </a:p>
          <a:p>
            <a:r>
              <a:rPr lang="en-US" sz="1600"/>
              <a:t>Responsibility: The developers of machine learning models have a responsibility to ensure that their models are used for ethical and legal purposes.</a:t>
            </a:r>
          </a:p>
          <a:p>
            <a:r>
              <a:rPr lang="en-US" sz="1600"/>
              <a:t>By following these ethical and professional responsibilities, machine learning developers can help ensure that their models are used to improve the lives of individuals and communities, rather than causing harm.</a:t>
            </a:r>
            <a:endParaRPr lang="en-PK" sz="1600"/>
          </a:p>
        </p:txBody>
      </p:sp>
      <p:sp>
        <p:nvSpPr>
          <p:cNvPr id="1055" name="Freeform: Shape 105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a:extLst>
              <a:ext uri="{FF2B5EF4-FFF2-40B4-BE49-F238E27FC236}">
                <a16:creationId xmlns:a16="http://schemas.microsoft.com/office/drawing/2014/main" id="{F6669CDD-5D20-DB4E-70B6-27BDE7674BE2}"/>
              </a:ext>
            </a:extLst>
          </p:cNvPr>
          <p:cNvPicPr>
            <a:picLocks noChangeAspect="1"/>
          </p:cNvPicPr>
          <p:nvPr/>
        </p:nvPicPr>
        <p:blipFill>
          <a:blip r:embed="rId2"/>
          <a:stretch>
            <a:fillRect/>
          </a:stretch>
        </p:blipFill>
        <p:spPr>
          <a:xfrm>
            <a:off x="9053530" y="2058788"/>
            <a:ext cx="3016369" cy="3016369"/>
          </a:xfrm>
          <a:prstGeom prst="rect">
            <a:avLst/>
          </a:prstGeom>
        </p:spPr>
      </p:pic>
    </p:spTree>
    <p:extLst>
      <p:ext uri="{BB962C8B-B14F-4D97-AF65-F5344CB8AC3E}">
        <p14:creationId xmlns:p14="http://schemas.microsoft.com/office/powerpoint/2010/main" val="310420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C22AE-629C-A121-70EC-11896B6092E8}"/>
              </a:ext>
            </a:extLst>
          </p:cNvPr>
          <p:cNvSpPr>
            <a:spLocks noGrp="1"/>
          </p:cNvSpPr>
          <p:nvPr>
            <p:ph type="ctrTitle"/>
          </p:nvPr>
        </p:nvSpPr>
        <p:spPr>
          <a:xfrm>
            <a:off x="496916" y="1688269"/>
            <a:ext cx="6470531" cy="2135692"/>
          </a:xfrm>
        </p:spPr>
        <p:txBody>
          <a:bodyPr>
            <a:noAutofit/>
          </a:bodyPr>
          <a:lstStyle/>
          <a:p>
            <a:r>
              <a:rPr lang="en-US" b="1">
                <a:latin typeface="Calibri"/>
                <a:cs typeface="Calibri"/>
              </a:rPr>
              <a:t>Thank you</a:t>
            </a:r>
          </a:p>
        </p:txBody>
      </p:sp>
      <p:sp>
        <p:nvSpPr>
          <p:cNvPr id="3" name="Subtitle 2">
            <a:extLst>
              <a:ext uri="{FF2B5EF4-FFF2-40B4-BE49-F238E27FC236}">
                <a16:creationId xmlns:a16="http://schemas.microsoft.com/office/drawing/2014/main" id="{8F4BCA9C-BD7D-BB0F-FAFD-C2600B02410B}"/>
              </a:ext>
            </a:extLst>
          </p:cNvPr>
          <p:cNvSpPr>
            <a:spLocks noGrp="1"/>
          </p:cNvSpPr>
          <p:nvPr>
            <p:ph type="subTitle" idx="1"/>
          </p:nvPr>
        </p:nvSpPr>
        <p:spPr>
          <a:xfrm>
            <a:off x="1563632" y="3823460"/>
            <a:ext cx="4210390" cy="1063256"/>
          </a:xfrm>
        </p:spPr>
        <p:txBody>
          <a:bodyPr vert="horz" lIns="91440" tIns="45720" rIns="91440" bIns="45720" rtlCol="0" anchor="t">
            <a:normAutofit/>
          </a:bodyPr>
          <a:lstStyle/>
          <a:p>
            <a:r>
              <a:rPr lang="en-US" sz="2800" dirty="0"/>
              <a:t>Any question?</a:t>
            </a:r>
            <a:endParaRPr lang="en-US" dirty="0"/>
          </a:p>
        </p:txBody>
      </p:sp>
      <p:sp>
        <p:nvSpPr>
          <p:cNvPr id="46" name="Freeform: Shape 45">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a:extLst>
              <a:ext uri="{FF2B5EF4-FFF2-40B4-BE49-F238E27FC236}">
                <a16:creationId xmlns:a16="http://schemas.microsoft.com/office/drawing/2014/main" id="{37DD68D6-3E64-ABA6-9C58-1522F183AA17}"/>
              </a:ext>
            </a:extLst>
          </p:cNvPr>
          <p:cNvPicPr>
            <a:picLocks noChangeAspect="1"/>
          </p:cNvPicPr>
          <p:nvPr/>
        </p:nvPicPr>
        <p:blipFill>
          <a:blip r:embed="rId2"/>
          <a:stretch>
            <a:fillRect/>
          </a:stretch>
        </p:blipFill>
        <p:spPr>
          <a:xfrm>
            <a:off x="4886885" y="-385478"/>
            <a:ext cx="8426385" cy="8417665"/>
          </a:xfrm>
          <a:prstGeom prst="rect">
            <a:avLst/>
          </a:prstGeom>
        </p:spPr>
      </p:pic>
      <p:sp>
        <p:nvSpPr>
          <p:cNvPr id="48" name="Freeform: Shape 47">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665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Predicting Heart Attack Disease</vt:lpstr>
      <vt:lpstr>Prepared BY :   Mashael Alshehri: 2006205  Joud Alahmari: 2008071  Afraa Farhan: 1808552  Manar Bagabas: 2005686</vt:lpstr>
      <vt:lpstr>PowerPoint Presentation</vt:lpstr>
      <vt:lpstr>PowerPoint Presentation</vt:lpstr>
      <vt:lpstr>Data Analysis</vt:lpstr>
      <vt:lpstr>Machine Learning Model</vt:lpstr>
      <vt:lpstr>Ethical and Professional Responsibilities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Machine Learning Project</dc:title>
  <dc:creator>Qasim Rasheed</dc:creator>
  <cp:revision>24</cp:revision>
  <dcterms:created xsi:type="dcterms:W3CDTF">2023-02-08T14:04:07Z</dcterms:created>
  <dcterms:modified xsi:type="dcterms:W3CDTF">2023-02-09T18:12:36Z</dcterms:modified>
</cp:coreProperties>
</file>