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69" r:id="rId3"/>
    <p:sldId id="264" r:id="rId4"/>
    <p:sldId id="257" r:id="rId5"/>
    <p:sldId id="261" r:id="rId6"/>
    <p:sldId id="262" r:id="rId7"/>
    <p:sldId id="263" r:id="rId8"/>
    <p:sldId id="258" r:id="rId9"/>
    <p:sldId id="259" r:id="rId10"/>
    <p:sldId id="260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54"/>
  </p:normalViewPr>
  <p:slideViewPr>
    <p:cSldViewPr snapToGrid="0" snapToObjects="1">
      <p:cViewPr varScale="1">
        <p:scale>
          <a:sx n="104" d="100"/>
          <a:sy n="104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1956-8D68-7942-BA9C-EB4DF8D14B30}" type="datetimeFigureOut">
              <a:rPr lang="de-DE" smtClean="0"/>
              <a:t>03.05.19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67B5-A8BC-EB43-AFB9-C1BBA3B4E1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9195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1956-8D68-7942-BA9C-EB4DF8D14B30}" type="datetimeFigureOut">
              <a:rPr lang="de-DE" smtClean="0"/>
              <a:t>03.05.19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67B5-A8BC-EB43-AFB9-C1BBA3B4E1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24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1956-8D68-7942-BA9C-EB4DF8D14B30}" type="datetimeFigureOut">
              <a:rPr lang="de-DE" smtClean="0"/>
              <a:t>03.05.19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67B5-A8BC-EB43-AFB9-C1BBA3B4E1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9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1956-8D68-7942-BA9C-EB4DF8D14B30}" type="datetimeFigureOut">
              <a:rPr lang="de-DE" smtClean="0"/>
              <a:t>03.05.19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67B5-A8BC-EB43-AFB9-C1BBA3B4E1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1956-8D68-7942-BA9C-EB4DF8D14B30}" type="datetimeFigureOut">
              <a:rPr lang="de-DE" smtClean="0"/>
              <a:t>03.05.19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67B5-A8BC-EB43-AFB9-C1BBA3B4E1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47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1956-8D68-7942-BA9C-EB4DF8D14B30}" type="datetimeFigureOut">
              <a:rPr lang="de-DE" smtClean="0"/>
              <a:t>03.05.19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67B5-A8BC-EB43-AFB9-C1BBA3B4E1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14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1956-8D68-7942-BA9C-EB4DF8D14B30}" type="datetimeFigureOut">
              <a:rPr lang="de-DE" smtClean="0"/>
              <a:t>03.05.19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67B5-A8BC-EB43-AFB9-C1BBA3B4E1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22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1956-8D68-7942-BA9C-EB4DF8D14B30}" type="datetimeFigureOut">
              <a:rPr lang="de-DE" smtClean="0"/>
              <a:t>03.05.19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67B5-A8BC-EB43-AFB9-C1BBA3B4E1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22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1956-8D68-7942-BA9C-EB4DF8D14B30}" type="datetimeFigureOut">
              <a:rPr lang="de-DE" smtClean="0"/>
              <a:t>03.05.19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67B5-A8BC-EB43-AFB9-C1BBA3B4E1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92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1956-8D68-7942-BA9C-EB4DF8D14B30}" type="datetimeFigureOut">
              <a:rPr lang="de-DE" smtClean="0"/>
              <a:t>03.05.19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67B5-A8BC-EB43-AFB9-C1BBA3B4E1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05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1956-8D68-7942-BA9C-EB4DF8D14B30}" type="datetimeFigureOut">
              <a:rPr lang="de-DE" smtClean="0"/>
              <a:t>03.05.19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67B5-A8BC-EB43-AFB9-C1BBA3B4E1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2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51956-8D68-7942-BA9C-EB4DF8D14B30}" type="datetimeFigureOut">
              <a:rPr lang="de-DE" smtClean="0"/>
              <a:t>03.05.19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267B5-A8BC-EB43-AFB9-C1BBA3B4E1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65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4EDC2-2BE0-4D4F-8624-D079D9F68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de-DE" dirty="0"/>
              <a:t>Thesis Progress Update (1/3)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39C78-F229-7B4D-ACA7-AD62CF243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de-DE" dirty="0" err="1"/>
              <a:t>Joud</a:t>
            </a:r>
            <a:r>
              <a:rPr lang="de-DE" dirty="0"/>
              <a:t> Sayed Issa</a:t>
            </a:r>
            <a:endParaRPr lang="de-DE"/>
          </a:p>
          <a:p>
            <a:pPr algn="l"/>
            <a:r>
              <a:rPr lang="de-DE" dirty="0"/>
              <a:t>03-05-2019</a:t>
            </a:r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754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6187-53C4-DB49-AAF0-2B992DA89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Angus Criteria for Sepsis Patient </a:t>
            </a:r>
            <a:r>
              <a:rPr lang="en-US" dirty="0" err="1"/>
              <a:t>Selction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DF84F-9565-9447-A718-7BF7346EB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7975"/>
          </a:xfrm>
        </p:spPr>
        <p:txBody>
          <a:bodyPr/>
          <a:lstStyle/>
          <a:p>
            <a:pPr marL="0" indent="0">
              <a:buNone/>
            </a:pPr>
            <a:r>
              <a:rPr lang="en" dirty="0"/>
              <a:t>To identify cases with severe sepsis,  we selected all acute </a:t>
            </a:r>
            <a:r>
              <a:rPr lang="en" dirty="0" err="1"/>
              <a:t>carehospitalizations</a:t>
            </a:r>
            <a:r>
              <a:rPr lang="en" dirty="0"/>
              <a:t> with ICD-9-CM codes for both:</a:t>
            </a:r>
          </a:p>
          <a:p>
            <a:pPr marL="514350" indent="-514350">
              <a:buAutoNum type="alphaLcParenBoth"/>
            </a:pPr>
            <a:r>
              <a:rPr lang="en" dirty="0"/>
              <a:t>a bacterial or fungal infectious process AND</a:t>
            </a:r>
          </a:p>
          <a:p>
            <a:pPr marL="0" indent="0">
              <a:buNone/>
            </a:pPr>
            <a:r>
              <a:rPr lang="en" dirty="0"/>
              <a:t>(b) a diagnosis of acute organ dysfunction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7C438C-88B8-A042-AE45-48A64CD6E0EF}"/>
              </a:ext>
            </a:extLst>
          </p:cNvPr>
          <p:cNvSpPr txBox="1"/>
          <p:nvPr/>
        </p:nvSpPr>
        <p:spPr>
          <a:xfrm>
            <a:off x="1020726" y="5943600"/>
            <a:ext cx="9112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Refrence</a:t>
            </a:r>
            <a:r>
              <a:rPr lang="de-DE" dirty="0"/>
              <a:t> : </a:t>
            </a:r>
            <a:r>
              <a:rPr lang="en" dirty="0"/>
              <a:t>Angus et al, 2001. Epidemiology of severe sepsis in the United States </a:t>
            </a:r>
            <a:r>
              <a:rPr lang="de-DE" dirty="0"/>
              <a:t>http://</a:t>
            </a:r>
            <a:r>
              <a:rPr lang="de-DE" dirty="0" err="1"/>
              <a:t>www.ncbi.nlm.nih.gov</a:t>
            </a:r>
            <a:r>
              <a:rPr lang="de-DE" dirty="0"/>
              <a:t>/</a:t>
            </a:r>
            <a:r>
              <a:rPr lang="de-DE" dirty="0" err="1"/>
              <a:t>pubmed</a:t>
            </a:r>
            <a:r>
              <a:rPr lang="de-DE" dirty="0"/>
              <a:t>/11445675</a:t>
            </a:r>
          </a:p>
        </p:txBody>
      </p:sp>
    </p:spTree>
    <p:extLst>
      <p:ext uri="{BB962C8B-B14F-4D97-AF65-F5344CB8AC3E}">
        <p14:creationId xmlns:p14="http://schemas.microsoft.com/office/powerpoint/2010/main" val="4268325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F457A-7F4F-9A41-8040-F8C2ADBD6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Angus Criteria for Sepsis Patient </a:t>
            </a:r>
            <a:r>
              <a:rPr lang="en-US" dirty="0" err="1"/>
              <a:t>Selction</a:t>
            </a:r>
            <a:r>
              <a:rPr lang="en-US" dirty="0"/>
              <a:t> (2)</a:t>
            </a:r>
            <a:endParaRPr lang="de-DE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798D5E-DF40-7940-BEA8-EEB0B5E80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7620" y="2679406"/>
            <a:ext cx="7303673" cy="2478032"/>
          </a:xfrm>
        </p:spPr>
      </p:pic>
    </p:spTree>
    <p:extLst>
      <p:ext uri="{BB962C8B-B14F-4D97-AF65-F5344CB8AC3E}">
        <p14:creationId xmlns:p14="http://schemas.microsoft.com/office/powerpoint/2010/main" val="1586993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B4F74-7066-974C-85AC-40FD69ED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24916" cy="1325563"/>
          </a:xfrm>
        </p:spPr>
        <p:txBody>
          <a:bodyPr>
            <a:normAutofit/>
          </a:bodyPr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3ED58-7A38-D047-9AB0-7EE756725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49" y="3030279"/>
            <a:ext cx="3074584" cy="2987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 added</a:t>
            </a:r>
          </a:p>
          <a:p>
            <a:pPr lvl="1"/>
            <a:r>
              <a:rPr lang="en-US" sz="1600" dirty="0"/>
              <a:t> icd-9 code</a:t>
            </a:r>
          </a:p>
          <a:p>
            <a:pPr lvl="1"/>
            <a:r>
              <a:rPr lang="en-US" sz="1600" dirty="0" err="1"/>
              <a:t>Drug_name_generic</a:t>
            </a:r>
            <a:endParaRPr lang="en-US" sz="16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520FFDC-948A-3940-A8B6-8536548F0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011" y="0"/>
            <a:ext cx="7049989" cy="675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77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E8651-2040-D347-A87B-66178F77E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Criteria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8AD8E9CF-FD57-2A48-A250-1DB87640E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3050" y="2858294"/>
            <a:ext cx="4025900" cy="2286000"/>
          </a:xfrm>
        </p:spPr>
      </p:pic>
    </p:spTree>
    <p:extLst>
      <p:ext uri="{BB962C8B-B14F-4D97-AF65-F5344CB8AC3E}">
        <p14:creationId xmlns:p14="http://schemas.microsoft.com/office/powerpoint/2010/main" val="1768090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23451-6E9C-0B43-AD28-48C1C06C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043BB-4795-E540-A8F0-AE059629E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39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582A4-3400-4E45-8CB7-81638719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Outline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B6020-B5AE-2A49-81D9-0FEF71FA0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Study Question</a:t>
            </a:r>
          </a:p>
          <a:p>
            <a:r>
              <a:rPr lang="en-US"/>
              <a:t>Data Preparation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EBCD-A208-EF4D-BD59-A39E7C011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STUDY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9267E-E75D-3947-B11E-C590E16FB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In the  adult ICU patients with Heart Failure (sepsis), is the exposure to the beta blocker associated with the development of Acute Kidney </a:t>
            </a:r>
            <a:r>
              <a:rPr lang="de-DE" dirty="0" err="1"/>
              <a:t>Injury</a:t>
            </a:r>
            <a:r>
              <a:rPr lang="en" dirty="0"/>
              <a:t> (AKI) than the people who doesn't take beta blocker 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36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0F0DD-B8FF-9B44-BEC6-22D5FB06C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2642"/>
          </a:xfrm>
        </p:spPr>
        <p:txBody>
          <a:bodyPr>
            <a:normAutofit/>
          </a:bodyPr>
          <a:lstStyle/>
          <a:p>
            <a:r>
              <a:rPr lang="de-DE" dirty="0"/>
              <a:t>TABELS IN MIMIC-III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C4FB8-FA11-624A-824E-2D2B0F8F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6" y="1978025"/>
            <a:ext cx="3373582" cy="4351338"/>
          </a:xfrm>
        </p:spPr>
        <p:txBody>
          <a:bodyPr>
            <a:normAutofit lnSpcReduction="10000"/>
          </a:bodyPr>
          <a:lstStyle/>
          <a:p>
            <a:r>
              <a:rPr lang="de-DE" dirty="0"/>
              <a:t>D_LABITEMS</a:t>
            </a:r>
          </a:p>
          <a:p>
            <a:r>
              <a:rPr lang="de-DE" dirty="0"/>
              <a:t>DATETIMEEVENTS</a:t>
            </a:r>
          </a:p>
          <a:p>
            <a:r>
              <a:rPr lang="de-DE" dirty="0"/>
              <a:t>DIAGNOSIS_ICD</a:t>
            </a:r>
          </a:p>
          <a:p>
            <a:r>
              <a:rPr lang="de-DE" dirty="0"/>
              <a:t>DRGCODES</a:t>
            </a:r>
          </a:p>
          <a:p>
            <a:r>
              <a:rPr lang="de-DE" dirty="0"/>
              <a:t>ICUSTAYS</a:t>
            </a:r>
          </a:p>
          <a:p>
            <a:r>
              <a:rPr lang="de-DE" dirty="0"/>
              <a:t>INPUTEVENTS_CV</a:t>
            </a:r>
          </a:p>
          <a:p>
            <a:r>
              <a:rPr lang="de-DE" dirty="0"/>
              <a:t>INPUTEVENTS_MV</a:t>
            </a:r>
          </a:p>
          <a:p>
            <a:r>
              <a:rPr lang="de-DE" dirty="0"/>
              <a:t>LABEVENTS</a:t>
            </a:r>
          </a:p>
          <a:p>
            <a:r>
              <a:rPr lang="de-DE" dirty="0"/>
              <a:t>PATIENTS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A63227-4B04-D949-BDB5-6DA9C12F35EF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33735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ADMISSIONS</a:t>
            </a:r>
          </a:p>
          <a:p>
            <a:r>
              <a:rPr lang="de-DE" dirty="0"/>
              <a:t>CALLOUT</a:t>
            </a:r>
          </a:p>
          <a:p>
            <a:r>
              <a:rPr lang="de-DE" dirty="0"/>
              <a:t>CAREGIVERS</a:t>
            </a:r>
          </a:p>
          <a:p>
            <a:r>
              <a:rPr lang="de-DE" dirty="0"/>
              <a:t>CHARTEVENTS</a:t>
            </a:r>
          </a:p>
          <a:p>
            <a:r>
              <a:rPr lang="de-DE" dirty="0"/>
              <a:t>CPTEVENTS</a:t>
            </a:r>
          </a:p>
          <a:p>
            <a:r>
              <a:rPr lang="de-DE" dirty="0"/>
              <a:t>D_CPT</a:t>
            </a:r>
          </a:p>
          <a:p>
            <a:r>
              <a:rPr lang="de-DE" dirty="0"/>
              <a:t>D_ICD_DIAGNOSES</a:t>
            </a:r>
          </a:p>
          <a:p>
            <a:r>
              <a:rPr lang="de-DE" dirty="0"/>
              <a:t>D_ICD_PROCEDURES</a:t>
            </a:r>
          </a:p>
          <a:p>
            <a:r>
              <a:rPr lang="de-DE" dirty="0"/>
              <a:t>D_ITEMS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ED3D37-EE8E-7D44-B927-C817CCCDB5F6}"/>
              </a:ext>
            </a:extLst>
          </p:cNvPr>
          <p:cNvSpPr txBox="1">
            <a:spLocks/>
          </p:cNvSpPr>
          <p:nvPr/>
        </p:nvSpPr>
        <p:spPr>
          <a:xfrm>
            <a:off x="7980218" y="2096798"/>
            <a:ext cx="42117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PRESCRIPTIONS</a:t>
            </a:r>
          </a:p>
          <a:p>
            <a:r>
              <a:rPr lang="de-DE" dirty="0"/>
              <a:t>PROCEDUREEVENTS_MV</a:t>
            </a:r>
          </a:p>
          <a:p>
            <a:r>
              <a:rPr lang="de-DE" dirty="0"/>
              <a:t>PROCEDURES_ICD</a:t>
            </a:r>
          </a:p>
          <a:p>
            <a:r>
              <a:rPr lang="de-DE" dirty="0"/>
              <a:t>SERVICES</a:t>
            </a:r>
          </a:p>
          <a:p>
            <a:r>
              <a:rPr lang="de-DE" dirty="0"/>
              <a:t>TRANSFERS</a:t>
            </a:r>
          </a:p>
          <a:p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A5F0BB-5BA0-2B4A-B74B-EE2AC5D5C36C}"/>
              </a:ext>
            </a:extLst>
          </p:cNvPr>
          <p:cNvSpPr txBox="1"/>
          <p:nvPr/>
        </p:nvSpPr>
        <p:spPr>
          <a:xfrm>
            <a:off x="478466" y="1345927"/>
            <a:ext cx="7389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26 Tables &amp; 53,423 distinct hospital admissions for adult patients </a:t>
            </a:r>
          </a:p>
        </p:txBody>
      </p:sp>
    </p:spTree>
    <p:extLst>
      <p:ext uri="{BB962C8B-B14F-4D97-AF65-F5344CB8AC3E}">
        <p14:creationId xmlns:p14="http://schemas.microsoft.com/office/powerpoint/2010/main" val="1344924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23E3-26D5-0047-B4C6-EAD70093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A8F73-7850-164F-AAC7-7F799E142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dirty="0"/>
              <a:t>The following demographic/administrative variables were extracted to be used as predictors: </a:t>
            </a:r>
          </a:p>
          <a:p>
            <a:pPr lvl="1"/>
            <a:r>
              <a:rPr lang="en" dirty="0"/>
              <a:t>age at ICU admission, </a:t>
            </a:r>
          </a:p>
          <a:p>
            <a:pPr lvl="1"/>
            <a:r>
              <a:rPr lang="en" dirty="0"/>
              <a:t>gender,</a:t>
            </a:r>
          </a:p>
          <a:p>
            <a:pPr lvl="1"/>
            <a:r>
              <a:rPr lang="en" dirty="0"/>
              <a:t> admission type (elective, urgent, emergency),</a:t>
            </a:r>
          </a:p>
          <a:p>
            <a:pPr lvl="1"/>
            <a:r>
              <a:rPr lang="en" dirty="0"/>
              <a:t> and first ICU service type of the ICU admission (</a:t>
            </a:r>
            <a:r>
              <a:rPr lang="de-DE" dirty="0" err="1"/>
              <a:t>Current</a:t>
            </a:r>
            <a:r>
              <a:rPr lang="en" dirty="0"/>
              <a:t> service).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9949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AB448-BF11-F24A-8142-2DB09939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VITAL 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18F71-7DFD-5045-AC48-E3062A078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dirty="0"/>
              <a:t>Furthermore, the first measurement in the ICU of the following vital signs and lab tests was each extracted as a predictor:</a:t>
            </a:r>
          </a:p>
          <a:p>
            <a:r>
              <a:rPr lang="en" dirty="0"/>
              <a:t> Heart rate,</a:t>
            </a:r>
          </a:p>
          <a:p>
            <a:r>
              <a:rPr lang="en" dirty="0"/>
              <a:t> Mean and systolic blood pressure (invasive and noninvasive measurements combined), </a:t>
            </a:r>
          </a:p>
          <a:p>
            <a:r>
              <a:rPr lang="en" dirty="0"/>
              <a:t>Body temperature, </a:t>
            </a:r>
          </a:p>
          <a:p>
            <a:r>
              <a:rPr lang="en" dirty="0"/>
              <a:t>SpO2,</a:t>
            </a:r>
          </a:p>
          <a:p>
            <a:r>
              <a:rPr lang="en" dirty="0"/>
              <a:t> respiratory rate, </a:t>
            </a:r>
          </a:p>
        </p:txBody>
      </p:sp>
    </p:spTree>
    <p:extLst>
      <p:ext uri="{BB962C8B-B14F-4D97-AF65-F5344CB8AC3E}">
        <p14:creationId xmlns:p14="http://schemas.microsoft.com/office/powerpoint/2010/main" val="2960369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58E4-D221-A244-A3A9-021B9723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LAB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BFEB6-11CD-2741-B74B-31759785F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22964" cy="4351338"/>
          </a:xfrm>
        </p:spPr>
        <p:txBody>
          <a:bodyPr>
            <a:normAutofit/>
          </a:bodyPr>
          <a:lstStyle/>
          <a:p>
            <a:r>
              <a:rPr lang="en" dirty="0"/>
              <a:t>Creatinine, </a:t>
            </a:r>
          </a:p>
          <a:p>
            <a:r>
              <a:rPr lang="en" dirty="0"/>
              <a:t>Potassium,</a:t>
            </a:r>
          </a:p>
          <a:p>
            <a:r>
              <a:rPr lang="en" dirty="0"/>
              <a:t>Sodium, </a:t>
            </a:r>
          </a:p>
          <a:p>
            <a:r>
              <a:rPr lang="en" dirty="0"/>
              <a:t>Chloride, </a:t>
            </a:r>
          </a:p>
          <a:p>
            <a:r>
              <a:rPr lang="en" dirty="0"/>
              <a:t>Bicarbonate, </a:t>
            </a:r>
          </a:p>
          <a:p>
            <a:r>
              <a:rPr lang="en" dirty="0"/>
              <a:t>Hematocrit,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F2D9B8-2A22-3C44-8DD4-0CF4D941675D}"/>
              </a:ext>
            </a:extLst>
          </p:cNvPr>
          <p:cNvSpPr txBox="1">
            <a:spLocks/>
          </p:cNvSpPr>
          <p:nvPr/>
        </p:nvSpPr>
        <p:spPr>
          <a:xfrm>
            <a:off x="4731328" y="1780886"/>
            <a:ext cx="36229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White blood cell count,</a:t>
            </a:r>
          </a:p>
          <a:p>
            <a:r>
              <a:rPr lang="en" dirty="0"/>
              <a:t>Glucose,</a:t>
            </a:r>
          </a:p>
          <a:p>
            <a:r>
              <a:rPr lang="en" dirty="0"/>
              <a:t>Magnesium, </a:t>
            </a:r>
          </a:p>
          <a:p>
            <a:r>
              <a:rPr lang="en" dirty="0"/>
              <a:t>Calcium, </a:t>
            </a:r>
          </a:p>
          <a:p>
            <a:r>
              <a:rPr lang="en" dirty="0"/>
              <a:t>Phosphorus,</a:t>
            </a:r>
          </a:p>
          <a:p>
            <a:r>
              <a:rPr lang="en" dirty="0"/>
              <a:t>Lactate.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3477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A8D81-A126-8640-BDCB-D876E9B1C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Demographics</a:t>
            </a:r>
            <a:r>
              <a:rPr lang="de-DE" dirty="0"/>
              <a:t>, Labs, Vitals </a:t>
            </a:r>
            <a:r>
              <a:rPr lang="de-DE" dirty="0" err="1"/>
              <a:t>signs</a:t>
            </a:r>
            <a:endParaRPr lang="de-DE" dirty="0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19610BA5-72EF-5C41-B2D3-42C266F4D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155" y="1690688"/>
            <a:ext cx="7011690" cy="4231192"/>
          </a:xfrm>
        </p:spPr>
      </p:pic>
    </p:spTree>
    <p:extLst>
      <p:ext uri="{BB962C8B-B14F-4D97-AF65-F5344CB8AC3E}">
        <p14:creationId xmlns:p14="http://schemas.microsoft.com/office/powerpoint/2010/main" val="4194363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5690-3A2E-2041-A71F-3E0B2FFD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Patients with Sepsis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95EA3-1120-014A-A5C0-2C38D3B93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To extract the patients  who are considered to have sepsis, we should depend on the sepsis signs ( diagnostic criteria) to catch most of the cases</a:t>
            </a:r>
          </a:p>
          <a:p>
            <a:r>
              <a:rPr lang="de-DE" dirty="0"/>
              <a:t>T</a:t>
            </a:r>
            <a:r>
              <a:rPr lang="en" dirty="0"/>
              <a:t>his is defined as pre-defined materialized for sepsis concept in the </a:t>
            </a:r>
            <a:r>
              <a:rPr lang="en-US" dirty="0"/>
              <a:t>“</a:t>
            </a:r>
            <a:r>
              <a:rPr lang="de-DE" dirty="0"/>
              <a:t>MIT-LCP</a:t>
            </a:r>
            <a:r>
              <a:rPr lang="en-US" dirty="0"/>
              <a:t>” official repo </a:t>
            </a:r>
          </a:p>
          <a:p>
            <a:r>
              <a:rPr lang="en-US" dirty="0"/>
              <a:t>They defined three main criteria for sepsis patient selection  (angus, explicit, martin)</a:t>
            </a:r>
          </a:p>
          <a:p>
            <a:r>
              <a:rPr lang="en-US" dirty="0"/>
              <a:t>We followed the angus criteria as it is the broader one in </a:t>
            </a:r>
            <a:r>
              <a:rPr lang="en-US" dirty="0" err="1"/>
              <a:t>defention</a:t>
            </a:r>
            <a:r>
              <a:rPr lang="en-US" dirty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634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Microsoft Macintosh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Thesis Progress Update (1/3)</vt:lpstr>
      <vt:lpstr>Outline</vt:lpstr>
      <vt:lpstr>STUDY QUESTION</vt:lpstr>
      <vt:lpstr>TABELS IN MIMIC-III</vt:lpstr>
      <vt:lpstr>DEMOGRAPHICS</vt:lpstr>
      <vt:lpstr>VITAL SIGNS</vt:lpstr>
      <vt:lpstr>LAB TESTS</vt:lpstr>
      <vt:lpstr>Demographics, Labs, Vitals signs</vt:lpstr>
      <vt:lpstr>Patients with Sepsis</vt:lpstr>
      <vt:lpstr>Angus Criteria for Sepsis Patient Selction (1)</vt:lpstr>
      <vt:lpstr>Angus Criteria for Sepsis Patient Selction (2)</vt:lpstr>
      <vt:lpstr>Putting It All Together</vt:lpstr>
      <vt:lpstr>Selection Criteria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Progress Update (1/3)</dc:title>
  <dc:creator>TU-Pseudonym 8849378332824526</dc:creator>
  <cp:lastModifiedBy>TU-Pseudonym 8849378332824526</cp:lastModifiedBy>
  <cp:revision>1</cp:revision>
  <dcterms:created xsi:type="dcterms:W3CDTF">2019-05-03T08:56:56Z</dcterms:created>
  <dcterms:modified xsi:type="dcterms:W3CDTF">2019-05-03T08:57:43Z</dcterms:modified>
</cp:coreProperties>
</file>