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5.png" ContentType="image/png"/>
  <Override PartName="/ppt/media/image4.gif" ContentType="image/gif"/>
  <Override PartName="/ppt/media/image3.png" ContentType="image/png"/>
  <Override PartName="/ppt/media/image1.jpeg" ContentType="image/jpe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CL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CL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CL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CL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CL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CL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L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L"/>
              <a:t>Séptimo nivel del esquema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CL"/>
              <a:t>Octavo nivel del esquema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s-CL"/>
              <a:t>Noveno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CL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CL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CL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CL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CL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CL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L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L"/>
              <a:t>Séptimo nivel del esquema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CL"/>
              <a:t>Octavo nivel del esquema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s-CL"/>
              <a:t>Noveno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gif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260000" y="324000"/>
            <a:ext cx="6659640" cy="266364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</p:sp>
      <p:sp>
        <p:nvSpPr>
          <p:cNvPr id="5" name="CustomShape 2"/>
          <p:cNvSpPr/>
          <p:nvPr/>
        </p:nvSpPr>
        <p:spPr>
          <a:xfrm>
            <a:off x="0" y="4932000"/>
            <a:ext cx="7771680" cy="219384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CL" sz="3000">
                <a:latin typeface="Arial"/>
                <a:ea typeface="Arial"/>
              </a:rPr>
              <a:t>Manuel Arredondo Maritano</a:t>
            </a:r>
            <a:endParaRPr/>
          </a:p>
          <a:p>
            <a:pPr>
              <a:lnSpc>
                <a:spcPct val="100000"/>
              </a:lnSpc>
            </a:pPr>
            <a:r>
              <a:rPr lang="es-CL" sz="2400">
                <a:latin typeface="Arial"/>
                <a:ea typeface="Arial"/>
              </a:rPr>
              <a:t>Comisiòn: </a:t>
            </a:r>
            <a:endParaRPr/>
          </a:p>
          <a:p>
            <a:pPr>
              <a:lnSpc>
                <a:spcPct val="100000"/>
              </a:lnSpc>
            </a:pPr>
            <a:r>
              <a:rPr lang="es-CL" sz="2400">
                <a:latin typeface="Arial"/>
                <a:ea typeface="Arial"/>
              </a:rPr>
              <a:t>Cecialia Reyes, Profesor Guía</a:t>
            </a:r>
            <a:endParaRPr/>
          </a:p>
          <a:p>
            <a:pPr>
              <a:lnSpc>
                <a:spcPct val="100000"/>
              </a:lnSpc>
            </a:pPr>
            <a:r>
              <a:rPr lang="es-CL" sz="2400">
                <a:latin typeface="Arial"/>
                <a:ea typeface="Arial"/>
              </a:rPr>
              <a:t>Eduardo Soto, Ing Correferente</a:t>
            </a:r>
            <a:endParaRPr/>
          </a:p>
          <a:p>
            <a:endParaRPr/>
          </a:p>
        </p:txBody>
      </p:sp>
      <p:sp>
        <p:nvSpPr>
          <p:cNvPr id="6" name="CustomShape 3"/>
          <p:cNvSpPr/>
          <p:nvPr/>
        </p:nvSpPr>
        <p:spPr>
          <a:xfrm>
            <a:off x="1440360" y="576000"/>
            <a:ext cx="6407280" cy="2303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b="1" lang="es-CL" sz="3000">
                <a:solidFill>
                  <a:srgbClr val="eb613d"/>
                </a:solidFill>
                <a:latin typeface="Arial"/>
                <a:ea typeface="Arial"/>
              </a:rPr>
              <a:t>SISTEMA INFORMÁTICOCO PARA EL MANEJO DE DATOS DE PRODUCCIÓN GENERADOS POR UNA ESTACIÓN DE MONITOREO SOLAR FOTOVOLTAICA.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457200" y="89280"/>
            <a:ext cx="8228880" cy="13276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Conclusiones</a:t>
            </a:r>
            <a:endParaRPr/>
          </a:p>
        </p:txBody>
      </p:sp>
      <p:sp>
        <p:nvSpPr>
          <p:cNvPr id="29" name="CustomShape 2"/>
          <p:cNvSpPr/>
          <p:nvPr/>
        </p:nvSpPr>
        <p:spPr>
          <a:xfrm>
            <a:off x="457200" y="1600200"/>
            <a:ext cx="8228880" cy="47088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red sollac queda con un nuevo sistema implementado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referente a las mejoras con el metodo de calculo y lo bien que funciona la calculadora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mejoras, temperatura y robustes en el protocolo de comunicacion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uso de la energia en chile ernc, sustentabilidad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57200" y="89280"/>
            <a:ext cx="8228880" cy="13276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Contexto</a:t>
            </a: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540000" y="5400000"/>
            <a:ext cx="8228880" cy="315288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FCH, RedSolLAC, BID, Subsole, ERNC, estaciones de monitoreo, plantas solares, chile y recurso solar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9" name="CustomShape 3"/>
          <p:cNvSpPr/>
          <p:nvPr/>
        </p:nvSpPr>
        <p:spPr>
          <a:xfrm>
            <a:off x="5940000" y="4088880"/>
            <a:ext cx="1904400" cy="770760"/>
          </a:xfrm>
          <a:prstGeom prst="rect">
            <a:avLst/>
          </a:prstGeom>
          <a:blipFill>
            <a:blip r:embed="rId1"/>
          </a:blipFill>
        </p:spPr>
      </p:sp>
      <p:sp>
        <p:nvSpPr>
          <p:cNvPr id="10" name="CustomShape 4"/>
          <p:cNvSpPr/>
          <p:nvPr/>
        </p:nvSpPr>
        <p:spPr>
          <a:xfrm>
            <a:off x="858960" y="1980000"/>
            <a:ext cx="2380680" cy="532800"/>
          </a:xfrm>
          <a:prstGeom prst="rect">
            <a:avLst/>
          </a:prstGeom>
          <a:blipFill>
            <a:blip r:embed="rId2"/>
          </a:blipFill>
        </p:spPr>
      </p:sp>
      <p:sp>
        <p:nvSpPr>
          <p:cNvPr id="11" name="CustomShape 5"/>
          <p:cNvSpPr/>
          <p:nvPr/>
        </p:nvSpPr>
        <p:spPr>
          <a:xfrm>
            <a:off x="5400000" y="1980000"/>
            <a:ext cx="1789920" cy="666000"/>
          </a:xfrm>
          <a:prstGeom prst="rect">
            <a:avLst/>
          </a:prstGeom>
          <a:blipFill>
            <a:blip r:embed="rId3"/>
          </a:blipFill>
        </p:spPr>
      </p:sp>
      <p:sp>
        <p:nvSpPr>
          <p:cNvPr id="12" name="CustomShape 6"/>
          <p:cNvSpPr/>
          <p:nvPr/>
        </p:nvSpPr>
        <p:spPr>
          <a:xfrm>
            <a:off x="1260000" y="3962880"/>
            <a:ext cx="3276000" cy="1256760"/>
          </a:xfrm>
          <a:prstGeom prst="rect">
            <a:avLst/>
          </a:prstGeom>
          <a:blipFill>
            <a:blip r:embed="rId4"/>
          </a:blipFill>
        </p:spPr>
      </p:sp>
      <p:sp>
        <p:nvSpPr>
          <p:cNvPr id="13" name="CustomShape 7"/>
          <p:cNvSpPr/>
          <p:nvPr/>
        </p:nvSpPr>
        <p:spPr>
          <a:xfrm>
            <a:off x="3528000" y="2124000"/>
            <a:ext cx="1439640" cy="539640"/>
          </a:xfrm>
          <a:prstGeom prst="leftRightArrow">
            <a:avLst>
              <a:gd fmla="val 0" name="adj1"/>
              <a:gd fmla="val 0" name="adj2"/>
            </a:avLst>
          </a:prstGeom>
          <a:solidFill>
            <a:srgbClr val="ffff66"/>
          </a:solidFill>
          <a:ln>
            <a:solidFill>
              <a:srgbClr val="000000"/>
            </a:solidFill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457200" y="89280"/>
            <a:ext cx="8228880" cy="13276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Contexto - ¿Que es RedSolLAC?</a:t>
            </a: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  <p:sp>
        <p:nvSpPr>
          <p:cNvPr id="15" name="CustomShape 2"/>
          <p:cNvSpPr/>
          <p:nvPr/>
        </p:nvSpPr>
        <p:spPr>
          <a:xfrm>
            <a:off x="457200" y="1600200"/>
            <a:ext cx="8228880" cy="4903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Fch crea redsollac para presentar la informacion de la planta subsole a peticion de idb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finalmente redsollac se define asi misma como un red de apoyo y desarrollo de la energia solar para la region de latinoamerica y el caribe, sumando a todos los actores interesados en el tema - objetivos de red sollac de la pagina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457200" y="89280"/>
            <a:ext cx="8228880" cy="13276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Objetivos - Introducción</a:t>
            </a:r>
            <a:endParaRPr/>
          </a:p>
        </p:txBody>
      </p:sp>
      <p:sp>
        <p:nvSpPr>
          <p:cNvPr id="17" name="CustomShape 2"/>
          <p:cNvSpPr/>
          <p:nvPr/>
        </p:nvSpPr>
        <p:spPr>
          <a:xfrm>
            <a:off x="457200" y="1600200"/>
            <a:ext cx="8228880" cy="49050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objetivo general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crear sistema informatico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-objetivos especificos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interconexion de componentes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desarrollar aplicaciones, graficos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-desarrollar calculadora solar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relizar pruebas de datos y modelo de calculo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457200" y="89280"/>
            <a:ext cx="8228880" cy="13276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Solucion - graficos</a:t>
            </a:r>
            <a:endParaRPr/>
          </a:p>
        </p:txBody>
      </p:sp>
      <p:sp>
        <p:nvSpPr>
          <p:cNvPr id="19" name="CustomShape 2"/>
          <p:cNvSpPr/>
          <p:nvPr/>
        </p:nvSpPr>
        <p:spPr>
          <a:xfrm>
            <a:off x="457200" y="1600200"/>
            <a:ext cx="8228880" cy="47088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foto solarGraficos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esquema de 3 componentes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457200" y="89280"/>
            <a:ext cx="8228880" cy="13276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Solucion - calc</a:t>
            </a:r>
            <a:endParaRPr/>
          </a:p>
        </p:txBody>
      </p:sp>
      <p:sp>
        <p:nvSpPr>
          <p:cNvPr id="21" name="CustomShape 2"/>
          <p:cNvSpPr/>
          <p:nvPr/>
        </p:nvSpPr>
        <p:spPr>
          <a:xfrm>
            <a:off x="457200" y="1600200"/>
            <a:ext cx="8228880" cy="47088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foto calculadora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parametros ingresados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- explicacion de parametros</a:t>
            </a:r>
            <a:endParaRPr/>
          </a:p>
        </p:txBody>
      </p:sp>
      <p:sp>
        <p:nvSpPr>
          <p:cNvPr id="22" name="CustomShape 3"/>
          <p:cNvSpPr/>
          <p:nvPr/>
        </p:nvSpPr>
        <p:spPr>
          <a:xfrm>
            <a:off x="457200" y="4156920"/>
            <a:ext cx="8228880" cy="47088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Arial"/>
                <a:ea typeface="Arial"/>
              </a:rPr>
              <a:t>- la radiacion solar, espectro y como incide en la superficie Terestre, GI, GHI, DNI, DIFF, reflejada, nubes, angulos de incidencia, foto o esquema de descomposicion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457200" y="89280"/>
            <a:ext cx="8228880" cy="13276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modelo de calculo horario</a:t>
            </a:r>
            <a:endParaRPr/>
          </a:p>
        </p:txBody>
      </p:sp>
      <p:sp>
        <p:nvSpPr>
          <p:cNvPr id="24" name="CustomShape 2"/>
          <p:cNvSpPr/>
          <p:nvPr/>
        </p:nvSpPr>
        <p:spPr>
          <a:xfrm>
            <a:off x="457200" y="1600200"/>
            <a:ext cx="8228880" cy="47088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explicar modelo de calculo horario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sintesis de datos minuto a minuto</a:t>
            </a:r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modelamiento a partir de datos mensuales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/>
          <p:cNvSpPr/>
          <p:nvPr/>
        </p:nvSpPr>
        <p:spPr>
          <a:xfrm>
            <a:off x="457200" y="89280"/>
            <a:ext cx="8228880" cy="13276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Modelo de datos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457200" y="89280"/>
            <a:ext cx="8228880" cy="13276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CL" sz="3600">
                <a:solidFill>
                  <a:srgbClr val="000000"/>
                </a:solidFill>
                <a:latin typeface="Arial"/>
                <a:ea typeface="Arial"/>
              </a:rPr>
              <a:t>resultados</a:t>
            </a:r>
            <a:endParaRPr/>
          </a:p>
        </p:txBody>
      </p:sp>
      <p:sp>
        <p:nvSpPr>
          <p:cNvPr id="27" name="CustomShape 2"/>
          <p:cNvSpPr/>
          <p:nvPr/>
        </p:nvSpPr>
        <p:spPr>
          <a:xfrm>
            <a:off x="457200" y="1600200"/>
            <a:ext cx="8228880" cy="47088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diferencias con pvwatts y pvsyst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s-CL" sz="3000">
                <a:solidFill>
                  <a:srgbClr val="000000"/>
                </a:solidFill>
                <a:latin typeface="Arial"/>
                <a:ea typeface="Arial"/>
              </a:rPr>
              <a:t>diferencias por temperatura de operacion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