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9EE2"/>
    <a:srgbClr val="FFF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3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33A55-76AC-471F-844D-D6A0C7BC005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E649-28BF-4473-A589-1664364ED6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8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FE1C0-386F-4212-8482-A0E7178A3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ACC2EC-8048-4760-B61C-EB993478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DA1C9-0C89-4657-A53D-E036DC51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0DA16-A109-4516-A44A-16B771B8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C1359-5640-4BB4-B702-6C927EC2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7913E-0D57-4E37-B8BD-2E4B9209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6EB4D-E285-49B2-80D0-2C1989DC5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3004-5FEA-4CBC-985A-8BE7805E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5D806-2598-4CCE-9EA8-FA3E938B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124D3-15B8-4730-BCF8-CBE457D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3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BD979-468D-4327-8C94-C55F38B37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9C7988-9E3E-4A51-B930-5F40D4828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B4B23-1495-4B22-AB92-15793F32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FA044-2C07-4ACE-A246-A0A7A949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D76ED-5374-4748-94B6-1EDE75FD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4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DDFA6-C861-4FCD-8627-A1763577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A4E63-902F-4259-A15E-22F0468B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90D40-5C6D-4449-867A-FE75A80A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190FD-B208-46AC-B6B0-045FF02C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AA983-E609-4173-96EB-237767CF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7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97D70-EFE1-4016-AC78-1B411FBC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4FA09-19C2-4F96-B4C0-CB90E4402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11442-8233-40F2-95B6-D9E12EA1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D044E-CE50-45FF-BDFA-8D39A395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47693-011F-49C4-9696-747E6BA6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37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1C464-0C7C-4EFD-9ABA-A0050498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B94D-4505-460F-9531-27CF6AB32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0CA14-E601-4C84-A1C1-48C76F97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9E607-E8FD-480A-8589-EA553866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B6315-CE4E-4C52-8A90-61D97FFA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52DA1-06CE-4459-B437-5253097A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2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6DCE7-DC23-471F-904D-9C9824FF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6F207-4CC2-4FBF-BDF2-D2582C64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AD696-94CF-4013-851A-A8C9256BA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50856B-2D68-4C3F-9384-47102E5FF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99B6FB-888D-4C34-B10F-79F0E1ECF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34C38-8C72-469A-9EEA-B92CC286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A8DDB-1B04-4CB1-B403-E7A292C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8797D-70B4-4873-BD50-5CFF4216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1539B-CC49-4C50-933B-0B609DCC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13175-7007-4569-AFF2-97E30F35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53E02B-B7A0-4387-ADFB-ADD7CF20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BA770-D1AA-40A5-9B0B-73384B5E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3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A61CEA-5A17-4C76-8334-6AB23F7B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DE5A9C-AE0F-48C0-8193-19D756FA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3011E-3322-4770-8FEA-8899A8BC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4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3EF39-269A-475F-AEE2-DB04806C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0FE6DD-38DC-403E-9B25-E409705D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9451F4-720C-4D66-9E62-1AA2CD1E1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883F7-4CA1-424C-AC95-2E8CE036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29B38-0680-451E-9307-F73598D5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AC11B0-7784-4DFC-9F0B-C8B20A3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229D0-59F9-42BE-964E-D0C9E5A9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FFE9E6-0DC4-4492-B44D-79656C8FA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EA56A-4703-4025-A501-AAF27D9B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C7680-A219-4D93-8BF1-58D849FC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C60C8-AC08-4AFA-BB40-A97A950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11F76-1652-419E-892A-F028436F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16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4F10AD-834C-47B7-A376-C1D20205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25DA2-47F0-4116-88F2-416A1665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B166B-BB60-44C2-BC78-3E134B46C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CD125-A1FC-472E-B779-FAAC80D0D864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941E2-E392-46AD-9CF4-3F53CED9B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2EF4A-E85C-4F85-8D65-4239F757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C074-C6A4-4976-B9B0-47AE7F06E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5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11.03118" TargetMode="External"/><Relationship Id="rId3" Type="http://schemas.openxmlformats.org/officeDocument/2006/relationships/image" Target="../media/image2.png"/><Relationship Id="rId7" Type="http://schemas.openxmlformats.org/officeDocument/2006/relationships/hyperlink" Target="Understanding%20Back-Translation%20at%20Sca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003.02245" TargetMode="External"/><Relationship Id="rId5" Type="http://schemas.openxmlformats.org/officeDocument/2006/relationships/hyperlink" Target="https://arxiv.org/abs/1901.11196" TargetMode="External"/><Relationship Id="rId10" Type="http://schemas.openxmlformats.org/officeDocument/2006/relationships/hyperlink" Target="https://arxiv.org/abs/1904.12848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arxiv.org/abs/1909.1035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154688-EF44-4CB8-A35A-4D6060078613}"/>
              </a:ext>
            </a:extLst>
          </p:cNvPr>
          <p:cNvSpPr/>
          <p:nvPr/>
        </p:nvSpPr>
        <p:spPr>
          <a:xfrm>
            <a:off x="8575112" y="2113517"/>
            <a:ext cx="2912037" cy="4286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1294857-B739-4CDF-87CC-ED3F217B7355}"/>
              </a:ext>
            </a:extLst>
          </p:cNvPr>
          <p:cNvCxnSpPr/>
          <p:nvPr/>
        </p:nvCxnSpPr>
        <p:spPr bwMode="auto">
          <a:xfrm flipV="1">
            <a:off x="3825832" y="5362073"/>
            <a:ext cx="186181" cy="41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375449-A8E4-48CD-8586-3072D20D53C2}"/>
              </a:ext>
            </a:extLst>
          </p:cNvPr>
          <p:cNvSpPr txBox="1"/>
          <p:nvPr/>
        </p:nvSpPr>
        <p:spPr>
          <a:xfrm>
            <a:off x="799570" y="1595791"/>
            <a:ext cx="36195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Text Augmentation </a:t>
            </a:r>
            <a:r>
              <a:rPr kumimoji="1" lang="ko-KR" altLang="en-US" sz="20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방법 분류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F2DCB3-A390-4B54-A137-C6B160B2A39B}"/>
              </a:ext>
            </a:extLst>
          </p:cNvPr>
          <p:cNvGrpSpPr/>
          <p:nvPr/>
        </p:nvGrpSpPr>
        <p:grpSpPr>
          <a:xfrm>
            <a:off x="790640" y="2166017"/>
            <a:ext cx="1435008" cy="635884"/>
            <a:chOff x="670292" y="2497548"/>
            <a:chExt cx="1712452" cy="699472"/>
          </a:xfrm>
        </p:grpSpPr>
        <p:sp>
          <p:nvSpPr>
            <p:cNvPr id="8" name="사각형: 둥근 모서리 4">
              <a:extLst>
                <a:ext uri="{FF2B5EF4-FFF2-40B4-BE49-F238E27FC236}">
                  <a16:creationId xmlns:a16="http://schemas.microsoft.com/office/drawing/2014/main" id="{5103A48B-E628-4D8C-AEC9-7992F12E0313}"/>
                </a:ext>
              </a:extLst>
            </p:cNvPr>
            <p:cNvSpPr/>
            <p:nvPr/>
          </p:nvSpPr>
          <p:spPr>
            <a:xfrm>
              <a:off x="680777" y="2497548"/>
              <a:ext cx="1691483" cy="699472"/>
            </a:xfrm>
            <a:prstGeom prst="roundRect">
              <a:avLst>
                <a:gd name="adj" fmla="val 0"/>
              </a:avLst>
            </a:prstGeom>
            <a:pattFill prst="pct30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atin typeface="NanumSquare ExtraBold" panose="020B0600000101010101" pitchFamily="50" charset="-127"/>
                <a:ea typeface="NanumSquare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D6C9A5-090D-4D1B-BB09-1D95E98BEE31}"/>
                </a:ext>
              </a:extLst>
            </p:cNvPr>
            <p:cNvSpPr txBox="1"/>
            <p:nvPr/>
          </p:nvSpPr>
          <p:spPr>
            <a:xfrm>
              <a:off x="670292" y="2497548"/>
              <a:ext cx="1712452" cy="695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Square ExtraBold" panose="020B0600000101010101" pitchFamily="50" charset="-127"/>
                  <a:ea typeface="NanumSquare ExtraBold" panose="020B0600000101010101" pitchFamily="50" charset="-127"/>
                </a:rPr>
                <a:t>Text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Square ExtraBold" panose="020B0600000101010101" pitchFamily="50" charset="-127"/>
                  <a:ea typeface="NanumSquare ExtraBold" panose="020B0600000101010101" pitchFamily="50" charset="-127"/>
                </a:rPr>
                <a:t>Augmentation</a:t>
              </a:r>
              <a:endPara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8CA0D5-2AF5-4FFA-BAF9-EAC0863A404A}"/>
              </a:ext>
            </a:extLst>
          </p:cNvPr>
          <p:cNvGrpSpPr/>
          <p:nvPr/>
        </p:nvGrpSpPr>
        <p:grpSpPr>
          <a:xfrm>
            <a:off x="2411829" y="5042269"/>
            <a:ext cx="1417436" cy="640431"/>
            <a:chOff x="680777" y="2497548"/>
            <a:chExt cx="1691483" cy="704474"/>
          </a:xfrm>
        </p:grpSpPr>
        <p:sp>
          <p:nvSpPr>
            <p:cNvPr id="11" name="사각형: 둥근 모서리 4">
              <a:extLst>
                <a:ext uri="{FF2B5EF4-FFF2-40B4-BE49-F238E27FC236}">
                  <a16:creationId xmlns:a16="http://schemas.microsoft.com/office/drawing/2014/main" id="{ED4DC412-83DC-4065-8E23-9BF9010A1B3C}"/>
                </a:ext>
              </a:extLst>
            </p:cNvPr>
            <p:cNvSpPr/>
            <p:nvPr/>
          </p:nvSpPr>
          <p:spPr>
            <a:xfrm>
              <a:off x="680777" y="2497548"/>
              <a:ext cx="1691483" cy="70447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atin typeface="NanumSquare ExtraBold" panose="020B0600000101010101" pitchFamily="50" charset="-127"/>
                <a:ea typeface="NanumSquare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981BF0-35B4-4E31-B1E1-3A52816B7ADA}"/>
                </a:ext>
              </a:extLst>
            </p:cNvPr>
            <p:cNvSpPr txBox="1"/>
            <p:nvPr/>
          </p:nvSpPr>
          <p:spPr>
            <a:xfrm>
              <a:off x="836297" y="2497548"/>
              <a:ext cx="1380446" cy="65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Square ExtraBold" panose="020B0600000101010101" pitchFamily="50" charset="-127"/>
                  <a:ea typeface="NanumSquare ExtraBold" panose="020B0600000101010101" pitchFamily="50" charset="-127"/>
                </a:rPr>
                <a:t>Text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Square ExtraBold" panose="020B0600000101010101" pitchFamily="50" charset="-127"/>
                  <a:ea typeface="NanumSquare ExtraBold" panose="020B0600000101010101" pitchFamily="50" charset="-127"/>
                </a:rPr>
                <a:t>Generation</a:t>
              </a:r>
              <a:endPara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9B6EE99-BEC1-4177-833B-B548D196FCC4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044" y="1757248"/>
            <a:ext cx="310198" cy="3101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35D57E-58B7-494F-83C4-2658B1A50D4A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257" y="1757248"/>
            <a:ext cx="310198" cy="3101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BFE1FD-4D6F-43CF-BAFB-509924FFDA6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71" y="1757248"/>
            <a:ext cx="310198" cy="310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184EDF-0BE8-455F-8FFD-16B8B9F74107}"/>
              </a:ext>
            </a:extLst>
          </p:cNvPr>
          <p:cNvSpPr txBox="1"/>
          <p:nvPr/>
        </p:nvSpPr>
        <p:spPr>
          <a:xfrm rot="18941333">
            <a:off x="6961151" y="1221621"/>
            <a:ext cx="1132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Arial" panose="020B0604020202020204" pitchFamily="34" charset="0"/>
              </a:rPr>
              <a:t>외부 데이터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Arial" panose="020B0604020202020204" pitchFamily="34" charset="0"/>
              </a:rPr>
              <a:t>학습 여부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9AA43D-35A1-40BC-84BA-700C557B70BB}"/>
              </a:ext>
            </a:extLst>
          </p:cNvPr>
          <p:cNvSpPr txBox="1"/>
          <p:nvPr/>
        </p:nvSpPr>
        <p:spPr>
          <a:xfrm rot="18941333">
            <a:off x="7538937" y="1221621"/>
            <a:ext cx="1132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Arial" panose="020B0604020202020204" pitchFamily="34" charset="0"/>
              </a:rPr>
              <a:t>내부 데이터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Arial" panose="020B0604020202020204" pitchFamily="34" charset="0"/>
              </a:rPr>
              <a:t>학습 여부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7DC9B-9E05-422C-B3E4-09978677DB5A}"/>
              </a:ext>
            </a:extLst>
          </p:cNvPr>
          <p:cNvSpPr txBox="1"/>
          <p:nvPr/>
        </p:nvSpPr>
        <p:spPr>
          <a:xfrm rot="18941333">
            <a:off x="8116724" y="1221621"/>
            <a:ext cx="1132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Arial" panose="020B0604020202020204" pitchFamily="34" charset="0"/>
              </a:rPr>
              <a:t>언어 모델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Arial" panose="020B0604020202020204" pitchFamily="34" charset="0"/>
              </a:rPr>
              <a:t>필요 여부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76A406-3999-4E69-BFDF-192670FFD4A8}"/>
              </a:ext>
            </a:extLst>
          </p:cNvPr>
          <p:cNvGrpSpPr/>
          <p:nvPr/>
        </p:nvGrpSpPr>
        <p:grpSpPr>
          <a:xfrm>
            <a:off x="2411829" y="2161471"/>
            <a:ext cx="1417436" cy="652486"/>
            <a:chOff x="680777" y="2497548"/>
            <a:chExt cx="1691483" cy="717734"/>
          </a:xfrm>
        </p:grpSpPr>
        <p:sp>
          <p:nvSpPr>
            <p:cNvPr id="20" name="사각형: 둥근 모서리 4">
              <a:extLst>
                <a:ext uri="{FF2B5EF4-FFF2-40B4-BE49-F238E27FC236}">
                  <a16:creationId xmlns:a16="http://schemas.microsoft.com/office/drawing/2014/main" id="{120C98A2-E2E2-451F-A61B-B1125A304585}"/>
                </a:ext>
              </a:extLst>
            </p:cNvPr>
            <p:cNvSpPr/>
            <p:nvPr/>
          </p:nvSpPr>
          <p:spPr>
            <a:xfrm>
              <a:off x="680777" y="2497548"/>
              <a:ext cx="1691483" cy="70447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 cmpd="sng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atin typeface="NanumSquare ExtraBold" panose="020B0600000101010101" pitchFamily="50" charset="-127"/>
                <a:ea typeface="NanumSquare ExtraBold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A5D295-6B36-48AD-BA51-164C26A7331A}"/>
                </a:ext>
              </a:extLst>
            </p:cNvPr>
            <p:cNvSpPr txBox="1"/>
            <p:nvPr/>
          </p:nvSpPr>
          <p:spPr>
            <a:xfrm>
              <a:off x="763071" y="2497548"/>
              <a:ext cx="1526899" cy="717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Square ExtraBold" panose="020B0600000101010101" pitchFamily="50" charset="-127"/>
                  <a:ea typeface="NanumSquare ExtraBold" panose="020B0600000101010101" pitchFamily="50" charset="-127"/>
                </a:rPr>
                <a:t>Text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NanumSquare ExtraBold" panose="020B0600000101010101" pitchFamily="50" charset="-127"/>
                  <a:ea typeface="NanumSquare ExtraBold" panose="020B0600000101010101" pitchFamily="50" charset="-127"/>
                </a:rPr>
                <a:t>Modification</a:t>
              </a:r>
              <a:endParaRPr lang="ko-KR" altLang="en-US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anumSquare ExtraBold" panose="020B0600000101010101" pitchFamily="50" charset="-127"/>
                <a:ea typeface="NanumSquare ExtraBold" panose="020B0600000101010101" pitchFamily="50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1919212-484B-4E8D-BC10-92100B0E9C5C}"/>
              </a:ext>
            </a:extLst>
          </p:cNvPr>
          <p:cNvCxnSpPr/>
          <p:nvPr/>
        </p:nvCxnSpPr>
        <p:spPr>
          <a:xfrm>
            <a:off x="6831271" y="2100699"/>
            <a:ext cx="160869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95C56B-F9FB-43EB-80D6-258083E287D9}"/>
              </a:ext>
            </a:extLst>
          </p:cNvPr>
          <p:cNvGrpSpPr/>
          <p:nvPr/>
        </p:nvGrpSpPr>
        <p:grpSpPr>
          <a:xfrm>
            <a:off x="3997493" y="2162329"/>
            <a:ext cx="4350419" cy="642210"/>
            <a:chOff x="3997493" y="2162329"/>
            <a:chExt cx="4350419" cy="642210"/>
          </a:xfrm>
        </p:grpSpPr>
        <p:sp>
          <p:nvSpPr>
            <p:cNvPr id="24" name="자유형 78">
              <a:extLst>
                <a:ext uri="{FF2B5EF4-FFF2-40B4-BE49-F238E27FC236}">
                  <a16:creationId xmlns:a16="http://schemas.microsoft.com/office/drawing/2014/main" id="{A1A6BE89-B7CA-45F3-81F5-781D44C85329}"/>
                </a:ext>
              </a:extLst>
            </p:cNvPr>
            <p:cNvSpPr/>
            <p:nvPr/>
          </p:nvSpPr>
          <p:spPr>
            <a:xfrm>
              <a:off x="6907471" y="2346550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25" name="자유형 80">
              <a:extLst>
                <a:ext uri="{FF2B5EF4-FFF2-40B4-BE49-F238E27FC236}">
                  <a16:creationId xmlns:a16="http://schemas.microsoft.com/office/drawing/2014/main" id="{A2D883CE-08F0-4107-98EA-DEF47DDFDD5C}"/>
                </a:ext>
              </a:extLst>
            </p:cNvPr>
            <p:cNvSpPr/>
            <p:nvPr/>
          </p:nvSpPr>
          <p:spPr>
            <a:xfrm>
              <a:off x="7494782" y="2328504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5E3B4B2-A2FA-4073-98D4-53B2B4215548}"/>
                </a:ext>
              </a:extLst>
            </p:cNvPr>
            <p:cNvGrpSpPr/>
            <p:nvPr/>
          </p:nvGrpSpPr>
          <p:grpSpPr>
            <a:xfrm>
              <a:off x="3997493" y="2162329"/>
              <a:ext cx="2717632" cy="642210"/>
              <a:chOff x="3548782" y="3145167"/>
              <a:chExt cx="1584176" cy="72136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7A0AC06-9647-4BC3-8294-FC4AA5E159C2}"/>
                  </a:ext>
                </a:extLst>
              </p:cNvPr>
              <p:cNvSpPr txBox="1"/>
              <p:nvPr/>
            </p:nvSpPr>
            <p:spPr>
              <a:xfrm>
                <a:off x="3548782" y="3370442"/>
                <a:ext cx="1584176" cy="49608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wrap="square" lIns="3600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marL="93663" indent="-936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문장에서 무작위로 단어를 삭제</a:t>
                </a: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추가</a:t>
                </a: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변경</a:t>
                </a: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교체하는 방법</a:t>
                </a:r>
                <a:endPara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F7F589-C507-4D93-B161-6B16AEB48BE0}"/>
                  </a:ext>
                </a:extLst>
              </p:cNvPr>
              <p:cNvSpPr txBox="1"/>
              <p:nvPr/>
            </p:nvSpPr>
            <p:spPr>
              <a:xfrm>
                <a:off x="3548782" y="3145167"/>
                <a:ext cx="1584176" cy="225275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lvl="1"/>
                <a:r>
                  <a:rPr lang="en-US" altLang="ko-KR" sz="1200" b="1" dirty="0">
                    <a:latin typeface="Arial" panose="020B0604020202020204" pitchFamily="34" charset="0"/>
                    <a:sym typeface="Monotype Sorts"/>
                    <a:hlinkClick r:id="rId5"/>
                  </a:rPr>
                  <a:t>Random Noise Injection</a:t>
                </a:r>
                <a:endParaRPr lang="en-US" altLang="ko-KR" sz="1200" b="1" dirty="0">
                  <a:latin typeface="Arial" panose="020B0604020202020204" pitchFamily="34" charset="0"/>
                  <a:sym typeface="Monotype Sorts"/>
                </a:endParaRPr>
              </a:p>
            </p:txBody>
          </p:sp>
        </p:grpSp>
        <p:sp>
          <p:nvSpPr>
            <p:cNvPr id="27" name="자유형 103">
              <a:extLst>
                <a:ext uri="{FF2B5EF4-FFF2-40B4-BE49-F238E27FC236}">
                  <a16:creationId xmlns:a16="http://schemas.microsoft.com/office/drawing/2014/main" id="{EC1B9F72-3D0A-4052-A292-9474699C6166}"/>
                </a:ext>
              </a:extLst>
            </p:cNvPr>
            <p:cNvSpPr/>
            <p:nvPr/>
          </p:nvSpPr>
          <p:spPr>
            <a:xfrm>
              <a:off x="8079684" y="2328504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346616-23B2-40D4-8677-0420F513898D}"/>
              </a:ext>
            </a:extLst>
          </p:cNvPr>
          <p:cNvGrpSpPr/>
          <p:nvPr/>
        </p:nvGrpSpPr>
        <p:grpSpPr>
          <a:xfrm>
            <a:off x="3997493" y="4321115"/>
            <a:ext cx="4350419" cy="642211"/>
            <a:chOff x="3997493" y="2881923"/>
            <a:chExt cx="4350419" cy="64221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A63D9AF-2ED1-47F3-80F9-32A5ADE71471}"/>
                </a:ext>
              </a:extLst>
            </p:cNvPr>
            <p:cNvGrpSpPr/>
            <p:nvPr/>
          </p:nvGrpSpPr>
          <p:grpSpPr>
            <a:xfrm>
              <a:off x="3997493" y="2881923"/>
              <a:ext cx="2717632" cy="642211"/>
              <a:chOff x="3548782" y="3145167"/>
              <a:chExt cx="1584176" cy="72136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F714D1-53C3-4D40-ADC3-90DFB8482458}"/>
                  </a:ext>
                </a:extLst>
              </p:cNvPr>
              <p:cNvSpPr txBox="1"/>
              <p:nvPr/>
            </p:nvSpPr>
            <p:spPr>
              <a:xfrm>
                <a:off x="3548782" y="3368208"/>
                <a:ext cx="1584176" cy="498324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wrap="square" lIns="3600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marL="93663" indent="-936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BERT</a:t>
                </a: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모델을 이용하여 무작위로 단어를</a:t>
                </a: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&lt;MASK&gt; </a:t>
                </a: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하고 추측한 단어로 변경</a:t>
                </a:r>
                <a:endPara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C8E65B-5AAC-4E02-9520-86CF469A2CCE}"/>
                  </a:ext>
                </a:extLst>
              </p:cNvPr>
              <p:cNvSpPr txBox="1"/>
              <p:nvPr/>
            </p:nvSpPr>
            <p:spPr>
              <a:xfrm>
                <a:off x="3548782" y="3145167"/>
                <a:ext cx="1584176" cy="225275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lvl="1"/>
                <a:r>
                  <a:rPr lang="en-US" altLang="ko-KR" sz="1200" b="1" dirty="0">
                    <a:latin typeface="Arial" panose="020B0604020202020204" pitchFamily="34" charset="0"/>
                    <a:sym typeface="Monotype Sorts"/>
                    <a:hlinkClick r:id="rId6"/>
                  </a:rPr>
                  <a:t>Masked Language Model</a:t>
                </a:r>
                <a:endParaRPr lang="en-US" altLang="ko-KR" sz="1200" b="1" dirty="0">
                  <a:latin typeface="Arial" panose="020B0604020202020204" pitchFamily="34" charset="0"/>
                  <a:sym typeface="Monotype Sorts"/>
                </a:endParaRPr>
              </a:p>
            </p:txBody>
          </p:sp>
        </p:grpSp>
        <p:sp>
          <p:nvSpPr>
            <p:cNvPr id="32" name="자유형 104">
              <a:extLst>
                <a:ext uri="{FF2B5EF4-FFF2-40B4-BE49-F238E27FC236}">
                  <a16:creationId xmlns:a16="http://schemas.microsoft.com/office/drawing/2014/main" id="{F38E391D-3CD5-4C8F-9D75-8C98E1C8D6E3}"/>
                </a:ext>
              </a:extLst>
            </p:cNvPr>
            <p:cNvSpPr/>
            <p:nvPr/>
          </p:nvSpPr>
          <p:spPr>
            <a:xfrm>
              <a:off x="7494782" y="3080490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33" name="자유형 105">
              <a:extLst>
                <a:ext uri="{FF2B5EF4-FFF2-40B4-BE49-F238E27FC236}">
                  <a16:creationId xmlns:a16="http://schemas.microsoft.com/office/drawing/2014/main" id="{E1068E5C-6130-4FBF-8CF8-609A847A1201}"/>
                </a:ext>
              </a:extLst>
            </p:cNvPr>
            <p:cNvSpPr/>
            <p:nvPr/>
          </p:nvSpPr>
          <p:spPr>
            <a:xfrm>
              <a:off x="6907471" y="3076585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34" name="자유형 112">
              <a:extLst>
                <a:ext uri="{FF2B5EF4-FFF2-40B4-BE49-F238E27FC236}">
                  <a16:creationId xmlns:a16="http://schemas.microsoft.com/office/drawing/2014/main" id="{99BC69CC-12AC-45CF-BB69-77E94F98D21C}"/>
                </a:ext>
              </a:extLst>
            </p:cNvPr>
            <p:cNvSpPr/>
            <p:nvPr/>
          </p:nvSpPr>
          <p:spPr>
            <a:xfrm>
              <a:off x="8079684" y="3080490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A856ED-0775-4B3E-B6C0-E447ABA20B00}"/>
              </a:ext>
            </a:extLst>
          </p:cNvPr>
          <p:cNvGrpSpPr/>
          <p:nvPr/>
        </p:nvGrpSpPr>
        <p:grpSpPr>
          <a:xfrm>
            <a:off x="3997493" y="5040710"/>
            <a:ext cx="4350419" cy="640431"/>
            <a:chOff x="3997493" y="5040710"/>
            <a:chExt cx="4350419" cy="64043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2F4D780-EE61-4AB0-9A74-0EA6D32993D2}"/>
                </a:ext>
              </a:extLst>
            </p:cNvPr>
            <p:cNvGrpSpPr/>
            <p:nvPr/>
          </p:nvGrpSpPr>
          <p:grpSpPr>
            <a:xfrm>
              <a:off x="3997493" y="5040710"/>
              <a:ext cx="2717632" cy="640431"/>
              <a:chOff x="3548782" y="3145167"/>
              <a:chExt cx="1584176" cy="719365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FCEEC95-0CE6-4C6B-AE8D-B7E1133701C5}"/>
                  </a:ext>
                </a:extLst>
              </p:cNvPr>
              <p:cNvSpPr txBox="1"/>
              <p:nvPr/>
            </p:nvSpPr>
            <p:spPr>
              <a:xfrm>
                <a:off x="3548782" y="3370442"/>
                <a:ext cx="1584176" cy="49409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wrap="square" lIns="3600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marL="93663" indent="-936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번역기를 이용하여 문장을 생성하는 방법</a:t>
                </a:r>
                <a:endPara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136466-CF33-4EA1-98E7-3B1D5461B0B9}"/>
                  </a:ext>
                </a:extLst>
              </p:cNvPr>
              <p:cNvSpPr txBox="1"/>
              <p:nvPr/>
            </p:nvSpPr>
            <p:spPr>
              <a:xfrm>
                <a:off x="3548782" y="3145167"/>
                <a:ext cx="1584176" cy="225275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lvl="1"/>
                <a:r>
                  <a:rPr lang="en-US" altLang="ko-KR" sz="1200" b="1" dirty="0">
                    <a:latin typeface="Arial" panose="020B0604020202020204" pitchFamily="34" charset="0"/>
                    <a:sym typeface="Monotype Sorts"/>
                    <a:hlinkClick r:id="rId7" action="ppaction://hlinkfile"/>
                  </a:rPr>
                  <a:t>Back Translation</a:t>
                </a:r>
                <a:endParaRPr lang="en-US" altLang="ko-KR" sz="1200" b="1" dirty="0">
                  <a:latin typeface="Arial" panose="020B0604020202020204" pitchFamily="34" charset="0"/>
                  <a:sym typeface="Monotype Sorts"/>
                </a:endParaRPr>
              </a:p>
            </p:txBody>
          </p:sp>
        </p:grpSp>
        <p:sp>
          <p:nvSpPr>
            <p:cNvPr id="39" name="자유형 109">
              <a:extLst>
                <a:ext uri="{FF2B5EF4-FFF2-40B4-BE49-F238E27FC236}">
                  <a16:creationId xmlns:a16="http://schemas.microsoft.com/office/drawing/2014/main" id="{1F307AFA-9EF6-4E6C-9B5E-1815A9E2D2AB}"/>
                </a:ext>
              </a:extLst>
            </p:cNvPr>
            <p:cNvSpPr/>
            <p:nvPr/>
          </p:nvSpPr>
          <p:spPr>
            <a:xfrm>
              <a:off x="8079684" y="5210911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40" name="자유형 110">
              <a:extLst>
                <a:ext uri="{FF2B5EF4-FFF2-40B4-BE49-F238E27FC236}">
                  <a16:creationId xmlns:a16="http://schemas.microsoft.com/office/drawing/2014/main" id="{38CCB131-3CFD-48E5-8894-44297892CB8E}"/>
                </a:ext>
              </a:extLst>
            </p:cNvPr>
            <p:cNvSpPr/>
            <p:nvPr/>
          </p:nvSpPr>
          <p:spPr>
            <a:xfrm>
              <a:off x="6907471" y="5206153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41" name="자유형 113">
              <a:extLst>
                <a:ext uri="{FF2B5EF4-FFF2-40B4-BE49-F238E27FC236}">
                  <a16:creationId xmlns:a16="http://schemas.microsoft.com/office/drawing/2014/main" id="{C1329027-C082-4323-885E-E36BD4BAF906}"/>
                </a:ext>
              </a:extLst>
            </p:cNvPr>
            <p:cNvSpPr/>
            <p:nvPr/>
          </p:nvSpPr>
          <p:spPr>
            <a:xfrm>
              <a:off x="7494782" y="5206153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7C8FEA-A06B-4109-A680-A58DD17D357A}"/>
              </a:ext>
            </a:extLst>
          </p:cNvPr>
          <p:cNvGrpSpPr/>
          <p:nvPr/>
        </p:nvGrpSpPr>
        <p:grpSpPr>
          <a:xfrm>
            <a:off x="3997493" y="5758526"/>
            <a:ext cx="4350419" cy="641827"/>
            <a:chOff x="3997493" y="5758526"/>
            <a:chExt cx="4350419" cy="641827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66AF3A7-908F-4393-9E05-015694717029}"/>
                </a:ext>
              </a:extLst>
            </p:cNvPr>
            <p:cNvGrpSpPr/>
            <p:nvPr/>
          </p:nvGrpSpPr>
          <p:grpSpPr>
            <a:xfrm>
              <a:off x="3997493" y="5758526"/>
              <a:ext cx="2717632" cy="641827"/>
              <a:chOff x="3548782" y="3145167"/>
              <a:chExt cx="1584176" cy="72093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186117C-AE37-453D-9D95-A54F7E699E3F}"/>
                  </a:ext>
                </a:extLst>
              </p:cNvPr>
              <p:cNvSpPr txBox="1"/>
              <p:nvPr/>
            </p:nvSpPr>
            <p:spPr>
              <a:xfrm>
                <a:off x="3548782" y="3370442"/>
                <a:ext cx="1584176" cy="49565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wrap="square" lIns="3600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marL="93663" indent="-936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GPT2</a:t>
                </a: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같은 </a:t>
                </a:r>
                <a:r>
                  <a:rPr lang="ko-KR" altLang="en-US" sz="105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생성모델을</a:t>
                </a: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학습하여 새로운 문장을 생성하는 방법</a:t>
                </a:r>
                <a:endPara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269D47-B4D3-4A8A-9B67-594EC4E3A164}"/>
                  </a:ext>
                </a:extLst>
              </p:cNvPr>
              <p:cNvSpPr txBox="1"/>
              <p:nvPr/>
            </p:nvSpPr>
            <p:spPr>
              <a:xfrm>
                <a:off x="3548782" y="3145167"/>
                <a:ext cx="1584176" cy="225275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lvl="1"/>
                <a:r>
                  <a:rPr lang="en-US" altLang="ko-KR" sz="1200" b="1" dirty="0">
                    <a:latin typeface="Arial" panose="020B0604020202020204" pitchFamily="34" charset="0"/>
                    <a:sym typeface="Monotype Sorts"/>
                    <a:hlinkClick r:id="rId8"/>
                  </a:rPr>
                  <a:t>Generative Methods</a:t>
                </a:r>
                <a:endParaRPr lang="en-US" altLang="ko-KR" sz="1200" b="1" dirty="0">
                  <a:latin typeface="Arial" panose="020B0604020202020204" pitchFamily="34" charset="0"/>
                  <a:sym typeface="Monotype Sorts"/>
                </a:endParaRPr>
              </a:p>
            </p:txBody>
          </p:sp>
        </p:grpSp>
        <p:sp>
          <p:nvSpPr>
            <p:cNvPr id="46" name="자유형 111">
              <a:extLst>
                <a:ext uri="{FF2B5EF4-FFF2-40B4-BE49-F238E27FC236}">
                  <a16:creationId xmlns:a16="http://schemas.microsoft.com/office/drawing/2014/main" id="{83307E1E-E4EB-46D9-9336-C237239A07A8}"/>
                </a:ext>
              </a:extLst>
            </p:cNvPr>
            <p:cNvSpPr/>
            <p:nvPr/>
          </p:nvSpPr>
          <p:spPr>
            <a:xfrm>
              <a:off x="7494782" y="5935158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47" name="자유형 114">
              <a:extLst>
                <a:ext uri="{FF2B5EF4-FFF2-40B4-BE49-F238E27FC236}">
                  <a16:creationId xmlns:a16="http://schemas.microsoft.com/office/drawing/2014/main" id="{E98B4F41-FBBB-41D2-B2BC-CDE71974137F}"/>
                </a:ext>
              </a:extLst>
            </p:cNvPr>
            <p:cNvSpPr/>
            <p:nvPr/>
          </p:nvSpPr>
          <p:spPr>
            <a:xfrm>
              <a:off x="8079684" y="5914820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48" name="자유형 115">
              <a:extLst>
                <a:ext uri="{FF2B5EF4-FFF2-40B4-BE49-F238E27FC236}">
                  <a16:creationId xmlns:a16="http://schemas.microsoft.com/office/drawing/2014/main" id="{C190360D-6EB3-46AB-BF76-C44BBA73CA3F}"/>
                </a:ext>
              </a:extLst>
            </p:cNvPr>
            <p:cNvSpPr/>
            <p:nvPr/>
          </p:nvSpPr>
          <p:spPr>
            <a:xfrm>
              <a:off x="6907471" y="5940531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F743FBA-78AA-45B5-950D-059B745FC836}"/>
              </a:ext>
            </a:extLst>
          </p:cNvPr>
          <p:cNvGrpSpPr/>
          <p:nvPr/>
        </p:nvGrpSpPr>
        <p:grpSpPr>
          <a:xfrm>
            <a:off x="3997493" y="3601518"/>
            <a:ext cx="4350419" cy="642213"/>
            <a:chOff x="3997493" y="4321113"/>
            <a:chExt cx="4350419" cy="642213"/>
          </a:xfrm>
        </p:grpSpPr>
        <p:sp>
          <p:nvSpPr>
            <p:cNvPr id="52" name="자유형 65">
              <a:extLst>
                <a:ext uri="{FF2B5EF4-FFF2-40B4-BE49-F238E27FC236}">
                  <a16:creationId xmlns:a16="http://schemas.microsoft.com/office/drawing/2014/main" id="{142AF24C-E543-4362-9CBE-B89D4B181B3D}"/>
                </a:ext>
              </a:extLst>
            </p:cNvPr>
            <p:cNvSpPr/>
            <p:nvPr/>
          </p:nvSpPr>
          <p:spPr>
            <a:xfrm>
              <a:off x="6907471" y="4496098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53" name="자유형 66">
              <a:extLst>
                <a:ext uri="{FF2B5EF4-FFF2-40B4-BE49-F238E27FC236}">
                  <a16:creationId xmlns:a16="http://schemas.microsoft.com/office/drawing/2014/main" id="{91510983-F9BC-4D2B-894B-F325E6126D2B}"/>
                </a:ext>
              </a:extLst>
            </p:cNvPr>
            <p:cNvSpPr/>
            <p:nvPr/>
          </p:nvSpPr>
          <p:spPr>
            <a:xfrm>
              <a:off x="8079684" y="4496098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3ACC9A8-F0C2-43D1-8850-0A7FCA2C2594}"/>
                </a:ext>
              </a:extLst>
            </p:cNvPr>
            <p:cNvGrpSpPr/>
            <p:nvPr/>
          </p:nvGrpSpPr>
          <p:grpSpPr>
            <a:xfrm>
              <a:off x="3997493" y="4321113"/>
              <a:ext cx="2717632" cy="642213"/>
              <a:chOff x="3548782" y="3145167"/>
              <a:chExt cx="1584176" cy="721367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27CCE8B-BA89-4EA8-887A-37C8513447F7}"/>
                  </a:ext>
                </a:extLst>
              </p:cNvPr>
              <p:cNvSpPr txBox="1"/>
              <p:nvPr/>
            </p:nvSpPr>
            <p:spPr>
              <a:xfrm>
                <a:off x="3548782" y="3370442"/>
                <a:ext cx="1584176" cy="49609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wrap="square" lIns="3600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marL="93663" indent="-936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Embedding </a:t>
                </a: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벡터를 이용하여 가까운 단어로 변경하는 방법 </a:t>
                </a:r>
                <a:endPara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BE5263-099C-4080-8954-11CAED3EC9D6}"/>
                  </a:ext>
                </a:extLst>
              </p:cNvPr>
              <p:cNvSpPr txBox="1"/>
              <p:nvPr/>
            </p:nvSpPr>
            <p:spPr>
              <a:xfrm>
                <a:off x="3548782" y="3145167"/>
                <a:ext cx="1584176" cy="225275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lvl="1"/>
                <a:r>
                  <a:rPr lang="en-US" altLang="ko-KR" sz="1200" b="1" dirty="0">
                    <a:latin typeface="Arial" panose="020B0604020202020204" pitchFamily="34" charset="0"/>
                    <a:sym typeface="Monotype Sorts"/>
                    <a:hlinkClick r:id="rId9"/>
                  </a:rPr>
                  <a:t>Word-Embedding Substitution</a:t>
                </a:r>
                <a:endParaRPr lang="en-US" altLang="ko-KR" sz="1200" b="1" dirty="0">
                  <a:latin typeface="Arial" panose="020B0604020202020204" pitchFamily="34" charset="0"/>
                  <a:sym typeface="Monotype Sorts"/>
                </a:endParaRPr>
              </a:p>
            </p:txBody>
          </p:sp>
        </p:grpSp>
        <p:sp>
          <p:nvSpPr>
            <p:cNvPr id="55" name="자유형 116">
              <a:extLst>
                <a:ext uri="{FF2B5EF4-FFF2-40B4-BE49-F238E27FC236}">
                  <a16:creationId xmlns:a16="http://schemas.microsoft.com/office/drawing/2014/main" id="{74237993-9CE1-4ACE-B405-BF3A0D95483C}"/>
                </a:ext>
              </a:extLst>
            </p:cNvPr>
            <p:cNvSpPr/>
            <p:nvPr/>
          </p:nvSpPr>
          <p:spPr>
            <a:xfrm>
              <a:off x="7494782" y="4496098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080013F-0340-4D73-B4C8-F14444187000}"/>
              </a:ext>
            </a:extLst>
          </p:cNvPr>
          <p:cNvGrpSpPr/>
          <p:nvPr/>
        </p:nvGrpSpPr>
        <p:grpSpPr>
          <a:xfrm>
            <a:off x="3997493" y="2881923"/>
            <a:ext cx="4350419" cy="642211"/>
            <a:chOff x="3997493" y="3601518"/>
            <a:chExt cx="4350419" cy="64221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95E4403-E49E-4A15-8967-79452F2A6BFB}"/>
                </a:ext>
              </a:extLst>
            </p:cNvPr>
            <p:cNvGrpSpPr/>
            <p:nvPr/>
          </p:nvGrpSpPr>
          <p:grpSpPr>
            <a:xfrm>
              <a:off x="3997493" y="3601518"/>
              <a:ext cx="2717632" cy="642211"/>
              <a:chOff x="3548782" y="3145167"/>
              <a:chExt cx="1584176" cy="72136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0A6B1B5-D32B-4CB1-AB38-EA2C6F6402CC}"/>
                  </a:ext>
                </a:extLst>
              </p:cNvPr>
              <p:cNvSpPr txBox="1"/>
              <p:nvPr/>
            </p:nvSpPr>
            <p:spPr>
              <a:xfrm>
                <a:off x="3548782" y="3370442"/>
                <a:ext cx="1584176" cy="49609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wrap="square" lIns="3600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marL="93663" indent="-93663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TD-IDF</a:t>
                </a:r>
                <a:r>
                  <a:rPr lang="ko-KR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를 이용하여 문장의 주요 성분을 추출하고 주요성분 이외의 단어를 변경</a:t>
                </a:r>
                <a:endParaRPr lang="en-US" altLang="ko-KR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07EC14-0FA7-49DA-B146-B7C30FB46521}"/>
                  </a:ext>
                </a:extLst>
              </p:cNvPr>
              <p:cNvSpPr txBox="1"/>
              <p:nvPr/>
            </p:nvSpPr>
            <p:spPr>
              <a:xfrm>
                <a:off x="3548782" y="3145167"/>
                <a:ext cx="1584176" cy="225275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25400">
                  <a:contourClr>
                    <a:schemeClr val="bg1"/>
                  </a:contourClr>
                </a:sp3d>
              </a:bodyPr>
              <a:lstStyle>
                <a:defPPr>
                  <a:defRPr lang="ko-KR"/>
                </a:defPPr>
                <a:lvl2pPr marL="0" lvl="1" indent="-142854" algn="ctr" defTabSz="1330135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ysClr val="windowText" lastClr="000000"/>
                  </a:buClr>
                  <a:tabLst>
                    <a:tab pos="5647519" algn="l"/>
                  </a:tabLst>
                  <a:defRPr kumimoji="0" sz="1000" ker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ea"/>
                    <a:cs typeface="Arial" panose="020B0604020202020204" pitchFamily="34" charset="0"/>
                  </a:defRPr>
                </a:lvl2pPr>
              </a:lstStyle>
              <a:p>
                <a:pPr lvl="1"/>
                <a:r>
                  <a:rPr lang="en-US" altLang="ko-KR" sz="1200" b="1" dirty="0">
                    <a:latin typeface="Arial" panose="020B0604020202020204" pitchFamily="34" charset="0"/>
                    <a:sym typeface="Monotype Sorts"/>
                    <a:hlinkClick r:id="rId10"/>
                  </a:rPr>
                  <a:t>TF-IDF based word replacement</a:t>
                </a:r>
                <a:endParaRPr lang="en-US" altLang="ko-KR" sz="1200" b="1" dirty="0">
                  <a:latin typeface="Arial" panose="020B0604020202020204" pitchFamily="34" charset="0"/>
                  <a:sym typeface="Monotype Sorts"/>
                </a:endParaRPr>
              </a:p>
            </p:txBody>
          </p:sp>
        </p:grpSp>
        <p:sp>
          <p:nvSpPr>
            <p:cNvPr id="60" name="자유형 106">
              <a:extLst>
                <a:ext uri="{FF2B5EF4-FFF2-40B4-BE49-F238E27FC236}">
                  <a16:creationId xmlns:a16="http://schemas.microsoft.com/office/drawing/2014/main" id="{309394DF-EC8C-4D36-9074-C174FA939C84}"/>
                </a:ext>
              </a:extLst>
            </p:cNvPr>
            <p:cNvSpPr/>
            <p:nvPr/>
          </p:nvSpPr>
          <p:spPr>
            <a:xfrm>
              <a:off x="6907471" y="3800830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61" name="자유형 108">
              <a:extLst>
                <a:ext uri="{FF2B5EF4-FFF2-40B4-BE49-F238E27FC236}">
                  <a16:creationId xmlns:a16="http://schemas.microsoft.com/office/drawing/2014/main" id="{0BC20139-4176-47FD-BE13-374A09169306}"/>
                </a:ext>
              </a:extLst>
            </p:cNvPr>
            <p:cNvSpPr/>
            <p:nvPr/>
          </p:nvSpPr>
          <p:spPr>
            <a:xfrm>
              <a:off x="8079684" y="3800830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62" name="자유형 117">
              <a:extLst>
                <a:ext uri="{FF2B5EF4-FFF2-40B4-BE49-F238E27FC236}">
                  <a16:creationId xmlns:a16="http://schemas.microsoft.com/office/drawing/2014/main" id="{425ADAFD-DC79-43A2-98D1-37B54C168BD8}"/>
                </a:ext>
              </a:extLst>
            </p:cNvPr>
            <p:cNvSpPr/>
            <p:nvPr/>
          </p:nvSpPr>
          <p:spPr>
            <a:xfrm>
              <a:off x="7494782" y="3800830"/>
              <a:ext cx="268228" cy="255050"/>
            </a:xfrm>
            <a:custGeom>
              <a:avLst/>
              <a:gdLst>
                <a:gd name="connsiteX0" fmla="*/ 0 w 805663"/>
                <a:gd name="connsiteY0" fmla="*/ 0 h 427830"/>
                <a:gd name="connsiteX1" fmla="*/ 805663 w 805663"/>
                <a:gd name="connsiteY1" fmla="*/ 0 h 427830"/>
                <a:gd name="connsiteX2" fmla="*/ 805663 w 805663"/>
                <a:gd name="connsiteY2" fmla="*/ 427830 h 427830"/>
                <a:gd name="connsiteX3" fmla="*/ 0 w 805663"/>
                <a:gd name="connsiteY3" fmla="*/ 427830 h 427830"/>
                <a:gd name="connsiteX4" fmla="*/ 0 w 805663"/>
                <a:gd name="connsiteY4" fmla="*/ 0 h 427830"/>
                <a:gd name="connsiteX0" fmla="*/ 0 w 1196983"/>
                <a:gd name="connsiteY0" fmla="*/ 672308 h 1100138"/>
                <a:gd name="connsiteX1" fmla="*/ 1196983 w 1196983"/>
                <a:gd name="connsiteY1" fmla="*/ 0 h 1100138"/>
                <a:gd name="connsiteX2" fmla="*/ 805663 w 1196983"/>
                <a:gd name="connsiteY2" fmla="*/ 1100138 h 1100138"/>
                <a:gd name="connsiteX3" fmla="*/ 0 w 1196983"/>
                <a:gd name="connsiteY3" fmla="*/ 1100138 h 1100138"/>
                <a:gd name="connsiteX4" fmla="*/ 0 w 1196983"/>
                <a:gd name="connsiteY4" fmla="*/ 672308 h 1100138"/>
                <a:gd name="connsiteX0" fmla="*/ 0 w 1373988"/>
                <a:gd name="connsiteY0" fmla="*/ 67310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0 w 1373988"/>
                <a:gd name="connsiteY4" fmla="*/ 673106 h 1100936"/>
                <a:gd name="connsiteX0" fmla="*/ 272263 w 1373988"/>
                <a:gd name="connsiteY0" fmla="*/ 567536 h 1100936"/>
                <a:gd name="connsiteX1" fmla="*/ 1196983 w 1373988"/>
                <a:gd name="connsiteY1" fmla="*/ 798 h 1100936"/>
                <a:gd name="connsiteX2" fmla="*/ 1373988 w 1373988"/>
                <a:gd name="connsiteY2" fmla="*/ 0 h 1100936"/>
                <a:gd name="connsiteX3" fmla="*/ 0 w 1373988"/>
                <a:gd name="connsiteY3" fmla="*/ 1100936 h 1100936"/>
                <a:gd name="connsiteX4" fmla="*/ 272263 w 1373988"/>
                <a:gd name="connsiteY4" fmla="*/ 567536 h 1100936"/>
                <a:gd name="connsiteX0" fmla="*/ 0 w 1101725"/>
                <a:gd name="connsiteY0" fmla="*/ 567536 h 1423988"/>
                <a:gd name="connsiteX1" fmla="*/ 924720 w 1101725"/>
                <a:gd name="connsiteY1" fmla="*/ 798 h 1423988"/>
                <a:gd name="connsiteX2" fmla="*/ 1101725 w 1101725"/>
                <a:gd name="connsiteY2" fmla="*/ 0 h 1423988"/>
                <a:gd name="connsiteX3" fmla="*/ 52388 w 1101725"/>
                <a:gd name="connsiteY3" fmla="*/ 1423988 h 1423988"/>
                <a:gd name="connsiteX4" fmla="*/ 0 w 1101725"/>
                <a:gd name="connsiteY4" fmla="*/ 567536 h 1423988"/>
                <a:gd name="connsiteX0" fmla="*/ 186536 w 1049337"/>
                <a:gd name="connsiteY0" fmla="*/ 957267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186536 w 1049337"/>
                <a:gd name="connsiteY4" fmla="*/ 957267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0171 w 1049337"/>
                <a:gd name="connsiteY0" fmla="*/ 851695 h 1423988"/>
                <a:gd name="connsiteX1" fmla="*/ 872332 w 1049337"/>
                <a:gd name="connsiteY1" fmla="*/ 798 h 1423988"/>
                <a:gd name="connsiteX2" fmla="*/ 1049337 w 1049337"/>
                <a:gd name="connsiteY2" fmla="*/ 0 h 1423988"/>
                <a:gd name="connsiteX3" fmla="*/ 0 w 1049337"/>
                <a:gd name="connsiteY3" fmla="*/ 1423988 h 1423988"/>
                <a:gd name="connsiteX4" fmla="*/ 30171 w 1049337"/>
                <a:gd name="connsiteY4" fmla="*/ 851695 h 1423988"/>
                <a:gd name="connsiteX0" fmla="*/ 396087 w 1415253"/>
                <a:gd name="connsiteY0" fmla="*/ 851695 h 1423988"/>
                <a:gd name="connsiteX1" fmla="*/ 1238248 w 1415253"/>
                <a:gd name="connsiteY1" fmla="*/ 798 h 1423988"/>
                <a:gd name="connsiteX2" fmla="*/ 1415253 w 1415253"/>
                <a:gd name="connsiteY2" fmla="*/ 0 h 1423988"/>
                <a:gd name="connsiteX3" fmla="*/ 365916 w 1415253"/>
                <a:gd name="connsiteY3" fmla="*/ 1423988 h 1423988"/>
                <a:gd name="connsiteX4" fmla="*/ 0 w 1415253"/>
                <a:gd name="connsiteY4" fmla="*/ 604839 h 1423988"/>
                <a:gd name="connsiteX5" fmla="*/ 396087 w 1415253"/>
                <a:gd name="connsiteY5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4297 w 1529550"/>
                <a:gd name="connsiteY5" fmla="*/ 604839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510384 w 1529550"/>
                <a:gd name="connsiteY0" fmla="*/ 851695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510384 w 1529550"/>
                <a:gd name="connsiteY6" fmla="*/ 851695 h 1423988"/>
                <a:gd name="connsiteX0" fmla="*/ 496895 w 1529550"/>
                <a:gd name="connsiteY0" fmla="*/ 9175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96895 w 1529550"/>
                <a:gd name="connsiteY6" fmla="*/ 9175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  <a:gd name="connsiteX0" fmla="*/ 482608 w 1529550"/>
                <a:gd name="connsiteY0" fmla="*/ 879474 h 1423988"/>
                <a:gd name="connsiteX1" fmla="*/ 1352545 w 1529550"/>
                <a:gd name="connsiteY1" fmla="*/ 798 h 1423988"/>
                <a:gd name="connsiteX2" fmla="*/ 1529550 w 1529550"/>
                <a:gd name="connsiteY2" fmla="*/ 0 h 1423988"/>
                <a:gd name="connsiteX3" fmla="*/ 480213 w 1529550"/>
                <a:gd name="connsiteY3" fmla="*/ 1423988 h 1423988"/>
                <a:gd name="connsiteX4" fmla="*/ 0 w 1529550"/>
                <a:gd name="connsiteY4" fmla="*/ 700090 h 1423988"/>
                <a:gd name="connsiteX5" fmla="*/ 115098 w 1529550"/>
                <a:gd name="connsiteY5" fmla="*/ 618332 h 1423988"/>
                <a:gd name="connsiteX6" fmla="*/ 482608 w 1529550"/>
                <a:gd name="connsiteY6" fmla="*/ 879474 h 142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9550" h="1423988">
                  <a:moveTo>
                    <a:pt x="482608" y="879474"/>
                  </a:moveTo>
                  <a:cubicBezTo>
                    <a:pt x="801428" y="452967"/>
                    <a:pt x="1028963" y="246330"/>
                    <a:pt x="1352545" y="798"/>
                  </a:cubicBezTo>
                  <a:lnTo>
                    <a:pt x="1529550" y="0"/>
                  </a:lnTo>
                  <a:cubicBezTo>
                    <a:pt x="1046421" y="441325"/>
                    <a:pt x="782367" y="925512"/>
                    <a:pt x="480213" y="1423988"/>
                  </a:cubicBezTo>
                  <a:cubicBezTo>
                    <a:pt x="353480" y="1149352"/>
                    <a:pt x="198972" y="945354"/>
                    <a:pt x="0" y="700090"/>
                  </a:cubicBezTo>
                  <a:lnTo>
                    <a:pt x="115098" y="618332"/>
                  </a:lnTo>
                  <a:cubicBezTo>
                    <a:pt x="285226" y="738717"/>
                    <a:pt x="322795" y="758292"/>
                    <a:pt x="482608" y="87947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562" tIns="49782" rIns="99562" bIns="49782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000" spc="-109" dirty="0">
                <a:solidFill>
                  <a:srgbClr val="F8084D"/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5EC5428-35CF-4C0B-ACA4-1C8FC92BE4F2}"/>
              </a:ext>
            </a:extLst>
          </p:cNvPr>
          <p:cNvCxnSpPr/>
          <p:nvPr/>
        </p:nvCxnSpPr>
        <p:spPr>
          <a:xfrm>
            <a:off x="3995449" y="3552709"/>
            <a:ext cx="74917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6354492-1C2A-4675-B056-C9EDFAFF52D5}"/>
              </a:ext>
            </a:extLst>
          </p:cNvPr>
          <p:cNvCxnSpPr/>
          <p:nvPr/>
        </p:nvCxnSpPr>
        <p:spPr>
          <a:xfrm>
            <a:off x="3995449" y="4991901"/>
            <a:ext cx="74917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2CD8E69-29DC-43D3-9304-920773228D2F}"/>
              </a:ext>
            </a:extLst>
          </p:cNvPr>
          <p:cNvGrpSpPr/>
          <p:nvPr/>
        </p:nvGrpSpPr>
        <p:grpSpPr>
          <a:xfrm>
            <a:off x="10903351" y="2235805"/>
            <a:ext cx="523325" cy="4100675"/>
            <a:chOff x="7401938" y="2992757"/>
            <a:chExt cx="388670" cy="3045541"/>
          </a:xfrm>
        </p:grpSpPr>
        <p:sp>
          <p:nvSpPr>
            <p:cNvPr id="68" name="오른쪽 화살표 121">
              <a:extLst>
                <a:ext uri="{FF2B5EF4-FFF2-40B4-BE49-F238E27FC236}">
                  <a16:creationId xmlns:a16="http://schemas.microsoft.com/office/drawing/2014/main" id="{48C81894-123C-4AFD-8F28-1F7AC66B8C8E}"/>
                </a:ext>
              </a:extLst>
            </p:cNvPr>
            <p:cNvSpPr/>
            <p:nvPr/>
          </p:nvSpPr>
          <p:spPr>
            <a:xfrm rot="16200000">
              <a:off x="7347223" y="3047472"/>
              <a:ext cx="498099" cy="38867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 w="1270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69" name="오른쪽 화살표 122">
              <a:extLst>
                <a:ext uri="{FF2B5EF4-FFF2-40B4-BE49-F238E27FC236}">
                  <a16:creationId xmlns:a16="http://schemas.microsoft.com/office/drawing/2014/main" id="{3B582F74-0360-45E3-98C3-2F22CBB545E8}"/>
                </a:ext>
              </a:extLst>
            </p:cNvPr>
            <p:cNvSpPr/>
            <p:nvPr/>
          </p:nvSpPr>
          <p:spPr>
            <a:xfrm rot="5400000" flipV="1">
              <a:off x="7347223" y="5594914"/>
              <a:ext cx="498099" cy="38867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0800000" scaled="1"/>
              <a:tileRect/>
            </a:gradFill>
            <a:ln w="1270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005832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NanumSquare" panose="020B0600000101010101" pitchFamily="50" charset="-127"/>
                <a:ea typeface="NanumSquare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9803B79-39B2-4517-A7DD-5595E7549326}"/>
                </a:ext>
              </a:extLst>
            </p:cNvPr>
            <p:cNvSpPr txBox="1"/>
            <p:nvPr/>
          </p:nvSpPr>
          <p:spPr>
            <a:xfrm rot="16200000">
              <a:off x="6828942" y="3812322"/>
              <a:ext cx="1512168" cy="13261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270"/>
            </a:sp3d>
          </p:spPr>
          <p:txBody>
            <a:bodyPr wrap="square" lIns="36000" tIns="0" rIns="36000" bIns="0" rtlCol="0">
              <a:spAutoFit/>
              <a:sp3d extrusionH="57150">
                <a:bevelT w="38100" h="38100"/>
              </a:sp3d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  <a:cs typeface="Arial" panose="020B0604020202020204" pitchFamily="34" charset="0"/>
                </a:rPr>
                <a:t>쉬운 알고리즘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7F0467-4703-4277-B130-DF1EEF9129B1}"/>
                </a:ext>
              </a:extLst>
            </p:cNvPr>
            <p:cNvSpPr txBox="1"/>
            <p:nvPr/>
          </p:nvSpPr>
          <p:spPr>
            <a:xfrm rot="16200000">
              <a:off x="6643804" y="4921692"/>
              <a:ext cx="1882445" cy="13715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270"/>
            </a:sp3d>
          </p:spPr>
          <p:txBody>
            <a:bodyPr wrap="square" lIns="36000" tIns="0" rIns="36000" bIns="0" rtlCol="0">
              <a:spAutoFit/>
              <a:sp3d extrusionH="57150">
                <a:bevelT w="38100" h="38100"/>
              </a:sp3d>
            </a:bodyPr>
            <a:lstStyle/>
            <a:p>
              <a:r>
                <a:rPr lang="ko-KR" altLang="en-US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  <a:cs typeface="Arial" panose="020B0604020202020204" pitchFamily="34" charset="0"/>
                </a:rPr>
                <a:t>딥러닝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Square" panose="020B0600000101010101" pitchFamily="50" charset="-127"/>
                  <a:ea typeface="NanumSquare" panose="020B0600000101010101" pitchFamily="50" charset="-127"/>
                  <a:cs typeface="Arial" panose="020B0604020202020204" pitchFamily="34" charset="0"/>
                </a:rPr>
                <a:t> 모델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F1531C-7B74-4077-9C50-D9FF667B47D3}"/>
              </a:ext>
            </a:extLst>
          </p:cNvPr>
          <p:cNvSpPr/>
          <p:nvPr/>
        </p:nvSpPr>
        <p:spPr>
          <a:xfrm>
            <a:off x="8644070" y="2235806"/>
            <a:ext cx="2236304" cy="1192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간단하게 </a:t>
            </a:r>
            <a:r>
              <a:rPr lang="ko-KR" altLang="en-US" sz="1400" dirty="0" err="1"/>
              <a:t>문장내에</a:t>
            </a:r>
            <a:r>
              <a:rPr lang="ko-KR" altLang="en-US" sz="1400" dirty="0"/>
              <a:t> 있는 단어를 변경</a:t>
            </a:r>
            <a:r>
              <a:rPr lang="en-US" altLang="ko-KR" sz="1400" dirty="0"/>
              <a:t>.</a:t>
            </a:r>
            <a:endParaRPr kumimoji="1" lang="en-US" altLang="ko-KR" sz="1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외부 사전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(WordNet)</a:t>
            </a: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을 이용하여 단어를 변경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2C87061-B938-4289-BA2D-3484B09E7522}"/>
              </a:ext>
            </a:extLst>
          </p:cNvPr>
          <p:cNvCxnSpPr>
            <a:stCxn id="9" idx="3"/>
            <a:endCxn id="20" idx="1"/>
          </p:cNvCxnSpPr>
          <p:nvPr/>
        </p:nvCxnSpPr>
        <p:spPr bwMode="auto">
          <a:xfrm flipV="1">
            <a:off x="2225648" y="2481687"/>
            <a:ext cx="186181" cy="41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9A67186-4837-46B0-AAF8-D3813BA04B6B}"/>
              </a:ext>
            </a:extLst>
          </p:cNvPr>
          <p:cNvCxnSpPr>
            <a:stCxn id="20" idx="3"/>
          </p:cNvCxnSpPr>
          <p:nvPr/>
        </p:nvCxnSpPr>
        <p:spPr bwMode="auto">
          <a:xfrm>
            <a:off x="3829265" y="2481687"/>
            <a:ext cx="166184" cy="0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129">
            <a:extLst>
              <a:ext uri="{FF2B5EF4-FFF2-40B4-BE49-F238E27FC236}">
                <a16:creationId xmlns:a16="http://schemas.microsoft.com/office/drawing/2014/main" id="{F1178F54-4A5C-411C-8822-2BB5399B14CB}"/>
              </a:ext>
            </a:extLst>
          </p:cNvPr>
          <p:cNvCxnSpPr>
            <a:stCxn id="20" idx="3"/>
            <a:endCxn id="63" idx="1"/>
          </p:cNvCxnSpPr>
          <p:nvPr/>
        </p:nvCxnSpPr>
        <p:spPr>
          <a:xfrm>
            <a:off x="3829265" y="2481687"/>
            <a:ext cx="168228" cy="821620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130">
            <a:extLst>
              <a:ext uri="{FF2B5EF4-FFF2-40B4-BE49-F238E27FC236}">
                <a16:creationId xmlns:a16="http://schemas.microsoft.com/office/drawing/2014/main" id="{A168769F-0C4F-4799-B774-9DF29DE5C758}"/>
              </a:ext>
            </a:extLst>
          </p:cNvPr>
          <p:cNvCxnSpPr>
            <a:stCxn id="20" idx="3"/>
            <a:endCxn id="56" idx="1"/>
          </p:cNvCxnSpPr>
          <p:nvPr/>
        </p:nvCxnSpPr>
        <p:spPr>
          <a:xfrm>
            <a:off x="3829265" y="2481687"/>
            <a:ext cx="168228" cy="1541216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132">
            <a:extLst>
              <a:ext uri="{FF2B5EF4-FFF2-40B4-BE49-F238E27FC236}">
                <a16:creationId xmlns:a16="http://schemas.microsoft.com/office/drawing/2014/main" id="{4AE029F9-4FCC-473B-8899-A3887EB4C50E}"/>
              </a:ext>
            </a:extLst>
          </p:cNvPr>
          <p:cNvCxnSpPr>
            <a:stCxn id="20" idx="3"/>
            <a:endCxn id="35" idx="1"/>
          </p:cNvCxnSpPr>
          <p:nvPr/>
        </p:nvCxnSpPr>
        <p:spPr>
          <a:xfrm>
            <a:off x="3829265" y="2481687"/>
            <a:ext cx="168228" cy="2259817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136">
            <a:extLst>
              <a:ext uri="{FF2B5EF4-FFF2-40B4-BE49-F238E27FC236}">
                <a16:creationId xmlns:a16="http://schemas.microsoft.com/office/drawing/2014/main" id="{FE745720-8613-40C6-9075-FBC0BFF5D17E}"/>
              </a:ext>
            </a:extLst>
          </p:cNvPr>
          <p:cNvCxnSpPr>
            <a:stCxn id="11" idx="3"/>
            <a:endCxn id="49" idx="1"/>
          </p:cNvCxnSpPr>
          <p:nvPr/>
        </p:nvCxnSpPr>
        <p:spPr>
          <a:xfrm>
            <a:off x="3829265" y="5362485"/>
            <a:ext cx="168228" cy="81723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50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139">
            <a:extLst>
              <a:ext uri="{FF2B5EF4-FFF2-40B4-BE49-F238E27FC236}">
                <a16:creationId xmlns:a16="http://schemas.microsoft.com/office/drawing/2014/main" id="{8A7F6DF9-B97E-46FF-98BD-425194A3A585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225648" y="2482098"/>
            <a:ext cx="186181" cy="2880387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  <a:headEnd type="non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F79FB59-F920-4C53-ACE2-6502966548D6}"/>
              </a:ext>
            </a:extLst>
          </p:cNvPr>
          <p:cNvSpPr/>
          <p:nvPr/>
        </p:nvSpPr>
        <p:spPr>
          <a:xfrm>
            <a:off x="8644070" y="3672851"/>
            <a:ext cx="223630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원문에서 사용하지 않은 단어로 변경 가능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외부데이터로부터 학습한 모델을 이용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B1BFC9-E1C1-4B93-9B55-957DF2D4C984}"/>
              </a:ext>
            </a:extLst>
          </p:cNvPr>
          <p:cNvSpPr/>
          <p:nvPr/>
        </p:nvSpPr>
        <p:spPr>
          <a:xfrm>
            <a:off x="8644070" y="5091704"/>
            <a:ext cx="2236304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원문으로부터</a:t>
            </a: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문장 전체를 새롭게 생성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원문과 문법적 구조가 다른 문장 생성이 가능</a:t>
            </a:r>
            <a:r>
              <a:rPr kumimoji="1" lang="en-US" altLang="ko-KR" sz="14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lang="ko-KR" altLang="en-US" sz="14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952BFDB-FB4B-4659-9FCD-0B5986A1D9A0}"/>
              </a:ext>
            </a:extLst>
          </p:cNvPr>
          <p:cNvSpPr/>
          <p:nvPr/>
        </p:nvSpPr>
        <p:spPr>
          <a:xfrm>
            <a:off x="9762222" y="1797535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dirty="0">
                <a:solidFill>
                  <a:schemeClr val="bg1">
                    <a:lumMod val="50000"/>
                  </a:schemeClr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특징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2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264985-9176-4EC7-B0EA-6333DA4C4A63}"/>
              </a:ext>
            </a:extLst>
          </p:cNvPr>
          <p:cNvSpPr/>
          <p:nvPr/>
        </p:nvSpPr>
        <p:spPr>
          <a:xfrm>
            <a:off x="1219200" y="2956560"/>
            <a:ext cx="1390075" cy="1386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1BB72-C97E-4330-8175-C5ECBCE908FC}"/>
              </a:ext>
            </a:extLst>
          </p:cNvPr>
          <p:cNvSpPr/>
          <p:nvPr/>
        </p:nvSpPr>
        <p:spPr>
          <a:xfrm>
            <a:off x="1188720" y="1844040"/>
            <a:ext cx="2232660" cy="47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058A9-1D68-40AB-B2A3-01AAD8A307CA}"/>
              </a:ext>
            </a:extLst>
          </p:cNvPr>
          <p:cNvSpPr/>
          <p:nvPr/>
        </p:nvSpPr>
        <p:spPr>
          <a:xfrm>
            <a:off x="3536255" y="1844040"/>
            <a:ext cx="4434840" cy="4724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70A983D3-A92B-489F-B752-3541E19FF06B}"/>
              </a:ext>
            </a:extLst>
          </p:cNvPr>
          <p:cNvSpPr/>
          <p:nvPr/>
        </p:nvSpPr>
        <p:spPr>
          <a:xfrm rot="16200000">
            <a:off x="2221230" y="575310"/>
            <a:ext cx="198120" cy="220218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89F2AB6D-D678-4BC7-8758-C92A04C0CD2B}"/>
              </a:ext>
            </a:extLst>
          </p:cNvPr>
          <p:cNvSpPr/>
          <p:nvPr/>
        </p:nvSpPr>
        <p:spPr>
          <a:xfrm rot="16200000">
            <a:off x="5669855" y="-525780"/>
            <a:ext cx="198120" cy="440436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F55D5-DE9A-4587-8A66-B1EC09A9B2B4}"/>
              </a:ext>
            </a:extLst>
          </p:cNvPr>
          <p:cNvSpPr txBox="1"/>
          <p:nvPr/>
        </p:nvSpPr>
        <p:spPr>
          <a:xfrm>
            <a:off x="1104325" y="1269562"/>
            <a:ext cx="2615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Labeled Dataset(25,000)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688C5-86BA-4142-82B3-8EB87A0F1BF2}"/>
              </a:ext>
            </a:extLst>
          </p:cNvPr>
          <p:cNvSpPr txBox="1"/>
          <p:nvPr/>
        </p:nvSpPr>
        <p:spPr>
          <a:xfrm>
            <a:off x="4461376" y="1269562"/>
            <a:ext cx="2615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Unlabeled Dataset(50,000)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ADA128-C7A7-4599-9EB2-87DF9199A4CC}"/>
              </a:ext>
            </a:extLst>
          </p:cNvPr>
          <p:cNvSpPr/>
          <p:nvPr/>
        </p:nvSpPr>
        <p:spPr>
          <a:xfrm>
            <a:off x="8047008" y="1844040"/>
            <a:ext cx="2232660" cy="472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7011C477-434A-4BBD-B9DC-ED0606802549}"/>
              </a:ext>
            </a:extLst>
          </p:cNvPr>
          <p:cNvSpPr/>
          <p:nvPr/>
        </p:nvSpPr>
        <p:spPr>
          <a:xfrm rot="16200000">
            <a:off x="9079518" y="575310"/>
            <a:ext cx="198120" cy="220218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F051B-6AFA-47C4-AA57-0E22AE35953A}"/>
              </a:ext>
            </a:extLst>
          </p:cNvPr>
          <p:cNvSpPr txBox="1"/>
          <p:nvPr/>
        </p:nvSpPr>
        <p:spPr>
          <a:xfrm>
            <a:off x="7871039" y="1269562"/>
            <a:ext cx="2615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Test Dataset(25,000)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624922-EB7A-4750-B1DC-5AF3CB5B2F45}"/>
              </a:ext>
            </a:extLst>
          </p:cNvPr>
          <p:cNvSpPr/>
          <p:nvPr/>
        </p:nvSpPr>
        <p:spPr>
          <a:xfrm>
            <a:off x="1869669" y="3526795"/>
            <a:ext cx="129540" cy="47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F5A0B-076F-439D-AE0E-B05D1C4FDF13}"/>
              </a:ext>
            </a:extLst>
          </p:cNvPr>
          <p:cNvSpPr txBox="1"/>
          <p:nvPr/>
        </p:nvSpPr>
        <p:spPr>
          <a:xfrm>
            <a:off x="1219200" y="2966770"/>
            <a:ext cx="139007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학습용 데이터</a:t>
            </a:r>
            <a:endParaRPr lang="en-US" altLang="ko-KR" sz="1400" dirty="0"/>
          </a:p>
          <a:p>
            <a:pPr algn="ctr"/>
            <a:r>
              <a:rPr lang="en-US" altLang="ko-KR" sz="1100" dirty="0"/>
              <a:t>[Supervised Loss]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A4655-51B0-4A67-8A81-F27FAAF3486F}"/>
              </a:ext>
            </a:extLst>
          </p:cNvPr>
          <p:cNvSpPr txBox="1"/>
          <p:nvPr/>
        </p:nvSpPr>
        <p:spPr>
          <a:xfrm>
            <a:off x="1463173" y="4037335"/>
            <a:ext cx="9670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20</a:t>
            </a:r>
            <a:r>
              <a:rPr lang="ko-KR" altLang="en-US" sz="1100" dirty="0"/>
              <a:t>개 데이터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F6060B-F589-42DD-BBBB-0A2433227F45}"/>
              </a:ext>
            </a:extLst>
          </p:cNvPr>
          <p:cNvSpPr/>
          <p:nvPr/>
        </p:nvSpPr>
        <p:spPr>
          <a:xfrm>
            <a:off x="2674178" y="2956560"/>
            <a:ext cx="1390075" cy="1386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263D1F-910E-4360-A1DA-87E7C0965065}"/>
              </a:ext>
            </a:extLst>
          </p:cNvPr>
          <p:cNvSpPr/>
          <p:nvPr/>
        </p:nvSpPr>
        <p:spPr>
          <a:xfrm>
            <a:off x="3106745" y="3526795"/>
            <a:ext cx="536036" cy="472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B1F1AA-46C5-4697-85E1-D15832609AF3}"/>
              </a:ext>
            </a:extLst>
          </p:cNvPr>
          <p:cNvSpPr txBox="1"/>
          <p:nvPr/>
        </p:nvSpPr>
        <p:spPr>
          <a:xfrm>
            <a:off x="2674178" y="2966770"/>
            <a:ext cx="139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검증용 데이터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854D1-AF32-4F92-9ABE-EA17232F6A6A}"/>
              </a:ext>
            </a:extLst>
          </p:cNvPr>
          <p:cNvSpPr txBox="1"/>
          <p:nvPr/>
        </p:nvSpPr>
        <p:spPr>
          <a:xfrm>
            <a:off x="2816613" y="4037335"/>
            <a:ext cx="11701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3000</a:t>
            </a:r>
            <a:r>
              <a:rPr lang="ko-KR" altLang="en-US" sz="1100" dirty="0"/>
              <a:t>개 데이터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ED4E44-16C6-48AC-9CAF-912AC1DE4D8F}"/>
              </a:ext>
            </a:extLst>
          </p:cNvPr>
          <p:cNvSpPr/>
          <p:nvPr/>
        </p:nvSpPr>
        <p:spPr>
          <a:xfrm>
            <a:off x="4129156" y="2956560"/>
            <a:ext cx="3741883" cy="1386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5EDC8E-0F47-43D8-B28F-3256D7FFBB1C}"/>
              </a:ext>
            </a:extLst>
          </p:cNvPr>
          <p:cNvSpPr/>
          <p:nvPr/>
        </p:nvSpPr>
        <p:spPr>
          <a:xfrm>
            <a:off x="4282440" y="3526795"/>
            <a:ext cx="3444240" cy="472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D11A1B-990D-4B50-AEFA-7BD801B83002}"/>
              </a:ext>
            </a:extLst>
          </p:cNvPr>
          <p:cNvSpPr txBox="1"/>
          <p:nvPr/>
        </p:nvSpPr>
        <p:spPr>
          <a:xfrm>
            <a:off x="4129156" y="2966770"/>
            <a:ext cx="374188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학습용 데이터</a:t>
            </a:r>
            <a:endParaRPr lang="en-US" altLang="ko-KR" sz="1400" dirty="0"/>
          </a:p>
          <a:p>
            <a:pPr algn="ctr"/>
            <a:r>
              <a:rPr lang="en-US" altLang="ko-KR" sz="1100" dirty="0"/>
              <a:t>[Consistency Loss]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DE324E-5E2C-43A5-B295-E1FD64E36E5B}"/>
              </a:ext>
            </a:extLst>
          </p:cNvPr>
          <p:cNvSpPr txBox="1"/>
          <p:nvPr/>
        </p:nvSpPr>
        <p:spPr>
          <a:xfrm>
            <a:off x="5305059" y="4037335"/>
            <a:ext cx="1390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71,980</a:t>
            </a:r>
            <a:r>
              <a:rPr lang="ko-KR" altLang="en-US" sz="1100" dirty="0"/>
              <a:t>개 데이터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FE373DF-C0A2-462F-9854-34F5C54A2DF7}"/>
              </a:ext>
            </a:extLst>
          </p:cNvPr>
          <p:cNvSpPr/>
          <p:nvPr/>
        </p:nvSpPr>
        <p:spPr>
          <a:xfrm>
            <a:off x="7935942" y="2956560"/>
            <a:ext cx="2343726" cy="13868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08B507-A788-4ED8-8A99-E6ACFA9F7600}"/>
              </a:ext>
            </a:extLst>
          </p:cNvPr>
          <p:cNvSpPr/>
          <p:nvPr/>
        </p:nvSpPr>
        <p:spPr>
          <a:xfrm>
            <a:off x="8077488" y="3526795"/>
            <a:ext cx="2064732" cy="472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512E5D-4ECC-4931-A116-E9563719C0A0}"/>
              </a:ext>
            </a:extLst>
          </p:cNvPr>
          <p:cNvSpPr txBox="1"/>
          <p:nvPr/>
        </p:nvSpPr>
        <p:spPr>
          <a:xfrm>
            <a:off x="8412767" y="2966770"/>
            <a:ext cx="139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평가용 데이터</a:t>
            </a:r>
            <a:endParaRPr lang="en-US" altLang="ko-K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795C75-3F03-402D-A497-08F04F0A45A9}"/>
              </a:ext>
            </a:extLst>
          </p:cNvPr>
          <p:cNvSpPr txBox="1"/>
          <p:nvPr/>
        </p:nvSpPr>
        <p:spPr>
          <a:xfrm>
            <a:off x="8468300" y="4037335"/>
            <a:ext cx="13900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/>
              <a:t>25,000</a:t>
            </a:r>
            <a:r>
              <a:rPr lang="ko-KR" altLang="en-US" sz="1100" dirty="0"/>
              <a:t>개 데이터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145172-C288-4365-A6C1-B6A6E1864C29}"/>
              </a:ext>
            </a:extLst>
          </p:cNvPr>
          <p:cNvSpPr/>
          <p:nvPr/>
        </p:nvSpPr>
        <p:spPr>
          <a:xfrm>
            <a:off x="1195898" y="1844040"/>
            <a:ext cx="129540" cy="47244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6350">
            <a:solidFill>
              <a:schemeClr val="bg2">
                <a:lumMod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8377DA-DF67-4697-8098-D2A24485E1AE}"/>
              </a:ext>
            </a:extLst>
          </p:cNvPr>
          <p:cNvSpPr/>
          <p:nvPr/>
        </p:nvSpPr>
        <p:spPr>
          <a:xfrm>
            <a:off x="1333633" y="1844040"/>
            <a:ext cx="536036" cy="47244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6350">
            <a:solidFill>
              <a:schemeClr val="bg2">
                <a:lumMod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7AE683-AFEF-423D-AD03-3EAC2EACA770}"/>
              </a:ext>
            </a:extLst>
          </p:cNvPr>
          <p:cNvSpPr/>
          <p:nvPr/>
        </p:nvSpPr>
        <p:spPr>
          <a:xfrm>
            <a:off x="1877864" y="1840917"/>
            <a:ext cx="1543516" cy="47244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chemeClr val="bg2">
                <a:lumMod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747705-7700-4DD7-80A1-7DFC71B50165}"/>
              </a:ext>
            </a:extLst>
          </p:cNvPr>
          <p:cNvSpPr/>
          <p:nvPr/>
        </p:nvSpPr>
        <p:spPr>
          <a:xfrm>
            <a:off x="3531652" y="1840917"/>
            <a:ext cx="4434840" cy="47244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chemeClr val="bg2">
                <a:lumMod val="50000"/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61586BC9-2036-4116-B8D5-25A01F48A66B}"/>
              </a:ext>
            </a:extLst>
          </p:cNvPr>
          <p:cNvCxnSpPr>
            <a:stCxn id="40" idx="1"/>
            <a:endCxn id="15" idx="1"/>
          </p:cNvCxnSpPr>
          <p:nvPr/>
        </p:nvCxnSpPr>
        <p:spPr>
          <a:xfrm rot="10800000" flipH="1" flipV="1">
            <a:off x="1195897" y="2080259"/>
            <a:ext cx="673771" cy="1682755"/>
          </a:xfrm>
          <a:prstGeom prst="curvedConnector3">
            <a:avLst>
              <a:gd name="adj1" fmla="val -33928"/>
            </a:avLst>
          </a:prstGeom>
          <a:ln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D68854B-A80A-445C-94DF-FE095C27BD92}"/>
              </a:ext>
            </a:extLst>
          </p:cNvPr>
          <p:cNvCxnSpPr>
            <a:cxnSpLocks/>
            <a:stCxn id="41" idx="2"/>
            <a:endCxn id="27" idx="0"/>
          </p:cNvCxnSpPr>
          <p:nvPr/>
        </p:nvCxnSpPr>
        <p:spPr>
          <a:xfrm rot="16200000" flipH="1">
            <a:off x="1883050" y="2035081"/>
            <a:ext cx="1210315" cy="1773112"/>
          </a:xfrm>
          <a:prstGeom prst="curvedConnector3">
            <a:avLst>
              <a:gd name="adj1" fmla="val 63641"/>
            </a:avLst>
          </a:prstGeom>
          <a:ln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EDF32AF6-9722-459A-B92C-802832490623}"/>
              </a:ext>
            </a:extLst>
          </p:cNvPr>
          <p:cNvCxnSpPr>
            <a:cxnSpLocks/>
            <a:stCxn id="42" idx="2"/>
            <a:endCxn id="31" idx="0"/>
          </p:cNvCxnSpPr>
          <p:nvPr/>
        </p:nvCxnSpPr>
        <p:spPr>
          <a:xfrm rot="16200000" flipH="1">
            <a:off x="3720372" y="1242607"/>
            <a:ext cx="1213438" cy="335493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74088136-3CCE-4016-8B03-1AFAE5CDCED7}"/>
              </a:ext>
            </a:extLst>
          </p:cNvPr>
          <p:cNvCxnSpPr>
            <a:cxnSpLocks/>
            <a:stCxn id="43" idx="2"/>
            <a:endCxn id="31" idx="0"/>
          </p:cNvCxnSpPr>
          <p:nvPr/>
        </p:nvCxnSpPr>
        <p:spPr>
          <a:xfrm rot="16200000" flipH="1">
            <a:off x="5270097" y="2792332"/>
            <a:ext cx="1213438" cy="255488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26CD064-8069-430D-A421-2C1F23928A33}"/>
              </a:ext>
            </a:extLst>
          </p:cNvPr>
          <p:cNvCxnSpPr>
            <a:cxnSpLocks/>
            <a:stCxn id="12" idx="2"/>
            <a:endCxn id="37" idx="3"/>
          </p:cNvCxnSpPr>
          <p:nvPr/>
        </p:nvCxnSpPr>
        <p:spPr>
          <a:xfrm rot="16200000" flipH="1">
            <a:off x="8929512" y="2550306"/>
            <a:ext cx="1446535" cy="978882"/>
          </a:xfrm>
          <a:prstGeom prst="curvedConnector4">
            <a:avLst>
              <a:gd name="adj1" fmla="val 41835"/>
              <a:gd name="adj2" fmla="val 137394"/>
            </a:avLst>
          </a:prstGeom>
          <a:ln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88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화살표: 굽음 21">
            <a:extLst>
              <a:ext uri="{FF2B5EF4-FFF2-40B4-BE49-F238E27FC236}">
                <a16:creationId xmlns:a16="http://schemas.microsoft.com/office/drawing/2014/main" id="{373EA38B-28A4-478A-B461-6DD7A4D86475}"/>
              </a:ext>
            </a:extLst>
          </p:cNvPr>
          <p:cNvSpPr/>
          <p:nvPr/>
        </p:nvSpPr>
        <p:spPr>
          <a:xfrm flipV="1">
            <a:off x="7082350" y="4494585"/>
            <a:ext cx="3109284" cy="1278816"/>
          </a:xfrm>
          <a:prstGeom prst="bentArrow">
            <a:avLst>
              <a:gd name="adj1" fmla="val 15740"/>
              <a:gd name="adj2" fmla="val 15045"/>
              <a:gd name="adj3" fmla="val 31482"/>
              <a:gd name="adj4" fmla="val 43750"/>
            </a:avLst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92D091D1-C64E-4E82-98AF-19A755490250}"/>
              </a:ext>
            </a:extLst>
          </p:cNvPr>
          <p:cNvSpPr/>
          <p:nvPr/>
        </p:nvSpPr>
        <p:spPr>
          <a:xfrm flipV="1">
            <a:off x="3104631" y="4494585"/>
            <a:ext cx="3109284" cy="1278816"/>
          </a:xfrm>
          <a:prstGeom prst="bentArrow">
            <a:avLst>
              <a:gd name="adj1" fmla="val 15740"/>
              <a:gd name="adj2" fmla="val 15045"/>
              <a:gd name="adj3" fmla="val 31482"/>
              <a:gd name="adj4" fmla="val 43750"/>
            </a:avLst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658DD9F-C2DA-4CE4-94B3-421C6CF2B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39220" r="54219" b="34397"/>
          <a:stretch/>
        </p:blipFill>
        <p:spPr bwMode="auto">
          <a:xfrm>
            <a:off x="10191634" y="5057776"/>
            <a:ext cx="1971675" cy="98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CFE4B89-7B49-4529-8C35-0DA21BD815AC}"/>
              </a:ext>
            </a:extLst>
          </p:cNvPr>
          <p:cNvSpPr/>
          <p:nvPr/>
        </p:nvSpPr>
        <p:spPr>
          <a:xfrm>
            <a:off x="2242824" y="3275110"/>
            <a:ext cx="1965047" cy="121214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83D9DF-D1BB-431F-BE50-06D0FFB81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39220" r="54219" b="34397"/>
          <a:stretch/>
        </p:blipFill>
        <p:spPr bwMode="auto">
          <a:xfrm>
            <a:off x="6224157" y="5057776"/>
            <a:ext cx="1971675" cy="98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6F5E2C-1B15-4858-8D6E-D7D5DBE39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t="67154" r="56724" b="12087"/>
          <a:stretch/>
        </p:blipFill>
        <p:spPr bwMode="auto">
          <a:xfrm>
            <a:off x="2338588" y="3549550"/>
            <a:ext cx="1766889" cy="90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994C5E8-244E-4350-AE43-54A3C6A5C862}"/>
              </a:ext>
            </a:extLst>
          </p:cNvPr>
          <p:cNvSpPr/>
          <p:nvPr/>
        </p:nvSpPr>
        <p:spPr>
          <a:xfrm>
            <a:off x="2236196" y="5057776"/>
            <a:ext cx="1971675" cy="980566"/>
          </a:xfrm>
          <a:prstGeom prst="roundRect">
            <a:avLst>
              <a:gd name="adj" fmla="val 25895"/>
            </a:avLst>
          </a:prstGeom>
          <a:solidFill>
            <a:srgbClr val="FFF7B5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50B8D-895B-4889-BBB0-F969E86D9976}"/>
              </a:ext>
            </a:extLst>
          </p:cNvPr>
          <p:cNvSpPr txBox="1"/>
          <p:nvPr/>
        </p:nvSpPr>
        <p:spPr>
          <a:xfrm>
            <a:off x="2242824" y="3275111"/>
            <a:ext cx="196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Large Corpus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BFD14-E31B-4C98-9956-597C591A5C67}"/>
              </a:ext>
            </a:extLst>
          </p:cNvPr>
          <p:cNvSpPr txBox="1"/>
          <p:nvPr/>
        </p:nvSpPr>
        <p:spPr>
          <a:xfrm>
            <a:off x="10447944" y="604566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 domain BERT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9546F-22AC-4996-90CE-4C12E84C034F}"/>
              </a:ext>
            </a:extLst>
          </p:cNvPr>
          <p:cNvSpPr txBox="1"/>
          <p:nvPr/>
        </p:nvSpPr>
        <p:spPr>
          <a:xfrm>
            <a:off x="6412981" y="6038342"/>
            <a:ext cx="159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Pre-trained BERT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866CE-A138-4A8F-B995-A617911849F9}"/>
              </a:ext>
            </a:extLst>
          </p:cNvPr>
          <p:cNvSpPr txBox="1"/>
          <p:nvPr/>
        </p:nvSpPr>
        <p:spPr>
          <a:xfrm>
            <a:off x="2913293" y="604566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BERT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C9753B-4A4F-4344-98D5-6ECE51329A7A}"/>
              </a:ext>
            </a:extLst>
          </p:cNvPr>
          <p:cNvSpPr/>
          <p:nvPr/>
        </p:nvSpPr>
        <p:spPr>
          <a:xfrm>
            <a:off x="6224157" y="3275110"/>
            <a:ext cx="1965047" cy="121214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5F53D-8DEC-4863-8588-94E0711D051B}"/>
              </a:ext>
            </a:extLst>
          </p:cNvPr>
          <p:cNvSpPr txBox="1"/>
          <p:nvPr/>
        </p:nvSpPr>
        <p:spPr>
          <a:xfrm>
            <a:off x="6224157" y="3275111"/>
            <a:ext cx="196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IMDB dataset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2" name="Picture 4" descr="IMDB Dataset of 50K Movie Reviews | Kaggle">
            <a:extLst>
              <a:ext uri="{FF2B5EF4-FFF2-40B4-BE49-F238E27FC236}">
                <a16:creationId xmlns:a16="http://schemas.microsoft.com/office/drawing/2014/main" id="{EA587846-ADFC-4707-8CD1-6AB6E1567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898" y="3640317"/>
            <a:ext cx="1379564" cy="7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43FE55-272A-43A7-A232-464C48637B4E}"/>
              </a:ext>
            </a:extLst>
          </p:cNvPr>
          <p:cNvSpPr txBox="1"/>
          <p:nvPr/>
        </p:nvSpPr>
        <p:spPr>
          <a:xfrm>
            <a:off x="4218113" y="5050446"/>
            <a:ext cx="1968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Masked Language Modeling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(Unsupervised Learning)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49F20E-924F-40B0-83B5-5F4BB483940C}"/>
              </a:ext>
            </a:extLst>
          </p:cNvPr>
          <p:cNvSpPr txBox="1"/>
          <p:nvPr/>
        </p:nvSpPr>
        <p:spPr>
          <a:xfrm>
            <a:off x="8195832" y="5050446"/>
            <a:ext cx="1968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Masked Language Modeling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(Unsupervised Learning)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73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화살표: U자형 33">
            <a:extLst>
              <a:ext uri="{FF2B5EF4-FFF2-40B4-BE49-F238E27FC236}">
                <a16:creationId xmlns:a16="http://schemas.microsoft.com/office/drawing/2014/main" id="{EA7A7C01-B290-4F34-9367-C370D0353011}"/>
              </a:ext>
            </a:extLst>
          </p:cNvPr>
          <p:cNvSpPr/>
          <p:nvPr/>
        </p:nvSpPr>
        <p:spPr>
          <a:xfrm flipV="1">
            <a:off x="4430520" y="2591242"/>
            <a:ext cx="2306829" cy="2135069"/>
          </a:xfrm>
          <a:prstGeom prst="uturnArrow">
            <a:avLst>
              <a:gd name="adj1" fmla="val 11594"/>
              <a:gd name="adj2" fmla="val 12081"/>
              <a:gd name="adj3" fmla="val 23070"/>
              <a:gd name="adj4" fmla="val 43750"/>
              <a:gd name="adj5" fmla="val 75000"/>
            </a:avLst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23BD12-1AB7-41DE-92E7-4A650DFC51B1}"/>
              </a:ext>
            </a:extLst>
          </p:cNvPr>
          <p:cNvSpPr/>
          <p:nvPr/>
        </p:nvSpPr>
        <p:spPr>
          <a:xfrm>
            <a:off x="3855315" y="1629946"/>
            <a:ext cx="1393002" cy="21277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BEE855B-2C2C-4949-9CAF-3D31FB114B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39220" r="54219" b="34397"/>
          <a:stretch/>
        </p:blipFill>
        <p:spPr bwMode="auto">
          <a:xfrm>
            <a:off x="5897648" y="2340580"/>
            <a:ext cx="1310802" cy="6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765B46E-8C92-4B89-B9B8-F66ECD8DF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39220" r="54219" b="34397"/>
          <a:stretch/>
        </p:blipFill>
        <p:spPr bwMode="auto">
          <a:xfrm>
            <a:off x="4930380" y="4277602"/>
            <a:ext cx="1310801" cy="651896"/>
          </a:xfrm>
          <a:prstGeom prst="roundRect">
            <a:avLst>
              <a:gd name="adj" fmla="val 23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F8A6FB-670A-4005-AC02-481B4CB7B656}"/>
              </a:ext>
            </a:extLst>
          </p:cNvPr>
          <p:cNvSpPr txBox="1"/>
          <p:nvPr/>
        </p:nvSpPr>
        <p:spPr>
          <a:xfrm>
            <a:off x="5823522" y="2966935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 domain BERT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C96FB-2708-4091-918C-8C87A1077187}"/>
              </a:ext>
            </a:extLst>
          </p:cNvPr>
          <p:cNvSpPr txBox="1"/>
          <p:nvPr/>
        </p:nvSpPr>
        <p:spPr>
          <a:xfrm>
            <a:off x="4807037" y="4898651"/>
            <a:ext cx="159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Pre-trained BERT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BDAA5F-8A82-4520-9FD2-7CDDCAEE8A2E}"/>
              </a:ext>
            </a:extLst>
          </p:cNvPr>
          <p:cNvSpPr/>
          <p:nvPr/>
        </p:nvSpPr>
        <p:spPr>
          <a:xfrm>
            <a:off x="313997" y="3947993"/>
            <a:ext cx="1965047" cy="121214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2CE81-BF60-44DE-90AA-C2E13FD1F6C4}"/>
              </a:ext>
            </a:extLst>
          </p:cNvPr>
          <p:cNvSpPr txBox="1"/>
          <p:nvPr/>
        </p:nvSpPr>
        <p:spPr>
          <a:xfrm>
            <a:off x="313997" y="3947994"/>
            <a:ext cx="196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Augmented dataset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Picture 4" descr="IMDB Dataset of 50K Movie Reviews | Kaggle">
            <a:extLst>
              <a:ext uri="{FF2B5EF4-FFF2-40B4-BE49-F238E27FC236}">
                <a16:creationId xmlns:a16="http://schemas.microsoft.com/office/drawing/2014/main" id="{4B95FEBF-D87C-49E0-AF79-44623F4C9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8" y="4313200"/>
            <a:ext cx="1379564" cy="722834"/>
          </a:xfrm>
          <a:custGeom>
            <a:avLst/>
            <a:gdLst>
              <a:gd name="connsiteX0" fmla="*/ 0 w 1379564"/>
              <a:gd name="connsiteY0" fmla="*/ 0 h 722834"/>
              <a:gd name="connsiteX1" fmla="*/ 446059 w 1379564"/>
              <a:gd name="connsiteY1" fmla="*/ 0 h 722834"/>
              <a:gd name="connsiteX2" fmla="*/ 864527 w 1379564"/>
              <a:gd name="connsiteY2" fmla="*/ 0 h 722834"/>
              <a:gd name="connsiteX3" fmla="*/ 1379564 w 1379564"/>
              <a:gd name="connsiteY3" fmla="*/ 0 h 722834"/>
              <a:gd name="connsiteX4" fmla="*/ 1379564 w 1379564"/>
              <a:gd name="connsiteY4" fmla="*/ 354189 h 722834"/>
              <a:gd name="connsiteX5" fmla="*/ 1379564 w 1379564"/>
              <a:gd name="connsiteY5" fmla="*/ 722834 h 722834"/>
              <a:gd name="connsiteX6" fmla="*/ 947301 w 1379564"/>
              <a:gd name="connsiteY6" fmla="*/ 722834 h 722834"/>
              <a:gd name="connsiteX7" fmla="*/ 515037 w 1379564"/>
              <a:gd name="connsiteY7" fmla="*/ 722834 h 722834"/>
              <a:gd name="connsiteX8" fmla="*/ 0 w 1379564"/>
              <a:gd name="connsiteY8" fmla="*/ 722834 h 722834"/>
              <a:gd name="connsiteX9" fmla="*/ 0 w 1379564"/>
              <a:gd name="connsiteY9" fmla="*/ 383102 h 722834"/>
              <a:gd name="connsiteX10" fmla="*/ 0 w 1379564"/>
              <a:gd name="connsiteY10" fmla="*/ 0 h 72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9564" h="722834" extrusionOk="0">
                <a:moveTo>
                  <a:pt x="0" y="0"/>
                </a:moveTo>
                <a:cubicBezTo>
                  <a:pt x="112298" y="-30506"/>
                  <a:pt x="299502" y="47327"/>
                  <a:pt x="446059" y="0"/>
                </a:cubicBezTo>
                <a:cubicBezTo>
                  <a:pt x="592616" y="-47327"/>
                  <a:pt x="715302" y="5654"/>
                  <a:pt x="864527" y="0"/>
                </a:cubicBezTo>
                <a:cubicBezTo>
                  <a:pt x="1013752" y="-5654"/>
                  <a:pt x="1240583" y="42532"/>
                  <a:pt x="1379564" y="0"/>
                </a:cubicBezTo>
                <a:cubicBezTo>
                  <a:pt x="1400426" y="106054"/>
                  <a:pt x="1341444" y="186232"/>
                  <a:pt x="1379564" y="354189"/>
                </a:cubicBezTo>
                <a:cubicBezTo>
                  <a:pt x="1417684" y="522146"/>
                  <a:pt x="1354967" y="614511"/>
                  <a:pt x="1379564" y="722834"/>
                </a:cubicBezTo>
                <a:cubicBezTo>
                  <a:pt x="1252128" y="773200"/>
                  <a:pt x="1064648" y="674268"/>
                  <a:pt x="947301" y="722834"/>
                </a:cubicBezTo>
                <a:cubicBezTo>
                  <a:pt x="829954" y="771400"/>
                  <a:pt x="671155" y="685356"/>
                  <a:pt x="515037" y="722834"/>
                </a:cubicBezTo>
                <a:cubicBezTo>
                  <a:pt x="358919" y="760312"/>
                  <a:pt x="179774" y="709502"/>
                  <a:pt x="0" y="722834"/>
                </a:cubicBezTo>
                <a:cubicBezTo>
                  <a:pt x="-5416" y="632097"/>
                  <a:pt x="23911" y="482364"/>
                  <a:pt x="0" y="383102"/>
                </a:cubicBezTo>
                <a:cubicBezTo>
                  <a:pt x="-23911" y="283840"/>
                  <a:pt x="15319" y="93458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28157-A161-4C04-8787-6643F80B109F}"/>
              </a:ext>
            </a:extLst>
          </p:cNvPr>
          <p:cNvSpPr txBox="1"/>
          <p:nvPr/>
        </p:nvSpPr>
        <p:spPr>
          <a:xfrm>
            <a:off x="5480138" y="3715730"/>
            <a:ext cx="21884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[3]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Masked Language Modeling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(Unsupervised Learning)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6A6D0D-AAB3-49AE-8F11-95B24E4E2F34}"/>
              </a:ext>
            </a:extLst>
          </p:cNvPr>
          <p:cNvSpPr/>
          <p:nvPr/>
        </p:nvSpPr>
        <p:spPr>
          <a:xfrm>
            <a:off x="313997" y="1629945"/>
            <a:ext cx="1965047" cy="121214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ADC1C-4369-4797-9EA5-08295F6470AF}"/>
              </a:ext>
            </a:extLst>
          </p:cNvPr>
          <p:cNvSpPr txBox="1"/>
          <p:nvPr/>
        </p:nvSpPr>
        <p:spPr>
          <a:xfrm>
            <a:off x="313997" y="1629946"/>
            <a:ext cx="1965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IMDB dataset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Picture 4" descr="IMDB Dataset of 50K Movie Reviews | Kaggle">
            <a:extLst>
              <a:ext uri="{FF2B5EF4-FFF2-40B4-BE49-F238E27FC236}">
                <a16:creationId xmlns:a16="http://schemas.microsoft.com/office/drawing/2014/main" id="{FECCCCEB-4A08-4E20-BA17-640E1D0E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8" y="1995152"/>
            <a:ext cx="1379564" cy="7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547A596-3EDB-4555-860F-F53358A7B0EC}"/>
              </a:ext>
            </a:extLst>
          </p:cNvPr>
          <p:cNvSpPr/>
          <p:nvPr/>
        </p:nvSpPr>
        <p:spPr>
          <a:xfrm>
            <a:off x="977325" y="2899519"/>
            <a:ext cx="632460" cy="1029703"/>
          </a:xfrm>
          <a:prstGeom prst="downArrow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84B74B-D3FF-432D-AFA0-02A5CD3252D9}"/>
              </a:ext>
            </a:extLst>
          </p:cNvPr>
          <p:cNvSpPr txBox="1"/>
          <p:nvPr/>
        </p:nvSpPr>
        <p:spPr>
          <a:xfrm>
            <a:off x="534410" y="3179598"/>
            <a:ext cx="1527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[1]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Back-Translation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(Data Augmentation)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원통형 17">
            <a:extLst>
              <a:ext uri="{FF2B5EF4-FFF2-40B4-BE49-F238E27FC236}">
                <a16:creationId xmlns:a16="http://schemas.microsoft.com/office/drawing/2014/main" id="{00174ACC-EC52-4CDF-B25F-B19C21EDA30A}"/>
              </a:ext>
            </a:extLst>
          </p:cNvPr>
          <p:cNvSpPr/>
          <p:nvPr/>
        </p:nvSpPr>
        <p:spPr>
          <a:xfrm>
            <a:off x="4126180" y="2347760"/>
            <a:ext cx="845820" cy="22635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통형 20">
            <a:extLst>
              <a:ext uri="{FF2B5EF4-FFF2-40B4-BE49-F238E27FC236}">
                <a16:creationId xmlns:a16="http://schemas.microsoft.com/office/drawing/2014/main" id="{B80ACBA7-0922-4410-BA37-E5EBD842DF6C}"/>
              </a:ext>
            </a:extLst>
          </p:cNvPr>
          <p:cNvSpPr/>
          <p:nvPr/>
        </p:nvSpPr>
        <p:spPr>
          <a:xfrm>
            <a:off x="4126180" y="2145218"/>
            <a:ext cx="845820" cy="22635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24AA7AE6-1EB4-496C-A4E2-668070393539}"/>
              </a:ext>
            </a:extLst>
          </p:cNvPr>
          <p:cNvSpPr/>
          <p:nvPr/>
        </p:nvSpPr>
        <p:spPr>
          <a:xfrm>
            <a:off x="4126180" y="1942672"/>
            <a:ext cx="845820" cy="22635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32DCF8-63E3-4C38-AC18-AFB153A9DA82}"/>
              </a:ext>
            </a:extLst>
          </p:cNvPr>
          <p:cNvSpPr txBox="1"/>
          <p:nvPr/>
        </p:nvSpPr>
        <p:spPr>
          <a:xfrm>
            <a:off x="3901074" y="1622327"/>
            <a:ext cx="1326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Labeled Data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FEA876D6-3436-40C2-9FBA-C0D22A826BCB}"/>
              </a:ext>
            </a:extLst>
          </p:cNvPr>
          <p:cNvSpPr/>
          <p:nvPr/>
        </p:nvSpPr>
        <p:spPr>
          <a:xfrm>
            <a:off x="4133290" y="3345922"/>
            <a:ext cx="845820" cy="22635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B96F47D6-ABCB-4698-BC69-C22D240CC862}"/>
              </a:ext>
            </a:extLst>
          </p:cNvPr>
          <p:cNvSpPr/>
          <p:nvPr/>
        </p:nvSpPr>
        <p:spPr>
          <a:xfrm>
            <a:off x="4133290" y="3143380"/>
            <a:ext cx="845820" cy="22635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543F591D-BEA7-40ED-87C2-C99720719027}"/>
              </a:ext>
            </a:extLst>
          </p:cNvPr>
          <p:cNvSpPr/>
          <p:nvPr/>
        </p:nvSpPr>
        <p:spPr>
          <a:xfrm>
            <a:off x="4133290" y="2940834"/>
            <a:ext cx="845820" cy="226357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504F4-1AB0-4BDA-86B0-973F0DC48671}"/>
              </a:ext>
            </a:extLst>
          </p:cNvPr>
          <p:cNvSpPr txBox="1"/>
          <p:nvPr/>
        </p:nvSpPr>
        <p:spPr>
          <a:xfrm>
            <a:off x="3841851" y="2620489"/>
            <a:ext cx="1459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Unlabeled Data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53228B06-2D42-4870-82E9-CAD804FF7B99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>
            <a:off x="2279044" y="2236018"/>
            <a:ext cx="1576271" cy="457814"/>
          </a:xfrm>
          <a:prstGeom prst="bentConnector3">
            <a:avLst/>
          </a:prstGeom>
          <a:ln w="190500">
            <a:solidFill>
              <a:schemeClr val="bg2">
                <a:lumMod val="9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CFAC12C-C88A-43DE-8473-704C77635597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2279044" y="2693832"/>
            <a:ext cx="1576271" cy="1860234"/>
          </a:xfrm>
          <a:prstGeom prst="bentConnector3">
            <a:avLst/>
          </a:prstGeom>
          <a:ln w="190500">
            <a:solidFill>
              <a:schemeClr val="bg2">
                <a:lumMod val="9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9A6129-A94A-4FD8-812B-7C11B9780D37}"/>
              </a:ext>
            </a:extLst>
          </p:cNvPr>
          <p:cNvSpPr txBox="1"/>
          <p:nvPr/>
        </p:nvSpPr>
        <p:spPr>
          <a:xfrm>
            <a:off x="2457742" y="2563026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[2]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Split Dataset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7EF9FC61-1B53-477D-B975-6D9BE8A31C43}"/>
              </a:ext>
            </a:extLst>
          </p:cNvPr>
          <p:cNvSpPr/>
          <p:nvPr/>
        </p:nvSpPr>
        <p:spPr>
          <a:xfrm rot="16200000">
            <a:off x="5358371" y="2358896"/>
            <a:ext cx="430887" cy="647674"/>
          </a:xfrm>
          <a:prstGeom prst="downArrow">
            <a:avLst>
              <a:gd name="adj1" fmla="val 50000"/>
              <a:gd name="adj2" fmla="val 78000"/>
            </a:avLst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1C864D-8274-4901-934D-306CBFFAE5A3}"/>
              </a:ext>
            </a:extLst>
          </p:cNvPr>
          <p:cNvSpPr txBox="1"/>
          <p:nvPr/>
        </p:nvSpPr>
        <p:spPr>
          <a:xfrm>
            <a:off x="5509829" y="1906279"/>
            <a:ext cx="2165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[4]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Train with consistency Loss</a:t>
            </a:r>
          </a:p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(Semi-supervised Learning)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26">
            <a:extLst>
              <a:ext uri="{FF2B5EF4-FFF2-40B4-BE49-F238E27FC236}">
                <a16:creationId xmlns:a16="http://schemas.microsoft.com/office/drawing/2014/main" id="{D92AE3FA-777E-48AC-8349-624D84CBB0E2}"/>
              </a:ext>
            </a:extLst>
          </p:cNvPr>
          <p:cNvSpPr/>
          <p:nvPr/>
        </p:nvSpPr>
        <p:spPr>
          <a:xfrm>
            <a:off x="1657118" y="5554304"/>
            <a:ext cx="1895144" cy="467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Src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-Encoder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5" name="모서리가 둥근 직사각형 26">
            <a:extLst>
              <a:ext uri="{FF2B5EF4-FFF2-40B4-BE49-F238E27FC236}">
                <a16:creationId xmlns:a16="http://schemas.microsoft.com/office/drawing/2014/main" id="{12DB9371-577A-49A4-8E61-8BDDB3EB2DA3}"/>
              </a:ext>
            </a:extLst>
          </p:cNvPr>
          <p:cNvSpPr/>
          <p:nvPr/>
        </p:nvSpPr>
        <p:spPr>
          <a:xfrm>
            <a:off x="3695468" y="5554304"/>
            <a:ext cx="1952294" cy="467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Src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-Decoder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6" name="모서리가 둥근 직사각형 26">
            <a:extLst>
              <a:ext uri="{FF2B5EF4-FFF2-40B4-BE49-F238E27FC236}">
                <a16:creationId xmlns:a16="http://schemas.microsoft.com/office/drawing/2014/main" id="{CAAB318A-499C-47B1-8893-13B3947A8821}"/>
              </a:ext>
            </a:extLst>
          </p:cNvPr>
          <p:cNvSpPr/>
          <p:nvPr/>
        </p:nvSpPr>
        <p:spPr>
          <a:xfrm>
            <a:off x="6531708" y="5554304"/>
            <a:ext cx="1895144" cy="467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Tgt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-Encoder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7" name="모서리가 둥근 직사각형 26">
            <a:extLst>
              <a:ext uri="{FF2B5EF4-FFF2-40B4-BE49-F238E27FC236}">
                <a16:creationId xmlns:a16="http://schemas.microsoft.com/office/drawing/2014/main" id="{8FBE9807-4F16-425A-9612-E71C292C39C6}"/>
              </a:ext>
            </a:extLst>
          </p:cNvPr>
          <p:cNvSpPr/>
          <p:nvPr/>
        </p:nvSpPr>
        <p:spPr>
          <a:xfrm>
            <a:off x="8570058" y="5554304"/>
            <a:ext cx="1952294" cy="467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Tgt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-Decoder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14B7A6-1A1F-473D-ABB8-DED78C505051}"/>
              </a:ext>
            </a:extLst>
          </p:cNvPr>
          <p:cNvSpPr/>
          <p:nvPr/>
        </p:nvSpPr>
        <p:spPr>
          <a:xfrm>
            <a:off x="1605858" y="6170486"/>
            <a:ext cx="1997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친구와 함께 공부를 했다</a:t>
            </a:r>
            <a:r>
              <a:rPr lang="en-US" altLang="ko-KR" sz="1400" i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ko-KR" altLang="en-US" sz="1400" i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D9FE84-01C2-4741-B056-6A026DD1B039}"/>
              </a:ext>
            </a:extLst>
          </p:cNvPr>
          <p:cNvCxnSpPr>
            <a:cxnSpLocks/>
          </p:cNvCxnSpPr>
          <p:nvPr/>
        </p:nvCxnSpPr>
        <p:spPr>
          <a:xfrm flipH="1" flipV="1">
            <a:off x="4678640" y="5308977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A1D9A7B-F68D-4FEF-BFA7-0B9B99715CD0}"/>
              </a:ext>
            </a:extLst>
          </p:cNvPr>
          <p:cNvCxnSpPr>
            <a:cxnSpLocks/>
          </p:cNvCxnSpPr>
          <p:nvPr/>
        </p:nvCxnSpPr>
        <p:spPr>
          <a:xfrm flipH="1" flipV="1">
            <a:off x="2604688" y="5992402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281BDE2-625B-4EA9-8CEA-C2A4C335AEEC}"/>
              </a:ext>
            </a:extLst>
          </p:cNvPr>
          <p:cNvCxnSpPr>
            <a:cxnSpLocks/>
          </p:cNvCxnSpPr>
          <p:nvPr/>
        </p:nvCxnSpPr>
        <p:spPr>
          <a:xfrm>
            <a:off x="3552262" y="5732513"/>
            <a:ext cx="143206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6226D1-F7E8-4D57-9946-48FE40CAE0A9}"/>
              </a:ext>
            </a:extLst>
          </p:cNvPr>
          <p:cNvCxnSpPr>
            <a:cxnSpLocks/>
          </p:cNvCxnSpPr>
          <p:nvPr/>
        </p:nvCxnSpPr>
        <p:spPr>
          <a:xfrm>
            <a:off x="8426852" y="5732513"/>
            <a:ext cx="143206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61EC9E-A32A-4295-8D52-5E40FCFD083F}"/>
              </a:ext>
            </a:extLst>
          </p:cNvPr>
          <p:cNvSpPr/>
          <p:nvPr/>
        </p:nvSpPr>
        <p:spPr>
          <a:xfrm>
            <a:off x="3879015" y="3543450"/>
            <a:ext cx="1630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Study with friend.</a:t>
            </a:r>
            <a:endParaRPr lang="ko-KR" altLang="en-US" sz="1400" i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01F259-BA85-484D-86DD-A454A54BFDA6}"/>
              </a:ext>
            </a:extLst>
          </p:cNvPr>
          <p:cNvSpPr/>
          <p:nvPr/>
        </p:nvSpPr>
        <p:spPr>
          <a:xfrm>
            <a:off x="6663992" y="6170487"/>
            <a:ext cx="1630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Study with friend.</a:t>
            </a:r>
            <a:endParaRPr lang="ko-KR" altLang="en-US" sz="1400" i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cxnSp>
        <p:nvCxnSpPr>
          <p:cNvPr id="15" name="구부러진 연결선 64">
            <a:extLst>
              <a:ext uri="{FF2B5EF4-FFF2-40B4-BE49-F238E27FC236}">
                <a16:creationId xmlns:a16="http://schemas.microsoft.com/office/drawing/2014/main" id="{4002D3CE-75F5-4133-AD92-D72DA8D8DD2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5509591" y="3697339"/>
            <a:ext cx="1154401" cy="2627037"/>
          </a:xfrm>
          <a:prstGeom prst="curved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51228E5-7DF9-4D92-AB24-6546D9145AB3}"/>
              </a:ext>
            </a:extLst>
          </p:cNvPr>
          <p:cNvCxnSpPr>
            <a:cxnSpLocks/>
          </p:cNvCxnSpPr>
          <p:nvPr/>
        </p:nvCxnSpPr>
        <p:spPr>
          <a:xfrm flipH="1" flipV="1">
            <a:off x="7545421" y="5992402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934565-2C6A-43CC-854B-F4CCDFD31116}"/>
              </a:ext>
            </a:extLst>
          </p:cNvPr>
          <p:cNvSpPr/>
          <p:nvPr/>
        </p:nvSpPr>
        <p:spPr>
          <a:xfrm>
            <a:off x="1645696" y="5166251"/>
            <a:ext cx="877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u="sng" dirty="0">
                <a:latin typeface="NanumSquare" panose="020B0600000101010101" pitchFamily="50" charset="-127"/>
                <a:ea typeface="NanumSquare" panose="020B0600000101010101" pitchFamily="50" charset="-127"/>
              </a:rPr>
              <a:t>번역기</a:t>
            </a:r>
            <a:r>
              <a:rPr lang="en-US" altLang="ko-KR" sz="1600" u="sng" dirty="0">
                <a:latin typeface="NanumSquare" panose="020B0600000101010101" pitchFamily="50" charset="-127"/>
                <a:ea typeface="NanumSquare" panose="020B0600000101010101" pitchFamily="50" charset="-127"/>
              </a:rPr>
              <a:t>A</a:t>
            </a:r>
            <a:endParaRPr lang="ko-KR" altLang="en-US" sz="1600" u="sng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59006B7-B396-40D4-B925-5A0158317C49}"/>
              </a:ext>
            </a:extLst>
          </p:cNvPr>
          <p:cNvGrpSpPr/>
          <p:nvPr/>
        </p:nvGrpSpPr>
        <p:grpSpPr>
          <a:xfrm>
            <a:off x="3762391" y="5036127"/>
            <a:ext cx="261937" cy="231518"/>
            <a:chOff x="8101013" y="4305300"/>
            <a:chExt cx="261937" cy="23151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05C216-C6DF-4009-9E63-C9C09F93D3A1}"/>
                </a:ext>
              </a:extLst>
            </p:cNvPr>
            <p:cNvSpPr/>
            <p:nvPr/>
          </p:nvSpPr>
          <p:spPr>
            <a:xfrm>
              <a:off x="8145769" y="4305300"/>
              <a:ext cx="45719" cy="2315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D9A3505-8B57-4540-9F28-51B471454B29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8F05DD5-CC3A-42B3-BD29-DA8A0A2D0ACB}"/>
                </a:ext>
              </a:extLst>
            </p:cNvPr>
            <p:cNvSpPr/>
            <p:nvPr/>
          </p:nvSpPr>
          <p:spPr>
            <a:xfrm>
              <a:off x="8231318" y="4374418"/>
              <a:ext cx="51608" cy="16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9AD70B0-9E34-41B4-B05B-3DB9E9FF3183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498AD3E-BF1F-4805-8F42-0B5986903C1D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A12C720-1C54-4CDA-930E-63204BE44B22}"/>
              </a:ext>
            </a:extLst>
          </p:cNvPr>
          <p:cNvGrpSpPr/>
          <p:nvPr/>
        </p:nvGrpSpPr>
        <p:grpSpPr>
          <a:xfrm>
            <a:off x="4138629" y="5014371"/>
            <a:ext cx="261937" cy="253274"/>
            <a:chOff x="8101013" y="4283544"/>
            <a:chExt cx="261937" cy="2532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3B32ECA-8DF4-4B74-A621-85412D1A1642}"/>
                </a:ext>
              </a:extLst>
            </p:cNvPr>
            <p:cNvSpPr/>
            <p:nvPr/>
          </p:nvSpPr>
          <p:spPr>
            <a:xfrm>
              <a:off x="8145769" y="4374418"/>
              <a:ext cx="45719" cy="16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8B0C8AF-0771-4482-8DF0-448D365A6933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F42382F-E041-4156-A6A8-8D01E7A894AE}"/>
                </a:ext>
              </a:extLst>
            </p:cNvPr>
            <p:cNvSpPr/>
            <p:nvPr/>
          </p:nvSpPr>
          <p:spPr>
            <a:xfrm>
              <a:off x="8231318" y="4283544"/>
              <a:ext cx="45719" cy="2532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3EB521A-ED29-43EF-AC2E-0D1895F48F6B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BE2C017-02FE-4C55-92BE-E703CD0CC49B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C9DA87F-45F9-4948-890F-E226BDEE52D4}"/>
              </a:ext>
            </a:extLst>
          </p:cNvPr>
          <p:cNvGrpSpPr/>
          <p:nvPr/>
        </p:nvGrpSpPr>
        <p:grpSpPr>
          <a:xfrm>
            <a:off x="4565037" y="5058541"/>
            <a:ext cx="261937" cy="209104"/>
            <a:chOff x="8101013" y="4327714"/>
            <a:chExt cx="261937" cy="20910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976F1AB-70E2-4980-B9E1-F10B53E00009}"/>
                </a:ext>
              </a:extLst>
            </p:cNvPr>
            <p:cNvSpPr/>
            <p:nvPr/>
          </p:nvSpPr>
          <p:spPr>
            <a:xfrm>
              <a:off x="8145769" y="4374418"/>
              <a:ext cx="45719" cy="16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989445-9C63-40AC-B390-07B0B18A5153}"/>
                </a:ext>
              </a:extLst>
            </p:cNvPr>
            <p:cNvSpPr/>
            <p:nvPr/>
          </p:nvSpPr>
          <p:spPr>
            <a:xfrm>
              <a:off x="8191488" y="4327714"/>
              <a:ext cx="45719" cy="209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3BC74-58AD-43F1-9AC0-FFA828312076}"/>
                </a:ext>
              </a:extLst>
            </p:cNvPr>
            <p:cNvSpPr/>
            <p:nvPr/>
          </p:nvSpPr>
          <p:spPr>
            <a:xfrm>
              <a:off x="8231318" y="4374418"/>
              <a:ext cx="51608" cy="16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76C3C6A-4D83-4293-B0D2-A722E1CDB17C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F6D08B0-B5C9-4786-8059-96BB466CEE7D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EB4EDB7-EED7-492A-B167-DAD94C1D6711}"/>
              </a:ext>
            </a:extLst>
          </p:cNvPr>
          <p:cNvGrpSpPr/>
          <p:nvPr/>
        </p:nvGrpSpPr>
        <p:grpSpPr>
          <a:xfrm>
            <a:off x="4972231" y="5050031"/>
            <a:ext cx="261937" cy="217614"/>
            <a:chOff x="8101013" y="4319204"/>
            <a:chExt cx="261937" cy="21761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B66F5FF-7A31-4424-B721-18797A4C825B}"/>
                </a:ext>
              </a:extLst>
            </p:cNvPr>
            <p:cNvSpPr/>
            <p:nvPr/>
          </p:nvSpPr>
          <p:spPr>
            <a:xfrm>
              <a:off x="8145769" y="4455318"/>
              <a:ext cx="47225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B94BBD2-CB3D-4687-A5C7-45187707FB38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BE1874F-0BC4-4ED9-B52F-133BD020BEE0}"/>
                </a:ext>
              </a:extLst>
            </p:cNvPr>
            <p:cNvSpPr/>
            <p:nvPr/>
          </p:nvSpPr>
          <p:spPr>
            <a:xfrm>
              <a:off x="8231318" y="4319204"/>
              <a:ext cx="45719" cy="2176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3D0E9B9-82FB-4BB1-B553-0BACE2561FD3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B1BA68E-95C8-4BD6-A3D3-73F4AE26FE08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E0CE81-A6EF-4ADC-A2FF-EBC9DEFFB1AF}"/>
              </a:ext>
            </a:extLst>
          </p:cNvPr>
          <p:cNvGrpSpPr/>
          <p:nvPr/>
        </p:nvGrpSpPr>
        <p:grpSpPr>
          <a:xfrm>
            <a:off x="5360315" y="5036127"/>
            <a:ext cx="261937" cy="231518"/>
            <a:chOff x="8101013" y="4305300"/>
            <a:chExt cx="261937" cy="23151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472F0C0-0162-44A9-ABE8-2970159DCAE6}"/>
                </a:ext>
              </a:extLst>
            </p:cNvPr>
            <p:cNvSpPr/>
            <p:nvPr/>
          </p:nvSpPr>
          <p:spPr>
            <a:xfrm>
              <a:off x="8145769" y="4305300"/>
              <a:ext cx="45719" cy="2315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818BE50-956B-46D5-8C4F-727287D492C0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09B6345-38CE-46B0-A3EB-961577B2D9B6}"/>
                </a:ext>
              </a:extLst>
            </p:cNvPr>
            <p:cNvSpPr/>
            <p:nvPr/>
          </p:nvSpPr>
          <p:spPr>
            <a:xfrm>
              <a:off x="8231318" y="4374418"/>
              <a:ext cx="51608" cy="16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FECC63E-B949-4ED6-BD5A-B8609FE265AA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E87FA60-E074-48FD-9C60-4F6B7B264AEB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모서리가 둥근 직사각형 194">
            <a:extLst>
              <a:ext uri="{FF2B5EF4-FFF2-40B4-BE49-F238E27FC236}">
                <a16:creationId xmlns:a16="http://schemas.microsoft.com/office/drawing/2014/main" id="{A4FD32B8-CF7B-486C-8317-872CD4553E33}"/>
              </a:ext>
            </a:extLst>
          </p:cNvPr>
          <p:cNvSpPr/>
          <p:nvPr/>
        </p:nvSpPr>
        <p:spPr>
          <a:xfrm>
            <a:off x="3695468" y="4175824"/>
            <a:ext cx="1952294" cy="4831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Beam Search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943A7183-C19C-4378-B2D3-A4A50618CC1B}"/>
              </a:ext>
            </a:extLst>
          </p:cNvPr>
          <p:cNvCxnSpPr>
            <a:cxnSpLocks/>
          </p:cNvCxnSpPr>
          <p:nvPr/>
        </p:nvCxnSpPr>
        <p:spPr>
          <a:xfrm flipH="1" flipV="1">
            <a:off x="9546204" y="5300240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78128B9-6093-4FF5-91F7-4DF9F0EBC7AB}"/>
              </a:ext>
            </a:extLst>
          </p:cNvPr>
          <p:cNvCxnSpPr>
            <a:cxnSpLocks/>
          </p:cNvCxnSpPr>
          <p:nvPr/>
        </p:nvCxnSpPr>
        <p:spPr>
          <a:xfrm flipH="1" flipV="1">
            <a:off x="9125383" y="5300240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A6E14A0-5340-47E0-B8F5-7BC2E7FBD2F8}"/>
              </a:ext>
            </a:extLst>
          </p:cNvPr>
          <p:cNvCxnSpPr>
            <a:cxnSpLocks/>
          </p:cNvCxnSpPr>
          <p:nvPr/>
        </p:nvCxnSpPr>
        <p:spPr>
          <a:xfrm flipH="1" flipV="1">
            <a:off x="8739931" y="5300240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7CA2A95-E934-4151-BE72-DDFC61A9E9A9}"/>
              </a:ext>
            </a:extLst>
          </p:cNvPr>
          <p:cNvCxnSpPr>
            <a:cxnSpLocks/>
          </p:cNvCxnSpPr>
          <p:nvPr/>
        </p:nvCxnSpPr>
        <p:spPr>
          <a:xfrm flipH="1" flipV="1">
            <a:off x="9963284" y="5300240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E710D1C-D140-4A6E-9ABD-AB5309F391F7}"/>
              </a:ext>
            </a:extLst>
          </p:cNvPr>
          <p:cNvCxnSpPr>
            <a:cxnSpLocks/>
          </p:cNvCxnSpPr>
          <p:nvPr/>
        </p:nvCxnSpPr>
        <p:spPr>
          <a:xfrm flipH="1" flipV="1">
            <a:off x="10340818" y="5300240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EB81F2-38A5-4A5A-A1F9-172BF3C7F426}"/>
              </a:ext>
            </a:extLst>
          </p:cNvPr>
          <p:cNvSpPr/>
          <p:nvPr/>
        </p:nvSpPr>
        <p:spPr>
          <a:xfrm>
            <a:off x="6524511" y="5166251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u="sng" dirty="0">
                <a:latin typeface="NanumSquare" panose="020B0600000101010101" pitchFamily="50" charset="-127"/>
                <a:ea typeface="NanumSquare" panose="020B0600000101010101" pitchFamily="50" charset="-127"/>
              </a:rPr>
              <a:t>번역기</a:t>
            </a:r>
            <a:r>
              <a:rPr lang="en-US" altLang="ko-KR" sz="1600" u="sng" dirty="0">
                <a:latin typeface="NanumSquare" panose="020B0600000101010101" pitchFamily="50" charset="-127"/>
                <a:ea typeface="NanumSquare" panose="020B0600000101010101" pitchFamily="50" charset="-127"/>
              </a:rPr>
              <a:t>B</a:t>
            </a:r>
            <a:endParaRPr lang="ko-KR" altLang="en-US" sz="1600" u="sng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048B279-DD46-4EDD-AD9B-8BB85720F322}"/>
              </a:ext>
            </a:extLst>
          </p:cNvPr>
          <p:cNvGrpSpPr/>
          <p:nvPr/>
        </p:nvGrpSpPr>
        <p:grpSpPr>
          <a:xfrm>
            <a:off x="8615631" y="5036127"/>
            <a:ext cx="261937" cy="231518"/>
            <a:chOff x="8101013" y="4305300"/>
            <a:chExt cx="261937" cy="23151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55B78B3-E112-494C-A30C-42201A9E3319}"/>
                </a:ext>
              </a:extLst>
            </p:cNvPr>
            <p:cNvSpPr/>
            <p:nvPr/>
          </p:nvSpPr>
          <p:spPr>
            <a:xfrm>
              <a:off x="8145769" y="4305300"/>
              <a:ext cx="45719" cy="2315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91252C4-5EBF-4D8A-BBD0-6391C5DC3992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B02523A-6413-456E-A9A0-64DCA516C6DE}"/>
                </a:ext>
              </a:extLst>
            </p:cNvPr>
            <p:cNvSpPr/>
            <p:nvPr/>
          </p:nvSpPr>
          <p:spPr>
            <a:xfrm>
              <a:off x="8231318" y="4374418"/>
              <a:ext cx="51608" cy="16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A886C44-CFB8-48A7-A81E-274A4A93E9EA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74B7EE3-DB60-41A9-8E7B-EFEDED884200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A3731F9-D21B-424A-8CF8-CBA71ADBE0F1}"/>
              </a:ext>
            </a:extLst>
          </p:cNvPr>
          <p:cNvGrpSpPr/>
          <p:nvPr/>
        </p:nvGrpSpPr>
        <p:grpSpPr>
          <a:xfrm>
            <a:off x="8991869" y="4970933"/>
            <a:ext cx="261937" cy="253274"/>
            <a:chOff x="8101013" y="4283544"/>
            <a:chExt cx="261937" cy="25327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593F23A-0D6F-47EA-9CFE-4AACF7AA21DB}"/>
                </a:ext>
              </a:extLst>
            </p:cNvPr>
            <p:cNvSpPr/>
            <p:nvPr/>
          </p:nvSpPr>
          <p:spPr>
            <a:xfrm>
              <a:off x="8145769" y="4374418"/>
              <a:ext cx="45719" cy="16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E2CC0FE-B5C2-40CD-88AB-BC7E8992087C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1CB98DE-9981-484A-8646-059B6D631383}"/>
                </a:ext>
              </a:extLst>
            </p:cNvPr>
            <p:cNvSpPr/>
            <p:nvPr/>
          </p:nvSpPr>
          <p:spPr>
            <a:xfrm>
              <a:off x="8231318" y="4283544"/>
              <a:ext cx="45719" cy="2532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83BCBF3-F837-4624-BB29-BA770192F51E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A07E4C38-2BF9-4AA2-A1F7-CC48D7E12B9F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5ECC79-3961-44C9-9D96-DCBDE2D3F561}"/>
              </a:ext>
            </a:extLst>
          </p:cNvPr>
          <p:cNvGrpSpPr/>
          <p:nvPr/>
        </p:nvGrpSpPr>
        <p:grpSpPr>
          <a:xfrm>
            <a:off x="9418277" y="5058541"/>
            <a:ext cx="261937" cy="209104"/>
            <a:chOff x="8101013" y="4327714"/>
            <a:chExt cx="261937" cy="20910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CA31831-B985-412B-90F1-03647267E708}"/>
                </a:ext>
              </a:extLst>
            </p:cNvPr>
            <p:cNvSpPr/>
            <p:nvPr/>
          </p:nvSpPr>
          <p:spPr>
            <a:xfrm>
              <a:off x="8145769" y="4374418"/>
              <a:ext cx="45719" cy="1623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4D9051A-DC67-49EC-B869-AEB2A2012FA3}"/>
                </a:ext>
              </a:extLst>
            </p:cNvPr>
            <p:cNvSpPr/>
            <p:nvPr/>
          </p:nvSpPr>
          <p:spPr>
            <a:xfrm>
              <a:off x="8191488" y="4327714"/>
              <a:ext cx="45719" cy="20910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5CC9627-D447-4C22-945C-D8CC2B76AD7A}"/>
                </a:ext>
              </a:extLst>
            </p:cNvPr>
            <p:cNvSpPr/>
            <p:nvPr/>
          </p:nvSpPr>
          <p:spPr>
            <a:xfrm>
              <a:off x="8231318" y="4374418"/>
              <a:ext cx="51608" cy="16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B9F7F0-A69A-404C-A073-597C48009EFF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1312EDC4-8FF6-400C-A832-67B1D60FA54B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99A7951-53CC-4F13-B479-661D6504FDC1}"/>
              </a:ext>
            </a:extLst>
          </p:cNvPr>
          <p:cNvGrpSpPr/>
          <p:nvPr/>
        </p:nvGrpSpPr>
        <p:grpSpPr>
          <a:xfrm>
            <a:off x="9825471" y="5050031"/>
            <a:ext cx="261937" cy="217614"/>
            <a:chOff x="8101013" y="4319204"/>
            <a:chExt cx="261937" cy="21761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BAFF4FF-BE5D-4761-932A-351FDFD3610E}"/>
                </a:ext>
              </a:extLst>
            </p:cNvPr>
            <p:cNvSpPr/>
            <p:nvPr/>
          </p:nvSpPr>
          <p:spPr>
            <a:xfrm>
              <a:off x="8145769" y="4455318"/>
              <a:ext cx="47225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B697AC-CCB4-4C79-B7C5-2F3D011967B4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322819F-3183-412E-AA64-003F2C89DB17}"/>
                </a:ext>
              </a:extLst>
            </p:cNvPr>
            <p:cNvSpPr/>
            <p:nvPr/>
          </p:nvSpPr>
          <p:spPr>
            <a:xfrm>
              <a:off x="8231318" y="4319204"/>
              <a:ext cx="45719" cy="2176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0E3F0B5-2443-4ABF-B132-4F53BB30E7A0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D1DD090-CEF4-468B-A452-03FB6F9204EC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7B65765-567E-4397-ACA4-950AF0136D8E}"/>
              </a:ext>
            </a:extLst>
          </p:cNvPr>
          <p:cNvGrpSpPr/>
          <p:nvPr/>
        </p:nvGrpSpPr>
        <p:grpSpPr>
          <a:xfrm>
            <a:off x="10213555" y="5036127"/>
            <a:ext cx="261937" cy="231518"/>
            <a:chOff x="8101013" y="4305300"/>
            <a:chExt cx="261937" cy="231518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4CDD42C-1C86-4476-8AFB-E79DF95808C1}"/>
                </a:ext>
              </a:extLst>
            </p:cNvPr>
            <p:cNvSpPr/>
            <p:nvPr/>
          </p:nvSpPr>
          <p:spPr>
            <a:xfrm>
              <a:off x="8145769" y="4305300"/>
              <a:ext cx="45719" cy="2315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CF5F710-E7F0-4DA9-AA42-2F2989361479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192F442-F4E2-456F-AA17-131A582CE993}"/>
                </a:ext>
              </a:extLst>
            </p:cNvPr>
            <p:cNvSpPr/>
            <p:nvPr/>
          </p:nvSpPr>
          <p:spPr>
            <a:xfrm>
              <a:off x="8231318" y="4374418"/>
              <a:ext cx="51608" cy="16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5EF86FA-4304-435F-9625-0945C24032F9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DAFA3A3-2F8E-4066-8DA0-A90CE48A85D8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A41E9F67-5FF0-4BAB-8BD0-82BD55068D03}"/>
              </a:ext>
            </a:extLst>
          </p:cNvPr>
          <p:cNvCxnSpPr>
            <a:cxnSpLocks/>
          </p:cNvCxnSpPr>
          <p:nvPr/>
        </p:nvCxnSpPr>
        <p:spPr>
          <a:xfrm flipH="1" flipV="1">
            <a:off x="4273117" y="5308977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346D947-BEA7-49E5-8841-5FFF6B82C1D8}"/>
              </a:ext>
            </a:extLst>
          </p:cNvPr>
          <p:cNvCxnSpPr>
            <a:cxnSpLocks/>
          </p:cNvCxnSpPr>
          <p:nvPr/>
        </p:nvCxnSpPr>
        <p:spPr>
          <a:xfrm flipH="1" flipV="1">
            <a:off x="3899033" y="5308977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16D38DE1-08AE-4AA1-A7CF-7AE89BCECCA0}"/>
              </a:ext>
            </a:extLst>
          </p:cNvPr>
          <p:cNvCxnSpPr>
            <a:cxnSpLocks/>
          </p:cNvCxnSpPr>
          <p:nvPr/>
        </p:nvCxnSpPr>
        <p:spPr>
          <a:xfrm flipH="1" flipV="1">
            <a:off x="5102536" y="5308977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73DAE1A-3F3B-4E92-A543-61EF1BA7E708}"/>
              </a:ext>
            </a:extLst>
          </p:cNvPr>
          <p:cNvCxnSpPr>
            <a:cxnSpLocks/>
          </p:cNvCxnSpPr>
          <p:nvPr/>
        </p:nvCxnSpPr>
        <p:spPr>
          <a:xfrm flipH="1" flipV="1">
            <a:off x="5477205" y="5308977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700FD9D9-4728-44E6-A6B9-30E979F2B5C9}"/>
              </a:ext>
            </a:extLst>
          </p:cNvPr>
          <p:cNvSpPr/>
          <p:nvPr/>
        </p:nvSpPr>
        <p:spPr>
          <a:xfrm>
            <a:off x="4215757" y="4730827"/>
            <a:ext cx="918672" cy="244130"/>
          </a:xfrm>
          <a:prstGeom prst="upArrow">
            <a:avLst>
              <a:gd name="adj1" fmla="val 50000"/>
              <a:gd name="adj2" fmla="val 6991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화살표: 위쪽 139">
            <a:extLst>
              <a:ext uri="{FF2B5EF4-FFF2-40B4-BE49-F238E27FC236}">
                <a16:creationId xmlns:a16="http://schemas.microsoft.com/office/drawing/2014/main" id="{F1E36532-859E-4B99-986A-D5323576FC0B}"/>
              </a:ext>
            </a:extLst>
          </p:cNvPr>
          <p:cNvSpPr/>
          <p:nvPr/>
        </p:nvSpPr>
        <p:spPr>
          <a:xfrm>
            <a:off x="4215757" y="3851397"/>
            <a:ext cx="918672" cy="244130"/>
          </a:xfrm>
          <a:prstGeom prst="upArrow">
            <a:avLst>
              <a:gd name="adj1" fmla="val 50000"/>
              <a:gd name="adj2" fmla="val 6991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952D44BE-25D1-4F55-8DD8-D58746902117}"/>
              </a:ext>
            </a:extLst>
          </p:cNvPr>
          <p:cNvCxnSpPr>
            <a:cxnSpLocks/>
          </p:cNvCxnSpPr>
          <p:nvPr/>
        </p:nvCxnSpPr>
        <p:spPr>
          <a:xfrm flipH="1" flipV="1">
            <a:off x="9546204" y="4742921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F6C2416-6EA3-4330-A96B-A9F9BFE2EF74}"/>
              </a:ext>
            </a:extLst>
          </p:cNvPr>
          <p:cNvCxnSpPr>
            <a:cxnSpLocks/>
          </p:cNvCxnSpPr>
          <p:nvPr/>
        </p:nvCxnSpPr>
        <p:spPr>
          <a:xfrm flipH="1" flipV="1">
            <a:off x="9125383" y="4742921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391AEDD-080C-4545-A556-9DB05AAE850D}"/>
              </a:ext>
            </a:extLst>
          </p:cNvPr>
          <p:cNvCxnSpPr>
            <a:cxnSpLocks/>
          </p:cNvCxnSpPr>
          <p:nvPr/>
        </p:nvCxnSpPr>
        <p:spPr>
          <a:xfrm flipH="1" flipV="1">
            <a:off x="8739931" y="4742921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261F168-0730-4765-B23C-8BB056DA283B}"/>
              </a:ext>
            </a:extLst>
          </p:cNvPr>
          <p:cNvCxnSpPr>
            <a:cxnSpLocks/>
          </p:cNvCxnSpPr>
          <p:nvPr/>
        </p:nvCxnSpPr>
        <p:spPr>
          <a:xfrm flipH="1" flipV="1">
            <a:off x="9963284" y="4742921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10C4BF8-97FE-425E-B731-9CFCCAFDA3A7}"/>
              </a:ext>
            </a:extLst>
          </p:cNvPr>
          <p:cNvCxnSpPr>
            <a:cxnSpLocks/>
          </p:cNvCxnSpPr>
          <p:nvPr/>
        </p:nvCxnSpPr>
        <p:spPr>
          <a:xfrm flipH="1" flipV="1">
            <a:off x="10340818" y="4742921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모서리가 둥근 직사각형 194">
            <a:extLst>
              <a:ext uri="{FF2B5EF4-FFF2-40B4-BE49-F238E27FC236}">
                <a16:creationId xmlns:a16="http://schemas.microsoft.com/office/drawing/2014/main" id="{C1A4D34B-E13A-404F-A481-9D2F22B82200}"/>
              </a:ext>
            </a:extLst>
          </p:cNvPr>
          <p:cNvSpPr/>
          <p:nvPr/>
        </p:nvSpPr>
        <p:spPr>
          <a:xfrm>
            <a:off x="8570056" y="4175824"/>
            <a:ext cx="1952294" cy="483108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Temperature Sampling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0627232-0263-4CFA-A5E0-D5F9CCFF3655}"/>
              </a:ext>
            </a:extLst>
          </p:cNvPr>
          <p:cNvCxnSpPr>
            <a:cxnSpLocks/>
          </p:cNvCxnSpPr>
          <p:nvPr/>
        </p:nvCxnSpPr>
        <p:spPr>
          <a:xfrm flipH="1" flipV="1">
            <a:off x="9546204" y="3942679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9801F31E-1C5D-4F95-9378-9B25BD6B8549}"/>
              </a:ext>
            </a:extLst>
          </p:cNvPr>
          <p:cNvCxnSpPr>
            <a:cxnSpLocks/>
          </p:cNvCxnSpPr>
          <p:nvPr/>
        </p:nvCxnSpPr>
        <p:spPr>
          <a:xfrm flipH="1" flipV="1">
            <a:off x="9125383" y="3942679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849B099F-2CE8-4516-89E1-922F6722B06F}"/>
              </a:ext>
            </a:extLst>
          </p:cNvPr>
          <p:cNvCxnSpPr>
            <a:cxnSpLocks/>
          </p:cNvCxnSpPr>
          <p:nvPr/>
        </p:nvCxnSpPr>
        <p:spPr>
          <a:xfrm flipH="1" flipV="1">
            <a:off x="8739931" y="3942679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BE4B277-01A6-4567-950D-8003234D3B73}"/>
              </a:ext>
            </a:extLst>
          </p:cNvPr>
          <p:cNvCxnSpPr>
            <a:cxnSpLocks/>
          </p:cNvCxnSpPr>
          <p:nvPr/>
        </p:nvCxnSpPr>
        <p:spPr>
          <a:xfrm flipH="1" flipV="1">
            <a:off x="9963284" y="3942679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3274EE6-62DE-497F-AEAE-6CEB7A9A4119}"/>
              </a:ext>
            </a:extLst>
          </p:cNvPr>
          <p:cNvCxnSpPr>
            <a:cxnSpLocks/>
          </p:cNvCxnSpPr>
          <p:nvPr/>
        </p:nvCxnSpPr>
        <p:spPr>
          <a:xfrm flipH="1" flipV="1">
            <a:off x="10340818" y="3942679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D01D0E-C5FB-403C-B5D8-09F52038BAA5}"/>
              </a:ext>
            </a:extLst>
          </p:cNvPr>
          <p:cNvSpPr/>
          <p:nvPr/>
        </p:nvSpPr>
        <p:spPr>
          <a:xfrm>
            <a:off x="8710878" y="3516830"/>
            <a:ext cx="1670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친구와 공부를 했다</a:t>
            </a:r>
            <a:r>
              <a:rPr lang="en-US" altLang="ko-KR" sz="140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ko-KR" altLang="en-US" sz="1400" i="1" dirty="0"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6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C38597B6-56D4-4565-9F9C-A44F477594BA}"/>
              </a:ext>
            </a:extLst>
          </p:cNvPr>
          <p:cNvSpPr/>
          <p:nvPr/>
        </p:nvSpPr>
        <p:spPr>
          <a:xfrm>
            <a:off x="3486150" y="2777443"/>
            <a:ext cx="2423248" cy="108452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26">
            <a:extLst>
              <a:ext uri="{FF2B5EF4-FFF2-40B4-BE49-F238E27FC236}">
                <a16:creationId xmlns:a16="http://schemas.microsoft.com/office/drawing/2014/main" id="{BB2F4B8F-EA09-4B3E-99AF-2E68D2FCDC0E}"/>
              </a:ext>
            </a:extLst>
          </p:cNvPr>
          <p:cNvSpPr/>
          <p:nvPr/>
        </p:nvSpPr>
        <p:spPr>
          <a:xfrm>
            <a:off x="1070708" y="4411305"/>
            <a:ext cx="1895144" cy="4674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Tgt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-Encoder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5" name="모서리가 둥근 직사각형 26">
            <a:extLst>
              <a:ext uri="{FF2B5EF4-FFF2-40B4-BE49-F238E27FC236}">
                <a16:creationId xmlns:a16="http://schemas.microsoft.com/office/drawing/2014/main" id="{D655CAE2-9EFB-434C-8A37-5BBF04AF0FB2}"/>
              </a:ext>
            </a:extLst>
          </p:cNvPr>
          <p:cNvSpPr/>
          <p:nvPr/>
        </p:nvSpPr>
        <p:spPr>
          <a:xfrm>
            <a:off x="3737708" y="4411305"/>
            <a:ext cx="1952294" cy="4674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Tgt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-Decoder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AC0174-F9E2-4FE1-AABE-CF7B479A45DD}"/>
              </a:ext>
            </a:extLst>
          </p:cNvPr>
          <p:cNvCxnSpPr>
            <a:cxnSpLocks/>
          </p:cNvCxnSpPr>
          <p:nvPr/>
        </p:nvCxnSpPr>
        <p:spPr>
          <a:xfrm>
            <a:off x="3016652" y="4649854"/>
            <a:ext cx="659998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2641F3-E7C8-4CC1-B1D9-FD0B12CCBA59}"/>
              </a:ext>
            </a:extLst>
          </p:cNvPr>
          <p:cNvSpPr/>
          <p:nvPr/>
        </p:nvSpPr>
        <p:spPr>
          <a:xfrm>
            <a:off x="1202992" y="5104687"/>
            <a:ext cx="16305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Study with friend.</a:t>
            </a:r>
            <a:endParaRPr lang="ko-KR" altLang="en-US" sz="1400" i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B575F42-0660-4FF8-B637-B5640D0788C8}"/>
              </a:ext>
            </a:extLst>
          </p:cNvPr>
          <p:cNvCxnSpPr>
            <a:cxnSpLocks/>
          </p:cNvCxnSpPr>
          <p:nvPr/>
        </p:nvCxnSpPr>
        <p:spPr>
          <a:xfrm flipH="1" flipV="1">
            <a:off x="2018280" y="4921926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D29506E-0875-406D-B629-3240E8D1DAE8}"/>
              </a:ext>
            </a:extLst>
          </p:cNvPr>
          <p:cNvGrpSpPr/>
          <p:nvPr/>
        </p:nvGrpSpPr>
        <p:grpSpPr>
          <a:xfrm>
            <a:off x="3562618" y="3025945"/>
            <a:ext cx="1389727" cy="695645"/>
            <a:chOff x="8101013" y="4319204"/>
            <a:chExt cx="261937" cy="21761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7DA03D-127B-45FB-AAE7-57AF9D59B350}"/>
                </a:ext>
              </a:extLst>
            </p:cNvPr>
            <p:cNvSpPr/>
            <p:nvPr/>
          </p:nvSpPr>
          <p:spPr>
            <a:xfrm>
              <a:off x="8145769" y="4455318"/>
              <a:ext cx="47225" cy="814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2E252A1-AB06-49C7-99E6-1AF0CCDFBBE8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68448C1-4C69-4CD0-9186-C69E975A0432}"/>
                </a:ext>
              </a:extLst>
            </p:cNvPr>
            <p:cNvSpPr/>
            <p:nvPr/>
          </p:nvSpPr>
          <p:spPr>
            <a:xfrm>
              <a:off x="8231318" y="4319204"/>
              <a:ext cx="45719" cy="21761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27CEB7A-3BA6-4306-B862-9C83E55A2047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6EF992F-9D72-4F60-9922-159B15B703C1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74AB710-5192-45E7-AC70-F2DE4E694D43}"/>
              </a:ext>
            </a:extLst>
          </p:cNvPr>
          <p:cNvSpPr/>
          <p:nvPr/>
        </p:nvSpPr>
        <p:spPr>
          <a:xfrm>
            <a:off x="3652790" y="5104687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i="1">
                <a:solidFill>
                  <a:schemeClr val="bg2">
                    <a:lumMod val="2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친구와 공부를</a:t>
            </a:r>
            <a:endParaRPr lang="ko-KR" altLang="en-US" sz="1400" i="1" dirty="0">
              <a:solidFill>
                <a:schemeClr val="bg2">
                  <a:lumMod val="2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AEF1341-C318-4D96-B302-9406A9CB7CD6}"/>
              </a:ext>
            </a:extLst>
          </p:cNvPr>
          <p:cNvCxnSpPr>
            <a:cxnSpLocks/>
          </p:cNvCxnSpPr>
          <p:nvPr/>
        </p:nvCxnSpPr>
        <p:spPr>
          <a:xfrm flipH="1" flipV="1">
            <a:off x="4045218" y="4931162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3971505-3672-480B-8391-F974AEBE4B2F}"/>
              </a:ext>
            </a:extLst>
          </p:cNvPr>
          <p:cNvCxnSpPr>
            <a:cxnSpLocks/>
          </p:cNvCxnSpPr>
          <p:nvPr/>
        </p:nvCxnSpPr>
        <p:spPr>
          <a:xfrm flipH="1" flipV="1">
            <a:off x="4573494" y="4931162"/>
            <a:ext cx="1" cy="17771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화살표: 위쪽 62">
                <a:extLst>
                  <a:ext uri="{FF2B5EF4-FFF2-40B4-BE49-F238E27FC236}">
                    <a16:creationId xmlns:a16="http://schemas.microsoft.com/office/drawing/2014/main" id="{4416911E-D57C-4D05-8723-BDD4A4F0D78E}"/>
                  </a:ext>
                </a:extLst>
              </p:cNvPr>
              <p:cNvSpPr/>
              <p:nvPr/>
            </p:nvSpPr>
            <p:spPr>
              <a:xfrm>
                <a:off x="4102883" y="3962518"/>
                <a:ext cx="1221944" cy="364539"/>
              </a:xfrm>
              <a:prstGeom prst="upArrow">
                <a:avLst>
                  <a:gd name="adj1" fmla="val 50000"/>
                  <a:gd name="adj2" fmla="val 6991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화살표: 위쪽 62">
                <a:extLst>
                  <a:ext uri="{FF2B5EF4-FFF2-40B4-BE49-F238E27FC236}">
                    <a16:creationId xmlns:a16="http://schemas.microsoft.com/office/drawing/2014/main" id="{4416911E-D57C-4D05-8723-BDD4A4F0D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83" y="3962518"/>
                <a:ext cx="1221944" cy="364539"/>
              </a:xfrm>
              <a:prstGeom prst="upArrow">
                <a:avLst>
                  <a:gd name="adj1" fmla="val 50000"/>
                  <a:gd name="adj2" fmla="val 69910"/>
                </a:avLst>
              </a:prstGeom>
              <a:blipFill>
                <a:blip r:embed="rId2"/>
                <a:stretch>
                  <a:fillRect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13BCEC3-9A2E-4695-95D5-6E128019C8BC}"/>
              </a:ext>
            </a:extLst>
          </p:cNvPr>
          <p:cNvSpPr txBox="1"/>
          <p:nvPr/>
        </p:nvSpPr>
        <p:spPr>
          <a:xfrm>
            <a:off x="4987954" y="3081178"/>
            <a:ext cx="9446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‘</a:t>
            </a:r>
            <a:r>
              <a:rPr lang="ko-KR" altLang="en-US" sz="1050" b="1" i="1" dirty="0">
                <a:solidFill>
                  <a:schemeClr val="accent4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한다</a:t>
            </a:r>
            <a:r>
              <a:rPr lang="en-US" altLang="ko-KR" sz="1050" b="1" i="1" dirty="0">
                <a:solidFill>
                  <a:schemeClr val="accent4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’</a:t>
            </a:r>
            <a:r>
              <a:rPr lang="ko-KR" altLang="en-US" sz="1050" b="1" i="1" dirty="0">
                <a:solidFill>
                  <a:schemeClr val="accent4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050" i="1" dirty="0">
                <a:solidFill>
                  <a:schemeClr val="accent4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: 0.6</a:t>
            </a:r>
          </a:p>
          <a:p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‘</a:t>
            </a:r>
            <a:r>
              <a:rPr lang="ko-KR" altLang="en-US" sz="1050" b="1" i="1" dirty="0">
                <a:solidFill>
                  <a:schemeClr val="accent4">
                    <a:lumMod val="7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할까</a:t>
            </a:r>
            <a:r>
              <a:rPr lang="en-US" altLang="ko-KR" sz="1050" b="1" i="1" dirty="0">
                <a:solidFill>
                  <a:schemeClr val="accent4">
                    <a:lumMod val="7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’ </a:t>
            </a:r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: 0.2</a:t>
            </a:r>
          </a:p>
          <a:p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‘</a:t>
            </a:r>
            <a:r>
              <a:rPr lang="ko-KR" altLang="en-US" sz="105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하나</a:t>
            </a:r>
            <a:r>
              <a:rPr lang="en-US" altLang="ko-KR" sz="105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’ </a:t>
            </a:r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: 0.1</a:t>
            </a:r>
          </a:p>
          <a:p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‘</a:t>
            </a:r>
            <a:r>
              <a:rPr lang="ko-KR" altLang="en-US" sz="105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차다</a:t>
            </a:r>
            <a:r>
              <a:rPr lang="en-US" altLang="ko-KR" sz="105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’ </a:t>
            </a:r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: 0.1</a:t>
            </a:r>
            <a:endParaRPr lang="ko-KR" alt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AA3A90-99B0-4AB5-ABC8-A89A17FDEF47}"/>
              </a:ext>
            </a:extLst>
          </p:cNvPr>
          <p:cNvSpPr txBox="1"/>
          <p:nvPr/>
        </p:nvSpPr>
        <p:spPr>
          <a:xfrm>
            <a:off x="4987954" y="2777444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</a:t>
            </a:r>
          </a:p>
        </p:txBody>
      </p:sp>
      <p:sp>
        <p:nvSpPr>
          <p:cNvPr id="68" name="화살표: 위쪽 67">
            <a:extLst>
              <a:ext uri="{FF2B5EF4-FFF2-40B4-BE49-F238E27FC236}">
                <a16:creationId xmlns:a16="http://schemas.microsoft.com/office/drawing/2014/main" id="{DF27C8E5-ED04-4633-BB51-807216990B2E}"/>
              </a:ext>
            </a:extLst>
          </p:cNvPr>
          <p:cNvSpPr/>
          <p:nvPr/>
        </p:nvSpPr>
        <p:spPr>
          <a:xfrm rot="5400000">
            <a:off x="6143110" y="2758839"/>
            <a:ext cx="930350" cy="1121731"/>
          </a:xfrm>
          <a:prstGeom prst="upArrow">
            <a:avLst>
              <a:gd name="adj1" fmla="val 50000"/>
              <a:gd name="adj2" fmla="val 5842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0CF7AB0-852D-4E7A-8B16-A9D5DCAEB69A}"/>
                  </a:ext>
                </a:extLst>
              </p:cNvPr>
              <p:cNvSpPr txBox="1"/>
              <p:nvPr/>
            </p:nvSpPr>
            <p:spPr>
              <a:xfrm>
                <a:off x="6108943" y="3061862"/>
                <a:ext cx="101378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𝑇𝑒𝑚𝑝𝑒𝑟𝑎𝑡𝑢𝑒</m:t>
                      </m:r>
                    </m:oMath>
                  </m:oMathPara>
                </a14:m>
                <a:endParaRPr lang="en-US" altLang="ko-KR" sz="1400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적용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0CF7AB0-852D-4E7A-8B16-A9D5DCAEB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43" y="3061862"/>
                <a:ext cx="1013781" cy="523220"/>
              </a:xfrm>
              <a:prstGeom prst="rect">
                <a:avLst/>
              </a:prstGeom>
              <a:blipFill>
                <a:blip r:embed="rId3"/>
                <a:stretch>
                  <a:fillRect l="-9036" r="-2410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AF6237-18DA-453C-B2D3-5362E15A6D0C}"/>
              </a:ext>
            </a:extLst>
          </p:cNvPr>
          <p:cNvSpPr/>
          <p:nvPr/>
        </p:nvSpPr>
        <p:spPr>
          <a:xfrm>
            <a:off x="7224727" y="2777443"/>
            <a:ext cx="2423248" cy="108452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31E40EF-8E5B-4F9E-A2D6-03FD24956DEB}"/>
              </a:ext>
            </a:extLst>
          </p:cNvPr>
          <p:cNvGrpSpPr/>
          <p:nvPr/>
        </p:nvGrpSpPr>
        <p:grpSpPr>
          <a:xfrm>
            <a:off x="7301195" y="2854525"/>
            <a:ext cx="1389727" cy="867061"/>
            <a:chOff x="8101013" y="4265581"/>
            <a:chExt cx="261937" cy="271237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021085A-6775-4E37-A75E-5A68ED634164}"/>
                </a:ext>
              </a:extLst>
            </p:cNvPr>
            <p:cNvSpPr/>
            <p:nvPr/>
          </p:nvSpPr>
          <p:spPr>
            <a:xfrm>
              <a:off x="8145769" y="4494115"/>
              <a:ext cx="47225" cy="427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4EF7F38-BCC7-46DE-A239-2F011F38B3F3}"/>
                </a:ext>
              </a:extLst>
            </p:cNvPr>
            <p:cNvSpPr/>
            <p:nvPr/>
          </p:nvSpPr>
          <p:spPr>
            <a:xfrm>
              <a:off x="8191488" y="4396465"/>
              <a:ext cx="45719" cy="14035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89CA6BA-06C9-4BF5-B61F-E2048AAE7138}"/>
                </a:ext>
              </a:extLst>
            </p:cNvPr>
            <p:cNvSpPr/>
            <p:nvPr/>
          </p:nvSpPr>
          <p:spPr>
            <a:xfrm>
              <a:off x="8231318" y="4265581"/>
              <a:ext cx="45719" cy="27123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65E82AC-E2EB-4EEA-8396-437E857BD09B}"/>
                </a:ext>
              </a:extLst>
            </p:cNvPr>
            <p:cNvSpPr/>
            <p:nvPr/>
          </p:nvSpPr>
          <p:spPr>
            <a:xfrm>
              <a:off x="8277037" y="4494115"/>
              <a:ext cx="45719" cy="427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0BD3318-7A8C-41F9-A6C0-57CF73A023F0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54373FF-FB7D-48D6-9B2F-8A8B2D57D353}"/>
              </a:ext>
            </a:extLst>
          </p:cNvPr>
          <p:cNvSpPr txBox="1"/>
          <p:nvPr/>
        </p:nvSpPr>
        <p:spPr>
          <a:xfrm>
            <a:off x="8673502" y="3081178"/>
            <a:ext cx="9446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‘</a:t>
            </a:r>
            <a:r>
              <a:rPr lang="ko-KR" altLang="en-US" sz="1050" b="1" i="1" dirty="0">
                <a:solidFill>
                  <a:schemeClr val="accent4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한다</a:t>
            </a:r>
            <a:r>
              <a:rPr lang="en-US" altLang="ko-KR" sz="1050" b="1" i="1" dirty="0">
                <a:solidFill>
                  <a:schemeClr val="accent4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’</a:t>
            </a:r>
            <a:r>
              <a:rPr lang="ko-KR" altLang="en-US" sz="1050" b="1" i="1" dirty="0">
                <a:solidFill>
                  <a:schemeClr val="accent4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050" i="1" dirty="0">
                <a:solidFill>
                  <a:schemeClr val="accent4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: 0.7</a:t>
            </a:r>
          </a:p>
          <a:p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‘</a:t>
            </a:r>
            <a:r>
              <a:rPr lang="ko-KR" altLang="en-US" sz="1050" b="1" i="1" dirty="0">
                <a:solidFill>
                  <a:schemeClr val="accent4">
                    <a:lumMod val="7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할까</a:t>
            </a:r>
            <a:r>
              <a:rPr lang="en-US" altLang="ko-KR" sz="1050" b="1" i="1" dirty="0">
                <a:solidFill>
                  <a:schemeClr val="accent4">
                    <a:lumMod val="7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’ </a:t>
            </a:r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: 0.26</a:t>
            </a:r>
          </a:p>
          <a:p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‘</a:t>
            </a:r>
            <a:r>
              <a:rPr lang="ko-KR" altLang="en-US" sz="105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하나</a:t>
            </a:r>
            <a:r>
              <a:rPr lang="en-US" altLang="ko-KR" sz="105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’ </a:t>
            </a:r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: 0.02</a:t>
            </a:r>
          </a:p>
          <a:p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‘</a:t>
            </a:r>
            <a:r>
              <a:rPr lang="ko-KR" altLang="en-US" sz="105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차다</a:t>
            </a:r>
            <a:r>
              <a:rPr lang="en-US" altLang="ko-KR" sz="105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’ </a:t>
            </a:r>
            <a:r>
              <a:rPr lang="en-US" altLang="ko-KR" sz="1050" i="1" dirty="0">
                <a:latin typeface="NanumSquare" panose="020B0600000101010101" pitchFamily="50" charset="-127"/>
                <a:ea typeface="NanumSquare" panose="020B0600000101010101" pitchFamily="50" charset="-127"/>
              </a:rPr>
              <a:t>: 0.02</a:t>
            </a:r>
            <a:endParaRPr lang="ko-KR" altLang="en-US" sz="105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3EBED3-F90E-4C09-B948-3BE2D5506E35}"/>
              </a:ext>
            </a:extLst>
          </p:cNvPr>
          <p:cNvSpPr txBox="1"/>
          <p:nvPr/>
        </p:nvSpPr>
        <p:spPr>
          <a:xfrm>
            <a:off x="8673502" y="2777444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</a:t>
            </a:r>
          </a:p>
        </p:txBody>
      </p:sp>
      <p:sp>
        <p:nvSpPr>
          <p:cNvPr id="80" name="화살표: 위쪽 79">
            <a:extLst>
              <a:ext uri="{FF2B5EF4-FFF2-40B4-BE49-F238E27FC236}">
                <a16:creationId xmlns:a16="http://schemas.microsoft.com/office/drawing/2014/main" id="{F6565480-4EB9-4F57-9513-F782DF9F11BD}"/>
              </a:ext>
            </a:extLst>
          </p:cNvPr>
          <p:cNvSpPr/>
          <p:nvPr/>
        </p:nvSpPr>
        <p:spPr>
          <a:xfrm rot="5400000">
            <a:off x="9820134" y="2758840"/>
            <a:ext cx="930350" cy="1121731"/>
          </a:xfrm>
          <a:prstGeom prst="upArrow">
            <a:avLst>
              <a:gd name="adj1" fmla="val 50000"/>
              <a:gd name="adj2" fmla="val 58429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4E71C2-16F0-4D15-9D89-64D8F7BBAB50}"/>
                  </a:ext>
                </a:extLst>
              </p:cNvPr>
              <p:cNvSpPr txBox="1"/>
              <p:nvPr/>
            </p:nvSpPr>
            <p:spPr>
              <a:xfrm>
                <a:off x="9724443" y="3153283"/>
                <a:ext cx="10137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𝑠𝑎𝑚𝑝𝑙𝑖𝑛𝑔</m:t>
                      </m:r>
                    </m:oMath>
                  </m:oMathPara>
                </a14:m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F4E71C2-16F0-4D15-9D89-64D8F7BBA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443" y="3153283"/>
                <a:ext cx="1013781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3A8200ED-C219-4893-9042-15B99CC66E6A}"/>
              </a:ext>
            </a:extLst>
          </p:cNvPr>
          <p:cNvSpPr txBox="1"/>
          <p:nvPr/>
        </p:nvSpPr>
        <p:spPr>
          <a:xfrm>
            <a:off x="10920666" y="3135038"/>
            <a:ext cx="624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1" dirty="0">
                <a:solidFill>
                  <a:schemeClr val="accent4">
                    <a:lumMod val="50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2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7EFCFA0-2B6C-42CE-9EBD-8EA82748C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26759" r="13802" b="28981"/>
          <a:stretch/>
        </p:blipFill>
        <p:spPr bwMode="auto">
          <a:xfrm>
            <a:off x="1739900" y="1835150"/>
            <a:ext cx="876935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30428578-C2B2-4B67-BFC2-3DE29165E3AA}"/>
              </a:ext>
            </a:extLst>
          </p:cNvPr>
          <p:cNvSpPr/>
          <p:nvPr/>
        </p:nvSpPr>
        <p:spPr>
          <a:xfrm>
            <a:off x="9260731" y="3628826"/>
            <a:ext cx="2272564" cy="619663"/>
          </a:xfrm>
          <a:prstGeom prst="flowChartProcess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Kullback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Leibler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divergence Loss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32CFA3-D334-4868-9EDF-04B8BAE09FB1}"/>
              </a:ext>
            </a:extLst>
          </p:cNvPr>
          <p:cNvCxnSpPr>
            <a:cxnSpLocks/>
          </p:cNvCxnSpPr>
          <p:nvPr/>
        </p:nvCxnSpPr>
        <p:spPr>
          <a:xfrm flipV="1">
            <a:off x="4305300" y="4792714"/>
            <a:ext cx="2895600" cy="3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1A4DFF-4487-45E4-A311-4F91A967D539}"/>
              </a:ext>
            </a:extLst>
          </p:cNvPr>
          <p:cNvCxnSpPr>
            <a:cxnSpLocks/>
          </p:cNvCxnSpPr>
          <p:nvPr/>
        </p:nvCxnSpPr>
        <p:spPr>
          <a:xfrm flipV="1">
            <a:off x="4305300" y="3341104"/>
            <a:ext cx="2895600" cy="3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9D1015-F16E-43BF-8BD4-0C3C31C73289}"/>
              </a:ext>
            </a:extLst>
          </p:cNvPr>
          <p:cNvSpPr/>
          <p:nvPr/>
        </p:nvSpPr>
        <p:spPr>
          <a:xfrm>
            <a:off x="4975860" y="3101340"/>
            <a:ext cx="1562100" cy="479528"/>
          </a:xfrm>
          <a:prstGeom prst="roundRect">
            <a:avLst/>
          </a:prstGeom>
          <a:pattFill prst="pct2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F498B5D4-C2A8-4E5F-BA36-1B80E082F366}"/>
              </a:ext>
            </a:extLst>
          </p:cNvPr>
          <p:cNvSpPr/>
          <p:nvPr/>
        </p:nvSpPr>
        <p:spPr>
          <a:xfrm>
            <a:off x="2674620" y="4556760"/>
            <a:ext cx="1630680" cy="47952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Unlabeled Data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순서도: 다중 문서 6">
            <a:extLst>
              <a:ext uri="{FF2B5EF4-FFF2-40B4-BE49-F238E27FC236}">
                <a16:creationId xmlns:a16="http://schemas.microsoft.com/office/drawing/2014/main" id="{3A138CD5-08A3-4655-8AE2-7DA0B6CCA81B}"/>
              </a:ext>
            </a:extLst>
          </p:cNvPr>
          <p:cNvSpPr/>
          <p:nvPr/>
        </p:nvSpPr>
        <p:spPr>
          <a:xfrm>
            <a:off x="2674620" y="3101340"/>
            <a:ext cx="1630680" cy="66294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Augmented Data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448622C6-3410-41D7-A764-75821CA4E544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rot="10800000">
            <a:off x="2674620" y="3432810"/>
            <a:ext cx="12700" cy="1363714"/>
          </a:xfrm>
          <a:prstGeom prst="curvedConnector3">
            <a:avLst>
              <a:gd name="adj1" fmla="val 312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BCB942-1AC1-473C-80A2-61A9F5031073}"/>
              </a:ext>
            </a:extLst>
          </p:cNvPr>
          <p:cNvSpPr txBox="1"/>
          <p:nvPr/>
        </p:nvSpPr>
        <p:spPr>
          <a:xfrm>
            <a:off x="719573" y="3960778"/>
            <a:ext cx="1677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Back-Translation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ED7F268-5969-4BEF-9795-2C06C3C1F828}"/>
              </a:ext>
            </a:extLst>
          </p:cNvPr>
          <p:cNvSpPr/>
          <p:nvPr/>
        </p:nvSpPr>
        <p:spPr>
          <a:xfrm>
            <a:off x="4975860" y="4556760"/>
            <a:ext cx="1562100" cy="479528"/>
          </a:xfrm>
          <a:prstGeom prst="roundRect">
            <a:avLst/>
          </a:prstGeom>
          <a:pattFill prst="pct2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345A244-E770-4882-9800-389416211AEC}"/>
              </a:ext>
            </a:extLst>
          </p:cNvPr>
          <p:cNvGrpSpPr/>
          <p:nvPr/>
        </p:nvGrpSpPr>
        <p:grpSpPr>
          <a:xfrm>
            <a:off x="7371872" y="2988037"/>
            <a:ext cx="730743" cy="479528"/>
            <a:chOff x="8101013" y="4364930"/>
            <a:chExt cx="261937" cy="17188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2ED9000-0C8A-4A7D-B422-ADD1A5E21CE9}"/>
                </a:ext>
              </a:extLst>
            </p:cNvPr>
            <p:cNvSpPr/>
            <p:nvPr/>
          </p:nvSpPr>
          <p:spPr>
            <a:xfrm>
              <a:off x="8145769" y="4364930"/>
              <a:ext cx="45719" cy="171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F1DC8D2-8109-46E8-AD5F-5EEB920BD560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F8AE2C-C805-4A29-8C36-0EEED6ED13AF}"/>
                </a:ext>
              </a:extLst>
            </p:cNvPr>
            <p:cNvSpPr/>
            <p:nvPr/>
          </p:nvSpPr>
          <p:spPr>
            <a:xfrm>
              <a:off x="8231318" y="4400103"/>
              <a:ext cx="51608" cy="1367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4E5464-5D96-4623-9FBD-9401DD48658B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DFBCE31-C95D-46AE-953D-76ABC06DC1B4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2F43FC-E6A2-48E9-B3FF-0DC137EE8819}"/>
              </a:ext>
            </a:extLst>
          </p:cNvPr>
          <p:cNvGrpSpPr/>
          <p:nvPr/>
        </p:nvGrpSpPr>
        <p:grpSpPr>
          <a:xfrm>
            <a:off x="7371872" y="4356332"/>
            <a:ext cx="730743" cy="479528"/>
            <a:chOff x="8101013" y="4364930"/>
            <a:chExt cx="261937" cy="17188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2901ABD-5128-4BF5-B973-1718D2C15CDB}"/>
                </a:ext>
              </a:extLst>
            </p:cNvPr>
            <p:cNvSpPr/>
            <p:nvPr/>
          </p:nvSpPr>
          <p:spPr>
            <a:xfrm>
              <a:off x="8145769" y="4400102"/>
              <a:ext cx="45719" cy="1367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8287D1-1723-4F5A-8F37-DBDDD11EB621}"/>
                </a:ext>
              </a:extLst>
            </p:cNvPr>
            <p:cNvSpPr/>
            <p:nvPr/>
          </p:nvSpPr>
          <p:spPr>
            <a:xfrm>
              <a:off x="8191488" y="4425950"/>
              <a:ext cx="45719" cy="1108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8FB410-9B29-4B91-AE49-8CEEB16F00F5}"/>
                </a:ext>
              </a:extLst>
            </p:cNvPr>
            <p:cNvSpPr/>
            <p:nvPr/>
          </p:nvSpPr>
          <p:spPr>
            <a:xfrm>
              <a:off x="8231318" y="4364930"/>
              <a:ext cx="51608" cy="1718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832D84-E003-4B10-BB34-8A5E9A366C92}"/>
                </a:ext>
              </a:extLst>
            </p:cNvPr>
            <p:cNvSpPr/>
            <p:nvPr/>
          </p:nvSpPr>
          <p:spPr>
            <a:xfrm>
              <a:off x="8277037" y="4455318"/>
              <a:ext cx="45719" cy="814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D838BBE-7103-4C8C-89D6-BE14234D6F17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07AE898-0C1E-486B-86E2-A5C861011DD6}"/>
                  </a:ext>
                </a:extLst>
              </p:cNvPr>
              <p:cNvSpPr txBox="1"/>
              <p:nvPr/>
            </p:nvSpPr>
            <p:spPr>
              <a:xfrm>
                <a:off x="7121862" y="3479012"/>
                <a:ext cx="1259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07AE898-0C1E-486B-86E2-A5C861011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62" y="3479012"/>
                <a:ext cx="125991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B83C7F-BD52-426D-8661-981EE3848FE3}"/>
                  </a:ext>
                </a:extLst>
              </p:cNvPr>
              <p:cNvSpPr txBox="1"/>
              <p:nvPr/>
            </p:nvSpPr>
            <p:spPr>
              <a:xfrm>
                <a:off x="7121862" y="4851622"/>
                <a:ext cx="1259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B83C7F-BD52-426D-8661-981EE384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62" y="4851622"/>
                <a:ext cx="125991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27FABB-1E7B-474B-9C68-027930F691ED}"/>
                  </a:ext>
                </a:extLst>
              </p:cNvPr>
              <p:cNvSpPr txBox="1"/>
              <p:nvPr/>
            </p:nvSpPr>
            <p:spPr>
              <a:xfrm>
                <a:off x="9211423" y="4248489"/>
                <a:ext cx="2403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27FABB-1E7B-474B-9C68-027930F6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23" y="4248489"/>
                <a:ext cx="2403787" cy="369332"/>
              </a:xfrm>
              <a:prstGeom prst="rect">
                <a:avLst/>
              </a:prstGeom>
              <a:blipFill>
                <a:blip r:embed="rId4"/>
                <a:stretch>
                  <a:fillRect r="-1523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9F376F5-EE1D-4530-96A4-5AF9858CD52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242300" y="3322153"/>
            <a:ext cx="1018431" cy="6165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AE44B50-B07F-4107-BFDE-5885D46DEB2D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242300" y="3938658"/>
            <a:ext cx="1018431" cy="616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CA34EA2-1312-4810-9453-05E4DC0E57B4}"/>
              </a:ext>
            </a:extLst>
          </p:cNvPr>
          <p:cNvCxnSpPr>
            <a:cxnSpLocks/>
          </p:cNvCxnSpPr>
          <p:nvPr/>
        </p:nvCxnSpPr>
        <p:spPr>
          <a:xfrm>
            <a:off x="7006552" y="2908912"/>
            <a:ext cx="3257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3095383-12F1-4393-8CA0-4DF8364BBEDC}"/>
              </a:ext>
            </a:extLst>
          </p:cNvPr>
          <p:cNvCxnSpPr>
            <a:cxnSpLocks/>
          </p:cNvCxnSpPr>
          <p:nvPr/>
        </p:nvCxnSpPr>
        <p:spPr>
          <a:xfrm>
            <a:off x="7006552" y="4393926"/>
            <a:ext cx="3257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01092E-6692-4265-9E03-342EAAB6533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044574" y="2900817"/>
            <a:ext cx="1192145" cy="8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C2735A-2C5C-4E50-A101-663984EF308A}"/>
              </a:ext>
            </a:extLst>
          </p:cNvPr>
          <p:cNvSpPr/>
          <p:nvPr/>
        </p:nvSpPr>
        <p:spPr>
          <a:xfrm>
            <a:off x="7570218" y="2580950"/>
            <a:ext cx="2236722" cy="2151070"/>
          </a:xfrm>
          <a:prstGeom prst="roundRect">
            <a:avLst>
              <a:gd name="adj" fmla="val 8150"/>
            </a:avLst>
          </a:prstGeom>
          <a:pattFill prst="pct2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endParaRPr lang="ko-KR" altLang="en-US" sz="20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B40BD070-6935-4E40-ADDC-41C3542BB052}"/>
              </a:ext>
            </a:extLst>
          </p:cNvPr>
          <p:cNvSpPr/>
          <p:nvPr/>
        </p:nvSpPr>
        <p:spPr>
          <a:xfrm>
            <a:off x="1413894" y="4556760"/>
            <a:ext cx="1630680" cy="47952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Unlabeled Data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순서도: 다중 문서 8">
            <a:extLst>
              <a:ext uri="{FF2B5EF4-FFF2-40B4-BE49-F238E27FC236}">
                <a16:creationId xmlns:a16="http://schemas.microsoft.com/office/drawing/2014/main" id="{2E0FE505-BB36-4436-AEB7-9B14240B3E95}"/>
              </a:ext>
            </a:extLst>
          </p:cNvPr>
          <p:cNvSpPr/>
          <p:nvPr/>
        </p:nvSpPr>
        <p:spPr>
          <a:xfrm>
            <a:off x="1413894" y="3714886"/>
            <a:ext cx="1630680" cy="662940"/>
          </a:xfrm>
          <a:prstGeom prst="flowChartMultidocumen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Augmented Data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35DF6C9-2F13-468A-87EE-565CF6BB6776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>
            <a:off x="1413894" y="4046356"/>
            <a:ext cx="12700" cy="75016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66AC26-C00C-47B8-9CA2-18E943DEAD22}"/>
              </a:ext>
            </a:extLst>
          </p:cNvPr>
          <p:cNvSpPr txBox="1"/>
          <p:nvPr/>
        </p:nvSpPr>
        <p:spPr>
          <a:xfrm>
            <a:off x="-379618" y="4267551"/>
            <a:ext cx="1677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Back-Translation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877E3888-F81F-4D4F-80CD-992825A23757}"/>
              </a:ext>
            </a:extLst>
          </p:cNvPr>
          <p:cNvSpPr/>
          <p:nvPr/>
        </p:nvSpPr>
        <p:spPr>
          <a:xfrm>
            <a:off x="1413894" y="2657243"/>
            <a:ext cx="1630680" cy="479528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Labeled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2802B-CC58-4C63-874A-6246E1ED292B}"/>
              </a:ext>
            </a:extLst>
          </p:cNvPr>
          <p:cNvSpPr txBox="1"/>
          <p:nvPr/>
        </p:nvSpPr>
        <p:spPr>
          <a:xfrm>
            <a:off x="1947746" y="315691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</a:t>
            </a:r>
            <a:r>
              <a:rPr lang="ko-KR" altLang="en-US" sz="1400" dirty="0"/>
              <a:t>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AA256-5E8D-4DEE-BBC6-FF7188BC6869}"/>
              </a:ext>
            </a:extLst>
          </p:cNvPr>
          <p:cNvSpPr txBox="1"/>
          <p:nvPr/>
        </p:nvSpPr>
        <p:spPr>
          <a:xfrm>
            <a:off x="1657602" y="5071208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약 </a:t>
            </a:r>
            <a:r>
              <a:rPr lang="en-US" altLang="ko-KR" sz="1400" dirty="0"/>
              <a:t>70,000</a:t>
            </a:r>
            <a:r>
              <a:rPr lang="ko-KR" altLang="en-US" sz="1400" dirty="0"/>
              <a:t>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5033EB-7BAD-47E7-B3D9-CFBA58343018}"/>
              </a:ext>
            </a:extLst>
          </p:cNvPr>
          <p:cNvSpPr txBox="1"/>
          <p:nvPr/>
        </p:nvSpPr>
        <p:spPr>
          <a:xfrm>
            <a:off x="3169203" y="2580949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5BAA9B-EEBB-4047-B790-7AAFC05DA0F6}"/>
              </a:ext>
            </a:extLst>
          </p:cNvPr>
          <p:cNvSpPr txBox="1"/>
          <p:nvPr/>
        </p:nvSpPr>
        <p:spPr>
          <a:xfrm>
            <a:off x="4299464" y="2639758"/>
            <a:ext cx="303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:	 I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love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this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movie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Label :	 Positive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561E1D-5F7D-4E07-908B-359177F1E12B}"/>
              </a:ext>
            </a:extLst>
          </p:cNvPr>
          <p:cNvSpPr/>
          <p:nvPr/>
        </p:nvSpPr>
        <p:spPr>
          <a:xfrm>
            <a:off x="4236719" y="2631477"/>
            <a:ext cx="2769833" cy="555820"/>
          </a:xfrm>
          <a:custGeom>
            <a:avLst/>
            <a:gdLst>
              <a:gd name="connsiteX0" fmla="*/ 0 w 2769833"/>
              <a:gd name="connsiteY0" fmla="*/ 0 h 555820"/>
              <a:gd name="connsiteX1" fmla="*/ 526268 w 2769833"/>
              <a:gd name="connsiteY1" fmla="*/ 0 h 555820"/>
              <a:gd name="connsiteX2" fmla="*/ 997140 w 2769833"/>
              <a:gd name="connsiteY2" fmla="*/ 0 h 555820"/>
              <a:gd name="connsiteX3" fmla="*/ 1606503 w 2769833"/>
              <a:gd name="connsiteY3" fmla="*/ 0 h 555820"/>
              <a:gd name="connsiteX4" fmla="*/ 2132771 w 2769833"/>
              <a:gd name="connsiteY4" fmla="*/ 0 h 555820"/>
              <a:gd name="connsiteX5" fmla="*/ 2769833 w 2769833"/>
              <a:gd name="connsiteY5" fmla="*/ 0 h 555820"/>
              <a:gd name="connsiteX6" fmla="*/ 2769833 w 2769833"/>
              <a:gd name="connsiteY6" fmla="*/ 555820 h 555820"/>
              <a:gd name="connsiteX7" fmla="*/ 2215866 w 2769833"/>
              <a:gd name="connsiteY7" fmla="*/ 555820 h 555820"/>
              <a:gd name="connsiteX8" fmla="*/ 1606503 w 2769833"/>
              <a:gd name="connsiteY8" fmla="*/ 555820 h 555820"/>
              <a:gd name="connsiteX9" fmla="*/ 1135632 w 2769833"/>
              <a:gd name="connsiteY9" fmla="*/ 555820 h 555820"/>
              <a:gd name="connsiteX10" fmla="*/ 581665 w 2769833"/>
              <a:gd name="connsiteY10" fmla="*/ 555820 h 555820"/>
              <a:gd name="connsiteX11" fmla="*/ 0 w 2769833"/>
              <a:gd name="connsiteY11" fmla="*/ 555820 h 555820"/>
              <a:gd name="connsiteX12" fmla="*/ 0 w 2769833"/>
              <a:gd name="connsiteY12" fmla="*/ 0 h 55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69833" h="555820" extrusionOk="0">
                <a:moveTo>
                  <a:pt x="0" y="0"/>
                </a:moveTo>
                <a:cubicBezTo>
                  <a:pt x="117194" y="-28096"/>
                  <a:pt x="324796" y="20942"/>
                  <a:pt x="526268" y="0"/>
                </a:cubicBezTo>
                <a:cubicBezTo>
                  <a:pt x="727740" y="-20942"/>
                  <a:pt x="897256" y="31414"/>
                  <a:pt x="997140" y="0"/>
                </a:cubicBezTo>
                <a:cubicBezTo>
                  <a:pt x="1097024" y="-31414"/>
                  <a:pt x="1349929" y="52901"/>
                  <a:pt x="1606503" y="0"/>
                </a:cubicBezTo>
                <a:cubicBezTo>
                  <a:pt x="1863077" y="-52901"/>
                  <a:pt x="1937068" y="17098"/>
                  <a:pt x="2132771" y="0"/>
                </a:cubicBezTo>
                <a:cubicBezTo>
                  <a:pt x="2328474" y="-17098"/>
                  <a:pt x="2485680" y="13591"/>
                  <a:pt x="2769833" y="0"/>
                </a:cubicBezTo>
                <a:cubicBezTo>
                  <a:pt x="2807513" y="189567"/>
                  <a:pt x="2750249" y="352534"/>
                  <a:pt x="2769833" y="555820"/>
                </a:cubicBezTo>
                <a:cubicBezTo>
                  <a:pt x="2550781" y="585645"/>
                  <a:pt x="2441425" y="490798"/>
                  <a:pt x="2215866" y="555820"/>
                </a:cubicBezTo>
                <a:cubicBezTo>
                  <a:pt x="1990307" y="620842"/>
                  <a:pt x="1785951" y="535759"/>
                  <a:pt x="1606503" y="555820"/>
                </a:cubicBezTo>
                <a:cubicBezTo>
                  <a:pt x="1427055" y="575881"/>
                  <a:pt x="1362156" y="499643"/>
                  <a:pt x="1135632" y="555820"/>
                </a:cubicBezTo>
                <a:cubicBezTo>
                  <a:pt x="909108" y="611997"/>
                  <a:pt x="742743" y="552427"/>
                  <a:pt x="581665" y="555820"/>
                </a:cubicBezTo>
                <a:cubicBezTo>
                  <a:pt x="420587" y="559213"/>
                  <a:pt x="246494" y="526951"/>
                  <a:pt x="0" y="555820"/>
                </a:cubicBezTo>
                <a:cubicBezTo>
                  <a:pt x="-1860" y="346817"/>
                  <a:pt x="7283" y="226028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EE0045-A22B-4CFE-8D77-4ADADBA54EE5}"/>
              </a:ext>
            </a:extLst>
          </p:cNvPr>
          <p:cNvSpPr txBox="1"/>
          <p:nvPr/>
        </p:nvSpPr>
        <p:spPr>
          <a:xfrm>
            <a:off x="4299465" y="3921013"/>
            <a:ext cx="27070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Back-Translated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: 	I can’t believe it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Original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TEXT : 	I don’t thing it’s real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17F563B-A8F4-4B52-B8BE-3F01C0A47F29}"/>
              </a:ext>
            </a:extLst>
          </p:cNvPr>
          <p:cNvSpPr/>
          <p:nvPr/>
        </p:nvSpPr>
        <p:spPr>
          <a:xfrm>
            <a:off x="4236720" y="3912732"/>
            <a:ext cx="2769833" cy="962388"/>
          </a:xfrm>
          <a:custGeom>
            <a:avLst/>
            <a:gdLst>
              <a:gd name="connsiteX0" fmla="*/ 0 w 2769833"/>
              <a:gd name="connsiteY0" fmla="*/ 0 h 962388"/>
              <a:gd name="connsiteX1" fmla="*/ 526268 w 2769833"/>
              <a:gd name="connsiteY1" fmla="*/ 0 h 962388"/>
              <a:gd name="connsiteX2" fmla="*/ 997140 w 2769833"/>
              <a:gd name="connsiteY2" fmla="*/ 0 h 962388"/>
              <a:gd name="connsiteX3" fmla="*/ 1606503 w 2769833"/>
              <a:gd name="connsiteY3" fmla="*/ 0 h 962388"/>
              <a:gd name="connsiteX4" fmla="*/ 2132771 w 2769833"/>
              <a:gd name="connsiteY4" fmla="*/ 0 h 962388"/>
              <a:gd name="connsiteX5" fmla="*/ 2769833 w 2769833"/>
              <a:gd name="connsiteY5" fmla="*/ 0 h 962388"/>
              <a:gd name="connsiteX6" fmla="*/ 2769833 w 2769833"/>
              <a:gd name="connsiteY6" fmla="*/ 500442 h 962388"/>
              <a:gd name="connsiteX7" fmla="*/ 2769833 w 2769833"/>
              <a:gd name="connsiteY7" fmla="*/ 962388 h 962388"/>
              <a:gd name="connsiteX8" fmla="*/ 2215866 w 2769833"/>
              <a:gd name="connsiteY8" fmla="*/ 962388 h 962388"/>
              <a:gd name="connsiteX9" fmla="*/ 1744995 w 2769833"/>
              <a:gd name="connsiteY9" fmla="*/ 962388 h 962388"/>
              <a:gd name="connsiteX10" fmla="*/ 1191028 w 2769833"/>
              <a:gd name="connsiteY10" fmla="*/ 962388 h 962388"/>
              <a:gd name="connsiteX11" fmla="*/ 637062 w 2769833"/>
              <a:gd name="connsiteY11" fmla="*/ 962388 h 962388"/>
              <a:gd name="connsiteX12" fmla="*/ 0 w 2769833"/>
              <a:gd name="connsiteY12" fmla="*/ 962388 h 962388"/>
              <a:gd name="connsiteX13" fmla="*/ 0 w 2769833"/>
              <a:gd name="connsiteY13" fmla="*/ 461946 h 962388"/>
              <a:gd name="connsiteX14" fmla="*/ 0 w 2769833"/>
              <a:gd name="connsiteY14" fmla="*/ 0 h 96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69833" h="962388" extrusionOk="0">
                <a:moveTo>
                  <a:pt x="0" y="0"/>
                </a:moveTo>
                <a:cubicBezTo>
                  <a:pt x="117194" y="-28096"/>
                  <a:pt x="324796" y="20942"/>
                  <a:pt x="526268" y="0"/>
                </a:cubicBezTo>
                <a:cubicBezTo>
                  <a:pt x="727740" y="-20942"/>
                  <a:pt x="897256" y="31414"/>
                  <a:pt x="997140" y="0"/>
                </a:cubicBezTo>
                <a:cubicBezTo>
                  <a:pt x="1097024" y="-31414"/>
                  <a:pt x="1349929" y="52901"/>
                  <a:pt x="1606503" y="0"/>
                </a:cubicBezTo>
                <a:cubicBezTo>
                  <a:pt x="1863077" y="-52901"/>
                  <a:pt x="1937068" y="17098"/>
                  <a:pt x="2132771" y="0"/>
                </a:cubicBezTo>
                <a:cubicBezTo>
                  <a:pt x="2328474" y="-17098"/>
                  <a:pt x="2485680" y="13591"/>
                  <a:pt x="2769833" y="0"/>
                </a:cubicBezTo>
                <a:cubicBezTo>
                  <a:pt x="2800342" y="194029"/>
                  <a:pt x="2711070" y="399583"/>
                  <a:pt x="2769833" y="500442"/>
                </a:cubicBezTo>
                <a:cubicBezTo>
                  <a:pt x="2828596" y="601301"/>
                  <a:pt x="2765575" y="757667"/>
                  <a:pt x="2769833" y="962388"/>
                </a:cubicBezTo>
                <a:cubicBezTo>
                  <a:pt x="2500388" y="977675"/>
                  <a:pt x="2485346" y="943633"/>
                  <a:pt x="2215866" y="962388"/>
                </a:cubicBezTo>
                <a:cubicBezTo>
                  <a:pt x="1946386" y="981143"/>
                  <a:pt x="1971519" y="906211"/>
                  <a:pt x="1744995" y="962388"/>
                </a:cubicBezTo>
                <a:cubicBezTo>
                  <a:pt x="1518471" y="1018565"/>
                  <a:pt x="1352106" y="958995"/>
                  <a:pt x="1191028" y="962388"/>
                </a:cubicBezTo>
                <a:cubicBezTo>
                  <a:pt x="1029950" y="965781"/>
                  <a:pt x="786094" y="954839"/>
                  <a:pt x="637062" y="962388"/>
                </a:cubicBezTo>
                <a:cubicBezTo>
                  <a:pt x="488030" y="969937"/>
                  <a:pt x="301297" y="919345"/>
                  <a:pt x="0" y="962388"/>
                </a:cubicBezTo>
                <a:cubicBezTo>
                  <a:pt x="-28418" y="808156"/>
                  <a:pt x="17058" y="660938"/>
                  <a:pt x="0" y="461946"/>
                </a:cubicBezTo>
                <a:cubicBezTo>
                  <a:pt x="-17058" y="262954"/>
                  <a:pt x="14825" y="211736"/>
                  <a:pt x="0" y="0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30B0134-136C-4FB4-A526-0C6366F2B5BE}"/>
              </a:ext>
            </a:extLst>
          </p:cNvPr>
          <p:cNvCxnSpPr>
            <a:endCxn id="41" idx="1"/>
          </p:cNvCxnSpPr>
          <p:nvPr/>
        </p:nvCxnSpPr>
        <p:spPr>
          <a:xfrm>
            <a:off x="3044574" y="3921013"/>
            <a:ext cx="1192146" cy="472913"/>
          </a:xfrm>
          <a:prstGeom prst="bentConnector3">
            <a:avLst>
              <a:gd name="adj1" fmla="val 19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AC25305-4FFE-49BE-874E-A0C4E15157A8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 flipV="1">
            <a:off x="3044574" y="4393926"/>
            <a:ext cx="1192146" cy="402598"/>
          </a:xfrm>
          <a:prstGeom prst="bentConnector3">
            <a:avLst>
              <a:gd name="adj1" fmla="val 193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7C2156-7B12-45EA-ACA9-93AD50E1D61C}"/>
              </a:ext>
            </a:extLst>
          </p:cNvPr>
          <p:cNvSpPr txBox="1"/>
          <p:nvPr/>
        </p:nvSpPr>
        <p:spPr>
          <a:xfrm>
            <a:off x="3293832" y="405214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F770CCCD-AE18-41C0-A6AC-FE2EC66E0DD5}"/>
              </a:ext>
            </a:extLst>
          </p:cNvPr>
          <p:cNvSpPr/>
          <p:nvPr/>
        </p:nvSpPr>
        <p:spPr>
          <a:xfrm>
            <a:off x="10264140" y="4088604"/>
            <a:ext cx="1818749" cy="619663"/>
          </a:xfrm>
          <a:prstGeom prst="flowChartProcess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Kullback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Leibler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divergence Loss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E2ABC8DD-E55C-43DD-B3FB-ED3DB9330E5D}"/>
              </a:ext>
            </a:extLst>
          </p:cNvPr>
          <p:cNvSpPr/>
          <p:nvPr/>
        </p:nvSpPr>
        <p:spPr>
          <a:xfrm>
            <a:off x="10264140" y="2595270"/>
            <a:ext cx="1818749" cy="619663"/>
          </a:xfrm>
          <a:prstGeom prst="flowChartProcess">
            <a:avLst/>
          </a:prstGeom>
          <a:solidFill>
            <a:schemeClr val="bg1"/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Cross Entropy Loss</a:t>
            </a:r>
          </a:p>
        </p:txBody>
      </p:sp>
      <p:sp>
        <p:nvSpPr>
          <p:cNvPr id="60" name="십자형 59">
            <a:extLst>
              <a:ext uri="{FF2B5EF4-FFF2-40B4-BE49-F238E27FC236}">
                <a16:creationId xmlns:a16="http://schemas.microsoft.com/office/drawing/2014/main" id="{A8697D93-7BAB-4216-9BCA-2574E47D7D55}"/>
              </a:ext>
            </a:extLst>
          </p:cNvPr>
          <p:cNvSpPr/>
          <p:nvPr/>
        </p:nvSpPr>
        <p:spPr>
          <a:xfrm>
            <a:off x="10904863" y="3387834"/>
            <a:ext cx="537301" cy="537301"/>
          </a:xfrm>
          <a:prstGeom prst="plus">
            <a:avLst>
              <a:gd name="adj" fmla="val 3918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B0BAEC-8DFC-4188-8653-858C90DC5DD9}"/>
              </a:ext>
            </a:extLst>
          </p:cNvPr>
          <p:cNvSpPr txBox="1"/>
          <p:nvPr/>
        </p:nvSpPr>
        <p:spPr>
          <a:xfrm>
            <a:off x="10469634" y="2053760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Final Loss</a:t>
            </a:r>
            <a:endParaRPr lang="ko-KR" altLang="en-US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51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id="{713D8887-D4D5-4492-B130-E0D764E30F64}"/>
              </a:ext>
            </a:extLst>
          </p:cNvPr>
          <p:cNvGrpSpPr/>
          <p:nvPr/>
        </p:nvGrpSpPr>
        <p:grpSpPr>
          <a:xfrm>
            <a:off x="2686600" y="1800019"/>
            <a:ext cx="2114544" cy="2950415"/>
            <a:chOff x="2965450" y="2212817"/>
            <a:chExt cx="2114544" cy="2950415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4C96C4D-D087-4343-80C8-60E818DCA752}"/>
                </a:ext>
              </a:extLst>
            </p:cNvPr>
            <p:cNvSpPr/>
            <p:nvPr/>
          </p:nvSpPr>
          <p:spPr>
            <a:xfrm>
              <a:off x="2965450" y="2212817"/>
              <a:ext cx="2114544" cy="29446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898233-5FB9-4DBF-A525-3D3EBC2AEE71}"/>
                </a:ext>
              </a:extLst>
            </p:cNvPr>
            <p:cNvSpPr txBox="1"/>
            <p:nvPr/>
          </p:nvSpPr>
          <p:spPr>
            <a:xfrm>
              <a:off x="3177762" y="4657704"/>
              <a:ext cx="17011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나는 </a:t>
              </a:r>
              <a:r>
                <a:rPr lang="ko-KR" altLang="en-US" sz="11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머신러닝을</a:t>
              </a:r>
              <a:r>
                <a:rPr lang="ko-KR" altLang="en-US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좋아한다</a:t>
              </a:r>
              <a:r>
                <a: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015C6D2-0A2D-4BC3-91A3-EBE5DB911E59}"/>
                </a:ext>
              </a:extLst>
            </p:cNvPr>
            <p:cNvSpPr/>
            <p:nvPr/>
          </p:nvSpPr>
          <p:spPr>
            <a:xfrm>
              <a:off x="3104171" y="3698248"/>
              <a:ext cx="1848289" cy="793956"/>
            </a:xfrm>
            <a:prstGeom prst="roundRect">
              <a:avLst>
                <a:gd name="adj" fmla="val 8150"/>
              </a:avLst>
            </a:prstGeom>
            <a:pattFill prst="pct25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Classification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Model</a:t>
              </a:r>
              <a:endParaRPr lang="ko-KR" altLang="en-US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20ED069-F3DF-4FCB-8D13-749DCD940598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4028316" y="4544591"/>
              <a:ext cx="0" cy="11311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97E3BB5-A775-4E09-B778-161CD7484223}"/>
                </a:ext>
              </a:extLst>
            </p:cNvPr>
            <p:cNvGrpSpPr/>
            <p:nvPr/>
          </p:nvGrpSpPr>
          <p:grpSpPr>
            <a:xfrm>
              <a:off x="3194490" y="2545241"/>
              <a:ext cx="1624629" cy="682397"/>
              <a:chOff x="8101013" y="4426795"/>
              <a:chExt cx="261937" cy="11002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F769EC-3929-4C57-B058-93523C6AAF83}"/>
                  </a:ext>
                </a:extLst>
              </p:cNvPr>
              <p:cNvSpPr/>
              <p:nvPr/>
            </p:nvSpPr>
            <p:spPr>
              <a:xfrm>
                <a:off x="8116295" y="4426795"/>
                <a:ext cx="66937" cy="1100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015F1B7-F47A-485A-91ED-217172309C45}"/>
                  </a:ext>
                </a:extLst>
              </p:cNvPr>
              <p:cNvSpPr/>
              <p:nvPr/>
            </p:nvSpPr>
            <p:spPr>
              <a:xfrm>
                <a:off x="8198513" y="4483839"/>
                <a:ext cx="66937" cy="529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2D0F76E-C765-4EA1-BFFE-731D81A0168D}"/>
                  </a:ext>
                </a:extLst>
              </p:cNvPr>
              <p:cNvSpPr/>
              <p:nvPr/>
            </p:nvSpPr>
            <p:spPr>
              <a:xfrm>
                <a:off x="8280731" y="4464178"/>
                <a:ext cx="66937" cy="726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8DA8A08-8E6F-46A3-B44F-EA06F6E246BE}"/>
                  </a:ext>
                </a:extLst>
              </p:cNvPr>
              <p:cNvCxnSpPr/>
              <p:nvPr/>
            </p:nvCxnSpPr>
            <p:spPr>
              <a:xfrm>
                <a:off x="8101013" y="4536817"/>
                <a:ext cx="261937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227A86A-136F-40D7-A0CC-1FE1BAD9C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8316" y="3530179"/>
              <a:ext cx="0" cy="113113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0FA71C-C568-464B-B129-49DBB31BA4A3}"/>
                </a:ext>
              </a:extLst>
            </p:cNvPr>
            <p:cNvSpPr txBox="1"/>
            <p:nvPr/>
          </p:nvSpPr>
          <p:spPr>
            <a:xfrm>
              <a:off x="3235219" y="3237862"/>
              <a:ext cx="48439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1"/>
                  </a:solidFill>
                </a:rPr>
                <a:t>Pos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541B00-A847-4BC5-8F5A-F20250DCA5C2}"/>
                </a:ext>
              </a:extLst>
            </p:cNvPr>
            <p:cNvSpPr txBox="1"/>
            <p:nvPr/>
          </p:nvSpPr>
          <p:spPr>
            <a:xfrm>
              <a:off x="3786624" y="3237862"/>
              <a:ext cx="4403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2"/>
                  </a:solidFill>
                </a:rPr>
                <a:t>Neg</a:t>
              </a:r>
              <a:endParaRPr lang="ko-KR" altLang="en-US" sz="9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4D5207-18A1-4D27-97D7-93B5738DE9B1}"/>
                </a:ext>
              </a:extLst>
            </p:cNvPr>
            <p:cNvSpPr txBox="1"/>
            <p:nvPr/>
          </p:nvSpPr>
          <p:spPr>
            <a:xfrm>
              <a:off x="4162149" y="3237862"/>
              <a:ext cx="70920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/>
                  </a:solidFill>
                </a:rPr>
                <a:t>Neu</a:t>
              </a:r>
              <a:endParaRPr lang="ko-KR" altLang="en-US" sz="9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4BE206-AF26-4849-AB96-027ACACE68B4}"/>
                </a:ext>
              </a:extLst>
            </p:cNvPr>
            <p:cNvSpPr txBox="1"/>
            <p:nvPr/>
          </p:nvSpPr>
          <p:spPr>
            <a:xfrm>
              <a:off x="4162149" y="2573474"/>
              <a:ext cx="70920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0.3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CD2737-A6D4-4603-94BA-AA31BA1FF883}"/>
                </a:ext>
              </a:extLst>
            </p:cNvPr>
            <p:cNvSpPr txBox="1"/>
            <p:nvPr/>
          </p:nvSpPr>
          <p:spPr>
            <a:xfrm>
              <a:off x="3007356" y="2212817"/>
              <a:ext cx="943950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2">
                      <a:lumMod val="50000"/>
                    </a:schemeClr>
                  </a:solidFill>
                </a:rPr>
                <a:t>0.5</a:t>
              </a:r>
            </a:p>
            <a:p>
              <a:pPr algn="ctr"/>
              <a:r>
                <a:rPr lang="en-US" altLang="ko-KR" sz="900" b="1" dirty="0">
                  <a:solidFill>
                    <a:schemeClr val="bg2">
                      <a:lumMod val="50000"/>
                    </a:schemeClr>
                  </a:solidFill>
                </a:rPr>
                <a:t>(True Label)</a:t>
              </a:r>
              <a:endParaRPr lang="ko-KR" altLang="en-US" sz="9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800169-4BB6-45BE-9FBD-A13566322703}"/>
                </a:ext>
              </a:extLst>
            </p:cNvPr>
            <p:cNvSpPr txBox="1"/>
            <p:nvPr/>
          </p:nvSpPr>
          <p:spPr>
            <a:xfrm>
              <a:off x="3652201" y="2689484"/>
              <a:ext cx="70920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50000"/>
                    </a:schemeClr>
                  </a:solidFill>
                </a:rPr>
                <a:t>0.2</a:t>
              </a:r>
              <a:endParaRPr lang="ko-KR" altLang="en-US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B0E0E2-39BE-4C46-A412-B622E766EFF1}"/>
                </a:ext>
              </a:extLst>
            </p:cNvPr>
            <p:cNvSpPr txBox="1"/>
            <p:nvPr/>
          </p:nvSpPr>
          <p:spPr>
            <a:xfrm>
              <a:off x="3232100" y="4901622"/>
              <a:ext cx="16237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accent1"/>
                  </a:solidFill>
                </a:rPr>
                <a:t>Positive Sentence</a:t>
              </a:r>
              <a:endParaRPr lang="ko-KR" altLang="en-US" sz="11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68D7E6E-5548-471B-BAAF-4948E404A1EE}"/>
              </a:ext>
            </a:extLst>
          </p:cNvPr>
          <p:cNvGrpSpPr/>
          <p:nvPr/>
        </p:nvGrpSpPr>
        <p:grpSpPr>
          <a:xfrm>
            <a:off x="5729423" y="2304848"/>
            <a:ext cx="5943507" cy="2559252"/>
            <a:chOff x="5909427" y="2971800"/>
            <a:chExt cx="4324675" cy="2066282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3113B68-8AA5-4B3E-B097-8163E0417B5F}"/>
                </a:ext>
              </a:extLst>
            </p:cNvPr>
            <p:cNvGrpSpPr/>
            <p:nvPr/>
          </p:nvGrpSpPr>
          <p:grpSpPr>
            <a:xfrm>
              <a:off x="6223966" y="3028956"/>
              <a:ext cx="3731905" cy="1722246"/>
              <a:chOff x="6096000" y="2886439"/>
              <a:chExt cx="6339424" cy="243912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5898A42-A3E0-4E91-B270-DA5664531EAB}"/>
                  </a:ext>
                </a:extLst>
              </p:cNvPr>
              <p:cNvSpPr/>
              <p:nvPr/>
            </p:nvSpPr>
            <p:spPr>
              <a:xfrm>
                <a:off x="6096000" y="288643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F48FC03-F924-4285-8858-72B1731CB14A}"/>
                  </a:ext>
                </a:extLst>
              </p:cNvPr>
              <p:cNvSpPr/>
              <p:nvPr/>
            </p:nvSpPr>
            <p:spPr>
              <a:xfrm>
                <a:off x="7372881" y="288643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2A89D43-A35A-428C-8F90-A28A2DB2296B}"/>
                  </a:ext>
                </a:extLst>
              </p:cNvPr>
              <p:cNvSpPr/>
              <p:nvPr/>
            </p:nvSpPr>
            <p:spPr>
              <a:xfrm>
                <a:off x="8649762" y="288643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9A6D44B-2C76-4A75-9380-88A04AB0C060}"/>
                  </a:ext>
                </a:extLst>
              </p:cNvPr>
              <p:cNvSpPr/>
              <p:nvPr/>
            </p:nvSpPr>
            <p:spPr>
              <a:xfrm>
                <a:off x="9926643" y="288643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9840BAF-AB3B-4C38-BF75-DC7B8EBC7F27}"/>
                  </a:ext>
                </a:extLst>
              </p:cNvPr>
              <p:cNvSpPr/>
              <p:nvPr/>
            </p:nvSpPr>
            <p:spPr>
              <a:xfrm>
                <a:off x="11203524" y="288643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41129FE-B059-4FFB-AA62-9AD4657BC3D9}"/>
                  </a:ext>
                </a:extLst>
              </p:cNvPr>
              <p:cNvSpPr/>
              <p:nvPr/>
            </p:nvSpPr>
            <p:spPr>
              <a:xfrm>
                <a:off x="6096000" y="3375887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8A9FE9B-A536-41BC-8F94-73BAD9020F9F}"/>
                  </a:ext>
                </a:extLst>
              </p:cNvPr>
              <p:cNvSpPr/>
              <p:nvPr/>
            </p:nvSpPr>
            <p:spPr>
              <a:xfrm>
                <a:off x="7372881" y="3375887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3C0BC2F-1E0C-43F8-87A9-1E266108239A}"/>
                  </a:ext>
                </a:extLst>
              </p:cNvPr>
              <p:cNvSpPr/>
              <p:nvPr/>
            </p:nvSpPr>
            <p:spPr>
              <a:xfrm>
                <a:off x="8649762" y="3375887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8F317C1-5AF8-4B16-8F68-082D8FF9B5FB}"/>
                  </a:ext>
                </a:extLst>
              </p:cNvPr>
              <p:cNvSpPr/>
              <p:nvPr/>
            </p:nvSpPr>
            <p:spPr>
              <a:xfrm>
                <a:off x="9926643" y="3375887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09CC13-7E6C-4AF1-9B76-25B14D8DEC0D}"/>
                  </a:ext>
                </a:extLst>
              </p:cNvPr>
              <p:cNvSpPr/>
              <p:nvPr/>
            </p:nvSpPr>
            <p:spPr>
              <a:xfrm>
                <a:off x="11203524" y="3375887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FF65510-2C86-4D36-BB68-D7BC86AEA732}"/>
                  </a:ext>
                </a:extLst>
              </p:cNvPr>
              <p:cNvSpPr/>
              <p:nvPr/>
            </p:nvSpPr>
            <p:spPr>
              <a:xfrm>
                <a:off x="6096000" y="3875601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82DBCE5E-2878-4528-8B11-D7807855C0FE}"/>
                  </a:ext>
                </a:extLst>
              </p:cNvPr>
              <p:cNvSpPr/>
              <p:nvPr/>
            </p:nvSpPr>
            <p:spPr>
              <a:xfrm>
                <a:off x="7372881" y="3875601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DB1AAF2-D73F-49AA-98BE-61581B392365}"/>
                  </a:ext>
                </a:extLst>
              </p:cNvPr>
              <p:cNvSpPr/>
              <p:nvPr/>
            </p:nvSpPr>
            <p:spPr>
              <a:xfrm>
                <a:off x="8649762" y="3875601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B964F32-E01F-45F6-B226-640E752AED7E}"/>
                  </a:ext>
                </a:extLst>
              </p:cNvPr>
              <p:cNvSpPr/>
              <p:nvPr/>
            </p:nvSpPr>
            <p:spPr>
              <a:xfrm>
                <a:off x="9926643" y="3875601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2DC9C46-0A31-4D13-B422-6DFA8BF381AF}"/>
                  </a:ext>
                </a:extLst>
              </p:cNvPr>
              <p:cNvSpPr/>
              <p:nvPr/>
            </p:nvSpPr>
            <p:spPr>
              <a:xfrm>
                <a:off x="11203524" y="3875601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F3FE2E1C-EE1D-431B-AF06-816DC955E287}"/>
                  </a:ext>
                </a:extLst>
              </p:cNvPr>
              <p:cNvSpPr/>
              <p:nvPr/>
            </p:nvSpPr>
            <p:spPr>
              <a:xfrm>
                <a:off x="6096000" y="4375315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F2E0D71-CAFF-4991-8C77-514980010D9C}"/>
                  </a:ext>
                </a:extLst>
              </p:cNvPr>
              <p:cNvSpPr/>
              <p:nvPr/>
            </p:nvSpPr>
            <p:spPr>
              <a:xfrm>
                <a:off x="7372881" y="4375315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5FFF6BB-008A-4FB1-8D62-06EB36C6D1C3}"/>
                  </a:ext>
                </a:extLst>
              </p:cNvPr>
              <p:cNvSpPr/>
              <p:nvPr/>
            </p:nvSpPr>
            <p:spPr>
              <a:xfrm>
                <a:off x="8649762" y="4375315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2D2922F-899C-4E9A-8D36-DCF4DD45B93D}"/>
                  </a:ext>
                </a:extLst>
              </p:cNvPr>
              <p:cNvSpPr/>
              <p:nvPr/>
            </p:nvSpPr>
            <p:spPr>
              <a:xfrm>
                <a:off x="9926643" y="4375315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86C7044-69BD-4363-904E-37AB63F5884E}"/>
                  </a:ext>
                </a:extLst>
              </p:cNvPr>
              <p:cNvSpPr/>
              <p:nvPr/>
            </p:nvSpPr>
            <p:spPr>
              <a:xfrm>
                <a:off x="11203524" y="4375315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8B333BE0-1414-4FDF-A979-78CE6DE77ECF}"/>
                  </a:ext>
                </a:extLst>
              </p:cNvPr>
              <p:cNvSpPr/>
              <p:nvPr/>
            </p:nvSpPr>
            <p:spPr>
              <a:xfrm>
                <a:off x="6096000" y="487502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0ABF7BE-5F0F-485B-AE38-534EFAFDCA7D}"/>
                  </a:ext>
                </a:extLst>
              </p:cNvPr>
              <p:cNvSpPr/>
              <p:nvPr/>
            </p:nvSpPr>
            <p:spPr>
              <a:xfrm>
                <a:off x="7372881" y="487502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A98D7CE-408B-48CC-B26E-635CAD4715E5}"/>
                  </a:ext>
                </a:extLst>
              </p:cNvPr>
              <p:cNvSpPr/>
              <p:nvPr/>
            </p:nvSpPr>
            <p:spPr>
              <a:xfrm>
                <a:off x="8649762" y="487502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DEA5320-F2AD-4BCC-9817-FA676436FED8}"/>
                  </a:ext>
                </a:extLst>
              </p:cNvPr>
              <p:cNvSpPr/>
              <p:nvPr/>
            </p:nvSpPr>
            <p:spPr>
              <a:xfrm>
                <a:off x="9926643" y="487502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728A8BB-6AAD-4057-B51D-334FE633F79F}"/>
                  </a:ext>
                </a:extLst>
              </p:cNvPr>
              <p:cNvSpPr/>
              <p:nvPr/>
            </p:nvSpPr>
            <p:spPr>
              <a:xfrm>
                <a:off x="11203524" y="4875029"/>
                <a:ext cx="1231900" cy="4505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F64BF4A-554E-42C1-ABDE-2DFB6742E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966" y="2971800"/>
              <a:ext cx="0" cy="177940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36BEFDC4-7B6F-4C69-A96C-48858D607A09}"/>
                </a:ext>
              </a:extLst>
            </p:cNvPr>
            <p:cNvCxnSpPr>
              <a:cxnSpLocks/>
            </p:cNvCxnSpPr>
            <p:nvPr/>
          </p:nvCxnSpPr>
          <p:spPr>
            <a:xfrm>
              <a:off x="6223966" y="4751202"/>
              <a:ext cx="381538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23D546E-6D49-4BCD-96C2-D398FCBDCF1A}"/>
                </a:ext>
              </a:extLst>
            </p:cNvPr>
            <p:cNvSpPr txBox="1"/>
            <p:nvPr/>
          </p:nvSpPr>
          <p:spPr>
            <a:xfrm>
              <a:off x="7693129" y="4858924"/>
              <a:ext cx="793578" cy="1791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Iteration </a:t>
              </a:r>
              <a:endParaRPr lang="ko-KR" altLang="en-US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90BC64-B51B-4A19-ADB2-9C2014567150}"/>
                </a:ext>
              </a:extLst>
            </p:cNvPr>
            <p:cNvSpPr txBox="1"/>
            <p:nvPr/>
          </p:nvSpPr>
          <p:spPr>
            <a:xfrm>
              <a:off x="9677640" y="4751202"/>
              <a:ext cx="5564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10,000</a:t>
              </a:r>
              <a:endParaRPr lang="ko-KR" altLang="en-US" sz="8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44B9E9-3E6E-441B-BB86-80ACA136C7B7}"/>
                </a:ext>
              </a:extLst>
            </p:cNvPr>
            <p:cNvSpPr txBox="1"/>
            <p:nvPr/>
          </p:nvSpPr>
          <p:spPr>
            <a:xfrm>
              <a:off x="6684172" y="4751202"/>
              <a:ext cx="5564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2,000</a:t>
              </a:r>
              <a:endParaRPr lang="ko-KR" altLang="en-US" sz="8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24F0193-5682-4ABD-8D3F-5B81F3B996C5}"/>
                </a:ext>
              </a:extLst>
            </p:cNvPr>
            <p:cNvSpPr txBox="1"/>
            <p:nvPr/>
          </p:nvSpPr>
          <p:spPr>
            <a:xfrm>
              <a:off x="7423242" y="4751202"/>
              <a:ext cx="5564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4,000</a:t>
              </a:r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10AA042-2CBA-48CF-AD89-570ADE1F6846}"/>
                </a:ext>
              </a:extLst>
            </p:cNvPr>
            <p:cNvSpPr txBox="1"/>
            <p:nvPr/>
          </p:nvSpPr>
          <p:spPr>
            <a:xfrm>
              <a:off x="8184279" y="4751202"/>
              <a:ext cx="5564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6,000</a:t>
              </a:r>
              <a:endParaRPr lang="ko-KR" altLang="en-US" sz="8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668A1A-16B1-4056-83C7-51265CFFE902}"/>
                </a:ext>
              </a:extLst>
            </p:cNvPr>
            <p:cNvSpPr txBox="1"/>
            <p:nvPr/>
          </p:nvSpPr>
          <p:spPr>
            <a:xfrm>
              <a:off x="8933673" y="4751202"/>
              <a:ext cx="55646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8,000</a:t>
              </a:r>
              <a:endParaRPr lang="ko-KR" alt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37262F-D86F-4766-B748-466C86EE7B74}"/>
                </a:ext>
              </a:extLst>
            </p:cNvPr>
            <p:cNvSpPr txBox="1"/>
            <p:nvPr/>
          </p:nvSpPr>
          <p:spPr>
            <a:xfrm>
              <a:off x="5909427" y="4320315"/>
              <a:ext cx="37314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0.2</a:t>
              </a:r>
              <a:endParaRPr lang="ko-KR" alt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65B9310-E1C0-486D-9341-9E68F015EA5F}"/>
                </a:ext>
              </a:extLst>
            </p:cNvPr>
            <p:cNvSpPr txBox="1"/>
            <p:nvPr/>
          </p:nvSpPr>
          <p:spPr>
            <a:xfrm>
              <a:off x="5909427" y="3969330"/>
              <a:ext cx="37314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0.4</a:t>
              </a:r>
              <a:endParaRPr lang="ko-KR" alt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6B15A6B-063F-48F8-BA63-2902859F8B2E}"/>
                </a:ext>
              </a:extLst>
            </p:cNvPr>
            <p:cNvSpPr txBox="1"/>
            <p:nvPr/>
          </p:nvSpPr>
          <p:spPr>
            <a:xfrm>
              <a:off x="5909427" y="3607119"/>
              <a:ext cx="37314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0.6</a:t>
              </a:r>
              <a:endParaRPr lang="ko-KR" alt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752613-0328-46C6-B4DB-ACDCD8136312}"/>
                </a:ext>
              </a:extLst>
            </p:cNvPr>
            <p:cNvSpPr txBox="1"/>
            <p:nvPr/>
          </p:nvSpPr>
          <p:spPr>
            <a:xfrm>
              <a:off x="5909427" y="3244908"/>
              <a:ext cx="37314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0.8</a:t>
              </a:r>
              <a:endParaRPr lang="ko-KR" altLang="en-US" sz="800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B1F35B67-AA31-4F04-884E-3A0884C41F35}"/>
                </a:ext>
              </a:extLst>
            </p:cNvPr>
            <p:cNvCxnSpPr>
              <a:stCxn id="60" idx="1"/>
            </p:cNvCxnSpPr>
            <p:nvPr/>
          </p:nvCxnSpPr>
          <p:spPr>
            <a:xfrm flipV="1">
              <a:off x="6223966" y="3028956"/>
              <a:ext cx="3731905" cy="1210342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21ABA26F-4E63-4A40-9586-3734F3E4B114}"/>
              </a:ext>
            </a:extLst>
          </p:cNvPr>
          <p:cNvSpPr/>
          <p:nvPr/>
        </p:nvSpPr>
        <p:spPr>
          <a:xfrm rot="313913">
            <a:off x="3359802" y="1978935"/>
            <a:ext cx="3822467" cy="206569"/>
          </a:xfrm>
          <a:custGeom>
            <a:avLst/>
            <a:gdLst>
              <a:gd name="connsiteX0" fmla="*/ 0 w 3441700"/>
              <a:gd name="connsiteY0" fmla="*/ 298318 h 768218"/>
              <a:gd name="connsiteX1" fmla="*/ 2108200 w 3441700"/>
              <a:gd name="connsiteY1" fmla="*/ 18918 h 768218"/>
              <a:gd name="connsiteX2" fmla="*/ 3441700 w 3441700"/>
              <a:gd name="connsiteY2" fmla="*/ 768218 h 7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1700" h="768218">
                <a:moveTo>
                  <a:pt x="0" y="298318"/>
                </a:moveTo>
                <a:cubicBezTo>
                  <a:pt x="767291" y="119459"/>
                  <a:pt x="1534583" y="-59399"/>
                  <a:pt x="2108200" y="18918"/>
                </a:cubicBezTo>
                <a:cubicBezTo>
                  <a:pt x="2681817" y="97235"/>
                  <a:pt x="3441700" y="768218"/>
                  <a:pt x="3441700" y="76821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7A7855-93E2-46E6-AA4A-ECF197B4C4B5}"/>
              </a:ext>
            </a:extLst>
          </p:cNvPr>
          <p:cNvSpPr txBox="1"/>
          <p:nvPr/>
        </p:nvSpPr>
        <p:spPr>
          <a:xfrm>
            <a:off x="10498645" y="2107676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Linear TSA</a:t>
            </a:r>
            <a:endParaRPr lang="ko-KR" altLang="en-US" sz="1100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FE20DD-ACD9-4486-AC29-17514460A1E0}"/>
              </a:ext>
            </a:extLst>
          </p:cNvPr>
          <p:cNvSpPr txBox="1"/>
          <p:nvPr/>
        </p:nvSpPr>
        <p:spPr>
          <a:xfrm>
            <a:off x="6134740" y="1767324"/>
            <a:ext cx="1769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2,000 iteration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TSA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0.5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이하이므로 </a:t>
            </a:r>
            <a:r>
              <a:rPr lang="en-US" altLang="ko-KR" sz="1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 Update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AE390A-81E4-4FA9-BA5F-2F54B3AF082B}"/>
              </a:ext>
            </a:extLst>
          </p:cNvPr>
          <p:cNvSpPr txBox="1"/>
          <p:nvPr/>
        </p:nvSpPr>
        <p:spPr>
          <a:xfrm>
            <a:off x="8488387" y="1768606"/>
            <a:ext cx="1769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6,000 iteration TSA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0.5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이상이므로 </a:t>
            </a:r>
            <a:r>
              <a:rPr lang="en-US" altLang="ko-KR" sz="10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</a:t>
            </a:r>
            <a:endParaRPr lang="ko-KR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28557221-E54C-400F-BF5C-A27E57F50850}"/>
              </a:ext>
            </a:extLst>
          </p:cNvPr>
          <p:cNvSpPr/>
          <p:nvPr/>
        </p:nvSpPr>
        <p:spPr>
          <a:xfrm>
            <a:off x="3390900" y="1638567"/>
            <a:ext cx="5848350" cy="723633"/>
          </a:xfrm>
          <a:custGeom>
            <a:avLst/>
            <a:gdLst>
              <a:gd name="connsiteX0" fmla="*/ 0 w 5848350"/>
              <a:gd name="connsiteY0" fmla="*/ 221983 h 723633"/>
              <a:gd name="connsiteX1" fmla="*/ 3994150 w 5848350"/>
              <a:gd name="connsiteY1" fmla="*/ 25133 h 723633"/>
              <a:gd name="connsiteX2" fmla="*/ 5848350 w 5848350"/>
              <a:gd name="connsiteY2" fmla="*/ 723633 h 7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48350" h="723633">
                <a:moveTo>
                  <a:pt x="0" y="221983"/>
                </a:moveTo>
                <a:cubicBezTo>
                  <a:pt x="1509712" y="81754"/>
                  <a:pt x="3019425" y="-58475"/>
                  <a:pt x="3994150" y="25133"/>
                </a:cubicBezTo>
                <a:cubicBezTo>
                  <a:pt x="4968875" y="108741"/>
                  <a:pt x="5524500" y="576525"/>
                  <a:pt x="5848350" y="723633"/>
                </a:cubicBezTo>
              </a:path>
            </a:pathLst>
          </a:custGeom>
          <a:noFill/>
          <a:ln w="127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5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ACE00E-63C4-4A99-9D85-41118DB4DE04}"/>
              </a:ext>
            </a:extLst>
          </p:cNvPr>
          <p:cNvSpPr/>
          <p:nvPr/>
        </p:nvSpPr>
        <p:spPr>
          <a:xfrm>
            <a:off x="2324650" y="3019219"/>
            <a:ext cx="2114544" cy="26866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584A2-C953-4453-9579-21892F41D2CF}"/>
              </a:ext>
            </a:extLst>
          </p:cNvPr>
          <p:cNvSpPr txBox="1"/>
          <p:nvPr/>
        </p:nvSpPr>
        <p:spPr>
          <a:xfrm>
            <a:off x="2536962" y="5200364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머신러닝을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좋아한다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CB227E-42FB-4CC7-B40E-C4088FBD3E6E}"/>
              </a:ext>
            </a:extLst>
          </p:cNvPr>
          <p:cNvSpPr/>
          <p:nvPr/>
        </p:nvSpPr>
        <p:spPr>
          <a:xfrm>
            <a:off x="2463371" y="4504650"/>
            <a:ext cx="1848289" cy="536117"/>
          </a:xfrm>
          <a:prstGeom prst="roundRect">
            <a:avLst>
              <a:gd name="adj" fmla="val 8150"/>
            </a:avLst>
          </a:prstGeom>
          <a:pattFill prst="pct2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1938C-255A-44C9-B71F-BAC03EFF896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387516" y="5087251"/>
            <a:ext cx="0" cy="11311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234C57-1B6B-4AF3-B303-B77D6CF1F8BC}"/>
              </a:ext>
            </a:extLst>
          </p:cNvPr>
          <p:cNvGrpSpPr/>
          <p:nvPr/>
        </p:nvGrpSpPr>
        <p:grpSpPr>
          <a:xfrm>
            <a:off x="2553690" y="3236240"/>
            <a:ext cx="1624629" cy="797811"/>
            <a:chOff x="8101013" y="4408187"/>
            <a:chExt cx="261937" cy="12863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364CBA8-959E-4080-8455-5418EFD03830}"/>
                </a:ext>
              </a:extLst>
            </p:cNvPr>
            <p:cNvSpPr/>
            <p:nvPr/>
          </p:nvSpPr>
          <p:spPr>
            <a:xfrm>
              <a:off x="8116295" y="4408187"/>
              <a:ext cx="66937" cy="1286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FD09B1-E0DD-4BFD-A559-99400F8DC1EF}"/>
                </a:ext>
              </a:extLst>
            </p:cNvPr>
            <p:cNvSpPr/>
            <p:nvPr/>
          </p:nvSpPr>
          <p:spPr>
            <a:xfrm>
              <a:off x="8198513" y="4504683"/>
              <a:ext cx="66937" cy="321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D0F2837-1B52-452C-8F6D-68E0D860F2CE}"/>
                </a:ext>
              </a:extLst>
            </p:cNvPr>
            <p:cNvSpPr/>
            <p:nvPr/>
          </p:nvSpPr>
          <p:spPr>
            <a:xfrm>
              <a:off x="8280731" y="4464178"/>
              <a:ext cx="66937" cy="726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D1B50D4-4BC1-4DC5-874B-748A113BD6B4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21CCCE-B96F-4375-8BB8-295D1A25728B}"/>
              </a:ext>
            </a:extLst>
          </p:cNvPr>
          <p:cNvCxnSpPr>
            <a:cxnSpLocks/>
          </p:cNvCxnSpPr>
          <p:nvPr/>
        </p:nvCxnSpPr>
        <p:spPr>
          <a:xfrm flipV="1">
            <a:off x="3387516" y="4336581"/>
            <a:ext cx="0" cy="11311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85DE78-D48A-4B60-9322-C16221D6AE94}"/>
              </a:ext>
            </a:extLst>
          </p:cNvPr>
          <p:cNvSpPr txBox="1"/>
          <p:nvPr/>
        </p:nvSpPr>
        <p:spPr>
          <a:xfrm>
            <a:off x="2594419" y="4044264"/>
            <a:ext cx="4843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/>
                </a:solidFill>
              </a:rPr>
              <a:t>Pos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569CB-007F-4F84-9BFD-EB433EBDE9C9}"/>
              </a:ext>
            </a:extLst>
          </p:cNvPr>
          <p:cNvSpPr txBox="1"/>
          <p:nvPr/>
        </p:nvSpPr>
        <p:spPr>
          <a:xfrm>
            <a:off x="3145824" y="4044264"/>
            <a:ext cx="4403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Neg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C80925-3622-44A9-80E8-9100BDD65D6A}"/>
              </a:ext>
            </a:extLst>
          </p:cNvPr>
          <p:cNvSpPr txBox="1"/>
          <p:nvPr/>
        </p:nvSpPr>
        <p:spPr>
          <a:xfrm>
            <a:off x="3521349" y="4044264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6"/>
                </a:solidFill>
              </a:rPr>
              <a:t>Neu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FB45F-172F-40D3-8DF1-395BF9AB8DD8}"/>
              </a:ext>
            </a:extLst>
          </p:cNvPr>
          <p:cNvSpPr txBox="1"/>
          <p:nvPr/>
        </p:nvSpPr>
        <p:spPr>
          <a:xfrm>
            <a:off x="3521349" y="3661727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9414D-7737-4D93-96D9-BA99D38774E6}"/>
              </a:ext>
            </a:extLst>
          </p:cNvPr>
          <p:cNvSpPr txBox="1"/>
          <p:nvPr/>
        </p:nvSpPr>
        <p:spPr>
          <a:xfrm>
            <a:off x="2366556" y="3488069"/>
            <a:ext cx="94395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9C42-B511-423E-BBF2-900491FE6530}"/>
              </a:ext>
            </a:extLst>
          </p:cNvPr>
          <p:cNvSpPr txBox="1"/>
          <p:nvPr/>
        </p:nvSpPr>
        <p:spPr>
          <a:xfrm>
            <a:off x="3011401" y="3805051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9B8858-DB7D-4086-B9F1-00075A363019}"/>
              </a:ext>
            </a:extLst>
          </p:cNvPr>
          <p:cNvSpPr txBox="1"/>
          <p:nvPr/>
        </p:nvSpPr>
        <p:spPr>
          <a:xfrm>
            <a:off x="2591300" y="5444282"/>
            <a:ext cx="16237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Unlabeled Dataset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DD1C799-F279-4C59-8C3C-26BB870EEFF6}"/>
              </a:ext>
            </a:extLst>
          </p:cNvPr>
          <p:cNvSpPr/>
          <p:nvPr/>
        </p:nvSpPr>
        <p:spPr>
          <a:xfrm>
            <a:off x="4676778" y="3019219"/>
            <a:ext cx="2114544" cy="26866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1395BA-3CC6-4D2E-8FA4-0207210B9943}"/>
              </a:ext>
            </a:extLst>
          </p:cNvPr>
          <p:cNvSpPr txBox="1"/>
          <p:nvPr/>
        </p:nvSpPr>
        <p:spPr>
          <a:xfrm>
            <a:off x="4953212" y="5200364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자전거를 좋아한다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6EC5777-866A-47D2-A1C5-875AEBF22FF7}"/>
              </a:ext>
            </a:extLst>
          </p:cNvPr>
          <p:cNvSpPr/>
          <p:nvPr/>
        </p:nvSpPr>
        <p:spPr>
          <a:xfrm>
            <a:off x="4815499" y="4504650"/>
            <a:ext cx="1848289" cy="536113"/>
          </a:xfrm>
          <a:prstGeom prst="roundRect">
            <a:avLst>
              <a:gd name="adj" fmla="val 8150"/>
            </a:avLst>
          </a:prstGeom>
          <a:pattFill prst="pct2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AD66DC7-DEF1-44D9-9ABF-F922E4638C99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739645" y="5087252"/>
            <a:ext cx="0" cy="11311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3475E58-7955-41B0-98E9-BDE754DDC264}"/>
              </a:ext>
            </a:extLst>
          </p:cNvPr>
          <p:cNvGrpSpPr/>
          <p:nvPr/>
        </p:nvGrpSpPr>
        <p:grpSpPr>
          <a:xfrm>
            <a:off x="4905818" y="3435974"/>
            <a:ext cx="1624629" cy="598057"/>
            <a:chOff x="8101013" y="4440393"/>
            <a:chExt cx="261937" cy="9642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46A1F1B-EDAF-41FB-BB49-74C3882B4604}"/>
                </a:ext>
              </a:extLst>
            </p:cNvPr>
            <p:cNvSpPr/>
            <p:nvPr/>
          </p:nvSpPr>
          <p:spPr>
            <a:xfrm>
              <a:off x="8116295" y="4464178"/>
              <a:ext cx="66937" cy="726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15B72C8-F900-4763-99FB-ADFE1EB48927}"/>
                </a:ext>
              </a:extLst>
            </p:cNvPr>
            <p:cNvSpPr/>
            <p:nvPr/>
          </p:nvSpPr>
          <p:spPr>
            <a:xfrm>
              <a:off x="8198513" y="4440393"/>
              <a:ext cx="66937" cy="96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D7478C6-B7C3-4DC1-AC36-97097834E6D9}"/>
                </a:ext>
              </a:extLst>
            </p:cNvPr>
            <p:cNvSpPr/>
            <p:nvPr/>
          </p:nvSpPr>
          <p:spPr>
            <a:xfrm>
              <a:off x="8280731" y="4464178"/>
              <a:ext cx="66937" cy="726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D2DD182-A637-4DEE-83ED-AB5FA9116395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2447FD9-FC80-4115-8934-3263B0FCF307}"/>
              </a:ext>
            </a:extLst>
          </p:cNvPr>
          <p:cNvCxnSpPr>
            <a:cxnSpLocks/>
          </p:cNvCxnSpPr>
          <p:nvPr/>
        </p:nvCxnSpPr>
        <p:spPr>
          <a:xfrm flipV="1">
            <a:off x="5739644" y="4336581"/>
            <a:ext cx="0" cy="11311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10E5BC-4EDC-45AF-BF26-D76DCF4A4741}"/>
              </a:ext>
            </a:extLst>
          </p:cNvPr>
          <p:cNvSpPr txBox="1"/>
          <p:nvPr/>
        </p:nvSpPr>
        <p:spPr>
          <a:xfrm>
            <a:off x="4946547" y="4044264"/>
            <a:ext cx="4843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/>
                </a:solidFill>
              </a:rPr>
              <a:t>Pos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8648BC-E859-40FC-898E-9F331AE464EE}"/>
              </a:ext>
            </a:extLst>
          </p:cNvPr>
          <p:cNvSpPr txBox="1"/>
          <p:nvPr/>
        </p:nvSpPr>
        <p:spPr>
          <a:xfrm>
            <a:off x="5497952" y="4044264"/>
            <a:ext cx="4403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Neg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1B2569-0B8F-492E-8F2E-9A1B045F40C5}"/>
              </a:ext>
            </a:extLst>
          </p:cNvPr>
          <p:cNvSpPr txBox="1"/>
          <p:nvPr/>
        </p:nvSpPr>
        <p:spPr>
          <a:xfrm>
            <a:off x="5873477" y="4044264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6"/>
                </a:solidFill>
              </a:rPr>
              <a:t>Neu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2FA3D2-A643-46F9-9791-A71428BA119D}"/>
              </a:ext>
            </a:extLst>
          </p:cNvPr>
          <p:cNvSpPr txBox="1"/>
          <p:nvPr/>
        </p:nvSpPr>
        <p:spPr>
          <a:xfrm>
            <a:off x="5873477" y="3674779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A26634-630B-415A-BA37-50120F837C86}"/>
              </a:ext>
            </a:extLst>
          </p:cNvPr>
          <p:cNvSpPr txBox="1"/>
          <p:nvPr/>
        </p:nvSpPr>
        <p:spPr>
          <a:xfrm>
            <a:off x="5363529" y="3555993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92573F-D4C1-40B4-8421-B98C33F41188}"/>
              </a:ext>
            </a:extLst>
          </p:cNvPr>
          <p:cNvSpPr txBox="1"/>
          <p:nvPr/>
        </p:nvSpPr>
        <p:spPr>
          <a:xfrm>
            <a:off x="4943428" y="5444282"/>
            <a:ext cx="16237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4">
                    <a:lumMod val="75000"/>
                  </a:schemeClr>
                </a:solidFill>
              </a:rPr>
              <a:t>Unlabeled Dataset</a:t>
            </a:r>
            <a:endParaRPr lang="ko-KR" altLang="en-US" sz="11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61686E-19D1-4572-97DF-E9980B56E6FD}"/>
              </a:ext>
            </a:extLst>
          </p:cNvPr>
          <p:cNvSpPr txBox="1"/>
          <p:nvPr/>
        </p:nvSpPr>
        <p:spPr>
          <a:xfrm>
            <a:off x="4853585" y="3674420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FE1FE5B-E8FA-4CF9-ADC0-6BA0C85E5CA5}"/>
              </a:ext>
            </a:extLst>
          </p:cNvPr>
          <p:cNvCxnSpPr>
            <a:cxnSpLocks/>
          </p:cNvCxnSpPr>
          <p:nvPr/>
        </p:nvCxnSpPr>
        <p:spPr>
          <a:xfrm>
            <a:off x="2095500" y="3351301"/>
            <a:ext cx="49149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84E6C5-D0BC-4B01-8B2F-30D94B574097}"/>
              </a:ext>
            </a:extLst>
          </p:cNvPr>
          <p:cNvSpPr txBox="1"/>
          <p:nvPr/>
        </p:nvSpPr>
        <p:spPr>
          <a:xfrm>
            <a:off x="6982691" y="3203154"/>
            <a:ext cx="1284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Confidence</a:t>
            </a:r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Beta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(0.5)</a:t>
            </a:r>
            <a:endParaRPr lang="ko-KR" altLang="en-US" sz="11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E46B7A8-FD33-44A0-ABEE-37DD8524BDFA}"/>
              </a:ext>
            </a:extLst>
          </p:cNvPr>
          <p:cNvSpPr txBox="1"/>
          <p:nvPr/>
        </p:nvSpPr>
        <p:spPr>
          <a:xfrm>
            <a:off x="2671760" y="2683901"/>
            <a:ext cx="1390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6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</a:t>
            </a:r>
            <a:endParaRPr lang="ko-KR" altLang="en-US" sz="16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FF947D-2020-4917-B087-CAB81CCCF131}"/>
              </a:ext>
            </a:extLst>
          </p:cNvPr>
          <p:cNvSpPr txBox="1"/>
          <p:nvPr/>
        </p:nvSpPr>
        <p:spPr>
          <a:xfrm>
            <a:off x="4964095" y="2715480"/>
            <a:ext cx="1539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r>
              <a:rPr lang="ko-KR" altLang="en-US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 Update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28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>
            <a:extLst>
              <a:ext uri="{FF2B5EF4-FFF2-40B4-BE49-F238E27FC236}">
                <a16:creationId xmlns:a16="http://schemas.microsoft.com/office/drawing/2014/main" id="{D5B1C0EE-F006-4CC7-9889-1D956B4D6673}"/>
              </a:ext>
            </a:extLst>
          </p:cNvPr>
          <p:cNvSpPr/>
          <p:nvPr/>
        </p:nvSpPr>
        <p:spPr>
          <a:xfrm>
            <a:off x="7390490" y="3524597"/>
            <a:ext cx="1967823" cy="938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E2DEED-1067-402B-A28C-F17DC47294AF}"/>
              </a:ext>
            </a:extLst>
          </p:cNvPr>
          <p:cNvSpPr/>
          <p:nvPr/>
        </p:nvSpPr>
        <p:spPr>
          <a:xfrm>
            <a:off x="7390490" y="2259647"/>
            <a:ext cx="1967823" cy="9385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FB6832-C2B8-4434-9CF1-8AD3BB6EABCA}"/>
              </a:ext>
            </a:extLst>
          </p:cNvPr>
          <p:cNvSpPr/>
          <p:nvPr/>
        </p:nvSpPr>
        <p:spPr>
          <a:xfrm>
            <a:off x="572381" y="2988482"/>
            <a:ext cx="1745985" cy="5361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584A2-C953-4453-9579-21892F41D2CF}"/>
              </a:ext>
            </a:extLst>
          </p:cNvPr>
          <p:cNvSpPr txBox="1"/>
          <p:nvPr/>
        </p:nvSpPr>
        <p:spPr>
          <a:xfrm>
            <a:off x="564626" y="3125736"/>
            <a:ext cx="1701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머신러닝을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좋아한다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CB227E-42FB-4CC7-B40E-C4088FBD3E6E}"/>
              </a:ext>
            </a:extLst>
          </p:cNvPr>
          <p:cNvSpPr/>
          <p:nvPr/>
        </p:nvSpPr>
        <p:spPr>
          <a:xfrm>
            <a:off x="2710325" y="2988483"/>
            <a:ext cx="1848289" cy="536117"/>
          </a:xfrm>
          <a:prstGeom prst="roundRect">
            <a:avLst>
              <a:gd name="adj" fmla="val 8150"/>
            </a:avLst>
          </a:prstGeom>
          <a:pattFill prst="pct2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861938C-255A-44C9-B71F-BAC03EFF8960}"/>
              </a:ext>
            </a:extLst>
          </p:cNvPr>
          <p:cNvCxnSpPr>
            <a:cxnSpLocks/>
          </p:cNvCxnSpPr>
          <p:nvPr/>
        </p:nvCxnSpPr>
        <p:spPr>
          <a:xfrm flipV="1">
            <a:off x="2408123" y="3256541"/>
            <a:ext cx="257324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9B8858-DB7D-4086-B9F1-00075A363019}"/>
              </a:ext>
            </a:extLst>
          </p:cNvPr>
          <p:cNvSpPr txBox="1"/>
          <p:nvPr/>
        </p:nvSpPr>
        <p:spPr>
          <a:xfrm>
            <a:off x="529867" y="2726872"/>
            <a:ext cx="1786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Unlabeled Dataset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7B96AB1-08EE-477D-9A3B-90FA615C0160}"/>
              </a:ext>
            </a:extLst>
          </p:cNvPr>
          <p:cNvCxnSpPr>
            <a:cxnSpLocks/>
          </p:cNvCxnSpPr>
          <p:nvPr/>
        </p:nvCxnSpPr>
        <p:spPr>
          <a:xfrm flipV="1">
            <a:off x="4603492" y="3256541"/>
            <a:ext cx="257324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1027152E-13CD-4EF6-BB99-67BEA5703530}"/>
              </a:ext>
            </a:extLst>
          </p:cNvPr>
          <p:cNvSpPr/>
          <p:nvPr/>
        </p:nvSpPr>
        <p:spPr>
          <a:xfrm>
            <a:off x="4950573" y="3003871"/>
            <a:ext cx="1432306" cy="520726"/>
          </a:xfrm>
          <a:prstGeom prst="bracketPair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481C1-D97D-48A9-BA2D-4F33C4DD35C2}"/>
              </a:ext>
            </a:extLst>
          </p:cNvPr>
          <p:cNvSpPr txBox="1"/>
          <p:nvPr/>
        </p:nvSpPr>
        <p:spPr>
          <a:xfrm>
            <a:off x="4950573" y="30795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2.4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86D0BD-068B-4602-A0F9-6C8BF1E7EC7C}"/>
              </a:ext>
            </a:extLst>
          </p:cNvPr>
          <p:cNvSpPr txBox="1"/>
          <p:nvPr/>
        </p:nvSpPr>
        <p:spPr>
          <a:xfrm>
            <a:off x="5439809" y="30795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0.6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9B05CF-8E3D-4B3C-B488-96747E31B4E6}"/>
              </a:ext>
            </a:extLst>
          </p:cNvPr>
          <p:cNvSpPr txBox="1"/>
          <p:nvPr/>
        </p:nvSpPr>
        <p:spPr>
          <a:xfrm>
            <a:off x="5896009" y="30795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3.5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821AC9-48AE-41F1-8D87-B5966B3499F3}"/>
              </a:ext>
            </a:extLst>
          </p:cNvPr>
          <p:cNvSpPr txBox="1"/>
          <p:nvPr/>
        </p:nvSpPr>
        <p:spPr>
          <a:xfrm>
            <a:off x="4791360" y="2726872"/>
            <a:ext cx="1786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Logits</a:t>
            </a:r>
            <a:endParaRPr lang="ko-KR" altLang="en-US" sz="1400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2B42B76-A0FE-4CE5-B54D-E4061D7E9D92}"/>
              </a:ext>
            </a:extLst>
          </p:cNvPr>
          <p:cNvCxnSpPr>
            <a:cxnSpLocks/>
            <a:stCxn id="46" idx="3"/>
            <a:endCxn id="94" idx="1"/>
          </p:cNvCxnSpPr>
          <p:nvPr/>
        </p:nvCxnSpPr>
        <p:spPr>
          <a:xfrm flipV="1">
            <a:off x="6385245" y="2728927"/>
            <a:ext cx="1005245" cy="535307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B05F99A-8FD3-49BF-90F2-CD3D0E9AF42A}"/>
              </a:ext>
            </a:extLst>
          </p:cNvPr>
          <p:cNvCxnSpPr>
            <a:cxnSpLocks/>
            <a:stCxn id="46" idx="3"/>
            <a:endCxn id="96" idx="1"/>
          </p:cNvCxnSpPr>
          <p:nvPr/>
        </p:nvCxnSpPr>
        <p:spPr>
          <a:xfrm>
            <a:off x="6385245" y="3264234"/>
            <a:ext cx="1005245" cy="729643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8DDD283-BCDF-4EFA-81AD-AD76033D8BB8}"/>
              </a:ext>
            </a:extLst>
          </p:cNvPr>
          <p:cNvGrpSpPr/>
          <p:nvPr/>
        </p:nvGrpSpPr>
        <p:grpSpPr>
          <a:xfrm>
            <a:off x="7565827" y="2325686"/>
            <a:ext cx="1624629" cy="593790"/>
            <a:chOff x="8101013" y="4441081"/>
            <a:chExt cx="261937" cy="9573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B1E81F0-0012-4197-9BA8-BACFB224017D}"/>
                </a:ext>
              </a:extLst>
            </p:cNvPr>
            <p:cNvSpPr/>
            <p:nvPr/>
          </p:nvSpPr>
          <p:spPr>
            <a:xfrm>
              <a:off x="8116295" y="4502472"/>
              <a:ext cx="66937" cy="343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77B36E8-DF0D-446B-A8C5-981879DE36F3}"/>
                </a:ext>
              </a:extLst>
            </p:cNvPr>
            <p:cNvSpPr/>
            <p:nvPr/>
          </p:nvSpPr>
          <p:spPr>
            <a:xfrm>
              <a:off x="8198513" y="4512749"/>
              <a:ext cx="66937" cy="240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F4E2C5F-285F-48F1-AC5E-1A15576412EB}"/>
                </a:ext>
              </a:extLst>
            </p:cNvPr>
            <p:cNvSpPr/>
            <p:nvPr/>
          </p:nvSpPr>
          <p:spPr>
            <a:xfrm>
              <a:off x="8280731" y="4441081"/>
              <a:ext cx="66937" cy="95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8D7A773-D37B-46A3-B3C2-436C38856455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0C1A882-0A9C-4559-B1FA-EEB6B2EA3095}"/>
              </a:ext>
            </a:extLst>
          </p:cNvPr>
          <p:cNvSpPr txBox="1"/>
          <p:nvPr/>
        </p:nvSpPr>
        <p:spPr>
          <a:xfrm>
            <a:off x="7606556" y="2929698"/>
            <a:ext cx="4843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/>
                </a:solidFill>
              </a:rPr>
              <a:t>Pos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1A6E9A-3A2F-418C-963F-E25964DAA5D3}"/>
              </a:ext>
            </a:extLst>
          </p:cNvPr>
          <p:cNvSpPr txBox="1"/>
          <p:nvPr/>
        </p:nvSpPr>
        <p:spPr>
          <a:xfrm>
            <a:off x="8157961" y="2929698"/>
            <a:ext cx="4403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Neg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E9EA1D-5875-4D24-9DB4-635C11925F1C}"/>
              </a:ext>
            </a:extLst>
          </p:cNvPr>
          <p:cNvSpPr txBox="1"/>
          <p:nvPr/>
        </p:nvSpPr>
        <p:spPr>
          <a:xfrm>
            <a:off x="8533486" y="2929698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6"/>
                </a:solidFill>
              </a:rPr>
              <a:t>Neu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D01839-FC0D-4336-A197-DEC82B43111F}"/>
              </a:ext>
            </a:extLst>
          </p:cNvPr>
          <p:cNvSpPr txBox="1"/>
          <p:nvPr/>
        </p:nvSpPr>
        <p:spPr>
          <a:xfrm>
            <a:off x="8533486" y="2560213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0.81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D40BAC-CDCE-43D0-B7FB-CF4B29BF390C}"/>
              </a:ext>
            </a:extLst>
          </p:cNvPr>
          <p:cNvSpPr txBox="1"/>
          <p:nvPr/>
        </p:nvSpPr>
        <p:spPr>
          <a:xfrm>
            <a:off x="8135943" y="2719800"/>
            <a:ext cx="4843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0.01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C4208F-B5FD-4F86-B77A-773D5C5176D2}"/>
              </a:ext>
            </a:extLst>
          </p:cNvPr>
          <p:cNvSpPr txBox="1"/>
          <p:nvPr/>
        </p:nvSpPr>
        <p:spPr>
          <a:xfrm>
            <a:off x="7625999" y="2690864"/>
            <a:ext cx="4843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0.16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EE15607-9033-4D7E-817C-9991B9C14CBE}"/>
              </a:ext>
            </a:extLst>
          </p:cNvPr>
          <p:cNvGrpSpPr/>
          <p:nvPr/>
        </p:nvGrpSpPr>
        <p:grpSpPr>
          <a:xfrm>
            <a:off x="7565827" y="3672152"/>
            <a:ext cx="1624629" cy="549977"/>
            <a:chOff x="8101013" y="4448145"/>
            <a:chExt cx="261937" cy="8867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9D5CEBC-B767-45B2-8FDE-9CE5BEFDF4FC}"/>
                </a:ext>
              </a:extLst>
            </p:cNvPr>
            <p:cNvSpPr/>
            <p:nvPr/>
          </p:nvSpPr>
          <p:spPr>
            <a:xfrm>
              <a:off x="8116295" y="4503522"/>
              <a:ext cx="66937" cy="332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B3949E7-DEBF-4741-AB38-DAE7877B4D3A}"/>
                </a:ext>
              </a:extLst>
            </p:cNvPr>
            <p:cNvSpPr/>
            <p:nvPr/>
          </p:nvSpPr>
          <p:spPr>
            <a:xfrm>
              <a:off x="8198513" y="4510668"/>
              <a:ext cx="66937" cy="261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5635C68-F2E5-4D78-BFC1-6334F96C2B65}"/>
                </a:ext>
              </a:extLst>
            </p:cNvPr>
            <p:cNvSpPr/>
            <p:nvPr/>
          </p:nvSpPr>
          <p:spPr>
            <a:xfrm>
              <a:off x="8280731" y="4448145"/>
              <a:ext cx="66937" cy="886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77E4998C-71AC-4CD6-93B9-28E007B516C3}"/>
                </a:ext>
              </a:extLst>
            </p:cNvPr>
            <p:cNvCxnSpPr/>
            <p:nvPr/>
          </p:nvCxnSpPr>
          <p:spPr>
            <a:xfrm>
              <a:off x="8101013" y="4536817"/>
              <a:ext cx="261937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BC00A51-17B4-4268-BA68-7BEB7D51E8CA}"/>
              </a:ext>
            </a:extLst>
          </p:cNvPr>
          <p:cNvSpPr txBox="1"/>
          <p:nvPr/>
        </p:nvSpPr>
        <p:spPr>
          <a:xfrm>
            <a:off x="7606556" y="4232324"/>
            <a:ext cx="4843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1"/>
                </a:solidFill>
              </a:rPr>
              <a:t>Pos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8AC2BD-7AFE-4E9B-A98E-EC882CE4B459}"/>
              </a:ext>
            </a:extLst>
          </p:cNvPr>
          <p:cNvSpPr txBox="1"/>
          <p:nvPr/>
        </p:nvSpPr>
        <p:spPr>
          <a:xfrm>
            <a:off x="8157961" y="4232324"/>
            <a:ext cx="4403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Neg</a:t>
            </a:r>
            <a:endParaRPr lang="ko-KR" altLang="en-US" sz="900" dirty="0">
              <a:solidFill>
                <a:schemeClr val="accent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DBDB33-D842-4C2D-BBDB-31A38EA9F144}"/>
              </a:ext>
            </a:extLst>
          </p:cNvPr>
          <p:cNvSpPr txBox="1"/>
          <p:nvPr/>
        </p:nvSpPr>
        <p:spPr>
          <a:xfrm>
            <a:off x="8533486" y="4232324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schemeClr val="accent6"/>
                </a:solidFill>
              </a:rPr>
              <a:t>Neu</a:t>
            </a:r>
            <a:endParaRPr lang="ko-KR" altLang="en-US" sz="900" dirty="0">
              <a:solidFill>
                <a:schemeClr val="accent6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5AFC55-2C9F-4F0E-8AE6-A8B004E129A4}"/>
              </a:ext>
            </a:extLst>
          </p:cNvPr>
          <p:cNvSpPr txBox="1"/>
          <p:nvPr/>
        </p:nvSpPr>
        <p:spPr>
          <a:xfrm>
            <a:off x="8533486" y="3824180"/>
            <a:ext cx="7092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0.72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9B6F70C-6FC2-484C-8E28-75207ED9A2ED}"/>
              </a:ext>
            </a:extLst>
          </p:cNvPr>
          <p:cNvSpPr txBox="1"/>
          <p:nvPr/>
        </p:nvSpPr>
        <p:spPr>
          <a:xfrm>
            <a:off x="8157961" y="4028252"/>
            <a:ext cx="4403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0.03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E6C353-3374-48A5-9C63-4EC81B4A9531}"/>
              </a:ext>
            </a:extLst>
          </p:cNvPr>
          <p:cNvSpPr txBox="1"/>
          <p:nvPr/>
        </p:nvSpPr>
        <p:spPr>
          <a:xfrm>
            <a:off x="7648017" y="3998217"/>
            <a:ext cx="4403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0.23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33EB8A2-945D-4DBA-8B4F-B40B8DCAF8E2}"/>
                  </a:ext>
                </a:extLst>
              </p:cNvPr>
              <p:cNvSpPr txBox="1"/>
              <p:nvPr/>
            </p:nvSpPr>
            <p:spPr>
              <a:xfrm>
                <a:off x="7306125" y="1758763"/>
                <a:ext cx="21365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/>
                  <a:t>Sharpening Prediction(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33EB8A2-945D-4DBA-8B4F-B40B8DCAF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125" y="1758763"/>
                <a:ext cx="2136552" cy="523220"/>
              </a:xfrm>
              <a:prstGeom prst="rect">
                <a:avLst/>
              </a:prstGeom>
              <a:blipFill>
                <a:blip r:embed="rId2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E7668CD2-9399-4FCE-81D4-96DEFA9B607D}"/>
              </a:ext>
            </a:extLst>
          </p:cNvPr>
          <p:cNvSpPr txBox="1"/>
          <p:nvPr/>
        </p:nvSpPr>
        <p:spPr>
          <a:xfrm>
            <a:off x="7306125" y="3240527"/>
            <a:ext cx="2136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Prediction</a:t>
            </a:r>
            <a:endParaRPr lang="ko-KR" altLang="en-US" sz="14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60A4FF2-C817-40A5-9907-DAEEE770FB31}"/>
              </a:ext>
            </a:extLst>
          </p:cNvPr>
          <p:cNvSpPr/>
          <p:nvPr/>
        </p:nvSpPr>
        <p:spPr>
          <a:xfrm>
            <a:off x="572381" y="5026832"/>
            <a:ext cx="1745985" cy="5361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190F47-9B54-4ECE-BCCC-0151B2E76254}"/>
              </a:ext>
            </a:extLst>
          </p:cNvPr>
          <p:cNvSpPr txBox="1"/>
          <p:nvPr/>
        </p:nvSpPr>
        <p:spPr>
          <a:xfrm>
            <a:off x="545391" y="5196315"/>
            <a:ext cx="1739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</a:t>
            </a:r>
            <a:r>
              <a:rPr lang="ko-KR" altLang="en-US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머신러닝을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좋아할까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5DC179-8ABE-447C-980C-8E4EDCD35ECB}"/>
              </a:ext>
            </a:extLst>
          </p:cNvPr>
          <p:cNvSpPr txBox="1"/>
          <p:nvPr/>
        </p:nvSpPr>
        <p:spPr>
          <a:xfrm>
            <a:off x="529867" y="4765222"/>
            <a:ext cx="1786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Noise Dataset</a:t>
            </a:r>
            <a:endParaRPr lang="ko-KR" altLang="en-US" sz="14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1315B0F-4BCB-4AB1-946D-F87E5ABA7FF0}"/>
              </a:ext>
            </a:extLst>
          </p:cNvPr>
          <p:cNvSpPr/>
          <p:nvPr/>
        </p:nvSpPr>
        <p:spPr>
          <a:xfrm>
            <a:off x="2710325" y="5026832"/>
            <a:ext cx="1848289" cy="536117"/>
          </a:xfrm>
          <a:prstGeom prst="roundRect">
            <a:avLst>
              <a:gd name="adj" fmla="val 8150"/>
            </a:avLst>
          </a:prstGeom>
          <a:pattFill prst="pct25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AEB8603-2734-40B7-91B7-32D5B6B333A1}"/>
              </a:ext>
            </a:extLst>
          </p:cNvPr>
          <p:cNvCxnSpPr>
            <a:cxnSpLocks/>
          </p:cNvCxnSpPr>
          <p:nvPr/>
        </p:nvCxnSpPr>
        <p:spPr>
          <a:xfrm flipV="1">
            <a:off x="2408123" y="5294890"/>
            <a:ext cx="257324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1AB5F8F-C7D2-4674-A483-A43889599AA2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4603492" y="5294890"/>
            <a:ext cx="278699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B2D953-CB16-4BBA-A224-1C201160640E}"/>
              </a:ext>
            </a:extLst>
          </p:cNvPr>
          <p:cNvGrpSpPr/>
          <p:nvPr/>
        </p:nvGrpSpPr>
        <p:grpSpPr>
          <a:xfrm>
            <a:off x="7390490" y="4825610"/>
            <a:ext cx="1967823" cy="970251"/>
            <a:chOff x="7390490" y="4825610"/>
            <a:chExt cx="1967823" cy="970251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2C7154-564A-4A36-A3DF-D604C6874C1A}"/>
                </a:ext>
              </a:extLst>
            </p:cNvPr>
            <p:cNvSpPr/>
            <p:nvPr/>
          </p:nvSpPr>
          <p:spPr>
            <a:xfrm>
              <a:off x="7390490" y="4825610"/>
              <a:ext cx="1967823" cy="9385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67BF3EC-7332-46AC-AA8A-443B45E50279}"/>
                </a:ext>
              </a:extLst>
            </p:cNvPr>
            <p:cNvGrpSpPr/>
            <p:nvPr/>
          </p:nvGrpSpPr>
          <p:grpSpPr>
            <a:xfrm>
              <a:off x="7565827" y="4973165"/>
              <a:ext cx="1624629" cy="549977"/>
              <a:chOff x="8101013" y="4448145"/>
              <a:chExt cx="261937" cy="88672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7A1394B-E37C-4BB5-A724-789B54311924}"/>
                  </a:ext>
                </a:extLst>
              </p:cNvPr>
              <p:cNvSpPr/>
              <p:nvPr/>
            </p:nvSpPr>
            <p:spPr>
              <a:xfrm>
                <a:off x="8116295" y="4488416"/>
                <a:ext cx="66937" cy="484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D6041E0B-6732-4443-852C-BA3F194B7DF3}"/>
                  </a:ext>
                </a:extLst>
              </p:cNvPr>
              <p:cNvSpPr/>
              <p:nvPr/>
            </p:nvSpPr>
            <p:spPr>
              <a:xfrm>
                <a:off x="8198513" y="4510668"/>
                <a:ext cx="66937" cy="26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BB8E575E-E008-4A5F-A642-0F8B6BF91531}"/>
                  </a:ext>
                </a:extLst>
              </p:cNvPr>
              <p:cNvSpPr/>
              <p:nvPr/>
            </p:nvSpPr>
            <p:spPr>
              <a:xfrm>
                <a:off x="8280731" y="4448145"/>
                <a:ext cx="66937" cy="8867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E7606454-841F-4544-B8A6-7AB9E5BDDB70}"/>
                  </a:ext>
                </a:extLst>
              </p:cNvPr>
              <p:cNvCxnSpPr/>
              <p:nvPr/>
            </p:nvCxnSpPr>
            <p:spPr>
              <a:xfrm>
                <a:off x="8101013" y="4536817"/>
                <a:ext cx="261937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34C30D-FAD2-4DA5-AC06-692D02AC548A}"/>
                </a:ext>
              </a:extLst>
            </p:cNvPr>
            <p:cNvSpPr txBox="1"/>
            <p:nvPr/>
          </p:nvSpPr>
          <p:spPr>
            <a:xfrm>
              <a:off x="7606556" y="5533337"/>
              <a:ext cx="48439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1"/>
                  </a:solidFill>
                </a:rPr>
                <a:t>Pos</a:t>
              </a:r>
              <a:endParaRPr lang="ko-KR" altLang="en-US" sz="900" dirty="0">
                <a:solidFill>
                  <a:schemeClr val="accent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E8AEC-4529-4D5B-816D-0E9C1CCF5708}"/>
                </a:ext>
              </a:extLst>
            </p:cNvPr>
            <p:cNvSpPr txBox="1"/>
            <p:nvPr/>
          </p:nvSpPr>
          <p:spPr>
            <a:xfrm>
              <a:off x="8157961" y="5533337"/>
              <a:ext cx="4403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2"/>
                  </a:solidFill>
                </a:rPr>
                <a:t>Neg</a:t>
              </a:r>
              <a:endParaRPr lang="ko-KR" altLang="en-US" sz="900" dirty="0">
                <a:solidFill>
                  <a:schemeClr val="accent2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6F9098D-CCCB-4CFC-A77C-07D976464565}"/>
                </a:ext>
              </a:extLst>
            </p:cNvPr>
            <p:cNvSpPr txBox="1"/>
            <p:nvPr/>
          </p:nvSpPr>
          <p:spPr>
            <a:xfrm>
              <a:off x="8533486" y="5565029"/>
              <a:ext cx="70920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accent6"/>
                  </a:solidFill>
                </a:rPr>
                <a:t>Neu</a:t>
              </a:r>
              <a:endParaRPr lang="ko-KR" altLang="en-US" sz="900" dirty="0">
                <a:solidFill>
                  <a:schemeClr val="accent6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78BD29C-A577-4F2C-8269-08EF1F9F8EEA}"/>
                </a:ext>
              </a:extLst>
            </p:cNvPr>
            <p:cNvSpPr txBox="1"/>
            <p:nvPr/>
          </p:nvSpPr>
          <p:spPr>
            <a:xfrm>
              <a:off x="8533486" y="5125193"/>
              <a:ext cx="70920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0.70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B1E0EB6-8BDE-4011-9577-DCC874958721}"/>
                </a:ext>
              </a:extLst>
            </p:cNvPr>
            <p:cNvSpPr txBox="1"/>
            <p:nvPr/>
          </p:nvSpPr>
          <p:spPr>
            <a:xfrm>
              <a:off x="8157961" y="5329265"/>
              <a:ext cx="4403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0.03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6B63855-F6FC-4148-8A9A-4BBF09D7D7A5}"/>
                </a:ext>
              </a:extLst>
            </p:cNvPr>
            <p:cNvSpPr txBox="1"/>
            <p:nvPr/>
          </p:nvSpPr>
          <p:spPr>
            <a:xfrm>
              <a:off x="7648017" y="5239862"/>
              <a:ext cx="4403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0.43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E8E2C03-9820-4E32-A4F1-6C61D5756F8E}"/>
              </a:ext>
            </a:extLst>
          </p:cNvPr>
          <p:cNvSpPr txBox="1"/>
          <p:nvPr/>
        </p:nvSpPr>
        <p:spPr>
          <a:xfrm>
            <a:off x="8948365" y="4504604"/>
            <a:ext cx="120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Small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7B620086-0AD7-482B-8323-4FF5FC0B5CC4}"/>
              </a:ext>
            </a:extLst>
          </p:cNvPr>
          <p:cNvCxnSpPr>
            <a:stCxn id="107" idx="3"/>
            <a:endCxn id="96" idx="3"/>
          </p:cNvCxnSpPr>
          <p:nvPr/>
        </p:nvCxnSpPr>
        <p:spPr>
          <a:xfrm flipV="1">
            <a:off x="9358313" y="3993877"/>
            <a:ext cx="12700" cy="1301013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53E2C904-20A8-48E7-894C-C19BF88DF438}"/>
              </a:ext>
            </a:extLst>
          </p:cNvPr>
          <p:cNvCxnSpPr>
            <a:cxnSpLocks/>
            <a:stCxn id="107" idx="3"/>
            <a:endCxn id="94" idx="3"/>
          </p:cNvCxnSpPr>
          <p:nvPr/>
        </p:nvCxnSpPr>
        <p:spPr>
          <a:xfrm flipV="1">
            <a:off x="9358313" y="2728927"/>
            <a:ext cx="12700" cy="2565963"/>
          </a:xfrm>
          <a:prstGeom prst="curvedConnector3">
            <a:avLst>
              <a:gd name="adj1" fmla="val 7108031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A1CBDF-984E-4E52-94F0-88BC45EFCB5A}"/>
              </a:ext>
            </a:extLst>
          </p:cNvPr>
          <p:cNvSpPr txBox="1"/>
          <p:nvPr/>
        </p:nvSpPr>
        <p:spPr>
          <a:xfrm>
            <a:off x="9719030" y="3858019"/>
            <a:ext cx="120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Big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Loss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026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565</Words>
  <Application>Microsoft Office PowerPoint</Application>
  <PresentationFormat>와이드스크린</PresentationFormat>
  <Paragraphs>216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NanumSquare</vt:lpstr>
      <vt:lpstr>NanumSquare ExtraBold</vt:lpstr>
      <vt:lpstr>Rix고딕 B</vt:lpstr>
      <vt:lpstr>나눔스퀘어</vt:lpstr>
      <vt:lpstr>나눔스퀘어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김정희[ 대학원석사과정재학 / 산업경영공학과 ]</cp:lastModifiedBy>
  <cp:revision>60</cp:revision>
  <dcterms:created xsi:type="dcterms:W3CDTF">2020-12-12T06:14:58Z</dcterms:created>
  <dcterms:modified xsi:type="dcterms:W3CDTF">2020-12-21T07:26:58Z</dcterms:modified>
</cp:coreProperties>
</file>