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ms-powerpoint.presentation.macroEnabled.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8" r:id="rId3"/>
    <p:sldId id="257" r:id="rId4"/>
    <p:sldId id="260" r:id="rId5"/>
    <p:sldId id="262" r:id="rId6"/>
    <p:sldId id="261" r:id="rId7"/>
    <p:sldId id="266" r:id="rId8"/>
    <p:sldId id="259" r:id="rId9"/>
  </p:sldIdLst>
  <p:sldSz cx="9144000" cy="6858000" type="screen4x3"/>
  <p:notesSz cx="6400800" cy="8686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9" autoAdjust="0"/>
    <p:restoredTop sz="94660"/>
  </p:normalViewPr>
  <p:slideViewPr>
    <p:cSldViewPr snapToGrid="0">
      <p:cViewPr varScale="1">
        <p:scale>
          <a:sx n="77" d="100"/>
          <a:sy n="77" d="100"/>
        </p:scale>
        <p:origin x="672" y="54"/>
      </p:cViewPr>
      <p:guideLst/>
    </p:cSldViewPr>
  </p:slideViewPr>
  <p:notesTextViewPr>
    <p:cViewPr>
      <p:scale>
        <a:sx n="1" d="1"/>
        <a:sy n="1" d="1"/>
      </p:scale>
      <p:origin x="0" y="0"/>
    </p:cViewPr>
  </p:notesTextViewPr>
  <p:notesViewPr>
    <p:cSldViewPr snapToGrid="0">
      <p:cViewPr varScale="1">
        <p:scale>
          <a:sx n="82" d="100"/>
          <a:sy n="82" d="100"/>
        </p:scale>
        <p:origin x="310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5"/>
            <a:ext cx="2773679" cy="435848"/>
          </a:xfrm>
          <a:prstGeom prst="rect">
            <a:avLst/>
          </a:prstGeom>
        </p:spPr>
        <p:txBody>
          <a:bodyPr vert="horz" lIns="86133" tIns="43068" rIns="86133" bIns="43068" rtlCol="0"/>
          <a:lstStyle>
            <a:lvl1pPr algn="l">
              <a:defRPr sz="1500"/>
            </a:lvl1pPr>
          </a:lstStyle>
          <a:p>
            <a:endParaRPr lang="en-GB"/>
          </a:p>
        </p:txBody>
      </p:sp>
      <p:sp>
        <p:nvSpPr>
          <p:cNvPr id="3" name="Date Placeholder 2"/>
          <p:cNvSpPr>
            <a:spLocks noGrp="1"/>
          </p:cNvSpPr>
          <p:nvPr>
            <p:ph type="dt" idx="1"/>
          </p:nvPr>
        </p:nvSpPr>
        <p:spPr>
          <a:xfrm>
            <a:off x="3625637" y="15"/>
            <a:ext cx="2773679" cy="435848"/>
          </a:xfrm>
          <a:prstGeom prst="rect">
            <a:avLst/>
          </a:prstGeom>
        </p:spPr>
        <p:txBody>
          <a:bodyPr vert="horz" lIns="86133" tIns="43068" rIns="86133" bIns="43068" rtlCol="0"/>
          <a:lstStyle>
            <a:lvl1pPr algn="r">
              <a:defRPr sz="1500"/>
            </a:lvl1pPr>
          </a:lstStyle>
          <a:p>
            <a:fld id="{90B031B5-1B69-4D72-942E-C600A8C519FD}" type="datetimeFigureOut">
              <a:rPr lang="en-GB" smtClean="0"/>
              <a:t>21/03/2017</a:t>
            </a:fld>
            <a:endParaRPr lang="en-GB"/>
          </a:p>
        </p:txBody>
      </p:sp>
      <p:sp>
        <p:nvSpPr>
          <p:cNvPr id="4" name="Slide Image Placeholder 3"/>
          <p:cNvSpPr>
            <a:spLocks noGrp="1" noRot="1" noChangeAspect="1"/>
          </p:cNvSpPr>
          <p:nvPr>
            <p:ph type="sldImg" idx="2"/>
          </p:nvPr>
        </p:nvSpPr>
        <p:spPr>
          <a:xfrm>
            <a:off x="1244600" y="1085850"/>
            <a:ext cx="3911600" cy="2933700"/>
          </a:xfrm>
          <a:prstGeom prst="rect">
            <a:avLst/>
          </a:prstGeom>
          <a:noFill/>
          <a:ln w="12700">
            <a:solidFill>
              <a:prstClr val="black"/>
            </a:solidFill>
          </a:ln>
        </p:spPr>
        <p:txBody>
          <a:bodyPr vert="horz" lIns="86133" tIns="43068" rIns="86133" bIns="43068" rtlCol="0" anchor="ctr"/>
          <a:lstStyle/>
          <a:p>
            <a:endParaRPr lang="en-GB"/>
          </a:p>
        </p:txBody>
      </p:sp>
      <p:sp>
        <p:nvSpPr>
          <p:cNvPr id="5" name="Notes Placeholder 4"/>
          <p:cNvSpPr>
            <a:spLocks noGrp="1"/>
          </p:cNvSpPr>
          <p:nvPr>
            <p:ph type="body" sz="quarter" idx="3"/>
          </p:nvPr>
        </p:nvSpPr>
        <p:spPr>
          <a:xfrm>
            <a:off x="640083" y="4180522"/>
            <a:ext cx="5120638" cy="3420427"/>
          </a:xfrm>
          <a:prstGeom prst="rect">
            <a:avLst/>
          </a:prstGeom>
        </p:spPr>
        <p:txBody>
          <a:bodyPr vert="horz" lIns="86133" tIns="43068" rIns="86133" bIns="4306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250964"/>
            <a:ext cx="2773679" cy="435848"/>
          </a:xfrm>
          <a:prstGeom prst="rect">
            <a:avLst/>
          </a:prstGeom>
        </p:spPr>
        <p:txBody>
          <a:bodyPr vert="horz" lIns="86133" tIns="43068" rIns="86133" bIns="43068" rtlCol="0" anchor="b"/>
          <a:lstStyle>
            <a:lvl1pPr algn="l">
              <a:defRPr sz="1500"/>
            </a:lvl1pPr>
          </a:lstStyle>
          <a:p>
            <a:endParaRPr lang="en-GB"/>
          </a:p>
        </p:txBody>
      </p:sp>
      <p:sp>
        <p:nvSpPr>
          <p:cNvPr id="7" name="Slide Number Placeholder 6"/>
          <p:cNvSpPr>
            <a:spLocks noGrp="1"/>
          </p:cNvSpPr>
          <p:nvPr>
            <p:ph type="sldNum" sz="quarter" idx="5"/>
          </p:nvPr>
        </p:nvSpPr>
        <p:spPr>
          <a:xfrm>
            <a:off x="3625637" y="8250964"/>
            <a:ext cx="2773679" cy="435848"/>
          </a:xfrm>
          <a:prstGeom prst="rect">
            <a:avLst/>
          </a:prstGeom>
        </p:spPr>
        <p:txBody>
          <a:bodyPr vert="horz" lIns="86133" tIns="43068" rIns="86133" bIns="43068" rtlCol="0" anchor="b"/>
          <a:lstStyle>
            <a:lvl1pPr algn="r">
              <a:defRPr sz="1500"/>
            </a:lvl1pPr>
          </a:lstStyle>
          <a:p>
            <a:fld id="{B5F9CE0C-41A6-4785-B063-EE2A6759BD2D}" type="slidenum">
              <a:rPr lang="en-GB" smtClean="0"/>
              <a:t>‹#›</a:t>
            </a:fld>
            <a:endParaRPr lang="en-GB"/>
          </a:p>
        </p:txBody>
      </p:sp>
    </p:spTree>
    <p:extLst>
      <p:ext uri="{BB962C8B-B14F-4D97-AF65-F5344CB8AC3E}">
        <p14:creationId xmlns:p14="http://schemas.microsoft.com/office/powerpoint/2010/main" val="1703794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98" indent="0" algn="ctr">
              <a:buNone/>
              <a:defRPr sz="2000"/>
            </a:lvl2pPr>
            <a:lvl3pPr marL="914395" indent="0" algn="ctr">
              <a:buNone/>
              <a:defRPr sz="1800"/>
            </a:lvl3pPr>
            <a:lvl4pPr marL="1371592" indent="0" algn="ctr">
              <a:buNone/>
              <a:defRPr sz="1600"/>
            </a:lvl4pPr>
            <a:lvl5pPr marL="1828789" indent="0" algn="ctr">
              <a:buNone/>
              <a:defRPr sz="1600"/>
            </a:lvl5pPr>
            <a:lvl6pPr marL="2285987" indent="0" algn="ctr">
              <a:buNone/>
              <a:defRPr sz="1600"/>
            </a:lvl6pPr>
            <a:lvl7pPr marL="2743185" indent="0" algn="ctr">
              <a:buNone/>
              <a:defRPr sz="1600"/>
            </a:lvl7pPr>
            <a:lvl8pPr marL="3200381" indent="0" algn="ctr">
              <a:buNone/>
              <a:defRPr sz="1600"/>
            </a:lvl8pPr>
            <a:lvl9pPr marL="3657579"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3D952B-4EF9-41A2-8D7A-18AE73D8C700}" type="datetimeFigureOut">
              <a:rPr lang="en-GB" smtClean="0"/>
              <a:t>21/03/2017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3AA357-A4B9-4FAA-A935-F1E59ABF5FDF}" type="slidenum">
              <a:rPr lang="en-GB" smtClean="0"/>
              <a:t>‹#›</a:t>
            </a:fld>
            <a:endParaRPr lang="en-GB"/>
          </a:p>
        </p:txBody>
      </p:sp>
    </p:spTree>
    <p:extLst>
      <p:ext uri="{BB962C8B-B14F-4D97-AF65-F5344CB8AC3E}">
        <p14:creationId xmlns:p14="http://schemas.microsoft.com/office/powerpoint/2010/main" val="1499407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3D952B-4EF9-41A2-8D7A-18AE73D8C700}" type="datetimeFigureOut">
              <a:rPr lang="en-GB" smtClean="0"/>
              <a:t>21/03/2017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3AA357-A4B9-4FAA-A935-F1E59ABF5FDF}" type="slidenum">
              <a:rPr lang="en-GB" smtClean="0"/>
              <a:t>‹#›</a:t>
            </a:fld>
            <a:endParaRPr lang="en-GB"/>
          </a:p>
        </p:txBody>
      </p:sp>
    </p:spTree>
    <p:extLst>
      <p:ext uri="{BB962C8B-B14F-4D97-AF65-F5344CB8AC3E}">
        <p14:creationId xmlns:p14="http://schemas.microsoft.com/office/powerpoint/2010/main" val="270007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3D952B-4EF9-41A2-8D7A-18AE73D8C700}" type="datetimeFigureOut">
              <a:rPr lang="en-GB" smtClean="0"/>
              <a:t>21/03/2017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3AA357-A4B9-4FAA-A935-F1E59ABF5FDF}" type="slidenum">
              <a:rPr lang="en-GB" smtClean="0"/>
              <a:t>‹#›</a:t>
            </a:fld>
            <a:endParaRPr lang="en-GB"/>
          </a:p>
        </p:txBody>
      </p:sp>
    </p:spTree>
    <p:extLst>
      <p:ext uri="{BB962C8B-B14F-4D97-AF65-F5344CB8AC3E}">
        <p14:creationId xmlns:p14="http://schemas.microsoft.com/office/powerpoint/2010/main" val="2761128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
            <a:ext cx="9144000" cy="1340889"/>
          </a:xfrm>
          <a:prstGeom prst="rect">
            <a:avLst/>
          </a:prstGeom>
        </p:spPr>
      </p:pic>
      <p:sp>
        <p:nvSpPr>
          <p:cNvPr id="2" name="Title 1"/>
          <p:cNvSpPr>
            <a:spLocks noGrp="1"/>
          </p:cNvSpPr>
          <p:nvPr>
            <p:ph type="title"/>
          </p:nvPr>
        </p:nvSpPr>
        <p:spPr>
          <a:xfrm>
            <a:off x="628651" y="2"/>
            <a:ext cx="7886700" cy="1325563"/>
          </a:xfrm>
        </p:spPr>
        <p:txBody>
          <a:bodyPr/>
          <a:lstStyle>
            <a:lvl1pPr>
              <a:defRPr baseline="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28651" y="1854202"/>
            <a:ext cx="7886700" cy="4476067"/>
          </a:xfrm>
        </p:spPr>
        <p:txBody>
          <a:bodyPr/>
          <a:lstStyle>
            <a:lvl1pPr>
              <a:spcAft>
                <a:spcPts val="600"/>
              </a:spcAft>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84767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709741"/>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9" y="4589466"/>
            <a:ext cx="7886700" cy="1500187"/>
          </a:xfrm>
        </p:spPr>
        <p:txBody>
          <a:bodyPr/>
          <a:lstStyle>
            <a:lvl1pPr marL="0" indent="0">
              <a:buNone/>
              <a:defRPr sz="2400">
                <a:solidFill>
                  <a:schemeClr val="tx1"/>
                </a:solidFill>
              </a:defRPr>
            </a:lvl1pPr>
            <a:lvl2pPr marL="457198" indent="0">
              <a:buNone/>
              <a:defRPr sz="2000">
                <a:solidFill>
                  <a:schemeClr val="tx1">
                    <a:tint val="75000"/>
                  </a:schemeClr>
                </a:solidFill>
              </a:defRPr>
            </a:lvl2pPr>
            <a:lvl3pPr marL="914395" indent="0">
              <a:buNone/>
              <a:defRPr sz="1800">
                <a:solidFill>
                  <a:schemeClr val="tx1">
                    <a:tint val="75000"/>
                  </a:schemeClr>
                </a:solidFill>
              </a:defRPr>
            </a:lvl3pPr>
            <a:lvl4pPr marL="1371592" indent="0">
              <a:buNone/>
              <a:defRPr sz="1600">
                <a:solidFill>
                  <a:schemeClr val="tx1">
                    <a:tint val="75000"/>
                  </a:schemeClr>
                </a:solidFill>
              </a:defRPr>
            </a:lvl4pPr>
            <a:lvl5pPr marL="1828789" indent="0">
              <a:buNone/>
              <a:defRPr sz="1600">
                <a:solidFill>
                  <a:schemeClr val="tx1">
                    <a:tint val="75000"/>
                  </a:schemeClr>
                </a:solidFill>
              </a:defRPr>
            </a:lvl5pPr>
            <a:lvl6pPr marL="2285987" indent="0">
              <a:buNone/>
              <a:defRPr sz="1600">
                <a:solidFill>
                  <a:schemeClr val="tx1">
                    <a:tint val="75000"/>
                  </a:schemeClr>
                </a:solidFill>
              </a:defRPr>
            </a:lvl6pPr>
            <a:lvl7pPr marL="2743185" indent="0">
              <a:buNone/>
              <a:defRPr sz="1600">
                <a:solidFill>
                  <a:schemeClr val="tx1">
                    <a:tint val="75000"/>
                  </a:schemeClr>
                </a:solidFill>
              </a:defRPr>
            </a:lvl7pPr>
            <a:lvl8pPr marL="3200381" indent="0">
              <a:buNone/>
              <a:defRPr sz="1600">
                <a:solidFill>
                  <a:schemeClr val="tx1">
                    <a:tint val="75000"/>
                  </a:schemeClr>
                </a:solidFill>
              </a:defRPr>
            </a:lvl8pPr>
            <a:lvl9pPr marL="365757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3D952B-4EF9-41A2-8D7A-18AE73D8C700}" type="datetimeFigureOut">
              <a:rPr lang="en-GB" smtClean="0"/>
              <a:t>21/03/2017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3AA357-A4B9-4FAA-A935-F1E59ABF5FDF}" type="slidenum">
              <a:rPr lang="en-GB" smtClean="0"/>
              <a:t>‹#›</a:t>
            </a:fld>
            <a:endParaRPr lang="en-GB"/>
          </a:p>
        </p:txBody>
      </p:sp>
    </p:spTree>
    <p:extLst>
      <p:ext uri="{BB962C8B-B14F-4D97-AF65-F5344CB8AC3E}">
        <p14:creationId xmlns:p14="http://schemas.microsoft.com/office/powerpoint/2010/main" val="2462838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3D952B-4EF9-41A2-8D7A-18AE73D8C700}" type="datetimeFigureOut">
              <a:rPr lang="en-GB" smtClean="0"/>
              <a:t>21/03/2017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3AA357-A4B9-4FAA-A935-F1E59ABF5FDF}" type="slidenum">
              <a:rPr lang="en-GB" smtClean="0"/>
              <a:t>‹#›</a:t>
            </a:fld>
            <a:endParaRPr lang="en-GB"/>
          </a:p>
        </p:txBody>
      </p:sp>
    </p:spTree>
    <p:extLst>
      <p:ext uri="{BB962C8B-B14F-4D97-AF65-F5344CB8AC3E}">
        <p14:creationId xmlns:p14="http://schemas.microsoft.com/office/powerpoint/2010/main" val="3662632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365128"/>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98" indent="0">
              <a:buNone/>
              <a:defRPr sz="2000" b="1"/>
            </a:lvl2pPr>
            <a:lvl3pPr marL="914395" indent="0">
              <a:buNone/>
              <a:defRPr sz="1800" b="1"/>
            </a:lvl3pPr>
            <a:lvl4pPr marL="1371592" indent="0">
              <a:buNone/>
              <a:defRPr sz="1600" b="1"/>
            </a:lvl4pPr>
            <a:lvl5pPr marL="1828789" indent="0">
              <a:buNone/>
              <a:defRPr sz="1600" b="1"/>
            </a:lvl5pPr>
            <a:lvl6pPr marL="2285987" indent="0">
              <a:buNone/>
              <a:defRPr sz="1600" b="1"/>
            </a:lvl6pPr>
            <a:lvl7pPr marL="2743185" indent="0">
              <a:buNone/>
              <a:defRPr sz="1600" b="1"/>
            </a:lvl7pPr>
            <a:lvl8pPr marL="3200381" indent="0">
              <a:buNone/>
              <a:defRPr sz="1600" b="1"/>
            </a:lvl8pPr>
            <a:lvl9pPr marL="365757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198" indent="0">
              <a:buNone/>
              <a:defRPr sz="2000" b="1"/>
            </a:lvl2pPr>
            <a:lvl3pPr marL="914395" indent="0">
              <a:buNone/>
              <a:defRPr sz="1800" b="1"/>
            </a:lvl3pPr>
            <a:lvl4pPr marL="1371592" indent="0">
              <a:buNone/>
              <a:defRPr sz="1600" b="1"/>
            </a:lvl4pPr>
            <a:lvl5pPr marL="1828789" indent="0">
              <a:buNone/>
              <a:defRPr sz="1600" b="1"/>
            </a:lvl5pPr>
            <a:lvl6pPr marL="2285987" indent="0">
              <a:buNone/>
              <a:defRPr sz="1600" b="1"/>
            </a:lvl6pPr>
            <a:lvl7pPr marL="2743185" indent="0">
              <a:buNone/>
              <a:defRPr sz="1600" b="1"/>
            </a:lvl7pPr>
            <a:lvl8pPr marL="3200381" indent="0">
              <a:buNone/>
              <a:defRPr sz="1600" b="1"/>
            </a:lvl8pPr>
            <a:lvl9pPr marL="365757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3D952B-4EF9-41A2-8D7A-18AE73D8C700}" type="datetimeFigureOut">
              <a:rPr lang="en-GB" smtClean="0"/>
              <a:t>21/03/2017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13AA357-A4B9-4FAA-A935-F1E59ABF5FDF}" type="slidenum">
              <a:rPr lang="en-GB" smtClean="0"/>
              <a:t>‹#›</a:t>
            </a:fld>
            <a:endParaRPr lang="en-GB"/>
          </a:p>
        </p:txBody>
      </p:sp>
    </p:spTree>
    <p:extLst>
      <p:ext uri="{BB962C8B-B14F-4D97-AF65-F5344CB8AC3E}">
        <p14:creationId xmlns:p14="http://schemas.microsoft.com/office/powerpoint/2010/main" val="3904900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3D952B-4EF9-41A2-8D7A-18AE73D8C700}" type="datetimeFigureOut">
              <a:rPr lang="en-GB" smtClean="0"/>
              <a:t>21/03/2017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13AA357-A4B9-4FAA-A935-F1E59ABF5FDF}" type="slidenum">
              <a:rPr lang="en-GB" smtClean="0"/>
              <a:t>‹#›</a:t>
            </a:fld>
            <a:endParaRPr lang="en-GB"/>
          </a:p>
        </p:txBody>
      </p:sp>
    </p:spTree>
    <p:extLst>
      <p:ext uri="{BB962C8B-B14F-4D97-AF65-F5344CB8AC3E}">
        <p14:creationId xmlns:p14="http://schemas.microsoft.com/office/powerpoint/2010/main" val="2619341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3D952B-4EF9-41A2-8D7A-18AE73D8C700}" type="datetimeFigureOut">
              <a:rPr lang="en-GB" smtClean="0"/>
              <a:t>21/03/2017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13AA357-A4B9-4FAA-A935-F1E59ABF5FDF}" type="slidenum">
              <a:rPr lang="en-GB" smtClean="0"/>
              <a:t>‹#›</a:t>
            </a:fld>
            <a:endParaRPr lang="en-GB"/>
          </a:p>
        </p:txBody>
      </p:sp>
    </p:spTree>
    <p:extLst>
      <p:ext uri="{BB962C8B-B14F-4D97-AF65-F5344CB8AC3E}">
        <p14:creationId xmlns:p14="http://schemas.microsoft.com/office/powerpoint/2010/main" val="758058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600"/>
            </a:lvl1pPr>
            <a:lvl2pPr marL="457198" indent="0">
              <a:buNone/>
              <a:defRPr sz="1400"/>
            </a:lvl2pPr>
            <a:lvl3pPr marL="914395" indent="0">
              <a:buNone/>
              <a:defRPr sz="1200"/>
            </a:lvl3pPr>
            <a:lvl4pPr marL="1371592" indent="0">
              <a:buNone/>
              <a:defRPr sz="1000"/>
            </a:lvl4pPr>
            <a:lvl5pPr marL="1828789" indent="0">
              <a:buNone/>
              <a:defRPr sz="1000"/>
            </a:lvl5pPr>
            <a:lvl6pPr marL="2285987" indent="0">
              <a:buNone/>
              <a:defRPr sz="1000"/>
            </a:lvl6pPr>
            <a:lvl7pPr marL="2743185" indent="0">
              <a:buNone/>
              <a:defRPr sz="1000"/>
            </a:lvl7pPr>
            <a:lvl8pPr marL="3200381" indent="0">
              <a:buNone/>
              <a:defRPr sz="1000"/>
            </a:lvl8pPr>
            <a:lvl9pPr marL="365757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D952B-4EF9-41A2-8D7A-18AE73D8C700}" type="datetimeFigureOut">
              <a:rPr lang="en-GB" smtClean="0"/>
              <a:t>21/03/2017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3AA357-A4B9-4FAA-A935-F1E59ABF5FDF}" type="slidenum">
              <a:rPr lang="en-GB" smtClean="0"/>
              <a:t>‹#›</a:t>
            </a:fld>
            <a:endParaRPr lang="en-GB"/>
          </a:p>
        </p:txBody>
      </p:sp>
    </p:spTree>
    <p:extLst>
      <p:ext uri="{BB962C8B-B14F-4D97-AF65-F5344CB8AC3E}">
        <p14:creationId xmlns:p14="http://schemas.microsoft.com/office/powerpoint/2010/main" val="2654566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198" indent="0">
              <a:buNone/>
              <a:defRPr sz="2800"/>
            </a:lvl2pPr>
            <a:lvl3pPr marL="914395" indent="0">
              <a:buNone/>
              <a:defRPr sz="2400"/>
            </a:lvl3pPr>
            <a:lvl4pPr marL="1371592" indent="0">
              <a:buNone/>
              <a:defRPr sz="2000"/>
            </a:lvl4pPr>
            <a:lvl5pPr marL="1828789" indent="0">
              <a:buNone/>
              <a:defRPr sz="2000"/>
            </a:lvl5pPr>
            <a:lvl6pPr marL="2285987" indent="0">
              <a:buNone/>
              <a:defRPr sz="2000"/>
            </a:lvl6pPr>
            <a:lvl7pPr marL="2743185" indent="0">
              <a:buNone/>
              <a:defRPr sz="2000"/>
            </a:lvl7pPr>
            <a:lvl8pPr marL="3200381" indent="0">
              <a:buNone/>
              <a:defRPr sz="2000"/>
            </a:lvl8pPr>
            <a:lvl9pPr marL="3657579"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600"/>
            </a:lvl1pPr>
            <a:lvl2pPr marL="457198" indent="0">
              <a:buNone/>
              <a:defRPr sz="1400"/>
            </a:lvl2pPr>
            <a:lvl3pPr marL="914395" indent="0">
              <a:buNone/>
              <a:defRPr sz="1200"/>
            </a:lvl3pPr>
            <a:lvl4pPr marL="1371592" indent="0">
              <a:buNone/>
              <a:defRPr sz="1000"/>
            </a:lvl4pPr>
            <a:lvl5pPr marL="1828789" indent="0">
              <a:buNone/>
              <a:defRPr sz="1000"/>
            </a:lvl5pPr>
            <a:lvl6pPr marL="2285987" indent="0">
              <a:buNone/>
              <a:defRPr sz="1000"/>
            </a:lvl6pPr>
            <a:lvl7pPr marL="2743185" indent="0">
              <a:buNone/>
              <a:defRPr sz="1000"/>
            </a:lvl7pPr>
            <a:lvl8pPr marL="3200381" indent="0">
              <a:buNone/>
              <a:defRPr sz="1000"/>
            </a:lvl8pPr>
            <a:lvl9pPr marL="365757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D952B-4EF9-41A2-8D7A-18AE73D8C700}" type="datetimeFigureOut">
              <a:rPr lang="en-GB" smtClean="0"/>
              <a:t>21/03/2017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3AA357-A4B9-4FAA-A935-F1E59ABF5FDF}" type="slidenum">
              <a:rPr lang="en-GB" smtClean="0"/>
              <a:t>‹#›</a:t>
            </a:fld>
            <a:endParaRPr lang="en-GB"/>
          </a:p>
        </p:txBody>
      </p:sp>
    </p:spTree>
    <p:extLst>
      <p:ext uri="{BB962C8B-B14F-4D97-AF65-F5344CB8AC3E}">
        <p14:creationId xmlns:p14="http://schemas.microsoft.com/office/powerpoint/2010/main" val="3569037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1"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3D952B-4EF9-41A2-8D7A-18AE73D8C700}" type="datetimeFigureOut">
              <a:rPr lang="en-GB" smtClean="0"/>
              <a:t>21/03/2017</a:t>
            </a:fld>
            <a:endParaRPr lang="en-GB"/>
          </a:p>
        </p:txBody>
      </p:sp>
      <p:sp>
        <p:nvSpPr>
          <p:cNvPr id="5" name="Footer Placeholder 4"/>
          <p:cNvSpPr>
            <a:spLocks noGrp="1"/>
          </p:cNvSpPr>
          <p:nvPr>
            <p:ph type="ftr" sz="quarter" idx="3"/>
          </p:nvPr>
        </p:nvSpPr>
        <p:spPr>
          <a:xfrm>
            <a:off x="3028951"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3AA357-A4B9-4FAA-A935-F1E59ABF5FDF}" type="slidenum">
              <a:rPr lang="en-GB" smtClean="0"/>
              <a:t>‹#›</a:t>
            </a:fld>
            <a:endParaRPr lang="en-GB"/>
          </a:p>
        </p:txBody>
      </p:sp>
    </p:spTree>
    <p:extLst>
      <p:ext uri="{BB962C8B-B14F-4D97-AF65-F5344CB8AC3E}">
        <p14:creationId xmlns:p14="http://schemas.microsoft.com/office/powerpoint/2010/main" val="83723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53" y="0"/>
            <a:ext cx="10463753" cy="6974092"/>
          </a:xfrm>
          <a:prstGeom prst="rect">
            <a:avLst/>
          </a:prstGeom>
        </p:spPr>
      </p:pic>
      <p:sp>
        <p:nvSpPr>
          <p:cNvPr id="2" name="Title 1"/>
          <p:cNvSpPr>
            <a:spLocks noGrp="1"/>
          </p:cNvSpPr>
          <p:nvPr>
            <p:ph type="ctrTitle"/>
          </p:nvPr>
        </p:nvSpPr>
        <p:spPr>
          <a:xfrm>
            <a:off x="469900" y="127000"/>
            <a:ext cx="9144000" cy="2424523"/>
          </a:xfrm>
        </p:spPr>
        <p:txBody>
          <a:bodyPr>
            <a:normAutofit fontScale="90000"/>
          </a:bodyPr>
          <a:lstStyle/>
          <a:p>
            <a:pPr algn="l"/>
            <a:r>
              <a:rPr lang="en-GB" b="1" dirty="0" smtClean="0"/>
              <a:t>Launching </a:t>
            </a:r>
            <a:r>
              <a:rPr lang="en-GB" b="1" dirty="0"/>
              <a:t>the</a:t>
            </a:r>
            <a:r>
              <a:rPr lang="en-GB" sz="4800" b="1" dirty="0"/>
              <a:t/>
            </a:r>
            <a:br>
              <a:rPr lang="en-GB" sz="4800" b="1" dirty="0"/>
            </a:br>
            <a:r>
              <a:rPr lang="en-GB" sz="4900" b="1" dirty="0"/>
              <a:t>community-run</a:t>
            </a:r>
            <a:r>
              <a:rPr lang="en-GB" sz="5000" b="1" dirty="0"/>
              <a:t> </a:t>
            </a:r>
            <a:r>
              <a:rPr lang="en-GB" sz="5000" b="1" dirty="0"/>
              <a:t/>
            </a:r>
            <a:br>
              <a:rPr lang="en-GB" sz="5000" b="1" dirty="0"/>
            </a:br>
            <a:r>
              <a:rPr lang="en-GB" b="1" dirty="0" smtClean="0"/>
              <a:t>Journal of Open Hardware</a:t>
            </a:r>
            <a:endParaRPr lang="en-GB" b="1" dirty="0"/>
          </a:p>
        </p:txBody>
      </p:sp>
      <p:sp>
        <p:nvSpPr>
          <p:cNvPr id="10" name="TextBox 9"/>
          <p:cNvSpPr txBox="1"/>
          <p:nvPr/>
        </p:nvSpPr>
        <p:spPr>
          <a:xfrm>
            <a:off x="5600700" y="6375401"/>
            <a:ext cx="3543300" cy="369332"/>
          </a:xfrm>
          <a:prstGeom prst="rect">
            <a:avLst/>
          </a:prstGeom>
          <a:noFill/>
        </p:spPr>
        <p:txBody>
          <a:bodyPr wrap="square" rtlCol="0">
            <a:spAutoFit/>
          </a:bodyPr>
          <a:lstStyle/>
          <a:p>
            <a:r>
              <a:rPr lang="en-GB" dirty="0"/>
              <a:t>22</a:t>
            </a:r>
            <a:r>
              <a:rPr lang="en-GB" baseline="30000" dirty="0"/>
              <a:t>nd</a:t>
            </a:r>
            <a:r>
              <a:rPr lang="en-GB" dirty="0"/>
              <a:t> March 2017, Santiago, Chile</a:t>
            </a:r>
            <a:endParaRPr lang="en-GB" dirty="0"/>
          </a:p>
        </p:txBody>
      </p:sp>
    </p:spTree>
    <p:extLst>
      <p:ext uri="{BB962C8B-B14F-4D97-AF65-F5344CB8AC3E}">
        <p14:creationId xmlns:p14="http://schemas.microsoft.com/office/powerpoint/2010/main" val="2423940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GB" dirty="0" smtClean="0">
                <a:solidFill>
                  <a:schemeClr val="bg1"/>
                </a:solidFill>
                <a:effectLst/>
              </a:rPr>
              <a:t>Everything started at GOSH‘16</a:t>
            </a:r>
            <a:endParaRPr lang="en-GB" dirty="0">
              <a:solidFill>
                <a:schemeClr val="bg1"/>
              </a:solidFill>
              <a:effectLst/>
            </a:endParaRP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25562"/>
            <a:ext cx="9144000" cy="5665887"/>
          </a:xfrm>
        </p:spPr>
      </p:pic>
    </p:spTree>
    <p:extLst>
      <p:ext uri="{BB962C8B-B14F-4D97-AF65-F5344CB8AC3E}">
        <p14:creationId xmlns:p14="http://schemas.microsoft.com/office/powerpoint/2010/main" val="1844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950" y="12700"/>
            <a:ext cx="7886700" cy="1325563"/>
          </a:xfrm>
        </p:spPr>
        <p:txBody>
          <a:bodyPr/>
          <a:lstStyle/>
          <a:p>
            <a:r>
              <a:rPr lang="en-GB" dirty="0"/>
              <a:t>Why would we need yet another academic journal? </a:t>
            </a:r>
          </a:p>
        </p:txBody>
      </p:sp>
      <p:sp>
        <p:nvSpPr>
          <p:cNvPr id="3" name="Content Placeholder 2"/>
          <p:cNvSpPr>
            <a:spLocks noGrp="1"/>
          </p:cNvSpPr>
          <p:nvPr>
            <p:ph idx="1"/>
          </p:nvPr>
        </p:nvSpPr>
        <p:spPr>
          <a:xfrm>
            <a:off x="628650" y="1854201"/>
            <a:ext cx="8121650" cy="4476067"/>
          </a:xfrm>
        </p:spPr>
        <p:txBody>
          <a:bodyPr>
            <a:normAutofit/>
          </a:bodyPr>
          <a:lstStyle/>
          <a:p>
            <a:r>
              <a:rPr lang="en-GB" dirty="0" smtClean="0"/>
              <a:t>Dedicated format for truly open hardware</a:t>
            </a:r>
          </a:p>
          <a:p>
            <a:r>
              <a:rPr lang="en-GB" dirty="0" smtClean="0"/>
              <a:t>Peer-review and preservation of documentation</a:t>
            </a:r>
          </a:p>
          <a:p>
            <a:r>
              <a:rPr lang="en-GB" dirty="0" smtClean="0"/>
              <a:t>Joint forum for academics</a:t>
            </a:r>
            <a:r>
              <a:rPr lang="en-GB" dirty="0"/>
              <a:t>, community members, and hardware </a:t>
            </a:r>
            <a:r>
              <a:rPr lang="en-GB" dirty="0" smtClean="0"/>
              <a:t>professionals</a:t>
            </a:r>
          </a:p>
          <a:p>
            <a:r>
              <a:rPr lang="en-GB" dirty="0" smtClean="0"/>
              <a:t>Exchange where impact lies: science, engineering, humanities, law, economics, sociology, design, etc.</a:t>
            </a:r>
          </a:p>
          <a:p>
            <a:r>
              <a:rPr lang="en-GB" dirty="0" smtClean="0"/>
              <a:t>Community control over accessibility, </a:t>
            </a:r>
            <a:r>
              <a:rPr lang="en-GB" dirty="0"/>
              <a:t>values, </a:t>
            </a:r>
            <a:r>
              <a:rPr lang="en-GB" dirty="0" smtClean="0"/>
              <a:t>content, pricing</a:t>
            </a:r>
            <a:r>
              <a:rPr lang="en-GB" dirty="0"/>
              <a:t>, </a:t>
            </a:r>
            <a:r>
              <a:rPr lang="en-GB" dirty="0" smtClean="0"/>
              <a:t>and development goals,</a:t>
            </a:r>
            <a:br>
              <a:rPr lang="en-GB" dirty="0" smtClean="0"/>
            </a:br>
            <a:r>
              <a:rPr lang="en-GB" dirty="0" smtClean="0"/>
              <a:t>in fair partnership with</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9301" y="5879417"/>
            <a:ext cx="2285344" cy="450850"/>
          </a:xfrm>
          <a:prstGeom prst="rect">
            <a:avLst/>
          </a:prstGeom>
        </p:spPr>
      </p:pic>
    </p:spTree>
    <p:extLst>
      <p:ext uri="{BB962C8B-B14F-4D97-AF65-F5344CB8AC3E}">
        <p14:creationId xmlns:p14="http://schemas.microsoft.com/office/powerpoint/2010/main" val="931875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Hardware Metapapers</a:t>
            </a:r>
            <a:endParaRPr lang="en-GB" dirty="0"/>
          </a:p>
        </p:txBody>
      </p:sp>
      <p:sp>
        <p:nvSpPr>
          <p:cNvPr id="3" name="Content Placeholder 2"/>
          <p:cNvSpPr>
            <a:spLocks noGrp="1"/>
          </p:cNvSpPr>
          <p:nvPr>
            <p:ph idx="1"/>
          </p:nvPr>
        </p:nvSpPr>
        <p:spPr>
          <a:xfrm>
            <a:off x="457201" y="1714501"/>
            <a:ext cx="8289925" cy="4615767"/>
          </a:xfrm>
        </p:spPr>
        <p:txBody>
          <a:bodyPr>
            <a:normAutofit fontScale="55000" lnSpcReduction="20000"/>
          </a:bodyPr>
          <a:lstStyle/>
          <a:p>
            <a:pPr marL="0" indent="0" algn="ctr">
              <a:buNone/>
            </a:pPr>
            <a:r>
              <a:rPr lang="en-GB" sz="3800" b="1" dirty="0"/>
              <a:t>Arduino-like development kit for </a:t>
            </a:r>
            <a:r>
              <a:rPr lang="en-GB" sz="3800" b="1" dirty="0"/>
              <a:t>single-element ultrasound imaging</a:t>
            </a:r>
          </a:p>
          <a:p>
            <a:pPr marL="0" indent="0" algn="ctr">
              <a:buNone/>
            </a:pPr>
            <a:r>
              <a:rPr lang="en-GB" sz="2900" dirty="0"/>
              <a:t>Luc </a:t>
            </a:r>
            <a:r>
              <a:rPr lang="en-GB" sz="2900" dirty="0" err="1"/>
              <a:t>Jonveaux</a:t>
            </a:r>
            <a:r>
              <a:rPr lang="en-GB" sz="2900" dirty="0"/>
              <a:t> </a:t>
            </a:r>
            <a:r>
              <a:rPr lang="en-GB" baseline="30000" dirty="0" smtClean="0"/>
              <a:t>1</a:t>
            </a:r>
          </a:p>
          <a:p>
            <a:pPr marL="0" indent="0" algn="just">
              <a:lnSpc>
                <a:spcPct val="120000"/>
              </a:lnSpc>
              <a:buNone/>
            </a:pPr>
            <a:r>
              <a:rPr lang="en-GB" dirty="0" smtClean="0"/>
              <a:t>An open-source software ecosystem for ultrasound imaging is widely available to developers, however, limited resources can be found on the open-hardware side. The focus of this work was to develop an easy-to-use platform kit (hardware and software) for providing the community a complete experimental setup for ultrasound imaging at a low cost, without the need for expensive and non-modifiable specific equipment. The goal of this work resembles the needs of medical systems in the 80's where </a:t>
            </a:r>
            <a:r>
              <a:rPr lang="en-GB" dirty="0" err="1" smtClean="0"/>
              <a:t>analog</a:t>
            </a:r>
            <a:r>
              <a:rPr lang="en-GB" dirty="0" smtClean="0"/>
              <a:t> techniques using single-sensor devices were prominent. To this end, two open-source, </a:t>
            </a:r>
            <a:r>
              <a:rPr lang="en-GB" dirty="0" err="1" smtClean="0"/>
              <a:t>arduino</a:t>
            </a:r>
            <a:r>
              <a:rPr lang="en-GB" dirty="0" smtClean="0"/>
              <a:t>-like modules have been developed for building a simple, yet complete, single-channel </a:t>
            </a:r>
            <a:r>
              <a:rPr lang="en-GB" dirty="0" err="1" smtClean="0"/>
              <a:t>analog</a:t>
            </a:r>
            <a:r>
              <a:rPr lang="en-GB" dirty="0" smtClean="0"/>
              <a:t> front-end system, where all the intermediary signals are readily accessible by the user. A single-channel architecture avoids the beamforming overhead, though it limits the quality of the captured image, and brings simplicity to the system. The modules were tested using re-purposed ultrasound mechanical probes, as well as non-medical transducers. Furthermore, different digital acquisition systems were utilized for providing the images of interest. The developed modules can also be used in Radio Frequency (RF) projects, non-destructive testing and control projects, as well as in low-cost medical imaging projects on non-living samples.</a:t>
            </a:r>
          </a:p>
          <a:p>
            <a:pPr marL="0" indent="0">
              <a:buNone/>
            </a:pPr>
            <a:endParaRPr lang="en-GB" baseline="30000" dirty="0"/>
          </a:p>
        </p:txBody>
      </p:sp>
      <p:sp>
        <p:nvSpPr>
          <p:cNvPr id="4" name="TextBox 3"/>
          <p:cNvSpPr txBox="1"/>
          <p:nvPr/>
        </p:nvSpPr>
        <p:spPr>
          <a:xfrm>
            <a:off x="457201" y="6168685"/>
            <a:ext cx="3298825" cy="323165"/>
          </a:xfrm>
          <a:prstGeom prst="rect">
            <a:avLst/>
          </a:prstGeom>
          <a:noFill/>
        </p:spPr>
        <p:txBody>
          <a:bodyPr wrap="square" rtlCol="0">
            <a:spAutoFit/>
          </a:bodyPr>
          <a:lstStyle/>
          <a:p>
            <a:r>
              <a:rPr lang="en-GB" sz="1500" dirty="0"/>
              <a:t>(1) independent maker</a:t>
            </a:r>
            <a:endParaRPr lang="en-GB" sz="1500" dirty="0"/>
          </a:p>
        </p:txBody>
      </p:sp>
    </p:spTree>
    <p:extLst>
      <p:ext uri="{BB962C8B-B14F-4D97-AF65-F5344CB8AC3E}">
        <p14:creationId xmlns:p14="http://schemas.microsoft.com/office/powerpoint/2010/main" val="200659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700"/>
            <a:ext cx="7886700" cy="1325563"/>
          </a:xfrm>
        </p:spPr>
        <p:txBody>
          <a:bodyPr>
            <a:normAutofit/>
          </a:bodyPr>
          <a:lstStyle/>
          <a:p>
            <a:r>
              <a:rPr lang="en-GB" dirty="0" smtClean="0"/>
              <a:t>Articles:</a:t>
            </a:r>
            <a:br>
              <a:rPr lang="en-GB" dirty="0" smtClean="0"/>
            </a:br>
            <a:r>
              <a:rPr lang="en-GB" dirty="0" smtClean="0"/>
              <a:t>Issues in open science hardware</a:t>
            </a:r>
            <a:endParaRPr lang="en-GB" dirty="0"/>
          </a:p>
        </p:txBody>
      </p:sp>
      <p:sp>
        <p:nvSpPr>
          <p:cNvPr id="7" name="Content Placeholder 2"/>
          <p:cNvSpPr>
            <a:spLocks noGrp="1"/>
          </p:cNvSpPr>
          <p:nvPr>
            <p:ph idx="1"/>
          </p:nvPr>
        </p:nvSpPr>
        <p:spPr>
          <a:xfrm>
            <a:off x="457201" y="2070101"/>
            <a:ext cx="8289925" cy="4615767"/>
          </a:xfrm>
        </p:spPr>
        <p:txBody>
          <a:bodyPr>
            <a:normAutofit fontScale="55000" lnSpcReduction="20000"/>
          </a:bodyPr>
          <a:lstStyle/>
          <a:p>
            <a:pPr marL="0" indent="0" algn="ctr">
              <a:buNone/>
            </a:pPr>
            <a:r>
              <a:rPr lang="en-GB" sz="3800" b="1" dirty="0"/>
              <a:t>Emerging Business Models for Open Source </a:t>
            </a:r>
            <a:r>
              <a:rPr lang="en-GB" sz="3800" b="1" dirty="0"/>
              <a:t>Hardware</a:t>
            </a:r>
          </a:p>
          <a:p>
            <a:pPr marL="0" indent="0" algn="ctr">
              <a:buNone/>
            </a:pPr>
            <a:r>
              <a:rPr lang="en-GB" sz="2900" dirty="0"/>
              <a:t>Joshua M. </a:t>
            </a:r>
            <a:r>
              <a:rPr lang="en-GB" sz="2900" dirty="0"/>
              <a:t>Pearce </a:t>
            </a:r>
            <a:r>
              <a:rPr lang="en-GB" baseline="30000" dirty="0" smtClean="0"/>
              <a:t>1</a:t>
            </a:r>
          </a:p>
          <a:p>
            <a:pPr marL="0" indent="0" algn="just">
              <a:lnSpc>
                <a:spcPct val="120000"/>
              </a:lnSpc>
              <a:buNone/>
            </a:pPr>
            <a:r>
              <a:rPr lang="en-GB" dirty="0"/>
              <a:t>The rise of Free and Open Source models for software development has </a:t>
            </a:r>
            <a:r>
              <a:rPr lang="en-GB" dirty="0" err="1"/>
              <a:t>catalyzed</a:t>
            </a:r>
            <a:r>
              <a:rPr lang="en-GB" dirty="0"/>
              <a:t> the growth of Free and Open Source hardware (also known as “</a:t>
            </a:r>
            <a:r>
              <a:rPr lang="en-GB" dirty="0" err="1"/>
              <a:t>Libre</a:t>
            </a:r>
            <a:r>
              <a:rPr lang="en-GB" dirty="0"/>
              <a:t> Hardware”). </a:t>
            </a:r>
            <a:r>
              <a:rPr lang="en-GB" dirty="0" err="1"/>
              <a:t>Libre</a:t>
            </a:r>
            <a:r>
              <a:rPr lang="en-GB" dirty="0"/>
              <a:t> hardware is gaining significant traction in the scientific hardware community, where there is evidence that open development creates both technically superior and far less expensive scientific equipment than proprietary models. In this article, the evidence is reviewed and a collection of examples of business models is developed to service scientists who have the option to manufacture their own equipment using Open Source designs. Profitable </a:t>
            </a:r>
            <a:r>
              <a:rPr lang="en-GB" dirty="0" err="1"/>
              <a:t>Libre</a:t>
            </a:r>
            <a:r>
              <a:rPr lang="en-GB" dirty="0"/>
              <a:t> Hardware business models are reviewed, which includes kit, specialty component, and calibration suppliers for makers. The results indicate that </a:t>
            </a:r>
            <a:r>
              <a:rPr lang="en-GB" dirty="0" err="1"/>
              <a:t>Libre</a:t>
            </a:r>
            <a:r>
              <a:rPr lang="en-GB" dirty="0"/>
              <a:t> Hardware businesses should target technically sophisticated customers first and, as usability matures, target expanded markets of conventional consumers</a:t>
            </a:r>
            <a:r>
              <a:rPr lang="en-GB" dirty="0" smtClean="0"/>
              <a:t>.</a:t>
            </a:r>
          </a:p>
          <a:p>
            <a:pPr marL="0" indent="0" algn="just">
              <a:lnSpc>
                <a:spcPct val="120000"/>
              </a:lnSpc>
              <a:buNone/>
            </a:pPr>
            <a:endParaRPr lang="en-GB" baseline="30000" dirty="0"/>
          </a:p>
          <a:p>
            <a:pPr marL="0" indent="0" algn="just">
              <a:lnSpc>
                <a:spcPct val="120000"/>
              </a:lnSpc>
              <a:buNone/>
            </a:pPr>
            <a:endParaRPr lang="en-GB" baseline="30000" dirty="0" smtClean="0"/>
          </a:p>
          <a:p>
            <a:pPr marL="0" indent="0" algn="just">
              <a:lnSpc>
                <a:spcPct val="120000"/>
              </a:lnSpc>
              <a:buNone/>
            </a:pPr>
            <a:endParaRPr lang="en-GB" baseline="30000" dirty="0" smtClean="0"/>
          </a:p>
          <a:p>
            <a:pPr marL="0" indent="0" algn="just">
              <a:lnSpc>
                <a:spcPct val="120000"/>
              </a:lnSpc>
              <a:buNone/>
            </a:pPr>
            <a:r>
              <a:rPr lang="en-GB" baseline="30000" dirty="0"/>
              <a:t>.</a:t>
            </a:r>
          </a:p>
        </p:txBody>
      </p:sp>
      <p:sp>
        <p:nvSpPr>
          <p:cNvPr id="8" name="TextBox 7"/>
          <p:cNvSpPr txBox="1"/>
          <p:nvPr/>
        </p:nvSpPr>
        <p:spPr>
          <a:xfrm>
            <a:off x="457201" y="5343184"/>
            <a:ext cx="3298825" cy="323165"/>
          </a:xfrm>
          <a:prstGeom prst="rect">
            <a:avLst/>
          </a:prstGeom>
          <a:noFill/>
        </p:spPr>
        <p:txBody>
          <a:bodyPr wrap="square" rtlCol="0">
            <a:spAutoFit/>
          </a:bodyPr>
          <a:lstStyle/>
          <a:p>
            <a:r>
              <a:rPr lang="en-GB" sz="1500" dirty="0"/>
              <a:t>(1) Michigan Technological University</a:t>
            </a:r>
            <a:endParaRPr lang="en-GB" sz="1500" dirty="0"/>
          </a:p>
        </p:txBody>
      </p:sp>
    </p:spTree>
    <p:extLst>
      <p:ext uri="{BB962C8B-B14F-4D97-AF65-F5344CB8AC3E}">
        <p14:creationId xmlns:p14="http://schemas.microsoft.com/office/powerpoint/2010/main" val="353311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Reviews</a:t>
            </a:r>
            <a:endParaRPr lang="en-GB" dirty="0"/>
          </a:p>
        </p:txBody>
      </p:sp>
      <p:sp>
        <p:nvSpPr>
          <p:cNvPr id="5" name="Content Placeholder 2"/>
          <p:cNvSpPr>
            <a:spLocks noGrp="1"/>
          </p:cNvSpPr>
          <p:nvPr>
            <p:ph idx="1"/>
          </p:nvPr>
        </p:nvSpPr>
        <p:spPr>
          <a:xfrm>
            <a:off x="457201" y="1714501"/>
            <a:ext cx="8289925" cy="4615767"/>
          </a:xfrm>
        </p:spPr>
        <p:txBody>
          <a:bodyPr>
            <a:normAutofit fontScale="47500" lnSpcReduction="20000"/>
          </a:bodyPr>
          <a:lstStyle/>
          <a:p>
            <a:pPr marL="0" indent="0" algn="ctr">
              <a:buNone/>
            </a:pPr>
            <a:r>
              <a:rPr lang="en-GB" sz="3800" b="1" dirty="0"/>
              <a:t>Gathering for Open Science </a:t>
            </a:r>
            <a:r>
              <a:rPr lang="en-GB" sz="3800" b="1" dirty="0"/>
              <a:t>Hardware</a:t>
            </a:r>
          </a:p>
          <a:p>
            <a:pPr marL="0" indent="0" algn="ctr">
              <a:buNone/>
            </a:pPr>
            <a:r>
              <a:rPr lang="en-GB" sz="3200" dirty="0"/>
              <a:t>Shannon </a:t>
            </a:r>
            <a:r>
              <a:rPr lang="en-GB" sz="3200" dirty="0"/>
              <a:t>Dosemagen</a:t>
            </a:r>
            <a:r>
              <a:rPr lang="en-GB" sz="3200" baseline="30000" dirty="0"/>
              <a:t>1</a:t>
            </a:r>
            <a:r>
              <a:rPr lang="en-GB" sz="3200" dirty="0"/>
              <a:t>, </a:t>
            </a:r>
            <a:r>
              <a:rPr lang="en-GB" sz="3200" dirty="0"/>
              <a:t>Max </a:t>
            </a:r>
            <a:r>
              <a:rPr lang="en-GB" sz="3200" dirty="0"/>
              <a:t>Liboiron</a:t>
            </a:r>
            <a:r>
              <a:rPr lang="en-GB" sz="3200" baseline="30000" dirty="0"/>
              <a:t>2</a:t>
            </a:r>
            <a:r>
              <a:rPr lang="en-GB" sz="3200" dirty="0"/>
              <a:t> </a:t>
            </a:r>
            <a:r>
              <a:rPr lang="en-GB" sz="3200" dirty="0"/>
              <a:t>and Jenny </a:t>
            </a:r>
            <a:r>
              <a:rPr lang="en-GB" sz="3200" dirty="0"/>
              <a:t>Molloy</a:t>
            </a:r>
            <a:r>
              <a:rPr lang="en-GB" sz="3200" baseline="30000" dirty="0"/>
              <a:t>3</a:t>
            </a:r>
          </a:p>
          <a:p>
            <a:pPr marL="0" indent="0" algn="just">
              <a:lnSpc>
                <a:spcPct val="120000"/>
              </a:lnSpc>
              <a:buNone/>
            </a:pPr>
            <a:r>
              <a:rPr lang="en-GB" sz="3200" dirty="0"/>
              <a:t>Without hardware, there is no science. Instruments, reagents, computers, and lab equipment are the platforms for producing systematic knowledge.   Yet, current supply chains limit access and impede creativity and customization through high mark-ups and proprietary designs. This can be compounded by private  hardware licenses and patents. Open Science Hardware (OSH) addresses part of this problem by sharing designs, instructions for building, and protocols . Expanding the reach of Open Science Hardware within academic research, NGO initiatives, citizen science, and education has potential to increase access to experimental tools and facilitate their customization and reuse while lowering costs. A growing number of people and organizations around the world are developing and using Open Science Hardware, but a coherent, self-organizing community has yet to emerge that could raise its profile and drive required social change within institutions, laws, and common practice that would make open science with open hardware the </a:t>
            </a:r>
            <a:r>
              <a:rPr lang="en-GB" sz="3200" dirty="0"/>
              <a:t>norm. The </a:t>
            </a:r>
            <a:r>
              <a:rPr lang="en-GB" sz="3200" dirty="0"/>
              <a:t>Gathering for Open Science Hardware (GOSH) in 2016 addressed this need. It brought together 50 of the most active developers, users, and thinkers in the Open Science Hardware (OSH) movement, complemented by expertise from diverse backgrounds, to seed a global community . GOSH now continues as an online community with a further meeting planned in Santiago, Chile, in 2017.</a:t>
            </a:r>
          </a:p>
          <a:p>
            <a:pPr marL="0" indent="0">
              <a:buNone/>
            </a:pPr>
            <a:endParaRPr lang="en-GB" baseline="30000" dirty="0"/>
          </a:p>
        </p:txBody>
      </p:sp>
      <p:sp>
        <p:nvSpPr>
          <p:cNvPr id="6" name="TextBox 5"/>
          <p:cNvSpPr txBox="1"/>
          <p:nvPr/>
        </p:nvSpPr>
        <p:spPr>
          <a:xfrm>
            <a:off x="457200" y="6168685"/>
            <a:ext cx="8496300" cy="323165"/>
          </a:xfrm>
          <a:prstGeom prst="rect">
            <a:avLst/>
          </a:prstGeom>
          <a:noFill/>
        </p:spPr>
        <p:txBody>
          <a:bodyPr wrap="square" rtlCol="0">
            <a:spAutoFit/>
          </a:bodyPr>
          <a:lstStyle/>
          <a:p>
            <a:r>
              <a:rPr lang="en-GB" sz="1500" dirty="0"/>
              <a:t>(1) Public Lab; (2) Civic Laboratory for Environmental Action Research; (3) University of Cambridge</a:t>
            </a:r>
            <a:endParaRPr lang="en-GB" sz="1500" dirty="0"/>
          </a:p>
        </p:txBody>
      </p:sp>
    </p:spTree>
    <p:extLst>
      <p:ext uri="{BB962C8B-B14F-4D97-AF65-F5344CB8AC3E}">
        <p14:creationId xmlns:p14="http://schemas.microsoft.com/office/powerpoint/2010/main" val="2092741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Call for submission</a:t>
            </a:r>
            <a:endParaRPr lang="en-GB" dirty="0"/>
          </a:p>
        </p:txBody>
      </p:sp>
      <p:sp>
        <p:nvSpPr>
          <p:cNvPr id="3" name="Content Placeholder 2"/>
          <p:cNvSpPr>
            <a:spLocks noGrp="1"/>
          </p:cNvSpPr>
          <p:nvPr>
            <p:ph idx="1"/>
          </p:nvPr>
        </p:nvSpPr>
        <p:spPr/>
        <p:txBody>
          <a:bodyPr>
            <a:normAutofit/>
          </a:bodyPr>
          <a:lstStyle/>
          <a:p>
            <a:pPr marL="0" indent="0">
              <a:buNone/>
            </a:pPr>
            <a:r>
              <a:rPr lang="en-GB" sz="3600" dirty="0"/>
              <a:t>&gt;&gt; journal</a:t>
            </a:r>
            <a:r>
              <a:rPr lang="en-GB" sz="1000" dirty="0"/>
              <a:t> </a:t>
            </a:r>
            <a:r>
              <a:rPr lang="en-GB" sz="3600" dirty="0"/>
              <a:t>of</a:t>
            </a:r>
            <a:r>
              <a:rPr lang="en-GB" sz="1000" dirty="0"/>
              <a:t> </a:t>
            </a:r>
            <a:r>
              <a:rPr lang="en-GB" sz="3600" dirty="0"/>
              <a:t>open</a:t>
            </a:r>
            <a:r>
              <a:rPr lang="en-GB" sz="1000" dirty="0"/>
              <a:t> </a:t>
            </a:r>
            <a:r>
              <a:rPr lang="en-GB" sz="3600" dirty="0"/>
              <a:t>hardware.org</a:t>
            </a:r>
          </a:p>
          <a:p>
            <a:r>
              <a:rPr lang="en-GB" dirty="0"/>
              <a:t>Hardware metapapers + documentations</a:t>
            </a:r>
          </a:p>
          <a:p>
            <a:r>
              <a:rPr lang="en-GB" dirty="0"/>
              <a:t>Articles: Issues in open science hardware</a:t>
            </a:r>
          </a:p>
          <a:p>
            <a:r>
              <a:rPr lang="en-GB" dirty="0" smtClean="0"/>
              <a:t>Reviews</a:t>
            </a:r>
          </a:p>
          <a:p>
            <a:pPr marL="0" indent="0">
              <a:buNone/>
            </a:pPr>
            <a:endParaRPr lang="en-GB" sz="1000" dirty="0"/>
          </a:p>
          <a:p>
            <a:pPr marL="0" indent="0">
              <a:buNone/>
            </a:pPr>
            <a:r>
              <a:rPr lang="en-GB" dirty="0" smtClean="0"/>
              <a:t>Special GOSH 2017 edition</a:t>
            </a:r>
          </a:p>
          <a:p>
            <a:pPr marL="457198" lvl="1" indent="0">
              <a:buNone/>
            </a:pPr>
            <a:r>
              <a:rPr lang="en-GB" dirty="0" smtClean="0"/>
              <a:t>Join us build the Journal of Open Hardware!</a:t>
            </a:r>
          </a:p>
          <a:p>
            <a:pPr marL="457198" lvl="1" indent="0">
              <a:buNone/>
            </a:pPr>
            <a:r>
              <a:rPr lang="en-GB" dirty="0" smtClean="0"/>
              <a:t>Submit an article about </a:t>
            </a:r>
            <a:r>
              <a:rPr lang="en-GB" dirty="0"/>
              <a:t>your work </a:t>
            </a:r>
            <a:r>
              <a:rPr lang="en-GB" dirty="0" smtClean="0"/>
              <a:t>or your discussions at GOSH by the </a:t>
            </a:r>
            <a:r>
              <a:rPr lang="en-GB" dirty="0"/>
              <a:t>28th of May, </a:t>
            </a:r>
            <a:r>
              <a:rPr lang="en-GB" dirty="0" smtClean="0"/>
              <a:t>2017.</a:t>
            </a:r>
            <a:endParaRPr lang="en-GB" dirty="0"/>
          </a:p>
        </p:txBody>
      </p:sp>
    </p:spTree>
    <p:extLst>
      <p:ext uri="{BB962C8B-B14F-4D97-AF65-F5344CB8AC3E}">
        <p14:creationId xmlns:p14="http://schemas.microsoft.com/office/powerpoint/2010/main" val="4154334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1"/>
                </a:solidFill>
                <a:effectLst>
                  <a:outerShdw blurRad="38100" dist="38100" dir="2700000" algn="tl">
                    <a:srgbClr val="000000">
                      <a:alpha val="43137"/>
                    </a:srgbClr>
                  </a:outerShdw>
                </a:effectLst>
              </a:rPr>
              <a:t>Editorial team</a:t>
            </a:r>
          </a:p>
        </p:txBody>
      </p:sp>
      <p:sp>
        <p:nvSpPr>
          <p:cNvPr id="3" name="Content Placeholder 2"/>
          <p:cNvSpPr>
            <a:spLocks noGrp="1"/>
          </p:cNvSpPr>
          <p:nvPr>
            <p:ph idx="1"/>
          </p:nvPr>
        </p:nvSpPr>
        <p:spPr>
          <a:xfrm>
            <a:off x="628651" y="1591408"/>
            <a:ext cx="3732334" cy="4870938"/>
          </a:xfrm>
        </p:spPr>
        <p:txBody>
          <a:bodyPr>
            <a:noAutofit/>
          </a:bodyPr>
          <a:lstStyle/>
          <a:p>
            <a:pPr marL="0" indent="0">
              <a:buNone/>
            </a:pPr>
            <a:r>
              <a:rPr lang="en-GB" sz="2400" dirty="0">
                <a:solidFill>
                  <a:schemeClr val="accent5"/>
                </a:solidFill>
              </a:rPr>
              <a:t>Tobias Wenzel*, </a:t>
            </a:r>
            <a:r>
              <a:rPr lang="en-GB" sz="2400" dirty="0"/>
              <a:t/>
            </a:r>
            <a:br>
              <a:rPr lang="en-GB" sz="2400" dirty="0"/>
            </a:br>
            <a:r>
              <a:rPr lang="en-GB" sz="2400" dirty="0"/>
              <a:t>Luis </a:t>
            </a:r>
            <a:r>
              <a:rPr lang="en-GB" sz="2400" dirty="0"/>
              <a:t>Felipe </a:t>
            </a:r>
            <a:r>
              <a:rPr lang="en-GB" sz="2400" dirty="0"/>
              <a:t>R. Murillo*,</a:t>
            </a:r>
            <a:br>
              <a:rPr lang="en-GB" sz="2400" dirty="0"/>
            </a:br>
            <a:r>
              <a:rPr lang="en-GB" sz="2400" dirty="0">
                <a:solidFill>
                  <a:schemeClr val="accent5"/>
                </a:solidFill>
              </a:rPr>
              <a:t>Richard Bowman*, </a:t>
            </a:r>
            <a:r>
              <a:rPr lang="en-GB" sz="2400" dirty="0"/>
              <a:t/>
            </a:r>
            <a:br>
              <a:rPr lang="en-GB" sz="2400" dirty="0"/>
            </a:br>
            <a:r>
              <a:rPr lang="en-GB" sz="2400" dirty="0"/>
              <a:t>Ivana </a:t>
            </a:r>
            <a:r>
              <a:rPr lang="en-GB" sz="2400" dirty="0" err="1"/>
              <a:t>Gadjanski</a:t>
            </a:r>
            <a:r>
              <a:rPr lang="en-GB" sz="2400" dirty="0"/>
              <a:t>*, </a:t>
            </a:r>
            <a:br>
              <a:rPr lang="en-GB" sz="2400" dirty="0"/>
            </a:br>
            <a:r>
              <a:rPr lang="en-GB" sz="2400" dirty="0"/>
              <a:t>Luka Mustafa*, </a:t>
            </a:r>
            <a:br>
              <a:rPr lang="en-GB" sz="2400" dirty="0"/>
            </a:br>
            <a:r>
              <a:rPr lang="en-GB" sz="2400" dirty="0"/>
              <a:t>Pieter </a:t>
            </a:r>
            <a:r>
              <a:rPr lang="en-GB" sz="2400" dirty="0"/>
              <a:t>van </a:t>
            </a:r>
            <a:r>
              <a:rPr lang="en-GB" sz="2400" dirty="0" err="1"/>
              <a:t>Boheemen</a:t>
            </a:r>
            <a:r>
              <a:rPr lang="en-GB" sz="2400" dirty="0"/>
              <a:t>,</a:t>
            </a:r>
            <a:br>
              <a:rPr lang="en-GB" sz="2400" dirty="0"/>
            </a:br>
            <a:r>
              <a:rPr lang="en-GB" sz="2400" dirty="0"/>
              <a:t>Ward Hills*, </a:t>
            </a:r>
            <a:br>
              <a:rPr lang="en-GB" sz="2400" dirty="0"/>
            </a:br>
            <a:r>
              <a:rPr lang="en-GB" sz="2400" dirty="0" err="1"/>
              <a:t>Pietari</a:t>
            </a:r>
            <a:r>
              <a:rPr lang="en-GB" sz="2400" dirty="0"/>
              <a:t> </a:t>
            </a:r>
            <a:r>
              <a:rPr lang="en-GB" sz="2400" dirty="0" err="1"/>
              <a:t>Kauttu</a:t>
            </a:r>
            <a:r>
              <a:rPr lang="en-GB" sz="2400" dirty="0"/>
              <a:t>*, </a:t>
            </a:r>
            <a:br>
              <a:rPr lang="en-GB" sz="2400" dirty="0"/>
            </a:br>
            <a:r>
              <a:rPr lang="en-GB" sz="2400" dirty="0">
                <a:solidFill>
                  <a:schemeClr val="accent5"/>
                </a:solidFill>
              </a:rPr>
              <a:t>Jenny Molloy*, </a:t>
            </a:r>
            <a:r>
              <a:rPr lang="en-GB" sz="2400" dirty="0"/>
              <a:t/>
            </a:r>
            <a:br>
              <a:rPr lang="en-GB" sz="2400" dirty="0"/>
            </a:br>
            <a:r>
              <a:rPr lang="en-GB" sz="2400" dirty="0"/>
              <a:t>François Grey*, </a:t>
            </a:r>
            <a:br>
              <a:rPr lang="en-GB" sz="2400" dirty="0"/>
            </a:br>
            <a:r>
              <a:rPr lang="en-GB" sz="2400" dirty="0"/>
              <a:t>Jim </a:t>
            </a:r>
            <a:r>
              <a:rPr lang="en-GB" sz="2400" dirty="0" err="1"/>
              <a:t>Haseloff</a:t>
            </a:r>
            <a:r>
              <a:rPr lang="en-GB" sz="2400" dirty="0"/>
              <a:t>, </a:t>
            </a:r>
            <a:r>
              <a:rPr lang="en-GB" sz="2400" dirty="0"/>
              <a:t/>
            </a:r>
            <a:br>
              <a:rPr lang="en-GB" sz="2400" dirty="0"/>
            </a:br>
            <a:r>
              <a:rPr lang="en-GB" sz="2400" dirty="0">
                <a:solidFill>
                  <a:schemeClr val="accent5"/>
                </a:solidFill>
              </a:rPr>
              <a:t>Rafael </a:t>
            </a:r>
            <a:r>
              <a:rPr lang="en-GB" sz="2400" dirty="0" err="1">
                <a:solidFill>
                  <a:schemeClr val="accent5"/>
                </a:solidFill>
              </a:rPr>
              <a:t>Peretti</a:t>
            </a:r>
            <a:r>
              <a:rPr lang="en-GB" sz="2400" dirty="0">
                <a:solidFill>
                  <a:schemeClr val="accent5"/>
                </a:solidFill>
              </a:rPr>
              <a:t> </a:t>
            </a:r>
            <a:r>
              <a:rPr lang="en-GB" sz="2400" dirty="0" err="1">
                <a:solidFill>
                  <a:schemeClr val="accent5"/>
                </a:solidFill>
              </a:rPr>
              <a:t>Pezzi</a:t>
            </a:r>
            <a:r>
              <a:rPr lang="en-GB" sz="2400" dirty="0">
                <a:solidFill>
                  <a:schemeClr val="accent5"/>
                </a:solidFill>
              </a:rPr>
              <a:t>*, </a:t>
            </a:r>
            <a:br>
              <a:rPr lang="en-GB" sz="2400" dirty="0">
                <a:solidFill>
                  <a:schemeClr val="accent5"/>
                </a:solidFill>
              </a:rPr>
            </a:br>
            <a:r>
              <a:rPr lang="en-GB" sz="2400" dirty="0"/>
              <a:t>Mitch </a:t>
            </a:r>
            <a:r>
              <a:rPr lang="en-GB" sz="2400" dirty="0"/>
              <a:t>Altman, </a:t>
            </a:r>
            <a:r>
              <a:rPr lang="en-GB" sz="2400" dirty="0"/>
              <a:t/>
            </a:r>
            <a:br>
              <a:rPr lang="en-GB" sz="2400" dirty="0"/>
            </a:br>
            <a:r>
              <a:rPr lang="en-GB" sz="2400" dirty="0"/>
              <a:t>Alicia Gibb</a:t>
            </a:r>
            <a:r>
              <a:rPr lang="en-GB" sz="2400" dirty="0"/>
              <a:t>, </a:t>
            </a:r>
            <a:r>
              <a:rPr lang="en-GB" sz="2400" dirty="0"/>
              <a:t/>
            </a:r>
            <a:br>
              <a:rPr lang="en-GB" sz="2400" dirty="0"/>
            </a:br>
            <a:r>
              <a:rPr lang="en-GB" sz="2400" dirty="0" err="1">
                <a:solidFill>
                  <a:schemeClr val="accent5"/>
                </a:solidFill>
              </a:rPr>
              <a:t>Fernán</a:t>
            </a:r>
            <a:r>
              <a:rPr lang="en-GB" sz="2400" dirty="0">
                <a:solidFill>
                  <a:schemeClr val="accent5"/>
                </a:solidFill>
              </a:rPr>
              <a:t> </a:t>
            </a:r>
            <a:r>
              <a:rPr lang="en-GB" sz="2400" dirty="0" err="1">
                <a:solidFill>
                  <a:schemeClr val="accent5"/>
                </a:solidFill>
              </a:rPr>
              <a:t>Federici</a:t>
            </a:r>
            <a:r>
              <a:rPr lang="en-GB" sz="2400" dirty="0">
                <a:solidFill>
                  <a:schemeClr val="accent5"/>
                </a:solidFill>
              </a:rPr>
              <a:t> Noe*,</a:t>
            </a:r>
            <a:endParaRPr lang="en-GB" sz="2400" b="1" dirty="0"/>
          </a:p>
        </p:txBody>
      </p:sp>
      <p:sp>
        <p:nvSpPr>
          <p:cNvPr id="4" name="Rectangle 3"/>
          <p:cNvSpPr/>
          <p:nvPr/>
        </p:nvSpPr>
        <p:spPr>
          <a:xfrm>
            <a:off x="4691185" y="1591408"/>
            <a:ext cx="3569678" cy="4308230"/>
          </a:xfrm>
          <a:prstGeom prst="rect">
            <a:avLst/>
          </a:prstGeom>
        </p:spPr>
        <p:txBody>
          <a:bodyPr vert="horz" lIns="91440" tIns="45720" rIns="91440" bIns="45720" rtlCol="0">
            <a:noAutofit/>
          </a:bodyPr>
          <a:lstStyle/>
          <a:p>
            <a:pPr>
              <a:lnSpc>
                <a:spcPct val="90000"/>
              </a:lnSpc>
              <a:spcBef>
                <a:spcPts val="1000"/>
              </a:spcBef>
            </a:pPr>
            <a:r>
              <a:rPr lang="en-GB" sz="2400" dirty="0"/>
              <a:t>Joshua Pearce, </a:t>
            </a:r>
            <a:r>
              <a:rPr lang="en-GB" sz="2400" b="1" dirty="0"/>
              <a:t/>
            </a:r>
            <a:br>
              <a:rPr lang="en-GB" sz="2400" b="1" dirty="0"/>
            </a:br>
            <a:r>
              <a:rPr lang="en-GB" sz="2400" dirty="0">
                <a:solidFill>
                  <a:schemeClr val="accent5"/>
                </a:solidFill>
              </a:rPr>
              <a:t>Max </a:t>
            </a:r>
            <a:r>
              <a:rPr lang="en-GB" sz="2400" dirty="0" err="1">
                <a:solidFill>
                  <a:schemeClr val="accent5"/>
                </a:solidFill>
              </a:rPr>
              <a:t>Liboiron</a:t>
            </a:r>
            <a:r>
              <a:rPr lang="en-GB" sz="2400" dirty="0">
                <a:solidFill>
                  <a:schemeClr val="accent5"/>
                </a:solidFill>
              </a:rPr>
              <a:t>*, </a:t>
            </a:r>
            <a:r>
              <a:rPr lang="en-GB" sz="2400" dirty="0"/>
              <a:t/>
            </a:r>
            <a:br>
              <a:rPr lang="en-GB" sz="2400" dirty="0"/>
            </a:br>
            <a:r>
              <a:rPr lang="en-GB" sz="2400" dirty="0"/>
              <a:t>William Liang, </a:t>
            </a:r>
            <a:br>
              <a:rPr lang="en-GB" sz="2400" dirty="0"/>
            </a:br>
            <a:r>
              <a:rPr lang="en-GB" sz="2400" dirty="0">
                <a:solidFill>
                  <a:schemeClr val="accent5"/>
                </a:solidFill>
              </a:rPr>
              <a:t>Tim Rudge*, </a:t>
            </a:r>
            <a:br>
              <a:rPr lang="en-GB" sz="2400" dirty="0">
                <a:solidFill>
                  <a:schemeClr val="accent5"/>
                </a:solidFill>
              </a:rPr>
            </a:br>
            <a:r>
              <a:rPr lang="en-GB" sz="2400" dirty="0">
                <a:solidFill>
                  <a:schemeClr val="accent5"/>
                </a:solidFill>
              </a:rPr>
              <a:t>André Maia Chagas*, </a:t>
            </a:r>
            <a:r>
              <a:rPr lang="en-GB" sz="2400" dirty="0"/>
              <a:t>Tom Baden*, </a:t>
            </a:r>
            <a:br>
              <a:rPr lang="en-GB" sz="2400" dirty="0"/>
            </a:br>
            <a:r>
              <a:rPr lang="en-GB" sz="2400" dirty="0"/>
              <a:t>Primavera De </a:t>
            </a:r>
            <a:r>
              <a:rPr lang="en-GB" sz="2400" dirty="0" err="1"/>
              <a:t>Filippi</a:t>
            </a:r>
            <a:r>
              <a:rPr lang="en-GB" sz="2400" dirty="0"/>
              <a:t>, </a:t>
            </a:r>
            <a:r>
              <a:rPr lang="en-GB" sz="2400" dirty="0" err="1"/>
              <a:t>Limor</a:t>
            </a:r>
            <a:r>
              <a:rPr lang="en-GB" sz="2400" dirty="0"/>
              <a:t> "</a:t>
            </a:r>
            <a:r>
              <a:rPr lang="en-GB" sz="2400" dirty="0" err="1"/>
              <a:t>ladyada</a:t>
            </a:r>
            <a:r>
              <a:rPr lang="en-GB" sz="2400" dirty="0"/>
              <a:t>" Fried, Andrew Katz, </a:t>
            </a:r>
            <a:br>
              <a:rPr lang="en-GB" sz="2400" dirty="0"/>
            </a:br>
            <a:r>
              <a:rPr lang="en-GB" sz="2400" dirty="0" err="1"/>
              <a:t>Nadya</a:t>
            </a:r>
            <a:r>
              <a:rPr lang="en-GB" sz="2400" dirty="0"/>
              <a:t> Peek, </a:t>
            </a:r>
            <a:br>
              <a:rPr lang="en-GB" sz="2400" dirty="0"/>
            </a:br>
            <a:r>
              <a:rPr lang="en-GB" sz="2400" dirty="0"/>
              <a:t>Andrew </a:t>
            </a:r>
            <a:r>
              <a:rPr lang="en-GB" sz="2400" dirty="0" err="1"/>
              <a:t>Pelling</a:t>
            </a:r>
            <a:r>
              <a:rPr lang="en-GB" sz="2400" dirty="0"/>
              <a:t>*, </a:t>
            </a:r>
            <a:br>
              <a:rPr lang="en-GB" sz="2400" dirty="0"/>
            </a:br>
            <a:r>
              <a:rPr lang="en-GB" sz="2400" dirty="0" err="1"/>
              <a:t>Harri</a:t>
            </a:r>
            <a:r>
              <a:rPr lang="en-GB" sz="2400" dirty="0"/>
              <a:t> </a:t>
            </a:r>
            <a:r>
              <a:rPr lang="en-GB" sz="2400" dirty="0" err="1"/>
              <a:t>Toivonen</a:t>
            </a:r>
            <a:r>
              <a:rPr lang="en-GB" sz="2400" dirty="0"/>
              <a:t>*, </a:t>
            </a:r>
            <a:br>
              <a:rPr lang="en-GB" sz="2400" dirty="0"/>
            </a:br>
            <a:r>
              <a:rPr lang="en-GB" sz="2400" dirty="0"/>
              <a:t>Phillip </a:t>
            </a:r>
            <a:r>
              <a:rPr lang="en-GB" sz="2400" dirty="0" err="1"/>
              <a:t>Torrone</a:t>
            </a:r>
            <a:r>
              <a:rPr lang="en-GB" sz="2400" dirty="0"/>
              <a:t>,</a:t>
            </a:r>
            <a:br>
              <a:rPr lang="en-GB" sz="2400" dirty="0"/>
            </a:br>
            <a:r>
              <a:rPr lang="en-GB" sz="2400" b="1" dirty="0">
                <a:solidFill>
                  <a:schemeClr val="accent5"/>
                </a:solidFill>
              </a:rPr>
              <a:t>You?</a:t>
            </a:r>
            <a:r>
              <a:rPr lang="en-GB" sz="2400" dirty="0">
                <a:solidFill>
                  <a:schemeClr val="accent5"/>
                </a:solidFill>
              </a:rPr>
              <a:t>*</a:t>
            </a:r>
            <a:endParaRPr lang="en-GB" sz="2400" dirty="0">
              <a:solidFill>
                <a:schemeClr val="accent5"/>
              </a:solidFill>
            </a:endParaRPr>
          </a:p>
        </p:txBody>
      </p:sp>
      <p:sp>
        <p:nvSpPr>
          <p:cNvPr id="5" name="Rectangle 4"/>
          <p:cNvSpPr/>
          <p:nvPr/>
        </p:nvSpPr>
        <p:spPr>
          <a:xfrm>
            <a:off x="4691186" y="6343650"/>
            <a:ext cx="4154365" cy="694593"/>
          </a:xfrm>
          <a:prstGeom prst="rect">
            <a:avLst/>
          </a:prstGeom>
        </p:spPr>
        <p:txBody>
          <a:bodyPr vert="horz" lIns="91440" tIns="45720" rIns="91440" bIns="45720" rtlCol="0">
            <a:noAutofit/>
          </a:bodyPr>
          <a:lstStyle/>
          <a:p>
            <a:pPr>
              <a:lnSpc>
                <a:spcPct val="90000"/>
              </a:lnSpc>
              <a:spcBef>
                <a:spcPts val="1000"/>
              </a:spcBef>
            </a:pPr>
            <a:r>
              <a:rPr lang="en-GB" sz="2000" dirty="0"/>
              <a:t>*Present at GOSH(s); </a:t>
            </a:r>
            <a:r>
              <a:rPr lang="en-GB" sz="2000" dirty="0">
                <a:solidFill>
                  <a:schemeClr val="accent5"/>
                </a:solidFill>
              </a:rPr>
              <a:t>Here today</a:t>
            </a:r>
            <a:endParaRPr lang="en-GB" sz="2000" dirty="0">
              <a:solidFill>
                <a:schemeClr val="accent5"/>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261" y="12699"/>
            <a:ext cx="9892268" cy="1325564"/>
          </a:xfrm>
          <a:prstGeom prst="rect">
            <a:avLst/>
          </a:prstGeom>
        </p:spPr>
      </p:pic>
    </p:spTree>
    <p:extLst>
      <p:ext uri="{BB962C8B-B14F-4D97-AF65-F5344CB8AC3E}">
        <p14:creationId xmlns:p14="http://schemas.microsoft.com/office/powerpoint/2010/main" val="6338789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MU Bright"/>
        <a:ea typeface=""/>
        <a:cs typeface=""/>
      </a:majorFont>
      <a:minorFont>
        <a:latin typeface="CMU Br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549</TotalTime>
  <Words>825</Words>
  <Application>Microsoft Office PowerPoint</Application>
  <PresentationFormat>On-screen Show (4:3)</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CMU Bright</vt:lpstr>
      <vt:lpstr>Office Theme</vt:lpstr>
      <vt:lpstr>Launching the community-run  Journal of Open Hardware</vt:lpstr>
      <vt:lpstr>Everything started at GOSH‘16</vt:lpstr>
      <vt:lpstr>Why would we need yet another academic journal? </vt:lpstr>
      <vt:lpstr>Hardware Metapapers</vt:lpstr>
      <vt:lpstr>Articles: Issues in open science hardware</vt:lpstr>
      <vt:lpstr>Reviews</vt:lpstr>
      <vt:lpstr>Call for submission</vt:lpstr>
      <vt:lpstr>Editorial team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Launching the community-run and owned Journal of Open Hardware  here and now</dc:title>
  <dc:creator>Tobey Wenzel</dc:creator>
  <cp:lastModifiedBy>Tobey Wenzel</cp:lastModifiedBy>
  <cp:revision>29</cp:revision>
  <cp:lastPrinted>2017-03-22T01:25:03Z</cp:lastPrinted>
  <dcterms:created xsi:type="dcterms:W3CDTF">2017-03-21T16:21:24Z</dcterms:created>
  <dcterms:modified xsi:type="dcterms:W3CDTF">2017-03-22T01:31:52Z</dcterms:modified>
</cp:coreProperties>
</file>