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8F01A11F-52AB-4CB2-AC3A-AB5427EF1160}" type="datetimeFigureOut">
              <a:rPr lang="fr-FR" smtClean="0"/>
              <a:t>09/10/2017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310698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8F01A11F-52AB-4CB2-AC3A-AB5427EF1160}" type="datetimeFigureOut">
              <a:rPr lang="fr-FR" smtClean="0"/>
              <a:t>09/10/2017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221515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8F01A11F-52AB-4CB2-AC3A-AB5427EF1160}" type="datetimeFigureOut">
              <a:rPr lang="fr-FR" smtClean="0"/>
              <a:t>09/10/2017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67916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8F01A11F-52AB-4CB2-AC3A-AB5427EF1160}" type="datetimeFigureOut">
              <a:rPr lang="fr-FR" smtClean="0"/>
              <a:t>09/10/2017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208094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1A11F-52AB-4CB2-AC3A-AB5427EF1160}" type="datetimeFigureOut">
              <a:rPr lang="fr-FR" smtClean="0"/>
              <a:t>09/10/2017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7046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8F01A11F-52AB-4CB2-AC3A-AB5427EF1160}" type="datetimeFigureOut">
              <a:rPr lang="fr-FR" smtClean="0"/>
              <a:t>09/10/2017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282797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8F01A11F-52AB-4CB2-AC3A-AB5427EF1160}" type="datetimeFigureOut">
              <a:rPr lang="fr-FR" smtClean="0"/>
              <a:t>09/10/2017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327026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8F01A11F-52AB-4CB2-AC3A-AB5427EF1160}" type="datetimeFigureOut">
              <a:rPr lang="fr-FR" smtClean="0"/>
              <a:t>09/10/2017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281063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1A11F-52AB-4CB2-AC3A-AB5427EF1160}" type="datetimeFigureOut">
              <a:rPr lang="fr-FR" smtClean="0"/>
              <a:t>09/10/2017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308616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1A11F-52AB-4CB2-AC3A-AB5427EF1160}" type="datetimeFigureOut">
              <a:rPr lang="fr-FR" smtClean="0"/>
              <a:t>09/10/2017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120274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1A11F-52AB-4CB2-AC3A-AB5427EF1160}" type="datetimeFigureOut">
              <a:rPr lang="fr-FR" smtClean="0"/>
              <a:t>09/10/2017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8682073-1A9C-4C31-97B6-37D2291CE46A}" type="slidenum">
              <a:rPr lang="fr-FR" smtClean="0"/>
              <a:t>‹#›</a:t>
            </a:fld>
            <a:endParaRPr lang="fr-FR"/>
          </a:p>
        </p:txBody>
      </p:sp>
    </p:spTree>
    <p:extLst>
      <p:ext uri="{BB962C8B-B14F-4D97-AF65-F5344CB8AC3E}">
        <p14:creationId xmlns:p14="http://schemas.microsoft.com/office/powerpoint/2010/main" val="37002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1A11F-52AB-4CB2-AC3A-AB5427EF1160}" type="datetimeFigureOut">
              <a:rPr lang="fr-FR" smtClean="0"/>
              <a:t>09/10/2017</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82073-1A9C-4C31-97B6-37D2291CE46A}" type="slidenum">
              <a:rPr lang="fr-FR" smtClean="0"/>
              <a:t>‹#›</a:t>
            </a:fld>
            <a:endParaRPr lang="fr-FR"/>
          </a:p>
        </p:txBody>
      </p:sp>
    </p:spTree>
    <p:extLst>
      <p:ext uri="{BB962C8B-B14F-4D97-AF65-F5344CB8AC3E}">
        <p14:creationId xmlns:p14="http://schemas.microsoft.com/office/powerpoint/2010/main" val="2277669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elp.github.com/articles/about-pull-request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elp.github.com/articles/changing-your-primary-email-addres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elp.github.com/articles/github-glossary"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help.github.com/articles/github-glossary/"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help.github.com/categories/writing-on-github/" TargetMode="External"/><Relationship Id="rId2" Type="http://schemas.openxmlformats.org/officeDocument/2006/relationships/hyperlink" Target="https://help.github.com/articles/how-do-i-add-a-collaborator" TargetMode="External"/><Relationship Id="rId1" Type="http://schemas.openxmlformats.org/officeDocument/2006/relationships/slideLayout" Target="../slideLayouts/slideLayout7.xml"/><Relationship Id="rId6" Type="http://schemas.openxmlformats.org/officeDocument/2006/relationships/hyperlink" Target="https://opensource.guide/" TargetMode="External"/><Relationship Id="rId5" Type="http://schemas.openxmlformats.org/officeDocument/2006/relationships/hyperlink" Target="http://opensource.org/definition" TargetMode="External"/><Relationship Id="rId4" Type="http://schemas.openxmlformats.org/officeDocument/2006/relationships/hyperlink" Target="https://help.github.com/articles/merging-a-pull-requ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400" dirty="0" err="1" smtClean="0"/>
              <a:t>Athanasia</a:t>
            </a:r>
            <a:r>
              <a:rPr lang="en-US" sz="2400" dirty="0" smtClean="0"/>
              <a:t> </a:t>
            </a:r>
            <a:r>
              <a:rPr lang="en-US" sz="2400" dirty="0" err="1" smtClean="0"/>
              <a:t>Katsouraki</a:t>
            </a:r>
            <a:endParaRPr lang="en-US" sz="2400" dirty="0" smtClean="0"/>
          </a:p>
          <a:p>
            <a:r>
              <a:rPr lang="en-US" sz="2400" smtClean="0"/>
              <a:t>09.10.2017</a:t>
            </a:r>
            <a:endParaRPr lang="fr-FR" sz="2400" dirty="0"/>
          </a:p>
        </p:txBody>
      </p:sp>
      <p:sp>
        <p:nvSpPr>
          <p:cNvPr id="7" name="AutoShape 2" descr="Image result for githu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172" name="Picture 4" descr="Image result for gith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4419600" cy="1666610"/>
          </a:xfrm>
          <a:prstGeom prst="rect">
            <a:avLst/>
          </a:prstGeom>
          <a:noFill/>
          <a:extLst>
            <a:ext uri="{909E8E84-426E-40DD-AFC4-6F175D3DCCD1}">
              <a14:hiddenFill xmlns:a14="http://schemas.microsoft.com/office/drawing/2010/main">
                <a:solidFill>
                  <a:srgbClr val="FFFFFF"/>
                </a:solidFill>
              </a14:hiddenFill>
            </a:ext>
          </a:extLst>
        </p:spPr>
      </p:pic>
      <p:pic>
        <p:nvPicPr>
          <p:cNvPr id="9" name="Shape 210" descr="Shape 295"/>
          <p:cNvPicPr preferRelativeResize="0"/>
          <p:nvPr/>
        </p:nvPicPr>
        <p:blipFill rotWithShape="1">
          <a:blip r:embed="rId3">
            <a:alphaModFix/>
          </a:blip>
          <a:srcRect/>
          <a:stretch/>
        </p:blipFill>
        <p:spPr>
          <a:xfrm>
            <a:off x="213398" y="491198"/>
            <a:ext cx="2706600" cy="822300"/>
          </a:xfrm>
          <a:prstGeom prst="rect">
            <a:avLst/>
          </a:prstGeom>
          <a:noFill/>
          <a:ln>
            <a:noFill/>
          </a:ln>
        </p:spPr>
      </p:pic>
    </p:spTree>
    <p:extLst>
      <p:ext uri="{BB962C8B-B14F-4D97-AF65-F5344CB8AC3E}">
        <p14:creationId xmlns:p14="http://schemas.microsoft.com/office/powerpoint/2010/main" val="350545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990600"/>
            <a:ext cx="8610600" cy="5262979"/>
          </a:xfrm>
          <a:prstGeom prst="rect">
            <a:avLst/>
          </a:prstGeom>
        </p:spPr>
        <p:txBody>
          <a:bodyPr wrap="square">
            <a:spAutoFit/>
          </a:bodyPr>
          <a:lstStyle/>
          <a:p>
            <a:pPr fontAlgn="base"/>
            <a:r>
              <a:rPr lang="en-US" sz="1200" b="1" dirty="0" smtClean="0"/>
              <a:t>Pull</a:t>
            </a:r>
          </a:p>
          <a:p>
            <a:pPr fontAlgn="base"/>
            <a:r>
              <a:rPr lang="en-US" sz="1200" dirty="0" smtClean="0"/>
              <a:t>Pull refers to when you are fetching </a:t>
            </a:r>
            <a:r>
              <a:rPr lang="en-US" sz="1200" i="1" dirty="0" smtClean="0"/>
              <a:t>in</a:t>
            </a:r>
            <a:r>
              <a:rPr lang="en-US" sz="1200" dirty="0" smtClean="0"/>
              <a:t> changes </a:t>
            </a:r>
            <a:r>
              <a:rPr lang="en-US" sz="1200" i="1" dirty="0" smtClean="0"/>
              <a:t>and</a:t>
            </a:r>
            <a:r>
              <a:rPr lang="en-US" sz="1200" dirty="0" smtClean="0"/>
              <a:t> merging them. For instance, if someone has edited the remote file you're both working on, you'll want to </a:t>
            </a:r>
            <a:r>
              <a:rPr lang="en-US" sz="1200" i="1" dirty="0" smtClean="0"/>
              <a:t>pull</a:t>
            </a:r>
            <a:r>
              <a:rPr lang="en-US" sz="1200" dirty="0" smtClean="0"/>
              <a:t> in those changes to your local copy so that it's up to date.</a:t>
            </a:r>
          </a:p>
          <a:p>
            <a:pPr fontAlgn="base"/>
            <a:r>
              <a:rPr lang="en-US" sz="1200" b="1" dirty="0" smtClean="0"/>
              <a:t>Pull request</a:t>
            </a:r>
          </a:p>
          <a:p>
            <a:pPr fontAlgn="base"/>
            <a:r>
              <a:rPr lang="en-US" sz="1200" dirty="0" smtClean="0"/>
              <a:t>Pull requests are proposed changes to a repository submitted by a user and accepted or rejected by a repository's collaborators. Like issues, pull requests each have their own discussion forum. For more information, see "</a:t>
            </a:r>
            <a:r>
              <a:rPr lang="en-US" sz="1200" dirty="0" smtClean="0">
                <a:hlinkClick r:id="rId2"/>
              </a:rPr>
              <a:t>About pull requests</a:t>
            </a:r>
            <a:r>
              <a:rPr lang="en-US" sz="1200" dirty="0" smtClean="0"/>
              <a:t>."</a:t>
            </a:r>
          </a:p>
          <a:p>
            <a:pPr fontAlgn="base"/>
            <a:r>
              <a:rPr lang="en-US" sz="1200" b="1" dirty="0" smtClean="0"/>
              <a:t>Push</a:t>
            </a:r>
          </a:p>
          <a:p>
            <a:pPr fontAlgn="base"/>
            <a:r>
              <a:rPr lang="en-US" sz="1200" dirty="0" smtClean="0"/>
              <a:t>Pushing refers to sending your committed changes to a remote repository, such as a repository hosted on </a:t>
            </a:r>
            <a:r>
              <a:rPr lang="en-US" sz="1200" dirty="0" err="1" smtClean="0"/>
              <a:t>GitHub</a:t>
            </a:r>
            <a:r>
              <a:rPr lang="en-US" sz="1200" dirty="0" smtClean="0"/>
              <a:t>. For instance, if you change something locally, you'd want to then </a:t>
            </a:r>
            <a:r>
              <a:rPr lang="en-US" sz="1200" i="1" dirty="0" smtClean="0"/>
              <a:t>push</a:t>
            </a:r>
            <a:r>
              <a:rPr lang="en-US" sz="1200" dirty="0" smtClean="0"/>
              <a:t> those changes so that others may access them.</a:t>
            </a:r>
          </a:p>
          <a:p>
            <a:pPr fontAlgn="base"/>
            <a:r>
              <a:rPr lang="en-US" sz="1200" b="1" dirty="0" smtClean="0"/>
              <a:t>Remote</a:t>
            </a:r>
          </a:p>
          <a:p>
            <a:pPr fontAlgn="base"/>
            <a:r>
              <a:rPr lang="en-US" sz="1200" dirty="0" smtClean="0"/>
              <a:t>This is the version of something that is hosted on a server, most likely </a:t>
            </a:r>
            <a:r>
              <a:rPr lang="en-US" sz="1200" dirty="0" err="1" smtClean="0"/>
              <a:t>GitHub</a:t>
            </a:r>
            <a:r>
              <a:rPr lang="en-US" sz="1200" dirty="0" smtClean="0"/>
              <a:t>. It can be connected to local clones so that changes can be synced.</a:t>
            </a:r>
          </a:p>
          <a:p>
            <a:pPr fontAlgn="base"/>
            <a:r>
              <a:rPr lang="en-US" sz="1200" b="1" dirty="0" smtClean="0"/>
              <a:t>Repository</a:t>
            </a:r>
          </a:p>
          <a:p>
            <a:pPr fontAlgn="base"/>
            <a:r>
              <a:rPr lang="en-US" sz="1200" dirty="0" smtClean="0"/>
              <a:t>A repository is the most basic element of </a:t>
            </a:r>
            <a:r>
              <a:rPr lang="en-US" sz="1200" dirty="0" err="1" smtClean="0"/>
              <a:t>GitHub</a:t>
            </a:r>
            <a:r>
              <a:rPr lang="en-US" sz="1200" dirty="0" smtClean="0"/>
              <a:t>. They're easiest to imagine as a project's folder. A repository contains all of the project files (including documentation), and stores each file's revision history. Repositories can have multiple collaborators and can be either public or private.</a:t>
            </a:r>
          </a:p>
          <a:p>
            <a:pPr fontAlgn="base"/>
            <a:r>
              <a:rPr lang="en-US" sz="1200" b="1" dirty="0" smtClean="0"/>
              <a:t>SSH key</a:t>
            </a:r>
          </a:p>
          <a:p>
            <a:pPr fontAlgn="base"/>
            <a:r>
              <a:rPr lang="en-US" sz="1200" dirty="0" smtClean="0"/>
              <a:t>SSH keys are a way to identify yourself to an online server, using an encrypted message. It's as if your computer has its own unique password to another service. </a:t>
            </a:r>
            <a:r>
              <a:rPr lang="en-US" sz="1200" dirty="0" err="1" smtClean="0"/>
              <a:t>GitHub</a:t>
            </a:r>
            <a:r>
              <a:rPr lang="en-US" sz="1200" dirty="0" smtClean="0"/>
              <a:t> uses SSH keys to securely transfer information to your computer.</a:t>
            </a:r>
          </a:p>
          <a:p>
            <a:pPr fontAlgn="base"/>
            <a:r>
              <a:rPr lang="en-US" sz="1200" b="1" dirty="0" smtClean="0"/>
              <a:t>Team</a:t>
            </a:r>
          </a:p>
          <a:p>
            <a:pPr fontAlgn="base"/>
            <a:r>
              <a:rPr lang="en-US" sz="1200" dirty="0" smtClean="0"/>
              <a:t>Teams are groups of organization members that reflect your company or group's structure with cascading access permissions and mentions.</a:t>
            </a:r>
          </a:p>
          <a:p>
            <a:pPr fontAlgn="base"/>
            <a:r>
              <a:rPr lang="en-US" sz="1200" b="1" dirty="0" smtClean="0"/>
              <a:t>Upstream</a:t>
            </a:r>
          </a:p>
          <a:p>
            <a:pPr fontAlgn="base"/>
            <a:r>
              <a:rPr lang="en-US" sz="1200" dirty="0" smtClean="0"/>
              <a:t>When talking about a branch or a fork, the primary branch on the original repository is often referred to as the "upstream", since that is the main place that other changes will come in from. The branch/fork you are working on is then called the "downstream".</a:t>
            </a:r>
          </a:p>
          <a:p>
            <a:pPr fontAlgn="base"/>
            <a:r>
              <a:rPr lang="en-US" sz="1200" b="1" dirty="0" smtClean="0"/>
              <a:t>User</a:t>
            </a:r>
          </a:p>
          <a:p>
            <a:pPr fontAlgn="base"/>
            <a:r>
              <a:rPr lang="en-US" sz="1200" dirty="0" smtClean="0"/>
              <a:t>Users are personal </a:t>
            </a:r>
            <a:r>
              <a:rPr lang="en-US" sz="1200" dirty="0" err="1" smtClean="0"/>
              <a:t>GitHub</a:t>
            </a:r>
            <a:r>
              <a:rPr lang="en-US" sz="1200" dirty="0" smtClean="0"/>
              <a:t> accounts. Each user has a personal profile, and can own multiple repositories, public or private. They can create or be invited to join organizations or collaborate on another user's repository.</a:t>
            </a:r>
            <a:endParaRPr lang="en-US" sz="1200" dirty="0"/>
          </a:p>
        </p:txBody>
      </p:sp>
    </p:spTree>
    <p:extLst>
      <p:ext uri="{BB962C8B-B14F-4D97-AF65-F5344CB8AC3E}">
        <p14:creationId xmlns:p14="http://schemas.microsoft.com/office/powerpoint/2010/main" val="492362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4269374" cy="646331"/>
          </a:xfrm>
          <a:prstGeom prst="rect">
            <a:avLst/>
          </a:prstGeom>
        </p:spPr>
        <p:txBody>
          <a:bodyPr wrap="none">
            <a:spAutoFit/>
          </a:bodyPr>
          <a:lstStyle/>
          <a:p>
            <a:pPr fontAlgn="base"/>
            <a:r>
              <a:rPr lang="fr-FR" sz="3600" b="1" dirty="0" err="1"/>
              <a:t>Signing</a:t>
            </a:r>
            <a:r>
              <a:rPr lang="fr-FR" sz="3600" b="1" dirty="0"/>
              <a:t> up for service</a:t>
            </a:r>
          </a:p>
        </p:txBody>
      </p:sp>
      <p:sp>
        <p:nvSpPr>
          <p:cNvPr id="3" name="Rectangle 2"/>
          <p:cNvSpPr/>
          <p:nvPr/>
        </p:nvSpPr>
        <p:spPr>
          <a:xfrm>
            <a:off x="609600" y="1859340"/>
            <a:ext cx="8534400" cy="1477328"/>
          </a:xfrm>
          <a:prstGeom prst="rect">
            <a:avLst/>
          </a:prstGeom>
        </p:spPr>
        <p:txBody>
          <a:bodyPr wrap="square">
            <a:spAutoFit/>
          </a:bodyPr>
          <a:lstStyle/>
          <a:p>
            <a:pPr fontAlgn="base"/>
            <a:r>
              <a:rPr lang="en-US" dirty="0"/>
              <a:t>Go to </a:t>
            </a:r>
            <a:r>
              <a:rPr lang="en-US" dirty="0" err="1"/>
              <a:t>GitHub's</a:t>
            </a:r>
            <a:r>
              <a:rPr lang="en-US" dirty="0"/>
              <a:t> </a:t>
            </a:r>
            <a:r>
              <a:rPr lang="en-US" dirty="0" smtClean="0"/>
              <a:t>page</a:t>
            </a:r>
          </a:p>
          <a:p>
            <a:pPr fontAlgn="base"/>
            <a:endParaRPr lang="en-US" dirty="0"/>
          </a:p>
          <a:p>
            <a:pPr fontAlgn="base"/>
            <a:r>
              <a:rPr lang="en-US" dirty="0" smtClean="0"/>
              <a:t>To </a:t>
            </a:r>
            <a:r>
              <a:rPr lang="en-US" dirty="0"/>
              <a:t>sign up for an account on the free plan, click </a:t>
            </a:r>
            <a:r>
              <a:rPr lang="en-US" b="1" dirty="0"/>
              <a:t>Sign up for one of our free plans</a:t>
            </a:r>
            <a:r>
              <a:rPr lang="en-US" dirty="0" smtClean="0"/>
              <a:t>.</a:t>
            </a:r>
          </a:p>
          <a:p>
            <a:pPr fontAlgn="base"/>
            <a:endParaRPr lang="en-US" dirty="0"/>
          </a:p>
          <a:p>
            <a:pPr fontAlgn="base"/>
            <a:r>
              <a:rPr lang="en-US" dirty="0"/>
              <a:t>Follow the prompts to create your personal </a:t>
            </a:r>
            <a:r>
              <a:rPr lang="en-US" dirty="0" smtClean="0"/>
              <a:t>account.</a:t>
            </a:r>
            <a:endParaRPr lang="en-US" dirty="0"/>
          </a:p>
        </p:txBody>
      </p:sp>
    </p:spTree>
    <p:extLst>
      <p:ext uri="{BB962C8B-B14F-4D97-AF65-F5344CB8AC3E}">
        <p14:creationId xmlns:p14="http://schemas.microsoft.com/office/powerpoint/2010/main" val="56210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6477000" cy="1754326"/>
          </a:xfrm>
          <a:prstGeom prst="rect">
            <a:avLst/>
          </a:prstGeom>
        </p:spPr>
        <p:txBody>
          <a:bodyPr wrap="square">
            <a:spAutoFit/>
          </a:bodyPr>
          <a:lstStyle/>
          <a:p>
            <a:pPr fontAlgn="base"/>
            <a:r>
              <a:rPr lang="en-US" dirty="0" smtClean="0"/>
              <a:t>Verifying </a:t>
            </a:r>
            <a:r>
              <a:rPr lang="en-US" dirty="0"/>
              <a:t>your primary email address ensures strengthened security and allows </a:t>
            </a:r>
            <a:r>
              <a:rPr lang="en-US" dirty="0" err="1"/>
              <a:t>GitHub</a:t>
            </a:r>
            <a:r>
              <a:rPr lang="en-US" dirty="0"/>
              <a:t> staff to better assist you if you forget your password.</a:t>
            </a:r>
          </a:p>
          <a:p>
            <a:pPr fontAlgn="base"/>
            <a:endParaRPr lang="en-US" dirty="0" smtClean="0"/>
          </a:p>
          <a:p>
            <a:pPr fontAlgn="base"/>
            <a:r>
              <a:rPr lang="en-US" dirty="0" smtClean="0"/>
              <a:t>You </a:t>
            </a:r>
            <a:r>
              <a:rPr lang="en-US" dirty="0"/>
              <a:t>can verify your email address after signing up for a new account, or when you </a:t>
            </a:r>
            <a:r>
              <a:rPr lang="en-US" dirty="0">
                <a:hlinkClick r:id="rId2"/>
              </a:rPr>
              <a:t>add a new email address</a:t>
            </a:r>
            <a:r>
              <a:rPr lang="en-US" dirty="0"/>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45312"/>
            <a:ext cx="5848350" cy="370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85432" y="304800"/>
            <a:ext cx="3810402" cy="461665"/>
          </a:xfrm>
          <a:prstGeom prst="rect">
            <a:avLst/>
          </a:prstGeom>
        </p:spPr>
        <p:txBody>
          <a:bodyPr wrap="none">
            <a:spAutoFit/>
          </a:bodyPr>
          <a:lstStyle/>
          <a:p>
            <a:pPr fontAlgn="base"/>
            <a:r>
              <a:rPr lang="en-US" sz="2400" b="1" dirty="0" smtClean="0"/>
              <a:t>Verifying your email address</a:t>
            </a:r>
            <a:endParaRPr lang="en-US" sz="2400" b="1" dirty="0"/>
          </a:p>
        </p:txBody>
      </p:sp>
    </p:spTree>
    <p:extLst>
      <p:ext uri="{BB962C8B-B14F-4D97-AF65-F5344CB8AC3E}">
        <p14:creationId xmlns:p14="http://schemas.microsoft.com/office/powerpoint/2010/main" val="166818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09663"/>
            <a:ext cx="7620000"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441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76425"/>
            <a:ext cx="6705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847635"/>
            <a:ext cx="8458200" cy="923330"/>
          </a:xfrm>
          <a:prstGeom prst="rect">
            <a:avLst/>
          </a:prstGeom>
        </p:spPr>
        <p:txBody>
          <a:bodyPr wrap="square">
            <a:spAutoFit/>
          </a:bodyPr>
          <a:lstStyle/>
          <a:p>
            <a:pPr fontAlgn="base"/>
            <a:r>
              <a:rPr lang="en-US" dirty="0" smtClean="0"/>
              <a:t>To </a:t>
            </a:r>
            <a:r>
              <a:rPr lang="en-US" dirty="0"/>
              <a:t>put your project up on </a:t>
            </a:r>
            <a:r>
              <a:rPr lang="en-US" dirty="0" err="1"/>
              <a:t>GitHub</a:t>
            </a:r>
            <a:r>
              <a:rPr lang="en-US" dirty="0"/>
              <a:t>, you'll need to create a repository for it to live in.</a:t>
            </a:r>
          </a:p>
          <a:p>
            <a:pPr fontAlgn="base"/>
            <a:endParaRPr lang="en-US" dirty="0" smtClean="0"/>
          </a:p>
          <a:p>
            <a:pPr fontAlgn="base"/>
            <a:r>
              <a:rPr lang="en-US" dirty="0" smtClean="0"/>
              <a:t>You </a:t>
            </a:r>
            <a:r>
              <a:rPr lang="en-US" dirty="0"/>
              <a:t>can store a variety of projects in </a:t>
            </a:r>
            <a:r>
              <a:rPr lang="en-US" dirty="0" err="1"/>
              <a:t>GitHub</a:t>
            </a:r>
            <a:r>
              <a:rPr lang="en-US" dirty="0"/>
              <a:t> repositories, including open source projects.</a:t>
            </a:r>
          </a:p>
        </p:txBody>
      </p:sp>
      <p:sp>
        <p:nvSpPr>
          <p:cNvPr id="3" name="Rectangle 2"/>
          <p:cNvSpPr/>
          <p:nvPr/>
        </p:nvSpPr>
        <p:spPr>
          <a:xfrm>
            <a:off x="304800" y="228600"/>
            <a:ext cx="1995867" cy="461665"/>
          </a:xfrm>
          <a:prstGeom prst="rect">
            <a:avLst/>
          </a:prstGeom>
        </p:spPr>
        <p:txBody>
          <a:bodyPr wrap="none">
            <a:spAutoFit/>
          </a:bodyPr>
          <a:lstStyle/>
          <a:p>
            <a:pPr fontAlgn="base"/>
            <a:r>
              <a:rPr lang="en-US" sz="2400" b="1" dirty="0"/>
              <a:t>Create A Repo</a:t>
            </a:r>
            <a:endParaRPr lang="en-US" sz="2400" b="1" dirty="0"/>
          </a:p>
        </p:txBody>
      </p:sp>
    </p:spTree>
    <p:extLst>
      <p:ext uri="{BB962C8B-B14F-4D97-AF65-F5344CB8AC3E}">
        <p14:creationId xmlns:p14="http://schemas.microsoft.com/office/powerpoint/2010/main" val="3868695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8153400" cy="1754326"/>
          </a:xfrm>
          <a:prstGeom prst="rect">
            <a:avLst/>
          </a:prstGeom>
        </p:spPr>
        <p:txBody>
          <a:bodyPr wrap="square">
            <a:spAutoFit/>
          </a:bodyPr>
          <a:lstStyle/>
          <a:p>
            <a:pPr fontAlgn="base"/>
            <a:r>
              <a:rPr lang="en-US" dirty="0" smtClean="0"/>
              <a:t>A</a:t>
            </a:r>
            <a:r>
              <a:rPr lang="en-US" dirty="0"/>
              <a:t> </a:t>
            </a:r>
            <a:r>
              <a:rPr lang="en-US" i="1" dirty="0">
                <a:hlinkClick r:id="rId2"/>
              </a:rPr>
              <a:t>commit</a:t>
            </a:r>
            <a:r>
              <a:rPr lang="en-US" dirty="0"/>
              <a:t> is like a snapshot of all the files in your project at a particular point in time.</a:t>
            </a:r>
          </a:p>
          <a:p>
            <a:pPr fontAlgn="base"/>
            <a:r>
              <a:rPr lang="en-US" dirty="0"/>
              <a:t>When you created your new repository, you initialized it with a </a:t>
            </a:r>
            <a:r>
              <a:rPr lang="en-US" i="1" dirty="0"/>
              <a:t>README</a:t>
            </a:r>
            <a:r>
              <a:rPr lang="en-US" dirty="0"/>
              <a:t> file. </a:t>
            </a:r>
            <a:endParaRPr lang="en-US" dirty="0" smtClean="0"/>
          </a:p>
          <a:p>
            <a:pPr fontAlgn="base"/>
            <a:endParaRPr lang="en-US" i="1" dirty="0"/>
          </a:p>
          <a:p>
            <a:pPr fontAlgn="base"/>
            <a:r>
              <a:rPr lang="en-US" i="1" dirty="0" smtClean="0"/>
              <a:t>README</a:t>
            </a:r>
            <a:r>
              <a:rPr lang="en-US" dirty="0"/>
              <a:t> files are a great place to describe your project in more detail, or add some documentation such as how to install or use your project. The contents of your </a:t>
            </a:r>
            <a:r>
              <a:rPr lang="en-US" i="1" dirty="0"/>
              <a:t>README</a:t>
            </a:r>
            <a:r>
              <a:rPr lang="en-US" dirty="0"/>
              <a:t> file are automatically shown on the front page of your repository.</a:t>
            </a:r>
          </a:p>
        </p:txBody>
      </p:sp>
      <p:sp>
        <p:nvSpPr>
          <p:cNvPr id="3" name="Rectangle 2"/>
          <p:cNvSpPr/>
          <p:nvPr/>
        </p:nvSpPr>
        <p:spPr>
          <a:xfrm>
            <a:off x="152400" y="152400"/>
            <a:ext cx="3399200" cy="461665"/>
          </a:xfrm>
          <a:prstGeom prst="rect">
            <a:avLst/>
          </a:prstGeom>
        </p:spPr>
        <p:txBody>
          <a:bodyPr wrap="none">
            <a:spAutoFit/>
          </a:bodyPr>
          <a:lstStyle/>
          <a:p>
            <a:pPr fontAlgn="base"/>
            <a:r>
              <a:rPr lang="en-US" sz="2400" b="1" dirty="0" smtClean="0"/>
              <a:t>Commit your first change</a:t>
            </a:r>
            <a:endParaRPr lang="en-US" sz="2400" b="1" dirty="0"/>
          </a:p>
        </p:txBody>
      </p:sp>
      <p:grpSp>
        <p:nvGrpSpPr>
          <p:cNvPr id="6" name="Group 5"/>
          <p:cNvGrpSpPr/>
          <p:nvPr/>
        </p:nvGrpSpPr>
        <p:grpSpPr>
          <a:xfrm>
            <a:off x="1371600" y="2438400"/>
            <a:ext cx="6400800" cy="4395787"/>
            <a:chOff x="1371600" y="2438400"/>
            <a:chExt cx="6400800" cy="4395787"/>
          </a:xfrm>
        </p:grpSpPr>
        <p:grpSp>
          <p:nvGrpSpPr>
            <p:cNvPr id="5" name="Group 4"/>
            <p:cNvGrpSpPr/>
            <p:nvPr/>
          </p:nvGrpSpPr>
          <p:grpSpPr>
            <a:xfrm>
              <a:off x="1371600" y="2438400"/>
              <a:ext cx="5867400" cy="4273102"/>
              <a:chOff x="1447800" y="1905000"/>
              <a:chExt cx="5867400" cy="4273102"/>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5734050" cy="427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47800" y="5867400"/>
                <a:ext cx="5867400" cy="3107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9562" y="6400800"/>
              <a:ext cx="6372838"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01973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854" y="1207532"/>
            <a:ext cx="2443746" cy="369332"/>
          </a:xfrm>
          <a:prstGeom prst="rect">
            <a:avLst/>
          </a:prstGeom>
        </p:spPr>
        <p:txBody>
          <a:bodyPr wrap="none">
            <a:spAutoFit/>
          </a:bodyPr>
          <a:lstStyle/>
          <a:p>
            <a:r>
              <a:rPr lang="fr-FR" dirty="0" smtClean="0"/>
              <a:t>https://help.github.com</a:t>
            </a:r>
            <a:endParaRPr lang="fr-FR" dirty="0"/>
          </a:p>
        </p:txBody>
      </p:sp>
      <p:sp>
        <p:nvSpPr>
          <p:cNvPr id="3" name="Rectangle 2"/>
          <p:cNvSpPr/>
          <p:nvPr/>
        </p:nvSpPr>
        <p:spPr>
          <a:xfrm>
            <a:off x="429519" y="838200"/>
            <a:ext cx="4142481" cy="369332"/>
          </a:xfrm>
          <a:prstGeom prst="rect">
            <a:avLst/>
          </a:prstGeom>
        </p:spPr>
        <p:txBody>
          <a:bodyPr wrap="none">
            <a:spAutoFit/>
          </a:bodyPr>
          <a:lstStyle/>
          <a:p>
            <a:r>
              <a:rPr lang="fr-FR" dirty="0" smtClean="0"/>
              <a:t>https://guides.github.com/features/wikis/</a:t>
            </a:r>
            <a:endParaRPr lang="fr-FR" dirty="0"/>
          </a:p>
        </p:txBody>
      </p:sp>
    </p:spTree>
    <p:extLst>
      <p:ext uri="{BB962C8B-B14F-4D97-AF65-F5344CB8AC3E}">
        <p14:creationId xmlns:p14="http://schemas.microsoft.com/office/powerpoint/2010/main" val="343968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a:t>
            </a:r>
            <a:endParaRPr lang="fr-FR" dirty="0"/>
          </a:p>
        </p:txBody>
      </p:sp>
      <p:sp>
        <p:nvSpPr>
          <p:cNvPr id="4" name="TextBox 3"/>
          <p:cNvSpPr txBox="1"/>
          <p:nvPr/>
        </p:nvSpPr>
        <p:spPr>
          <a:xfrm>
            <a:off x="228600" y="1748971"/>
            <a:ext cx="9207072" cy="2893100"/>
          </a:xfrm>
          <a:prstGeom prst="rect">
            <a:avLst/>
          </a:prstGeom>
          <a:noFill/>
        </p:spPr>
        <p:txBody>
          <a:bodyPr wrap="square" rtlCol="0">
            <a:spAutoFit/>
          </a:bodyPr>
          <a:lstStyle/>
          <a:p>
            <a:pPr fontAlgn="base"/>
            <a:r>
              <a:rPr lang="en-US" sz="1400" b="1" dirty="0"/>
              <a:t>Blame</a:t>
            </a:r>
          </a:p>
          <a:p>
            <a:pPr fontAlgn="base"/>
            <a:r>
              <a:rPr lang="en-US" sz="1400" dirty="0"/>
              <a:t>The "blame" feature in </a:t>
            </a:r>
            <a:r>
              <a:rPr lang="en-US" sz="1400" dirty="0" err="1"/>
              <a:t>Git</a:t>
            </a:r>
            <a:r>
              <a:rPr lang="en-US" sz="1400" dirty="0"/>
              <a:t> describes the last modification to each line of a file, which generally displays the revision, author and time. This is helpful, for example, in tracking down when a feature was added, or which commit led to a particular bug.</a:t>
            </a:r>
          </a:p>
          <a:p>
            <a:pPr fontAlgn="base"/>
            <a:r>
              <a:rPr lang="en-US" sz="1400" b="1" dirty="0"/>
              <a:t>Branch</a:t>
            </a:r>
          </a:p>
          <a:p>
            <a:pPr fontAlgn="base"/>
            <a:r>
              <a:rPr lang="en-US" sz="1400" dirty="0"/>
              <a:t>A branch is a parallel version of a repository. It is contained within the repository, but does not affect the primary or master branch allowing you to work freely without disrupting the "live" version. When you've made the changes you want to make, you can merge your branch back into the master branch to publish your changes.</a:t>
            </a:r>
          </a:p>
          <a:p>
            <a:pPr fontAlgn="base"/>
            <a:r>
              <a:rPr lang="en-US" sz="1400" b="1" dirty="0"/>
              <a:t>Clone</a:t>
            </a:r>
          </a:p>
          <a:p>
            <a:pPr fontAlgn="base"/>
            <a:r>
              <a:rPr lang="en-US" sz="1400" dirty="0"/>
              <a:t>A clone is a copy of a repository that lives on your computer instead of on a website's server somewhere, or the act of making that copy. With your clone you can edit the files in your preferred editor and use </a:t>
            </a:r>
            <a:r>
              <a:rPr lang="en-US" sz="1400" dirty="0" err="1"/>
              <a:t>Git</a:t>
            </a:r>
            <a:r>
              <a:rPr lang="en-US" sz="1400" dirty="0"/>
              <a:t> to keep track of your changes without having to be online. It is, however, connected to the remote version so that changes can be synced between the two. You can push your local changes to the </a:t>
            </a:r>
            <a:r>
              <a:rPr lang="en-US" sz="1400" dirty="0">
                <a:hlinkClick r:id="rId2"/>
              </a:rPr>
              <a:t>remote</a:t>
            </a:r>
            <a:r>
              <a:rPr lang="en-US" sz="1400" dirty="0"/>
              <a:t> to keep them synced when you're online.</a:t>
            </a:r>
          </a:p>
          <a:p>
            <a:endParaRPr lang="fr-FR" sz="1400" dirty="0"/>
          </a:p>
        </p:txBody>
      </p:sp>
    </p:spTree>
    <p:extLst>
      <p:ext uri="{BB962C8B-B14F-4D97-AF65-F5344CB8AC3E}">
        <p14:creationId xmlns:p14="http://schemas.microsoft.com/office/powerpoint/2010/main" val="384769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9989"/>
            <a:ext cx="8749872" cy="7040389"/>
          </a:xfrm>
          <a:prstGeom prst="rect">
            <a:avLst/>
          </a:prstGeom>
        </p:spPr>
        <p:txBody>
          <a:bodyPr wrap="square">
            <a:spAutoFit/>
          </a:bodyPr>
          <a:lstStyle/>
          <a:p>
            <a:pPr fontAlgn="base"/>
            <a:r>
              <a:rPr lang="en-US" sz="1050" b="1" dirty="0" smtClean="0"/>
              <a:t>Collaborator</a:t>
            </a:r>
          </a:p>
          <a:p>
            <a:pPr fontAlgn="base"/>
            <a:r>
              <a:rPr lang="en-US" sz="1050" dirty="0" smtClean="0"/>
              <a:t>A collaborator is a person with read and write access to a repository who has been </a:t>
            </a:r>
            <a:r>
              <a:rPr lang="en-US" sz="1050" dirty="0" smtClean="0">
                <a:hlinkClick r:id="rId2"/>
              </a:rPr>
              <a:t>invited to </a:t>
            </a:r>
            <a:r>
              <a:rPr lang="en-US" sz="1050" dirty="0" err="1" smtClean="0">
                <a:hlinkClick r:id="rId2"/>
              </a:rPr>
              <a:t>contribute</a:t>
            </a:r>
            <a:r>
              <a:rPr lang="en-US" sz="1050" dirty="0" err="1" smtClean="0"/>
              <a:t>by</a:t>
            </a:r>
            <a:r>
              <a:rPr lang="en-US" sz="1050" dirty="0" smtClean="0"/>
              <a:t> the repository owner.</a:t>
            </a:r>
          </a:p>
          <a:p>
            <a:pPr fontAlgn="base"/>
            <a:r>
              <a:rPr lang="en-US" sz="1050" b="1" dirty="0" smtClean="0"/>
              <a:t>Commit</a:t>
            </a:r>
          </a:p>
          <a:p>
            <a:pPr fontAlgn="base"/>
            <a:r>
              <a:rPr lang="en-US" sz="1050" dirty="0" smtClean="0"/>
              <a:t>A commit, or "revision", is an individual change to a file (or set of files). It's like when you </a:t>
            </a:r>
            <a:r>
              <a:rPr lang="en-US" sz="1050" i="1" dirty="0" smtClean="0"/>
              <a:t>save</a:t>
            </a:r>
            <a:r>
              <a:rPr lang="en-US" sz="1050" dirty="0" smtClean="0"/>
              <a:t> a file, except with </a:t>
            </a:r>
            <a:r>
              <a:rPr lang="en-US" sz="1050" dirty="0" err="1" smtClean="0"/>
              <a:t>Git</a:t>
            </a:r>
            <a:r>
              <a:rPr lang="en-US" sz="1050" dirty="0" smtClean="0"/>
              <a:t>, every time you save it creates a unique ID (a.k.a. the "SHA" or "hash") that allows you to keep record of what changes were made when and by who. Commits usually contain a commit message which is a brief description of what changes were made.</a:t>
            </a:r>
          </a:p>
          <a:p>
            <a:pPr fontAlgn="base"/>
            <a:r>
              <a:rPr lang="en-US" sz="1050" b="1" dirty="0" smtClean="0"/>
              <a:t>Contributor</a:t>
            </a:r>
          </a:p>
          <a:p>
            <a:pPr fontAlgn="base"/>
            <a:r>
              <a:rPr lang="en-US" sz="1050" dirty="0" smtClean="0"/>
              <a:t>A contributor is someone who has contributed to a project by having a pull request merged but does not have collaborator access.</a:t>
            </a:r>
          </a:p>
          <a:p>
            <a:pPr fontAlgn="base"/>
            <a:r>
              <a:rPr lang="en-US" sz="1050" b="1" dirty="0" smtClean="0"/>
              <a:t>Diff</a:t>
            </a:r>
          </a:p>
          <a:p>
            <a:pPr fontAlgn="base"/>
            <a:r>
              <a:rPr lang="en-US" sz="1050" dirty="0" smtClean="0"/>
              <a:t>A diff is the </a:t>
            </a:r>
            <a:r>
              <a:rPr lang="en-US" sz="1050" i="1" dirty="0" smtClean="0"/>
              <a:t>difference</a:t>
            </a:r>
            <a:r>
              <a:rPr lang="en-US" sz="1050" dirty="0" smtClean="0"/>
              <a:t> in changes between two commits, or saved changes. The diff will visually describe what was added or removed from a file since its last commit.</a:t>
            </a:r>
          </a:p>
          <a:p>
            <a:pPr fontAlgn="base"/>
            <a:r>
              <a:rPr lang="en-US" sz="1050" b="1" dirty="0" smtClean="0"/>
              <a:t>Fetch</a:t>
            </a:r>
          </a:p>
          <a:p>
            <a:pPr fontAlgn="base"/>
            <a:r>
              <a:rPr lang="en-US" sz="1050" dirty="0" smtClean="0"/>
              <a:t>Fetching refers to getting the latest changes from an online repository without merging them in. Once these changes are fetched you can compare them to your local branches (the code residing on your local machine).</a:t>
            </a:r>
          </a:p>
          <a:p>
            <a:pPr fontAlgn="base"/>
            <a:r>
              <a:rPr lang="en-US" sz="1050" b="1" dirty="0" smtClean="0"/>
              <a:t>Fork</a:t>
            </a:r>
          </a:p>
          <a:p>
            <a:pPr fontAlgn="base"/>
            <a:r>
              <a:rPr lang="en-US" sz="1050" dirty="0" smtClean="0"/>
              <a:t>A fork is a personal copy of another user's repository that lives on your account. Forks allow you to freely make changes to a project without affecting the original. Forks remain attached to the original, allowing you to submit a pull request to the original's author to update with your changes. You can also keep your fork up to date by pulling in updates from the original.</a:t>
            </a:r>
          </a:p>
          <a:p>
            <a:pPr fontAlgn="base"/>
            <a:r>
              <a:rPr lang="en-US" sz="1050" b="1" dirty="0" err="1" smtClean="0"/>
              <a:t>Git</a:t>
            </a:r>
            <a:endParaRPr lang="en-US" sz="1050" b="1" dirty="0" smtClean="0"/>
          </a:p>
          <a:p>
            <a:pPr fontAlgn="base"/>
            <a:r>
              <a:rPr lang="en-US" sz="1050" dirty="0" err="1" smtClean="0"/>
              <a:t>Git</a:t>
            </a:r>
            <a:r>
              <a:rPr lang="en-US" sz="1050" dirty="0" smtClean="0"/>
              <a:t> is an open source program for tracking changes in text files. It was written by the author of the Linux operating system, and is the core technology that </a:t>
            </a:r>
            <a:r>
              <a:rPr lang="en-US" sz="1050" dirty="0" err="1" smtClean="0"/>
              <a:t>GitHub</a:t>
            </a:r>
            <a:r>
              <a:rPr lang="en-US" sz="1050" dirty="0" smtClean="0"/>
              <a:t>, the social and user interface, is built on top of.</a:t>
            </a:r>
          </a:p>
          <a:p>
            <a:pPr fontAlgn="base"/>
            <a:r>
              <a:rPr lang="en-US" sz="1050" b="1" dirty="0" smtClean="0"/>
              <a:t>Issue</a:t>
            </a:r>
          </a:p>
          <a:p>
            <a:pPr fontAlgn="base"/>
            <a:r>
              <a:rPr lang="en-US" sz="1050" dirty="0" smtClean="0"/>
              <a:t>Issues are suggested improvements, tasks or questions related to the repository. Issues can be created by anyone (for public repositories), and are moderated by repository collaborators. Each issue contains its own discussion forum, can be labeled and assigned to a user.</a:t>
            </a:r>
          </a:p>
          <a:p>
            <a:pPr fontAlgn="base"/>
            <a:r>
              <a:rPr lang="en-US" sz="1050" b="1" dirty="0" smtClean="0"/>
              <a:t>Markdown</a:t>
            </a:r>
          </a:p>
          <a:p>
            <a:pPr fontAlgn="base"/>
            <a:r>
              <a:rPr lang="en-US" sz="1050" dirty="0" smtClean="0"/>
              <a:t>Markdown is a simple semantic file format, not too dissimilar from .doc, .rtf and .txt. Markdown makes it easy for even those without a web-publishing background to write prose (including with links, lists, bullets, etc.) and have it displayed like a website. </a:t>
            </a:r>
            <a:r>
              <a:rPr lang="en-US" sz="1050" dirty="0" err="1" smtClean="0"/>
              <a:t>GitHub</a:t>
            </a:r>
            <a:r>
              <a:rPr lang="en-US" sz="1050" dirty="0" smtClean="0"/>
              <a:t> supports Markdown, and you can </a:t>
            </a:r>
            <a:r>
              <a:rPr lang="en-US" sz="1050" dirty="0" smtClean="0">
                <a:hlinkClick r:id="rId3"/>
              </a:rPr>
              <a:t>learn about the semantics</a:t>
            </a:r>
            <a:r>
              <a:rPr lang="en-US" sz="1050" dirty="0" smtClean="0"/>
              <a:t>.</a:t>
            </a:r>
          </a:p>
          <a:p>
            <a:pPr fontAlgn="base"/>
            <a:r>
              <a:rPr lang="en-US" sz="1050" b="1" dirty="0" smtClean="0"/>
              <a:t>Merge</a:t>
            </a:r>
          </a:p>
          <a:p>
            <a:pPr fontAlgn="base"/>
            <a:r>
              <a:rPr lang="en-US" sz="1050" dirty="0" smtClean="0"/>
              <a:t>Merging takes the changes from one branch (in the same repository or from a fork), and applies them into another. This often happens as a pull request (which can be thought of as a request to merge), or via the command line. A merge can be done automatically via a pull request via the </a:t>
            </a:r>
            <a:r>
              <a:rPr lang="en-US" sz="1050" dirty="0" err="1" smtClean="0"/>
              <a:t>GitHub</a:t>
            </a:r>
            <a:r>
              <a:rPr lang="en-US" sz="1050" dirty="0" smtClean="0"/>
              <a:t> web interface if there are no conflicting changes, or can always be done via the command line. For more information, see "</a:t>
            </a:r>
            <a:r>
              <a:rPr lang="en-US" sz="1050" dirty="0" smtClean="0">
                <a:hlinkClick r:id="rId4"/>
              </a:rPr>
              <a:t>Merging a pull request</a:t>
            </a:r>
            <a:r>
              <a:rPr lang="en-US" sz="1050" dirty="0" smtClean="0"/>
              <a:t>."</a:t>
            </a:r>
          </a:p>
          <a:p>
            <a:pPr fontAlgn="base"/>
            <a:r>
              <a:rPr lang="en-US" sz="1050" b="1" dirty="0" smtClean="0"/>
              <a:t>Open source</a:t>
            </a:r>
          </a:p>
          <a:p>
            <a:pPr fontAlgn="base"/>
            <a:r>
              <a:rPr lang="en-US" sz="1050" dirty="0" smtClean="0"/>
              <a:t>Open source software is software that can be </a:t>
            </a:r>
            <a:r>
              <a:rPr lang="en-US" sz="1050" dirty="0" smtClean="0">
                <a:hlinkClick r:id="rId5"/>
              </a:rPr>
              <a:t>freely used, modified, and shared (in both modified and unmodified form) by anyone</a:t>
            </a:r>
            <a:r>
              <a:rPr lang="en-US" sz="1050" dirty="0" smtClean="0"/>
              <a:t>. Today the concept of "open source" is often extended beyond software, to represent a philosophy of collaboration in which working materials are made available online for anyone to fork, modify, discuss, and contribute to.</a:t>
            </a:r>
          </a:p>
          <a:p>
            <a:pPr fontAlgn="base"/>
            <a:r>
              <a:rPr lang="en-US" sz="1050" dirty="0" smtClean="0"/>
              <a:t>For more information on open source, specifically how to create and grow an open source project, we've created </a:t>
            </a:r>
            <a:r>
              <a:rPr lang="en-US" sz="1050" dirty="0" smtClean="0">
                <a:hlinkClick r:id="rId6"/>
              </a:rPr>
              <a:t>Open Source Guides</a:t>
            </a:r>
            <a:r>
              <a:rPr lang="en-US" sz="1050" dirty="0" smtClean="0"/>
              <a:t> that will help you foster a healthy open source community.</a:t>
            </a:r>
          </a:p>
          <a:p>
            <a:pPr fontAlgn="base"/>
            <a:r>
              <a:rPr lang="en-US" sz="1050" b="1" dirty="0" smtClean="0"/>
              <a:t>Organizations</a:t>
            </a:r>
          </a:p>
          <a:p>
            <a:pPr fontAlgn="base"/>
            <a:r>
              <a:rPr lang="en-US" sz="1050" dirty="0" smtClean="0"/>
              <a:t>Organizations are shared accounts where businesses and open-source projects can collaborate across many projects at once. Owners and administrators can manage member access to the organization's data and projects with sophisticated security and administrative features.</a:t>
            </a:r>
          </a:p>
          <a:p>
            <a:pPr fontAlgn="base"/>
            <a:r>
              <a:rPr lang="en-US" sz="1050" b="1" dirty="0" smtClean="0"/>
              <a:t>Private repository</a:t>
            </a:r>
          </a:p>
          <a:p>
            <a:pPr fontAlgn="base"/>
            <a:r>
              <a:rPr lang="en-US" sz="1050" dirty="0" smtClean="0"/>
              <a:t>Private repositories are repositories that can only be viewed or contributed to by their creator and collaborators the creator specified.</a:t>
            </a:r>
          </a:p>
        </p:txBody>
      </p:sp>
    </p:spTree>
    <p:extLst>
      <p:ext uri="{BB962C8B-B14F-4D97-AF65-F5344CB8AC3E}">
        <p14:creationId xmlns:p14="http://schemas.microsoft.com/office/powerpoint/2010/main" val="314213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1700</TotalTime>
  <Words>209</Words>
  <Application>Microsoft Office PowerPoint</Application>
  <PresentationFormat>On-screen Show (4:3)</PresentationFormat>
  <Paragraphs>75</Paragraphs>
  <Slides>10</Slides>
  <Notes>0</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Glossary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Athanasia</dc:creator>
  <cp:lastModifiedBy>Athanasia</cp:lastModifiedBy>
  <cp:revision>6</cp:revision>
  <dcterms:created xsi:type="dcterms:W3CDTF">2017-10-08T22:54:09Z</dcterms:created>
  <dcterms:modified xsi:type="dcterms:W3CDTF">2017-10-10T03:14:57Z</dcterms:modified>
</cp:coreProperties>
</file>